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notesSlides/notesSlide10.xml" ContentType="application/vnd.openxmlformats-officedocument.presentationml.notesSlide+xml"/>
  <Override PartName="/ppt/charts/chart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27"/>
  </p:notesMasterIdLst>
  <p:sldIdLst>
    <p:sldId id="256" r:id="rId2"/>
    <p:sldId id="257" r:id="rId3"/>
    <p:sldId id="258" r:id="rId4"/>
    <p:sldId id="259" r:id="rId5"/>
    <p:sldId id="299" r:id="rId6"/>
    <p:sldId id="260" r:id="rId7"/>
    <p:sldId id="262" r:id="rId8"/>
    <p:sldId id="264" r:id="rId9"/>
    <p:sldId id="265" r:id="rId10"/>
    <p:sldId id="276" r:id="rId11"/>
    <p:sldId id="266" r:id="rId12"/>
    <p:sldId id="268" r:id="rId13"/>
    <p:sldId id="269" r:id="rId14"/>
    <p:sldId id="290" r:id="rId15"/>
    <p:sldId id="270" r:id="rId16"/>
    <p:sldId id="275" r:id="rId17"/>
    <p:sldId id="297" r:id="rId18"/>
    <p:sldId id="277" r:id="rId19"/>
    <p:sldId id="292" r:id="rId20"/>
    <p:sldId id="301" r:id="rId21"/>
    <p:sldId id="288" r:id="rId22"/>
    <p:sldId id="289" r:id="rId23"/>
    <p:sldId id="302" r:id="rId24"/>
    <p:sldId id="303" r:id="rId25"/>
    <p:sldId id="304"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9" autoAdjust="0"/>
    <p:restoredTop sz="88454" autoAdjust="0"/>
  </p:normalViewPr>
  <p:slideViewPr>
    <p:cSldViewPr showGuides="1">
      <p:cViewPr varScale="1">
        <p:scale>
          <a:sx n="58" d="100"/>
          <a:sy n="58" d="100"/>
        </p:scale>
        <p:origin x="-1068" y="-78"/>
      </p:cViewPr>
      <p:guideLst>
        <p:guide orient="horz" pos="2160"/>
        <p:guide pos="2880"/>
      </p:guideLst>
    </p:cSldViewPr>
  </p:slideViewPr>
  <p:outlineViewPr>
    <p:cViewPr>
      <p:scale>
        <a:sx n="33" d="100"/>
        <a:sy n="33" d="100"/>
      </p:scale>
      <p:origin x="0" y="791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lampman\Desktop\2014%20Data\Hatchery\!%20Larvae-Juvenile%20Monitoring\!%20Rearing%20Data\2015%201%20Larval%20Monitoring3.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t.swan\Dropbox\Diversion%20Update%20info\Diversion\Diversion%20Data%20Entry%202014%20---(CURRENT)%20-%202%20(Ralph%20Lampman's%20conflicted%20copy%202015-02-0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t.swan\Dropbox\Diversion%20Update%20info\Diversion\Diversion%20Data%20Entry%202014%20---(CURRENT)%20-%202%20(Ralph%20Lampman's%20conflicted%20copy%202015-02-02).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t.swan\Dropbox\Diversion%20Update%20info\Diversion\Diversion%20Data%20Entry%202014%20---(CURRENT)%20-%202%20(Ralph%20Lampman's%20conflicted%20copy%202015-02-0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r.lampman\Dropbox\Diversion%20Update%20info\Diversion%20Data%20Entry%202014%20---(CURRENT)%20-%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64698162729659"/>
          <c:y val="7.0965059055118115E-2"/>
          <c:w val="0.86549190726159242"/>
          <c:h val="0.83692716535433076"/>
        </c:manualLayout>
      </c:layout>
      <c:scatterChart>
        <c:scatterStyle val="lineMarker"/>
        <c:varyColors val="0"/>
        <c:ser>
          <c:idx val="2"/>
          <c:order val="0"/>
          <c:tx>
            <c:v>Larval Lamprey</c:v>
          </c:tx>
          <c:spPr>
            <a:ln w="28575">
              <a:noFill/>
            </a:ln>
          </c:spPr>
          <c:marker>
            <c:symbol val="circle"/>
            <c:size val="5"/>
            <c:spPr>
              <a:solidFill>
                <a:schemeClr val="tx1"/>
              </a:solidFill>
              <a:ln w="12700">
                <a:solidFill>
                  <a:schemeClr val="accent1"/>
                </a:solidFill>
              </a:ln>
            </c:spPr>
          </c:marker>
          <c:trendline>
            <c:trendlineType val="power"/>
            <c:forward val="80"/>
            <c:backward val="20"/>
            <c:dispRSqr val="1"/>
            <c:dispEq val="1"/>
            <c:trendlineLbl>
              <c:layout>
                <c:manualLayout>
                  <c:x val="-0.53246445756780403"/>
                  <c:y val="-5.2896932659536964E-3"/>
                </c:manualLayout>
              </c:layout>
              <c:numFmt formatCode="General" sourceLinked="0"/>
              <c:spPr>
                <a:solidFill>
                  <a:schemeClr val="bg1"/>
                </a:solidFill>
                <a:ln>
                  <a:solidFill>
                    <a:sysClr val="windowText" lastClr="000000"/>
                  </a:solidFill>
                </a:ln>
              </c:spPr>
              <c:txPr>
                <a:bodyPr/>
                <a:lstStyle/>
                <a:p>
                  <a:pPr>
                    <a:defRPr sz="1500" b="1"/>
                  </a:pPr>
                  <a:endParaRPr lang="en-US"/>
                </a:p>
              </c:txPr>
            </c:trendlineLbl>
          </c:trendline>
          <c:xVal>
            <c:numRef>
              <c:f>'[2015 1 Larval Monitoring3.xlsx]girth'!$C$2:$C$14</c:f>
              <c:numCache>
                <c:formatCode>General</c:formatCode>
                <c:ptCount val="13"/>
                <c:pt idx="0">
                  <c:v>38</c:v>
                </c:pt>
                <c:pt idx="1">
                  <c:v>37</c:v>
                </c:pt>
                <c:pt idx="2">
                  <c:v>58</c:v>
                </c:pt>
                <c:pt idx="3">
                  <c:v>66</c:v>
                </c:pt>
                <c:pt idx="4">
                  <c:v>59</c:v>
                </c:pt>
                <c:pt idx="5">
                  <c:v>16</c:v>
                </c:pt>
                <c:pt idx="6">
                  <c:v>25</c:v>
                </c:pt>
                <c:pt idx="7">
                  <c:v>53</c:v>
                </c:pt>
                <c:pt idx="8">
                  <c:v>56</c:v>
                </c:pt>
                <c:pt idx="9">
                  <c:v>70</c:v>
                </c:pt>
                <c:pt idx="10">
                  <c:v>73</c:v>
                </c:pt>
                <c:pt idx="11">
                  <c:v>84</c:v>
                </c:pt>
                <c:pt idx="12">
                  <c:v>79</c:v>
                </c:pt>
              </c:numCache>
            </c:numRef>
          </c:xVal>
          <c:yVal>
            <c:numRef>
              <c:f>'[2015 1 Larval Monitoring3.xlsx]girth'!$F$2:$F$14</c:f>
              <c:numCache>
                <c:formatCode>0.0</c:formatCode>
                <c:ptCount val="13"/>
                <c:pt idx="0">
                  <c:v>1.9862799999999998</c:v>
                </c:pt>
                <c:pt idx="1">
                  <c:v>1.9430999999999996</c:v>
                </c:pt>
                <c:pt idx="2">
                  <c:v>2.6669999999999994</c:v>
                </c:pt>
                <c:pt idx="3">
                  <c:v>2.8092399999999995</c:v>
                </c:pt>
                <c:pt idx="4">
                  <c:v>2.5247599999999992</c:v>
                </c:pt>
                <c:pt idx="5">
                  <c:v>1.2801599999999997</c:v>
                </c:pt>
                <c:pt idx="6">
                  <c:v>1.4223999999999999</c:v>
                </c:pt>
                <c:pt idx="7">
                  <c:v>2.6669999999999994</c:v>
                </c:pt>
                <c:pt idx="8">
                  <c:v>2.1590000000000003</c:v>
                </c:pt>
                <c:pt idx="9">
                  <c:v>2.54</c:v>
                </c:pt>
                <c:pt idx="10">
                  <c:v>3.0225999999999997</c:v>
                </c:pt>
                <c:pt idx="11">
                  <c:v>3.0987999999999998</c:v>
                </c:pt>
                <c:pt idx="12">
                  <c:v>2.9209999999999998</c:v>
                </c:pt>
              </c:numCache>
            </c:numRef>
          </c:yVal>
          <c:smooth val="0"/>
        </c:ser>
        <c:dLbls>
          <c:showLegendKey val="0"/>
          <c:showVal val="0"/>
          <c:showCatName val="0"/>
          <c:showSerName val="0"/>
          <c:showPercent val="0"/>
          <c:showBubbleSize val="0"/>
        </c:dLbls>
        <c:axId val="187829248"/>
        <c:axId val="217937792"/>
      </c:scatterChart>
      <c:valAx>
        <c:axId val="187829248"/>
        <c:scaling>
          <c:orientation val="minMax"/>
          <c:max val="180"/>
          <c:min val="0"/>
        </c:scaling>
        <c:delete val="0"/>
        <c:axPos val="b"/>
        <c:title>
          <c:tx>
            <c:rich>
              <a:bodyPr/>
              <a:lstStyle/>
              <a:p>
                <a:pPr>
                  <a:defRPr sz="2000"/>
                </a:pPr>
                <a:r>
                  <a:rPr lang="en-US" sz="2000"/>
                  <a:t>Length (mm)</a:t>
                </a:r>
              </a:p>
            </c:rich>
          </c:tx>
          <c:layout>
            <c:manualLayout>
              <c:xMode val="edge"/>
              <c:yMode val="edge"/>
              <c:x val="0.43408038057742787"/>
              <c:y val="0.9458333333333333"/>
            </c:manualLayout>
          </c:layout>
          <c:overlay val="0"/>
        </c:title>
        <c:numFmt formatCode="General" sourceLinked="1"/>
        <c:majorTickMark val="out"/>
        <c:minorTickMark val="none"/>
        <c:tickLblPos val="nextTo"/>
        <c:crossAx val="217937792"/>
        <c:crosses val="autoZero"/>
        <c:crossBetween val="midCat"/>
      </c:valAx>
      <c:valAx>
        <c:axId val="217937792"/>
        <c:scaling>
          <c:orientation val="minMax"/>
        </c:scaling>
        <c:delete val="0"/>
        <c:axPos val="l"/>
        <c:majorGridlines/>
        <c:title>
          <c:tx>
            <c:rich>
              <a:bodyPr rot="-5400000" vert="horz"/>
              <a:lstStyle/>
              <a:p>
                <a:pPr>
                  <a:defRPr sz="2000"/>
                </a:pPr>
                <a:r>
                  <a:rPr lang="en-US" sz="2000"/>
                  <a:t>Adjusted</a:t>
                </a:r>
                <a:r>
                  <a:rPr lang="en-US" sz="2000" baseline="0"/>
                  <a:t> </a:t>
                </a:r>
                <a:r>
                  <a:rPr lang="en-US" sz="2000"/>
                  <a:t>Maximum Width (mm)</a:t>
                </a:r>
              </a:p>
            </c:rich>
          </c:tx>
          <c:layout>
            <c:manualLayout>
              <c:xMode val="edge"/>
              <c:yMode val="edge"/>
              <c:x val="1.3888888888888888E-2"/>
              <c:y val="0.10479218082814273"/>
            </c:manualLayout>
          </c:layout>
          <c:overlay val="0"/>
        </c:title>
        <c:numFmt formatCode="0.0" sourceLinked="0"/>
        <c:majorTickMark val="out"/>
        <c:minorTickMark val="none"/>
        <c:tickLblPos val="nextTo"/>
        <c:crossAx val="187829248"/>
        <c:crosses val="autoZero"/>
        <c:crossBetween val="midCat"/>
      </c:valAx>
    </c:plotArea>
    <c:legend>
      <c:legendPos val="t"/>
      <c:layout>
        <c:manualLayout>
          <c:xMode val="edge"/>
          <c:yMode val="edge"/>
          <c:x val="4.5561473590767863E-2"/>
          <c:y val="2.2727272727272728E-2"/>
          <c:w val="0.9"/>
          <c:h val="6.4633440706275358E-2"/>
        </c:manualLayout>
      </c:layout>
      <c:overlay val="0"/>
      <c:txPr>
        <a:bodyPr/>
        <a:lstStyle/>
        <a:p>
          <a:pPr>
            <a:defRPr sz="2000" b="1"/>
          </a:pPr>
          <a:endParaRPr lang="en-US"/>
        </a:p>
      </c:txPr>
    </c:legend>
    <c:plotVisOnly val="1"/>
    <c:dispBlanksAs val="gap"/>
    <c:showDLblsOverMax val="0"/>
  </c:chart>
  <c:spPr>
    <a:solidFill>
      <a:schemeClr val="bg1"/>
    </a:solidFill>
    <a:ln w="28575">
      <a:solidFill>
        <a:schemeClr val="tx1"/>
      </a:solidFill>
    </a:ln>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5475020750611308E-2"/>
          <c:y val="2.5159165022042643E-2"/>
          <c:w val="0.68477858536913661"/>
          <c:h val="0.68708465242402195"/>
        </c:manualLayout>
      </c:layout>
      <c:barChart>
        <c:barDir val="col"/>
        <c:grouping val="clustered"/>
        <c:varyColors val="0"/>
        <c:ser>
          <c:idx val="0"/>
          <c:order val="0"/>
          <c:tx>
            <c:strRef>
              <c:f>'Overview GRAPHS 20142013'!$D$85</c:f>
              <c:strCache>
                <c:ptCount val="1"/>
                <c:pt idx="0">
                  <c:v>Above Screens</c:v>
                </c:pt>
              </c:strCache>
            </c:strRef>
          </c:tx>
          <c:spPr>
            <a:solidFill>
              <a:schemeClr val="tx2"/>
            </a:solidFill>
          </c:spPr>
          <c:invertIfNegative val="0"/>
          <c:cat>
            <c:strRef>
              <c:f>'Overview GRAPHS 20142013'!$A$86:$A$98</c:f>
              <c:strCache>
                <c:ptCount val="13"/>
                <c:pt idx="0">
                  <c:v>Fruitvale</c:v>
                </c:pt>
                <c:pt idx="1">
                  <c:v>Old Union </c:v>
                </c:pt>
                <c:pt idx="2">
                  <c:v>Naches-Selah</c:v>
                </c:pt>
                <c:pt idx="3">
                  <c:v>Wapatox</c:v>
                </c:pt>
                <c:pt idx="4">
                  <c:v>Lafortune-Powell</c:v>
                </c:pt>
                <c:pt idx="5">
                  <c:v>Kelly-Lowry</c:v>
                </c:pt>
                <c:pt idx="6">
                  <c:v>Congdon</c:v>
                </c:pt>
                <c:pt idx="7">
                  <c:v>Town</c:v>
                </c:pt>
                <c:pt idx="8">
                  <c:v>Packwood</c:v>
                </c:pt>
                <c:pt idx="9">
                  <c:v>Roza</c:v>
                </c:pt>
                <c:pt idx="10">
                  <c:v>Selah-Moxee</c:v>
                </c:pt>
                <c:pt idx="11">
                  <c:v>Union Gap</c:v>
                </c:pt>
                <c:pt idx="12">
                  <c:v>Chandler</c:v>
                </c:pt>
              </c:strCache>
            </c:strRef>
          </c:cat>
          <c:val>
            <c:numRef>
              <c:f>'Overview GRAPHS 20142013'!$D$86:$D$98</c:f>
              <c:numCache>
                <c:formatCode>General</c:formatCode>
                <c:ptCount val="13"/>
                <c:pt idx="0">
                  <c:v>20</c:v>
                </c:pt>
                <c:pt idx="1">
                  <c:v>12</c:v>
                </c:pt>
                <c:pt idx="2">
                  <c:v>74</c:v>
                </c:pt>
                <c:pt idx="3">
                  <c:v>0</c:v>
                </c:pt>
                <c:pt idx="4">
                  <c:v>0</c:v>
                </c:pt>
                <c:pt idx="5">
                  <c:v>0</c:v>
                </c:pt>
                <c:pt idx="6">
                  <c:v>1</c:v>
                </c:pt>
                <c:pt idx="7">
                  <c:v>65</c:v>
                </c:pt>
                <c:pt idx="8">
                  <c:v>2</c:v>
                </c:pt>
                <c:pt idx="9">
                  <c:v>0</c:v>
                </c:pt>
                <c:pt idx="10">
                  <c:v>5</c:v>
                </c:pt>
                <c:pt idx="11">
                  <c:v>1</c:v>
                </c:pt>
                <c:pt idx="12">
                  <c:v>35</c:v>
                </c:pt>
              </c:numCache>
            </c:numRef>
          </c:val>
        </c:ser>
        <c:ser>
          <c:idx val="1"/>
          <c:order val="1"/>
          <c:tx>
            <c:strRef>
              <c:f>'Overview GRAPHS 20142013'!$E$85</c:f>
              <c:strCache>
                <c:ptCount val="1"/>
                <c:pt idx="0">
                  <c:v>Below Screens</c:v>
                </c:pt>
              </c:strCache>
            </c:strRef>
          </c:tx>
          <c:spPr>
            <a:solidFill>
              <a:srgbClr val="FF0000"/>
            </a:solidFill>
          </c:spPr>
          <c:invertIfNegative val="0"/>
          <c:cat>
            <c:strRef>
              <c:f>'Overview GRAPHS 20142013'!$A$86:$A$98</c:f>
              <c:strCache>
                <c:ptCount val="13"/>
                <c:pt idx="0">
                  <c:v>Fruitvale</c:v>
                </c:pt>
                <c:pt idx="1">
                  <c:v>Old Union </c:v>
                </c:pt>
                <c:pt idx="2">
                  <c:v>Naches-Selah</c:v>
                </c:pt>
                <c:pt idx="3">
                  <c:v>Wapatox</c:v>
                </c:pt>
                <c:pt idx="4">
                  <c:v>Lafortune-Powell</c:v>
                </c:pt>
                <c:pt idx="5">
                  <c:v>Kelly-Lowry</c:v>
                </c:pt>
                <c:pt idx="6">
                  <c:v>Congdon</c:v>
                </c:pt>
                <c:pt idx="7">
                  <c:v>Town</c:v>
                </c:pt>
                <c:pt idx="8">
                  <c:v>Packwood</c:v>
                </c:pt>
                <c:pt idx="9">
                  <c:v>Roza</c:v>
                </c:pt>
                <c:pt idx="10">
                  <c:v>Selah-Moxee</c:v>
                </c:pt>
                <c:pt idx="11">
                  <c:v>Union Gap</c:v>
                </c:pt>
                <c:pt idx="12">
                  <c:v>Chandler</c:v>
                </c:pt>
              </c:strCache>
            </c:strRef>
          </c:cat>
          <c:val>
            <c:numRef>
              <c:f>'Overview GRAPHS 20142013'!$E$86:$E$98</c:f>
              <c:numCache>
                <c:formatCode>General</c:formatCode>
                <c:ptCount val="13"/>
                <c:pt idx="0">
                  <c:v>1</c:v>
                </c:pt>
                <c:pt idx="1">
                  <c:v>1</c:v>
                </c:pt>
                <c:pt idx="2">
                  <c:v>75</c:v>
                </c:pt>
                <c:pt idx="3">
                  <c:v>0</c:v>
                </c:pt>
                <c:pt idx="4">
                  <c:v>0</c:v>
                </c:pt>
                <c:pt idx="5">
                  <c:v>0</c:v>
                </c:pt>
                <c:pt idx="6">
                  <c:v>4</c:v>
                </c:pt>
                <c:pt idx="7">
                  <c:v>38</c:v>
                </c:pt>
                <c:pt idx="8">
                  <c:v>2</c:v>
                </c:pt>
                <c:pt idx="9">
                  <c:v>21</c:v>
                </c:pt>
                <c:pt idx="10">
                  <c:v>0</c:v>
                </c:pt>
                <c:pt idx="11">
                  <c:v>6</c:v>
                </c:pt>
                <c:pt idx="12">
                  <c:v>0</c:v>
                </c:pt>
              </c:numCache>
            </c:numRef>
          </c:val>
        </c:ser>
        <c:dLbls>
          <c:showLegendKey val="0"/>
          <c:showVal val="0"/>
          <c:showCatName val="0"/>
          <c:showSerName val="0"/>
          <c:showPercent val="0"/>
          <c:showBubbleSize val="0"/>
        </c:dLbls>
        <c:gapWidth val="150"/>
        <c:overlap val="-10"/>
        <c:axId val="52003584"/>
        <c:axId val="52005888"/>
      </c:barChart>
      <c:catAx>
        <c:axId val="52003584"/>
        <c:scaling>
          <c:orientation val="minMax"/>
        </c:scaling>
        <c:delete val="0"/>
        <c:axPos val="b"/>
        <c:numFmt formatCode="General" sourceLinked="0"/>
        <c:majorTickMark val="out"/>
        <c:minorTickMark val="none"/>
        <c:tickLblPos val="nextTo"/>
        <c:txPr>
          <a:bodyPr/>
          <a:lstStyle/>
          <a:p>
            <a:pPr>
              <a:defRPr sz="1200"/>
            </a:pPr>
            <a:endParaRPr lang="en-US"/>
          </a:p>
        </c:txPr>
        <c:crossAx val="52005888"/>
        <c:crosses val="autoZero"/>
        <c:auto val="1"/>
        <c:lblAlgn val="ctr"/>
        <c:lblOffset val="100"/>
        <c:noMultiLvlLbl val="0"/>
      </c:catAx>
      <c:valAx>
        <c:axId val="52005888"/>
        <c:scaling>
          <c:orientation val="minMax"/>
          <c:max val="100"/>
        </c:scaling>
        <c:delete val="0"/>
        <c:axPos val="l"/>
        <c:majorGridlines/>
        <c:title>
          <c:tx>
            <c:rich>
              <a:bodyPr rot="-5400000" vert="horz"/>
              <a:lstStyle/>
              <a:p>
                <a:pPr>
                  <a:defRPr sz="1800"/>
                </a:pPr>
                <a:r>
                  <a:rPr lang="en-US" sz="1800" dirty="0"/>
                  <a:t>Total # of Observed Lamprey</a:t>
                </a:r>
              </a:p>
            </c:rich>
          </c:tx>
          <c:layout>
            <c:manualLayout>
              <c:xMode val="edge"/>
              <c:yMode val="edge"/>
              <c:x val="0"/>
              <c:y val="5.0314596031827918E-2"/>
            </c:manualLayout>
          </c:layout>
          <c:overlay val="0"/>
        </c:title>
        <c:numFmt formatCode="General" sourceLinked="1"/>
        <c:majorTickMark val="out"/>
        <c:minorTickMark val="none"/>
        <c:tickLblPos val="nextTo"/>
        <c:txPr>
          <a:bodyPr/>
          <a:lstStyle/>
          <a:p>
            <a:pPr>
              <a:defRPr sz="1500"/>
            </a:pPr>
            <a:endParaRPr lang="en-US"/>
          </a:p>
        </c:txPr>
        <c:crossAx val="52003584"/>
        <c:crosses val="autoZero"/>
        <c:crossBetween val="between"/>
        <c:majorUnit val="20"/>
      </c:valAx>
    </c:plotArea>
    <c:legend>
      <c:legendPos val="r"/>
      <c:layout>
        <c:manualLayout>
          <c:xMode val="edge"/>
          <c:yMode val="edge"/>
          <c:x val="8.3461201965138967E-2"/>
          <c:y val="3.0830657893555234E-2"/>
          <c:w val="0.38440033537474483"/>
          <c:h val="5.4167183036861279E-2"/>
        </c:manualLayout>
      </c:layout>
      <c:overlay val="0"/>
      <c:spPr>
        <a:solidFill>
          <a:schemeClr val="bg1"/>
        </a:solidFill>
        <a:ln>
          <a:solidFill>
            <a:sysClr val="windowText" lastClr="000000"/>
          </a:solidFill>
        </a:ln>
      </c:spPr>
      <c:txPr>
        <a:bodyPr/>
        <a:lstStyle/>
        <a:p>
          <a:pPr>
            <a:defRPr sz="1500" b="1"/>
          </a:pPr>
          <a:endParaRPr lang="en-US"/>
        </a:p>
      </c:txPr>
    </c:legend>
    <c:plotVisOnly val="1"/>
    <c:dispBlanksAs val="gap"/>
    <c:showDLblsOverMax val="0"/>
  </c:chart>
  <c:spPr>
    <a:solidFill>
      <a:schemeClr val="bg1"/>
    </a:solidFill>
    <a:ln>
      <a:solidFill>
        <a:schemeClr val="tx1"/>
      </a:solidFill>
    </a:ln>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065792633629111"/>
          <c:y val="0.13219523521098325"/>
          <c:w val="0.26683196763051714"/>
          <c:h val="0.66032909347869972"/>
        </c:manualLayout>
      </c:layout>
      <c:barChart>
        <c:barDir val="col"/>
        <c:grouping val="clustered"/>
        <c:varyColors val="0"/>
        <c:ser>
          <c:idx val="0"/>
          <c:order val="0"/>
          <c:tx>
            <c:v>series 1</c:v>
          </c:tx>
          <c:spPr>
            <a:solidFill>
              <a:schemeClr val="tx2"/>
            </a:solidFill>
          </c:spPr>
          <c:invertIfNegative val="0"/>
          <c:cat>
            <c:strRef>
              <c:f>'Overview GRAPHS 20142013'!$A$99:$A$100</c:f>
              <c:strCache>
                <c:ptCount val="2"/>
                <c:pt idx="0">
                  <c:v>Wapato</c:v>
                </c:pt>
                <c:pt idx="1">
                  <c:v>Sunnyside</c:v>
                </c:pt>
              </c:strCache>
            </c:strRef>
          </c:cat>
          <c:val>
            <c:numRef>
              <c:f>'Overview GRAPHS 20142013'!$D$99:$D$100</c:f>
              <c:numCache>
                <c:formatCode>General</c:formatCode>
                <c:ptCount val="2"/>
                <c:pt idx="0">
                  <c:v>3257</c:v>
                </c:pt>
                <c:pt idx="1">
                  <c:v>0</c:v>
                </c:pt>
              </c:numCache>
            </c:numRef>
          </c:val>
        </c:ser>
        <c:ser>
          <c:idx val="1"/>
          <c:order val="1"/>
          <c:tx>
            <c:v>series 2</c:v>
          </c:tx>
          <c:spPr>
            <a:solidFill>
              <a:srgbClr val="FF0000"/>
            </a:solidFill>
          </c:spPr>
          <c:invertIfNegative val="0"/>
          <c:cat>
            <c:strRef>
              <c:f>'Overview GRAPHS 20142013'!$A$99:$A$100</c:f>
              <c:strCache>
                <c:ptCount val="2"/>
                <c:pt idx="0">
                  <c:v>Wapato</c:v>
                </c:pt>
                <c:pt idx="1">
                  <c:v>Sunnyside</c:v>
                </c:pt>
              </c:strCache>
            </c:strRef>
          </c:cat>
          <c:val>
            <c:numRef>
              <c:f>'Overview GRAPHS 20142013'!$E$99:$E$100</c:f>
              <c:numCache>
                <c:formatCode>General</c:formatCode>
                <c:ptCount val="2"/>
                <c:pt idx="0">
                  <c:v>4</c:v>
                </c:pt>
                <c:pt idx="1">
                  <c:v>864</c:v>
                </c:pt>
              </c:numCache>
            </c:numRef>
          </c:val>
        </c:ser>
        <c:dLbls>
          <c:showLegendKey val="0"/>
          <c:showVal val="0"/>
          <c:showCatName val="0"/>
          <c:showSerName val="0"/>
          <c:showPercent val="0"/>
          <c:showBubbleSize val="0"/>
        </c:dLbls>
        <c:gapWidth val="31"/>
        <c:axId val="274694912"/>
        <c:axId val="274696448"/>
      </c:barChart>
      <c:catAx>
        <c:axId val="274694912"/>
        <c:scaling>
          <c:orientation val="minMax"/>
        </c:scaling>
        <c:delete val="0"/>
        <c:axPos val="b"/>
        <c:numFmt formatCode="General" sourceLinked="0"/>
        <c:majorTickMark val="out"/>
        <c:minorTickMark val="none"/>
        <c:tickLblPos val="nextTo"/>
        <c:txPr>
          <a:bodyPr rot="-2700000"/>
          <a:lstStyle/>
          <a:p>
            <a:pPr>
              <a:defRPr sz="1200"/>
            </a:pPr>
            <a:endParaRPr lang="en-US"/>
          </a:p>
        </c:txPr>
        <c:crossAx val="274696448"/>
        <c:crosses val="autoZero"/>
        <c:auto val="1"/>
        <c:lblAlgn val="ctr"/>
        <c:lblOffset val="100"/>
        <c:noMultiLvlLbl val="0"/>
      </c:catAx>
      <c:valAx>
        <c:axId val="274696448"/>
        <c:scaling>
          <c:orientation val="minMax"/>
          <c:max val="3500"/>
          <c:min val="0"/>
        </c:scaling>
        <c:delete val="0"/>
        <c:axPos val="r"/>
        <c:majorGridlines/>
        <c:title>
          <c:tx>
            <c:rich>
              <a:bodyPr rot="-5400000" vert="horz"/>
              <a:lstStyle/>
              <a:p>
                <a:pPr>
                  <a:defRPr sz="1500"/>
                </a:pPr>
                <a:r>
                  <a:rPr lang="en-US" sz="1500"/>
                  <a:t>Total Observed # of Lamprey</a:t>
                </a:r>
              </a:p>
            </c:rich>
          </c:tx>
          <c:layout>
            <c:manualLayout>
              <c:xMode val="edge"/>
              <c:yMode val="edge"/>
              <c:x val="0.71633292133828397"/>
              <c:y val="0.14586250757116898"/>
            </c:manualLayout>
          </c:layout>
          <c:overlay val="0"/>
        </c:title>
        <c:numFmt formatCode="General" sourceLinked="1"/>
        <c:majorTickMark val="out"/>
        <c:minorTickMark val="none"/>
        <c:tickLblPos val="nextTo"/>
        <c:txPr>
          <a:bodyPr/>
          <a:lstStyle/>
          <a:p>
            <a:pPr>
              <a:defRPr sz="1500"/>
            </a:pPr>
            <a:endParaRPr lang="en-US"/>
          </a:p>
        </c:txPr>
        <c:crossAx val="274694912"/>
        <c:crosses val="max"/>
        <c:crossBetween val="between"/>
      </c:valAx>
    </c:plotArea>
    <c:plotVisOnly val="1"/>
    <c:dispBlanksAs val="gap"/>
    <c:showDLblsOverMax val="0"/>
  </c:chart>
  <c:spPr>
    <a:noFill/>
    <a:ln>
      <a:noFill/>
    </a:ln>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37523087391855"/>
          <c:y val="3.0617086219748957E-2"/>
          <c:w val="0.84555263925342672"/>
          <c:h val="0.61471413899349547"/>
        </c:manualLayout>
      </c:layout>
      <c:barChart>
        <c:barDir val="col"/>
        <c:grouping val="clustered"/>
        <c:varyColors val="0"/>
        <c:ser>
          <c:idx val="0"/>
          <c:order val="0"/>
          <c:tx>
            <c:strRef>
              <c:f>'Overview GRAPHS 20142013'!$D$85</c:f>
              <c:strCache>
                <c:ptCount val="1"/>
                <c:pt idx="0">
                  <c:v>Above Screens</c:v>
                </c:pt>
              </c:strCache>
            </c:strRef>
          </c:tx>
          <c:spPr>
            <a:solidFill>
              <a:schemeClr val="tx2"/>
            </a:solidFill>
          </c:spPr>
          <c:invertIfNegative val="0"/>
          <c:cat>
            <c:strRef>
              <c:f>'Overview GRAPHS 20142013'!$A$57:$A$71</c:f>
              <c:strCache>
                <c:ptCount val="15"/>
                <c:pt idx="0">
                  <c:v>Fruitvale</c:v>
                </c:pt>
                <c:pt idx="1">
                  <c:v>Old Union </c:v>
                </c:pt>
                <c:pt idx="2">
                  <c:v>Naches-Selah</c:v>
                </c:pt>
                <c:pt idx="3">
                  <c:v>Wapatox</c:v>
                </c:pt>
                <c:pt idx="4">
                  <c:v>Lafortune-Powell</c:v>
                </c:pt>
                <c:pt idx="5">
                  <c:v>Kelly-Lowry</c:v>
                </c:pt>
                <c:pt idx="6">
                  <c:v>Congdon</c:v>
                </c:pt>
                <c:pt idx="7">
                  <c:v>Town</c:v>
                </c:pt>
                <c:pt idx="8">
                  <c:v>Packwood</c:v>
                </c:pt>
                <c:pt idx="9">
                  <c:v>Roza</c:v>
                </c:pt>
                <c:pt idx="10">
                  <c:v>Selah-Moxee</c:v>
                </c:pt>
                <c:pt idx="11">
                  <c:v>Union Gap</c:v>
                </c:pt>
                <c:pt idx="12">
                  <c:v>Wapato</c:v>
                </c:pt>
                <c:pt idx="13">
                  <c:v>Sunnyside</c:v>
                </c:pt>
                <c:pt idx="14">
                  <c:v>Chandler</c:v>
                </c:pt>
              </c:strCache>
            </c:strRef>
          </c:cat>
          <c:val>
            <c:numRef>
              <c:f>'Overview GRAPHS 20142013'!$D$57:$D$71</c:f>
              <c:numCache>
                <c:formatCode>0</c:formatCode>
                <c:ptCount val="15"/>
                <c:pt idx="0">
                  <c:v>183</c:v>
                </c:pt>
                <c:pt idx="1">
                  <c:v>0</c:v>
                </c:pt>
                <c:pt idx="2">
                  <c:v>67</c:v>
                </c:pt>
                <c:pt idx="3">
                  <c:v>1513</c:v>
                </c:pt>
                <c:pt idx="4">
                  <c:v>22</c:v>
                </c:pt>
                <c:pt idx="5">
                  <c:v>15</c:v>
                </c:pt>
                <c:pt idx="6">
                  <c:v>14</c:v>
                </c:pt>
                <c:pt idx="7">
                  <c:v>164.6</c:v>
                </c:pt>
                <c:pt idx="8">
                  <c:v>843.2</c:v>
                </c:pt>
                <c:pt idx="9">
                  <c:v>0</c:v>
                </c:pt>
                <c:pt idx="10">
                  <c:v>766.3</c:v>
                </c:pt>
                <c:pt idx="11">
                  <c:v>6.4</c:v>
                </c:pt>
                <c:pt idx="12">
                  <c:v>2523.5216</c:v>
                </c:pt>
                <c:pt idx="13">
                  <c:v>0</c:v>
                </c:pt>
                <c:pt idx="14">
                  <c:v>1749</c:v>
                </c:pt>
              </c:numCache>
            </c:numRef>
          </c:val>
        </c:ser>
        <c:ser>
          <c:idx val="1"/>
          <c:order val="1"/>
          <c:tx>
            <c:strRef>
              <c:f>'Overview GRAPHS 20142013'!$E$85</c:f>
              <c:strCache>
                <c:ptCount val="1"/>
                <c:pt idx="0">
                  <c:v>Below Screens</c:v>
                </c:pt>
              </c:strCache>
            </c:strRef>
          </c:tx>
          <c:spPr>
            <a:solidFill>
              <a:srgbClr val="FF0000"/>
            </a:solidFill>
          </c:spPr>
          <c:invertIfNegative val="0"/>
          <c:cat>
            <c:strRef>
              <c:f>'Overview GRAPHS 20142013'!$A$57:$A$71</c:f>
              <c:strCache>
                <c:ptCount val="15"/>
                <c:pt idx="0">
                  <c:v>Fruitvale</c:v>
                </c:pt>
                <c:pt idx="1">
                  <c:v>Old Union </c:v>
                </c:pt>
                <c:pt idx="2">
                  <c:v>Naches-Selah</c:v>
                </c:pt>
                <c:pt idx="3">
                  <c:v>Wapatox</c:v>
                </c:pt>
                <c:pt idx="4">
                  <c:v>Lafortune-Powell</c:v>
                </c:pt>
                <c:pt idx="5">
                  <c:v>Kelly-Lowry</c:v>
                </c:pt>
                <c:pt idx="6">
                  <c:v>Congdon</c:v>
                </c:pt>
                <c:pt idx="7">
                  <c:v>Town</c:v>
                </c:pt>
                <c:pt idx="8">
                  <c:v>Packwood</c:v>
                </c:pt>
                <c:pt idx="9">
                  <c:v>Roza</c:v>
                </c:pt>
                <c:pt idx="10">
                  <c:v>Selah-Moxee</c:v>
                </c:pt>
                <c:pt idx="11">
                  <c:v>Union Gap</c:v>
                </c:pt>
                <c:pt idx="12">
                  <c:v>Wapato</c:v>
                </c:pt>
                <c:pt idx="13">
                  <c:v>Sunnyside</c:v>
                </c:pt>
                <c:pt idx="14">
                  <c:v>Chandler</c:v>
                </c:pt>
              </c:strCache>
            </c:strRef>
          </c:cat>
          <c:val>
            <c:numRef>
              <c:f>'Overview GRAPHS 20142013'!$E$57:$E$71</c:f>
              <c:numCache>
                <c:formatCode>General</c:formatCode>
                <c:ptCount val="15"/>
                <c:pt idx="0">
                  <c:v>155</c:v>
                </c:pt>
                <c:pt idx="1">
                  <c:v>0</c:v>
                </c:pt>
                <c:pt idx="2">
                  <c:v>77</c:v>
                </c:pt>
                <c:pt idx="3">
                  <c:v>187</c:v>
                </c:pt>
                <c:pt idx="4">
                  <c:v>47</c:v>
                </c:pt>
                <c:pt idx="5">
                  <c:v>21</c:v>
                </c:pt>
                <c:pt idx="6">
                  <c:v>55</c:v>
                </c:pt>
                <c:pt idx="7">
                  <c:v>267.39999999999998</c:v>
                </c:pt>
                <c:pt idx="8">
                  <c:v>137</c:v>
                </c:pt>
                <c:pt idx="9">
                  <c:v>2544</c:v>
                </c:pt>
                <c:pt idx="10">
                  <c:v>79.900000000000006</c:v>
                </c:pt>
                <c:pt idx="11">
                  <c:v>15.1</c:v>
                </c:pt>
                <c:pt idx="13">
                  <c:v>2482</c:v>
                </c:pt>
                <c:pt idx="14">
                  <c:v>1092</c:v>
                </c:pt>
              </c:numCache>
            </c:numRef>
          </c:val>
        </c:ser>
        <c:dLbls>
          <c:showLegendKey val="0"/>
          <c:showVal val="0"/>
          <c:showCatName val="0"/>
          <c:showSerName val="0"/>
          <c:showPercent val="0"/>
          <c:showBubbleSize val="0"/>
        </c:dLbls>
        <c:gapWidth val="150"/>
        <c:axId val="273334272"/>
        <c:axId val="273336192"/>
      </c:barChart>
      <c:catAx>
        <c:axId val="273334272"/>
        <c:scaling>
          <c:orientation val="minMax"/>
        </c:scaling>
        <c:delete val="0"/>
        <c:axPos val="b"/>
        <c:numFmt formatCode="General" sourceLinked="0"/>
        <c:majorTickMark val="out"/>
        <c:minorTickMark val="none"/>
        <c:tickLblPos val="nextTo"/>
        <c:txPr>
          <a:bodyPr/>
          <a:lstStyle/>
          <a:p>
            <a:pPr>
              <a:defRPr sz="1200" b="1" baseline="0">
                <a:latin typeface="Arial" panose="020B0604020202020204" pitchFamily="34" charset="0"/>
                <a:cs typeface="Arial" panose="020B0604020202020204" pitchFamily="34" charset="0"/>
              </a:defRPr>
            </a:pPr>
            <a:endParaRPr lang="en-US"/>
          </a:p>
        </c:txPr>
        <c:crossAx val="273336192"/>
        <c:crosses val="autoZero"/>
        <c:auto val="1"/>
        <c:lblAlgn val="ctr"/>
        <c:lblOffset val="100"/>
        <c:noMultiLvlLbl val="0"/>
      </c:catAx>
      <c:valAx>
        <c:axId val="273336192"/>
        <c:scaling>
          <c:orientation val="minMax"/>
        </c:scaling>
        <c:delete val="0"/>
        <c:axPos val="l"/>
        <c:majorGridlines/>
        <c:title>
          <c:tx>
            <c:rich>
              <a:bodyPr rot="-5400000" vert="horz"/>
              <a:lstStyle/>
              <a:p>
                <a:pPr>
                  <a:defRPr sz="1800">
                    <a:latin typeface="Arial" panose="020B0604020202020204" pitchFamily="34" charset="0"/>
                    <a:cs typeface="Arial" panose="020B0604020202020204" pitchFamily="34" charset="0"/>
                  </a:defRPr>
                </a:pPr>
                <a:r>
                  <a:rPr lang="en-US" sz="1800">
                    <a:latin typeface="Arial" panose="020B0604020202020204" pitchFamily="34" charset="0"/>
                    <a:cs typeface="Arial" panose="020B0604020202020204" pitchFamily="34" charset="0"/>
                  </a:rPr>
                  <a:t>Estimated</a:t>
                </a:r>
                <a:r>
                  <a:rPr lang="en-US" sz="1800" baseline="0">
                    <a:latin typeface="Arial" panose="020B0604020202020204" pitchFamily="34" charset="0"/>
                    <a:cs typeface="Arial" panose="020B0604020202020204" pitchFamily="34" charset="0"/>
                  </a:rPr>
                  <a:t> area of habitat (m</a:t>
                </a:r>
                <a:r>
                  <a:rPr lang="en-US" sz="1800" baseline="30000">
                    <a:latin typeface="Arial" panose="020B0604020202020204" pitchFamily="34" charset="0"/>
                    <a:cs typeface="Arial" panose="020B0604020202020204" pitchFamily="34" charset="0"/>
                  </a:rPr>
                  <a:t>2</a:t>
                </a:r>
                <a:r>
                  <a:rPr lang="en-US" sz="1800" baseline="0">
                    <a:latin typeface="Arial" panose="020B0604020202020204" pitchFamily="34" charset="0"/>
                    <a:cs typeface="Arial" panose="020B0604020202020204" pitchFamily="34" charset="0"/>
                  </a:rPr>
                  <a:t>)</a:t>
                </a:r>
                <a:endParaRPr lang="en-US" sz="1800">
                  <a:latin typeface="Arial" panose="020B0604020202020204" pitchFamily="34" charset="0"/>
                  <a:cs typeface="Arial" panose="020B0604020202020204" pitchFamily="34" charset="0"/>
                </a:endParaRPr>
              </a:p>
            </c:rich>
          </c:tx>
          <c:layout>
            <c:manualLayout>
              <c:xMode val="edge"/>
              <c:yMode val="edge"/>
              <c:x val="4.9969715324046033E-3"/>
              <c:y val="4.5862337859941413E-2"/>
            </c:manualLayout>
          </c:layout>
          <c:overlay val="0"/>
        </c:title>
        <c:numFmt formatCode="0" sourceLinked="0"/>
        <c:majorTickMark val="out"/>
        <c:minorTickMark val="none"/>
        <c:tickLblPos val="nextTo"/>
        <c:txPr>
          <a:bodyPr/>
          <a:lstStyle/>
          <a:p>
            <a:pPr>
              <a:defRPr sz="1500" b="0">
                <a:latin typeface="Arial" panose="020B0604020202020204" pitchFamily="34" charset="0"/>
                <a:cs typeface="Arial" panose="020B0604020202020204" pitchFamily="34" charset="0"/>
              </a:defRPr>
            </a:pPr>
            <a:endParaRPr lang="en-US"/>
          </a:p>
        </c:txPr>
        <c:crossAx val="273334272"/>
        <c:crosses val="autoZero"/>
        <c:crossBetween val="between"/>
      </c:valAx>
    </c:plotArea>
    <c:legend>
      <c:legendPos val="r"/>
      <c:layout>
        <c:manualLayout>
          <c:xMode val="edge"/>
          <c:yMode val="edge"/>
          <c:x val="0.11816093501132871"/>
          <c:y val="2.9722697706264973E-2"/>
          <c:w val="0.39425320232406846"/>
          <c:h val="6.1844726223041699E-2"/>
        </c:manualLayout>
      </c:layout>
      <c:overlay val="0"/>
      <c:spPr>
        <a:solidFill>
          <a:schemeClr val="bg1"/>
        </a:solidFill>
        <a:ln>
          <a:solidFill>
            <a:sysClr val="windowText" lastClr="000000"/>
          </a:solidFill>
        </a:ln>
      </c:spPr>
      <c:txPr>
        <a:bodyPr/>
        <a:lstStyle/>
        <a:p>
          <a:pPr>
            <a:defRPr sz="1500" b="1">
              <a:latin typeface="Arial" panose="020B0604020202020204" pitchFamily="34" charset="0"/>
              <a:cs typeface="Arial" panose="020B0604020202020204" pitchFamily="34" charset="0"/>
            </a:defRPr>
          </a:pPr>
          <a:endParaRPr lang="en-US"/>
        </a:p>
      </c:txPr>
    </c:legend>
    <c:plotVisOnly val="1"/>
    <c:dispBlanksAs val="gap"/>
    <c:showDLblsOverMax val="0"/>
  </c:chart>
  <c:spPr>
    <a:solidFill>
      <a:schemeClr val="bg1"/>
    </a:solidFill>
    <a:ln w="38100">
      <a:solidFill>
        <a:schemeClr val="tx1"/>
      </a:solidFill>
    </a:ln>
  </c:sp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'Summary Div. Survey Sites Only'!$BF$43</c:f>
              <c:strCache>
                <c:ptCount val="1"/>
                <c:pt idx="0">
                  <c:v>Large (90 mm +)</c:v>
                </c:pt>
              </c:strCache>
            </c:strRef>
          </c:tx>
          <c:spPr>
            <a:pattFill prst="dkUpDiag">
              <a:fgClr>
                <a:schemeClr val="tx1"/>
              </a:fgClr>
              <a:bgClr>
                <a:schemeClr val="bg1"/>
              </a:bgClr>
            </a:pattFill>
            <a:ln>
              <a:solidFill>
                <a:schemeClr val="tx1"/>
              </a:solidFill>
            </a:ln>
          </c:spPr>
          <c:invertIfNegative val="0"/>
          <c:cat>
            <c:strRef>
              <c:f>'Summary Div. Survey Sites Only'!$BE$44:$BE$47</c:f>
              <c:strCache>
                <c:ptCount val="4"/>
                <c:pt idx="0">
                  <c:v>Above Canal</c:v>
                </c:pt>
                <c:pt idx="1">
                  <c:v>Above Screens</c:v>
                </c:pt>
                <c:pt idx="2">
                  <c:v>Below Screens</c:v>
                </c:pt>
                <c:pt idx="3">
                  <c:v>Below Canal</c:v>
                </c:pt>
              </c:strCache>
            </c:strRef>
          </c:cat>
          <c:val>
            <c:numRef>
              <c:f>'Summary Div. Survey Sites Only'!$BF$44:$BF$47</c:f>
              <c:numCache>
                <c:formatCode>0.00</c:formatCode>
                <c:ptCount val="4"/>
                <c:pt idx="0">
                  <c:v>29.365079365079367</c:v>
                </c:pt>
                <c:pt idx="1">
                  <c:v>22.873711340206185</c:v>
                </c:pt>
                <c:pt idx="2">
                  <c:v>8.568548387096774</c:v>
                </c:pt>
                <c:pt idx="3">
                  <c:v>0</c:v>
                </c:pt>
              </c:numCache>
            </c:numRef>
          </c:val>
        </c:ser>
        <c:ser>
          <c:idx val="1"/>
          <c:order val="1"/>
          <c:tx>
            <c:strRef>
              <c:f>'Summary Div. Survey Sites Only'!$BG$43</c:f>
              <c:strCache>
                <c:ptCount val="1"/>
                <c:pt idx="0">
                  <c:v>Medium (51 - 90mm)</c:v>
                </c:pt>
              </c:strCache>
            </c:strRef>
          </c:tx>
          <c:spPr>
            <a:pattFill prst="pct10">
              <a:fgClr>
                <a:schemeClr val="tx1"/>
              </a:fgClr>
              <a:bgClr>
                <a:schemeClr val="bg1"/>
              </a:bgClr>
            </a:pattFill>
            <a:ln>
              <a:solidFill>
                <a:schemeClr val="tx1"/>
              </a:solidFill>
            </a:ln>
          </c:spPr>
          <c:invertIfNegative val="0"/>
          <c:cat>
            <c:strRef>
              <c:f>'Summary Div. Survey Sites Only'!$BE$44:$BE$47</c:f>
              <c:strCache>
                <c:ptCount val="4"/>
                <c:pt idx="0">
                  <c:v>Above Canal</c:v>
                </c:pt>
                <c:pt idx="1">
                  <c:v>Above Screens</c:v>
                </c:pt>
                <c:pt idx="2">
                  <c:v>Below Screens</c:v>
                </c:pt>
                <c:pt idx="3">
                  <c:v>Below Canal</c:v>
                </c:pt>
              </c:strCache>
            </c:strRef>
          </c:cat>
          <c:val>
            <c:numRef>
              <c:f>'Summary Div. Survey Sites Only'!$BG$44:$BG$47</c:f>
              <c:numCache>
                <c:formatCode>0.00</c:formatCode>
                <c:ptCount val="4"/>
                <c:pt idx="0">
                  <c:v>31.481481481481481</c:v>
                </c:pt>
                <c:pt idx="1">
                  <c:v>22.036082474226802</c:v>
                </c:pt>
                <c:pt idx="2">
                  <c:v>27.923387096774192</c:v>
                </c:pt>
                <c:pt idx="3">
                  <c:v>0</c:v>
                </c:pt>
              </c:numCache>
            </c:numRef>
          </c:val>
        </c:ser>
        <c:ser>
          <c:idx val="2"/>
          <c:order val="2"/>
          <c:tx>
            <c:strRef>
              <c:f>'Summary Div. Survey Sites Only'!$BH$43</c:f>
              <c:strCache>
                <c:ptCount val="1"/>
                <c:pt idx="0">
                  <c:v>Small (0 - 50mm)</c:v>
                </c:pt>
              </c:strCache>
            </c:strRef>
          </c:tx>
          <c:spPr>
            <a:solidFill>
              <a:schemeClr val="tx1"/>
            </a:solidFill>
          </c:spPr>
          <c:invertIfNegative val="0"/>
          <c:cat>
            <c:strRef>
              <c:f>'Summary Div. Survey Sites Only'!$BE$44:$BE$47</c:f>
              <c:strCache>
                <c:ptCount val="4"/>
                <c:pt idx="0">
                  <c:v>Above Canal</c:v>
                </c:pt>
                <c:pt idx="1">
                  <c:v>Above Screens</c:v>
                </c:pt>
                <c:pt idx="2">
                  <c:v>Below Screens</c:v>
                </c:pt>
                <c:pt idx="3">
                  <c:v>Below Canal</c:v>
                </c:pt>
              </c:strCache>
            </c:strRef>
          </c:cat>
          <c:val>
            <c:numRef>
              <c:f>'Summary Div. Survey Sites Only'!$BH$44:$BH$47</c:f>
              <c:numCache>
                <c:formatCode>0.00</c:formatCode>
                <c:ptCount val="4"/>
                <c:pt idx="0">
                  <c:v>39.153439153439152</c:v>
                </c:pt>
                <c:pt idx="1">
                  <c:v>55.090206185567013</c:v>
                </c:pt>
                <c:pt idx="2">
                  <c:v>63.508064516129039</c:v>
                </c:pt>
                <c:pt idx="3">
                  <c:v>100</c:v>
                </c:pt>
              </c:numCache>
            </c:numRef>
          </c:val>
        </c:ser>
        <c:dLbls>
          <c:showLegendKey val="0"/>
          <c:showVal val="0"/>
          <c:showCatName val="0"/>
          <c:showSerName val="0"/>
          <c:showPercent val="0"/>
          <c:showBubbleSize val="0"/>
        </c:dLbls>
        <c:gapWidth val="150"/>
        <c:axId val="51323648"/>
        <c:axId val="51471104"/>
      </c:barChart>
      <c:catAx>
        <c:axId val="51323648"/>
        <c:scaling>
          <c:orientation val="minMax"/>
        </c:scaling>
        <c:delete val="0"/>
        <c:axPos val="b"/>
        <c:majorTickMark val="out"/>
        <c:minorTickMark val="none"/>
        <c:tickLblPos val="nextTo"/>
        <c:crossAx val="51471104"/>
        <c:crosses val="autoZero"/>
        <c:auto val="1"/>
        <c:lblAlgn val="ctr"/>
        <c:lblOffset val="100"/>
        <c:noMultiLvlLbl val="0"/>
      </c:catAx>
      <c:valAx>
        <c:axId val="51471104"/>
        <c:scaling>
          <c:orientation val="minMax"/>
          <c:max val="100"/>
        </c:scaling>
        <c:delete val="0"/>
        <c:axPos val="l"/>
        <c:title>
          <c:tx>
            <c:rich>
              <a:bodyPr rot="-5400000" vert="horz"/>
              <a:lstStyle/>
              <a:p>
                <a:pPr>
                  <a:defRPr/>
                </a:pPr>
                <a:r>
                  <a:rPr lang="en-US"/>
                  <a:t>Percent (%)</a:t>
                </a:r>
              </a:p>
            </c:rich>
          </c:tx>
          <c:layout/>
          <c:overlay val="0"/>
        </c:title>
        <c:numFmt formatCode="0" sourceLinked="0"/>
        <c:majorTickMark val="out"/>
        <c:minorTickMark val="none"/>
        <c:tickLblPos val="nextTo"/>
        <c:crossAx val="51323648"/>
        <c:crosses val="autoZero"/>
        <c:crossBetween val="between"/>
      </c:valAx>
      <c:spPr>
        <a:ln>
          <a:solidFill>
            <a:schemeClr val="tx1">
              <a:lumMod val="95000"/>
              <a:lumOff val="5000"/>
            </a:schemeClr>
          </a:solidFill>
        </a:ln>
      </c:spPr>
    </c:plotArea>
    <c:legend>
      <c:legendPos val="t"/>
      <c:layout/>
      <c:overlay val="0"/>
    </c:legend>
    <c:plotVisOnly val="1"/>
    <c:dispBlanksAs val="gap"/>
    <c:showDLblsOverMax val="0"/>
  </c:chart>
  <c:spPr>
    <a:ln w="38100">
      <a:solidFill>
        <a:schemeClr val="tx1">
          <a:lumMod val="95000"/>
          <a:lumOff val="5000"/>
        </a:schemeClr>
      </a:solidFill>
    </a:ln>
  </c:sp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0.50715</cdr:x>
      <cdr:y>0.20062</cdr:y>
    </cdr:from>
    <cdr:to>
      <cdr:x>0.55666</cdr:x>
      <cdr:y>0.23992</cdr:y>
    </cdr:to>
    <cdr:sp macro="" textlink="">
      <cdr:nvSpPr>
        <cdr:cNvPr id="2" name="TextBox 1"/>
        <cdr:cNvSpPr txBox="1"/>
      </cdr:nvSpPr>
      <cdr:spPr>
        <a:xfrm xmlns:a="http://schemas.openxmlformats.org/drawingml/2006/main">
          <a:off x="4391026" y="923925"/>
          <a:ext cx="428625" cy="1809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0.11538</cdr:x>
      <cdr:y>0.88813</cdr:y>
    </cdr:from>
    <cdr:to>
      <cdr:x>0.45162</cdr:x>
      <cdr:y>0.94943</cdr:y>
    </cdr:to>
    <cdr:sp macro="" textlink="">
      <cdr:nvSpPr>
        <cdr:cNvPr id="5" name="Left Brace 4"/>
        <cdr:cNvSpPr/>
      </cdr:nvSpPr>
      <cdr:spPr>
        <a:xfrm xmlns:a="http://schemas.openxmlformats.org/drawingml/2006/main" rot="16200000">
          <a:off x="2367112" y="3309787"/>
          <a:ext cx="320850" cy="2997673"/>
        </a:xfrm>
        <a:prstGeom xmlns:a="http://schemas.openxmlformats.org/drawingml/2006/main" prst="leftBrace">
          <a:avLst/>
        </a:prstGeom>
        <a:ln xmlns:a="http://schemas.openxmlformats.org/drawingml/2006/main" w="3175">
          <a:solidFill>
            <a:sysClr val="windowText" lastClr="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0.46581</cdr:x>
      <cdr:y>0.88813</cdr:y>
    </cdr:from>
    <cdr:to>
      <cdr:x>0.8613</cdr:x>
      <cdr:y>0.94373</cdr:y>
    </cdr:to>
    <cdr:sp macro="" textlink="">
      <cdr:nvSpPr>
        <cdr:cNvPr id="6" name="Left Brace 5"/>
        <cdr:cNvSpPr/>
      </cdr:nvSpPr>
      <cdr:spPr>
        <a:xfrm xmlns:a="http://schemas.openxmlformats.org/drawingml/2006/main" rot="16200000">
          <a:off x="5770351" y="3030750"/>
          <a:ext cx="291009" cy="3525907"/>
        </a:xfrm>
        <a:prstGeom xmlns:a="http://schemas.openxmlformats.org/drawingml/2006/main" prst="leftBrace">
          <a:avLst/>
        </a:prstGeom>
        <a:ln xmlns:a="http://schemas.openxmlformats.org/drawingml/2006/main" w="3175">
          <a:solidFill>
            <a:sysClr val="windowText" lastClr="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0.2094</cdr:x>
      <cdr:y>0.9318</cdr:y>
    </cdr:from>
    <cdr:to>
      <cdr:x>0.36021</cdr:x>
      <cdr:y>0.98929</cdr:y>
    </cdr:to>
    <cdr:sp macro="" textlink="">
      <cdr:nvSpPr>
        <cdr:cNvPr id="8" name="TextBox 7"/>
        <cdr:cNvSpPr txBox="1"/>
      </cdr:nvSpPr>
      <cdr:spPr>
        <a:xfrm xmlns:a="http://schemas.openxmlformats.org/drawingml/2006/main">
          <a:off x="1866900" y="4876800"/>
          <a:ext cx="1344474" cy="30086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300" b="1" dirty="0"/>
            <a:t>Naches</a:t>
          </a:r>
          <a:r>
            <a:rPr lang="en-US" sz="1300" b="1" baseline="0" dirty="0"/>
            <a:t> River</a:t>
          </a:r>
          <a:endParaRPr lang="en-US" sz="1300" b="1" dirty="0"/>
        </a:p>
      </cdr:txBody>
    </cdr:sp>
  </cdr:relSizeAnchor>
  <cdr:relSizeAnchor xmlns:cdr="http://schemas.openxmlformats.org/drawingml/2006/chartDrawing">
    <cdr:from>
      <cdr:x>0.5939</cdr:x>
      <cdr:y>0.9318</cdr:y>
    </cdr:from>
    <cdr:to>
      <cdr:x>0.74113</cdr:x>
      <cdr:y>0.97548</cdr:y>
    </cdr:to>
    <cdr:sp macro="" textlink="">
      <cdr:nvSpPr>
        <cdr:cNvPr id="9" name="TextBox 8"/>
        <cdr:cNvSpPr txBox="1"/>
      </cdr:nvSpPr>
      <cdr:spPr>
        <a:xfrm xmlns:a="http://schemas.openxmlformats.org/drawingml/2006/main">
          <a:off x="5294870" y="4876800"/>
          <a:ext cx="1312594"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300" b="1" dirty="0"/>
            <a:t>Yakim</a:t>
          </a:r>
          <a:r>
            <a:rPr lang="en-US" sz="1300" b="1" baseline="0" dirty="0"/>
            <a:t>a River </a:t>
          </a:r>
          <a:endParaRPr lang="en-US" sz="1300" b="1" dirty="0"/>
        </a:p>
      </cdr:txBody>
    </cdr:sp>
  </cdr:relSizeAnchor>
  <cdr:relSizeAnchor xmlns:cdr="http://schemas.openxmlformats.org/drawingml/2006/chartDrawing">
    <cdr:from>
      <cdr:x>0.05802</cdr:x>
      <cdr:y>0.87357</cdr:y>
    </cdr:from>
    <cdr:to>
      <cdr:x>0.10684</cdr:x>
      <cdr:y>0.94505</cdr:y>
    </cdr:to>
    <cdr:sp macro="" textlink="">
      <cdr:nvSpPr>
        <cdr:cNvPr id="10" name="Left Brace 9"/>
        <cdr:cNvSpPr/>
      </cdr:nvSpPr>
      <cdr:spPr>
        <a:xfrm xmlns:a="http://schemas.openxmlformats.org/drawingml/2006/main" rot="16200000">
          <a:off x="547824" y="4541449"/>
          <a:ext cx="374126" cy="435228"/>
        </a:xfrm>
        <a:prstGeom xmlns:a="http://schemas.openxmlformats.org/drawingml/2006/main" prst="leftBrace">
          <a:avLst/>
        </a:prstGeom>
        <a:ln xmlns:a="http://schemas.openxmlformats.org/drawingml/2006/main" w="3175">
          <a:solidFill>
            <a:sysClr val="windowText" lastClr="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0.01282</cdr:x>
      <cdr:y>0.9318</cdr:y>
    </cdr:from>
    <cdr:to>
      <cdr:x>0.15922</cdr:x>
      <cdr:y>0.97777</cdr:y>
    </cdr:to>
    <cdr:sp macro="" textlink="">
      <cdr:nvSpPr>
        <cdr:cNvPr id="11" name="TextBox 10"/>
        <cdr:cNvSpPr txBox="1"/>
      </cdr:nvSpPr>
      <cdr:spPr>
        <a:xfrm xmlns:a="http://schemas.openxmlformats.org/drawingml/2006/main">
          <a:off x="114300" y="4876800"/>
          <a:ext cx="1305172" cy="2405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300" b="1" baseline="0" dirty="0"/>
            <a:t>Cowichee Cr.</a:t>
          </a:r>
        </a:p>
      </cdr:txBody>
    </cdr:sp>
  </cdr:relSizeAnchor>
</c:userShapes>
</file>

<file path=ppt/drawings/drawing2.xml><?xml version="1.0" encoding="utf-8"?>
<c:userShapes xmlns:c="http://schemas.openxmlformats.org/drawingml/2006/chart">
  <cdr:relSizeAnchor xmlns:cdr="http://schemas.openxmlformats.org/drawingml/2006/chartDrawing">
    <cdr:from>
      <cdr:x>0.50715</cdr:x>
      <cdr:y>0.20062</cdr:y>
    </cdr:from>
    <cdr:to>
      <cdr:x>0.55666</cdr:x>
      <cdr:y>0.23992</cdr:y>
    </cdr:to>
    <cdr:sp macro="" textlink="">
      <cdr:nvSpPr>
        <cdr:cNvPr id="2" name="TextBox 1"/>
        <cdr:cNvSpPr txBox="1"/>
      </cdr:nvSpPr>
      <cdr:spPr>
        <a:xfrm xmlns:a="http://schemas.openxmlformats.org/drawingml/2006/main">
          <a:off x="4391026" y="923925"/>
          <a:ext cx="428625" cy="1809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0.14957</cdr:x>
      <cdr:y>0.85988</cdr:y>
    </cdr:from>
    <cdr:to>
      <cdr:x>0.44108</cdr:x>
      <cdr:y>0.89375</cdr:y>
    </cdr:to>
    <cdr:sp macro="" textlink="">
      <cdr:nvSpPr>
        <cdr:cNvPr id="5" name="Left Brace 4"/>
        <cdr:cNvSpPr/>
      </cdr:nvSpPr>
      <cdr:spPr>
        <a:xfrm xmlns:a="http://schemas.openxmlformats.org/drawingml/2006/main" rot="16200000">
          <a:off x="2543923" y="3310636"/>
          <a:ext cx="178082" cy="2598928"/>
        </a:xfrm>
        <a:prstGeom xmlns:a="http://schemas.openxmlformats.org/drawingml/2006/main" prst="leftBrace">
          <a:avLst/>
        </a:prstGeom>
        <a:ln xmlns:a="http://schemas.openxmlformats.org/drawingml/2006/main" w="3175">
          <a:solidFill>
            <a:sysClr val="windowText" lastClr="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b="1" dirty="0"/>
        </a:p>
      </cdr:txBody>
    </cdr:sp>
  </cdr:relSizeAnchor>
  <cdr:relSizeAnchor xmlns:cdr="http://schemas.openxmlformats.org/drawingml/2006/chartDrawing">
    <cdr:from>
      <cdr:x>0.48291</cdr:x>
      <cdr:y>0.84629</cdr:y>
    </cdr:from>
    <cdr:to>
      <cdr:x>0.96154</cdr:x>
      <cdr:y>0.90733</cdr:y>
    </cdr:to>
    <cdr:sp macro="" textlink="">
      <cdr:nvSpPr>
        <cdr:cNvPr id="6" name="Left Brace 5"/>
        <cdr:cNvSpPr/>
      </cdr:nvSpPr>
      <cdr:spPr>
        <a:xfrm xmlns:a="http://schemas.openxmlformats.org/drawingml/2006/main" rot="16200000">
          <a:off x="6278425" y="2476500"/>
          <a:ext cx="320951" cy="4267200"/>
        </a:xfrm>
        <a:prstGeom xmlns:a="http://schemas.openxmlformats.org/drawingml/2006/main" prst="leftBrace">
          <a:avLst/>
        </a:prstGeom>
        <a:ln xmlns:a="http://schemas.openxmlformats.org/drawingml/2006/main" w="3175">
          <a:solidFill>
            <a:sysClr val="windowText" lastClr="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b="1" dirty="0"/>
        </a:p>
      </cdr:txBody>
    </cdr:sp>
  </cdr:relSizeAnchor>
  <cdr:relSizeAnchor xmlns:cdr="http://schemas.openxmlformats.org/drawingml/2006/chartDrawing">
    <cdr:from>
      <cdr:x>0.21795</cdr:x>
      <cdr:y>0.9058</cdr:y>
    </cdr:from>
    <cdr:to>
      <cdr:x>0.38462</cdr:x>
      <cdr:y>0.96377</cdr:y>
    </cdr:to>
    <cdr:sp macro="" textlink="">
      <cdr:nvSpPr>
        <cdr:cNvPr id="8" name="TextBox 7"/>
        <cdr:cNvSpPr txBox="1"/>
      </cdr:nvSpPr>
      <cdr:spPr>
        <a:xfrm xmlns:a="http://schemas.openxmlformats.org/drawingml/2006/main">
          <a:off x="1943100" y="4762500"/>
          <a:ext cx="14859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latin typeface="Arial" panose="020B0604020202020204" pitchFamily="34" charset="0"/>
              <a:cs typeface="Arial" panose="020B0604020202020204" pitchFamily="34" charset="0"/>
            </a:rPr>
            <a:t>Naches</a:t>
          </a:r>
          <a:r>
            <a:rPr lang="en-US" sz="1400" b="1" baseline="0" dirty="0">
              <a:latin typeface="Arial" panose="020B0604020202020204" pitchFamily="34" charset="0"/>
              <a:cs typeface="Arial" panose="020B0604020202020204" pitchFamily="34" charset="0"/>
            </a:rPr>
            <a:t> River</a:t>
          </a:r>
          <a:endParaRPr lang="en-US"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0.63675</cdr:x>
      <cdr:y>0.9058</cdr:y>
    </cdr:from>
    <cdr:to>
      <cdr:x>0.82045</cdr:x>
      <cdr:y>0.95652</cdr:y>
    </cdr:to>
    <cdr:sp macro="" textlink="">
      <cdr:nvSpPr>
        <cdr:cNvPr id="9" name="TextBox 8"/>
        <cdr:cNvSpPr txBox="1"/>
      </cdr:nvSpPr>
      <cdr:spPr>
        <a:xfrm xmlns:a="http://schemas.openxmlformats.org/drawingml/2006/main">
          <a:off x="5676900" y="4762500"/>
          <a:ext cx="1637746" cy="266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latin typeface="Arial" panose="020B0604020202020204" pitchFamily="34" charset="0"/>
              <a:cs typeface="Arial" panose="020B0604020202020204" pitchFamily="34" charset="0"/>
            </a:rPr>
            <a:t>Yakim</a:t>
          </a:r>
          <a:r>
            <a:rPr lang="en-US" sz="1400" b="1" baseline="0" dirty="0">
              <a:latin typeface="Arial" panose="020B0604020202020204" pitchFamily="34" charset="0"/>
              <a:cs typeface="Arial" panose="020B0604020202020204" pitchFamily="34" charset="0"/>
            </a:rPr>
            <a:t>a River </a:t>
          </a:r>
          <a:endParaRPr lang="en-US"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0.0641</cdr:x>
      <cdr:y>0.86671</cdr:y>
    </cdr:from>
    <cdr:to>
      <cdr:x>0.14009</cdr:x>
      <cdr:y>0.87681</cdr:y>
    </cdr:to>
    <cdr:sp macro="" textlink="">
      <cdr:nvSpPr>
        <cdr:cNvPr id="10" name="Left Brace 9"/>
        <cdr:cNvSpPr/>
      </cdr:nvSpPr>
      <cdr:spPr>
        <a:xfrm xmlns:a="http://schemas.openxmlformats.org/drawingml/2006/main" rot="16200000">
          <a:off x="883663" y="4244825"/>
          <a:ext cx="53112" cy="677438"/>
        </a:xfrm>
        <a:prstGeom xmlns:a="http://schemas.openxmlformats.org/drawingml/2006/main" prst="leftBrace">
          <a:avLst/>
        </a:prstGeom>
        <a:ln xmlns:a="http://schemas.openxmlformats.org/drawingml/2006/main" w="3175">
          <a:solidFill>
            <a:sysClr val="windowText" lastClr="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b="1" dirty="0"/>
        </a:p>
      </cdr:txBody>
    </cdr:sp>
  </cdr:relSizeAnchor>
  <cdr:relSizeAnchor xmlns:cdr="http://schemas.openxmlformats.org/drawingml/2006/chartDrawing">
    <cdr:from>
      <cdr:x>0.02137</cdr:x>
      <cdr:y>0.9058</cdr:y>
    </cdr:from>
    <cdr:to>
      <cdr:x>0.19274</cdr:x>
      <cdr:y>0.94928</cdr:y>
    </cdr:to>
    <cdr:sp macro="" textlink="">
      <cdr:nvSpPr>
        <cdr:cNvPr id="11" name="TextBox 10"/>
        <cdr:cNvSpPr txBox="1"/>
      </cdr:nvSpPr>
      <cdr:spPr>
        <a:xfrm xmlns:a="http://schemas.openxmlformats.org/drawingml/2006/main">
          <a:off x="190500" y="4762500"/>
          <a:ext cx="1527875"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baseline="0" dirty="0">
              <a:latin typeface="Arial" panose="020B0604020202020204" pitchFamily="34" charset="0"/>
              <a:cs typeface="Arial" panose="020B0604020202020204" pitchFamily="34" charset="0"/>
            </a:rPr>
            <a:t>Cowichee Cr.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2A9980-3DCB-47B0-A3A0-4A625E48FFBF}" type="datetimeFigureOut">
              <a:rPr lang="en-US" smtClean="0"/>
              <a:t>6/17/2015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44F7B8-09A4-4025-9D98-407C36406AF7}" type="slidenum">
              <a:rPr lang="en-US" smtClean="0"/>
              <a:t>‹#›</a:t>
            </a:fld>
            <a:endParaRPr lang="en-US"/>
          </a:p>
        </p:txBody>
      </p:sp>
    </p:spTree>
    <p:extLst>
      <p:ext uri="{BB962C8B-B14F-4D97-AF65-F5344CB8AC3E}">
        <p14:creationId xmlns:p14="http://schemas.microsoft.com/office/powerpoint/2010/main" val="3446283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also like to note</a:t>
            </a:r>
            <a:r>
              <a:rPr lang="en-US" baseline="0" dirty="0" smtClean="0"/>
              <a:t> ….</a:t>
            </a:r>
            <a:r>
              <a:rPr lang="en-US" dirty="0" smtClean="0"/>
              <a:t>CTUIR and BOR</a:t>
            </a:r>
            <a:endParaRPr lang="en-US" dirty="0"/>
          </a:p>
        </p:txBody>
      </p:sp>
      <p:sp>
        <p:nvSpPr>
          <p:cNvPr id="4" name="Slide Number Placeholder 3"/>
          <p:cNvSpPr>
            <a:spLocks noGrp="1"/>
          </p:cNvSpPr>
          <p:nvPr>
            <p:ph type="sldNum" sz="quarter" idx="10"/>
          </p:nvPr>
        </p:nvSpPr>
        <p:spPr/>
        <p:txBody>
          <a:bodyPr/>
          <a:lstStyle/>
          <a:p>
            <a:fld id="{D744F7B8-09A4-4025-9D98-407C36406AF7}" type="slidenum">
              <a:rPr lang="en-US" smtClean="0"/>
              <a:t>1</a:t>
            </a:fld>
            <a:endParaRPr lang="en-US"/>
          </a:p>
        </p:txBody>
      </p:sp>
    </p:spTree>
    <p:extLst>
      <p:ext uri="{BB962C8B-B14F-4D97-AF65-F5344CB8AC3E}">
        <p14:creationId xmlns:p14="http://schemas.microsoft.com/office/powerpoint/2010/main" val="2641113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Larger fish – shouldn’t be passing through</a:t>
            </a:r>
            <a:r>
              <a:rPr lang="en-US" baseline="0" dirty="0" smtClean="0"/>
              <a:t> looked at Sunnyside….even the smallest hole that they can pass through they will</a:t>
            </a:r>
            <a:endParaRPr lang="en-US" dirty="0"/>
          </a:p>
        </p:txBody>
      </p:sp>
      <p:sp>
        <p:nvSpPr>
          <p:cNvPr id="4" name="Slide Number Placeholder 3"/>
          <p:cNvSpPr>
            <a:spLocks noGrp="1"/>
          </p:cNvSpPr>
          <p:nvPr>
            <p:ph type="sldNum" sz="quarter" idx="10"/>
          </p:nvPr>
        </p:nvSpPr>
        <p:spPr/>
        <p:txBody>
          <a:bodyPr/>
          <a:lstStyle/>
          <a:p>
            <a:fld id="{D744F7B8-09A4-4025-9D98-407C36406AF7}" type="slidenum">
              <a:rPr lang="en-US" smtClean="0"/>
              <a:t>12</a:t>
            </a:fld>
            <a:endParaRPr lang="en-US"/>
          </a:p>
        </p:txBody>
      </p:sp>
    </p:spTree>
    <p:extLst>
      <p:ext uri="{BB962C8B-B14F-4D97-AF65-F5344CB8AC3E}">
        <p14:creationId xmlns:p14="http://schemas.microsoft.com/office/powerpoint/2010/main" val="4215160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find thousands of larval lamprey in Wapato and Sunnyside Diversions. Our goal was to better estimate the number of lamprey entrained here …. </a:t>
            </a:r>
            <a:r>
              <a:rPr lang="en-US" dirty="0" smtClean="0"/>
              <a:t>Mention the total % of lamprey</a:t>
            </a:r>
            <a:r>
              <a:rPr lang="en-US" baseline="0" dirty="0" smtClean="0"/>
              <a:t> observed came from Wapato/Sunnyside diversions ; and larvae distribution; contrasting sediment/lamprey distribution; ~ 5 </a:t>
            </a:r>
            <a:r>
              <a:rPr lang="en-US" baseline="0" dirty="0" err="1" smtClean="0"/>
              <a:t>rkm</a:t>
            </a:r>
            <a:r>
              <a:rPr lang="en-US" baseline="0" dirty="0" smtClean="0"/>
              <a:t> apart (Sunnyside/Wapato); </a:t>
            </a:r>
            <a:endParaRPr lang="en-US" dirty="0"/>
          </a:p>
        </p:txBody>
      </p:sp>
      <p:sp>
        <p:nvSpPr>
          <p:cNvPr id="4" name="Slide Number Placeholder 3"/>
          <p:cNvSpPr>
            <a:spLocks noGrp="1"/>
          </p:cNvSpPr>
          <p:nvPr>
            <p:ph type="sldNum" sz="quarter" idx="10"/>
          </p:nvPr>
        </p:nvSpPr>
        <p:spPr/>
        <p:txBody>
          <a:bodyPr/>
          <a:lstStyle/>
          <a:p>
            <a:fld id="{D744F7B8-09A4-4025-9D98-407C36406AF7}" type="slidenum">
              <a:rPr lang="en-US" smtClean="0"/>
              <a:t>13</a:t>
            </a:fld>
            <a:endParaRPr lang="en-US"/>
          </a:p>
        </p:txBody>
      </p:sp>
    </p:spTree>
    <p:extLst>
      <p:ext uri="{BB962C8B-B14F-4D97-AF65-F5344CB8AC3E}">
        <p14:creationId xmlns:p14="http://schemas.microsoft.com/office/powerpoint/2010/main" val="2437648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objective was</a:t>
            </a:r>
            <a:r>
              <a:rPr lang="en-US" baseline="0" dirty="0" smtClean="0"/>
              <a:t> to calculate a single day estimation</a:t>
            </a:r>
            <a:endParaRPr lang="en-US" dirty="0"/>
          </a:p>
        </p:txBody>
      </p:sp>
      <p:sp>
        <p:nvSpPr>
          <p:cNvPr id="4" name="Slide Number Placeholder 3"/>
          <p:cNvSpPr>
            <a:spLocks noGrp="1"/>
          </p:cNvSpPr>
          <p:nvPr>
            <p:ph type="sldNum" sz="quarter" idx="10"/>
          </p:nvPr>
        </p:nvSpPr>
        <p:spPr/>
        <p:txBody>
          <a:bodyPr/>
          <a:lstStyle/>
          <a:p>
            <a:fld id="{D744F7B8-09A4-4025-9D98-407C36406AF7}" type="slidenum">
              <a:rPr lang="en-US" smtClean="0"/>
              <a:t>14</a:t>
            </a:fld>
            <a:endParaRPr lang="en-US"/>
          </a:p>
        </p:txBody>
      </p:sp>
    </p:spTree>
    <p:extLst>
      <p:ext uri="{BB962C8B-B14F-4D97-AF65-F5344CB8AC3E}">
        <p14:creationId xmlns:p14="http://schemas.microsoft.com/office/powerpoint/2010/main" val="3577693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Based on a single pass assessment, the estimated number of lampreys entrained within these areas of interest in Sunnyside Diversion (Yakima River; river km 171.0) and Wapato Diversion (Yakima River; river km 175.5) were estimated to be 3259 and 5249, respectively. Visual implant elastomer (VIE) tags were inserted into larval/juvenile lampreys captured within a high density area above the fish screens at Wapato Diversion. The resulting mark recapture study concluded that potentially only between 19 and 45 percent of the lamprey present in a given area were observed during a single pass survey. If we assume that during our single pass estimate we observed only 45% of the lamprey present (the highest percentage based on our mark recapture study), our estimated totals for Wapato and Sunnyside diversions within the area of interest would increase dramatically to18,907 lampreys (7,423 and 11,664, respectively).  In addition to this estimate, over 1,000 desiccated larvae were found in these two diversions; however, this number is likely an underestimate based on the difficulty in finding desiccated larvae from predation and rapid decomposition of larval bodies.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744F7B8-09A4-4025-9D98-407C36406AF7}" type="slidenum">
              <a:rPr lang="en-US" smtClean="0"/>
              <a:t>16</a:t>
            </a:fld>
            <a:endParaRPr lang="en-US"/>
          </a:p>
        </p:txBody>
      </p:sp>
    </p:spTree>
    <p:extLst>
      <p:ext uri="{BB962C8B-B14F-4D97-AF65-F5344CB8AC3E}">
        <p14:creationId xmlns:p14="http://schemas.microsoft.com/office/powerpoint/2010/main" val="262371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of a problem when restore the numbers – as the numbers increase</a:t>
            </a:r>
            <a:r>
              <a:rPr lang="en-US" baseline="0" dirty="0" smtClean="0"/>
              <a:t> (7% now likely to increase over time)</a:t>
            </a:r>
            <a:endParaRPr lang="en-US" dirty="0"/>
          </a:p>
        </p:txBody>
      </p:sp>
      <p:sp>
        <p:nvSpPr>
          <p:cNvPr id="4" name="Slide Number Placeholder 3"/>
          <p:cNvSpPr>
            <a:spLocks noGrp="1"/>
          </p:cNvSpPr>
          <p:nvPr>
            <p:ph type="sldNum" sz="quarter" idx="10"/>
          </p:nvPr>
        </p:nvSpPr>
        <p:spPr/>
        <p:txBody>
          <a:bodyPr/>
          <a:lstStyle/>
          <a:p>
            <a:fld id="{D744F7B8-09A4-4025-9D98-407C36406AF7}" type="slidenum">
              <a:rPr lang="en-US" smtClean="0"/>
              <a:t>17</a:t>
            </a:fld>
            <a:endParaRPr lang="en-US"/>
          </a:p>
        </p:txBody>
      </p:sp>
    </p:spTree>
    <p:extLst>
      <p:ext uri="{BB962C8B-B14F-4D97-AF65-F5344CB8AC3E}">
        <p14:creationId xmlns:p14="http://schemas.microsoft.com/office/powerpoint/2010/main" val="2277982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 amount of habitat gets dewatered, boards</a:t>
            </a:r>
            <a:r>
              <a:rPr lang="en-US" baseline="0" dirty="0" smtClean="0"/>
              <a:t> (don’t </a:t>
            </a:r>
            <a:r>
              <a:rPr lang="en-US" baseline="0" dirty="0" err="1" smtClean="0"/>
              <a:t>recomment</a:t>
            </a:r>
            <a:r>
              <a:rPr lang="en-US" baseline="0" dirty="0" smtClean="0"/>
              <a:t>), </a:t>
            </a:r>
            <a:r>
              <a:rPr lang="en-US" baseline="0" dirty="0" err="1" smtClean="0"/>
              <a:t>deepwater</a:t>
            </a:r>
            <a:r>
              <a:rPr lang="en-US" baseline="0" dirty="0" smtClean="0"/>
              <a:t> electroshocking to better understand</a:t>
            </a:r>
            <a:endParaRPr lang="en-US" dirty="0"/>
          </a:p>
        </p:txBody>
      </p:sp>
      <p:sp>
        <p:nvSpPr>
          <p:cNvPr id="4" name="Slide Number Placeholder 3"/>
          <p:cNvSpPr>
            <a:spLocks noGrp="1"/>
          </p:cNvSpPr>
          <p:nvPr>
            <p:ph type="sldNum" sz="quarter" idx="10"/>
          </p:nvPr>
        </p:nvSpPr>
        <p:spPr/>
        <p:txBody>
          <a:bodyPr/>
          <a:lstStyle/>
          <a:p>
            <a:fld id="{D744F7B8-09A4-4025-9D98-407C36406AF7}" type="slidenum">
              <a:rPr lang="en-US" smtClean="0"/>
              <a:t>21</a:t>
            </a:fld>
            <a:endParaRPr lang="en-US"/>
          </a:p>
        </p:txBody>
      </p:sp>
    </p:spTree>
    <p:extLst>
      <p:ext uri="{BB962C8B-B14F-4D97-AF65-F5344CB8AC3E}">
        <p14:creationId xmlns:p14="http://schemas.microsoft.com/office/powerpoint/2010/main" val="771128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a result, although all juvenile pit tagged fish migrating back to the river through the bypass channel are supposed to be detected at the pit tag arrays.</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D744F7B8-09A4-4025-9D98-407C36406AF7}" type="slidenum">
              <a:rPr lang="en-US" smtClean="0"/>
              <a:t>22</a:t>
            </a:fld>
            <a:endParaRPr lang="en-US"/>
          </a:p>
        </p:txBody>
      </p:sp>
    </p:spTree>
    <p:extLst>
      <p:ext uri="{BB962C8B-B14F-4D97-AF65-F5344CB8AC3E}">
        <p14:creationId xmlns:p14="http://schemas.microsoft.com/office/powerpoint/2010/main" val="294599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Vibration of screens,</a:t>
            </a:r>
            <a:r>
              <a:rPr lang="en-US" baseline="0" dirty="0" smtClean="0"/>
              <a:t> </a:t>
            </a:r>
            <a:r>
              <a:rPr lang="en-US" dirty="0" smtClean="0"/>
              <a:t>Electrifying the drum screens with a 3 burst per sec</a:t>
            </a:r>
          </a:p>
          <a:p>
            <a:r>
              <a:rPr lang="en-US" dirty="0" smtClean="0"/>
              <a:t>Might deter the larger larvae from interacting with the fish screens but the smaller larvae (which are force to go with the flow), may still become entrained. </a:t>
            </a:r>
          </a:p>
          <a:p>
            <a:endParaRPr lang="en-US" dirty="0" smtClean="0"/>
          </a:p>
          <a:p>
            <a:r>
              <a:rPr lang="en-US" dirty="0" smtClean="0"/>
              <a:t>Headgates currently open from the bottom (most likely where fine sediment has accumulated during the fall and winter months). </a:t>
            </a:r>
          </a:p>
          <a:p>
            <a:pPr lvl="1"/>
            <a:r>
              <a:rPr lang="en-US" dirty="0" smtClean="0"/>
              <a:t>When the headgate opens from the bottom, any larvae that are residing in this fine sediment will likely become entrained. Opening the headgate from a position other than the bottom (i.e. several feet up) may reduce the initial 	entrainment of larval lamprey. Future studies to determine fine sediment accumulation at the headgate of major diversions (i.e. Sunnyside and Wapato) need to be studied. </a:t>
            </a:r>
          </a:p>
          <a:p>
            <a:pPr lvl="1"/>
            <a:endParaRPr lang="en-US"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t>Again, if you control the sediment, we may be able to reduce the number of lamprey that pass through the fish screens and ultimately the number of lamprey that enter the diversion all together. The fine sediment provides an important foundation to the river ecosystem, and if we can reduce the sediment that enters the diversions, we will allow for more available habitat for the lamprey saved from the irrigation diversions.</a:t>
            </a:r>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D744F7B8-09A4-4025-9D98-407C36406AF7}" type="slidenum">
              <a:rPr lang="en-US" smtClean="0"/>
              <a:t>23</a:t>
            </a:fld>
            <a:endParaRPr lang="en-US"/>
          </a:p>
        </p:txBody>
      </p:sp>
    </p:spTree>
    <p:extLst>
      <p:ext uri="{BB962C8B-B14F-4D97-AF65-F5344CB8AC3E}">
        <p14:creationId xmlns:p14="http://schemas.microsoft.com/office/powerpoint/2010/main" val="3718998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Ecology</a:t>
            </a:r>
            <a:r>
              <a:rPr lang="en-US" baseline="0" dirty="0" smtClean="0"/>
              <a:t> blocks, </a:t>
            </a:r>
            <a:endParaRPr lang="en-US" dirty="0"/>
          </a:p>
        </p:txBody>
      </p:sp>
      <p:sp>
        <p:nvSpPr>
          <p:cNvPr id="4" name="Slide Number Placeholder 3"/>
          <p:cNvSpPr>
            <a:spLocks noGrp="1"/>
          </p:cNvSpPr>
          <p:nvPr>
            <p:ph type="sldNum" sz="quarter" idx="10"/>
          </p:nvPr>
        </p:nvSpPr>
        <p:spPr/>
        <p:txBody>
          <a:bodyPr/>
          <a:lstStyle/>
          <a:p>
            <a:fld id="{D744F7B8-09A4-4025-9D98-407C36406AF7}" type="slidenum">
              <a:rPr lang="en-US" smtClean="0"/>
              <a:t>24</a:t>
            </a:fld>
            <a:endParaRPr lang="en-US"/>
          </a:p>
        </p:txBody>
      </p:sp>
    </p:spTree>
    <p:extLst>
      <p:ext uri="{BB962C8B-B14F-4D97-AF65-F5344CB8AC3E}">
        <p14:creationId xmlns:p14="http://schemas.microsoft.com/office/powerpoint/2010/main" val="1726754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a:t>
            </a:r>
            <a:r>
              <a:rPr lang="en-US" baseline="0" dirty="0" smtClean="0"/>
              <a:t> need to do maintenance work every year, but can do it in the spring instead of fall when sediment less of an issue</a:t>
            </a:r>
            <a:endParaRPr lang="en-US" dirty="0"/>
          </a:p>
        </p:txBody>
      </p:sp>
      <p:sp>
        <p:nvSpPr>
          <p:cNvPr id="4" name="Slide Number Placeholder 3"/>
          <p:cNvSpPr>
            <a:spLocks noGrp="1"/>
          </p:cNvSpPr>
          <p:nvPr>
            <p:ph type="sldNum" sz="quarter" idx="10"/>
          </p:nvPr>
        </p:nvSpPr>
        <p:spPr/>
        <p:txBody>
          <a:bodyPr/>
          <a:lstStyle/>
          <a:p>
            <a:fld id="{3E9F22F8-92CE-4307-8A34-607DC91697E3}" type="slidenum">
              <a:rPr lang="en-US" smtClean="0"/>
              <a:t>25</a:t>
            </a:fld>
            <a:endParaRPr lang="en-US"/>
          </a:p>
        </p:txBody>
      </p:sp>
    </p:spTree>
    <p:extLst>
      <p:ext uri="{BB962C8B-B14F-4D97-AF65-F5344CB8AC3E}">
        <p14:creationId xmlns:p14="http://schemas.microsoft.com/office/powerpoint/2010/main" val="894090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44F7B8-09A4-4025-9D98-407C36406AF7}" type="slidenum">
              <a:rPr lang="en-US" smtClean="0"/>
              <a:t>2</a:t>
            </a:fld>
            <a:endParaRPr lang="en-US"/>
          </a:p>
        </p:txBody>
      </p:sp>
    </p:spTree>
    <p:extLst>
      <p:ext uri="{BB962C8B-B14F-4D97-AF65-F5344CB8AC3E}">
        <p14:creationId xmlns:p14="http://schemas.microsoft.com/office/powerpoint/2010/main" val="537527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hatchery setting we looked at</a:t>
            </a:r>
            <a:endParaRPr lang="en-US" dirty="0"/>
          </a:p>
        </p:txBody>
      </p:sp>
      <p:sp>
        <p:nvSpPr>
          <p:cNvPr id="4" name="Slide Number Placeholder 3"/>
          <p:cNvSpPr>
            <a:spLocks noGrp="1"/>
          </p:cNvSpPr>
          <p:nvPr>
            <p:ph type="sldNum" sz="quarter" idx="10"/>
          </p:nvPr>
        </p:nvSpPr>
        <p:spPr/>
        <p:txBody>
          <a:bodyPr/>
          <a:lstStyle/>
          <a:p>
            <a:fld id="{D744F7B8-09A4-4025-9D98-407C36406AF7}" type="slidenum">
              <a:rPr lang="en-US" smtClean="0"/>
              <a:t>5</a:t>
            </a:fld>
            <a:endParaRPr lang="en-US"/>
          </a:p>
        </p:txBody>
      </p:sp>
    </p:spTree>
    <p:extLst>
      <p:ext uri="{BB962C8B-B14F-4D97-AF65-F5344CB8AC3E}">
        <p14:creationId xmlns:p14="http://schemas.microsoft.com/office/powerpoint/2010/main" val="520544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Columbia River Basin, …… so</a:t>
            </a:r>
            <a:r>
              <a:rPr lang="en-US" baseline="0" dirty="0" smtClean="0"/>
              <a:t> this is not  just a Yakima Subbasin problem. For example in the Wenatchee River at Dryden Diversion, where only Pacific Lamprey reside, we have estimated the number of entrained lamprey to be greater than 5,000.</a:t>
            </a:r>
            <a:endParaRPr lang="en-US" dirty="0"/>
          </a:p>
        </p:txBody>
      </p:sp>
      <p:sp>
        <p:nvSpPr>
          <p:cNvPr id="4" name="Slide Number Placeholder 3"/>
          <p:cNvSpPr>
            <a:spLocks noGrp="1"/>
          </p:cNvSpPr>
          <p:nvPr>
            <p:ph type="sldNum" sz="quarter" idx="10"/>
          </p:nvPr>
        </p:nvSpPr>
        <p:spPr/>
        <p:txBody>
          <a:bodyPr/>
          <a:lstStyle/>
          <a:p>
            <a:fld id="{D744F7B8-09A4-4025-9D98-407C36406AF7}" type="slidenum">
              <a:rPr lang="en-US" smtClean="0"/>
              <a:t>6</a:t>
            </a:fld>
            <a:endParaRPr lang="en-US"/>
          </a:p>
        </p:txBody>
      </p:sp>
    </p:spTree>
    <p:extLst>
      <p:ext uri="{BB962C8B-B14F-4D97-AF65-F5344CB8AC3E}">
        <p14:creationId xmlns:p14="http://schemas.microsoft.com/office/powerpoint/2010/main" val="3856061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Fine sediment</a:t>
            </a:r>
            <a:r>
              <a:rPr lang="en-US" baseline="0" dirty="0" smtClean="0"/>
              <a:t> collects in these irrigation diversions which provide…..in this photo we see about 50 dead lamprey on top of the sediment</a:t>
            </a:r>
            <a:endParaRPr lang="en-US" dirty="0"/>
          </a:p>
        </p:txBody>
      </p:sp>
      <p:sp>
        <p:nvSpPr>
          <p:cNvPr id="4" name="Slide Number Placeholder 3"/>
          <p:cNvSpPr>
            <a:spLocks noGrp="1"/>
          </p:cNvSpPr>
          <p:nvPr>
            <p:ph type="sldNum" sz="quarter" idx="10"/>
          </p:nvPr>
        </p:nvSpPr>
        <p:spPr/>
        <p:txBody>
          <a:bodyPr/>
          <a:lstStyle/>
          <a:p>
            <a:fld id="{D744F7B8-09A4-4025-9D98-407C36406AF7}" type="slidenum">
              <a:rPr lang="en-US" smtClean="0"/>
              <a:t>7</a:t>
            </a:fld>
            <a:endParaRPr lang="en-US"/>
          </a:p>
        </p:txBody>
      </p:sp>
    </p:spTree>
    <p:extLst>
      <p:ext uri="{BB962C8B-B14F-4D97-AF65-F5344CB8AC3E}">
        <p14:creationId xmlns:p14="http://schemas.microsoft.com/office/powerpoint/2010/main" val="3346738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2013</a:t>
            </a:r>
            <a:r>
              <a:rPr lang="en-US" baseline="0" dirty="0" smtClean="0"/>
              <a:t> we looked at the relationship between the area of larval habitat (shown on the x axis) and the # of lamprey (shown on the Y axis). Click* …. The take home message here is that the more sediment an area has, we expect to see more lamprey. Control the fine sediment, we may be able to control larval entrainment.</a:t>
            </a:r>
            <a:endParaRPr lang="en-US" dirty="0"/>
          </a:p>
        </p:txBody>
      </p:sp>
      <p:sp>
        <p:nvSpPr>
          <p:cNvPr id="4" name="Slide Number Placeholder 3"/>
          <p:cNvSpPr>
            <a:spLocks noGrp="1"/>
          </p:cNvSpPr>
          <p:nvPr>
            <p:ph type="sldNum" sz="quarter" idx="10"/>
          </p:nvPr>
        </p:nvSpPr>
        <p:spPr/>
        <p:txBody>
          <a:bodyPr/>
          <a:lstStyle/>
          <a:p>
            <a:fld id="{D744F7B8-09A4-4025-9D98-407C36406AF7}" type="slidenum">
              <a:rPr lang="en-US" smtClean="0"/>
              <a:t>8</a:t>
            </a:fld>
            <a:endParaRPr lang="en-US"/>
          </a:p>
        </p:txBody>
      </p:sp>
    </p:spTree>
    <p:extLst>
      <p:ext uri="{BB962C8B-B14F-4D97-AF65-F5344CB8AC3E}">
        <p14:creationId xmlns:p14="http://schemas.microsoft.com/office/powerpoint/2010/main" val="3448617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Lets take</a:t>
            </a:r>
            <a:r>
              <a:rPr lang="en-US" b="1" baseline="0" dirty="0" smtClean="0"/>
              <a:t> a look at our 2014 information; </a:t>
            </a:r>
            <a:r>
              <a:rPr lang="en-US" b="1" dirty="0" smtClean="0"/>
              <a:t>We</a:t>
            </a:r>
            <a:r>
              <a:rPr lang="en-US" b="1" baseline="0" dirty="0" smtClean="0"/>
              <a:t> surveyed 15 irrigation diversions; </a:t>
            </a:r>
            <a:endParaRPr lang="en-US" b="1" dirty="0"/>
          </a:p>
        </p:txBody>
      </p:sp>
      <p:sp>
        <p:nvSpPr>
          <p:cNvPr id="4" name="Slide Number Placeholder 3"/>
          <p:cNvSpPr>
            <a:spLocks noGrp="1"/>
          </p:cNvSpPr>
          <p:nvPr>
            <p:ph type="sldNum" sz="quarter" idx="10"/>
          </p:nvPr>
        </p:nvSpPr>
        <p:spPr/>
        <p:txBody>
          <a:bodyPr/>
          <a:lstStyle/>
          <a:p>
            <a:fld id="{D744F7B8-09A4-4025-9D98-407C36406AF7}" type="slidenum">
              <a:rPr lang="en-US" smtClean="0"/>
              <a:t>9</a:t>
            </a:fld>
            <a:endParaRPr lang="en-US"/>
          </a:p>
        </p:txBody>
      </p:sp>
    </p:spTree>
    <p:extLst>
      <p:ext uri="{BB962C8B-B14F-4D97-AF65-F5344CB8AC3E}">
        <p14:creationId xmlns:p14="http://schemas.microsoft.com/office/powerpoint/2010/main" val="3402194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44F7B8-09A4-4025-9D98-407C36406AF7}" type="slidenum">
              <a:rPr lang="en-US" smtClean="0"/>
              <a:t>10</a:t>
            </a:fld>
            <a:endParaRPr lang="en-US"/>
          </a:p>
        </p:txBody>
      </p:sp>
    </p:spTree>
    <p:extLst>
      <p:ext uri="{BB962C8B-B14F-4D97-AF65-F5344CB8AC3E}">
        <p14:creationId xmlns:p14="http://schemas.microsoft.com/office/powerpoint/2010/main" val="1474371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Additionally, there is quite a large area of larval habitat at these diversions – Start with 2014; then 32,102 (covered more diversions, focused on the canal area); average is 50/50 but there is a wide variety to where the habitat collects between diversions.</a:t>
            </a:r>
            <a:r>
              <a:rPr lang="en-US" baseline="0" dirty="0" smtClean="0"/>
              <a:t>– small amount (14,000 = 2.8 football fields; ~ 3). </a:t>
            </a:r>
            <a:r>
              <a:rPr lang="en-US" sz="1400" b="1" dirty="0" smtClean="0"/>
              <a:t>Type 3</a:t>
            </a:r>
            <a:r>
              <a:rPr lang="en-US" sz="1400" b="1" baseline="0" dirty="0" smtClean="0"/>
              <a:t> habitat (17.9 % of the total area observed at visited diversions) </a:t>
            </a:r>
            <a:endParaRPr lang="en-US" sz="1400" b="1" dirty="0"/>
          </a:p>
        </p:txBody>
      </p:sp>
      <p:sp>
        <p:nvSpPr>
          <p:cNvPr id="4" name="Slide Number Placeholder 3"/>
          <p:cNvSpPr>
            <a:spLocks noGrp="1"/>
          </p:cNvSpPr>
          <p:nvPr>
            <p:ph type="sldNum" sz="quarter" idx="10"/>
          </p:nvPr>
        </p:nvSpPr>
        <p:spPr/>
        <p:txBody>
          <a:bodyPr/>
          <a:lstStyle/>
          <a:p>
            <a:fld id="{D744F7B8-09A4-4025-9D98-407C36406AF7}" type="slidenum">
              <a:rPr lang="en-US" smtClean="0"/>
              <a:t>11</a:t>
            </a:fld>
            <a:endParaRPr lang="en-US"/>
          </a:p>
        </p:txBody>
      </p:sp>
    </p:spTree>
    <p:extLst>
      <p:ext uri="{BB962C8B-B14F-4D97-AF65-F5344CB8AC3E}">
        <p14:creationId xmlns:p14="http://schemas.microsoft.com/office/powerpoint/2010/main" val="1255247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2FE13A6A-1FEE-4AD6-8A82-E71BA17C33AE}" type="datetimeFigureOut">
              <a:rPr lang="en-US" smtClean="0"/>
              <a:t>6/16/2015</a:t>
            </a:fld>
            <a:endParaRPr lang="en-US"/>
          </a:p>
        </p:txBody>
      </p:sp>
      <p:sp>
        <p:nvSpPr>
          <p:cNvPr id="8" name="Slide Number Placeholder 7"/>
          <p:cNvSpPr>
            <a:spLocks noGrp="1"/>
          </p:cNvSpPr>
          <p:nvPr>
            <p:ph type="sldNum" sz="quarter" idx="11"/>
          </p:nvPr>
        </p:nvSpPr>
        <p:spPr/>
        <p:txBody>
          <a:bodyPr/>
          <a:lstStyle/>
          <a:p>
            <a:fld id="{24665DE7-5591-4576-A451-4E88222CD226}"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13A6A-1FEE-4AD6-8A82-E71BA17C33AE}" type="datetimeFigureOut">
              <a:rPr lang="en-US" smtClean="0"/>
              <a:t>6/16/2015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65DE7-5591-4576-A451-4E88222CD22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13A6A-1FEE-4AD6-8A82-E71BA17C33AE}" type="datetimeFigureOut">
              <a:rPr lang="en-US" smtClean="0"/>
              <a:t>6/16/2015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65DE7-5591-4576-A451-4E88222CD22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2FE13A6A-1FEE-4AD6-8A82-E71BA17C33AE}" type="datetimeFigureOut">
              <a:rPr lang="en-US" smtClean="0"/>
              <a:t>6/16/2015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65DE7-5591-4576-A451-4E88222CD22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E13A6A-1FEE-4AD6-8A82-E71BA17C33AE}" type="datetimeFigureOut">
              <a:rPr lang="en-US" smtClean="0"/>
              <a:t>6/16/2015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65DE7-5591-4576-A451-4E88222CD226}"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2FE13A6A-1FEE-4AD6-8A82-E71BA17C33AE}" type="datetimeFigureOut">
              <a:rPr lang="en-US" smtClean="0"/>
              <a:t>6/16/2015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65DE7-5591-4576-A451-4E88222CD226}"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2FE13A6A-1FEE-4AD6-8A82-E71BA17C33AE}" type="datetimeFigureOut">
              <a:rPr lang="en-US" smtClean="0"/>
              <a:t>6/16/2015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665DE7-5591-4576-A451-4E88222CD226}"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E13A6A-1FEE-4AD6-8A82-E71BA17C33AE}" type="datetimeFigureOut">
              <a:rPr lang="en-US" smtClean="0"/>
              <a:t>6/16/2015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665DE7-5591-4576-A451-4E88222CD22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E13A6A-1FEE-4AD6-8A82-E71BA17C33AE}" type="datetimeFigureOut">
              <a:rPr lang="en-US" smtClean="0"/>
              <a:t>6/16/2015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665DE7-5591-4576-A451-4E88222CD22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E13A6A-1FEE-4AD6-8A82-E71BA17C33AE}" type="datetimeFigureOut">
              <a:rPr lang="en-US" smtClean="0"/>
              <a:t>6/16/2015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65DE7-5591-4576-A451-4E88222CD22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E13A6A-1FEE-4AD6-8A82-E71BA17C33AE}" type="datetimeFigureOut">
              <a:rPr lang="en-US" smtClean="0"/>
              <a:t>6/16/2015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65DE7-5591-4576-A451-4E88222CD22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2FE13A6A-1FEE-4AD6-8A82-E71BA17C33AE}" type="datetimeFigureOut">
              <a:rPr lang="en-US" smtClean="0"/>
              <a:t>6/16/2015</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24665DE7-5591-4576-A451-4E88222CD226}"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9582" y="1403441"/>
            <a:ext cx="5033453" cy="3794901"/>
          </a:xfrm>
          <a:prstGeom prst="rect">
            <a:avLst/>
          </a:prstGeom>
          <a:ln>
            <a:noFill/>
          </a:ln>
          <a:effectLst>
            <a:softEdge rad="112500"/>
          </a:effectLst>
        </p:spPr>
      </p:pic>
      <p:sp>
        <p:nvSpPr>
          <p:cNvPr id="2" name="Title 1"/>
          <p:cNvSpPr>
            <a:spLocks noGrp="1"/>
          </p:cNvSpPr>
          <p:nvPr>
            <p:ph type="ctrTitle"/>
          </p:nvPr>
        </p:nvSpPr>
        <p:spPr>
          <a:xfrm>
            <a:off x="914400" y="152401"/>
            <a:ext cx="7175351" cy="1524000"/>
          </a:xfrm>
          <a:noFill/>
        </p:spPr>
        <p:txBody>
          <a:bodyPr>
            <a:normAutofit/>
          </a:bodyPr>
          <a:lstStyle/>
          <a:p>
            <a:r>
              <a:rPr lang="en-US" sz="2500" b="1" i="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Larval/Juvenile Lamprey Entrainment in Irrigation Diversions (Yakima Subbasin)</a:t>
            </a:r>
            <a:br>
              <a:rPr lang="en-US" sz="2500" b="1" i="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2500" dirty="0">
              <a:solidFill>
                <a:srgbClr val="002060"/>
              </a:solidFill>
            </a:endParaRPr>
          </a:p>
        </p:txBody>
      </p:sp>
      <p:sp>
        <p:nvSpPr>
          <p:cNvPr id="3" name="Subtitle 2"/>
          <p:cNvSpPr>
            <a:spLocks noGrp="1"/>
          </p:cNvSpPr>
          <p:nvPr>
            <p:ph type="subTitle" idx="1"/>
          </p:nvPr>
        </p:nvSpPr>
        <p:spPr>
          <a:xfrm>
            <a:off x="631791" y="5334000"/>
            <a:ext cx="7543800" cy="1219200"/>
          </a:xfrm>
        </p:spPr>
        <p:txBody>
          <a:bodyPr>
            <a:normAutofit/>
          </a:bodyPr>
          <a:lstStyle/>
          <a:p>
            <a:pPr algn="ctr"/>
            <a:r>
              <a:rPr lang="en-US" sz="1700" b="1" u="sng" dirty="0" smtClean="0">
                <a:solidFill>
                  <a:schemeClr val="tx1"/>
                </a:solidFill>
              </a:rPr>
              <a:t>Yakama Nation Fisheries: Pacific Lamprey Recovery Project</a:t>
            </a:r>
          </a:p>
          <a:p>
            <a:pPr algn="ctr"/>
            <a:r>
              <a:rPr lang="en-US" sz="1700" dirty="0" smtClean="0">
                <a:solidFill>
                  <a:schemeClr val="tx1"/>
                </a:solidFill>
              </a:rPr>
              <a:t>Tyler Beals, Ralph Lampman, Patrick Luke, Dave’y Lumley, Ed Johnson and Frank Spillar</a:t>
            </a:r>
          </a:p>
          <a:p>
            <a:pPr algn="ctr"/>
            <a:endParaRPr lang="en-US" b="1" dirty="0">
              <a:solidFill>
                <a:schemeClr val="tx1"/>
              </a:solidFill>
            </a:endParaRPr>
          </a:p>
        </p:txBody>
      </p:sp>
      <p:pic>
        <p:nvPicPr>
          <p:cNvPr id="4" name="Picture 6" descr="http://ca.water.usgs.gov/mercury/images/logoBOR.g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6832" y="1762991"/>
            <a:ext cx="2097168" cy="95249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8" descr="http://supplements.kentlaw.iit.edu/energylawcasebook/files/2010/09/BPA-Logo.gif"/>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1421" y="3193665"/>
            <a:ext cx="1906379" cy="14297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scwrcd.org/images/yakamanationlogo.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273" y="1904999"/>
            <a:ext cx="1811309" cy="22097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0542" y="1445583"/>
            <a:ext cx="5073658" cy="3812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905000" y="1470982"/>
            <a:ext cx="2185727" cy="394059"/>
          </a:xfrm>
          <a:prstGeom prst="rect">
            <a:avLst/>
          </a:prstGeom>
        </p:spPr>
        <p:txBody>
          <a:bodyPr vert="horz" wrap="square" lIns="91440" tIns="45720" rIns="91440" bIns="45720" rtlCol="0">
            <a:noAutofit/>
          </a:bodyPr>
          <a:lstStyle/>
          <a:p>
            <a:r>
              <a:rPr lang="en-US" sz="2000" b="1" dirty="0" smtClean="0">
                <a:latin typeface="Arial" pitchFamily="34" charset="0"/>
                <a:cs typeface="Arial" pitchFamily="34" charset="0"/>
              </a:rPr>
              <a:t>CTUIR &amp; BOR</a:t>
            </a:r>
          </a:p>
        </p:txBody>
      </p:sp>
    </p:spTree>
    <p:extLst>
      <p:ext uri="{BB962C8B-B14F-4D97-AF65-F5344CB8AC3E}">
        <p14:creationId xmlns:p14="http://schemas.microsoft.com/office/powerpoint/2010/main" val="144366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37418"/>
            <a:ext cx="8229600" cy="4525963"/>
          </a:xfrm>
        </p:spPr>
        <p:txBody>
          <a:bodyPr/>
          <a:lstStyle/>
          <a:p>
            <a:r>
              <a:rPr lang="en-US" b="1" dirty="0" smtClean="0">
                <a:solidFill>
                  <a:schemeClr val="tx1"/>
                </a:solidFill>
                <a:latin typeface="Arial" panose="020B0604020202020204" pitchFamily="34" charset="0"/>
                <a:cs typeface="Arial" panose="020B0604020202020204" pitchFamily="34" charset="0"/>
              </a:rPr>
              <a:t>1087 total desiccated lamprey (mostly &lt; 50 mm)</a:t>
            </a:r>
          </a:p>
          <a:p>
            <a:r>
              <a:rPr lang="en-US" b="1" dirty="0" smtClean="0">
                <a:solidFill>
                  <a:schemeClr val="tx1"/>
                </a:solidFill>
                <a:latin typeface="Arial" panose="020B0604020202020204" pitchFamily="34" charset="0"/>
                <a:cs typeface="Arial" panose="020B0604020202020204" pitchFamily="34" charset="0"/>
              </a:rPr>
              <a:t>24.1 % of the total # of observed lamprey</a:t>
            </a:r>
          </a:p>
          <a:p>
            <a:r>
              <a:rPr lang="en-US" b="1" dirty="0">
                <a:solidFill>
                  <a:schemeClr val="tx1"/>
                </a:solidFill>
                <a:latin typeface="Arial" panose="020B0604020202020204" pitchFamily="34" charset="0"/>
                <a:cs typeface="Arial" panose="020B0604020202020204" pitchFamily="34" charset="0"/>
              </a:rPr>
              <a:t>Underestimate of total </a:t>
            </a:r>
            <a:r>
              <a:rPr lang="en-US" b="1" dirty="0" smtClean="0">
                <a:solidFill>
                  <a:schemeClr val="tx1"/>
                </a:solidFill>
                <a:latin typeface="Arial" panose="020B0604020202020204" pitchFamily="34" charset="0"/>
                <a:cs typeface="Arial" panose="020B0604020202020204" pitchFamily="34" charset="0"/>
              </a:rPr>
              <a:t>number</a:t>
            </a:r>
            <a:endParaRPr lang="en-US" b="1" dirty="0" smtClean="0">
              <a:solidFill>
                <a:schemeClr val="tx1"/>
              </a:solidFill>
              <a:latin typeface="Arial" panose="020B0604020202020204" pitchFamily="34" charset="0"/>
              <a:cs typeface="Arial" panose="020B0604020202020204" pitchFamily="34" charset="0"/>
            </a:endParaRPr>
          </a:p>
          <a:p>
            <a:r>
              <a:rPr lang="en-US" b="1" dirty="0" smtClean="0">
                <a:solidFill>
                  <a:schemeClr val="tx1"/>
                </a:solidFill>
                <a:latin typeface="Arial" panose="020B0604020202020204" pitchFamily="34" charset="0"/>
                <a:cs typeface="Arial" panose="020B0604020202020204" pitchFamily="34" charset="0"/>
              </a:rPr>
              <a:t>Snake-like trail markings on sediment</a:t>
            </a:r>
            <a:endParaRPr lang="en-US" b="1" dirty="0" smtClean="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5600"/>
            <a:ext cx="4738607" cy="39624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5577" t="13560" r="4645" b="23389"/>
          <a:stretch/>
        </p:blipFill>
        <p:spPr>
          <a:xfrm>
            <a:off x="4738608" y="2895600"/>
            <a:ext cx="4409268" cy="3962400"/>
          </a:xfrm>
          <a:prstGeom prst="rect">
            <a:avLst/>
          </a:prstGeom>
        </p:spPr>
      </p:pic>
      <p:sp>
        <p:nvSpPr>
          <p:cNvPr id="6" name="Title 1"/>
          <p:cNvSpPr txBox="1">
            <a:spLocks/>
          </p:cNvSpPr>
          <p:nvPr/>
        </p:nvSpPr>
        <p:spPr>
          <a:xfrm>
            <a:off x="457200" y="170480"/>
            <a:ext cx="8229600" cy="6858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37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Desiccated Lamprey</a:t>
            </a:r>
            <a:endParaRPr lang="en-US" sz="3700" dirty="0"/>
          </a:p>
        </p:txBody>
      </p:sp>
      <p:cxnSp>
        <p:nvCxnSpPr>
          <p:cNvPr id="9" name="Straight Arrow Connector 8"/>
          <p:cNvCxnSpPr/>
          <p:nvPr/>
        </p:nvCxnSpPr>
        <p:spPr>
          <a:xfrm flipH="1" flipV="1">
            <a:off x="7738175" y="4495800"/>
            <a:ext cx="34290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395275" y="5562600"/>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11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2620"/>
            <a:ext cx="8229600" cy="7620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36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2014 Observed Larval Habitat</a:t>
            </a:r>
            <a:endParaRPr lang="en-US" sz="36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689542322"/>
              </p:ext>
            </p:extLst>
          </p:nvPr>
        </p:nvGraphicFramePr>
        <p:xfrm>
          <a:off x="114300" y="1828800"/>
          <a:ext cx="8915400" cy="4648200"/>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Arrow Connector 10"/>
          <p:cNvCxnSpPr/>
          <p:nvPr/>
        </p:nvCxnSpPr>
        <p:spPr>
          <a:xfrm>
            <a:off x="1264639" y="6700614"/>
            <a:ext cx="453444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47475" y="6477000"/>
            <a:ext cx="1752600" cy="609600"/>
          </a:xfrm>
          <a:prstGeom prst="rect">
            <a:avLst/>
          </a:prstGeom>
        </p:spPr>
        <p:txBody>
          <a:bodyPr vert="horz" wrap="square" lIns="91440" tIns="45720" rIns="91440" bIns="45720" rtlCol="0">
            <a:noAutofit/>
          </a:bodyPr>
          <a:lstStyle/>
          <a:p>
            <a:r>
              <a:rPr lang="en-US" sz="2000" b="1" dirty="0" smtClean="0">
                <a:latin typeface="Arial" pitchFamily="34" charset="0"/>
                <a:cs typeface="Arial" pitchFamily="34" charset="0"/>
              </a:rPr>
              <a:t>Downstream</a:t>
            </a:r>
          </a:p>
        </p:txBody>
      </p:sp>
      <p:sp>
        <p:nvSpPr>
          <p:cNvPr id="19" name="TextBox 18"/>
          <p:cNvSpPr txBox="1"/>
          <p:nvPr/>
        </p:nvSpPr>
        <p:spPr>
          <a:xfrm>
            <a:off x="950768" y="914400"/>
            <a:ext cx="1487632" cy="609600"/>
          </a:xfrm>
          <a:prstGeom prst="rect">
            <a:avLst/>
          </a:prstGeom>
        </p:spPr>
        <p:txBody>
          <a:bodyPr vert="horz" wrap="square" lIns="91440" tIns="45720" rIns="91440" bIns="45720" rtlCol="0">
            <a:noAutofit/>
          </a:bodyPr>
          <a:lstStyle/>
          <a:p>
            <a:r>
              <a:rPr lang="en-US" sz="2000" b="1" dirty="0" smtClean="0">
                <a:solidFill>
                  <a:srgbClr val="0070C0"/>
                </a:solidFill>
                <a:latin typeface="Arial" pitchFamily="34" charset="0"/>
                <a:cs typeface="Arial" pitchFamily="34" charset="0"/>
              </a:rPr>
              <a:t>  49.6%</a:t>
            </a:r>
            <a:endParaRPr lang="en-US" sz="2000" b="1" dirty="0" smtClean="0">
              <a:solidFill>
                <a:srgbClr val="0070C0"/>
              </a:solidFill>
              <a:latin typeface="Arial" pitchFamily="34" charset="0"/>
              <a:cs typeface="Arial" pitchFamily="34" charset="0"/>
            </a:endParaRPr>
          </a:p>
        </p:txBody>
      </p:sp>
      <p:sp>
        <p:nvSpPr>
          <p:cNvPr id="20" name="TextBox 19"/>
          <p:cNvSpPr txBox="1"/>
          <p:nvPr/>
        </p:nvSpPr>
        <p:spPr>
          <a:xfrm>
            <a:off x="2656608" y="914400"/>
            <a:ext cx="1610592" cy="609600"/>
          </a:xfrm>
          <a:prstGeom prst="rect">
            <a:avLst/>
          </a:prstGeom>
        </p:spPr>
        <p:txBody>
          <a:bodyPr vert="horz" wrap="square" lIns="91440" tIns="45720" rIns="91440" bIns="45720" rtlCol="0">
            <a:noAutofit/>
          </a:bodyPr>
          <a:lstStyle/>
          <a:p>
            <a:r>
              <a:rPr lang="en-US" sz="2000" b="1" dirty="0" smtClean="0">
                <a:solidFill>
                  <a:srgbClr val="FF0000"/>
                </a:solidFill>
                <a:latin typeface="Arial" pitchFamily="34" charset="0"/>
                <a:cs typeface="Arial" pitchFamily="34" charset="0"/>
              </a:rPr>
              <a:t>50.4%</a:t>
            </a:r>
            <a:endParaRPr lang="en-US" sz="2000" b="1" dirty="0" smtClean="0">
              <a:solidFill>
                <a:srgbClr val="FF0000"/>
              </a:solidFill>
              <a:latin typeface="Arial" pitchFamily="34" charset="0"/>
              <a:cs typeface="Arial" pitchFamily="34" charset="0"/>
            </a:endParaRPr>
          </a:p>
        </p:txBody>
      </p:sp>
      <p:sp>
        <p:nvSpPr>
          <p:cNvPr id="21" name="TextBox 20"/>
          <p:cNvSpPr txBox="1"/>
          <p:nvPr/>
        </p:nvSpPr>
        <p:spPr>
          <a:xfrm>
            <a:off x="1066800" y="1376048"/>
            <a:ext cx="1260764" cy="609600"/>
          </a:xfrm>
          <a:prstGeom prst="rect">
            <a:avLst/>
          </a:prstGeom>
        </p:spPr>
        <p:txBody>
          <a:bodyPr vert="horz" wrap="square" lIns="91440" tIns="45720" rIns="91440" bIns="45720" rtlCol="0">
            <a:noAutofit/>
          </a:bodyPr>
          <a:lstStyle/>
          <a:p>
            <a:r>
              <a:rPr lang="en-US" sz="2000" b="1" dirty="0" smtClean="0">
                <a:solidFill>
                  <a:srgbClr val="0070C0"/>
                </a:solidFill>
                <a:latin typeface="Arial" pitchFamily="34" charset="0"/>
                <a:cs typeface="Arial" pitchFamily="34" charset="0"/>
              </a:rPr>
              <a:t>7024 </a:t>
            </a:r>
            <a:r>
              <a:rPr lang="en-US" sz="2000" b="1" dirty="0">
                <a:solidFill>
                  <a:srgbClr val="0070C0"/>
                </a:solidFill>
                <a:latin typeface="Arial" pitchFamily="34" charset="0"/>
                <a:cs typeface="Arial" pitchFamily="34" charset="0"/>
              </a:rPr>
              <a:t>m</a:t>
            </a:r>
            <a:r>
              <a:rPr lang="en-US" sz="2000" b="1" baseline="30000" dirty="0">
                <a:solidFill>
                  <a:srgbClr val="0070C0"/>
                </a:solidFill>
                <a:latin typeface="Arial" pitchFamily="34" charset="0"/>
                <a:cs typeface="Arial" pitchFamily="34" charset="0"/>
              </a:rPr>
              <a:t>2</a:t>
            </a:r>
          </a:p>
          <a:p>
            <a:endParaRPr lang="en-US" sz="2000" b="1" dirty="0" smtClean="0">
              <a:solidFill>
                <a:srgbClr val="0070C0"/>
              </a:solidFill>
              <a:latin typeface="Arial" pitchFamily="34" charset="0"/>
              <a:cs typeface="Arial" pitchFamily="34" charset="0"/>
            </a:endParaRPr>
          </a:p>
        </p:txBody>
      </p:sp>
      <p:sp>
        <p:nvSpPr>
          <p:cNvPr id="22" name="TextBox 21"/>
          <p:cNvSpPr txBox="1"/>
          <p:nvPr/>
        </p:nvSpPr>
        <p:spPr>
          <a:xfrm>
            <a:off x="2656608" y="1376048"/>
            <a:ext cx="1305791" cy="609600"/>
          </a:xfrm>
          <a:prstGeom prst="rect">
            <a:avLst/>
          </a:prstGeom>
        </p:spPr>
        <p:txBody>
          <a:bodyPr vert="horz" wrap="square" lIns="91440" tIns="45720" rIns="91440" bIns="45720" rtlCol="0">
            <a:noAutofit/>
          </a:bodyPr>
          <a:lstStyle/>
          <a:p>
            <a:r>
              <a:rPr lang="en-US" sz="2000" b="1" dirty="0" smtClean="0">
                <a:solidFill>
                  <a:srgbClr val="FF0000"/>
                </a:solidFill>
                <a:latin typeface="Arial" pitchFamily="34" charset="0"/>
                <a:cs typeface="Arial" pitchFamily="34" charset="0"/>
              </a:rPr>
              <a:t>7159 </a:t>
            </a:r>
            <a:r>
              <a:rPr lang="en-US" sz="2000" b="1" dirty="0">
                <a:solidFill>
                  <a:srgbClr val="FF0000"/>
                </a:solidFill>
                <a:latin typeface="Arial" pitchFamily="34" charset="0"/>
                <a:cs typeface="Arial" pitchFamily="34" charset="0"/>
              </a:rPr>
              <a:t>m</a:t>
            </a:r>
            <a:r>
              <a:rPr lang="en-US" sz="2000" b="1" baseline="30000" dirty="0">
                <a:solidFill>
                  <a:srgbClr val="FF0000"/>
                </a:solidFill>
                <a:latin typeface="Arial" pitchFamily="34" charset="0"/>
                <a:cs typeface="Arial" pitchFamily="34" charset="0"/>
              </a:rPr>
              <a:t>2</a:t>
            </a:r>
          </a:p>
          <a:p>
            <a:endParaRPr lang="en-US" sz="2000" b="1" dirty="0" smtClean="0">
              <a:solidFill>
                <a:srgbClr val="FF0000"/>
              </a:solidFill>
              <a:latin typeface="Arial" pitchFamily="34" charset="0"/>
              <a:cs typeface="Arial" pitchFamily="34" charset="0"/>
            </a:endParaRPr>
          </a:p>
        </p:txBody>
      </p:sp>
      <p:sp>
        <p:nvSpPr>
          <p:cNvPr id="24" name="TextBox 23"/>
          <p:cNvSpPr txBox="1"/>
          <p:nvPr/>
        </p:nvSpPr>
        <p:spPr>
          <a:xfrm>
            <a:off x="4925114" y="713185"/>
            <a:ext cx="4142686" cy="1012029"/>
          </a:xfrm>
          <a:prstGeom prst="rect">
            <a:avLst/>
          </a:prstGeom>
        </p:spPr>
        <p:txBody>
          <a:bodyPr vert="horz" wrap="square" lIns="91440" tIns="45720" rIns="91440" bIns="45720" rtlCol="0">
            <a:noAutofit/>
          </a:bodyPr>
          <a:lstStyle/>
          <a:p>
            <a:pPr algn="ctr"/>
            <a:r>
              <a:rPr lang="en-US" sz="3000" b="1" dirty="0" smtClean="0">
                <a:latin typeface="Arial" pitchFamily="34" charset="0"/>
                <a:cs typeface="Arial" pitchFamily="34" charset="0"/>
              </a:rPr>
              <a:t>Total = </a:t>
            </a:r>
            <a:r>
              <a:rPr lang="en-US" sz="3000" b="1" dirty="0" smtClean="0">
                <a:latin typeface="Arial" pitchFamily="34" charset="0"/>
                <a:cs typeface="Arial" pitchFamily="34" charset="0"/>
              </a:rPr>
              <a:t>14,183 m</a:t>
            </a:r>
            <a:r>
              <a:rPr lang="en-US" sz="3000" b="1" baseline="30000" dirty="0" smtClean="0">
                <a:latin typeface="Arial" pitchFamily="34" charset="0"/>
                <a:cs typeface="Arial" pitchFamily="34" charset="0"/>
              </a:rPr>
              <a:t>2</a:t>
            </a:r>
          </a:p>
          <a:p>
            <a:pPr algn="ctr"/>
            <a:r>
              <a:rPr lang="en-US" sz="2400" b="1" dirty="0" smtClean="0">
                <a:latin typeface="Arial" pitchFamily="34" charset="0"/>
                <a:cs typeface="Arial" pitchFamily="34" charset="0"/>
              </a:rPr>
              <a:t>(32,102 </a:t>
            </a:r>
            <a:r>
              <a:rPr lang="en-US" sz="2400" b="1" dirty="0" smtClean="0">
                <a:latin typeface="Arial" pitchFamily="34" charset="0"/>
                <a:cs typeface="Arial" pitchFamily="34" charset="0"/>
              </a:rPr>
              <a:t>m</a:t>
            </a:r>
            <a:r>
              <a:rPr lang="en-US" sz="2400" b="1" baseline="30000" dirty="0" smtClean="0">
                <a:latin typeface="Arial" pitchFamily="34" charset="0"/>
                <a:cs typeface="Arial" pitchFamily="34" charset="0"/>
              </a:rPr>
              <a:t>2 </a:t>
            </a:r>
            <a:r>
              <a:rPr lang="en-US" sz="2400" b="1" dirty="0" smtClean="0">
                <a:latin typeface="Arial" pitchFamily="34" charset="0"/>
                <a:cs typeface="Arial" pitchFamily="34" charset="0"/>
              </a:rPr>
              <a:t>in 2013)</a:t>
            </a:r>
            <a:endParaRPr lang="en-US" sz="2400" b="1" dirty="0" smtClean="0">
              <a:latin typeface="Arial" pitchFamily="34" charset="0"/>
              <a:cs typeface="Arial" pitchFamily="34" charset="0"/>
            </a:endParaRPr>
          </a:p>
        </p:txBody>
      </p:sp>
    </p:spTree>
    <p:extLst>
      <p:ext uri="{BB962C8B-B14F-4D97-AF65-F5344CB8AC3E}">
        <p14:creationId xmlns:p14="http://schemas.microsoft.com/office/powerpoint/2010/main" val="44163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fade">
                                      <p:cBhvr>
                                        <p:cTn id="21" dur="500"/>
                                        <p:tgtEl>
                                          <p:spTgt spid="2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
                                            <p:txEl>
                                              <p:pRg st="1" end="1"/>
                                            </p:txEl>
                                          </p:spTgt>
                                        </p:tgtEl>
                                        <p:attrNameLst>
                                          <p:attrName>style.visibility</p:attrName>
                                        </p:attrNameLst>
                                      </p:cBhvr>
                                      <p:to>
                                        <p:strVal val="visible"/>
                                      </p:to>
                                    </p:set>
                                    <p:animEffect transition="in" filter="fade">
                                      <p:cBhvr>
                                        <p:cTn id="26"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28600"/>
            <a:ext cx="8229600" cy="7620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37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Size Class Distribution</a:t>
            </a:r>
            <a:endParaRPr lang="en-US" sz="37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70129359"/>
              </p:ext>
            </p:extLst>
          </p:nvPr>
        </p:nvGraphicFramePr>
        <p:xfrm>
          <a:off x="457200" y="1447800"/>
          <a:ext cx="8382000" cy="4724400"/>
        </p:xfrm>
        <a:graphic>
          <a:graphicData uri="http://schemas.openxmlformats.org/drawingml/2006/chart">
            <c:chart xmlns:c="http://schemas.openxmlformats.org/drawingml/2006/chart" xmlns:r="http://schemas.openxmlformats.org/officeDocument/2006/relationships" r:id="rId3"/>
          </a:graphicData>
        </a:graphic>
      </p:graphicFrame>
      <p:pic>
        <p:nvPicPr>
          <p:cNvPr id="42" name="Picture 41" descr="C:\Users\t.swan\Desktop\Photos 11-3--19-2014\IMG_3352.JPG"/>
          <p:cNvPicPr/>
          <p:nvPr/>
        </p:nvPicPr>
        <p:blipFill rotWithShape="1">
          <a:blip r:embed="rId4" cstate="print">
            <a:extLst>
              <a:ext uri="{28A0092B-C50C-407E-A947-70E740481C1C}">
                <a14:useLocalDpi xmlns:a14="http://schemas.microsoft.com/office/drawing/2010/main" val="0"/>
              </a:ext>
            </a:extLst>
          </a:blip>
          <a:srcRect l="23725" t="21396" r="23244" b="15349"/>
          <a:stretch/>
        </p:blipFill>
        <p:spPr bwMode="auto">
          <a:xfrm>
            <a:off x="670980" y="198120"/>
            <a:ext cx="7297214" cy="6324600"/>
          </a:xfrm>
          <a:prstGeom prst="rect">
            <a:avLst/>
          </a:prstGeom>
          <a:noFill/>
          <a:ln>
            <a:noFill/>
          </a:ln>
          <a:extLst>
            <a:ext uri="{53640926-AAD7-44D8-BBD7-CCE9431645EC}">
              <a14:shadowObscured xmlns:a14="http://schemas.microsoft.com/office/drawing/2010/main"/>
            </a:ext>
          </a:extLst>
        </p:spPr>
      </p:pic>
      <p:sp>
        <p:nvSpPr>
          <p:cNvPr id="5" name="Rounded Rectangle 4"/>
          <p:cNvSpPr/>
          <p:nvPr/>
        </p:nvSpPr>
        <p:spPr>
          <a:xfrm>
            <a:off x="4876800" y="2667000"/>
            <a:ext cx="1981200" cy="3505200"/>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9" name="Picture 326" descr="IMG_33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976768"/>
            <a:ext cx="8991600" cy="459966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33" name="Straight Arrow Connector 32"/>
          <p:cNvCxnSpPr/>
          <p:nvPr/>
        </p:nvCxnSpPr>
        <p:spPr>
          <a:xfrm>
            <a:off x="670980" y="3819435"/>
            <a:ext cx="1514475"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3762375" y="4425950"/>
            <a:ext cx="1114425"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10"/>
          <p:cNvSpPr>
            <a:spLocks noChangeArrowheads="1"/>
          </p:cNvSpPr>
          <p:nvPr/>
        </p:nvSpPr>
        <p:spPr bwMode="auto">
          <a:xfrm>
            <a:off x="0" y="3409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Text Box 329"/>
          <p:cNvSpPr txBox="1">
            <a:spLocks noChangeArrowheads="1"/>
          </p:cNvSpPr>
          <p:nvPr/>
        </p:nvSpPr>
        <p:spPr bwMode="auto">
          <a:xfrm>
            <a:off x="4993738" y="3819435"/>
            <a:ext cx="36930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0" i="0" u="none" strike="noStrike" cap="none" normalizeH="0" baseline="0" dirty="0" smtClean="0">
                <a:ln>
                  <a:noFill/>
                </a:ln>
                <a:solidFill>
                  <a:srgbClr val="F2F2F2"/>
                </a:solidFill>
                <a:effectLst/>
                <a:latin typeface="Calibri" pitchFamily="34" charset="0"/>
                <a:ea typeface="Calibri" pitchFamily="34" charset="0"/>
                <a:cs typeface="Times New Roman" pitchFamily="18" charset="0"/>
              </a:rPr>
              <a:t>Torn rubber </a:t>
            </a:r>
            <a:endParaRPr kumimoji="0" lang="en-US" alt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smtClean="0">
                <a:ln>
                  <a:noFill/>
                </a:ln>
                <a:solidFill>
                  <a:srgbClr val="F2F2F2"/>
                </a:solidFill>
                <a:effectLst/>
                <a:latin typeface="Calibri" pitchFamily="34" charset="0"/>
                <a:ea typeface="Calibri" pitchFamily="34" charset="0"/>
                <a:cs typeface="Times New Roman" pitchFamily="18" charset="0"/>
              </a:rPr>
              <a:t>Seal (5-14mm gap)</a:t>
            </a:r>
            <a:endParaRPr kumimoji="0" lang="en-US" alt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2048" name="Text Box 330"/>
          <p:cNvSpPr txBox="1">
            <a:spLocks noChangeArrowheads="1"/>
          </p:cNvSpPr>
          <p:nvPr/>
        </p:nvSpPr>
        <p:spPr bwMode="auto">
          <a:xfrm>
            <a:off x="-15240" y="2381071"/>
            <a:ext cx="31784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0"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rPr>
              <a:t>Vertical metal </a:t>
            </a:r>
            <a:endParaRPr kumimoji="0" lang="en-US" alt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rPr>
              <a:t>Bar (~6mm gap)</a:t>
            </a:r>
            <a:endParaRPr kumimoji="0" lang="en-US" alt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2050"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1" name="Rectangle 1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52" name="Rectangle 20"/>
          <p:cNvSpPr>
            <a:spLocks noChangeArrowheads="1"/>
          </p:cNvSpPr>
          <p:nvPr/>
        </p:nvSpPr>
        <p:spPr bwMode="auto">
          <a:xfrm>
            <a:off x="152400" y="3562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31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5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04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p:bldP spid="20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117" y="975518"/>
            <a:ext cx="8458200" cy="4906963"/>
          </a:xfrm>
        </p:spPr>
        <p:txBody>
          <a:bodyPr>
            <a:normAutofit fontScale="92500" lnSpcReduction="10000"/>
          </a:bodyPr>
          <a:lstStyle/>
          <a:p>
            <a:r>
              <a:rPr lang="en-US" sz="4100" b="1" dirty="0" smtClean="0">
                <a:solidFill>
                  <a:schemeClr val="tx1"/>
                </a:solidFill>
                <a:latin typeface="Arial" panose="020B0604020202020204" pitchFamily="34" charset="0"/>
                <a:cs typeface="Arial" panose="020B0604020202020204" pitchFamily="34" charset="0"/>
              </a:rPr>
              <a:t>Wapato and Sunnyside </a:t>
            </a:r>
            <a:r>
              <a:rPr lang="en-US" sz="4100" b="1" dirty="0" smtClean="0">
                <a:solidFill>
                  <a:schemeClr val="tx1"/>
                </a:solidFill>
                <a:latin typeface="Arial" panose="020B0604020202020204" pitchFamily="34" charset="0"/>
                <a:cs typeface="Arial" panose="020B0604020202020204" pitchFamily="34" charset="0"/>
              </a:rPr>
              <a:t>diversions</a:t>
            </a:r>
          </a:p>
          <a:p>
            <a:pPr marL="0" indent="0">
              <a:buNone/>
            </a:pPr>
            <a:endParaRPr lang="en-US" sz="1600" b="1" dirty="0" smtClean="0">
              <a:solidFill>
                <a:schemeClr val="tx1"/>
              </a:solidFill>
              <a:latin typeface="Arial" panose="020B0604020202020204" pitchFamily="34" charset="0"/>
              <a:cs typeface="Arial" panose="020B0604020202020204" pitchFamily="34" charset="0"/>
            </a:endParaRPr>
          </a:p>
          <a:p>
            <a:pPr lvl="1"/>
            <a:r>
              <a:rPr lang="en-US" sz="2900" b="1" dirty="0" smtClean="0">
                <a:solidFill>
                  <a:schemeClr val="tx1"/>
                </a:solidFill>
                <a:latin typeface="Arial" panose="020B0604020202020204" pitchFamily="34" charset="0"/>
                <a:cs typeface="Arial" panose="020B0604020202020204" pitchFamily="34" charset="0"/>
              </a:rPr>
              <a:t>Large Scale Irrigation Diversions</a:t>
            </a:r>
          </a:p>
          <a:p>
            <a:pPr lvl="2"/>
            <a:r>
              <a:rPr lang="en-US" sz="2500" b="1" i="1" dirty="0" smtClean="0">
                <a:solidFill>
                  <a:schemeClr val="tx1"/>
                </a:solidFill>
                <a:latin typeface="Arial" panose="020B0604020202020204" pitchFamily="34" charset="0"/>
                <a:cs typeface="Arial" panose="020B0604020202020204" pitchFamily="34" charset="0"/>
              </a:rPr>
              <a:t>1300 and 2000 cfs, respectively</a:t>
            </a:r>
          </a:p>
          <a:p>
            <a:pPr marL="914400" lvl="2" indent="0">
              <a:buNone/>
            </a:pPr>
            <a:endParaRPr lang="en-US" b="1" i="1" dirty="0" smtClean="0">
              <a:solidFill>
                <a:schemeClr val="tx1"/>
              </a:solidFill>
              <a:latin typeface="Arial" panose="020B0604020202020204" pitchFamily="34" charset="0"/>
              <a:cs typeface="Arial" panose="020B0604020202020204" pitchFamily="34" charset="0"/>
            </a:endParaRPr>
          </a:p>
          <a:p>
            <a:pPr lvl="1"/>
            <a:r>
              <a:rPr lang="en-US" sz="2900" b="1" dirty="0" smtClean="0">
                <a:solidFill>
                  <a:schemeClr val="tx1"/>
                </a:solidFill>
                <a:latin typeface="Arial" panose="020B0604020202020204" pitchFamily="34" charset="0"/>
                <a:cs typeface="Arial" panose="020B0604020202020204" pitchFamily="34" charset="0"/>
              </a:rPr>
              <a:t>1/8” wire mesh screen</a:t>
            </a:r>
          </a:p>
          <a:p>
            <a:pPr marL="457200" lvl="1" indent="0">
              <a:buNone/>
            </a:pPr>
            <a:endParaRPr lang="en-US" b="1" dirty="0" smtClean="0">
              <a:solidFill>
                <a:schemeClr val="tx1"/>
              </a:solidFill>
              <a:latin typeface="Arial" panose="020B0604020202020204" pitchFamily="34" charset="0"/>
              <a:cs typeface="Arial" panose="020B0604020202020204" pitchFamily="34" charset="0"/>
            </a:endParaRPr>
          </a:p>
          <a:p>
            <a:pPr lvl="1"/>
            <a:r>
              <a:rPr lang="en-US" sz="2900" b="1" dirty="0" smtClean="0">
                <a:solidFill>
                  <a:schemeClr val="tx1"/>
                </a:solidFill>
                <a:latin typeface="Arial" panose="020B0604020202020204" pitchFamily="34" charset="0"/>
                <a:cs typeface="Arial" panose="020B0604020202020204" pitchFamily="34" charset="0"/>
              </a:rPr>
              <a:t>Close proximity to each other</a:t>
            </a:r>
          </a:p>
          <a:p>
            <a:pPr marL="457200" lvl="1" indent="0">
              <a:buNone/>
            </a:pPr>
            <a:r>
              <a:rPr lang="en-US" sz="1400" b="1" dirty="0" smtClean="0">
                <a:solidFill>
                  <a:schemeClr val="tx1"/>
                </a:solidFill>
                <a:latin typeface="Arial" panose="020B0604020202020204" pitchFamily="34" charset="0"/>
                <a:cs typeface="Arial" panose="020B0604020202020204" pitchFamily="34" charset="0"/>
              </a:rPr>
              <a:t>.</a:t>
            </a:r>
            <a:endParaRPr lang="en-US" sz="1500" b="1" dirty="0" smtClean="0">
              <a:solidFill>
                <a:schemeClr val="tx1"/>
              </a:solidFill>
              <a:latin typeface="Arial" panose="020B0604020202020204" pitchFamily="34" charset="0"/>
              <a:cs typeface="Arial" panose="020B0604020202020204" pitchFamily="34" charset="0"/>
            </a:endParaRPr>
          </a:p>
          <a:p>
            <a:pPr lvl="1"/>
            <a:r>
              <a:rPr lang="en-US" sz="2900" b="1" dirty="0" smtClean="0">
                <a:solidFill>
                  <a:schemeClr val="tx1"/>
                </a:solidFill>
                <a:latin typeface="Arial" panose="020B0604020202020204" pitchFamily="34" charset="0"/>
                <a:cs typeface="Arial" panose="020B0604020202020204" pitchFamily="34" charset="0"/>
              </a:rPr>
              <a:t>Entrain thousands of larval lamprey each year</a:t>
            </a:r>
          </a:p>
          <a:p>
            <a:pPr lvl="2"/>
            <a:r>
              <a:rPr lang="en-US" sz="2200" b="1" i="1" dirty="0" smtClean="0">
                <a:solidFill>
                  <a:schemeClr val="tx1"/>
                </a:solidFill>
                <a:latin typeface="Arial" panose="020B0604020202020204" pitchFamily="34" charset="0"/>
                <a:cs typeface="Arial" panose="020B0604020202020204" pitchFamily="34" charset="0"/>
              </a:rPr>
              <a:t> 91.4% of all observed lamprey in 2014</a:t>
            </a:r>
          </a:p>
          <a:p>
            <a:pPr marL="914400" lvl="2" indent="0">
              <a:buNone/>
            </a:pPr>
            <a:endParaRPr lang="en-US" sz="1500" b="1" i="1" dirty="0" smtClean="0">
              <a:solidFill>
                <a:schemeClr val="tx1"/>
              </a:solidFill>
              <a:latin typeface="Arial" panose="020B0604020202020204" pitchFamily="34" charset="0"/>
              <a:cs typeface="Arial" panose="020B0604020202020204" pitchFamily="34" charset="0"/>
            </a:endParaRPr>
          </a:p>
          <a:p>
            <a:pPr lvl="1"/>
            <a:r>
              <a:rPr lang="en-US" sz="2700" b="1" dirty="0" smtClean="0">
                <a:solidFill>
                  <a:schemeClr val="tx1"/>
                </a:solidFill>
                <a:latin typeface="Arial" panose="020B0604020202020204" pitchFamily="34" charset="0"/>
                <a:cs typeface="Arial" panose="020B0604020202020204" pitchFamily="34" charset="0"/>
              </a:rPr>
              <a:t>Contrasting sediment/larval distribution</a:t>
            </a:r>
          </a:p>
          <a:p>
            <a:pPr lvl="1"/>
            <a:endParaRPr lang="en-US" sz="3300" b="1" dirty="0" smtClean="0">
              <a:solidFill>
                <a:schemeClr val="tx1"/>
              </a:solidFill>
              <a:latin typeface="Arial" panose="020B0604020202020204" pitchFamily="34" charset="0"/>
              <a:cs typeface="Arial" panose="020B0604020202020204" pitchFamily="34" charset="0"/>
            </a:endParaRPr>
          </a:p>
          <a:p>
            <a:endParaRPr lang="en-US" sz="3300" b="1" dirty="0">
              <a:solidFill>
                <a:schemeClr val="tx1"/>
              </a:solidFill>
              <a:latin typeface="Arial" panose="020B0604020202020204" pitchFamily="34" charset="0"/>
              <a:cs typeface="Arial" panose="020B0604020202020204" pitchFamily="34" charset="0"/>
            </a:endParaRPr>
          </a:p>
          <a:p>
            <a:pPr lvl="1"/>
            <a:endParaRPr lang="en-US" sz="3300" b="1" dirty="0">
              <a:solidFill>
                <a:schemeClr val="tx1"/>
              </a:solidFill>
              <a:latin typeface="Arial" panose="020B0604020202020204" pitchFamily="34" charset="0"/>
              <a:cs typeface="Arial" panose="020B0604020202020204" pitchFamily="34" charset="0"/>
            </a:endParaRPr>
          </a:p>
          <a:p>
            <a:pPr lvl="1"/>
            <a:endParaRPr lang="en-US" sz="2500" b="1" dirty="0" smtClean="0">
              <a:solidFill>
                <a:schemeClr val="tx1"/>
              </a:solidFill>
              <a:latin typeface="Arial" panose="020B0604020202020204" pitchFamily="34" charset="0"/>
              <a:cs typeface="Arial" panose="020B0604020202020204" pitchFamily="34" charset="0"/>
            </a:endParaRPr>
          </a:p>
          <a:p>
            <a:endParaRPr lang="en-US" sz="2500" b="1" dirty="0">
              <a:solidFill>
                <a:schemeClr val="tx1"/>
              </a:solidFill>
              <a:latin typeface="Arial" panose="020B0604020202020204" pitchFamily="34" charset="0"/>
              <a:cs typeface="Arial" panose="020B0604020202020204" pitchFamily="34" charset="0"/>
            </a:endParaRPr>
          </a:p>
        </p:txBody>
      </p:sp>
      <p:sp>
        <p:nvSpPr>
          <p:cNvPr id="5" name="Title 1"/>
          <p:cNvSpPr txBox="1">
            <a:spLocks/>
          </p:cNvSpPr>
          <p:nvPr/>
        </p:nvSpPr>
        <p:spPr>
          <a:xfrm>
            <a:off x="457200" y="170480"/>
            <a:ext cx="8229600" cy="6858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37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Larvae # Estimations</a:t>
            </a:r>
            <a:endParaRPr lang="en-US" sz="37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 y="1524000"/>
            <a:ext cx="9006840" cy="3230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772525" y="1524000"/>
            <a:ext cx="2060499" cy="910099"/>
          </a:xfrm>
          <a:prstGeom prst="rect">
            <a:avLst/>
          </a:prstGeom>
          <a:solidFill>
            <a:schemeClr val="bg1">
              <a:alpha val="49000"/>
            </a:schemeClr>
          </a:solidFill>
        </p:spPr>
        <p:txBody>
          <a:bodyPr vert="horz" wrap="square" lIns="91440" tIns="45720" rIns="91440" bIns="45720" rtlCol="0">
            <a:noAutofit/>
          </a:bodyPr>
          <a:lstStyle/>
          <a:p>
            <a:pPr algn="ctr"/>
            <a:r>
              <a:rPr lang="en-US" sz="2000" b="1" dirty="0" smtClean="0">
                <a:solidFill>
                  <a:srgbClr val="002060"/>
                </a:solidFill>
                <a:latin typeface="Arial" pitchFamily="34" charset="0"/>
                <a:cs typeface="Arial" pitchFamily="34" charset="0"/>
              </a:rPr>
              <a:t>3/32”-1/8” </a:t>
            </a:r>
            <a:br>
              <a:rPr lang="en-US" sz="2000" b="1" dirty="0" smtClean="0">
                <a:solidFill>
                  <a:srgbClr val="002060"/>
                </a:solidFill>
                <a:latin typeface="Arial" pitchFamily="34" charset="0"/>
                <a:cs typeface="Arial" pitchFamily="34" charset="0"/>
              </a:rPr>
            </a:br>
            <a:r>
              <a:rPr lang="en-US" sz="2000" b="1" dirty="0" smtClean="0">
                <a:solidFill>
                  <a:srgbClr val="002060"/>
                </a:solidFill>
                <a:latin typeface="Arial" pitchFamily="34" charset="0"/>
                <a:cs typeface="Arial" pitchFamily="34" charset="0"/>
              </a:rPr>
              <a:t>(2.38-3.18mm)</a:t>
            </a:r>
          </a:p>
        </p:txBody>
      </p:sp>
      <p:sp>
        <p:nvSpPr>
          <p:cNvPr id="10" name="Rectangle 9"/>
          <p:cNvSpPr/>
          <p:nvPr/>
        </p:nvSpPr>
        <p:spPr>
          <a:xfrm>
            <a:off x="3152377" y="4846602"/>
            <a:ext cx="3296445" cy="830997"/>
          </a:xfrm>
          <a:prstGeom prst="rect">
            <a:avLst/>
          </a:prstGeom>
          <a:solidFill>
            <a:schemeClr val="bg1">
              <a:lumMod val="75000"/>
            </a:schemeClr>
          </a:solidFill>
          <a:ln>
            <a:solidFill>
              <a:schemeClr val="tx1"/>
            </a:solidFill>
          </a:ln>
        </p:spPr>
        <p:txBody>
          <a:bodyPr wrap="square">
            <a:spAutoFit/>
          </a:bodyPr>
          <a:lstStyle/>
          <a:p>
            <a:r>
              <a:rPr lang="en-US" sz="2400" b="1" dirty="0" smtClean="0">
                <a:latin typeface="Arial" pitchFamily="34" charset="0"/>
                <a:cs typeface="Arial" pitchFamily="34" charset="0"/>
              </a:rPr>
              <a:t>Wire </a:t>
            </a:r>
            <a:r>
              <a:rPr lang="en-US" sz="2400" b="1" dirty="0" smtClean="0">
                <a:latin typeface="Arial" pitchFamily="34" charset="0"/>
                <a:cs typeface="Arial" pitchFamily="34" charset="0"/>
              </a:rPr>
              <a:t>Cloth/ </a:t>
            </a:r>
            <a:r>
              <a:rPr lang="en-US" sz="2400" b="1" dirty="0" smtClean="0">
                <a:latin typeface="Arial" pitchFamily="34" charset="0"/>
                <a:cs typeface="Arial" pitchFamily="34" charset="0"/>
              </a:rPr>
              <a:t>Rotary </a:t>
            </a:r>
            <a:r>
              <a:rPr lang="en-US" sz="2400" b="1" dirty="0" smtClean="0">
                <a:latin typeface="Arial" pitchFamily="34" charset="0"/>
                <a:cs typeface="Arial" pitchFamily="34" charset="0"/>
              </a:rPr>
              <a:t>Drum 1/8” Wire Mesh</a:t>
            </a:r>
            <a:endParaRPr lang="en-US" sz="2400" dirty="0"/>
          </a:p>
        </p:txBody>
      </p:sp>
    </p:spTree>
    <p:extLst>
      <p:ext uri="{BB962C8B-B14F-4D97-AF65-F5344CB8AC3E}">
        <p14:creationId xmlns:p14="http://schemas.microsoft.com/office/powerpoint/2010/main" val="499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subTnLst>
                                    <p:set>
                                      <p:cBhvr override="childStyle">
                                        <p:cTn dur="1" fill="hold" display="0" masterRel="nextClick" afterEffect="1"/>
                                        <p:tgtEl>
                                          <p:spTgt spid="3">
                                            <p:txEl>
                                              <p:pRg st="5" end="5"/>
                                            </p:txEl>
                                          </p:spTgt>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subTnLst>
                                    <p:set>
                                      <p:cBhvr override="childStyle">
                                        <p:cTn dur="1" fill="hold" display="0" masterRel="nextClick" afterEffect="1"/>
                                        <p:tgtEl>
                                          <p:spTgt spid="3">
                                            <p:txEl>
                                              <p:pRg st="7" end="7"/>
                                            </p:txEl>
                                          </p:spTgt>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subTnLst>
                                    <p:set>
                                      <p:cBhvr override="childStyle">
                                        <p:cTn dur="1" fill="hold" display="0" masterRel="nextClick" afterEffect="1"/>
                                        <p:tgtEl>
                                          <p:spTgt spid="3">
                                            <p:txEl>
                                              <p:pRg st="8" end="8"/>
                                            </p:txEl>
                                          </p:spTgt>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subTnLst>
                                    <p:set>
                                      <p:cBhvr override="childStyle">
                                        <p:cTn dur="1" fill="hold" display="0" masterRel="nextClick" afterEffect="1"/>
                                        <p:tgtEl>
                                          <p:spTgt spid="3">
                                            <p:txEl>
                                              <p:pRg st="9" end="9"/>
                                            </p:txEl>
                                          </p:spTgt>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subTnLst>
                                    <p:set>
                                      <p:cBhvr override="childStyle">
                                        <p:cTn dur="1" fill="hold" display="0" masterRel="nextClick" afterEffect="1"/>
                                        <p:tgtEl>
                                          <p:spTgt spid="3">
                                            <p:txEl>
                                              <p:pRg st="10" end="10"/>
                                            </p:txEl>
                                          </p:spTgt>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subTnLst>
                                    <p:set>
                                      <p:cBhvr override="childStyle">
                                        <p:cTn dur="1" fill="hold" display="0" masterRel="nextClick" afterEffect="1"/>
                                        <p:tgtEl>
                                          <p:spTgt spid="3">
                                            <p:txEl>
                                              <p:pRg st="12" end="12"/>
                                            </p:txEl>
                                          </p:spTgt>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018"/>
            <a:ext cx="8686800" cy="5158582"/>
          </a:xfrm>
        </p:spPr>
        <p:txBody>
          <a:bodyPr>
            <a:normAutofit fontScale="70000" lnSpcReduction="20000"/>
          </a:bodyPr>
          <a:lstStyle/>
          <a:p>
            <a:pPr>
              <a:buAutoNum type="arabicPeriod"/>
            </a:pPr>
            <a:r>
              <a:rPr lang="en-US" sz="4400" b="1" dirty="0" smtClean="0">
                <a:solidFill>
                  <a:schemeClr val="tx1"/>
                </a:solidFill>
                <a:latin typeface="Arial" panose="020B0604020202020204" pitchFamily="34" charset="0"/>
                <a:cs typeface="Arial" panose="020B0604020202020204" pitchFamily="34" charset="0"/>
              </a:rPr>
              <a:t>Single </a:t>
            </a:r>
            <a:r>
              <a:rPr lang="en-US" sz="4400" b="1" dirty="0">
                <a:solidFill>
                  <a:schemeClr val="tx1"/>
                </a:solidFill>
                <a:latin typeface="Arial" panose="020B0604020202020204" pitchFamily="34" charset="0"/>
                <a:cs typeface="Arial" panose="020B0604020202020204" pitchFamily="34" charset="0"/>
              </a:rPr>
              <a:t>Day Estimation</a:t>
            </a:r>
          </a:p>
          <a:p>
            <a:pPr lvl="2" indent="-342900"/>
            <a:r>
              <a:rPr lang="en-US" sz="3600" dirty="0">
                <a:solidFill>
                  <a:schemeClr val="tx1"/>
                </a:solidFill>
                <a:latin typeface="Arial" panose="020B0604020202020204" pitchFamily="34" charset="0"/>
                <a:cs typeface="Arial" panose="020B0604020202020204" pitchFamily="34" charset="0"/>
              </a:rPr>
              <a:t>Wapato </a:t>
            </a:r>
            <a:r>
              <a:rPr lang="en-US" sz="3600" dirty="0" smtClean="0">
                <a:solidFill>
                  <a:schemeClr val="tx1"/>
                </a:solidFill>
                <a:latin typeface="Arial" panose="020B0604020202020204" pitchFamily="34" charset="0"/>
                <a:cs typeface="Arial" panose="020B0604020202020204" pitchFamily="34" charset="0"/>
              </a:rPr>
              <a:t>and Sunnyside Diversions</a:t>
            </a:r>
            <a:endParaRPr lang="en-US" sz="3600" dirty="0">
              <a:solidFill>
                <a:schemeClr val="tx1"/>
              </a:solidFill>
              <a:latin typeface="Arial" panose="020B0604020202020204" pitchFamily="34" charset="0"/>
              <a:cs typeface="Arial" panose="020B0604020202020204" pitchFamily="34" charset="0"/>
            </a:endParaRPr>
          </a:p>
          <a:p>
            <a:pPr lvl="2" indent="-342900"/>
            <a:r>
              <a:rPr lang="en-US" sz="3600" dirty="0" smtClean="0">
                <a:solidFill>
                  <a:schemeClr val="tx1"/>
                </a:solidFill>
                <a:latin typeface="Arial" panose="020B0604020202020204" pitchFamily="34" charset="0"/>
                <a:cs typeface="Arial" panose="020B0604020202020204" pitchFamily="34" charset="0"/>
              </a:rPr>
              <a:t>Wet vs. Dry Larval Habitat</a:t>
            </a:r>
          </a:p>
          <a:p>
            <a:pPr lvl="2" indent="-342900"/>
            <a:r>
              <a:rPr lang="en-US" sz="3600" dirty="0">
                <a:solidFill>
                  <a:schemeClr val="tx1"/>
                </a:solidFill>
                <a:latin typeface="Arial" panose="020B0604020202020204" pitchFamily="34" charset="0"/>
                <a:cs typeface="Arial" panose="020B0604020202020204" pitchFamily="34" charset="0"/>
              </a:rPr>
              <a:t>Exclude # of dry/desiccated lamprey</a:t>
            </a:r>
          </a:p>
          <a:p>
            <a:pPr lvl="3" indent="-342900"/>
            <a:r>
              <a:rPr lang="en-US" sz="3600" dirty="0">
                <a:solidFill>
                  <a:schemeClr val="tx1"/>
                </a:solidFill>
                <a:latin typeface="Arial" panose="020B0604020202020204" pitchFamily="34" charset="0"/>
                <a:cs typeface="Arial" panose="020B0604020202020204" pitchFamily="34" charset="0"/>
              </a:rPr>
              <a:t>Finding by </a:t>
            </a:r>
            <a:r>
              <a:rPr lang="en-US" sz="3600" dirty="0" smtClean="0">
                <a:solidFill>
                  <a:schemeClr val="tx1"/>
                </a:solidFill>
                <a:latin typeface="Arial" panose="020B0604020202020204" pitchFamily="34" charset="0"/>
                <a:cs typeface="Arial" panose="020B0604020202020204" pitchFamily="34" charset="0"/>
              </a:rPr>
              <a:t>chance</a:t>
            </a:r>
          </a:p>
          <a:p>
            <a:pPr lvl="2" indent="-342900"/>
            <a:r>
              <a:rPr lang="en-US" sz="3600" dirty="0" smtClean="0">
                <a:solidFill>
                  <a:schemeClr val="tx1"/>
                </a:solidFill>
                <a:latin typeface="Arial" panose="020B0604020202020204" pitchFamily="34" charset="0"/>
                <a:cs typeface="Arial" panose="020B0604020202020204" pitchFamily="34" charset="0"/>
              </a:rPr>
              <a:t>Divided wetted habitat in sections</a:t>
            </a:r>
          </a:p>
          <a:p>
            <a:pPr lvl="2" indent="-342900"/>
            <a:r>
              <a:rPr lang="en-US" sz="3600" dirty="0" smtClean="0">
                <a:solidFill>
                  <a:schemeClr val="tx1"/>
                </a:solidFill>
                <a:latin typeface="Arial" panose="020B0604020202020204" pitchFamily="34" charset="0"/>
                <a:cs typeface="Arial" panose="020B0604020202020204" pitchFamily="34" charset="0"/>
              </a:rPr>
              <a:t>Estimated # of lamprey per section</a:t>
            </a:r>
          </a:p>
          <a:p>
            <a:pPr lvl="2" indent="-342900"/>
            <a:endParaRPr lang="en-US" sz="3600" b="1" dirty="0">
              <a:solidFill>
                <a:schemeClr val="tx1"/>
              </a:solidFill>
              <a:latin typeface="Arial" panose="020B0604020202020204" pitchFamily="34" charset="0"/>
              <a:cs typeface="Arial" panose="020B0604020202020204" pitchFamily="34" charset="0"/>
            </a:endParaRPr>
          </a:p>
          <a:p>
            <a:pPr>
              <a:buFont typeface="+mj-lt"/>
              <a:buAutoNum type="arabicPeriod"/>
            </a:pPr>
            <a:r>
              <a:rPr lang="en-US" sz="4400" b="1" dirty="0">
                <a:solidFill>
                  <a:schemeClr val="tx1"/>
                </a:solidFill>
                <a:latin typeface="Arial" panose="020B0604020202020204" pitchFamily="34" charset="0"/>
                <a:cs typeface="Arial" panose="020B0604020202020204" pitchFamily="34" charset="0"/>
              </a:rPr>
              <a:t>Mark-Recapture Study</a:t>
            </a:r>
          </a:p>
          <a:p>
            <a:pPr lvl="2" indent="-342900"/>
            <a:r>
              <a:rPr lang="en-US" sz="3600" dirty="0">
                <a:solidFill>
                  <a:schemeClr val="tx1"/>
                </a:solidFill>
                <a:latin typeface="Arial" panose="020B0604020202020204" pitchFamily="34" charset="0"/>
                <a:cs typeface="Arial" panose="020B0604020202020204" pitchFamily="34" charset="0"/>
              </a:rPr>
              <a:t>Wapato Diversion </a:t>
            </a:r>
            <a:endParaRPr lang="en-US" sz="3600" dirty="0" smtClean="0">
              <a:solidFill>
                <a:schemeClr val="tx1"/>
              </a:solidFill>
              <a:latin typeface="Arial" panose="020B0604020202020204" pitchFamily="34" charset="0"/>
              <a:cs typeface="Arial" panose="020B0604020202020204" pitchFamily="34" charset="0"/>
            </a:endParaRPr>
          </a:p>
          <a:p>
            <a:pPr lvl="2" indent="-342900"/>
            <a:r>
              <a:rPr lang="en-US" sz="3600" dirty="0" smtClean="0">
                <a:solidFill>
                  <a:schemeClr val="tx1"/>
                </a:solidFill>
                <a:latin typeface="Arial" panose="020B0604020202020204" pitchFamily="34" charset="0"/>
                <a:cs typeface="Arial" panose="020B0604020202020204" pitchFamily="34" charset="0"/>
              </a:rPr>
              <a:t>Chapman Mark-Recapture Method</a:t>
            </a:r>
          </a:p>
          <a:p>
            <a:pPr lvl="2" indent="-342900"/>
            <a:r>
              <a:rPr lang="en-US" sz="3600" dirty="0" smtClean="0">
                <a:solidFill>
                  <a:schemeClr val="tx1"/>
                </a:solidFill>
                <a:latin typeface="Arial" panose="020B0604020202020204" pitchFamily="34" charset="0"/>
                <a:cs typeface="Arial" panose="020B0604020202020204" pitchFamily="34" charset="0"/>
              </a:rPr>
              <a:t>VIE Tagging</a:t>
            </a:r>
            <a:endParaRPr lang="en-US" sz="3600" dirty="0">
              <a:solidFill>
                <a:schemeClr val="tx1"/>
              </a:solidFill>
              <a:latin typeface="Arial" panose="020B0604020202020204" pitchFamily="34" charset="0"/>
              <a:cs typeface="Arial" panose="020B0604020202020204" pitchFamily="34" charset="0"/>
            </a:endParaRPr>
          </a:p>
          <a:p>
            <a:endParaRPr lang="en-US" dirty="0"/>
          </a:p>
        </p:txBody>
      </p:sp>
      <p:sp>
        <p:nvSpPr>
          <p:cNvPr id="4" name="Title 1"/>
          <p:cNvSpPr txBox="1">
            <a:spLocks noGrp="1"/>
          </p:cNvSpPr>
          <p:nvPr>
            <p:ph type="title"/>
          </p:nvPr>
        </p:nvSpPr>
        <p:spPr>
          <a:xfrm>
            <a:off x="457200" y="76200"/>
            <a:ext cx="8229600" cy="838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0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Larvae # Estimations</a:t>
            </a:r>
            <a:endParaRPr lang="en-US" sz="4000" dirty="0"/>
          </a:p>
        </p:txBody>
      </p:sp>
    </p:spTree>
    <p:extLst>
      <p:ext uri="{BB962C8B-B14F-4D97-AF65-F5344CB8AC3E}">
        <p14:creationId xmlns:p14="http://schemas.microsoft.com/office/powerpoint/2010/main" val="78634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anim calcmode="lin" valueType="num">
                                      <p:cBhvr additive="base">
                                        <p:cTn id="1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anim calcmode="lin" valueType="num">
                                      <p:cBhvr additive="base">
                                        <p:cTn id="1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 calcmode="lin" valueType="num">
                                      <p:cBhvr additive="base">
                                        <p:cTn id="1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56"/>
          <p:cNvPicPr>
            <a:picLocks noChangeAspect="1" noChangeArrowheads="1"/>
          </p:cNvPicPr>
          <p:nvPr/>
        </p:nvPicPr>
        <p:blipFill>
          <a:blip r:embed="rId2">
            <a:extLst>
              <a:ext uri="{28A0092B-C50C-407E-A947-70E740481C1C}">
                <a14:useLocalDpi xmlns:a14="http://schemas.microsoft.com/office/drawing/2010/main" val="0"/>
              </a:ext>
            </a:extLst>
          </a:blip>
          <a:srcRect l="18109" t="5984" b="4272"/>
          <a:stretch>
            <a:fillRect/>
          </a:stretch>
        </p:blipFill>
        <p:spPr bwMode="auto">
          <a:xfrm>
            <a:off x="-14399" y="0"/>
            <a:ext cx="9189203" cy="689506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a:off x="134633" y="3839963"/>
            <a:ext cx="1038702" cy="952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Text Box 52"/>
          <p:cNvSpPr txBox="1">
            <a:spLocks noChangeArrowheads="1"/>
          </p:cNvSpPr>
          <p:nvPr/>
        </p:nvSpPr>
        <p:spPr bwMode="auto">
          <a:xfrm>
            <a:off x="65786" y="3109927"/>
            <a:ext cx="1050159"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500" b="0"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rPr>
              <a:t>Flow</a:t>
            </a:r>
            <a:endParaRPr kumimoji="0" lang="en-US" altLang="en-US" sz="35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Text Box 2"/>
          <p:cNvSpPr txBox="1">
            <a:spLocks noChangeArrowheads="1"/>
          </p:cNvSpPr>
          <p:nvPr/>
        </p:nvSpPr>
        <p:spPr bwMode="auto">
          <a:xfrm>
            <a:off x="3998913" y="3200400"/>
            <a:ext cx="2667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3000" b="1" dirty="0">
                <a:solidFill>
                  <a:srgbClr val="FFFFFF"/>
                </a:solidFill>
                <a:latin typeface="Calibri" pitchFamily="34" charset="0"/>
                <a:cs typeface="Times New Roman" pitchFamily="18" charset="0"/>
              </a:rPr>
              <a:t>2</a:t>
            </a:r>
            <a:endParaRPr kumimoji="0" lang="en-US" altLang="en-US" sz="30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7" name="Straight Arrow Connector 16"/>
          <p:cNvCxnSpPr/>
          <p:nvPr/>
        </p:nvCxnSpPr>
        <p:spPr>
          <a:xfrm flipH="1">
            <a:off x="3387725" y="3581400"/>
            <a:ext cx="574675" cy="24384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Rectangle 19"/>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20"/>
          <p:cNvSpPr>
            <a:spLocks noChangeArrowheads="1"/>
          </p:cNvSpPr>
          <p:nvPr/>
        </p:nvSpPr>
        <p:spPr bwMode="auto">
          <a:xfrm>
            <a:off x="0" y="39147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Text Box 2"/>
          <p:cNvSpPr txBox="1">
            <a:spLocks noChangeArrowheads="1"/>
          </p:cNvSpPr>
          <p:nvPr/>
        </p:nvSpPr>
        <p:spPr bwMode="auto">
          <a:xfrm>
            <a:off x="3566160" y="2514600"/>
            <a:ext cx="2667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3000" b="1" dirty="0">
                <a:solidFill>
                  <a:srgbClr val="FFFFFF"/>
                </a:solidFill>
                <a:latin typeface="Calibri" pitchFamily="34" charset="0"/>
                <a:cs typeface="Times New Roman" pitchFamily="18" charset="0"/>
              </a:rPr>
              <a:t>4</a:t>
            </a:r>
            <a:endParaRPr kumimoji="0" lang="en-US" altLang="en-US" sz="30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27" name="Straight Arrow Connector 26"/>
          <p:cNvCxnSpPr/>
          <p:nvPr/>
        </p:nvCxnSpPr>
        <p:spPr>
          <a:xfrm flipH="1">
            <a:off x="3131821" y="2932532"/>
            <a:ext cx="407890" cy="36163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Text Box 2"/>
          <p:cNvSpPr txBox="1">
            <a:spLocks noChangeArrowheads="1"/>
          </p:cNvSpPr>
          <p:nvPr/>
        </p:nvSpPr>
        <p:spPr bwMode="auto">
          <a:xfrm>
            <a:off x="4150899" y="2791245"/>
            <a:ext cx="2667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3000" b="1" dirty="0">
                <a:solidFill>
                  <a:srgbClr val="FFFFFF"/>
                </a:solidFill>
                <a:latin typeface="Calibri" pitchFamily="34" charset="0"/>
                <a:cs typeface="Times New Roman" pitchFamily="18" charset="0"/>
              </a:rPr>
              <a:t>3</a:t>
            </a:r>
            <a:endParaRPr kumimoji="0" lang="en-US" altLang="en-US" sz="30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29" name="Straight Arrow Connector 28"/>
          <p:cNvCxnSpPr/>
          <p:nvPr/>
        </p:nvCxnSpPr>
        <p:spPr>
          <a:xfrm flipH="1">
            <a:off x="3539711" y="3172245"/>
            <a:ext cx="574675" cy="24384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1" name="Text Box 2"/>
          <p:cNvSpPr txBox="1">
            <a:spLocks noChangeArrowheads="1"/>
          </p:cNvSpPr>
          <p:nvPr/>
        </p:nvSpPr>
        <p:spPr bwMode="auto">
          <a:xfrm>
            <a:off x="5259388" y="3124200"/>
            <a:ext cx="2667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30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rPr>
              <a:t>1</a:t>
            </a:r>
            <a:endParaRPr kumimoji="0" lang="en-US" altLang="en-US" sz="3000" b="0" i="0" u="none" strike="noStrike" cap="none" normalizeH="0" baseline="0" dirty="0" smtClean="0">
              <a:ln>
                <a:noFill/>
              </a:ln>
              <a:solidFill>
                <a:schemeClr val="tx1"/>
              </a:solidFill>
              <a:effectLst/>
              <a:latin typeface="Arial" pitchFamily="34" charset="0"/>
              <a:cs typeface="Arial" pitchFamily="34" charset="0"/>
            </a:endParaRPr>
          </a:p>
        </p:txBody>
      </p:sp>
      <p:sp>
        <p:nvSpPr>
          <p:cNvPr id="37" name="Text Box 2"/>
          <p:cNvSpPr txBox="1">
            <a:spLocks noChangeArrowheads="1"/>
          </p:cNvSpPr>
          <p:nvPr/>
        </p:nvSpPr>
        <p:spPr bwMode="auto">
          <a:xfrm>
            <a:off x="6324600" y="4230687"/>
            <a:ext cx="2667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3000" b="1" dirty="0">
                <a:solidFill>
                  <a:srgbClr val="FFFFFF"/>
                </a:solidFill>
                <a:latin typeface="Calibri" pitchFamily="34" charset="0"/>
                <a:cs typeface="Times New Roman" pitchFamily="18" charset="0"/>
              </a:rPr>
              <a:t>5</a:t>
            </a:r>
            <a:endParaRPr kumimoji="0" lang="en-US" altLang="en-US" sz="3000" b="0" i="0" u="none" strike="noStrike" cap="none" normalizeH="0" baseline="0" dirty="0" smtClean="0">
              <a:ln>
                <a:noFill/>
              </a:ln>
              <a:solidFill>
                <a:schemeClr val="tx1"/>
              </a:solidFill>
              <a:effectLst/>
              <a:latin typeface="Arial" pitchFamily="34" charset="0"/>
              <a:cs typeface="Arial" pitchFamily="34" charset="0"/>
            </a:endParaRPr>
          </a:p>
        </p:txBody>
      </p:sp>
      <p:sp>
        <p:nvSpPr>
          <p:cNvPr id="39" name="TextBox 38"/>
          <p:cNvSpPr txBox="1"/>
          <p:nvPr/>
        </p:nvSpPr>
        <p:spPr>
          <a:xfrm>
            <a:off x="2304926" y="463006"/>
            <a:ext cx="4596712" cy="633612"/>
          </a:xfrm>
          <a:prstGeom prst="rect">
            <a:avLst/>
          </a:prstGeom>
          <a:solidFill>
            <a:schemeClr val="bg1"/>
          </a:solidFill>
          <a:ln>
            <a:solidFill>
              <a:schemeClr val="tx1"/>
            </a:solidFill>
          </a:ln>
        </p:spPr>
        <p:txBody>
          <a:bodyPr wrap="square" rtlCol="0">
            <a:spAutoFit/>
          </a:bodyPr>
          <a:lstStyle/>
          <a:p>
            <a:r>
              <a:rPr lang="en-US" sz="3500" b="1" dirty="0" smtClean="0"/>
              <a:t>Sunnyside Diversion</a:t>
            </a:r>
            <a:endParaRPr lang="en-US" sz="3500" b="1" dirty="0"/>
          </a:p>
        </p:txBody>
      </p:sp>
      <p:sp>
        <p:nvSpPr>
          <p:cNvPr id="40" name="Content Placeholder 39"/>
          <p:cNvSpPr>
            <a:spLocks noGrp="1"/>
          </p:cNvSpPr>
          <p:nvPr>
            <p:ph idx="1"/>
          </p:nvPr>
        </p:nvSpPr>
        <p:spPr>
          <a:xfrm>
            <a:off x="515567" y="-2332409"/>
            <a:ext cx="8229600" cy="4525963"/>
          </a:xfrm>
        </p:spPr>
        <p:txBody>
          <a:bodyPr/>
          <a:lstStyle/>
          <a:p>
            <a:endParaRPr lang="en-US" dirty="0"/>
          </a:p>
        </p:txBody>
      </p:sp>
    </p:spTree>
    <p:extLst>
      <p:ext uri="{BB962C8B-B14F-4D97-AF65-F5344CB8AC3E}">
        <p14:creationId xmlns:p14="http://schemas.microsoft.com/office/powerpoint/2010/main" val="317398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fade">
                                      <p:cBhvr>
                                        <p:cTn id="7" dur="500"/>
                                        <p:tgtEl>
                                          <p:spTgt spid="3073"/>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6" grpId="0"/>
      <p:bldP spid="28" grpId="0"/>
      <p:bldP spid="31" grpId="0"/>
      <p:bldP spid="37" grpId="0"/>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382000" cy="5105400"/>
          </a:xfrm>
        </p:spPr>
        <p:txBody>
          <a:bodyPr>
            <a:normAutofit fontScale="92500" lnSpcReduction="10000"/>
          </a:bodyPr>
          <a:lstStyle/>
          <a:p>
            <a:r>
              <a:rPr lang="en-US" sz="3800" b="1" dirty="0" smtClean="0">
                <a:solidFill>
                  <a:schemeClr val="tx1"/>
                </a:solidFill>
                <a:latin typeface="Arial" panose="020B0604020202020204" pitchFamily="34" charset="0"/>
                <a:cs typeface="Arial" panose="020B0604020202020204" pitchFamily="34" charset="0"/>
              </a:rPr>
              <a:t>Single Day Estimation</a:t>
            </a:r>
          </a:p>
          <a:p>
            <a:pPr lvl="1"/>
            <a:r>
              <a:rPr lang="en-US" sz="2700" b="1" dirty="0" smtClean="0">
                <a:solidFill>
                  <a:schemeClr val="tx1"/>
                </a:solidFill>
                <a:latin typeface="Arial" panose="020B0604020202020204" pitchFamily="34" charset="0"/>
                <a:cs typeface="Arial" panose="020B0604020202020204" pitchFamily="34" charset="0"/>
              </a:rPr>
              <a:t>Sunnyside – 5,249</a:t>
            </a:r>
          </a:p>
          <a:p>
            <a:pPr lvl="1"/>
            <a:r>
              <a:rPr lang="en-US" sz="2700" b="1" dirty="0" smtClean="0">
                <a:solidFill>
                  <a:schemeClr val="tx1"/>
                </a:solidFill>
                <a:latin typeface="Arial" panose="020B0604020202020204" pitchFamily="34" charset="0"/>
                <a:cs typeface="Arial" panose="020B0604020202020204" pitchFamily="34" charset="0"/>
              </a:rPr>
              <a:t>Wapato – 3,259</a:t>
            </a:r>
          </a:p>
          <a:p>
            <a:pPr lvl="1"/>
            <a:endParaRPr lang="en-US" sz="2200" b="1" dirty="0">
              <a:solidFill>
                <a:schemeClr val="tx1"/>
              </a:solidFill>
              <a:latin typeface="Arial" panose="020B0604020202020204" pitchFamily="34" charset="0"/>
              <a:cs typeface="Arial" panose="020B0604020202020204" pitchFamily="34" charset="0"/>
            </a:endParaRPr>
          </a:p>
          <a:p>
            <a:r>
              <a:rPr lang="en-US" sz="3800" b="1" dirty="0" smtClean="0">
                <a:solidFill>
                  <a:schemeClr val="tx1"/>
                </a:solidFill>
                <a:latin typeface="Arial" panose="020B0604020202020204" pitchFamily="34" charset="0"/>
                <a:cs typeface="Arial" panose="020B0604020202020204" pitchFamily="34" charset="0"/>
              </a:rPr>
              <a:t>Mark-Recapture Study</a:t>
            </a:r>
          </a:p>
          <a:p>
            <a:pPr lvl="1"/>
            <a:r>
              <a:rPr lang="en-US" sz="2700" b="1" dirty="0" smtClean="0">
                <a:solidFill>
                  <a:schemeClr val="tx1"/>
                </a:solidFill>
                <a:latin typeface="Arial" panose="020B0604020202020204" pitchFamily="34" charset="0"/>
                <a:cs typeface="Arial" panose="020B0604020202020204" pitchFamily="34" charset="0"/>
              </a:rPr>
              <a:t>19-45 % observed during a single pass survey</a:t>
            </a:r>
          </a:p>
          <a:p>
            <a:pPr lvl="1"/>
            <a:r>
              <a:rPr lang="en-US" sz="2700" b="1" dirty="0" smtClean="0">
                <a:solidFill>
                  <a:schemeClr val="tx1"/>
                </a:solidFill>
                <a:latin typeface="Arial" panose="020B0604020202020204" pitchFamily="34" charset="0"/>
                <a:cs typeface="Arial" panose="020B0604020202020204" pitchFamily="34" charset="0"/>
              </a:rPr>
              <a:t>45 % (conservative)</a:t>
            </a:r>
          </a:p>
          <a:p>
            <a:pPr lvl="1"/>
            <a:r>
              <a:rPr lang="en-US" sz="2700" b="1" dirty="0" smtClean="0">
                <a:solidFill>
                  <a:schemeClr val="tx1"/>
                </a:solidFill>
                <a:latin typeface="Arial" panose="020B0604020202020204" pitchFamily="34" charset="0"/>
                <a:cs typeface="Arial" panose="020B0604020202020204" pitchFamily="34" charset="0"/>
              </a:rPr>
              <a:t>Sunnyside – 11,664 </a:t>
            </a:r>
          </a:p>
          <a:p>
            <a:pPr lvl="1"/>
            <a:r>
              <a:rPr lang="en-US" sz="2700" b="1" dirty="0" smtClean="0">
                <a:solidFill>
                  <a:schemeClr val="tx1"/>
                </a:solidFill>
                <a:latin typeface="Arial" panose="020B0604020202020204" pitchFamily="34" charset="0"/>
                <a:cs typeface="Arial" panose="020B0604020202020204" pitchFamily="34" charset="0"/>
              </a:rPr>
              <a:t>Wapato – 7,423</a:t>
            </a:r>
          </a:p>
          <a:p>
            <a:endParaRPr lang="en-US" sz="3000" b="1" dirty="0">
              <a:solidFill>
                <a:schemeClr val="tx1"/>
              </a:solidFill>
              <a:latin typeface="Arial" panose="020B0604020202020204" pitchFamily="34" charset="0"/>
              <a:cs typeface="Arial" panose="020B0604020202020204" pitchFamily="34" charset="0"/>
            </a:endParaRPr>
          </a:p>
          <a:p>
            <a:pPr marL="0" indent="0" algn="ctr">
              <a:buNone/>
            </a:pPr>
            <a:r>
              <a:rPr lang="en-US" sz="3500" b="1" dirty="0" smtClean="0">
                <a:solidFill>
                  <a:schemeClr val="tx1"/>
                </a:solidFill>
                <a:latin typeface="Arial" panose="020B0604020202020204" pitchFamily="34" charset="0"/>
                <a:cs typeface="Arial" panose="020B0604020202020204" pitchFamily="34" charset="0"/>
              </a:rPr>
              <a:t>18, 907 entrained larval/Juvenile Lamprey</a:t>
            </a:r>
            <a:endParaRPr lang="en-US" sz="2200" b="1" dirty="0">
              <a:solidFill>
                <a:schemeClr val="tx1"/>
              </a:solidFill>
              <a:latin typeface="Arial" panose="020B0604020202020204" pitchFamily="34" charset="0"/>
              <a:cs typeface="Arial" panose="020B0604020202020204" pitchFamily="34" charset="0"/>
            </a:endParaRPr>
          </a:p>
        </p:txBody>
      </p:sp>
      <p:sp>
        <p:nvSpPr>
          <p:cNvPr id="5" name="Title 1"/>
          <p:cNvSpPr txBox="1">
            <a:spLocks/>
          </p:cNvSpPr>
          <p:nvPr/>
        </p:nvSpPr>
        <p:spPr>
          <a:xfrm>
            <a:off x="457200" y="152400"/>
            <a:ext cx="8229600" cy="838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0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Results from # Estimations</a:t>
            </a:r>
            <a:endParaRPr lang="en-US" sz="4000" dirty="0"/>
          </a:p>
        </p:txBody>
      </p:sp>
    </p:spTree>
    <p:extLst>
      <p:ext uri="{BB962C8B-B14F-4D97-AF65-F5344CB8AC3E}">
        <p14:creationId xmlns:p14="http://schemas.microsoft.com/office/powerpoint/2010/main" val="244925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fade">
                                      <p:cBhvr>
                                        <p:cTn id="7" dur="1000"/>
                                        <p:tgtEl>
                                          <p:spTgt spid="3">
                                            <p:txEl>
                                              <p:pRg st="10" end="10"/>
                                            </p:txEl>
                                          </p:spTgt>
                                        </p:tgtEl>
                                      </p:cBhvr>
                                    </p:animEffect>
                                    <p:anim calcmode="lin" valueType="num">
                                      <p:cBhvr>
                                        <p:cTn id="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906963"/>
          </a:xfrm>
        </p:spPr>
        <p:txBody>
          <a:bodyPr>
            <a:normAutofit/>
          </a:bodyPr>
          <a:lstStyle/>
          <a:p>
            <a:r>
              <a:rPr lang="en-US" sz="3500" b="1" dirty="0" smtClean="0">
                <a:solidFill>
                  <a:schemeClr val="tx1"/>
                </a:solidFill>
                <a:latin typeface="Arial" panose="020B0604020202020204" pitchFamily="34" charset="0"/>
                <a:cs typeface="Arial" panose="020B0604020202020204" pitchFamily="34" charset="0"/>
              </a:rPr>
              <a:t>Diversions downstream Roza Dam</a:t>
            </a:r>
          </a:p>
          <a:p>
            <a:r>
              <a:rPr lang="en-US" sz="3500" b="1" dirty="0" smtClean="0">
                <a:solidFill>
                  <a:schemeClr val="tx1"/>
                </a:solidFill>
                <a:latin typeface="Arial" panose="020B0604020202020204" pitchFamily="34" charset="0"/>
                <a:cs typeface="Arial" panose="020B0604020202020204" pitchFamily="34" charset="0"/>
              </a:rPr>
              <a:t>Identified 1201 larval lamprey </a:t>
            </a:r>
          </a:p>
          <a:p>
            <a:r>
              <a:rPr lang="en-US" sz="3500" b="1" dirty="0" smtClean="0">
                <a:solidFill>
                  <a:schemeClr val="tx1"/>
                </a:solidFill>
                <a:latin typeface="Arial" panose="020B0604020202020204" pitchFamily="34" charset="0"/>
                <a:cs typeface="Arial" panose="020B0604020202020204" pitchFamily="34" charset="0"/>
              </a:rPr>
              <a:t>Average PA % = 7 %</a:t>
            </a:r>
          </a:p>
          <a:p>
            <a:r>
              <a:rPr lang="en-US" sz="3500" b="1" dirty="0" smtClean="0">
                <a:solidFill>
                  <a:schemeClr val="tx1"/>
                </a:solidFill>
                <a:latin typeface="Arial" panose="020B0604020202020204" pitchFamily="34" charset="0"/>
                <a:cs typeface="Arial" panose="020B0604020202020204" pitchFamily="34" charset="0"/>
              </a:rPr>
              <a:t>Wapato </a:t>
            </a:r>
          </a:p>
          <a:p>
            <a:pPr marL="457200" lvl="1" indent="0">
              <a:buNone/>
            </a:pPr>
            <a:r>
              <a:rPr lang="en-US" sz="3500" b="1" dirty="0" smtClean="0">
                <a:solidFill>
                  <a:schemeClr val="tx1"/>
                </a:solidFill>
                <a:latin typeface="Arial" panose="020B0604020202020204" pitchFamily="34" charset="0"/>
                <a:cs typeface="Arial" panose="020B0604020202020204" pitchFamily="34" charset="0"/>
              </a:rPr>
              <a:t>~ 519 PA lamprey</a:t>
            </a:r>
          </a:p>
          <a:p>
            <a:r>
              <a:rPr lang="en-US" sz="3500" b="1" dirty="0" smtClean="0">
                <a:solidFill>
                  <a:schemeClr val="tx1"/>
                </a:solidFill>
                <a:latin typeface="Arial" panose="020B0604020202020204" pitchFamily="34" charset="0"/>
                <a:cs typeface="Arial" panose="020B0604020202020204" pitchFamily="34" charset="0"/>
              </a:rPr>
              <a:t>Sunnyside </a:t>
            </a:r>
          </a:p>
          <a:p>
            <a:pPr marL="457200" lvl="1" indent="0">
              <a:buNone/>
            </a:pPr>
            <a:r>
              <a:rPr lang="en-US" sz="3500" b="1" dirty="0" smtClean="0">
                <a:solidFill>
                  <a:schemeClr val="tx1"/>
                </a:solidFill>
                <a:latin typeface="Arial" panose="020B0604020202020204" pitchFamily="34" charset="0"/>
                <a:cs typeface="Arial" panose="020B0604020202020204" pitchFamily="34" charset="0"/>
              </a:rPr>
              <a:t>~ 816 PA lamprey</a:t>
            </a:r>
          </a:p>
          <a:p>
            <a:pPr lvl="1"/>
            <a:endParaRPr lang="en-US" dirty="0"/>
          </a:p>
        </p:txBody>
      </p:sp>
      <p:sp>
        <p:nvSpPr>
          <p:cNvPr id="5" name="Title 1"/>
          <p:cNvSpPr txBox="1">
            <a:spLocks/>
          </p:cNvSpPr>
          <p:nvPr/>
        </p:nvSpPr>
        <p:spPr>
          <a:xfrm>
            <a:off x="457200" y="381000"/>
            <a:ext cx="8229600" cy="838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0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 PA Entrainment</a:t>
            </a:r>
            <a:endParaRPr lang="en-US" sz="4000" dirty="0"/>
          </a:p>
        </p:txBody>
      </p:sp>
    </p:spTree>
    <p:extLst>
      <p:ext uri="{BB962C8B-B14F-4D97-AF65-F5344CB8AC3E}">
        <p14:creationId xmlns:p14="http://schemas.microsoft.com/office/powerpoint/2010/main" val="26720593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13560"/>
            <a:ext cx="8229600" cy="4525963"/>
          </a:xfrm>
        </p:spPr>
        <p:txBody>
          <a:bodyPr/>
          <a:lstStyle/>
          <a:p>
            <a:r>
              <a:rPr lang="en-US" sz="3000" b="1" dirty="0" smtClean="0">
                <a:solidFill>
                  <a:schemeClr val="tx1"/>
                </a:solidFill>
              </a:rPr>
              <a:t>Monitor Instream Movements through repeat surveys</a:t>
            </a:r>
          </a:p>
          <a:p>
            <a:r>
              <a:rPr lang="en-US" sz="3000" b="1" dirty="0" smtClean="0">
                <a:solidFill>
                  <a:schemeClr val="tx1"/>
                </a:solidFill>
              </a:rPr>
              <a:t>Find lamprey after diversion dewatering</a:t>
            </a:r>
          </a:p>
          <a:p>
            <a:r>
              <a:rPr lang="en-US" sz="3000" b="1" dirty="0" smtClean="0">
                <a:solidFill>
                  <a:schemeClr val="tx1"/>
                </a:solidFill>
              </a:rPr>
              <a:t>Tagging</a:t>
            </a:r>
          </a:p>
          <a:p>
            <a:pPr lvl="1"/>
            <a:r>
              <a:rPr lang="en-US" sz="3000" b="1" dirty="0" smtClean="0">
                <a:solidFill>
                  <a:schemeClr val="tx1"/>
                </a:solidFill>
              </a:rPr>
              <a:t>VIE Tags (&gt; 15 mm)</a:t>
            </a:r>
          </a:p>
          <a:p>
            <a:pPr lvl="1"/>
            <a:r>
              <a:rPr lang="en-US" sz="3000" b="1" dirty="0" smtClean="0">
                <a:solidFill>
                  <a:schemeClr val="tx1"/>
                </a:solidFill>
              </a:rPr>
              <a:t>PIT Tags  (&gt; 70 mm)</a:t>
            </a:r>
          </a:p>
          <a:p>
            <a:pPr lvl="1"/>
            <a:r>
              <a:rPr lang="en-US" sz="3000" b="1" dirty="0" smtClean="0">
                <a:solidFill>
                  <a:schemeClr val="tx1"/>
                </a:solidFill>
              </a:rPr>
              <a:t>Fin clip markings  (&gt; 50 mm)</a:t>
            </a:r>
          </a:p>
          <a:p>
            <a:pPr lvl="1"/>
            <a:endParaRPr lang="en-US" dirty="0"/>
          </a:p>
        </p:txBody>
      </p:sp>
      <p:sp>
        <p:nvSpPr>
          <p:cNvPr id="5" name="Title 1"/>
          <p:cNvSpPr txBox="1">
            <a:spLocks/>
          </p:cNvSpPr>
          <p:nvPr/>
        </p:nvSpPr>
        <p:spPr>
          <a:xfrm>
            <a:off x="457200" y="609600"/>
            <a:ext cx="8229600" cy="838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35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Instream Monitoring of Larval Movement, Behavior and Entrainment</a:t>
            </a:r>
            <a:endParaRPr lang="en-US" sz="3500" dirty="0"/>
          </a:p>
        </p:txBody>
      </p:sp>
    </p:spTree>
    <p:extLst>
      <p:ext uri="{BB962C8B-B14F-4D97-AF65-F5344CB8AC3E}">
        <p14:creationId xmlns:p14="http://schemas.microsoft.com/office/powerpoint/2010/main" val="33456930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a:srcRect l="18430" t="23647" r="11378" b="21653"/>
          <a:stretch/>
        </p:blipFill>
        <p:spPr bwMode="auto">
          <a:xfrm>
            <a:off x="533400" y="118976"/>
            <a:ext cx="8229600" cy="3200400"/>
          </a:xfrm>
          <a:prstGeom prst="rect">
            <a:avLst/>
          </a:prstGeom>
          <a:ln>
            <a:noFill/>
          </a:ln>
          <a:extLst>
            <a:ext uri="{53640926-AAD7-44D8-BBD7-CCE9431645EC}">
              <a14:shadowObscured xmlns:a14="http://schemas.microsoft.com/office/drawing/2010/main"/>
            </a:ext>
          </a:extLst>
        </p:spPr>
      </p:pic>
      <p:pic>
        <p:nvPicPr>
          <p:cNvPr id="5" name="Picture 4" descr="C:\Users\t.swan\Desktop\2014\Recent Work\2013-2014 Habitat Surveys\2014 Habitat Surveys\Media\Survey Photos 2014\Photos by Date\Sorted\Habitat Surveys\Yakima\Upper Yakima\Tributaries\Naches\Mainstem\VIE\Naches 4.4\9-03-14\IMG_1521.JPG"/>
          <p:cNvPicPr/>
          <p:nvPr/>
        </p:nvPicPr>
        <p:blipFill rotWithShape="1">
          <a:blip r:embed="rId3" cstate="print">
            <a:extLst>
              <a:ext uri="{28A0092B-C50C-407E-A947-70E740481C1C}">
                <a14:useLocalDpi xmlns:a14="http://schemas.microsoft.com/office/drawing/2010/main" val="0"/>
              </a:ext>
            </a:extLst>
          </a:blip>
          <a:srcRect l="24832" t="29740" r="14730" b="26006"/>
          <a:stretch/>
        </p:blipFill>
        <p:spPr bwMode="auto">
          <a:xfrm>
            <a:off x="457200" y="3581400"/>
            <a:ext cx="8305800" cy="2971800"/>
          </a:xfrm>
          <a:prstGeom prst="rect">
            <a:avLst/>
          </a:prstGeom>
          <a:noFill/>
          <a:ln>
            <a:noFill/>
          </a:ln>
          <a:extLst>
            <a:ext uri="{53640926-AAD7-44D8-BBD7-CCE9431645EC}">
              <a14:shadowObscured xmlns:a14="http://schemas.microsoft.com/office/drawing/2010/main"/>
            </a:ext>
          </a:extLst>
        </p:spPr>
      </p:pic>
      <p:sp>
        <p:nvSpPr>
          <p:cNvPr id="6" name="TextBox 5"/>
          <p:cNvSpPr txBox="1"/>
          <p:nvPr/>
        </p:nvSpPr>
        <p:spPr>
          <a:xfrm>
            <a:off x="5638800" y="2860795"/>
            <a:ext cx="2895600" cy="477054"/>
          </a:xfrm>
          <a:prstGeom prst="rect">
            <a:avLst/>
          </a:prstGeom>
          <a:solidFill>
            <a:schemeClr val="bg1"/>
          </a:solidFill>
          <a:ln>
            <a:solidFill>
              <a:schemeClr val="tx1"/>
            </a:solidFill>
          </a:ln>
        </p:spPr>
        <p:txBody>
          <a:bodyPr wrap="square" rtlCol="0">
            <a:spAutoFit/>
          </a:bodyPr>
          <a:lstStyle/>
          <a:p>
            <a:r>
              <a:rPr lang="en-US" sz="2500" b="1" i="1" dirty="0" smtClean="0"/>
              <a:t>Lamprey &gt; 50 mm</a:t>
            </a:r>
            <a:endParaRPr lang="en-US" sz="2500" b="1" i="1" dirty="0"/>
          </a:p>
        </p:txBody>
      </p:sp>
      <p:sp>
        <p:nvSpPr>
          <p:cNvPr id="7" name="TextBox 6"/>
          <p:cNvSpPr txBox="1"/>
          <p:nvPr/>
        </p:nvSpPr>
        <p:spPr>
          <a:xfrm>
            <a:off x="6019800" y="6064852"/>
            <a:ext cx="2743200" cy="477054"/>
          </a:xfrm>
          <a:prstGeom prst="rect">
            <a:avLst/>
          </a:prstGeom>
          <a:solidFill>
            <a:schemeClr val="bg1"/>
          </a:solidFill>
          <a:ln>
            <a:solidFill>
              <a:schemeClr val="tx1"/>
            </a:solidFill>
          </a:ln>
        </p:spPr>
        <p:txBody>
          <a:bodyPr wrap="square" rtlCol="0">
            <a:spAutoFit/>
          </a:bodyPr>
          <a:lstStyle/>
          <a:p>
            <a:r>
              <a:rPr lang="en-US" sz="2500" b="1" i="1" dirty="0" smtClean="0"/>
              <a:t>Lamprey &lt; 50 mm</a:t>
            </a:r>
            <a:endParaRPr lang="en-US" sz="2500" b="1" i="1" dirty="0"/>
          </a:p>
        </p:txBody>
      </p:sp>
      <p:cxnSp>
        <p:nvCxnSpPr>
          <p:cNvPr id="8" name="Straight Connector 7"/>
          <p:cNvCxnSpPr/>
          <p:nvPr/>
        </p:nvCxnSpPr>
        <p:spPr>
          <a:xfrm>
            <a:off x="3962400" y="4352925"/>
            <a:ext cx="9525" cy="4191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62475" y="4352925"/>
            <a:ext cx="9525" cy="4191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962400" y="4644390"/>
            <a:ext cx="333375" cy="561340"/>
          </a:xfrm>
          <a:prstGeom prst="straightConnector1">
            <a:avLst/>
          </a:prstGeom>
          <a:ln w="38100">
            <a:solidFill>
              <a:schemeClr val="bg1"/>
            </a:solidFill>
            <a:tailEnd type="arrow"/>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1" name="Text Box 303"/>
          <p:cNvSpPr txBox="1"/>
          <p:nvPr/>
        </p:nvSpPr>
        <p:spPr>
          <a:xfrm>
            <a:off x="3201688" y="5181750"/>
            <a:ext cx="1297922" cy="631254"/>
          </a:xfrm>
          <a:prstGeom prst="rect">
            <a:avLst/>
          </a:prstGeom>
          <a:solidFill>
            <a:schemeClr val="bg1"/>
          </a:solidFill>
          <a:ln>
            <a:solidFill>
              <a:schemeClr val="tx1"/>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400" b="1" dirty="0">
                <a:ln w="445" cap="flat" cmpd="sng" algn="ctr">
                  <a:solidFill>
                    <a:srgbClr val="000000">
                      <a:alpha val="55000"/>
                    </a:srgbClr>
                  </a:solidFill>
                  <a:prstDash val="solid"/>
                  <a:round/>
                </a:ln>
                <a:effectLst>
                  <a:outerShdw blurRad="101600" dist="76200" dir="5400000" sx="0" sy="0">
                    <a:schemeClr val="accent1">
                      <a:satMod val="190000"/>
                      <a:tint val="100000"/>
                      <a:alpha val="74000"/>
                    </a:schemeClr>
                  </a:outerShdw>
                </a:effectLst>
                <a:latin typeface="Times New Roman"/>
                <a:ea typeface="Calibri"/>
                <a:cs typeface="Times New Roman"/>
              </a:rPr>
              <a:t>Middle </a:t>
            </a:r>
            <a:endParaRPr lang="en-US" sz="2400" dirty="0">
              <a:effectLst/>
              <a:latin typeface="Calibri"/>
              <a:ea typeface="Calibri"/>
              <a:cs typeface="Times New Roman"/>
            </a:endParaRPr>
          </a:p>
        </p:txBody>
      </p:sp>
      <p:sp>
        <p:nvSpPr>
          <p:cNvPr id="12" name="Text Box 262"/>
          <p:cNvSpPr txBox="1"/>
          <p:nvPr/>
        </p:nvSpPr>
        <p:spPr>
          <a:xfrm>
            <a:off x="4638675" y="5181750"/>
            <a:ext cx="1419224" cy="631254"/>
          </a:xfrm>
          <a:prstGeom prst="rect">
            <a:avLst/>
          </a:prstGeom>
          <a:solidFill>
            <a:schemeClr val="bg1"/>
          </a:solidFill>
          <a:ln>
            <a:solidFill>
              <a:schemeClr val="tx1"/>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400" b="1" dirty="0">
                <a:ln w="445" cap="flat" cmpd="sng" algn="ctr">
                  <a:solidFill>
                    <a:srgbClr val="000000">
                      <a:alpha val="55000"/>
                    </a:srgbClr>
                  </a:solidFill>
                  <a:prstDash val="solid"/>
                  <a:round/>
                </a:ln>
                <a:effectLst>
                  <a:outerShdw blurRad="101600" dist="76200" dir="5400000" sx="0" sy="0">
                    <a:schemeClr val="accent1">
                      <a:satMod val="190000"/>
                      <a:tint val="100000"/>
                      <a:alpha val="74000"/>
                    </a:schemeClr>
                  </a:outerShdw>
                </a:effectLst>
                <a:latin typeface="Times New Roman"/>
                <a:ea typeface="Calibri"/>
                <a:cs typeface="Times New Roman"/>
              </a:rPr>
              <a:t>Posterior </a:t>
            </a:r>
            <a:endParaRPr lang="en-US" sz="2400" dirty="0">
              <a:effectLst/>
              <a:latin typeface="Calibri"/>
              <a:ea typeface="Calibri"/>
              <a:cs typeface="Times New Roman"/>
            </a:endParaRPr>
          </a:p>
        </p:txBody>
      </p:sp>
      <p:cxnSp>
        <p:nvCxnSpPr>
          <p:cNvPr id="13" name="Straight Connector 12"/>
          <p:cNvCxnSpPr/>
          <p:nvPr/>
        </p:nvCxnSpPr>
        <p:spPr>
          <a:xfrm>
            <a:off x="5095875" y="4343400"/>
            <a:ext cx="9525" cy="4191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4833937" y="4644390"/>
            <a:ext cx="195264" cy="561340"/>
          </a:xfrm>
          <a:prstGeom prst="straightConnector1">
            <a:avLst/>
          </a:prstGeom>
          <a:ln w="38100">
            <a:solidFill>
              <a:schemeClr val="bg1"/>
            </a:solidFill>
            <a:tailEnd type="arrow"/>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6" name="Picture 15" descr="C:\Users\r.lampman\Desktop\! New\Media\Photos\! Projects\Larva-Juvenile Research\VIE tagging\2-13-2013\IMG_223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284" t="24813" b="5644"/>
          <a:stretch/>
        </p:blipFill>
        <p:spPr bwMode="auto">
          <a:xfrm rot="10800000">
            <a:off x="3060112" y="1078832"/>
            <a:ext cx="5702888" cy="3352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31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3200" b="1" dirty="0" smtClean="0">
                <a:solidFill>
                  <a:schemeClr val="tx1"/>
                </a:solidFill>
                <a:latin typeface="Arial" pitchFamily="34" charset="0"/>
                <a:cs typeface="Arial" pitchFamily="34" charset="0"/>
              </a:rPr>
              <a:t>Background</a:t>
            </a:r>
            <a:endParaRPr lang="en-US" sz="3200" b="1" dirty="0">
              <a:solidFill>
                <a:schemeClr val="tx1"/>
              </a:solidFill>
              <a:latin typeface="Arial" pitchFamily="34" charset="0"/>
              <a:cs typeface="Arial" pitchFamily="34" charset="0"/>
            </a:endParaRPr>
          </a:p>
          <a:p>
            <a:pPr marL="971550" lvl="1" indent="-514350">
              <a:buFont typeface="Arial" panose="020B0604020202020204" pitchFamily="34" charset="0"/>
              <a:buChar char="•"/>
            </a:pPr>
            <a:r>
              <a:rPr lang="en-US" sz="3200" b="1" i="1" dirty="0">
                <a:solidFill>
                  <a:srgbClr val="00B0F0"/>
                </a:solidFill>
                <a:latin typeface="Arial" pitchFamily="34" charset="0"/>
                <a:cs typeface="Arial" pitchFamily="34" charset="0"/>
              </a:rPr>
              <a:t>What we know &amp; don’t </a:t>
            </a:r>
            <a:r>
              <a:rPr lang="en-US" sz="3200" b="1" i="1" dirty="0" smtClean="0">
                <a:solidFill>
                  <a:srgbClr val="00B0F0"/>
                </a:solidFill>
                <a:latin typeface="Arial" pitchFamily="34" charset="0"/>
                <a:cs typeface="Arial" pitchFamily="34" charset="0"/>
              </a:rPr>
              <a:t>know</a:t>
            </a:r>
          </a:p>
          <a:p>
            <a:pPr marL="0" lvl="1" indent="0">
              <a:buNone/>
            </a:pPr>
            <a:r>
              <a:rPr lang="en-US" sz="3200" b="1" dirty="0">
                <a:solidFill>
                  <a:schemeClr val="tx1"/>
                </a:solidFill>
                <a:latin typeface="Arial" pitchFamily="34" charset="0"/>
                <a:cs typeface="Arial" pitchFamily="34" charset="0"/>
              </a:rPr>
              <a:t>2</a:t>
            </a:r>
            <a:r>
              <a:rPr lang="en-US" sz="3200" b="1" dirty="0" smtClean="0">
                <a:solidFill>
                  <a:schemeClr val="tx1"/>
                </a:solidFill>
                <a:latin typeface="Arial" pitchFamily="34" charset="0"/>
                <a:cs typeface="Arial" pitchFamily="34" charset="0"/>
              </a:rPr>
              <a:t>. Summary of </a:t>
            </a:r>
            <a:r>
              <a:rPr lang="en-US" sz="3200" b="1" dirty="0" smtClean="0">
                <a:solidFill>
                  <a:schemeClr val="tx1"/>
                </a:solidFill>
                <a:latin typeface="Arial" pitchFamily="34" charset="0"/>
                <a:cs typeface="Arial" pitchFamily="34" charset="0"/>
              </a:rPr>
              <a:t>Previous Findings(~2013</a:t>
            </a:r>
            <a:r>
              <a:rPr lang="en-US" sz="3200" b="1" dirty="0" smtClean="0">
                <a:solidFill>
                  <a:schemeClr val="tx1"/>
                </a:solidFill>
                <a:latin typeface="Arial" pitchFamily="34" charset="0"/>
                <a:cs typeface="Arial" pitchFamily="34" charset="0"/>
              </a:rPr>
              <a:t>)</a:t>
            </a:r>
          </a:p>
          <a:p>
            <a:pPr marL="0" lvl="1" indent="0">
              <a:buNone/>
            </a:pPr>
            <a:r>
              <a:rPr lang="en-US" sz="3200" b="1" dirty="0" smtClean="0">
                <a:solidFill>
                  <a:schemeClr val="tx1"/>
                </a:solidFill>
                <a:latin typeface="Arial" pitchFamily="34" charset="0"/>
                <a:cs typeface="Arial" pitchFamily="34" charset="0"/>
              </a:rPr>
              <a:t>3</a:t>
            </a:r>
            <a:r>
              <a:rPr lang="en-US" sz="3200" b="1" dirty="0" smtClean="0">
                <a:solidFill>
                  <a:schemeClr val="tx1"/>
                </a:solidFill>
                <a:latin typeface="Arial" pitchFamily="34" charset="0"/>
                <a:cs typeface="Arial" pitchFamily="34" charset="0"/>
              </a:rPr>
              <a:t>. </a:t>
            </a:r>
            <a:r>
              <a:rPr lang="en-US" sz="3200" b="1" dirty="0" smtClean="0">
                <a:solidFill>
                  <a:schemeClr val="tx1"/>
                </a:solidFill>
                <a:latin typeface="Arial" pitchFamily="34" charset="0"/>
                <a:cs typeface="Arial" pitchFamily="34" charset="0"/>
              </a:rPr>
              <a:t>New Findings in 2014</a:t>
            </a:r>
          </a:p>
          <a:p>
            <a:pPr marL="0" indent="0">
              <a:buNone/>
            </a:pPr>
            <a:r>
              <a:rPr lang="en-US" sz="3200" b="1" dirty="0" smtClean="0">
                <a:solidFill>
                  <a:schemeClr val="tx1"/>
                </a:solidFill>
                <a:latin typeface="Arial" pitchFamily="34" charset="0"/>
                <a:cs typeface="Arial" pitchFamily="34" charset="0"/>
              </a:rPr>
              <a:t>4. </a:t>
            </a:r>
            <a:r>
              <a:rPr lang="en-US" sz="3200" b="1" dirty="0">
                <a:solidFill>
                  <a:schemeClr val="tx1"/>
                </a:solidFill>
                <a:latin typeface="Arial" pitchFamily="34" charset="0"/>
                <a:cs typeface="Arial" pitchFamily="34" charset="0"/>
              </a:rPr>
              <a:t>Recommendations (Short-Term &amp;</a:t>
            </a:r>
          </a:p>
          <a:p>
            <a:pPr marL="0" indent="0">
              <a:buNone/>
            </a:pPr>
            <a:r>
              <a:rPr lang="en-US" sz="3200" b="1" dirty="0">
                <a:solidFill>
                  <a:schemeClr val="tx1"/>
                </a:solidFill>
                <a:latin typeface="Arial" pitchFamily="34" charset="0"/>
                <a:cs typeface="Arial" pitchFamily="34" charset="0"/>
              </a:rPr>
              <a:t>    Long-Term)</a:t>
            </a:r>
            <a:endParaRPr lang="en-US" sz="3200" b="1" i="1" dirty="0">
              <a:solidFill>
                <a:srgbClr val="00B0F0"/>
              </a:solidFill>
              <a:latin typeface="Arial" pitchFamily="34" charset="0"/>
              <a:cs typeface="Arial" pitchFamily="34" charset="0"/>
            </a:endParaRPr>
          </a:p>
          <a:p>
            <a:pPr marL="0" lvl="1" indent="0">
              <a:buNone/>
            </a:pPr>
            <a:endParaRPr lang="en-US" sz="3200" b="1" dirty="0" smtClean="0">
              <a:solidFill>
                <a:schemeClr val="tx1"/>
              </a:solidFill>
              <a:latin typeface="Arial" pitchFamily="34" charset="0"/>
              <a:cs typeface="Arial" pitchFamily="34" charset="0"/>
            </a:endParaRPr>
          </a:p>
          <a:p>
            <a:endParaRPr lang="en-US" sz="3200" dirty="0"/>
          </a:p>
        </p:txBody>
      </p:sp>
    </p:spTree>
    <p:extLst>
      <p:ext uri="{BB962C8B-B14F-4D97-AF65-F5344CB8AC3E}">
        <p14:creationId xmlns:p14="http://schemas.microsoft.com/office/powerpoint/2010/main" val="236721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34257" y="209211"/>
            <a:ext cx="9144000" cy="88211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4000" b="1" dirty="0" smtClean="0">
                <a:latin typeface="Arial" pitchFamily="34" charset="0"/>
                <a:cs typeface="Arial" pitchFamily="34" charset="0"/>
              </a:rPr>
              <a:t>Tagging Methods – PIT (&gt;70 mm)</a:t>
            </a:r>
            <a:endParaRPr lang="en-US" sz="4000" b="1" dirty="0">
              <a:latin typeface="Arial" pitchFamily="34" charset="0"/>
              <a:cs typeface="Arial" pitchFamily="34" charset="0"/>
            </a:endParaRPr>
          </a:p>
        </p:txBody>
      </p:sp>
      <p:pic>
        <p:nvPicPr>
          <p:cNvPr id="4098" name="Picture 2" descr="http://www.biomark.com/Program%20Files/Neoreef/StoreFront/Thumbnail.aspx?q=80&amp;s=28&amp;r=2&amp;c=White&amp;p=~%2FDocuments+and+Settings%2F67%2FSite+Documents%2FProducts%2F0.8PitTag.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8747" t="32362" r="55102" b="29446"/>
          <a:stretch/>
        </p:blipFill>
        <p:spPr bwMode="auto">
          <a:xfrm>
            <a:off x="363352" y="1734542"/>
            <a:ext cx="1137052" cy="12012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r.lampman\Desktop\! Master\Media\Photos\! Projects\Outreach\Lamprey Photos\Ammocoetes\Ammocoet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38977">
            <a:off x="1152637" y="3360697"/>
            <a:ext cx="6871281" cy="10375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9556" b="29556"/>
          <a:stretch/>
        </p:blipFill>
        <p:spPr bwMode="auto">
          <a:xfrm>
            <a:off x="5714999" y="1983610"/>
            <a:ext cx="3160083" cy="664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779363" y="1263134"/>
            <a:ext cx="3095719" cy="646331"/>
          </a:xfrm>
          <a:prstGeom prst="rect">
            <a:avLst/>
          </a:prstGeom>
        </p:spPr>
        <p:txBody>
          <a:bodyPr wrap="none">
            <a:spAutoFit/>
          </a:bodyPr>
          <a:lstStyle/>
          <a:p>
            <a:r>
              <a:rPr lang="en-US" b="1" dirty="0" smtClean="0">
                <a:latin typeface="Arial" panose="020B0604020202020204" pitchFamily="34" charset="0"/>
                <a:cs typeface="Arial" panose="020B0604020202020204" pitchFamily="34" charset="0"/>
              </a:rPr>
              <a:t>3mm microsurgical blades</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(full cut)</a:t>
            </a:r>
            <a:endParaRPr lang="en-US" dirty="0"/>
          </a:p>
        </p:txBody>
      </p:sp>
      <p:sp>
        <p:nvSpPr>
          <p:cNvPr id="9" name="Rectangle 8"/>
          <p:cNvSpPr/>
          <p:nvPr/>
        </p:nvSpPr>
        <p:spPr>
          <a:xfrm>
            <a:off x="1752600" y="4853751"/>
            <a:ext cx="1595309" cy="646331"/>
          </a:xfrm>
          <a:prstGeom prst="rect">
            <a:avLst/>
          </a:prstGeom>
        </p:spPr>
        <p:txBody>
          <a:bodyPr wrap="none">
            <a:spAutoFit/>
          </a:bodyPr>
          <a:lstStyle/>
          <a:p>
            <a:r>
              <a:rPr lang="en-US" b="1" dirty="0" smtClean="0">
                <a:latin typeface="Arial" panose="020B0604020202020204" pitchFamily="34" charset="0"/>
                <a:cs typeface="Arial" panose="020B0604020202020204" pitchFamily="34" charset="0"/>
              </a:rPr>
              <a:t>Heart + Liver</a:t>
            </a:r>
          </a:p>
          <a:p>
            <a:r>
              <a:rPr lang="en-US" b="1" dirty="0" smtClean="0">
                <a:latin typeface="Arial" panose="020B0604020202020204" pitchFamily="34" charset="0"/>
                <a:cs typeface="Arial" panose="020B0604020202020204" pitchFamily="34" charset="0"/>
              </a:rPr>
              <a:t>other organs</a:t>
            </a:r>
            <a:endParaRPr lang="en-US" dirty="0"/>
          </a:p>
        </p:txBody>
      </p:sp>
      <p:cxnSp>
        <p:nvCxnSpPr>
          <p:cNvPr id="10" name="Straight Arrow Connector 9"/>
          <p:cNvCxnSpPr/>
          <p:nvPr/>
        </p:nvCxnSpPr>
        <p:spPr>
          <a:xfrm flipV="1">
            <a:off x="2718410" y="3879479"/>
            <a:ext cx="193643" cy="97427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96009" y="1365210"/>
            <a:ext cx="2300630" cy="369332"/>
          </a:xfrm>
          <a:prstGeom prst="rect">
            <a:avLst/>
          </a:prstGeom>
        </p:spPr>
        <p:txBody>
          <a:bodyPr wrap="none">
            <a:spAutoFit/>
          </a:bodyPr>
          <a:lstStyle/>
          <a:p>
            <a:r>
              <a:rPr lang="en-US" b="1" dirty="0" smtClean="0">
                <a:latin typeface="Arial" panose="020B0604020202020204" pitchFamily="34" charset="0"/>
                <a:cs typeface="Arial" panose="020B0604020202020204" pitchFamily="34" charset="0"/>
              </a:rPr>
              <a:t>8 mm Pico PIT tags</a:t>
            </a:r>
            <a:endParaRPr lang="en-US" dirty="0"/>
          </a:p>
        </p:txBody>
      </p:sp>
      <p:cxnSp>
        <p:nvCxnSpPr>
          <p:cNvPr id="12" name="Straight Connector 11"/>
          <p:cNvCxnSpPr/>
          <p:nvPr/>
        </p:nvCxnSpPr>
        <p:spPr>
          <a:xfrm>
            <a:off x="2668656" y="3063418"/>
            <a:ext cx="0" cy="6858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27794" y="3063418"/>
            <a:ext cx="0" cy="6858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582911" y="2692568"/>
            <a:ext cx="1249060" cy="369332"/>
          </a:xfrm>
          <a:prstGeom prst="rect">
            <a:avLst/>
          </a:prstGeom>
        </p:spPr>
        <p:txBody>
          <a:bodyPr wrap="none">
            <a:spAutoFit/>
          </a:bodyPr>
          <a:lstStyle/>
          <a:p>
            <a:r>
              <a:rPr lang="en-US" b="1" dirty="0" smtClean="0">
                <a:latin typeface="Arial" panose="020B0604020202020204" pitchFamily="34" charset="0"/>
                <a:cs typeface="Arial" panose="020B0604020202020204" pitchFamily="34" charset="0"/>
              </a:rPr>
              <a:t>10-15 mm</a:t>
            </a:r>
            <a:endParaRPr lang="en-US" dirty="0"/>
          </a:p>
        </p:txBody>
      </p:sp>
      <p:sp>
        <p:nvSpPr>
          <p:cNvPr id="15" name="Freeform 14"/>
          <p:cNvSpPr/>
          <p:nvPr/>
        </p:nvSpPr>
        <p:spPr>
          <a:xfrm>
            <a:off x="3341914" y="3907971"/>
            <a:ext cx="206829" cy="65315"/>
          </a:xfrm>
          <a:custGeom>
            <a:avLst/>
            <a:gdLst>
              <a:gd name="connsiteX0" fmla="*/ 0 w 206829"/>
              <a:gd name="connsiteY0" fmla="*/ 0 h 65315"/>
              <a:gd name="connsiteX1" fmla="*/ 206829 w 206829"/>
              <a:gd name="connsiteY1" fmla="*/ 0 h 65315"/>
              <a:gd name="connsiteX2" fmla="*/ 195943 w 206829"/>
              <a:gd name="connsiteY2" fmla="*/ 65315 h 65315"/>
              <a:gd name="connsiteX3" fmla="*/ 10886 w 206829"/>
              <a:gd name="connsiteY3" fmla="*/ 54429 h 65315"/>
              <a:gd name="connsiteX4" fmla="*/ 0 w 206829"/>
              <a:gd name="connsiteY4" fmla="*/ 0 h 65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829" h="65315">
                <a:moveTo>
                  <a:pt x="0" y="0"/>
                </a:moveTo>
                <a:lnTo>
                  <a:pt x="206829" y="0"/>
                </a:lnTo>
                <a:lnTo>
                  <a:pt x="195943" y="65315"/>
                </a:lnTo>
                <a:lnTo>
                  <a:pt x="10886" y="54429"/>
                </a:lnTo>
                <a:lnTo>
                  <a:pt x="0" y="0"/>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http://www.biomark.com/Program%20Files/Neoreef/StoreFront/Thumbnail.aspx?q=80&amp;s=28&amp;r=2&amp;c=White&amp;p=~%2FDocuments+and+Settings%2F67%2FSite+Documents%2FProducts%2F0.8PitTa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7046" t="32983" r="61150" b="59098"/>
          <a:stretch/>
        </p:blipFill>
        <p:spPr bwMode="auto">
          <a:xfrm rot="2903770">
            <a:off x="2902651" y="3509661"/>
            <a:ext cx="685800" cy="24906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831971" y="4648200"/>
            <a:ext cx="3506088" cy="646331"/>
          </a:xfrm>
          <a:prstGeom prst="rect">
            <a:avLst/>
          </a:prstGeom>
        </p:spPr>
        <p:txBody>
          <a:bodyPr wrap="none">
            <a:spAutoFit/>
          </a:bodyPr>
          <a:lstStyle/>
          <a:p>
            <a:r>
              <a:rPr lang="en-US" b="1" dirty="0" smtClean="0">
                <a:latin typeface="Arial" panose="020B0604020202020204" pitchFamily="34" charset="0"/>
                <a:cs typeface="Arial" panose="020B0604020202020204" pitchFamily="34" charset="0"/>
              </a:rPr>
              <a:t>Slightly below half way point,</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aiming for upper part of cavity</a:t>
            </a:r>
            <a:endParaRPr lang="en-US" dirty="0"/>
          </a:p>
        </p:txBody>
      </p:sp>
      <p:cxnSp>
        <p:nvCxnSpPr>
          <p:cNvPr id="19" name="Straight Arrow Connector 18"/>
          <p:cNvCxnSpPr/>
          <p:nvPr/>
        </p:nvCxnSpPr>
        <p:spPr>
          <a:xfrm flipH="1" flipV="1">
            <a:off x="3445328" y="3973288"/>
            <a:ext cx="593272" cy="6749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49624" y="5715000"/>
            <a:ext cx="2970685" cy="461665"/>
          </a:xfrm>
          <a:prstGeom prst="rect">
            <a:avLst/>
          </a:prstGeom>
        </p:spPr>
        <p:txBody>
          <a:bodyPr wrap="none">
            <a:spAutoFit/>
          </a:bodyPr>
          <a:lstStyle/>
          <a:p>
            <a:r>
              <a:rPr lang="en-US" sz="2400" b="1" dirty="0" smtClean="0">
                <a:latin typeface="Arial" panose="020B0604020202020204" pitchFamily="34" charset="0"/>
                <a:cs typeface="Arial" panose="020B0604020202020204" pitchFamily="34" charset="0"/>
              </a:rPr>
              <a:t>*Method by CTUIR</a:t>
            </a:r>
            <a:endParaRPr lang="en-US" sz="2400" dirty="0"/>
          </a:p>
        </p:txBody>
      </p:sp>
    </p:spTree>
    <p:extLst>
      <p:ext uri="{BB962C8B-B14F-4D97-AF65-F5344CB8AC3E}">
        <p14:creationId xmlns:p14="http://schemas.microsoft.com/office/powerpoint/2010/main" val="92877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P spid="15"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b="1" dirty="0" smtClean="0"/>
              <a:t>Roza Reservoir</a:t>
            </a:r>
            <a:endParaRPr lang="en-US" b="1" dirty="0"/>
          </a:p>
        </p:txBody>
      </p:sp>
      <p:pic>
        <p:nvPicPr>
          <p:cNvPr id="4" name="Content Placeholder 3"/>
          <p:cNvPicPr>
            <a:picLocks noGrp="1"/>
          </p:cNvPicPr>
          <p:nvPr>
            <p:ph idx="1"/>
          </p:nvPr>
        </p:nvPicPr>
        <p:blipFill rotWithShape="1">
          <a:blip r:embed="rId3"/>
          <a:srcRect l="18179" t="6083" r="-95" b="4183"/>
          <a:stretch/>
        </p:blipFill>
        <p:spPr bwMode="auto">
          <a:xfrm>
            <a:off x="0" y="990600"/>
            <a:ext cx="9143999" cy="5867400"/>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0" y="2137611"/>
            <a:ext cx="2667000" cy="2292935"/>
          </a:xfrm>
          <a:prstGeom prst="rect">
            <a:avLst/>
          </a:prstGeom>
          <a:solidFill>
            <a:schemeClr val="bg1">
              <a:lumMod val="75000"/>
            </a:schemeClr>
          </a:solidFill>
          <a:ln w="38100">
            <a:solidFill>
              <a:srgbClr val="FFFF00"/>
            </a:solidFill>
          </a:ln>
        </p:spPr>
        <p:txBody>
          <a:bodyPr wrap="square" rtlCol="0">
            <a:spAutoFit/>
          </a:bodyPr>
          <a:lstStyle/>
          <a:p>
            <a:pPr algn="ctr"/>
            <a:r>
              <a:rPr lang="en-US" sz="2500" b="1" dirty="0"/>
              <a:t>34,251 </a:t>
            </a:r>
            <a:r>
              <a:rPr lang="en-US" sz="2500" b="1" dirty="0" smtClean="0"/>
              <a:t>m</a:t>
            </a:r>
            <a:r>
              <a:rPr lang="en-US" sz="2500" b="1" baseline="30000" dirty="0" smtClean="0"/>
              <a:t>2 </a:t>
            </a:r>
            <a:r>
              <a:rPr lang="en-US" sz="2500" b="1" dirty="0" smtClean="0"/>
              <a:t>Type I</a:t>
            </a:r>
          </a:p>
          <a:p>
            <a:pPr algn="ctr"/>
            <a:r>
              <a:rPr lang="en-US" sz="2500" b="1" dirty="0" smtClean="0"/>
              <a:t> </a:t>
            </a:r>
            <a:endParaRPr lang="en-US" sz="2500" b="1" dirty="0"/>
          </a:p>
          <a:p>
            <a:pPr algn="ctr"/>
            <a:r>
              <a:rPr lang="en-US" sz="2500" b="1" dirty="0"/>
              <a:t>10/29/2014</a:t>
            </a:r>
          </a:p>
          <a:p>
            <a:pPr algn="ctr"/>
            <a:r>
              <a:rPr lang="en-US" sz="2500" b="1" dirty="0"/>
              <a:t>12,231 </a:t>
            </a:r>
            <a:r>
              <a:rPr lang="en-US" sz="2500" b="1" dirty="0" smtClean="0"/>
              <a:t>m</a:t>
            </a:r>
            <a:r>
              <a:rPr lang="en-US" sz="2500" b="1" baseline="30000" dirty="0" smtClean="0"/>
              <a:t>2</a:t>
            </a:r>
            <a:r>
              <a:rPr lang="en-US" sz="2500" b="1" dirty="0" smtClean="0"/>
              <a:t> Type I</a:t>
            </a:r>
          </a:p>
          <a:p>
            <a:pPr algn="ctr"/>
            <a:r>
              <a:rPr lang="en-US" sz="2500" b="1" dirty="0" smtClean="0"/>
              <a:t>(- 64.3%) </a:t>
            </a:r>
            <a:endParaRPr lang="en-US" sz="2500" b="1" dirty="0"/>
          </a:p>
          <a:p>
            <a:pPr marL="285750" indent="-285750">
              <a:buFont typeface="Arial" panose="020B0604020202020204" pitchFamily="34" charset="0"/>
              <a:buChar char="•"/>
            </a:pPr>
            <a:endParaRPr lang="en-US" dirty="0"/>
          </a:p>
        </p:txBody>
      </p:sp>
      <p:pic>
        <p:nvPicPr>
          <p:cNvPr id="6" name="Picture 5" descr="C:\Users\t.swan\Desktop\Recent Work\Diversion Fish Salvage\2014\Sorted Photos\Diversion Surveys\Yakima\Upper Yakima\Roza\Reservoir\10-29-14\20141029_14230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96937" y="1644738"/>
            <a:ext cx="5080000" cy="4076525"/>
          </a:xfrm>
          <a:prstGeom prst="rect">
            <a:avLst/>
          </a:prstGeom>
          <a:noFill/>
          <a:ln>
            <a:noFill/>
          </a:ln>
        </p:spPr>
      </p:pic>
      <p:pic>
        <p:nvPicPr>
          <p:cNvPr id="7" name="Picture 6" descr="C:\Users\t.swan\Desktop\Recent Work\Diversion Fish Salvage\2014\Sorted Photos\Diversion Surveys\Yakima\Upper Yakima\Roza\Reservoir\10-29-14\20141029_14230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111337"/>
            <a:ext cx="4390390" cy="4984663"/>
          </a:xfrm>
          <a:prstGeom prst="rect">
            <a:avLst/>
          </a:prstGeom>
          <a:noFill/>
          <a:ln>
            <a:noFill/>
          </a:ln>
        </p:spPr>
      </p:pic>
    </p:spTree>
    <p:extLst>
      <p:ext uri="{BB962C8B-B14F-4D97-AF65-F5344CB8AC3E}">
        <p14:creationId xmlns:p14="http://schemas.microsoft.com/office/powerpoint/2010/main" val="330414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685800"/>
          </a:xfrm>
        </p:spPr>
        <p:txBody>
          <a:bodyPr/>
          <a:lstStyle/>
          <a:p>
            <a:r>
              <a:rPr lang="en-US" sz="4000" b="1" dirty="0" smtClean="0"/>
              <a:t>Chandler Diversion Outmigration</a:t>
            </a:r>
            <a:endParaRPr lang="en-US" sz="4000" b="1" dirty="0"/>
          </a:p>
        </p:txBody>
      </p:sp>
      <p:sp>
        <p:nvSpPr>
          <p:cNvPr id="9" name="Rectangle 8"/>
          <p:cNvSpPr/>
          <p:nvPr/>
        </p:nvSpPr>
        <p:spPr>
          <a:xfrm>
            <a:off x="381000" y="914400"/>
            <a:ext cx="8763000" cy="5570756"/>
          </a:xfrm>
          <a:prstGeom prst="rect">
            <a:avLst/>
          </a:prstGeom>
        </p:spPr>
        <p:txBody>
          <a:bodyPr wrap="square">
            <a:spAutoFit/>
          </a:bodyPr>
          <a:lstStyle/>
          <a:p>
            <a:r>
              <a:rPr lang="en-US" sz="3500" b="1" dirty="0" smtClean="0"/>
              <a:t>2014</a:t>
            </a:r>
          </a:p>
          <a:p>
            <a:endParaRPr lang="en-US" sz="1400" b="1" dirty="0"/>
          </a:p>
          <a:p>
            <a:pPr marL="285750" indent="-285750">
              <a:buFont typeface="Arial" panose="020B0604020202020204" pitchFamily="34" charset="0"/>
              <a:buChar char="•"/>
            </a:pPr>
            <a:r>
              <a:rPr lang="en-US" sz="2500" dirty="0" smtClean="0"/>
              <a:t>8 captured at Chandler Bypass. </a:t>
            </a:r>
          </a:p>
          <a:p>
            <a:pPr marL="285750" indent="-285750">
              <a:buFont typeface="Arial" panose="020B0604020202020204" pitchFamily="34" charset="0"/>
              <a:buChar char="•"/>
            </a:pPr>
            <a:r>
              <a:rPr lang="en-US" sz="2500" dirty="0" smtClean="0"/>
              <a:t>35 additional large larvae - Dryden Diversion</a:t>
            </a:r>
          </a:p>
          <a:p>
            <a:pPr marL="285750" indent="-285750">
              <a:buFont typeface="Arial" panose="020B0604020202020204" pitchFamily="34" charset="0"/>
              <a:buChar char="•"/>
            </a:pPr>
            <a:r>
              <a:rPr lang="en-US" sz="2500" dirty="0" smtClean="0"/>
              <a:t>Only </a:t>
            </a:r>
            <a:r>
              <a:rPr lang="en-US" sz="2500" dirty="0"/>
              <a:t>12.5% of the macrophthalmia and 2.9% of the larval lamprey were detected. </a:t>
            </a:r>
          </a:p>
          <a:p>
            <a:pPr marL="285750" indent="-285750">
              <a:buFont typeface="Arial" panose="020B0604020202020204" pitchFamily="34" charset="0"/>
              <a:buChar char="•"/>
            </a:pPr>
            <a:endParaRPr lang="en-US" sz="1400" dirty="0" smtClean="0"/>
          </a:p>
          <a:p>
            <a:r>
              <a:rPr lang="en-US" sz="3500" b="1" dirty="0" smtClean="0"/>
              <a:t>2015</a:t>
            </a:r>
          </a:p>
          <a:p>
            <a:endParaRPr lang="en-US" sz="1400" b="1" dirty="0" smtClean="0"/>
          </a:p>
          <a:p>
            <a:pPr marL="285750" indent="-285750">
              <a:buFont typeface="Arial" panose="020B0604020202020204" pitchFamily="34" charset="0"/>
              <a:buChar char="•"/>
            </a:pPr>
            <a:r>
              <a:rPr lang="en-US" sz="2500" dirty="0"/>
              <a:t>31 Macrophthalmia </a:t>
            </a:r>
            <a:endParaRPr lang="en-US" sz="2500" dirty="0" smtClean="0"/>
          </a:p>
          <a:p>
            <a:pPr marL="285750" indent="-285750">
              <a:buFont typeface="Arial" panose="020B0604020202020204" pitchFamily="34" charset="0"/>
              <a:buChar char="•"/>
            </a:pPr>
            <a:r>
              <a:rPr lang="en-US" sz="2500" dirty="0" smtClean="0"/>
              <a:t>1 PA Larvae</a:t>
            </a:r>
            <a:endParaRPr lang="en-US" sz="2500" dirty="0"/>
          </a:p>
          <a:p>
            <a:endParaRPr lang="en-US" sz="1400" dirty="0" smtClean="0"/>
          </a:p>
          <a:p>
            <a:r>
              <a:rPr lang="en-US" sz="3000" b="1" dirty="0" smtClean="0"/>
              <a:t>Possible Impacts:</a:t>
            </a:r>
          </a:p>
          <a:p>
            <a:pPr marL="742950" lvl="1" indent="-285750">
              <a:buFont typeface="Arial" panose="020B0604020202020204" pitchFamily="34" charset="0"/>
              <a:buChar char="•"/>
            </a:pPr>
            <a:r>
              <a:rPr lang="en-US" sz="2500" dirty="0" smtClean="0"/>
              <a:t>Predation, screens designed for salmonids or other unknown factors</a:t>
            </a:r>
            <a:endParaRPr lang="en-US" sz="2500" dirty="0"/>
          </a:p>
        </p:txBody>
      </p:sp>
      <p:pic>
        <p:nvPicPr>
          <p:cNvPr id="13"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62500" y="2971800"/>
            <a:ext cx="2396289" cy="2546057"/>
          </a:xfrm>
        </p:spPr>
      </p:pic>
    </p:spTree>
    <p:extLst>
      <p:ext uri="{BB962C8B-B14F-4D97-AF65-F5344CB8AC3E}">
        <p14:creationId xmlns:p14="http://schemas.microsoft.com/office/powerpoint/2010/main" val="37532997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sz="4500" b="1" dirty="0" smtClean="0"/>
              <a:t>Long-term Fixes</a:t>
            </a:r>
            <a:endParaRPr lang="en-US" sz="4500" b="1" dirty="0"/>
          </a:p>
        </p:txBody>
      </p:sp>
      <p:sp>
        <p:nvSpPr>
          <p:cNvPr id="3" name="Content Placeholder 2"/>
          <p:cNvSpPr>
            <a:spLocks noGrp="1"/>
          </p:cNvSpPr>
          <p:nvPr>
            <p:ph idx="1"/>
          </p:nvPr>
        </p:nvSpPr>
        <p:spPr>
          <a:xfrm>
            <a:off x="465667" y="1402007"/>
            <a:ext cx="8229600" cy="4525963"/>
          </a:xfrm>
        </p:spPr>
        <p:txBody>
          <a:bodyPr>
            <a:normAutofit/>
          </a:bodyPr>
          <a:lstStyle/>
          <a:p>
            <a:r>
              <a:rPr lang="en-US" sz="3000" b="1" dirty="0" smtClean="0">
                <a:solidFill>
                  <a:schemeClr val="tx1"/>
                </a:solidFill>
                <a:latin typeface="Arial" panose="020B0604020202020204" pitchFamily="34" charset="0"/>
                <a:cs typeface="Arial" panose="020B0604020202020204" pitchFamily="34" charset="0"/>
              </a:rPr>
              <a:t>Vibrating or Electrifying </a:t>
            </a:r>
            <a:r>
              <a:rPr lang="en-US" sz="3000" b="1" dirty="0">
                <a:solidFill>
                  <a:schemeClr val="tx1"/>
                </a:solidFill>
                <a:latin typeface="Arial" panose="020B0604020202020204" pitchFamily="34" charset="0"/>
                <a:cs typeface="Arial" panose="020B0604020202020204" pitchFamily="34" charset="0"/>
              </a:rPr>
              <a:t>the </a:t>
            </a:r>
            <a:r>
              <a:rPr lang="en-US" sz="3000" b="1" dirty="0" smtClean="0">
                <a:solidFill>
                  <a:schemeClr val="tx1"/>
                </a:solidFill>
                <a:latin typeface="Arial" panose="020B0604020202020204" pitchFamily="34" charset="0"/>
                <a:cs typeface="Arial" panose="020B0604020202020204" pitchFamily="34" charset="0"/>
              </a:rPr>
              <a:t>fish </a:t>
            </a:r>
            <a:r>
              <a:rPr lang="en-US" sz="3000" b="1" dirty="0">
                <a:solidFill>
                  <a:schemeClr val="tx1"/>
                </a:solidFill>
                <a:latin typeface="Arial" panose="020B0604020202020204" pitchFamily="34" charset="0"/>
                <a:cs typeface="Arial" panose="020B0604020202020204" pitchFamily="34" charset="0"/>
              </a:rPr>
              <a:t>screens </a:t>
            </a:r>
            <a:endParaRPr lang="en-US" sz="3000" b="1" dirty="0" smtClean="0">
              <a:solidFill>
                <a:schemeClr val="tx1"/>
              </a:solidFill>
              <a:latin typeface="Arial" panose="020B0604020202020204" pitchFamily="34" charset="0"/>
              <a:cs typeface="Arial" panose="020B0604020202020204" pitchFamily="34" charset="0"/>
            </a:endParaRPr>
          </a:p>
          <a:p>
            <a:endParaRPr lang="en-US" sz="3000" b="1" dirty="0" smtClean="0">
              <a:solidFill>
                <a:schemeClr val="tx1"/>
              </a:solidFill>
              <a:latin typeface="Arial" panose="020B0604020202020204" pitchFamily="34" charset="0"/>
              <a:cs typeface="Arial" panose="020B0604020202020204" pitchFamily="34" charset="0"/>
            </a:endParaRPr>
          </a:p>
          <a:p>
            <a:r>
              <a:rPr lang="en-US" sz="3000" b="1" dirty="0" smtClean="0">
                <a:solidFill>
                  <a:schemeClr val="tx1"/>
                </a:solidFill>
                <a:latin typeface="Arial" panose="020B0604020202020204" pitchFamily="34" charset="0"/>
                <a:cs typeface="Arial" panose="020B0604020202020204" pitchFamily="34" charset="0"/>
              </a:rPr>
              <a:t>Headgate opening not </a:t>
            </a:r>
            <a:r>
              <a:rPr lang="en-US" sz="3000" b="1" dirty="0" smtClean="0">
                <a:solidFill>
                  <a:schemeClr val="tx1"/>
                </a:solidFill>
                <a:latin typeface="Arial" panose="020B0604020202020204" pitchFamily="34" charset="0"/>
                <a:cs typeface="Arial" panose="020B0604020202020204" pitchFamily="34" charset="0"/>
              </a:rPr>
              <a:t>from bottom</a:t>
            </a:r>
            <a:r>
              <a:rPr lang="en-US" sz="3000" b="1" dirty="0" smtClean="0">
                <a:solidFill>
                  <a:schemeClr val="tx1"/>
                </a:solidFill>
                <a:latin typeface="Arial" panose="020B0604020202020204" pitchFamily="34" charset="0"/>
                <a:cs typeface="Arial" panose="020B0604020202020204" pitchFamily="34" charset="0"/>
              </a:rPr>
              <a:t> </a:t>
            </a:r>
            <a:endParaRPr lang="en-US" sz="3000" b="1" dirty="0">
              <a:solidFill>
                <a:schemeClr val="tx1"/>
              </a:solidFill>
              <a:latin typeface="Arial" panose="020B0604020202020204" pitchFamily="34" charset="0"/>
              <a:cs typeface="Arial" panose="020B0604020202020204" pitchFamily="34" charset="0"/>
            </a:endParaRPr>
          </a:p>
          <a:p>
            <a:endParaRPr lang="en-US" sz="3000" b="1" dirty="0" smtClean="0">
              <a:solidFill>
                <a:schemeClr val="tx1"/>
              </a:solidFill>
              <a:latin typeface="Arial" panose="020B0604020202020204" pitchFamily="34" charset="0"/>
              <a:cs typeface="Arial" panose="020B0604020202020204" pitchFamily="34" charset="0"/>
            </a:endParaRPr>
          </a:p>
          <a:p>
            <a:r>
              <a:rPr lang="en-US" sz="3000" b="1" dirty="0" smtClean="0">
                <a:solidFill>
                  <a:schemeClr val="tx1"/>
                </a:solidFill>
                <a:latin typeface="Arial" panose="020B0604020202020204" pitchFamily="34" charset="0"/>
                <a:cs typeface="Arial" panose="020B0604020202020204" pitchFamily="34" charset="0"/>
              </a:rPr>
              <a:t>Headgate </a:t>
            </a:r>
            <a:r>
              <a:rPr lang="en-US" sz="3000" b="1" dirty="0">
                <a:solidFill>
                  <a:schemeClr val="tx1"/>
                </a:solidFill>
                <a:latin typeface="Arial" panose="020B0604020202020204" pitchFamily="34" charset="0"/>
                <a:cs typeface="Arial" panose="020B0604020202020204" pitchFamily="34" charset="0"/>
              </a:rPr>
              <a:t>orientation parallel to the main channel </a:t>
            </a:r>
            <a:r>
              <a:rPr lang="en-US" sz="3000" b="1" dirty="0" smtClean="0">
                <a:solidFill>
                  <a:schemeClr val="tx1"/>
                </a:solidFill>
                <a:latin typeface="Arial" panose="020B0604020202020204" pitchFamily="34" charset="0"/>
                <a:cs typeface="Arial" panose="020B0604020202020204" pitchFamily="34" charset="0"/>
              </a:rPr>
              <a:t>flow</a:t>
            </a:r>
          </a:p>
          <a:p>
            <a:endParaRPr lang="en-US" sz="3000" b="1" dirty="0">
              <a:solidFill>
                <a:schemeClr val="tx1"/>
              </a:solidFill>
              <a:latin typeface="Arial" panose="020B0604020202020204" pitchFamily="34" charset="0"/>
              <a:cs typeface="Arial" panose="020B0604020202020204" pitchFamily="34" charset="0"/>
            </a:endParaRPr>
          </a:p>
          <a:p>
            <a:r>
              <a:rPr lang="en-US" sz="3000" b="1" dirty="0" smtClean="0">
                <a:solidFill>
                  <a:schemeClr val="tx1"/>
                </a:solidFill>
                <a:latin typeface="Arial" panose="020B0604020202020204" pitchFamily="34" charset="0"/>
                <a:cs typeface="Arial" panose="020B0604020202020204" pitchFamily="34" charset="0"/>
              </a:rPr>
              <a:t>Canal channel configuration</a:t>
            </a:r>
            <a:endParaRPr lang="en-US" sz="3000" b="1" dirty="0" smtClean="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pic>
        <p:nvPicPr>
          <p:cNvPr id="11" name="Picture 10" descr="https://dl.dropboxusercontent.com/sh/uz516y69xsnpmnr/v2aUG1Qbiy/IMG_2637.JPG?token_hash=AAGyNpd5IOneHtIv-o_ZgevFzIW5PZUjDXz1x9JfW7PWk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384" y="990600"/>
            <a:ext cx="8235616" cy="5765631"/>
          </a:xfrm>
          <a:prstGeom prst="rect">
            <a:avLst/>
          </a:prstGeom>
          <a:noFill/>
          <a:ln>
            <a:noFill/>
          </a:ln>
        </p:spPr>
      </p:pic>
      <p:sp>
        <p:nvSpPr>
          <p:cNvPr id="6" name="TextBox 5"/>
          <p:cNvSpPr txBox="1"/>
          <p:nvPr/>
        </p:nvSpPr>
        <p:spPr>
          <a:xfrm>
            <a:off x="990600" y="990600"/>
            <a:ext cx="7543800" cy="1015663"/>
          </a:xfrm>
          <a:prstGeom prst="rect">
            <a:avLst/>
          </a:prstGeom>
          <a:noFill/>
        </p:spPr>
        <p:txBody>
          <a:bodyPr wrap="square" rtlCol="0">
            <a:spAutoFit/>
          </a:bodyPr>
          <a:lstStyle/>
          <a:p>
            <a:pPr marL="457200" indent="-457200">
              <a:buFont typeface="Arial" panose="020B0604020202020204" pitchFamily="34" charset="0"/>
              <a:buChar char="•"/>
            </a:pPr>
            <a:r>
              <a:rPr lang="en-US" sz="3000" b="1" dirty="0">
                <a:solidFill>
                  <a:srgbClr val="FF0000"/>
                </a:solidFill>
                <a:latin typeface="Arial" panose="020B0604020202020204" pitchFamily="34" charset="0"/>
                <a:cs typeface="Arial" panose="020B0604020202020204" pitchFamily="34" charset="0"/>
              </a:rPr>
              <a:t>Headgate opening not from bottom </a:t>
            </a:r>
          </a:p>
          <a:p>
            <a:pPr marL="457200" indent="-457200">
              <a:buFont typeface="Arial" panose="020B0604020202020204" pitchFamily="34" charset="0"/>
              <a:buChar char="•"/>
            </a:pPr>
            <a:endParaRPr lang="en-US" sz="3000" dirty="0">
              <a:solidFill>
                <a:srgbClr val="FF0000"/>
              </a:solidFill>
              <a:latin typeface="Arial" panose="020B0604020202020204" pitchFamily="34" charset="0"/>
              <a:cs typeface="Arial" panose="020B0604020202020204" pitchFamily="34" charset="0"/>
            </a:endParaRPr>
          </a:p>
        </p:txBody>
      </p:sp>
      <p:pic>
        <p:nvPicPr>
          <p:cNvPr id="1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061" t="31245" r="53891" b="34838"/>
          <a:stretch/>
        </p:blipFill>
        <p:spPr bwMode="auto">
          <a:xfrm>
            <a:off x="4676004" y="1433945"/>
            <a:ext cx="4419600" cy="5271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8551" t="27741" r="53324" b="38332"/>
          <a:stretch/>
        </p:blipFill>
        <p:spPr bwMode="auto">
          <a:xfrm>
            <a:off x="156237" y="1433944"/>
            <a:ext cx="4550036" cy="5271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6255776" y="1828800"/>
            <a:ext cx="2507224" cy="775495"/>
          </a:xfrm>
          <a:prstGeom prst="rect">
            <a:avLst/>
          </a:prstGeom>
          <a:solidFill>
            <a:schemeClr val="bg1">
              <a:lumMod val="75000"/>
              <a:alpha val="49000"/>
            </a:schemeClr>
          </a:solidFill>
        </p:spPr>
        <p:txBody>
          <a:bodyPr vert="horz" wrap="square" lIns="91440" tIns="45720" rIns="91440" bIns="45720" rtlCol="0">
            <a:noAutofit/>
          </a:bodyPr>
          <a:lstStyle/>
          <a:p>
            <a:pPr algn="ctr"/>
            <a:r>
              <a:rPr lang="en-US" sz="2000" b="1" dirty="0" smtClean="0">
                <a:solidFill>
                  <a:srgbClr val="FFFF00"/>
                </a:solidFill>
                <a:latin typeface="Arial" pitchFamily="34" charset="0"/>
                <a:cs typeface="Arial" pitchFamily="34" charset="0"/>
              </a:rPr>
              <a:t>Parallel to Flow </a:t>
            </a:r>
          </a:p>
          <a:p>
            <a:pPr algn="ctr"/>
            <a:r>
              <a:rPr lang="en-US" sz="2000" b="1" dirty="0" smtClean="0">
                <a:solidFill>
                  <a:srgbClr val="FFFF00"/>
                </a:solidFill>
                <a:latin typeface="Arial" pitchFamily="34" charset="0"/>
                <a:cs typeface="Arial" pitchFamily="34" charset="0"/>
              </a:rPr>
              <a:t>-&gt; Less Sediment</a:t>
            </a:r>
          </a:p>
        </p:txBody>
      </p:sp>
      <p:sp>
        <p:nvSpPr>
          <p:cNvPr id="23" name="TextBox 22"/>
          <p:cNvSpPr txBox="1"/>
          <p:nvPr/>
        </p:nvSpPr>
        <p:spPr>
          <a:xfrm>
            <a:off x="1371600" y="1828800"/>
            <a:ext cx="2888224" cy="747589"/>
          </a:xfrm>
          <a:prstGeom prst="rect">
            <a:avLst/>
          </a:prstGeom>
          <a:solidFill>
            <a:schemeClr val="bg1">
              <a:lumMod val="75000"/>
              <a:alpha val="49000"/>
            </a:schemeClr>
          </a:solidFill>
        </p:spPr>
        <p:txBody>
          <a:bodyPr vert="horz" wrap="square" lIns="91440" tIns="45720" rIns="91440" bIns="45720" rtlCol="0">
            <a:noAutofit/>
          </a:bodyPr>
          <a:lstStyle/>
          <a:p>
            <a:pPr algn="ctr"/>
            <a:r>
              <a:rPr lang="en-US" sz="2000" b="1" dirty="0" smtClean="0">
                <a:solidFill>
                  <a:srgbClr val="FFFF00"/>
                </a:solidFill>
                <a:latin typeface="Arial" pitchFamily="34" charset="0"/>
                <a:cs typeface="Arial" pitchFamily="34" charset="0"/>
              </a:rPr>
              <a:t>Perpendicular to Flow </a:t>
            </a:r>
          </a:p>
          <a:p>
            <a:pPr algn="ctr"/>
            <a:r>
              <a:rPr lang="en-US" sz="2000" b="1" dirty="0" smtClean="0">
                <a:solidFill>
                  <a:srgbClr val="FFFF00"/>
                </a:solidFill>
                <a:latin typeface="Arial" pitchFamily="34" charset="0"/>
                <a:cs typeface="Arial" pitchFamily="34" charset="0"/>
              </a:rPr>
              <a:t>-&gt; More Sediment</a:t>
            </a:r>
          </a:p>
        </p:txBody>
      </p:sp>
      <p:pic>
        <p:nvPicPr>
          <p:cNvPr id="25" name="Picture 24"/>
          <p:cNvPicPr/>
          <p:nvPr/>
        </p:nvPicPr>
        <p:blipFill rotWithShape="1">
          <a:blip r:embed="rId6"/>
          <a:srcRect l="69103" t="10256" r="1026" b="15898"/>
          <a:stretch/>
        </p:blipFill>
        <p:spPr bwMode="auto">
          <a:xfrm>
            <a:off x="321718" y="1454598"/>
            <a:ext cx="4219074" cy="5373368"/>
          </a:xfrm>
          <a:prstGeom prst="rect">
            <a:avLst/>
          </a:prstGeom>
          <a:ln>
            <a:noFill/>
          </a:ln>
          <a:extLst>
            <a:ext uri="{53640926-AAD7-44D8-BBD7-CCE9431645EC}">
              <a14:shadowObscured xmlns:a14="http://schemas.microsoft.com/office/drawing/2010/main"/>
            </a:ext>
          </a:extLst>
        </p:spPr>
      </p:pic>
      <p:sp>
        <p:nvSpPr>
          <p:cNvPr id="26" name="Freeform 25"/>
          <p:cNvSpPr/>
          <p:nvPr/>
        </p:nvSpPr>
        <p:spPr>
          <a:xfrm>
            <a:off x="847090" y="1676400"/>
            <a:ext cx="753110" cy="4355336"/>
          </a:xfrm>
          <a:custGeom>
            <a:avLst/>
            <a:gdLst>
              <a:gd name="connsiteX0" fmla="*/ 335280 w 419100"/>
              <a:gd name="connsiteY0" fmla="*/ 0 h 2095500"/>
              <a:gd name="connsiteX1" fmla="*/ 312420 w 419100"/>
              <a:gd name="connsiteY1" fmla="*/ 38100 h 2095500"/>
              <a:gd name="connsiteX2" fmla="*/ 289560 w 419100"/>
              <a:gd name="connsiteY2" fmla="*/ 106680 h 2095500"/>
              <a:gd name="connsiteX3" fmla="*/ 274320 w 419100"/>
              <a:gd name="connsiteY3" fmla="*/ 129540 h 2095500"/>
              <a:gd name="connsiteX4" fmla="*/ 266700 w 419100"/>
              <a:gd name="connsiteY4" fmla="*/ 152400 h 2095500"/>
              <a:gd name="connsiteX5" fmla="*/ 243840 w 419100"/>
              <a:gd name="connsiteY5" fmla="*/ 167640 h 2095500"/>
              <a:gd name="connsiteX6" fmla="*/ 228600 w 419100"/>
              <a:gd name="connsiteY6" fmla="*/ 236220 h 2095500"/>
              <a:gd name="connsiteX7" fmla="*/ 213360 w 419100"/>
              <a:gd name="connsiteY7" fmla="*/ 281940 h 2095500"/>
              <a:gd name="connsiteX8" fmla="*/ 198120 w 419100"/>
              <a:gd name="connsiteY8" fmla="*/ 304800 h 2095500"/>
              <a:gd name="connsiteX9" fmla="*/ 182880 w 419100"/>
              <a:gd name="connsiteY9" fmla="*/ 365760 h 2095500"/>
              <a:gd name="connsiteX10" fmla="*/ 167640 w 419100"/>
              <a:gd name="connsiteY10" fmla="*/ 388620 h 2095500"/>
              <a:gd name="connsiteX11" fmla="*/ 152400 w 419100"/>
              <a:gd name="connsiteY11" fmla="*/ 441960 h 2095500"/>
              <a:gd name="connsiteX12" fmla="*/ 144780 w 419100"/>
              <a:gd name="connsiteY12" fmla="*/ 464820 h 2095500"/>
              <a:gd name="connsiteX13" fmla="*/ 129540 w 419100"/>
              <a:gd name="connsiteY13" fmla="*/ 487680 h 2095500"/>
              <a:gd name="connsiteX14" fmla="*/ 114300 w 419100"/>
              <a:gd name="connsiteY14" fmla="*/ 548640 h 2095500"/>
              <a:gd name="connsiteX15" fmla="*/ 99060 w 419100"/>
              <a:gd name="connsiteY15" fmla="*/ 594360 h 2095500"/>
              <a:gd name="connsiteX16" fmla="*/ 91440 w 419100"/>
              <a:gd name="connsiteY16" fmla="*/ 662940 h 2095500"/>
              <a:gd name="connsiteX17" fmla="*/ 68580 w 419100"/>
              <a:gd name="connsiteY17" fmla="*/ 685800 h 2095500"/>
              <a:gd name="connsiteX18" fmla="*/ 38100 w 419100"/>
              <a:gd name="connsiteY18" fmla="*/ 784860 h 2095500"/>
              <a:gd name="connsiteX19" fmla="*/ 22860 w 419100"/>
              <a:gd name="connsiteY19" fmla="*/ 807720 h 2095500"/>
              <a:gd name="connsiteX20" fmla="*/ 15240 w 419100"/>
              <a:gd name="connsiteY20" fmla="*/ 838200 h 2095500"/>
              <a:gd name="connsiteX21" fmla="*/ 7620 w 419100"/>
              <a:gd name="connsiteY21" fmla="*/ 861060 h 2095500"/>
              <a:gd name="connsiteX22" fmla="*/ 0 w 419100"/>
              <a:gd name="connsiteY22" fmla="*/ 937260 h 2095500"/>
              <a:gd name="connsiteX23" fmla="*/ 7620 w 419100"/>
              <a:gd name="connsiteY23" fmla="*/ 998220 h 2095500"/>
              <a:gd name="connsiteX24" fmla="*/ 15240 w 419100"/>
              <a:gd name="connsiteY24" fmla="*/ 1028700 h 2095500"/>
              <a:gd name="connsiteX25" fmla="*/ 22860 w 419100"/>
              <a:gd name="connsiteY25" fmla="*/ 1394460 h 2095500"/>
              <a:gd name="connsiteX26" fmla="*/ 30480 w 419100"/>
              <a:gd name="connsiteY26" fmla="*/ 1417320 h 2095500"/>
              <a:gd name="connsiteX27" fmla="*/ 45720 w 419100"/>
              <a:gd name="connsiteY27" fmla="*/ 1440180 h 2095500"/>
              <a:gd name="connsiteX28" fmla="*/ 53340 w 419100"/>
              <a:gd name="connsiteY28" fmla="*/ 1508760 h 2095500"/>
              <a:gd name="connsiteX29" fmla="*/ 68580 w 419100"/>
              <a:gd name="connsiteY29" fmla="*/ 1531620 h 2095500"/>
              <a:gd name="connsiteX30" fmla="*/ 91440 w 419100"/>
              <a:gd name="connsiteY30" fmla="*/ 1577340 h 2095500"/>
              <a:gd name="connsiteX31" fmla="*/ 106680 w 419100"/>
              <a:gd name="connsiteY31" fmla="*/ 1691640 h 2095500"/>
              <a:gd name="connsiteX32" fmla="*/ 114300 w 419100"/>
              <a:gd name="connsiteY32" fmla="*/ 1714500 h 2095500"/>
              <a:gd name="connsiteX33" fmla="*/ 144780 w 419100"/>
              <a:gd name="connsiteY33" fmla="*/ 1760220 h 2095500"/>
              <a:gd name="connsiteX34" fmla="*/ 167640 w 419100"/>
              <a:gd name="connsiteY34" fmla="*/ 1813560 h 2095500"/>
              <a:gd name="connsiteX35" fmla="*/ 190500 w 419100"/>
              <a:gd name="connsiteY35" fmla="*/ 1859280 h 2095500"/>
              <a:gd name="connsiteX36" fmla="*/ 213360 w 419100"/>
              <a:gd name="connsiteY36" fmla="*/ 1874520 h 2095500"/>
              <a:gd name="connsiteX37" fmla="*/ 236220 w 419100"/>
              <a:gd name="connsiteY37" fmla="*/ 1920240 h 2095500"/>
              <a:gd name="connsiteX38" fmla="*/ 243840 w 419100"/>
              <a:gd name="connsiteY38" fmla="*/ 1943100 h 2095500"/>
              <a:gd name="connsiteX39" fmla="*/ 289560 w 419100"/>
              <a:gd name="connsiteY39" fmla="*/ 1973580 h 2095500"/>
              <a:gd name="connsiteX40" fmla="*/ 312420 w 419100"/>
              <a:gd name="connsiteY40" fmla="*/ 1988820 h 2095500"/>
              <a:gd name="connsiteX41" fmla="*/ 327660 w 419100"/>
              <a:gd name="connsiteY41" fmla="*/ 2011680 h 2095500"/>
              <a:gd name="connsiteX42" fmla="*/ 335280 w 419100"/>
              <a:gd name="connsiteY42" fmla="*/ 2034540 h 2095500"/>
              <a:gd name="connsiteX43" fmla="*/ 358140 w 419100"/>
              <a:gd name="connsiteY43" fmla="*/ 2042160 h 2095500"/>
              <a:gd name="connsiteX44" fmla="*/ 381000 w 419100"/>
              <a:gd name="connsiteY44" fmla="*/ 2057400 h 2095500"/>
              <a:gd name="connsiteX45" fmla="*/ 419100 w 419100"/>
              <a:gd name="connsiteY45" fmla="*/ 2095500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9100" h="2095500">
                <a:moveTo>
                  <a:pt x="335280" y="0"/>
                </a:moveTo>
                <a:cubicBezTo>
                  <a:pt x="327660" y="12700"/>
                  <a:pt x="318549" y="24617"/>
                  <a:pt x="312420" y="38100"/>
                </a:cubicBezTo>
                <a:lnTo>
                  <a:pt x="289560" y="106680"/>
                </a:lnTo>
                <a:cubicBezTo>
                  <a:pt x="286664" y="115368"/>
                  <a:pt x="278416" y="121349"/>
                  <a:pt x="274320" y="129540"/>
                </a:cubicBezTo>
                <a:cubicBezTo>
                  <a:pt x="270728" y="136724"/>
                  <a:pt x="271718" y="146128"/>
                  <a:pt x="266700" y="152400"/>
                </a:cubicBezTo>
                <a:cubicBezTo>
                  <a:pt x="260979" y="159551"/>
                  <a:pt x="251460" y="162560"/>
                  <a:pt x="243840" y="167640"/>
                </a:cubicBezTo>
                <a:cubicBezTo>
                  <a:pt x="222038" y="233045"/>
                  <a:pt x="255421" y="128934"/>
                  <a:pt x="228600" y="236220"/>
                </a:cubicBezTo>
                <a:cubicBezTo>
                  <a:pt x="224704" y="251805"/>
                  <a:pt x="218440" y="266700"/>
                  <a:pt x="213360" y="281940"/>
                </a:cubicBezTo>
                <a:cubicBezTo>
                  <a:pt x="210464" y="290628"/>
                  <a:pt x="203200" y="297180"/>
                  <a:pt x="198120" y="304800"/>
                </a:cubicBezTo>
                <a:cubicBezTo>
                  <a:pt x="195222" y="319291"/>
                  <a:pt x="190690" y="350139"/>
                  <a:pt x="182880" y="365760"/>
                </a:cubicBezTo>
                <a:cubicBezTo>
                  <a:pt x="178784" y="373951"/>
                  <a:pt x="171736" y="380429"/>
                  <a:pt x="167640" y="388620"/>
                </a:cubicBezTo>
                <a:cubicBezTo>
                  <a:pt x="161550" y="400800"/>
                  <a:pt x="155655" y="430567"/>
                  <a:pt x="152400" y="441960"/>
                </a:cubicBezTo>
                <a:cubicBezTo>
                  <a:pt x="150193" y="449683"/>
                  <a:pt x="148372" y="457636"/>
                  <a:pt x="144780" y="464820"/>
                </a:cubicBezTo>
                <a:cubicBezTo>
                  <a:pt x="140684" y="473011"/>
                  <a:pt x="134620" y="480060"/>
                  <a:pt x="129540" y="487680"/>
                </a:cubicBezTo>
                <a:lnTo>
                  <a:pt x="114300" y="548640"/>
                </a:lnTo>
                <a:cubicBezTo>
                  <a:pt x="110404" y="564225"/>
                  <a:pt x="99060" y="594360"/>
                  <a:pt x="99060" y="594360"/>
                </a:cubicBezTo>
                <a:cubicBezTo>
                  <a:pt x="96520" y="617220"/>
                  <a:pt x="98713" y="641120"/>
                  <a:pt x="91440" y="662940"/>
                </a:cubicBezTo>
                <a:cubicBezTo>
                  <a:pt x="88032" y="673163"/>
                  <a:pt x="73813" y="676380"/>
                  <a:pt x="68580" y="685800"/>
                </a:cubicBezTo>
                <a:cubicBezTo>
                  <a:pt x="59252" y="702591"/>
                  <a:pt x="44217" y="769566"/>
                  <a:pt x="38100" y="784860"/>
                </a:cubicBezTo>
                <a:cubicBezTo>
                  <a:pt x="34699" y="793363"/>
                  <a:pt x="27940" y="800100"/>
                  <a:pt x="22860" y="807720"/>
                </a:cubicBezTo>
                <a:cubicBezTo>
                  <a:pt x="20320" y="817880"/>
                  <a:pt x="18117" y="828130"/>
                  <a:pt x="15240" y="838200"/>
                </a:cubicBezTo>
                <a:cubicBezTo>
                  <a:pt x="13033" y="845923"/>
                  <a:pt x="8841" y="853121"/>
                  <a:pt x="7620" y="861060"/>
                </a:cubicBezTo>
                <a:cubicBezTo>
                  <a:pt x="3738" y="886290"/>
                  <a:pt x="2540" y="911860"/>
                  <a:pt x="0" y="937260"/>
                </a:cubicBezTo>
                <a:cubicBezTo>
                  <a:pt x="2540" y="957580"/>
                  <a:pt x="4253" y="978020"/>
                  <a:pt x="7620" y="998220"/>
                </a:cubicBezTo>
                <a:cubicBezTo>
                  <a:pt x="9342" y="1008550"/>
                  <a:pt x="14838" y="1018235"/>
                  <a:pt x="15240" y="1028700"/>
                </a:cubicBezTo>
                <a:cubicBezTo>
                  <a:pt x="19927" y="1150556"/>
                  <a:pt x="18081" y="1272607"/>
                  <a:pt x="22860" y="1394460"/>
                </a:cubicBezTo>
                <a:cubicBezTo>
                  <a:pt x="23175" y="1402486"/>
                  <a:pt x="26888" y="1410136"/>
                  <a:pt x="30480" y="1417320"/>
                </a:cubicBezTo>
                <a:cubicBezTo>
                  <a:pt x="34576" y="1425511"/>
                  <a:pt x="40640" y="1432560"/>
                  <a:pt x="45720" y="1440180"/>
                </a:cubicBezTo>
                <a:cubicBezTo>
                  <a:pt x="48260" y="1463040"/>
                  <a:pt x="47762" y="1486446"/>
                  <a:pt x="53340" y="1508760"/>
                </a:cubicBezTo>
                <a:cubicBezTo>
                  <a:pt x="55561" y="1517645"/>
                  <a:pt x="64484" y="1523429"/>
                  <a:pt x="68580" y="1531620"/>
                </a:cubicBezTo>
                <a:cubicBezTo>
                  <a:pt x="100128" y="1594716"/>
                  <a:pt x="47764" y="1511826"/>
                  <a:pt x="91440" y="1577340"/>
                </a:cubicBezTo>
                <a:cubicBezTo>
                  <a:pt x="96201" y="1624951"/>
                  <a:pt x="96158" y="1649553"/>
                  <a:pt x="106680" y="1691640"/>
                </a:cubicBezTo>
                <a:cubicBezTo>
                  <a:pt x="108628" y="1699432"/>
                  <a:pt x="110399" y="1707479"/>
                  <a:pt x="114300" y="1714500"/>
                </a:cubicBezTo>
                <a:cubicBezTo>
                  <a:pt x="123195" y="1730511"/>
                  <a:pt x="144780" y="1760220"/>
                  <a:pt x="144780" y="1760220"/>
                </a:cubicBezTo>
                <a:cubicBezTo>
                  <a:pt x="160639" y="1823655"/>
                  <a:pt x="141328" y="1760937"/>
                  <a:pt x="167640" y="1813560"/>
                </a:cubicBezTo>
                <a:cubicBezTo>
                  <a:pt x="180035" y="1838350"/>
                  <a:pt x="168662" y="1837442"/>
                  <a:pt x="190500" y="1859280"/>
                </a:cubicBezTo>
                <a:cubicBezTo>
                  <a:pt x="196976" y="1865756"/>
                  <a:pt x="205740" y="1869440"/>
                  <a:pt x="213360" y="1874520"/>
                </a:cubicBezTo>
                <a:cubicBezTo>
                  <a:pt x="232513" y="1931979"/>
                  <a:pt x="206677" y="1861154"/>
                  <a:pt x="236220" y="1920240"/>
                </a:cubicBezTo>
                <a:cubicBezTo>
                  <a:pt x="239812" y="1927424"/>
                  <a:pt x="238160" y="1937420"/>
                  <a:pt x="243840" y="1943100"/>
                </a:cubicBezTo>
                <a:cubicBezTo>
                  <a:pt x="256792" y="1956052"/>
                  <a:pt x="274320" y="1963420"/>
                  <a:pt x="289560" y="1973580"/>
                </a:cubicBezTo>
                <a:lnTo>
                  <a:pt x="312420" y="1988820"/>
                </a:lnTo>
                <a:cubicBezTo>
                  <a:pt x="317500" y="1996440"/>
                  <a:pt x="323564" y="2003489"/>
                  <a:pt x="327660" y="2011680"/>
                </a:cubicBezTo>
                <a:cubicBezTo>
                  <a:pt x="331252" y="2018864"/>
                  <a:pt x="329600" y="2028860"/>
                  <a:pt x="335280" y="2034540"/>
                </a:cubicBezTo>
                <a:cubicBezTo>
                  <a:pt x="340960" y="2040220"/>
                  <a:pt x="350520" y="2039620"/>
                  <a:pt x="358140" y="2042160"/>
                </a:cubicBezTo>
                <a:cubicBezTo>
                  <a:pt x="365760" y="2047240"/>
                  <a:pt x="373965" y="2051537"/>
                  <a:pt x="381000" y="2057400"/>
                </a:cubicBezTo>
                <a:lnTo>
                  <a:pt x="419100" y="2095500"/>
                </a:lnTo>
              </a:path>
            </a:pathLst>
          </a:custGeom>
          <a:noFill/>
          <a:ln w="57150">
            <a:solidFill>
              <a:schemeClr val="bg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7" name="Straight Connector 26"/>
          <p:cNvCxnSpPr/>
          <p:nvPr/>
        </p:nvCxnSpPr>
        <p:spPr>
          <a:xfrm>
            <a:off x="1176467" y="5712569"/>
            <a:ext cx="627380" cy="677028"/>
          </a:xfrm>
          <a:prstGeom prst="line">
            <a:avLst/>
          </a:prstGeom>
          <a:ln w="76200">
            <a:solidFill>
              <a:srgbClr val="FFFF00">
                <a:alpha val="47000"/>
              </a:srgbClr>
            </a:solidFill>
          </a:ln>
        </p:spPr>
        <p:style>
          <a:lnRef idx="1">
            <a:schemeClr val="accent1"/>
          </a:lnRef>
          <a:fillRef idx="0">
            <a:schemeClr val="accent1"/>
          </a:fillRef>
          <a:effectRef idx="0">
            <a:schemeClr val="accent1"/>
          </a:effectRef>
          <a:fontRef idx="minor">
            <a:schemeClr val="tx1"/>
          </a:fontRef>
        </p:style>
      </p:cxnSp>
      <p:pic>
        <p:nvPicPr>
          <p:cNvPr id="31" name="Picture 30"/>
          <p:cNvPicPr/>
          <p:nvPr/>
        </p:nvPicPr>
        <p:blipFill rotWithShape="1">
          <a:blip r:embed="rId7"/>
          <a:srcRect l="64487" t="16410" r="3461" b="26382"/>
          <a:stretch/>
        </p:blipFill>
        <p:spPr bwMode="auto">
          <a:xfrm>
            <a:off x="4588933" y="1454598"/>
            <a:ext cx="4423515" cy="5373368"/>
          </a:xfrm>
          <a:prstGeom prst="rect">
            <a:avLst/>
          </a:prstGeom>
          <a:ln>
            <a:noFill/>
          </a:ln>
          <a:extLst>
            <a:ext uri="{53640926-AAD7-44D8-BBD7-CCE9431645EC}">
              <a14:shadowObscured xmlns:a14="http://schemas.microsoft.com/office/drawing/2010/main"/>
            </a:ext>
          </a:extLst>
        </p:spPr>
      </p:pic>
      <p:cxnSp>
        <p:nvCxnSpPr>
          <p:cNvPr id="28" name="Straight Connector 27"/>
          <p:cNvCxnSpPr/>
          <p:nvPr/>
        </p:nvCxnSpPr>
        <p:spPr>
          <a:xfrm>
            <a:off x="4540792" y="1454598"/>
            <a:ext cx="16043" cy="5424275"/>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35" name="Freeform 34"/>
          <p:cNvSpPr/>
          <p:nvPr/>
        </p:nvSpPr>
        <p:spPr>
          <a:xfrm>
            <a:off x="5257800" y="2971800"/>
            <a:ext cx="3276600" cy="2429796"/>
          </a:xfrm>
          <a:custGeom>
            <a:avLst/>
            <a:gdLst>
              <a:gd name="connsiteX0" fmla="*/ 0 w 1600201"/>
              <a:gd name="connsiteY0" fmla="*/ 0 h 912616"/>
              <a:gd name="connsiteX1" fmla="*/ 38100 w 1600201"/>
              <a:gd name="connsiteY1" fmla="*/ 30480 h 912616"/>
              <a:gd name="connsiteX2" fmla="*/ 60960 w 1600201"/>
              <a:gd name="connsiteY2" fmla="*/ 45720 h 912616"/>
              <a:gd name="connsiteX3" fmla="*/ 76200 w 1600201"/>
              <a:gd name="connsiteY3" fmla="*/ 68580 h 912616"/>
              <a:gd name="connsiteX4" fmla="*/ 121920 w 1600201"/>
              <a:gd name="connsiteY4" fmla="*/ 91440 h 912616"/>
              <a:gd name="connsiteX5" fmla="*/ 160020 w 1600201"/>
              <a:gd name="connsiteY5" fmla="*/ 129540 h 912616"/>
              <a:gd name="connsiteX6" fmla="*/ 205740 w 1600201"/>
              <a:gd name="connsiteY6" fmla="*/ 152400 h 912616"/>
              <a:gd name="connsiteX7" fmla="*/ 259080 w 1600201"/>
              <a:gd name="connsiteY7" fmla="*/ 182880 h 912616"/>
              <a:gd name="connsiteX8" fmla="*/ 281940 w 1600201"/>
              <a:gd name="connsiteY8" fmla="*/ 190500 h 912616"/>
              <a:gd name="connsiteX9" fmla="*/ 320040 w 1600201"/>
              <a:gd name="connsiteY9" fmla="*/ 220980 h 912616"/>
              <a:gd name="connsiteX10" fmla="*/ 342900 w 1600201"/>
              <a:gd name="connsiteY10" fmla="*/ 243840 h 912616"/>
              <a:gd name="connsiteX11" fmla="*/ 365760 w 1600201"/>
              <a:gd name="connsiteY11" fmla="*/ 259080 h 912616"/>
              <a:gd name="connsiteX12" fmla="*/ 403860 w 1600201"/>
              <a:gd name="connsiteY12" fmla="*/ 289560 h 912616"/>
              <a:gd name="connsiteX13" fmla="*/ 472440 w 1600201"/>
              <a:gd name="connsiteY13" fmla="*/ 327660 h 912616"/>
              <a:gd name="connsiteX14" fmla="*/ 518160 w 1600201"/>
              <a:gd name="connsiteY14" fmla="*/ 365760 h 912616"/>
              <a:gd name="connsiteX15" fmla="*/ 533400 w 1600201"/>
              <a:gd name="connsiteY15" fmla="*/ 388620 h 912616"/>
              <a:gd name="connsiteX16" fmla="*/ 563880 w 1600201"/>
              <a:gd name="connsiteY16" fmla="*/ 403860 h 912616"/>
              <a:gd name="connsiteX17" fmla="*/ 609600 w 1600201"/>
              <a:gd name="connsiteY17" fmla="*/ 441960 h 912616"/>
              <a:gd name="connsiteX18" fmla="*/ 655320 w 1600201"/>
              <a:gd name="connsiteY18" fmla="*/ 472440 h 912616"/>
              <a:gd name="connsiteX19" fmla="*/ 678180 w 1600201"/>
              <a:gd name="connsiteY19" fmla="*/ 487680 h 912616"/>
              <a:gd name="connsiteX20" fmla="*/ 693420 w 1600201"/>
              <a:gd name="connsiteY20" fmla="*/ 510540 h 912616"/>
              <a:gd name="connsiteX21" fmla="*/ 739140 w 1600201"/>
              <a:gd name="connsiteY21" fmla="*/ 541020 h 912616"/>
              <a:gd name="connsiteX22" fmla="*/ 769620 w 1600201"/>
              <a:gd name="connsiteY22" fmla="*/ 571500 h 912616"/>
              <a:gd name="connsiteX23" fmla="*/ 838200 w 1600201"/>
              <a:gd name="connsiteY23" fmla="*/ 609600 h 912616"/>
              <a:gd name="connsiteX24" fmla="*/ 861060 w 1600201"/>
              <a:gd name="connsiteY24" fmla="*/ 624840 h 912616"/>
              <a:gd name="connsiteX25" fmla="*/ 906780 w 1600201"/>
              <a:gd name="connsiteY25" fmla="*/ 647700 h 912616"/>
              <a:gd name="connsiteX26" fmla="*/ 944880 w 1600201"/>
              <a:gd name="connsiteY26" fmla="*/ 678180 h 912616"/>
              <a:gd name="connsiteX27" fmla="*/ 990600 w 1600201"/>
              <a:gd name="connsiteY27" fmla="*/ 708660 h 912616"/>
              <a:gd name="connsiteX28" fmla="*/ 1036320 w 1600201"/>
              <a:gd name="connsiteY28" fmla="*/ 723900 h 912616"/>
              <a:gd name="connsiteX29" fmla="*/ 1051560 w 1600201"/>
              <a:gd name="connsiteY29" fmla="*/ 746760 h 912616"/>
              <a:gd name="connsiteX30" fmla="*/ 1097280 w 1600201"/>
              <a:gd name="connsiteY30" fmla="*/ 762000 h 912616"/>
              <a:gd name="connsiteX31" fmla="*/ 1135380 w 1600201"/>
              <a:gd name="connsiteY31" fmla="*/ 800100 h 912616"/>
              <a:gd name="connsiteX32" fmla="*/ 1150620 w 1600201"/>
              <a:gd name="connsiteY32" fmla="*/ 822960 h 912616"/>
              <a:gd name="connsiteX33" fmla="*/ 1173480 w 1600201"/>
              <a:gd name="connsiteY33" fmla="*/ 830580 h 912616"/>
              <a:gd name="connsiteX34" fmla="*/ 1211580 w 1600201"/>
              <a:gd name="connsiteY34" fmla="*/ 845820 h 912616"/>
              <a:gd name="connsiteX35" fmla="*/ 1257300 w 1600201"/>
              <a:gd name="connsiteY35" fmla="*/ 861060 h 912616"/>
              <a:gd name="connsiteX36" fmla="*/ 1280160 w 1600201"/>
              <a:gd name="connsiteY36" fmla="*/ 876300 h 912616"/>
              <a:gd name="connsiteX37" fmla="*/ 1394460 w 1600201"/>
              <a:gd name="connsiteY37" fmla="*/ 891540 h 912616"/>
              <a:gd name="connsiteX38" fmla="*/ 1600200 w 1600201"/>
              <a:gd name="connsiteY38" fmla="*/ 876300 h 91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00201" h="912616">
                <a:moveTo>
                  <a:pt x="0" y="0"/>
                </a:moveTo>
                <a:cubicBezTo>
                  <a:pt x="12700" y="10160"/>
                  <a:pt x="25089" y="20722"/>
                  <a:pt x="38100" y="30480"/>
                </a:cubicBezTo>
                <a:cubicBezTo>
                  <a:pt x="45426" y="35975"/>
                  <a:pt x="54484" y="39244"/>
                  <a:pt x="60960" y="45720"/>
                </a:cubicBezTo>
                <a:cubicBezTo>
                  <a:pt x="67436" y="52196"/>
                  <a:pt x="69724" y="62104"/>
                  <a:pt x="76200" y="68580"/>
                </a:cubicBezTo>
                <a:cubicBezTo>
                  <a:pt x="90972" y="83352"/>
                  <a:pt x="103327" y="85242"/>
                  <a:pt x="121920" y="91440"/>
                </a:cubicBezTo>
                <a:cubicBezTo>
                  <a:pt x="182880" y="132080"/>
                  <a:pt x="109220" y="78740"/>
                  <a:pt x="160020" y="129540"/>
                </a:cubicBezTo>
                <a:cubicBezTo>
                  <a:pt x="174792" y="144312"/>
                  <a:pt x="187147" y="146202"/>
                  <a:pt x="205740" y="152400"/>
                </a:cubicBezTo>
                <a:cubicBezTo>
                  <a:pt x="228698" y="167705"/>
                  <a:pt x="232010" y="171279"/>
                  <a:pt x="259080" y="182880"/>
                </a:cubicBezTo>
                <a:cubicBezTo>
                  <a:pt x="266463" y="186044"/>
                  <a:pt x="274320" y="187960"/>
                  <a:pt x="281940" y="190500"/>
                </a:cubicBezTo>
                <a:cubicBezTo>
                  <a:pt x="316024" y="241625"/>
                  <a:pt x="275873" y="191535"/>
                  <a:pt x="320040" y="220980"/>
                </a:cubicBezTo>
                <a:cubicBezTo>
                  <a:pt x="329006" y="226958"/>
                  <a:pt x="334621" y="236941"/>
                  <a:pt x="342900" y="243840"/>
                </a:cubicBezTo>
                <a:cubicBezTo>
                  <a:pt x="349935" y="249703"/>
                  <a:pt x="358140" y="254000"/>
                  <a:pt x="365760" y="259080"/>
                </a:cubicBezTo>
                <a:cubicBezTo>
                  <a:pt x="393919" y="301319"/>
                  <a:pt x="364889" y="267909"/>
                  <a:pt x="403860" y="289560"/>
                </a:cubicBezTo>
                <a:cubicBezTo>
                  <a:pt x="482465" y="333229"/>
                  <a:pt x="420714" y="310418"/>
                  <a:pt x="472440" y="327660"/>
                </a:cubicBezTo>
                <a:cubicBezTo>
                  <a:pt x="494917" y="342645"/>
                  <a:pt x="499825" y="343758"/>
                  <a:pt x="518160" y="365760"/>
                </a:cubicBezTo>
                <a:cubicBezTo>
                  <a:pt x="524023" y="372795"/>
                  <a:pt x="526365" y="382757"/>
                  <a:pt x="533400" y="388620"/>
                </a:cubicBezTo>
                <a:cubicBezTo>
                  <a:pt x="542126" y="395892"/>
                  <a:pt x="554017" y="398224"/>
                  <a:pt x="563880" y="403860"/>
                </a:cubicBezTo>
                <a:cubicBezTo>
                  <a:pt x="607866" y="428995"/>
                  <a:pt x="565957" y="408015"/>
                  <a:pt x="609600" y="441960"/>
                </a:cubicBezTo>
                <a:cubicBezTo>
                  <a:pt x="624058" y="453205"/>
                  <a:pt x="640080" y="462280"/>
                  <a:pt x="655320" y="472440"/>
                </a:cubicBezTo>
                <a:lnTo>
                  <a:pt x="678180" y="487680"/>
                </a:lnTo>
                <a:cubicBezTo>
                  <a:pt x="683260" y="495300"/>
                  <a:pt x="686528" y="504509"/>
                  <a:pt x="693420" y="510540"/>
                </a:cubicBezTo>
                <a:cubicBezTo>
                  <a:pt x="707204" y="522601"/>
                  <a:pt x="739140" y="541020"/>
                  <a:pt x="739140" y="541020"/>
                </a:cubicBezTo>
                <a:cubicBezTo>
                  <a:pt x="752071" y="579813"/>
                  <a:pt x="736369" y="553027"/>
                  <a:pt x="769620" y="571500"/>
                </a:cubicBezTo>
                <a:cubicBezTo>
                  <a:pt x="848225" y="615169"/>
                  <a:pt x="786474" y="592358"/>
                  <a:pt x="838200" y="609600"/>
                </a:cubicBezTo>
                <a:cubicBezTo>
                  <a:pt x="845820" y="614680"/>
                  <a:pt x="852869" y="620744"/>
                  <a:pt x="861060" y="624840"/>
                </a:cubicBezTo>
                <a:cubicBezTo>
                  <a:pt x="924156" y="656388"/>
                  <a:pt x="841266" y="604024"/>
                  <a:pt x="906780" y="647700"/>
                </a:cubicBezTo>
                <a:cubicBezTo>
                  <a:pt x="934939" y="689939"/>
                  <a:pt x="905909" y="656529"/>
                  <a:pt x="944880" y="678180"/>
                </a:cubicBezTo>
                <a:cubicBezTo>
                  <a:pt x="960891" y="687075"/>
                  <a:pt x="973224" y="702868"/>
                  <a:pt x="990600" y="708660"/>
                </a:cubicBezTo>
                <a:lnTo>
                  <a:pt x="1036320" y="723900"/>
                </a:lnTo>
                <a:cubicBezTo>
                  <a:pt x="1041400" y="731520"/>
                  <a:pt x="1043794" y="741906"/>
                  <a:pt x="1051560" y="746760"/>
                </a:cubicBezTo>
                <a:cubicBezTo>
                  <a:pt x="1065183" y="755274"/>
                  <a:pt x="1097280" y="762000"/>
                  <a:pt x="1097280" y="762000"/>
                </a:cubicBezTo>
                <a:cubicBezTo>
                  <a:pt x="1137920" y="822960"/>
                  <a:pt x="1084580" y="749300"/>
                  <a:pt x="1135380" y="800100"/>
                </a:cubicBezTo>
                <a:cubicBezTo>
                  <a:pt x="1141856" y="806576"/>
                  <a:pt x="1143469" y="817239"/>
                  <a:pt x="1150620" y="822960"/>
                </a:cubicBezTo>
                <a:cubicBezTo>
                  <a:pt x="1156892" y="827978"/>
                  <a:pt x="1165959" y="827760"/>
                  <a:pt x="1173480" y="830580"/>
                </a:cubicBezTo>
                <a:cubicBezTo>
                  <a:pt x="1186287" y="835383"/>
                  <a:pt x="1198725" y="841146"/>
                  <a:pt x="1211580" y="845820"/>
                </a:cubicBezTo>
                <a:cubicBezTo>
                  <a:pt x="1226677" y="851310"/>
                  <a:pt x="1257300" y="861060"/>
                  <a:pt x="1257300" y="861060"/>
                </a:cubicBezTo>
                <a:cubicBezTo>
                  <a:pt x="1264920" y="866140"/>
                  <a:pt x="1271969" y="872204"/>
                  <a:pt x="1280160" y="876300"/>
                </a:cubicBezTo>
                <a:cubicBezTo>
                  <a:pt x="1311286" y="891863"/>
                  <a:pt x="1374031" y="889838"/>
                  <a:pt x="1394460" y="891540"/>
                </a:cubicBezTo>
                <a:cubicBezTo>
                  <a:pt x="1602738" y="883826"/>
                  <a:pt x="1600200" y="952547"/>
                  <a:pt x="1600200" y="876300"/>
                </a:cubicBezTo>
              </a:path>
            </a:pathLst>
          </a:custGeom>
          <a:noFill/>
          <a:ln w="57150">
            <a:solidFill>
              <a:schemeClr val="bg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36" name="Straight Connector 35"/>
          <p:cNvCxnSpPr/>
          <p:nvPr/>
        </p:nvCxnSpPr>
        <p:spPr>
          <a:xfrm>
            <a:off x="7778256" y="4784113"/>
            <a:ext cx="1441944" cy="1235687"/>
          </a:xfrm>
          <a:prstGeom prst="line">
            <a:avLst/>
          </a:prstGeom>
          <a:ln w="57150">
            <a:solidFill>
              <a:srgbClr val="FFFF00">
                <a:alpha val="47000"/>
              </a:srgb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27384" y="723019"/>
            <a:ext cx="7543800" cy="553998"/>
          </a:xfrm>
          <a:prstGeom prst="rect">
            <a:avLst/>
          </a:prstGeom>
          <a:noFill/>
        </p:spPr>
        <p:txBody>
          <a:bodyPr wrap="square" rtlCol="0">
            <a:spAutoFit/>
          </a:bodyPr>
          <a:lstStyle/>
          <a:p>
            <a:pPr algn="ctr"/>
            <a:r>
              <a:rPr lang="en-US" sz="3000" b="1" dirty="0" smtClean="0">
                <a:solidFill>
                  <a:srgbClr val="FF0000"/>
                </a:solidFill>
              </a:rPr>
              <a:t>Canal Channel Configuration</a:t>
            </a:r>
            <a:endParaRPr lang="en-US" sz="3000" b="1" dirty="0">
              <a:solidFill>
                <a:srgbClr val="FF0000"/>
              </a:solidFill>
            </a:endParaRPr>
          </a:p>
        </p:txBody>
      </p:sp>
      <p:sp>
        <p:nvSpPr>
          <p:cNvPr id="7" name="TextBox 6"/>
          <p:cNvSpPr txBox="1"/>
          <p:nvPr/>
        </p:nvSpPr>
        <p:spPr>
          <a:xfrm>
            <a:off x="741915" y="713601"/>
            <a:ext cx="7928715" cy="553998"/>
          </a:xfrm>
          <a:prstGeom prst="rect">
            <a:avLst/>
          </a:prstGeom>
          <a:noFill/>
        </p:spPr>
        <p:txBody>
          <a:bodyPr wrap="square" rtlCol="0">
            <a:spAutoFit/>
          </a:bodyPr>
          <a:lstStyle/>
          <a:p>
            <a:r>
              <a:rPr lang="en-US" sz="3000" b="1" dirty="0" smtClean="0">
                <a:solidFill>
                  <a:srgbClr val="FF0000"/>
                </a:solidFill>
              </a:rPr>
              <a:t>Headgate Orientation to Control Sediment</a:t>
            </a:r>
            <a:endParaRPr lang="en-US" sz="3000" b="1" dirty="0">
              <a:solidFill>
                <a:srgbClr val="FF0000"/>
              </a:solidFill>
            </a:endParaRPr>
          </a:p>
        </p:txBody>
      </p:sp>
    </p:spTree>
    <p:extLst>
      <p:ext uri="{BB962C8B-B14F-4D97-AF65-F5344CB8AC3E}">
        <p14:creationId xmlns:p14="http://schemas.microsoft.com/office/powerpoint/2010/main" val="80534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EA0000"/>
                                      </p:to>
                                    </p:animClr>
                                    <p:animClr clrSpc="rgb" dir="cw">
                                      <p:cBhvr>
                                        <p:cTn id="7" dur="500" fill="hold"/>
                                        <p:tgtEl>
                                          <p:spTgt spid="3">
                                            <p:txEl>
                                              <p:pRg st="0" end="0"/>
                                            </p:txEl>
                                          </p:spTgt>
                                        </p:tgtEl>
                                        <p:attrNameLst>
                                          <p:attrName>fillcolor</p:attrName>
                                        </p:attrNameLst>
                                      </p:cBhvr>
                                      <p:to>
                                        <a:srgbClr val="EA0000"/>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subTnLst>
                                    <p:animClr clrSpc="rgb" dir="cw">
                                      <p:cBhvr override="childStyle">
                                        <p:cTn dur="1" fill="hold" display="0" masterRel="nextClick" afterEffect="1"/>
                                        <p:tgtEl>
                                          <p:spTgt spid="3">
                                            <p:txEl>
                                              <p:pRg st="0" end="0"/>
                                            </p:txEl>
                                          </p:spTgt>
                                        </p:tgtEl>
                                        <p:attrNameLst>
                                          <p:attrName>ppt_c</p:attrName>
                                        </p:attrNameLst>
                                      </p:cBhvr>
                                      <p:to>
                                        <a:srgbClr val="00CC00"/>
                                      </p:to>
                                    </p:animClr>
                                  </p:sub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3">
                                            <p:txEl>
                                              <p:pRg st="2" end="2"/>
                                            </p:txEl>
                                          </p:spTgt>
                                        </p:tgtEl>
                                        <p:attrNameLst>
                                          <p:attrName>style.color</p:attrName>
                                        </p:attrNameLst>
                                      </p:cBhvr>
                                      <p:to>
                                        <a:srgbClr val="EA0000"/>
                                      </p:to>
                                    </p:animClr>
                                    <p:animClr clrSpc="rgb" dir="cw">
                                      <p:cBhvr>
                                        <p:cTn id="14" dur="500" fill="hold"/>
                                        <p:tgtEl>
                                          <p:spTgt spid="3">
                                            <p:txEl>
                                              <p:pRg st="2" end="2"/>
                                            </p:txEl>
                                          </p:spTgt>
                                        </p:tgtEl>
                                        <p:attrNameLst>
                                          <p:attrName>fillcolor</p:attrName>
                                        </p:attrNameLst>
                                      </p:cBhvr>
                                      <p:to>
                                        <a:srgbClr val="EA0000"/>
                                      </p:to>
                                    </p:animClr>
                                    <p:set>
                                      <p:cBhvr>
                                        <p:cTn id="15" dur="500" fill="hold"/>
                                        <p:tgtEl>
                                          <p:spTgt spid="3">
                                            <p:txEl>
                                              <p:pRg st="2" end="2"/>
                                            </p:txEl>
                                          </p:spTgt>
                                        </p:tgtEl>
                                        <p:attrNameLst>
                                          <p:attrName>fill.type</p:attrName>
                                        </p:attrNameLst>
                                      </p:cBhvr>
                                      <p:to>
                                        <p:strVal val="solid"/>
                                      </p:to>
                                    </p:set>
                                    <p:set>
                                      <p:cBhvr>
                                        <p:cTn id="16" dur="500" fill="hold"/>
                                        <p:tgtEl>
                                          <p:spTgt spid="3">
                                            <p:txEl>
                                              <p:pRg st="2" end="2"/>
                                            </p:txEl>
                                          </p:spTgt>
                                        </p:tgtEl>
                                        <p:attrNameLst>
                                          <p:attrName>fill.on</p:attrName>
                                        </p:attrNameLst>
                                      </p:cBhvr>
                                      <p:to>
                                        <p:strVal val="true"/>
                                      </p:to>
                                    </p:set>
                                  </p:childTnLst>
                                  <p:subTnLst>
                                    <p:animClr clrSpc="rgb" dir="cw">
                                      <p:cBhvr override="childStyle">
                                        <p:cTn dur="1" fill="hold" display="0" masterRel="nextClick" afterEffect="1"/>
                                        <p:tgtEl>
                                          <p:spTgt spid="3">
                                            <p:txEl>
                                              <p:pRg st="2" end="2"/>
                                            </p:txEl>
                                          </p:spTgt>
                                        </p:tgtEl>
                                        <p:attrNameLst>
                                          <p:attrName>ppt_c</p:attrName>
                                        </p:attrNameLst>
                                      </p:cBhvr>
                                      <p:to>
                                        <a:srgbClr val="00CC00"/>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9" presetClass="emph" presetSubtype="0" fill="hold" nodeType="clickEffect">
                                  <p:stCondLst>
                                    <p:cond delay="0"/>
                                  </p:stCondLst>
                                  <p:childTnLst>
                                    <p:animClr clrSpc="rgb" dir="cw">
                                      <p:cBhvr override="childStyle">
                                        <p:cTn id="26" dur="500" fill="hold"/>
                                        <p:tgtEl>
                                          <p:spTgt spid="3">
                                            <p:txEl>
                                              <p:pRg st="4" end="4"/>
                                            </p:txEl>
                                          </p:spTgt>
                                        </p:tgtEl>
                                        <p:attrNameLst>
                                          <p:attrName>style.color</p:attrName>
                                        </p:attrNameLst>
                                      </p:cBhvr>
                                      <p:to>
                                        <a:srgbClr val="EA0000"/>
                                      </p:to>
                                    </p:animClr>
                                    <p:animClr clrSpc="rgb" dir="cw">
                                      <p:cBhvr>
                                        <p:cTn id="27" dur="500" fill="hold"/>
                                        <p:tgtEl>
                                          <p:spTgt spid="3">
                                            <p:txEl>
                                              <p:pRg st="4" end="4"/>
                                            </p:txEl>
                                          </p:spTgt>
                                        </p:tgtEl>
                                        <p:attrNameLst>
                                          <p:attrName>fillcolor</p:attrName>
                                        </p:attrNameLst>
                                      </p:cBhvr>
                                      <p:to>
                                        <a:srgbClr val="EA0000"/>
                                      </p:to>
                                    </p:animClr>
                                    <p:set>
                                      <p:cBhvr>
                                        <p:cTn id="28" dur="500" fill="hold"/>
                                        <p:tgtEl>
                                          <p:spTgt spid="3">
                                            <p:txEl>
                                              <p:pRg st="4" end="4"/>
                                            </p:txEl>
                                          </p:spTgt>
                                        </p:tgtEl>
                                        <p:attrNameLst>
                                          <p:attrName>fill.type</p:attrName>
                                        </p:attrNameLst>
                                      </p:cBhvr>
                                      <p:to>
                                        <p:strVal val="solid"/>
                                      </p:to>
                                    </p:set>
                                    <p:set>
                                      <p:cBhvr>
                                        <p:cTn id="29" dur="500" fill="hold"/>
                                        <p:tgtEl>
                                          <p:spTgt spid="3">
                                            <p:txEl>
                                              <p:pRg st="4" end="4"/>
                                            </p:txEl>
                                          </p:spTgt>
                                        </p:tgtEl>
                                        <p:attrNameLst>
                                          <p:attrName>fill.on</p:attrName>
                                        </p:attrNameLst>
                                      </p:cBhvr>
                                      <p:to>
                                        <p:strVal val="true"/>
                                      </p:to>
                                    </p:set>
                                  </p:childTnLst>
                                  <p:subTnLst>
                                    <p:animClr clrSpc="rgb" dir="cw">
                                      <p:cBhvr override="childStyle">
                                        <p:cTn dur="1" fill="hold" display="0" masterRel="nextClick" afterEffect="1"/>
                                        <p:tgtEl>
                                          <p:spTgt spid="3">
                                            <p:txEl>
                                              <p:pRg st="4" end="4"/>
                                            </p:txEl>
                                          </p:spTgt>
                                        </p:tgtEl>
                                        <p:attrNameLst>
                                          <p:attrName>ppt_c</p:attrName>
                                        </p:attrNameLst>
                                      </p:cBhvr>
                                      <p:to>
                                        <a:srgbClr val="00CC00"/>
                                      </p:to>
                                    </p:animClr>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34" presetID="1"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36" presetID="1"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par>
                                <p:cTn id="38" presetID="1"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40" presetID="1"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42" fill="hold">
                      <p:stCondLst>
                        <p:cond delay="indefinite"/>
                      </p:stCondLst>
                      <p:childTnLst>
                        <p:par>
                          <p:cTn id="43" fill="hold">
                            <p:stCondLst>
                              <p:cond delay="0"/>
                            </p:stCondLst>
                            <p:childTnLst>
                              <p:par>
                                <p:cTn id="44" presetID="19" presetClass="emph" presetSubtype="0" fill="hold" nodeType="clickEffect">
                                  <p:stCondLst>
                                    <p:cond delay="0"/>
                                  </p:stCondLst>
                                  <p:childTnLst>
                                    <p:animClr clrSpc="rgb" dir="cw">
                                      <p:cBhvr override="childStyle">
                                        <p:cTn id="45" dur="500" fill="hold"/>
                                        <p:tgtEl>
                                          <p:spTgt spid="3">
                                            <p:txEl>
                                              <p:pRg st="6" end="6"/>
                                            </p:txEl>
                                          </p:spTgt>
                                        </p:tgtEl>
                                        <p:attrNameLst>
                                          <p:attrName>style.color</p:attrName>
                                        </p:attrNameLst>
                                      </p:cBhvr>
                                      <p:to>
                                        <a:srgbClr val="EA0000"/>
                                      </p:to>
                                    </p:animClr>
                                    <p:animClr clrSpc="rgb" dir="cw">
                                      <p:cBhvr>
                                        <p:cTn id="46" dur="500" fill="hold"/>
                                        <p:tgtEl>
                                          <p:spTgt spid="3">
                                            <p:txEl>
                                              <p:pRg st="6" end="6"/>
                                            </p:txEl>
                                          </p:spTgt>
                                        </p:tgtEl>
                                        <p:attrNameLst>
                                          <p:attrName>fillcolor</p:attrName>
                                        </p:attrNameLst>
                                      </p:cBhvr>
                                      <p:to>
                                        <a:srgbClr val="EA0000"/>
                                      </p:to>
                                    </p:animClr>
                                    <p:set>
                                      <p:cBhvr>
                                        <p:cTn id="47" dur="500" fill="hold"/>
                                        <p:tgtEl>
                                          <p:spTgt spid="3">
                                            <p:txEl>
                                              <p:pRg st="6" end="6"/>
                                            </p:txEl>
                                          </p:spTgt>
                                        </p:tgtEl>
                                        <p:attrNameLst>
                                          <p:attrName>fill.type</p:attrName>
                                        </p:attrNameLst>
                                      </p:cBhvr>
                                      <p:to>
                                        <p:strVal val="solid"/>
                                      </p:to>
                                    </p:set>
                                    <p:set>
                                      <p:cBhvr>
                                        <p:cTn id="48" dur="500" fill="hold"/>
                                        <p:tgtEl>
                                          <p:spTgt spid="3">
                                            <p:txEl>
                                              <p:pRg st="6" end="6"/>
                                            </p:txEl>
                                          </p:spTgt>
                                        </p:tgtEl>
                                        <p:attrNameLst>
                                          <p:attrName>fill.on</p:attrName>
                                        </p:attrNameLst>
                                      </p:cBhvr>
                                      <p:to>
                                        <p:strVal val="true"/>
                                      </p:to>
                                    </p:set>
                                  </p:childTnLst>
                                  <p:subTnLst>
                                    <p:animClr clrSpc="rgb" dir="cw">
                                      <p:cBhvr override="childStyle">
                                        <p:cTn dur="1" fill="hold" display="0" masterRel="nextClick" afterEffect="1"/>
                                        <p:tgtEl>
                                          <p:spTgt spid="3">
                                            <p:txEl>
                                              <p:pRg st="6" end="6"/>
                                            </p:txEl>
                                          </p:spTgt>
                                        </p:tgtEl>
                                        <p:attrNameLst>
                                          <p:attrName>ppt_c</p:attrName>
                                        </p:attrNameLst>
                                      </p:cBhvr>
                                      <p:to>
                                        <a:srgbClr val="00CC00"/>
                                      </p:to>
                                    </p:animClr>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55" presetID="1"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par>
                                <p:cTn id="57" presetID="1"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par>
                                <p:cTn id="59" presetID="1"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subTnLst>
                                    <p:set>
                                      <p:cBhvr override="childStyle">
                                        <p:cTn dur="1" fill="hold" display="0" masterRel="nextClick" afterEffect="1"/>
                                        <p:tgtEl>
                                          <p:spTgt spid="35"/>
                                        </p:tgtEl>
                                        <p:attrNameLst>
                                          <p:attrName>style.visibility</p:attrName>
                                        </p:attrNameLst>
                                      </p:cBhvr>
                                      <p:to>
                                        <p:strVal val="hidden"/>
                                      </p:to>
                                    </p:set>
                                  </p:subTnLst>
                                </p:cTn>
                              </p:par>
                              <p:par>
                                <p:cTn id="61" presetID="1"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par>
                                <p:cTn id="63" presetID="1"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par>
                                <p:cTn id="65" presetID="1"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P spid="23" grpId="0" animBg="1"/>
      <p:bldP spid="26" grpId="0" animBg="1"/>
      <p:bldP spid="35" grpId="0" animBg="1"/>
      <p:bldP spid="34"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219200" y="6324600"/>
            <a:ext cx="533400" cy="369332"/>
          </a:xfrm>
          <a:prstGeom prst="rect">
            <a:avLst/>
          </a:prstGeom>
          <a:noFill/>
        </p:spPr>
        <p:txBody>
          <a:bodyPr wrap="square" rtlCol="0">
            <a:spAutoFit/>
          </a:bodyPr>
          <a:lstStyle/>
          <a:p>
            <a:r>
              <a:rPr lang="en-US" dirty="0" err="1" smtClean="0"/>
              <a:t>aaa</a:t>
            </a:r>
            <a:endParaRPr lang="en-US" dirty="0"/>
          </a:p>
        </p:txBody>
      </p:sp>
      <p:sp>
        <p:nvSpPr>
          <p:cNvPr id="2" name="Title 1"/>
          <p:cNvSpPr>
            <a:spLocks noGrp="1"/>
          </p:cNvSpPr>
          <p:nvPr>
            <p:ph type="title"/>
          </p:nvPr>
        </p:nvSpPr>
        <p:spPr>
          <a:xfrm>
            <a:off x="457200" y="-76200"/>
            <a:ext cx="8229600" cy="914400"/>
          </a:xfrm>
        </p:spPr>
        <p:txBody>
          <a:bodyPr/>
          <a:lstStyle/>
          <a:p>
            <a:r>
              <a:rPr lang="en-US" sz="4600" b="1" dirty="0" smtClean="0"/>
              <a:t>Short-Term Fixes</a:t>
            </a:r>
            <a:endParaRPr lang="en-US" sz="4600" b="1" dirty="0"/>
          </a:p>
        </p:txBody>
      </p:sp>
      <p:sp>
        <p:nvSpPr>
          <p:cNvPr id="3" name="Content Placeholder 2"/>
          <p:cNvSpPr>
            <a:spLocks noGrp="1"/>
          </p:cNvSpPr>
          <p:nvPr>
            <p:ph idx="1"/>
          </p:nvPr>
        </p:nvSpPr>
        <p:spPr>
          <a:xfrm>
            <a:off x="457200" y="1371600"/>
            <a:ext cx="8229600" cy="4754563"/>
          </a:xfrm>
        </p:spPr>
        <p:txBody>
          <a:bodyPr/>
          <a:lstStyle/>
          <a:p>
            <a:r>
              <a:rPr lang="en-US" sz="3000" b="1" dirty="0">
                <a:solidFill>
                  <a:schemeClr val="tx1"/>
                </a:solidFill>
              </a:rPr>
              <a:t>Reduce dewatering rates</a:t>
            </a:r>
          </a:p>
          <a:p>
            <a:r>
              <a:rPr lang="en-US" sz="3000" b="1" dirty="0">
                <a:solidFill>
                  <a:schemeClr val="tx1"/>
                </a:solidFill>
              </a:rPr>
              <a:t>Ecology blocks to alter the orientation of sediment deposition to occur upstream of the fish screens</a:t>
            </a:r>
          </a:p>
          <a:p>
            <a:r>
              <a:rPr lang="en-US" sz="3000" b="1" dirty="0">
                <a:solidFill>
                  <a:schemeClr val="tx1"/>
                </a:solidFill>
              </a:rPr>
              <a:t>Using plastic-lined dump trucks to haul sediment and larvae to irrigation ponds that connect to the Yakima River</a:t>
            </a:r>
            <a:r>
              <a:rPr lang="en-US" sz="3000" b="1" dirty="0" smtClean="0">
                <a:solidFill>
                  <a:schemeClr val="tx1"/>
                </a:solidFill>
              </a:rPr>
              <a:t>.</a:t>
            </a:r>
          </a:p>
          <a:p>
            <a:r>
              <a:rPr lang="en-US" sz="3000" b="1" dirty="0" smtClean="0">
                <a:solidFill>
                  <a:schemeClr val="tx1"/>
                </a:solidFill>
              </a:rPr>
              <a:t>Blowing out all fine sediment through bypass before or while dewatering</a:t>
            </a:r>
            <a:endParaRPr lang="en-US" sz="3000" b="1" dirty="0">
              <a:solidFill>
                <a:schemeClr val="tx1"/>
              </a:solidFill>
            </a:endParaRPr>
          </a:p>
          <a:p>
            <a:endParaRPr lang="en-US" b="1" dirty="0">
              <a:solidFill>
                <a:schemeClr val="tx1"/>
              </a:solidFill>
            </a:endParaRPr>
          </a:p>
        </p:txBody>
      </p:sp>
      <p:sp>
        <p:nvSpPr>
          <p:cNvPr id="19" name="TextBox 18"/>
          <p:cNvSpPr txBox="1"/>
          <p:nvPr/>
        </p:nvSpPr>
        <p:spPr>
          <a:xfrm>
            <a:off x="1066800" y="6172200"/>
            <a:ext cx="533400" cy="369332"/>
          </a:xfrm>
          <a:prstGeom prst="rect">
            <a:avLst/>
          </a:prstGeom>
          <a:noFill/>
        </p:spPr>
        <p:txBody>
          <a:bodyPr wrap="square" rtlCol="0">
            <a:spAutoFit/>
          </a:bodyPr>
          <a:lstStyle/>
          <a:p>
            <a:r>
              <a:rPr lang="en-US" dirty="0" err="1" smtClean="0"/>
              <a:t>aaa</a:t>
            </a:r>
            <a:endParaRPr lang="en-US" dirty="0"/>
          </a:p>
        </p:txBody>
      </p:sp>
      <p:sp>
        <p:nvSpPr>
          <p:cNvPr id="20" name="Rectangle 19"/>
          <p:cNvSpPr/>
          <p:nvPr/>
        </p:nvSpPr>
        <p:spPr>
          <a:xfrm>
            <a:off x="417095" y="762000"/>
            <a:ext cx="8534400" cy="5855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C:\Users\r.lampman\Desktop\! New\Media\Photos\Juvenile Entrainment\! Dewatering Canal Surveys\Upper Yakima\Upper Yakima River\Town\10-30-2013\IMGP404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6720" y="3122122"/>
            <a:ext cx="4495800" cy="3260667"/>
          </a:xfrm>
          <a:prstGeom prst="rect">
            <a:avLst/>
          </a:prstGeom>
          <a:noFill/>
          <a:ln>
            <a:noFill/>
          </a:ln>
        </p:spPr>
      </p:pic>
      <p:pic>
        <p:nvPicPr>
          <p:cNvPr id="23" name="Picture 22" descr="C:\Users\r.lampman\Desktop\! New\Media\Photos\Juvenile Entrainment\! Dewatering Canal Surveys\Naches\Naches-Selah\10-24-2013\Above Screens\Overview\IMGP394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762000"/>
            <a:ext cx="4800600" cy="3298767"/>
          </a:xfrm>
          <a:prstGeom prst="rect">
            <a:avLst/>
          </a:prstGeom>
          <a:noFill/>
          <a:ln>
            <a:noFill/>
          </a:ln>
        </p:spPr>
      </p:pic>
      <p:sp>
        <p:nvSpPr>
          <p:cNvPr id="24" name="TextBox 23"/>
          <p:cNvSpPr txBox="1"/>
          <p:nvPr/>
        </p:nvSpPr>
        <p:spPr>
          <a:xfrm>
            <a:off x="4960237" y="5889568"/>
            <a:ext cx="3399949" cy="304800"/>
          </a:xfrm>
          <a:prstGeom prst="rect">
            <a:avLst/>
          </a:prstGeom>
        </p:spPr>
        <p:txBody>
          <a:bodyPr vert="horz" wrap="square" lIns="91440" tIns="45720" rIns="91440" bIns="45720" rtlCol="0">
            <a:noAutofit/>
          </a:bodyPr>
          <a:lstStyle/>
          <a:p>
            <a:pPr algn="ctr"/>
            <a:r>
              <a:rPr lang="en-US" sz="2000" b="1" dirty="0" smtClean="0">
                <a:solidFill>
                  <a:srgbClr val="FFFF00"/>
                </a:solidFill>
                <a:latin typeface="Arial" pitchFamily="34" charset="0"/>
                <a:cs typeface="Arial" pitchFamily="34" charset="0"/>
              </a:rPr>
              <a:t>Below Screens (Town)</a:t>
            </a:r>
          </a:p>
        </p:txBody>
      </p:sp>
      <p:sp>
        <p:nvSpPr>
          <p:cNvPr id="25" name="TextBox 24"/>
          <p:cNvSpPr txBox="1"/>
          <p:nvPr/>
        </p:nvSpPr>
        <p:spPr>
          <a:xfrm>
            <a:off x="685800" y="3593408"/>
            <a:ext cx="3962399" cy="304800"/>
          </a:xfrm>
          <a:prstGeom prst="rect">
            <a:avLst/>
          </a:prstGeom>
        </p:spPr>
        <p:txBody>
          <a:bodyPr vert="horz" wrap="square" lIns="91440" tIns="45720" rIns="91440" bIns="45720" rtlCol="0">
            <a:noAutofit/>
          </a:bodyPr>
          <a:lstStyle/>
          <a:p>
            <a:pPr algn="ctr"/>
            <a:r>
              <a:rPr lang="en-US" sz="2000" b="1" dirty="0" smtClean="0">
                <a:solidFill>
                  <a:srgbClr val="FFFF00"/>
                </a:solidFill>
                <a:latin typeface="Arial" pitchFamily="34" charset="0"/>
                <a:cs typeface="Arial" pitchFamily="34" charset="0"/>
              </a:rPr>
              <a:t>Above Screens (Naches-Selah)</a:t>
            </a:r>
          </a:p>
        </p:txBody>
      </p:sp>
      <p:sp>
        <p:nvSpPr>
          <p:cNvPr id="26" name="Curved Right Arrow 25"/>
          <p:cNvSpPr/>
          <p:nvPr/>
        </p:nvSpPr>
        <p:spPr>
          <a:xfrm rot="5575808">
            <a:off x="2857705" y="1424843"/>
            <a:ext cx="533400" cy="1369600"/>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urved Right Arrow 26"/>
          <p:cNvSpPr/>
          <p:nvPr/>
        </p:nvSpPr>
        <p:spPr>
          <a:xfrm rot="5575808">
            <a:off x="7288838" y="3775591"/>
            <a:ext cx="533400" cy="1369600"/>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p:cNvSpPr txBox="1"/>
          <p:nvPr/>
        </p:nvSpPr>
        <p:spPr>
          <a:xfrm>
            <a:off x="5255230" y="3312623"/>
            <a:ext cx="3399949" cy="304800"/>
          </a:xfrm>
          <a:prstGeom prst="rect">
            <a:avLst/>
          </a:prstGeom>
        </p:spPr>
        <p:txBody>
          <a:bodyPr vert="horz" wrap="square" lIns="91440" tIns="45720" rIns="91440" bIns="45720" rtlCol="0">
            <a:noAutofit/>
          </a:bodyPr>
          <a:lstStyle/>
          <a:p>
            <a:pPr algn="ctr"/>
            <a:r>
              <a:rPr lang="en-US" sz="2000" b="1" dirty="0" smtClean="0">
                <a:solidFill>
                  <a:schemeClr val="bg1"/>
                </a:solidFill>
                <a:latin typeface="Arial" pitchFamily="34" charset="0"/>
                <a:cs typeface="Arial" pitchFamily="34" charset="0"/>
              </a:rPr>
              <a:t>Outlet</a:t>
            </a:r>
          </a:p>
        </p:txBody>
      </p:sp>
      <p:cxnSp>
        <p:nvCxnSpPr>
          <p:cNvPr id="29" name="Straight Arrow Connector 28"/>
          <p:cNvCxnSpPr/>
          <p:nvPr/>
        </p:nvCxnSpPr>
        <p:spPr>
          <a:xfrm>
            <a:off x="6955204" y="3679768"/>
            <a:ext cx="512396" cy="3048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417095" y="870284"/>
            <a:ext cx="8534400" cy="5855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C:\Users\r.lampman\Desktop\! Master\! Projects\Habitat Restoration\Pilot Larvae Transfer\Dump truck with load of sediment (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756" y="934817"/>
            <a:ext cx="7690485" cy="5791199"/>
          </a:xfrm>
          <a:prstGeom prst="rect">
            <a:avLst/>
          </a:prstGeom>
          <a:noFill/>
          <a:ln>
            <a:noFill/>
          </a:ln>
        </p:spPr>
      </p:pic>
    </p:spTree>
    <p:extLst>
      <p:ext uri="{BB962C8B-B14F-4D97-AF65-F5344CB8AC3E}">
        <p14:creationId xmlns:p14="http://schemas.microsoft.com/office/powerpoint/2010/main" val="209851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EA0000"/>
                                      </p:to>
                                    </p:animClr>
                                    <p:animClr clrSpc="rgb" dir="cw">
                                      <p:cBhvr>
                                        <p:cTn id="7" dur="500" fill="hold"/>
                                        <p:tgtEl>
                                          <p:spTgt spid="3">
                                            <p:txEl>
                                              <p:pRg st="0" end="0"/>
                                            </p:txEl>
                                          </p:spTgt>
                                        </p:tgtEl>
                                        <p:attrNameLst>
                                          <p:attrName>fillcolor</p:attrName>
                                        </p:attrNameLst>
                                      </p:cBhvr>
                                      <p:to>
                                        <a:srgbClr val="EA0000"/>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subTnLst>
                                    <p:animClr clrSpc="rgb" dir="cw">
                                      <p:cBhvr override="childStyle">
                                        <p:cTn dur="1" fill="hold" display="0" masterRel="nextClick" afterEffect="1"/>
                                        <p:tgtEl>
                                          <p:spTgt spid="3">
                                            <p:txEl>
                                              <p:pRg st="0" end="0"/>
                                            </p:txEl>
                                          </p:spTgt>
                                        </p:tgtEl>
                                        <p:attrNameLst>
                                          <p:attrName>ppt_c</p:attrName>
                                        </p:attrNameLst>
                                      </p:cBhvr>
                                      <p:to>
                                        <a:srgbClr val="00CC00"/>
                                      </p:to>
                                    </p:animClr>
                                  </p:sub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3">
                                            <p:txEl>
                                              <p:pRg st="1" end="1"/>
                                            </p:txEl>
                                          </p:spTgt>
                                        </p:tgtEl>
                                        <p:attrNameLst>
                                          <p:attrName>style.color</p:attrName>
                                        </p:attrNameLst>
                                      </p:cBhvr>
                                      <p:to>
                                        <a:srgbClr val="EA0000"/>
                                      </p:to>
                                    </p:animClr>
                                    <p:animClr clrSpc="rgb" dir="cw">
                                      <p:cBhvr>
                                        <p:cTn id="14" dur="500" fill="hold"/>
                                        <p:tgtEl>
                                          <p:spTgt spid="3">
                                            <p:txEl>
                                              <p:pRg st="1" end="1"/>
                                            </p:txEl>
                                          </p:spTgt>
                                        </p:tgtEl>
                                        <p:attrNameLst>
                                          <p:attrName>fillcolor</p:attrName>
                                        </p:attrNameLst>
                                      </p:cBhvr>
                                      <p:to>
                                        <a:srgbClr val="EA0000"/>
                                      </p:to>
                                    </p:animClr>
                                    <p:set>
                                      <p:cBhvr>
                                        <p:cTn id="15" dur="500" fill="hold"/>
                                        <p:tgtEl>
                                          <p:spTgt spid="3">
                                            <p:txEl>
                                              <p:pRg st="1" end="1"/>
                                            </p:txEl>
                                          </p:spTgt>
                                        </p:tgtEl>
                                        <p:attrNameLst>
                                          <p:attrName>fill.type</p:attrName>
                                        </p:attrNameLst>
                                      </p:cBhvr>
                                      <p:to>
                                        <p:strVal val="solid"/>
                                      </p:to>
                                    </p:set>
                                    <p:set>
                                      <p:cBhvr>
                                        <p:cTn id="16" dur="500" fill="hold"/>
                                        <p:tgtEl>
                                          <p:spTgt spid="3">
                                            <p:txEl>
                                              <p:pRg st="1" end="1"/>
                                            </p:txEl>
                                          </p:spTgt>
                                        </p:tgtEl>
                                        <p:attrNameLst>
                                          <p:attrName>fill.on</p:attrName>
                                        </p:attrNameLst>
                                      </p:cBhvr>
                                      <p:to>
                                        <p:strVal val="true"/>
                                      </p:to>
                                    </p:set>
                                  </p:childTnLst>
                                  <p:subTnLst>
                                    <p:animClr clrSpc="rgb" dir="cw">
                                      <p:cBhvr override="childStyle">
                                        <p:cTn dur="1" fill="hold" display="0" masterRel="nextClick" afterEffect="1"/>
                                        <p:tgtEl>
                                          <p:spTgt spid="3">
                                            <p:txEl>
                                              <p:pRg st="1" end="1"/>
                                            </p:txEl>
                                          </p:spTgt>
                                        </p:tgtEl>
                                        <p:attrNameLst>
                                          <p:attrName>ppt_c</p:attrName>
                                        </p:attrNameLst>
                                      </p:cBhvr>
                                      <p:to>
                                        <a:srgbClr val="00CC00"/>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9" presetClass="emph" presetSubtype="0" fill="hold" nodeType="clickEffect">
                                  <p:stCondLst>
                                    <p:cond delay="0"/>
                                  </p:stCondLst>
                                  <p:childTnLst>
                                    <p:animClr clrSpc="rgb" dir="cw">
                                      <p:cBhvr override="childStyle">
                                        <p:cTn id="46" dur="500" fill="hold"/>
                                        <p:tgtEl>
                                          <p:spTgt spid="3">
                                            <p:txEl>
                                              <p:pRg st="2" end="2"/>
                                            </p:txEl>
                                          </p:spTgt>
                                        </p:tgtEl>
                                        <p:attrNameLst>
                                          <p:attrName>style.color</p:attrName>
                                        </p:attrNameLst>
                                      </p:cBhvr>
                                      <p:to>
                                        <a:srgbClr val="EA0000"/>
                                      </p:to>
                                    </p:animClr>
                                    <p:animClr clrSpc="rgb" dir="cw">
                                      <p:cBhvr>
                                        <p:cTn id="47" dur="500" fill="hold"/>
                                        <p:tgtEl>
                                          <p:spTgt spid="3">
                                            <p:txEl>
                                              <p:pRg st="2" end="2"/>
                                            </p:txEl>
                                          </p:spTgt>
                                        </p:tgtEl>
                                        <p:attrNameLst>
                                          <p:attrName>fillcolor</p:attrName>
                                        </p:attrNameLst>
                                      </p:cBhvr>
                                      <p:to>
                                        <a:srgbClr val="EA0000"/>
                                      </p:to>
                                    </p:animClr>
                                    <p:set>
                                      <p:cBhvr>
                                        <p:cTn id="48" dur="500" fill="hold"/>
                                        <p:tgtEl>
                                          <p:spTgt spid="3">
                                            <p:txEl>
                                              <p:pRg st="2" end="2"/>
                                            </p:txEl>
                                          </p:spTgt>
                                        </p:tgtEl>
                                        <p:attrNameLst>
                                          <p:attrName>fill.type</p:attrName>
                                        </p:attrNameLst>
                                      </p:cBhvr>
                                      <p:to>
                                        <p:strVal val="solid"/>
                                      </p:to>
                                    </p:set>
                                    <p:set>
                                      <p:cBhvr>
                                        <p:cTn id="49" dur="500" fill="hold"/>
                                        <p:tgtEl>
                                          <p:spTgt spid="3">
                                            <p:txEl>
                                              <p:pRg st="2" end="2"/>
                                            </p:txEl>
                                          </p:spTgt>
                                        </p:tgtEl>
                                        <p:attrNameLst>
                                          <p:attrName>fill.on</p:attrName>
                                        </p:attrNameLst>
                                      </p:cBhvr>
                                      <p:to>
                                        <p:strVal val="true"/>
                                      </p:to>
                                    </p:set>
                                  </p:childTnLst>
                                  <p:subTnLst>
                                    <p:animClr clrSpc="rgb" dir="cw">
                                      <p:cBhvr override="childStyle">
                                        <p:cTn dur="1" fill="hold" display="0" masterRel="nextClick" afterEffect="1"/>
                                        <p:tgtEl>
                                          <p:spTgt spid="3">
                                            <p:txEl>
                                              <p:pRg st="2" end="2"/>
                                            </p:txEl>
                                          </p:spTgt>
                                        </p:tgtEl>
                                        <p:attrNameLst>
                                          <p:attrName>ppt_c</p:attrName>
                                        </p:attrNameLst>
                                      </p:cBhvr>
                                      <p:to>
                                        <a:srgbClr val="00CC00"/>
                                      </p:to>
                                    </p:animClr>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par>
                                <p:cTn id="54" presetID="1" presetClass="entr" presetSubtype="0"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par>
                                <p:cTn id="56" presetID="1" presetClass="entr" presetSubtype="0"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58" fill="hold">
                      <p:stCondLst>
                        <p:cond delay="indefinite"/>
                      </p:stCondLst>
                      <p:childTnLst>
                        <p:par>
                          <p:cTn id="59" fill="hold">
                            <p:stCondLst>
                              <p:cond delay="0"/>
                            </p:stCondLst>
                            <p:childTnLst>
                              <p:par>
                                <p:cTn id="60" presetID="19" presetClass="emph" presetSubtype="0" fill="hold" nodeType="clickEffect">
                                  <p:stCondLst>
                                    <p:cond delay="0"/>
                                  </p:stCondLst>
                                  <p:childTnLst>
                                    <p:animClr clrSpc="rgb" dir="cw">
                                      <p:cBhvr override="childStyle">
                                        <p:cTn id="61" dur="500" fill="hold"/>
                                        <p:tgtEl>
                                          <p:spTgt spid="3">
                                            <p:txEl>
                                              <p:pRg st="3" end="3"/>
                                            </p:txEl>
                                          </p:spTgt>
                                        </p:tgtEl>
                                        <p:attrNameLst>
                                          <p:attrName>style.color</p:attrName>
                                        </p:attrNameLst>
                                      </p:cBhvr>
                                      <p:to>
                                        <a:srgbClr val="EA0000"/>
                                      </p:to>
                                    </p:animClr>
                                    <p:animClr clrSpc="rgb" dir="cw">
                                      <p:cBhvr>
                                        <p:cTn id="62" dur="500" fill="hold"/>
                                        <p:tgtEl>
                                          <p:spTgt spid="3">
                                            <p:txEl>
                                              <p:pRg st="3" end="3"/>
                                            </p:txEl>
                                          </p:spTgt>
                                        </p:tgtEl>
                                        <p:attrNameLst>
                                          <p:attrName>fillcolor</p:attrName>
                                        </p:attrNameLst>
                                      </p:cBhvr>
                                      <p:to>
                                        <a:srgbClr val="EA0000"/>
                                      </p:to>
                                    </p:animClr>
                                    <p:set>
                                      <p:cBhvr>
                                        <p:cTn id="63" dur="500" fill="hold"/>
                                        <p:tgtEl>
                                          <p:spTgt spid="3">
                                            <p:txEl>
                                              <p:pRg st="3" end="3"/>
                                            </p:txEl>
                                          </p:spTgt>
                                        </p:tgtEl>
                                        <p:attrNameLst>
                                          <p:attrName>fill.type</p:attrName>
                                        </p:attrNameLst>
                                      </p:cBhvr>
                                      <p:to>
                                        <p:strVal val="solid"/>
                                      </p:to>
                                    </p:set>
                                    <p:set>
                                      <p:cBhvr>
                                        <p:cTn id="64" dur="500" fill="hold"/>
                                        <p:tgtEl>
                                          <p:spTgt spid="3">
                                            <p:txEl>
                                              <p:pRg st="3" end="3"/>
                                            </p:txEl>
                                          </p:spTgt>
                                        </p:tgtEl>
                                        <p:attrNameLst>
                                          <p:attrName>fill.on</p:attrName>
                                        </p:attrNameLst>
                                      </p:cBhvr>
                                      <p:to>
                                        <p:strVal val="true"/>
                                      </p:to>
                                    </p:set>
                                  </p:childTnLst>
                                  <p:subTnLst>
                                    <p:animClr clrSpc="rgb" dir="cw">
                                      <p:cBhvr override="childStyle">
                                        <p:cTn dur="1" fill="hold" display="0" masterRel="nextClick" afterEffect="1"/>
                                        <p:tgtEl>
                                          <p:spTgt spid="3">
                                            <p:txEl>
                                              <p:pRg st="3" end="3"/>
                                            </p:txEl>
                                          </p:spTgt>
                                        </p:tgtEl>
                                        <p:attrNameLst>
                                          <p:attrName>ppt_c</p:attrName>
                                        </p:attrNameLst>
                                      </p:cBhvr>
                                      <p:to>
                                        <a:srgbClr val="00CC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9" grpId="0"/>
      <p:bldP spid="20" grpId="0" animBg="1"/>
      <p:bldP spid="24" grpId="0"/>
      <p:bldP spid="25" grpId="0"/>
      <p:bldP spid="26" grpId="0" animBg="1"/>
      <p:bldP spid="27" grpId="0" animBg="1"/>
      <p:bldP spid="28" grpId="0"/>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1784" y="609600"/>
            <a:ext cx="6705600" cy="525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304800"/>
            <a:ext cx="9144000" cy="7290155"/>
          </a:xfrm>
        </p:spPr>
      </p:pic>
      <p:sp>
        <p:nvSpPr>
          <p:cNvPr id="3" name="Cloud 2"/>
          <p:cNvSpPr/>
          <p:nvPr/>
        </p:nvSpPr>
        <p:spPr>
          <a:xfrm>
            <a:off x="3352800" y="-124326"/>
            <a:ext cx="5791200" cy="2514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054530" y="613611"/>
            <a:ext cx="4387740" cy="707886"/>
          </a:xfrm>
          <a:prstGeom prst="rect">
            <a:avLst/>
          </a:prstGeom>
          <a:solidFill>
            <a:schemeClr val="bg1">
              <a:alpha val="67000"/>
            </a:schemeClr>
          </a:solidFill>
        </p:spPr>
        <p:txBody>
          <a:bodyPr wrap="none" lIns="91440" tIns="45720" rIns="91440" bIns="45720">
            <a:spAutoFit/>
          </a:bodyPr>
          <a:lstStyle/>
          <a:p>
            <a:pPr algn="ctr"/>
            <a:r>
              <a:rPr lang="en-US" sz="4000" b="1" cap="none" spc="0" dirty="0" smtClean="0">
                <a:ln w="1905"/>
                <a:effectLst>
                  <a:innerShdw blurRad="69850" dist="43180" dir="5400000">
                    <a:srgbClr val="000000">
                      <a:alpha val="65000"/>
                    </a:srgbClr>
                  </a:innerShdw>
                </a:effectLst>
              </a:rPr>
              <a:t>Other Solutions</a:t>
            </a:r>
            <a:r>
              <a:rPr lang="en-US" sz="4000" b="1" cap="none" spc="0" dirty="0" smtClean="0">
                <a:ln w="1905"/>
                <a:effectLst>
                  <a:innerShdw blurRad="69850" dist="43180" dir="5400000">
                    <a:srgbClr val="000000">
                      <a:alpha val="65000"/>
                    </a:srgbClr>
                  </a:innerShdw>
                </a:effectLst>
              </a:rPr>
              <a:t>??</a:t>
            </a:r>
            <a:endParaRPr lang="en-US" sz="4000" b="1" cap="none" spc="0" dirty="0">
              <a:ln w="1905"/>
              <a:effectLst>
                <a:innerShdw blurRad="69850" dist="43180" dir="5400000">
                  <a:srgbClr val="000000">
                    <a:alpha val="65000"/>
                  </a:srgbClr>
                </a:innerShdw>
              </a:effectLst>
            </a:endParaRPr>
          </a:p>
        </p:txBody>
      </p:sp>
      <p:sp>
        <p:nvSpPr>
          <p:cNvPr id="4" name="Oval 3"/>
          <p:cNvSpPr/>
          <p:nvPr/>
        </p:nvSpPr>
        <p:spPr>
          <a:xfrm>
            <a:off x="4953000" y="44196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626768" y="41148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807242" y="2703094"/>
            <a:ext cx="304800" cy="354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422232" y="2212808"/>
            <a:ext cx="304800" cy="354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931568" y="3375860"/>
            <a:ext cx="304800" cy="354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99581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66800"/>
          </a:xfrm>
        </p:spPr>
        <p:txBody>
          <a:bodyPr/>
          <a:lstStyle/>
          <a:p>
            <a:r>
              <a:rPr lang="en-US" dirty="0" smtClean="0"/>
              <a:t>“2”</a:t>
            </a:r>
            <a:r>
              <a:rPr lang="en-US" dirty="0" smtClean="0"/>
              <a:t> </a:t>
            </a:r>
            <a:r>
              <a:rPr lang="en-US" dirty="0" smtClean="0"/>
              <a:t>Lamprey Species</a:t>
            </a:r>
            <a:endParaRPr lang="en-US" dirty="0"/>
          </a:p>
        </p:txBody>
      </p:sp>
      <p:sp>
        <p:nvSpPr>
          <p:cNvPr id="3" name="Content Placeholder 2"/>
          <p:cNvSpPr>
            <a:spLocks noGrp="1"/>
          </p:cNvSpPr>
          <p:nvPr>
            <p:ph idx="1"/>
          </p:nvPr>
        </p:nvSpPr>
        <p:spPr/>
        <p:txBody>
          <a:bodyPr/>
          <a:lstStyle/>
          <a:p>
            <a:endParaRPr lang="en-US" dirty="0"/>
          </a:p>
        </p:txBody>
      </p:sp>
      <p:pic>
        <p:nvPicPr>
          <p:cNvPr id="4" name="Picture 4" descr="Spawning Western Brook Lamprey"/>
          <p:cNvPicPr>
            <a:picLocks noChangeAspect="1" noChangeArrowheads="1"/>
          </p:cNvPicPr>
          <p:nvPr/>
        </p:nvPicPr>
        <p:blipFill>
          <a:blip r:embed="rId2">
            <a:extLst>
              <a:ext uri="{28A0092B-C50C-407E-A947-70E740481C1C}">
                <a14:useLocalDpi xmlns:a14="http://schemas.microsoft.com/office/drawing/2010/main" val="0"/>
              </a:ext>
            </a:extLst>
          </a:blip>
          <a:srcRect t="14285"/>
          <a:stretch>
            <a:fillRect/>
          </a:stretch>
        </p:blipFill>
        <p:spPr bwMode="auto">
          <a:xfrm>
            <a:off x="685800" y="3655981"/>
            <a:ext cx="4572000" cy="293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UpRiver"/>
          <p:cNvPicPr>
            <a:picLocks noChangeAspect="1" noChangeArrowheads="1"/>
          </p:cNvPicPr>
          <p:nvPr/>
        </p:nvPicPr>
        <p:blipFill>
          <a:blip r:embed="rId3">
            <a:extLst>
              <a:ext uri="{28A0092B-C50C-407E-A947-70E740481C1C}">
                <a14:useLocalDpi xmlns:a14="http://schemas.microsoft.com/office/drawing/2010/main" val="0"/>
              </a:ext>
            </a:extLst>
          </a:blip>
          <a:srcRect l="14151" t="66039" r="16508" b="3773"/>
          <a:stretch>
            <a:fillRect/>
          </a:stretch>
        </p:blipFill>
        <p:spPr bwMode="auto">
          <a:xfrm>
            <a:off x="609600" y="1066800"/>
            <a:ext cx="79343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www.fws.gov/willapa/Images/WB-lamprey-mouth-caption.jpg"/>
          <p:cNvPicPr>
            <a:picLocks noChangeAspect="1" noChangeArrowheads="1"/>
          </p:cNvPicPr>
          <p:nvPr/>
        </p:nvPicPr>
        <p:blipFill rotWithShape="1">
          <a:blip r:embed="rId4">
            <a:extLst>
              <a:ext uri="{28A0092B-C50C-407E-A947-70E740481C1C}">
                <a14:useLocalDpi xmlns:a14="http://schemas.microsoft.com/office/drawing/2010/main" val="0"/>
              </a:ext>
            </a:extLst>
          </a:blip>
          <a:srcRect l="46297" r="9633" b="44788"/>
          <a:stretch/>
        </p:blipFill>
        <p:spPr bwMode="auto">
          <a:xfrm>
            <a:off x="4724400" y="3962400"/>
            <a:ext cx="2543990" cy="21279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2000" y="5181600"/>
            <a:ext cx="4572000" cy="584775"/>
          </a:xfrm>
          <a:prstGeom prst="rect">
            <a:avLst/>
          </a:prstGeom>
          <a:solidFill>
            <a:schemeClr val="bg1">
              <a:lumMod val="50000"/>
              <a:alpha val="50000"/>
            </a:schemeClr>
          </a:solidFill>
        </p:spPr>
        <p:txBody>
          <a:bodyPr wrap="square" rtlCol="0">
            <a:spAutoFit/>
          </a:bodyPr>
          <a:lstStyle/>
          <a:p>
            <a:r>
              <a:rPr lang="en-US" sz="3200" dirty="0" smtClean="0">
                <a:solidFill>
                  <a:schemeClr val="bg1"/>
                </a:solidFill>
              </a:rPr>
              <a:t>Western Brook Lamprey</a:t>
            </a:r>
            <a:endParaRPr lang="en-US" sz="3200" dirty="0">
              <a:solidFill>
                <a:schemeClr val="bg1"/>
              </a:solidFill>
            </a:endParaRPr>
          </a:p>
        </p:txBody>
      </p:sp>
      <p:sp>
        <p:nvSpPr>
          <p:cNvPr id="8" name="TextBox 7"/>
          <p:cNvSpPr txBox="1"/>
          <p:nvPr/>
        </p:nvSpPr>
        <p:spPr>
          <a:xfrm>
            <a:off x="3352800" y="2844225"/>
            <a:ext cx="3810000" cy="584775"/>
          </a:xfrm>
          <a:prstGeom prst="rect">
            <a:avLst/>
          </a:prstGeom>
          <a:noFill/>
        </p:spPr>
        <p:txBody>
          <a:bodyPr wrap="square" rtlCol="0">
            <a:spAutoFit/>
          </a:bodyPr>
          <a:lstStyle/>
          <a:p>
            <a:r>
              <a:rPr lang="en-US" sz="3200" dirty="0" smtClean="0">
                <a:solidFill>
                  <a:schemeClr val="bg1"/>
                </a:solidFill>
              </a:rPr>
              <a:t>Pacific Lamprey</a:t>
            </a:r>
            <a:endParaRPr lang="en-US" sz="3200" dirty="0">
              <a:solidFill>
                <a:schemeClr val="bg1"/>
              </a:solidFill>
            </a:endParaRPr>
          </a:p>
        </p:txBody>
      </p:sp>
      <p:pic>
        <p:nvPicPr>
          <p:cNvPr id="9" name="Picture 2" descr="C:\Users\r.lampman\Desktop\! New\Media\Photos\! New\1-23-2014\IMG_20140123_11420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72" t="42480" b="37795"/>
          <a:stretch/>
        </p:blipFill>
        <p:spPr bwMode="auto">
          <a:xfrm>
            <a:off x="952500" y="2057400"/>
            <a:ext cx="7696200" cy="12134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r.lampman\Desktop\! New\Media\Photos\! New\1-23-2014\IMG_01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3294797"/>
            <a:ext cx="3392577" cy="25440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056127" y="3566126"/>
            <a:ext cx="4572000" cy="584775"/>
          </a:xfrm>
          <a:prstGeom prst="rect">
            <a:avLst/>
          </a:prstGeom>
          <a:solidFill>
            <a:schemeClr val="bg1">
              <a:lumMod val="65000"/>
              <a:alpha val="94118"/>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3200" dirty="0" smtClean="0"/>
              <a:t>Western River Lamprey</a:t>
            </a:r>
            <a:endParaRPr lang="en-US" sz="3200" dirty="0"/>
          </a:p>
        </p:txBody>
      </p:sp>
    </p:spTree>
    <p:extLst>
      <p:ext uri="{BB962C8B-B14F-4D97-AF65-F5344CB8AC3E}">
        <p14:creationId xmlns:p14="http://schemas.microsoft.com/office/powerpoint/2010/main" val="313823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descr="ヤツメ類の成長度合い"/>
          <p:cNvPicPr>
            <a:picLocks noChangeAspect="1" noChangeArrowheads="1"/>
          </p:cNvPicPr>
          <p:nvPr/>
        </p:nvPicPr>
        <p:blipFill rotWithShape="1">
          <a:blip r:embed="rId2">
            <a:extLst>
              <a:ext uri="{28A0092B-C50C-407E-A947-70E740481C1C}">
                <a14:useLocalDpi xmlns:a14="http://schemas.microsoft.com/office/drawing/2010/main" val="0"/>
              </a:ext>
            </a:extLst>
          </a:blip>
          <a:srcRect l="51083" t="70699" r="2498" b="10433"/>
          <a:stretch/>
        </p:blipFill>
        <p:spPr>
          <a:xfrm>
            <a:off x="1905000" y="4887767"/>
            <a:ext cx="6651585" cy="16678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descr="https://encrypted-tbn3.gstatic.com/images?q=tbn:ANd9GcSAQztvh7aeEono3jiMJVcO28nCBxym-XVQ9ZZGZWOh_mvU6J5Vjg"/>
          <p:cNvPicPr>
            <a:picLocks noChangeAspect="1" noChangeArrowheads="1"/>
          </p:cNvPicPr>
          <p:nvPr/>
        </p:nvPicPr>
        <p:blipFill rotWithShape="1">
          <a:blip r:embed="rId3">
            <a:extLst>
              <a:ext uri="{28A0092B-C50C-407E-A947-70E740481C1C}">
                <a14:useLocalDpi xmlns:a14="http://schemas.microsoft.com/office/drawing/2010/main" val="0"/>
              </a:ext>
            </a:extLst>
          </a:blip>
          <a:srcRect l="7990" t="7816" r="3149" b="3716"/>
          <a:stretch/>
        </p:blipFill>
        <p:spPr bwMode="auto">
          <a:xfrm>
            <a:off x="2209800" y="210527"/>
            <a:ext cx="5791200" cy="43186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8950" y="1180487"/>
            <a:ext cx="1363435" cy="830997"/>
          </a:xfrm>
          <a:prstGeom prst="rect">
            <a:avLst/>
          </a:prstGeom>
          <a:solidFill>
            <a:schemeClr val="bg1">
              <a:lumMod val="85000"/>
            </a:schemeClr>
          </a:solidFill>
          <a:ln w="19050">
            <a:solidFill>
              <a:schemeClr val="tx1"/>
            </a:solidFill>
          </a:ln>
        </p:spPr>
        <p:txBody>
          <a:bodyPr wrap="square" rtlCol="0">
            <a:spAutoFit/>
          </a:bodyPr>
          <a:lstStyle/>
          <a:p>
            <a:r>
              <a:rPr lang="en-US" sz="2400" b="1" dirty="0" smtClean="0"/>
              <a:t>Coho Salmon</a:t>
            </a:r>
            <a:endParaRPr lang="en-US" sz="2400" b="1" dirty="0"/>
          </a:p>
        </p:txBody>
      </p:sp>
      <p:sp>
        <p:nvSpPr>
          <p:cNvPr id="7" name="TextBox 6"/>
          <p:cNvSpPr txBox="1"/>
          <p:nvPr/>
        </p:nvSpPr>
        <p:spPr>
          <a:xfrm>
            <a:off x="152400" y="5260032"/>
            <a:ext cx="1469985" cy="461665"/>
          </a:xfrm>
          <a:prstGeom prst="rect">
            <a:avLst/>
          </a:prstGeom>
          <a:solidFill>
            <a:schemeClr val="bg1">
              <a:lumMod val="75000"/>
            </a:schemeClr>
          </a:solidFill>
          <a:ln w="19050">
            <a:solidFill>
              <a:schemeClr val="tx1"/>
            </a:solidFill>
          </a:ln>
        </p:spPr>
        <p:txBody>
          <a:bodyPr wrap="square" rtlCol="0">
            <a:spAutoFit/>
          </a:bodyPr>
          <a:lstStyle/>
          <a:p>
            <a:r>
              <a:rPr lang="en-US" sz="2400" b="1" dirty="0" smtClean="0"/>
              <a:t>Lamprey</a:t>
            </a:r>
            <a:endParaRPr lang="en-US" sz="2400" b="1" dirty="0"/>
          </a:p>
        </p:txBody>
      </p:sp>
      <p:sp>
        <p:nvSpPr>
          <p:cNvPr id="8" name="Oval 7"/>
          <p:cNvSpPr/>
          <p:nvPr/>
        </p:nvSpPr>
        <p:spPr>
          <a:xfrm>
            <a:off x="7239000" y="6019800"/>
            <a:ext cx="914400" cy="3810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581400" y="3618849"/>
            <a:ext cx="2514600" cy="91033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101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07685254"/>
              </p:ext>
            </p:extLst>
          </p:nvPr>
        </p:nvGraphicFramePr>
        <p:xfrm>
          <a:off x="0" y="304800"/>
          <a:ext cx="9144000" cy="64008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549442" y="3590925"/>
            <a:ext cx="2835442" cy="9525"/>
          </a:xfrm>
          <a:prstGeom prst="line">
            <a:avLst/>
          </a:prstGeom>
          <a:ln w="76200">
            <a:solidFill>
              <a:srgbClr val="FFFF00">
                <a:alpha val="65000"/>
              </a:srgb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600200" y="2133600"/>
            <a:ext cx="2514600" cy="477054"/>
          </a:xfrm>
          <a:prstGeom prst="rect">
            <a:avLst/>
          </a:prstGeom>
          <a:solidFill>
            <a:schemeClr val="bg1"/>
          </a:solidFill>
          <a:ln>
            <a:solidFill>
              <a:schemeClr val="tx1"/>
            </a:solidFill>
          </a:ln>
        </p:spPr>
        <p:txBody>
          <a:bodyPr wrap="square" rtlCol="0">
            <a:spAutoFit/>
          </a:bodyPr>
          <a:lstStyle/>
          <a:p>
            <a:r>
              <a:rPr lang="en-US" sz="2500" b="1" dirty="0" smtClean="0"/>
              <a:t>3/32” or 2.4 mm</a:t>
            </a:r>
          </a:p>
        </p:txBody>
      </p:sp>
      <p:cxnSp>
        <p:nvCxnSpPr>
          <p:cNvPr id="28" name="Straight Connector 27"/>
          <p:cNvCxnSpPr/>
          <p:nvPr/>
        </p:nvCxnSpPr>
        <p:spPr>
          <a:xfrm flipV="1">
            <a:off x="3352800" y="3590925"/>
            <a:ext cx="0" cy="2657475"/>
          </a:xfrm>
          <a:prstGeom prst="line">
            <a:avLst/>
          </a:prstGeom>
          <a:ln w="76200">
            <a:solidFill>
              <a:srgbClr val="FFFF00">
                <a:alpha val="6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23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3448"/>
            <a:ext cx="8382000" cy="4525963"/>
          </a:xfrm>
        </p:spPr>
        <p:txBody>
          <a:bodyPr/>
          <a:lstStyle/>
          <a:p>
            <a:r>
              <a:rPr lang="en-US" b="1" dirty="0" smtClean="0">
                <a:solidFill>
                  <a:schemeClr val="tx1"/>
                </a:solidFill>
              </a:rPr>
              <a:t>Hundreds of thousands of juvenile and larval lamprey are found each year in dewatered diversions</a:t>
            </a:r>
            <a:endParaRPr lang="en-US" b="1" dirty="0">
              <a:solidFill>
                <a:schemeClr val="tx1"/>
              </a:solidFill>
            </a:endParaRPr>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621" t="20197" r="-1" b="13362"/>
          <a:stretch/>
        </p:blipFill>
        <p:spPr bwMode="auto">
          <a:xfrm>
            <a:off x="0" y="1066800"/>
            <a:ext cx="91440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H="1" flipV="1">
            <a:off x="2470442" y="4820653"/>
            <a:ext cx="857250" cy="381000"/>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343277" y="5011153"/>
            <a:ext cx="1076324" cy="304801"/>
          </a:xfrm>
          <a:prstGeom prst="rect">
            <a:avLst/>
          </a:prstGeom>
        </p:spPr>
        <p:txBody>
          <a:bodyPr vert="horz" wrap="square" lIns="91440" tIns="45720" rIns="91440" bIns="45720" rtlCol="0">
            <a:noAutofit/>
          </a:bodyPr>
          <a:lstStyle/>
          <a:p>
            <a:r>
              <a:rPr lang="en-US" sz="2000" b="1" dirty="0" smtClean="0">
                <a:solidFill>
                  <a:srgbClr val="FFFF00"/>
                </a:solidFill>
                <a:latin typeface="Arial" pitchFamily="34" charset="0"/>
                <a:cs typeface="Arial" pitchFamily="34" charset="0"/>
              </a:rPr>
              <a:t>small</a:t>
            </a:r>
          </a:p>
        </p:txBody>
      </p:sp>
      <p:cxnSp>
        <p:nvCxnSpPr>
          <p:cNvPr id="9" name="Straight Arrow Connector 8"/>
          <p:cNvCxnSpPr/>
          <p:nvPr/>
        </p:nvCxnSpPr>
        <p:spPr>
          <a:xfrm flipH="1" flipV="1">
            <a:off x="2834987" y="3590635"/>
            <a:ext cx="730826" cy="457199"/>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565813" y="3895433"/>
            <a:ext cx="1340427" cy="304801"/>
          </a:xfrm>
          <a:prstGeom prst="rect">
            <a:avLst/>
          </a:prstGeom>
        </p:spPr>
        <p:txBody>
          <a:bodyPr vert="horz" wrap="square" lIns="91440" tIns="45720" rIns="91440" bIns="45720" rtlCol="0">
            <a:noAutofit/>
          </a:bodyPr>
          <a:lstStyle/>
          <a:p>
            <a:r>
              <a:rPr lang="en-US" sz="2000" b="1" dirty="0" smtClean="0">
                <a:solidFill>
                  <a:srgbClr val="FFFF00"/>
                </a:solidFill>
                <a:latin typeface="Arial" pitchFamily="34" charset="0"/>
                <a:cs typeface="Arial" pitchFamily="34" charset="0"/>
              </a:rPr>
              <a:t>large</a:t>
            </a:r>
          </a:p>
        </p:txBody>
      </p:sp>
    </p:spTree>
    <p:extLst>
      <p:ext uri="{BB962C8B-B14F-4D97-AF65-F5344CB8AC3E}">
        <p14:creationId xmlns:p14="http://schemas.microsoft.com/office/powerpoint/2010/main" val="232670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4525963"/>
          </a:xfrm>
        </p:spPr>
        <p:txBody>
          <a:bodyPr/>
          <a:lstStyle/>
          <a:p>
            <a:r>
              <a:rPr lang="en-US" b="1" dirty="0" smtClean="0">
                <a:solidFill>
                  <a:schemeClr val="tx1"/>
                </a:solidFill>
              </a:rPr>
              <a:t>Irrigation Diversions provide refuge and ideal habitat for juvenile/larval lamprey</a:t>
            </a:r>
            <a:endParaRPr lang="en-US" b="1" dirty="0">
              <a:solidFill>
                <a:schemeClr val="tx1"/>
              </a:solidFill>
            </a:endParaRPr>
          </a:p>
        </p:txBody>
      </p:sp>
      <p:pic>
        <p:nvPicPr>
          <p:cNvPr id="2050" name="Picture 2" descr="C:\Users\t.swan\Desktop\Diversion\Diversion Fish Salvage\2014\Sorted Photos\Diversion Surveys\Yakima\Lower Yakima\Wapato\10-15-2014 Wapato diversion\IMG_21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034" y="1359492"/>
            <a:ext cx="6904241" cy="528201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flipH="1">
            <a:off x="4114801" y="3733800"/>
            <a:ext cx="457199"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114801" y="3474720"/>
            <a:ext cx="457199"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429000" y="4663440"/>
            <a:ext cx="457199"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628899" y="4419600"/>
            <a:ext cx="381001"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642359" y="4815840"/>
            <a:ext cx="457199"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648202" y="3733800"/>
            <a:ext cx="457199"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907282" y="4396740"/>
            <a:ext cx="457199"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629400" y="5867400"/>
            <a:ext cx="457199"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714999" y="5166360"/>
            <a:ext cx="457199"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4267201" y="3627120"/>
            <a:ext cx="457199"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5141914" y="2133600"/>
            <a:ext cx="131128"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760721" y="1626192"/>
            <a:ext cx="45719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572000" y="3901440"/>
            <a:ext cx="533401" cy="51816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5364481" y="2095500"/>
            <a:ext cx="373379" cy="2667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6004558" y="5372100"/>
            <a:ext cx="457199"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2921475" y="3337560"/>
            <a:ext cx="481647" cy="4724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2235675" y="3825240"/>
            <a:ext cx="685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429000" y="3383280"/>
            <a:ext cx="16764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394960" y="6858000"/>
            <a:ext cx="685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2819399" y="3581400"/>
            <a:ext cx="685800" cy="3505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1600200" y="4137660"/>
            <a:ext cx="76200" cy="5486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1257300" y="5181600"/>
            <a:ext cx="685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3009900" y="2209800"/>
            <a:ext cx="481647" cy="4724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2089308" y="2407920"/>
            <a:ext cx="481647" cy="4724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6321583" y="2446020"/>
            <a:ext cx="140174" cy="51816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816190" y="1897380"/>
            <a:ext cx="481647" cy="4724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1828800" y="4091940"/>
            <a:ext cx="83820" cy="6553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4023358" y="5852160"/>
            <a:ext cx="152400" cy="5486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2253931" y="4930140"/>
            <a:ext cx="152400" cy="5486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1981200" y="5013960"/>
            <a:ext cx="152400" cy="5486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943034" y="5699760"/>
            <a:ext cx="441960" cy="4953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5257802" y="4396740"/>
            <a:ext cx="457199"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4709160" y="3520440"/>
            <a:ext cx="457199"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1087814" y="2446020"/>
            <a:ext cx="76200" cy="74676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a:off x="5141914" y="3733800"/>
            <a:ext cx="573085" cy="5029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5181601" y="3886200"/>
            <a:ext cx="579120" cy="3962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4251959" y="2705100"/>
            <a:ext cx="457198" cy="4876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4937759" y="1420452"/>
            <a:ext cx="163036" cy="4114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4332766" y="1889760"/>
            <a:ext cx="391634" cy="2743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4395154" y="1615440"/>
            <a:ext cx="441956" cy="3352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26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50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50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50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50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50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50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50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50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50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50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50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50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nodeType="withEffect">
                                  <p:stCondLst>
                                    <p:cond delay="50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nodeType="withEffect">
                                  <p:stCondLst>
                                    <p:cond delay="50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nodeType="withEffect">
                                  <p:stCondLst>
                                    <p:cond delay="500"/>
                                  </p:stCondLst>
                                  <p:childTnLst>
                                    <p:set>
                                      <p:cBhvr>
                                        <p:cTn id="50" dur="1" fill="hold">
                                          <p:stCondLst>
                                            <p:cond delay="0"/>
                                          </p:stCondLst>
                                        </p:cTn>
                                        <p:tgtEl>
                                          <p:spTgt spid="52"/>
                                        </p:tgtEl>
                                        <p:attrNameLst>
                                          <p:attrName>style.visibility</p:attrName>
                                        </p:attrNameLst>
                                      </p:cBhvr>
                                      <p:to>
                                        <p:strVal val="visible"/>
                                      </p:to>
                                    </p:set>
                                  </p:childTnLst>
                                </p:cTn>
                              </p:par>
                              <p:par>
                                <p:cTn id="51" presetID="1" presetClass="entr" presetSubtype="0" fill="hold" nodeType="withEffect">
                                  <p:stCondLst>
                                    <p:cond delay="50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nodeType="withEffect">
                                  <p:stCondLst>
                                    <p:cond delay="500"/>
                                  </p:stCondLst>
                                  <p:childTnLst>
                                    <p:set>
                                      <p:cBhvr>
                                        <p:cTn id="54" dur="1" fill="hold">
                                          <p:stCondLst>
                                            <p:cond delay="0"/>
                                          </p:stCondLst>
                                        </p:cTn>
                                        <p:tgtEl>
                                          <p:spTgt spid="55"/>
                                        </p:tgtEl>
                                        <p:attrNameLst>
                                          <p:attrName>style.visibility</p:attrName>
                                        </p:attrNameLst>
                                      </p:cBhvr>
                                      <p:to>
                                        <p:strVal val="visible"/>
                                      </p:to>
                                    </p:set>
                                  </p:childTnLst>
                                </p:cTn>
                              </p:par>
                              <p:par>
                                <p:cTn id="55" presetID="1" presetClass="entr" presetSubtype="0" fill="hold" nodeType="withEffect">
                                  <p:stCondLst>
                                    <p:cond delay="500"/>
                                  </p:stCondLst>
                                  <p:childTnLst>
                                    <p:set>
                                      <p:cBhvr>
                                        <p:cTn id="56" dur="1" fill="hold">
                                          <p:stCondLst>
                                            <p:cond delay="0"/>
                                          </p:stCondLst>
                                        </p:cTn>
                                        <p:tgtEl>
                                          <p:spTgt spid="56"/>
                                        </p:tgtEl>
                                        <p:attrNameLst>
                                          <p:attrName>style.visibility</p:attrName>
                                        </p:attrNameLst>
                                      </p:cBhvr>
                                      <p:to>
                                        <p:strVal val="visible"/>
                                      </p:to>
                                    </p:set>
                                  </p:childTnLst>
                                </p:cTn>
                              </p:par>
                              <p:par>
                                <p:cTn id="57" presetID="1" presetClass="entr" presetSubtype="0" fill="hold" nodeType="withEffect">
                                  <p:stCondLst>
                                    <p:cond delay="500"/>
                                  </p:stCondLst>
                                  <p:childTnLst>
                                    <p:set>
                                      <p:cBhvr>
                                        <p:cTn id="58" dur="1" fill="hold">
                                          <p:stCondLst>
                                            <p:cond delay="0"/>
                                          </p:stCondLst>
                                        </p:cTn>
                                        <p:tgtEl>
                                          <p:spTgt spid="64"/>
                                        </p:tgtEl>
                                        <p:attrNameLst>
                                          <p:attrName>style.visibility</p:attrName>
                                        </p:attrNameLst>
                                      </p:cBhvr>
                                      <p:to>
                                        <p:strVal val="visible"/>
                                      </p:to>
                                    </p:set>
                                  </p:childTnLst>
                                </p:cTn>
                              </p:par>
                              <p:par>
                                <p:cTn id="59" presetID="1" presetClass="entr" presetSubtype="0" fill="hold" nodeType="withEffect">
                                  <p:stCondLst>
                                    <p:cond delay="500"/>
                                  </p:stCondLst>
                                  <p:childTnLst>
                                    <p:set>
                                      <p:cBhvr>
                                        <p:cTn id="60" dur="1" fill="hold">
                                          <p:stCondLst>
                                            <p:cond delay="0"/>
                                          </p:stCondLst>
                                        </p:cTn>
                                        <p:tgtEl>
                                          <p:spTgt spid="65"/>
                                        </p:tgtEl>
                                        <p:attrNameLst>
                                          <p:attrName>style.visibility</p:attrName>
                                        </p:attrNameLst>
                                      </p:cBhvr>
                                      <p:to>
                                        <p:strVal val="visible"/>
                                      </p:to>
                                    </p:set>
                                  </p:childTnLst>
                                </p:cTn>
                              </p:par>
                              <p:par>
                                <p:cTn id="61" presetID="1" presetClass="entr" presetSubtype="0" fill="hold" nodeType="withEffect">
                                  <p:stCondLst>
                                    <p:cond delay="500"/>
                                  </p:stCondLst>
                                  <p:childTnLst>
                                    <p:set>
                                      <p:cBhvr>
                                        <p:cTn id="62" dur="1" fill="hold">
                                          <p:stCondLst>
                                            <p:cond delay="0"/>
                                          </p:stCondLst>
                                        </p:cTn>
                                        <p:tgtEl>
                                          <p:spTgt spid="54"/>
                                        </p:tgtEl>
                                        <p:attrNameLst>
                                          <p:attrName>style.visibility</p:attrName>
                                        </p:attrNameLst>
                                      </p:cBhvr>
                                      <p:to>
                                        <p:strVal val="visible"/>
                                      </p:to>
                                    </p:set>
                                  </p:childTnLst>
                                </p:cTn>
                              </p:par>
                              <p:par>
                                <p:cTn id="63" presetID="1" presetClass="entr" presetSubtype="0" fill="hold" nodeType="withEffect">
                                  <p:stCondLst>
                                    <p:cond delay="50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nodeType="withEffect">
                                  <p:stCondLst>
                                    <p:cond delay="500"/>
                                  </p:stCondLst>
                                  <p:childTnLst>
                                    <p:set>
                                      <p:cBhvr>
                                        <p:cTn id="66" dur="1" fill="hold">
                                          <p:stCondLst>
                                            <p:cond delay="0"/>
                                          </p:stCondLst>
                                        </p:cTn>
                                        <p:tgtEl>
                                          <p:spTgt spid="40"/>
                                        </p:tgtEl>
                                        <p:attrNameLst>
                                          <p:attrName>style.visibility</p:attrName>
                                        </p:attrNameLst>
                                      </p:cBhvr>
                                      <p:to>
                                        <p:strVal val="visible"/>
                                      </p:to>
                                    </p:set>
                                  </p:childTnLst>
                                </p:cTn>
                              </p:par>
                              <p:par>
                                <p:cTn id="67" presetID="1" presetClass="entr" presetSubtype="0" fill="hold" nodeType="withEffect">
                                  <p:stCondLst>
                                    <p:cond delay="50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nodeType="withEffect">
                                  <p:stCondLst>
                                    <p:cond delay="500"/>
                                  </p:stCondLst>
                                  <p:childTnLst>
                                    <p:set>
                                      <p:cBhvr>
                                        <p:cTn id="70" dur="1" fill="hold">
                                          <p:stCondLst>
                                            <p:cond delay="0"/>
                                          </p:stCondLst>
                                        </p:cTn>
                                        <p:tgtEl>
                                          <p:spTgt spid="66"/>
                                        </p:tgtEl>
                                        <p:attrNameLst>
                                          <p:attrName>style.visibility</p:attrName>
                                        </p:attrNameLst>
                                      </p:cBhvr>
                                      <p:to>
                                        <p:strVal val="visible"/>
                                      </p:to>
                                    </p:set>
                                  </p:childTnLst>
                                </p:cTn>
                              </p:par>
                              <p:par>
                                <p:cTn id="71" presetID="1" presetClass="entr" presetSubtype="0" fill="hold" nodeType="withEffect">
                                  <p:stCondLst>
                                    <p:cond delay="500"/>
                                  </p:stCondLst>
                                  <p:childTnLst>
                                    <p:set>
                                      <p:cBhvr>
                                        <p:cTn id="72" dur="1" fill="hold">
                                          <p:stCondLst>
                                            <p:cond delay="0"/>
                                          </p:stCondLst>
                                        </p:cTn>
                                        <p:tgtEl>
                                          <p:spTgt spid="67"/>
                                        </p:tgtEl>
                                        <p:attrNameLst>
                                          <p:attrName>style.visibility</p:attrName>
                                        </p:attrNameLst>
                                      </p:cBhvr>
                                      <p:to>
                                        <p:strVal val="visible"/>
                                      </p:to>
                                    </p:set>
                                  </p:childTnLst>
                                </p:cTn>
                              </p:par>
                              <p:par>
                                <p:cTn id="73" presetID="1" presetClass="entr" presetSubtype="0" fill="hold" nodeType="withEffect">
                                  <p:stCondLst>
                                    <p:cond delay="500"/>
                                  </p:stCondLst>
                                  <p:childTnLst>
                                    <p:set>
                                      <p:cBhvr>
                                        <p:cTn id="74" dur="1" fill="hold">
                                          <p:stCondLst>
                                            <p:cond delay="0"/>
                                          </p:stCondLst>
                                        </p:cTn>
                                        <p:tgtEl>
                                          <p:spTgt spid="68"/>
                                        </p:tgtEl>
                                        <p:attrNameLst>
                                          <p:attrName>style.visibility</p:attrName>
                                        </p:attrNameLst>
                                      </p:cBhvr>
                                      <p:to>
                                        <p:strVal val="visible"/>
                                      </p:to>
                                    </p:set>
                                  </p:childTnLst>
                                </p:cTn>
                              </p:par>
                              <p:par>
                                <p:cTn id="75" presetID="1" presetClass="entr" presetSubtype="0" fill="hold" nodeType="withEffect">
                                  <p:stCondLst>
                                    <p:cond delay="500"/>
                                  </p:stCondLst>
                                  <p:childTnLst>
                                    <p:set>
                                      <p:cBhvr>
                                        <p:cTn id="76" dur="1" fill="hold">
                                          <p:stCondLst>
                                            <p:cond delay="0"/>
                                          </p:stCondLst>
                                        </p:cTn>
                                        <p:tgtEl>
                                          <p:spTgt spid="7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57300"/>
            <a:ext cx="8763000" cy="5143500"/>
          </a:xfrm>
          <a:prstGeom prst="rect">
            <a:avLst/>
          </a:prstGeom>
          <a:ln w="57150" cap="sq" cmpd="thickThin">
            <a:solidFill>
              <a:srgbClr val="000000"/>
            </a:solidFill>
            <a:prstDash val="solid"/>
            <a:miter lim="800000"/>
          </a:ln>
          <a:effectLst>
            <a:innerShdw blurRad="76200">
              <a:srgbClr val="000000"/>
            </a:innerShdw>
          </a:effectLst>
        </p:spPr>
      </p:pic>
      <p:cxnSp>
        <p:nvCxnSpPr>
          <p:cNvPr id="7" name="Straight Arrow Connector 6"/>
          <p:cNvCxnSpPr/>
          <p:nvPr/>
        </p:nvCxnSpPr>
        <p:spPr>
          <a:xfrm flipV="1">
            <a:off x="2632364" y="2933700"/>
            <a:ext cx="2286000" cy="12954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962400" y="3101109"/>
            <a:ext cx="2286000" cy="1295400"/>
          </a:xfrm>
          <a:prstGeom prst="straightConnector1">
            <a:avLst/>
          </a:prstGeom>
          <a:ln w="762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191000" y="3467100"/>
            <a:ext cx="0" cy="7620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918364" y="3048000"/>
            <a:ext cx="0" cy="7620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457200" y="152400"/>
            <a:ext cx="8229600" cy="6858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37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2013 Match-Pair Analysis</a:t>
            </a:r>
            <a:endParaRPr lang="en-US" sz="3700" dirty="0"/>
          </a:p>
        </p:txBody>
      </p:sp>
      <p:sp>
        <p:nvSpPr>
          <p:cNvPr id="14" name="Title 1"/>
          <p:cNvSpPr txBox="1">
            <a:spLocks/>
          </p:cNvSpPr>
          <p:nvPr/>
        </p:nvSpPr>
        <p:spPr>
          <a:xfrm>
            <a:off x="381000" y="1447800"/>
            <a:ext cx="8458200" cy="2514600"/>
          </a:xfrm>
          <a:prstGeom prst="rect">
            <a:avLst/>
          </a:prstGeom>
          <a:solidFill>
            <a:schemeClr val="accent3">
              <a:lumMod val="40000"/>
              <a:lumOff val="60000"/>
            </a:schemeClr>
          </a:solidFill>
          <a:ln>
            <a:solidFill>
              <a:schemeClr val="tx1"/>
            </a:solidFill>
          </a:ln>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L="571500" indent="-571500">
              <a:buFont typeface="Arial" panose="020B0604020202020204" pitchFamily="34" charset="0"/>
              <a:buChar char="•"/>
            </a:pPr>
            <a:endParaRPr lang="en-US" sz="3700" b="1" dirty="0" smtClean="0">
              <a:solidFill>
                <a:srgbClr val="002060"/>
              </a:solidFill>
              <a:effectLst/>
              <a:latin typeface="Arial" pitchFamily="34" charset="0"/>
              <a:cs typeface="Arial" pitchFamily="34" charset="0"/>
            </a:endParaRPr>
          </a:p>
          <a:p>
            <a:pPr marL="571500" indent="-571500">
              <a:buFont typeface="Arial" panose="020B0604020202020204" pitchFamily="34" charset="0"/>
              <a:buChar char="•"/>
            </a:pPr>
            <a:r>
              <a:rPr lang="en-US" sz="3700" b="1" dirty="0" smtClean="0">
                <a:solidFill>
                  <a:srgbClr val="002060"/>
                </a:solidFill>
                <a:effectLst/>
                <a:latin typeface="Arial" pitchFamily="34" charset="0"/>
                <a:cs typeface="Arial" pitchFamily="34" charset="0"/>
              </a:rPr>
              <a:t>More sediment = more lamprey</a:t>
            </a:r>
            <a:endParaRPr lang="en-US" sz="3700" b="1" dirty="0">
              <a:solidFill>
                <a:srgbClr val="002060"/>
              </a:solidFill>
              <a:effectLst/>
              <a:latin typeface="Arial" pitchFamily="34" charset="0"/>
              <a:cs typeface="Arial" pitchFamily="34" charset="0"/>
            </a:endParaRPr>
          </a:p>
          <a:p>
            <a:pPr marL="571500" indent="-571500">
              <a:buFont typeface="Arial" panose="020B0604020202020204" pitchFamily="34" charset="0"/>
              <a:buChar char="•"/>
            </a:pPr>
            <a:r>
              <a:rPr lang="en-US" sz="3700" b="1" dirty="0" smtClean="0">
                <a:solidFill>
                  <a:srgbClr val="002060"/>
                </a:solidFill>
                <a:effectLst/>
                <a:latin typeface="Arial" pitchFamily="34" charset="0"/>
                <a:cs typeface="Arial" pitchFamily="34" charset="0"/>
              </a:rPr>
              <a:t>Control the fine sediment, control larval entrainment?</a:t>
            </a:r>
            <a:endParaRPr lang="en-US" sz="3700" dirty="0">
              <a:effectLst/>
            </a:endParaRPr>
          </a:p>
        </p:txBody>
      </p:sp>
    </p:spTree>
    <p:extLst>
      <p:ext uri="{BB962C8B-B14F-4D97-AF65-F5344CB8AC3E}">
        <p14:creationId xmlns:p14="http://schemas.microsoft.com/office/powerpoint/2010/main" val="401934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6721764" y="3274017"/>
            <a:ext cx="745836" cy="2743200"/>
          </a:xfrm>
          <a:prstGeom prst="ellipse">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123986"/>
            <a:ext cx="8229600" cy="6858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3700" b="1" i="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2014 Observed # of Lamprey</a:t>
            </a:r>
            <a:endParaRPr lang="en-US" sz="37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985925711"/>
              </p:ext>
            </p:extLst>
          </p:nvPr>
        </p:nvGraphicFramePr>
        <p:xfrm>
          <a:off x="114300" y="1752600"/>
          <a:ext cx="8915400" cy="47003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3603898288"/>
              </p:ext>
            </p:extLst>
          </p:nvPr>
        </p:nvGraphicFramePr>
        <p:xfrm>
          <a:off x="6400800" y="1219200"/>
          <a:ext cx="3181268" cy="4953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Straight Arrow Connector 10"/>
          <p:cNvCxnSpPr/>
          <p:nvPr/>
        </p:nvCxnSpPr>
        <p:spPr>
          <a:xfrm>
            <a:off x="1260764" y="6695628"/>
            <a:ext cx="453444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43600" y="6472014"/>
            <a:ext cx="1752600" cy="609600"/>
          </a:xfrm>
          <a:prstGeom prst="rect">
            <a:avLst/>
          </a:prstGeom>
        </p:spPr>
        <p:txBody>
          <a:bodyPr vert="horz" wrap="square" lIns="91440" tIns="45720" rIns="91440" bIns="45720" rtlCol="0">
            <a:noAutofit/>
          </a:bodyPr>
          <a:lstStyle/>
          <a:p>
            <a:r>
              <a:rPr lang="en-US" sz="2000" b="1" dirty="0" smtClean="0">
                <a:latin typeface="Arial" pitchFamily="34" charset="0"/>
                <a:cs typeface="Arial" pitchFamily="34" charset="0"/>
              </a:rPr>
              <a:t>Downstream</a:t>
            </a:r>
          </a:p>
        </p:txBody>
      </p:sp>
      <p:sp>
        <p:nvSpPr>
          <p:cNvPr id="13" name="TextBox 12"/>
          <p:cNvSpPr txBox="1"/>
          <p:nvPr/>
        </p:nvSpPr>
        <p:spPr>
          <a:xfrm>
            <a:off x="1242683" y="809786"/>
            <a:ext cx="1066800" cy="609600"/>
          </a:xfrm>
          <a:prstGeom prst="rect">
            <a:avLst/>
          </a:prstGeom>
        </p:spPr>
        <p:txBody>
          <a:bodyPr vert="horz" wrap="square" lIns="91440" tIns="45720" rIns="91440" bIns="45720" rtlCol="0">
            <a:noAutofit/>
          </a:bodyPr>
          <a:lstStyle/>
          <a:p>
            <a:r>
              <a:rPr lang="en-US" sz="2000" b="1" dirty="0" smtClean="0">
                <a:solidFill>
                  <a:srgbClr val="0070C0"/>
                </a:solidFill>
                <a:latin typeface="Arial" pitchFamily="34" charset="0"/>
                <a:cs typeface="Arial" pitchFamily="34" charset="0"/>
              </a:rPr>
              <a:t>63.6%</a:t>
            </a:r>
            <a:endParaRPr lang="en-US" sz="2000" b="1" dirty="0" smtClean="0">
              <a:solidFill>
                <a:srgbClr val="0070C0"/>
              </a:solidFill>
              <a:latin typeface="Arial" pitchFamily="34" charset="0"/>
              <a:cs typeface="Arial" pitchFamily="34" charset="0"/>
            </a:endParaRPr>
          </a:p>
        </p:txBody>
      </p:sp>
      <p:sp>
        <p:nvSpPr>
          <p:cNvPr id="14" name="TextBox 13"/>
          <p:cNvSpPr txBox="1"/>
          <p:nvPr/>
        </p:nvSpPr>
        <p:spPr>
          <a:xfrm>
            <a:off x="2638528" y="809786"/>
            <a:ext cx="1066800" cy="609600"/>
          </a:xfrm>
          <a:prstGeom prst="rect">
            <a:avLst/>
          </a:prstGeom>
        </p:spPr>
        <p:txBody>
          <a:bodyPr vert="horz" wrap="square" lIns="91440" tIns="45720" rIns="91440" bIns="45720" rtlCol="0">
            <a:noAutofit/>
          </a:bodyPr>
          <a:lstStyle/>
          <a:p>
            <a:r>
              <a:rPr lang="en-US" sz="2000" b="1" dirty="0" smtClean="0">
                <a:solidFill>
                  <a:srgbClr val="FF0000"/>
                </a:solidFill>
                <a:latin typeface="Arial" pitchFamily="34" charset="0"/>
                <a:cs typeface="Arial" pitchFamily="34" charset="0"/>
              </a:rPr>
              <a:t>36.4%</a:t>
            </a:r>
            <a:endParaRPr lang="en-US" sz="2000" b="1" dirty="0" smtClean="0">
              <a:solidFill>
                <a:srgbClr val="FF0000"/>
              </a:solidFill>
              <a:latin typeface="Arial" pitchFamily="34" charset="0"/>
              <a:cs typeface="Arial" pitchFamily="34" charset="0"/>
            </a:endParaRPr>
          </a:p>
        </p:txBody>
      </p:sp>
      <p:sp>
        <p:nvSpPr>
          <p:cNvPr id="15" name="TextBox 14"/>
          <p:cNvSpPr txBox="1"/>
          <p:nvPr/>
        </p:nvSpPr>
        <p:spPr>
          <a:xfrm>
            <a:off x="1242683" y="1271434"/>
            <a:ext cx="1066800" cy="609600"/>
          </a:xfrm>
          <a:prstGeom prst="rect">
            <a:avLst/>
          </a:prstGeom>
        </p:spPr>
        <p:txBody>
          <a:bodyPr vert="horz" wrap="square" lIns="91440" tIns="45720" rIns="91440" bIns="45720" rtlCol="0">
            <a:noAutofit/>
          </a:bodyPr>
          <a:lstStyle/>
          <a:p>
            <a:r>
              <a:rPr lang="en-US" sz="2000" b="1" dirty="0" smtClean="0">
                <a:solidFill>
                  <a:srgbClr val="0070C0"/>
                </a:solidFill>
                <a:latin typeface="Arial" pitchFamily="34" charset="0"/>
                <a:cs typeface="Arial" pitchFamily="34" charset="0"/>
              </a:rPr>
              <a:t>2178</a:t>
            </a:r>
            <a:endParaRPr lang="en-US" sz="2000" b="1" dirty="0" smtClean="0">
              <a:solidFill>
                <a:srgbClr val="0070C0"/>
              </a:solidFill>
              <a:latin typeface="Arial" pitchFamily="34" charset="0"/>
              <a:cs typeface="Arial" pitchFamily="34" charset="0"/>
            </a:endParaRPr>
          </a:p>
        </p:txBody>
      </p:sp>
      <p:sp>
        <p:nvSpPr>
          <p:cNvPr id="16" name="TextBox 15"/>
          <p:cNvSpPr txBox="1"/>
          <p:nvPr/>
        </p:nvSpPr>
        <p:spPr>
          <a:xfrm>
            <a:off x="2638528" y="1271434"/>
            <a:ext cx="1066800" cy="609600"/>
          </a:xfrm>
          <a:prstGeom prst="rect">
            <a:avLst/>
          </a:prstGeom>
        </p:spPr>
        <p:txBody>
          <a:bodyPr vert="horz" wrap="square" lIns="91440" tIns="45720" rIns="91440" bIns="45720" rtlCol="0">
            <a:noAutofit/>
          </a:bodyPr>
          <a:lstStyle/>
          <a:p>
            <a:r>
              <a:rPr lang="en-US" sz="2000" b="1" dirty="0" smtClean="0">
                <a:solidFill>
                  <a:srgbClr val="FF0000"/>
                </a:solidFill>
                <a:latin typeface="Arial" pitchFamily="34" charset="0"/>
                <a:cs typeface="Arial" pitchFamily="34" charset="0"/>
              </a:rPr>
              <a:t>864</a:t>
            </a:r>
            <a:endParaRPr lang="en-US" sz="2000" b="1" dirty="0" smtClean="0">
              <a:solidFill>
                <a:srgbClr val="FF0000"/>
              </a:solidFill>
              <a:latin typeface="Arial" pitchFamily="34" charset="0"/>
              <a:cs typeface="Arial" pitchFamily="34" charset="0"/>
            </a:endParaRPr>
          </a:p>
        </p:txBody>
      </p:sp>
      <p:sp>
        <p:nvSpPr>
          <p:cNvPr id="18" name="TextBox 17"/>
          <p:cNvSpPr txBox="1"/>
          <p:nvPr/>
        </p:nvSpPr>
        <p:spPr>
          <a:xfrm>
            <a:off x="4923822" y="762000"/>
            <a:ext cx="2924778" cy="766815"/>
          </a:xfrm>
          <a:prstGeom prst="rect">
            <a:avLst/>
          </a:prstGeom>
        </p:spPr>
        <p:txBody>
          <a:bodyPr vert="horz" wrap="square" lIns="91440" tIns="45720" rIns="91440" bIns="45720" rtlCol="0">
            <a:noAutofit/>
          </a:bodyPr>
          <a:lstStyle/>
          <a:p>
            <a:r>
              <a:rPr lang="en-US" sz="3000" b="1" dirty="0" smtClean="0">
                <a:latin typeface="Arial" pitchFamily="34" charset="0"/>
                <a:cs typeface="Arial" pitchFamily="34" charset="0"/>
              </a:rPr>
              <a:t> Total   = 3,427</a:t>
            </a:r>
          </a:p>
          <a:p>
            <a:r>
              <a:rPr lang="en-US" sz="3000" b="1" dirty="0">
                <a:latin typeface="Arial" pitchFamily="34" charset="0"/>
                <a:cs typeface="Arial" pitchFamily="34" charset="0"/>
              </a:rPr>
              <a:t> </a:t>
            </a:r>
            <a:r>
              <a:rPr lang="en-US" sz="3000" b="1" dirty="0" smtClean="0">
                <a:latin typeface="Arial" pitchFamily="34" charset="0"/>
                <a:cs typeface="Arial" pitchFamily="34" charset="0"/>
              </a:rPr>
              <a:t>               </a:t>
            </a:r>
            <a:r>
              <a:rPr lang="en-US" sz="3000" b="1" dirty="0" smtClean="0">
                <a:solidFill>
                  <a:srgbClr val="FF0000"/>
                </a:solidFill>
                <a:latin typeface="Arial" pitchFamily="34" charset="0"/>
                <a:cs typeface="Arial" pitchFamily="34" charset="0"/>
              </a:rPr>
              <a:t>4,514</a:t>
            </a:r>
            <a:endParaRPr lang="en-US" sz="3000" b="1" dirty="0" smtClean="0">
              <a:latin typeface="Arial" pitchFamily="34" charset="0"/>
              <a:cs typeface="Arial" pitchFamily="34" charset="0"/>
            </a:endParaRPr>
          </a:p>
        </p:txBody>
      </p:sp>
    </p:spTree>
    <p:extLst>
      <p:ext uri="{BB962C8B-B14F-4D97-AF65-F5344CB8AC3E}">
        <p14:creationId xmlns:p14="http://schemas.microsoft.com/office/powerpoint/2010/main" val="28498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xEl>
                                              <p:pRg st="1" end="1"/>
                                            </p:txEl>
                                          </p:spTgt>
                                        </p:tgtEl>
                                        <p:attrNameLst>
                                          <p:attrName>style.visibility</p:attrName>
                                        </p:attrNameLst>
                                      </p:cBhvr>
                                      <p:to>
                                        <p:strVal val="visible"/>
                                      </p:to>
                                    </p:set>
                                    <p:animEffect transition="in" filter="fade">
                                      <p:cBhvr>
                                        <p:cTn id="24" dur="1000"/>
                                        <p:tgtEl>
                                          <p:spTgt spid="18">
                                            <p:txEl>
                                              <p:pRg st="1" end="1"/>
                                            </p:txEl>
                                          </p:spTgt>
                                        </p:tgtEl>
                                      </p:cBhvr>
                                    </p:animEffect>
                                    <p:anim calcmode="lin" valueType="num">
                                      <p:cBhvr>
                                        <p:cTn id="25"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2738</TotalTime>
  <Words>1472</Words>
  <Application>Microsoft Office PowerPoint</Application>
  <PresentationFormat>On-screen Show (4:3)</PresentationFormat>
  <Paragraphs>230</Paragraphs>
  <Slides>25</Slides>
  <Notes>19</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Executive</vt:lpstr>
      <vt:lpstr>Larval/Juvenile Lamprey Entrainment in Irrigation Diversions (Yakima Subbasin) </vt:lpstr>
      <vt:lpstr>Overview</vt:lpstr>
      <vt:lpstr>“2” Lamprey Species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Larvae # Estimations</vt:lpstr>
      <vt:lpstr>PowerPoint Presentation</vt:lpstr>
      <vt:lpstr>PowerPoint Presentation</vt:lpstr>
      <vt:lpstr>PowerPoint Presentation</vt:lpstr>
      <vt:lpstr>PowerPoint Presentation</vt:lpstr>
      <vt:lpstr>PowerPoint Presentation</vt:lpstr>
      <vt:lpstr>PowerPoint Presentation</vt:lpstr>
      <vt:lpstr>Roza Reservoir</vt:lpstr>
      <vt:lpstr>Chandler Diversion Outmigration</vt:lpstr>
      <vt:lpstr>Long-term Fixes</vt:lpstr>
      <vt:lpstr>Short-Term Fixes</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t.swan</dc:creator>
  <cp:lastModifiedBy>t.swan</cp:lastModifiedBy>
  <cp:revision>105</cp:revision>
  <dcterms:created xsi:type="dcterms:W3CDTF">2015-06-16T19:22:50Z</dcterms:created>
  <dcterms:modified xsi:type="dcterms:W3CDTF">2015-06-18T17:19:04Z</dcterms:modified>
</cp:coreProperties>
</file>