
<file path=[Content_Types].xml><?xml version="1.0" encoding="utf-8"?>
<Types xmlns="http://schemas.openxmlformats.org/package/2006/content-types">
  <Default Extension="bin" ContentType="application/vnd.openxmlformats-officedocument.presentationml.printerSettings"/>
  <Default Extension="rels" ContentType="application/vnd.openxmlformats-package.relationships+xml"/>
  <Override PartName="/ppt/slides/slide14.xml" ContentType="application/vnd.openxmlformats-officedocument.presentationml.slide+xml"/>
  <Override PartName="/ppt/notesSlides/notesSlide16.xml" ContentType="application/vnd.openxmlformats-officedocument.presentationml.notesSlide+xml"/>
  <Default Extension="xml" ContentType="application/xml"/>
  <Override PartName="/ppt/tableStyles.xml" ContentType="application/vnd.openxmlformats-officedocument.presentationml.tableStyles+xml"/>
  <Override PartName="/ppt/notesSlides/notesSlide1.xml" ContentType="application/vnd.openxmlformats-officedocument.presentationml.notesSlide+xml"/>
  <Override PartName="/ppt/slides/slide28.xml" ContentType="application/vnd.openxmlformats-officedocument.presentationml.slide+xml"/>
  <Override PartName="/ppt/slides/slide21.xml" ContentType="application/vnd.openxmlformats-officedocument.presentationml.slide+xml"/>
  <Override PartName="/ppt/notesSlides/notesSlide23.xml" ContentType="application/vnd.openxmlformats-officedocument.presentationml.notesSlide+xml"/>
  <Override PartName="/ppt/slides/slide5.xml" ContentType="application/vnd.openxmlformats-officedocument.presentationml.slide+xml"/>
  <Override PartName="/ppt/notesSlides/notesSlide9.xml" ContentType="application/vnd.openxmlformats-officedocument.presentationml.notesSlide+xml"/>
  <Override PartName="/ppt/slideLayouts/slideLayout5.xml" ContentType="application/vnd.openxmlformats-officedocument.presentationml.slideLayout+xml"/>
  <Override PartName="/ppt/slides/slide30.xml" ContentType="application/vnd.openxmlformats-officedocument.presentationml.slide+xml"/>
  <Override PartName="/ppt/slides/slide13.xml" ContentType="application/vnd.openxmlformats-officedocument.presentationml.slide+xml"/>
  <Override PartName="/ppt/slideMasters/slideMaster1.xml" ContentType="application/vnd.openxmlformats-officedocument.presentationml.slideMaster+xml"/>
  <Override PartName="/ppt/notesSlides/notesSlide15.xml" ContentType="application/vnd.openxmlformats-officedocument.presentationml.notesSlide+xml"/>
  <Override PartName="/docProps/core.xml" ContentType="application/vnd.openxmlformats-package.core-properties+xml"/>
  <Override PartName="/ppt/notesSlides/notesSlide7.xml" ContentType="application/vnd.openxmlformats-officedocument.presentationml.notesSlide+xml"/>
  <Override PartName="/ppt/slides/slide27.xml" ContentType="application/vnd.openxmlformats-officedocument.presentationml.slide+xml"/>
  <Override PartName="/ppt/slides/slide20.xml" ContentType="application/vnd.openxmlformats-officedocument.presentationml.slide+xml"/>
  <Override PartName="/ppt/slides/slide36.xml" ContentType="application/vnd.openxmlformats-officedocument.presentationml.slide+xml"/>
  <Override PartName="/ppt/notesSlides/notesSlide22.xml" ContentType="application/vnd.openxmlformats-officedocument.presentationml.notesSlide+xml"/>
  <Override PartName="/ppt/slides/slide4.xml" ContentType="application/vnd.openxmlformats-officedocument.presentationml.slide+xml"/>
  <Override PartName="/ppt/slides/slide19.xml" ContentType="application/vnd.openxmlformats-officedocument.presentationml.slide+xml"/>
  <Override PartName="/ppt/notesSlides/notesSlide8.xml" ContentType="application/vnd.openxmlformats-officedocument.presentationml.notesSlide+xml"/>
  <Default Extension="png" ContentType="image/png"/>
  <Override PartName="/ppt/slideLayouts/slideLayout4.xml" ContentType="application/vnd.openxmlformats-officedocument.presentationml.slideLayout+xml"/>
  <Override PartName="/ppt/slides/slide12.xml" ContentType="application/vnd.openxmlformats-officedocument.presentationml.slide+xml"/>
  <Override PartName="/ppt/notesSlides/notesSlide14.xml" ContentType="application/vnd.openxmlformats-officedocument.presentationml.notesSlide+xml"/>
  <Override PartName="/ppt/notesSlides/notesSlide6.xml" ContentType="application/vnd.openxmlformats-officedocument.presentationml.notesSlide+xml"/>
  <Override PartName="/ppt/presProps.xml" ContentType="application/vnd.openxmlformats-officedocument.presentationml.presProps+xml"/>
  <Override PartName="/ppt/slides/slide26.xml" ContentType="application/vnd.openxmlformats-officedocument.presentationml.slide+xml"/>
  <Override PartName="/ppt/slides/slide35.xml" ContentType="application/vnd.openxmlformats-officedocument.presentationml.slide+xml"/>
  <Override PartName="/ppt/notesSlides/notesSlide21.xml" ContentType="application/vnd.openxmlformats-officedocument.presentationml.notesSlide+xml"/>
  <Override PartName="/ppt/slides/slide3.xml" ContentType="application/vnd.openxmlformats-officedocument.presentationml.slide+xml"/>
  <Override PartName="/ppt/slides/slide18.xml" ContentType="application/vnd.openxmlformats-officedocument.presentationml.slide+xml"/>
  <Override PartName="/ppt/slideLayouts/slideLayout3.xml" ContentType="application/vnd.openxmlformats-officedocument.presentationml.slideLayout+xml"/>
  <Override PartName="/ppt/slides/slide11.xml" ContentType="application/vnd.openxmlformats-officedocument.presentationml.slide+xml"/>
  <Override PartName="/ppt/notesSlides/notesSlide13.xml" ContentType="application/vnd.openxmlformats-officedocument.presentationml.notesSlide+xml"/>
  <Override PartName="/ppt/notesSlides/notesSlide5.xml" ContentType="application/vnd.openxmlformats-officedocument.presentationml.notesSlide+xml"/>
  <Override PartName="/ppt/slides/slide25.xml" ContentType="application/vnd.openxmlformats-officedocument.presentationml.slide+xml"/>
  <Override PartName="/ppt/slides/slide9.xml" ContentType="application/vnd.openxmlformats-officedocument.presentationml.slide+xml"/>
  <Override PartName="/ppt/slideLayouts/slideLayout9.xml" ContentType="application/vnd.openxmlformats-officedocument.presentationml.slideLayout+xml"/>
  <Override PartName="/ppt/slides/slide34.xml" ContentType="application/vnd.openxmlformats-officedocument.presentationml.slide+xml"/>
  <Override PartName="/ppt/notesSlides/notesSlide20.xml" ContentType="application/vnd.openxmlformats-officedocument.presentationml.notesSlide+xml"/>
  <Override PartName="/ppt/slides/slide2.xml" ContentType="application/vnd.openxmlformats-officedocument.presentationml.slide+xml"/>
  <Override PartName="/ppt/slideLayouts/slideLayout2.xml" ContentType="application/vnd.openxmlformats-officedocument.presentationml.slideLayout+xml"/>
  <Override PartName="/ppt/slides/slide17.xml" ContentType="application/vnd.openxmlformats-officedocument.presentationml.slide+xml"/>
  <Override PartName="/ppt/notesSlides/notesSlide19.xml" ContentType="application/vnd.openxmlformats-officedocument.presentationml.notesSlide+xml"/>
  <Override PartName="/ppt/slides/slide10.xml" ContentType="application/vnd.openxmlformats-officedocument.presentationml.slide+xml"/>
  <Override PartName="/ppt/notesSlides/notesSlide12.xml" ContentType="application/vnd.openxmlformats-officedocument.presentationml.notesSlide+xml"/>
  <Override PartName="/docProps/app.xml" ContentType="application/vnd.openxmlformats-officedocument.extended-properties+xml"/>
  <Override PartName="/ppt/notesSlides/notesSlide4.xml" ContentType="application/vnd.openxmlformats-officedocument.presentationml.notesSlide+xml"/>
  <Override PartName="/ppt/slides/slide24.xml" ContentType="application/vnd.openxmlformats-officedocument.presentationml.slide+xml"/>
  <Override PartName="/ppt/notesSlides/notesSlide10.xml" ContentType="application/vnd.openxmlformats-officedocument.presentationml.notesSlide+xml"/>
  <Override PartName="/ppt/slides/slide8.xml" ContentType="application/vnd.openxmlformats-officedocument.presentationml.slide+xml"/>
  <Override PartName="/ppt/slideLayouts/slideLayout8.xml" ContentType="application/vnd.openxmlformats-officedocument.presentationml.slideLayout+xml"/>
  <Override PartName="/ppt/slides/slide33.xml" ContentType="application/vnd.openxmlformats-officedocument.presentationml.slide+xml"/>
  <Override PartName="/ppt/slides/slide1.xml" ContentType="application/vnd.openxmlformats-officedocument.presentationml.slide+xml"/>
  <Override PartName="/ppt/slideLayouts/slideLayout1.xml" ContentType="application/vnd.openxmlformats-officedocument.presentationml.slideLayout+xml"/>
  <Override PartName="/ppt/slides/slide16.xml" ContentType="application/vnd.openxmlformats-officedocument.presentationml.slide+xml"/>
  <Override PartName="/ppt/notesSlides/notesSlide18.xml" ContentType="application/vnd.openxmlformats-officedocument.presentationml.notesSlide+xml"/>
  <Default Extension="jpeg" ContentType="image/jpeg"/>
  <Override PartName="/ppt/viewProps.xml" ContentType="application/vnd.openxmlformats-officedocument.presentationml.viewProps+xml"/>
  <Override PartName="/ppt/notesSlides/notesSlide11.xml" ContentType="application/vnd.openxmlformats-officedocument.presentationml.notesSlide+xml"/>
  <Override PartName="/ppt/notesSlides/notesSlide3.xml" ContentType="application/vnd.openxmlformats-officedocument.presentationml.notesSlide+xml"/>
  <Override PartName="/ppt/theme/theme2.xml" ContentType="application/vnd.openxmlformats-officedocument.theme+xml"/>
  <Override PartName="/ppt/slideLayouts/slideLayout11.xml" ContentType="application/vnd.openxmlformats-officedocument.presentationml.slideLayout+xml"/>
  <Override PartName="/ppt/slides/slide23.xml" ContentType="application/vnd.openxmlformats-officedocument.presentationml.slide+xml"/>
  <Override PartName="/ppt/slides/slide7.xml" ContentType="application/vnd.openxmlformats-officedocument.presentationml.slide+xml"/>
  <Override PartName="/ppt/slideLayouts/slideLayout7.xml" ContentType="application/vnd.openxmlformats-officedocument.presentationml.slideLayout+xml"/>
  <Override PartName="/ppt/slides/slide32.xml" ContentType="application/vnd.openxmlformats-officedocument.presentationml.slide+xml"/>
  <Override PartName="/ppt/notesMasters/notesMaster1.xml" ContentType="application/vnd.openxmlformats-officedocument.presentationml.notesMaster+xml"/>
  <Override PartName="/ppt/slides/slide15.xml" ContentType="application/vnd.openxmlformats-officedocument.presentationml.slide+xml"/>
  <Override PartName="/ppt/notesSlides/notesSlide17.xml" ContentType="application/vnd.openxmlformats-officedocument.presentationml.notesSlide+xml"/>
  <Override PartName="/ppt/notesSlides/notesSlide2.xml" ContentType="application/vnd.openxmlformats-officedocument.presentationml.notesSlide+xml"/>
  <Override PartName="/ppt/slides/slide29.xml" ContentType="application/vnd.openxmlformats-officedocument.presentationml.slide+xml"/>
  <Override PartName="/ppt/theme/theme1.xml" ContentType="application/vnd.openxmlformats-officedocument.theme+xml"/>
  <Override PartName="/ppt/slides/slide22.xml" ContentType="application/vnd.openxmlformats-officedocument.presentationml.slide+xml"/>
  <Default Extension="gif" ContentType="image/gif"/>
  <Override PartName="/ppt/notesSlides/notesSlide24.xml" ContentType="application/vnd.openxmlformats-officedocument.presentationml.notesSlide+xml"/>
  <Override PartName="/ppt/slides/slide6.xml" ContentType="application/vnd.openxmlformats-officedocument.presentationml.slide+xml"/>
  <Override PartName="/ppt/presentation.xml" ContentType="application/vnd.openxmlformats-officedocument.presentationml.presentation.main+xml"/>
  <Override PartName="/ppt/slideLayouts/slideLayout6.xml" ContentType="application/vnd.openxmlformats-officedocument.presentationml.slideLayout+xml"/>
  <Override PartName="/ppt/slides/slide31.xml" ContentType="application/vnd.openxmlformats-officedocument.presentationml.slide+xml"/>
  <Override PartName="/ppt/slideLayouts/slideLayout1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38"/>
  </p:notesMasterIdLst>
  <p:sldIdLst>
    <p:sldId id="256" r:id="rId2"/>
    <p:sldId id="257" r:id="rId3"/>
    <p:sldId id="271" r:id="rId4"/>
    <p:sldId id="272" r:id="rId5"/>
    <p:sldId id="273" r:id="rId6"/>
    <p:sldId id="274" r:id="rId7"/>
    <p:sldId id="275" r:id="rId8"/>
    <p:sldId id="294" r:id="rId9"/>
    <p:sldId id="276" r:id="rId10"/>
    <p:sldId id="277" r:id="rId11"/>
    <p:sldId id="279" r:id="rId12"/>
    <p:sldId id="259" r:id="rId13"/>
    <p:sldId id="258" r:id="rId14"/>
    <p:sldId id="260" r:id="rId15"/>
    <p:sldId id="280" r:id="rId16"/>
    <p:sldId id="261" r:id="rId17"/>
    <p:sldId id="262" r:id="rId18"/>
    <p:sldId id="263" r:id="rId19"/>
    <p:sldId id="264" r:id="rId20"/>
    <p:sldId id="268" r:id="rId21"/>
    <p:sldId id="265" r:id="rId22"/>
    <p:sldId id="267" r:id="rId23"/>
    <p:sldId id="266" r:id="rId24"/>
    <p:sldId id="293" r:id="rId25"/>
    <p:sldId id="282" r:id="rId26"/>
    <p:sldId id="286" r:id="rId27"/>
    <p:sldId id="283" r:id="rId28"/>
    <p:sldId id="284" r:id="rId29"/>
    <p:sldId id="285" r:id="rId30"/>
    <p:sldId id="270" r:id="rId31"/>
    <p:sldId id="269" r:id="rId32"/>
    <p:sldId id="290" r:id="rId33"/>
    <p:sldId id="288" r:id="rId34"/>
    <p:sldId id="289" r:id="rId35"/>
    <p:sldId id="287" r:id="rId36"/>
    <p:sldId id="291" r:id="rId37"/>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p:restoredLeft sz="15620"/>
    <p:restoredTop sz="94660"/>
  </p:normalViewPr>
  <p:slideViewPr>
    <p:cSldViewPr snapToGrid="0">
      <p:cViewPr varScale="1">
        <p:scale>
          <a:sx n="137" d="100"/>
          <a:sy n="137" d="100"/>
        </p:scale>
        <p:origin x="-1416" y="-11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notesMaster" Target="notesMasters/notesMaster1.xml"/><Relationship Id="rId39" Type="http://schemas.openxmlformats.org/officeDocument/2006/relationships/printerSettings" Target="printerSettings/printerSettings1.bin"/><Relationship Id="rId40" Type="http://schemas.openxmlformats.org/officeDocument/2006/relationships/presProps" Target="presProps.xml"/><Relationship Id="rId41" Type="http://schemas.openxmlformats.org/officeDocument/2006/relationships/viewProps" Target="viewProps.xml"/><Relationship Id="rId42" Type="http://schemas.openxmlformats.org/officeDocument/2006/relationships/theme" Target="theme/theme1.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F04910A-F5C5-AE4E-A2CF-DDF7E60DEF8A}" type="datetimeFigureOut">
              <a:rPr lang="en-US" smtClean="0"/>
              <a:pPr/>
              <a:t>6/16/15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26744F2-FA34-8643-BFFE-F791900A8F5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 Id="rId3" Type="http://schemas.openxmlformats.org/officeDocument/2006/relationships/hyperlink" Target="http://cses.washington.edu/picea/USFS/pub/Littell_etal_2010/Littell_etal._2011_Regional_Climatic_And_Hydrologic_Change_USFS_USFWS_JVA_17Apr11.pdf" TargetMode="Externa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6" name="Rectangle 7"/>
          <p:cNvSpPr>
            <a:spLocks noGrp="1" noChangeArrowheads="1"/>
          </p:cNvSpPr>
          <p:nvPr>
            <p:ph type="sldNum" sz="quarter" idx="5"/>
          </p:nvPr>
        </p:nvSpPr>
        <p:spPr>
          <a:noFill/>
        </p:spPr>
        <p:txBody>
          <a:bodyPr/>
          <a:lstStyle/>
          <a:p>
            <a:fld id="{76E7B5FD-6B51-194B-866F-E46B3C98A66E}" type="slidenum">
              <a:rPr lang="en-US">
                <a:latin typeface="Arial" pitchFamily="-65" charset="0"/>
              </a:rPr>
              <a:pPr/>
              <a:t>2</a:t>
            </a:fld>
            <a:endParaRPr lang="en-US">
              <a:latin typeface="Arial" pitchFamily="-65" charset="0"/>
            </a:endParaRPr>
          </a:p>
        </p:txBody>
      </p:sp>
      <p:sp>
        <p:nvSpPr>
          <p:cNvPr id="21507" name="Rectangle 2"/>
          <p:cNvSpPr>
            <a:spLocks noGrp="1" noRot="1" noChangeAspect="1" noChangeArrowheads="1" noTextEdit="1"/>
          </p:cNvSpPr>
          <p:nvPr>
            <p:ph type="sldImg"/>
          </p:nvPr>
        </p:nvSpPr>
        <p:spPr>
          <a:xfrm>
            <a:off x="1143000" y="687388"/>
            <a:ext cx="4573588" cy="3429000"/>
          </a:xfrm>
          <a:ln/>
        </p:spPr>
      </p:sp>
      <p:sp>
        <p:nvSpPr>
          <p:cNvPr id="21508" name="Rectangle 3"/>
          <p:cNvSpPr>
            <a:spLocks noGrp="1" noChangeArrowheads="1"/>
          </p:cNvSpPr>
          <p:nvPr>
            <p:ph type="body" idx="1"/>
          </p:nvPr>
        </p:nvSpPr>
        <p:spPr>
          <a:xfrm>
            <a:off x="914400" y="4344025"/>
            <a:ext cx="5029200" cy="4112926"/>
          </a:xfrm>
          <a:noFill/>
          <a:ln/>
        </p:spPr>
        <p:txBody>
          <a:bodyPr lIns="86477" tIns="43239" rIns="86477" bIns="43239"/>
          <a:lstStyle/>
          <a:p>
            <a:pPr eaLnBrk="1" hangingPunct="1">
              <a:buFontTx/>
              <a:buChar char="•"/>
            </a:pPr>
            <a:r>
              <a:rPr lang="en-US">
                <a:latin typeface="Times New Roman" pitchFamily="-65" charset="0"/>
                <a:ea typeface="Times New Roman" pitchFamily="-65" charset="0"/>
                <a:cs typeface="Times New Roman" pitchFamily="-65" charset="0"/>
              </a:rPr>
              <a:t> The Climate Impacts Group is an interdisciplinary team of researchers and staff based at the University of Washington in Seattle. </a:t>
            </a:r>
          </a:p>
          <a:p>
            <a:pPr eaLnBrk="1" hangingPunct="1">
              <a:buFontTx/>
              <a:buChar char="•"/>
            </a:pPr>
            <a:r>
              <a:rPr lang="en-US">
                <a:latin typeface="Times New Roman" pitchFamily="-65" charset="0"/>
                <a:ea typeface="Times New Roman" pitchFamily="-65" charset="0"/>
                <a:cs typeface="Times New Roman" pitchFamily="-65" charset="0"/>
              </a:rPr>
              <a:t> The CIG conducts research on the impacts of climate variability and climate change on the PNW environment and its communities. </a:t>
            </a:r>
          </a:p>
          <a:p>
            <a:pPr eaLnBrk="1" hangingPunct="1">
              <a:buFontTx/>
              <a:buChar char="•"/>
            </a:pPr>
            <a:r>
              <a:rPr lang="en-US">
                <a:latin typeface="Times New Roman" pitchFamily="-65" charset="0"/>
                <a:ea typeface="Times New Roman" pitchFamily="-65" charset="0"/>
                <a:cs typeface="Times New Roman" pitchFamily="-65" charset="0"/>
              </a:rPr>
              <a:t> Our research is focused on four areas: (see list)</a:t>
            </a:r>
          </a:p>
          <a:p>
            <a:pPr eaLnBrk="1" hangingPunct="1">
              <a:buFontTx/>
              <a:buChar char="•"/>
            </a:pPr>
            <a:r>
              <a:rPr lang="en-US">
                <a:latin typeface="Times New Roman" pitchFamily="-65" charset="0"/>
                <a:ea typeface="Times New Roman" pitchFamily="-65" charset="0"/>
                <a:cs typeface="Times New Roman" pitchFamily="-65" charset="0"/>
              </a:rPr>
              <a:t> The purpose of this research is to… (see bullets)</a:t>
            </a: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FB5B41D6-3703-6C44-B3E0-1F508F3E7D80}" type="slidenum">
              <a:rPr lang="en-US">
                <a:latin typeface="Arial" pitchFamily="-103" charset="0"/>
              </a:rPr>
              <a:pPr/>
              <a:t>15</a:t>
            </a:fld>
            <a:endParaRPr lang="en-US">
              <a:latin typeface="Arial" pitchFamily="-103"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a:latin typeface="Arial" pitchFamily="-103" charset="0"/>
                <a:ea typeface="ＭＳ Ｐゴシック" pitchFamily="-103" charset="-128"/>
                <a:cs typeface="ＭＳ Ｐゴシック" pitchFamily="-103" charset="-128"/>
              </a:rPr>
              <a:t>On the left is a photograph of Muir Glacier taken on August 13, 1941, by glaciologist William O. Field; on the right, a photograph taken from the same vantage on August 31, 2004, by geologist Bruce F. Molnia of the United States Geological Survey (USGS).</a:t>
            </a:r>
          </a:p>
          <a:p>
            <a:pPr eaLnBrk="1" hangingPunct="1"/>
            <a:r>
              <a:rPr lang="en-US">
                <a:latin typeface="Arial" pitchFamily="-103" charset="0"/>
                <a:ea typeface="ＭＳ Ｐゴシック" pitchFamily="-103" charset="-128"/>
                <a:cs typeface="ＭＳ Ｐゴシック" pitchFamily="-103" charset="-128"/>
              </a:rPr>
              <a:t>According to Molnia, between 1941 and 2004 the glacier retreated more than twelve kilometers (seven miles) and thinned by more than 800 meters (875 yards).</a:t>
            </a:r>
          </a:p>
          <a:p>
            <a:pPr eaLnBrk="1" hangingPunct="1"/>
            <a:r>
              <a:rPr lang="en-US">
                <a:latin typeface="Arial" pitchFamily="-103" charset="0"/>
                <a:ea typeface="ＭＳ Ｐゴシック" pitchFamily="-103" charset="-128"/>
                <a:cs typeface="ＭＳ Ｐゴシック" pitchFamily="-103" charset="-128"/>
              </a:rPr>
              <a:t>Ocean water has filled the valley, replacing the ice of Muir Glacier; the end of the glacier has retreated out of the field of view. The glacier’s absence reveals scars where glacier ice once scraped high up against the hillside. In 2004, trees and shrubs grow thickly in the foreground, where in 1941 there was only bare rock.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pPr defTabSz="910714"/>
            <a:fld id="{204BACC4-36B5-AA44-BE35-5E9497229211}" type="slidenum">
              <a:rPr lang="en-US">
                <a:latin typeface="Arial" pitchFamily="-65" charset="0"/>
              </a:rPr>
              <a:pPr defTabSz="910714"/>
              <a:t>16</a:t>
            </a:fld>
            <a:endParaRPr lang="en-US" dirty="0">
              <a:latin typeface="Arial" pitchFamily="-65" charset="0"/>
            </a:endParaRPr>
          </a:p>
        </p:txBody>
      </p:sp>
      <p:sp>
        <p:nvSpPr>
          <p:cNvPr id="33795" name="Rectangle 2"/>
          <p:cNvSpPr>
            <a:spLocks noGrp="1" noRot="1" noChangeAspect="1" noChangeArrowheads="1" noTextEdit="1"/>
          </p:cNvSpPr>
          <p:nvPr>
            <p:ph type="sldImg"/>
          </p:nvPr>
        </p:nvSpPr>
        <p:spPr>
          <a:xfrm>
            <a:off x="1143000" y="687388"/>
            <a:ext cx="4568825" cy="3427412"/>
          </a:xfrm>
          <a:ln/>
        </p:spPr>
      </p:sp>
      <p:sp>
        <p:nvSpPr>
          <p:cNvPr id="33796" name="Rectangle 3"/>
          <p:cNvSpPr>
            <a:spLocks noGrp="1" noChangeArrowheads="1"/>
          </p:cNvSpPr>
          <p:nvPr>
            <p:ph type="body" idx="1"/>
          </p:nvPr>
        </p:nvSpPr>
        <p:spPr>
          <a:xfrm>
            <a:off x="914400" y="4344025"/>
            <a:ext cx="5029200" cy="4111365"/>
          </a:xfrm>
          <a:noFill/>
          <a:ln/>
        </p:spPr>
        <p:txBody>
          <a:bodyPr>
            <a:normAutofit fontScale="77500" lnSpcReduction="20000"/>
          </a:bodyPr>
          <a:lstStyle/>
          <a:p>
            <a:pPr eaLnBrk="1" hangingPunct="1">
              <a:spcBef>
                <a:spcPct val="0"/>
              </a:spcBef>
            </a:pPr>
            <a:r>
              <a:rPr lang="en-US" sz="900" dirty="0">
                <a:latin typeface="Arial" pitchFamily="-65" charset="0"/>
                <a:ea typeface="Times New Roman" pitchFamily="-65" charset="0"/>
                <a:cs typeface="Times New Roman" pitchFamily="-65" charset="0"/>
              </a:rPr>
              <a:t>The IPPC 2007 report generated several global climate models to simulate </a:t>
            </a:r>
            <a:r>
              <a:rPr lang="en-US" sz="900" dirty="0">
                <a:latin typeface="Times New Roman" pitchFamily="-65" charset="0"/>
                <a:ea typeface="Times New Roman" pitchFamily="-65" charset="0"/>
                <a:cs typeface="Times New Roman" pitchFamily="-65" charset="0"/>
              </a:rPr>
              <a:t>physical dynamics of ocean, atmosphere, land and ice to determine future temperature </a:t>
            </a:r>
          </a:p>
          <a:p>
            <a:pPr eaLnBrk="1" hangingPunct="1">
              <a:spcBef>
                <a:spcPct val="0"/>
              </a:spcBef>
            </a:pPr>
            <a:r>
              <a:rPr lang="en-US" sz="900" dirty="0">
                <a:latin typeface="Times New Roman" pitchFamily="-65" charset="0"/>
                <a:ea typeface="Times New Roman" pitchFamily="-65" charset="0"/>
                <a:cs typeface="Times New Roman" pitchFamily="-65" charset="0"/>
              </a:rPr>
              <a:t>trajectories using the CO2 emissions scenarios as inputs to the models.</a:t>
            </a:r>
          </a:p>
          <a:p>
            <a:pPr eaLnBrk="1" hangingPunct="1">
              <a:spcBef>
                <a:spcPct val="0"/>
              </a:spcBef>
            </a:pPr>
            <a:r>
              <a:rPr lang="en-US" sz="900" dirty="0">
                <a:latin typeface="Times New Roman" pitchFamily="-65" charset="0"/>
                <a:ea typeface="Times New Roman" pitchFamily="-65" charset="0"/>
                <a:cs typeface="Times New Roman" pitchFamily="-65" charset="0"/>
              </a:rPr>
              <a:t>This figure is based on 21 global climate models and 3 emission scenarios. Again, CIG uses A1B and B1 scenarios in our analyses of regional impacts.</a:t>
            </a:r>
          </a:p>
          <a:p>
            <a:pPr eaLnBrk="1" hangingPunct="1">
              <a:spcBef>
                <a:spcPct val="0"/>
              </a:spcBef>
            </a:pPr>
            <a:r>
              <a:rPr lang="en-US" sz="900" dirty="0">
                <a:latin typeface="Times New Roman" pitchFamily="-65" charset="0"/>
                <a:ea typeface="Times New Roman" pitchFamily="-65" charset="0"/>
                <a:cs typeface="Times New Roman" pitchFamily="-65" charset="0"/>
              </a:rPr>
              <a:t>We wanted to encompass a high and low scenario out to the mid 21st century and as you can see the two highest scenarios are neck and neck by mid-century.</a:t>
            </a:r>
          </a:p>
          <a:p>
            <a:pPr eaLnBrk="1" hangingPunct="1">
              <a:spcBef>
                <a:spcPct val="0"/>
              </a:spcBef>
            </a:pPr>
            <a:endParaRPr lang="en-US" sz="900" dirty="0">
              <a:latin typeface="Times New Roman" pitchFamily="-65" charset="0"/>
              <a:ea typeface="Times New Roman" pitchFamily="-65" charset="0"/>
              <a:cs typeface="Times New Roman" pitchFamily="-65" charset="0"/>
            </a:endParaRPr>
          </a:p>
          <a:p>
            <a:pPr eaLnBrk="1" hangingPunct="1">
              <a:spcBef>
                <a:spcPct val="0"/>
              </a:spcBef>
            </a:pPr>
            <a:r>
              <a:rPr lang="en-US" sz="900" dirty="0">
                <a:latin typeface="Arial" pitchFamily="-65" charset="0"/>
                <a:ea typeface="Times New Roman" pitchFamily="-65" charset="0"/>
                <a:cs typeface="Times New Roman" pitchFamily="-65" charset="0"/>
              </a:rPr>
              <a:t>Changes in global temperature are relative to the average climate of 1980-1999</a:t>
            </a:r>
          </a:p>
          <a:p>
            <a:pPr eaLnBrk="1" hangingPunct="1">
              <a:spcBef>
                <a:spcPct val="0"/>
              </a:spcBef>
              <a:buFontTx/>
              <a:buChar char="•"/>
            </a:pPr>
            <a:r>
              <a:rPr lang="en-US" sz="900" dirty="0">
                <a:latin typeface="Arial" pitchFamily="-65" charset="0"/>
                <a:ea typeface="Times New Roman" pitchFamily="-65" charset="0"/>
                <a:cs typeface="Times New Roman" pitchFamily="-65" charset="0"/>
              </a:rPr>
              <a:t>  If emissions were held at year 2000 levels (yellow line), the range of additional warming through the 2090s would be about 1.1 degrees F (0.5-1.6 F)</a:t>
            </a:r>
          </a:p>
          <a:p>
            <a:pPr eaLnBrk="1" hangingPunct="1">
              <a:spcBef>
                <a:spcPct val="0"/>
              </a:spcBef>
              <a:buFontTx/>
              <a:buChar char="•"/>
            </a:pPr>
            <a:r>
              <a:rPr lang="en-US" sz="900" dirty="0">
                <a:latin typeface="Arial" pitchFamily="-65" charset="0"/>
                <a:ea typeface="Times New Roman" pitchFamily="-65" charset="0"/>
                <a:cs typeface="Times New Roman" pitchFamily="-65" charset="0"/>
              </a:rPr>
              <a:t>The 3.2 to 7.2 F range is considered the </a:t>
            </a:r>
            <a:r>
              <a:rPr lang="en-US" sz="900" dirty="0" err="1">
                <a:latin typeface="Arial" pitchFamily="-65" charset="0"/>
                <a:ea typeface="Times New Roman" pitchFamily="-65" charset="0"/>
                <a:cs typeface="Times New Roman" pitchFamily="-65" charset="0"/>
              </a:rPr>
              <a:t>IPCC’s</a:t>
            </a:r>
            <a:r>
              <a:rPr lang="en-US" sz="900" dirty="0">
                <a:latin typeface="Arial" pitchFamily="-65" charset="0"/>
                <a:ea typeface="Times New Roman" pitchFamily="-65" charset="0"/>
                <a:cs typeface="Times New Roman" pitchFamily="-65" charset="0"/>
              </a:rPr>
              <a:t> “best estimate” rage of 21</a:t>
            </a:r>
            <a:r>
              <a:rPr lang="en-US" sz="900" baseline="30000" dirty="0">
                <a:latin typeface="Arial" pitchFamily="-65" charset="0"/>
                <a:ea typeface="Times New Roman" pitchFamily="-65" charset="0"/>
                <a:cs typeface="Times New Roman" pitchFamily="-65" charset="0"/>
              </a:rPr>
              <a:t>st</a:t>
            </a:r>
            <a:r>
              <a:rPr lang="en-US" sz="900" dirty="0">
                <a:latin typeface="Arial" pitchFamily="-65" charset="0"/>
                <a:ea typeface="Times New Roman" pitchFamily="-65" charset="0"/>
                <a:cs typeface="Times New Roman" pitchFamily="-65" charset="0"/>
              </a:rPr>
              <a:t> century warming.</a:t>
            </a:r>
          </a:p>
          <a:p>
            <a:pPr eaLnBrk="1" hangingPunct="1">
              <a:spcBef>
                <a:spcPct val="0"/>
              </a:spcBef>
              <a:buFontTx/>
              <a:buChar char="•"/>
            </a:pPr>
            <a:r>
              <a:rPr lang="en-US" sz="900" dirty="0">
                <a:latin typeface="Arial" pitchFamily="-65" charset="0"/>
                <a:ea typeface="Times New Roman" pitchFamily="-65" charset="0"/>
                <a:cs typeface="Times New Roman" pitchFamily="-65" charset="0"/>
              </a:rPr>
              <a:t> But as you recall from the CO2 emissions slide, we are on an emissions trajectory above the highest scenario depicted here.</a:t>
            </a:r>
          </a:p>
          <a:p>
            <a:pPr eaLnBrk="1" hangingPunct="1">
              <a:spcBef>
                <a:spcPct val="0"/>
              </a:spcBef>
              <a:buFontTx/>
              <a:buChar char="•"/>
            </a:pPr>
            <a:r>
              <a:rPr lang="en-US" sz="900" dirty="0">
                <a:latin typeface="Arial" pitchFamily="-65" charset="0"/>
                <a:ea typeface="Times New Roman" pitchFamily="-65" charset="0"/>
                <a:cs typeface="Times New Roman" pitchFamily="-65" charset="0"/>
              </a:rPr>
              <a:t>The amount of warming in the future is highly dependent on the current and near-future greenhouse gas concentrations.</a:t>
            </a:r>
          </a:p>
          <a:p>
            <a:pPr eaLnBrk="1" hangingPunct="1">
              <a:spcBef>
                <a:spcPct val="0"/>
              </a:spcBef>
              <a:buFontTx/>
              <a:buChar char="•"/>
            </a:pPr>
            <a:endParaRPr lang="en-US" sz="900" dirty="0">
              <a:latin typeface="Arial" pitchFamily="-65" charset="0"/>
              <a:ea typeface="Times New Roman" pitchFamily="-65" charset="0"/>
              <a:cs typeface="Times New Roman" pitchFamily="-65" charset="0"/>
            </a:endParaRPr>
          </a:p>
          <a:p>
            <a:pPr eaLnBrk="1" hangingPunct="1">
              <a:spcBef>
                <a:spcPct val="0"/>
              </a:spcBef>
            </a:pPr>
            <a:r>
              <a:rPr lang="en-US" sz="900" dirty="0">
                <a:latin typeface="Arial" pitchFamily="-65" charset="0"/>
                <a:ea typeface="Times New Roman" pitchFamily="-65" charset="0"/>
                <a:cs typeface="Times New Roman" pitchFamily="-65" charset="0"/>
              </a:rPr>
              <a:t>Temperature projections for the 21</a:t>
            </a:r>
            <a:r>
              <a:rPr lang="en-US" sz="900" baseline="30000" dirty="0">
                <a:latin typeface="Arial" pitchFamily="-65" charset="0"/>
                <a:ea typeface="Times New Roman" pitchFamily="-65" charset="0"/>
                <a:cs typeface="Times New Roman" pitchFamily="-65" charset="0"/>
              </a:rPr>
              <a:t>st</a:t>
            </a:r>
            <a:r>
              <a:rPr lang="en-US" sz="900" dirty="0">
                <a:latin typeface="Arial" pitchFamily="-65" charset="0"/>
                <a:ea typeface="Times New Roman" pitchFamily="-65" charset="0"/>
                <a:cs typeface="Times New Roman" pitchFamily="-65" charset="0"/>
              </a:rPr>
              <a:t> century are presented as a range, rather than a single number, to reflect the widening range of possibilities for future greenhouse gas emissions, which will vary based on assumptions about:</a:t>
            </a:r>
          </a:p>
          <a:p>
            <a:pPr eaLnBrk="1" hangingPunct="1">
              <a:spcBef>
                <a:spcPct val="0"/>
              </a:spcBef>
              <a:buFontTx/>
              <a:buChar char="•"/>
            </a:pPr>
            <a:r>
              <a:rPr lang="en-US" sz="900" dirty="0">
                <a:latin typeface="Arial" pitchFamily="-65" charset="0"/>
                <a:ea typeface="Times New Roman" pitchFamily="-65" charset="0"/>
                <a:cs typeface="Times New Roman" pitchFamily="-65" charset="0"/>
              </a:rPr>
              <a:t> population growth,  </a:t>
            </a:r>
          </a:p>
          <a:p>
            <a:pPr eaLnBrk="1" hangingPunct="1">
              <a:spcBef>
                <a:spcPct val="0"/>
              </a:spcBef>
              <a:buFontTx/>
              <a:buChar char="•"/>
            </a:pPr>
            <a:r>
              <a:rPr lang="en-US" sz="900" dirty="0">
                <a:latin typeface="Arial" pitchFamily="-65" charset="0"/>
                <a:ea typeface="Times New Roman" pitchFamily="-65" charset="0"/>
                <a:cs typeface="Times New Roman" pitchFamily="-65" charset="0"/>
              </a:rPr>
              <a:t> economic and technological development, and </a:t>
            </a:r>
          </a:p>
          <a:p>
            <a:pPr eaLnBrk="1" hangingPunct="1">
              <a:spcBef>
                <a:spcPct val="0"/>
              </a:spcBef>
              <a:buFontTx/>
              <a:buChar char="•"/>
            </a:pPr>
            <a:r>
              <a:rPr lang="en-US" sz="900" dirty="0">
                <a:latin typeface="Arial" pitchFamily="-65" charset="0"/>
                <a:ea typeface="Times New Roman" pitchFamily="-65" charset="0"/>
                <a:cs typeface="Times New Roman" pitchFamily="-65" charset="0"/>
              </a:rPr>
              <a:t> global climate sensitivity to these changes.</a:t>
            </a:r>
          </a:p>
          <a:p>
            <a:pPr eaLnBrk="1" hangingPunct="1"/>
            <a:endParaRPr lang="en-US" sz="900" dirty="0">
              <a:latin typeface="Arial" pitchFamily="-65" charset="0"/>
              <a:ea typeface="Times New Roman" pitchFamily="-65" charset="0"/>
              <a:cs typeface="Times New Roman" pitchFamily="-65" charset="0"/>
            </a:endParaRPr>
          </a:p>
          <a:p>
            <a:pPr eaLnBrk="1" hangingPunct="1"/>
            <a:r>
              <a:rPr lang="en-US" sz="900" dirty="0">
                <a:latin typeface="Arial" pitchFamily="-65" charset="0"/>
                <a:ea typeface="Times New Roman" pitchFamily="-65" charset="0"/>
                <a:cs typeface="Times New Roman" pitchFamily="-65" charset="0"/>
              </a:rPr>
              <a:t>The CIG used these global projections and downscaled them to reflect regional projections of temperature and precipitation, </a:t>
            </a:r>
          </a:p>
          <a:p>
            <a:pPr eaLnBrk="1" hangingPunct="1"/>
            <a:r>
              <a:rPr lang="en-US" sz="900" dirty="0">
                <a:latin typeface="Arial" pitchFamily="-65" charset="0"/>
                <a:ea typeface="Times New Roman" pitchFamily="-65" charset="0"/>
                <a:cs typeface="Times New Roman" pitchFamily="-65" charset="0"/>
              </a:rPr>
              <a:t>taking into consideration local effects of the mountainous terrain, the ocean and atmosphere. --&gt;</a:t>
            </a:r>
          </a:p>
          <a:p>
            <a:pPr eaLnBrk="1" hangingPunct="1"/>
            <a:endParaRPr lang="en-US" sz="900" dirty="0">
              <a:latin typeface="Arial" pitchFamily="-65" charset="0"/>
              <a:ea typeface="Times New Roman" pitchFamily="-65" charset="0"/>
              <a:cs typeface="Times New Roman" pitchFamily="-65" charset="0"/>
            </a:endParaRPr>
          </a:p>
          <a:p>
            <a:pPr eaLnBrk="1" hangingPunct="1"/>
            <a:endParaRPr lang="en-US" sz="900" dirty="0">
              <a:latin typeface="Arial" pitchFamily="-65" charset="0"/>
              <a:ea typeface="Times New Roman" pitchFamily="-65" charset="0"/>
              <a:cs typeface="Times New Roman" pitchFamily="-65" charset="0"/>
            </a:endParaRPr>
          </a:p>
          <a:p>
            <a:pPr eaLnBrk="1" hangingPunct="1"/>
            <a:endParaRPr lang="en-US" sz="900" dirty="0">
              <a:latin typeface="Arial" pitchFamily="-65" charset="0"/>
              <a:ea typeface="Times New Roman" pitchFamily="-65" charset="0"/>
              <a:cs typeface="Times New Roman" pitchFamily="-65" charset="0"/>
            </a:endParaRPr>
          </a:p>
          <a:p>
            <a:pPr eaLnBrk="1" hangingPunct="1"/>
            <a:endParaRPr lang="en-US" sz="900" dirty="0">
              <a:latin typeface="Arial" pitchFamily="-65" charset="0"/>
              <a:ea typeface="Times New Roman" pitchFamily="-65" charset="0"/>
              <a:cs typeface="Times New Roman" pitchFamily="-65" charset="0"/>
            </a:endParaRPr>
          </a:p>
          <a:p>
            <a:pPr eaLnBrk="1" hangingPunct="1"/>
            <a:endParaRPr lang="en-US" sz="900" dirty="0">
              <a:latin typeface="Arial" pitchFamily="-65" charset="0"/>
              <a:ea typeface="Times New Roman" pitchFamily="-65" charset="0"/>
              <a:cs typeface="Times New Roman" pitchFamily="-65" charset="0"/>
            </a:endParaRPr>
          </a:p>
          <a:p>
            <a:pPr eaLnBrk="1" hangingPunct="1"/>
            <a:endParaRPr lang="en-US" sz="900" dirty="0">
              <a:latin typeface="Arial" pitchFamily="-65" charset="0"/>
              <a:ea typeface="Times New Roman" pitchFamily="-65" charset="0"/>
              <a:cs typeface="Times New Roman" pitchFamily="-65" charset="0"/>
            </a:endParaRPr>
          </a:p>
          <a:p>
            <a:pPr eaLnBrk="1" hangingPunct="1"/>
            <a:r>
              <a:rPr lang="en-US" sz="900" dirty="0">
                <a:latin typeface="Arial" pitchFamily="-65" charset="0"/>
                <a:ea typeface="Times New Roman" pitchFamily="-65" charset="0"/>
                <a:cs typeface="Times New Roman" pitchFamily="-65" charset="0"/>
              </a:rPr>
              <a:t>The B1 emissions scenario represents a slower increase in greenhouse gas emissions with stabilization of CO2 concentrations by 2100 (the concentration of carbon dioxide will be 550ppm in 2100). The A1B emissions scenario has higher greenhouse gas emissions than the B1 scenario: the concentration of carbon dioxide will be 720ppm in 2100.</a:t>
            </a:r>
          </a:p>
          <a:p>
            <a:pPr eaLnBrk="1" hangingPunct="1"/>
            <a:endParaRPr lang="en-US" sz="900" dirty="0">
              <a:latin typeface="Arial" pitchFamily="-65" charset="0"/>
              <a:ea typeface="Times New Roman" pitchFamily="-65" charset="0"/>
              <a:cs typeface="Times New Roman" pitchFamily="-65" charset="0"/>
            </a:endParaRPr>
          </a:p>
          <a:p>
            <a:pPr eaLnBrk="1" hangingPunct="1"/>
            <a:r>
              <a:rPr lang="en-US" sz="900" dirty="0">
                <a:latin typeface="Arial" pitchFamily="-65" charset="0"/>
                <a:ea typeface="Times New Roman" pitchFamily="-65" charset="0"/>
                <a:cs typeface="Times New Roman" pitchFamily="-65" charset="0"/>
              </a:rPr>
              <a:t>The A1B and B1 scenarios have the same population projections (population peaking mid-century then declining). The main difference in the scenarios is energy use. The A1B scenario story line has a balance between fossil fuels and other energy sources, while the B1 story line assumes the use of more clean and resource-efficient technologies</a:t>
            </a:r>
          </a:p>
          <a:p>
            <a:pPr eaLnBrk="1" hangingPunct="1">
              <a:spcBef>
                <a:spcPct val="0"/>
              </a:spcBef>
            </a:pPr>
            <a:endParaRPr lang="en-US" sz="900" dirty="0">
              <a:latin typeface="Arial" pitchFamily="-65" charset="0"/>
              <a:ea typeface="Times New Roman" pitchFamily="-65" charset="0"/>
              <a:cs typeface="Times New Roman" pitchFamily="-65" charset="0"/>
            </a:endParaRPr>
          </a:p>
          <a:p>
            <a:pPr eaLnBrk="1" hangingPunct="1">
              <a:spcBef>
                <a:spcPct val="0"/>
              </a:spcBef>
            </a:pPr>
            <a:r>
              <a:rPr lang="en-US" sz="900" dirty="0">
                <a:latin typeface="Arial" pitchFamily="-65" charset="0"/>
                <a:ea typeface="Times New Roman" pitchFamily="-65" charset="0"/>
                <a:cs typeface="Times New Roman" pitchFamily="-65" charset="0"/>
              </a:rPr>
              <a:t>Note that the different temperature projections (the red, green, and blue lines) stay fairly close together through the mid-21</a:t>
            </a:r>
            <a:r>
              <a:rPr lang="en-US" sz="900" baseline="30000" dirty="0">
                <a:latin typeface="Arial" pitchFamily="-65" charset="0"/>
                <a:ea typeface="Times New Roman" pitchFamily="-65" charset="0"/>
                <a:cs typeface="Times New Roman" pitchFamily="-65" charset="0"/>
              </a:rPr>
              <a:t>st</a:t>
            </a:r>
            <a:r>
              <a:rPr lang="en-US" sz="900" dirty="0">
                <a:latin typeface="Arial" pitchFamily="-65" charset="0"/>
                <a:ea typeface="Times New Roman" pitchFamily="-65" charset="0"/>
                <a:cs typeface="Times New Roman" pitchFamily="-65" charset="0"/>
              </a:rPr>
              <a:t> century and then diverge more noticeably after the 2050s. This reflects the fact that temperature changes in the coming decade are being largely driven by the concentration of greenhouse gases already in the atmosphere. Additionally, emissions in the next few decades are more certain because of current population statistics (we know how many of us there are and how long we typically live) and the life-span of existing coal-burning power plants and cars, for example.</a:t>
            </a:r>
          </a:p>
          <a:p>
            <a:pPr eaLnBrk="1" hangingPunct="1">
              <a:spcBef>
                <a:spcPct val="0"/>
              </a:spcBef>
            </a:pPr>
            <a:endParaRPr lang="en-US" dirty="0">
              <a:latin typeface="Arial" pitchFamily="-65" charset="0"/>
              <a:ea typeface="Times New Roman" pitchFamily="-65" charset="0"/>
              <a:cs typeface="Times New Roman" pitchFamily="-65" charset="0"/>
            </a:endParaRPr>
          </a:p>
          <a:p>
            <a:pPr eaLnBrk="1" hangingPunct="1">
              <a:spcBef>
                <a:spcPct val="0"/>
              </a:spcBef>
              <a:buFontTx/>
              <a:buChar char="•"/>
            </a:pPr>
            <a:endParaRPr lang="en-US" i="1" dirty="0">
              <a:latin typeface="Arial" pitchFamily="-65" charset="0"/>
              <a:ea typeface="Times New Roman" pitchFamily="-65" charset="0"/>
              <a:cs typeface="Times New Roman" pitchFamily="-65" charset="0"/>
            </a:endParaRPr>
          </a:p>
          <a:p>
            <a:pPr eaLnBrk="1" hangingPunct="1">
              <a:spcBef>
                <a:spcPct val="0"/>
              </a:spcBef>
            </a:pPr>
            <a:endParaRPr lang="en-US" dirty="0">
              <a:latin typeface="Arial" pitchFamily="-65" charset="0"/>
              <a:ea typeface="Times New Roman" pitchFamily="-65" charset="0"/>
              <a:cs typeface="Times New Roman" pitchFamily="-65"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p:spPr>
        <p:txBody>
          <a:bodyPr/>
          <a:lstStyle/>
          <a:p>
            <a:r>
              <a:rPr lang="en-US" smtClean="0">
                <a:latin typeface="Times New Roman" pitchFamily="-65" charset="0"/>
                <a:ea typeface="Times New Roman" pitchFamily="-65" charset="0"/>
                <a:cs typeface="Times New Roman" pitchFamily="-65" charset="0"/>
              </a:rPr>
              <a:t>Observed (1950–2011) regional mean temperature and simulated (1950–2100) regional</a:t>
            </a:r>
          </a:p>
          <a:p>
            <a:r>
              <a:rPr lang="en-US" smtClean="0">
                <a:latin typeface="Times New Roman" pitchFamily="-65" charset="0"/>
                <a:ea typeface="Times New Roman" pitchFamily="-65" charset="0"/>
                <a:cs typeface="Times New Roman" pitchFamily="-65" charset="0"/>
              </a:rPr>
              <a:t>mean temperature for selected CMIP5 global models for the RCP4.5 and RCP8.5 scenarios.</a:t>
            </a:r>
            <a:endParaRPr lang="en-US" smtClean="0">
              <a:latin typeface="Arial" pitchFamily="-65" charset="0"/>
              <a:ea typeface="Times New Roman" pitchFamily="-65" charset="0"/>
              <a:cs typeface="Times New Roman" pitchFamily="-65" charset="0"/>
            </a:endParaRPr>
          </a:p>
        </p:txBody>
      </p:sp>
      <p:sp>
        <p:nvSpPr>
          <p:cNvPr id="37892" name="Slide Number Placeholder 3"/>
          <p:cNvSpPr>
            <a:spLocks noGrp="1"/>
          </p:cNvSpPr>
          <p:nvPr>
            <p:ph type="sldNum" sz="quarter" idx="5"/>
          </p:nvPr>
        </p:nvSpPr>
        <p:spPr>
          <a:noFill/>
        </p:spPr>
        <p:txBody>
          <a:bodyPr/>
          <a:lstStyle/>
          <a:p>
            <a:fld id="{0317F061-1F1B-FD43-9053-01793CA4D0EB}" type="slidenum">
              <a:rPr lang="en-US">
                <a:latin typeface="Arial" pitchFamily="-65" charset="0"/>
              </a:rPr>
              <a:pPr/>
              <a:t>17</a:t>
            </a:fld>
            <a:endParaRPr lang="en-US">
              <a:latin typeface="Arial" pitchFamily="-65"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9938" name="Rectangle 7"/>
          <p:cNvSpPr txBox="1">
            <a:spLocks noGrp="1" noChangeArrowheads="1"/>
          </p:cNvSpPr>
          <p:nvPr/>
        </p:nvSpPr>
        <p:spPr bwMode="auto">
          <a:xfrm>
            <a:off x="3883827" y="8684926"/>
            <a:ext cx="2972590" cy="457513"/>
          </a:xfrm>
          <a:prstGeom prst="rect">
            <a:avLst/>
          </a:prstGeom>
          <a:noFill/>
          <a:ln w="9525">
            <a:noFill/>
            <a:miter lim="800000"/>
            <a:headEnd/>
            <a:tailEnd/>
          </a:ln>
        </p:spPr>
        <p:txBody>
          <a:bodyPr lIns="91438" tIns="45719" rIns="91438" bIns="45719" anchor="b">
            <a:prstTxWarp prst="textNoShape">
              <a:avLst/>
            </a:prstTxWarp>
          </a:bodyPr>
          <a:lstStyle/>
          <a:p>
            <a:pPr algn="r" defTabSz="913854">
              <a:spcBef>
                <a:spcPct val="0"/>
              </a:spcBef>
            </a:pPr>
            <a:fld id="{68C55243-C895-4E40-8162-204296C98E4A}" type="slidenum">
              <a:rPr lang="en-US"/>
              <a:pPr algn="r" defTabSz="913854">
                <a:spcBef>
                  <a:spcPct val="0"/>
                </a:spcBef>
              </a:pPr>
              <a:t>18</a:t>
            </a:fld>
            <a:endParaRPr lang="en-US" dirty="0"/>
          </a:p>
        </p:txBody>
      </p:sp>
      <p:sp>
        <p:nvSpPr>
          <p:cNvPr id="39939" name="Rectangle 2"/>
          <p:cNvSpPr>
            <a:spLocks noGrp="1" noRot="1" noChangeAspect="1" noChangeArrowheads="1" noTextEdit="1"/>
          </p:cNvSpPr>
          <p:nvPr>
            <p:ph type="sldImg"/>
          </p:nvPr>
        </p:nvSpPr>
        <p:spPr>
          <a:xfrm>
            <a:off x="1143000" y="685800"/>
            <a:ext cx="4573588" cy="3429000"/>
          </a:xfrm>
          <a:ln/>
        </p:spPr>
      </p:sp>
      <p:sp>
        <p:nvSpPr>
          <p:cNvPr id="39940" name="Rectangle 3"/>
          <p:cNvSpPr>
            <a:spLocks noGrp="1" noChangeArrowheads="1"/>
          </p:cNvSpPr>
          <p:nvPr>
            <p:ph type="body" idx="1"/>
          </p:nvPr>
        </p:nvSpPr>
        <p:spPr>
          <a:xfrm>
            <a:off x="686591" y="4344025"/>
            <a:ext cx="5486400" cy="4114488"/>
          </a:xfrm>
          <a:noFill/>
          <a:ln>
            <a:solidFill>
              <a:srgbClr val="000000"/>
            </a:solidFill>
          </a:ln>
        </p:spPr>
        <p:txBody>
          <a:bodyPr lIns="91438" tIns="45719" rIns="91438" bIns="45719"/>
          <a:lstStyle/>
          <a:p>
            <a:pPr eaLnBrk="1" hangingPunct="1"/>
            <a:r>
              <a:rPr lang="en-US" smtClean="0">
                <a:latin typeface="Lucida Grande" pitchFamily="-65" charset="0"/>
                <a:ea typeface="Lucida Grande" pitchFamily="-65" charset="0"/>
                <a:cs typeface="Lucida Grande" pitchFamily="-65" charset="0"/>
                <a:sym typeface="Lucida Grande" pitchFamily="-65" charset="0"/>
              </a:rPr>
              <a:t>Changes in annual mean and seasonal precipitation (2041-2070 divided by 1950-1999) averaged across the NW, calculated from CMIP3-SRES and CMIP5-RCP simulations. Each dot represents one model, and the light and dark shaded boxes indicate respectively the 1-sigma departure from the mean and the 95% confidence interval on the estimation of the mean. Means are indicated by thick horizontal lines in the boxes.</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1986" name="Rectangle 7"/>
          <p:cNvSpPr txBox="1">
            <a:spLocks noGrp="1" noChangeArrowheads="1"/>
          </p:cNvSpPr>
          <p:nvPr/>
        </p:nvSpPr>
        <p:spPr bwMode="auto">
          <a:xfrm>
            <a:off x="3883827" y="8684926"/>
            <a:ext cx="2972590" cy="457513"/>
          </a:xfrm>
          <a:prstGeom prst="rect">
            <a:avLst/>
          </a:prstGeom>
          <a:noFill/>
          <a:ln w="9525">
            <a:noFill/>
            <a:miter lim="800000"/>
            <a:headEnd/>
            <a:tailEnd/>
          </a:ln>
        </p:spPr>
        <p:txBody>
          <a:bodyPr lIns="91438" tIns="45719" rIns="91438" bIns="45719" anchor="b">
            <a:prstTxWarp prst="textNoShape">
              <a:avLst/>
            </a:prstTxWarp>
          </a:bodyPr>
          <a:lstStyle/>
          <a:p>
            <a:pPr algn="r" defTabSz="913854">
              <a:spcBef>
                <a:spcPct val="0"/>
              </a:spcBef>
            </a:pPr>
            <a:fld id="{EC652C83-C3A4-2742-9693-3444461FA62C}" type="slidenum">
              <a:rPr lang="en-US"/>
              <a:pPr algn="r" defTabSz="913854">
                <a:spcBef>
                  <a:spcPct val="0"/>
                </a:spcBef>
              </a:pPr>
              <a:t>19</a:t>
            </a:fld>
            <a:endParaRPr lang="en-US" dirty="0"/>
          </a:p>
        </p:txBody>
      </p:sp>
      <p:sp>
        <p:nvSpPr>
          <p:cNvPr id="41987" name="Rectangle 2"/>
          <p:cNvSpPr>
            <a:spLocks noGrp="1" noRot="1" noChangeAspect="1" noChangeArrowheads="1" noTextEdit="1"/>
          </p:cNvSpPr>
          <p:nvPr>
            <p:ph type="sldImg"/>
          </p:nvPr>
        </p:nvSpPr>
        <p:spPr>
          <a:xfrm>
            <a:off x="1143000" y="685800"/>
            <a:ext cx="4573588" cy="3429000"/>
          </a:xfrm>
          <a:ln/>
        </p:spPr>
      </p:sp>
      <p:sp>
        <p:nvSpPr>
          <p:cNvPr id="41988" name="Rectangle 3"/>
          <p:cNvSpPr>
            <a:spLocks noGrp="1" noChangeArrowheads="1"/>
          </p:cNvSpPr>
          <p:nvPr>
            <p:ph type="body" idx="1"/>
          </p:nvPr>
        </p:nvSpPr>
        <p:spPr>
          <a:xfrm>
            <a:off x="686591" y="4344025"/>
            <a:ext cx="5486400" cy="4114488"/>
          </a:xfrm>
          <a:noFill/>
          <a:ln>
            <a:solidFill>
              <a:srgbClr val="000000"/>
            </a:solidFill>
          </a:ln>
        </p:spPr>
        <p:txBody>
          <a:bodyPr lIns="91438" tIns="45719" rIns="91438" bIns="45719"/>
          <a:lstStyle/>
          <a:p>
            <a:pPr eaLnBrk="1" hangingPunct="1"/>
            <a:r>
              <a:rPr lang="en-US" smtClean="0">
                <a:latin typeface="Lucida Grande" pitchFamily="-65" charset="0"/>
                <a:ea typeface="Lucida Grande" pitchFamily="-65" charset="0"/>
                <a:cs typeface="Lucida Grande" pitchFamily="-65" charset="0"/>
                <a:sym typeface="Lucida Grande" pitchFamily="-65" charset="0"/>
              </a:rPr>
              <a:t>Changes in annual mean and seasonal precipitation (2041-2070 divided by 1950-1999) averaged across the NW, calculated from CMIP3-SRES and CMIP5-RCP simulations. Each dot represents one model, and the light and dark shaded boxes indicate respectively the 1-sigma departure from the mean and the 95% confidence interval on the estimation of the mean. Means are indicated by thick horizontal lines in the boxes.</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xfrm>
            <a:off x="1144588" y="685800"/>
            <a:ext cx="4572000" cy="3429000"/>
          </a:xfrm>
          <a:ln/>
        </p:spPr>
      </p:sp>
      <p:sp>
        <p:nvSpPr>
          <p:cNvPr id="53251" name="Notes Placeholder 2"/>
          <p:cNvSpPr>
            <a:spLocks noGrp="1"/>
          </p:cNvSpPr>
          <p:nvPr>
            <p:ph type="body" idx="1"/>
          </p:nvPr>
        </p:nvSpPr>
        <p:spPr>
          <a:noFill/>
          <a:ln>
            <a:solidFill>
              <a:srgbClr val="000000"/>
            </a:solidFill>
          </a:ln>
        </p:spPr>
        <p:txBody>
          <a:bodyPr lIns="91436" tIns="45718" rIns="91436" bIns="45718"/>
          <a:lstStyle/>
          <a:p>
            <a:pPr eaLnBrk="1" hangingPunct="1">
              <a:spcBef>
                <a:spcPct val="0"/>
              </a:spcBef>
            </a:pPr>
            <a:r>
              <a:rPr lang="en-US" dirty="0" err="1">
                <a:solidFill>
                  <a:srgbClr val="3A4C66"/>
                </a:solidFill>
                <a:latin typeface="Arial" pitchFamily="-65" charset="0"/>
                <a:ea typeface="Times New Roman" pitchFamily="-65" charset="0"/>
                <a:cs typeface="Times New Roman" pitchFamily="-65" charset="0"/>
              </a:rPr>
              <a:t>Elsner</a:t>
            </a:r>
            <a:r>
              <a:rPr lang="en-US" dirty="0">
                <a:solidFill>
                  <a:srgbClr val="3A4C66"/>
                </a:solidFill>
                <a:latin typeface="Arial" pitchFamily="-65" charset="0"/>
                <a:ea typeface="Times New Roman" pitchFamily="-65" charset="0"/>
                <a:cs typeface="Times New Roman" pitchFamily="-65" charset="0"/>
              </a:rPr>
              <a:t>, M.M. et al. 2009: Implications of 21</a:t>
            </a:r>
            <a:r>
              <a:rPr lang="en-US" baseline="30000" dirty="0">
                <a:solidFill>
                  <a:srgbClr val="3A4C66"/>
                </a:solidFill>
                <a:latin typeface="Arial" pitchFamily="-65" charset="0"/>
                <a:ea typeface="Times New Roman" pitchFamily="-65" charset="0"/>
                <a:cs typeface="Times New Roman" pitchFamily="-65" charset="0"/>
              </a:rPr>
              <a:t>st</a:t>
            </a:r>
            <a:r>
              <a:rPr lang="en-US" dirty="0">
                <a:solidFill>
                  <a:srgbClr val="3A4C66"/>
                </a:solidFill>
                <a:latin typeface="Arial" pitchFamily="-65" charset="0"/>
                <a:ea typeface="Times New Roman" pitchFamily="-65" charset="0"/>
                <a:cs typeface="Times New Roman" pitchFamily="-65" charset="0"/>
              </a:rPr>
              <a:t> Century climate change for the hydrology of Washington State (in review)</a:t>
            </a:r>
          </a:p>
          <a:p>
            <a:pPr eaLnBrk="1" hangingPunct="1">
              <a:spcBef>
                <a:spcPct val="0"/>
              </a:spcBef>
            </a:pPr>
            <a:endParaRPr lang="en-US" dirty="0">
              <a:latin typeface="Arial" pitchFamily="-65" charset="0"/>
              <a:ea typeface="Times New Roman" pitchFamily="-65" charset="0"/>
              <a:cs typeface="Times New Roman" pitchFamily="-65" charset="0"/>
            </a:endParaRPr>
          </a:p>
          <a:p>
            <a:pPr eaLnBrk="1" hangingPunct="1">
              <a:spcBef>
                <a:spcPct val="0"/>
              </a:spcBef>
            </a:pPr>
            <a:r>
              <a:rPr lang="en-US" dirty="0">
                <a:latin typeface="Arial" pitchFamily="-65" charset="0"/>
                <a:ea typeface="Times New Roman" pitchFamily="-65" charset="0"/>
                <a:cs typeface="Times New Roman" pitchFamily="-65" charset="0"/>
              </a:rPr>
              <a:t>These maps show the future projections for April 1st snowpack for the two scenarios as a percent change from the historical conditions (1970-1999). </a:t>
            </a:r>
          </a:p>
          <a:p>
            <a:pPr eaLnBrk="1" hangingPunct="1">
              <a:spcBef>
                <a:spcPct val="0"/>
              </a:spcBef>
            </a:pPr>
            <a:r>
              <a:rPr lang="en-US" sz="900" dirty="0">
                <a:latin typeface="Arial" pitchFamily="-65" charset="0"/>
                <a:ea typeface="Times New Roman" pitchFamily="-65" charset="0"/>
                <a:cs typeface="Times New Roman" pitchFamily="-65" charset="0"/>
              </a:rPr>
              <a:t>Snow-dominant basins are sensitive, especially near the present-day snowline as the snowline moves up in elevation </a:t>
            </a:r>
          </a:p>
          <a:p>
            <a:pPr eaLnBrk="1" hangingPunct="1">
              <a:spcBef>
                <a:spcPct val="0"/>
              </a:spcBef>
            </a:pPr>
            <a:r>
              <a:rPr lang="en-US" sz="900" dirty="0">
                <a:latin typeface="Arial" pitchFamily="-65" charset="0"/>
                <a:ea typeface="Times New Roman" pitchFamily="-65" charset="0"/>
                <a:cs typeface="Times New Roman" pitchFamily="-65" charset="0"/>
              </a:rPr>
              <a:t>Rain-dominant basis (i.e., warmer, lower elevation basins where the dominant form of winter precipitation is rain) are least sensitive to snowpack losses since there is little to no snow accumulation in these basins. Spring snowpack also declines because of warmer spring temperatures, which cause earlier snow melt.</a:t>
            </a:r>
          </a:p>
          <a:p>
            <a:pPr eaLnBrk="1" hangingPunct="1">
              <a:spcBef>
                <a:spcPct val="0"/>
              </a:spcBef>
            </a:pPr>
            <a:r>
              <a:rPr lang="en-US" dirty="0">
                <a:latin typeface="Arial" pitchFamily="-65" charset="0"/>
                <a:ea typeface="Times New Roman" pitchFamily="-65" charset="0"/>
                <a:cs typeface="Times New Roman" pitchFamily="-65" charset="0"/>
              </a:rPr>
              <a:t>The implications are greatest for watershed basins fed by a mix of rain and snowmelt because these basins are found at</a:t>
            </a:r>
            <a:r>
              <a:rPr lang="en-US" sz="900" dirty="0">
                <a:latin typeface="Arial" pitchFamily="-65" charset="0"/>
                <a:ea typeface="Times New Roman" pitchFamily="-65" charset="0"/>
                <a:cs typeface="Times New Roman" pitchFamily="-65" charset="0"/>
              </a:rPr>
              <a:t> mid-elevation where are few degrees of warming pushes average winter temperatures above freezing for longer periods of the winter season. This will result in more winter precipitation falling as rain, rather than snow.</a:t>
            </a:r>
          </a:p>
          <a:p>
            <a:pPr eaLnBrk="1" hangingPunct="1">
              <a:spcBef>
                <a:spcPct val="0"/>
              </a:spcBef>
            </a:pPr>
            <a:r>
              <a:rPr lang="en-US" sz="900" dirty="0">
                <a:latin typeface="Arial" pitchFamily="-65" charset="0"/>
                <a:ea typeface="Times New Roman" pitchFamily="-65" charset="0"/>
                <a:cs typeface="Times New Roman" pitchFamily="-65" charset="0"/>
              </a:rPr>
              <a:t>We can see in the next slide how this might affect </a:t>
            </a:r>
            <a:r>
              <a:rPr lang="en-US" sz="900" dirty="0" err="1">
                <a:latin typeface="Arial" pitchFamily="-65" charset="0"/>
                <a:ea typeface="Times New Roman" pitchFamily="-65" charset="0"/>
                <a:cs typeface="Times New Roman" pitchFamily="-65" charset="0"/>
              </a:rPr>
              <a:t>streamflow</a:t>
            </a:r>
            <a:r>
              <a:rPr lang="en-US" sz="900" dirty="0">
                <a:latin typeface="Arial" pitchFamily="-65" charset="0"/>
                <a:ea typeface="Times New Roman" pitchFamily="-65" charset="0"/>
                <a:cs typeface="Times New Roman" pitchFamily="-65" charset="0"/>
              </a:rPr>
              <a:t> in a mixed-runoff basin --&gt;</a:t>
            </a:r>
          </a:p>
          <a:p>
            <a:pPr eaLnBrk="1" hangingPunct="1">
              <a:spcBef>
                <a:spcPct val="0"/>
              </a:spcBef>
            </a:pPr>
            <a:endParaRPr lang="en-US" sz="900" dirty="0">
              <a:latin typeface="Arial" pitchFamily="-65" charset="0"/>
              <a:ea typeface="Times New Roman" pitchFamily="-65" charset="0"/>
              <a:cs typeface="Times New Roman" pitchFamily="-65" charset="0"/>
            </a:endParaRPr>
          </a:p>
          <a:p>
            <a:pPr eaLnBrk="1" hangingPunct="1">
              <a:spcBef>
                <a:spcPct val="0"/>
              </a:spcBef>
            </a:pPr>
            <a:endParaRPr lang="en-US" sz="900" dirty="0">
              <a:latin typeface="Arial" pitchFamily="-65" charset="0"/>
              <a:ea typeface="Times New Roman" pitchFamily="-65" charset="0"/>
              <a:cs typeface="Times New Roman" pitchFamily="-65" charset="0"/>
            </a:endParaRPr>
          </a:p>
          <a:p>
            <a:pPr eaLnBrk="1" hangingPunct="1">
              <a:spcBef>
                <a:spcPct val="0"/>
              </a:spcBef>
            </a:pPr>
            <a:endParaRPr lang="en-US" dirty="0">
              <a:latin typeface="Arial" pitchFamily="-65" charset="0"/>
              <a:ea typeface="Times New Roman" pitchFamily="-65" charset="0"/>
              <a:cs typeface="Times New Roman" pitchFamily="-65" charset="0"/>
            </a:endParaRPr>
          </a:p>
        </p:txBody>
      </p:sp>
      <p:sp>
        <p:nvSpPr>
          <p:cNvPr id="53252" name="Slide Number Placeholder 3"/>
          <p:cNvSpPr txBox="1">
            <a:spLocks noGrp="1"/>
          </p:cNvSpPr>
          <p:nvPr/>
        </p:nvSpPr>
        <p:spPr bwMode="auto">
          <a:xfrm>
            <a:off x="3883827" y="8684926"/>
            <a:ext cx="2972590" cy="457513"/>
          </a:xfrm>
          <a:prstGeom prst="rect">
            <a:avLst/>
          </a:prstGeom>
          <a:noFill/>
          <a:ln w="9525">
            <a:noFill/>
            <a:miter lim="800000"/>
            <a:headEnd/>
            <a:tailEnd/>
          </a:ln>
        </p:spPr>
        <p:txBody>
          <a:bodyPr lIns="91436" tIns="45718" rIns="91436" bIns="45718" anchor="b">
            <a:prstTxWarp prst="textNoShape">
              <a:avLst/>
            </a:prstTxWarp>
          </a:bodyPr>
          <a:lstStyle/>
          <a:p>
            <a:pPr algn="r" defTabSz="912285"/>
            <a:fld id="{A4266286-9E1E-F048-8280-807E374DC2C0}" type="slidenum">
              <a:rPr lang="en-US">
                <a:latin typeface="Calibri" pitchFamily="-65" charset="0"/>
              </a:rPr>
              <a:pPr algn="r" defTabSz="912285"/>
              <a:t>21</a:t>
            </a:fld>
            <a:endParaRPr lang="en-US" dirty="0">
              <a:latin typeface="Calibri" pitchFamily="-65"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54626" name="Rectangle 7"/>
          <p:cNvSpPr>
            <a:spLocks noGrp="1" noChangeArrowheads="1"/>
          </p:cNvSpPr>
          <p:nvPr>
            <p:ph type="sldNum" sz="quarter" idx="5"/>
          </p:nvPr>
        </p:nvSpPr>
        <p:spPr/>
        <p:txBody>
          <a:bodyPr/>
          <a:lstStyle/>
          <a:p>
            <a:pPr>
              <a:defRPr/>
            </a:pPr>
            <a:fld id="{F9760C3B-B205-824D-A149-305D1C5140A2}" type="slidenum">
              <a:rPr lang="en-US">
                <a:solidFill>
                  <a:prstClr val="black"/>
                </a:solidFill>
              </a:rPr>
              <a:pPr>
                <a:defRPr/>
              </a:pPr>
              <a:t>25</a:t>
            </a:fld>
            <a:endParaRPr lang="en-US">
              <a:solidFill>
                <a:prstClr val="black"/>
              </a:solidFill>
            </a:endParaRPr>
          </a:p>
        </p:txBody>
      </p:sp>
      <p:sp>
        <p:nvSpPr>
          <p:cNvPr id="8704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704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defTabSz="452857">
              <a:defRPr/>
            </a:pPr>
            <a:r>
              <a:rPr lang="en-US" dirty="0" smtClean="0">
                <a:latin typeface="Arial" pitchFamily="-109" charset="0"/>
                <a:ea typeface="ＭＳ Ｐゴシック" pitchFamily="-109" charset="-128"/>
                <a:cs typeface="ＭＳ Ｐゴシック" pitchFamily="-109" charset="-128"/>
              </a:rPr>
              <a:t>Photo from http://crosscut.com/2015/03/problem-low-snowpack-not-water/ </a:t>
            </a:r>
          </a:p>
          <a:p>
            <a:endParaRPr lang="en-US" dirty="0">
              <a:latin typeface="Arial" pitchFamily="-109" charset="0"/>
              <a:ea typeface="ＭＳ Ｐゴシック" pitchFamily="-109" charset="-128"/>
              <a:cs typeface="ＭＳ Ｐゴシック" pitchFamily="-109" charset="-128"/>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078582304"/>
      </p:ext>
    </p:extLst>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Water</a:t>
            </a:r>
            <a:r>
              <a:rPr lang="en-US" baseline="0" dirty="0" smtClean="0"/>
              <a:t> shortage determined by junior water rights holders undergo substantial prorating of </a:t>
            </a:r>
            <a:r>
              <a:rPr lang="en-US" baseline="0" dirty="0" smtClean="0"/>
              <a:t>deliveries (reductions.</a:t>
            </a:r>
            <a:endParaRPr lang="en-US" baseline="0" dirty="0" smtClean="0"/>
          </a:p>
          <a:p>
            <a:r>
              <a:rPr lang="en-US" dirty="0" smtClean="0"/>
              <a:t>Yield declines for apples and cherries estimated:</a:t>
            </a:r>
            <a:r>
              <a:rPr lang="en-US" baseline="0" dirty="0" smtClean="0"/>
              <a:t> 20 – 25% (2020s), 40 – 50% (2080s) for junior water holders</a:t>
            </a:r>
            <a:endParaRPr lang="en-US" dirty="0"/>
          </a:p>
        </p:txBody>
      </p:sp>
      <p:sp>
        <p:nvSpPr>
          <p:cNvPr id="4" name="Slide Number Placeholder 3"/>
          <p:cNvSpPr>
            <a:spLocks noGrp="1"/>
          </p:cNvSpPr>
          <p:nvPr>
            <p:ph type="sldNum" sz="quarter" idx="10"/>
          </p:nvPr>
        </p:nvSpPr>
        <p:spPr/>
        <p:txBody>
          <a:bodyPr/>
          <a:lstStyle/>
          <a:p>
            <a:pPr>
              <a:defRPr/>
            </a:pPr>
            <a:fld id="{04DC954F-7657-4731-9B5E-473ACCC787A4}" type="slidenum">
              <a:rPr lang="en-US" smtClean="0"/>
              <a:pPr>
                <a:defRPr/>
              </a:pPr>
              <a:t>27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89154" name="Rectangle 7"/>
          <p:cNvSpPr>
            <a:spLocks noGrp="1" noChangeArrowheads="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15148">
              <a:spcBef>
                <a:spcPct val="30000"/>
              </a:spcBef>
              <a:defRPr sz="1200">
                <a:solidFill>
                  <a:schemeClr val="tx1"/>
                </a:solidFill>
                <a:latin typeface="Arial" panose="020B0604020202020204" pitchFamily="34" charset="0"/>
              </a:defRPr>
            </a:lvl1pPr>
            <a:lvl2pPr marL="735892" indent="-283035" defTabSz="915148">
              <a:spcBef>
                <a:spcPct val="30000"/>
              </a:spcBef>
              <a:defRPr sz="1200">
                <a:solidFill>
                  <a:schemeClr val="tx1"/>
                </a:solidFill>
                <a:latin typeface="Arial" panose="020B0604020202020204" pitchFamily="34" charset="0"/>
              </a:defRPr>
            </a:lvl2pPr>
            <a:lvl3pPr marL="1132142" indent="-226428" defTabSz="915148">
              <a:spcBef>
                <a:spcPct val="30000"/>
              </a:spcBef>
              <a:defRPr sz="1200">
                <a:solidFill>
                  <a:schemeClr val="tx1"/>
                </a:solidFill>
                <a:latin typeface="Arial" panose="020B0604020202020204" pitchFamily="34" charset="0"/>
              </a:defRPr>
            </a:lvl3pPr>
            <a:lvl4pPr marL="1584998" indent="-226428" defTabSz="915148">
              <a:spcBef>
                <a:spcPct val="30000"/>
              </a:spcBef>
              <a:defRPr sz="1200">
                <a:solidFill>
                  <a:schemeClr val="tx1"/>
                </a:solidFill>
                <a:latin typeface="Arial" panose="020B0604020202020204" pitchFamily="34" charset="0"/>
              </a:defRPr>
            </a:lvl4pPr>
            <a:lvl5pPr marL="2037855" indent="-226428" defTabSz="915148">
              <a:spcBef>
                <a:spcPct val="30000"/>
              </a:spcBef>
              <a:defRPr sz="1200">
                <a:solidFill>
                  <a:schemeClr val="tx1"/>
                </a:solidFill>
                <a:latin typeface="Arial" panose="020B0604020202020204" pitchFamily="34" charset="0"/>
              </a:defRPr>
            </a:lvl5pPr>
            <a:lvl6pPr marL="2490711" indent="-226428" defTabSz="915148" eaLnBrk="0" fontAlgn="base" hangingPunct="0">
              <a:spcBef>
                <a:spcPct val="30000"/>
              </a:spcBef>
              <a:spcAft>
                <a:spcPct val="0"/>
              </a:spcAft>
              <a:defRPr sz="1200">
                <a:solidFill>
                  <a:schemeClr val="tx1"/>
                </a:solidFill>
                <a:latin typeface="Arial" panose="020B0604020202020204" pitchFamily="34" charset="0"/>
              </a:defRPr>
            </a:lvl6pPr>
            <a:lvl7pPr marL="2943568" indent="-226428" defTabSz="915148" eaLnBrk="0" fontAlgn="base" hangingPunct="0">
              <a:spcBef>
                <a:spcPct val="30000"/>
              </a:spcBef>
              <a:spcAft>
                <a:spcPct val="0"/>
              </a:spcAft>
              <a:defRPr sz="1200">
                <a:solidFill>
                  <a:schemeClr val="tx1"/>
                </a:solidFill>
                <a:latin typeface="Arial" panose="020B0604020202020204" pitchFamily="34" charset="0"/>
              </a:defRPr>
            </a:lvl7pPr>
            <a:lvl8pPr marL="3396425" indent="-226428" defTabSz="915148" eaLnBrk="0" fontAlgn="base" hangingPunct="0">
              <a:spcBef>
                <a:spcPct val="30000"/>
              </a:spcBef>
              <a:spcAft>
                <a:spcPct val="0"/>
              </a:spcAft>
              <a:defRPr sz="1200">
                <a:solidFill>
                  <a:schemeClr val="tx1"/>
                </a:solidFill>
                <a:latin typeface="Arial" panose="020B0604020202020204" pitchFamily="34" charset="0"/>
              </a:defRPr>
            </a:lvl8pPr>
            <a:lvl9pPr marL="3849281" indent="-226428" defTabSz="91514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B21572C-DDDB-4B65-813B-764A0C225AB2}" type="slidenum">
              <a:rPr lang="en-US" altLang="en-US" smtClean="0"/>
              <a:pPr>
                <a:spcBef>
                  <a:spcPct val="0"/>
                </a:spcBef>
              </a:pPr>
              <a:t>28</a:t>
            </a:fld>
            <a:endParaRPr lang="en-US" altLang="en-US" smtClean="0"/>
          </a:p>
        </p:txBody>
      </p:sp>
      <p:sp>
        <p:nvSpPr>
          <p:cNvPr id="689155" name="Rectangle 2"/>
          <p:cNvSpPr>
            <a:spLocks noGrp="1" noRot="1" noChangeAspect="1" noChangeArrowheads="1" noTextEdit="1"/>
          </p:cNvSpPr>
          <p:nvPr>
            <p:ph type="sldImg"/>
          </p:nvPr>
        </p:nvSpPr>
        <p:spPr>
          <a:xfrm>
            <a:off x="1143000" y="684213"/>
            <a:ext cx="4572000" cy="3429000"/>
          </a:xfrm>
          <a:ln/>
        </p:spPr>
      </p:sp>
      <p:sp>
        <p:nvSpPr>
          <p:cNvPr id="689156" name="Rectangle 3"/>
          <p:cNvSpPr>
            <a:spLocks noGrp="1" noChangeArrowheads="1"/>
          </p:cNvSpPr>
          <p:nvPr>
            <p:ph type="body" idx="1"/>
          </p:nvPr>
        </p:nvSpPr>
        <p:spPr>
          <a:xfrm>
            <a:off x="915343" y="4343716"/>
            <a:ext cx="5028885" cy="4115430"/>
          </a:xfrm>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lIns="90587" tIns="45293" rIns="90587" bIns="45293"/>
          <a:lstStyle/>
          <a:p>
            <a:pPr eaLnBrk="1" hangingPunct="1">
              <a:buFontTx/>
              <a:buChar char="•"/>
            </a:pPr>
            <a:r>
              <a:rPr lang="en-US" altLang="en-US" smtClean="0">
                <a:latin typeface="Arial" panose="020B0604020202020204" pitchFamily="34" charset="0"/>
              </a:rPr>
              <a:t>Thermal barriers to migration for salmon: 70-72</a:t>
            </a:r>
            <a:r>
              <a:rPr lang="en-US" altLang="en-US" smtClean="0">
                <a:latin typeface="Arial" panose="020B0604020202020204" pitchFamily="34" charset="0"/>
                <a:sym typeface="Symbol" panose="05050102010706020507" pitchFamily="18" charset="2"/>
              </a:rPr>
              <a:t>F (21-22C)</a:t>
            </a:r>
          </a:p>
          <a:p>
            <a:pPr eaLnBrk="1" hangingPunct="1"/>
            <a:endParaRPr lang="en-US" altLang="en-US" smtClean="0">
              <a:latin typeface="Arial" panose="020B0604020202020204" pitchFamily="34" charset="0"/>
            </a:endParaRPr>
          </a:p>
          <a:p>
            <a:pPr eaLnBrk="1" hangingPunct="1"/>
            <a:r>
              <a:rPr lang="en-US" altLang="en-US" smtClean="0">
                <a:latin typeface="Arial" panose="020B0604020202020204" pitchFamily="34" charset="0"/>
              </a:rPr>
              <a:t>The key for understanding climate change impacts on salmon comes with understanding the cumulative impacts of all the factors that influence salmon during their life cycle. Climate change (global warming) can be considered as being a part of habitat change and habitat degradation, but the ultimate impacts of climate change on NW salmon cannot be assessed in isolation from the impacts of other factors influencing habitat, or harvest and hatchery practices. This framework also suggests that at least some of the negative impacts of climate change on salmon can be mitigated by alleviating existing negative impacts on salmon that come with other aspects of habitat, hatchery and harvest practices. </a:t>
            </a:r>
          </a:p>
          <a:p>
            <a:pPr eaLnBrk="1" hangingPunct="1"/>
            <a:endParaRPr lang="en-US" altLang="en-US" smtClean="0">
              <a:latin typeface="Arial" panose="020B0604020202020204" pitchFamily="34" charset="0"/>
            </a:endParaRPr>
          </a:p>
          <a:p>
            <a:pPr eaLnBrk="1" hangingPunct="1"/>
            <a:r>
              <a:rPr lang="en-US" altLang="en-US" b="1" smtClean="0">
                <a:latin typeface="Arial" panose="020B0604020202020204" pitchFamily="34" charset="0"/>
              </a:rPr>
              <a:t>Floods: </a:t>
            </a:r>
            <a:r>
              <a:rPr lang="en-US" altLang="en-US" smtClean="0">
                <a:latin typeface="Arial" panose="020B0604020202020204" pitchFamily="34" charset="0"/>
              </a:rPr>
              <a:t>higher winter streamflow can lead to more streambed scouring events</a:t>
            </a:r>
          </a:p>
          <a:p>
            <a:pPr eaLnBrk="1" hangingPunct="1"/>
            <a:r>
              <a:rPr lang="en-US" altLang="en-US" b="1" smtClean="0">
                <a:latin typeface="Arial" panose="020B0604020202020204" pitchFamily="34" charset="0"/>
              </a:rPr>
              <a:t>Early peak spring floods:</a:t>
            </a:r>
            <a:r>
              <a:rPr lang="en-US" altLang="en-US" smtClean="0">
                <a:latin typeface="Arial" panose="020B0604020202020204" pitchFamily="34" charset="0"/>
              </a:rPr>
              <a:t> could lead to a disconnect between when estuary-bound migrating juveniles need the increased streamflow and when the water is there to carry the juveniles out (the water may come too early)</a:t>
            </a:r>
          </a:p>
          <a:p>
            <a:pPr eaLnBrk="1" hangingPunct="1"/>
            <a:r>
              <a:rPr lang="en-US" altLang="en-US" b="1" smtClean="0">
                <a:latin typeface="Arial" panose="020B0604020202020204" pitchFamily="34" charset="0"/>
              </a:rPr>
              <a:t>Warm, low summer streamflows: </a:t>
            </a:r>
            <a:r>
              <a:rPr lang="en-US" altLang="en-US" smtClean="0">
                <a:latin typeface="Arial" panose="020B0604020202020204" pitchFamily="34" charset="0"/>
              </a:rPr>
              <a:t> Warm, summer streamflows can cause stress or create thermal barriers to salmon living in summer streams or migrating in summer back to their spawning grounds. Thermal stress typically begins when </a:t>
            </a:r>
            <a:r>
              <a:rPr lang="en-US" altLang="en-US" i="1" smtClean="0">
                <a:latin typeface="Arial" panose="020B0604020202020204" pitchFamily="34" charset="0"/>
              </a:rPr>
              <a:t>average</a:t>
            </a:r>
            <a:r>
              <a:rPr lang="en-US" altLang="en-US" smtClean="0">
                <a:latin typeface="Arial" panose="020B0604020202020204" pitchFamily="34" charset="0"/>
              </a:rPr>
              <a:t> air temperature exceeds 68F; thermal barriers exist when </a:t>
            </a:r>
            <a:r>
              <a:rPr lang="en-US" altLang="en-US" i="1" smtClean="0">
                <a:latin typeface="Arial" panose="020B0604020202020204" pitchFamily="34" charset="0"/>
              </a:rPr>
              <a:t>average</a:t>
            </a:r>
            <a:r>
              <a:rPr lang="en-US" altLang="en-US" smtClean="0">
                <a:latin typeface="Arial" panose="020B0604020202020204" pitchFamily="34" charset="0"/>
              </a:rPr>
              <a:t> air temperature exceeds the 70-72F range.</a:t>
            </a:r>
            <a:endParaRPr lang="en-US" altLang="en-US" b="1" smtClean="0">
              <a:latin typeface="Arial" panose="020B0604020202020204" pitchFamily="34" charset="0"/>
            </a:endParaRPr>
          </a:p>
          <a:p>
            <a:pPr eaLnBrk="1" hangingPunct="1"/>
            <a:r>
              <a:rPr lang="en-US" altLang="en-US" b="1" smtClean="0">
                <a:latin typeface="Arial" panose="020B0604020202020204" pitchFamily="34" charset="0"/>
              </a:rPr>
              <a:t>Questions about the ocean:</a:t>
            </a:r>
            <a:r>
              <a:rPr lang="en-US" altLang="en-US" smtClean="0">
                <a:latin typeface="Arial" panose="020B0604020202020204" pitchFamily="34" charset="0"/>
              </a:rPr>
              <a:t> We do not know how climate change will alter coastal ocean conditions and, in turn, affect salmon.</a:t>
            </a:r>
            <a:endParaRPr lang="en-US" altLang="en-US" b="1" smtClean="0">
              <a:latin typeface="Arial" panose="020B0604020202020204" pitchFamily="34" charset="0"/>
            </a:endParaRPr>
          </a:p>
          <a:p>
            <a:pPr eaLnBrk="1" hangingPunct="1"/>
            <a:endParaRPr lang="en-US" altLang="en-US" smtClean="0">
              <a:latin typeface="Arial" panose="020B0604020202020204" pitchFamily="34" charset="0"/>
            </a:endParaRPr>
          </a:p>
          <a:p>
            <a:pPr eaLnBrk="1" hangingPunct="1"/>
            <a:endParaRPr lang="en-US" altLang="en-US" smtClean="0">
              <a:latin typeface="Arial" panose="020B060402020202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41092319"/>
      </p:ext>
    </p:extLst>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Figure caption from National Climate Assessment:</a:t>
            </a:r>
          </a:p>
          <a:p>
            <a:pPr defTabSz="905713" fontAlgn="base">
              <a:spcBef>
                <a:spcPct val="30000"/>
              </a:spcBef>
              <a:spcAft>
                <a:spcPct val="0"/>
              </a:spcAft>
              <a:defRPr/>
            </a:pPr>
            <a:r>
              <a:rPr lang="en-US" b="1" dirty="0" smtClean="0"/>
              <a:t>Natural surface water availability during the already dry late summer period is projected to decrease across most of the Northwest. The map shows projected changes in local runoff (shading) and streamflow (colored circles) for the 2040s (compared to the period 1915 to 2006) under the same A1B scenario.</a:t>
            </a:r>
            <a:r>
              <a:rPr lang="en-US" b="1" baseline="30000" dirty="0" smtClean="0"/>
              <a:t>2</a:t>
            </a:r>
            <a:r>
              <a:rPr lang="en-US" b="1" dirty="0" smtClean="0"/>
              <a:t> Streamflow reductions such as these would stress freshwater fish species (for instance, endangered salmon and bull trout) and necessitate increasing tradeoffs among conflicting uses of summer water. Watersheds with significant groundwater contributions to summer streamflow may be less responsive to climate change than indicated here.</a:t>
            </a:r>
            <a:r>
              <a:rPr lang="en-US" b="1" baseline="30000" dirty="0" smtClean="0"/>
              <a:t>3</a:t>
            </a:r>
            <a:endParaRPr lang="en-US" b="1" dirty="0" smtClean="0"/>
          </a:p>
          <a:p>
            <a:endParaRPr lang="en-US" dirty="0"/>
          </a:p>
        </p:txBody>
      </p:sp>
      <p:sp>
        <p:nvSpPr>
          <p:cNvPr id="4" name="Slide Number Placeholder 3"/>
          <p:cNvSpPr>
            <a:spLocks noGrp="1"/>
          </p:cNvSpPr>
          <p:nvPr>
            <p:ph type="sldNum" sz="quarter" idx="10"/>
          </p:nvPr>
        </p:nvSpPr>
        <p:spPr/>
        <p:txBody>
          <a:bodyPr/>
          <a:lstStyle/>
          <a:p>
            <a:pPr>
              <a:defRPr/>
            </a:pPr>
            <a:fld id="{04DC954F-7657-4731-9B5E-473ACCC787A4}" type="slidenum">
              <a:rPr lang="en-US" smtClean="0"/>
              <a:pPr>
                <a:defRPr/>
              </a:pPr>
              <a:t>30</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2001243"/>
      </p:ext>
    </p:extLst>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5202"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marL="228602" indent="-171452">
              <a:spcAft>
                <a:spcPts val="600"/>
              </a:spcAft>
              <a:buFont typeface="Arial" panose="020B0604020202020204" pitchFamily="34" charset="0"/>
              <a:buChar char="•"/>
              <a:defRPr/>
            </a:pPr>
            <a:r>
              <a:rPr lang="en-US" dirty="0" smtClean="0"/>
              <a:t>From Abatzoglou:</a:t>
            </a:r>
          </a:p>
          <a:p>
            <a:pPr marL="684176" lvl="1" indent="-169821">
              <a:spcAft>
                <a:spcPts val="600"/>
              </a:spcAft>
              <a:buFont typeface="Arial" panose="020B0604020202020204" pitchFamily="34" charset="0"/>
              <a:buChar char="•"/>
              <a:defRPr/>
            </a:pPr>
            <a:r>
              <a:rPr lang="en-US" dirty="0" smtClean="0"/>
              <a:t>Warmest </a:t>
            </a:r>
            <a:r>
              <a:rPr lang="en-US" dirty="0"/>
              <a:t>year regionally: 1934        	</a:t>
            </a:r>
          </a:p>
          <a:p>
            <a:pPr marL="684176" lvl="1" indent="-169821">
              <a:spcAft>
                <a:spcPts val="600"/>
              </a:spcAft>
              <a:buFont typeface="Arial" panose="020B0604020202020204" pitchFamily="34" charset="0"/>
              <a:buChar char="•"/>
              <a:defRPr/>
            </a:pPr>
            <a:r>
              <a:rPr lang="en-US" dirty="0"/>
              <a:t>Warmest 10-yr period: 1998-2007</a:t>
            </a:r>
          </a:p>
          <a:p>
            <a:pPr marL="684176" lvl="1" indent="-169821">
              <a:spcAft>
                <a:spcPts val="600"/>
              </a:spcAft>
              <a:buFont typeface="Arial" panose="020B0604020202020204" pitchFamily="34" charset="0"/>
              <a:buChar char="•"/>
              <a:defRPr/>
            </a:pPr>
            <a:r>
              <a:rPr lang="en-US" b="1" dirty="0"/>
              <a:t>Linear trend, 1901-2012:  </a:t>
            </a:r>
            <a:r>
              <a:rPr lang="en-US" b="1" dirty="0" smtClean="0"/>
              <a:t>~0.1°F </a:t>
            </a:r>
            <a:r>
              <a:rPr lang="en-US" b="1" dirty="0"/>
              <a:t>to 0.13°F </a:t>
            </a:r>
            <a:r>
              <a:rPr lang="en-US" b="1" i="1" dirty="0"/>
              <a:t>per decade</a:t>
            </a:r>
            <a:endParaRPr lang="en-US" b="1" dirty="0"/>
          </a:p>
          <a:p>
            <a:pPr marL="684176" lvl="1" indent="-169821">
              <a:spcAft>
                <a:spcPts val="600"/>
              </a:spcAft>
              <a:buFont typeface="Arial" panose="020B0604020202020204" pitchFamily="34" charset="0"/>
              <a:buChar char="•"/>
              <a:defRPr/>
            </a:pPr>
            <a:r>
              <a:rPr lang="en-US" b="1" dirty="0"/>
              <a:t>Accelerated rate of warming in more recent decades: ~0.2°C  </a:t>
            </a:r>
            <a:r>
              <a:rPr lang="en-US" b="1" dirty="0" smtClean="0"/>
              <a:t>(~0.36°F) per </a:t>
            </a:r>
            <a:r>
              <a:rPr lang="en-US" b="1" dirty="0"/>
              <a:t>decade for 1970-2012 and 1980-2012</a:t>
            </a:r>
          </a:p>
          <a:p>
            <a:pPr marL="627025" lvl="1" indent="-169821">
              <a:spcBef>
                <a:spcPts val="1200"/>
              </a:spcBef>
              <a:spcAft>
                <a:spcPts val="1800"/>
              </a:spcAft>
              <a:buFont typeface="Arial" panose="020B0604020202020204" pitchFamily="34" charset="0"/>
              <a:buChar char="•"/>
              <a:defRPr/>
            </a:pPr>
            <a:r>
              <a:rPr lang="en-US" dirty="0"/>
              <a:t>Warming trends found in all seasons except spring 1980-2012 (re: cool springs 2008-2011)</a:t>
            </a:r>
          </a:p>
          <a:p>
            <a:pPr marL="627025" lvl="1" indent="-169821">
              <a:spcBef>
                <a:spcPts val="1200"/>
              </a:spcBef>
              <a:spcAft>
                <a:spcPts val="1800"/>
              </a:spcAft>
              <a:buFont typeface="Arial" panose="020B0604020202020204" pitchFamily="34" charset="0"/>
              <a:buChar char="•"/>
              <a:defRPr/>
            </a:pPr>
            <a:r>
              <a:rPr lang="en-US" dirty="0"/>
              <a:t>Seasonal trends are statically significant in less than half of the periods considered.</a:t>
            </a:r>
          </a:p>
          <a:p>
            <a:pPr>
              <a:defRPr/>
            </a:pPr>
            <a:endParaRPr lang="en-US" dirty="0"/>
          </a:p>
        </p:txBody>
      </p:sp>
      <p:sp>
        <p:nvSpPr>
          <p:cNvPr id="435204"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15148">
              <a:spcBef>
                <a:spcPct val="30000"/>
              </a:spcBef>
              <a:defRPr sz="1200">
                <a:solidFill>
                  <a:schemeClr val="tx1"/>
                </a:solidFill>
                <a:latin typeface="Arial" panose="020B0604020202020204" pitchFamily="34" charset="0"/>
              </a:defRPr>
            </a:lvl1pPr>
            <a:lvl2pPr marL="735892" indent="-283035" defTabSz="915148">
              <a:spcBef>
                <a:spcPct val="30000"/>
              </a:spcBef>
              <a:defRPr sz="1200">
                <a:solidFill>
                  <a:schemeClr val="tx1"/>
                </a:solidFill>
                <a:latin typeface="Arial" panose="020B0604020202020204" pitchFamily="34" charset="0"/>
              </a:defRPr>
            </a:lvl2pPr>
            <a:lvl3pPr marL="1132142" indent="-226428" defTabSz="915148">
              <a:spcBef>
                <a:spcPct val="30000"/>
              </a:spcBef>
              <a:defRPr sz="1200">
                <a:solidFill>
                  <a:schemeClr val="tx1"/>
                </a:solidFill>
                <a:latin typeface="Arial" panose="020B0604020202020204" pitchFamily="34" charset="0"/>
              </a:defRPr>
            </a:lvl3pPr>
            <a:lvl4pPr marL="1584998" indent="-226428" defTabSz="915148">
              <a:spcBef>
                <a:spcPct val="30000"/>
              </a:spcBef>
              <a:defRPr sz="1200">
                <a:solidFill>
                  <a:schemeClr val="tx1"/>
                </a:solidFill>
                <a:latin typeface="Arial" panose="020B0604020202020204" pitchFamily="34" charset="0"/>
              </a:defRPr>
            </a:lvl4pPr>
            <a:lvl5pPr marL="2037855" indent="-226428" defTabSz="915148">
              <a:spcBef>
                <a:spcPct val="30000"/>
              </a:spcBef>
              <a:defRPr sz="1200">
                <a:solidFill>
                  <a:schemeClr val="tx1"/>
                </a:solidFill>
                <a:latin typeface="Arial" panose="020B0604020202020204" pitchFamily="34" charset="0"/>
              </a:defRPr>
            </a:lvl5pPr>
            <a:lvl6pPr marL="2490711" indent="-226428" defTabSz="915148" eaLnBrk="0" fontAlgn="base" hangingPunct="0">
              <a:spcBef>
                <a:spcPct val="30000"/>
              </a:spcBef>
              <a:spcAft>
                <a:spcPct val="0"/>
              </a:spcAft>
              <a:defRPr sz="1200">
                <a:solidFill>
                  <a:schemeClr val="tx1"/>
                </a:solidFill>
                <a:latin typeface="Arial" panose="020B0604020202020204" pitchFamily="34" charset="0"/>
              </a:defRPr>
            </a:lvl6pPr>
            <a:lvl7pPr marL="2943568" indent="-226428" defTabSz="915148" eaLnBrk="0" fontAlgn="base" hangingPunct="0">
              <a:spcBef>
                <a:spcPct val="30000"/>
              </a:spcBef>
              <a:spcAft>
                <a:spcPct val="0"/>
              </a:spcAft>
              <a:defRPr sz="1200">
                <a:solidFill>
                  <a:schemeClr val="tx1"/>
                </a:solidFill>
                <a:latin typeface="Arial" panose="020B0604020202020204" pitchFamily="34" charset="0"/>
              </a:defRPr>
            </a:lvl7pPr>
            <a:lvl8pPr marL="3396425" indent="-226428" defTabSz="915148" eaLnBrk="0" fontAlgn="base" hangingPunct="0">
              <a:spcBef>
                <a:spcPct val="30000"/>
              </a:spcBef>
              <a:spcAft>
                <a:spcPct val="0"/>
              </a:spcAft>
              <a:defRPr sz="1200">
                <a:solidFill>
                  <a:schemeClr val="tx1"/>
                </a:solidFill>
                <a:latin typeface="Arial" panose="020B0604020202020204" pitchFamily="34" charset="0"/>
              </a:defRPr>
            </a:lvl8pPr>
            <a:lvl9pPr marL="3849281" indent="-226428" defTabSz="91514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FD844E03-538C-4F51-BA53-CC0DDC10380D}" type="slidenum">
              <a:rPr lang="en-US" altLang="en-US" smtClean="0"/>
              <a:pPr>
                <a:spcBef>
                  <a:spcPct val="0"/>
                </a:spcBef>
              </a:pPr>
              <a:t>4</a:t>
            </a:fld>
            <a:endParaRPr lang="en-US" altLang="en-US"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120056600"/>
      </p:ext>
    </p:extLst>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03138" name="Slide Image Placeholder 1"/>
          <p:cNvSpPr>
            <a:spLocks noGrp="1" noRot="1" noChangeAspect="1" noTextEdit="1"/>
          </p:cNvSpPr>
          <p:nvPr>
            <p:ph type="sldImg"/>
          </p:nvPr>
        </p:nvSpPr>
        <p:spPr>
          <a:ln/>
        </p:spPr>
      </p:sp>
      <p:sp>
        <p:nvSpPr>
          <p:cNvPr id="603139" name="Notes Placeholder 2"/>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altLang="en-US" dirty="0" err="1" smtClean="0">
                <a:latin typeface="Arial" panose="020B0604020202020204" pitchFamily="34" charset="0"/>
              </a:rPr>
              <a:t>Littell</a:t>
            </a:r>
            <a:r>
              <a:rPr lang="en-US" altLang="en-US" dirty="0" smtClean="0">
                <a:latin typeface="Arial" panose="020B0604020202020204" pitchFamily="34" charset="0"/>
              </a:rPr>
              <a:t>, J.S., M.M. </a:t>
            </a:r>
            <a:r>
              <a:rPr lang="en-US" altLang="en-US" dirty="0" err="1" smtClean="0">
                <a:latin typeface="Arial" panose="020B0604020202020204" pitchFamily="34" charset="0"/>
              </a:rPr>
              <a:t>Elsner</a:t>
            </a:r>
            <a:r>
              <a:rPr lang="en-US" altLang="en-US" dirty="0" smtClean="0">
                <a:latin typeface="Arial" panose="020B0604020202020204" pitchFamily="34" charset="0"/>
              </a:rPr>
              <a:t>, G. </a:t>
            </a:r>
            <a:r>
              <a:rPr lang="en-US" altLang="en-US" dirty="0" err="1" smtClean="0">
                <a:latin typeface="Arial" panose="020B0604020202020204" pitchFamily="34" charset="0"/>
              </a:rPr>
              <a:t>Mauger</a:t>
            </a:r>
            <a:r>
              <a:rPr lang="en-US" altLang="en-US" dirty="0" smtClean="0">
                <a:latin typeface="Arial" panose="020B0604020202020204" pitchFamily="34" charset="0"/>
              </a:rPr>
              <a:t>, E. Lutz, A.F. Hamlet,, and E. </a:t>
            </a:r>
            <a:r>
              <a:rPr lang="en-US" altLang="en-US" dirty="0" err="1" smtClean="0">
                <a:latin typeface="Arial" panose="020B0604020202020204" pitchFamily="34" charset="0"/>
              </a:rPr>
              <a:t>Salathé</a:t>
            </a:r>
            <a:r>
              <a:rPr lang="en-US" altLang="en-US" dirty="0" smtClean="0">
                <a:latin typeface="Arial" panose="020B0604020202020204" pitchFamily="34" charset="0"/>
              </a:rPr>
              <a:t>. 2011. Regional Climate and Hydrologic Change in the Northern US Rockies and Pacific Northwest: Internally Consistent Projections of Future Climate for Resource Management. Report available online </a:t>
            </a:r>
            <a:r>
              <a:rPr lang="en-US" altLang="en-US" dirty="0" smtClean="0">
                <a:latin typeface="Arial" panose="020B0604020202020204" pitchFamily="34" charset="0"/>
                <a:hlinkClick r:id="rId3"/>
              </a:rPr>
              <a:t>here</a:t>
            </a:r>
            <a:r>
              <a:rPr lang="en-US" altLang="en-US" dirty="0" smtClean="0">
                <a:latin typeface="Arial" panose="020B0604020202020204" pitchFamily="34" charset="0"/>
              </a:rPr>
              <a:t>.</a:t>
            </a:r>
          </a:p>
          <a:p>
            <a:endParaRPr lang="en-US" altLang="en-US" dirty="0" smtClean="0">
              <a:latin typeface="Arial" panose="020B0604020202020204" pitchFamily="34" charset="0"/>
            </a:endParaRPr>
          </a:p>
          <a:p>
            <a:r>
              <a:rPr lang="en-US" sz="1200" kern="1200" dirty="0" smtClean="0">
                <a:solidFill>
                  <a:schemeClr val="tx1"/>
                </a:solidFill>
                <a:latin typeface="+mn-lt"/>
                <a:ea typeface="+mn-ea"/>
                <a:cs typeface="+mn-cs"/>
              </a:rPr>
              <a:t>The deficit season occurs when occurs when potential </a:t>
            </a:r>
            <a:r>
              <a:rPr lang="en-US" sz="1200" kern="1200" dirty="0" err="1" smtClean="0">
                <a:solidFill>
                  <a:schemeClr val="tx1"/>
                </a:solidFill>
                <a:latin typeface="+mn-lt"/>
                <a:ea typeface="+mn-ea"/>
                <a:cs typeface="+mn-cs"/>
              </a:rPr>
              <a:t>evapotranspiration</a:t>
            </a:r>
            <a:r>
              <a:rPr lang="en-US" sz="1200" kern="1200" dirty="0" smtClean="0">
                <a:solidFill>
                  <a:schemeClr val="tx1"/>
                </a:solidFill>
                <a:latin typeface="+mn-lt"/>
                <a:ea typeface="+mn-ea"/>
                <a:cs typeface="+mn-cs"/>
              </a:rPr>
              <a:t> exceeds precipitation and soil storage has reached 0. This is a time when there is essentially no water for plants. (PET &gt;</a:t>
            </a:r>
            <a:r>
              <a:rPr lang="en-US" sz="1200" kern="1200" baseline="0" dirty="0" smtClean="0">
                <a:solidFill>
                  <a:schemeClr val="tx1"/>
                </a:solidFill>
                <a:latin typeface="+mn-lt"/>
                <a:ea typeface="+mn-ea"/>
                <a:cs typeface="+mn-cs"/>
              </a:rPr>
              <a:t> AET)</a:t>
            </a:r>
            <a:endParaRPr lang="en-US" altLang="en-US" dirty="0" smtClean="0">
              <a:latin typeface="Arial" panose="020B0604020202020204" pitchFamily="34" charset="0"/>
            </a:endParaRPr>
          </a:p>
        </p:txBody>
      </p:sp>
      <p:sp>
        <p:nvSpPr>
          <p:cNvPr id="603140"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15148">
              <a:spcBef>
                <a:spcPct val="30000"/>
              </a:spcBef>
              <a:defRPr sz="1200">
                <a:solidFill>
                  <a:schemeClr val="tx1"/>
                </a:solidFill>
                <a:latin typeface="Arial" panose="020B0604020202020204" pitchFamily="34" charset="0"/>
              </a:defRPr>
            </a:lvl1pPr>
            <a:lvl2pPr marL="742182" indent="-284608" defTabSz="915148">
              <a:spcBef>
                <a:spcPct val="30000"/>
              </a:spcBef>
              <a:defRPr sz="1200">
                <a:solidFill>
                  <a:schemeClr val="tx1"/>
                </a:solidFill>
                <a:latin typeface="Arial" panose="020B0604020202020204" pitchFamily="34" charset="0"/>
              </a:defRPr>
            </a:lvl2pPr>
            <a:lvl3pPr marL="1141576" indent="-228001" defTabSz="915148">
              <a:spcBef>
                <a:spcPct val="30000"/>
              </a:spcBef>
              <a:defRPr sz="1200">
                <a:solidFill>
                  <a:schemeClr val="tx1"/>
                </a:solidFill>
                <a:latin typeface="Arial" panose="020B0604020202020204" pitchFamily="34" charset="0"/>
              </a:defRPr>
            </a:lvl3pPr>
            <a:lvl4pPr marL="1599150" indent="-228001" defTabSz="915148">
              <a:spcBef>
                <a:spcPct val="30000"/>
              </a:spcBef>
              <a:defRPr sz="1200">
                <a:solidFill>
                  <a:schemeClr val="tx1"/>
                </a:solidFill>
                <a:latin typeface="Arial" panose="020B0604020202020204" pitchFamily="34" charset="0"/>
              </a:defRPr>
            </a:lvl4pPr>
            <a:lvl5pPr marL="2056724" indent="-228001" defTabSz="915148">
              <a:spcBef>
                <a:spcPct val="30000"/>
              </a:spcBef>
              <a:defRPr sz="1200">
                <a:solidFill>
                  <a:schemeClr val="tx1"/>
                </a:solidFill>
                <a:latin typeface="Arial" panose="020B0604020202020204" pitchFamily="34" charset="0"/>
              </a:defRPr>
            </a:lvl5pPr>
            <a:lvl6pPr marL="2509580" indent="-228001" defTabSz="915148" eaLnBrk="0" fontAlgn="base" hangingPunct="0">
              <a:spcBef>
                <a:spcPct val="30000"/>
              </a:spcBef>
              <a:spcAft>
                <a:spcPct val="0"/>
              </a:spcAft>
              <a:defRPr sz="1200">
                <a:solidFill>
                  <a:schemeClr val="tx1"/>
                </a:solidFill>
                <a:latin typeface="Arial" panose="020B0604020202020204" pitchFamily="34" charset="0"/>
              </a:defRPr>
            </a:lvl6pPr>
            <a:lvl7pPr marL="2962437" indent="-228001" defTabSz="915148" eaLnBrk="0" fontAlgn="base" hangingPunct="0">
              <a:spcBef>
                <a:spcPct val="30000"/>
              </a:spcBef>
              <a:spcAft>
                <a:spcPct val="0"/>
              </a:spcAft>
              <a:defRPr sz="1200">
                <a:solidFill>
                  <a:schemeClr val="tx1"/>
                </a:solidFill>
                <a:latin typeface="Arial" panose="020B0604020202020204" pitchFamily="34" charset="0"/>
              </a:defRPr>
            </a:lvl7pPr>
            <a:lvl8pPr marL="3415294" indent="-228001" defTabSz="915148" eaLnBrk="0" fontAlgn="base" hangingPunct="0">
              <a:spcBef>
                <a:spcPct val="30000"/>
              </a:spcBef>
              <a:spcAft>
                <a:spcPct val="0"/>
              </a:spcAft>
              <a:defRPr sz="1200">
                <a:solidFill>
                  <a:schemeClr val="tx1"/>
                </a:solidFill>
                <a:latin typeface="Arial" panose="020B0604020202020204" pitchFamily="34" charset="0"/>
              </a:defRPr>
            </a:lvl8pPr>
            <a:lvl9pPr marL="3868150" indent="-228001" defTabSz="91514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2FC37CC1-A862-4761-811D-7E18470BC7B5}" type="slidenum">
              <a:rPr lang="en-US" altLang="en-US" smtClean="0">
                <a:solidFill>
                  <a:srgbClr val="000000"/>
                </a:solidFill>
                <a:latin typeface="Calibri" panose="020F0502020204030204" pitchFamily="34" charset="0"/>
              </a:rPr>
              <a:pPr>
                <a:spcBef>
                  <a:spcPct val="0"/>
                </a:spcBef>
              </a:pPr>
              <a:t>32</a:t>
            </a:fld>
            <a:endParaRPr lang="en-US" altLang="en-US" smtClean="0">
              <a:solidFill>
                <a:srgbClr val="000000"/>
              </a:solidFill>
              <a:latin typeface="Calibri" panose="020F0502020204030204" pitchFamily="34" charset="0"/>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812489961"/>
      </p:ext>
    </p:extLst>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08610" name="Slide Image Placeholder 1"/>
          <p:cNvSpPr>
            <a:spLocks noGrp="1" noRot="1" noChangeAspect="1" noTextEdit="1"/>
          </p:cNvSpPr>
          <p:nvPr>
            <p:ph type="sldImg"/>
          </p:nvPr>
        </p:nvSpPr>
        <p:spPr>
          <a:ln/>
        </p:spPr>
      </p:sp>
      <p:sp>
        <p:nvSpPr>
          <p:cNvPr id="708611" name="Notes Placeholder 2"/>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ormAutofit fontScale="77500" lnSpcReduction="20000"/>
          </a:bodyPr>
          <a:lstStyle/>
          <a:p>
            <a:pPr defTabSz="905713" eaLnBrk="0" fontAlgn="base" hangingPunct="0">
              <a:spcBef>
                <a:spcPct val="30000"/>
              </a:spcBef>
              <a:spcAft>
                <a:spcPct val="0"/>
              </a:spcAft>
              <a:defRPr/>
            </a:pPr>
            <a:r>
              <a:rPr lang="en-US" dirty="0" smtClean="0">
                <a:latin typeface="Arial" charset="0"/>
              </a:rPr>
              <a:t>Wildfire suppression costs have increased as fire seasons have grown longer and the frequency, size, and severity of wildfires has increased due to changing climatic conditions, drought, hazardous fuel buildups, insect and disease infestations, nonnative invasive species, and other factors. Funding has not kept pace with the cost of fighting fire. Over the last 10 years, adjusting for inflation, the Forest Service has spent an average of almost $1.13 billion on suppression operations annually.</a:t>
            </a:r>
          </a:p>
          <a:p>
            <a:pPr defTabSz="905713" eaLnBrk="0" fontAlgn="base" hangingPunct="0">
              <a:spcBef>
                <a:spcPct val="30000"/>
              </a:spcBef>
              <a:spcAft>
                <a:spcPct val="0"/>
              </a:spcAft>
              <a:defRPr/>
            </a:pPr>
            <a:r>
              <a:rPr lang="en-US" dirty="0" smtClean="0">
                <a:latin typeface="Arial" charset="0"/>
              </a:rPr>
              <a:t>http://content.govdelivery.com/accounts/USDAOC/bulletins/102c14b </a:t>
            </a:r>
          </a:p>
          <a:p>
            <a:endParaRPr lang="en-US" altLang="en-US" dirty="0" smtClean="0">
              <a:latin typeface="Arial" panose="020B0604020202020204" pitchFamily="34" charset="0"/>
            </a:endParaRPr>
          </a:p>
          <a:p>
            <a:endParaRPr lang="en-US" altLang="en-US" dirty="0" smtClean="0">
              <a:latin typeface="Arial" panose="020B0604020202020204" pitchFamily="34" charset="0"/>
            </a:endParaRPr>
          </a:p>
          <a:p>
            <a:r>
              <a:rPr lang="en-US" altLang="en-US" dirty="0" smtClean="0">
                <a:latin typeface="Arial" panose="020B0604020202020204" pitchFamily="34" charset="0"/>
              </a:rPr>
              <a:t>2009 Discovery Fire burns near volatile stands of insect-damaged trees, DNR</a:t>
            </a:r>
          </a:p>
          <a:p>
            <a:r>
              <a:rPr lang="en-US" altLang="en-US" dirty="0" smtClean="0">
                <a:latin typeface="Arial" panose="020B0604020202020204" pitchFamily="34" charset="0"/>
              </a:rPr>
              <a:t>Https://www.flickr.com/photos/wastatednr/3773164066/in/set-72157621770445607 </a:t>
            </a:r>
          </a:p>
          <a:p>
            <a:endParaRPr lang="en-US" altLang="en-US" dirty="0" smtClean="0">
              <a:latin typeface="Arial" panose="020B0604020202020204" pitchFamily="34" charset="0"/>
            </a:endParaRPr>
          </a:p>
          <a:p>
            <a:pPr eaLnBrk="1" hangingPunct="1"/>
            <a:r>
              <a:rPr lang="en-US" altLang="en-US" b="1" dirty="0" smtClean="0">
                <a:latin typeface="Arial" panose="020B0604020202020204" pitchFamily="34" charset="0"/>
              </a:rPr>
              <a:t>The area burned by fire regionally (in the U.S. Columbia Basin) is projected to double or triple</a:t>
            </a:r>
            <a:r>
              <a:rPr lang="en-US" altLang="en-US" dirty="0" smtClean="0">
                <a:latin typeface="Arial" panose="020B0604020202020204" pitchFamily="34" charset="0"/>
              </a:rPr>
              <a:t> (medium scenario, (A1B)), from about 425,000 acres annually (1916-2006) to 0.8 million acres in the 2020s, 1.1 million acres in the 2040s, and 2.0 million acres in the 2080s. </a:t>
            </a:r>
          </a:p>
          <a:p>
            <a:endParaRPr lang="en-US" altLang="en-US" dirty="0" smtClean="0">
              <a:latin typeface="Arial" panose="020B0604020202020204" pitchFamily="34" charset="0"/>
            </a:endParaRPr>
          </a:p>
          <a:p>
            <a:pPr>
              <a:spcBef>
                <a:spcPct val="100000"/>
              </a:spcBef>
              <a:buFontTx/>
              <a:buChar char="•"/>
            </a:pPr>
            <a:r>
              <a:rPr lang="en-US" altLang="en-US" dirty="0" smtClean="0">
                <a:latin typeface="Arial" panose="020B0604020202020204" pitchFamily="34" charset="0"/>
              </a:rPr>
              <a:t>Median regional (WA, OR, ID, w. MT) area burned is projected to increase from about 0.2 million ha (0.5 M ac, 1980-2006) to 0.3 million hectares (0.8 M ac) in the 2020s, 0.5 million ha (1.1 M ac) in the 2040s, and 0.8 million ha (2.0 M ac) in the 2080s (average of CGCM3 and ECHAM5 GCM simulations under the SRES-A1B emissions scenario, Littell et al. 2010). The probability of exceeding the 95</a:t>
            </a:r>
            <a:r>
              <a:rPr lang="en-US" altLang="en-US" baseline="30000" dirty="0" smtClean="0">
                <a:latin typeface="Arial" panose="020B0604020202020204" pitchFamily="34" charset="0"/>
              </a:rPr>
              <a:t>th</a:t>
            </a:r>
            <a:r>
              <a:rPr lang="en-US" altLang="en-US" dirty="0" smtClean="0">
                <a:latin typeface="Arial" panose="020B0604020202020204" pitchFamily="34" charset="0"/>
              </a:rPr>
              <a:t> percentile area burned for the period 1916–2006 increases from 0.05 to 0.48 by the 2080s (Littell et al. 2010). The probability of exceeding the late 20</a:t>
            </a:r>
            <a:r>
              <a:rPr lang="en-US" altLang="en-US" baseline="30000" dirty="0" smtClean="0">
                <a:latin typeface="Arial" panose="020B0604020202020204" pitchFamily="34" charset="0"/>
              </a:rPr>
              <a:t>th</a:t>
            </a:r>
            <a:r>
              <a:rPr lang="en-US" altLang="en-US" dirty="0" smtClean="0">
                <a:latin typeface="Arial" panose="020B0604020202020204" pitchFamily="34" charset="0"/>
              </a:rPr>
              <a:t> century historical (1980-2006) 95</a:t>
            </a:r>
            <a:r>
              <a:rPr lang="en-US" altLang="en-US" baseline="30000" dirty="0" smtClean="0">
                <a:latin typeface="Arial" panose="020B0604020202020204" pitchFamily="34" charset="0"/>
              </a:rPr>
              <a:t>th</a:t>
            </a:r>
            <a:r>
              <a:rPr lang="en-US" altLang="en-US" dirty="0" smtClean="0">
                <a:latin typeface="Arial" panose="020B0604020202020204" pitchFamily="34" charset="0"/>
              </a:rPr>
              <a:t> percentile under expected future </a:t>
            </a:r>
            <a:r>
              <a:rPr lang="en-US" altLang="en-US" dirty="0" err="1" smtClean="0">
                <a:latin typeface="Arial" panose="020B0604020202020204" pitchFamily="34" charset="0"/>
              </a:rPr>
              <a:t>hydroclimate</a:t>
            </a:r>
            <a:r>
              <a:rPr lang="en-US" altLang="en-US" dirty="0" smtClean="0">
                <a:latin typeface="Arial" panose="020B0604020202020204" pitchFamily="34" charset="0"/>
              </a:rPr>
              <a:t> (Elsner et al. 2010; Mote and Salathé, 2010, for SRES-A1B and SRES-B1 ensemble averages of 20 and 19 GCM realizations for the 2020s, 2040s, and 2080s) is a range of 0 to 30% for non-forested systems, 1 to 19% for the western Cascade Range, and 0 to 76% for the eastern Cascade Range, Blue Mountains, and Okanogan Highlands (after Littell et al. 2010). No statistical relationships could be constructed for the Oregon Coast Range and Olympic Mountains, though climate effects on fire in those ecosystems are evident in the recent </a:t>
            </a:r>
            <a:r>
              <a:rPr lang="en-US" altLang="en-US" dirty="0" err="1" smtClean="0">
                <a:latin typeface="Arial" panose="020B0604020202020204" pitchFamily="34" charset="0"/>
              </a:rPr>
              <a:t>paleoecological</a:t>
            </a:r>
            <a:r>
              <a:rPr lang="en-US" altLang="en-US" dirty="0" smtClean="0">
                <a:latin typeface="Arial" panose="020B0604020202020204" pitchFamily="34" charset="0"/>
              </a:rPr>
              <a:t> record (Henderson et al. 1989) and the consequences of rare events are extreme (&gt;0.5 million ha burned in single events).</a:t>
            </a:r>
          </a:p>
          <a:p>
            <a:pPr>
              <a:lnSpc>
                <a:spcPct val="70000"/>
              </a:lnSpc>
              <a:spcBef>
                <a:spcPct val="0"/>
              </a:spcBef>
            </a:pPr>
            <a:endParaRPr lang="en-US" altLang="en-US" sz="1700" i="1" dirty="0" smtClean="0">
              <a:latin typeface="Arial" panose="020B0604020202020204" pitchFamily="34" charset="0"/>
              <a:ea typeface="ＭＳ Ｐゴシック" panose="020B0600070205080204" pitchFamily="34" charset="-128"/>
            </a:endParaRPr>
          </a:p>
          <a:p>
            <a:pPr>
              <a:lnSpc>
                <a:spcPct val="70000"/>
              </a:lnSpc>
              <a:spcBef>
                <a:spcPct val="0"/>
              </a:spcBef>
            </a:pPr>
            <a:r>
              <a:rPr lang="en-US" altLang="en-US" sz="1700" i="1" dirty="0" smtClean="0">
                <a:latin typeface="Arial" panose="020B0604020202020204" pitchFamily="34" charset="0"/>
                <a:ea typeface="ＭＳ Ｐゴシック" panose="020B0600070205080204" pitchFamily="34" charset="-128"/>
              </a:rPr>
              <a:t>There is greater uncertainty about impacts to western WA/OR forests than interior PNW forests. </a:t>
            </a:r>
            <a:endParaRPr lang="en-US" altLang="en-US" sz="1700" dirty="0" smtClean="0">
              <a:latin typeface="Arial" panose="020B0604020202020204" pitchFamily="34" charset="0"/>
              <a:ea typeface="ＭＳ Ｐゴシック" panose="020B0600070205080204" pitchFamily="34" charset="-128"/>
            </a:endParaRPr>
          </a:p>
          <a:p>
            <a:endParaRPr lang="en-US" altLang="en-US" dirty="0" smtClean="0">
              <a:latin typeface="Arial" panose="020B0604020202020204" pitchFamily="34" charset="0"/>
            </a:endParaRPr>
          </a:p>
          <a:p>
            <a:pPr fontAlgn="t">
              <a:lnSpc>
                <a:spcPct val="80000"/>
              </a:lnSpc>
              <a:spcBef>
                <a:spcPct val="0"/>
              </a:spcBef>
              <a:buFontTx/>
              <a:buChar char="•"/>
            </a:pPr>
            <a:r>
              <a:rPr lang="en-US" altLang="en-US" sz="800" b="1" dirty="0" smtClean="0">
                <a:latin typeface="Arial" panose="020B0604020202020204" pitchFamily="34" charset="0"/>
                <a:ea typeface="ＭＳ Ｐゴシック" panose="020B0600070205080204" pitchFamily="34" charset="-128"/>
              </a:rPr>
              <a:t>Changes in forest fire risk:</a:t>
            </a:r>
            <a:r>
              <a:rPr lang="en-US" altLang="en-US" sz="800" dirty="0" smtClean="0">
                <a:latin typeface="Arial" panose="020B0604020202020204" pitchFamily="34" charset="0"/>
                <a:ea typeface="ＭＳ Ｐゴシック" panose="020B0600070205080204" pitchFamily="34" charset="-128"/>
              </a:rPr>
              <a:t> Higher fire frequency and higher fire intensity expected, especially in drier interior PNW where fuel hazard is high. Increases in area burned projected. Increased potential for regional/landscape scale fires (regional synchronization of fuel availability)</a:t>
            </a:r>
          </a:p>
          <a:p>
            <a:pPr fontAlgn="t">
              <a:lnSpc>
                <a:spcPct val="80000"/>
              </a:lnSpc>
              <a:spcBef>
                <a:spcPct val="0"/>
              </a:spcBef>
              <a:buFontTx/>
              <a:buChar char="•"/>
            </a:pPr>
            <a:endParaRPr lang="en-US" altLang="en-US" sz="800" dirty="0" smtClean="0">
              <a:latin typeface="Arial" panose="020B0604020202020204" pitchFamily="34" charset="0"/>
              <a:ea typeface="ＭＳ Ｐゴシック" panose="020B0600070205080204" pitchFamily="34" charset="-128"/>
            </a:endParaRPr>
          </a:p>
          <a:p>
            <a:pPr lvl="1">
              <a:lnSpc>
                <a:spcPct val="70000"/>
              </a:lnSpc>
              <a:spcBef>
                <a:spcPct val="0"/>
              </a:spcBef>
            </a:pPr>
            <a:r>
              <a:rPr lang="en-US" altLang="en-US" sz="800" dirty="0" smtClean="0">
                <a:latin typeface="Arial" panose="020B0604020202020204" pitchFamily="34" charset="0"/>
              </a:rPr>
              <a:t>As temperature increases, the atmosphere evaporates more water from the landscape, plant tissues, and fine fuels</a:t>
            </a:r>
            <a:endParaRPr lang="en-US" altLang="en-US" sz="600" dirty="0" smtClean="0">
              <a:latin typeface="Arial" panose="020B0604020202020204" pitchFamily="34" charset="0"/>
            </a:endParaRPr>
          </a:p>
          <a:p>
            <a:pPr lvl="1">
              <a:lnSpc>
                <a:spcPct val="70000"/>
              </a:lnSpc>
              <a:spcBef>
                <a:spcPct val="0"/>
              </a:spcBef>
            </a:pPr>
            <a:r>
              <a:rPr lang="en-US" altLang="en-US" sz="800" dirty="0" smtClean="0">
                <a:latin typeface="Arial" panose="020B0604020202020204" pitchFamily="34" charset="0"/>
              </a:rPr>
              <a:t>This produces larger than normal, and more connected areas of depleted fuel moisture during the fire season</a:t>
            </a:r>
            <a:endParaRPr lang="en-US" altLang="en-US" sz="600" dirty="0" smtClean="0">
              <a:latin typeface="Arial" panose="020B0604020202020204" pitchFamily="34" charset="0"/>
            </a:endParaRPr>
          </a:p>
          <a:p>
            <a:pPr lvl="1">
              <a:lnSpc>
                <a:spcPct val="70000"/>
              </a:lnSpc>
              <a:spcBef>
                <a:spcPct val="0"/>
              </a:spcBef>
            </a:pPr>
            <a:r>
              <a:rPr lang="en-US" altLang="en-US" sz="800" dirty="0" smtClean="0">
                <a:latin typeface="Arial" panose="020B0604020202020204" pitchFamily="34" charset="0"/>
              </a:rPr>
              <a:t>Regional synchronization of fuel availability occurs</a:t>
            </a:r>
            <a:endParaRPr lang="en-US" altLang="en-US" sz="600" dirty="0" smtClean="0">
              <a:latin typeface="Arial" panose="020B0604020202020204" pitchFamily="34" charset="0"/>
            </a:endParaRPr>
          </a:p>
          <a:p>
            <a:pPr lvl="1">
              <a:lnSpc>
                <a:spcPct val="70000"/>
              </a:lnSpc>
              <a:spcBef>
                <a:spcPct val="0"/>
              </a:spcBef>
            </a:pPr>
            <a:r>
              <a:rPr lang="en-US" altLang="en-US" sz="800" dirty="0" smtClean="0">
                <a:latin typeface="Arial" panose="020B0604020202020204" pitchFamily="34" charset="0"/>
              </a:rPr>
              <a:t>Fire “blowups” are driven by extreme weather, but are contingent on climatically-driven fuel moisture</a:t>
            </a:r>
            <a:r>
              <a:rPr lang="en-US" altLang="en-US" sz="1000" dirty="0" smtClean="0">
                <a:latin typeface="Arial" panose="020B0604020202020204" pitchFamily="34" charset="0"/>
              </a:rPr>
              <a:t>.</a:t>
            </a:r>
          </a:p>
          <a:p>
            <a:endParaRPr lang="en-US" altLang="en-US" dirty="0" smtClean="0">
              <a:latin typeface="Arial" panose="020B0604020202020204" pitchFamily="34" charset="0"/>
            </a:endParaRPr>
          </a:p>
        </p:txBody>
      </p:sp>
      <p:sp>
        <p:nvSpPr>
          <p:cNvPr id="708612"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15148">
              <a:spcBef>
                <a:spcPct val="30000"/>
              </a:spcBef>
              <a:defRPr sz="1200">
                <a:solidFill>
                  <a:schemeClr val="tx1"/>
                </a:solidFill>
                <a:latin typeface="Arial" panose="020B0604020202020204" pitchFamily="34" charset="0"/>
              </a:defRPr>
            </a:lvl1pPr>
            <a:lvl2pPr marL="735892" indent="-283035" defTabSz="915148">
              <a:spcBef>
                <a:spcPct val="30000"/>
              </a:spcBef>
              <a:defRPr sz="1200">
                <a:solidFill>
                  <a:schemeClr val="tx1"/>
                </a:solidFill>
                <a:latin typeface="Arial" panose="020B0604020202020204" pitchFamily="34" charset="0"/>
              </a:defRPr>
            </a:lvl2pPr>
            <a:lvl3pPr marL="1132142" indent="-226428" defTabSz="915148">
              <a:spcBef>
                <a:spcPct val="30000"/>
              </a:spcBef>
              <a:defRPr sz="1200">
                <a:solidFill>
                  <a:schemeClr val="tx1"/>
                </a:solidFill>
                <a:latin typeface="Arial" panose="020B0604020202020204" pitchFamily="34" charset="0"/>
              </a:defRPr>
            </a:lvl3pPr>
            <a:lvl4pPr marL="1584998" indent="-226428" defTabSz="915148">
              <a:spcBef>
                <a:spcPct val="30000"/>
              </a:spcBef>
              <a:defRPr sz="1200">
                <a:solidFill>
                  <a:schemeClr val="tx1"/>
                </a:solidFill>
                <a:latin typeface="Arial" panose="020B0604020202020204" pitchFamily="34" charset="0"/>
              </a:defRPr>
            </a:lvl4pPr>
            <a:lvl5pPr marL="2037855" indent="-226428" defTabSz="915148">
              <a:spcBef>
                <a:spcPct val="30000"/>
              </a:spcBef>
              <a:defRPr sz="1200">
                <a:solidFill>
                  <a:schemeClr val="tx1"/>
                </a:solidFill>
                <a:latin typeface="Arial" panose="020B0604020202020204" pitchFamily="34" charset="0"/>
              </a:defRPr>
            </a:lvl5pPr>
            <a:lvl6pPr marL="2490711" indent="-226428" defTabSz="915148" eaLnBrk="0" fontAlgn="base" hangingPunct="0">
              <a:spcBef>
                <a:spcPct val="30000"/>
              </a:spcBef>
              <a:spcAft>
                <a:spcPct val="0"/>
              </a:spcAft>
              <a:defRPr sz="1200">
                <a:solidFill>
                  <a:schemeClr val="tx1"/>
                </a:solidFill>
                <a:latin typeface="Arial" panose="020B0604020202020204" pitchFamily="34" charset="0"/>
              </a:defRPr>
            </a:lvl6pPr>
            <a:lvl7pPr marL="2943568" indent="-226428" defTabSz="915148" eaLnBrk="0" fontAlgn="base" hangingPunct="0">
              <a:spcBef>
                <a:spcPct val="30000"/>
              </a:spcBef>
              <a:spcAft>
                <a:spcPct val="0"/>
              </a:spcAft>
              <a:defRPr sz="1200">
                <a:solidFill>
                  <a:schemeClr val="tx1"/>
                </a:solidFill>
                <a:latin typeface="Arial" panose="020B0604020202020204" pitchFamily="34" charset="0"/>
              </a:defRPr>
            </a:lvl7pPr>
            <a:lvl8pPr marL="3396425" indent="-226428" defTabSz="915148" eaLnBrk="0" fontAlgn="base" hangingPunct="0">
              <a:spcBef>
                <a:spcPct val="30000"/>
              </a:spcBef>
              <a:spcAft>
                <a:spcPct val="0"/>
              </a:spcAft>
              <a:defRPr sz="1200">
                <a:solidFill>
                  <a:schemeClr val="tx1"/>
                </a:solidFill>
                <a:latin typeface="Arial" panose="020B0604020202020204" pitchFamily="34" charset="0"/>
              </a:defRPr>
            </a:lvl8pPr>
            <a:lvl9pPr marL="3849281" indent="-226428" defTabSz="91514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1E795AF-81E0-49E8-9913-5AA5F754749C}" type="slidenum">
              <a:rPr lang="en-US" altLang="en-US" smtClean="0">
                <a:solidFill>
                  <a:srgbClr val="000000"/>
                </a:solidFill>
              </a:rPr>
              <a:pPr>
                <a:spcBef>
                  <a:spcPct val="0"/>
                </a:spcBef>
              </a:pPr>
              <a:t>33</a:t>
            </a:fld>
            <a:endParaRPr lang="en-US" altLang="en-US" smtClean="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777431521"/>
      </p:ext>
    </p:extLst>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Map indicates the increases in area burned that would result from the regional temperature and precipitation changes associated with a 2.2°F global warming</a:t>
            </a:r>
            <a:r>
              <a:rPr lang="en-US" b="1" dirty="0" smtClean="0"/>
              <a:t>100 </a:t>
            </a:r>
            <a:r>
              <a:rPr lang="en-US" dirty="0" smtClean="0"/>
              <a:t>across areas that share broad climatic and vegetation characteristics.</a:t>
            </a:r>
            <a:r>
              <a:rPr lang="en-US" b="1" dirty="0" smtClean="0"/>
              <a:t>101 </a:t>
            </a:r>
            <a:r>
              <a:rPr lang="en-US" dirty="0" smtClean="0"/>
              <a:t>Local impacts will vary greatly within these broad areas with sensitivity of fuels to climate.</a:t>
            </a:r>
            <a:r>
              <a:rPr lang="en-US" b="1" dirty="0" smtClean="0"/>
              <a:t>14 </a:t>
            </a:r>
            <a:endParaRPr lang="en-US" dirty="0"/>
          </a:p>
        </p:txBody>
      </p:sp>
      <p:sp>
        <p:nvSpPr>
          <p:cNvPr id="4" name="Slide Number Placeholder 3"/>
          <p:cNvSpPr>
            <a:spLocks noGrp="1"/>
          </p:cNvSpPr>
          <p:nvPr>
            <p:ph type="sldNum" sz="quarter" idx="10"/>
          </p:nvPr>
        </p:nvSpPr>
        <p:spPr/>
        <p:txBody>
          <a:bodyPr/>
          <a:lstStyle/>
          <a:p>
            <a:pPr>
              <a:defRPr/>
            </a:pPr>
            <a:fld id="{04DC954F-7657-4731-9B5E-473ACCC787A4}" type="slidenum">
              <a:rPr lang="en-US" smtClean="0"/>
              <a:pPr>
                <a:defRPr/>
              </a:pPr>
              <a:t>34</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50027280"/>
      </p:ext>
    </p:extLst>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Not</a:t>
            </a:r>
            <a:r>
              <a:rPr lang="en-US" baseline="0" dirty="0" smtClean="0"/>
              <a:t> meant to be an inclusive list</a:t>
            </a:r>
            <a:endParaRPr lang="en-US" dirty="0"/>
          </a:p>
        </p:txBody>
      </p:sp>
      <p:sp>
        <p:nvSpPr>
          <p:cNvPr id="4" name="Slide Number Placeholder 3"/>
          <p:cNvSpPr>
            <a:spLocks noGrp="1"/>
          </p:cNvSpPr>
          <p:nvPr>
            <p:ph type="sldNum" sz="quarter" idx="10"/>
          </p:nvPr>
        </p:nvSpPr>
        <p:spPr/>
        <p:txBody>
          <a:bodyPr/>
          <a:lstStyle/>
          <a:p>
            <a:pPr>
              <a:defRPr/>
            </a:pPr>
            <a:fld id="{04DC954F-7657-4731-9B5E-473ACCC787A4}" type="slidenum">
              <a:rPr lang="en-US" smtClean="0"/>
              <a:pPr>
                <a:defRPr/>
              </a:pPr>
              <a:t>35</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181653658"/>
      </p:ext>
    </p:extLst>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mtClean="0"/>
              <a:t>Photo - Yakima </a:t>
            </a:r>
            <a:r>
              <a:rPr lang="en-US" dirty="0" smtClean="0"/>
              <a:t>River Canyon: https://www.flickr.com/photos/hershman/6098432509/</a:t>
            </a:r>
            <a:endParaRPr lang="en-US" dirty="0"/>
          </a:p>
        </p:txBody>
      </p:sp>
      <p:sp>
        <p:nvSpPr>
          <p:cNvPr id="4" name="Slide Number Placeholder 3"/>
          <p:cNvSpPr>
            <a:spLocks noGrp="1"/>
          </p:cNvSpPr>
          <p:nvPr>
            <p:ph type="sldNum" sz="quarter" idx="10"/>
          </p:nvPr>
        </p:nvSpPr>
        <p:spPr/>
        <p:txBody>
          <a:bodyPr/>
          <a:lstStyle/>
          <a:p>
            <a:pPr>
              <a:defRPr/>
            </a:pPr>
            <a:fld id="{04DC954F-7657-4731-9B5E-473ACCC787A4}" type="slidenum">
              <a:rPr lang="en-US" smtClean="0"/>
              <a:pPr>
                <a:defRPr/>
              </a:pPr>
              <a:t>36</a:t>
            </a:fld>
            <a:endParaRPr lang="en-US"/>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05161458"/>
      </p:ext>
    </p:extLst>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37250"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dirty="0">
                <a:latin typeface="+mn-lt"/>
              </a:rPr>
              <a:t>From Chapter 2 in Dalton et al 2013 (Island Press report) - </a:t>
            </a:r>
            <a:r>
              <a:rPr lang="en-US" b="1" dirty="0">
                <a:latin typeface="+mn-lt"/>
              </a:rPr>
              <a:t>Figure 2.3 </a:t>
            </a:r>
            <a:r>
              <a:rPr lang="en-US" dirty="0">
                <a:latin typeface="+mn-lt"/>
              </a:rPr>
              <a:t>Annual mean </a:t>
            </a:r>
            <a:r>
              <a:rPr lang="en-US" dirty="0" smtClean="0">
                <a:latin typeface="+mn-lt"/>
              </a:rPr>
              <a:t>precipitation in </a:t>
            </a:r>
            <a:r>
              <a:rPr lang="en-US" dirty="0">
                <a:latin typeface="+mn-lt"/>
              </a:rPr>
              <a:t>the Northwest (Washington, Oregon, and Idaho) calculated from US Historical Climate Network data Version 2 (USHCN V2) using the Climate at a Glance utility from the National Climatic Data Center, for period of record 1895–2011. The smooth curve is computed using locally weighted regression.</a:t>
            </a:r>
            <a:endParaRPr lang="en-US" dirty="0"/>
          </a:p>
        </p:txBody>
      </p:sp>
      <p:sp>
        <p:nvSpPr>
          <p:cNvPr id="437252"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15148">
              <a:spcBef>
                <a:spcPct val="30000"/>
              </a:spcBef>
              <a:defRPr sz="1200">
                <a:solidFill>
                  <a:schemeClr val="tx1"/>
                </a:solidFill>
                <a:latin typeface="Arial" panose="020B0604020202020204" pitchFamily="34" charset="0"/>
              </a:defRPr>
            </a:lvl1pPr>
            <a:lvl2pPr marL="735892" indent="-283035" defTabSz="915148">
              <a:spcBef>
                <a:spcPct val="30000"/>
              </a:spcBef>
              <a:defRPr sz="1200">
                <a:solidFill>
                  <a:schemeClr val="tx1"/>
                </a:solidFill>
                <a:latin typeface="Arial" panose="020B0604020202020204" pitchFamily="34" charset="0"/>
              </a:defRPr>
            </a:lvl2pPr>
            <a:lvl3pPr marL="1132142" indent="-226428" defTabSz="915148">
              <a:spcBef>
                <a:spcPct val="30000"/>
              </a:spcBef>
              <a:defRPr sz="1200">
                <a:solidFill>
                  <a:schemeClr val="tx1"/>
                </a:solidFill>
                <a:latin typeface="Arial" panose="020B0604020202020204" pitchFamily="34" charset="0"/>
              </a:defRPr>
            </a:lvl3pPr>
            <a:lvl4pPr marL="1584998" indent="-226428" defTabSz="915148">
              <a:spcBef>
                <a:spcPct val="30000"/>
              </a:spcBef>
              <a:defRPr sz="1200">
                <a:solidFill>
                  <a:schemeClr val="tx1"/>
                </a:solidFill>
                <a:latin typeface="Arial" panose="020B0604020202020204" pitchFamily="34" charset="0"/>
              </a:defRPr>
            </a:lvl4pPr>
            <a:lvl5pPr marL="2037855" indent="-226428" defTabSz="915148">
              <a:spcBef>
                <a:spcPct val="30000"/>
              </a:spcBef>
              <a:defRPr sz="1200">
                <a:solidFill>
                  <a:schemeClr val="tx1"/>
                </a:solidFill>
                <a:latin typeface="Arial" panose="020B0604020202020204" pitchFamily="34" charset="0"/>
              </a:defRPr>
            </a:lvl5pPr>
            <a:lvl6pPr marL="2490711" indent="-226428" defTabSz="915148" eaLnBrk="0" fontAlgn="base" hangingPunct="0">
              <a:spcBef>
                <a:spcPct val="30000"/>
              </a:spcBef>
              <a:spcAft>
                <a:spcPct val="0"/>
              </a:spcAft>
              <a:defRPr sz="1200">
                <a:solidFill>
                  <a:schemeClr val="tx1"/>
                </a:solidFill>
                <a:latin typeface="Arial" panose="020B0604020202020204" pitchFamily="34" charset="0"/>
              </a:defRPr>
            </a:lvl6pPr>
            <a:lvl7pPr marL="2943568" indent="-226428" defTabSz="915148" eaLnBrk="0" fontAlgn="base" hangingPunct="0">
              <a:spcBef>
                <a:spcPct val="30000"/>
              </a:spcBef>
              <a:spcAft>
                <a:spcPct val="0"/>
              </a:spcAft>
              <a:defRPr sz="1200">
                <a:solidFill>
                  <a:schemeClr val="tx1"/>
                </a:solidFill>
                <a:latin typeface="Arial" panose="020B0604020202020204" pitchFamily="34" charset="0"/>
              </a:defRPr>
            </a:lvl7pPr>
            <a:lvl8pPr marL="3396425" indent="-226428" defTabSz="915148" eaLnBrk="0" fontAlgn="base" hangingPunct="0">
              <a:spcBef>
                <a:spcPct val="30000"/>
              </a:spcBef>
              <a:spcAft>
                <a:spcPct val="0"/>
              </a:spcAft>
              <a:defRPr sz="1200">
                <a:solidFill>
                  <a:schemeClr val="tx1"/>
                </a:solidFill>
                <a:latin typeface="Arial" panose="020B0604020202020204" pitchFamily="34" charset="0"/>
              </a:defRPr>
            </a:lvl8pPr>
            <a:lvl9pPr marL="3849281" indent="-226428" defTabSz="91514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A54C3D5F-E79E-4C83-AF8B-0575A628BE6B}" type="slidenum">
              <a:rPr lang="en-US" altLang="en-US" smtClean="0">
                <a:solidFill>
                  <a:srgbClr val="000000"/>
                </a:solidFill>
              </a:rPr>
              <a:pPr>
                <a:spcBef>
                  <a:spcPct val="0"/>
                </a:spcBef>
              </a:pPr>
              <a:t>6</a:t>
            </a:fld>
            <a:endParaRPr lang="en-US" altLang="en-US" smtClean="0">
              <a:solidFill>
                <a:srgbClr val="000000"/>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09182852"/>
      </p:ext>
    </p:extLst>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66946" name="Slide Image Placeholder 1"/>
          <p:cNvSpPr>
            <a:spLocks noGrp="1" noRot="1" noChangeAspect="1" noTextEdit="1"/>
          </p:cNvSpPr>
          <p:nvPr>
            <p:ph type="sldImg"/>
          </p:nvPr>
        </p:nvSpPr>
        <p:spPr>
          <a:ln/>
        </p:spPr>
      </p:sp>
      <p:sp>
        <p:nvSpPr>
          <p:cNvPr id="466947" name="Notes Placeholder 2"/>
          <p:cNvSpPr>
            <a:spLocks noGrp="1"/>
          </p:cNvSpPr>
          <p:nvPr>
            <p:ph type="body" idx="1"/>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p>
            <a:r>
              <a:rPr lang="en-US" altLang="en-US" smtClean="0">
                <a:latin typeface="Arial" panose="020B0604020202020204" pitchFamily="34" charset="0"/>
              </a:rPr>
              <a:t>From Mote, P.W., A.F. Hamlet, and E.P. Salathé. 2008. Has spring snowpack declined in the Washington Cascades?. </a:t>
            </a:r>
            <a:r>
              <a:rPr lang="en-US" altLang="en-US" i="1" smtClean="0">
                <a:latin typeface="Arial" panose="020B0604020202020204" pitchFamily="34" charset="0"/>
              </a:rPr>
              <a:t>Hydrology and Earth System Sciences</a:t>
            </a:r>
            <a:r>
              <a:rPr lang="en-US" altLang="en-US" smtClean="0">
                <a:latin typeface="Arial" panose="020B0604020202020204" pitchFamily="34" charset="0"/>
              </a:rPr>
              <a:t> 12: 193-206.</a:t>
            </a:r>
            <a:endParaRPr lang="en-US" altLang="en-US" i="1" smtClean="0">
              <a:latin typeface="Arial" panose="020B0604020202020204" pitchFamily="34" charset="0"/>
            </a:endParaRPr>
          </a:p>
          <a:p>
            <a:endParaRPr lang="en-US" altLang="en-US" smtClean="0">
              <a:latin typeface="Arial" panose="020B0604020202020204" pitchFamily="34" charset="0"/>
            </a:endParaRPr>
          </a:p>
          <a:p>
            <a:r>
              <a:rPr lang="en-US" altLang="en-US" smtClean="0">
                <a:latin typeface="Arial" panose="020B0604020202020204" pitchFamily="34" charset="0"/>
              </a:rPr>
              <a:t>Fig. 5. Cumulative SWE as a function of elevation, for the Washington Cascades. Regionally averaged 1 April SWE for observations (o) computed for the 1944–2006 snow courses using area-weighting and infilling of missing values with best-correlated time series, and VIC</a:t>
            </a:r>
          </a:p>
          <a:p>
            <a:r>
              <a:rPr lang="en-US" altLang="en-US" smtClean="0">
                <a:latin typeface="Arial" panose="020B0604020202020204" pitchFamily="34" charset="0"/>
              </a:rPr>
              <a:t>(v). The VIC values have been scaled to the mean observed SWE. Linear fits for observed (solid) and VIC (dashed) overlap.</a:t>
            </a:r>
          </a:p>
        </p:txBody>
      </p:sp>
      <p:sp>
        <p:nvSpPr>
          <p:cNvPr id="466948"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13576">
              <a:spcBef>
                <a:spcPct val="30000"/>
              </a:spcBef>
              <a:defRPr sz="1200">
                <a:solidFill>
                  <a:schemeClr val="tx1"/>
                </a:solidFill>
                <a:latin typeface="Arial" panose="020B0604020202020204" pitchFamily="34" charset="0"/>
              </a:defRPr>
            </a:lvl1pPr>
            <a:lvl2pPr marL="734320" indent="-281463" defTabSz="913576">
              <a:spcBef>
                <a:spcPct val="30000"/>
              </a:spcBef>
              <a:defRPr sz="1200">
                <a:solidFill>
                  <a:schemeClr val="tx1"/>
                </a:solidFill>
                <a:latin typeface="Arial" panose="020B0604020202020204" pitchFamily="34" charset="0"/>
              </a:defRPr>
            </a:lvl2pPr>
            <a:lvl3pPr marL="1130570" indent="-224856" defTabSz="913576">
              <a:spcBef>
                <a:spcPct val="30000"/>
              </a:spcBef>
              <a:defRPr sz="1200">
                <a:solidFill>
                  <a:schemeClr val="tx1"/>
                </a:solidFill>
                <a:latin typeface="Arial" panose="020B0604020202020204" pitchFamily="34" charset="0"/>
              </a:defRPr>
            </a:lvl3pPr>
            <a:lvl4pPr marL="1583426" indent="-224856" defTabSz="913576">
              <a:spcBef>
                <a:spcPct val="30000"/>
              </a:spcBef>
              <a:defRPr sz="1200">
                <a:solidFill>
                  <a:schemeClr val="tx1"/>
                </a:solidFill>
                <a:latin typeface="Arial" panose="020B0604020202020204" pitchFamily="34" charset="0"/>
              </a:defRPr>
            </a:lvl4pPr>
            <a:lvl5pPr marL="2036283" indent="-224856" defTabSz="913576">
              <a:spcBef>
                <a:spcPct val="30000"/>
              </a:spcBef>
              <a:defRPr sz="1200">
                <a:solidFill>
                  <a:schemeClr val="tx1"/>
                </a:solidFill>
                <a:latin typeface="Arial" panose="020B0604020202020204" pitchFamily="34" charset="0"/>
              </a:defRPr>
            </a:lvl5pPr>
            <a:lvl6pPr marL="2489139" indent="-224856" defTabSz="913576" eaLnBrk="0" fontAlgn="base" hangingPunct="0">
              <a:spcBef>
                <a:spcPct val="30000"/>
              </a:spcBef>
              <a:spcAft>
                <a:spcPct val="0"/>
              </a:spcAft>
              <a:defRPr sz="1200">
                <a:solidFill>
                  <a:schemeClr val="tx1"/>
                </a:solidFill>
                <a:latin typeface="Arial" panose="020B0604020202020204" pitchFamily="34" charset="0"/>
              </a:defRPr>
            </a:lvl6pPr>
            <a:lvl7pPr marL="2941996" indent="-224856" defTabSz="913576" eaLnBrk="0" fontAlgn="base" hangingPunct="0">
              <a:spcBef>
                <a:spcPct val="30000"/>
              </a:spcBef>
              <a:spcAft>
                <a:spcPct val="0"/>
              </a:spcAft>
              <a:defRPr sz="1200">
                <a:solidFill>
                  <a:schemeClr val="tx1"/>
                </a:solidFill>
                <a:latin typeface="Arial" panose="020B0604020202020204" pitchFamily="34" charset="0"/>
              </a:defRPr>
            </a:lvl7pPr>
            <a:lvl8pPr marL="3394853" indent="-224856" defTabSz="913576" eaLnBrk="0" fontAlgn="base" hangingPunct="0">
              <a:spcBef>
                <a:spcPct val="30000"/>
              </a:spcBef>
              <a:spcAft>
                <a:spcPct val="0"/>
              </a:spcAft>
              <a:defRPr sz="1200">
                <a:solidFill>
                  <a:schemeClr val="tx1"/>
                </a:solidFill>
                <a:latin typeface="Arial" panose="020B0604020202020204" pitchFamily="34" charset="0"/>
              </a:defRPr>
            </a:lvl8pPr>
            <a:lvl9pPr marL="3847709" indent="-224856" defTabSz="913576"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E9968841-81D5-45D9-B178-08280626099A}" type="slidenum">
              <a:rPr lang="en-US" altLang="en-US" smtClean="0"/>
              <a:pPr>
                <a:spcBef>
                  <a:spcPct val="0"/>
                </a:spcBef>
              </a:pPr>
              <a:t>7</a:t>
            </a:fld>
            <a:endParaRPr lang="en-US" altLang="en-US"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895550597"/>
      </p:ext>
    </p:extLst>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9538"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defTabSz="914408">
              <a:defRPr/>
            </a:pPr>
            <a:r>
              <a:rPr lang="en-US" dirty="0">
                <a:latin typeface="+mn-lt"/>
              </a:rPr>
              <a:t>Figure 21.1: Reduced June flows in many Northwest snow-fed rivers is a signature of warming in basins that have a significant snowmelt contribution. The fraction of annual flow occurring in June increased slightly in rain-dominated coastal basins and decreased in mixed rain-snow basins and snowmelt-dominated basins over the period 1948 to 2008.</a:t>
            </a:r>
            <a:r>
              <a:rPr lang="en-US" baseline="30000" dirty="0">
                <a:latin typeface="+mn-lt"/>
              </a:rPr>
              <a:t>1</a:t>
            </a:r>
            <a:r>
              <a:rPr lang="en-US" dirty="0">
                <a:latin typeface="+mn-lt"/>
              </a:rPr>
              <a:t> The high flow period is in June for most Northwest river basins; decreases in summer flows can make it more difficult to meet a variety of competing human and natural demands for water. (Figure source: adapted from </a:t>
            </a:r>
            <a:r>
              <a:rPr lang="en-US" dirty="0" err="1">
                <a:latin typeface="+mn-lt"/>
              </a:rPr>
              <a:t>Fritze</a:t>
            </a:r>
            <a:r>
              <a:rPr lang="en-US" dirty="0">
                <a:latin typeface="+mn-lt"/>
              </a:rPr>
              <a:t> et al. 2011</a:t>
            </a:r>
            <a:r>
              <a:rPr lang="en-US" baseline="30000" dirty="0">
                <a:latin typeface="+mn-lt"/>
              </a:rPr>
              <a:t>2</a:t>
            </a:r>
            <a:r>
              <a:rPr lang="en-US" dirty="0">
                <a:latin typeface="+mn-lt"/>
              </a:rPr>
              <a:t>).</a:t>
            </a:r>
          </a:p>
          <a:p>
            <a:pPr>
              <a:defRPr/>
            </a:pPr>
            <a:endParaRPr lang="en-US" dirty="0"/>
          </a:p>
        </p:txBody>
      </p:sp>
      <p:sp>
        <p:nvSpPr>
          <p:cNvPr id="449540"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15148">
              <a:spcBef>
                <a:spcPct val="30000"/>
              </a:spcBef>
              <a:defRPr sz="1200">
                <a:solidFill>
                  <a:schemeClr val="tx1"/>
                </a:solidFill>
                <a:latin typeface="Arial" panose="020B0604020202020204" pitchFamily="34" charset="0"/>
              </a:defRPr>
            </a:lvl1pPr>
            <a:lvl2pPr marL="735892" indent="-283035" defTabSz="915148">
              <a:spcBef>
                <a:spcPct val="30000"/>
              </a:spcBef>
              <a:defRPr sz="1200">
                <a:solidFill>
                  <a:schemeClr val="tx1"/>
                </a:solidFill>
                <a:latin typeface="Arial" panose="020B0604020202020204" pitchFamily="34" charset="0"/>
              </a:defRPr>
            </a:lvl2pPr>
            <a:lvl3pPr marL="1132142" indent="-226428" defTabSz="915148">
              <a:spcBef>
                <a:spcPct val="30000"/>
              </a:spcBef>
              <a:defRPr sz="1200">
                <a:solidFill>
                  <a:schemeClr val="tx1"/>
                </a:solidFill>
                <a:latin typeface="Arial" panose="020B0604020202020204" pitchFamily="34" charset="0"/>
              </a:defRPr>
            </a:lvl3pPr>
            <a:lvl4pPr marL="1584998" indent="-226428" defTabSz="915148">
              <a:spcBef>
                <a:spcPct val="30000"/>
              </a:spcBef>
              <a:defRPr sz="1200">
                <a:solidFill>
                  <a:schemeClr val="tx1"/>
                </a:solidFill>
                <a:latin typeface="Arial" panose="020B0604020202020204" pitchFamily="34" charset="0"/>
              </a:defRPr>
            </a:lvl4pPr>
            <a:lvl5pPr marL="2037855" indent="-226428" defTabSz="915148">
              <a:spcBef>
                <a:spcPct val="30000"/>
              </a:spcBef>
              <a:defRPr sz="1200">
                <a:solidFill>
                  <a:schemeClr val="tx1"/>
                </a:solidFill>
                <a:latin typeface="Arial" panose="020B0604020202020204" pitchFamily="34" charset="0"/>
              </a:defRPr>
            </a:lvl5pPr>
            <a:lvl6pPr marL="2490711" indent="-226428" defTabSz="915148" eaLnBrk="0" fontAlgn="base" hangingPunct="0">
              <a:spcBef>
                <a:spcPct val="30000"/>
              </a:spcBef>
              <a:spcAft>
                <a:spcPct val="0"/>
              </a:spcAft>
              <a:defRPr sz="1200">
                <a:solidFill>
                  <a:schemeClr val="tx1"/>
                </a:solidFill>
                <a:latin typeface="Arial" panose="020B0604020202020204" pitchFamily="34" charset="0"/>
              </a:defRPr>
            </a:lvl6pPr>
            <a:lvl7pPr marL="2943568" indent="-226428" defTabSz="915148" eaLnBrk="0" fontAlgn="base" hangingPunct="0">
              <a:spcBef>
                <a:spcPct val="30000"/>
              </a:spcBef>
              <a:spcAft>
                <a:spcPct val="0"/>
              </a:spcAft>
              <a:defRPr sz="1200">
                <a:solidFill>
                  <a:schemeClr val="tx1"/>
                </a:solidFill>
                <a:latin typeface="Arial" panose="020B0604020202020204" pitchFamily="34" charset="0"/>
              </a:defRPr>
            </a:lvl7pPr>
            <a:lvl8pPr marL="3396425" indent="-226428" defTabSz="915148" eaLnBrk="0" fontAlgn="base" hangingPunct="0">
              <a:spcBef>
                <a:spcPct val="30000"/>
              </a:spcBef>
              <a:spcAft>
                <a:spcPct val="0"/>
              </a:spcAft>
              <a:defRPr sz="1200">
                <a:solidFill>
                  <a:schemeClr val="tx1"/>
                </a:solidFill>
                <a:latin typeface="Arial" panose="020B0604020202020204" pitchFamily="34" charset="0"/>
              </a:defRPr>
            </a:lvl8pPr>
            <a:lvl9pPr marL="3849281" indent="-226428" defTabSz="91514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CBC1FA3E-636E-45C3-B989-8890A2CB19CF}" type="slidenum">
              <a:rPr lang="en-US" altLang="en-US" smtClean="0"/>
              <a:pPr>
                <a:spcBef>
                  <a:spcPct val="0"/>
                </a:spcBef>
              </a:pPr>
              <a:t>9</a:t>
            </a:fld>
            <a:endParaRPr lang="en-US" altLang="en-US"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786717346"/>
      </p:ext>
    </p:extLst>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51586" name="Slide Image Placeholder 1"/>
          <p:cNvSpPr>
            <a:spLocks noGrp="1" noRot="1" noChangeAspect="1" noTextEdit="1"/>
          </p:cNvSpPr>
          <p:nvPr>
            <p:ph type="sldImg"/>
          </p:nvPr>
        </p:nvSpPr>
        <p:spPr>
          <a:ln/>
        </p:spPr>
      </p:sp>
      <p:sp>
        <p:nvSpPr>
          <p:cNvPr id="3" name="Notes Placeholder 2"/>
          <p:cNvSpPr>
            <a:spLocks noGrp="1"/>
          </p:cNvSpPr>
          <p:nvPr>
            <p:ph type="body" idx="1"/>
          </p:nvPr>
        </p:nvSpPr>
        <p:spPr/>
        <p:txBody>
          <a:bodyPr/>
          <a:lstStyle/>
          <a:p>
            <a:pPr>
              <a:defRPr/>
            </a:pPr>
            <a:r>
              <a:rPr lang="en-US" b="1" dirty="0">
                <a:latin typeface="+mn-lt"/>
              </a:rPr>
              <a:t>Figure 3.4 </a:t>
            </a:r>
            <a:r>
              <a:rPr lang="en-US" dirty="0">
                <a:latin typeface="+mn-lt"/>
              </a:rPr>
              <a:t>Adapted from a study by Luce and Holden (2009), these maps depict the changes in 25th percentile annual flow (top), and mean annual flow (bottom) at streamflow gauges across the Northwest for 1948–2006. Circles represent statistically significant trends (at a=0.1), whereas squares represent locations where trends were not statistically significant</a:t>
            </a:r>
            <a:endParaRPr lang="en-US" dirty="0"/>
          </a:p>
        </p:txBody>
      </p:sp>
      <p:sp>
        <p:nvSpPr>
          <p:cNvPr id="451588" name="Slide Number Placeholder 3"/>
          <p:cNvSpPr>
            <a:spLocks noGrp="1"/>
          </p:cNvSpPr>
          <p:nvPr>
            <p:ph type="sldNum" sz="quarter" idx="5"/>
          </p:nvPr>
        </p:nvSpPr>
        <p:spPr>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defTabSz="915148">
              <a:spcBef>
                <a:spcPct val="30000"/>
              </a:spcBef>
              <a:defRPr sz="1200">
                <a:solidFill>
                  <a:schemeClr val="tx1"/>
                </a:solidFill>
                <a:latin typeface="Arial" panose="020B0604020202020204" pitchFamily="34" charset="0"/>
              </a:defRPr>
            </a:lvl1pPr>
            <a:lvl2pPr marL="735892" indent="-283035" defTabSz="915148">
              <a:spcBef>
                <a:spcPct val="30000"/>
              </a:spcBef>
              <a:defRPr sz="1200">
                <a:solidFill>
                  <a:schemeClr val="tx1"/>
                </a:solidFill>
                <a:latin typeface="Arial" panose="020B0604020202020204" pitchFamily="34" charset="0"/>
              </a:defRPr>
            </a:lvl2pPr>
            <a:lvl3pPr marL="1132142" indent="-226428" defTabSz="915148">
              <a:spcBef>
                <a:spcPct val="30000"/>
              </a:spcBef>
              <a:defRPr sz="1200">
                <a:solidFill>
                  <a:schemeClr val="tx1"/>
                </a:solidFill>
                <a:latin typeface="Arial" panose="020B0604020202020204" pitchFamily="34" charset="0"/>
              </a:defRPr>
            </a:lvl3pPr>
            <a:lvl4pPr marL="1584998" indent="-226428" defTabSz="915148">
              <a:spcBef>
                <a:spcPct val="30000"/>
              </a:spcBef>
              <a:defRPr sz="1200">
                <a:solidFill>
                  <a:schemeClr val="tx1"/>
                </a:solidFill>
                <a:latin typeface="Arial" panose="020B0604020202020204" pitchFamily="34" charset="0"/>
              </a:defRPr>
            </a:lvl4pPr>
            <a:lvl5pPr marL="2037855" indent="-226428" defTabSz="915148">
              <a:spcBef>
                <a:spcPct val="30000"/>
              </a:spcBef>
              <a:defRPr sz="1200">
                <a:solidFill>
                  <a:schemeClr val="tx1"/>
                </a:solidFill>
                <a:latin typeface="Arial" panose="020B0604020202020204" pitchFamily="34" charset="0"/>
              </a:defRPr>
            </a:lvl5pPr>
            <a:lvl6pPr marL="2490711" indent="-226428" defTabSz="915148" eaLnBrk="0" fontAlgn="base" hangingPunct="0">
              <a:spcBef>
                <a:spcPct val="30000"/>
              </a:spcBef>
              <a:spcAft>
                <a:spcPct val="0"/>
              </a:spcAft>
              <a:defRPr sz="1200">
                <a:solidFill>
                  <a:schemeClr val="tx1"/>
                </a:solidFill>
                <a:latin typeface="Arial" panose="020B0604020202020204" pitchFamily="34" charset="0"/>
              </a:defRPr>
            </a:lvl6pPr>
            <a:lvl7pPr marL="2943568" indent="-226428" defTabSz="915148" eaLnBrk="0" fontAlgn="base" hangingPunct="0">
              <a:spcBef>
                <a:spcPct val="30000"/>
              </a:spcBef>
              <a:spcAft>
                <a:spcPct val="0"/>
              </a:spcAft>
              <a:defRPr sz="1200">
                <a:solidFill>
                  <a:schemeClr val="tx1"/>
                </a:solidFill>
                <a:latin typeface="Arial" panose="020B0604020202020204" pitchFamily="34" charset="0"/>
              </a:defRPr>
            </a:lvl7pPr>
            <a:lvl8pPr marL="3396425" indent="-226428" defTabSz="915148" eaLnBrk="0" fontAlgn="base" hangingPunct="0">
              <a:spcBef>
                <a:spcPct val="30000"/>
              </a:spcBef>
              <a:spcAft>
                <a:spcPct val="0"/>
              </a:spcAft>
              <a:defRPr sz="1200">
                <a:solidFill>
                  <a:schemeClr val="tx1"/>
                </a:solidFill>
                <a:latin typeface="Arial" panose="020B0604020202020204" pitchFamily="34" charset="0"/>
              </a:defRPr>
            </a:lvl8pPr>
            <a:lvl9pPr marL="3849281" indent="-226428" defTabSz="915148" eaLnBrk="0" fontAlgn="base" hangingPunct="0">
              <a:spcBef>
                <a:spcPct val="30000"/>
              </a:spcBef>
              <a:spcAft>
                <a:spcPct val="0"/>
              </a:spcAft>
              <a:defRPr sz="1200">
                <a:solidFill>
                  <a:schemeClr val="tx1"/>
                </a:solidFill>
                <a:latin typeface="Arial" panose="020B0604020202020204" pitchFamily="34" charset="0"/>
              </a:defRPr>
            </a:lvl9pPr>
          </a:lstStyle>
          <a:p>
            <a:pPr>
              <a:spcBef>
                <a:spcPct val="0"/>
              </a:spcBef>
            </a:pPr>
            <a:fld id="{595102A3-5B0C-4338-897D-4522463877C0}" type="slidenum">
              <a:rPr lang="en-US" altLang="en-US" smtClean="0"/>
              <a:pPr>
                <a:spcBef>
                  <a:spcPct val="0"/>
                </a:spcBef>
              </a:pPr>
              <a:t>10</a:t>
            </a:fld>
            <a:endParaRPr lang="en-US" altLang="en-US" smtClean="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356291976"/>
      </p:ext>
    </p:extLst>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7650" name="Slide Image Placeholder 1"/>
          <p:cNvSpPr>
            <a:spLocks noGrp="1" noRot="1" noChangeAspect="1"/>
          </p:cNvSpPr>
          <p:nvPr>
            <p:ph type="sldImg"/>
          </p:nvPr>
        </p:nvSpPr>
        <p:spPr>
          <a:ln/>
        </p:spPr>
      </p:sp>
      <p:sp>
        <p:nvSpPr>
          <p:cNvPr id="27651" name="Notes Placeholder 2"/>
          <p:cNvSpPr>
            <a:spLocks noGrp="1"/>
          </p:cNvSpPr>
          <p:nvPr>
            <p:ph type="body" idx="1"/>
          </p:nvPr>
        </p:nvSpPr>
        <p:spPr>
          <a:noFill/>
          <a:ln/>
        </p:spPr>
        <p:txBody>
          <a:bodyPr/>
          <a:lstStyle/>
          <a:p>
            <a:r>
              <a:rPr lang="en-US" smtClean="0">
                <a:latin typeface="Times New Roman" pitchFamily="-103" charset="0"/>
                <a:ea typeface="ＭＳ Ｐゴシック" pitchFamily="-103" charset="-128"/>
                <a:cs typeface="ＭＳ Ｐゴシック" pitchFamily="-103" charset="-128"/>
              </a:rPr>
              <a:t>Northern hemisphere undergone most warming in past 3 decades. </a:t>
            </a:r>
          </a:p>
          <a:p>
            <a:r>
              <a:rPr lang="en-US" smtClean="0">
                <a:latin typeface="Times New Roman" pitchFamily="-103" charset="0"/>
                <a:ea typeface="ＭＳ Ｐゴシック" pitchFamily="-103" charset="-128"/>
                <a:cs typeface="ＭＳ Ｐゴシック" pitchFamily="-103" charset="-128"/>
              </a:rPr>
              <a:t>More land mass, and land = better absorber of heat.</a:t>
            </a:r>
          </a:p>
          <a:p>
            <a:r>
              <a:rPr lang="en-US" smtClean="0">
                <a:latin typeface="Times New Roman" pitchFamily="-103" charset="0"/>
                <a:ea typeface="ＭＳ Ｐゴシック" pitchFamily="-103" charset="-128"/>
                <a:cs typeface="ＭＳ Ｐゴシック" pitchFamily="-103" charset="-128"/>
              </a:rPr>
              <a:t>Arctic in warmest zones.</a:t>
            </a:r>
          </a:p>
          <a:p>
            <a:endParaRPr lang="en-US" smtClean="0">
              <a:latin typeface="Times New Roman" pitchFamily="-103" charset="0"/>
              <a:ea typeface="ＭＳ Ｐゴシック" pitchFamily="-103" charset="-128"/>
              <a:cs typeface="ＭＳ Ｐゴシック" pitchFamily="-103" charset="-128"/>
            </a:endParaRPr>
          </a:p>
          <a:p>
            <a:pPr eaLnBrk="1" hangingPunct="1">
              <a:spcBef>
                <a:spcPct val="0"/>
              </a:spcBef>
            </a:pPr>
            <a:endParaRPr lang="en-GB" smtClean="0">
              <a:latin typeface="Times New Roman" pitchFamily="-103" charset="0"/>
              <a:ea typeface="Times New Roman" pitchFamily="-103" charset="0"/>
              <a:cs typeface="Times New Roman" pitchFamily="-103" charset="0"/>
            </a:endParaRPr>
          </a:p>
          <a:p>
            <a:pPr eaLnBrk="1" hangingPunct="1">
              <a:spcBef>
                <a:spcPct val="0"/>
              </a:spcBef>
            </a:pPr>
            <a:r>
              <a:rPr lang="en-GB" smtClean="0">
                <a:latin typeface="Times New Roman" pitchFamily="-103" charset="0"/>
                <a:ea typeface="Times New Roman" pitchFamily="-103" charset="0"/>
                <a:cs typeface="Times New Roman" pitchFamily="-103" charset="0"/>
              </a:rPr>
              <a:t>Causes of consistent warming trend: more sun energy, natural climate variations, volcanoes, rising GHGs (only one plausible to have caused observed long-term warming)</a:t>
            </a:r>
          </a:p>
          <a:p>
            <a:endParaRPr lang="en-US" smtClean="0">
              <a:latin typeface="Times New Roman" pitchFamily="-103" charset="0"/>
              <a:ea typeface="ＭＳ Ｐゴシック" pitchFamily="-103" charset="-128"/>
              <a:cs typeface="ＭＳ Ｐゴシック" pitchFamily="-103" charset="-128"/>
            </a:endParaRPr>
          </a:p>
        </p:txBody>
      </p:sp>
      <p:sp>
        <p:nvSpPr>
          <p:cNvPr id="27652" name="Slide Number Placeholder 3"/>
          <p:cNvSpPr>
            <a:spLocks noGrp="1"/>
          </p:cNvSpPr>
          <p:nvPr>
            <p:ph type="sldNum" sz="quarter" idx="5"/>
          </p:nvPr>
        </p:nvSpPr>
        <p:spPr>
          <a:noFill/>
        </p:spPr>
        <p:txBody>
          <a:bodyPr/>
          <a:lstStyle/>
          <a:p>
            <a:fld id="{E9529375-D622-054F-8A99-A57D78FC1DB3}" type="slidenum">
              <a:rPr lang="en-US" smtClean="0">
                <a:latin typeface="Arial" pitchFamily="-103" charset="0"/>
              </a:rPr>
              <a:pPr/>
              <a:t>11</a:t>
            </a:fld>
            <a:endParaRPr lang="en-US" smtClean="0">
              <a:latin typeface="Arial" pitchFamily="-103"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8" name="Slide Image Placeholder 1"/>
          <p:cNvSpPr>
            <a:spLocks noGrp="1" noRot="1" noChangeAspect="1"/>
          </p:cNvSpPr>
          <p:nvPr>
            <p:ph type="sldImg"/>
          </p:nvPr>
        </p:nvSpPr>
        <p:spPr>
          <a:ln/>
        </p:spPr>
      </p:sp>
      <p:sp>
        <p:nvSpPr>
          <p:cNvPr id="29699" name="Notes Placeholder 2"/>
          <p:cNvSpPr>
            <a:spLocks noGrp="1"/>
          </p:cNvSpPr>
          <p:nvPr>
            <p:ph type="body" idx="1"/>
          </p:nvPr>
        </p:nvSpPr>
        <p:spPr>
          <a:noFill/>
          <a:ln/>
        </p:spPr>
        <p:txBody>
          <a:bodyPr/>
          <a:lstStyle/>
          <a:p>
            <a:pPr marL="222968" indent="-222968"/>
            <a:r>
              <a:rPr lang="en-US" dirty="0" smtClean="0">
                <a:latin typeface="Times New Roman" pitchFamily="-65" charset="0"/>
                <a:ea typeface="Times New Roman" pitchFamily="-65" charset="0"/>
                <a:cs typeface="Times New Roman" pitchFamily="-65" charset="0"/>
              </a:rPr>
              <a:t>Greenhouse gases play a critical role in determining global temperature. Without these gases, the Earth’s average temperature would be somewhere on the order of 0°F -- a temperature so low that the Earth would be frozen and could not sustain life -- rather than the comfortable average of 59°F today (</a:t>
            </a:r>
            <a:r>
              <a:rPr lang="en-US" dirty="0" err="1" smtClean="0">
                <a:latin typeface="Times New Roman" pitchFamily="-65" charset="0"/>
                <a:ea typeface="Times New Roman" pitchFamily="-65" charset="0"/>
                <a:cs typeface="Times New Roman" pitchFamily="-65" charset="0"/>
              </a:rPr>
              <a:t>http://www.ucsusa.org/global_warming/science/global-warming-faq.html).</a:t>
            </a:r>
            <a:r>
              <a:rPr lang="en-US" dirty="0" smtClean="0">
                <a:latin typeface="Times New Roman" pitchFamily="-65" charset="0"/>
                <a:ea typeface="Times New Roman" pitchFamily="-65" charset="0"/>
                <a:cs typeface="Times New Roman" pitchFamily="-65" charset="0"/>
              </a:rPr>
              <a:t> </a:t>
            </a:r>
          </a:p>
          <a:p>
            <a:pPr marL="222968" indent="-222968"/>
            <a:endParaRPr lang="en-US" dirty="0" smtClean="0">
              <a:latin typeface="Times New Roman" pitchFamily="-65" charset="0"/>
              <a:ea typeface="Times New Roman" pitchFamily="-65" charset="0"/>
              <a:cs typeface="Times New Roman" pitchFamily="-65" charset="0"/>
            </a:endParaRPr>
          </a:p>
          <a:p>
            <a:pPr marL="222968" indent="-222968"/>
            <a:r>
              <a:rPr lang="en-US" i="1" dirty="0" smtClean="0">
                <a:latin typeface="Times New Roman" pitchFamily="-65" charset="0"/>
                <a:ea typeface="Times New Roman" pitchFamily="-65" charset="0"/>
                <a:cs typeface="Times New Roman" pitchFamily="-65" charset="0"/>
              </a:rPr>
              <a:t>How does this happen? </a:t>
            </a:r>
          </a:p>
          <a:p>
            <a:pPr marL="222968" indent="-222968"/>
            <a:r>
              <a:rPr lang="en-US" dirty="0" smtClean="0">
                <a:latin typeface="Times New Roman" pitchFamily="-65" charset="0"/>
                <a:ea typeface="Times New Roman" pitchFamily="-65" charset="0"/>
                <a:cs typeface="Times New Roman" pitchFamily="-65" charset="0"/>
              </a:rPr>
              <a:t>When incoming solar radiation (shortwave) passes through the Earth’s atmosphere, much of this radiation is absorbed by the Earth’s surface. A portion of that energy is re-radiated back towards the atmosphere but at different wavelengths (</a:t>
            </a:r>
            <a:r>
              <a:rPr lang="en-US" dirty="0" err="1" smtClean="0">
                <a:latin typeface="Times New Roman" pitchFamily="-65" charset="0"/>
                <a:ea typeface="Times New Roman" pitchFamily="-65" charset="0"/>
                <a:cs typeface="Times New Roman" pitchFamily="-65" charset="0"/>
              </a:rPr>
              <a:t>longwave</a:t>
            </a:r>
            <a:r>
              <a:rPr lang="en-US" dirty="0" smtClean="0">
                <a:latin typeface="Times New Roman" pitchFamily="-65" charset="0"/>
                <a:ea typeface="Times New Roman" pitchFamily="-65" charset="0"/>
                <a:cs typeface="Times New Roman" pitchFamily="-65" charset="0"/>
              </a:rPr>
              <a:t>); rather than being visible light, the re-radiated energy is infrared. Various trace “greenhouse” gases (less than 1% by volume) in the atmosphere absorb much of the infrared radiation from the Earth’s surface and release that energy as heat back towards the Earth’s surface; the remainder escapes into space.  These gases include water vapor, carbon dioxide, methane</a:t>
            </a:r>
          </a:p>
          <a:p>
            <a:pPr marL="222968" indent="-222968"/>
            <a:endParaRPr lang="en-US" dirty="0" smtClean="0">
              <a:latin typeface="Times New Roman" pitchFamily="-65" charset="0"/>
              <a:ea typeface="Times New Roman" pitchFamily="-65" charset="0"/>
              <a:cs typeface="Times New Roman" pitchFamily="-65" charset="0"/>
            </a:endParaRPr>
          </a:p>
          <a:p>
            <a:pPr marL="222968" indent="-222968"/>
            <a:endParaRPr lang="en-US" dirty="0" smtClean="0">
              <a:latin typeface="Times New Roman" pitchFamily="-65" charset="0"/>
              <a:ea typeface="Times New Roman" pitchFamily="-65" charset="0"/>
              <a:cs typeface="Times New Roman" pitchFamily="-65" charset="0"/>
            </a:endParaRPr>
          </a:p>
        </p:txBody>
      </p:sp>
      <p:sp>
        <p:nvSpPr>
          <p:cNvPr id="29700" name="Slide Number Placeholder 3"/>
          <p:cNvSpPr>
            <a:spLocks noGrp="1"/>
          </p:cNvSpPr>
          <p:nvPr>
            <p:ph type="sldNum" sz="quarter" idx="5"/>
          </p:nvPr>
        </p:nvSpPr>
        <p:spPr>
          <a:noFill/>
        </p:spPr>
        <p:txBody>
          <a:bodyPr/>
          <a:lstStyle/>
          <a:p>
            <a:fld id="{BEF0ECBD-0D16-9049-ABB9-E318E8A809CF}" type="slidenum">
              <a:rPr lang="en-US" smtClean="0">
                <a:latin typeface="Arial" pitchFamily="-65" charset="0"/>
              </a:rPr>
              <a:pPr/>
              <a:t>13</a:t>
            </a:fld>
            <a:endParaRPr lang="en-US" smtClean="0">
              <a:latin typeface="Arial" pitchFamily="-65"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1746" name="Slide Image Placeholder 1"/>
          <p:cNvSpPr>
            <a:spLocks noGrp="1" noRot="1" noChangeAspect="1"/>
          </p:cNvSpPr>
          <p:nvPr>
            <p:ph type="sldImg"/>
          </p:nvPr>
        </p:nvSpPr>
        <p:spPr>
          <a:ln/>
        </p:spPr>
      </p:sp>
      <p:sp>
        <p:nvSpPr>
          <p:cNvPr id="31747" name="Notes Placeholder 2"/>
          <p:cNvSpPr>
            <a:spLocks noGrp="1"/>
          </p:cNvSpPr>
          <p:nvPr>
            <p:ph type="body" idx="1"/>
          </p:nvPr>
        </p:nvSpPr>
        <p:spPr>
          <a:noFill/>
          <a:ln/>
        </p:spPr>
        <p:txBody>
          <a:bodyPr/>
          <a:lstStyle/>
          <a:p>
            <a:pPr eaLnBrk="1" hangingPunct="1"/>
            <a:r>
              <a:rPr lang="en-US" smtClean="0">
                <a:latin typeface="Times New Roman" pitchFamily="-65" charset="0"/>
                <a:ea typeface="ＭＳ Ｐゴシック" pitchFamily="-65" charset="-128"/>
                <a:cs typeface="ＭＳ Ｐゴシック" pitchFamily="-65" charset="-128"/>
              </a:rPr>
              <a:t>Black lines are observed global mean surface temperature anomalies relative to 1901 – 1950 </a:t>
            </a:r>
          </a:p>
          <a:p>
            <a:pPr eaLnBrk="1" hangingPunct="1"/>
            <a:r>
              <a:rPr lang="en-US" smtClean="0">
                <a:latin typeface="Times New Roman" pitchFamily="-65" charset="0"/>
                <a:ea typeface="ＭＳ Ｐゴシック" pitchFamily="-65" charset="-128"/>
                <a:cs typeface="ＭＳ Ｐゴシック" pitchFamily="-65" charset="-128"/>
              </a:rPr>
              <a:t>Colorful areas are global climate model simulations, solid lines are the multi-model means</a:t>
            </a:r>
          </a:p>
          <a:p>
            <a:pPr eaLnBrk="1" hangingPunct="1"/>
            <a:r>
              <a:rPr lang="en-US" smtClean="0">
                <a:latin typeface="Times New Roman" pitchFamily="-65" charset="0"/>
                <a:ea typeface="ＭＳ Ｐゴシック" pitchFamily="-65" charset="-128"/>
                <a:cs typeface="ＭＳ Ｐゴシック" pitchFamily="-65" charset="-128"/>
              </a:rPr>
              <a:t>Natural forcings plot of 19 simulations using five models</a:t>
            </a:r>
          </a:p>
          <a:p>
            <a:pPr eaLnBrk="1" hangingPunct="1"/>
            <a:r>
              <a:rPr lang="en-US" smtClean="0">
                <a:latin typeface="Times New Roman" pitchFamily="-65" charset="0"/>
                <a:ea typeface="ＭＳ Ｐゴシック" pitchFamily="-65" charset="-128"/>
                <a:cs typeface="ＭＳ Ｐゴシック" pitchFamily="-65" charset="-128"/>
              </a:rPr>
              <a:t>Anthropogenic plot includes 58 simulations using 14 models</a:t>
            </a:r>
          </a:p>
        </p:txBody>
      </p:sp>
      <p:sp>
        <p:nvSpPr>
          <p:cNvPr id="31748" name="Slide Number Placeholder 3"/>
          <p:cNvSpPr>
            <a:spLocks noGrp="1"/>
          </p:cNvSpPr>
          <p:nvPr>
            <p:ph type="sldNum" sz="quarter" idx="5"/>
          </p:nvPr>
        </p:nvSpPr>
        <p:spPr>
          <a:noFill/>
        </p:spPr>
        <p:txBody>
          <a:bodyPr/>
          <a:lstStyle/>
          <a:p>
            <a:fld id="{100BF631-C7B9-344B-B549-938BE8E13312}" type="slidenum">
              <a:rPr lang="en-US" smtClean="0">
                <a:latin typeface="Arial" pitchFamily="-65" charset="0"/>
              </a:rPr>
              <a:pPr/>
              <a:t>14</a:t>
            </a:fld>
            <a:endParaRPr lang="en-US" smtClean="0">
              <a:latin typeface="Arial" pitchFamily="-65"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554A3A3-7342-9D47-BF25-1FC0829F5CA5}" type="datetimeFigureOut">
              <a:rPr lang="en-US" smtClean="0"/>
              <a:pPr/>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03333-B326-0448-8057-79787677B54C}"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4A3A3-7342-9D47-BF25-1FC0829F5CA5}" type="datetimeFigureOut">
              <a:rPr lang="en-US" smtClean="0"/>
              <a:pPr/>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03333-B326-0448-8057-79787677B54C}"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4A3A3-7342-9D47-BF25-1FC0829F5CA5}" type="datetimeFigureOut">
              <a:rPr lang="en-US" smtClean="0"/>
              <a:pPr/>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03333-B326-0448-8057-79787677B54C}"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554A3A3-7342-9D47-BF25-1FC0829F5CA5}" type="datetimeFigureOut">
              <a:rPr lang="en-US" smtClean="0"/>
              <a:pPr/>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03333-B326-0448-8057-79787677B54C}"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554A3A3-7342-9D47-BF25-1FC0829F5CA5}" type="datetimeFigureOut">
              <a:rPr lang="en-US" smtClean="0"/>
              <a:pPr/>
              <a:t>6/16/15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2603333-B326-0448-8057-79787677B54C}"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554A3A3-7342-9D47-BF25-1FC0829F5CA5}" type="datetimeFigureOut">
              <a:rPr lang="en-US" smtClean="0"/>
              <a:pPr/>
              <a:t>6/16/15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03333-B326-0448-8057-79787677B54C}"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554A3A3-7342-9D47-BF25-1FC0829F5CA5}" type="datetimeFigureOut">
              <a:rPr lang="en-US" smtClean="0"/>
              <a:pPr/>
              <a:t>6/16/15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2603333-B326-0448-8057-79787677B54C}"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554A3A3-7342-9D47-BF25-1FC0829F5CA5}" type="datetimeFigureOut">
              <a:rPr lang="en-US" smtClean="0"/>
              <a:pPr/>
              <a:t>6/16/15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2603333-B326-0448-8057-79787677B54C}"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54A3A3-7342-9D47-BF25-1FC0829F5CA5}" type="datetimeFigureOut">
              <a:rPr lang="en-US" smtClean="0"/>
              <a:pPr/>
              <a:t>6/16/15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2603333-B326-0448-8057-79787677B54C}"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4A3A3-7342-9D47-BF25-1FC0829F5CA5}" type="datetimeFigureOut">
              <a:rPr lang="en-US" smtClean="0"/>
              <a:pPr/>
              <a:t>6/16/15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03333-B326-0448-8057-79787677B54C}"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554A3A3-7342-9D47-BF25-1FC0829F5CA5}" type="datetimeFigureOut">
              <a:rPr lang="en-US" smtClean="0"/>
              <a:pPr/>
              <a:t>6/16/15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2603333-B326-0448-8057-79787677B54C}"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54A3A3-7342-9D47-BF25-1FC0829F5CA5}" type="datetimeFigureOut">
              <a:rPr lang="en-US" smtClean="0"/>
              <a:pPr/>
              <a:t>6/16/15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2603333-B326-0448-8057-79787677B54C}"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image" Target="../media/image18.png"/><Relationship Id="rId4"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image" Target="../media/image20.png"/><Relationship Id="rId4" Type="http://schemas.openxmlformats.org/officeDocument/2006/relationships/image" Target="../media/image21.png"/><Relationship Id="rId1" Type="http://schemas.openxmlformats.org/officeDocument/2006/relationships/slideLayout" Target="../slideLayouts/slideLayout7.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 Id="rId3" Type="http://schemas.openxmlformats.org/officeDocument/2006/relationships/image" Target="../media/image23.png"/></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2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0.xml"/><Relationship Id="rId3" Type="http://schemas.openxmlformats.org/officeDocument/2006/relationships/image" Target="../media/image28.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1.xml"/><Relationship Id="rId3" Type="http://schemas.openxmlformats.org/officeDocument/2006/relationships/image" Target="../media/image29.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jpeg"/><Relationship Id="rId1" Type="http://schemas.openxmlformats.org/officeDocument/2006/relationships/slideLayout" Target="../slideLayouts/slideLayout7.xml"/><Relationship Id="rId2" Type="http://schemas.openxmlformats.org/officeDocument/2006/relationships/notesSlide" Target="../notesSlides/notesSlide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8.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23.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41.png"/><Relationship Id="rId5" Type="http://schemas.openxmlformats.org/officeDocument/2006/relationships/image" Target="../media/image42.png"/><Relationship Id="rId1" Type="http://schemas.openxmlformats.org/officeDocument/2006/relationships/slideLayout" Target="../slideLayouts/slideLayout7.xml"/><Relationship Id="rId2" Type="http://schemas.openxmlformats.org/officeDocument/2006/relationships/image" Target="../media/image39.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44.jpe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jpeg"/></Relationships>
</file>

<file path=ppt/slides/_rels/slide27.xml.rels><?xml version="1.0" encoding="UTF-8" standalone="yes"?>
<Relationships xmlns="http://schemas.openxmlformats.org/package/2006/relationships"><Relationship Id="rId3" Type="http://schemas.openxmlformats.org/officeDocument/2006/relationships/image" Target="../media/image46.jpeg"/><Relationship Id="rId4" Type="http://schemas.openxmlformats.org/officeDocument/2006/relationships/image" Target="../media/image47.jpe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28.xml.rels><?xml version="1.0" encoding="UTF-8" standalone="yes"?>
<Relationships xmlns="http://schemas.openxmlformats.org/package/2006/relationships"><Relationship Id="rId3" Type="http://schemas.openxmlformats.org/officeDocument/2006/relationships/image" Target="../media/image48.jpeg"/><Relationship Id="rId4" Type="http://schemas.openxmlformats.org/officeDocument/2006/relationships/image" Target="../media/image47.jpeg"/><Relationship Id="rId1" Type="http://schemas.openxmlformats.org/officeDocument/2006/relationships/slideLayout" Target="../slideLayouts/slideLayout7.xml"/><Relationship Id="rId2" Type="http://schemas.openxmlformats.org/officeDocument/2006/relationships/notesSlide" Target="../notesSlides/notesSlide18.xml"/></Relationships>
</file>

<file path=ppt/slides/_rels/slide29.xml.rels><?xml version="1.0" encoding="UTF-8" standalone="yes"?>
<Relationships xmlns="http://schemas.openxmlformats.org/package/2006/relationships"><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30.xml.rels><?xml version="1.0" encoding="UTF-8" standalone="yes"?>
<Relationships xmlns="http://schemas.openxmlformats.org/package/2006/relationships"><Relationship Id="rId3" Type="http://schemas.openxmlformats.org/officeDocument/2006/relationships/image" Target="../media/image54.jpeg"/><Relationship Id="rId4" Type="http://schemas.openxmlformats.org/officeDocument/2006/relationships/image" Target="../media/image55.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31.xml.rels><?xml version="1.0" encoding="UTF-8" standalone="yes"?>
<Relationships xmlns="http://schemas.openxmlformats.org/package/2006/relationships"><Relationship Id="rId3" Type="http://schemas.openxmlformats.org/officeDocument/2006/relationships/image" Target="../media/image57.png"/><Relationship Id="rId4" Type="http://schemas.openxmlformats.org/officeDocument/2006/relationships/image" Target="../media/image58.png"/><Relationship Id="rId5" Type="http://schemas.openxmlformats.org/officeDocument/2006/relationships/image" Target="../media/image59.png"/><Relationship Id="rId6" Type="http://schemas.openxmlformats.org/officeDocument/2006/relationships/image" Target="../media/image60.png"/><Relationship Id="rId7" Type="http://schemas.openxmlformats.org/officeDocument/2006/relationships/image" Target="../media/image61.png"/><Relationship Id="rId1" Type="http://schemas.openxmlformats.org/officeDocument/2006/relationships/slideLayout" Target="../slideLayouts/slideLayout7.xml"/><Relationship Id="rId2" Type="http://schemas.openxmlformats.org/officeDocument/2006/relationships/image" Target="../media/image56.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62.png"/></Relationships>
</file>

<file path=ppt/slides/_rels/slide33.xml.rels><?xml version="1.0" encoding="UTF-8" standalone="yes"?>
<Relationships xmlns="http://schemas.openxmlformats.org/package/2006/relationships"><Relationship Id="rId3" Type="http://schemas.openxmlformats.org/officeDocument/2006/relationships/image" Target="../media/image63.jpeg"/><Relationship Id="rId4" Type="http://schemas.openxmlformats.org/officeDocument/2006/relationships/image" Target="../media/image64.jpe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4.xml.rels><?xml version="1.0" encoding="UTF-8" standalone="yes"?>
<Relationships xmlns="http://schemas.openxmlformats.org/package/2006/relationships"><Relationship Id="rId3" Type="http://schemas.openxmlformats.org/officeDocument/2006/relationships/image" Target="../media/image65.png"/><Relationship Id="rId4" Type="http://schemas.openxmlformats.org/officeDocument/2006/relationships/image" Target="../media/image66.jpeg"/><Relationship Id="rId1" Type="http://schemas.openxmlformats.org/officeDocument/2006/relationships/slideLayout" Target="../slideLayouts/slideLayout7.xml"/><Relationship Id="rId2" Type="http://schemas.openxmlformats.org/officeDocument/2006/relationships/notesSlide" Target="../notesSlides/notesSlide2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 Id="rId3" Type="http://schemas.openxmlformats.org/officeDocument/2006/relationships/image" Target="../media/image66.jpeg"/></Relationships>
</file>

<file path=ppt/slides/_rels/slide36.xml.rels><?xml version="1.0" encoding="UTF-8" standalone="yes"?>
<Relationships xmlns="http://schemas.openxmlformats.org/package/2006/relationships"><Relationship Id="rId3" Type="http://schemas.openxmlformats.org/officeDocument/2006/relationships/hyperlink" Target="http://www.cig.uw.edu/" TargetMode="External"/><Relationship Id="rId4" Type="http://schemas.openxmlformats.org/officeDocument/2006/relationships/hyperlink" Target="mailto:cig@uw.edu" TargetMode="External"/><Relationship Id="rId5" Type="http://schemas.openxmlformats.org/officeDocument/2006/relationships/hyperlink" Target="mailto:lwb123@uw.edu" TargetMode="External"/><Relationship Id="rId6" Type="http://schemas.openxmlformats.org/officeDocument/2006/relationships/image" Target="../media/image67.jpeg"/><Relationship Id="rId7" Type="http://schemas.openxmlformats.org/officeDocument/2006/relationships/image" Target="../media/image68.gif"/><Relationship Id="rId8" Type="http://schemas.openxmlformats.org/officeDocument/2006/relationships/image" Target="../media/image69.jpe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jpeg"/><Relationship Id="rId1" Type="http://schemas.openxmlformats.org/officeDocument/2006/relationships/slideLayout" Target="../slideLayouts/slideLayout6.xml"/><Relationship Id="rId2"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0.png"/><Relationship Id="rId3" Type="http://schemas.openxmlformats.org/officeDocument/2006/relationships/image" Target="../media/image1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1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1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png"/><Relationship Id="rId3" Type="http://schemas.openxmlformats.org/officeDocument/2006/relationships/image" Target="../media/image15.png"/></Relationships>
</file>

<file path=ppt/slides/_rels/slide9.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1" Type="http://schemas.openxmlformats.org/officeDocument/2006/relationships/slideLayout" Target="../slideLayouts/slideLayout6.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863418" y="150969"/>
            <a:ext cx="7772400" cy="1163350"/>
          </a:xfrm>
        </p:spPr>
        <p:txBody>
          <a:bodyPr>
            <a:normAutofit fontScale="90000"/>
          </a:bodyPr>
          <a:lstStyle/>
          <a:p>
            <a:r>
              <a:rPr lang="en-US" sz="3600" b="1" dirty="0" smtClean="0">
                <a:solidFill>
                  <a:schemeClr val="tx2"/>
                </a:solidFill>
              </a:rPr>
              <a:t>Climate Change in the Yakima Basin:</a:t>
            </a:r>
            <a:br>
              <a:rPr lang="en-US" sz="3600" b="1" dirty="0" smtClean="0">
                <a:solidFill>
                  <a:schemeClr val="tx2"/>
                </a:solidFill>
              </a:rPr>
            </a:br>
            <a:r>
              <a:rPr lang="en-US" sz="3600" b="1" dirty="0" smtClean="0">
                <a:solidFill>
                  <a:schemeClr val="tx2"/>
                </a:solidFill>
              </a:rPr>
              <a:t>Implications for Aquatic Habitat and</a:t>
            </a:r>
            <a:br>
              <a:rPr lang="en-US" sz="3600" b="1" dirty="0" smtClean="0">
                <a:solidFill>
                  <a:schemeClr val="tx2"/>
                </a:solidFill>
              </a:rPr>
            </a:br>
            <a:r>
              <a:rPr lang="en-US" sz="3600" b="1" dirty="0" smtClean="0">
                <a:solidFill>
                  <a:schemeClr val="tx2"/>
                </a:solidFill>
              </a:rPr>
              <a:t>Water Management</a:t>
            </a:r>
            <a:endParaRPr lang="en-US" sz="3600" b="1" dirty="0">
              <a:solidFill>
                <a:schemeClr val="tx2"/>
              </a:solidFill>
            </a:endParaRPr>
          </a:p>
        </p:txBody>
      </p:sp>
      <p:sp>
        <p:nvSpPr>
          <p:cNvPr id="3" name="Subtitle 2"/>
          <p:cNvSpPr>
            <a:spLocks noGrp="1"/>
          </p:cNvSpPr>
          <p:nvPr>
            <p:ph type="subTitle" idx="1"/>
          </p:nvPr>
        </p:nvSpPr>
        <p:spPr>
          <a:xfrm>
            <a:off x="362757" y="1918197"/>
            <a:ext cx="3494913" cy="639399"/>
          </a:xfrm>
        </p:spPr>
        <p:txBody>
          <a:bodyPr>
            <a:noAutofit/>
          </a:bodyPr>
          <a:lstStyle/>
          <a:p>
            <a:r>
              <a:rPr lang="en-US" sz="2400" b="1" dirty="0">
                <a:solidFill>
                  <a:schemeClr val="accent1"/>
                </a:solidFill>
              </a:rPr>
              <a:t>Yakima Basin Science &amp; Management Conference </a:t>
            </a:r>
            <a:r>
              <a:rPr lang="en-US" sz="2400" b="1" dirty="0" smtClean="0">
                <a:solidFill>
                  <a:schemeClr val="accent1"/>
                </a:solidFill>
              </a:rPr>
              <a:t>2015</a:t>
            </a:r>
          </a:p>
        </p:txBody>
      </p:sp>
      <p:pic>
        <p:nvPicPr>
          <p:cNvPr id="5" name="Picture 4" descr="Aerial_-_Yakima_River_wikimedia.jpg"/>
          <p:cNvPicPr>
            <a:picLocks noChangeAspect="1"/>
          </p:cNvPicPr>
          <p:nvPr/>
        </p:nvPicPr>
        <p:blipFill>
          <a:blip r:embed="rId2"/>
          <a:stretch>
            <a:fillRect/>
          </a:stretch>
        </p:blipFill>
        <p:spPr>
          <a:xfrm>
            <a:off x="3857670" y="1651780"/>
            <a:ext cx="4736663" cy="3145993"/>
          </a:xfrm>
          <a:prstGeom prst="rect">
            <a:avLst/>
          </a:prstGeom>
        </p:spPr>
      </p:pic>
      <p:pic>
        <p:nvPicPr>
          <p:cNvPr id="6" name="Picture 5" descr="salmon_adult_fry_prism.png"/>
          <p:cNvPicPr>
            <a:picLocks noChangeAspect="1"/>
          </p:cNvPicPr>
          <p:nvPr/>
        </p:nvPicPr>
        <p:blipFill>
          <a:blip r:embed="rId3"/>
          <a:stretch>
            <a:fillRect/>
          </a:stretch>
        </p:blipFill>
        <p:spPr>
          <a:xfrm>
            <a:off x="362757" y="3577315"/>
            <a:ext cx="4881829" cy="2440915"/>
          </a:xfrm>
          <a:prstGeom prst="rect">
            <a:avLst/>
          </a:prstGeom>
        </p:spPr>
      </p:pic>
      <p:sp>
        <p:nvSpPr>
          <p:cNvPr id="7" name="TextBox 6"/>
          <p:cNvSpPr txBox="1"/>
          <p:nvPr/>
        </p:nvSpPr>
        <p:spPr>
          <a:xfrm>
            <a:off x="1412063" y="6207500"/>
            <a:ext cx="6962629" cy="369332"/>
          </a:xfrm>
          <a:prstGeom prst="rect">
            <a:avLst/>
          </a:prstGeom>
          <a:noFill/>
        </p:spPr>
        <p:txBody>
          <a:bodyPr wrap="square" rtlCol="0">
            <a:spAutoFit/>
          </a:bodyPr>
          <a:lstStyle/>
          <a:p>
            <a:r>
              <a:rPr lang="en-US" dirty="0" smtClean="0">
                <a:solidFill>
                  <a:srgbClr val="4F81BD"/>
                </a:solidFill>
              </a:rPr>
              <a:t>Ingrid</a:t>
            </a:r>
            <a:r>
              <a:rPr lang="en-US" dirty="0" smtClean="0">
                <a:solidFill>
                  <a:srgbClr val="4F81BD"/>
                </a:solidFill>
              </a:rPr>
              <a:t> M. Tohver – </a:t>
            </a:r>
            <a:r>
              <a:rPr lang="en-US" dirty="0" smtClean="0">
                <a:solidFill>
                  <a:srgbClr val="4F81BD"/>
                </a:solidFill>
              </a:rPr>
              <a:t>Climate Impacts Group, University of Washington</a:t>
            </a:r>
            <a:endParaRPr lang="en-US" dirty="0">
              <a:solidFill>
                <a:srgbClr val="4F81BD"/>
              </a:solidFill>
            </a:endParaRPr>
          </a:p>
        </p:txBody>
      </p:sp>
      <p:pic>
        <p:nvPicPr>
          <p:cNvPr id="8" name="Picture 7" descr="cig_logo-2.png"/>
          <p:cNvPicPr>
            <a:picLocks noChangeAspect="1"/>
          </p:cNvPicPr>
          <p:nvPr/>
        </p:nvPicPr>
        <p:blipFill>
          <a:blip r:embed="rId4"/>
          <a:stretch>
            <a:fillRect/>
          </a:stretch>
        </p:blipFill>
        <p:spPr>
          <a:xfrm>
            <a:off x="8487111" y="5756095"/>
            <a:ext cx="527699" cy="902810"/>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427037" y="203615"/>
            <a:ext cx="8716963" cy="1143000"/>
          </a:xfrm>
        </p:spPr>
        <p:txBody>
          <a:bodyPr>
            <a:noAutofit/>
          </a:bodyPr>
          <a:lstStyle/>
          <a:p>
            <a:pPr>
              <a:defRPr/>
            </a:pPr>
            <a:r>
              <a:rPr lang="en-US" sz="3600" b="1" dirty="0" smtClean="0">
                <a:solidFill>
                  <a:schemeClr val="tx2"/>
                </a:solidFill>
              </a:rPr>
              <a:t>Decrease in Summer Low Flows</a:t>
            </a:r>
            <a:endParaRPr lang="en-US" sz="3600" b="1" dirty="0">
              <a:solidFill>
                <a:schemeClr val="tx2"/>
              </a:solidFill>
            </a:endParaRPr>
          </a:p>
        </p:txBody>
      </p:sp>
      <p:pic>
        <p:nvPicPr>
          <p:cNvPr id="450563" name="Content Placeholder 3"/>
          <p:cNvPicPr>
            <a:picLocks noGrp="1" noChangeAspect="1"/>
          </p:cNvPicPr>
          <p:nvPr>
            <p:ph idx="1"/>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a:xfrm>
            <a:off x="774361" y="2681918"/>
            <a:ext cx="3057525" cy="2079625"/>
          </a:xfrm>
        </p:spPr>
      </p:pic>
      <p:pic>
        <p:nvPicPr>
          <p:cNvPr id="450564" name="Content Placeholder 3"/>
          <p:cNvPicPr>
            <a:picLocks noChangeAspect="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b="49474"/>
          <a:stretch>
            <a:fillRect/>
          </a:stretch>
        </p:blipFill>
        <p:spPr bwMode="auto">
          <a:xfrm>
            <a:off x="4554597" y="2134997"/>
            <a:ext cx="4419600" cy="32605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50565" name="TextBox 5"/>
          <p:cNvSpPr txBox="1">
            <a:spLocks noChangeArrowheads="1"/>
          </p:cNvSpPr>
          <p:nvPr/>
        </p:nvSpPr>
        <p:spPr bwMode="auto">
          <a:xfrm>
            <a:off x="2414588" y="6441382"/>
            <a:ext cx="6729412" cy="2769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200" dirty="0">
                <a:solidFill>
                  <a:srgbClr val="4F81BD"/>
                </a:solidFill>
              </a:rPr>
              <a:t>Figure from </a:t>
            </a:r>
            <a:r>
              <a:rPr lang="en-US" altLang="en-US" sz="1200" dirty="0" err="1">
                <a:solidFill>
                  <a:srgbClr val="4F81BD"/>
                </a:solidFill>
              </a:rPr>
              <a:t>Raymondi</a:t>
            </a:r>
            <a:r>
              <a:rPr lang="en-US" altLang="en-US" sz="1200" dirty="0">
                <a:solidFill>
                  <a:srgbClr val="4F81BD"/>
                </a:solidFill>
              </a:rPr>
              <a:t> et al. 2014; adapted from Luce and </a:t>
            </a:r>
            <a:r>
              <a:rPr lang="en-US" altLang="en-US" sz="1200" dirty="0" err="1">
                <a:solidFill>
                  <a:srgbClr val="4F81BD"/>
                </a:solidFill>
              </a:rPr>
              <a:t>Holdren</a:t>
            </a:r>
            <a:r>
              <a:rPr lang="en-US" altLang="en-US" sz="1200" dirty="0">
                <a:solidFill>
                  <a:srgbClr val="4F81BD"/>
                </a:solidFill>
              </a:rPr>
              <a:t> 2009 </a:t>
            </a:r>
          </a:p>
        </p:txBody>
      </p:sp>
      <p:sp>
        <p:nvSpPr>
          <p:cNvPr id="6" name="TextBox 5"/>
          <p:cNvSpPr txBox="1"/>
          <p:nvPr/>
        </p:nvSpPr>
        <p:spPr>
          <a:xfrm>
            <a:off x="1696466" y="2197156"/>
            <a:ext cx="1191289" cy="369332"/>
          </a:xfrm>
          <a:prstGeom prst="rect">
            <a:avLst/>
          </a:prstGeom>
          <a:noFill/>
        </p:spPr>
        <p:txBody>
          <a:bodyPr wrap="none" rtlCol="0">
            <a:spAutoFit/>
          </a:bodyPr>
          <a:lstStyle/>
          <a:p>
            <a:r>
              <a:rPr lang="en-US" b="1" dirty="0" smtClean="0">
                <a:solidFill>
                  <a:schemeClr val="tx2"/>
                </a:solidFill>
              </a:rPr>
              <a:t>1948-2006</a:t>
            </a:r>
            <a:endParaRPr lang="en-US"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97169799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6626" name="Picture 1" descr="GHCN_GISS_HR2SST_1200km_Anom01_1980_2011_1951_1980.png"/>
          <p:cNvPicPr>
            <a:picLocks noChangeAspect="1"/>
          </p:cNvPicPr>
          <p:nvPr/>
        </p:nvPicPr>
        <p:blipFill>
          <a:blip r:embed="rId3"/>
          <a:srcRect l="4971" t="17778" r="6499" b="12839"/>
          <a:stretch>
            <a:fillRect/>
          </a:stretch>
        </p:blipFill>
        <p:spPr bwMode="auto">
          <a:xfrm>
            <a:off x="576263" y="1219200"/>
            <a:ext cx="7856537" cy="4757738"/>
          </a:xfrm>
          <a:prstGeom prst="rect">
            <a:avLst/>
          </a:prstGeom>
          <a:noFill/>
          <a:ln w="9525">
            <a:noFill/>
            <a:miter lim="800000"/>
            <a:headEnd/>
            <a:tailEnd/>
          </a:ln>
        </p:spPr>
      </p:pic>
      <p:pic>
        <p:nvPicPr>
          <p:cNvPr id="3" name="Picture 2" descr="GHCN_GISS_HR2SST_1200km_Anom01_1980_2011_1951_1980_zonal.png"/>
          <p:cNvPicPr>
            <a:picLocks noChangeAspect="1"/>
          </p:cNvPicPr>
          <p:nvPr/>
        </p:nvPicPr>
        <p:blipFill>
          <a:blip r:embed="rId4"/>
          <a:srcRect l="7262" t="43457" r="39125" b="8888"/>
          <a:stretch>
            <a:fillRect/>
          </a:stretch>
        </p:blipFill>
        <p:spPr bwMode="auto">
          <a:xfrm>
            <a:off x="4132263" y="3352800"/>
            <a:ext cx="4757737" cy="3268663"/>
          </a:xfrm>
          <a:prstGeom prst="rect">
            <a:avLst/>
          </a:prstGeom>
          <a:noFill/>
          <a:ln w="9525">
            <a:noFill/>
            <a:miter lim="800000"/>
            <a:headEnd/>
            <a:tailEnd/>
          </a:ln>
        </p:spPr>
      </p:pic>
      <p:sp>
        <p:nvSpPr>
          <p:cNvPr id="26628" name="TextBox 3"/>
          <p:cNvSpPr txBox="1">
            <a:spLocks noChangeArrowheads="1"/>
          </p:cNvSpPr>
          <p:nvPr/>
        </p:nvSpPr>
        <p:spPr bwMode="auto">
          <a:xfrm>
            <a:off x="1608543" y="271655"/>
            <a:ext cx="5783267" cy="615553"/>
          </a:xfrm>
          <a:prstGeom prst="rect">
            <a:avLst/>
          </a:prstGeom>
          <a:noFill/>
          <a:ln w="9525">
            <a:noFill/>
            <a:miter lim="800000"/>
            <a:headEnd/>
            <a:tailEnd/>
          </a:ln>
        </p:spPr>
        <p:txBody>
          <a:bodyPr wrap="none">
            <a:prstTxWarp prst="textNoShape">
              <a:avLst/>
            </a:prstTxWarp>
            <a:spAutoFit/>
          </a:bodyPr>
          <a:lstStyle/>
          <a:p>
            <a:r>
              <a:rPr lang="en-US" sz="3400" b="1" dirty="0" smtClean="0">
                <a:solidFill>
                  <a:srgbClr val="1F497D"/>
                </a:solidFill>
              </a:rPr>
              <a:t>Observed Global Temperatures</a:t>
            </a:r>
            <a:endParaRPr lang="en-US" sz="3400" b="1" dirty="0">
              <a:solidFill>
                <a:srgbClr val="1F497D"/>
              </a:solidFill>
            </a:endParaRPr>
          </a:p>
        </p:txBody>
      </p:sp>
      <p:sp>
        <p:nvSpPr>
          <p:cNvPr id="26629" name="TextBox 4"/>
          <p:cNvSpPr txBox="1">
            <a:spLocks noChangeArrowheads="1"/>
          </p:cNvSpPr>
          <p:nvPr/>
        </p:nvSpPr>
        <p:spPr bwMode="auto">
          <a:xfrm>
            <a:off x="138113" y="6483350"/>
            <a:ext cx="3595856" cy="276999"/>
          </a:xfrm>
          <a:prstGeom prst="rect">
            <a:avLst/>
          </a:prstGeom>
          <a:noFill/>
          <a:ln w="9525">
            <a:noFill/>
            <a:miter lim="800000"/>
            <a:headEnd/>
            <a:tailEnd/>
          </a:ln>
        </p:spPr>
        <p:txBody>
          <a:bodyPr wrap="none">
            <a:prstTxWarp prst="textNoShape">
              <a:avLst/>
            </a:prstTxWarp>
            <a:spAutoFit/>
          </a:bodyPr>
          <a:lstStyle/>
          <a:p>
            <a:r>
              <a:rPr lang="en-US" sz="1200" dirty="0">
                <a:solidFill>
                  <a:schemeClr val="accent1"/>
                </a:solidFill>
              </a:rPr>
              <a:t>Data source: NASA Goddard Institute for Space Studies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5602" name="Picture 1" descr="met_ipcc_ar5_obsT.png"/>
          <p:cNvPicPr>
            <a:picLocks noChangeAspect="1"/>
          </p:cNvPicPr>
          <p:nvPr/>
        </p:nvPicPr>
        <p:blipFill>
          <a:blip r:embed="rId2"/>
          <a:srcRect/>
          <a:stretch>
            <a:fillRect/>
          </a:stretch>
        </p:blipFill>
        <p:spPr bwMode="auto">
          <a:xfrm>
            <a:off x="762000" y="1066800"/>
            <a:ext cx="7683500" cy="5156200"/>
          </a:xfrm>
          <a:prstGeom prst="rect">
            <a:avLst/>
          </a:prstGeom>
          <a:noFill/>
          <a:ln w="9525">
            <a:noFill/>
            <a:miter lim="800000"/>
            <a:headEnd/>
            <a:tailEnd/>
          </a:ln>
        </p:spPr>
      </p:pic>
      <p:sp>
        <p:nvSpPr>
          <p:cNvPr id="25603" name="TextBox 7"/>
          <p:cNvSpPr txBox="1">
            <a:spLocks noChangeArrowheads="1"/>
          </p:cNvSpPr>
          <p:nvPr/>
        </p:nvSpPr>
        <p:spPr bwMode="auto">
          <a:xfrm>
            <a:off x="390760" y="255588"/>
            <a:ext cx="8445739" cy="646331"/>
          </a:xfrm>
          <a:prstGeom prst="rect">
            <a:avLst/>
          </a:prstGeom>
          <a:noFill/>
          <a:ln w="15875">
            <a:noFill/>
            <a:miter lim="800000"/>
            <a:headEnd/>
            <a:tailEnd/>
          </a:ln>
        </p:spPr>
        <p:txBody>
          <a:bodyPr wrap="square">
            <a:prstTxWarp prst="textNoShape">
              <a:avLst/>
            </a:prstTxWarp>
            <a:spAutoFit/>
          </a:bodyPr>
          <a:lstStyle/>
          <a:p>
            <a:r>
              <a:rPr lang="en-US" sz="3600" b="1" dirty="0">
                <a:solidFill>
                  <a:srgbClr val="1F497D"/>
                </a:solidFill>
                <a:latin typeface="Calibri" pitchFamily="-65" charset="0"/>
              </a:rPr>
              <a:t>Observed Global Temperatures Anomalies</a:t>
            </a:r>
          </a:p>
        </p:txBody>
      </p:sp>
      <p:sp>
        <p:nvSpPr>
          <p:cNvPr id="25605" name="TextBox 4"/>
          <p:cNvSpPr txBox="1">
            <a:spLocks noChangeArrowheads="1"/>
          </p:cNvSpPr>
          <p:nvPr/>
        </p:nvSpPr>
        <p:spPr bwMode="auto">
          <a:xfrm>
            <a:off x="6062663" y="6581775"/>
            <a:ext cx="3185487" cy="307777"/>
          </a:xfrm>
          <a:prstGeom prst="rect">
            <a:avLst/>
          </a:prstGeom>
          <a:noFill/>
          <a:ln w="9525">
            <a:noFill/>
            <a:miter lim="800000"/>
            <a:headEnd/>
            <a:tailEnd/>
          </a:ln>
        </p:spPr>
        <p:txBody>
          <a:bodyPr wrap="none">
            <a:prstTxWarp prst="textNoShape">
              <a:avLst/>
            </a:prstTxWarp>
            <a:spAutoFit/>
          </a:bodyPr>
          <a:lstStyle/>
          <a:p>
            <a:r>
              <a:rPr lang="en-US" sz="1400" dirty="0">
                <a:solidFill>
                  <a:schemeClr val="accent1"/>
                </a:solidFill>
              </a:rPr>
              <a:t>Figure sources: Met Office and IPCC 2013</a:t>
            </a:r>
          </a:p>
        </p:txBody>
      </p:sp>
      <p:grpSp>
        <p:nvGrpSpPr>
          <p:cNvPr id="8" name="Group 7"/>
          <p:cNvGrpSpPr/>
          <p:nvPr/>
        </p:nvGrpSpPr>
        <p:grpSpPr>
          <a:xfrm>
            <a:off x="762000" y="1225515"/>
            <a:ext cx="7415213" cy="4886519"/>
            <a:chOff x="762000" y="1225515"/>
            <a:chExt cx="7415213" cy="4886519"/>
          </a:xfrm>
        </p:grpSpPr>
        <p:pic>
          <p:nvPicPr>
            <p:cNvPr id="4" name="Picture 3" descr="Screen shot 2013-10-09 at 2.04.58 PM.png"/>
            <p:cNvPicPr>
              <a:picLocks noChangeAspect="1"/>
            </p:cNvPicPr>
            <p:nvPr/>
          </p:nvPicPr>
          <p:blipFill>
            <a:blip r:embed="rId3"/>
            <a:srcRect/>
            <a:stretch>
              <a:fillRect/>
            </a:stretch>
          </p:blipFill>
          <p:spPr bwMode="auto">
            <a:xfrm>
              <a:off x="1219200" y="1692434"/>
              <a:ext cx="6958013" cy="4419600"/>
            </a:xfrm>
            <a:prstGeom prst="rect">
              <a:avLst/>
            </a:prstGeom>
            <a:noFill/>
            <a:ln w="9525">
              <a:noFill/>
              <a:miter lim="800000"/>
              <a:headEnd/>
              <a:tailEnd/>
            </a:ln>
          </p:spPr>
        </p:pic>
        <p:sp>
          <p:nvSpPr>
            <p:cNvPr id="6" name="Rectangle 5"/>
            <p:cNvSpPr/>
            <p:nvPr/>
          </p:nvSpPr>
          <p:spPr>
            <a:xfrm>
              <a:off x="762000" y="1225515"/>
              <a:ext cx="7079838" cy="466919"/>
            </a:xfrm>
            <a:prstGeom prst="rect">
              <a:avLst/>
            </a:prstGeom>
            <a:solidFill>
              <a:schemeClr val="bg1"/>
            </a:solidFill>
            <a:ln>
              <a:noFill/>
            </a:ln>
            <a:effectLst>
              <a:outerShdw blurRad="50800" dist="38100" dir="2700000" algn="tl" rotWithShape="0">
                <a:schemeClr val="bg1">
                  <a:alpha val="43000"/>
                </a:scheme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7" name="Rectangle 6"/>
          <p:cNvSpPr/>
          <p:nvPr/>
        </p:nvSpPr>
        <p:spPr>
          <a:xfrm>
            <a:off x="941376" y="1692434"/>
            <a:ext cx="277824" cy="11919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8674" name="TextBox 2"/>
          <p:cNvSpPr txBox="1">
            <a:spLocks noChangeArrowheads="1"/>
          </p:cNvSpPr>
          <p:nvPr/>
        </p:nvSpPr>
        <p:spPr bwMode="auto">
          <a:xfrm>
            <a:off x="1286943" y="184150"/>
            <a:ext cx="6825607" cy="646331"/>
          </a:xfrm>
          <a:prstGeom prst="rect">
            <a:avLst/>
          </a:prstGeom>
          <a:noFill/>
          <a:ln w="9525">
            <a:noFill/>
            <a:miter lim="800000"/>
            <a:headEnd/>
            <a:tailEnd/>
          </a:ln>
        </p:spPr>
        <p:txBody>
          <a:bodyPr wrap="none">
            <a:prstTxWarp prst="textNoShape">
              <a:avLst/>
            </a:prstTxWarp>
            <a:spAutoFit/>
          </a:bodyPr>
          <a:lstStyle/>
          <a:p>
            <a:r>
              <a:rPr lang="en-US" sz="3600" b="1" dirty="0">
                <a:solidFill>
                  <a:schemeClr val="tx2"/>
                </a:solidFill>
                <a:ea typeface="Arial" pitchFamily="-65" charset="0"/>
                <a:cs typeface="Arial" pitchFamily="-65" charset="0"/>
              </a:rPr>
              <a:t>Global Climate </a:t>
            </a:r>
            <a:r>
              <a:rPr lang="en-US" sz="3600" b="1" dirty="0" smtClean="0">
                <a:solidFill>
                  <a:schemeClr val="tx2"/>
                </a:solidFill>
                <a:ea typeface="Arial" pitchFamily="-65" charset="0"/>
                <a:cs typeface="Arial" pitchFamily="-65" charset="0"/>
              </a:rPr>
              <a:t>System and Models</a:t>
            </a:r>
            <a:endParaRPr lang="en-US" sz="3600" b="1" dirty="0">
              <a:solidFill>
                <a:schemeClr val="tx2"/>
              </a:solidFill>
              <a:ea typeface="Arial" pitchFamily="-65" charset="0"/>
              <a:cs typeface="Arial" pitchFamily="-65" charset="0"/>
            </a:endParaRPr>
          </a:p>
        </p:txBody>
      </p:sp>
      <p:sp>
        <p:nvSpPr>
          <p:cNvPr id="28675" name="TextBox 4"/>
          <p:cNvSpPr txBox="1">
            <a:spLocks noChangeArrowheads="1"/>
          </p:cNvSpPr>
          <p:nvPr/>
        </p:nvSpPr>
        <p:spPr bwMode="auto">
          <a:xfrm>
            <a:off x="5448300" y="5283200"/>
            <a:ext cx="1900238" cy="276225"/>
          </a:xfrm>
          <a:prstGeom prst="rect">
            <a:avLst/>
          </a:prstGeom>
          <a:noFill/>
          <a:ln w="9525">
            <a:noFill/>
            <a:miter lim="800000"/>
            <a:headEnd/>
            <a:tailEnd/>
          </a:ln>
        </p:spPr>
        <p:txBody>
          <a:bodyPr wrap="none">
            <a:prstTxWarp prst="textNoShape">
              <a:avLst/>
            </a:prstTxWarp>
            <a:spAutoFit/>
          </a:bodyPr>
          <a:lstStyle/>
          <a:p>
            <a:r>
              <a:rPr lang="en-US"/>
              <a:t>Image source: Met Office</a:t>
            </a:r>
          </a:p>
        </p:txBody>
      </p:sp>
      <p:sp>
        <p:nvSpPr>
          <p:cNvPr id="29701" name="TextBox 5"/>
          <p:cNvSpPr txBox="1">
            <a:spLocks noChangeArrowheads="1"/>
          </p:cNvSpPr>
          <p:nvPr/>
        </p:nvSpPr>
        <p:spPr bwMode="auto">
          <a:xfrm>
            <a:off x="169863" y="1744663"/>
            <a:ext cx="3048000" cy="3224212"/>
          </a:xfrm>
          <a:prstGeom prst="rect">
            <a:avLst/>
          </a:prstGeom>
          <a:noFill/>
          <a:ln w="9525">
            <a:noFill/>
            <a:miter lim="800000"/>
            <a:headEnd/>
            <a:tailEnd/>
          </a:ln>
        </p:spPr>
        <p:txBody>
          <a:bodyPr>
            <a:prstTxWarp prst="textNoShape">
              <a:avLst/>
            </a:prstTxWarp>
            <a:spAutoFit/>
          </a:bodyPr>
          <a:lstStyle/>
          <a:p>
            <a:pPr algn="l">
              <a:defRPr/>
            </a:pPr>
            <a:r>
              <a:rPr lang="en-US" sz="2000" dirty="0">
                <a:solidFill>
                  <a:srgbClr val="4F81BD"/>
                </a:solidFill>
                <a:latin typeface="Arial"/>
                <a:cs typeface="Arial"/>
              </a:rPr>
              <a:t>Major determinants of climate: </a:t>
            </a:r>
          </a:p>
          <a:p>
            <a:pPr marL="457200" indent="-457200" algn="l">
              <a:lnSpc>
                <a:spcPct val="150000"/>
              </a:lnSpc>
              <a:spcBef>
                <a:spcPts val="1800"/>
              </a:spcBef>
              <a:buFont typeface="Arial"/>
              <a:buChar char="•"/>
              <a:defRPr/>
            </a:pPr>
            <a:r>
              <a:rPr lang="en-US" sz="1800" b="1" dirty="0">
                <a:solidFill>
                  <a:srgbClr val="4F81BD"/>
                </a:solidFill>
                <a:latin typeface="Arial"/>
                <a:cs typeface="Arial"/>
              </a:rPr>
              <a:t>Solar radiation* </a:t>
            </a:r>
          </a:p>
          <a:p>
            <a:pPr marL="457200" indent="-457200" algn="l">
              <a:lnSpc>
                <a:spcPct val="150000"/>
              </a:lnSpc>
              <a:spcBef>
                <a:spcPts val="600"/>
              </a:spcBef>
              <a:buFont typeface="Arial"/>
              <a:buChar char="•"/>
              <a:defRPr/>
            </a:pPr>
            <a:r>
              <a:rPr lang="en-US" sz="1800" b="1" dirty="0">
                <a:solidFill>
                  <a:srgbClr val="4F81BD"/>
                </a:solidFill>
                <a:latin typeface="Arial"/>
                <a:cs typeface="Arial"/>
              </a:rPr>
              <a:t>Atmospheric </a:t>
            </a:r>
            <a:r>
              <a:rPr lang="en-US" sz="1800" b="1" dirty="0" err="1">
                <a:solidFill>
                  <a:srgbClr val="4F81BD"/>
                </a:solidFill>
                <a:latin typeface="Arial"/>
                <a:cs typeface="Arial"/>
              </a:rPr>
              <a:t>GHGs</a:t>
            </a:r>
            <a:r>
              <a:rPr lang="en-US" sz="1800" b="1" dirty="0">
                <a:solidFill>
                  <a:srgbClr val="4F81BD"/>
                </a:solidFill>
                <a:latin typeface="Arial"/>
                <a:cs typeface="Arial"/>
              </a:rPr>
              <a:t>*</a:t>
            </a:r>
          </a:p>
          <a:p>
            <a:pPr marL="457200" indent="-457200" algn="l">
              <a:lnSpc>
                <a:spcPct val="150000"/>
              </a:lnSpc>
              <a:spcBef>
                <a:spcPts val="600"/>
              </a:spcBef>
              <a:buFont typeface="Arial"/>
              <a:buChar char="•"/>
              <a:defRPr/>
            </a:pPr>
            <a:r>
              <a:rPr lang="en-US" sz="1800" b="1" dirty="0">
                <a:solidFill>
                  <a:srgbClr val="4F81BD"/>
                </a:solidFill>
                <a:latin typeface="Arial"/>
                <a:cs typeface="Arial"/>
              </a:rPr>
              <a:t>Natural climate variations</a:t>
            </a:r>
          </a:p>
          <a:p>
            <a:pPr marL="457200" indent="-457200" algn="l">
              <a:lnSpc>
                <a:spcPct val="150000"/>
              </a:lnSpc>
              <a:spcBef>
                <a:spcPts val="600"/>
              </a:spcBef>
              <a:buFont typeface="Arial"/>
              <a:buChar char="•"/>
              <a:defRPr/>
            </a:pPr>
            <a:r>
              <a:rPr lang="en-US" sz="1800" b="1" dirty="0">
                <a:solidFill>
                  <a:srgbClr val="4F81BD"/>
                </a:solidFill>
                <a:latin typeface="Arial"/>
                <a:cs typeface="Arial"/>
              </a:rPr>
              <a:t>Volcanoes</a:t>
            </a:r>
          </a:p>
        </p:txBody>
      </p:sp>
      <p:pic>
        <p:nvPicPr>
          <p:cNvPr id="28677" name="Picture 9" descr="climate_system.png"/>
          <p:cNvPicPr>
            <a:picLocks noChangeAspect="1"/>
          </p:cNvPicPr>
          <p:nvPr/>
        </p:nvPicPr>
        <p:blipFill>
          <a:blip r:embed="rId3"/>
          <a:srcRect/>
          <a:stretch>
            <a:fillRect/>
          </a:stretch>
        </p:blipFill>
        <p:spPr bwMode="auto">
          <a:xfrm>
            <a:off x="3421063" y="1600200"/>
            <a:ext cx="5378450" cy="3560763"/>
          </a:xfrm>
          <a:prstGeom prst="rect">
            <a:avLst/>
          </a:prstGeom>
          <a:noFill/>
          <a:ln w="9525">
            <a:noFill/>
            <a:miter lim="800000"/>
            <a:headEnd/>
            <a:tailEnd/>
          </a:ln>
        </p:spPr>
      </p:pic>
      <p:grpSp>
        <p:nvGrpSpPr>
          <p:cNvPr id="2" name="Group 8"/>
          <p:cNvGrpSpPr>
            <a:grpSpLocks/>
          </p:cNvGrpSpPr>
          <p:nvPr/>
        </p:nvGrpSpPr>
        <p:grpSpPr bwMode="auto">
          <a:xfrm>
            <a:off x="1066800" y="1501775"/>
            <a:ext cx="7750175" cy="5356225"/>
            <a:chOff x="865188" y="1406525"/>
            <a:chExt cx="7750175" cy="5356225"/>
          </a:xfrm>
        </p:grpSpPr>
        <p:sp>
          <p:nvSpPr>
            <p:cNvPr id="28680" name="TextBox 3"/>
            <p:cNvSpPr txBox="1">
              <a:spLocks noChangeArrowheads="1"/>
            </p:cNvSpPr>
            <p:nvPr/>
          </p:nvSpPr>
          <p:spPr bwMode="auto">
            <a:xfrm>
              <a:off x="865188" y="6054725"/>
              <a:ext cx="7250112" cy="708025"/>
            </a:xfrm>
            <a:prstGeom prst="rect">
              <a:avLst/>
            </a:prstGeom>
            <a:noFill/>
            <a:ln w="9525">
              <a:noFill/>
              <a:miter lim="800000"/>
              <a:headEnd/>
              <a:tailEnd/>
            </a:ln>
          </p:spPr>
          <p:txBody>
            <a:bodyPr>
              <a:prstTxWarp prst="textNoShape">
                <a:avLst/>
              </a:prstTxWarp>
              <a:spAutoFit/>
            </a:bodyPr>
            <a:lstStyle/>
            <a:p>
              <a:pPr algn="ctr"/>
              <a:r>
                <a:rPr lang="en-US" sz="2000" dirty="0">
                  <a:solidFill>
                    <a:srgbClr val="4F81BD"/>
                  </a:solidFill>
                  <a:ea typeface="Arial" pitchFamily="-65" charset="0"/>
                  <a:cs typeface="Arial" pitchFamily="-65" charset="0"/>
                </a:rPr>
                <a:t>Climate models represent the interactions of the atmosphere and oceans as numbers</a:t>
              </a:r>
            </a:p>
          </p:txBody>
        </p:sp>
        <p:pic>
          <p:nvPicPr>
            <p:cNvPr id="28681" name="Picture 7" descr="globemodel.png"/>
            <p:cNvPicPr>
              <a:picLocks noChangeAspect="1"/>
            </p:cNvPicPr>
            <p:nvPr/>
          </p:nvPicPr>
          <p:blipFill>
            <a:blip r:embed="rId4"/>
            <a:srcRect/>
            <a:stretch>
              <a:fillRect/>
            </a:stretch>
          </p:blipFill>
          <p:spPr bwMode="auto">
            <a:xfrm>
              <a:off x="3217863" y="1406525"/>
              <a:ext cx="5397500" cy="4430713"/>
            </a:xfrm>
            <a:prstGeom prst="rect">
              <a:avLst/>
            </a:prstGeom>
            <a:noFill/>
            <a:ln w="9525">
              <a:noFill/>
              <a:miter lim="800000"/>
              <a:headEnd/>
              <a:tailEnd/>
            </a:ln>
          </p:spPr>
        </p:pic>
      </p:grpSp>
      <p:pic>
        <p:nvPicPr>
          <p:cNvPr id="10" name="Picture 9" descr="Atmospheric_carbon_dioxide_concentrations_and_global_annual_average_temperatures_over_the_years_1880_to_2009.png"/>
          <p:cNvPicPr>
            <a:picLocks noChangeAspect="1"/>
          </p:cNvPicPr>
          <p:nvPr/>
        </p:nvPicPr>
        <p:blipFill>
          <a:blip r:embed="rId5"/>
          <a:srcRect/>
          <a:stretch>
            <a:fillRect/>
          </a:stretch>
        </p:blipFill>
        <p:spPr bwMode="auto">
          <a:xfrm>
            <a:off x="3124200" y="1295400"/>
            <a:ext cx="5821363" cy="46466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0722" name="Picture 1" descr="temp_Hegerl_2007.png"/>
          <p:cNvPicPr>
            <a:picLocks noChangeAspect="1"/>
          </p:cNvPicPr>
          <p:nvPr/>
        </p:nvPicPr>
        <p:blipFill>
          <a:blip r:embed="rId3"/>
          <a:srcRect b="49902"/>
          <a:stretch>
            <a:fillRect/>
          </a:stretch>
        </p:blipFill>
        <p:spPr bwMode="auto">
          <a:xfrm>
            <a:off x="4463393" y="1923852"/>
            <a:ext cx="4472645" cy="3299383"/>
          </a:xfrm>
          <a:prstGeom prst="rect">
            <a:avLst/>
          </a:prstGeom>
          <a:noFill/>
          <a:ln w="9525">
            <a:noFill/>
            <a:miter lim="800000"/>
            <a:headEnd/>
            <a:tailEnd/>
          </a:ln>
        </p:spPr>
      </p:pic>
      <p:pic>
        <p:nvPicPr>
          <p:cNvPr id="30723" name="Picture 2" descr="temp_Hegerl_2007.png"/>
          <p:cNvPicPr>
            <a:picLocks noChangeAspect="1"/>
          </p:cNvPicPr>
          <p:nvPr/>
        </p:nvPicPr>
        <p:blipFill>
          <a:blip r:embed="rId3"/>
          <a:srcRect t="51755"/>
          <a:stretch>
            <a:fillRect/>
          </a:stretch>
        </p:blipFill>
        <p:spPr bwMode="auto">
          <a:xfrm>
            <a:off x="0" y="1804988"/>
            <a:ext cx="4448175" cy="3160712"/>
          </a:xfrm>
          <a:prstGeom prst="rect">
            <a:avLst/>
          </a:prstGeom>
          <a:noFill/>
          <a:ln w="9525">
            <a:noFill/>
            <a:miter lim="800000"/>
            <a:headEnd/>
            <a:tailEnd/>
          </a:ln>
        </p:spPr>
      </p:pic>
      <p:sp>
        <p:nvSpPr>
          <p:cNvPr id="30724" name="TextBox 3"/>
          <p:cNvSpPr txBox="1">
            <a:spLocks noChangeArrowheads="1"/>
          </p:cNvSpPr>
          <p:nvPr/>
        </p:nvSpPr>
        <p:spPr bwMode="auto">
          <a:xfrm>
            <a:off x="5133161" y="1266855"/>
            <a:ext cx="4236191" cy="400110"/>
          </a:xfrm>
          <a:prstGeom prst="rect">
            <a:avLst/>
          </a:prstGeom>
          <a:noFill/>
          <a:ln w="9525">
            <a:noFill/>
            <a:miter lim="800000"/>
            <a:headEnd/>
            <a:tailEnd/>
          </a:ln>
        </p:spPr>
        <p:txBody>
          <a:bodyPr wrap="square">
            <a:prstTxWarp prst="textNoShape">
              <a:avLst/>
            </a:prstTxWarp>
            <a:spAutoFit/>
          </a:bodyPr>
          <a:lstStyle/>
          <a:p>
            <a:r>
              <a:rPr lang="en-US" sz="2000" b="1" dirty="0">
                <a:solidFill>
                  <a:srgbClr val="4F81BD"/>
                </a:solidFill>
              </a:rPr>
              <a:t>Anthropogenic and natural </a:t>
            </a:r>
            <a:r>
              <a:rPr lang="en-US" sz="2000" b="1" dirty="0" err="1">
                <a:solidFill>
                  <a:srgbClr val="4F81BD"/>
                </a:solidFill>
              </a:rPr>
              <a:t>forcings</a:t>
            </a:r>
            <a:r>
              <a:rPr lang="en-US" sz="2000" b="1" dirty="0">
                <a:solidFill>
                  <a:srgbClr val="4F81BD"/>
                </a:solidFill>
              </a:rPr>
              <a:t> </a:t>
            </a:r>
          </a:p>
        </p:txBody>
      </p:sp>
      <p:sp>
        <p:nvSpPr>
          <p:cNvPr id="30725" name="TextBox 4"/>
          <p:cNvSpPr txBox="1">
            <a:spLocks noChangeArrowheads="1"/>
          </p:cNvSpPr>
          <p:nvPr/>
        </p:nvSpPr>
        <p:spPr bwMode="auto">
          <a:xfrm>
            <a:off x="1383709" y="1266855"/>
            <a:ext cx="2394305" cy="400110"/>
          </a:xfrm>
          <a:prstGeom prst="rect">
            <a:avLst/>
          </a:prstGeom>
          <a:noFill/>
          <a:ln w="9525">
            <a:noFill/>
            <a:miter lim="800000"/>
            <a:headEnd/>
            <a:tailEnd/>
          </a:ln>
        </p:spPr>
        <p:txBody>
          <a:bodyPr wrap="none">
            <a:prstTxWarp prst="textNoShape">
              <a:avLst/>
            </a:prstTxWarp>
            <a:spAutoFit/>
          </a:bodyPr>
          <a:lstStyle/>
          <a:p>
            <a:r>
              <a:rPr lang="en-US" sz="2000" b="1" dirty="0">
                <a:solidFill>
                  <a:schemeClr val="accent1"/>
                </a:solidFill>
              </a:rPr>
              <a:t>Only natural </a:t>
            </a:r>
            <a:r>
              <a:rPr lang="en-US" sz="2000" b="1" dirty="0" err="1">
                <a:solidFill>
                  <a:schemeClr val="accent1"/>
                </a:solidFill>
              </a:rPr>
              <a:t>forcings</a:t>
            </a:r>
            <a:endParaRPr lang="en-US" sz="2000" b="1" dirty="0">
              <a:solidFill>
                <a:schemeClr val="accent1"/>
              </a:solidFill>
            </a:endParaRPr>
          </a:p>
        </p:txBody>
      </p:sp>
      <p:sp>
        <p:nvSpPr>
          <p:cNvPr id="30726" name="TextBox 5"/>
          <p:cNvSpPr txBox="1">
            <a:spLocks noChangeArrowheads="1"/>
          </p:cNvSpPr>
          <p:nvPr/>
        </p:nvSpPr>
        <p:spPr bwMode="auto">
          <a:xfrm>
            <a:off x="6391275" y="6483350"/>
            <a:ext cx="2321168" cy="338554"/>
          </a:xfrm>
          <a:prstGeom prst="rect">
            <a:avLst/>
          </a:prstGeom>
          <a:noFill/>
          <a:ln w="9525">
            <a:noFill/>
            <a:miter lim="800000"/>
            <a:headEnd/>
            <a:tailEnd/>
          </a:ln>
        </p:spPr>
        <p:txBody>
          <a:bodyPr wrap="none">
            <a:prstTxWarp prst="textNoShape">
              <a:avLst/>
            </a:prstTxWarp>
            <a:spAutoFit/>
          </a:bodyPr>
          <a:lstStyle/>
          <a:p>
            <a:r>
              <a:rPr lang="en-US" sz="1600" dirty="0">
                <a:solidFill>
                  <a:srgbClr val="4F81BD"/>
                </a:solidFill>
              </a:rPr>
              <a:t>Source: </a:t>
            </a:r>
            <a:r>
              <a:rPr lang="en-US" sz="1600" dirty="0" err="1">
                <a:solidFill>
                  <a:srgbClr val="4F81BD"/>
                </a:solidFill>
              </a:rPr>
              <a:t>Hegerl</a:t>
            </a:r>
            <a:r>
              <a:rPr lang="en-US" sz="1600" dirty="0">
                <a:solidFill>
                  <a:srgbClr val="4F81BD"/>
                </a:solidFill>
              </a:rPr>
              <a:t> et al. 2007</a:t>
            </a:r>
          </a:p>
        </p:txBody>
      </p:sp>
      <p:sp>
        <p:nvSpPr>
          <p:cNvPr id="30727" name="Text Box 1031"/>
          <p:cNvSpPr txBox="1">
            <a:spLocks noChangeArrowheads="1"/>
          </p:cNvSpPr>
          <p:nvPr/>
        </p:nvSpPr>
        <p:spPr bwMode="auto">
          <a:xfrm>
            <a:off x="1767786" y="180975"/>
            <a:ext cx="6183103" cy="584776"/>
          </a:xfrm>
          <a:prstGeom prst="rect">
            <a:avLst/>
          </a:prstGeom>
          <a:noFill/>
          <a:ln w="9525">
            <a:noFill/>
            <a:miter lim="800000"/>
            <a:headEnd/>
            <a:tailEnd/>
          </a:ln>
        </p:spPr>
        <p:txBody>
          <a:bodyPr wrap="none">
            <a:prstTxWarp prst="textNoShape">
              <a:avLst/>
            </a:prstTxWarp>
            <a:spAutoFit/>
          </a:bodyPr>
          <a:lstStyle/>
          <a:p>
            <a:r>
              <a:rPr lang="en-US" sz="3200" b="1" dirty="0">
                <a:solidFill>
                  <a:schemeClr val="tx2"/>
                </a:solidFill>
              </a:rPr>
              <a:t>Climate Model Responses to Inputs</a:t>
            </a:r>
          </a:p>
        </p:txBody>
      </p:sp>
      <p:sp>
        <p:nvSpPr>
          <p:cNvPr id="8" name="TextBox 7"/>
          <p:cNvSpPr txBox="1"/>
          <p:nvPr/>
        </p:nvSpPr>
        <p:spPr>
          <a:xfrm>
            <a:off x="1010660" y="5351502"/>
            <a:ext cx="7491616" cy="646331"/>
          </a:xfrm>
          <a:prstGeom prst="rect">
            <a:avLst/>
          </a:prstGeom>
          <a:noFill/>
        </p:spPr>
        <p:txBody>
          <a:bodyPr wrap="square" rtlCol="0">
            <a:spAutoFit/>
          </a:bodyPr>
          <a:lstStyle/>
          <a:p>
            <a:pPr algn="ctr"/>
            <a:r>
              <a:rPr lang="en-US" dirty="0" smtClean="0">
                <a:solidFill>
                  <a:srgbClr val="4F81BD"/>
                </a:solidFill>
              </a:rPr>
              <a:t>Models cannot track observed temperature changes without the input of human-generated greenhouse gases</a:t>
            </a:r>
            <a:endParaRPr lang="en-US" dirty="0">
              <a:solidFill>
                <a:srgbClr val="4F81BD"/>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4034" name="Rectangle 2"/>
          <p:cNvSpPr>
            <a:spLocks noChangeArrowheads="1"/>
          </p:cNvSpPr>
          <p:nvPr/>
        </p:nvSpPr>
        <p:spPr bwMode="auto">
          <a:xfrm>
            <a:off x="0" y="1600200"/>
            <a:ext cx="9144000" cy="4191000"/>
          </a:xfrm>
          <a:prstGeom prst="rect">
            <a:avLst/>
          </a:prstGeom>
          <a:solidFill>
            <a:schemeClr val="bg1"/>
          </a:solidFill>
          <a:ln w="9525">
            <a:solidFill>
              <a:schemeClr val="bg1"/>
            </a:solidFill>
            <a:miter lim="800000"/>
            <a:headEnd/>
            <a:tailEnd/>
          </a:ln>
        </p:spPr>
        <p:txBody>
          <a:bodyPr wrap="none" anchor="ctr">
            <a:prstTxWarp prst="textNoShape">
              <a:avLst/>
            </a:prstTxWarp>
          </a:bodyPr>
          <a:lstStyle/>
          <a:p>
            <a:endParaRPr lang="en-US"/>
          </a:p>
        </p:txBody>
      </p:sp>
      <p:sp>
        <p:nvSpPr>
          <p:cNvPr id="44035" name="Rectangle 3"/>
          <p:cNvSpPr>
            <a:spLocks noChangeArrowheads="1"/>
          </p:cNvSpPr>
          <p:nvPr/>
        </p:nvSpPr>
        <p:spPr bwMode="auto">
          <a:xfrm>
            <a:off x="5510213" y="6581388"/>
            <a:ext cx="3236784" cy="276999"/>
          </a:xfrm>
          <a:prstGeom prst="rect">
            <a:avLst/>
          </a:prstGeom>
          <a:noFill/>
          <a:ln w="9525">
            <a:noFill/>
            <a:miter lim="800000"/>
            <a:headEnd/>
            <a:tailEnd/>
          </a:ln>
        </p:spPr>
        <p:txBody>
          <a:bodyPr wrap="none" anchor="ctr">
            <a:prstTxWarp prst="textNoShape">
              <a:avLst/>
            </a:prstTxWarp>
            <a:spAutoFit/>
          </a:bodyPr>
          <a:lstStyle/>
          <a:p>
            <a:r>
              <a:rPr lang="en-US" sz="1200" dirty="0">
                <a:solidFill>
                  <a:srgbClr val="4F81BD"/>
                </a:solidFill>
              </a:rPr>
              <a:t>Image Credit: </a:t>
            </a:r>
            <a:r>
              <a:rPr lang="en-US" sz="1200" i="1" dirty="0">
                <a:solidFill>
                  <a:srgbClr val="4F81BD"/>
                </a:solidFill>
              </a:rPr>
              <a:t>National Snow and Ice Data Center</a:t>
            </a:r>
            <a:endParaRPr lang="en-US" sz="1200" dirty="0">
              <a:solidFill>
                <a:srgbClr val="4F81BD"/>
              </a:solidFill>
            </a:endParaRPr>
          </a:p>
        </p:txBody>
      </p:sp>
      <p:pic>
        <p:nvPicPr>
          <p:cNvPr id="44036" name="Picture 4" descr="pair_example_highres"/>
          <p:cNvPicPr>
            <a:picLocks noChangeAspect="1" noChangeArrowheads="1"/>
          </p:cNvPicPr>
          <p:nvPr/>
        </p:nvPicPr>
        <p:blipFill>
          <a:blip r:embed="rId3"/>
          <a:srcRect/>
          <a:stretch>
            <a:fillRect/>
          </a:stretch>
        </p:blipFill>
        <p:spPr bwMode="auto">
          <a:xfrm>
            <a:off x="76200" y="2085975"/>
            <a:ext cx="8915400" cy="3086100"/>
          </a:xfrm>
          <a:prstGeom prst="rect">
            <a:avLst/>
          </a:prstGeom>
          <a:noFill/>
          <a:ln w="9525">
            <a:noFill/>
            <a:miter lim="800000"/>
            <a:headEnd/>
            <a:tailEnd/>
          </a:ln>
        </p:spPr>
      </p:pic>
      <p:sp>
        <p:nvSpPr>
          <p:cNvPr id="44037" name="Text Box 5"/>
          <p:cNvSpPr txBox="1">
            <a:spLocks noChangeArrowheads="1"/>
          </p:cNvSpPr>
          <p:nvPr/>
        </p:nvSpPr>
        <p:spPr bwMode="auto">
          <a:xfrm>
            <a:off x="1436688" y="5210175"/>
            <a:ext cx="1821232" cy="461665"/>
          </a:xfrm>
          <a:prstGeom prst="rect">
            <a:avLst/>
          </a:prstGeom>
          <a:noFill/>
          <a:ln w="9525">
            <a:noFill/>
            <a:miter lim="800000"/>
            <a:headEnd/>
            <a:tailEnd/>
          </a:ln>
        </p:spPr>
        <p:txBody>
          <a:bodyPr wrap="none">
            <a:prstTxWarp prst="textNoShape">
              <a:avLst/>
            </a:prstTxWarp>
            <a:spAutoFit/>
          </a:bodyPr>
          <a:lstStyle/>
          <a:p>
            <a:r>
              <a:rPr lang="en-US" sz="2400" dirty="0" smtClean="0">
                <a:solidFill>
                  <a:srgbClr val="4F81BD"/>
                </a:solidFill>
              </a:rPr>
              <a:t>Aug </a:t>
            </a:r>
            <a:r>
              <a:rPr lang="en-US" sz="2400" dirty="0">
                <a:solidFill>
                  <a:srgbClr val="4F81BD"/>
                </a:solidFill>
              </a:rPr>
              <a:t>13, 1941</a:t>
            </a:r>
          </a:p>
        </p:txBody>
      </p:sp>
      <p:sp>
        <p:nvSpPr>
          <p:cNvPr id="44038" name="Text Box 6"/>
          <p:cNvSpPr txBox="1">
            <a:spLocks noChangeArrowheads="1"/>
          </p:cNvSpPr>
          <p:nvPr/>
        </p:nvSpPr>
        <p:spPr bwMode="auto">
          <a:xfrm>
            <a:off x="5697538" y="5210175"/>
            <a:ext cx="1821232" cy="461665"/>
          </a:xfrm>
          <a:prstGeom prst="rect">
            <a:avLst/>
          </a:prstGeom>
          <a:noFill/>
          <a:ln w="9525">
            <a:noFill/>
            <a:miter lim="800000"/>
            <a:headEnd/>
            <a:tailEnd/>
          </a:ln>
        </p:spPr>
        <p:txBody>
          <a:bodyPr wrap="none">
            <a:prstTxWarp prst="textNoShape">
              <a:avLst/>
            </a:prstTxWarp>
            <a:spAutoFit/>
          </a:bodyPr>
          <a:lstStyle/>
          <a:p>
            <a:r>
              <a:rPr lang="en-US" sz="2400" dirty="0" smtClean="0">
                <a:solidFill>
                  <a:srgbClr val="4F81BD"/>
                </a:solidFill>
              </a:rPr>
              <a:t>Aug </a:t>
            </a:r>
            <a:r>
              <a:rPr lang="en-US" sz="2400" dirty="0">
                <a:solidFill>
                  <a:srgbClr val="4F81BD"/>
                </a:solidFill>
              </a:rPr>
              <a:t>31, 2004</a:t>
            </a:r>
          </a:p>
        </p:txBody>
      </p:sp>
      <p:sp>
        <p:nvSpPr>
          <p:cNvPr id="44039" name="Text Box 7"/>
          <p:cNvSpPr txBox="1">
            <a:spLocks noChangeArrowheads="1"/>
          </p:cNvSpPr>
          <p:nvPr/>
        </p:nvSpPr>
        <p:spPr bwMode="auto">
          <a:xfrm>
            <a:off x="457200" y="209593"/>
            <a:ext cx="8305800" cy="892552"/>
          </a:xfrm>
          <a:prstGeom prst="rect">
            <a:avLst/>
          </a:prstGeom>
          <a:noFill/>
          <a:ln w="9525">
            <a:noFill/>
            <a:miter lim="800000"/>
            <a:headEnd/>
            <a:tailEnd/>
          </a:ln>
        </p:spPr>
        <p:txBody>
          <a:bodyPr>
            <a:prstTxWarp prst="textNoShape">
              <a:avLst/>
            </a:prstTxWarp>
            <a:spAutoFit/>
          </a:bodyPr>
          <a:lstStyle/>
          <a:p>
            <a:pPr algn="ctr"/>
            <a:r>
              <a:rPr lang="en-US" sz="3600" b="1" dirty="0" smtClean="0">
                <a:solidFill>
                  <a:schemeClr val="tx2"/>
                </a:solidFill>
              </a:rPr>
              <a:t>The </a:t>
            </a:r>
            <a:r>
              <a:rPr lang="en-US" sz="3600" b="1" dirty="0">
                <a:solidFill>
                  <a:schemeClr val="tx2"/>
                </a:solidFill>
              </a:rPr>
              <a:t>Future </a:t>
            </a:r>
            <a:r>
              <a:rPr lang="en-US" sz="3600" b="1" dirty="0" err="1">
                <a:solidFill>
                  <a:schemeClr val="tx2"/>
                </a:solidFill>
              </a:rPr>
              <a:t>Ain’t</a:t>
            </a:r>
            <a:r>
              <a:rPr lang="en-US" sz="3600" b="1" dirty="0">
                <a:solidFill>
                  <a:schemeClr val="tx2"/>
                </a:solidFill>
              </a:rPr>
              <a:t> What it Used to Be</a:t>
            </a:r>
          </a:p>
          <a:p>
            <a:pPr algn="r"/>
            <a:r>
              <a:rPr lang="en-US" sz="1600" dirty="0">
                <a:solidFill>
                  <a:schemeClr val="tx2"/>
                </a:solidFill>
              </a:rPr>
              <a:t>- Yogi Berra</a:t>
            </a:r>
          </a:p>
        </p:txBody>
      </p:sp>
      <p:sp>
        <p:nvSpPr>
          <p:cNvPr id="44040" name="Text Box 8"/>
          <p:cNvSpPr txBox="1">
            <a:spLocks noChangeArrowheads="1"/>
          </p:cNvSpPr>
          <p:nvPr/>
        </p:nvSpPr>
        <p:spPr bwMode="auto">
          <a:xfrm>
            <a:off x="3156745" y="1529651"/>
            <a:ext cx="2900554" cy="461665"/>
          </a:xfrm>
          <a:prstGeom prst="rect">
            <a:avLst/>
          </a:prstGeom>
          <a:noFill/>
          <a:ln w="9525">
            <a:noFill/>
            <a:miter lim="800000"/>
            <a:headEnd/>
            <a:tailEnd/>
          </a:ln>
        </p:spPr>
        <p:txBody>
          <a:bodyPr wrap="none">
            <a:prstTxWarp prst="textNoShape">
              <a:avLst/>
            </a:prstTxWarp>
            <a:spAutoFit/>
          </a:bodyPr>
          <a:lstStyle/>
          <a:p>
            <a:r>
              <a:rPr lang="en-US" sz="2400" dirty="0">
                <a:solidFill>
                  <a:schemeClr val="accent1"/>
                </a:solidFill>
              </a:rPr>
              <a:t>Muir Glacier in Alaska</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71" name="Rectangle 32"/>
          <p:cNvSpPr>
            <a:spLocks noChangeArrowheads="1"/>
          </p:cNvSpPr>
          <p:nvPr/>
        </p:nvSpPr>
        <p:spPr bwMode="auto">
          <a:xfrm>
            <a:off x="2046288" y="5867400"/>
            <a:ext cx="228600" cy="838200"/>
          </a:xfrm>
          <a:prstGeom prst="rect">
            <a:avLst/>
          </a:prstGeom>
          <a:solidFill>
            <a:schemeClr val="bg1"/>
          </a:solidFill>
          <a:ln w="9525">
            <a:noFill/>
            <a:miter lim="800000"/>
            <a:headEnd/>
            <a:tailEnd/>
          </a:ln>
        </p:spPr>
        <p:txBody>
          <a:bodyPr wrap="none" anchor="ctr">
            <a:prstTxWarp prst="textNoShape">
              <a:avLst/>
            </a:prstTxWarp>
          </a:bodyPr>
          <a:lstStyle/>
          <a:p>
            <a:endParaRPr lang="en-US">
              <a:latin typeface="Georgia" pitchFamily="-65" charset="0"/>
            </a:endParaRPr>
          </a:p>
        </p:txBody>
      </p:sp>
      <p:sp>
        <p:nvSpPr>
          <p:cNvPr id="15" name="Rectangle 5"/>
          <p:cNvSpPr>
            <a:spLocks noChangeArrowheads="1"/>
          </p:cNvSpPr>
          <p:nvPr/>
        </p:nvSpPr>
        <p:spPr bwMode="auto">
          <a:xfrm>
            <a:off x="446894" y="228600"/>
            <a:ext cx="8382000" cy="762000"/>
          </a:xfrm>
          <a:prstGeom prst="rect">
            <a:avLst/>
          </a:prstGeom>
          <a:noFill/>
          <a:ln w="57150">
            <a:noFill/>
            <a:miter lim="800000"/>
            <a:headEnd/>
            <a:tailEnd/>
          </a:ln>
          <a:effectLst/>
        </p:spPr>
        <p:txBody>
          <a:bodyPr anchor="ctr"/>
          <a:lstStyle/>
          <a:p>
            <a:pPr algn="ctr">
              <a:defRPr/>
            </a:pPr>
            <a:r>
              <a:rPr lang="en-US" sz="3200" b="1" dirty="0">
                <a:solidFill>
                  <a:schemeClr val="tx2"/>
                </a:solidFill>
                <a:latin typeface="Arial" charset="0"/>
              </a:rPr>
              <a:t>Projected 21</a:t>
            </a:r>
            <a:r>
              <a:rPr lang="en-US" sz="3200" b="1" baseline="30000" dirty="0">
                <a:solidFill>
                  <a:schemeClr val="tx2"/>
                </a:solidFill>
                <a:latin typeface="Arial" charset="0"/>
              </a:rPr>
              <a:t>st</a:t>
            </a:r>
            <a:r>
              <a:rPr lang="en-US" sz="3200" b="1" dirty="0">
                <a:solidFill>
                  <a:schemeClr val="tx2"/>
                </a:solidFill>
                <a:latin typeface="Arial" charset="0"/>
              </a:rPr>
              <a:t> Century Global Warming</a:t>
            </a:r>
          </a:p>
        </p:txBody>
      </p:sp>
      <p:sp>
        <p:nvSpPr>
          <p:cNvPr id="32773" name="Text Box 11"/>
          <p:cNvSpPr txBox="1">
            <a:spLocks noChangeArrowheads="1"/>
          </p:cNvSpPr>
          <p:nvPr/>
        </p:nvSpPr>
        <p:spPr bwMode="auto">
          <a:xfrm>
            <a:off x="5394325" y="1562100"/>
            <a:ext cx="396875" cy="274638"/>
          </a:xfrm>
          <a:prstGeom prst="rect">
            <a:avLst/>
          </a:prstGeom>
          <a:noFill/>
          <a:ln w="9525">
            <a:noFill/>
            <a:miter lim="800000"/>
            <a:headEnd/>
            <a:tailEnd/>
          </a:ln>
        </p:spPr>
        <p:txBody>
          <a:bodyPr lIns="92307" tIns="46153" rIns="92307" bIns="46153">
            <a:prstTxWarp prst="textNoShape">
              <a:avLst/>
            </a:prstTxWarp>
            <a:spAutoFit/>
          </a:bodyPr>
          <a:lstStyle/>
          <a:p>
            <a:endParaRPr lang="en-US"/>
          </a:p>
        </p:txBody>
      </p:sp>
      <p:pic>
        <p:nvPicPr>
          <p:cNvPr id="32774" name="Picture 13" descr="IPCC_AR5_Tproj.png"/>
          <p:cNvPicPr>
            <a:picLocks noChangeAspect="1"/>
          </p:cNvPicPr>
          <p:nvPr/>
        </p:nvPicPr>
        <p:blipFill>
          <a:blip r:embed="rId3"/>
          <a:srcRect/>
          <a:stretch>
            <a:fillRect/>
          </a:stretch>
        </p:blipFill>
        <p:spPr bwMode="auto">
          <a:xfrm>
            <a:off x="590550" y="1676400"/>
            <a:ext cx="8124825" cy="4343400"/>
          </a:xfrm>
          <a:prstGeom prst="rect">
            <a:avLst/>
          </a:prstGeom>
          <a:noFill/>
          <a:ln w="9525">
            <a:noFill/>
            <a:miter lim="800000"/>
            <a:headEnd/>
            <a:tailEnd/>
          </a:ln>
        </p:spPr>
      </p:pic>
      <p:sp>
        <p:nvSpPr>
          <p:cNvPr id="32775" name="TextBox 15"/>
          <p:cNvSpPr txBox="1">
            <a:spLocks noChangeArrowheads="1"/>
          </p:cNvSpPr>
          <p:nvPr/>
        </p:nvSpPr>
        <p:spPr bwMode="auto">
          <a:xfrm>
            <a:off x="152400" y="3505200"/>
            <a:ext cx="417513" cy="369888"/>
          </a:xfrm>
          <a:prstGeom prst="rect">
            <a:avLst/>
          </a:prstGeom>
          <a:noFill/>
          <a:ln w="9525">
            <a:noFill/>
            <a:miter lim="800000"/>
            <a:headEnd/>
            <a:tailEnd/>
          </a:ln>
        </p:spPr>
        <p:txBody>
          <a:bodyPr wrap="none">
            <a:prstTxWarp prst="textNoShape">
              <a:avLst/>
            </a:prstTxWarp>
            <a:spAutoFit/>
          </a:bodyPr>
          <a:lstStyle/>
          <a:p>
            <a:r>
              <a:rPr lang="en-US" sz="1800" b="1"/>
              <a:t>°F</a:t>
            </a:r>
          </a:p>
        </p:txBody>
      </p:sp>
      <p:sp>
        <p:nvSpPr>
          <p:cNvPr id="7" name="TextBox 6"/>
          <p:cNvSpPr txBox="1"/>
          <p:nvPr/>
        </p:nvSpPr>
        <p:spPr>
          <a:xfrm>
            <a:off x="7420451" y="6581001"/>
            <a:ext cx="1723549" cy="276999"/>
          </a:xfrm>
          <a:prstGeom prst="rect">
            <a:avLst/>
          </a:prstGeom>
          <a:noFill/>
        </p:spPr>
        <p:txBody>
          <a:bodyPr wrap="none" rtlCol="0">
            <a:spAutoFit/>
          </a:bodyPr>
          <a:lstStyle/>
          <a:p>
            <a:r>
              <a:rPr lang="en-US" sz="1200" dirty="0" smtClean="0">
                <a:solidFill>
                  <a:srgbClr val="4F81BD"/>
                </a:solidFill>
              </a:rPr>
              <a:t>Image source: IPCC 2103</a:t>
            </a:r>
            <a:endParaRPr lang="en-US" sz="1200" dirty="0">
              <a:solidFill>
                <a:srgbClr val="4F81BD"/>
              </a:solidFill>
            </a:endParaRP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7891" name="Title 3"/>
          <p:cNvSpPr>
            <a:spLocks noGrp="1"/>
          </p:cNvSpPr>
          <p:nvPr>
            <p:ph type="title" idx="4294967295"/>
          </p:nvPr>
        </p:nvSpPr>
        <p:spPr>
          <a:xfrm>
            <a:off x="533400" y="76200"/>
            <a:ext cx="8077200" cy="609600"/>
          </a:xfrm>
          <a:noFill/>
          <a:ln w="25400">
            <a:noFill/>
          </a:ln>
        </p:spPr>
        <p:txBody>
          <a:bodyPr/>
          <a:lstStyle/>
          <a:p>
            <a:pPr eaLnBrk="1" hangingPunct="1">
              <a:defRPr/>
            </a:pPr>
            <a:r>
              <a:rPr lang="en-US" sz="3200" b="1" kern="1200" dirty="0">
                <a:solidFill>
                  <a:srgbClr val="1F497D"/>
                </a:solidFill>
                <a:ea typeface="+mn-ea"/>
                <a:cs typeface="+mn-cs"/>
              </a:rPr>
              <a:t>Projected Increases in PNW </a:t>
            </a:r>
            <a:r>
              <a:rPr lang="en-US" sz="3200" b="1" kern="1200" dirty="0" smtClean="0">
                <a:solidFill>
                  <a:srgbClr val="1F497D"/>
                </a:solidFill>
                <a:ea typeface="+mn-ea"/>
                <a:cs typeface="+mn-cs"/>
              </a:rPr>
              <a:t>Temperature</a:t>
            </a:r>
            <a:endParaRPr lang="en-US" sz="3200" b="1" kern="1200" dirty="0">
              <a:solidFill>
                <a:srgbClr val="1F497D"/>
              </a:solidFill>
              <a:ea typeface="+mn-ea"/>
              <a:cs typeface="+mn-cs"/>
            </a:endParaRPr>
          </a:p>
        </p:txBody>
      </p:sp>
      <p:sp>
        <p:nvSpPr>
          <p:cNvPr id="36867" name="TextBox 24"/>
          <p:cNvSpPr txBox="1">
            <a:spLocks noChangeArrowheads="1"/>
          </p:cNvSpPr>
          <p:nvPr/>
        </p:nvSpPr>
        <p:spPr bwMode="auto">
          <a:xfrm>
            <a:off x="6674454" y="6499225"/>
            <a:ext cx="2143135" cy="276999"/>
          </a:xfrm>
          <a:prstGeom prst="rect">
            <a:avLst/>
          </a:prstGeom>
          <a:noFill/>
          <a:ln w="9525">
            <a:noFill/>
            <a:miter lim="800000"/>
            <a:headEnd/>
            <a:tailEnd/>
          </a:ln>
        </p:spPr>
        <p:txBody>
          <a:bodyPr wrap="none">
            <a:prstTxWarp prst="textNoShape">
              <a:avLst/>
            </a:prstTxWarp>
            <a:spAutoFit/>
          </a:bodyPr>
          <a:lstStyle/>
          <a:p>
            <a:r>
              <a:rPr lang="en-US" sz="1200" dirty="0">
                <a:solidFill>
                  <a:schemeClr val="accent1"/>
                </a:solidFill>
              </a:rPr>
              <a:t>Data source: </a:t>
            </a:r>
            <a:r>
              <a:rPr lang="en-US" sz="1200" dirty="0" err="1">
                <a:solidFill>
                  <a:schemeClr val="accent1"/>
                </a:solidFill>
              </a:rPr>
              <a:t>Abatzoglou</a:t>
            </a:r>
            <a:r>
              <a:rPr lang="en-US" sz="1200" dirty="0">
                <a:solidFill>
                  <a:schemeClr val="accent1"/>
                </a:solidFill>
              </a:rPr>
              <a:t> (2014)</a:t>
            </a:r>
          </a:p>
        </p:txBody>
      </p:sp>
      <p:pic>
        <p:nvPicPr>
          <p:cNvPr id="6" name="Picture 5" descr="projT_rcp45_85_modelstats.png"/>
          <p:cNvPicPr>
            <a:picLocks noChangeAspect="1"/>
          </p:cNvPicPr>
          <p:nvPr/>
        </p:nvPicPr>
        <p:blipFill>
          <a:blip r:embed="rId3"/>
          <a:stretch>
            <a:fillRect/>
          </a:stretch>
        </p:blipFill>
        <p:spPr>
          <a:xfrm>
            <a:off x="1323255" y="753563"/>
            <a:ext cx="6579505" cy="5418416"/>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8914" name="Rectangle 5"/>
          <p:cNvSpPr>
            <a:spLocks noChangeArrowheads="1"/>
          </p:cNvSpPr>
          <p:nvPr/>
        </p:nvSpPr>
        <p:spPr bwMode="auto">
          <a:xfrm>
            <a:off x="228600" y="0"/>
            <a:ext cx="8686800" cy="762000"/>
          </a:xfrm>
          <a:prstGeom prst="rect">
            <a:avLst/>
          </a:prstGeom>
          <a:noFill/>
          <a:ln w="25400">
            <a:noFill/>
            <a:miter lim="800000"/>
            <a:headEnd/>
            <a:tailEnd/>
          </a:ln>
        </p:spPr>
        <p:txBody>
          <a:bodyPr anchor="ctr">
            <a:prstTxWarp prst="textNoShape">
              <a:avLst/>
            </a:prstTxWarp>
          </a:bodyPr>
          <a:lstStyle/>
          <a:p>
            <a:pPr algn="ctr">
              <a:spcBef>
                <a:spcPct val="0"/>
              </a:spcBef>
            </a:pPr>
            <a:r>
              <a:rPr lang="en-US" sz="3200" b="1" dirty="0">
                <a:solidFill>
                  <a:schemeClr val="tx2"/>
                </a:solidFill>
              </a:rPr>
              <a:t>Projected </a:t>
            </a:r>
            <a:r>
              <a:rPr lang="en-US" sz="3200" b="1" dirty="0" smtClean="0">
                <a:solidFill>
                  <a:schemeClr val="tx2"/>
                </a:solidFill>
              </a:rPr>
              <a:t>Changes in PNW Annual </a:t>
            </a:r>
            <a:r>
              <a:rPr lang="en-US" sz="3200" b="1" dirty="0">
                <a:solidFill>
                  <a:schemeClr val="tx2"/>
                </a:solidFill>
              </a:rPr>
              <a:t>Precipitation</a:t>
            </a:r>
            <a:endParaRPr lang="en-US" sz="3200" b="1" dirty="0">
              <a:solidFill>
                <a:schemeClr val="tx2"/>
              </a:solidFill>
              <a:latin typeface="Calibri" pitchFamily="-65" charset="0"/>
            </a:endParaRPr>
          </a:p>
        </p:txBody>
      </p:sp>
      <p:sp>
        <p:nvSpPr>
          <p:cNvPr id="39940" name="Text Box 6"/>
          <p:cNvSpPr txBox="1">
            <a:spLocks noChangeArrowheads="1"/>
          </p:cNvSpPr>
          <p:nvPr/>
        </p:nvSpPr>
        <p:spPr bwMode="auto">
          <a:xfrm>
            <a:off x="6324600" y="6553200"/>
            <a:ext cx="2819400" cy="261938"/>
          </a:xfrm>
          <a:prstGeom prst="rect">
            <a:avLst/>
          </a:prstGeom>
          <a:noFill/>
          <a:ln w="9525">
            <a:noFill/>
            <a:miter lim="800000"/>
            <a:headEnd/>
            <a:tailEnd/>
          </a:ln>
        </p:spPr>
        <p:txBody>
          <a:bodyPr>
            <a:prstTxWarp prst="textNoShape">
              <a:avLst/>
            </a:prstTxWarp>
            <a:spAutoFit/>
          </a:bodyPr>
          <a:lstStyle/>
          <a:p>
            <a:pPr algn="r">
              <a:spcBef>
                <a:spcPct val="0"/>
              </a:spcBef>
              <a:defRPr/>
            </a:pPr>
            <a:r>
              <a:rPr lang="en-US" sz="1100" dirty="0">
                <a:solidFill>
                  <a:srgbClr val="4F81BD"/>
                </a:solidFill>
                <a:latin typeface="Arial" charset="0"/>
              </a:rPr>
              <a:t>Data source: </a:t>
            </a:r>
            <a:r>
              <a:rPr lang="en-US" sz="1100" dirty="0" err="1">
                <a:solidFill>
                  <a:srgbClr val="4F81BD"/>
                </a:solidFill>
                <a:latin typeface="Arial" charset="0"/>
              </a:rPr>
              <a:t>Abatzoglou</a:t>
            </a:r>
            <a:r>
              <a:rPr lang="en-US" sz="1100" dirty="0">
                <a:solidFill>
                  <a:srgbClr val="4F81BD"/>
                </a:solidFill>
                <a:latin typeface="Arial" charset="0"/>
              </a:rPr>
              <a:t> (</a:t>
            </a:r>
            <a:r>
              <a:rPr lang="en-US" sz="1100" dirty="0" smtClean="0">
                <a:solidFill>
                  <a:srgbClr val="4F81BD"/>
                </a:solidFill>
                <a:latin typeface="Arial" charset="0"/>
              </a:rPr>
              <a:t>2014)</a:t>
            </a:r>
            <a:endParaRPr lang="en-US" sz="1100" dirty="0">
              <a:solidFill>
                <a:srgbClr val="4F81BD"/>
              </a:solidFill>
              <a:latin typeface="Arial" charset="0"/>
            </a:endParaRPr>
          </a:p>
        </p:txBody>
      </p:sp>
      <p:cxnSp>
        <p:nvCxnSpPr>
          <p:cNvPr id="38916" name="Straight Connector 11"/>
          <p:cNvCxnSpPr>
            <a:cxnSpLocks noChangeShapeType="1"/>
          </p:cNvCxnSpPr>
          <p:nvPr/>
        </p:nvCxnSpPr>
        <p:spPr bwMode="auto">
          <a:xfrm>
            <a:off x="762000" y="4038600"/>
            <a:ext cx="5730875" cy="1588"/>
          </a:xfrm>
          <a:prstGeom prst="line">
            <a:avLst/>
          </a:prstGeom>
          <a:noFill/>
          <a:ln w="38100">
            <a:solidFill>
              <a:schemeClr val="bg1"/>
            </a:solidFill>
            <a:round/>
            <a:headEnd/>
            <a:tailEnd/>
          </a:ln>
        </p:spPr>
      </p:cxnSp>
      <p:pic>
        <p:nvPicPr>
          <p:cNvPr id="38917" name="Picture 12" descr="projP_rcp45_85_modelstats.png"/>
          <p:cNvPicPr>
            <a:picLocks noChangeAspect="1"/>
          </p:cNvPicPr>
          <p:nvPr/>
        </p:nvPicPr>
        <p:blipFill>
          <a:blip r:embed="rId3"/>
          <a:srcRect/>
          <a:stretch>
            <a:fillRect/>
          </a:stretch>
        </p:blipFill>
        <p:spPr bwMode="auto">
          <a:xfrm>
            <a:off x="1458438" y="914400"/>
            <a:ext cx="6183313" cy="5092700"/>
          </a:xfrm>
          <a:prstGeom prst="rect">
            <a:avLst/>
          </a:prstGeom>
          <a:noFill/>
          <a:ln w="9525">
            <a:noFill/>
            <a:miter lim="800000"/>
            <a:headEnd/>
            <a:tailEnd/>
          </a:ln>
        </p:spPr>
      </p:pic>
      <p:sp>
        <p:nvSpPr>
          <p:cNvPr id="38918" name="Rectangle 8"/>
          <p:cNvSpPr>
            <a:spLocks noChangeArrowheads="1"/>
          </p:cNvSpPr>
          <p:nvPr/>
        </p:nvSpPr>
        <p:spPr bwMode="auto">
          <a:xfrm>
            <a:off x="1458438" y="5937646"/>
            <a:ext cx="6043188" cy="400110"/>
          </a:xfrm>
          <a:prstGeom prst="rect">
            <a:avLst/>
          </a:prstGeom>
          <a:noFill/>
          <a:ln w="9525">
            <a:noFill/>
            <a:miter lim="800000"/>
            <a:headEnd/>
            <a:tailEnd/>
          </a:ln>
        </p:spPr>
        <p:txBody>
          <a:bodyPr wrap="square" anchor="ctr">
            <a:prstTxWarp prst="textNoShape">
              <a:avLst/>
            </a:prstTxWarp>
            <a:spAutoFit/>
          </a:bodyPr>
          <a:lstStyle/>
          <a:p>
            <a:pPr algn="l">
              <a:spcBef>
                <a:spcPct val="0"/>
              </a:spcBef>
              <a:spcAft>
                <a:spcPts val="6000"/>
              </a:spcAft>
            </a:pPr>
            <a:r>
              <a:rPr lang="en-US" sz="2000" b="1" dirty="0">
                <a:solidFill>
                  <a:schemeClr val="accent1"/>
                </a:solidFill>
                <a:latin typeface="Calibri" pitchFamily="-65" charset="0"/>
              </a:rPr>
              <a:t>Small changes in annual precipitation (-5% to +10 %) </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0962" name="Rectangle 5"/>
          <p:cNvSpPr>
            <a:spLocks noChangeArrowheads="1"/>
          </p:cNvSpPr>
          <p:nvPr/>
        </p:nvSpPr>
        <p:spPr bwMode="auto">
          <a:xfrm>
            <a:off x="228600" y="152400"/>
            <a:ext cx="8686800" cy="1143000"/>
          </a:xfrm>
          <a:prstGeom prst="rect">
            <a:avLst/>
          </a:prstGeom>
          <a:noFill/>
          <a:ln w="25400">
            <a:noFill/>
            <a:miter lim="800000"/>
            <a:headEnd/>
            <a:tailEnd/>
          </a:ln>
        </p:spPr>
        <p:txBody>
          <a:bodyPr anchor="ctr">
            <a:prstTxWarp prst="textNoShape">
              <a:avLst/>
            </a:prstTxWarp>
          </a:bodyPr>
          <a:lstStyle/>
          <a:p>
            <a:pPr algn="ctr">
              <a:spcBef>
                <a:spcPct val="0"/>
              </a:spcBef>
            </a:pPr>
            <a:r>
              <a:rPr lang="en-US" sz="3600" b="1" dirty="0">
                <a:solidFill>
                  <a:srgbClr val="1F497D"/>
                </a:solidFill>
              </a:rPr>
              <a:t>Projected Changes in Seasonal Precipitation</a:t>
            </a:r>
            <a:endParaRPr lang="en-US" sz="3600" b="1" dirty="0">
              <a:solidFill>
                <a:srgbClr val="1F497D"/>
              </a:solidFill>
              <a:latin typeface="Calibri" pitchFamily="-65" charset="0"/>
            </a:endParaRPr>
          </a:p>
        </p:txBody>
      </p:sp>
      <p:sp>
        <p:nvSpPr>
          <p:cNvPr id="39940" name="Text Box 6"/>
          <p:cNvSpPr txBox="1">
            <a:spLocks noChangeArrowheads="1"/>
          </p:cNvSpPr>
          <p:nvPr/>
        </p:nvSpPr>
        <p:spPr bwMode="auto">
          <a:xfrm>
            <a:off x="6934200" y="6553200"/>
            <a:ext cx="2209800" cy="261938"/>
          </a:xfrm>
          <a:prstGeom prst="rect">
            <a:avLst/>
          </a:prstGeom>
          <a:noFill/>
          <a:ln w="9525">
            <a:noFill/>
            <a:miter lim="800000"/>
            <a:headEnd/>
            <a:tailEnd/>
          </a:ln>
        </p:spPr>
        <p:txBody>
          <a:bodyPr>
            <a:prstTxWarp prst="textNoShape">
              <a:avLst/>
            </a:prstTxWarp>
            <a:spAutoFit/>
          </a:bodyPr>
          <a:lstStyle/>
          <a:p>
            <a:pPr algn="r">
              <a:spcBef>
                <a:spcPct val="0"/>
              </a:spcBef>
              <a:defRPr/>
            </a:pPr>
            <a:r>
              <a:rPr lang="en-US" sz="1100" dirty="0">
                <a:solidFill>
                  <a:schemeClr val="accent1"/>
                </a:solidFill>
                <a:latin typeface="Arial" charset="0"/>
              </a:rPr>
              <a:t>Data source: </a:t>
            </a:r>
            <a:r>
              <a:rPr lang="en-US" sz="1100" dirty="0" err="1">
                <a:solidFill>
                  <a:schemeClr val="accent1"/>
                </a:solidFill>
                <a:latin typeface="Arial" charset="0"/>
              </a:rPr>
              <a:t>Abatzoglou</a:t>
            </a:r>
            <a:r>
              <a:rPr lang="en-US" sz="1100" dirty="0">
                <a:solidFill>
                  <a:schemeClr val="accent1"/>
                </a:solidFill>
                <a:latin typeface="Arial" charset="0"/>
                <a:ea typeface="Arial" charset="0"/>
                <a:cs typeface="Arial" charset="0"/>
              </a:rPr>
              <a:t> (</a:t>
            </a:r>
            <a:r>
              <a:rPr lang="en-US" sz="1100" dirty="0" smtClean="0">
                <a:solidFill>
                  <a:schemeClr val="accent1"/>
                </a:solidFill>
                <a:latin typeface="Arial" charset="0"/>
                <a:ea typeface="Arial" charset="0"/>
                <a:cs typeface="Arial" charset="0"/>
              </a:rPr>
              <a:t>2014)</a:t>
            </a:r>
            <a:endParaRPr lang="en-US" sz="1100" dirty="0">
              <a:solidFill>
                <a:schemeClr val="accent1"/>
              </a:solidFill>
              <a:latin typeface="Arial" charset="0"/>
            </a:endParaRPr>
          </a:p>
        </p:txBody>
      </p:sp>
      <p:sp>
        <p:nvSpPr>
          <p:cNvPr id="40964" name="Rectangle 8"/>
          <p:cNvSpPr>
            <a:spLocks noChangeArrowheads="1"/>
          </p:cNvSpPr>
          <p:nvPr/>
        </p:nvSpPr>
        <p:spPr bwMode="auto">
          <a:xfrm>
            <a:off x="1849715" y="5885846"/>
            <a:ext cx="6035499" cy="400110"/>
          </a:xfrm>
          <a:prstGeom prst="rect">
            <a:avLst/>
          </a:prstGeom>
          <a:noFill/>
          <a:ln w="9525">
            <a:noFill/>
            <a:miter lim="800000"/>
            <a:headEnd/>
            <a:tailEnd/>
          </a:ln>
        </p:spPr>
        <p:txBody>
          <a:bodyPr wrap="square" anchor="ctr">
            <a:prstTxWarp prst="textNoShape">
              <a:avLst/>
            </a:prstTxWarp>
            <a:spAutoFit/>
          </a:bodyPr>
          <a:lstStyle/>
          <a:p>
            <a:pPr algn="ctr">
              <a:spcBef>
                <a:spcPct val="0"/>
              </a:spcBef>
            </a:pPr>
            <a:r>
              <a:rPr lang="en-US" sz="2000" b="1" dirty="0" smtClean="0">
                <a:solidFill>
                  <a:schemeClr val="accent1"/>
                </a:solidFill>
                <a:latin typeface="Calibri" pitchFamily="-65" charset="0"/>
              </a:rPr>
              <a:t>Some </a:t>
            </a:r>
            <a:r>
              <a:rPr lang="en-US" sz="2000" b="1" dirty="0">
                <a:solidFill>
                  <a:schemeClr val="accent1"/>
                </a:solidFill>
                <a:latin typeface="Calibri" pitchFamily="-65" charset="0"/>
              </a:rPr>
              <a:t>models show large seasonal changes</a:t>
            </a:r>
          </a:p>
        </p:txBody>
      </p:sp>
      <p:cxnSp>
        <p:nvCxnSpPr>
          <p:cNvPr id="40965" name="Straight Connector 11"/>
          <p:cNvCxnSpPr>
            <a:cxnSpLocks noChangeShapeType="1"/>
          </p:cNvCxnSpPr>
          <p:nvPr/>
        </p:nvCxnSpPr>
        <p:spPr bwMode="auto">
          <a:xfrm>
            <a:off x="762000" y="4038600"/>
            <a:ext cx="5730875" cy="1588"/>
          </a:xfrm>
          <a:prstGeom prst="line">
            <a:avLst/>
          </a:prstGeom>
          <a:noFill/>
          <a:ln w="38100">
            <a:solidFill>
              <a:schemeClr val="bg1"/>
            </a:solidFill>
            <a:round/>
            <a:headEnd/>
            <a:tailEnd/>
          </a:ln>
        </p:spPr>
      </p:cxnSp>
      <p:grpSp>
        <p:nvGrpSpPr>
          <p:cNvPr id="8" name="Group 7"/>
          <p:cNvGrpSpPr/>
          <p:nvPr/>
        </p:nvGrpSpPr>
        <p:grpSpPr>
          <a:xfrm>
            <a:off x="1182584" y="1152249"/>
            <a:ext cx="7247882" cy="4471988"/>
            <a:chOff x="1182584" y="1152249"/>
            <a:chExt cx="7247882" cy="4471988"/>
          </a:xfrm>
        </p:grpSpPr>
        <p:pic>
          <p:nvPicPr>
            <p:cNvPr id="40966" name="Picture 6" descr="precip_barplots_p_seasonal2040.eps"/>
            <p:cNvPicPr>
              <a:picLocks noChangeAspect="1"/>
            </p:cNvPicPr>
            <p:nvPr/>
          </p:nvPicPr>
          <p:blipFill>
            <a:blip r:embed="rId3"/>
            <a:srcRect/>
            <a:stretch>
              <a:fillRect/>
            </a:stretch>
          </p:blipFill>
          <p:spPr bwMode="auto">
            <a:xfrm>
              <a:off x="1182584" y="1152249"/>
              <a:ext cx="7032625" cy="4102100"/>
            </a:xfrm>
            <a:prstGeom prst="rect">
              <a:avLst/>
            </a:prstGeom>
            <a:noFill/>
            <a:ln w="9525">
              <a:noFill/>
              <a:miter lim="800000"/>
              <a:headEnd/>
              <a:tailEnd/>
            </a:ln>
          </p:spPr>
        </p:pic>
        <p:sp>
          <p:nvSpPr>
            <p:cNvPr id="40967" name="TextBox 6"/>
            <p:cNvSpPr txBox="1">
              <a:spLocks noChangeArrowheads="1"/>
            </p:cNvSpPr>
            <p:nvPr/>
          </p:nvSpPr>
          <p:spPr bwMode="auto">
            <a:xfrm>
              <a:off x="2029666" y="5254349"/>
              <a:ext cx="6400800" cy="369888"/>
            </a:xfrm>
            <a:prstGeom prst="rect">
              <a:avLst/>
            </a:prstGeom>
            <a:noFill/>
            <a:ln w="9525">
              <a:noFill/>
              <a:miter lim="800000"/>
              <a:headEnd/>
              <a:tailEnd/>
            </a:ln>
          </p:spPr>
          <p:txBody>
            <a:bodyPr>
              <a:prstTxWarp prst="textNoShape">
                <a:avLst/>
              </a:prstTxWarp>
              <a:spAutoFit/>
            </a:bodyPr>
            <a:lstStyle/>
            <a:p>
              <a:pPr algn="l"/>
              <a:r>
                <a:rPr lang="en-US" sz="1800" dirty="0">
                  <a:solidFill>
                    <a:schemeClr val="accent1"/>
                  </a:solidFill>
                </a:rPr>
                <a:t>  Winter	           </a:t>
              </a:r>
              <a:r>
                <a:rPr lang="en-US" sz="1800" dirty="0" smtClean="0">
                  <a:solidFill>
                    <a:schemeClr val="accent1"/>
                  </a:solidFill>
                </a:rPr>
                <a:t>     </a:t>
              </a:r>
              <a:r>
                <a:rPr lang="en-US" sz="1800" dirty="0">
                  <a:solidFill>
                    <a:schemeClr val="accent1"/>
                  </a:solidFill>
                </a:rPr>
                <a:t>Spring	    </a:t>
              </a:r>
              <a:r>
                <a:rPr lang="en-US" sz="1800" dirty="0" smtClean="0">
                  <a:solidFill>
                    <a:schemeClr val="accent1"/>
                  </a:solidFill>
                </a:rPr>
                <a:t>       </a:t>
              </a:r>
              <a:r>
                <a:rPr lang="en-US" sz="1800" dirty="0">
                  <a:solidFill>
                    <a:schemeClr val="accent1"/>
                  </a:solidFill>
                </a:rPr>
                <a:t>Summer     </a:t>
              </a:r>
              <a:r>
                <a:rPr lang="en-US" sz="1800" dirty="0" smtClean="0">
                  <a:solidFill>
                    <a:schemeClr val="accent1"/>
                  </a:solidFill>
                </a:rPr>
                <a:t>              </a:t>
              </a:r>
              <a:r>
                <a:rPr lang="en-US" sz="1800" dirty="0">
                  <a:solidFill>
                    <a:schemeClr val="accent1"/>
                  </a:solidFill>
                </a:rPr>
                <a:t>Fall </a:t>
              </a:r>
            </a:p>
          </p:txBody>
        </p:sp>
      </p:gr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0482" name="Rectangle 2"/>
          <p:cNvSpPr>
            <a:spLocks noChangeArrowheads="1"/>
          </p:cNvSpPr>
          <p:nvPr/>
        </p:nvSpPr>
        <p:spPr bwMode="auto">
          <a:xfrm>
            <a:off x="3962400" y="3657600"/>
            <a:ext cx="5867400" cy="2133600"/>
          </a:xfrm>
          <a:prstGeom prst="rect">
            <a:avLst/>
          </a:prstGeom>
          <a:noFill/>
          <a:ln w="9525">
            <a:noFill/>
            <a:miter lim="800000"/>
            <a:headEnd/>
            <a:tailEnd/>
          </a:ln>
        </p:spPr>
        <p:txBody>
          <a:bodyPr>
            <a:prstTxWarp prst="textNoShape">
              <a:avLst/>
            </a:prstTxWarp>
          </a:bodyPr>
          <a:lstStyle/>
          <a:p>
            <a:pPr marL="623888" indent="-339725">
              <a:spcBef>
                <a:spcPct val="20000"/>
              </a:spcBef>
              <a:buFontTx/>
              <a:buChar char="•"/>
            </a:pPr>
            <a:endParaRPr lang="en-US" sz="1400">
              <a:latin typeface="Times" pitchFamily="-65" charset="0"/>
              <a:ea typeface="ＭＳ Ｐゴシック" pitchFamily="-65" charset="-128"/>
              <a:cs typeface="ＭＳ Ｐゴシック" pitchFamily="-65" charset="-128"/>
            </a:endParaRPr>
          </a:p>
        </p:txBody>
      </p:sp>
      <p:graphicFrame>
        <p:nvGraphicFramePr>
          <p:cNvPr id="17423" name="Group 15"/>
          <p:cNvGraphicFramePr>
            <a:graphicFrameLocks noGrp="1"/>
          </p:cNvGraphicFramePr>
          <p:nvPr/>
        </p:nvGraphicFramePr>
        <p:xfrm>
          <a:off x="4258773" y="3103562"/>
          <a:ext cx="4682539" cy="3501962"/>
        </p:xfrm>
        <a:graphic>
          <a:graphicData uri="http://schemas.openxmlformats.org/drawingml/2006/table">
            <a:tbl>
              <a:tblPr/>
              <a:tblGrid>
                <a:gridCol w="1489308"/>
                <a:gridCol w="3193231"/>
              </a:tblGrid>
              <a:tr h="1709738">
                <a:tc>
                  <a:txBody>
                    <a:bodyPr/>
                    <a:lstStyle/>
                    <a:p>
                      <a:pPr marL="0" marR="0" lvl="0" indent="0" algn="ctr" defTabSz="914400" rtl="0" eaLnBrk="0" fontAlgn="base" latinLnBrk="0" hangingPunct="0">
                        <a:lnSpc>
                          <a:spcPct val="100000"/>
                        </a:lnSpc>
                        <a:spcBef>
                          <a:spcPct val="30000"/>
                        </a:spcBef>
                        <a:spcAft>
                          <a:spcPct val="0"/>
                        </a:spcAft>
                        <a:buClrTx/>
                        <a:buSzTx/>
                        <a:buFontTx/>
                        <a:buNone/>
                        <a:tabLst/>
                      </a:pPr>
                      <a:r>
                        <a:rPr kumimoji="0" lang="en-US" sz="1800" b="1" i="0" u="none" strike="noStrike" cap="none" normalizeH="0" baseline="0" dirty="0">
                          <a:ln>
                            <a:noFill/>
                          </a:ln>
                          <a:solidFill>
                            <a:srgbClr val="4F81BD"/>
                          </a:solidFill>
                          <a:effectLst/>
                          <a:latin typeface="Arial" charset="0"/>
                          <a:ea typeface="Osaka" charset="-128"/>
                          <a:cs typeface="Osaka" charset="-128"/>
                        </a:rPr>
                        <a:t>Areas of study:</a:t>
                      </a:r>
                    </a:p>
                    <a:p>
                      <a:pPr marL="0" marR="0" lvl="0" indent="0" algn="ctr" defTabSz="914400" rtl="0" eaLnBrk="0" fontAlgn="base" latinLnBrk="0" hangingPunct="0">
                        <a:lnSpc>
                          <a:spcPct val="100000"/>
                        </a:lnSpc>
                        <a:spcBef>
                          <a:spcPct val="30000"/>
                        </a:spcBef>
                        <a:spcAft>
                          <a:spcPct val="0"/>
                        </a:spcAft>
                        <a:buClrTx/>
                        <a:buSzTx/>
                        <a:buFontTx/>
                        <a:buNone/>
                        <a:tabLst/>
                      </a:pPr>
                      <a:endParaRPr kumimoji="0" lang="en-US" sz="1800" b="1" i="0" u="none" strike="noStrike" cap="none" normalizeH="0" baseline="0" dirty="0">
                        <a:ln>
                          <a:noFill/>
                        </a:ln>
                        <a:solidFill>
                          <a:srgbClr val="4F81BD"/>
                        </a:solidFill>
                        <a:effectLst/>
                        <a:latin typeface="Arial" charset="0"/>
                        <a:ea typeface="Osaka" charset="-128"/>
                        <a:cs typeface="Osaka"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30000"/>
                        </a:spcBef>
                        <a:spcAft>
                          <a:spcPct val="0"/>
                        </a:spcAft>
                        <a:buClrTx/>
                        <a:buSzTx/>
                        <a:buFontTx/>
                        <a:buChar char="•"/>
                        <a:tabLst/>
                      </a:pPr>
                      <a:r>
                        <a:rPr kumimoji="0" lang="en-US" sz="1800" b="1" i="0" u="none" strike="noStrike" cap="none" normalizeH="0" baseline="0" dirty="0">
                          <a:ln>
                            <a:noFill/>
                          </a:ln>
                          <a:solidFill>
                            <a:srgbClr val="4F81BD"/>
                          </a:solidFill>
                          <a:effectLst/>
                          <a:latin typeface="Arial" charset="0"/>
                          <a:ea typeface="Osaka" charset="-128"/>
                          <a:cs typeface="Osaka" charset="-128"/>
                        </a:rPr>
                        <a:t>  Water resources</a:t>
                      </a:r>
                    </a:p>
                    <a:p>
                      <a:pPr marL="0" marR="0" lvl="0" indent="0" algn="l" defTabSz="914400" rtl="0" eaLnBrk="0" fontAlgn="base" latinLnBrk="0" hangingPunct="0">
                        <a:lnSpc>
                          <a:spcPct val="100000"/>
                        </a:lnSpc>
                        <a:spcBef>
                          <a:spcPct val="30000"/>
                        </a:spcBef>
                        <a:spcAft>
                          <a:spcPct val="0"/>
                        </a:spcAft>
                        <a:buClrTx/>
                        <a:buSzTx/>
                        <a:buFontTx/>
                        <a:buChar char="•"/>
                        <a:tabLst/>
                      </a:pPr>
                      <a:r>
                        <a:rPr kumimoji="0" lang="en-US" sz="1800" b="1" i="0" u="none" strike="noStrike" cap="none" normalizeH="0" baseline="0" dirty="0">
                          <a:ln>
                            <a:noFill/>
                          </a:ln>
                          <a:solidFill>
                            <a:srgbClr val="4F81BD"/>
                          </a:solidFill>
                          <a:effectLst/>
                          <a:latin typeface="Arial" charset="0"/>
                          <a:ea typeface="Osaka" charset="-128"/>
                          <a:cs typeface="Osaka" charset="-128"/>
                        </a:rPr>
                        <a:t>  </a:t>
                      </a:r>
                      <a:r>
                        <a:rPr kumimoji="0" lang="en-US" sz="1800" b="1" i="1" u="none" strike="noStrike" cap="none" normalizeH="0" baseline="0" dirty="0">
                          <a:ln>
                            <a:noFill/>
                          </a:ln>
                          <a:solidFill>
                            <a:srgbClr val="4F81BD"/>
                          </a:solidFill>
                          <a:effectLst/>
                          <a:latin typeface="Arial" charset="0"/>
                          <a:ea typeface="Osaka" charset="-128"/>
                          <a:cs typeface="Osaka" charset="-128"/>
                        </a:rPr>
                        <a:t>Salmon</a:t>
                      </a:r>
                    </a:p>
                    <a:p>
                      <a:pPr marL="0" marR="0" lvl="0" indent="0" algn="l" defTabSz="914400" rtl="0" eaLnBrk="0" fontAlgn="base" latinLnBrk="0" hangingPunct="0">
                        <a:lnSpc>
                          <a:spcPct val="100000"/>
                        </a:lnSpc>
                        <a:spcBef>
                          <a:spcPct val="30000"/>
                        </a:spcBef>
                        <a:spcAft>
                          <a:spcPct val="0"/>
                        </a:spcAft>
                        <a:buClrTx/>
                        <a:buSzTx/>
                        <a:buFontTx/>
                        <a:buChar char="•"/>
                        <a:tabLst/>
                      </a:pPr>
                      <a:r>
                        <a:rPr kumimoji="0" lang="en-US" sz="1800" b="1" i="0" u="none" strike="noStrike" cap="none" normalizeH="0" baseline="0" dirty="0">
                          <a:ln>
                            <a:noFill/>
                          </a:ln>
                          <a:solidFill>
                            <a:srgbClr val="4F81BD"/>
                          </a:solidFill>
                          <a:effectLst/>
                          <a:latin typeface="Arial" charset="0"/>
                          <a:ea typeface="Osaka" charset="-128"/>
                          <a:cs typeface="Osaka" charset="-128"/>
                        </a:rPr>
                        <a:t>  Forests</a:t>
                      </a:r>
                    </a:p>
                    <a:p>
                      <a:pPr marL="0" marR="0" lvl="0" indent="0" algn="l" defTabSz="914400" rtl="0" eaLnBrk="0" fontAlgn="base" latinLnBrk="0" hangingPunct="0">
                        <a:lnSpc>
                          <a:spcPct val="100000"/>
                        </a:lnSpc>
                        <a:spcBef>
                          <a:spcPct val="30000"/>
                        </a:spcBef>
                        <a:spcAft>
                          <a:spcPct val="0"/>
                        </a:spcAft>
                        <a:buClrTx/>
                        <a:buSzTx/>
                        <a:buFontTx/>
                        <a:buChar char="•"/>
                        <a:tabLst/>
                      </a:pPr>
                      <a:r>
                        <a:rPr kumimoji="0" lang="en-US" sz="1800" b="1" i="0" u="none" strike="noStrike" cap="none" normalizeH="0" baseline="0" dirty="0">
                          <a:ln>
                            <a:noFill/>
                          </a:ln>
                          <a:solidFill>
                            <a:srgbClr val="4F81BD"/>
                          </a:solidFill>
                          <a:effectLst/>
                          <a:latin typeface="Arial" charset="0"/>
                          <a:ea typeface="Osaka" charset="-128"/>
                          <a:cs typeface="Osaka" charset="-128"/>
                        </a:rPr>
                        <a:t>  Coasts</a:t>
                      </a:r>
                    </a:p>
                    <a:p>
                      <a:pPr marL="0" marR="0" lvl="0" indent="0" algn="l" defTabSz="914400" rtl="0" eaLnBrk="0" fontAlgn="base" latinLnBrk="0" hangingPunct="0">
                        <a:lnSpc>
                          <a:spcPct val="100000"/>
                        </a:lnSpc>
                        <a:spcBef>
                          <a:spcPct val="30000"/>
                        </a:spcBef>
                        <a:spcAft>
                          <a:spcPct val="0"/>
                        </a:spcAft>
                        <a:buClrTx/>
                        <a:buSzTx/>
                        <a:buFontTx/>
                        <a:buChar char="•"/>
                        <a:tabLst/>
                      </a:pPr>
                      <a:r>
                        <a:rPr kumimoji="0" lang="en-US" sz="1800" b="1" i="1" u="none" strike="noStrike" cap="none" normalizeH="0" baseline="0" dirty="0">
                          <a:ln>
                            <a:noFill/>
                          </a:ln>
                          <a:solidFill>
                            <a:srgbClr val="4F81BD"/>
                          </a:solidFill>
                          <a:effectLst/>
                          <a:latin typeface="Arial" charset="0"/>
                          <a:ea typeface="Osaka" charset="-128"/>
                          <a:cs typeface="Osaka" charset="-128"/>
                        </a:rPr>
                        <a:t> </a:t>
                      </a:r>
                      <a:r>
                        <a:rPr kumimoji="0" lang="en-US" sz="1800" b="1" i="1" u="none" strike="noStrike" cap="none" normalizeH="0" baseline="0" dirty="0" smtClean="0">
                          <a:ln>
                            <a:noFill/>
                          </a:ln>
                          <a:solidFill>
                            <a:srgbClr val="4F81BD"/>
                          </a:solidFill>
                          <a:effectLst/>
                          <a:latin typeface="Arial" charset="0"/>
                          <a:ea typeface="Osaka" charset="-128"/>
                          <a:cs typeface="Osaka" charset="-128"/>
                        </a:rPr>
                        <a:t> Agriculture</a:t>
                      </a:r>
                      <a:endParaRPr kumimoji="0" lang="en-US" sz="1800" b="1" i="1" u="none" strike="noStrike" cap="none" normalizeH="0" baseline="0" dirty="0">
                        <a:ln>
                          <a:noFill/>
                        </a:ln>
                        <a:solidFill>
                          <a:srgbClr val="4F81BD"/>
                        </a:solidFill>
                        <a:effectLst/>
                        <a:latin typeface="Arial" charset="0"/>
                        <a:ea typeface="Osaka" charset="-128"/>
                        <a:cs typeface="Osaka" charset="-128"/>
                      </a:endParaRPr>
                    </a:p>
                  </a:txBody>
                  <a:tcPr horzOverflow="overflow">
                    <a:lnL>
                      <a:noFill/>
                    </a:lnL>
                    <a:lnR>
                      <a:noFill/>
                    </a:lnR>
                    <a:lnT>
                      <a:noFill/>
                    </a:lnT>
                    <a:lnB>
                      <a:noFill/>
                    </a:lnB>
                    <a:lnTlToBr>
                      <a:noFill/>
                    </a:lnTlToBr>
                    <a:lnBlToTr>
                      <a:noFill/>
                    </a:lnBlToTr>
                    <a:noFill/>
                  </a:tcPr>
                </a:tc>
              </a:tr>
              <a:tr h="1709738">
                <a:tc>
                  <a:txBody>
                    <a:bodyPr/>
                    <a:lstStyle/>
                    <a:p>
                      <a:pPr marL="0" marR="0" lvl="0" indent="0" algn="ctr" defTabSz="914400" rtl="0" eaLnBrk="0" fontAlgn="base" latinLnBrk="0" hangingPunct="0">
                        <a:lnSpc>
                          <a:spcPct val="100000"/>
                        </a:lnSpc>
                        <a:spcBef>
                          <a:spcPct val="30000"/>
                        </a:spcBef>
                        <a:spcAft>
                          <a:spcPct val="0"/>
                        </a:spcAft>
                        <a:buClrTx/>
                        <a:buSzTx/>
                        <a:buFontTx/>
                        <a:buNone/>
                        <a:tabLst/>
                      </a:pPr>
                      <a:endParaRPr kumimoji="0" lang="en-US" sz="1200" b="1" i="0" u="none" strike="noStrike" cap="none" normalizeH="0" baseline="0" dirty="0">
                        <a:ln>
                          <a:noFill/>
                        </a:ln>
                        <a:solidFill>
                          <a:srgbClr val="4F81BD"/>
                        </a:solidFill>
                        <a:effectLst/>
                        <a:latin typeface="Arial" charset="0"/>
                        <a:ea typeface="Osaka" charset="-128"/>
                        <a:cs typeface="Osaka" charset="-128"/>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0" fontAlgn="base" latinLnBrk="0" hangingPunct="0">
                        <a:lnSpc>
                          <a:spcPct val="100000"/>
                        </a:lnSpc>
                        <a:spcBef>
                          <a:spcPct val="30000"/>
                        </a:spcBef>
                        <a:spcAft>
                          <a:spcPct val="0"/>
                        </a:spcAft>
                        <a:buClrTx/>
                        <a:buSzTx/>
                        <a:buFontTx/>
                        <a:buChar char="•"/>
                        <a:tabLst/>
                      </a:pPr>
                      <a:endParaRPr kumimoji="0" lang="en-US" sz="2000" b="1" i="1" u="none" strike="noStrike" cap="none" normalizeH="0" baseline="0" dirty="0">
                        <a:ln>
                          <a:noFill/>
                        </a:ln>
                        <a:solidFill>
                          <a:srgbClr val="4F81BD"/>
                        </a:solidFill>
                        <a:effectLst/>
                        <a:latin typeface="Arial" charset="0"/>
                        <a:ea typeface="Osaka" charset="-128"/>
                        <a:cs typeface="Osaka" charset="-128"/>
                      </a:endParaRPr>
                    </a:p>
                  </a:txBody>
                  <a:tcPr horzOverflow="overflow">
                    <a:lnL>
                      <a:noFill/>
                    </a:lnL>
                    <a:lnR>
                      <a:noFill/>
                    </a:lnR>
                    <a:lnT>
                      <a:noFill/>
                    </a:lnT>
                    <a:lnB>
                      <a:noFill/>
                    </a:lnB>
                    <a:lnTlToBr>
                      <a:noFill/>
                    </a:lnTlToBr>
                    <a:lnBlToTr>
                      <a:noFill/>
                    </a:lnBlToTr>
                    <a:noFill/>
                  </a:tcPr>
                </a:tc>
              </a:tr>
            </a:tbl>
          </a:graphicData>
        </a:graphic>
      </p:graphicFrame>
      <p:graphicFrame>
        <p:nvGraphicFramePr>
          <p:cNvPr id="6168" name="Group 24"/>
          <p:cNvGraphicFramePr>
            <a:graphicFrameLocks noGrp="1"/>
          </p:cNvGraphicFramePr>
          <p:nvPr/>
        </p:nvGraphicFramePr>
        <p:xfrm>
          <a:off x="381000" y="5194300"/>
          <a:ext cx="8001000" cy="1600200"/>
        </p:xfrm>
        <a:graphic>
          <a:graphicData uri="http://schemas.openxmlformats.org/drawingml/2006/table">
            <a:tbl>
              <a:tblPr/>
              <a:tblGrid>
                <a:gridCol w="1692035"/>
                <a:gridCol w="6308965"/>
              </a:tblGrid>
              <a:tr h="1600200">
                <a:tc>
                  <a:txBody>
                    <a:bodyPr/>
                    <a:lstStyle/>
                    <a:p>
                      <a:pPr marL="0" marR="0" lvl="0" indent="0" algn="ctr" defTabSz="914400" rtl="0" eaLnBrk="0" fontAlgn="base" latinLnBrk="0" hangingPunct="0">
                        <a:lnSpc>
                          <a:spcPct val="100000"/>
                        </a:lnSpc>
                        <a:spcBef>
                          <a:spcPct val="30000"/>
                        </a:spcBef>
                        <a:spcAft>
                          <a:spcPct val="0"/>
                        </a:spcAft>
                        <a:buClrTx/>
                        <a:buSzTx/>
                        <a:buFontTx/>
                        <a:buNone/>
                        <a:tabLst/>
                      </a:pPr>
                      <a:r>
                        <a:rPr kumimoji="0" lang="en-US" sz="1800" b="1" i="0" u="none" strike="noStrike" cap="none" normalizeH="0" baseline="0" dirty="0">
                          <a:ln>
                            <a:noFill/>
                          </a:ln>
                          <a:solidFill>
                            <a:srgbClr val="4F81BD"/>
                          </a:solidFill>
                          <a:effectLst/>
                          <a:latin typeface="Arial" charset="0"/>
                        </a:rPr>
                        <a:t>Objectives</a:t>
                      </a:r>
                    </a:p>
                    <a:p>
                      <a:pPr marL="0" marR="0" lvl="0" indent="0" algn="ctr" defTabSz="914400" rtl="0" eaLnBrk="0" fontAlgn="base" latinLnBrk="0" hangingPunct="0">
                        <a:lnSpc>
                          <a:spcPct val="100000"/>
                        </a:lnSpc>
                        <a:spcBef>
                          <a:spcPct val="30000"/>
                        </a:spcBef>
                        <a:spcAft>
                          <a:spcPct val="0"/>
                        </a:spcAft>
                        <a:buClrTx/>
                        <a:buSzTx/>
                        <a:buFontTx/>
                        <a:buNone/>
                        <a:tabLst/>
                      </a:pPr>
                      <a:endParaRPr kumimoji="0" lang="en-US" sz="1800" b="0" i="0" u="none" strike="noStrike" cap="none" normalizeH="0" baseline="0" dirty="0">
                        <a:ln>
                          <a:noFill/>
                        </a:ln>
                        <a:solidFill>
                          <a:srgbClr val="4F81BD"/>
                        </a:solidFill>
                        <a:effectLst/>
                        <a:latin typeface="Arial" charset="0"/>
                      </a:endParaRPr>
                    </a:p>
                  </a:txBody>
                  <a:tcPr horzOverflow="overflow">
                    <a:lnL>
                      <a:noFill/>
                    </a:lnL>
                    <a:lnR>
                      <a:noFill/>
                    </a:lnR>
                    <a:lnT>
                      <a:noFill/>
                    </a:lnT>
                    <a:lnB>
                      <a:noFill/>
                    </a:lnB>
                    <a:lnTlToBr>
                      <a:noFill/>
                    </a:lnTlToBr>
                    <a:lnBlToTr>
                      <a:noFill/>
                    </a:lnBlToTr>
                    <a:solidFill>
                      <a:schemeClr val="bg1"/>
                    </a:solidFill>
                  </a:tcPr>
                </a:tc>
                <a:tc>
                  <a:txBody>
                    <a:bodyPr/>
                    <a:lstStyle/>
                    <a:p>
                      <a:pPr marL="228600" marR="0" lvl="0" indent="-228600" algn="l" defTabSz="914400" rtl="0" eaLnBrk="0" fontAlgn="base" latinLnBrk="0" hangingPunct="0">
                        <a:lnSpc>
                          <a:spcPct val="100000"/>
                        </a:lnSpc>
                        <a:spcBef>
                          <a:spcPct val="30000"/>
                        </a:spcBef>
                        <a:spcAft>
                          <a:spcPct val="0"/>
                        </a:spcAft>
                        <a:buClrTx/>
                        <a:buSzTx/>
                        <a:buFontTx/>
                        <a:buChar char="•"/>
                        <a:tabLst/>
                      </a:pPr>
                      <a:r>
                        <a:rPr kumimoji="0" lang="en-US" sz="1800" b="1" i="0" u="none" strike="noStrike" cap="none" normalizeH="0" baseline="0" dirty="0">
                          <a:ln>
                            <a:noFill/>
                          </a:ln>
                          <a:solidFill>
                            <a:srgbClr val="4F81BD"/>
                          </a:solidFill>
                          <a:effectLst/>
                          <a:latin typeface="Arial" charset="0"/>
                        </a:rPr>
                        <a:t>Increase regional resilience to climate variability and change </a:t>
                      </a:r>
                    </a:p>
                    <a:p>
                      <a:pPr marL="228600" marR="0" lvl="0" indent="-228600" algn="l" defTabSz="914400" rtl="0" eaLnBrk="0" fontAlgn="base" latinLnBrk="0" hangingPunct="0">
                        <a:lnSpc>
                          <a:spcPct val="100000"/>
                        </a:lnSpc>
                        <a:spcBef>
                          <a:spcPct val="30000"/>
                        </a:spcBef>
                        <a:spcAft>
                          <a:spcPct val="0"/>
                        </a:spcAft>
                        <a:buClrTx/>
                        <a:buSzTx/>
                        <a:buFontTx/>
                        <a:buChar char="•"/>
                        <a:tabLst/>
                      </a:pPr>
                      <a:r>
                        <a:rPr kumimoji="0" lang="en-US" sz="1800" b="1" i="0" u="none" strike="noStrike" cap="none" normalizeH="0" baseline="0" dirty="0">
                          <a:ln>
                            <a:noFill/>
                          </a:ln>
                          <a:solidFill>
                            <a:srgbClr val="4F81BD"/>
                          </a:solidFill>
                          <a:effectLst/>
                          <a:latin typeface="Arial" charset="0"/>
                        </a:rPr>
                        <a:t>Produce science accessible to (</a:t>
                      </a:r>
                      <a:r>
                        <a:rPr kumimoji="0" lang="en-US" sz="1800" b="1" i="1" u="none" strike="noStrike" cap="none" normalizeH="0" baseline="0" dirty="0">
                          <a:ln>
                            <a:noFill/>
                          </a:ln>
                          <a:solidFill>
                            <a:srgbClr val="4F81BD"/>
                          </a:solidFill>
                          <a:effectLst/>
                          <a:latin typeface="Arial" charset="0"/>
                        </a:rPr>
                        <a:t>and useful for!</a:t>
                      </a:r>
                      <a:r>
                        <a:rPr kumimoji="0" lang="en-US" sz="1800" b="1" i="0" u="none" strike="noStrike" cap="none" normalizeH="0" baseline="0" dirty="0">
                          <a:ln>
                            <a:noFill/>
                          </a:ln>
                          <a:solidFill>
                            <a:srgbClr val="4F81BD"/>
                          </a:solidFill>
                          <a:effectLst/>
                          <a:latin typeface="Arial" charset="0"/>
                        </a:rPr>
                        <a:t>) the decision making community</a:t>
                      </a:r>
                      <a:endParaRPr kumimoji="0" lang="en-US" sz="1800" b="0" i="0" u="none" strike="noStrike" cap="none" normalizeH="0" baseline="0" dirty="0">
                        <a:ln>
                          <a:noFill/>
                        </a:ln>
                        <a:solidFill>
                          <a:srgbClr val="4F81BD"/>
                        </a:solidFill>
                        <a:effectLst/>
                        <a:latin typeface="Arial" charset="0"/>
                      </a:endParaRPr>
                    </a:p>
                  </a:txBody>
                  <a:tcPr horzOverflow="overflow">
                    <a:lnL>
                      <a:noFill/>
                    </a:lnL>
                    <a:lnR>
                      <a:noFill/>
                    </a:lnR>
                    <a:lnT>
                      <a:noFill/>
                    </a:lnT>
                    <a:lnB>
                      <a:noFill/>
                    </a:lnB>
                    <a:lnTlToBr>
                      <a:noFill/>
                    </a:lnTlToBr>
                    <a:lnBlToTr>
                      <a:noFill/>
                    </a:lnBlToTr>
                    <a:solidFill>
                      <a:schemeClr val="bg1"/>
                    </a:solidFill>
                  </a:tcPr>
                </a:tc>
              </a:tr>
            </a:tbl>
          </a:graphicData>
        </a:graphic>
      </p:graphicFrame>
      <p:sp>
        <p:nvSpPr>
          <p:cNvPr id="20489" name="Text Box 21"/>
          <p:cNvSpPr txBox="1">
            <a:spLocks noChangeArrowheads="1"/>
          </p:cNvSpPr>
          <p:nvPr/>
        </p:nvSpPr>
        <p:spPr bwMode="auto">
          <a:xfrm>
            <a:off x="714064" y="1056785"/>
            <a:ext cx="3420027" cy="1323439"/>
          </a:xfrm>
          <a:prstGeom prst="rect">
            <a:avLst/>
          </a:prstGeom>
          <a:noFill/>
          <a:ln w="12700" cap="sq">
            <a:noFill/>
            <a:miter lim="800000"/>
            <a:headEnd type="none" w="sm" len="sm"/>
            <a:tailEnd type="none" w="sm" len="sm"/>
          </a:ln>
        </p:spPr>
        <p:txBody>
          <a:bodyPr wrap="square">
            <a:prstTxWarp prst="textNoShape">
              <a:avLst/>
            </a:prstTxWarp>
            <a:spAutoFit/>
          </a:bodyPr>
          <a:lstStyle/>
          <a:p>
            <a:pPr algn="l">
              <a:spcBef>
                <a:spcPct val="50000"/>
              </a:spcBef>
            </a:pPr>
            <a:r>
              <a:rPr lang="en-US" sz="2000" dirty="0">
                <a:solidFill>
                  <a:schemeClr val="accent1"/>
                </a:solidFill>
                <a:ea typeface="ＭＳ Ｐゴシック" pitchFamily="-65" charset="-128"/>
                <a:cs typeface="ＭＳ Ｐゴシック" pitchFamily="-65" charset="-128"/>
              </a:rPr>
              <a:t>An interdisciplinary team based at UW studying climate impacts in the Pacific Northwest since 1995</a:t>
            </a:r>
          </a:p>
        </p:txBody>
      </p:sp>
      <p:grpSp>
        <p:nvGrpSpPr>
          <p:cNvPr id="2" name="Group 22"/>
          <p:cNvGrpSpPr>
            <a:grpSpLocks/>
          </p:cNvGrpSpPr>
          <p:nvPr/>
        </p:nvGrpSpPr>
        <p:grpSpPr bwMode="auto">
          <a:xfrm>
            <a:off x="714064" y="2618748"/>
            <a:ext cx="2220226" cy="2410452"/>
            <a:chOff x="3699" y="816"/>
            <a:chExt cx="1773" cy="2083"/>
          </a:xfrm>
        </p:grpSpPr>
        <p:pic>
          <p:nvPicPr>
            <p:cNvPr id="20493" name="Picture 23" descr="crb-pretty"/>
            <p:cNvPicPr>
              <a:picLocks noChangeAspect="1" noChangeArrowheads="1"/>
            </p:cNvPicPr>
            <p:nvPr/>
          </p:nvPicPr>
          <p:blipFill>
            <a:blip r:embed="rId3"/>
            <a:srcRect/>
            <a:stretch>
              <a:fillRect/>
            </a:stretch>
          </p:blipFill>
          <p:spPr bwMode="auto">
            <a:xfrm>
              <a:off x="3699" y="816"/>
              <a:ext cx="1773" cy="1968"/>
            </a:xfrm>
            <a:prstGeom prst="rect">
              <a:avLst/>
            </a:prstGeom>
            <a:noFill/>
            <a:ln w="9525">
              <a:noFill/>
              <a:miter lim="800000"/>
              <a:headEnd/>
              <a:tailEnd/>
            </a:ln>
          </p:spPr>
        </p:pic>
        <p:sp>
          <p:nvSpPr>
            <p:cNvPr id="20494" name="Rectangle 24"/>
            <p:cNvSpPr>
              <a:spLocks noChangeArrowheads="1"/>
            </p:cNvSpPr>
            <p:nvPr/>
          </p:nvSpPr>
          <p:spPr bwMode="auto">
            <a:xfrm>
              <a:off x="4611" y="2633"/>
              <a:ext cx="797" cy="266"/>
            </a:xfrm>
            <a:prstGeom prst="rect">
              <a:avLst/>
            </a:prstGeom>
            <a:noFill/>
            <a:ln w="9525">
              <a:noFill/>
              <a:miter lim="800000"/>
              <a:headEnd/>
              <a:tailEnd/>
            </a:ln>
          </p:spPr>
          <p:txBody>
            <a:bodyPr wrap="square">
              <a:prstTxWarp prst="textNoShape">
                <a:avLst/>
              </a:prstTxWarp>
              <a:spAutoFit/>
            </a:bodyPr>
            <a:lstStyle/>
            <a:p>
              <a:pPr algn="r"/>
              <a:r>
                <a:rPr lang="en-US" sz="700"/>
                <a:t>UW Climate Impacts Group</a:t>
              </a:r>
            </a:p>
          </p:txBody>
        </p:sp>
      </p:grpSp>
      <p:sp>
        <p:nvSpPr>
          <p:cNvPr id="20491" name="Rectangle 25"/>
          <p:cNvSpPr>
            <a:spLocks noGrp="1" noChangeArrowheads="1"/>
          </p:cNvSpPr>
          <p:nvPr>
            <p:ph type="title" idx="4294967295"/>
          </p:nvPr>
        </p:nvSpPr>
        <p:spPr>
          <a:xfrm>
            <a:off x="458788" y="0"/>
            <a:ext cx="8229600" cy="914400"/>
          </a:xfrm>
          <a:noFill/>
          <a:ln w="57150">
            <a:noFill/>
          </a:ln>
        </p:spPr>
        <p:txBody>
          <a:bodyPr/>
          <a:lstStyle/>
          <a:p>
            <a:pPr eaLnBrk="1" hangingPunct="1"/>
            <a:r>
              <a:rPr lang="en-US" b="1" dirty="0">
                <a:solidFill>
                  <a:schemeClr val="tx2"/>
                </a:solidFill>
              </a:rPr>
              <a:t>The Climate Impacts Group</a:t>
            </a:r>
          </a:p>
        </p:txBody>
      </p:sp>
      <p:pic>
        <p:nvPicPr>
          <p:cNvPr id="20492" name="Picture 26" descr="CIG_logo_color_1_inch"/>
          <p:cNvPicPr>
            <a:picLocks noChangeAspect="1" noChangeArrowheads="1"/>
          </p:cNvPicPr>
          <p:nvPr/>
        </p:nvPicPr>
        <p:blipFill>
          <a:blip r:embed="rId4"/>
          <a:srcRect/>
          <a:stretch>
            <a:fillRect/>
          </a:stretch>
        </p:blipFill>
        <p:spPr bwMode="auto">
          <a:xfrm>
            <a:off x="8688388" y="6083300"/>
            <a:ext cx="417512" cy="711200"/>
          </a:xfrm>
          <a:prstGeom prst="rect">
            <a:avLst/>
          </a:prstGeom>
          <a:noFill/>
          <a:ln w="9525">
            <a:noFill/>
            <a:miter lim="800000"/>
            <a:headEnd/>
            <a:tailEnd/>
          </a:ln>
        </p:spPr>
      </p:pic>
      <p:pic>
        <p:nvPicPr>
          <p:cNvPr id="11" name="Picture 10" descr="earth_projection.jpg"/>
          <p:cNvPicPr>
            <a:picLocks noChangeAspect="1"/>
          </p:cNvPicPr>
          <p:nvPr/>
        </p:nvPicPr>
        <p:blipFill>
          <a:blip r:embed="rId5"/>
          <a:stretch>
            <a:fillRect/>
          </a:stretch>
        </p:blipFill>
        <p:spPr>
          <a:xfrm>
            <a:off x="4461461" y="914400"/>
            <a:ext cx="3532493" cy="1844746"/>
          </a:xfrm>
          <a:prstGeom prst="rect">
            <a:avLst/>
          </a:prstGeom>
        </p:spPr>
      </p:pic>
      <p:cxnSp>
        <p:nvCxnSpPr>
          <p:cNvPr id="13" name="Straight Connector 12"/>
          <p:cNvCxnSpPr/>
          <p:nvPr/>
        </p:nvCxnSpPr>
        <p:spPr>
          <a:xfrm rot="10800000" flipV="1">
            <a:off x="2397844" y="1305440"/>
            <a:ext cx="2753080" cy="1313308"/>
          </a:xfrm>
          <a:prstGeom prst="line">
            <a:avLst/>
          </a:prstGeom>
        </p:spPr>
        <p:style>
          <a:lnRef idx="2">
            <a:schemeClr val="accent1"/>
          </a:lnRef>
          <a:fillRef idx="0">
            <a:schemeClr val="accent1"/>
          </a:fillRef>
          <a:effectRef idx="1">
            <a:schemeClr val="accent1"/>
          </a:effectRef>
          <a:fontRef idx="minor">
            <a:schemeClr val="tx1"/>
          </a:fontRef>
        </p:style>
      </p:cxnSp>
      <p:cxnSp>
        <p:nvCxnSpPr>
          <p:cNvPr id="15" name="Straight Connector 14"/>
          <p:cNvCxnSpPr>
            <a:endCxn id="20494" idx="3"/>
          </p:cNvCxnSpPr>
          <p:nvPr/>
        </p:nvCxnSpPr>
        <p:spPr>
          <a:xfrm rot="5400000">
            <a:off x="2217609" y="1941977"/>
            <a:ext cx="3569852" cy="2296778"/>
          </a:xfrm>
          <a:prstGeom prst="line">
            <a:avLst/>
          </a:prstGeom>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graphicFrame>
        <p:nvGraphicFramePr>
          <p:cNvPr id="2" name="Table 1"/>
          <p:cNvGraphicFramePr>
            <a:graphicFrameLocks noGrp="1"/>
          </p:cNvGraphicFramePr>
          <p:nvPr/>
        </p:nvGraphicFramePr>
        <p:xfrm>
          <a:off x="806371" y="792687"/>
          <a:ext cx="7590208" cy="5299594"/>
        </p:xfrm>
        <a:graphic>
          <a:graphicData uri="http://schemas.openxmlformats.org/drawingml/2006/table">
            <a:tbl>
              <a:tblPr firstRow="1" bandRow="1">
                <a:tableStyleId>{5C22544A-7EE6-4342-B048-85BDC9FD1C3A}</a:tableStyleId>
              </a:tblPr>
              <a:tblGrid>
                <a:gridCol w="1897552"/>
                <a:gridCol w="1897552"/>
                <a:gridCol w="1897552"/>
                <a:gridCol w="1897552"/>
              </a:tblGrid>
              <a:tr h="905805">
                <a:tc>
                  <a:txBody>
                    <a:bodyPr/>
                    <a:lstStyle/>
                    <a:p>
                      <a:pPr algn="ctr"/>
                      <a:r>
                        <a:rPr lang="en-US" dirty="0" smtClean="0"/>
                        <a:t>Precipitation*</a:t>
                      </a:r>
                      <a:r>
                        <a:rPr lang="en-US" baseline="0" dirty="0" smtClean="0"/>
                        <a:t> </a:t>
                      </a:r>
                    </a:p>
                    <a:p>
                      <a:pPr algn="ctr"/>
                      <a:r>
                        <a:rPr lang="en-US" baseline="0" dirty="0" smtClean="0"/>
                        <a:t>(</a:t>
                      </a:r>
                      <a:r>
                        <a:rPr lang="en-US" dirty="0" smtClean="0"/>
                        <a:t>% change) </a:t>
                      </a:r>
                      <a:endParaRPr lang="en-US" dirty="0"/>
                    </a:p>
                  </a:txBody>
                  <a:tcPr/>
                </a:tc>
                <a:tc>
                  <a:txBody>
                    <a:bodyPr/>
                    <a:lstStyle/>
                    <a:p>
                      <a:pPr algn="ctr"/>
                      <a:r>
                        <a:rPr lang="en-US" dirty="0" smtClean="0"/>
                        <a:t>2020s </a:t>
                      </a:r>
                    </a:p>
                    <a:p>
                      <a:pPr algn="ctr"/>
                      <a:r>
                        <a:rPr lang="en-US" dirty="0" smtClean="0"/>
                        <a:t>(2010 – 2039)</a:t>
                      </a:r>
                      <a:endParaRPr lang="en-US" dirty="0"/>
                    </a:p>
                  </a:txBody>
                  <a:tcPr/>
                </a:tc>
                <a:tc>
                  <a:txBody>
                    <a:bodyPr/>
                    <a:lstStyle/>
                    <a:p>
                      <a:pPr algn="ctr"/>
                      <a:r>
                        <a:rPr lang="en-US" dirty="0" smtClean="0"/>
                        <a:t>2040s</a:t>
                      </a:r>
                    </a:p>
                    <a:p>
                      <a:pPr algn="ctr"/>
                      <a:r>
                        <a:rPr lang="en-US" dirty="0" smtClean="0"/>
                        <a:t>(2030 – 2059)</a:t>
                      </a:r>
                      <a:endParaRPr lang="en-US" dirty="0"/>
                    </a:p>
                  </a:txBody>
                  <a:tcPr/>
                </a:tc>
                <a:tc>
                  <a:txBody>
                    <a:bodyPr/>
                    <a:lstStyle/>
                    <a:p>
                      <a:pPr algn="ctr"/>
                      <a:r>
                        <a:rPr lang="en-US" dirty="0" smtClean="0"/>
                        <a:t>2080s </a:t>
                      </a:r>
                    </a:p>
                    <a:p>
                      <a:pPr algn="ctr"/>
                      <a:r>
                        <a:rPr lang="en-US" dirty="0" smtClean="0"/>
                        <a:t>(2070 – 2099)</a:t>
                      </a:r>
                      <a:endParaRPr lang="en-US" dirty="0"/>
                    </a:p>
                  </a:txBody>
                  <a:tcPr/>
                </a:tc>
              </a:tr>
              <a:tr h="524792">
                <a:tc>
                  <a:txBody>
                    <a:bodyPr/>
                    <a:lstStyle/>
                    <a:p>
                      <a:pPr algn="ctr"/>
                      <a:r>
                        <a:rPr lang="en-US" dirty="0" smtClean="0">
                          <a:solidFill>
                            <a:schemeClr val="tx2"/>
                          </a:solidFill>
                        </a:rPr>
                        <a:t>Annual</a:t>
                      </a:r>
                      <a:endParaRPr lang="en-US" dirty="0">
                        <a:solidFill>
                          <a:schemeClr val="tx2"/>
                        </a:solidFill>
                      </a:endParaRPr>
                    </a:p>
                  </a:txBody>
                  <a:tcPr/>
                </a:tc>
                <a:tc>
                  <a:txBody>
                    <a:bodyPr/>
                    <a:lstStyle/>
                    <a:p>
                      <a:pPr algn="ctr"/>
                      <a:r>
                        <a:rPr lang="en-US" dirty="0" smtClean="0">
                          <a:solidFill>
                            <a:schemeClr val="tx2"/>
                          </a:solidFill>
                        </a:rPr>
                        <a:t>+</a:t>
                      </a:r>
                      <a:r>
                        <a:rPr lang="en-US" baseline="0" dirty="0" smtClean="0">
                          <a:solidFill>
                            <a:schemeClr val="tx2"/>
                          </a:solidFill>
                        </a:rPr>
                        <a:t> 0.22%</a:t>
                      </a:r>
                      <a:endParaRPr lang="en-US" dirty="0">
                        <a:solidFill>
                          <a:schemeClr val="tx2"/>
                        </a:solidFill>
                      </a:endParaRPr>
                    </a:p>
                  </a:txBody>
                  <a:tcPr/>
                </a:tc>
                <a:tc>
                  <a:txBody>
                    <a:bodyPr/>
                    <a:lstStyle/>
                    <a:p>
                      <a:pPr algn="ctr"/>
                      <a:r>
                        <a:rPr lang="en-US" dirty="0" smtClean="0">
                          <a:solidFill>
                            <a:schemeClr val="tx2"/>
                          </a:solidFill>
                        </a:rPr>
                        <a:t>+ 2.1%</a:t>
                      </a:r>
                      <a:endParaRPr lang="en-US" dirty="0">
                        <a:solidFill>
                          <a:schemeClr val="tx2"/>
                        </a:solidFill>
                      </a:endParaRPr>
                    </a:p>
                  </a:txBody>
                  <a:tcPr/>
                </a:tc>
                <a:tc>
                  <a:txBody>
                    <a:bodyPr/>
                    <a:lstStyle/>
                    <a:p>
                      <a:pPr algn="ctr"/>
                      <a:r>
                        <a:rPr lang="en-US" dirty="0" smtClean="0">
                          <a:solidFill>
                            <a:schemeClr val="tx2"/>
                          </a:solidFill>
                        </a:rPr>
                        <a:t>+ 4.9%</a:t>
                      </a:r>
                      <a:endParaRPr lang="en-US" dirty="0">
                        <a:solidFill>
                          <a:schemeClr val="tx2"/>
                        </a:solidFill>
                      </a:endParaRPr>
                    </a:p>
                  </a:txBody>
                  <a:tcPr/>
                </a:tc>
              </a:tr>
              <a:tr h="524792">
                <a:tc>
                  <a:txBody>
                    <a:bodyPr/>
                    <a:lstStyle/>
                    <a:p>
                      <a:pPr algn="ctr"/>
                      <a:r>
                        <a:rPr lang="en-US" dirty="0" smtClean="0">
                          <a:solidFill>
                            <a:schemeClr val="tx2"/>
                          </a:solidFill>
                        </a:rPr>
                        <a:t>Cool </a:t>
                      </a:r>
                      <a:r>
                        <a:rPr lang="en-US" dirty="0" smtClean="0">
                          <a:solidFill>
                            <a:schemeClr val="tx2"/>
                          </a:solidFill>
                        </a:rPr>
                        <a:t>season</a:t>
                      </a:r>
                    </a:p>
                    <a:p>
                      <a:pPr algn="ctr"/>
                      <a:r>
                        <a:rPr lang="en-US" sz="1600" dirty="0" smtClean="0">
                          <a:solidFill>
                            <a:schemeClr val="tx2"/>
                          </a:solidFill>
                        </a:rPr>
                        <a:t>(Oct – Mar)</a:t>
                      </a:r>
                      <a:endParaRPr lang="en-US" sz="1600" dirty="0">
                        <a:solidFill>
                          <a:schemeClr val="tx2"/>
                        </a:solidFill>
                      </a:endParaRPr>
                    </a:p>
                  </a:txBody>
                  <a:tcPr/>
                </a:tc>
                <a:tc>
                  <a:txBody>
                    <a:bodyPr/>
                    <a:lstStyle/>
                    <a:p>
                      <a:pPr algn="ctr"/>
                      <a:r>
                        <a:rPr lang="en-US" dirty="0" smtClean="0">
                          <a:solidFill>
                            <a:schemeClr val="tx2"/>
                          </a:solidFill>
                        </a:rPr>
                        <a:t>+</a:t>
                      </a:r>
                      <a:r>
                        <a:rPr lang="en-US" baseline="0" dirty="0" smtClean="0">
                          <a:solidFill>
                            <a:schemeClr val="tx2"/>
                          </a:solidFill>
                        </a:rPr>
                        <a:t> 2.3%</a:t>
                      </a:r>
                      <a:endParaRPr lang="en-US" dirty="0">
                        <a:solidFill>
                          <a:schemeClr val="tx2"/>
                        </a:solidFill>
                      </a:endParaRPr>
                    </a:p>
                  </a:txBody>
                  <a:tcPr/>
                </a:tc>
                <a:tc>
                  <a:txBody>
                    <a:bodyPr/>
                    <a:lstStyle/>
                    <a:p>
                      <a:pPr algn="ctr"/>
                      <a:r>
                        <a:rPr lang="en-US" dirty="0" smtClean="0">
                          <a:solidFill>
                            <a:schemeClr val="tx2"/>
                          </a:solidFill>
                        </a:rPr>
                        <a:t>+ 5.4%</a:t>
                      </a:r>
                      <a:endParaRPr lang="en-US" dirty="0">
                        <a:solidFill>
                          <a:schemeClr val="tx2"/>
                        </a:solidFill>
                      </a:endParaRPr>
                    </a:p>
                  </a:txBody>
                  <a:tcPr/>
                </a:tc>
                <a:tc>
                  <a:txBody>
                    <a:bodyPr/>
                    <a:lstStyle/>
                    <a:p>
                      <a:pPr algn="ctr"/>
                      <a:r>
                        <a:rPr lang="en-US" dirty="0" smtClean="0">
                          <a:solidFill>
                            <a:schemeClr val="tx2"/>
                          </a:solidFill>
                        </a:rPr>
                        <a:t>+ 9.6%</a:t>
                      </a:r>
                      <a:endParaRPr lang="en-US" dirty="0">
                        <a:solidFill>
                          <a:schemeClr val="tx2"/>
                        </a:solidFill>
                      </a:endParaRPr>
                    </a:p>
                  </a:txBody>
                  <a:tcPr/>
                </a:tc>
              </a:tr>
              <a:tr h="524792">
                <a:tc>
                  <a:txBody>
                    <a:bodyPr/>
                    <a:lstStyle/>
                    <a:p>
                      <a:pPr algn="ctr"/>
                      <a:r>
                        <a:rPr lang="en-US" dirty="0" smtClean="0">
                          <a:solidFill>
                            <a:schemeClr val="tx2"/>
                          </a:solidFill>
                        </a:rPr>
                        <a:t>Warm </a:t>
                      </a:r>
                      <a:r>
                        <a:rPr lang="en-US" dirty="0" smtClean="0">
                          <a:solidFill>
                            <a:schemeClr val="tx2"/>
                          </a:solidFill>
                        </a:rPr>
                        <a:t>season</a:t>
                      </a:r>
                    </a:p>
                    <a:p>
                      <a:pPr algn="ctr"/>
                      <a:r>
                        <a:rPr lang="en-US" sz="1600" dirty="0" smtClean="0">
                          <a:solidFill>
                            <a:schemeClr val="tx2"/>
                          </a:solidFill>
                        </a:rPr>
                        <a:t>(Apr – Sep)</a:t>
                      </a:r>
                      <a:endParaRPr lang="en-US" sz="1600" dirty="0">
                        <a:solidFill>
                          <a:schemeClr val="tx2"/>
                        </a:solidFill>
                      </a:endParaRPr>
                    </a:p>
                  </a:txBody>
                  <a:tcPr/>
                </a:tc>
                <a:tc>
                  <a:txBody>
                    <a:bodyPr/>
                    <a:lstStyle/>
                    <a:p>
                      <a:pPr algn="ctr"/>
                      <a:r>
                        <a:rPr lang="en-US" dirty="0" smtClean="0">
                          <a:solidFill>
                            <a:schemeClr val="tx2"/>
                          </a:solidFill>
                        </a:rPr>
                        <a:t>- 4.2%</a:t>
                      </a:r>
                      <a:endParaRPr lang="en-US" dirty="0">
                        <a:solidFill>
                          <a:schemeClr val="tx2"/>
                        </a:solidFill>
                      </a:endParaRPr>
                    </a:p>
                  </a:txBody>
                  <a:tcPr/>
                </a:tc>
                <a:tc>
                  <a:txBody>
                    <a:bodyPr/>
                    <a:lstStyle/>
                    <a:p>
                      <a:pPr algn="ctr"/>
                      <a:r>
                        <a:rPr lang="en-US" dirty="0" smtClean="0">
                          <a:solidFill>
                            <a:schemeClr val="tx2"/>
                          </a:solidFill>
                        </a:rPr>
                        <a:t>- 5.0%</a:t>
                      </a:r>
                      <a:endParaRPr lang="en-US" dirty="0">
                        <a:solidFill>
                          <a:schemeClr val="tx2"/>
                        </a:solidFill>
                      </a:endParaRPr>
                    </a:p>
                  </a:txBody>
                  <a:tcPr/>
                </a:tc>
                <a:tc>
                  <a:txBody>
                    <a:bodyPr/>
                    <a:lstStyle/>
                    <a:p>
                      <a:pPr algn="ctr"/>
                      <a:r>
                        <a:rPr lang="en-US" dirty="0" smtClean="0">
                          <a:solidFill>
                            <a:schemeClr val="tx2"/>
                          </a:solidFill>
                        </a:rPr>
                        <a:t>-</a:t>
                      </a:r>
                      <a:r>
                        <a:rPr lang="en-US" baseline="0" dirty="0" smtClean="0">
                          <a:solidFill>
                            <a:schemeClr val="tx2"/>
                          </a:solidFill>
                        </a:rPr>
                        <a:t> </a:t>
                      </a:r>
                      <a:r>
                        <a:rPr lang="en-US" dirty="0" smtClean="0">
                          <a:solidFill>
                            <a:schemeClr val="tx2"/>
                          </a:solidFill>
                        </a:rPr>
                        <a:t>4.7%</a:t>
                      </a:r>
                      <a:endParaRPr lang="en-US" dirty="0">
                        <a:solidFill>
                          <a:schemeClr val="tx2"/>
                        </a:solidFill>
                      </a:endParaRPr>
                    </a:p>
                  </a:txBody>
                  <a:tcPr/>
                </a:tc>
              </a:tr>
              <a:tr h="905805">
                <a:tc>
                  <a:txBody>
                    <a:bodyPr/>
                    <a:lstStyle/>
                    <a:p>
                      <a:pPr algn="ctr"/>
                      <a:r>
                        <a:rPr lang="en-US" b="1" dirty="0" smtClean="0">
                          <a:solidFill>
                            <a:schemeClr val="bg1"/>
                          </a:solidFill>
                        </a:rPr>
                        <a:t>Temperature*</a:t>
                      </a:r>
                    </a:p>
                    <a:p>
                      <a:pPr algn="ctr"/>
                      <a:r>
                        <a:rPr lang="en-US" b="1" dirty="0" smtClean="0">
                          <a:solidFill>
                            <a:schemeClr val="bg1"/>
                          </a:solidFill>
                        </a:rPr>
                        <a:t>(°F</a:t>
                      </a:r>
                      <a:r>
                        <a:rPr lang="en-US" b="1" baseline="0" dirty="0" smtClean="0">
                          <a:solidFill>
                            <a:schemeClr val="bg1"/>
                          </a:solidFill>
                        </a:rPr>
                        <a:t> change)</a:t>
                      </a:r>
                      <a:endParaRPr lang="en-US" b="1" dirty="0">
                        <a:solidFill>
                          <a:schemeClr val="bg1"/>
                        </a:solidFill>
                      </a:endParaRPr>
                    </a:p>
                  </a:txBody>
                  <a:tcPr>
                    <a:solidFill>
                      <a:schemeClr val="accent1"/>
                    </a:solidFill>
                  </a:tcPr>
                </a:tc>
                <a:tc>
                  <a:txBody>
                    <a:bodyPr/>
                    <a:lstStyle/>
                    <a:p>
                      <a:pPr algn="ctr"/>
                      <a:r>
                        <a:rPr lang="en-US" b="1" dirty="0" smtClean="0">
                          <a:solidFill>
                            <a:schemeClr val="bg1"/>
                          </a:solidFill>
                        </a:rPr>
                        <a:t>2020s </a:t>
                      </a:r>
                    </a:p>
                    <a:p>
                      <a:pPr algn="ctr"/>
                      <a:r>
                        <a:rPr lang="en-US" b="1" dirty="0" smtClean="0">
                          <a:solidFill>
                            <a:schemeClr val="bg1"/>
                          </a:solidFill>
                        </a:rPr>
                        <a:t>(2010 – 2039)</a:t>
                      </a:r>
                    </a:p>
                  </a:txBody>
                  <a:tcPr>
                    <a:solidFill>
                      <a:schemeClr val="accent1"/>
                    </a:solidFill>
                  </a:tcPr>
                </a:tc>
                <a:tc>
                  <a:txBody>
                    <a:bodyPr/>
                    <a:lstStyle/>
                    <a:p>
                      <a:pPr algn="ctr"/>
                      <a:r>
                        <a:rPr lang="en-US" b="1" dirty="0" smtClean="0">
                          <a:solidFill>
                            <a:schemeClr val="bg1"/>
                          </a:solidFill>
                        </a:rPr>
                        <a:t>2040s</a:t>
                      </a:r>
                    </a:p>
                    <a:p>
                      <a:pPr algn="ctr"/>
                      <a:r>
                        <a:rPr lang="en-US" b="1" dirty="0" smtClean="0">
                          <a:solidFill>
                            <a:schemeClr val="bg1"/>
                          </a:solidFill>
                        </a:rPr>
                        <a:t>(2030 – 2059)</a:t>
                      </a:r>
                    </a:p>
                  </a:txBody>
                  <a:tcPr>
                    <a:solidFill>
                      <a:schemeClr val="accent1"/>
                    </a:solidFill>
                  </a:tcPr>
                </a:tc>
                <a:tc>
                  <a:txBody>
                    <a:bodyPr/>
                    <a:lstStyle/>
                    <a:p>
                      <a:pPr algn="ctr"/>
                      <a:r>
                        <a:rPr lang="en-US" b="1" dirty="0" smtClean="0">
                          <a:solidFill>
                            <a:schemeClr val="bg1"/>
                          </a:solidFill>
                        </a:rPr>
                        <a:t>2080s </a:t>
                      </a:r>
                    </a:p>
                    <a:p>
                      <a:pPr algn="ctr"/>
                      <a:r>
                        <a:rPr lang="en-US" b="1" dirty="0" smtClean="0">
                          <a:solidFill>
                            <a:schemeClr val="bg1"/>
                          </a:solidFill>
                        </a:rPr>
                        <a:t>(2070 – 2099)</a:t>
                      </a:r>
                    </a:p>
                  </a:txBody>
                  <a:tcPr>
                    <a:solidFill>
                      <a:schemeClr val="accent1"/>
                    </a:solidFill>
                  </a:tcPr>
                </a:tc>
              </a:tr>
              <a:tr h="524792">
                <a:tc>
                  <a:txBody>
                    <a:bodyPr/>
                    <a:lstStyle/>
                    <a:p>
                      <a:pPr algn="ctr"/>
                      <a:r>
                        <a:rPr lang="en-US" dirty="0" smtClean="0">
                          <a:solidFill>
                            <a:schemeClr val="tx2"/>
                          </a:solidFill>
                        </a:rPr>
                        <a:t>Annual</a:t>
                      </a:r>
                      <a:endParaRPr lang="en-US" dirty="0">
                        <a:solidFill>
                          <a:schemeClr val="tx2"/>
                        </a:solidFill>
                      </a:endParaRPr>
                    </a:p>
                  </a:txBody>
                  <a:tcPr/>
                </a:tc>
                <a:tc>
                  <a:txBody>
                    <a:bodyPr/>
                    <a:lstStyle/>
                    <a:p>
                      <a:pPr algn="ctr"/>
                      <a:r>
                        <a:rPr lang="en-US" dirty="0" smtClean="0">
                          <a:solidFill>
                            <a:schemeClr val="tx2"/>
                          </a:solidFill>
                        </a:rPr>
                        <a:t>+ 2.1</a:t>
                      </a:r>
                      <a:endParaRPr lang="en-US" dirty="0">
                        <a:solidFill>
                          <a:schemeClr val="tx2"/>
                        </a:solidFill>
                      </a:endParaRPr>
                    </a:p>
                  </a:txBody>
                  <a:tcPr/>
                </a:tc>
                <a:tc>
                  <a:txBody>
                    <a:bodyPr/>
                    <a:lstStyle/>
                    <a:p>
                      <a:pPr algn="ctr"/>
                      <a:r>
                        <a:rPr lang="en-US" dirty="0" smtClean="0">
                          <a:solidFill>
                            <a:schemeClr val="tx2"/>
                          </a:solidFill>
                        </a:rPr>
                        <a:t>+ 3.7</a:t>
                      </a:r>
                      <a:endParaRPr lang="en-US" dirty="0">
                        <a:solidFill>
                          <a:schemeClr val="tx2"/>
                        </a:solidFill>
                      </a:endParaRPr>
                    </a:p>
                  </a:txBody>
                  <a:tcPr/>
                </a:tc>
                <a:tc>
                  <a:txBody>
                    <a:bodyPr/>
                    <a:lstStyle/>
                    <a:p>
                      <a:pPr algn="ctr"/>
                      <a:r>
                        <a:rPr lang="en-US" dirty="0" smtClean="0">
                          <a:solidFill>
                            <a:schemeClr val="tx2"/>
                          </a:solidFill>
                        </a:rPr>
                        <a:t>+ 6.3</a:t>
                      </a:r>
                      <a:endParaRPr lang="en-US" dirty="0">
                        <a:solidFill>
                          <a:schemeClr val="tx2"/>
                        </a:solidFill>
                      </a:endParaRPr>
                    </a:p>
                  </a:txBody>
                  <a:tcPr/>
                </a:tc>
              </a:tr>
              <a:tr h="524792">
                <a:tc>
                  <a:txBody>
                    <a:bodyPr/>
                    <a:lstStyle/>
                    <a:p>
                      <a:pPr algn="ctr"/>
                      <a:r>
                        <a:rPr lang="en-US" dirty="0" smtClean="0">
                          <a:solidFill>
                            <a:schemeClr val="tx2"/>
                          </a:solidFill>
                        </a:rPr>
                        <a:t>Cool </a:t>
                      </a:r>
                      <a:r>
                        <a:rPr lang="en-US" dirty="0" smtClean="0">
                          <a:solidFill>
                            <a:schemeClr val="tx2"/>
                          </a:solidFill>
                        </a:rPr>
                        <a:t>season</a:t>
                      </a:r>
                    </a:p>
                    <a:p>
                      <a:pPr marL="0" marR="0" indent="0" algn="ctr" defTabSz="457200" rtl="0" eaLnBrk="1" fontAlgn="auto" latinLnBrk="0" hangingPunct="1">
                        <a:lnSpc>
                          <a:spcPct val="100000"/>
                        </a:lnSpc>
                        <a:spcBef>
                          <a:spcPts val="0"/>
                        </a:spcBef>
                        <a:spcAft>
                          <a:spcPts val="0"/>
                        </a:spcAft>
                        <a:buClrTx/>
                        <a:buSzTx/>
                        <a:buFontTx/>
                        <a:buNone/>
                        <a:tabLst/>
                        <a:defRPr/>
                      </a:pPr>
                      <a:r>
                        <a:rPr lang="en-US" sz="1600" dirty="0" smtClean="0">
                          <a:solidFill>
                            <a:schemeClr val="tx2"/>
                          </a:solidFill>
                        </a:rPr>
                        <a:t>(Oct – Mar)</a:t>
                      </a:r>
                    </a:p>
                  </a:txBody>
                  <a:tcPr/>
                </a:tc>
                <a:tc>
                  <a:txBody>
                    <a:bodyPr/>
                    <a:lstStyle/>
                    <a:p>
                      <a:pPr algn="ctr"/>
                      <a:r>
                        <a:rPr lang="en-US" dirty="0" smtClean="0">
                          <a:solidFill>
                            <a:schemeClr val="tx2"/>
                          </a:solidFill>
                        </a:rPr>
                        <a:t>+ 1.9</a:t>
                      </a:r>
                      <a:endParaRPr lang="en-US" dirty="0">
                        <a:solidFill>
                          <a:schemeClr val="tx2"/>
                        </a:solidFill>
                      </a:endParaRPr>
                    </a:p>
                  </a:txBody>
                  <a:tcPr/>
                </a:tc>
                <a:tc>
                  <a:txBody>
                    <a:bodyPr/>
                    <a:lstStyle/>
                    <a:p>
                      <a:pPr algn="ctr"/>
                      <a:r>
                        <a:rPr lang="en-US" dirty="0" smtClean="0">
                          <a:solidFill>
                            <a:schemeClr val="tx2"/>
                          </a:solidFill>
                        </a:rPr>
                        <a:t>+ 3.3</a:t>
                      </a:r>
                      <a:endParaRPr lang="en-US" dirty="0">
                        <a:solidFill>
                          <a:schemeClr val="tx2"/>
                        </a:solidFill>
                      </a:endParaRPr>
                    </a:p>
                  </a:txBody>
                  <a:tcPr/>
                </a:tc>
                <a:tc>
                  <a:txBody>
                    <a:bodyPr/>
                    <a:lstStyle/>
                    <a:p>
                      <a:pPr algn="ctr"/>
                      <a:r>
                        <a:rPr lang="en-US" dirty="0" smtClean="0">
                          <a:solidFill>
                            <a:schemeClr val="tx2"/>
                          </a:solidFill>
                        </a:rPr>
                        <a:t>+ 5.8</a:t>
                      </a:r>
                      <a:endParaRPr lang="en-US" dirty="0">
                        <a:solidFill>
                          <a:schemeClr val="tx2"/>
                        </a:solidFill>
                      </a:endParaRPr>
                    </a:p>
                  </a:txBody>
                  <a:tcPr/>
                </a:tc>
              </a:tr>
              <a:tr h="524792">
                <a:tc>
                  <a:txBody>
                    <a:bodyPr/>
                    <a:lstStyle/>
                    <a:p>
                      <a:pPr algn="ctr"/>
                      <a:r>
                        <a:rPr lang="en-US" dirty="0" smtClean="0">
                          <a:solidFill>
                            <a:schemeClr val="tx2"/>
                          </a:solidFill>
                        </a:rPr>
                        <a:t>Warm </a:t>
                      </a:r>
                      <a:r>
                        <a:rPr lang="en-US" dirty="0" smtClean="0">
                          <a:solidFill>
                            <a:schemeClr val="tx2"/>
                          </a:solidFill>
                        </a:rPr>
                        <a:t>season</a:t>
                      </a:r>
                    </a:p>
                    <a:p>
                      <a:pPr algn="ctr"/>
                      <a:r>
                        <a:rPr lang="en-US" sz="1600" dirty="0" smtClean="0">
                          <a:solidFill>
                            <a:schemeClr val="tx2"/>
                          </a:solidFill>
                        </a:rPr>
                        <a:t>(Apr – Sep)</a:t>
                      </a:r>
                      <a:endParaRPr lang="en-US" sz="1600" dirty="0">
                        <a:solidFill>
                          <a:schemeClr val="tx2"/>
                        </a:solidFill>
                      </a:endParaRPr>
                    </a:p>
                  </a:txBody>
                  <a:tcPr/>
                </a:tc>
                <a:tc>
                  <a:txBody>
                    <a:bodyPr/>
                    <a:lstStyle/>
                    <a:p>
                      <a:pPr algn="ctr"/>
                      <a:r>
                        <a:rPr lang="en-US" dirty="0" smtClean="0">
                          <a:solidFill>
                            <a:schemeClr val="tx2"/>
                          </a:solidFill>
                        </a:rPr>
                        <a:t>+ 2.4</a:t>
                      </a:r>
                      <a:endParaRPr lang="en-US" dirty="0">
                        <a:solidFill>
                          <a:schemeClr val="tx2"/>
                        </a:solidFill>
                      </a:endParaRPr>
                    </a:p>
                  </a:txBody>
                  <a:tcPr/>
                </a:tc>
                <a:tc>
                  <a:txBody>
                    <a:bodyPr/>
                    <a:lstStyle/>
                    <a:p>
                      <a:pPr algn="ctr"/>
                      <a:r>
                        <a:rPr lang="en-US" dirty="0" smtClean="0">
                          <a:solidFill>
                            <a:schemeClr val="tx2"/>
                          </a:solidFill>
                        </a:rPr>
                        <a:t>+</a:t>
                      </a:r>
                      <a:r>
                        <a:rPr lang="en-US" baseline="0" dirty="0" smtClean="0">
                          <a:solidFill>
                            <a:schemeClr val="tx2"/>
                          </a:solidFill>
                        </a:rPr>
                        <a:t> 4.1</a:t>
                      </a:r>
                      <a:endParaRPr lang="en-US" dirty="0">
                        <a:solidFill>
                          <a:schemeClr val="tx2"/>
                        </a:solidFill>
                      </a:endParaRPr>
                    </a:p>
                  </a:txBody>
                  <a:tcPr/>
                </a:tc>
                <a:tc>
                  <a:txBody>
                    <a:bodyPr/>
                    <a:lstStyle/>
                    <a:p>
                      <a:pPr algn="ctr"/>
                      <a:r>
                        <a:rPr lang="en-US" dirty="0" smtClean="0">
                          <a:solidFill>
                            <a:schemeClr val="tx2"/>
                          </a:solidFill>
                        </a:rPr>
                        <a:t>+ 6.8</a:t>
                      </a:r>
                      <a:endParaRPr lang="en-US" dirty="0">
                        <a:solidFill>
                          <a:schemeClr val="tx2"/>
                        </a:solidFill>
                      </a:endParaRPr>
                    </a:p>
                  </a:txBody>
                  <a:tcPr/>
                </a:tc>
              </a:tr>
            </a:tbl>
          </a:graphicData>
        </a:graphic>
      </p:graphicFrame>
      <p:sp>
        <p:nvSpPr>
          <p:cNvPr id="3" name="TextBox 2"/>
          <p:cNvSpPr txBox="1"/>
          <p:nvPr/>
        </p:nvSpPr>
        <p:spPr>
          <a:xfrm>
            <a:off x="1319307" y="0"/>
            <a:ext cx="6346584" cy="646331"/>
          </a:xfrm>
          <a:prstGeom prst="rect">
            <a:avLst/>
          </a:prstGeom>
          <a:noFill/>
        </p:spPr>
        <p:txBody>
          <a:bodyPr wrap="none" rtlCol="0">
            <a:spAutoFit/>
          </a:bodyPr>
          <a:lstStyle/>
          <a:p>
            <a:r>
              <a:rPr lang="en-US" sz="3600" b="1" dirty="0" smtClean="0">
                <a:solidFill>
                  <a:schemeClr val="tx2"/>
                </a:solidFill>
              </a:rPr>
              <a:t>Projections for the Yakima Basin</a:t>
            </a:r>
            <a:endParaRPr lang="en-US" sz="3600" b="1" dirty="0">
              <a:solidFill>
                <a:schemeClr val="tx2"/>
              </a:solidFill>
            </a:endParaRPr>
          </a:p>
        </p:txBody>
      </p:sp>
      <p:sp>
        <p:nvSpPr>
          <p:cNvPr id="4" name="TextBox 3"/>
          <p:cNvSpPr txBox="1"/>
          <p:nvPr/>
        </p:nvSpPr>
        <p:spPr>
          <a:xfrm>
            <a:off x="7671070" y="6490473"/>
            <a:ext cx="1358315" cy="307777"/>
          </a:xfrm>
          <a:prstGeom prst="rect">
            <a:avLst/>
          </a:prstGeom>
          <a:noFill/>
        </p:spPr>
        <p:txBody>
          <a:bodyPr wrap="none" rtlCol="0">
            <a:spAutoFit/>
          </a:bodyPr>
          <a:lstStyle/>
          <a:p>
            <a:r>
              <a:rPr lang="en-US" sz="1400" dirty="0" err="1" smtClean="0">
                <a:solidFill>
                  <a:schemeClr val="accent1"/>
                </a:solidFill>
              </a:rPr>
              <a:t>Vano</a:t>
            </a:r>
            <a:r>
              <a:rPr lang="en-US" sz="1400" dirty="0" smtClean="0">
                <a:solidFill>
                  <a:schemeClr val="accent1"/>
                </a:solidFill>
              </a:rPr>
              <a:t> et al. 2010</a:t>
            </a:r>
            <a:endParaRPr lang="en-US" sz="1400" dirty="0">
              <a:solidFill>
                <a:schemeClr val="accent1"/>
              </a:solidFill>
            </a:endParaRPr>
          </a:p>
        </p:txBody>
      </p:sp>
      <p:sp>
        <p:nvSpPr>
          <p:cNvPr id="6" name="TextBox 5"/>
          <p:cNvSpPr txBox="1"/>
          <p:nvPr/>
        </p:nvSpPr>
        <p:spPr>
          <a:xfrm>
            <a:off x="2669848" y="6266993"/>
            <a:ext cx="3647152" cy="369332"/>
          </a:xfrm>
          <a:prstGeom prst="rect">
            <a:avLst/>
          </a:prstGeom>
          <a:noFill/>
        </p:spPr>
        <p:txBody>
          <a:bodyPr wrap="none" rtlCol="0">
            <a:spAutoFit/>
          </a:bodyPr>
          <a:lstStyle/>
          <a:p>
            <a:r>
              <a:rPr lang="en-US" b="1" dirty="0" smtClean="0">
                <a:solidFill>
                  <a:schemeClr val="accent1"/>
                </a:solidFill>
              </a:rPr>
              <a:t>*Compared to 1970 – 1999 averages</a:t>
            </a:r>
            <a:endParaRPr lang="en-US" b="1" dirty="0">
              <a:solidFill>
                <a:schemeClr val="accent1"/>
              </a:solidFill>
            </a:endParaRP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4" name="Rectangle 13"/>
          <p:cNvSpPr/>
          <p:nvPr/>
        </p:nvSpPr>
        <p:spPr>
          <a:xfrm>
            <a:off x="0" y="0"/>
            <a:ext cx="9144000" cy="68580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fontAlgn="auto">
              <a:spcAft>
                <a:spcPts val="0"/>
              </a:spcAft>
              <a:defRPr/>
            </a:pPr>
            <a:endParaRPr lang="en-US" dirty="0">
              <a:solidFill>
                <a:srgbClr val="F79646"/>
              </a:solidFill>
            </a:endParaRPr>
          </a:p>
        </p:txBody>
      </p:sp>
      <p:sp>
        <p:nvSpPr>
          <p:cNvPr id="52227" name="Rectangle 8"/>
          <p:cNvSpPr>
            <a:spLocks noChangeArrowheads="1"/>
          </p:cNvSpPr>
          <p:nvPr/>
        </p:nvSpPr>
        <p:spPr bwMode="auto">
          <a:xfrm>
            <a:off x="990600" y="152400"/>
            <a:ext cx="7391400" cy="684213"/>
          </a:xfrm>
          <a:prstGeom prst="rect">
            <a:avLst/>
          </a:prstGeom>
          <a:noFill/>
          <a:ln w="25400">
            <a:noFill/>
            <a:miter lim="800000"/>
            <a:headEnd/>
            <a:tailEnd/>
          </a:ln>
        </p:spPr>
        <p:txBody>
          <a:bodyPr anchor="ctr">
            <a:prstTxWarp prst="textNoShape">
              <a:avLst/>
            </a:prstTxWarp>
          </a:bodyPr>
          <a:lstStyle/>
          <a:p>
            <a:pPr algn="ctr"/>
            <a:r>
              <a:rPr lang="en-US" sz="3200" b="1" dirty="0" smtClean="0">
                <a:solidFill>
                  <a:schemeClr val="tx2"/>
                </a:solidFill>
                <a:latin typeface="Calibri" pitchFamily="-65" charset="0"/>
              </a:rPr>
              <a:t>Primar</a:t>
            </a:r>
            <a:r>
              <a:rPr lang="en-US" sz="3200" b="1" dirty="0" smtClean="0">
                <a:solidFill>
                  <a:schemeClr val="tx2"/>
                </a:solidFill>
                <a:latin typeface="Calibri" pitchFamily="-65" charset="0"/>
              </a:rPr>
              <a:t>y Driver</a:t>
            </a:r>
            <a:r>
              <a:rPr lang="en-US" sz="3200" b="1" dirty="0" smtClean="0">
                <a:solidFill>
                  <a:schemeClr val="tx2"/>
                </a:solidFill>
                <a:latin typeface="Calibri" pitchFamily="-65" charset="0"/>
              </a:rPr>
              <a:t>: </a:t>
            </a:r>
            <a:r>
              <a:rPr lang="en-US" sz="3200" b="1" dirty="0" smtClean="0">
                <a:solidFill>
                  <a:schemeClr val="tx2"/>
                </a:solidFill>
                <a:latin typeface="Calibri" pitchFamily="-65" charset="0"/>
              </a:rPr>
              <a:t>Loss </a:t>
            </a:r>
            <a:r>
              <a:rPr lang="en-US" sz="3200" b="1" dirty="0">
                <a:solidFill>
                  <a:schemeClr val="tx2"/>
                </a:solidFill>
                <a:latin typeface="Calibri" pitchFamily="-65" charset="0"/>
              </a:rPr>
              <a:t>of Snow Cover</a:t>
            </a:r>
            <a:endParaRPr lang="en-US" sz="3200" dirty="0">
              <a:solidFill>
                <a:schemeClr val="tx2"/>
              </a:solidFill>
              <a:latin typeface="Calibri" pitchFamily="-65" charset="0"/>
            </a:endParaRPr>
          </a:p>
        </p:txBody>
      </p:sp>
      <p:sp>
        <p:nvSpPr>
          <p:cNvPr id="52228" name="Rectangle 13"/>
          <p:cNvSpPr>
            <a:spLocks noChangeArrowheads="1"/>
          </p:cNvSpPr>
          <p:nvPr/>
        </p:nvSpPr>
        <p:spPr bwMode="auto">
          <a:xfrm>
            <a:off x="508000" y="5556250"/>
            <a:ext cx="8636000" cy="1308050"/>
          </a:xfrm>
          <a:prstGeom prst="rect">
            <a:avLst/>
          </a:prstGeom>
          <a:noFill/>
          <a:ln w="9525">
            <a:noFill/>
            <a:miter lim="800000"/>
            <a:headEnd/>
            <a:tailEnd/>
          </a:ln>
        </p:spPr>
        <p:txBody>
          <a:bodyPr>
            <a:prstTxWarp prst="textNoShape">
              <a:avLst/>
            </a:prstTxWarp>
            <a:spAutoFit/>
          </a:bodyPr>
          <a:lstStyle/>
          <a:p>
            <a:pPr algn="ctr">
              <a:spcAft>
                <a:spcPts val="600"/>
              </a:spcAft>
            </a:pPr>
            <a:r>
              <a:rPr lang="en-US" sz="1600" b="1" dirty="0">
                <a:solidFill>
                  <a:schemeClr val="accent1"/>
                </a:solidFill>
                <a:latin typeface="Calibri" pitchFamily="-65" charset="0"/>
              </a:rPr>
              <a:t>As temperatures warm,</a:t>
            </a:r>
            <a:r>
              <a:rPr lang="en-US" sz="1600" b="1" dirty="0" smtClean="0">
                <a:solidFill>
                  <a:schemeClr val="accent1"/>
                </a:solidFill>
                <a:latin typeface="Calibri" pitchFamily="-65" charset="0"/>
              </a:rPr>
              <a:t> more winter </a:t>
            </a:r>
            <a:r>
              <a:rPr lang="en-US" sz="1600" b="1" dirty="0">
                <a:solidFill>
                  <a:schemeClr val="accent1"/>
                </a:solidFill>
                <a:latin typeface="Calibri" pitchFamily="-65" charset="0"/>
              </a:rPr>
              <a:t>precipitation projected</a:t>
            </a:r>
            <a:r>
              <a:rPr lang="en-US" sz="1600" b="1" dirty="0" smtClean="0">
                <a:solidFill>
                  <a:schemeClr val="accent1"/>
                </a:solidFill>
                <a:latin typeface="Calibri" pitchFamily="-65" charset="0"/>
              </a:rPr>
              <a:t> </a:t>
            </a:r>
          </a:p>
          <a:p>
            <a:pPr algn="ctr">
              <a:spcAft>
                <a:spcPts val="600"/>
              </a:spcAft>
            </a:pPr>
            <a:r>
              <a:rPr lang="en-US" sz="1600" b="1" dirty="0" smtClean="0">
                <a:solidFill>
                  <a:schemeClr val="accent1"/>
                </a:solidFill>
                <a:latin typeface="Calibri" pitchFamily="-65" charset="0"/>
              </a:rPr>
              <a:t>to </a:t>
            </a:r>
            <a:r>
              <a:rPr lang="en-US" sz="1600" b="1" dirty="0">
                <a:solidFill>
                  <a:schemeClr val="accent1"/>
                </a:solidFill>
                <a:latin typeface="Calibri" pitchFamily="-65" charset="0"/>
              </a:rPr>
              <a:t>fall as rain rather than</a:t>
            </a:r>
            <a:r>
              <a:rPr lang="en-US" sz="1600" b="1" dirty="0" smtClean="0">
                <a:solidFill>
                  <a:schemeClr val="accent1"/>
                </a:solidFill>
                <a:latin typeface="Calibri" pitchFamily="-65" charset="0"/>
              </a:rPr>
              <a:t> stored as snow</a:t>
            </a:r>
            <a:r>
              <a:rPr lang="en-US" sz="1600" b="1" dirty="0">
                <a:solidFill>
                  <a:schemeClr val="accent1"/>
                </a:solidFill>
                <a:latin typeface="Calibri" pitchFamily="-65" charset="0"/>
              </a:rPr>
              <a:t>.</a:t>
            </a:r>
          </a:p>
          <a:p>
            <a:pPr algn="ctr">
              <a:spcAft>
                <a:spcPts val="600"/>
              </a:spcAft>
            </a:pPr>
            <a:r>
              <a:rPr lang="en-US" sz="1600" b="1" dirty="0">
                <a:solidFill>
                  <a:schemeClr val="accent1"/>
                </a:solidFill>
                <a:latin typeface="Calibri" pitchFamily="-65" charset="0"/>
              </a:rPr>
              <a:t>Spring snowpack is projected to decline, </a:t>
            </a:r>
            <a:r>
              <a:rPr lang="en-US" sz="1600" b="1" i="1" dirty="0">
                <a:solidFill>
                  <a:schemeClr val="accent1"/>
                </a:solidFill>
                <a:latin typeface="Calibri" pitchFamily="-65" charset="0"/>
              </a:rPr>
              <a:t>especially in warmer mid-elevation basins. </a:t>
            </a:r>
          </a:p>
          <a:p>
            <a:pPr algn="ctr">
              <a:spcAft>
                <a:spcPts val="600"/>
              </a:spcAft>
            </a:pPr>
            <a:r>
              <a:rPr lang="en-US" sz="1600" b="1" dirty="0">
                <a:solidFill>
                  <a:schemeClr val="accent1"/>
                </a:solidFill>
                <a:latin typeface="Calibri" pitchFamily="-65" charset="0"/>
              </a:rPr>
              <a:t>Snowpack projected to melt earlier with warmer spring temperatures.</a:t>
            </a:r>
          </a:p>
        </p:txBody>
      </p:sp>
      <p:grpSp>
        <p:nvGrpSpPr>
          <p:cNvPr id="3" name="Group 14"/>
          <p:cNvGrpSpPr>
            <a:grpSpLocks/>
          </p:cNvGrpSpPr>
          <p:nvPr/>
        </p:nvGrpSpPr>
        <p:grpSpPr bwMode="auto">
          <a:xfrm>
            <a:off x="508000" y="966788"/>
            <a:ext cx="7878763" cy="4589462"/>
            <a:chOff x="544181" y="1676400"/>
            <a:chExt cx="7816017" cy="4034988"/>
          </a:xfrm>
        </p:grpSpPr>
        <p:pic>
          <p:nvPicPr>
            <p:cNvPr id="52236" name="Picture 7" descr="1303PPT-HydroVIC_SWE"/>
            <p:cNvPicPr>
              <a:picLocks noChangeAspect="1" noChangeArrowheads="1"/>
            </p:cNvPicPr>
            <p:nvPr/>
          </p:nvPicPr>
          <p:blipFill>
            <a:blip r:embed="rId3"/>
            <a:srcRect l="-5824" b="29015"/>
            <a:stretch>
              <a:fillRect/>
            </a:stretch>
          </p:blipFill>
          <p:spPr bwMode="auto">
            <a:xfrm>
              <a:off x="544181" y="1676400"/>
              <a:ext cx="7816017" cy="4034988"/>
            </a:xfrm>
            <a:prstGeom prst="rect">
              <a:avLst/>
            </a:prstGeom>
            <a:noFill/>
            <a:ln w="9525">
              <a:noFill/>
              <a:miter lim="800000"/>
              <a:headEnd/>
              <a:tailEnd/>
            </a:ln>
          </p:spPr>
        </p:pic>
        <p:sp>
          <p:nvSpPr>
            <p:cNvPr id="52237" name="TextBox 5"/>
            <p:cNvSpPr txBox="1">
              <a:spLocks noChangeArrowheads="1"/>
            </p:cNvSpPr>
            <p:nvPr/>
          </p:nvSpPr>
          <p:spPr bwMode="auto">
            <a:xfrm>
              <a:off x="2514328" y="4723228"/>
              <a:ext cx="1067753" cy="456395"/>
            </a:xfrm>
            <a:prstGeom prst="rect">
              <a:avLst/>
            </a:prstGeom>
            <a:noFill/>
            <a:ln w="9525">
              <a:noFill/>
              <a:miter lim="800000"/>
              <a:headEnd/>
              <a:tailEnd/>
            </a:ln>
          </p:spPr>
          <p:txBody>
            <a:bodyPr>
              <a:prstTxWarp prst="textNoShape">
                <a:avLst/>
              </a:prstTxWarp>
              <a:spAutoFit/>
            </a:bodyPr>
            <a:lstStyle/>
            <a:p>
              <a:r>
                <a:rPr lang="en-US" sz="2800" dirty="0">
                  <a:latin typeface="Calibri" pitchFamily="-65" charset="0"/>
                </a:rPr>
                <a:t>-29%</a:t>
              </a:r>
            </a:p>
          </p:txBody>
        </p:sp>
        <p:sp>
          <p:nvSpPr>
            <p:cNvPr id="52238" name="TextBox 6"/>
            <p:cNvSpPr txBox="1">
              <a:spLocks noChangeArrowheads="1"/>
            </p:cNvSpPr>
            <p:nvPr/>
          </p:nvSpPr>
          <p:spPr bwMode="auto">
            <a:xfrm>
              <a:off x="5029375" y="4723228"/>
              <a:ext cx="1066178" cy="456395"/>
            </a:xfrm>
            <a:prstGeom prst="rect">
              <a:avLst/>
            </a:prstGeom>
            <a:noFill/>
            <a:ln w="9525">
              <a:noFill/>
              <a:miter lim="800000"/>
              <a:headEnd/>
              <a:tailEnd/>
            </a:ln>
          </p:spPr>
          <p:txBody>
            <a:bodyPr>
              <a:prstTxWarp prst="textNoShape">
                <a:avLst/>
              </a:prstTxWarp>
              <a:spAutoFit/>
            </a:bodyPr>
            <a:lstStyle/>
            <a:p>
              <a:r>
                <a:rPr lang="en-US" sz="2800">
                  <a:solidFill>
                    <a:srgbClr val="000000"/>
                  </a:solidFill>
                  <a:latin typeface="Calibri" pitchFamily="-65" charset="0"/>
                </a:rPr>
                <a:t>-44%</a:t>
              </a:r>
            </a:p>
          </p:txBody>
        </p:sp>
        <p:sp>
          <p:nvSpPr>
            <p:cNvPr id="52239" name="TextBox 7"/>
            <p:cNvSpPr txBox="1">
              <a:spLocks noChangeArrowheads="1"/>
            </p:cNvSpPr>
            <p:nvPr/>
          </p:nvSpPr>
          <p:spPr bwMode="auto">
            <a:xfrm>
              <a:off x="7294019" y="4723228"/>
              <a:ext cx="1066179" cy="456395"/>
            </a:xfrm>
            <a:prstGeom prst="rect">
              <a:avLst/>
            </a:prstGeom>
            <a:noFill/>
            <a:ln w="9525">
              <a:noFill/>
              <a:miter lim="800000"/>
              <a:headEnd/>
              <a:tailEnd/>
            </a:ln>
          </p:spPr>
          <p:txBody>
            <a:bodyPr>
              <a:prstTxWarp prst="textNoShape">
                <a:avLst/>
              </a:prstTxWarp>
              <a:spAutoFit/>
            </a:bodyPr>
            <a:lstStyle/>
            <a:p>
              <a:r>
                <a:rPr lang="en-US" sz="2800">
                  <a:solidFill>
                    <a:srgbClr val="000000"/>
                  </a:solidFill>
                  <a:latin typeface="Calibri" pitchFamily="-65" charset="0"/>
                </a:rPr>
                <a:t>-65%</a:t>
              </a:r>
            </a:p>
          </p:txBody>
        </p:sp>
      </p:grpSp>
      <p:sp>
        <p:nvSpPr>
          <p:cNvPr id="17" name="Rectangle 16"/>
          <p:cNvSpPr/>
          <p:nvPr/>
        </p:nvSpPr>
        <p:spPr>
          <a:xfrm>
            <a:off x="870329" y="1296559"/>
            <a:ext cx="2078131" cy="142976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nvGrpSpPr>
          <p:cNvPr id="19" name="Group 18"/>
          <p:cNvGrpSpPr/>
          <p:nvPr/>
        </p:nvGrpSpPr>
        <p:grpSpPr>
          <a:xfrm>
            <a:off x="454497" y="1616259"/>
            <a:ext cx="4296452" cy="1380530"/>
            <a:chOff x="454497" y="1616259"/>
            <a:chExt cx="4296452" cy="1380530"/>
          </a:xfrm>
        </p:grpSpPr>
        <p:sp>
          <p:nvSpPr>
            <p:cNvPr id="16" name="TextBox 15"/>
            <p:cNvSpPr txBox="1"/>
            <p:nvPr/>
          </p:nvSpPr>
          <p:spPr>
            <a:xfrm>
              <a:off x="454497" y="1616259"/>
              <a:ext cx="2493963" cy="923330"/>
            </a:xfrm>
            <a:prstGeom prst="rect">
              <a:avLst/>
            </a:prstGeom>
            <a:noFill/>
          </p:spPr>
          <p:txBody>
            <a:bodyPr wrap="square" rtlCol="0">
              <a:spAutoFit/>
            </a:bodyPr>
            <a:lstStyle/>
            <a:p>
              <a:pPr algn="ctr"/>
              <a:r>
                <a:rPr lang="en-US" dirty="0" smtClean="0"/>
                <a:t>Snow Water Equivalent responses in the Yakima Basin?</a:t>
              </a:r>
              <a:endParaRPr lang="en-US" dirty="0"/>
            </a:p>
          </p:txBody>
        </p:sp>
        <p:sp>
          <p:nvSpPr>
            <p:cNvPr id="18" name="Oval 17"/>
            <p:cNvSpPr/>
            <p:nvPr/>
          </p:nvSpPr>
          <p:spPr>
            <a:xfrm>
              <a:off x="3836549" y="2082389"/>
              <a:ext cx="914400" cy="914400"/>
            </a:xfrm>
            <a:prstGeom prst="ellipse">
              <a:avLst/>
            </a:prstGeom>
            <a:noFill/>
            <a:ln w="38100">
              <a:solidFill>
                <a:schemeClr val="accent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yaki_swe_hist_1303.png"/>
          <p:cNvPicPr>
            <a:picLocks noChangeAspect="1"/>
          </p:cNvPicPr>
          <p:nvPr/>
        </p:nvPicPr>
        <p:blipFill>
          <a:blip r:embed="rId2"/>
          <a:stretch>
            <a:fillRect/>
          </a:stretch>
        </p:blipFill>
        <p:spPr>
          <a:xfrm>
            <a:off x="346355" y="253415"/>
            <a:ext cx="4971111" cy="2419630"/>
          </a:xfrm>
          <a:prstGeom prst="rect">
            <a:avLst/>
          </a:prstGeom>
        </p:spPr>
      </p:pic>
      <p:grpSp>
        <p:nvGrpSpPr>
          <p:cNvPr id="7" name="Group 6"/>
          <p:cNvGrpSpPr/>
          <p:nvPr/>
        </p:nvGrpSpPr>
        <p:grpSpPr>
          <a:xfrm>
            <a:off x="63357" y="3106442"/>
            <a:ext cx="9080643" cy="2675574"/>
            <a:chOff x="0" y="3569977"/>
            <a:chExt cx="9080643" cy="2675574"/>
          </a:xfrm>
        </p:grpSpPr>
        <p:pic>
          <p:nvPicPr>
            <p:cNvPr id="3" name="Picture 2" descr="yaki_swe_2020a1b_1303.png"/>
            <p:cNvPicPr>
              <a:picLocks noChangeAspect="1"/>
            </p:cNvPicPr>
            <p:nvPr/>
          </p:nvPicPr>
          <p:blipFill>
            <a:blip r:embed="rId3"/>
            <a:stretch>
              <a:fillRect/>
            </a:stretch>
          </p:blipFill>
          <p:spPr>
            <a:xfrm>
              <a:off x="0" y="3569979"/>
              <a:ext cx="2983983" cy="2675572"/>
            </a:xfrm>
            <a:prstGeom prst="rect">
              <a:avLst/>
            </a:prstGeom>
          </p:spPr>
        </p:pic>
        <p:pic>
          <p:nvPicPr>
            <p:cNvPr id="4" name="Picture 3" descr="yaki_swe_2040a1b_1303.png"/>
            <p:cNvPicPr>
              <a:picLocks noChangeAspect="1"/>
            </p:cNvPicPr>
            <p:nvPr/>
          </p:nvPicPr>
          <p:blipFill>
            <a:blip r:embed="rId4"/>
            <a:stretch>
              <a:fillRect/>
            </a:stretch>
          </p:blipFill>
          <p:spPr>
            <a:xfrm>
              <a:off x="2998779" y="3569977"/>
              <a:ext cx="3029335" cy="2675574"/>
            </a:xfrm>
            <a:prstGeom prst="rect">
              <a:avLst/>
            </a:prstGeom>
          </p:spPr>
        </p:pic>
        <p:pic>
          <p:nvPicPr>
            <p:cNvPr id="5" name="Picture 4" descr="yaki_swe_2080a1b_1303.png"/>
            <p:cNvPicPr>
              <a:picLocks noChangeAspect="1"/>
            </p:cNvPicPr>
            <p:nvPr/>
          </p:nvPicPr>
          <p:blipFill>
            <a:blip r:embed="rId5"/>
            <a:stretch>
              <a:fillRect/>
            </a:stretch>
          </p:blipFill>
          <p:spPr>
            <a:xfrm>
              <a:off x="6028114" y="3569978"/>
              <a:ext cx="3052529" cy="2675573"/>
            </a:xfrm>
            <a:prstGeom prst="rect">
              <a:avLst/>
            </a:prstGeom>
          </p:spPr>
        </p:pic>
      </p:grpSp>
      <p:pic>
        <p:nvPicPr>
          <p:cNvPr id="6" name="Picture 5" descr="yaki_swe_a1b_1303.png"/>
          <p:cNvPicPr>
            <a:picLocks noChangeAspect="1"/>
          </p:cNvPicPr>
          <p:nvPr/>
        </p:nvPicPr>
        <p:blipFill>
          <a:blip r:embed="rId6"/>
          <a:stretch>
            <a:fillRect/>
          </a:stretch>
        </p:blipFill>
        <p:spPr>
          <a:xfrm>
            <a:off x="5403653" y="584781"/>
            <a:ext cx="3740347" cy="2088264"/>
          </a:xfrm>
          <a:prstGeom prst="rect">
            <a:avLst/>
          </a:prstGeom>
        </p:spPr>
      </p:pic>
      <p:sp>
        <p:nvSpPr>
          <p:cNvPr id="8" name="TextBox 7"/>
          <p:cNvSpPr txBox="1"/>
          <p:nvPr/>
        </p:nvSpPr>
        <p:spPr>
          <a:xfrm>
            <a:off x="592909" y="6025954"/>
            <a:ext cx="8186857" cy="723275"/>
          </a:xfrm>
          <a:prstGeom prst="rect">
            <a:avLst/>
          </a:prstGeom>
          <a:noFill/>
        </p:spPr>
        <p:txBody>
          <a:bodyPr wrap="none" rtlCol="0">
            <a:spAutoFit/>
          </a:bodyPr>
          <a:lstStyle/>
          <a:p>
            <a:pPr algn="ctr">
              <a:spcAft>
                <a:spcPts val="600"/>
              </a:spcAft>
            </a:pPr>
            <a:r>
              <a:rPr lang="en-US" b="1" dirty="0" smtClean="0">
                <a:solidFill>
                  <a:srgbClr val="4F81BD"/>
                </a:solidFill>
              </a:rPr>
              <a:t>Snowpack considered the Yakima’s 6</a:t>
            </a:r>
            <a:r>
              <a:rPr lang="en-US" b="1" baseline="30000" dirty="0" smtClean="0">
                <a:solidFill>
                  <a:srgbClr val="4F81BD"/>
                </a:solidFill>
              </a:rPr>
              <a:t>th</a:t>
            </a:r>
            <a:r>
              <a:rPr lang="en-US" b="1" dirty="0" smtClean="0">
                <a:solidFill>
                  <a:srgbClr val="4F81BD"/>
                </a:solidFill>
              </a:rPr>
              <a:t> reservoir</a:t>
            </a:r>
          </a:p>
          <a:p>
            <a:pPr algn="ctr"/>
            <a:r>
              <a:rPr lang="en-US" b="1" dirty="0" smtClean="0">
                <a:solidFill>
                  <a:srgbClr val="4F81BD"/>
                </a:solidFill>
              </a:rPr>
              <a:t>Other 5 man-made structures can store ~30% of annual </a:t>
            </a:r>
            <a:r>
              <a:rPr lang="en-US" b="1" dirty="0" smtClean="0">
                <a:solidFill>
                  <a:srgbClr val="4F81BD"/>
                </a:solidFill>
              </a:rPr>
              <a:t>runoff (peak storage in June)</a:t>
            </a:r>
            <a:endParaRPr lang="en-US" b="1" dirty="0">
              <a:solidFill>
                <a:srgbClr val="4F81BD"/>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yapar_hydrograph_hist.png"/>
          <p:cNvPicPr>
            <a:picLocks noChangeAspect="1"/>
          </p:cNvPicPr>
          <p:nvPr/>
        </p:nvPicPr>
        <p:blipFill>
          <a:blip r:embed="rId2"/>
          <a:stretch>
            <a:fillRect/>
          </a:stretch>
        </p:blipFill>
        <p:spPr>
          <a:xfrm>
            <a:off x="1143000" y="0"/>
            <a:ext cx="6858000" cy="6858000"/>
          </a:xfrm>
          <a:prstGeom prst="rect">
            <a:avLst/>
          </a:prstGeom>
        </p:spPr>
      </p:pic>
      <p:pic>
        <p:nvPicPr>
          <p:cNvPr id="3" name="Picture 2" descr="yapar_hydrograph_a1b20.png"/>
          <p:cNvPicPr>
            <a:picLocks noChangeAspect="1"/>
          </p:cNvPicPr>
          <p:nvPr/>
        </p:nvPicPr>
        <p:blipFill>
          <a:blip r:embed="rId3"/>
          <a:stretch>
            <a:fillRect/>
          </a:stretch>
        </p:blipFill>
        <p:spPr>
          <a:xfrm>
            <a:off x="1143000" y="0"/>
            <a:ext cx="6858000" cy="6858000"/>
          </a:xfrm>
          <a:prstGeom prst="rect">
            <a:avLst/>
          </a:prstGeom>
        </p:spPr>
      </p:pic>
      <p:pic>
        <p:nvPicPr>
          <p:cNvPr id="4" name="Picture 3" descr="yapar_hydrograph_a1b40.png"/>
          <p:cNvPicPr>
            <a:picLocks noChangeAspect="1"/>
          </p:cNvPicPr>
          <p:nvPr/>
        </p:nvPicPr>
        <p:blipFill>
          <a:blip r:embed="rId4"/>
          <a:stretch>
            <a:fillRect/>
          </a:stretch>
        </p:blipFill>
        <p:spPr>
          <a:xfrm>
            <a:off x="1143000" y="0"/>
            <a:ext cx="6858000" cy="6858000"/>
          </a:xfrm>
          <a:prstGeom prst="rect">
            <a:avLst/>
          </a:prstGeom>
        </p:spPr>
      </p:pic>
      <p:pic>
        <p:nvPicPr>
          <p:cNvPr id="6" name="Picture 5" descr="YAPAR_hydrograph_compiled_w-legend.png"/>
          <p:cNvPicPr>
            <a:picLocks noChangeAspect="1"/>
          </p:cNvPicPr>
          <p:nvPr/>
        </p:nvPicPr>
        <p:blipFill>
          <a:blip r:embed="rId5"/>
          <a:stretch>
            <a:fillRect/>
          </a:stretch>
        </p:blipFill>
        <p:spPr>
          <a:xfrm>
            <a:off x="1143000" y="0"/>
            <a:ext cx="6858000" cy="68580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1202" name="Picture 4" descr="1303PPT-HUC4-class"/>
          <p:cNvPicPr>
            <a:picLocks noChangeAspect="1" noChangeArrowheads="1"/>
          </p:cNvPicPr>
          <p:nvPr/>
        </p:nvPicPr>
        <p:blipFill>
          <a:blip r:embed="rId2"/>
          <a:srcRect l="-850" b="29361"/>
          <a:stretch>
            <a:fillRect/>
          </a:stretch>
        </p:blipFill>
        <p:spPr bwMode="auto">
          <a:xfrm>
            <a:off x="0" y="298696"/>
            <a:ext cx="9040813" cy="4648200"/>
          </a:xfrm>
          <a:prstGeom prst="rect">
            <a:avLst/>
          </a:prstGeom>
          <a:noFill/>
          <a:ln w="9525">
            <a:noFill/>
            <a:miter lim="800000"/>
            <a:headEnd/>
            <a:tailEnd/>
          </a:ln>
        </p:spPr>
      </p:pic>
      <p:sp>
        <p:nvSpPr>
          <p:cNvPr id="51203" name="TextBox 2"/>
          <p:cNvSpPr txBox="1">
            <a:spLocks noChangeArrowheads="1"/>
          </p:cNvSpPr>
          <p:nvPr/>
        </p:nvSpPr>
        <p:spPr bwMode="auto">
          <a:xfrm>
            <a:off x="0" y="5562600"/>
            <a:ext cx="9144000" cy="646113"/>
          </a:xfrm>
          <a:prstGeom prst="rect">
            <a:avLst/>
          </a:prstGeom>
          <a:noFill/>
          <a:ln w="9525">
            <a:noFill/>
            <a:miter lim="800000"/>
            <a:headEnd/>
            <a:tailEnd/>
          </a:ln>
        </p:spPr>
        <p:txBody>
          <a:bodyPr>
            <a:prstTxWarp prst="textNoShape">
              <a:avLst/>
            </a:prstTxWarp>
            <a:spAutoFit/>
          </a:bodyPr>
          <a:lstStyle/>
          <a:p>
            <a:pPr algn="ctr"/>
            <a:r>
              <a:rPr lang="en-US" sz="1800" b="1" dirty="0"/>
              <a:t>An overall transition from </a:t>
            </a:r>
            <a:r>
              <a:rPr lang="en-US" sz="1800" b="1" dirty="0">
                <a:solidFill>
                  <a:srgbClr val="72BFC5"/>
                </a:solidFill>
              </a:rPr>
              <a:t>snow-dominant </a:t>
            </a:r>
            <a:r>
              <a:rPr lang="en-US" sz="1800" b="1" dirty="0" err="1">
                <a:sym typeface="Wingdings" pitchFamily="-103" charset="2"/>
              </a:rPr>
              <a:t></a:t>
            </a:r>
            <a:r>
              <a:rPr lang="en-US" sz="1800" b="1" dirty="0"/>
              <a:t> </a:t>
            </a:r>
            <a:r>
              <a:rPr lang="en-US" sz="1800" b="1" dirty="0">
                <a:solidFill>
                  <a:srgbClr val="FF0000"/>
                </a:solidFill>
              </a:rPr>
              <a:t>mixed run-off </a:t>
            </a:r>
            <a:r>
              <a:rPr lang="en-US" sz="1800" b="1" dirty="0" err="1">
                <a:sym typeface="Wingdings" pitchFamily="-103" charset="2"/>
              </a:rPr>
              <a:t></a:t>
            </a:r>
            <a:r>
              <a:rPr lang="en-US" sz="1800" b="1" dirty="0"/>
              <a:t> </a:t>
            </a:r>
            <a:r>
              <a:rPr lang="en-US" sz="1800" b="1" dirty="0">
                <a:solidFill>
                  <a:srgbClr val="6AFF65"/>
                </a:solidFill>
              </a:rPr>
              <a:t>rain dominant </a:t>
            </a:r>
            <a:r>
              <a:rPr lang="en-US" sz="1800" b="1" dirty="0"/>
              <a:t>basins as more precipitation falls as </a:t>
            </a:r>
            <a:r>
              <a:rPr lang="en-US" sz="1800" b="1" dirty="0" smtClean="0"/>
              <a:t>rain</a:t>
            </a:r>
            <a:endParaRPr lang="en-US" sz="1800" b="1" dirty="0"/>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26" name="Picture 2" descr="http://crosscut.com/wp-content/uploads/2015/03/14160537463_194313a7ce_h-550x440.jpg"/>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1"/>
            <a:ext cx="9144000" cy="6858000"/>
          </a:xfrm>
          <a:prstGeom prst="rect">
            <a:avLst/>
          </a:prstGeom>
          <a:noFill/>
          <a:extLst>
            <a:ext uri="{909E8E84-426E-40dd-AFC4-6F175D3DCCD1}">
              <a14:hiddenFill xmlns:a="http://schemas.openxmlformats.org/drawingml/2006/main" xmlns:r="http://schemas.openxmlformats.org/officeDocument/2006/relationships" xmlns:p="http://schemas.openxmlformats.org/presentationml/2006/main" xmlns:a14="http://schemas.microsoft.com/office/drawing/2010/main" xmlns="" xmlns:mv="urn:schemas-microsoft-com:mac:vml" xmlns:mc="http://schemas.openxmlformats.org/markup-compatibility/2006">
                <a:solidFill>
                  <a:srgbClr val="FFFFFF"/>
                </a:solidFill>
              </a14:hiddenFill>
            </a:ext>
          </a:extLst>
        </p:spPr>
      </p:pic>
      <p:sp>
        <p:nvSpPr>
          <p:cNvPr id="10" name="Rectangle 14"/>
          <p:cNvSpPr txBox="1">
            <a:spLocks noChangeArrowheads="1"/>
          </p:cNvSpPr>
          <p:nvPr/>
        </p:nvSpPr>
        <p:spPr bwMode="auto">
          <a:xfrm>
            <a:off x="0" y="5223034"/>
            <a:ext cx="9144000" cy="1200329"/>
          </a:xfrm>
          <a:prstGeom prst="rect">
            <a:avLst/>
          </a:prstGeom>
          <a:solidFill>
            <a:schemeClr val="bg2">
              <a:lumMod val="10000"/>
              <a:alpha val="55000"/>
            </a:schemeClr>
          </a:solidFill>
          <a:ln w="9525">
            <a:noFill/>
            <a:miter lim="800000"/>
            <a:headEnd/>
            <a:tailEnd/>
          </a:ln>
          <a:effectLst/>
        </p:spPr>
        <p:txBody>
          <a:bodyPr vert="horz" wrap="square" lIns="91440" tIns="45720" rIns="91440" bIns="45720" rtlCol="0" anchor="ctr">
            <a:prstTxWarp prst="textNoShape">
              <a:avLst/>
            </a:prstTxWarp>
            <a:sp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pPr marL="174625" fontAlgn="base">
              <a:spcAft>
                <a:spcPts val="600"/>
              </a:spcAft>
              <a:defRPr/>
            </a:pPr>
            <a:r>
              <a:rPr lang="en-US" sz="3600" b="1" kern="0" dirty="0" smtClean="0">
                <a:solidFill>
                  <a:srgbClr val="FFFFCC"/>
                </a:solidFill>
                <a:effectLst>
                  <a:outerShdw blurRad="38100" dist="38100" dir="2700000" algn="tl">
                    <a:srgbClr val="000000">
                      <a:alpha val="43137"/>
                    </a:srgbClr>
                  </a:outerShdw>
                </a:effectLst>
                <a:latin typeface="Arial"/>
                <a:ea typeface="ＭＳ Ｐゴシック" charset="0"/>
              </a:rPr>
              <a:t>What to expect for water resources in the Yakima Basin</a:t>
            </a:r>
          </a:p>
        </p:txBody>
      </p:sp>
      <p:sp>
        <p:nvSpPr>
          <p:cNvPr id="2" name="Rectangle 1"/>
          <p:cNvSpPr/>
          <p:nvPr/>
        </p:nvSpPr>
        <p:spPr>
          <a:xfrm>
            <a:off x="5748789" y="6663712"/>
            <a:ext cx="3397778" cy="246221"/>
          </a:xfrm>
          <a:prstGeom prst="rect">
            <a:avLst/>
          </a:prstGeom>
        </p:spPr>
        <p:txBody>
          <a:bodyPr wrap="square">
            <a:spAutoFit/>
          </a:bodyPr>
          <a:lstStyle/>
          <a:p>
            <a:pPr algn="r"/>
            <a:r>
              <a:rPr lang="en-US" sz="1000" dirty="0">
                <a:solidFill>
                  <a:schemeClr val="bg1"/>
                </a:solidFill>
                <a:effectLst>
                  <a:outerShdw blurRad="38100" dist="38100" dir="2700000" algn="tl">
                    <a:srgbClr val="000000">
                      <a:alpha val="43137"/>
                    </a:srgbClr>
                  </a:outerShdw>
                </a:effectLst>
              </a:rPr>
              <a:t>Canoe Peak. Credit: Monty Vanderbilt </a:t>
            </a:r>
            <a:r>
              <a:rPr lang="en-US" sz="1000" dirty="0" smtClean="0">
                <a:solidFill>
                  <a:schemeClr val="bg1"/>
                </a:solidFill>
                <a:effectLst>
                  <a:outerShdw blurRad="38100" dist="38100" dir="2700000" algn="tl">
                    <a:srgbClr val="000000">
                      <a:alpha val="43137"/>
                    </a:srgbClr>
                  </a:outerShdw>
                </a:effectLst>
              </a:rPr>
              <a:t>, March 2015</a:t>
            </a:r>
            <a:endParaRPr lang="en-US" sz="1000"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974504812"/>
      </p:ext>
    </p:extLst>
  </p:cSld>
  <p:clrMapOvr>
    <a:masterClrMapping/>
  </p:clrMapOvr>
  <mc:AlternateContent>
    <mc:Choice xmlns="" xmlns:a="http://schemas.openxmlformats.org/drawingml/2006/main" xmlns:r="http://schemas.openxmlformats.org/officeDocument/2006/relationships" xmlns:p="http://schemas.openxmlformats.org/presentationml/2006/main" xmlns:p14="http://schemas.microsoft.com/office/powerpoint/2010/main" xmlns:mc="http://schemas.openxmlformats.org/markup-compatibility/2006" xmlns:mv="urn:schemas-microsoft-com:mac:vml" Requires="p14">
      <p:transition spd="slow" p14:dur="2000"/>
    </mc:Choice>
    <mc:Fallback>
      <p:transition spd="slow"/>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summer_lowflow_bywria_2040.jpg"/>
          <p:cNvPicPr>
            <a:picLocks noChangeAspect="1"/>
          </p:cNvPicPr>
          <p:nvPr/>
        </p:nvPicPr>
        <p:blipFill>
          <a:blip r:embed="rId2"/>
          <a:stretch>
            <a:fillRect/>
          </a:stretch>
        </p:blipFill>
        <p:spPr>
          <a:xfrm>
            <a:off x="924983" y="427372"/>
            <a:ext cx="7294033" cy="5312833"/>
          </a:xfrm>
          <a:prstGeom prst="rect">
            <a:avLst/>
          </a:prstGeom>
        </p:spPr>
      </p:pic>
      <p:sp>
        <p:nvSpPr>
          <p:cNvPr id="3" name="TextBox 2"/>
          <p:cNvSpPr txBox="1"/>
          <p:nvPr/>
        </p:nvSpPr>
        <p:spPr>
          <a:xfrm>
            <a:off x="3963262" y="6550223"/>
            <a:ext cx="5180738" cy="307777"/>
          </a:xfrm>
          <a:prstGeom prst="rect">
            <a:avLst/>
          </a:prstGeom>
          <a:noFill/>
        </p:spPr>
        <p:txBody>
          <a:bodyPr wrap="none" rtlCol="0">
            <a:spAutoFit/>
          </a:bodyPr>
          <a:lstStyle/>
          <a:p>
            <a:r>
              <a:rPr lang="en-US" sz="1400" dirty="0" smtClean="0">
                <a:solidFill>
                  <a:srgbClr val="4F81BD"/>
                </a:solidFill>
              </a:rPr>
              <a:t>Source: Yakima Basin Integrated Water Resource Management Plan</a:t>
            </a:r>
            <a:endParaRPr lang="en-US" sz="1400" dirty="0">
              <a:solidFill>
                <a:srgbClr val="4F81BD"/>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Rectangle 14"/>
          <p:cNvSpPr>
            <a:spLocks noChangeArrowheads="1"/>
          </p:cNvSpPr>
          <p:nvPr/>
        </p:nvSpPr>
        <p:spPr bwMode="auto">
          <a:xfrm>
            <a:off x="3989538" y="1434504"/>
            <a:ext cx="4808506" cy="4547399"/>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defRPr>
                <a:solidFill>
                  <a:schemeClr val="tx1"/>
                </a:solidFill>
                <a:latin typeface="Calibri" pitchFamily="34" charset="0"/>
              </a:defRPr>
            </a:lvl1pPr>
            <a:lvl2pPr marL="742950" indent="-285750">
              <a:defRPr>
                <a:solidFill>
                  <a:schemeClr val="tx1"/>
                </a:solidFill>
                <a:latin typeface="Calibri" pitchFamily="34" charset="0"/>
              </a:defRPr>
            </a:lvl2pPr>
            <a:lvl3pPr marL="1143000" indent="-228600">
              <a:defRPr>
                <a:solidFill>
                  <a:schemeClr val="tx1"/>
                </a:solidFill>
                <a:latin typeface="Calibri" pitchFamily="34" charset="0"/>
              </a:defRPr>
            </a:lvl3pPr>
            <a:lvl4pPr marL="1600200" indent="-228600">
              <a:defRPr>
                <a:solidFill>
                  <a:schemeClr val="tx1"/>
                </a:solidFill>
                <a:latin typeface="Calibri" pitchFamily="34" charset="0"/>
              </a:defRPr>
            </a:lvl4pPr>
            <a:lvl5pPr marL="2057400" indent="-228600">
              <a:defRPr>
                <a:solidFill>
                  <a:schemeClr val="tx1"/>
                </a:solidFill>
                <a:latin typeface="Calibri" pitchFamily="34" charset="0"/>
              </a:defRPr>
            </a:lvl5pPr>
            <a:lvl6pPr marL="2514600" indent="-228600" fontAlgn="base">
              <a:spcBef>
                <a:spcPct val="0"/>
              </a:spcBef>
              <a:spcAft>
                <a:spcPct val="0"/>
              </a:spcAft>
              <a:defRPr>
                <a:solidFill>
                  <a:schemeClr val="tx1"/>
                </a:solidFill>
                <a:latin typeface="Calibri" pitchFamily="34" charset="0"/>
              </a:defRPr>
            </a:lvl6pPr>
            <a:lvl7pPr marL="2971800" indent="-228600" fontAlgn="base">
              <a:spcBef>
                <a:spcPct val="0"/>
              </a:spcBef>
              <a:spcAft>
                <a:spcPct val="0"/>
              </a:spcAft>
              <a:defRPr>
                <a:solidFill>
                  <a:schemeClr val="tx1"/>
                </a:solidFill>
                <a:latin typeface="Calibri" pitchFamily="34" charset="0"/>
              </a:defRPr>
            </a:lvl7pPr>
            <a:lvl8pPr marL="3429000" indent="-228600" fontAlgn="base">
              <a:spcBef>
                <a:spcPct val="0"/>
              </a:spcBef>
              <a:spcAft>
                <a:spcPct val="0"/>
              </a:spcAft>
              <a:defRPr>
                <a:solidFill>
                  <a:schemeClr val="tx1"/>
                </a:solidFill>
                <a:latin typeface="Calibri" pitchFamily="34" charset="0"/>
              </a:defRPr>
            </a:lvl8pPr>
            <a:lvl9pPr marL="3886200" indent="-228600" fontAlgn="base">
              <a:spcBef>
                <a:spcPct val="0"/>
              </a:spcBef>
              <a:spcAft>
                <a:spcPct val="0"/>
              </a:spcAft>
              <a:defRPr>
                <a:solidFill>
                  <a:schemeClr val="tx1"/>
                </a:solidFill>
                <a:latin typeface="Calibri" pitchFamily="34" charset="0"/>
              </a:defRPr>
            </a:lvl9pPr>
          </a:lstStyle>
          <a:p>
            <a:pPr fontAlgn="base">
              <a:lnSpc>
                <a:spcPct val="110000"/>
              </a:lnSpc>
              <a:spcBef>
                <a:spcPct val="0"/>
              </a:spcBef>
              <a:spcAft>
                <a:spcPct val="0"/>
              </a:spcAft>
            </a:pPr>
            <a:r>
              <a:rPr lang="en-US" altLang="en-US" sz="2000" b="1" dirty="0" smtClean="0">
                <a:solidFill>
                  <a:schemeClr val="accent1"/>
                </a:solidFill>
                <a:latin typeface="Arial" panose="020B0604020202020204" pitchFamily="34" charset="0"/>
                <a:cs typeface="Arial" pitchFamily="34" charset="0"/>
              </a:rPr>
              <a:t>Projected change in water shortage* (% of years) </a:t>
            </a:r>
            <a:r>
              <a:rPr lang="en-US" altLang="en-US" sz="2000" dirty="0" smtClean="0">
                <a:solidFill>
                  <a:schemeClr val="accent1"/>
                </a:solidFill>
                <a:latin typeface="Arial" panose="020B0604020202020204" pitchFamily="34" charset="0"/>
                <a:cs typeface="Arial" pitchFamily="34" charset="0"/>
              </a:rPr>
              <a:t>in the Yakima </a:t>
            </a:r>
            <a:r>
              <a:rPr lang="en-US" altLang="en-US" sz="2000" dirty="0">
                <a:solidFill>
                  <a:schemeClr val="accent1"/>
                </a:solidFill>
                <a:latin typeface="Arial" panose="020B0604020202020204" pitchFamily="34" charset="0"/>
                <a:cs typeface="Arial" pitchFamily="34" charset="0"/>
              </a:rPr>
              <a:t>Basin for</a:t>
            </a:r>
            <a:r>
              <a:rPr lang="en-US" altLang="en-US" sz="2000" dirty="0" smtClean="0">
                <a:solidFill>
                  <a:schemeClr val="accent1"/>
                </a:solidFill>
                <a:latin typeface="Arial" panose="020B0604020202020204" pitchFamily="34" charset="0"/>
                <a:cs typeface="Arial" pitchFamily="34" charset="0"/>
              </a:rPr>
              <a:t> a moderate greenhouse </a:t>
            </a:r>
            <a:r>
              <a:rPr lang="en-US" altLang="en-US" sz="2000" dirty="0">
                <a:solidFill>
                  <a:schemeClr val="accent1"/>
                </a:solidFill>
                <a:latin typeface="Arial" panose="020B0604020202020204" pitchFamily="34" charset="0"/>
                <a:cs typeface="Arial" pitchFamily="34" charset="0"/>
              </a:rPr>
              <a:t>gas scenario (A1B</a:t>
            </a:r>
            <a:r>
              <a:rPr lang="en-US" altLang="en-US" sz="2000" dirty="0" smtClean="0">
                <a:solidFill>
                  <a:schemeClr val="accent1"/>
                </a:solidFill>
                <a:latin typeface="Arial" panose="020B0604020202020204" pitchFamily="34" charset="0"/>
                <a:cs typeface="Arial" pitchFamily="34" charset="0"/>
              </a:rPr>
              <a:t>):</a:t>
            </a:r>
          </a:p>
          <a:p>
            <a:pPr fontAlgn="base">
              <a:lnSpc>
                <a:spcPct val="110000"/>
              </a:lnSpc>
              <a:spcBef>
                <a:spcPct val="0"/>
              </a:spcBef>
              <a:spcAft>
                <a:spcPct val="0"/>
              </a:spcAft>
            </a:pPr>
            <a:endParaRPr lang="en-US" altLang="en-US" sz="2000" dirty="0">
              <a:solidFill>
                <a:schemeClr val="accent1"/>
              </a:solidFill>
              <a:latin typeface="Arial" panose="020B0604020202020204" pitchFamily="34" charset="0"/>
              <a:cs typeface="Arial" pitchFamily="34" charset="0"/>
            </a:endParaRPr>
          </a:p>
          <a:p>
            <a:pPr marL="342900" indent="-342900" fontAlgn="base">
              <a:lnSpc>
                <a:spcPct val="110000"/>
              </a:lnSpc>
              <a:spcBef>
                <a:spcPct val="0"/>
              </a:spcBef>
              <a:spcAft>
                <a:spcPts val="1200"/>
              </a:spcAft>
              <a:buFont typeface="Arial" panose="020B0604020202020204" pitchFamily="34" charset="0"/>
              <a:buChar char="•"/>
            </a:pPr>
            <a:r>
              <a:rPr lang="en-US" altLang="en-US" sz="2000" i="1" dirty="0">
                <a:solidFill>
                  <a:schemeClr val="accent1"/>
                </a:solidFill>
                <a:latin typeface="Arial" panose="020B0604020202020204" pitchFamily="34" charset="0"/>
                <a:cs typeface="Arial" pitchFamily="34" charset="0"/>
              </a:rPr>
              <a:t>Historically </a:t>
            </a:r>
            <a:r>
              <a:rPr lang="en-US" altLang="en-US" sz="2000" i="1" dirty="0" smtClean="0">
                <a:solidFill>
                  <a:schemeClr val="accent1"/>
                </a:solidFill>
                <a:latin typeface="Arial" panose="020B0604020202020204" pitchFamily="34" charset="0"/>
                <a:cs typeface="Arial" pitchFamily="34" charset="0"/>
              </a:rPr>
              <a:t>(1979-1999):</a:t>
            </a:r>
            <a:r>
              <a:rPr lang="en-US" altLang="en-US" sz="2000" dirty="0" smtClean="0">
                <a:solidFill>
                  <a:schemeClr val="accent1"/>
                </a:solidFill>
                <a:latin typeface="Arial" panose="020B0604020202020204" pitchFamily="34" charset="0"/>
                <a:cs typeface="Arial" pitchFamily="34" charset="0"/>
              </a:rPr>
              <a:t> 14%</a:t>
            </a:r>
          </a:p>
          <a:p>
            <a:pPr marL="342900" indent="-342900" fontAlgn="base">
              <a:lnSpc>
                <a:spcPct val="110000"/>
              </a:lnSpc>
              <a:spcBef>
                <a:spcPct val="0"/>
              </a:spcBef>
              <a:spcAft>
                <a:spcPts val="1200"/>
              </a:spcAft>
              <a:buFont typeface="Arial" panose="020B0604020202020204" pitchFamily="34" charset="0"/>
              <a:buChar char="•"/>
            </a:pPr>
            <a:r>
              <a:rPr lang="en-US" altLang="en-US" sz="2000" i="1" dirty="0" smtClean="0">
                <a:solidFill>
                  <a:schemeClr val="accent1"/>
                </a:solidFill>
                <a:latin typeface="Arial" panose="020B0604020202020204" pitchFamily="34" charset="0"/>
                <a:cs typeface="Arial" pitchFamily="34" charset="0"/>
              </a:rPr>
              <a:t>Projected (2020s): 32%</a:t>
            </a:r>
            <a:endParaRPr lang="en-US" altLang="en-US" sz="2000" dirty="0" smtClean="0">
              <a:solidFill>
                <a:schemeClr val="accent1"/>
              </a:solidFill>
              <a:latin typeface="Arial" panose="020B0604020202020204" pitchFamily="34" charset="0"/>
              <a:cs typeface="Arial" pitchFamily="34" charset="0"/>
            </a:endParaRPr>
          </a:p>
          <a:p>
            <a:pPr marL="342900" indent="-342900" fontAlgn="base">
              <a:lnSpc>
                <a:spcPct val="110000"/>
              </a:lnSpc>
              <a:spcBef>
                <a:spcPct val="0"/>
              </a:spcBef>
              <a:buFont typeface="Arial" panose="020B0604020202020204" pitchFamily="34" charset="0"/>
              <a:buChar char="•"/>
            </a:pPr>
            <a:r>
              <a:rPr lang="en-US" altLang="en-US" sz="2000" i="1" dirty="0" smtClean="0">
                <a:solidFill>
                  <a:schemeClr val="accent1"/>
                </a:solidFill>
                <a:latin typeface="Arial" panose="020B0604020202020204" pitchFamily="34" charset="0"/>
                <a:cs typeface="Arial" pitchFamily="34" charset="0"/>
              </a:rPr>
              <a:t>Projected (2040s): 36%</a:t>
            </a:r>
            <a:endParaRPr lang="en-US" altLang="en-US" sz="2000" dirty="0" smtClean="0">
              <a:solidFill>
                <a:schemeClr val="accent1"/>
              </a:solidFill>
              <a:latin typeface="Arial" panose="020B0604020202020204" pitchFamily="34" charset="0"/>
              <a:cs typeface="Arial" pitchFamily="34" charset="0"/>
            </a:endParaRPr>
          </a:p>
          <a:p>
            <a:pPr marL="342900" indent="-342900" fontAlgn="base">
              <a:lnSpc>
                <a:spcPct val="110000"/>
              </a:lnSpc>
              <a:spcBef>
                <a:spcPts val="1200"/>
              </a:spcBef>
              <a:spcAft>
                <a:spcPts val="1200"/>
              </a:spcAft>
              <a:buFont typeface="Arial" panose="020B0604020202020204" pitchFamily="34" charset="0"/>
              <a:buChar char="•"/>
            </a:pPr>
            <a:r>
              <a:rPr lang="en-US" altLang="en-US" sz="2000" i="1" dirty="0" smtClean="0">
                <a:solidFill>
                  <a:schemeClr val="accent1"/>
                </a:solidFill>
                <a:latin typeface="Arial" panose="020B0604020202020204" pitchFamily="34" charset="0"/>
                <a:cs typeface="Arial" pitchFamily="34" charset="0"/>
              </a:rPr>
              <a:t>Projected (2080s): 77%</a:t>
            </a:r>
            <a:br>
              <a:rPr lang="en-US" altLang="en-US" sz="2000" i="1" dirty="0" smtClean="0">
                <a:solidFill>
                  <a:schemeClr val="accent1"/>
                </a:solidFill>
                <a:latin typeface="Arial" panose="020B0604020202020204" pitchFamily="34" charset="0"/>
                <a:cs typeface="Arial" pitchFamily="34" charset="0"/>
              </a:rPr>
            </a:br>
            <a:endParaRPr lang="en-US" altLang="en-US" sz="2000" dirty="0" smtClean="0">
              <a:solidFill>
                <a:schemeClr val="accent1"/>
              </a:solidFill>
              <a:latin typeface="Arial" panose="020B0604020202020204" pitchFamily="34" charset="0"/>
              <a:cs typeface="Arial" pitchFamily="34" charset="0"/>
            </a:endParaRPr>
          </a:p>
          <a:p>
            <a:pPr fontAlgn="base">
              <a:lnSpc>
                <a:spcPct val="110000"/>
              </a:lnSpc>
              <a:spcBef>
                <a:spcPct val="0"/>
              </a:spcBef>
              <a:spcAft>
                <a:spcPct val="0"/>
              </a:spcAft>
            </a:pPr>
            <a:endParaRPr lang="en-US" altLang="en-US" i="1" dirty="0" smtClean="0">
              <a:solidFill>
                <a:schemeClr val="accent1"/>
              </a:solidFill>
              <a:latin typeface="Arial" panose="020B0604020202020204" pitchFamily="34" charset="0"/>
              <a:cs typeface="Arial" pitchFamily="34" charset="0"/>
            </a:endParaRPr>
          </a:p>
        </p:txBody>
      </p:sp>
      <p:pic>
        <p:nvPicPr>
          <p:cNvPr id="5" name="Picture 4"/>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808932" y="1497618"/>
            <a:ext cx="2569402" cy="4209141"/>
          </a:xfrm>
          <a:prstGeom prst="rect">
            <a:avLst/>
          </a:prstGeom>
          <a:ln>
            <a:solidFill>
              <a:schemeClr val="bg2">
                <a:lumMod val="50000"/>
              </a:schemeClr>
            </a:solidFill>
          </a:ln>
        </p:spPr>
      </p:pic>
      <p:pic>
        <p:nvPicPr>
          <p:cNvPr id="6" name="Picture 23" descr="CIG_logo_color_1_inch"/>
          <p:cNvPicPr>
            <a:picLocks noChangeAspect="1" noChangeArrowheads="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212187" y="321410"/>
            <a:ext cx="417512" cy="711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8" name="Title 1"/>
          <p:cNvSpPr>
            <a:spLocks noGrp="1"/>
          </p:cNvSpPr>
          <p:nvPr>
            <p:ph type="title"/>
          </p:nvPr>
        </p:nvSpPr>
        <p:spPr>
          <a:xfrm>
            <a:off x="753416" y="215900"/>
            <a:ext cx="7951672" cy="914400"/>
          </a:xfrm>
        </p:spPr>
        <p:txBody>
          <a:bodyPr>
            <a:noAutofit/>
          </a:bodyPr>
          <a:lstStyle/>
          <a:p>
            <a:r>
              <a:rPr lang="en-US" sz="3600" b="1" dirty="0" smtClean="0">
                <a:solidFill>
                  <a:schemeClr val="tx2"/>
                </a:solidFill>
              </a:rPr>
              <a:t>Increased Competition for Summer Water Supplies: Irrigation</a:t>
            </a:r>
            <a:endParaRPr lang="en-US" sz="3600" b="1" dirty="0">
              <a:solidFill>
                <a:schemeClr val="tx2"/>
              </a:solidFill>
            </a:endParaRPr>
          </a:p>
        </p:txBody>
      </p:sp>
      <p:sp>
        <p:nvSpPr>
          <p:cNvPr id="7" name="TextBox 6"/>
          <p:cNvSpPr txBox="1"/>
          <p:nvPr/>
        </p:nvSpPr>
        <p:spPr>
          <a:xfrm>
            <a:off x="7530575" y="6550223"/>
            <a:ext cx="1613425" cy="307777"/>
          </a:xfrm>
          <a:prstGeom prst="rect">
            <a:avLst/>
          </a:prstGeom>
          <a:noFill/>
        </p:spPr>
        <p:txBody>
          <a:bodyPr wrap="none" rtlCol="0">
            <a:spAutoFit/>
          </a:bodyPr>
          <a:lstStyle/>
          <a:p>
            <a:r>
              <a:rPr lang="en-US" altLang="en-US" sz="1400" i="1" dirty="0" smtClean="0">
                <a:solidFill>
                  <a:schemeClr val="accent1"/>
                </a:solidFill>
                <a:latin typeface="Arial" panose="020B0604020202020204" pitchFamily="34" charset="0"/>
                <a:cs typeface="Arial" pitchFamily="34" charset="0"/>
              </a:rPr>
              <a:t>(</a:t>
            </a:r>
            <a:r>
              <a:rPr lang="en-US" altLang="en-US" sz="1400" i="1" dirty="0" err="1" smtClean="0">
                <a:solidFill>
                  <a:schemeClr val="accent1"/>
                </a:solidFill>
                <a:latin typeface="Arial" panose="020B0604020202020204" pitchFamily="34" charset="0"/>
                <a:cs typeface="Arial" pitchFamily="34" charset="0"/>
              </a:rPr>
              <a:t>Vano</a:t>
            </a:r>
            <a:r>
              <a:rPr lang="en-US" altLang="en-US" sz="1400" i="1" dirty="0" smtClean="0">
                <a:solidFill>
                  <a:schemeClr val="accent1"/>
                </a:solidFill>
                <a:latin typeface="Arial" panose="020B0604020202020204" pitchFamily="34" charset="0"/>
                <a:cs typeface="Arial" pitchFamily="34" charset="0"/>
              </a:rPr>
              <a:t> et al. 2010)</a:t>
            </a:r>
            <a:r>
              <a:rPr lang="en-US" altLang="en-US" sz="1400" dirty="0" smtClean="0">
                <a:solidFill>
                  <a:schemeClr val="accent1"/>
                </a:solidFill>
                <a:latin typeface="Arial" panose="020B0604020202020204" pitchFamily="34" charset="0"/>
                <a:cs typeface="Arial" pitchFamily="34" charset="0"/>
              </a:rPr>
              <a:t> </a:t>
            </a:r>
          </a:p>
        </p:txBody>
      </p:sp>
      <p:sp>
        <p:nvSpPr>
          <p:cNvPr id="9" name="TextBox 8"/>
          <p:cNvSpPr txBox="1"/>
          <p:nvPr/>
        </p:nvSpPr>
        <p:spPr>
          <a:xfrm>
            <a:off x="3526290" y="5202833"/>
            <a:ext cx="5104488" cy="646331"/>
          </a:xfrm>
          <a:prstGeom prst="rect">
            <a:avLst/>
          </a:prstGeom>
          <a:noFill/>
        </p:spPr>
        <p:txBody>
          <a:bodyPr wrap="square" rtlCol="0">
            <a:spAutoFit/>
          </a:bodyPr>
          <a:lstStyle/>
          <a:p>
            <a:pPr algn="ctr"/>
            <a:r>
              <a:rPr lang="en-US" dirty="0" smtClean="0">
                <a:solidFill>
                  <a:srgbClr val="4F81BD"/>
                </a:solidFill>
              </a:rPr>
              <a:t>*Based on water prorating for junior water users </a:t>
            </a:r>
          </a:p>
          <a:p>
            <a:pPr algn="ctr"/>
            <a:r>
              <a:rPr lang="en-US" dirty="0" smtClean="0">
                <a:solidFill>
                  <a:srgbClr val="4F81BD"/>
                </a:solidFill>
              </a:rPr>
              <a:t>(&lt; 75% of current operations) </a:t>
            </a:r>
            <a:endParaRPr lang="en-US" dirty="0">
              <a:solidFill>
                <a:srgbClr val="4F81B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27674030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88130" name="Picture 2" descr="lifecycle"/>
          <p:cNvPicPr>
            <a:picLocks noChangeAspect="1" noChangeArrowheads="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1295400" y="1447800"/>
            <a:ext cx="6629400" cy="51054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grpSp>
        <p:nvGrpSpPr>
          <p:cNvPr id="2" name="Group 4"/>
          <p:cNvGrpSpPr>
            <a:grpSpLocks/>
          </p:cNvGrpSpPr>
          <p:nvPr/>
        </p:nvGrpSpPr>
        <p:grpSpPr bwMode="auto">
          <a:xfrm>
            <a:off x="4743450" y="3319463"/>
            <a:ext cx="4019550" cy="2776537"/>
            <a:chOff x="2988" y="2091"/>
            <a:chExt cx="2532" cy="1749"/>
          </a:xfrm>
        </p:grpSpPr>
        <p:sp>
          <p:nvSpPr>
            <p:cNvPr id="688148" name="Oval 5"/>
            <p:cNvSpPr>
              <a:spLocks noChangeArrowheads="1"/>
            </p:cNvSpPr>
            <p:nvPr/>
          </p:nvSpPr>
          <p:spPr bwMode="auto">
            <a:xfrm rot="7307433">
              <a:off x="2636" y="2443"/>
              <a:ext cx="1519" cy="816"/>
            </a:xfrm>
            <a:prstGeom prst="ellipse">
              <a:avLst/>
            </a:prstGeom>
            <a:solidFill>
              <a:srgbClr val="CCFFCC">
                <a:alpha val="45882"/>
              </a:srgb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rot="10800000" vert="eaVert"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a:latin typeface="Times" panose="02020603050405020304" pitchFamily="18" charset="0"/>
              </a:endParaRPr>
            </a:p>
          </p:txBody>
        </p:sp>
        <p:sp>
          <p:nvSpPr>
            <p:cNvPr id="688149" name="AutoShape 6"/>
            <p:cNvSpPr>
              <a:spLocks noChangeArrowheads="1"/>
            </p:cNvSpPr>
            <p:nvPr/>
          </p:nvSpPr>
          <p:spPr bwMode="auto">
            <a:xfrm rot="6493065">
              <a:off x="4608" y="2928"/>
              <a:ext cx="1104" cy="720"/>
            </a:xfrm>
            <a:prstGeom prst="wedgeEllipseCallout">
              <a:avLst>
                <a:gd name="adj1" fmla="val 33319"/>
                <a:gd name="adj2" fmla="val 217130"/>
              </a:avLst>
            </a:prstGeom>
            <a:solidFill>
              <a:srgbClr val="CCFFCC"/>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rot="10800000" vert="eaVert"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1400">
                <a:latin typeface="Tahoma" panose="020B0604030504040204" pitchFamily="34" charset="0"/>
              </a:endParaRPr>
            </a:p>
          </p:txBody>
        </p:sp>
        <p:sp>
          <p:nvSpPr>
            <p:cNvPr id="688150" name="Text Box 7"/>
            <p:cNvSpPr txBox="1">
              <a:spLocks noChangeArrowheads="1"/>
            </p:cNvSpPr>
            <p:nvPr/>
          </p:nvSpPr>
          <p:spPr bwMode="auto">
            <a:xfrm>
              <a:off x="4752" y="2900"/>
              <a:ext cx="768" cy="74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a:latin typeface="Tahoma" panose="020B0604030504040204" pitchFamily="34" charset="0"/>
                </a:rPr>
                <a:t>Early peak flows</a:t>
              </a:r>
            </a:p>
          </p:txBody>
        </p:sp>
      </p:grpSp>
      <p:grpSp>
        <p:nvGrpSpPr>
          <p:cNvPr id="3" name="Group 8"/>
          <p:cNvGrpSpPr>
            <a:grpSpLocks/>
          </p:cNvGrpSpPr>
          <p:nvPr/>
        </p:nvGrpSpPr>
        <p:grpSpPr bwMode="auto">
          <a:xfrm>
            <a:off x="1143000" y="1143000"/>
            <a:ext cx="7162800" cy="5486400"/>
            <a:chOff x="720" y="864"/>
            <a:chExt cx="4272" cy="3456"/>
          </a:xfrm>
        </p:grpSpPr>
        <p:grpSp>
          <p:nvGrpSpPr>
            <p:cNvPr id="4" name="Group 9"/>
            <p:cNvGrpSpPr>
              <a:grpSpLocks/>
            </p:cNvGrpSpPr>
            <p:nvPr/>
          </p:nvGrpSpPr>
          <p:grpSpPr bwMode="auto">
            <a:xfrm>
              <a:off x="1968" y="864"/>
              <a:ext cx="3024" cy="1152"/>
              <a:chOff x="1968" y="864"/>
              <a:chExt cx="3024" cy="1152"/>
            </a:xfrm>
          </p:grpSpPr>
          <p:sp>
            <p:nvSpPr>
              <p:cNvPr id="688146" name="Oval 10"/>
              <p:cNvSpPr>
                <a:spLocks noChangeArrowheads="1"/>
              </p:cNvSpPr>
              <p:nvPr/>
            </p:nvSpPr>
            <p:spPr bwMode="auto">
              <a:xfrm rot="1170958">
                <a:off x="1968" y="1008"/>
                <a:ext cx="2496" cy="1008"/>
              </a:xfrm>
              <a:prstGeom prst="ellipse">
                <a:avLst/>
              </a:prstGeom>
              <a:solidFill>
                <a:srgbClr val="CCECFF">
                  <a:alpha val="45882"/>
                </a:srgb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a:latin typeface="Times" panose="02020603050405020304" pitchFamily="18" charset="0"/>
                </a:endParaRPr>
              </a:p>
            </p:txBody>
          </p:sp>
          <p:sp>
            <p:nvSpPr>
              <p:cNvPr id="688147" name="AutoShape 11"/>
              <p:cNvSpPr>
                <a:spLocks noChangeArrowheads="1"/>
              </p:cNvSpPr>
              <p:nvPr/>
            </p:nvSpPr>
            <p:spPr bwMode="auto">
              <a:xfrm>
                <a:off x="4080" y="864"/>
                <a:ext cx="912" cy="384"/>
              </a:xfrm>
              <a:prstGeom prst="wedgeEllipseCallout">
                <a:avLst>
                  <a:gd name="adj1" fmla="val -170722"/>
                  <a:gd name="adj2" fmla="val 136199"/>
                </a:avLst>
              </a:prstGeom>
              <a:solidFill>
                <a:srgbClr val="CCECFF"/>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Tahoma" panose="020B0604030504040204" pitchFamily="34" charset="0"/>
                  </a:rPr>
                  <a:t>Floods</a:t>
                </a:r>
              </a:p>
            </p:txBody>
          </p:sp>
        </p:grpSp>
        <p:sp>
          <p:nvSpPr>
            <p:cNvPr id="688145" name="Rectangle 12"/>
            <p:cNvSpPr>
              <a:spLocks noChangeArrowheads="1"/>
            </p:cNvSpPr>
            <p:nvPr/>
          </p:nvSpPr>
          <p:spPr bwMode="auto">
            <a:xfrm>
              <a:off x="720" y="3840"/>
              <a:ext cx="1584" cy="480"/>
            </a:xfrm>
            <a:prstGeom prst="rect">
              <a:avLst/>
            </a:prstGeom>
            <a:solidFill>
              <a:schemeClr val="bg1"/>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30000"/>
                </a:spcBef>
                <a:buFontTx/>
                <a:buNone/>
              </a:pPr>
              <a:endParaRPr lang="en-US" altLang="en-US" sz="1200"/>
            </a:p>
          </p:txBody>
        </p:sp>
      </p:grpSp>
      <p:grpSp>
        <p:nvGrpSpPr>
          <p:cNvPr id="5" name="Group 13"/>
          <p:cNvGrpSpPr>
            <a:grpSpLocks/>
          </p:cNvGrpSpPr>
          <p:nvPr/>
        </p:nvGrpSpPr>
        <p:grpSpPr bwMode="auto">
          <a:xfrm>
            <a:off x="2286000" y="4953000"/>
            <a:ext cx="3886200" cy="1905000"/>
            <a:chOff x="1440" y="3120"/>
            <a:chExt cx="2448" cy="1200"/>
          </a:xfrm>
        </p:grpSpPr>
        <p:sp>
          <p:nvSpPr>
            <p:cNvPr id="688141" name="Oval 14"/>
            <p:cNvSpPr>
              <a:spLocks noChangeArrowheads="1"/>
            </p:cNvSpPr>
            <p:nvPr/>
          </p:nvSpPr>
          <p:spPr bwMode="auto">
            <a:xfrm>
              <a:off x="1440" y="3120"/>
              <a:ext cx="1200" cy="768"/>
            </a:xfrm>
            <a:prstGeom prst="ellipse">
              <a:avLst/>
            </a:prstGeom>
            <a:solidFill>
              <a:srgbClr val="FFFF00">
                <a:alpha val="43137"/>
              </a:srgb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30000"/>
                </a:spcBef>
                <a:buFontTx/>
                <a:buNone/>
              </a:pPr>
              <a:endParaRPr lang="en-US" altLang="en-US" sz="1200"/>
            </a:p>
          </p:txBody>
        </p:sp>
        <p:sp>
          <p:nvSpPr>
            <p:cNvPr id="688142" name="AutoShape 15"/>
            <p:cNvSpPr>
              <a:spLocks noChangeArrowheads="1"/>
            </p:cNvSpPr>
            <p:nvPr/>
          </p:nvSpPr>
          <p:spPr bwMode="auto">
            <a:xfrm flipV="1">
              <a:off x="2976" y="3696"/>
              <a:ext cx="912" cy="624"/>
            </a:xfrm>
            <a:prstGeom prst="wedgeEllipseCallout">
              <a:avLst>
                <a:gd name="adj1" fmla="val -138380"/>
                <a:gd name="adj2" fmla="val 51602"/>
              </a:avLst>
            </a:prstGeom>
            <a:solidFill>
              <a:srgbClr val="FFFF00"/>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rot="10800000"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a:latin typeface="Tahoma" panose="020B0604030504040204" pitchFamily="34" charset="0"/>
              </a:endParaRPr>
            </a:p>
          </p:txBody>
        </p:sp>
        <p:sp>
          <p:nvSpPr>
            <p:cNvPr id="688143" name="Text Box 16"/>
            <p:cNvSpPr txBox="1">
              <a:spLocks noChangeArrowheads="1"/>
            </p:cNvSpPr>
            <p:nvPr/>
          </p:nvSpPr>
          <p:spPr bwMode="auto">
            <a:xfrm>
              <a:off x="3120" y="3840"/>
              <a:ext cx="624" cy="28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en-US" sz="2400" b="1">
                  <a:latin typeface="Tahoma" panose="020B0604030504040204" pitchFamily="34" charset="0"/>
                </a:rPr>
                <a:t>??</a:t>
              </a:r>
            </a:p>
          </p:txBody>
        </p:sp>
      </p:grpSp>
      <p:grpSp>
        <p:nvGrpSpPr>
          <p:cNvPr id="6" name="Group 17"/>
          <p:cNvGrpSpPr>
            <a:grpSpLocks/>
          </p:cNvGrpSpPr>
          <p:nvPr/>
        </p:nvGrpSpPr>
        <p:grpSpPr bwMode="auto">
          <a:xfrm>
            <a:off x="228600" y="2286000"/>
            <a:ext cx="4343400" cy="4013200"/>
            <a:chOff x="144" y="1584"/>
            <a:chExt cx="2736" cy="2528"/>
          </a:xfrm>
        </p:grpSpPr>
        <p:sp>
          <p:nvSpPr>
            <p:cNvPr id="688137" name="Oval 18"/>
            <p:cNvSpPr>
              <a:spLocks noChangeArrowheads="1"/>
            </p:cNvSpPr>
            <p:nvPr/>
          </p:nvSpPr>
          <p:spPr bwMode="auto">
            <a:xfrm rot="7394576">
              <a:off x="1392" y="1824"/>
              <a:ext cx="1728" cy="1248"/>
            </a:xfrm>
            <a:prstGeom prst="ellipse">
              <a:avLst/>
            </a:prstGeom>
            <a:solidFill>
              <a:srgbClr val="FFCCCC">
                <a:alpha val="45882"/>
              </a:srgbClr>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round/>
                  <a:headEnd/>
                  <a:tailEnd/>
                </a14:hiddenLine>
              </a:ext>
            </a:extLst>
          </p:spPr>
          <p:txBody>
            <a:bodyPr rot="10800000" vert="eaVert" wrap="none"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a:latin typeface="Times" panose="02020603050405020304" pitchFamily="18" charset="0"/>
              </a:endParaRPr>
            </a:p>
          </p:txBody>
        </p:sp>
        <p:grpSp>
          <p:nvGrpSpPr>
            <p:cNvPr id="7" name="Group 19"/>
            <p:cNvGrpSpPr>
              <a:grpSpLocks/>
            </p:cNvGrpSpPr>
            <p:nvPr/>
          </p:nvGrpSpPr>
          <p:grpSpPr bwMode="auto">
            <a:xfrm>
              <a:off x="144" y="3360"/>
              <a:ext cx="1248" cy="752"/>
              <a:chOff x="144" y="3360"/>
              <a:chExt cx="1248" cy="752"/>
            </a:xfrm>
          </p:grpSpPr>
          <p:sp>
            <p:nvSpPr>
              <p:cNvPr id="688139" name="AutoShape 20"/>
              <p:cNvSpPr>
                <a:spLocks noChangeArrowheads="1"/>
              </p:cNvSpPr>
              <p:nvPr/>
            </p:nvSpPr>
            <p:spPr bwMode="auto">
              <a:xfrm rot="-5679595">
                <a:off x="392" y="3112"/>
                <a:ext cx="752" cy="1248"/>
              </a:xfrm>
              <a:prstGeom prst="wedgeEllipseCallout">
                <a:avLst>
                  <a:gd name="adj1" fmla="val 100468"/>
                  <a:gd name="adj2" fmla="val 107958"/>
                </a:avLst>
              </a:prstGeom>
              <a:solidFill>
                <a:srgbClr val="FFCCCC"/>
              </a:solidFill>
              <a:ln>
                <a:noFill/>
              </a:ln>
              <a:extLs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vert="eaVert"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endParaRPr lang="en-US" altLang="en-US" sz="2400">
                  <a:latin typeface="Times" panose="02020603050405020304" pitchFamily="18" charset="0"/>
                </a:endParaRPr>
              </a:p>
            </p:txBody>
          </p:sp>
          <p:sp>
            <p:nvSpPr>
              <p:cNvPr id="688140" name="Text Box 21"/>
              <p:cNvSpPr txBox="1">
                <a:spLocks noChangeArrowheads="1"/>
              </p:cNvSpPr>
              <p:nvPr/>
            </p:nvSpPr>
            <p:spPr bwMode="auto">
              <a:xfrm>
                <a:off x="240" y="3504"/>
                <a:ext cx="1110" cy="518"/>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non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0"/>
                  </a:spcBef>
                  <a:buFontTx/>
                  <a:buNone/>
                </a:pPr>
                <a:r>
                  <a:rPr lang="en-US" altLang="en-US" sz="2400">
                    <a:latin typeface="Tahoma" panose="020B0604030504040204" pitchFamily="34" charset="0"/>
                  </a:rPr>
                  <a:t>Warm, low</a:t>
                </a:r>
              </a:p>
              <a:p>
                <a:pPr algn="ctr">
                  <a:spcBef>
                    <a:spcPct val="0"/>
                  </a:spcBef>
                  <a:buFontTx/>
                  <a:buNone/>
                </a:pPr>
                <a:r>
                  <a:rPr lang="en-US" altLang="en-US" sz="2400">
                    <a:latin typeface="Tahoma" panose="020B0604030504040204" pitchFamily="34" charset="0"/>
                  </a:rPr>
                  <a:t>streamflow </a:t>
                </a:r>
              </a:p>
            </p:txBody>
          </p:sp>
        </p:grpSp>
      </p:grpSp>
      <p:pic>
        <p:nvPicPr>
          <p:cNvPr id="688136" name="Picture 23" descr="CIG_logo_color_1_inch"/>
          <p:cNvPicPr>
            <a:picLocks noChangeAspect="1" noChangeArrowheads="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159432" y="215900"/>
            <a:ext cx="417512" cy="711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23" name="Title 1"/>
          <p:cNvSpPr txBox="1">
            <a:spLocks/>
          </p:cNvSpPr>
          <p:nvPr/>
        </p:nvSpPr>
        <p:spPr>
          <a:xfrm>
            <a:off x="735128" y="228600"/>
            <a:ext cx="7951672" cy="914400"/>
          </a:xfrm>
          <a:prstGeom prst="rect">
            <a:avLst/>
          </a:prstGeom>
        </p:spPr>
        <p:txBody>
          <a:bodyPr/>
          <a:lstStyle>
            <a:lvl1pPr algn="ctr" rtl="0" eaLnBrk="0" fontAlgn="base" hangingPunct="0">
              <a:spcBef>
                <a:spcPct val="0"/>
              </a:spcBef>
              <a:spcAft>
                <a:spcPct val="0"/>
              </a:spcAft>
              <a:defRPr sz="3600" b="1">
                <a:solidFill>
                  <a:schemeClr val="tx2"/>
                </a:solidFill>
                <a:latin typeface="+mj-lt"/>
                <a:ea typeface="+mj-ea"/>
                <a:cs typeface="+mj-cs"/>
              </a:defRPr>
            </a:lvl1pPr>
            <a:lvl2pPr algn="ctr" rtl="0" eaLnBrk="0" fontAlgn="base" hangingPunct="0">
              <a:spcBef>
                <a:spcPct val="0"/>
              </a:spcBef>
              <a:spcAft>
                <a:spcPct val="0"/>
              </a:spcAft>
              <a:defRPr sz="3600" b="1">
                <a:solidFill>
                  <a:schemeClr val="tx2"/>
                </a:solidFill>
                <a:latin typeface="Arial" charset="0"/>
              </a:defRPr>
            </a:lvl2pPr>
            <a:lvl3pPr algn="ctr" rtl="0" eaLnBrk="0" fontAlgn="base" hangingPunct="0">
              <a:spcBef>
                <a:spcPct val="0"/>
              </a:spcBef>
              <a:spcAft>
                <a:spcPct val="0"/>
              </a:spcAft>
              <a:defRPr sz="3600" b="1">
                <a:solidFill>
                  <a:schemeClr val="tx2"/>
                </a:solidFill>
                <a:latin typeface="Arial" charset="0"/>
              </a:defRPr>
            </a:lvl3pPr>
            <a:lvl4pPr algn="ctr" rtl="0" eaLnBrk="0" fontAlgn="base" hangingPunct="0">
              <a:spcBef>
                <a:spcPct val="0"/>
              </a:spcBef>
              <a:spcAft>
                <a:spcPct val="0"/>
              </a:spcAft>
              <a:defRPr sz="3600" b="1">
                <a:solidFill>
                  <a:schemeClr val="tx2"/>
                </a:solidFill>
                <a:latin typeface="Arial" charset="0"/>
              </a:defRPr>
            </a:lvl4pPr>
            <a:lvl5pPr algn="ctr" rtl="0" eaLnBrk="0" fontAlgn="base" hangingPunct="0">
              <a:spcBef>
                <a:spcPct val="0"/>
              </a:spcBef>
              <a:spcAft>
                <a:spcPct val="0"/>
              </a:spcAft>
              <a:defRPr sz="3600" b="1">
                <a:solidFill>
                  <a:schemeClr val="tx2"/>
                </a:solidFill>
                <a:latin typeface="Arial" charset="0"/>
              </a:defRPr>
            </a:lvl5pPr>
            <a:lvl6pPr marL="457200" algn="ctr" rtl="0" fontAlgn="base">
              <a:spcBef>
                <a:spcPct val="0"/>
              </a:spcBef>
              <a:spcAft>
                <a:spcPct val="0"/>
              </a:spcAft>
              <a:defRPr sz="3600" b="1">
                <a:solidFill>
                  <a:schemeClr val="tx2"/>
                </a:solidFill>
                <a:latin typeface="Arial" charset="0"/>
              </a:defRPr>
            </a:lvl6pPr>
            <a:lvl7pPr marL="914400" algn="ctr" rtl="0" fontAlgn="base">
              <a:spcBef>
                <a:spcPct val="0"/>
              </a:spcBef>
              <a:spcAft>
                <a:spcPct val="0"/>
              </a:spcAft>
              <a:defRPr sz="3600" b="1">
                <a:solidFill>
                  <a:schemeClr val="tx2"/>
                </a:solidFill>
                <a:latin typeface="Arial" charset="0"/>
              </a:defRPr>
            </a:lvl7pPr>
            <a:lvl8pPr marL="1371600" algn="ctr" rtl="0" fontAlgn="base">
              <a:spcBef>
                <a:spcPct val="0"/>
              </a:spcBef>
              <a:spcAft>
                <a:spcPct val="0"/>
              </a:spcAft>
              <a:defRPr sz="3600" b="1">
                <a:solidFill>
                  <a:schemeClr val="tx2"/>
                </a:solidFill>
                <a:latin typeface="Arial" charset="0"/>
              </a:defRPr>
            </a:lvl8pPr>
            <a:lvl9pPr marL="1828800" algn="ctr" rtl="0" fontAlgn="base">
              <a:spcBef>
                <a:spcPct val="0"/>
              </a:spcBef>
              <a:spcAft>
                <a:spcPct val="0"/>
              </a:spcAft>
              <a:defRPr sz="3600" b="1">
                <a:solidFill>
                  <a:schemeClr val="tx2"/>
                </a:solidFill>
                <a:latin typeface="Arial" charset="0"/>
              </a:defRPr>
            </a:lvl9pPr>
          </a:lstStyle>
          <a:p>
            <a:r>
              <a:rPr lang="en-US" kern="0" dirty="0" smtClean="0"/>
              <a:t>Increased Stress for Salmon</a:t>
            </a:r>
            <a:endParaRPr lang="en-US" kern="0" dirty="0"/>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4912173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extBox 1"/>
          <p:cNvSpPr txBox="1"/>
          <p:nvPr/>
        </p:nvSpPr>
        <p:spPr>
          <a:xfrm>
            <a:off x="1060353" y="246580"/>
            <a:ext cx="6993321" cy="646331"/>
          </a:xfrm>
          <a:prstGeom prst="rect">
            <a:avLst/>
          </a:prstGeom>
          <a:noFill/>
        </p:spPr>
        <p:txBody>
          <a:bodyPr wrap="none" rtlCol="0">
            <a:spAutoFit/>
          </a:bodyPr>
          <a:lstStyle/>
          <a:p>
            <a:r>
              <a:rPr lang="en-US" sz="3600" b="1" dirty="0" smtClean="0">
                <a:solidFill>
                  <a:schemeClr val="tx2"/>
                </a:solidFill>
              </a:rPr>
              <a:t>Increased Floods in Sensitive Basins</a:t>
            </a:r>
            <a:endParaRPr lang="en-US" sz="3600" b="1" dirty="0">
              <a:solidFill>
                <a:schemeClr val="tx2"/>
              </a:solidFill>
            </a:endParaRPr>
          </a:p>
        </p:txBody>
      </p:sp>
      <p:pic>
        <p:nvPicPr>
          <p:cNvPr id="3" name="Picture 2" descr="flood20_wa_2020.png"/>
          <p:cNvPicPr>
            <a:picLocks noChangeAspect="1"/>
          </p:cNvPicPr>
          <p:nvPr/>
        </p:nvPicPr>
        <p:blipFill>
          <a:blip r:embed="rId2"/>
          <a:srcRect l="7359"/>
          <a:stretch>
            <a:fillRect/>
          </a:stretch>
        </p:blipFill>
        <p:spPr>
          <a:xfrm>
            <a:off x="1" y="2607221"/>
            <a:ext cx="2946794" cy="2030481"/>
          </a:xfrm>
          <a:prstGeom prst="rect">
            <a:avLst/>
          </a:prstGeom>
        </p:spPr>
      </p:pic>
      <p:pic>
        <p:nvPicPr>
          <p:cNvPr id="4" name="Picture 3" descr="flood20_wa_2040.png"/>
          <p:cNvPicPr>
            <a:picLocks noChangeAspect="1"/>
          </p:cNvPicPr>
          <p:nvPr/>
        </p:nvPicPr>
        <p:blipFill>
          <a:blip r:embed="rId3"/>
          <a:srcRect l="7790"/>
          <a:stretch>
            <a:fillRect/>
          </a:stretch>
        </p:blipFill>
        <p:spPr>
          <a:xfrm>
            <a:off x="3127522" y="2576759"/>
            <a:ext cx="2957372" cy="2095929"/>
          </a:xfrm>
          <a:prstGeom prst="rect">
            <a:avLst/>
          </a:prstGeom>
        </p:spPr>
      </p:pic>
      <p:pic>
        <p:nvPicPr>
          <p:cNvPr id="5" name="Picture 4" descr="flood20_wa_2080.png"/>
          <p:cNvPicPr>
            <a:picLocks noChangeAspect="1"/>
          </p:cNvPicPr>
          <p:nvPr/>
        </p:nvPicPr>
        <p:blipFill>
          <a:blip r:embed="rId4"/>
          <a:srcRect l="7654"/>
          <a:stretch>
            <a:fillRect/>
          </a:stretch>
        </p:blipFill>
        <p:spPr>
          <a:xfrm>
            <a:off x="6184898" y="2589088"/>
            <a:ext cx="2959102" cy="2046612"/>
          </a:xfrm>
          <a:prstGeom prst="rect">
            <a:avLst/>
          </a:prstGeom>
        </p:spPr>
      </p:pic>
      <p:pic>
        <p:nvPicPr>
          <p:cNvPr id="6" name="Picture 5" descr="flood20_wa_legend.png"/>
          <p:cNvPicPr>
            <a:picLocks noChangeAspect="1"/>
          </p:cNvPicPr>
          <p:nvPr/>
        </p:nvPicPr>
        <p:blipFill>
          <a:blip r:embed="rId5"/>
          <a:stretch>
            <a:fillRect/>
          </a:stretch>
        </p:blipFill>
        <p:spPr>
          <a:xfrm>
            <a:off x="6303357" y="1146595"/>
            <a:ext cx="2680357" cy="986320"/>
          </a:xfrm>
          <a:prstGeom prst="rect">
            <a:avLst/>
          </a:prstGeom>
        </p:spPr>
      </p:pic>
      <p:sp>
        <p:nvSpPr>
          <p:cNvPr id="7" name="TextBox 6"/>
          <p:cNvSpPr txBox="1"/>
          <p:nvPr/>
        </p:nvSpPr>
        <p:spPr>
          <a:xfrm>
            <a:off x="567164" y="1121938"/>
            <a:ext cx="4894885" cy="1015663"/>
          </a:xfrm>
          <a:prstGeom prst="rect">
            <a:avLst/>
          </a:prstGeom>
          <a:noFill/>
        </p:spPr>
        <p:txBody>
          <a:bodyPr wrap="square" rtlCol="0">
            <a:spAutoFit/>
          </a:bodyPr>
          <a:lstStyle/>
          <a:p>
            <a:pPr algn="ctr"/>
            <a:r>
              <a:rPr lang="en-US" sz="2000" b="1" dirty="0" smtClean="0">
                <a:solidFill>
                  <a:schemeClr val="accent1"/>
                </a:solidFill>
              </a:rPr>
              <a:t>Ratio of the 20-year flood magnitude for a moderate scenario</a:t>
            </a:r>
          </a:p>
          <a:p>
            <a:pPr algn="ctr"/>
            <a:r>
              <a:rPr lang="en-US" sz="2000" b="1" dirty="0" smtClean="0">
                <a:solidFill>
                  <a:schemeClr val="accent1"/>
                </a:solidFill>
              </a:rPr>
              <a:t>(Future / Historical)</a:t>
            </a:r>
            <a:endParaRPr lang="en-US" sz="2000" b="1" dirty="0">
              <a:solidFill>
                <a:schemeClr val="accent1"/>
              </a:solidFill>
            </a:endParaRPr>
          </a:p>
        </p:txBody>
      </p:sp>
      <p:sp>
        <p:nvSpPr>
          <p:cNvPr id="8" name="TextBox 7"/>
          <p:cNvSpPr txBox="1"/>
          <p:nvPr/>
        </p:nvSpPr>
        <p:spPr>
          <a:xfrm>
            <a:off x="1208309" y="2280863"/>
            <a:ext cx="742924" cy="369332"/>
          </a:xfrm>
          <a:prstGeom prst="rect">
            <a:avLst/>
          </a:prstGeom>
          <a:noFill/>
        </p:spPr>
        <p:txBody>
          <a:bodyPr wrap="none" rtlCol="0">
            <a:spAutoFit/>
          </a:bodyPr>
          <a:lstStyle/>
          <a:p>
            <a:r>
              <a:rPr lang="en-US" b="1" dirty="0" smtClean="0">
                <a:solidFill>
                  <a:srgbClr val="4F81BD"/>
                </a:solidFill>
              </a:rPr>
              <a:t>2020s</a:t>
            </a:r>
            <a:endParaRPr lang="en-US" b="1" dirty="0">
              <a:solidFill>
                <a:srgbClr val="4F81BD"/>
              </a:solidFill>
            </a:endParaRPr>
          </a:p>
        </p:txBody>
      </p:sp>
      <p:sp>
        <p:nvSpPr>
          <p:cNvPr id="9" name="TextBox 8"/>
          <p:cNvSpPr txBox="1"/>
          <p:nvPr/>
        </p:nvSpPr>
        <p:spPr>
          <a:xfrm>
            <a:off x="4319833" y="2285315"/>
            <a:ext cx="742924" cy="369332"/>
          </a:xfrm>
          <a:prstGeom prst="rect">
            <a:avLst/>
          </a:prstGeom>
          <a:noFill/>
        </p:spPr>
        <p:txBody>
          <a:bodyPr wrap="none" rtlCol="0">
            <a:spAutoFit/>
          </a:bodyPr>
          <a:lstStyle/>
          <a:p>
            <a:r>
              <a:rPr lang="en-US" b="1" dirty="0" smtClean="0">
                <a:solidFill>
                  <a:srgbClr val="4F81BD"/>
                </a:solidFill>
              </a:rPr>
              <a:t>2040s</a:t>
            </a:r>
            <a:endParaRPr lang="en-US" b="1" dirty="0">
              <a:solidFill>
                <a:srgbClr val="4F81BD"/>
              </a:solidFill>
            </a:endParaRPr>
          </a:p>
        </p:txBody>
      </p:sp>
      <p:sp>
        <p:nvSpPr>
          <p:cNvPr id="10" name="TextBox 9"/>
          <p:cNvSpPr txBox="1"/>
          <p:nvPr/>
        </p:nvSpPr>
        <p:spPr>
          <a:xfrm>
            <a:off x="7480675" y="2305521"/>
            <a:ext cx="742924" cy="378236"/>
          </a:xfrm>
          <a:prstGeom prst="rect">
            <a:avLst/>
          </a:prstGeom>
          <a:noFill/>
        </p:spPr>
        <p:txBody>
          <a:bodyPr wrap="square" rtlCol="0">
            <a:spAutoFit/>
          </a:bodyPr>
          <a:lstStyle/>
          <a:p>
            <a:r>
              <a:rPr lang="en-US" b="1" dirty="0" smtClean="0">
                <a:solidFill>
                  <a:srgbClr val="4F81BD"/>
                </a:solidFill>
              </a:rPr>
              <a:t>2080s</a:t>
            </a:r>
            <a:endParaRPr lang="en-US" b="1" dirty="0">
              <a:solidFill>
                <a:srgbClr val="4F81BD"/>
              </a:solidFill>
            </a:endParaRPr>
          </a:p>
        </p:txBody>
      </p:sp>
      <p:sp>
        <p:nvSpPr>
          <p:cNvPr id="14" name="TextBox 13"/>
          <p:cNvSpPr txBox="1"/>
          <p:nvPr/>
        </p:nvSpPr>
        <p:spPr>
          <a:xfrm>
            <a:off x="6198963" y="6550223"/>
            <a:ext cx="2945037" cy="307777"/>
          </a:xfrm>
          <a:prstGeom prst="rect">
            <a:avLst/>
          </a:prstGeom>
          <a:noFill/>
        </p:spPr>
        <p:txBody>
          <a:bodyPr wrap="none" rtlCol="0">
            <a:spAutoFit/>
          </a:bodyPr>
          <a:lstStyle/>
          <a:p>
            <a:r>
              <a:rPr lang="en-US" sz="1400" dirty="0" smtClean="0"/>
              <a:t>Mantua et al. 2010, Tohver et al. 2014</a:t>
            </a:r>
            <a:endParaRPr lang="en-US" sz="1400" dirty="0"/>
          </a:p>
        </p:txBody>
      </p:sp>
      <p:grpSp>
        <p:nvGrpSpPr>
          <p:cNvPr id="16" name="Group 15"/>
          <p:cNvGrpSpPr/>
          <p:nvPr/>
        </p:nvGrpSpPr>
        <p:grpSpPr>
          <a:xfrm>
            <a:off x="0" y="973423"/>
            <a:ext cx="9144000" cy="5601010"/>
            <a:chOff x="0" y="973423"/>
            <a:chExt cx="9144000" cy="5601010"/>
          </a:xfrm>
        </p:grpSpPr>
        <p:grpSp>
          <p:nvGrpSpPr>
            <p:cNvPr id="13" name="Group 12"/>
            <p:cNvGrpSpPr/>
            <p:nvPr/>
          </p:nvGrpSpPr>
          <p:grpSpPr>
            <a:xfrm>
              <a:off x="0" y="1024680"/>
              <a:ext cx="9144000" cy="5549753"/>
              <a:chOff x="0" y="1024680"/>
              <a:chExt cx="9144000" cy="5549753"/>
            </a:xfrm>
          </p:grpSpPr>
          <p:pic>
            <p:nvPicPr>
              <p:cNvPr id="11" name="Picture 10" descr="yaki_floodstats_2080s.png"/>
              <p:cNvPicPr>
                <a:picLocks noChangeAspect="1"/>
              </p:cNvPicPr>
              <p:nvPr/>
            </p:nvPicPr>
            <p:blipFill>
              <a:blip r:embed="rId6"/>
              <a:stretch>
                <a:fillRect/>
              </a:stretch>
            </p:blipFill>
            <p:spPr>
              <a:xfrm>
                <a:off x="0" y="1024680"/>
                <a:ext cx="6214159" cy="5549753"/>
              </a:xfrm>
              <a:prstGeom prst="rect">
                <a:avLst/>
              </a:prstGeom>
            </p:spPr>
          </p:pic>
          <p:sp>
            <p:nvSpPr>
              <p:cNvPr id="12" name="TextBox 11"/>
              <p:cNvSpPr txBox="1"/>
              <p:nvPr/>
            </p:nvSpPr>
            <p:spPr>
              <a:xfrm>
                <a:off x="6214159" y="5054885"/>
                <a:ext cx="2929841" cy="1015663"/>
              </a:xfrm>
              <a:prstGeom prst="rect">
                <a:avLst/>
              </a:prstGeom>
              <a:noFill/>
            </p:spPr>
            <p:txBody>
              <a:bodyPr wrap="square" rtlCol="0">
                <a:spAutoFit/>
              </a:bodyPr>
              <a:lstStyle/>
              <a:p>
                <a:pPr algn="ctr"/>
                <a:r>
                  <a:rPr lang="en-US" sz="2000" dirty="0" smtClean="0">
                    <a:solidFill>
                      <a:srgbClr val="4F81BD"/>
                    </a:solidFill>
                  </a:rPr>
                  <a:t>Yakima 20-year flood magnitudes range +20% to +120% for the 2080s</a:t>
                </a:r>
                <a:endParaRPr lang="en-US" sz="2000" dirty="0">
                  <a:solidFill>
                    <a:srgbClr val="4F81BD"/>
                  </a:solidFill>
                </a:endParaRPr>
              </a:p>
            </p:txBody>
          </p:sp>
        </p:grpSp>
        <p:sp>
          <p:nvSpPr>
            <p:cNvPr id="15" name="TextBox 14"/>
            <p:cNvSpPr txBox="1"/>
            <p:nvPr/>
          </p:nvSpPr>
          <p:spPr>
            <a:xfrm>
              <a:off x="2447361" y="973423"/>
              <a:ext cx="2262158" cy="369332"/>
            </a:xfrm>
            <a:prstGeom prst="rect">
              <a:avLst/>
            </a:prstGeom>
            <a:noFill/>
          </p:spPr>
          <p:txBody>
            <a:bodyPr wrap="none" rtlCol="0">
              <a:spAutoFit/>
            </a:bodyPr>
            <a:lstStyle/>
            <a:p>
              <a:r>
                <a:rPr lang="en-US" dirty="0" smtClean="0"/>
                <a:t>Yakima River at Parker</a:t>
              </a:r>
              <a:endParaRPr lang="en-US"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457200" y="347472"/>
            <a:ext cx="8101584" cy="707886"/>
          </a:xfrm>
          <a:prstGeom prst="rect">
            <a:avLst/>
          </a:prstGeom>
          <a:noFill/>
        </p:spPr>
        <p:txBody>
          <a:bodyPr wrap="square" rtlCol="0">
            <a:spAutoFit/>
          </a:bodyPr>
          <a:lstStyle/>
          <a:p>
            <a:pPr algn="ctr"/>
            <a:r>
              <a:rPr lang="en-US" sz="4000" b="1" dirty="0" smtClean="0">
                <a:solidFill>
                  <a:srgbClr val="1F497D"/>
                </a:solidFill>
              </a:rPr>
              <a:t>Observed Changes in PNW Climate</a:t>
            </a:r>
            <a:endParaRPr lang="en-US" sz="4000" b="1" dirty="0">
              <a:solidFill>
                <a:srgbClr val="1F497D"/>
              </a:solidFill>
            </a:endParaRPr>
          </a:p>
        </p:txBody>
      </p:sp>
      <p:pic>
        <p:nvPicPr>
          <p:cNvPr id="4" name="Picture 9" descr="PacificNorthwest.png"/>
          <p:cNvPicPr>
            <a:picLocks noChangeAspect="1"/>
          </p:cNvPicPr>
          <p:nvPr/>
        </p:nvPicPr>
        <p:blipFill>
          <a:blip r:embed="rId2"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889195" y="1216855"/>
            <a:ext cx="7237593" cy="539496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4205338690"/>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01090" name="Picture 2" descr="http://nca2014.globalchange.gov/sites/report/files/images/web-large/Figure-21.2-hi_0.jpg"/>
          <p:cNvPicPr>
            <a:picLocks noChangeAspect="1" noChangeArrowheads="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668338" y="814388"/>
            <a:ext cx="7737475" cy="56118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01091" name="TextBox 1"/>
          <p:cNvSpPr txBox="1">
            <a:spLocks noChangeArrowheads="1"/>
          </p:cNvSpPr>
          <p:nvPr/>
        </p:nvSpPr>
        <p:spPr bwMode="auto">
          <a:xfrm>
            <a:off x="138113" y="6367008"/>
            <a:ext cx="7555910" cy="46166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200" dirty="0" smtClean="0">
                <a:solidFill>
                  <a:schemeClr val="accent1"/>
                </a:solidFill>
                <a:latin typeface="Arial" panose="020B0604020202020204" pitchFamily="34" charset="0"/>
              </a:rPr>
              <a:t>Watersheds </a:t>
            </a:r>
            <a:r>
              <a:rPr lang="en-US" altLang="en-US" sz="1200" dirty="0">
                <a:solidFill>
                  <a:schemeClr val="accent1"/>
                </a:solidFill>
                <a:latin typeface="Arial" panose="020B0604020202020204" pitchFamily="34" charset="0"/>
              </a:rPr>
              <a:t>with significant groundwater contributions to summer streamflow may be less responsive to climate change than indicated </a:t>
            </a:r>
            <a:r>
              <a:rPr lang="en-US" altLang="en-US" sz="1200" dirty="0" smtClean="0">
                <a:solidFill>
                  <a:schemeClr val="accent1"/>
                </a:solidFill>
                <a:latin typeface="Arial" panose="020B0604020202020204" pitchFamily="34" charset="0"/>
              </a:rPr>
              <a:t>here. Figure source: </a:t>
            </a:r>
            <a:r>
              <a:rPr lang="en-US" altLang="en-US" sz="1200" dirty="0">
                <a:solidFill>
                  <a:schemeClr val="accent1"/>
                </a:solidFill>
                <a:latin typeface="Arial" panose="020B0604020202020204" pitchFamily="34" charset="0"/>
              </a:rPr>
              <a:t>National Climate Assessment Figure </a:t>
            </a:r>
            <a:r>
              <a:rPr lang="en-US" altLang="en-US" sz="1200" dirty="0" smtClean="0">
                <a:solidFill>
                  <a:schemeClr val="accent1"/>
                </a:solidFill>
                <a:latin typeface="Arial" panose="020B0604020202020204" pitchFamily="34" charset="0"/>
              </a:rPr>
              <a:t>21.2b.</a:t>
            </a:r>
            <a:endParaRPr lang="en-US" altLang="en-US" sz="1200" dirty="0">
              <a:solidFill>
                <a:schemeClr val="accent1"/>
              </a:solidFill>
              <a:latin typeface="Arial" panose="020B0604020202020204" pitchFamily="34" charset="0"/>
            </a:endParaRPr>
          </a:p>
        </p:txBody>
      </p:sp>
      <p:pic>
        <p:nvPicPr>
          <p:cNvPr id="601092" name="Picture 2" descr="https://encrypted-tbn2.gstatic.com/images?q=tbn:ANd9GcTCGaWtvmMiIGzIb6HGVJYz02uhy81MyGJj4ORKwzvqVAG-UtrbqQ"/>
          <p:cNvPicPr>
            <a:picLocks noChangeAspect="1" noChangeArrowheads="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7839075" y="6351588"/>
            <a:ext cx="1231900" cy="4794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01093" name="TextBox 1"/>
          <p:cNvSpPr txBox="1">
            <a:spLocks noChangeArrowheads="1"/>
          </p:cNvSpPr>
          <p:nvPr/>
        </p:nvSpPr>
        <p:spPr bwMode="auto">
          <a:xfrm>
            <a:off x="299709" y="0"/>
            <a:ext cx="8473061" cy="6463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3600" b="1" dirty="0">
                <a:solidFill>
                  <a:srgbClr val="1F497D"/>
                </a:solidFill>
              </a:rPr>
              <a:t>Reduced</a:t>
            </a:r>
            <a:r>
              <a:rPr lang="en-US" altLang="en-US" sz="3600" b="1" dirty="0" smtClean="0">
                <a:solidFill>
                  <a:srgbClr val="1F497D"/>
                </a:solidFill>
              </a:rPr>
              <a:t> Summer </a:t>
            </a:r>
            <a:r>
              <a:rPr lang="en-US" altLang="en-US" sz="3600" b="1" dirty="0" err="1" smtClean="0">
                <a:solidFill>
                  <a:srgbClr val="1F497D"/>
                </a:solidFill>
              </a:rPr>
              <a:t>Streamflows</a:t>
            </a:r>
            <a:endParaRPr lang="en-US" altLang="en-US" sz="3600" b="1" dirty="0">
              <a:solidFill>
                <a:srgbClr val="1F497D"/>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70955309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Screen Shot 2015-06-09 at 5.24.58 PM.png"/>
          <p:cNvPicPr>
            <a:picLocks noChangeAspect="1"/>
          </p:cNvPicPr>
          <p:nvPr/>
        </p:nvPicPr>
        <p:blipFill>
          <a:blip r:embed="rId2"/>
          <a:stretch>
            <a:fillRect/>
          </a:stretch>
        </p:blipFill>
        <p:spPr>
          <a:xfrm>
            <a:off x="4559300" y="3359150"/>
            <a:ext cx="25400" cy="139700"/>
          </a:xfrm>
          <a:prstGeom prst="rect">
            <a:avLst/>
          </a:prstGeom>
        </p:spPr>
      </p:pic>
      <p:pic>
        <p:nvPicPr>
          <p:cNvPr id="4" name="Picture 3" descr="Screen Shot 2015-06-09 at 5.24.58 PM.png"/>
          <p:cNvPicPr>
            <a:picLocks noChangeAspect="1"/>
          </p:cNvPicPr>
          <p:nvPr/>
        </p:nvPicPr>
        <p:blipFill>
          <a:blip r:embed="rId2"/>
          <a:stretch>
            <a:fillRect/>
          </a:stretch>
        </p:blipFill>
        <p:spPr>
          <a:xfrm>
            <a:off x="4559300" y="3359150"/>
            <a:ext cx="25400" cy="139700"/>
          </a:xfrm>
          <a:prstGeom prst="rect">
            <a:avLst/>
          </a:prstGeom>
        </p:spPr>
      </p:pic>
      <p:sp>
        <p:nvSpPr>
          <p:cNvPr id="10" name="Rectangle 9"/>
          <p:cNvSpPr/>
          <p:nvPr/>
        </p:nvSpPr>
        <p:spPr>
          <a:xfrm>
            <a:off x="6470177" y="4570332"/>
            <a:ext cx="1580043" cy="260019"/>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 name="TextBox 10"/>
          <p:cNvSpPr txBox="1"/>
          <p:nvPr/>
        </p:nvSpPr>
        <p:spPr>
          <a:xfrm>
            <a:off x="0" y="6581001"/>
            <a:ext cx="4065085" cy="276999"/>
          </a:xfrm>
          <a:prstGeom prst="rect">
            <a:avLst/>
          </a:prstGeom>
          <a:noFill/>
        </p:spPr>
        <p:txBody>
          <a:bodyPr wrap="none" rtlCol="0">
            <a:spAutoFit/>
          </a:bodyPr>
          <a:lstStyle/>
          <a:p>
            <a:r>
              <a:rPr lang="en-US" sz="1200" dirty="0" smtClean="0">
                <a:solidFill>
                  <a:schemeClr val="accent1"/>
                </a:solidFill>
              </a:rPr>
              <a:t>http://</a:t>
            </a:r>
            <a:r>
              <a:rPr lang="en-US" sz="1200" dirty="0" err="1" smtClean="0">
                <a:solidFill>
                  <a:schemeClr val="accent1"/>
                </a:solidFill>
              </a:rPr>
              <a:t>www.fs.fed.us/rm/boise/AWAE/projects/NorWeST.html</a:t>
            </a:r>
            <a:endParaRPr lang="en-US" sz="1200" dirty="0">
              <a:solidFill>
                <a:schemeClr val="accent1"/>
              </a:solidFill>
            </a:endParaRPr>
          </a:p>
        </p:txBody>
      </p:sp>
      <p:grpSp>
        <p:nvGrpSpPr>
          <p:cNvPr id="37" name="Group 36"/>
          <p:cNvGrpSpPr/>
          <p:nvPr/>
        </p:nvGrpSpPr>
        <p:grpSpPr>
          <a:xfrm>
            <a:off x="217238" y="1205191"/>
            <a:ext cx="7493184" cy="5240113"/>
            <a:chOff x="606592" y="1288627"/>
            <a:chExt cx="7493184" cy="5240113"/>
          </a:xfrm>
        </p:grpSpPr>
        <p:pic>
          <p:nvPicPr>
            <p:cNvPr id="33" name="Picture 32" descr="Screen Shot 2015-06-09 at 5.24.12 PM.png"/>
            <p:cNvPicPr>
              <a:picLocks noChangeAspect="1"/>
            </p:cNvPicPr>
            <p:nvPr/>
          </p:nvPicPr>
          <p:blipFill>
            <a:blip r:embed="rId3"/>
            <a:srcRect t="33608"/>
            <a:stretch>
              <a:fillRect/>
            </a:stretch>
          </p:blipFill>
          <p:spPr>
            <a:xfrm>
              <a:off x="606592" y="1975555"/>
              <a:ext cx="7493184" cy="4553185"/>
            </a:xfrm>
            <a:prstGeom prst="rect">
              <a:avLst/>
            </a:prstGeom>
          </p:spPr>
        </p:pic>
        <p:sp>
          <p:nvSpPr>
            <p:cNvPr id="36" name="TextBox 35"/>
            <p:cNvSpPr txBox="1"/>
            <p:nvPr/>
          </p:nvSpPr>
          <p:spPr>
            <a:xfrm>
              <a:off x="3133365" y="1288627"/>
              <a:ext cx="3184135" cy="461665"/>
            </a:xfrm>
            <a:prstGeom prst="rect">
              <a:avLst/>
            </a:prstGeom>
            <a:noFill/>
          </p:spPr>
          <p:txBody>
            <a:bodyPr wrap="none" rtlCol="0">
              <a:spAutoFit/>
            </a:bodyPr>
            <a:lstStyle/>
            <a:p>
              <a:r>
                <a:rPr lang="en-US" sz="2400" b="1" dirty="0" smtClean="0"/>
                <a:t>Historical (1993 – 2011)</a:t>
              </a:r>
              <a:endParaRPr lang="en-US" sz="2400" b="1" dirty="0"/>
            </a:p>
          </p:txBody>
        </p:sp>
      </p:grpSp>
      <p:grpSp>
        <p:nvGrpSpPr>
          <p:cNvPr id="39" name="Group 38"/>
          <p:cNvGrpSpPr/>
          <p:nvPr/>
        </p:nvGrpSpPr>
        <p:grpSpPr>
          <a:xfrm>
            <a:off x="126283" y="1212429"/>
            <a:ext cx="7668946" cy="5221828"/>
            <a:chOff x="1025777" y="1222793"/>
            <a:chExt cx="7668946" cy="5221828"/>
          </a:xfrm>
        </p:grpSpPr>
        <p:pic>
          <p:nvPicPr>
            <p:cNvPr id="34" name="Picture 33" descr="Screen Shot 2015-06-09 at 5.25.20 PM.png"/>
            <p:cNvPicPr>
              <a:picLocks noChangeAspect="1"/>
            </p:cNvPicPr>
            <p:nvPr/>
          </p:nvPicPr>
          <p:blipFill>
            <a:blip r:embed="rId4"/>
            <a:srcRect t="34430"/>
            <a:stretch>
              <a:fillRect/>
            </a:stretch>
          </p:blipFill>
          <p:spPr>
            <a:xfrm>
              <a:off x="1025777" y="1947879"/>
              <a:ext cx="7668946" cy="4496742"/>
            </a:xfrm>
            <a:prstGeom prst="rect">
              <a:avLst/>
            </a:prstGeom>
          </p:spPr>
        </p:pic>
        <p:sp>
          <p:nvSpPr>
            <p:cNvPr id="38" name="TextBox 37"/>
            <p:cNvSpPr txBox="1"/>
            <p:nvPr/>
          </p:nvSpPr>
          <p:spPr>
            <a:xfrm>
              <a:off x="3628511" y="1222793"/>
              <a:ext cx="3184912" cy="461665"/>
            </a:xfrm>
            <a:prstGeom prst="rect">
              <a:avLst/>
            </a:prstGeom>
            <a:solidFill>
              <a:schemeClr val="bg1"/>
            </a:solidFill>
          </p:spPr>
          <p:txBody>
            <a:bodyPr wrap="square" rtlCol="0">
              <a:spAutoFit/>
            </a:bodyPr>
            <a:lstStyle/>
            <a:p>
              <a:pPr algn="ctr"/>
              <a:r>
                <a:rPr lang="en-US" sz="2400" b="1" dirty="0" smtClean="0"/>
                <a:t>2040s</a:t>
              </a:r>
              <a:endParaRPr lang="en-US" sz="2400" b="1" dirty="0"/>
            </a:p>
          </p:txBody>
        </p:sp>
      </p:grpSp>
      <p:grpSp>
        <p:nvGrpSpPr>
          <p:cNvPr id="41" name="Group 40"/>
          <p:cNvGrpSpPr/>
          <p:nvPr/>
        </p:nvGrpSpPr>
        <p:grpSpPr>
          <a:xfrm>
            <a:off x="136749" y="1225084"/>
            <a:ext cx="7578841" cy="5228397"/>
            <a:chOff x="2955996" y="1252897"/>
            <a:chExt cx="7578841" cy="5228397"/>
          </a:xfrm>
        </p:grpSpPr>
        <p:pic>
          <p:nvPicPr>
            <p:cNvPr id="35" name="Picture 34" descr="Screen Shot 2015-06-09 at 5.25.42 PM.png"/>
            <p:cNvPicPr>
              <a:picLocks noChangeAspect="1"/>
            </p:cNvPicPr>
            <p:nvPr/>
          </p:nvPicPr>
          <p:blipFill>
            <a:blip r:embed="rId5"/>
            <a:srcRect t="34557"/>
            <a:stretch>
              <a:fillRect/>
            </a:stretch>
          </p:blipFill>
          <p:spPr>
            <a:xfrm>
              <a:off x="2955996" y="1993200"/>
              <a:ext cx="7578841" cy="4488094"/>
            </a:xfrm>
            <a:prstGeom prst="rect">
              <a:avLst/>
            </a:prstGeom>
          </p:spPr>
        </p:pic>
        <p:sp>
          <p:nvSpPr>
            <p:cNvPr id="40" name="TextBox 39"/>
            <p:cNvSpPr txBox="1"/>
            <p:nvPr/>
          </p:nvSpPr>
          <p:spPr>
            <a:xfrm>
              <a:off x="5511874" y="1252897"/>
              <a:ext cx="3184912" cy="461665"/>
            </a:xfrm>
            <a:prstGeom prst="rect">
              <a:avLst/>
            </a:prstGeom>
            <a:solidFill>
              <a:schemeClr val="bg1"/>
            </a:solidFill>
          </p:spPr>
          <p:txBody>
            <a:bodyPr wrap="square" rtlCol="0">
              <a:spAutoFit/>
            </a:bodyPr>
            <a:lstStyle/>
            <a:p>
              <a:pPr algn="ctr"/>
              <a:r>
                <a:rPr lang="en-US" sz="2400" b="1" dirty="0" smtClean="0"/>
                <a:t>2080s</a:t>
              </a:r>
              <a:endParaRPr lang="en-US" sz="2400" b="1" dirty="0"/>
            </a:p>
          </p:txBody>
        </p:sp>
      </p:grpSp>
      <p:grpSp>
        <p:nvGrpSpPr>
          <p:cNvPr id="32" name="Group 31"/>
          <p:cNvGrpSpPr/>
          <p:nvPr/>
        </p:nvGrpSpPr>
        <p:grpSpPr>
          <a:xfrm>
            <a:off x="6470177" y="3322696"/>
            <a:ext cx="2673823" cy="1296193"/>
            <a:chOff x="5943600" y="914400"/>
            <a:chExt cx="2673823" cy="1296193"/>
          </a:xfrm>
        </p:grpSpPr>
        <p:grpSp>
          <p:nvGrpSpPr>
            <p:cNvPr id="24" name="Group 23"/>
            <p:cNvGrpSpPr/>
            <p:nvPr/>
          </p:nvGrpSpPr>
          <p:grpSpPr>
            <a:xfrm>
              <a:off x="5943600" y="914400"/>
              <a:ext cx="2673823" cy="1296193"/>
              <a:chOff x="6470177" y="3498850"/>
              <a:chExt cx="2673823" cy="1296193"/>
            </a:xfrm>
          </p:grpSpPr>
          <p:pic>
            <p:nvPicPr>
              <p:cNvPr id="9" name="Picture 8" descr="Screen Shot 2015-06-09 at 5.25.56 PM.png"/>
              <p:cNvPicPr>
                <a:picLocks noChangeAspect="1"/>
              </p:cNvPicPr>
              <p:nvPr/>
            </p:nvPicPr>
            <p:blipFill>
              <a:blip r:embed="rId6"/>
              <a:srcRect r="5781"/>
              <a:stretch>
                <a:fillRect/>
              </a:stretch>
            </p:blipFill>
            <p:spPr>
              <a:xfrm>
                <a:off x="6470177" y="3498850"/>
                <a:ext cx="2673823" cy="1296193"/>
              </a:xfrm>
              <a:prstGeom prst="rect">
                <a:avLst/>
              </a:prstGeom>
            </p:spPr>
          </p:pic>
          <p:sp>
            <p:nvSpPr>
              <p:cNvPr id="21" name="Rectangle 20"/>
              <p:cNvSpPr/>
              <p:nvPr/>
            </p:nvSpPr>
            <p:spPr>
              <a:xfrm>
                <a:off x="6629400" y="4343400"/>
                <a:ext cx="1524000" cy="2269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31" name="Rectangle 30"/>
            <p:cNvSpPr/>
            <p:nvPr/>
          </p:nvSpPr>
          <p:spPr>
            <a:xfrm>
              <a:off x="6189371" y="1177573"/>
              <a:ext cx="1524000" cy="226932"/>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42" name="TextBox 41"/>
          <p:cNvSpPr txBox="1"/>
          <p:nvPr/>
        </p:nvSpPr>
        <p:spPr>
          <a:xfrm>
            <a:off x="81571" y="-112889"/>
            <a:ext cx="9062429" cy="1200329"/>
          </a:xfrm>
          <a:prstGeom prst="rect">
            <a:avLst/>
          </a:prstGeom>
          <a:noFill/>
        </p:spPr>
        <p:txBody>
          <a:bodyPr wrap="square" rtlCol="0">
            <a:spAutoFit/>
          </a:bodyPr>
          <a:lstStyle/>
          <a:p>
            <a:pPr algn="ctr"/>
            <a:r>
              <a:rPr lang="en-US" sz="3600" b="1" dirty="0" smtClean="0">
                <a:solidFill>
                  <a:schemeClr val="tx2"/>
                </a:solidFill>
              </a:rPr>
              <a:t>Summertime Stream Temperature </a:t>
            </a:r>
          </a:p>
          <a:p>
            <a:pPr algn="ctr"/>
            <a:r>
              <a:rPr lang="en-US" sz="3600" b="1" dirty="0" smtClean="0">
                <a:solidFill>
                  <a:schemeClr val="tx2"/>
                </a:solidFill>
              </a:rPr>
              <a:t>Thresholds for Fish </a:t>
            </a:r>
            <a:endParaRPr lang="en-US" sz="3600" b="1" dirty="0">
              <a:solidFill>
                <a:schemeClr val="tx2"/>
              </a:solidFill>
            </a:endParaRPr>
          </a:p>
        </p:txBody>
      </p:sp>
      <p:grpSp>
        <p:nvGrpSpPr>
          <p:cNvPr id="44" name="Group 43"/>
          <p:cNvGrpSpPr/>
          <p:nvPr/>
        </p:nvGrpSpPr>
        <p:grpSpPr>
          <a:xfrm>
            <a:off x="7944653" y="5367736"/>
            <a:ext cx="1071523" cy="1237286"/>
            <a:chOff x="7139354" y="1559496"/>
            <a:chExt cx="1793390" cy="1939841"/>
          </a:xfrm>
        </p:grpSpPr>
        <p:pic>
          <p:nvPicPr>
            <p:cNvPr id="45" name="Picture 44"/>
            <p:cNvPicPr>
              <a:picLocks noChangeAspect="1"/>
            </p:cNvPicPr>
            <p:nvPr/>
          </p:nvPicPr>
          <p:blipFill rotWithShape="1">
            <a:blip r:embed="rId7"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a:xfrm>
              <a:off x="7315202" y="1559496"/>
              <a:ext cx="1617542" cy="1939841"/>
            </a:xfrm>
            <a:prstGeom prst="rect">
              <a:avLst/>
            </a:prstGeom>
          </p:spPr>
        </p:pic>
        <p:sp>
          <p:nvSpPr>
            <p:cNvPr id="46" name="Rectangle 45"/>
            <p:cNvSpPr/>
            <p:nvPr/>
          </p:nvSpPr>
          <p:spPr bwMode="auto">
            <a:xfrm>
              <a:off x="7139354" y="3200400"/>
              <a:ext cx="457200" cy="298937"/>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2307" tIns="46153" rIns="92307" bIns="46153" numCol="1" rtlCol="0" anchor="t" anchorCtr="0" compatLnSpc="1">
              <a:prstTxWarp prst="textNoShape">
                <a:avLst/>
              </a:prstTxWarp>
            </a:bodyPr>
            <a:lstStyle/>
            <a:p>
              <a:pPr marL="0" marR="0" indent="0" algn="ctr" defTabSz="914400" rtl="0" eaLnBrk="1" fontAlgn="base" latinLnBrk="0" hangingPunct="1">
                <a:lnSpc>
                  <a:spcPct val="100000"/>
                </a:lnSpc>
                <a:spcBef>
                  <a:spcPct val="30000"/>
                </a:spcBef>
                <a:spcAft>
                  <a:spcPct val="0"/>
                </a:spcAft>
                <a:buClrTx/>
                <a:buSzTx/>
                <a:buFontTx/>
                <a:buNone/>
                <a:tabLst/>
              </a:pPr>
              <a:endParaRPr kumimoji="0" lang="en-US" sz="1200" b="0" i="0" u="none" strike="noStrike" cap="none" normalizeH="0" baseline="0" smtClean="0">
                <a:ln>
                  <a:noFill/>
                </a:ln>
                <a:solidFill>
                  <a:schemeClr val="tx1"/>
                </a:solidFill>
                <a:effectLst/>
                <a:latin typeface="Arial" charset="0"/>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Rectangle 6"/>
          <p:cNvSpPr/>
          <p:nvPr/>
        </p:nvSpPr>
        <p:spPr>
          <a:xfrm>
            <a:off x="8867775" y="3244850"/>
            <a:ext cx="85725" cy="1866900"/>
          </a:xfrm>
          <a:prstGeom prst="rect">
            <a:avLst/>
          </a:prstGeom>
          <a:solidFill>
            <a:schemeClr val="bg1"/>
          </a:solid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US" sz="1800">
              <a:solidFill>
                <a:prstClr val="white"/>
              </a:solidFill>
            </a:endParaRPr>
          </a:p>
        </p:txBody>
      </p:sp>
      <p:sp>
        <p:nvSpPr>
          <p:cNvPr id="602115" name="Table 12"/>
          <p:cNvSpPr>
            <a:spLocks noGrp="1" noChangeAspect="1" noChangeArrowheads="1"/>
          </p:cNvSpPr>
          <p:nvPr/>
        </p:nvSpPr>
        <p:spPr bwMode="auto">
          <a:xfrm>
            <a:off x="0" y="0"/>
            <a:ext cx="0" cy="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endParaRPr lang="en-US" altLang="en-US" sz="1800">
              <a:solidFill>
                <a:srgbClr val="000000"/>
              </a:solidFill>
            </a:endParaRPr>
          </a:p>
        </p:txBody>
      </p:sp>
      <p:pic>
        <p:nvPicPr>
          <p:cNvPr id="602116" name="Content Placeholder 4" descr="Deficit_ch.png"/>
          <p:cNvPicPr>
            <a:picLocks noGrp="1" noChangeAspect="1"/>
          </p:cNvPicPr>
          <p:nvPr>
            <p:ph sz="half" idx="1"/>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l="-3076" r="-3076"/>
          <a:stretch>
            <a:fillRect/>
          </a:stretch>
        </p:blipFill>
        <p:spPr>
          <a:xfrm>
            <a:off x="1997075" y="900790"/>
            <a:ext cx="4857750" cy="5445125"/>
          </a:xfrm>
        </p:spPr>
      </p:pic>
      <p:sp>
        <p:nvSpPr>
          <p:cNvPr id="602117" name="TextBox 7"/>
          <p:cNvSpPr txBox="1">
            <a:spLocks noChangeArrowheads="1"/>
          </p:cNvSpPr>
          <p:nvPr/>
        </p:nvSpPr>
        <p:spPr bwMode="auto">
          <a:xfrm>
            <a:off x="3390900" y="6611937"/>
            <a:ext cx="5753100" cy="24606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000" dirty="0">
                <a:solidFill>
                  <a:srgbClr val="59616F"/>
                </a:solidFill>
              </a:rPr>
              <a:t>Littell et al 2011; data source: http://cses.washington.edu/cig/data/wus.shtml</a:t>
            </a:r>
          </a:p>
        </p:txBody>
      </p:sp>
      <p:sp>
        <p:nvSpPr>
          <p:cNvPr id="602118" name="Title 1"/>
          <p:cNvSpPr>
            <a:spLocks noGrp="1"/>
          </p:cNvSpPr>
          <p:nvPr>
            <p:ph type="title"/>
          </p:nvPr>
        </p:nvSpPr>
        <p:spPr>
          <a:xfrm>
            <a:off x="248194" y="49213"/>
            <a:ext cx="8695782" cy="877887"/>
          </a:xfrm>
        </p:spPr>
        <p:txBody>
          <a:bodyPr>
            <a:normAutofit/>
          </a:bodyPr>
          <a:lstStyle/>
          <a:p>
            <a:pPr eaLnBrk="1" hangingPunct="1"/>
            <a:r>
              <a:rPr lang="en-US" altLang="en-US" sz="3600" b="1" dirty="0" smtClean="0">
                <a:solidFill>
                  <a:srgbClr val="1F497D"/>
                </a:solidFill>
              </a:rPr>
              <a:t>Increasing Summer Soil Moisture Deficit</a:t>
            </a:r>
          </a:p>
        </p:txBody>
      </p:sp>
      <p:sp>
        <p:nvSpPr>
          <p:cNvPr id="602119" name="TextBox 2"/>
          <p:cNvSpPr txBox="1">
            <a:spLocks noChangeArrowheads="1"/>
          </p:cNvSpPr>
          <p:nvPr/>
        </p:nvSpPr>
        <p:spPr bwMode="auto">
          <a:xfrm>
            <a:off x="104503" y="4920340"/>
            <a:ext cx="1944960" cy="33855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600" dirty="0">
                <a:solidFill>
                  <a:srgbClr val="000000"/>
                </a:solidFill>
              </a:rPr>
              <a:t>450 mm = ~17 inches</a:t>
            </a:r>
          </a:p>
        </p:txBody>
      </p:sp>
      <p:sp>
        <p:nvSpPr>
          <p:cNvPr id="602120" name="TextBox 8"/>
          <p:cNvSpPr txBox="1">
            <a:spLocks noChangeArrowheads="1"/>
          </p:cNvSpPr>
          <p:nvPr/>
        </p:nvSpPr>
        <p:spPr bwMode="auto">
          <a:xfrm>
            <a:off x="79103" y="5834740"/>
            <a:ext cx="1944960" cy="33855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600">
                <a:solidFill>
                  <a:srgbClr val="000000"/>
                </a:solidFill>
              </a:rPr>
              <a:t>25 mm = ~1 inch</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11339524"/>
      </p:ext>
    </p:extLst>
  </p:cSld>
  <p:clrMapOvr>
    <a:masterClrMapping/>
  </p:clrMapOvr>
  <p:transition spd="slow"/>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07586" name="Picture 2" descr="C:\Users\lwb123\AppData\Local\Temp\3773164066_a09310e0bf_o.jpg"/>
          <p:cNvPicPr>
            <a:picLocks noChangeAspect="1" noChangeArrowheads="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0" y="0"/>
            <a:ext cx="9144000" cy="68580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 name="Rectangle 2"/>
          <p:cNvSpPr/>
          <p:nvPr/>
        </p:nvSpPr>
        <p:spPr>
          <a:xfrm>
            <a:off x="-25400" y="0"/>
            <a:ext cx="4235450" cy="6858000"/>
          </a:xfrm>
          <a:prstGeom prst="rect">
            <a:avLst/>
          </a:prstGeom>
          <a:solidFill>
            <a:schemeClr val="bg2">
              <a:lumMod val="50000"/>
              <a:alpha val="8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sz="1800">
              <a:solidFill>
                <a:prstClr val="white"/>
              </a:solidFill>
              <a:effectLst>
                <a:outerShdw blurRad="38100" dist="38100" dir="2700000" algn="tl">
                  <a:srgbClr val="000000">
                    <a:alpha val="43137"/>
                  </a:srgbClr>
                </a:outerShdw>
              </a:effectLst>
            </a:endParaRPr>
          </a:p>
        </p:txBody>
      </p:sp>
      <p:sp>
        <p:nvSpPr>
          <p:cNvPr id="2" name="Rectangle 1"/>
          <p:cNvSpPr/>
          <p:nvPr/>
        </p:nvSpPr>
        <p:spPr>
          <a:xfrm>
            <a:off x="301625" y="676275"/>
            <a:ext cx="3390900" cy="4496616"/>
          </a:xfrm>
          <a:prstGeom prst="rect">
            <a:avLst/>
          </a:prstGeom>
        </p:spPr>
        <p:txBody>
          <a:bodyPr>
            <a:spAutoFit/>
          </a:bodyPr>
          <a:lstStyle/>
          <a:p>
            <a:pPr eaLnBrk="1" hangingPunct="1">
              <a:lnSpc>
                <a:spcPct val="90000"/>
              </a:lnSpc>
              <a:spcAft>
                <a:spcPts val="300"/>
              </a:spcAft>
              <a:defRPr/>
            </a:pPr>
            <a:r>
              <a:rPr lang="en-US" sz="4000" b="1" dirty="0">
                <a:solidFill>
                  <a:schemeClr val="tx2"/>
                </a:solidFill>
              </a:rPr>
              <a:t>Increased wildfire risk</a:t>
            </a:r>
          </a:p>
          <a:p>
            <a:pPr eaLnBrk="1" hangingPunct="1">
              <a:lnSpc>
                <a:spcPct val="90000"/>
              </a:lnSpc>
              <a:spcAft>
                <a:spcPts val="300"/>
              </a:spcAft>
              <a:defRPr/>
            </a:pPr>
            <a:endParaRPr lang="en-US" sz="3200" b="1" dirty="0">
              <a:solidFill>
                <a:prstClr val="white"/>
              </a:solidFill>
            </a:endParaRPr>
          </a:p>
          <a:p>
            <a:pPr eaLnBrk="1" hangingPunct="1">
              <a:lnSpc>
                <a:spcPct val="110000"/>
              </a:lnSpc>
              <a:spcAft>
                <a:spcPts val="300"/>
              </a:spcAft>
              <a:defRPr/>
            </a:pPr>
            <a:r>
              <a:rPr lang="en-US" altLang="en-US" sz="2400" dirty="0">
                <a:solidFill>
                  <a:schemeClr val="accent1">
                    <a:lumMod val="20000"/>
                    <a:lumOff val="80000"/>
                  </a:schemeClr>
                </a:solidFill>
              </a:rPr>
              <a:t>Area burned by fire in the Columbia River Basin is projected to double by 2020s, triple by 2040s, x5 by 2080s (relative to median for 1916-2006). </a:t>
            </a:r>
            <a:r>
              <a:rPr lang="en-US" sz="2000" i="1" dirty="0">
                <a:solidFill>
                  <a:schemeClr val="accent1">
                    <a:lumMod val="20000"/>
                    <a:lumOff val="80000"/>
                  </a:schemeClr>
                </a:solidFill>
                <a:latin typeface="Arial"/>
                <a:cs typeface="Arial"/>
              </a:rPr>
              <a:t>(Littell et al. 2010, 2012)</a:t>
            </a:r>
            <a:endParaRPr lang="en-US" altLang="en-US" sz="2400" dirty="0">
              <a:solidFill>
                <a:schemeClr val="accent1">
                  <a:lumMod val="20000"/>
                  <a:lumOff val="80000"/>
                </a:schemeClr>
              </a:solidFill>
            </a:endParaRPr>
          </a:p>
        </p:txBody>
      </p:sp>
      <p:sp>
        <p:nvSpPr>
          <p:cNvPr id="707589" name="Rectangle 3"/>
          <p:cNvSpPr>
            <a:spLocks noChangeArrowheads="1"/>
          </p:cNvSpPr>
          <p:nvPr/>
        </p:nvSpPr>
        <p:spPr bwMode="auto">
          <a:xfrm>
            <a:off x="4568825" y="6208713"/>
            <a:ext cx="4071938" cy="5842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US" altLang="en-US" sz="1600">
                <a:solidFill>
                  <a:srgbClr val="FFFFFF"/>
                </a:solidFill>
              </a:rPr>
              <a:t>Discovery Fire burns near volatile stands of </a:t>
            </a:r>
            <a:br>
              <a:rPr lang="en-US" altLang="en-US" sz="1600">
                <a:solidFill>
                  <a:srgbClr val="FFFFFF"/>
                </a:solidFill>
              </a:rPr>
            </a:br>
            <a:r>
              <a:rPr lang="en-US" altLang="en-US" sz="1600">
                <a:solidFill>
                  <a:srgbClr val="FFFFFF"/>
                </a:solidFill>
              </a:rPr>
              <a:t>insect-damaged trees, 2009, DNR</a:t>
            </a:r>
          </a:p>
        </p:txBody>
      </p:sp>
      <p:pic>
        <p:nvPicPr>
          <p:cNvPr id="707590" name="Picture 6" descr="CIG_logo_2_inch_BORDER.jpg"/>
          <p:cNvPicPr>
            <a:picLocks noChangeAspect="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8678863" y="6176963"/>
            <a:ext cx="371475" cy="60960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20943325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177558" y="1219200"/>
            <a:ext cx="8966442" cy="4489320"/>
          </a:xfrm>
          <a:prstGeom prst="rect">
            <a:avLst/>
          </a:prstGeom>
        </p:spPr>
      </p:pic>
      <p:sp>
        <p:nvSpPr>
          <p:cNvPr id="5" name="TextBox 4"/>
          <p:cNvSpPr txBox="1"/>
          <p:nvPr/>
        </p:nvSpPr>
        <p:spPr>
          <a:xfrm>
            <a:off x="0" y="6581001"/>
            <a:ext cx="5628218" cy="276999"/>
          </a:xfrm>
          <a:prstGeom prst="rect">
            <a:avLst/>
          </a:prstGeom>
          <a:noFill/>
        </p:spPr>
        <p:txBody>
          <a:bodyPr wrap="square" rtlCol="0">
            <a:spAutoFit/>
          </a:bodyPr>
          <a:lstStyle/>
          <a:p>
            <a:r>
              <a:rPr lang="en-US" sz="1200" dirty="0" smtClean="0">
                <a:solidFill>
                  <a:srgbClr val="4F81BD"/>
                </a:solidFill>
              </a:rPr>
              <a:t>National Resource Council 2011</a:t>
            </a:r>
            <a:endParaRPr lang="en-US" sz="1200" dirty="0">
              <a:solidFill>
                <a:srgbClr val="4F81BD"/>
              </a:solidFill>
            </a:endParaRPr>
          </a:p>
        </p:txBody>
      </p:sp>
      <p:pic>
        <p:nvPicPr>
          <p:cNvPr id="6" name="Picture 6" descr="CIG_logo_2_inch_BORDER.jpg"/>
          <p:cNvPicPr>
            <a:picLocks noChangeAspect="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8671173" y="6095999"/>
            <a:ext cx="396627" cy="6508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3" name="Rectangle 2"/>
          <p:cNvSpPr/>
          <p:nvPr/>
        </p:nvSpPr>
        <p:spPr>
          <a:xfrm>
            <a:off x="1115516" y="250684"/>
            <a:ext cx="6997904" cy="713016"/>
          </a:xfrm>
          <a:prstGeom prst="rect">
            <a:avLst/>
          </a:prstGeom>
        </p:spPr>
        <p:txBody>
          <a:bodyPr wrap="none">
            <a:spAutoFit/>
          </a:bodyPr>
          <a:lstStyle/>
          <a:p>
            <a:pPr eaLnBrk="1" hangingPunct="1">
              <a:lnSpc>
                <a:spcPct val="90000"/>
              </a:lnSpc>
              <a:spcAft>
                <a:spcPts val="300"/>
              </a:spcAft>
              <a:defRPr/>
            </a:pPr>
            <a:r>
              <a:rPr lang="en-US" sz="4400" b="1" dirty="0">
                <a:solidFill>
                  <a:schemeClr val="tx2"/>
                </a:solidFill>
              </a:rPr>
              <a:t>Increased wildfire </a:t>
            </a:r>
            <a:r>
              <a:rPr lang="en-US" sz="4400" b="1" dirty="0" smtClean="0">
                <a:solidFill>
                  <a:schemeClr val="tx2"/>
                </a:solidFill>
              </a:rPr>
              <a:t>risk: +2.2 F</a:t>
            </a:r>
            <a:endParaRPr lang="en-US" sz="4400" b="1" dirty="0">
              <a:solidFill>
                <a:schemeClr val="tx2"/>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68794427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12685" y="295639"/>
            <a:ext cx="4143982" cy="1143000"/>
          </a:xfrm>
        </p:spPr>
        <p:txBody>
          <a:bodyPr>
            <a:noAutofit/>
          </a:bodyPr>
          <a:lstStyle/>
          <a:p>
            <a:r>
              <a:rPr lang="en-US" sz="2200" b="1" dirty="0" smtClean="0">
                <a:solidFill>
                  <a:schemeClr val="tx2"/>
                </a:solidFill>
              </a:rPr>
              <a:t>Examples of Potentially Affected Decisions: Impacts on Water Management and Salmon </a:t>
            </a:r>
            <a:endParaRPr lang="en-US" sz="2200" b="1" dirty="0">
              <a:solidFill>
                <a:schemeClr val="tx2"/>
              </a:solidFill>
            </a:endParaRPr>
          </a:p>
        </p:txBody>
      </p:sp>
      <p:sp>
        <p:nvSpPr>
          <p:cNvPr id="3" name="Content Placeholder 2"/>
          <p:cNvSpPr>
            <a:spLocks noGrp="1"/>
          </p:cNvSpPr>
          <p:nvPr>
            <p:ph idx="1"/>
          </p:nvPr>
        </p:nvSpPr>
        <p:spPr>
          <a:xfrm>
            <a:off x="595978" y="1804328"/>
            <a:ext cx="4173578" cy="3482636"/>
          </a:xfrm>
          <a:noFill/>
          <a:ln>
            <a:noFill/>
          </a:ln>
        </p:spPr>
        <p:txBody>
          <a:bodyPr>
            <a:noAutofit/>
          </a:bodyPr>
          <a:lstStyle/>
          <a:p>
            <a:pPr>
              <a:spcBef>
                <a:spcPts val="600"/>
              </a:spcBef>
              <a:spcAft>
                <a:spcPts val="1200"/>
              </a:spcAft>
            </a:pPr>
            <a:r>
              <a:rPr lang="en-US" sz="1800" dirty="0" smtClean="0">
                <a:solidFill>
                  <a:schemeClr val="accent1"/>
                </a:solidFill>
              </a:rPr>
              <a:t>Flow management (timing, volume)</a:t>
            </a:r>
          </a:p>
          <a:p>
            <a:pPr>
              <a:spcBef>
                <a:spcPts val="600"/>
              </a:spcBef>
              <a:spcAft>
                <a:spcPts val="1200"/>
              </a:spcAft>
            </a:pPr>
            <a:r>
              <a:rPr lang="en-US" sz="1800" dirty="0" smtClean="0">
                <a:solidFill>
                  <a:schemeClr val="accent1"/>
                </a:solidFill>
              </a:rPr>
              <a:t>Habitat restoration project planning, implementation</a:t>
            </a:r>
            <a:endParaRPr lang="en-US" sz="1800" dirty="0">
              <a:solidFill>
                <a:schemeClr val="accent1"/>
              </a:solidFill>
            </a:endParaRPr>
          </a:p>
          <a:p>
            <a:pPr>
              <a:spcBef>
                <a:spcPts val="600"/>
              </a:spcBef>
              <a:spcAft>
                <a:spcPts val="1200"/>
              </a:spcAft>
            </a:pPr>
            <a:r>
              <a:rPr lang="en-US" sz="1800" dirty="0">
                <a:solidFill>
                  <a:schemeClr val="accent1"/>
                </a:solidFill>
              </a:rPr>
              <a:t>Culvert sizing, </a:t>
            </a:r>
            <a:r>
              <a:rPr lang="en-US" sz="1800" dirty="0" smtClean="0">
                <a:solidFill>
                  <a:schemeClr val="accent1"/>
                </a:solidFill>
              </a:rPr>
              <a:t>construction</a:t>
            </a:r>
          </a:p>
          <a:p>
            <a:pPr>
              <a:spcBef>
                <a:spcPts val="600"/>
              </a:spcBef>
              <a:spcAft>
                <a:spcPts val="1200"/>
              </a:spcAft>
            </a:pPr>
            <a:r>
              <a:rPr lang="en-US" sz="1800" dirty="0" smtClean="0">
                <a:solidFill>
                  <a:schemeClr val="accent1"/>
                </a:solidFill>
              </a:rPr>
              <a:t>Hatchery management</a:t>
            </a:r>
          </a:p>
          <a:p>
            <a:pPr>
              <a:spcBef>
                <a:spcPts val="600"/>
              </a:spcBef>
              <a:spcAft>
                <a:spcPts val="1200"/>
              </a:spcAft>
            </a:pPr>
            <a:r>
              <a:rPr lang="en-US" sz="1800" dirty="0" smtClean="0">
                <a:solidFill>
                  <a:schemeClr val="accent1"/>
                </a:solidFill>
              </a:rPr>
              <a:t>Invasive species management </a:t>
            </a:r>
          </a:p>
          <a:p>
            <a:pPr>
              <a:spcBef>
                <a:spcPts val="600"/>
              </a:spcBef>
              <a:spcAft>
                <a:spcPts val="1200"/>
              </a:spcAft>
            </a:pPr>
            <a:r>
              <a:rPr lang="en-US" sz="1800" dirty="0" smtClean="0">
                <a:solidFill>
                  <a:schemeClr val="accent1"/>
                </a:solidFill>
              </a:rPr>
              <a:t>Harvest rates/limits</a:t>
            </a:r>
          </a:p>
          <a:p>
            <a:pPr>
              <a:spcBef>
                <a:spcPts val="600"/>
              </a:spcBef>
              <a:spcAft>
                <a:spcPts val="1200"/>
              </a:spcAft>
            </a:pPr>
            <a:r>
              <a:rPr lang="en-US" sz="1800" dirty="0" smtClean="0">
                <a:solidFill>
                  <a:schemeClr val="accent1"/>
                </a:solidFill>
              </a:rPr>
              <a:t>Flood management</a:t>
            </a:r>
          </a:p>
          <a:p>
            <a:pPr>
              <a:spcBef>
                <a:spcPts val="600"/>
              </a:spcBef>
              <a:spcAft>
                <a:spcPts val="600"/>
              </a:spcAft>
            </a:pPr>
            <a:endParaRPr lang="en-US" sz="2500" dirty="0" smtClean="0">
              <a:solidFill>
                <a:schemeClr val="accent1"/>
              </a:solidFill>
            </a:endParaRPr>
          </a:p>
          <a:p>
            <a:pPr>
              <a:spcBef>
                <a:spcPts val="600"/>
              </a:spcBef>
              <a:spcAft>
                <a:spcPts val="600"/>
              </a:spcAft>
            </a:pPr>
            <a:endParaRPr lang="en-US" sz="2500" dirty="0" smtClean="0">
              <a:solidFill>
                <a:schemeClr val="accent1"/>
              </a:solidFill>
            </a:endParaRPr>
          </a:p>
          <a:p>
            <a:pPr>
              <a:spcBef>
                <a:spcPts val="600"/>
              </a:spcBef>
              <a:spcAft>
                <a:spcPts val="600"/>
              </a:spcAft>
            </a:pPr>
            <a:endParaRPr lang="en-US" sz="2500" dirty="0">
              <a:solidFill>
                <a:schemeClr val="accent1"/>
              </a:solidFill>
            </a:endParaRPr>
          </a:p>
        </p:txBody>
      </p:sp>
      <p:pic>
        <p:nvPicPr>
          <p:cNvPr id="6" name="Picture 6" descr="CIG_logo_2_inch_BORDER.jpg"/>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8671173" y="6095999"/>
            <a:ext cx="396627" cy="65087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5" name="TextBox 4"/>
          <p:cNvSpPr txBox="1"/>
          <p:nvPr/>
        </p:nvSpPr>
        <p:spPr>
          <a:xfrm>
            <a:off x="5296369" y="313649"/>
            <a:ext cx="3697113" cy="1107996"/>
          </a:xfrm>
          <a:prstGeom prst="rect">
            <a:avLst/>
          </a:prstGeom>
          <a:noFill/>
        </p:spPr>
        <p:txBody>
          <a:bodyPr wrap="square" rtlCol="0">
            <a:spAutoFit/>
          </a:bodyPr>
          <a:lstStyle/>
          <a:p>
            <a:pPr algn="ctr"/>
            <a:r>
              <a:rPr lang="en-US" sz="2200" b="1" dirty="0" smtClean="0">
                <a:solidFill>
                  <a:srgbClr val="1F497D"/>
                </a:solidFill>
              </a:rPr>
              <a:t>Yakima River Basin Integrated Water Resource Management Plan: Key Elements</a:t>
            </a:r>
            <a:endParaRPr lang="en-US" sz="2200" b="1" dirty="0">
              <a:solidFill>
                <a:srgbClr val="1F497D"/>
              </a:solidFill>
            </a:endParaRPr>
          </a:p>
        </p:txBody>
      </p:sp>
      <p:sp>
        <p:nvSpPr>
          <p:cNvPr id="8" name="TextBox 7"/>
          <p:cNvSpPr txBox="1"/>
          <p:nvPr/>
        </p:nvSpPr>
        <p:spPr>
          <a:xfrm>
            <a:off x="5117631" y="1787407"/>
            <a:ext cx="4026370" cy="3693319"/>
          </a:xfrm>
          <a:prstGeom prst="rect">
            <a:avLst/>
          </a:prstGeom>
          <a:noFill/>
        </p:spPr>
        <p:txBody>
          <a:bodyPr wrap="square" rtlCol="0">
            <a:spAutoFit/>
          </a:bodyPr>
          <a:lstStyle/>
          <a:p>
            <a:pPr indent="-457200">
              <a:spcAft>
                <a:spcPts val="1800"/>
              </a:spcAft>
              <a:buFont typeface="Arial"/>
              <a:buChar char="•"/>
            </a:pPr>
            <a:r>
              <a:rPr lang="en-US" dirty="0" smtClean="0">
                <a:solidFill>
                  <a:schemeClr val="accent1"/>
                </a:solidFill>
              </a:rPr>
              <a:t>Fish Passage</a:t>
            </a:r>
          </a:p>
          <a:p>
            <a:pPr indent="-457200">
              <a:spcAft>
                <a:spcPts val="1800"/>
              </a:spcAft>
              <a:buFont typeface="Arial"/>
              <a:buChar char="•"/>
            </a:pPr>
            <a:r>
              <a:rPr lang="en-US" dirty="0" smtClean="0">
                <a:solidFill>
                  <a:schemeClr val="accent1"/>
                </a:solidFill>
              </a:rPr>
              <a:t>Fish Habitat Enhancement</a:t>
            </a:r>
          </a:p>
          <a:p>
            <a:pPr marL="457200" indent="-457200">
              <a:spcAft>
                <a:spcPts val="1800"/>
              </a:spcAft>
              <a:buFont typeface="Arial"/>
              <a:buChar char="•"/>
            </a:pPr>
            <a:r>
              <a:rPr lang="en-US" dirty="0" smtClean="0">
                <a:solidFill>
                  <a:schemeClr val="accent1"/>
                </a:solidFill>
              </a:rPr>
              <a:t>Modifying Existing Structures and Operations</a:t>
            </a:r>
          </a:p>
          <a:p>
            <a:pPr indent="-457200">
              <a:spcAft>
                <a:spcPts val="1800"/>
              </a:spcAft>
              <a:buFont typeface="Arial"/>
              <a:buChar char="•"/>
            </a:pPr>
            <a:r>
              <a:rPr lang="en-US" dirty="0" smtClean="0">
                <a:solidFill>
                  <a:schemeClr val="accent1"/>
                </a:solidFill>
              </a:rPr>
              <a:t>Surface Storage</a:t>
            </a:r>
          </a:p>
          <a:p>
            <a:pPr indent="-457200">
              <a:spcAft>
                <a:spcPts val="1800"/>
              </a:spcAft>
              <a:buFont typeface="Arial"/>
              <a:buChar char="•"/>
            </a:pPr>
            <a:r>
              <a:rPr lang="en-US" dirty="0" smtClean="0">
                <a:solidFill>
                  <a:schemeClr val="accent1"/>
                </a:solidFill>
              </a:rPr>
              <a:t>Market-based Reallocation</a:t>
            </a:r>
          </a:p>
          <a:p>
            <a:pPr indent="-457200">
              <a:spcAft>
                <a:spcPts val="1800"/>
              </a:spcAft>
              <a:buFont typeface="Arial"/>
              <a:buChar char="•"/>
            </a:pPr>
            <a:r>
              <a:rPr lang="en-US" dirty="0" smtClean="0">
                <a:solidFill>
                  <a:schemeClr val="accent1"/>
                </a:solidFill>
              </a:rPr>
              <a:t>Groundwater Storage</a:t>
            </a:r>
          </a:p>
          <a:p>
            <a:pPr indent="-457200">
              <a:spcAft>
                <a:spcPts val="1800"/>
              </a:spcAft>
              <a:buFont typeface="Arial"/>
              <a:buChar char="•"/>
            </a:pPr>
            <a:r>
              <a:rPr lang="en-US" dirty="0" smtClean="0">
                <a:solidFill>
                  <a:schemeClr val="accent1"/>
                </a:solidFill>
              </a:rPr>
              <a:t>Enhanced Water Conservation</a:t>
            </a:r>
            <a:endParaRPr lang="en-US" dirty="0">
              <a:solidFill>
                <a:schemeClr val="accent1"/>
              </a:solidFill>
            </a:endParaRP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69840858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4572000" y="0"/>
            <a:ext cx="457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4"/>
          <p:cNvSpPr txBox="1">
            <a:spLocks noChangeArrowheads="1"/>
          </p:cNvSpPr>
          <p:nvPr/>
        </p:nvSpPr>
        <p:spPr>
          <a:xfrm>
            <a:off x="4877763" y="174038"/>
            <a:ext cx="4114800" cy="4361392"/>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gn="ctr">
              <a:buFontTx/>
              <a:buNone/>
            </a:pPr>
            <a:endParaRPr lang="en-US" altLang="en-US" sz="2000" dirty="0" smtClean="0"/>
          </a:p>
          <a:p>
            <a:pPr marL="0" indent="0" algn="ctr">
              <a:spcBef>
                <a:spcPts val="0"/>
              </a:spcBef>
              <a:buFontTx/>
              <a:buNone/>
            </a:pPr>
            <a:r>
              <a:rPr lang="en-US" altLang="en-US" sz="2400" b="1" dirty="0" smtClean="0"/>
              <a:t>The Climate Impacts Group</a:t>
            </a:r>
          </a:p>
          <a:p>
            <a:pPr marL="0" indent="0" algn="ctr">
              <a:spcBef>
                <a:spcPts val="0"/>
              </a:spcBef>
              <a:buFontTx/>
              <a:buNone/>
            </a:pPr>
            <a:endParaRPr lang="en-US" altLang="en-US" sz="2400" b="1" dirty="0" smtClean="0"/>
          </a:p>
          <a:p>
            <a:pPr marL="0" indent="0" algn="ctr">
              <a:spcBef>
                <a:spcPts val="0"/>
              </a:spcBef>
              <a:buFontTx/>
              <a:buNone/>
            </a:pPr>
            <a:r>
              <a:rPr lang="en-US" altLang="en-US" sz="2400" dirty="0" smtClean="0">
                <a:solidFill>
                  <a:srgbClr val="000000"/>
                </a:solidFill>
                <a:hlinkClick r:id="rId3"/>
              </a:rPr>
              <a:t>www.cig.uw.edu</a:t>
            </a:r>
            <a:r>
              <a:rPr lang="en-US" altLang="en-US" sz="2400" dirty="0" smtClean="0">
                <a:solidFill>
                  <a:srgbClr val="000000"/>
                </a:solidFill>
              </a:rPr>
              <a:t>  </a:t>
            </a:r>
            <a:endParaRPr lang="en-US" altLang="en-US" sz="2400" dirty="0">
              <a:solidFill>
                <a:schemeClr val="tx2"/>
              </a:solidFill>
            </a:endParaRPr>
          </a:p>
          <a:p>
            <a:pPr marL="0" indent="0" algn="ctr">
              <a:spcBef>
                <a:spcPts val="0"/>
              </a:spcBef>
              <a:buFontTx/>
              <a:buNone/>
            </a:pPr>
            <a:r>
              <a:rPr lang="en-US" altLang="en-US" sz="2400" dirty="0" smtClean="0">
                <a:hlinkClick r:id="rId4"/>
              </a:rPr>
              <a:t>cig@uw.edu</a:t>
            </a:r>
            <a:endParaRPr lang="en-US" altLang="en-US" sz="2400" dirty="0" smtClean="0"/>
          </a:p>
          <a:p>
            <a:pPr marL="0" indent="0" algn="ctr">
              <a:spcBef>
                <a:spcPts val="0"/>
              </a:spcBef>
              <a:buFontTx/>
              <a:buNone/>
            </a:pPr>
            <a:endParaRPr lang="en-US" altLang="en-US" sz="2400" dirty="0" smtClean="0"/>
          </a:p>
          <a:p>
            <a:pPr marL="0" indent="0" algn="ctr">
              <a:spcBef>
                <a:spcPts val="0"/>
              </a:spcBef>
              <a:buFontTx/>
              <a:buNone/>
            </a:pPr>
            <a:r>
              <a:rPr lang="en-US" altLang="en-US" sz="2400" dirty="0" smtClean="0"/>
              <a:t>Ingrid M Tohver</a:t>
            </a:r>
          </a:p>
          <a:p>
            <a:pPr marL="0" indent="0" algn="ctr">
              <a:spcBef>
                <a:spcPts val="0"/>
              </a:spcBef>
              <a:buFontTx/>
              <a:buNone/>
            </a:pPr>
            <a:r>
              <a:rPr lang="en-US" altLang="en-US" sz="2400" dirty="0" smtClean="0">
                <a:hlinkClick r:id="rId5"/>
              </a:rPr>
              <a:t>itohver@uw.edu</a:t>
            </a:r>
            <a:r>
              <a:rPr lang="en-US" altLang="en-US" sz="2400" dirty="0" smtClean="0"/>
              <a:t> </a:t>
            </a:r>
          </a:p>
        </p:txBody>
      </p:sp>
      <p:pic>
        <p:nvPicPr>
          <p:cNvPr id="7" name="Picture 5" descr="CIG_logo_color_2_inch"/>
          <p:cNvPicPr>
            <a:picLocks noChangeAspect="1" noChangeArrowheads="1"/>
          </p:cNvPicPr>
          <p:nvPr/>
        </p:nvPicPr>
        <p:blipFill>
          <a:blip r:embed="rId6"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6464671" y="3818875"/>
            <a:ext cx="916325" cy="15589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12" name="Picture 11"/>
          <p:cNvPicPr>
            <a:picLocks noChangeAspect="1"/>
          </p:cNvPicPr>
          <p:nvPr/>
        </p:nvPicPr>
        <p:blipFill>
          <a:blip r:embed="rId7"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5498730" y="5755595"/>
            <a:ext cx="2743200" cy="326228"/>
          </a:xfrm>
          <a:prstGeom prst="rect">
            <a:avLst/>
          </a:prstGeom>
        </p:spPr>
      </p:pic>
      <p:pic>
        <p:nvPicPr>
          <p:cNvPr id="2" name="Picture 1"/>
          <p:cNvPicPr>
            <a:picLocks noChangeAspect="1"/>
          </p:cNvPicPr>
          <p:nvPr/>
        </p:nvPicPr>
        <p:blipFill>
          <a:blip r:embed="rId8"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0" y="0"/>
            <a:ext cx="4801563" cy="6858000"/>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315513515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5" name="Rectangle 4"/>
          <p:cNvSpPr/>
          <p:nvPr/>
        </p:nvSpPr>
        <p:spPr>
          <a:xfrm>
            <a:off x="895350" y="276225"/>
            <a:ext cx="7878763" cy="1077218"/>
          </a:xfrm>
          <a:prstGeom prst="rect">
            <a:avLst/>
          </a:prstGeom>
        </p:spPr>
        <p:txBody>
          <a:bodyPr>
            <a:spAutoFit/>
          </a:bodyPr>
          <a:lstStyle/>
          <a:p>
            <a:pPr algn="ctr" eaLnBrk="1" hangingPunct="1">
              <a:spcBef>
                <a:spcPts val="1200"/>
              </a:spcBef>
              <a:spcAft>
                <a:spcPts val="1200"/>
              </a:spcAft>
              <a:defRPr/>
            </a:pPr>
            <a:r>
              <a:rPr lang="en-US" sz="3200" b="1" dirty="0">
                <a:solidFill>
                  <a:srgbClr val="1F497D"/>
                </a:solidFill>
              </a:rPr>
              <a:t>Average annual PNW temperature </a:t>
            </a:r>
            <a:br>
              <a:rPr lang="en-US" sz="3200" b="1" dirty="0">
                <a:solidFill>
                  <a:srgbClr val="1F497D"/>
                </a:solidFill>
              </a:rPr>
            </a:br>
            <a:r>
              <a:rPr lang="en-US" sz="3200" b="1" dirty="0">
                <a:solidFill>
                  <a:srgbClr val="1F497D"/>
                </a:solidFill>
              </a:rPr>
              <a:t>has increased +1.3°F </a:t>
            </a:r>
            <a:r>
              <a:rPr lang="en-US" sz="3200" dirty="0">
                <a:solidFill>
                  <a:srgbClr val="1F497D"/>
                </a:solidFill>
              </a:rPr>
              <a:t>(1885-2011 )</a:t>
            </a:r>
            <a:endParaRPr lang="en-US" sz="2000" i="1" dirty="0">
              <a:solidFill>
                <a:srgbClr val="1F497D"/>
              </a:solidFill>
            </a:endParaRPr>
          </a:p>
        </p:txBody>
      </p:sp>
      <p:pic>
        <p:nvPicPr>
          <p:cNvPr id="434179" name="990E388C-5DA8-4B35-AC55-8083EFC16DFD" descr="image001"/>
          <p:cNvPicPr>
            <a:picLocks noChangeAspect="1" noChangeArrowheads="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258571" y="1513649"/>
            <a:ext cx="5903673" cy="4830131"/>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pic>
        <p:nvPicPr>
          <p:cNvPr id="434180" name="Picture 7" descr="CIG_logo_color_2_inch.jpg"/>
          <p:cNvPicPr>
            <a:picLocks noChangeAspect="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180975" y="228600"/>
            <a:ext cx="549275" cy="933450"/>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6" name="Rectangle 5"/>
          <p:cNvSpPr/>
          <p:nvPr/>
        </p:nvSpPr>
        <p:spPr>
          <a:xfrm>
            <a:off x="493712" y="6550223"/>
            <a:ext cx="8650288" cy="307777"/>
          </a:xfrm>
          <a:prstGeom prst="rect">
            <a:avLst/>
          </a:prstGeom>
        </p:spPr>
        <p:txBody>
          <a:bodyPr>
            <a:spAutoFit/>
          </a:bodyPr>
          <a:lstStyle/>
          <a:p>
            <a:pPr algn="r" eaLnBrk="1" hangingPunct="1">
              <a:defRPr/>
            </a:pPr>
            <a:r>
              <a:rPr lang="en-US" sz="1400" i="1" dirty="0">
                <a:solidFill>
                  <a:srgbClr val="4F81BD"/>
                </a:solidFill>
              </a:rPr>
              <a:t>(Figure source: Climate Impacts Group; see also Kunkel et al. 2013, Mote et al. 2013; </a:t>
            </a:r>
            <a:r>
              <a:rPr lang="en-US" sz="1400" i="1" dirty="0" err="1">
                <a:solidFill>
                  <a:srgbClr val="4F81BD"/>
                </a:solidFill>
              </a:rPr>
              <a:t>Abatzaglou</a:t>
            </a:r>
            <a:r>
              <a:rPr lang="en-US" sz="1400" i="1" dirty="0">
                <a:solidFill>
                  <a:srgbClr val="4F81BD"/>
                </a:solidFill>
              </a:rPr>
              <a:t> 2014)</a:t>
            </a:r>
            <a:endParaRPr lang="en-US" sz="1400" dirty="0">
              <a:solidFill>
                <a:srgbClr val="4F81BD"/>
              </a:solidFill>
            </a:endParaRPr>
          </a:p>
        </p:txBody>
      </p:sp>
      <p:sp>
        <p:nvSpPr>
          <p:cNvPr id="7" name="TextBox 6"/>
          <p:cNvSpPr txBox="1"/>
          <p:nvPr/>
        </p:nvSpPr>
        <p:spPr>
          <a:xfrm>
            <a:off x="6400800" y="1963984"/>
            <a:ext cx="2373313" cy="3477875"/>
          </a:xfrm>
          <a:prstGeom prst="rect">
            <a:avLst/>
          </a:prstGeom>
          <a:solidFill>
            <a:schemeClr val="accent6">
              <a:lumMod val="20000"/>
              <a:lumOff val="80000"/>
            </a:schemeClr>
          </a:solidFill>
        </p:spPr>
        <p:txBody>
          <a:bodyPr wrap="square">
            <a:spAutoFit/>
          </a:bodyPr>
          <a:lstStyle/>
          <a:p>
            <a:pPr eaLnBrk="1" hangingPunct="1">
              <a:spcBef>
                <a:spcPts val="1200"/>
              </a:spcBef>
              <a:spcAft>
                <a:spcPts val="1200"/>
              </a:spcAft>
              <a:defRPr/>
            </a:pPr>
            <a:r>
              <a:rPr lang="en-US" sz="2000" dirty="0">
                <a:solidFill>
                  <a:schemeClr val="accent1"/>
                </a:solidFill>
              </a:rPr>
              <a:t>Warming observed in all seasons except spring (1980-2011)</a:t>
            </a:r>
          </a:p>
          <a:p>
            <a:pPr eaLnBrk="1" hangingPunct="1">
              <a:spcBef>
                <a:spcPts val="1200"/>
              </a:spcBef>
              <a:spcAft>
                <a:spcPts val="1200"/>
              </a:spcAft>
              <a:defRPr/>
            </a:pPr>
            <a:r>
              <a:rPr lang="en-US" sz="2000" i="1" dirty="0">
                <a:solidFill>
                  <a:schemeClr val="accent1"/>
                </a:solidFill>
              </a:rPr>
              <a:t>Rate</a:t>
            </a:r>
            <a:r>
              <a:rPr lang="en-US" sz="2000" dirty="0">
                <a:solidFill>
                  <a:schemeClr val="accent1"/>
                </a:solidFill>
              </a:rPr>
              <a:t> of warming has increased since 1970</a:t>
            </a:r>
          </a:p>
          <a:p>
            <a:pPr eaLnBrk="1" hangingPunct="1">
              <a:spcBef>
                <a:spcPts val="1200"/>
              </a:spcBef>
              <a:spcAft>
                <a:spcPts val="1200"/>
              </a:spcAft>
              <a:defRPr/>
            </a:pPr>
            <a:r>
              <a:rPr lang="en-US" sz="2000" dirty="0">
                <a:solidFill>
                  <a:schemeClr val="accent1"/>
                </a:solidFill>
              </a:rPr>
              <a:t>Short-term periods of cooling (seasonal or annual) are normal </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6349814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p:blipFill>
        <p:spPr>
          <a:xfrm>
            <a:off x="420623" y="1121527"/>
            <a:ext cx="8302753" cy="5394960"/>
          </a:xfrm>
          <a:prstGeom prst="rect">
            <a:avLst/>
          </a:prstGeom>
        </p:spPr>
      </p:pic>
      <p:sp>
        <p:nvSpPr>
          <p:cNvPr id="4" name="Rectangle 3"/>
          <p:cNvSpPr/>
          <p:nvPr/>
        </p:nvSpPr>
        <p:spPr>
          <a:xfrm>
            <a:off x="1627632" y="274638"/>
            <a:ext cx="7059169" cy="523220"/>
          </a:xfrm>
          <a:prstGeom prst="rect">
            <a:avLst/>
          </a:prstGeom>
        </p:spPr>
        <p:txBody>
          <a:bodyPr wrap="square">
            <a:spAutoFit/>
          </a:bodyPr>
          <a:lstStyle/>
          <a:p>
            <a:r>
              <a:rPr lang="en-US" sz="2800" b="1" dirty="0"/>
              <a:t>Mean Temperature Trend Analysis 1895-2014</a:t>
            </a:r>
          </a:p>
        </p:txBody>
      </p:sp>
      <p:sp>
        <p:nvSpPr>
          <p:cNvPr id="5" name="TextBox 4"/>
          <p:cNvSpPr txBox="1"/>
          <p:nvPr/>
        </p:nvSpPr>
        <p:spPr>
          <a:xfrm>
            <a:off x="3895343" y="3877467"/>
            <a:ext cx="1936595" cy="369332"/>
          </a:xfrm>
          <a:prstGeom prst="rect">
            <a:avLst/>
          </a:prstGeom>
          <a:solidFill>
            <a:schemeClr val="bg1"/>
          </a:solidFill>
        </p:spPr>
        <p:txBody>
          <a:bodyPr wrap="square" rtlCol="0">
            <a:spAutoFit/>
          </a:bodyPr>
          <a:lstStyle/>
          <a:p>
            <a:r>
              <a:rPr lang="en-US" b="1" dirty="0" smtClean="0"/>
              <a:t>Ellensburg: +0.8°F</a:t>
            </a:r>
            <a:endParaRPr lang="en-US" b="1" dirty="0"/>
          </a:p>
        </p:txBody>
      </p:sp>
      <p:sp>
        <p:nvSpPr>
          <p:cNvPr id="6" name="TextBox 5"/>
          <p:cNvSpPr txBox="1"/>
          <p:nvPr/>
        </p:nvSpPr>
        <p:spPr>
          <a:xfrm>
            <a:off x="4430214" y="4551374"/>
            <a:ext cx="1870253" cy="369332"/>
          </a:xfrm>
          <a:prstGeom prst="rect">
            <a:avLst/>
          </a:prstGeom>
          <a:solidFill>
            <a:schemeClr val="bg1"/>
          </a:solidFill>
        </p:spPr>
        <p:txBody>
          <a:bodyPr wrap="square" rtlCol="0">
            <a:spAutoFit/>
          </a:bodyPr>
          <a:lstStyle/>
          <a:p>
            <a:r>
              <a:rPr lang="en-US" b="1" dirty="0" smtClean="0"/>
              <a:t>Sunnyside: +1.4°F</a:t>
            </a:r>
            <a:endParaRPr lang="en-US" b="1" dirty="0"/>
          </a:p>
        </p:txBody>
      </p:sp>
      <p:sp>
        <p:nvSpPr>
          <p:cNvPr id="7" name="Rectangle 6"/>
          <p:cNvSpPr/>
          <p:nvPr/>
        </p:nvSpPr>
        <p:spPr>
          <a:xfrm>
            <a:off x="4681729" y="6539599"/>
            <a:ext cx="4572000" cy="338554"/>
          </a:xfrm>
          <a:prstGeom prst="rect">
            <a:avLst/>
          </a:prstGeom>
        </p:spPr>
        <p:txBody>
          <a:bodyPr>
            <a:spAutoFit/>
          </a:bodyPr>
          <a:lstStyle/>
          <a:p>
            <a:r>
              <a:rPr lang="en-US" sz="1600" dirty="0"/>
              <a:t>http://www.climate.washington.edu/trendanalysis/</a:t>
            </a:r>
          </a:p>
        </p:txBody>
      </p:sp>
      <p:pic>
        <p:nvPicPr>
          <p:cNvPr id="8" name="Picture 7"/>
          <p:cNvPicPr>
            <a:picLocks noChangeAspect="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tretch>
            <a:fillRect/>
          </a:stretch>
        </p:blipFill>
        <p:spPr>
          <a:xfrm>
            <a:off x="213541" y="238062"/>
            <a:ext cx="983755" cy="694416"/>
          </a:xfrm>
          <a:prstGeom prst="rect">
            <a:avLst/>
          </a:prstGeom>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19433131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2" name="Rectangle 11"/>
          <p:cNvSpPr/>
          <p:nvPr/>
        </p:nvSpPr>
        <p:spPr>
          <a:xfrm>
            <a:off x="120514" y="0"/>
            <a:ext cx="9144000" cy="115728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a:p>
        </p:txBody>
      </p:sp>
      <p:sp>
        <p:nvSpPr>
          <p:cNvPr id="436227" name="Title 1"/>
          <p:cNvSpPr txBox="1">
            <a:spLocks/>
          </p:cNvSpPr>
          <p:nvPr/>
        </p:nvSpPr>
        <p:spPr bwMode="auto">
          <a:xfrm>
            <a:off x="360363" y="176213"/>
            <a:ext cx="8415337" cy="8683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nchor="ct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1200"/>
              </a:spcBef>
              <a:spcAft>
                <a:spcPts val="1200"/>
              </a:spcAft>
              <a:buFontTx/>
              <a:buNone/>
            </a:pPr>
            <a:r>
              <a:rPr lang="en-US" altLang="en-US" sz="3200" b="1" dirty="0">
                <a:solidFill>
                  <a:srgbClr val="002060"/>
                </a:solidFill>
              </a:rPr>
              <a:t>No clear trend in </a:t>
            </a:r>
            <a:r>
              <a:rPr lang="en-US" altLang="en-US" sz="3200" b="1" dirty="0" smtClean="0">
                <a:solidFill>
                  <a:srgbClr val="002060"/>
                </a:solidFill>
              </a:rPr>
              <a:t>observed </a:t>
            </a:r>
            <a:br>
              <a:rPr lang="en-US" altLang="en-US" sz="3200" b="1" dirty="0" smtClean="0">
                <a:solidFill>
                  <a:srgbClr val="002060"/>
                </a:solidFill>
              </a:rPr>
            </a:br>
            <a:r>
              <a:rPr lang="en-US" altLang="en-US" sz="3200" b="1" dirty="0" smtClean="0">
                <a:solidFill>
                  <a:srgbClr val="002060"/>
                </a:solidFill>
              </a:rPr>
              <a:t>average </a:t>
            </a:r>
            <a:r>
              <a:rPr lang="en-US" altLang="en-US" sz="3200" b="1" dirty="0">
                <a:solidFill>
                  <a:srgbClr val="002060"/>
                </a:solidFill>
              </a:rPr>
              <a:t>annual precipitation</a:t>
            </a:r>
          </a:p>
        </p:txBody>
      </p:sp>
      <p:sp>
        <p:nvSpPr>
          <p:cNvPr id="436228" name="TextBox 8"/>
          <p:cNvSpPr txBox="1">
            <a:spLocks noChangeArrowheads="1"/>
          </p:cNvSpPr>
          <p:nvPr/>
        </p:nvSpPr>
        <p:spPr bwMode="auto">
          <a:xfrm>
            <a:off x="6436094" y="6581775"/>
            <a:ext cx="2707906" cy="30777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400" dirty="0">
                <a:solidFill>
                  <a:schemeClr val="accent1"/>
                </a:solidFill>
                <a:latin typeface="Calibri" panose="020F0502020204030204" pitchFamily="34" charset="0"/>
              </a:rPr>
              <a:t>Figure 2.4 in </a:t>
            </a:r>
            <a:r>
              <a:rPr lang="en-US" altLang="en-US" sz="1400" dirty="0" smtClean="0">
                <a:solidFill>
                  <a:schemeClr val="accent1"/>
                </a:solidFill>
                <a:latin typeface="Calibri" panose="020F0502020204030204" pitchFamily="34" charset="0"/>
              </a:rPr>
              <a:t>Dalton et </a:t>
            </a:r>
            <a:r>
              <a:rPr lang="en-US" altLang="en-US" sz="1400" dirty="0">
                <a:solidFill>
                  <a:schemeClr val="accent1"/>
                </a:solidFill>
                <a:latin typeface="Calibri" panose="020F0502020204030204" pitchFamily="34" charset="0"/>
              </a:rPr>
              <a:t>al. </a:t>
            </a:r>
            <a:r>
              <a:rPr lang="en-US" altLang="en-US" sz="1400" dirty="0" smtClean="0">
                <a:solidFill>
                  <a:schemeClr val="accent1"/>
                </a:solidFill>
                <a:latin typeface="Calibri" panose="020F0502020204030204" pitchFamily="34" charset="0"/>
              </a:rPr>
              <a:t>2013</a:t>
            </a:r>
            <a:endParaRPr lang="en-US" altLang="en-US" sz="1400" dirty="0">
              <a:solidFill>
                <a:schemeClr val="accent1"/>
              </a:solidFill>
              <a:latin typeface="Calibri" panose="020F0502020204030204" pitchFamily="34" charset="0"/>
            </a:endParaRPr>
          </a:p>
        </p:txBody>
      </p:sp>
      <p:pic>
        <p:nvPicPr>
          <p:cNvPr id="436229" name="Picture 2"/>
          <p:cNvPicPr>
            <a:picLocks noChangeAspect="1" noChangeArrowheads="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109728" y="1388417"/>
            <a:ext cx="8818817" cy="3935234"/>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chemeClr val="accent1"/>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chemeClr val="tx1"/>
                </a:solidFill>
                <a:miter lim="800000"/>
                <a:headEnd/>
                <a:tailEnd/>
              </a14:hiddenLine>
            </a:ext>
          </a:extLst>
        </p:spPr>
      </p:pic>
      <p:sp>
        <p:nvSpPr>
          <p:cNvPr id="436230" name="TextBox 10"/>
          <p:cNvSpPr txBox="1">
            <a:spLocks noChangeArrowheads="1"/>
          </p:cNvSpPr>
          <p:nvPr/>
        </p:nvSpPr>
        <p:spPr bwMode="auto">
          <a:xfrm>
            <a:off x="1005840" y="5524818"/>
            <a:ext cx="8083297" cy="830997"/>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marL="285750" indent="-285750">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pPr>
            <a:r>
              <a:rPr lang="en-US" altLang="en-US" sz="2400" dirty="0">
                <a:solidFill>
                  <a:srgbClr val="002060"/>
                </a:solidFill>
              </a:rPr>
              <a:t>Slightly higher variability (+16%) since 1970</a:t>
            </a:r>
          </a:p>
          <a:p>
            <a:pPr eaLnBrk="1" hangingPunct="1">
              <a:spcBef>
                <a:spcPct val="0"/>
              </a:spcBef>
            </a:pPr>
            <a:r>
              <a:rPr lang="en-US" altLang="en-US" sz="2400" dirty="0">
                <a:solidFill>
                  <a:srgbClr val="002060"/>
                </a:solidFill>
              </a:rPr>
              <a:t>No statistically significant trends</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42354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65922" name="Picture 3"/>
          <p:cNvPicPr>
            <a:picLocks noChangeAspect="1" noChangeArrowheads="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606425" y="2094230"/>
            <a:ext cx="7669213" cy="38957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lgn="ctr">
                <a:solidFill>
                  <a:srgbClr val="000000"/>
                </a:solidFill>
                <a:miter lim="800000"/>
                <a:headEnd/>
                <a:tailEnd/>
              </a14:hiddenLine>
            </a:ext>
          </a:extLst>
        </p:spPr>
      </p:pic>
      <p:sp>
        <p:nvSpPr>
          <p:cNvPr id="465923" name="TextBox 5"/>
          <p:cNvSpPr txBox="1">
            <a:spLocks noChangeArrowheads="1"/>
          </p:cNvSpPr>
          <p:nvPr/>
        </p:nvSpPr>
        <p:spPr bwMode="auto">
          <a:xfrm>
            <a:off x="711200" y="6024563"/>
            <a:ext cx="7572375" cy="6461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30000"/>
              </a:spcBef>
              <a:buFontTx/>
              <a:buNone/>
            </a:pPr>
            <a:r>
              <a:rPr lang="en-US" altLang="en-US" sz="1800" dirty="0">
                <a:solidFill>
                  <a:srgbClr val="4F81BD"/>
                </a:solidFill>
              </a:rPr>
              <a:t>Changes in regionally averaged April 1 SWE for the </a:t>
            </a:r>
            <a:br>
              <a:rPr lang="en-US" altLang="en-US" sz="1800" dirty="0">
                <a:solidFill>
                  <a:srgbClr val="4F81BD"/>
                </a:solidFill>
              </a:rPr>
            </a:br>
            <a:r>
              <a:rPr lang="en-US" altLang="en-US" sz="1800" dirty="0">
                <a:solidFill>
                  <a:srgbClr val="4F81BD"/>
                </a:solidFill>
              </a:rPr>
              <a:t>WA and OR Cascades, 1944-2006</a:t>
            </a:r>
          </a:p>
        </p:txBody>
      </p:sp>
      <p:sp>
        <p:nvSpPr>
          <p:cNvPr id="465924" name="Rectangle 2"/>
          <p:cNvSpPr>
            <a:spLocks noChangeArrowheads="1"/>
          </p:cNvSpPr>
          <p:nvPr/>
        </p:nvSpPr>
        <p:spPr bwMode="auto">
          <a:xfrm>
            <a:off x="157596" y="182563"/>
            <a:ext cx="8986404" cy="164660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wrap="square">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ts val="1200"/>
              </a:spcBef>
              <a:spcAft>
                <a:spcPts val="1800"/>
              </a:spcAft>
              <a:buFontTx/>
              <a:buNone/>
            </a:pPr>
            <a:r>
              <a:rPr lang="en-US" altLang="en-US" sz="3600" b="1" dirty="0" smtClean="0">
                <a:solidFill>
                  <a:srgbClr val="002060"/>
                </a:solidFill>
              </a:rPr>
              <a:t>Decline in Long-term Spring Snowpack</a:t>
            </a:r>
          </a:p>
          <a:p>
            <a:pPr algn="ctr" eaLnBrk="1" hangingPunct="1">
              <a:spcBef>
                <a:spcPts val="1200"/>
              </a:spcBef>
              <a:spcAft>
                <a:spcPts val="1200"/>
              </a:spcAft>
              <a:buFontTx/>
              <a:buNone/>
            </a:pPr>
            <a:r>
              <a:rPr lang="en-US" altLang="en-US" sz="2000" i="1" dirty="0">
                <a:solidFill>
                  <a:schemeClr val="accent1"/>
                </a:solidFill>
              </a:rPr>
              <a:t>Spring snowpack varies year-to-</a:t>
            </a:r>
            <a:r>
              <a:rPr lang="en-US" altLang="en-US" sz="2000" i="1" dirty="0" smtClean="0">
                <a:solidFill>
                  <a:schemeClr val="accent1"/>
                </a:solidFill>
              </a:rPr>
              <a:t>year, </a:t>
            </a:r>
            <a:r>
              <a:rPr lang="en-US" altLang="en-US" sz="2000" i="1" dirty="0">
                <a:solidFill>
                  <a:schemeClr val="accent1"/>
                </a:solidFill>
              </a:rPr>
              <a:t>but declined ~25% from </a:t>
            </a:r>
            <a:br>
              <a:rPr lang="en-US" altLang="en-US" sz="2000" i="1" dirty="0">
                <a:solidFill>
                  <a:schemeClr val="accent1"/>
                </a:solidFill>
              </a:rPr>
            </a:br>
            <a:r>
              <a:rPr lang="en-US" altLang="en-US" sz="2000" i="1" dirty="0">
                <a:solidFill>
                  <a:schemeClr val="accent1"/>
                </a:solidFill>
              </a:rPr>
              <a:t>mid-20th century through 2006</a:t>
            </a:r>
          </a:p>
        </p:txBody>
      </p:sp>
      <p:sp>
        <p:nvSpPr>
          <p:cNvPr id="465926" name="TextBox 3"/>
          <p:cNvSpPr txBox="1">
            <a:spLocks noChangeArrowheads="1"/>
          </p:cNvSpPr>
          <p:nvPr/>
        </p:nvSpPr>
        <p:spPr bwMode="auto">
          <a:xfrm>
            <a:off x="7767638" y="6588125"/>
            <a:ext cx="1346200" cy="277813"/>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r" eaLnBrk="1" hangingPunct="1">
              <a:spcBef>
                <a:spcPct val="0"/>
              </a:spcBef>
              <a:buFontTx/>
              <a:buNone/>
            </a:pPr>
            <a:r>
              <a:rPr lang="en-US" altLang="en-US" sz="1200" i="1" dirty="0">
                <a:solidFill>
                  <a:srgbClr val="4F81BD"/>
                </a:solidFill>
              </a:rPr>
              <a:t>Mote et al. 2008</a:t>
            </a:r>
          </a:p>
        </p:txBody>
      </p:sp>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66803417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a:xfrm>
            <a:off x="549903" y="0"/>
            <a:ext cx="8229600" cy="862175"/>
          </a:xfrm>
        </p:spPr>
        <p:txBody>
          <a:bodyPr>
            <a:normAutofit/>
          </a:bodyPr>
          <a:lstStyle/>
          <a:p>
            <a:r>
              <a:rPr lang="en-US" sz="3600" b="1" dirty="0" smtClean="0">
                <a:solidFill>
                  <a:schemeClr val="tx2"/>
                </a:solidFill>
              </a:rPr>
              <a:t>Snow-Influenced Hydrology</a:t>
            </a:r>
            <a:endParaRPr lang="en-US" sz="3600" b="1" dirty="0">
              <a:solidFill>
                <a:schemeClr val="tx2"/>
              </a:solidFill>
            </a:endParaRPr>
          </a:p>
        </p:txBody>
      </p:sp>
      <p:pic>
        <p:nvPicPr>
          <p:cNvPr id="4" name="Picture 3" descr="historical_wa.png"/>
          <p:cNvPicPr>
            <a:picLocks noChangeAspect="1"/>
          </p:cNvPicPr>
          <p:nvPr/>
        </p:nvPicPr>
        <p:blipFill>
          <a:blip r:embed="rId2"/>
          <a:stretch>
            <a:fillRect/>
          </a:stretch>
        </p:blipFill>
        <p:spPr>
          <a:xfrm>
            <a:off x="0" y="4503482"/>
            <a:ext cx="9144000" cy="2354518"/>
          </a:xfrm>
          <a:prstGeom prst="rect">
            <a:avLst/>
          </a:prstGeom>
        </p:spPr>
      </p:pic>
      <p:grpSp>
        <p:nvGrpSpPr>
          <p:cNvPr id="6" name="Group 5"/>
          <p:cNvGrpSpPr/>
          <p:nvPr/>
        </p:nvGrpSpPr>
        <p:grpSpPr>
          <a:xfrm>
            <a:off x="238125" y="942737"/>
            <a:ext cx="8905875" cy="3447816"/>
            <a:chOff x="115829" y="1397000"/>
            <a:chExt cx="8905875" cy="3447816"/>
          </a:xfrm>
        </p:grpSpPr>
        <p:sp>
          <p:nvSpPr>
            <p:cNvPr id="7" name="TextBox 6"/>
            <p:cNvSpPr txBox="1"/>
            <p:nvPr/>
          </p:nvSpPr>
          <p:spPr>
            <a:xfrm>
              <a:off x="2958631" y="1425224"/>
              <a:ext cx="2939815" cy="646331"/>
            </a:xfrm>
            <a:prstGeom prst="rect">
              <a:avLst/>
            </a:prstGeom>
            <a:noFill/>
          </p:spPr>
          <p:txBody>
            <a:bodyPr wrap="square">
              <a:spAutoFit/>
            </a:bodyPr>
            <a:lstStyle/>
            <a:p>
              <a:pPr>
                <a:defRPr/>
              </a:pPr>
              <a:r>
                <a:rPr lang="en-US" sz="1800" dirty="0">
                  <a:solidFill>
                    <a:srgbClr val="4F81BD"/>
                  </a:solidFill>
                  <a:latin typeface="+mj-lt"/>
                </a:rPr>
                <a:t> “</a:t>
              </a:r>
              <a:r>
                <a:rPr lang="en-US" sz="1800" b="1" dirty="0">
                  <a:solidFill>
                    <a:srgbClr val="4F81BD"/>
                  </a:solidFill>
                  <a:latin typeface="+mj-lt"/>
                </a:rPr>
                <a:t>transient</a:t>
              </a:r>
              <a:r>
                <a:rPr lang="en-US" sz="1800" dirty="0">
                  <a:solidFill>
                    <a:srgbClr val="4F81BD"/>
                  </a:solidFill>
                  <a:latin typeface="+mj-lt"/>
                </a:rPr>
                <a:t>” – double peaked</a:t>
              </a:r>
            </a:p>
            <a:p>
              <a:pPr>
                <a:defRPr/>
              </a:pPr>
              <a:endParaRPr lang="en-US" sz="1800" dirty="0">
                <a:solidFill>
                  <a:srgbClr val="4F81BD"/>
                </a:solidFill>
                <a:latin typeface="+mj-lt"/>
              </a:endParaRPr>
            </a:p>
          </p:txBody>
        </p:sp>
        <p:sp>
          <p:nvSpPr>
            <p:cNvPr id="8" name="TextBox 11"/>
            <p:cNvSpPr txBox="1">
              <a:spLocks noChangeArrowheads="1"/>
            </p:cNvSpPr>
            <p:nvPr/>
          </p:nvSpPr>
          <p:spPr bwMode="auto">
            <a:xfrm>
              <a:off x="6270037" y="1397000"/>
              <a:ext cx="2134005" cy="369333"/>
            </a:xfrm>
            <a:prstGeom prst="rect">
              <a:avLst/>
            </a:prstGeom>
            <a:noFill/>
            <a:ln w="9525">
              <a:noFill/>
              <a:miter lim="800000"/>
              <a:headEnd/>
              <a:tailEnd/>
            </a:ln>
          </p:spPr>
          <p:txBody>
            <a:bodyPr wrap="none">
              <a:prstTxWarp prst="textNoShape">
                <a:avLst/>
              </a:prstTxWarp>
              <a:spAutoFit/>
            </a:bodyPr>
            <a:lstStyle/>
            <a:p>
              <a:r>
                <a:rPr lang="en-US" sz="1800" b="1" dirty="0">
                  <a:solidFill>
                    <a:srgbClr val="4F81BD"/>
                  </a:solidFill>
                </a:rPr>
                <a:t>snowmelt-dominant</a:t>
              </a:r>
              <a:endParaRPr lang="en-US" sz="1800" dirty="0">
                <a:solidFill>
                  <a:srgbClr val="4F81BD"/>
                </a:solidFill>
              </a:endParaRPr>
            </a:p>
          </p:txBody>
        </p:sp>
        <p:sp>
          <p:nvSpPr>
            <p:cNvPr id="9" name="TextBox 12"/>
            <p:cNvSpPr txBox="1">
              <a:spLocks noChangeArrowheads="1"/>
            </p:cNvSpPr>
            <p:nvPr/>
          </p:nvSpPr>
          <p:spPr bwMode="auto">
            <a:xfrm>
              <a:off x="796807" y="1434630"/>
              <a:ext cx="1724026" cy="369888"/>
            </a:xfrm>
            <a:prstGeom prst="rect">
              <a:avLst/>
            </a:prstGeom>
            <a:noFill/>
            <a:ln w="9525">
              <a:noFill/>
              <a:miter lim="800000"/>
              <a:headEnd/>
              <a:tailEnd/>
            </a:ln>
          </p:spPr>
          <p:txBody>
            <a:bodyPr wrap="none">
              <a:prstTxWarp prst="textNoShape">
                <a:avLst/>
              </a:prstTxWarp>
              <a:spAutoFit/>
            </a:bodyPr>
            <a:lstStyle/>
            <a:p>
              <a:pPr>
                <a:defRPr/>
              </a:pPr>
              <a:r>
                <a:rPr lang="en-US" sz="1800" b="1" dirty="0">
                  <a:solidFill>
                    <a:schemeClr val="accent1"/>
                  </a:solidFill>
                  <a:latin typeface="Arial" charset="0"/>
                </a:rPr>
                <a:t>rain-dominant</a:t>
              </a:r>
              <a:endParaRPr lang="en-US" sz="1800" dirty="0">
                <a:solidFill>
                  <a:schemeClr val="accent1"/>
                </a:solidFill>
                <a:latin typeface="Arial" charset="0"/>
              </a:endParaRPr>
            </a:p>
          </p:txBody>
        </p:sp>
        <p:pic>
          <p:nvPicPr>
            <p:cNvPr id="10" name="Picture 11" descr="basin_type_pnw.png"/>
            <p:cNvPicPr>
              <a:picLocks noChangeAspect="1"/>
            </p:cNvPicPr>
            <p:nvPr/>
          </p:nvPicPr>
          <p:blipFill>
            <a:blip r:embed="rId3"/>
            <a:srcRect t="17775" b="17404"/>
            <a:stretch>
              <a:fillRect/>
            </a:stretch>
          </p:blipFill>
          <p:spPr bwMode="auto">
            <a:xfrm>
              <a:off x="115829" y="1665112"/>
              <a:ext cx="8905875" cy="3179704"/>
            </a:xfrm>
            <a:prstGeom prst="rect">
              <a:avLst/>
            </a:prstGeom>
            <a:noFill/>
            <a:ln w="9525">
              <a:noFill/>
              <a:miter lim="800000"/>
              <a:headEnd/>
              <a:tailEnd/>
            </a:ln>
          </p:spPr>
        </p:pic>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48514" name="Picture 2" descr="http://nca2014.globalchange.gov/sites/report/files/images/web-large/Figure-21.1-hi.jpg"/>
          <p:cNvPicPr>
            <a:picLocks noChangeAspect="1" noChangeArrowheads="1"/>
          </p:cNvPicPr>
          <p:nvPr/>
        </p:nvPicPr>
        <p:blipFill>
          <a:blip r:embed="rId3"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376238" y="1360488"/>
            <a:ext cx="8421687" cy="485616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
        <p:nvSpPr>
          <p:cNvPr id="448515" name="TextBox 1"/>
          <p:cNvSpPr txBox="1">
            <a:spLocks noChangeArrowheads="1"/>
          </p:cNvSpPr>
          <p:nvPr/>
        </p:nvSpPr>
        <p:spPr bwMode="auto">
          <a:xfrm>
            <a:off x="333375" y="6357938"/>
            <a:ext cx="5410200" cy="276225"/>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txBody>
          <a:bodyPr>
            <a:spAutoFit/>
          </a:bodyPr>
          <a:lstStyle>
            <a:lvl1pPr>
              <a:spcBef>
                <a:spcPct val="20000"/>
              </a:spcBef>
              <a:buChar char="•"/>
              <a:defRPr sz="2600">
                <a:solidFill>
                  <a:schemeClr val="tx1"/>
                </a:solidFill>
                <a:latin typeface="Arial" panose="020B0604020202020204" pitchFamily="34" charset="0"/>
              </a:defRPr>
            </a:lvl1pPr>
            <a:lvl2pPr marL="742950" indent="-285750">
              <a:spcBef>
                <a:spcPct val="20000"/>
              </a:spcBef>
              <a:buChar char="–"/>
              <a:defRPr sz="2200">
                <a:solidFill>
                  <a:schemeClr val="tx1"/>
                </a:solidFill>
                <a:latin typeface="Arial" panose="020B0604020202020204" pitchFamily="34" charset="0"/>
              </a:defRPr>
            </a:lvl2pPr>
            <a:lvl3pPr marL="1143000" indent="-228600">
              <a:spcBef>
                <a:spcPct val="20000"/>
              </a:spcBef>
              <a:buChar char="•"/>
              <a:defRPr sz="20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eaLnBrk="1" hangingPunct="1">
              <a:spcBef>
                <a:spcPct val="0"/>
              </a:spcBef>
              <a:buFontTx/>
              <a:buNone/>
            </a:pPr>
            <a:r>
              <a:rPr lang="en-US" altLang="en-US" sz="1200" dirty="0">
                <a:solidFill>
                  <a:schemeClr val="accent1"/>
                </a:solidFill>
              </a:rPr>
              <a:t>National Climate Assessment 2014, Figure 21.1</a:t>
            </a:r>
          </a:p>
        </p:txBody>
      </p:sp>
      <p:sp>
        <p:nvSpPr>
          <p:cNvPr id="3" name="Title 2"/>
          <p:cNvSpPr>
            <a:spLocks noGrp="1"/>
          </p:cNvSpPr>
          <p:nvPr>
            <p:ph type="title"/>
          </p:nvPr>
        </p:nvSpPr>
        <p:spPr>
          <a:xfrm>
            <a:off x="457200" y="274638"/>
            <a:ext cx="8229600" cy="744537"/>
          </a:xfrm>
        </p:spPr>
        <p:txBody>
          <a:bodyPr>
            <a:noAutofit/>
          </a:bodyPr>
          <a:lstStyle/>
          <a:p>
            <a:pPr>
              <a:defRPr/>
            </a:pPr>
            <a:r>
              <a:rPr lang="en-US" sz="3600" b="1" dirty="0" smtClean="0">
                <a:solidFill>
                  <a:schemeClr val="tx2"/>
                </a:solidFill>
              </a:rPr>
              <a:t>Earlier Peak </a:t>
            </a:r>
            <a:r>
              <a:rPr lang="en-US" sz="3600" b="1" dirty="0" err="1" smtClean="0">
                <a:solidFill>
                  <a:schemeClr val="tx2"/>
                </a:solidFill>
              </a:rPr>
              <a:t>Streamflow</a:t>
            </a:r>
            <a:r>
              <a:rPr lang="en-US" sz="3600" b="1" dirty="0" smtClean="0">
                <a:solidFill>
                  <a:schemeClr val="tx2"/>
                </a:solidFill>
              </a:rPr>
              <a:t> in</a:t>
            </a:r>
            <a:br>
              <a:rPr lang="en-US" sz="3600" b="1" dirty="0" smtClean="0">
                <a:solidFill>
                  <a:schemeClr val="tx2"/>
                </a:solidFill>
              </a:rPr>
            </a:br>
            <a:r>
              <a:rPr lang="en-US" sz="3600" b="1" dirty="0" smtClean="0">
                <a:solidFill>
                  <a:schemeClr val="tx2"/>
                </a:solidFill>
              </a:rPr>
              <a:t>Snowmelt-Influenced Basins</a:t>
            </a:r>
            <a:endParaRPr lang="en-US" sz="3600" b="1" dirty="0">
              <a:solidFill>
                <a:schemeClr val="tx2"/>
              </a:solidFill>
            </a:endParaRPr>
          </a:p>
        </p:txBody>
      </p:sp>
      <p:pic>
        <p:nvPicPr>
          <p:cNvPr id="448517" name="Picture 2" descr="https://encrypted-tbn2.gstatic.com/images?q=tbn:ANd9GcTCGaWtvmMiIGzIb6HGVJYz02uhy81MyGJj4ORKwzvqVAG-UtrbqQ"/>
          <p:cNvPicPr>
            <a:picLocks noChangeAspect="1" noChangeArrowheads="1"/>
          </p:cNvPicPr>
          <p:nvPr/>
        </p:nvPicPr>
        <p:blipFill>
          <a:blip r:embed="rId4" cstate="email">
            <a:extLst>
              <a:ext uri="{28A0092B-C50C-407E-A947-70E740481C1C}">
                <a14:useLocalDpi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ext>
            </a:extLst>
          </a:blip>
          <a:srcRect/>
          <a:stretch>
            <a:fillRect/>
          </a:stretch>
        </p:blipFill>
        <p:spPr bwMode="auto">
          <a:xfrm>
            <a:off x="7981950" y="6361113"/>
            <a:ext cx="1074738" cy="417512"/>
          </a:xfrm>
          <a:prstGeom prst="rect">
            <a:avLst/>
          </a:prstGeom>
          <a:noFill/>
          <a:ln>
            <a:noFill/>
          </a:ln>
          <a:extLst>
            <a:ext uri="{909E8E84-426E-40DD-AFC4-6F175D3DCCD1}">
              <a14:hiddenFill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a:solidFill>
                  <a:srgbClr val="FFFFFF"/>
                </a:solidFill>
              </a14:hiddenFill>
            </a:ext>
            <a:ext uri="{91240B29-F687-4F45-9708-019B960494DF}">
              <a14:hiddenLine xmlns="" xmlns:a="http://schemas.openxmlformats.org/drawingml/2006/main" xmlns:r="http://schemas.openxmlformats.org/officeDocument/2006/relationships" xmlns:p="http://schemas.openxmlformats.org/presentationml/2006/main" xmlns:a14="http://schemas.microsoft.com/office/drawing/2010/main" xmlns:mv="urn:schemas-microsoft-com:mac:vml" xmlns:mc="http://schemas.openxmlformats.org/markup-compatibility/2006" w="9525">
                <a:solidFill>
                  <a:srgbClr val="000000"/>
                </a:solidFill>
                <a:miter lim="800000"/>
                <a:headEnd/>
                <a:tailEnd/>
              </a14:hiddenLine>
            </a:ext>
          </a:extLst>
        </p:spPr>
      </p:pic>
    </p:spTree>
    <p:extLst>
      <p:ext uri="{BB962C8B-B14F-4D97-AF65-F5344CB8AC3E}">
        <p14:creationId xmlns="" xmlns:a="http://schemas.openxmlformats.org/drawingml/2006/main" xmlns:r="http://schemas.openxmlformats.org/officeDocument/2006/relationships" xmlns:p="http://schemas.openxmlformats.org/presentationml/2006/main" xmlns:p14="http://schemas.microsoft.com/office/powerpoint/2010/main" xmlns:mv="urn:schemas-microsoft-com:mac:vml" xmlns:mc="http://schemas.openxmlformats.org/markup-compatibility/2006" val="2120547560"/>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1022</TotalTime>
  <Words>4431</Words>
  <Application>Microsoft Macintosh PowerPoint</Application>
  <PresentationFormat>On-screen Show (4:3)</PresentationFormat>
  <Paragraphs>346</Paragraphs>
  <Slides>36</Slides>
  <Notes>24</Notes>
  <HiddenSlides>0</HiddenSlides>
  <MMClips>0</MMClips>
  <ScaleCrop>false</ScaleCrop>
  <HeadingPairs>
    <vt:vector size="4" baseType="variant">
      <vt:variant>
        <vt:lpstr>Design Template</vt:lpstr>
      </vt:variant>
      <vt:variant>
        <vt:i4>1</vt:i4>
      </vt:variant>
      <vt:variant>
        <vt:lpstr>Slide Titles</vt:lpstr>
      </vt:variant>
      <vt:variant>
        <vt:i4>36</vt:i4>
      </vt:variant>
    </vt:vector>
  </HeadingPairs>
  <TitlesOfParts>
    <vt:vector size="37" baseType="lpstr">
      <vt:lpstr>Office Theme</vt:lpstr>
      <vt:lpstr>Climate Change in the Yakima Basin: Implications for Aquatic Habitat and Water Management</vt:lpstr>
      <vt:lpstr>The Climate Impacts Group</vt:lpstr>
      <vt:lpstr>Slide 3</vt:lpstr>
      <vt:lpstr>Slide 4</vt:lpstr>
      <vt:lpstr>Slide 5</vt:lpstr>
      <vt:lpstr>Slide 6</vt:lpstr>
      <vt:lpstr>Slide 7</vt:lpstr>
      <vt:lpstr>Snow-Influenced Hydrology</vt:lpstr>
      <vt:lpstr>Earlier Peak Streamflow in Snowmelt-Influenced Basins</vt:lpstr>
      <vt:lpstr>Decrease in Summer Low Flows</vt:lpstr>
      <vt:lpstr>Slide 11</vt:lpstr>
      <vt:lpstr>Slide 12</vt:lpstr>
      <vt:lpstr>Slide 13</vt:lpstr>
      <vt:lpstr>Slide 14</vt:lpstr>
      <vt:lpstr>Slide 15</vt:lpstr>
      <vt:lpstr>Slide 16</vt:lpstr>
      <vt:lpstr>Projected Increases in PNW Temperature</vt:lpstr>
      <vt:lpstr>Slide 18</vt:lpstr>
      <vt:lpstr>Slide 19</vt:lpstr>
      <vt:lpstr>Slide 20</vt:lpstr>
      <vt:lpstr>Slide 21</vt:lpstr>
      <vt:lpstr>Slide 22</vt:lpstr>
      <vt:lpstr>Slide 23</vt:lpstr>
      <vt:lpstr>Slide 24</vt:lpstr>
      <vt:lpstr>Slide 25</vt:lpstr>
      <vt:lpstr>Slide 26</vt:lpstr>
      <vt:lpstr>Increased Competition for Summer Water Supplies: Irrigation</vt:lpstr>
      <vt:lpstr>Slide 28</vt:lpstr>
      <vt:lpstr>Slide 29</vt:lpstr>
      <vt:lpstr>Slide 30</vt:lpstr>
      <vt:lpstr>Slide 31</vt:lpstr>
      <vt:lpstr>Increasing Summer Soil Moisture Deficit</vt:lpstr>
      <vt:lpstr>Slide 33</vt:lpstr>
      <vt:lpstr>Slide 34</vt:lpstr>
      <vt:lpstr>Examples of Potentially Affected Decisions: Impacts on Water Management and Salmon </vt:lpstr>
      <vt:lpstr>Slide 36</vt:lpstr>
    </vt:vector>
  </TitlesOfParts>
  <Company>University of Washington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Climate Change in the Yakima Basin: Implications for Aquatic Habitat and Water Management</dc:title>
  <dc:creator>Ingrid Tohver</dc:creator>
  <cp:lastModifiedBy>Ingrid Tohver</cp:lastModifiedBy>
  <cp:revision>9</cp:revision>
  <dcterms:created xsi:type="dcterms:W3CDTF">2015-06-16T21:06:22Z</dcterms:created>
  <dcterms:modified xsi:type="dcterms:W3CDTF">2015-06-17T00:52:53Z</dcterms:modified>
</cp:coreProperties>
</file>