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571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91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148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897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882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4955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6757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11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97265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8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71802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14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21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558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327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39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6/17/2015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3817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90.44.090"/><Relationship Id="rId2" Type="http://schemas.openxmlformats.org/officeDocument/2006/relationships/hyperlink" Target="#90.44.052"/><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Yakima County Water Resource System  </a:t>
            </a:r>
            <a:endParaRPr lang="en-US" dirty="0"/>
          </a:p>
        </p:txBody>
      </p:sp>
      <p:sp>
        <p:nvSpPr>
          <p:cNvPr id="3" name="Subtitle 2"/>
          <p:cNvSpPr>
            <a:spLocks noGrp="1"/>
          </p:cNvSpPr>
          <p:nvPr>
            <p:ph type="subTitle" idx="1"/>
          </p:nvPr>
        </p:nvSpPr>
        <p:spPr/>
        <p:txBody>
          <a:bodyPr/>
          <a:lstStyle/>
          <a:p>
            <a:r>
              <a:rPr lang="en-US" dirty="0"/>
              <a:t>A Countywide Utility for mitigating  domestic groundwater withdrawals</a:t>
            </a:r>
          </a:p>
        </p:txBody>
      </p:sp>
    </p:spTree>
    <p:extLst>
      <p:ext uri="{BB962C8B-B14F-4D97-AF65-F5344CB8AC3E}">
        <p14:creationId xmlns:p14="http://schemas.microsoft.com/office/powerpoint/2010/main" val="1556717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56" y="103410"/>
            <a:ext cx="8911687" cy="1280890"/>
          </a:xfrm>
        </p:spPr>
        <p:txBody>
          <a:bodyPr/>
          <a:lstStyle/>
          <a:p>
            <a:r>
              <a:rPr lang="en-US" dirty="0" smtClean="0"/>
              <a:t>How to do the analysis?</a:t>
            </a:r>
            <a:endParaRPr lang="en-US" dirty="0"/>
          </a:p>
        </p:txBody>
      </p:sp>
      <p:pic>
        <p:nvPicPr>
          <p:cNvPr id="6" name="Picture 5"/>
          <p:cNvPicPr>
            <a:picLocks noChangeAspect="1"/>
          </p:cNvPicPr>
          <p:nvPr/>
        </p:nvPicPr>
        <p:blipFill>
          <a:blip r:embed="rId2"/>
          <a:stretch>
            <a:fillRect/>
          </a:stretch>
        </p:blipFill>
        <p:spPr>
          <a:xfrm>
            <a:off x="2436342" y="1919400"/>
            <a:ext cx="7319315" cy="3019200"/>
          </a:xfrm>
          <a:prstGeom prst="rect">
            <a:avLst/>
          </a:prstGeom>
        </p:spPr>
      </p:pic>
      <p:sp>
        <p:nvSpPr>
          <p:cNvPr id="7" name="Oval 6"/>
          <p:cNvSpPr/>
          <p:nvPr/>
        </p:nvSpPr>
        <p:spPr>
          <a:xfrm>
            <a:off x="2565400" y="3187700"/>
            <a:ext cx="1206500"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58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225" y="0"/>
            <a:ext cx="8911687" cy="1280890"/>
          </a:xfrm>
        </p:spPr>
        <p:txBody>
          <a:bodyPr/>
          <a:lstStyle/>
          <a:p>
            <a:r>
              <a:rPr lang="en-US" dirty="0" smtClean="0"/>
              <a:t>Yakima County’s Own </a:t>
            </a:r>
            <a:r>
              <a:rPr lang="en-US" dirty="0" err="1" smtClean="0"/>
              <a:t>Clunkiness</a:t>
            </a:r>
            <a:endParaRPr lang="en-US" dirty="0"/>
          </a:p>
        </p:txBody>
      </p:sp>
      <p:pic>
        <p:nvPicPr>
          <p:cNvPr id="4" name="Picture 3"/>
          <p:cNvPicPr>
            <a:picLocks noChangeAspect="1"/>
          </p:cNvPicPr>
          <p:nvPr/>
        </p:nvPicPr>
        <p:blipFill>
          <a:blip r:embed="rId2"/>
          <a:stretch>
            <a:fillRect/>
          </a:stretch>
        </p:blipFill>
        <p:spPr>
          <a:xfrm>
            <a:off x="1940013" y="777759"/>
            <a:ext cx="8410487" cy="5762741"/>
          </a:xfrm>
          <a:prstGeom prst="rect">
            <a:avLst/>
          </a:prstGeom>
        </p:spPr>
      </p:pic>
      <p:pic>
        <p:nvPicPr>
          <p:cNvPr id="3" name="Picture 2"/>
          <p:cNvPicPr>
            <a:picLocks noChangeAspect="1"/>
          </p:cNvPicPr>
          <p:nvPr/>
        </p:nvPicPr>
        <p:blipFill>
          <a:blip r:embed="rId3"/>
          <a:stretch>
            <a:fillRect/>
          </a:stretch>
        </p:blipFill>
        <p:spPr>
          <a:xfrm>
            <a:off x="1940013" y="640445"/>
            <a:ext cx="8648640" cy="5928453"/>
          </a:xfrm>
          <a:prstGeom prst="rect">
            <a:avLst/>
          </a:prstGeom>
        </p:spPr>
      </p:pic>
    </p:spTree>
    <p:extLst>
      <p:ext uri="{BB962C8B-B14F-4D97-AF65-F5344CB8AC3E}">
        <p14:creationId xmlns:p14="http://schemas.microsoft.com/office/powerpoint/2010/main" val="12002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it looks like this….</a:t>
            </a:r>
            <a:endParaRPr lang="en-US" dirty="0"/>
          </a:p>
        </p:txBody>
      </p:sp>
      <p:pic>
        <p:nvPicPr>
          <p:cNvPr id="4" name="Picture 3"/>
          <p:cNvPicPr>
            <a:picLocks noChangeAspect="1"/>
          </p:cNvPicPr>
          <p:nvPr/>
        </p:nvPicPr>
        <p:blipFill>
          <a:blip r:embed="rId2"/>
          <a:stretch>
            <a:fillRect/>
          </a:stretch>
        </p:blipFill>
        <p:spPr>
          <a:xfrm>
            <a:off x="2752799" y="1264555"/>
            <a:ext cx="7877101" cy="5381460"/>
          </a:xfrm>
          <a:prstGeom prst="rect">
            <a:avLst/>
          </a:prstGeom>
        </p:spPr>
      </p:pic>
    </p:spTree>
    <p:extLst>
      <p:ext uri="{BB962C8B-B14F-4D97-AF65-F5344CB8AC3E}">
        <p14:creationId xmlns:p14="http://schemas.microsoft.com/office/powerpoint/2010/main" val="1960492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meet goals?</a:t>
            </a:r>
            <a:endParaRPr lang="en-US" dirty="0"/>
          </a:p>
        </p:txBody>
      </p:sp>
      <p:sp>
        <p:nvSpPr>
          <p:cNvPr id="3" name="Content Placeholder 2"/>
          <p:cNvSpPr>
            <a:spLocks noGrp="1"/>
          </p:cNvSpPr>
          <p:nvPr>
            <p:ph idx="1"/>
          </p:nvPr>
        </p:nvSpPr>
        <p:spPr/>
        <p:txBody>
          <a:bodyPr/>
          <a:lstStyle/>
          <a:p>
            <a:r>
              <a:rPr lang="en-US" dirty="0" smtClean="0"/>
              <a:t>Much more comprehensive – Serves over 99% of historic rural </a:t>
            </a:r>
            <a:r>
              <a:rPr lang="en-US" dirty="0" err="1" smtClean="0"/>
              <a:t>domenstic</a:t>
            </a:r>
            <a:r>
              <a:rPr lang="en-US" dirty="0"/>
              <a:t> </a:t>
            </a:r>
            <a:r>
              <a:rPr lang="en-US" dirty="0" smtClean="0"/>
              <a:t>demand, over 99% of the undeveloped residential parcels outside Urban Growth areas. </a:t>
            </a:r>
          </a:p>
          <a:p>
            <a:r>
              <a:rPr lang="en-US" dirty="0" smtClean="0"/>
              <a:t>Should be less expensive – allows purchase of water in bulk without the need to break rights into smaller chunks, allows one time approval of water rights transfers</a:t>
            </a:r>
          </a:p>
          <a:p>
            <a:r>
              <a:rPr lang="en-US" dirty="0" smtClean="0"/>
              <a:t>Correlates development patterns with known groundwater conditions, successfully avoids tributary impacts.</a:t>
            </a:r>
          </a:p>
          <a:p>
            <a:r>
              <a:rPr lang="en-US" dirty="0" smtClean="0"/>
              <a:t>Uses other existing statutes, including holding of rights as municipal rights which are not subject to relinquishment.</a:t>
            </a:r>
          </a:p>
          <a:p>
            <a:endParaRPr lang="en-US" dirty="0"/>
          </a:p>
        </p:txBody>
      </p:sp>
    </p:spTree>
    <p:extLst>
      <p:ext uri="{BB962C8B-B14F-4D97-AF65-F5344CB8AC3E}">
        <p14:creationId xmlns:p14="http://schemas.microsoft.com/office/powerpoint/2010/main" val="3902507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525" y="116110"/>
            <a:ext cx="8911687" cy="1280890"/>
          </a:xfrm>
        </p:spPr>
        <p:txBody>
          <a:bodyPr/>
          <a:lstStyle/>
          <a:p>
            <a:r>
              <a:rPr lang="en-US" dirty="0" smtClean="0"/>
              <a:t>Even where lots are not served, there are existing surface water rights…</a:t>
            </a:r>
            <a:endParaRPr lang="en-US" dirty="0"/>
          </a:p>
        </p:txBody>
      </p:sp>
      <p:pic>
        <p:nvPicPr>
          <p:cNvPr id="4" name="Picture 3"/>
          <p:cNvPicPr>
            <a:picLocks noChangeAspect="1"/>
          </p:cNvPicPr>
          <p:nvPr/>
        </p:nvPicPr>
        <p:blipFill>
          <a:blip r:embed="rId2"/>
          <a:stretch>
            <a:fillRect/>
          </a:stretch>
        </p:blipFill>
        <p:spPr>
          <a:xfrm>
            <a:off x="1790699" y="1397000"/>
            <a:ext cx="7724715" cy="5270833"/>
          </a:xfrm>
          <a:prstGeom prst="rect">
            <a:avLst/>
          </a:prstGeom>
        </p:spPr>
      </p:pic>
    </p:spTree>
    <p:extLst>
      <p:ext uri="{BB962C8B-B14F-4D97-AF65-F5344CB8AC3E}">
        <p14:creationId xmlns:p14="http://schemas.microsoft.com/office/powerpoint/2010/main" val="1942958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sz="2400" dirty="0" smtClean="0"/>
              <a:t>Seek concurrence from Ecology for water resource objectives and administration, then or simultaneously YN, BOR and Senior Holders.</a:t>
            </a:r>
          </a:p>
          <a:p>
            <a:r>
              <a:rPr lang="en-US" sz="2400" dirty="0" smtClean="0"/>
              <a:t>Finalize the report for use by Ecology and in the County’s GMA process (need to recognize areas of groundwater decline in our Comprehensive Planning).</a:t>
            </a:r>
          </a:p>
          <a:p>
            <a:r>
              <a:rPr lang="en-US" sz="2400" dirty="0" smtClean="0"/>
              <a:t>Start buying water</a:t>
            </a:r>
          </a:p>
          <a:p>
            <a:r>
              <a:rPr lang="en-US" sz="2400" dirty="0" smtClean="0"/>
              <a:t>Finalize administrative structure.</a:t>
            </a:r>
            <a:endParaRPr lang="en-US" sz="2400" dirty="0"/>
          </a:p>
        </p:txBody>
      </p:sp>
    </p:spTree>
    <p:extLst>
      <p:ext uri="{BB962C8B-B14F-4D97-AF65-F5344CB8AC3E}">
        <p14:creationId xmlns:p14="http://schemas.microsoft.com/office/powerpoint/2010/main" val="1083407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425" y="128810"/>
            <a:ext cx="8911687" cy="633190"/>
          </a:xfrm>
        </p:spPr>
        <p:txBody>
          <a:bodyPr>
            <a:normAutofit fontScale="90000"/>
          </a:bodyPr>
          <a:lstStyle/>
          <a:p>
            <a:r>
              <a:rPr lang="en-US" dirty="0" smtClean="0"/>
              <a:t>Other thoughts…</a:t>
            </a:r>
            <a:endParaRPr lang="en-US" dirty="0"/>
          </a:p>
        </p:txBody>
      </p:sp>
      <p:sp>
        <p:nvSpPr>
          <p:cNvPr id="3" name="Content Placeholder 2"/>
          <p:cNvSpPr>
            <a:spLocks noGrp="1"/>
          </p:cNvSpPr>
          <p:nvPr>
            <p:ph idx="1"/>
          </p:nvPr>
        </p:nvSpPr>
        <p:spPr>
          <a:xfrm>
            <a:off x="2144712" y="762000"/>
            <a:ext cx="8915400" cy="520700"/>
          </a:xfrm>
        </p:spPr>
        <p:txBody>
          <a:bodyPr/>
          <a:lstStyle/>
          <a:p>
            <a:r>
              <a:rPr lang="en-US" dirty="0" smtClean="0"/>
              <a:t>Current versus historical Groundwater Flow Paths</a:t>
            </a:r>
            <a:endParaRPr lang="en-US" dirty="0"/>
          </a:p>
        </p:txBody>
      </p:sp>
      <p:pic>
        <p:nvPicPr>
          <p:cNvPr id="4" name="Picture 3"/>
          <p:cNvPicPr>
            <a:picLocks noChangeAspect="1"/>
          </p:cNvPicPr>
          <p:nvPr/>
        </p:nvPicPr>
        <p:blipFill>
          <a:blip r:embed="rId2"/>
          <a:stretch>
            <a:fillRect/>
          </a:stretch>
        </p:blipFill>
        <p:spPr>
          <a:xfrm>
            <a:off x="1986275" y="1187796"/>
            <a:ext cx="8219986" cy="5670204"/>
          </a:xfrm>
          <a:prstGeom prst="rect">
            <a:avLst/>
          </a:prstGeom>
        </p:spPr>
      </p:pic>
      <p:sp>
        <p:nvSpPr>
          <p:cNvPr id="5" name="Oval 4"/>
          <p:cNvSpPr/>
          <p:nvPr/>
        </p:nvSpPr>
        <p:spPr>
          <a:xfrm rot="1819672">
            <a:off x="4700598" y="3864195"/>
            <a:ext cx="3860800" cy="11709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09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713" y="0"/>
            <a:ext cx="8911687" cy="1280890"/>
          </a:xfrm>
        </p:spPr>
        <p:txBody>
          <a:bodyPr/>
          <a:lstStyle/>
          <a:p>
            <a:r>
              <a:rPr lang="en-US" dirty="0" smtClean="0"/>
              <a:t>Cowiche </a:t>
            </a:r>
            <a:r>
              <a:rPr lang="en-US" dirty="0" err="1" smtClean="0"/>
              <a:t>Hyporheic</a:t>
            </a:r>
            <a:r>
              <a:rPr lang="en-US" dirty="0" smtClean="0"/>
              <a:t> Zones</a:t>
            </a:r>
            <a:endParaRPr lang="en-US" dirty="0"/>
          </a:p>
        </p:txBody>
      </p:sp>
      <p:pic>
        <p:nvPicPr>
          <p:cNvPr id="4" name="Picture 3"/>
          <p:cNvPicPr>
            <a:picLocks noChangeAspect="1"/>
          </p:cNvPicPr>
          <p:nvPr/>
        </p:nvPicPr>
        <p:blipFill>
          <a:blip r:embed="rId2"/>
          <a:stretch>
            <a:fillRect/>
          </a:stretch>
        </p:blipFill>
        <p:spPr>
          <a:xfrm>
            <a:off x="1597113" y="640445"/>
            <a:ext cx="8575587" cy="5885774"/>
          </a:xfrm>
          <a:prstGeom prst="rect">
            <a:avLst/>
          </a:prstGeom>
        </p:spPr>
      </p:pic>
    </p:spTree>
    <p:extLst>
      <p:ext uri="{BB962C8B-B14F-4D97-AF65-F5344CB8AC3E}">
        <p14:creationId xmlns:p14="http://schemas.microsoft.com/office/powerpoint/2010/main" val="42157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725" y="3214910"/>
            <a:ext cx="4569875" cy="1280890"/>
          </a:xfrm>
        </p:spPr>
        <p:txBody>
          <a:bodyPr>
            <a:normAutofit/>
          </a:bodyPr>
          <a:lstStyle/>
          <a:p>
            <a:r>
              <a:rPr lang="en-US" sz="4400" dirty="0" smtClean="0"/>
              <a:t>Questions?</a:t>
            </a:r>
            <a:endParaRPr lang="en-US" sz="4400" dirty="0"/>
          </a:p>
        </p:txBody>
      </p:sp>
    </p:spTree>
    <p:extLst>
      <p:ext uri="{BB962C8B-B14F-4D97-AF65-F5344CB8AC3E}">
        <p14:creationId xmlns:p14="http://schemas.microsoft.com/office/powerpoint/2010/main" val="355394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6497251" cy="736600"/>
          </a:xfrm>
        </p:spPr>
        <p:txBody>
          <a:bodyPr>
            <a:normAutofit/>
          </a:bodyPr>
          <a:lstStyle/>
          <a:p>
            <a:r>
              <a:rPr lang="en-US" sz="2800" dirty="0" smtClean="0"/>
              <a:t>Exempt Well Statute</a:t>
            </a:r>
            <a:endParaRPr lang="en-US" sz="2800" dirty="0"/>
          </a:p>
        </p:txBody>
      </p:sp>
      <p:sp>
        <p:nvSpPr>
          <p:cNvPr id="3" name="Text Placeholder 2"/>
          <p:cNvSpPr>
            <a:spLocks noGrp="1"/>
          </p:cNvSpPr>
          <p:nvPr>
            <p:ph type="body" sz="quarter" idx="13"/>
          </p:nvPr>
        </p:nvSpPr>
        <p:spPr>
          <a:xfrm>
            <a:off x="2849949" y="1765300"/>
            <a:ext cx="7536554" cy="381000"/>
          </a:xfrm>
        </p:spPr>
        <p:txBody>
          <a:bodyPr/>
          <a:lstStyle/>
          <a:p>
            <a:r>
              <a:rPr lang="en-US" b="1" dirty="0" smtClean="0"/>
              <a:t>RCW 90.44.050 – Permit to Withdraw.</a:t>
            </a:r>
            <a:endParaRPr lang="en-US" b="1" dirty="0"/>
          </a:p>
        </p:txBody>
      </p:sp>
      <p:sp>
        <p:nvSpPr>
          <p:cNvPr id="4" name="Text Placeholder 3"/>
          <p:cNvSpPr>
            <a:spLocks noGrp="1"/>
          </p:cNvSpPr>
          <p:nvPr>
            <p:ph type="body" idx="1"/>
          </p:nvPr>
        </p:nvSpPr>
        <p:spPr>
          <a:xfrm>
            <a:off x="1638300" y="2400300"/>
            <a:ext cx="9866311" cy="3509610"/>
          </a:xfrm>
        </p:spPr>
        <p:txBody>
          <a:bodyPr>
            <a:normAutofit fontScale="85000" lnSpcReduction="20000"/>
          </a:bodyPr>
          <a:lstStyle/>
          <a:p>
            <a:r>
              <a:rPr lang="en-US" dirty="0"/>
              <a:t>After June 6, 1945, no withdrawal of public </a:t>
            </a:r>
            <a:r>
              <a:rPr lang="en-US" dirty="0" err="1"/>
              <a:t>groundwaters</a:t>
            </a:r>
            <a:r>
              <a:rPr lang="en-US" dirty="0"/>
              <a:t> of the state shall be begun, nor shall any well or other works for such withdrawal be constructed, unless an application to appropriate such waters has been made to the department and a permit has been granted by it as herein provided: EXCEPT, HOWEVER, </a:t>
            </a:r>
            <a:r>
              <a:rPr lang="en-US" b="1" dirty="0"/>
              <a:t>That any withdrawal of public </a:t>
            </a:r>
            <a:r>
              <a:rPr lang="en-US" b="1" dirty="0" err="1"/>
              <a:t>groundwaters</a:t>
            </a:r>
            <a:r>
              <a:rPr lang="en-US" b="1" dirty="0"/>
              <a:t> for stock-watering purposes, or for the watering of a lawn or of a noncommercial garden not exceeding one-half acre in area, or for single or group domestic uses in an amount not exceeding five thousand gallons a day, or as provided in RCW </a:t>
            </a:r>
          </a:p>
          <a:p>
            <a:r>
              <a:rPr lang="en-US" b="1" dirty="0">
                <a:hlinkClick r:id="rId2"/>
              </a:rPr>
              <a:t>90.44.052</a:t>
            </a:r>
            <a:r>
              <a:rPr lang="en-US" b="1" dirty="0"/>
              <a:t>, or for an industrial purpose in an amount not exceeding five thousand gallons a day, </a:t>
            </a:r>
            <a:r>
              <a:rPr lang="en-US" sz="1900" b="1" dirty="0">
                <a:solidFill>
                  <a:srgbClr val="FF0000"/>
                </a:solidFill>
              </a:rPr>
              <a:t>is and shall be exempt from the provisions of this section</a:t>
            </a:r>
            <a:r>
              <a:rPr lang="en-US" dirty="0"/>
              <a:t>, but, to the extent that it is regularly used beneficially, shall be entitled to a right equal to that established by a permit issued under the provisions of this chapter: PROVIDED, HOWEVER, That the department from time to time may require the person or agency making any such small withdrawal to furnish information as to the means for and the quantity of that withdrawal: PROVIDED, FURTHER, That at the option of the party making withdrawals of </a:t>
            </a:r>
            <a:r>
              <a:rPr lang="en-US" dirty="0" err="1"/>
              <a:t>groundwaters</a:t>
            </a:r>
            <a:r>
              <a:rPr lang="en-US" dirty="0"/>
              <a:t> of the state not exceeding five thousand gallons per day, applications under this section or declarations under RCW </a:t>
            </a:r>
            <a:r>
              <a:rPr lang="en-US" dirty="0">
                <a:hlinkClick r:id="rId3"/>
              </a:rPr>
              <a:t>90.44.090</a:t>
            </a:r>
            <a:r>
              <a:rPr lang="en-US" dirty="0"/>
              <a:t> may be filed and permits and certificates obtained in the same manner and under the same requirements as is in this chapter provided in the case of withdrawals in excess of five thousand gallons a day.</a:t>
            </a:r>
          </a:p>
          <a:p>
            <a:endParaRPr lang="en-US" dirty="0"/>
          </a:p>
        </p:txBody>
      </p:sp>
    </p:spTree>
    <p:extLst>
      <p:ext uri="{BB962C8B-B14F-4D97-AF65-F5344CB8AC3E}">
        <p14:creationId xmlns:p14="http://schemas.microsoft.com/office/powerpoint/2010/main" val="416174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Legal Issues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Upper Kittitas County  - Agua Permanente and the effect of exempt wells on Senior Water rights in the Yakima Basin.   Upper Kittitas County is closed to further non-mitigated withdrawal, a means to provide mitigation for some users is developed.</a:t>
            </a:r>
          </a:p>
          <a:p>
            <a:r>
              <a:rPr lang="en-US" dirty="0" smtClean="0"/>
              <a:t>Kittitas County GMA Hearings Board Decisions – Must take limits of exempt wells into account in subdivision code, County has affirmative duty to look at groundwater practical and legal availability.    And later, Counties should look at conservation of the groundwater resource.</a:t>
            </a:r>
          </a:p>
          <a:p>
            <a:r>
              <a:rPr lang="en-US" dirty="0" smtClean="0"/>
              <a:t>Swinomish and Spokane Decisions (water rights) – illegal to use OCPI to carve out a quantity of water for exempt wells after instream flows have been set.</a:t>
            </a:r>
          </a:p>
          <a:p>
            <a:r>
              <a:rPr lang="en-US" dirty="0" smtClean="0"/>
              <a:t>Whatcom County Decision – Hold on there Counties and Growth Hearings Board, don’t </a:t>
            </a:r>
            <a:r>
              <a:rPr lang="en-US" dirty="0"/>
              <a:t>go making stuff up on your own</a:t>
            </a:r>
            <a:r>
              <a:rPr lang="en-US" dirty="0" smtClean="0"/>
              <a:t>.  There is not a problem until Ecology says there is a problem and enacts a rule to enforce it.   </a:t>
            </a:r>
            <a:endParaRPr lang="en-US" dirty="0"/>
          </a:p>
        </p:txBody>
      </p:sp>
    </p:spTree>
    <p:extLst>
      <p:ext uri="{BB962C8B-B14F-4D97-AF65-F5344CB8AC3E}">
        <p14:creationId xmlns:p14="http://schemas.microsoft.com/office/powerpoint/2010/main" val="414563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Yikes!!!</a:t>
            </a:r>
            <a:endParaRPr lang="en-US" dirty="0"/>
          </a:p>
        </p:txBody>
      </p:sp>
      <p:sp>
        <p:nvSpPr>
          <p:cNvPr id="3" name="Content Placeholder 2"/>
          <p:cNvSpPr>
            <a:spLocks noGrp="1"/>
          </p:cNvSpPr>
          <p:nvPr>
            <p:ph idx="1"/>
          </p:nvPr>
        </p:nvSpPr>
        <p:spPr/>
        <p:txBody>
          <a:bodyPr/>
          <a:lstStyle/>
          <a:p>
            <a:r>
              <a:rPr lang="en-US" dirty="0" smtClean="0"/>
              <a:t>We know from the USGS groundwater model that the surface and groundwater systems are interconnected, that the Yakima Basin is </a:t>
            </a:r>
            <a:r>
              <a:rPr lang="en-US" dirty="0" err="1" smtClean="0"/>
              <a:t>overappropriated</a:t>
            </a:r>
            <a:r>
              <a:rPr lang="en-US" dirty="0" smtClean="0"/>
              <a:t> when you consider both ground and surface water rights.   (High legal risk of closing the whole basin to exempt well withdrawals).</a:t>
            </a:r>
          </a:p>
          <a:p>
            <a:r>
              <a:rPr lang="en-US" dirty="0" smtClean="0"/>
              <a:t>Senior water right holders (Yakama Nation, BOR and irrigators) and Ecology are rightly concerned about this small, but ongoing erosion of water rights.</a:t>
            </a:r>
          </a:p>
          <a:p>
            <a:r>
              <a:rPr lang="en-US" dirty="0" smtClean="0"/>
              <a:t>In theory, existing and future exempt wells are junior to the YN and BOR rights.   That could result in Ecology or Court orders to curtail or stop use of exempt wells, which would be a </a:t>
            </a:r>
            <a:r>
              <a:rPr lang="en-US" b="1" dirty="0" smtClean="0"/>
              <a:t>significant public health crisis</a:t>
            </a:r>
            <a:r>
              <a:rPr lang="en-US" dirty="0" smtClean="0"/>
              <a:t>.</a:t>
            </a:r>
          </a:p>
          <a:p>
            <a:r>
              <a:rPr lang="en-US" dirty="0" smtClean="0"/>
              <a:t>And the mitigation strategy developed for application in Kittitas County is………</a:t>
            </a:r>
          </a:p>
          <a:p>
            <a:endParaRPr lang="en-US" dirty="0"/>
          </a:p>
        </p:txBody>
      </p:sp>
    </p:spTree>
    <p:extLst>
      <p:ext uri="{BB962C8B-B14F-4D97-AF65-F5344CB8AC3E}">
        <p14:creationId xmlns:p14="http://schemas.microsoft.com/office/powerpoint/2010/main" val="216717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Clunky at best.</a:t>
            </a:r>
            <a:endParaRPr lang="en-US" dirty="0"/>
          </a:p>
        </p:txBody>
      </p:sp>
      <p:pic>
        <p:nvPicPr>
          <p:cNvPr id="4" name="Content Placeholder 3"/>
          <p:cNvPicPr>
            <a:picLocks noGrp="1" noChangeAspect="1"/>
          </p:cNvPicPr>
          <p:nvPr>
            <p:ph idx="1"/>
          </p:nvPr>
        </p:nvPicPr>
        <p:blipFill>
          <a:blip r:embed="rId2"/>
          <a:stretch>
            <a:fillRect/>
          </a:stretch>
        </p:blipFill>
        <p:spPr>
          <a:xfrm>
            <a:off x="215900" y="1433192"/>
            <a:ext cx="5523831" cy="4245137"/>
          </a:xfrm>
          <a:prstGeom prst="rect">
            <a:avLst/>
          </a:prstGeom>
        </p:spPr>
      </p:pic>
      <p:pic>
        <p:nvPicPr>
          <p:cNvPr id="5" name="Picture 4"/>
          <p:cNvPicPr>
            <a:picLocks noChangeAspect="1"/>
          </p:cNvPicPr>
          <p:nvPr/>
        </p:nvPicPr>
        <p:blipFill>
          <a:blip r:embed="rId3"/>
          <a:stretch>
            <a:fillRect/>
          </a:stretch>
        </p:blipFill>
        <p:spPr>
          <a:xfrm>
            <a:off x="6077955" y="1481307"/>
            <a:ext cx="5426657" cy="4197022"/>
          </a:xfrm>
          <a:prstGeom prst="rect">
            <a:avLst/>
          </a:prstGeom>
        </p:spPr>
      </p:pic>
      <p:pic>
        <p:nvPicPr>
          <p:cNvPr id="6" name="Picture 5"/>
          <p:cNvPicPr>
            <a:picLocks noChangeAspect="1"/>
          </p:cNvPicPr>
          <p:nvPr/>
        </p:nvPicPr>
        <p:blipFill>
          <a:blip r:embed="rId4"/>
          <a:stretch>
            <a:fillRect/>
          </a:stretch>
        </p:blipFill>
        <p:spPr>
          <a:xfrm>
            <a:off x="6681897" y="5652857"/>
            <a:ext cx="4218772" cy="1205143"/>
          </a:xfrm>
          <a:prstGeom prst="rect">
            <a:avLst/>
          </a:prstGeom>
        </p:spPr>
      </p:pic>
    </p:spTree>
    <p:extLst>
      <p:ext uri="{BB962C8B-B14F-4D97-AF65-F5344CB8AC3E}">
        <p14:creationId xmlns:p14="http://schemas.microsoft.com/office/powerpoint/2010/main" val="3949248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9757"/>
          </a:xfrm>
        </p:spPr>
        <p:txBody>
          <a:bodyPr/>
          <a:lstStyle/>
          <a:p>
            <a:r>
              <a:rPr lang="en-US" dirty="0" smtClean="0"/>
              <a:t>Upper Kittitas GW rule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New groundwater withdrawals will </a:t>
            </a:r>
            <a:r>
              <a:rPr lang="en-US" dirty="0" smtClean="0"/>
              <a:t>be limited </a:t>
            </a:r>
            <a:r>
              <a:rPr lang="en-US" dirty="0"/>
              <a:t>to those that are water budget </a:t>
            </a:r>
            <a:r>
              <a:rPr lang="en-US" dirty="0" smtClean="0"/>
              <a:t>neutral</a:t>
            </a:r>
          </a:p>
          <a:p>
            <a:r>
              <a:rPr lang="en-US" dirty="0" smtClean="0"/>
              <a:t>Applications for withdrawal must identify an existing trust water right .. This trust water right must have priority earlier than May 10, 1905, and be eligible to be used for instream flow protection and mitigation of out-of-priority uses.  (</a:t>
            </a:r>
            <a:r>
              <a:rPr lang="en-US" dirty="0" smtClean="0">
                <a:solidFill>
                  <a:srgbClr val="FF0000"/>
                </a:solidFill>
              </a:rPr>
              <a:t>Private Bank</a:t>
            </a:r>
            <a:r>
              <a:rPr lang="en-US" dirty="0" smtClean="0"/>
              <a:t>)</a:t>
            </a:r>
          </a:p>
          <a:p>
            <a:r>
              <a:rPr lang="en-US" dirty="0"/>
              <a:t>Upon determining that the application or request </a:t>
            </a:r>
            <a:r>
              <a:rPr lang="en-US" dirty="0" smtClean="0"/>
              <a:t>is eligible </a:t>
            </a:r>
            <a:r>
              <a:rPr lang="en-US" dirty="0"/>
              <a:t>for expedited processing, ecology will do </a:t>
            </a:r>
            <a:r>
              <a:rPr lang="en-US" dirty="0" smtClean="0"/>
              <a:t>the following</a:t>
            </a:r>
            <a:r>
              <a:rPr lang="en-US" dirty="0"/>
              <a:t>:</a:t>
            </a:r>
          </a:p>
          <a:p>
            <a:r>
              <a:rPr lang="en-US" dirty="0"/>
              <a:t>(a) Review the application or request to </a:t>
            </a:r>
            <a:r>
              <a:rPr lang="en-US" dirty="0" smtClean="0"/>
              <a:t>withdraw groundwater </a:t>
            </a:r>
            <a:r>
              <a:rPr lang="en-US" dirty="0"/>
              <a:t>to ensure that groundwater is available from </a:t>
            </a:r>
            <a:r>
              <a:rPr lang="en-US" dirty="0" smtClean="0"/>
              <a:t>the aquifer </a:t>
            </a:r>
            <a:r>
              <a:rPr lang="en-US" dirty="0"/>
              <a:t>without detriment or injury to existing </a:t>
            </a:r>
            <a:r>
              <a:rPr lang="en-US" dirty="0" smtClean="0"/>
              <a:t>rights, considering </a:t>
            </a:r>
            <a:r>
              <a:rPr lang="en-US" dirty="0"/>
              <a:t>the mitigation offered.</a:t>
            </a:r>
          </a:p>
          <a:p>
            <a:r>
              <a:rPr lang="en-US" dirty="0"/>
              <a:t>(b) Condition the permit or determination to ensure </a:t>
            </a:r>
            <a:r>
              <a:rPr lang="en-US" dirty="0" smtClean="0"/>
              <a:t>that existing </a:t>
            </a:r>
            <a:r>
              <a:rPr lang="en-US" dirty="0"/>
              <a:t>water rights, including instream </a:t>
            </a:r>
            <a:r>
              <a:rPr lang="en-US" dirty="0" smtClean="0"/>
              <a:t>flow water </a:t>
            </a:r>
            <a:r>
              <a:rPr lang="en-US" dirty="0"/>
              <a:t>rights</a:t>
            </a:r>
            <a:r>
              <a:rPr lang="en-US" dirty="0" smtClean="0"/>
              <a:t>,  are </a:t>
            </a:r>
            <a:r>
              <a:rPr lang="en-US" dirty="0"/>
              <a:t>not </a:t>
            </a:r>
            <a:r>
              <a:rPr lang="en-US" dirty="0" smtClean="0"/>
              <a:t>impaired</a:t>
            </a:r>
          </a:p>
          <a:p>
            <a:r>
              <a:rPr lang="en-US" dirty="0" smtClean="0"/>
              <a:t>If impairment </a:t>
            </a:r>
            <a:r>
              <a:rPr lang="en-US" dirty="0"/>
              <a:t>cannot be prevented, ecology must deny the</a:t>
            </a:r>
          </a:p>
          <a:p>
            <a:endParaRPr lang="en-US" dirty="0"/>
          </a:p>
          <a:p>
            <a:endParaRPr lang="en-US" dirty="0"/>
          </a:p>
        </p:txBody>
      </p:sp>
    </p:spTree>
    <p:extLst>
      <p:ext uri="{BB962C8B-B14F-4D97-AF65-F5344CB8AC3E}">
        <p14:creationId xmlns:p14="http://schemas.microsoft.com/office/powerpoint/2010/main" val="255725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225" y="0"/>
            <a:ext cx="8911687" cy="1280890"/>
          </a:xfrm>
        </p:spPr>
        <p:txBody>
          <a:bodyPr/>
          <a:lstStyle/>
          <a:p>
            <a:r>
              <a:rPr lang="en-US" dirty="0" smtClean="0"/>
              <a:t>Yakima County’s Own </a:t>
            </a:r>
            <a:r>
              <a:rPr lang="en-US" dirty="0" err="1" smtClean="0"/>
              <a:t>Clunkiness</a:t>
            </a:r>
            <a:endParaRPr lang="en-US" dirty="0"/>
          </a:p>
        </p:txBody>
      </p:sp>
      <p:pic>
        <p:nvPicPr>
          <p:cNvPr id="4" name="Picture 3"/>
          <p:cNvPicPr>
            <a:picLocks noChangeAspect="1"/>
          </p:cNvPicPr>
          <p:nvPr/>
        </p:nvPicPr>
        <p:blipFill>
          <a:blip r:embed="rId2"/>
          <a:stretch>
            <a:fillRect/>
          </a:stretch>
        </p:blipFill>
        <p:spPr>
          <a:xfrm>
            <a:off x="1940013" y="777759"/>
            <a:ext cx="8410487" cy="5762741"/>
          </a:xfrm>
          <a:prstGeom prst="rect">
            <a:avLst/>
          </a:prstGeom>
        </p:spPr>
      </p:pic>
    </p:spTree>
    <p:extLst>
      <p:ext uri="{BB962C8B-B14F-4D97-AF65-F5344CB8AC3E}">
        <p14:creationId xmlns:p14="http://schemas.microsoft.com/office/powerpoint/2010/main" val="387937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Yakima County Goals</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Prevent Public Health Emergency</a:t>
            </a:r>
          </a:p>
          <a:p>
            <a:r>
              <a:rPr lang="en-US" sz="3200" dirty="0" smtClean="0"/>
              <a:t>More Comprehensive Program</a:t>
            </a:r>
          </a:p>
          <a:p>
            <a:r>
              <a:rPr lang="en-US" sz="3200" dirty="0" smtClean="0"/>
              <a:t>Less expensive, less subsidized</a:t>
            </a:r>
          </a:p>
          <a:p>
            <a:r>
              <a:rPr lang="en-US" sz="3200" dirty="0" smtClean="0"/>
              <a:t>Has some level of analysis to square known groundwater conditions with known surface water conditions.</a:t>
            </a:r>
          </a:p>
          <a:p>
            <a:r>
              <a:rPr lang="en-US" sz="3200" dirty="0" smtClean="0"/>
              <a:t>Avoid impacts to tributaries if possible.</a:t>
            </a:r>
          </a:p>
          <a:p>
            <a:r>
              <a:rPr lang="en-US" sz="3200" dirty="0" smtClean="0"/>
              <a:t>Less ad hoc, clunky.</a:t>
            </a:r>
            <a:endParaRPr lang="en-US" sz="3200" dirty="0"/>
          </a:p>
        </p:txBody>
      </p:sp>
    </p:spTree>
    <p:extLst>
      <p:ext uri="{BB962C8B-B14F-4D97-AF65-F5344CB8AC3E}">
        <p14:creationId xmlns:p14="http://schemas.microsoft.com/office/powerpoint/2010/main" val="2977663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Yakima County Water Resource System</a:t>
            </a:r>
            <a:endParaRPr lang="en-US" dirty="0"/>
          </a:p>
        </p:txBody>
      </p:sp>
      <p:sp>
        <p:nvSpPr>
          <p:cNvPr id="3" name="Content Placeholder 2"/>
          <p:cNvSpPr>
            <a:spLocks noGrp="1"/>
          </p:cNvSpPr>
          <p:nvPr>
            <p:ph idx="1"/>
          </p:nvPr>
        </p:nvSpPr>
        <p:spPr>
          <a:xfrm>
            <a:off x="1663700" y="1346200"/>
            <a:ext cx="10020300" cy="4978400"/>
          </a:xfrm>
        </p:spPr>
        <p:txBody>
          <a:bodyPr>
            <a:normAutofit/>
          </a:bodyPr>
          <a:lstStyle/>
          <a:p>
            <a:r>
              <a:rPr lang="en-US" dirty="0" smtClean="0"/>
              <a:t>Established Dec. 10, 2013 through RCW 90.51</a:t>
            </a:r>
          </a:p>
          <a:p>
            <a:r>
              <a:rPr lang="en-US" dirty="0" smtClean="0"/>
              <a:t>Recognizes the interconnectedness of surface and </a:t>
            </a:r>
            <a:r>
              <a:rPr lang="en-US" dirty="0" err="1" smtClean="0"/>
              <a:t>groundwaters</a:t>
            </a:r>
            <a:endParaRPr lang="en-US" dirty="0" smtClean="0"/>
          </a:p>
          <a:p>
            <a:r>
              <a:rPr lang="en-US" dirty="0"/>
              <a:t>County owned Water Utility serving the rural areas of Yakima County.</a:t>
            </a:r>
          </a:p>
          <a:p>
            <a:r>
              <a:rPr lang="en-US" dirty="0" smtClean="0"/>
              <a:t>Anticipates the acquisition of water rights - pre-1905 or new water budget neutral (storage) water rights, and the payment of a monthly or annual fee for use of water</a:t>
            </a:r>
          </a:p>
          <a:p>
            <a:r>
              <a:rPr lang="en-US" dirty="0" smtClean="0"/>
              <a:t>Use of these rights for rural domestic is linked to existing permit processes and is subject to conditions on that use such as:</a:t>
            </a:r>
          </a:p>
          <a:p>
            <a:pPr lvl="1"/>
            <a:r>
              <a:rPr lang="en-US" dirty="0" smtClean="0"/>
              <a:t>Maximum Daily Use of 350 </a:t>
            </a:r>
            <a:r>
              <a:rPr lang="en-US" dirty="0" err="1" smtClean="0"/>
              <a:t>gpd</a:t>
            </a:r>
            <a:endParaRPr lang="en-US" dirty="0" smtClean="0"/>
          </a:p>
          <a:p>
            <a:pPr lvl="1"/>
            <a:r>
              <a:rPr lang="en-US" dirty="0" smtClean="0"/>
              <a:t>Limited outdoor use</a:t>
            </a:r>
          </a:p>
          <a:p>
            <a:pPr lvl="1"/>
            <a:r>
              <a:rPr lang="en-US" dirty="0" smtClean="0"/>
              <a:t>Specified well depth and well location</a:t>
            </a:r>
          </a:p>
          <a:p>
            <a:pPr lvl="1"/>
            <a:r>
              <a:rPr lang="en-US" dirty="0" smtClean="0"/>
              <a:t>Monitoring.</a:t>
            </a:r>
          </a:p>
          <a:p>
            <a:r>
              <a:rPr lang="en-US" dirty="0" smtClean="0"/>
              <a:t>Probably require some (large?) amount of fisheries mitigation.</a:t>
            </a: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167014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180</TotalTime>
  <Words>1113</Words>
  <Application>Microsoft Office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Yakima County Water Resource System  </vt:lpstr>
      <vt:lpstr>Exempt Well Statute</vt:lpstr>
      <vt:lpstr>Recent Legal Issues</vt:lpstr>
      <vt:lpstr>Yikes!!!</vt:lpstr>
      <vt:lpstr>Clunky at best.</vt:lpstr>
      <vt:lpstr>Upper Kittitas GW rule</vt:lpstr>
      <vt:lpstr>Yakima County’s Own Clunkiness</vt:lpstr>
      <vt:lpstr>Yakima County Goals</vt:lpstr>
      <vt:lpstr>Yakima County Water Resource System</vt:lpstr>
      <vt:lpstr>How to do the analysis?</vt:lpstr>
      <vt:lpstr>Yakima County’s Own Clunkiness</vt:lpstr>
      <vt:lpstr>Really, it looks like this….</vt:lpstr>
      <vt:lpstr>How does it meet goals?</vt:lpstr>
      <vt:lpstr>Even where lots are not served, there are existing surface water rights…</vt:lpstr>
      <vt:lpstr>Next Steps..</vt:lpstr>
      <vt:lpstr>Other thoughts…</vt:lpstr>
      <vt:lpstr>Cowiche Hyporheic Zones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Yakima County Water Resource System</dc:title>
  <dc:creator>Joel Freudenthal</dc:creator>
  <cp:lastModifiedBy>Joel Freudenthal</cp:lastModifiedBy>
  <cp:revision>14</cp:revision>
  <dcterms:created xsi:type="dcterms:W3CDTF">2015-06-17T13:46:48Z</dcterms:created>
  <dcterms:modified xsi:type="dcterms:W3CDTF">2015-06-17T16:47:47Z</dcterms:modified>
</cp:coreProperties>
</file>