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96" r:id="rId2"/>
    <p:sldId id="298" r:id="rId3"/>
    <p:sldId id="299" r:id="rId4"/>
    <p:sldId id="325" r:id="rId5"/>
    <p:sldId id="338" r:id="rId6"/>
    <p:sldId id="339" r:id="rId7"/>
    <p:sldId id="332" r:id="rId8"/>
    <p:sldId id="346" r:id="rId9"/>
    <p:sldId id="372" r:id="rId10"/>
    <p:sldId id="370" r:id="rId11"/>
    <p:sldId id="336" r:id="rId12"/>
    <p:sldId id="371" r:id="rId13"/>
    <p:sldId id="367" r:id="rId14"/>
    <p:sldId id="349" r:id="rId15"/>
    <p:sldId id="351" r:id="rId16"/>
    <p:sldId id="366" r:id="rId17"/>
    <p:sldId id="354" r:id="rId18"/>
    <p:sldId id="365" r:id="rId19"/>
    <p:sldId id="356" r:id="rId20"/>
    <p:sldId id="363" r:id="rId21"/>
    <p:sldId id="362" r:id="rId22"/>
    <p:sldId id="359" r:id="rId23"/>
    <p:sldId id="341" r:id="rId24"/>
    <p:sldId id="360" r:id="rId25"/>
    <p:sldId id="375" r:id="rId26"/>
    <p:sldId id="318" r:id="rId27"/>
    <p:sldId id="376" r:id="rId28"/>
    <p:sldId id="358" r:id="rId29"/>
    <p:sldId id="343" r:id="rId30"/>
    <p:sldId id="344" r:id="rId31"/>
    <p:sldId id="319" r:id="rId32"/>
    <p:sldId id="315" r:id="rId33"/>
    <p:sldId id="369"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4128">
          <p15:clr>
            <a:srgbClr val="A4A3A4"/>
          </p15:clr>
        </p15:guide>
        <p15:guide id="2" pos="57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80808"/>
    <a:srgbClr val="5F5F5F"/>
    <a:srgbClr val="292929"/>
    <a:srgbClr val="0000FF"/>
    <a:srgbClr val="4D4D4D"/>
    <a:srgbClr val="80808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31" autoAdjust="0"/>
    <p:restoredTop sz="94660"/>
  </p:normalViewPr>
  <p:slideViewPr>
    <p:cSldViewPr>
      <p:cViewPr varScale="1">
        <p:scale>
          <a:sx n="128" d="100"/>
          <a:sy n="128" d="100"/>
        </p:scale>
        <p:origin x="1140" y="102"/>
      </p:cViewPr>
      <p:guideLst>
        <p:guide orient="horz" pos="4128"/>
        <p:guide pos="571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4.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346508346973233"/>
          <c:y val="4.8245161952970975E-2"/>
          <c:w val="0.76045455572665965"/>
          <c:h val="0.8053040503995329"/>
        </c:manualLayout>
      </c:layout>
      <c:scatterChart>
        <c:scatterStyle val="lineMarker"/>
        <c:varyColors val="0"/>
        <c:ser>
          <c:idx val="0"/>
          <c:order val="0"/>
          <c:tx>
            <c:v>HC</c:v>
          </c:tx>
          <c:spPr>
            <a:ln w="25400" cap="rnd">
              <a:noFill/>
              <a:round/>
            </a:ln>
            <a:effectLst/>
          </c:spPr>
          <c:marker>
            <c:symbol val="square"/>
            <c:size val="8"/>
            <c:spPr>
              <a:solidFill>
                <a:schemeClr val="tx1"/>
              </a:solidFill>
              <a:ln w="9525">
                <a:solidFill>
                  <a:schemeClr val="tx1"/>
                </a:solidFill>
              </a:ln>
              <a:effectLst/>
            </c:spPr>
          </c:marker>
          <c:xVal>
            <c:numRef>
              <c:f>'MiniJk rates'!$A$2:$A$10</c:f>
              <c:numCache>
                <c:formatCode>General</c:formatCode>
                <c:ptCount val="9"/>
                <c:pt idx="0">
                  <c:v>2002</c:v>
                </c:pt>
                <c:pt idx="1">
                  <c:v>2003</c:v>
                </c:pt>
                <c:pt idx="2">
                  <c:v>2004</c:v>
                </c:pt>
                <c:pt idx="3">
                  <c:v>2005</c:v>
                </c:pt>
                <c:pt idx="4">
                  <c:v>2006</c:v>
                </c:pt>
                <c:pt idx="5">
                  <c:v>2007</c:v>
                </c:pt>
                <c:pt idx="6">
                  <c:v>2008</c:v>
                </c:pt>
                <c:pt idx="7">
                  <c:v>2009</c:v>
                </c:pt>
                <c:pt idx="8">
                  <c:v>2010</c:v>
                </c:pt>
              </c:numCache>
            </c:numRef>
          </c:xVal>
          <c:yVal>
            <c:numRef>
              <c:f>'MiniJk rates'!$C$2:$C$10</c:f>
              <c:numCache>
                <c:formatCode>0.0000</c:formatCode>
                <c:ptCount val="9"/>
                <c:pt idx="0">
                  <c:v>0.1381</c:v>
                </c:pt>
                <c:pt idx="1">
                  <c:v>0.1089</c:v>
                </c:pt>
                <c:pt idx="2">
                  <c:v>0.12590000000000001</c:v>
                </c:pt>
                <c:pt idx="3">
                  <c:v>0.1953</c:v>
                </c:pt>
                <c:pt idx="4">
                  <c:v>0.54179999999999995</c:v>
                </c:pt>
                <c:pt idx="5">
                  <c:v>0.2402</c:v>
                </c:pt>
                <c:pt idx="6">
                  <c:v>0.30640000000000001</c:v>
                </c:pt>
                <c:pt idx="7">
                  <c:v>0.52749999999999997</c:v>
                </c:pt>
                <c:pt idx="8">
                  <c:v>0.42799999999999999</c:v>
                </c:pt>
              </c:numCache>
            </c:numRef>
          </c:yVal>
          <c:smooth val="0"/>
        </c:ser>
        <c:ser>
          <c:idx val="1"/>
          <c:order val="1"/>
          <c:tx>
            <c:v>SH</c:v>
          </c:tx>
          <c:spPr>
            <a:ln w="25400" cap="rnd">
              <a:noFill/>
              <a:round/>
            </a:ln>
            <a:effectLst/>
          </c:spPr>
          <c:marker>
            <c:symbol val="circle"/>
            <c:size val="10"/>
            <c:spPr>
              <a:noFill/>
              <a:ln w="22225">
                <a:solidFill>
                  <a:schemeClr val="tx1"/>
                </a:solidFill>
              </a:ln>
              <a:effectLst/>
            </c:spPr>
          </c:marker>
          <c:xVal>
            <c:numRef>
              <c:f>'MiniJk rates'!$A$11:$A$19</c:f>
              <c:numCache>
                <c:formatCode>General</c:formatCode>
                <c:ptCount val="9"/>
                <c:pt idx="0">
                  <c:v>2002</c:v>
                </c:pt>
                <c:pt idx="1">
                  <c:v>2003</c:v>
                </c:pt>
                <c:pt idx="2">
                  <c:v>2004</c:v>
                </c:pt>
                <c:pt idx="3">
                  <c:v>2005</c:v>
                </c:pt>
                <c:pt idx="4">
                  <c:v>2006</c:v>
                </c:pt>
                <c:pt idx="5">
                  <c:v>2007</c:v>
                </c:pt>
                <c:pt idx="6">
                  <c:v>2008</c:v>
                </c:pt>
                <c:pt idx="7">
                  <c:v>2009</c:v>
                </c:pt>
                <c:pt idx="8">
                  <c:v>2010</c:v>
                </c:pt>
              </c:numCache>
            </c:numRef>
          </c:xVal>
          <c:yVal>
            <c:numRef>
              <c:f>'MiniJk rates'!$C$11:$C$19</c:f>
              <c:numCache>
                <c:formatCode>0.0000</c:formatCode>
                <c:ptCount val="9"/>
                <c:pt idx="0">
                  <c:v>0.39560000000000001</c:v>
                </c:pt>
                <c:pt idx="1">
                  <c:v>0.2137</c:v>
                </c:pt>
                <c:pt idx="2">
                  <c:v>0.24979999999999999</c:v>
                </c:pt>
                <c:pt idx="3">
                  <c:v>0.29620000000000002</c:v>
                </c:pt>
                <c:pt idx="4">
                  <c:v>0.50509999999999999</c:v>
                </c:pt>
                <c:pt idx="5">
                  <c:v>0.37169999999999997</c:v>
                </c:pt>
                <c:pt idx="6">
                  <c:v>0.33839999999999998</c:v>
                </c:pt>
                <c:pt idx="7">
                  <c:v>0.40860000000000002</c:v>
                </c:pt>
                <c:pt idx="8">
                  <c:v>0.48630000000000001</c:v>
                </c:pt>
              </c:numCache>
            </c:numRef>
          </c:yVal>
          <c:smooth val="0"/>
        </c:ser>
        <c:dLbls>
          <c:showLegendKey val="0"/>
          <c:showVal val="0"/>
          <c:showCatName val="0"/>
          <c:showSerName val="0"/>
          <c:showPercent val="0"/>
          <c:showBubbleSize val="0"/>
        </c:dLbls>
        <c:axId val="396729856"/>
        <c:axId val="396730248"/>
      </c:scatterChart>
      <c:valAx>
        <c:axId val="396729856"/>
        <c:scaling>
          <c:orientation val="minMax"/>
        </c:scaling>
        <c:delete val="0"/>
        <c:axPos val="b"/>
        <c:title>
          <c:tx>
            <c:rich>
              <a:bodyPr rot="0" spcFirstLastPara="1" vertOverflow="ellipsis" vert="horz" wrap="square" anchor="ctr" anchorCtr="1"/>
              <a:lstStyle/>
              <a:p>
                <a:pPr>
                  <a:defRPr sz="2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sz="2400" b="1">
                    <a:solidFill>
                      <a:schemeClr val="tx1"/>
                    </a:solidFill>
                    <a:latin typeface="Times New Roman" panose="02020603050405020304" pitchFamily="18" charset="0"/>
                    <a:cs typeface="Times New Roman" panose="02020603050405020304" pitchFamily="18" charset="0"/>
                  </a:rPr>
                  <a:t>Brood</a:t>
                </a:r>
                <a:r>
                  <a:rPr lang="en-US" sz="2400" b="1" baseline="0">
                    <a:solidFill>
                      <a:schemeClr val="tx1"/>
                    </a:solidFill>
                    <a:latin typeface="Times New Roman" panose="02020603050405020304" pitchFamily="18" charset="0"/>
                    <a:cs typeface="Times New Roman" panose="02020603050405020304" pitchFamily="18" charset="0"/>
                  </a:rPr>
                  <a:t> Year</a:t>
                </a:r>
                <a:endParaRPr lang="en-US" sz="2400" b="1">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2857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96730248"/>
        <c:crossesAt val="-0.2"/>
        <c:crossBetween val="midCat"/>
      </c:valAx>
      <c:valAx>
        <c:axId val="396730248"/>
        <c:scaling>
          <c:orientation val="minMax"/>
          <c:min val="-0.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sz="2000" b="1">
                    <a:solidFill>
                      <a:schemeClr val="tx1"/>
                    </a:solidFill>
                    <a:latin typeface="Times New Roman" panose="02020603050405020304" pitchFamily="18" charset="0"/>
                    <a:cs typeface="Times New Roman" panose="02020603050405020304" pitchFamily="18" charset="0"/>
                  </a:rPr>
                  <a:t>Proportion MiniJacks</a:t>
                </a:r>
              </a:p>
            </c:rich>
          </c:tx>
          <c:overlay val="0"/>
          <c:spPr>
            <a:noFill/>
            <a:ln>
              <a:noFill/>
            </a:ln>
            <a:effectLst/>
          </c:spPr>
          <c:txPr>
            <a:bodyPr rot="-5400000" spcFirstLastPara="1" vertOverflow="ellipsis" vert="horz" wrap="square" anchor="ctr" anchorCtr="1"/>
            <a:lstStyle/>
            <a:p>
              <a:pPr>
                <a:defRPr sz="2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0.0" sourceLinked="0"/>
        <c:majorTickMark val="none"/>
        <c:minorTickMark val="none"/>
        <c:tickLblPos val="nextTo"/>
        <c:spPr>
          <a:noFill/>
          <a:ln w="2857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96729856"/>
        <c:crosses val="autoZero"/>
        <c:crossBetween val="midCat"/>
      </c:valAx>
      <c:spPr>
        <a:noFill/>
        <a:ln>
          <a:noFill/>
        </a:ln>
        <a:effectLst/>
      </c:spPr>
    </c:plotArea>
    <c:legend>
      <c:legendPos val="r"/>
      <c:layout>
        <c:manualLayout>
          <c:xMode val="edge"/>
          <c:yMode val="edge"/>
          <c:x val="0.22434688283890716"/>
          <c:y val="5.0506067750323153E-2"/>
          <c:w val="8.6871281311238294E-2"/>
          <c:h val="0.12963230733312911"/>
        </c:manualLayout>
      </c:layout>
      <c:overlay val="0"/>
      <c:spPr>
        <a:noFill/>
        <a:ln w="15875">
          <a:solidFill>
            <a:schemeClr val="tx1"/>
          </a:solidFill>
        </a:ln>
        <a:effectLst/>
      </c:spPr>
      <c:txPr>
        <a:bodyPr rot="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346508346973233"/>
          <c:y val="4.8245161952970975E-2"/>
          <c:w val="0.76045455572665965"/>
          <c:h val="0.8053040503995329"/>
        </c:manualLayout>
      </c:layout>
      <c:scatterChart>
        <c:scatterStyle val="lineMarker"/>
        <c:varyColors val="0"/>
        <c:ser>
          <c:idx val="0"/>
          <c:order val="0"/>
          <c:tx>
            <c:v>HC</c:v>
          </c:tx>
          <c:spPr>
            <a:ln w="25400" cap="rnd">
              <a:noFill/>
              <a:round/>
            </a:ln>
            <a:effectLst/>
          </c:spPr>
          <c:marker>
            <c:symbol val="square"/>
            <c:size val="8"/>
            <c:spPr>
              <a:solidFill>
                <a:schemeClr val="bg1">
                  <a:lumMod val="50000"/>
                </a:schemeClr>
              </a:solidFill>
              <a:ln w="9525">
                <a:solidFill>
                  <a:schemeClr val="bg1">
                    <a:lumMod val="50000"/>
                  </a:schemeClr>
                </a:solidFill>
              </a:ln>
              <a:effectLst/>
            </c:spPr>
          </c:marker>
          <c:xVal>
            <c:numRef>
              <c:f>'MiniJk rates'!$A$2:$A$10</c:f>
              <c:numCache>
                <c:formatCode>General</c:formatCode>
                <c:ptCount val="9"/>
                <c:pt idx="0">
                  <c:v>2002</c:v>
                </c:pt>
                <c:pt idx="1">
                  <c:v>2003</c:v>
                </c:pt>
                <c:pt idx="2">
                  <c:v>2004</c:v>
                </c:pt>
                <c:pt idx="3">
                  <c:v>2005</c:v>
                </c:pt>
                <c:pt idx="4">
                  <c:v>2006</c:v>
                </c:pt>
                <c:pt idx="5">
                  <c:v>2007</c:v>
                </c:pt>
                <c:pt idx="6">
                  <c:v>2008</c:v>
                </c:pt>
                <c:pt idx="7">
                  <c:v>2009</c:v>
                </c:pt>
                <c:pt idx="8">
                  <c:v>2010</c:v>
                </c:pt>
              </c:numCache>
            </c:numRef>
          </c:xVal>
          <c:yVal>
            <c:numRef>
              <c:f>'MiniJk rates'!$C$2:$C$10</c:f>
              <c:numCache>
                <c:formatCode>0.0000</c:formatCode>
                <c:ptCount val="9"/>
                <c:pt idx="0">
                  <c:v>0.1381</c:v>
                </c:pt>
                <c:pt idx="1">
                  <c:v>0.1089</c:v>
                </c:pt>
                <c:pt idx="2">
                  <c:v>0.12590000000000001</c:v>
                </c:pt>
                <c:pt idx="3">
                  <c:v>0.1953</c:v>
                </c:pt>
                <c:pt idx="4">
                  <c:v>0.54179999999999995</c:v>
                </c:pt>
                <c:pt idx="5">
                  <c:v>0.2402</c:v>
                </c:pt>
                <c:pt idx="6">
                  <c:v>0.30640000000000001</c:v>
                </c:pt>
                <c:pt idx="7">
                  <c:v>0.52749999999999997</c:v>
                </c:pt>
                <c:pt idx="8">
                  <c:v>0.42799999999999999</c:v>
                </c:pt>
              </c:numCache>
            </c:numRef>
          </c:yVal>
          <c:smooth val="0"/>
        </c:ser>
        <c:ser>
          <c:idx val="1"/>
          <c:order val="1"/>
          <c:tx>
            <c:v>SH</c:v>
          </c:tx>
          <c:spPr>
            <a:ln w="25400" cap="rnd">
              <a:noFill/>
              <a:round/>
            </a:ln>
            <a:effectLst/>
          </c:spPr>
          <c:marker>
            <c:symbol val="circle"/>
            <c:size val="10"/>
            <c:spPr>
              <a:noFill/>
              <a:ln w="22225">
                <a:solidFill>
                  <a:schemeClr val="bg1">
                    <a:lumMod val="65000"/>
                  </a:schemeClr>
                </a:solidFill>
              </a:ln>
              <a:effectLst/>
            </c:spPr>
          </c:marker>
          <c:xVal>
            <c:numRef>
              <c:f>'MiniJk rates'!$A$11:$A$19</c:f>
              <c:numCache>
                <c:formatCode>General</c:formatCode>
                <c:ptCount val="9"/>
                <c:pt idx="0">
                  <c:v>2002</c:v>
                </c:pt>
                <c:pt idx="1">
                  <c:v>2003</c:v>
                </c:pt>
                <c:pt idx="2">
                  <c:v>2004</c:v>
                </c:pt>
                <c:pt idx="3">
                  <c:v>2005</c:v>
                </c:pt>
                <c:pt idx="4">
                  <c:v>2006</c:v>
                </c:pt>
                <c:pt idx="5">
                  <c:v>2007</c:v>
                </c:pt>
                <c:pt idx="6">
                  <c:v>2008</c:v>
                </c:pt>
                <c:pt idx="7">
                  <c:v>2009</c:v>
                </c:pt>
                <c:pt idx="8">
                  <c:v>2010</c:v>
                </c:pt>
              </c:numCache>
            </c:numRef>
          </c:xVal>
          <c:yVal>
            <c:numRef>
              <c:f>'MiniJk rates'!$C$11:$C$19</c:f>
              <c:numCache>
                <c:formatCode>0.0000</c:formatCode>
                <c:ptCount val="9"/>
                <c:pt idx="0">
                  <c:v>0.39560000000000001</c:v>
                </c:pt>
                <c:pt idx="1">
                  <c:v>0.2137</c:v>
                </c:pt>
                <c:pt idx="2">
                  <c:v>0.24979999999999999</c:v>
                </c:pt>
                <c:pt idx="3">
                  <c:v>0.29620000000000002</c:v>
                </c:pt>
                <c:pt idx="4">
                  <c:v>0.50509999999999999</c:v>
                </c:pt>
                <c:pt idx="5">
                  <c:v>0.37169999999999997</c:v>
                </c:pt>
                <c:pt idx="6">
                  <c:v>0.33839999999999998</c:v>
                </c:pt>
                <c:pt idx="7">
                  <c:v>0.40860000000000002</c:v>
                </c:pt>
                <c:pt idx="8">
                  <c:v>0.48630000000000001</c:v>
                </c:pt>
              </c:numCache>
            </c:numRef>
          </c:yVal>
          <c:smooth val="0"/>
        </c:ser>
        <c:ser>
          <c:idx val="2"/>
          <c:order val="2"/>
          <c:tx>
            <c:v>SH-HC Difference</c:v>
          </c:tx>
          <c:spPr>
            <a:ln w="25400" cap="rnd">
              <a:noFill/>
              <a:round/>
            </a:ln>
            <a:effectLst/>
          </c:spPr>
          <c:marker>
            <c:symbol val="circle"/>
            <c:size val="12"/>
            <c:spPr>
              <a:solidFill>
                <a:srgbClr val="FF0000"/>
              </a:solidFill>
              <a:ln w="15875">
                <a:solidFill>
                  <a:schemeClr val="tx1"/>
                </a:solidFill>
              </a:ln>
              <a:effectLst/>
            </c:spPr>
          </c:marker>
          <c:xVal>
            <c:numRef>
              <c:f>'MiniJk rates'!$A$2:$A$10</c:f>
              <c:numCache>
                <c:formatCode>General</c:formatCode>
                <c:ptCount val="9"/>
                <c:pt idx="0">
                  <c:v>2002</c:v>
                </c:pt>
                <c:pt idx="1">
                  <c:v>2003</c:v>
                </c:pt>
                <c:pt idx="2">
                  <c:v>2004</c:v>
                </c:pt>
                <c:pt idx="3">
                  <c:v>2005</c:v>
                </c:pt>
                <c:pt idx="4">
                  <c:v>2006</c:v>
                </c:pt>
                <c:pt idx="5">
                  <c:v>2007</c:v>
                </c:pt>
                <c:pt idx="6">
                  <c:v>2008</c:v>
                </c:pt>
                <c:pt idx="7">
                  <c:v>2009</c:v>
                </c:pt>
                <c:pt idx="8">
                  <c:v>2010</c:v>
                </c:pt>
              </c:numCache>
            </c:numRef>
          </c:xVal>
          <c:yVal>
            <c:numRef>
              <c:f>'MiniJk rates'!$D$2:$D$10</c:f>
              <c:numCache>
                <c:formatCode>0.0000</c:formatCode>
                <c:ptCount val="9"/>
                <c:pt idx="0">
                  <c:v>0.25750000000000001</c:v>
                </c:pt>
                <c:pt idx="1">
                  <c:v>0.1048</c:v>
                </c:pt>
                <c:pt idx="2">
                  <c:v>0.12389999999999998</c:v>
                </c:pt>
                <c:pt idx="3">
                  <c:v>0.10090000000000002</c:v>
                </c:pt>
                <c:pt idx="4">
                  <c:v>-3.6699999999999955E-2</c:v>
                </c:pt>
                <c:pt idx="5">
                  <c:v>0.13149999999999998</c:v>
                </c:pt>
                <c:pt idx="6">
                  <c:v>3.1999999999999973E-2</c:v>
                </c:pt>
                <c:pt idx="7">
                  <c:v>-0.11889999999999995</c:v>
                </c:pt>
                <c:pt idx="8">
                  <c:v>5.8300000000000018E-2</c:v>
                </c:pt>
              </c:numCache>
            </c:numRef>
          </c:yVal>
          <c:smooth val="0"/>
        </c:ser>
        <c:dLbls>
          <c:showLegendKey val="0"/>
          <c:showVal val="0"/>
          <c:showCatName val="0"/>
          <c:showSerName val="0"/>
          <c:showPercent val="0"/>
          <c:showBubbleSize val="0"/>
        </c:dLbls>
        <c:axId val="289930616"/>
        <c:axId val="289927872"/>
      </c:scatterChart>
      <c:valAx>
        <c:axId val="289930616"/>
        <c:scaling>
          <c:orientation val="minMax"/>
        </c:scaling>
        <c:delete val="0"/>
        <c:axPos val="b"/>
        <c:title>
          <c:tx>
            <c:rich>
              <a:bodyPr rot="0" spcFirstLastPara="1" vertOverflow="ellipsis" vert="horz" wrap="square" anchor="ctr" anchorCtr="1"/>
              <a:lstStyle/>
              <a:p>
                <a:pPr>
                  <a:defRPr sz="2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sz="2400" b="1">
                    <a:solidFill>
                      <a:schemeClr val="tx1"/>
                    </a:solidFill>
                    <a:latin typeface="Times New Roman" panose="02020603050405020304" pitchFamily="18" charset="0"/>
                    <a:cs typeface="Times New Roman" panose="02020603050405020304" pitchFamily="18" charset="0"/>
                  </a:rPr>
                  <a:t>Brood</a:t>
                </a:r>
                <a:r>
                  <a:rPr lang="en-US" sz="2400" b="1" baseline="0">
                    <a:solidFill>
                      <a:schemeClr val="tx1"/>
                    </a:solidFill>
                    <a:latin typeface="Times New Roman" panose="02020603050405020304" pitchFamily="18" charset="0"/>
                    <a:cs typeface="Times New Roman" panose="02020603050405020304" pitchFamily="18" charset="0"/>
                  </a:rPr>
                  <a:t> Year</a:t>
                </a:r>
                <a:endParaRPr lang="en-US" sz="2400" b="1">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2857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89927872"/>
        <c:crossesAt val="-0.2"/>
        <c:crossBetween val="midCat"/>
      </c:valAx>
      <c:valAx>
        <c:axId val="2899278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sz="2000" b="1">
                    <a:solidFill>
                      <a:schemeClr val="tx1"/>
                    </a:solidFill>
                    <a:latin typeface="Times New Roman" panose="02020603050405020304" pitchFamily="18" charset="0"/>
                    <a:cs typeface="Times New Roman" panose="02020603050405020304" pitchFamily="18" charset="0"/>
                  </a:rPr>
                  <a:t>Proportion MiniJacks</a:t>
                </a:r>
              </a:p>
            </c:rich>
          </c:tx>
          <c:overlay val="0"/>
          <c:spPr>
            <a:noFill/>
            <a:ln>
              <a:noFill/>
            </a:ln>
            <a:effectLst/>
          </c:spPr>
          <c:txPr>
            <a:bodyPr rot="-5400000" spcFirstLastPara="1" vertOverflow="ellipsis" vert="horz" wrap="square" anchor="ctr" anchorCtr="1"/>
            <a:lstStyle/>
            <a:p>
              <a:pPr>
                <a:defRPr sz="2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0.0" sourceLinked="0"/>
        <c:majorTickMark val="none"/>
        <c:minorTickMark val="none"/>
        <c:tickLblPos val="nextTo"/>
        <c:spPr>
          <a:noFill/>
          <a:ln w="2857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89930616"/>
        <c:crosses val="autoZero"/>
        <c:crossBetween val="midCat"/>
      </c:valAx>
      <c:spPr>
        <a:noFill/>
        <a:ln>
          <a:noFill/>
        </a:ln>
        <a:effectLst/>
      </c:spPr>
    </c:plotArea>
    <c:legend>
      <c:legendPos val="r"/>
      <c:layout>
        <c:manualLayout>
          <c:xMode val="edge"/>
          <c:yMode val="edge"/>
          <c:x val="0.22434688283890716"/>
          <c:y val="5.0506067750323153E-2"/>
          <c:w val="0.21315254412386644"/>
          <c:h val="0.14813476637549572"/>
        </c:manualLayout>
      </c:layout>
      <c:overlay val="0"/>
      <c:spPr>
        <a:noFill/>
        <a:ln w="15875">
          <a:solidFill>
            <a:schemeClr val="tx1"/>
          </a:solidFill>
        </a:ln>
        <a:effectLst/>
      </c:spPr>
      <c:txPr>
        <a:bodyPr rot="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074643249176729"/>
          <c:y val="6.5868391865471915E-2"/>
          <c:w val="0.84961580680570803"/>
          <c:h val="0.73054034614432495"/>
        </c:manualLayout>
      </c:layout>
      <c:scatterChart>
        <c:scatterStyle val="lineMarker"/>
        <c:varyColors val="0"/>
        <c:ser>
          <c:idx val="0"/>
          <c:order val="0"/>
          <c:tx>
            <c:v>Hat Adults</c:v>
          </c:tx>
          <c:spPr>
            <a:ln w="19050">
              <a:noFill/>
            </a:ln>
          </c:spPr>
          <c:marker>
            <c:symbol val="circle"/>
            <c:size val="13"/>
            <c:spPr>
              <a:solidFill>
                <a:schemeClr val="bg2">
                  <a:lumMod val="75000"/>
                </a:schemeClr>
              </a:solidFill>
              <a:ln w="28575">
                <a:solidFill>
                  <a:schemeClr val="tx1"/>
                </a:solidFill>
                <a:prstDash val="solid"/>
              </a:ln>
            </c:spPr>
          </c:marker>
          <c:trendline>
            <c:spPr>
              <a:ln w="38100">
                <a:solidFill>
                  <a:srgbClr val="000000"/>
                </a:solidFill>
                <a:prstDash val="lgDash"/>
              </a:ln>
            </c:spPr>
            <c:trendlineType val="linear"/>
            <c:dispRSqr val="0"/>
            <c:dispEq val="0"/>
          </c:trendline>
          <c:xVal>
            <c:numRef>
              <c:f>Sheet1!$A$56:$A$67</c:f>
              <c:numCache>
                <c:formatCode>0</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xVal>
          <c:yVal>
            <c:numRef>
              <c:f>Sheet1!$I$56:$I$67</c:f>
              <c:numCache>
                <c:formatCode>m/d;@</c:formatCode>
                <c:ptCount val="12"/>
                <c:pt idx="0">
                  <c:v>146</c:v>
                </c:pt>
                <c:pt idx="1">
                  <c:v>165</c:v>
                </c:pt>
                <c:pt idx="2">
                  <c:v>145</c:v>
                </c:pt>
                <c:pt idx="3">
                  <c:v>143</c:v>
                </c:pt>
                <c:pt idx="4">
                  <c:v>147</c:v>
                </c:pt>
                <c:pt idx="5">
                  <c:v>169</c:v>
                </c:pt>
                <c:pt idx="6">
                  <c:v>162</c:v>
                </c:pt>
                <c:pt idx="7">
                  <c:v>164</c:v>
                </c:pt>
                <c:pt idx="8">
                  <c:v>170</c:v>
                </c:pt>
                <c:pt idx="9">
                  <c:v>151</c:v>
                </c:pt>
                <c:pt idx="10">
                  <c:v>173</c:v>
                </c:pt>
                <c:pt idx="11">
                  <c:v>165</c:v>
                </c:pt>
              </c:numCache>
            </c:numRef>
          </c:yVal>
          <c:smooth val="0"/>
        </c:ser>
        <c:ser>
          <c:idx val="1"/>
          <c:order val="1"/>
          <c:tx>
            <c:v>NO Adults</c:v>
          </c:tx>
          <c:spPr>
            <a:ln w="19050">
              <a:noFill/>
            </a:ln>
          </c:spPr>
          <c:marker>
            <c:symbol val="square"/>
            <c:size val="10"/>
            <c:spPr>
              <a:solidFill>
                <a:schemeClr val="tx1"/>
              </a:solidFill>
              <a:ln>
                <a:solidFill>
                  <a:srgbClr val="000000"/>
                </a:solidFill>
                <a:prstDash val="solid"/>
              </a:ln>
            </c:spPr>
          </c:marker>
          <c:trendline>
            <c:spPr>
              <a:ln w="38100">
                <a:solidFill>
                  <a:srgbClr val="000000"/>
                </a:solidFill>
                <a:prstDash val="solid"/>
              </a:ln>
            </c:spPr>
            <c:trendlineType val="linear"/>
            <c:dispRSqr val="0"/>
            <c:dispEq val="0"/>
          </c:trendline>
          <c:xVal>
            <c:numRef>
              <c:f>Sheet1!$A$28:$A$39</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xVal>
          <c:yVal>
            <c:numRef>
              <c:f>Sheet1!$E$28:$E$39</c:f>
              <c:numCache>
                <c:formatCode>m/d;@</c:formatCode>
                <c:ptCount val="12"/>
                <c:pt idx="0">
                  <c:v>143</c:v>
                </c:pt>
                <c:pt idx="1">
                  <c:v>162</c:v>
                </c:pt>
                <c:pt idx="2">
                  <c:v>147</c:v>
                </c:pt>
                <c:pt idx="3">
                  <c:v>141</c:v>
                </c:pt>
                <c:pt idx="4">
                  <c:v>143</c:v>
                </c:pt>
                <c:pt idx="5">
                  <c:v>166</c:v>
                </c:pt>
                <c:pt idx="6">
                  <c:v>154</c:v>
                </c:pt>
                <c:pt idx="7">
                  <c:v>159</c:v>
                </c:pt>
                <c:pt idx="8">
                  <c:v>165</c:v>
                </c:pt>
                <c:pt idx="9">
                  <c:v>150</c:v>
                </c:pt>
                <c:pt idx="10">
                  <c:v>173</c:v>
                </c:pt>
                <c:pt idx="11">
                  <c:v>162</c:v>
                </c:pt>
              </c:numCache>
            </c:numRef>
          </c:yVal>
          <c:smooth val="0"/>
        </c:ser>
        <c:dLbls>
          <c:showLegendKey val="0"/>
          <c:showVal val="0"/>
          <c:showCatName val="0"/>
          <c:showSerName val="0"/>
          <c:showPercent val="0"/>
          <c:showBubbleSize val="0"/>
        </c:dLbls>
        <c:axId val="403730256"/>
        <c:axId val="403733000"/>
      </c:scatterChart>
      <c:valAx>
        <c:axId val="403730256"/>
        <c:scaling>
          <c:orientation val="minMax"/>
          <c:max val="2014"/>
          <c:min val="2000"/>
        </c:scaling>
        <c:delete val="0"/>
        <c:axPos val="b"/>
        <c:title>
          <c:tx>
            <c:rich>
              <a:bodyPr/>
              <a:lstStyle/>
              <a:p>
                <a:pPr>
                  <a:defRPr sz="1800" b="1" i="0" u="none" strike="noStrike" baseline="0">
                    <a:solidFill>
                      <a:srgbClr val="000000"/>
                    </a:solidFill>
                    <a:latin typeface="Times New Roman"/>
                    <a:ea typeface="Times New Roman"/>
                    <a:cs typeface="Times New Roman"/>
                  </a:defRPr>
                </a:pPr>
                <a:r>
                  <a:rPr lang="en-US"/>
                  <a:t>Return year</a:t>
                </a:r>
              </a:p>
            </c:rich>
          </c:tx>
          <c:layout>
            <c:manualLayout>
              <c:xMode val="edge"/>
              <c:yMode val="edge"/>
              <c:x val="0.47420417124039516"/>
              <c:y val="0.89221730799593779"/>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525" b="1" i="0" u="none" strike="noStrike" baseline="0">
                <a:solidFill>
                  <a:srgbClr val="000000"/>
                </a:solidFill>
                <a:latin typeface="Times New Roman"/>
                <a:ea typeface="Times New Roman"/>
                <a:cs typeface="Times New Roman"/>
              </a:defRPr>
            </a:pPr>
            <a:endParaRPr lang="en-US"/>
          </a:p>
        </c:txPr>
        <c:crossAx val="403733000"/>
        <c:crosses val="autoZero"/>
        <c:crossBetween val="midCat"/>
        <c:majorUnit val="2"/>
      </c:valAx>
      <c:valAx>
        <c:axId val="403733000"/>
        <c:scaling>
          <c:orientation val="minMax"/>
          <c:max val="190"/>
          <c:min val="130"/>
        </c:scaling>
        <c:delete val="0"/>
        <c:axPos val="l"/>
        <c:majorGridlines>
          <c:spPr>
            <a:ln w="3175">
              <a:solidFill>
                <a:srgbClr val="FFFFFF"/>
              </a:solidFill>
              <a:prstDash val="sysDash"/>
            </a:ln>
          </c:spPr>
        </c:majorGridlines>
        <c:title>
          <c:tx>
            <c:rich>
              <a:bodyPr/>
              <a:lstStyle/>
              <a:p>
                <a:pPr>
                  <a:defRPr sz="1800" b="1" i="0" u="none" strike="noStrike" baseline="0">
                    <a:solidFill>
                      <a:srgbClr val="000000"/>
                    </a:solidFill>
                    <a:latin typeface="Times New Roman"/>
                    <a:ea typeface="Times New Roman"/>
                    <a:cs typeface="Times New Roman"/>
                  </a:defRPr>
                </a:pPr>
                <a:r>
                  <a:rPr lang="en-US" dirty="0"/>
                  <a:t>Median RAMF passage </a:t>
                </a:r>
                <a:r>
                  <a:rPr lang="en-US" dirty="0" smtClean="0"/>
                  <a:t>date</a:t>
                </a:r>
                <a:endParaRPr lang="en-US" dirty="0"/>
              </a:p>
            </c:rich>
          </c:tx>
          <c:layout>
            <c:manualLayout>
              <c:xMode val="edge"/>
              <c:yMode val="edge"/>
              <c:x val="1.756311745334797E-2"/>
              <c:y val="0.12974077185623256"/>
            </c:manualLayout>
          </c:layout>
          <c:overlay val="0"/>
          <c:spPr>
            <a:noFill/>
            <a:ln w="25400">
              <a:noFill/>
            </a:ln>
          </c:spPr>
        </c:title>
        <c:numFmt formatCode="m/d;@" sourceLinked="0"/>
        <c:majorTickMark val="out"/>
        <c:minorTickMark val="none"/>
        <c:tickLblPos val="nextTo"/>
        <c:spPr>
          <a:ln w="3175">
            <a:solidFill>
              <a:srgbClr val="000000"/>
            </a:solidFill>
            <a:prstDash val="solid"/>
          </a:ln>
        </c:spPr>
        <c:txPr>
          <a:bodyPr rot="0" vert="horz"/>
          <a:lstStyle/>
          <a:p>
            <a:pPr>
              <a:defRPr sz="1525" b="1" i="0" u="none" strike="noStrike" baseline="0">
                <a:solidFill>
                  <a:srgbClr val="000000"/>
                </a:solidFill>
                <a:latin typeface="Times New Roman"/>
                <a:ea typeface="Times New Roman"/>
                <a:cs typeface="Times New Roman"/>
              </a:defRPr>
            </a:pPr>
            <a:endParaRPr lang="en-US"/>
          </a:p>
        </c:txPr>
        <c:crossAx val="403730256"/>
        <c:crossesAt val="2000"/>
        <c:crossBetween val="midCat"/>
        <c:majorUnit val="20"/>
      </c:valAx>
      <c:spPr>
        <a:noFill/>
        <a:ln w="25400">
          <a:noFill/>
        </a:ln>
      </c:spPr>
    </c:plotArea>
    <c:legend>
      <c:legendPos val="r"/>
      <c:legendEntry>
        <c:idx val="2"/>
        <c:delete val="1"/>
      </c:legendEntry>
      <c:legendEntry>
        <c:idx val="3"/>
        <c:delete val="1"/>
      </c:legendEntry>
      <c:layout>
        <c:manualLayout>
          <c:xMode val="edge"/>
          <c:yMode val="edge"/>
          <c:x val="0.16465422612513722"/>
          <c:y val="3.7924225619514133E-2"/>
          <c:w val="0.15367727771679474"/>
          <c:h val="0.1417168431045002"/>
        </c:manualLayout>
      </c:layout>
      <c:overlay val="0"/>
      <c:spPr>
        <a:solidFill>
          <a:srgbClr val="FFFFFF"/>
        </a:solidFill>
        <a:ln w="3175">
          <a:solidFill>
            <a:srgbClr val="000000"/>
          </a:solidFill>
          <a:prstDash val="solid"/>
        </a:ln>
      </c:spPr>
      <c:txPr>
        <a:bodyPr/>
        <a:lstStyle/>
        <a:p>
          <a:pPr>
            <a:defRPr sz="1655" b="0" i="0" u="none" strike="noStrike" baseline="0">
              <a:solidFill>
                <a:srgbClr val="000000"/>
              </a:solidFill>
              <a:latin typeface="Times New Roman"/>
              <a:ea typeface="Times New Roman"/>
              <a:cs typeface="Times New Roman"/>
            </a:defRPr>
          </a:pPr>
          <a:endParaRPr lang="en-US"/>
        </a:p>
      </c:txPr>
    </c:legend>
    <c:plotVisOnly val="1"/>
    <c:dispBlanksAs val="gap"/>
    <c:showDLblsOverMax val="0"/>
  </c:chart>
  <c:spPr>
    <a:solidFill>
      <a:srgbClr val="FFFFFF"/>
    </a:solidFill>
    <a:ln w="6350">
      <a:noFill/>
    </a:ln>
  </c:spPr>
  <c:txPr>
    <a:bodyPr/>
    <a:lstStyle/>
    <a:p>
      <a:pPr>
        <a:defRPr sz="1200" b="0" i="0" u="none" strike="noStrike" baseline="0">
          <a:solidFill>
            <a:srgbClr val="000000"/>
          </a:solidFill>
          <a:latin typeface="Times New Roman"/>
          <a:ea typeface="Times New Roman"/>
          <a:cs typeface="Times New Roman"/>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074643249176729"/>
          <c:y val="6.5868391865471915E-2"/>
          <c:w val="0.84961580680570803"/>
          <c:h val="0.73054034614432495"/>
        </c:manualLayout>
      </c:layout>
      <c:scatterChart>
        <c:scatterStyle val="lineMarker"/>
        <c:varyColors val="0"/>
        <c:ser>
          <c:idx val="0"/>
          <c:order val="0"/>
          <c:tx>
            <c:v>Hat Adults</c:v>
          </c:tx>
          <c:spPr>
            <a:ln w="19050">
              <a:noFill/>
            </a:ln>
          </c:spPr>
          <c:marker>
            <c:symbol val="circle"/>
            <c:size val="13"/>
            <c:spPr>
              <a:solidFill>
                <a:schemeClr val="bg2">
                  <a:lumMod val="75000"/>
                </a:schemeClr>
              </a:solidFill>
              <a:ln w="25400">
                <a:solidFill>
                  <a:schemeClr val="tx1"/>
                </a:solidFill>
                <a:prstDash val="solid"/>
              </a:ln>
            </c:spPr>
          </c:marker>
          <c:trendline>
            <c:spPr>
              <a:ln w="38100">
                <a:solidFill>
                  <a:srgbClr val="000000"/>
                </a:solidFill>
                <a:prstDash val="lgDash"/>
              </a:ln>
            </c:spPr>
            <c:trendlineType val="linear"/>
            <c:dispRSqr val="0"/>
            <c:dispEq val="0"/>
          </c:trendline>
          <c:xVal>
            <c:numRef>
              <c:f>Sheet1!$A$56:$A$69</c:f>
              <c:numCache>
                <c:formatCode>0</c:formatCode>
                <c:ptCount val="14"/>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numCache>
            </c:numRef>
          </c:xVal>
          <c:yVal>
            <c:numRef>
              <c:f>Sheet1!$I$56:$I$69</c:f>
              <c:numCache>
                <c:formatCode>m/d;@</c:formatCode>
                <c:ptCount val="14"/>
                <c:pt idx="0">
                  <c:v>146</c:v>
                </c:pt>
                <c:pt idx="1">
                  <c:v>165</c:v>
                </c:pt>
                <c:pt idx="2">
                  <c:v>145</c:v>
                </c:pt>
                <c:pt idx="3">
                  <c:v>143</c:v>
                </c:pt>
                <c:pt idx="4">
                  <c:v>147</c:v>
                </c:pt>
                <c:pt idx="5">
                  <c:v>169</c:v>
                </c:pt>
                <c:pt idx="6">
                  <c:v>162</c:v>
                </c:pt>
                <c:pt idx="7">
                  <c:v>164</c:v>
                </c:pt>
                <c:pt idx="8">
                  <c:v>170</c:v>
                </c:pt>
                <c:pt idx="9">
                  <c:v>151</c:v>
                </c:pt>
                <c:pt idx="10">
                  <c:v>173</c:v>
                </c:pt>
                <c:pt idx="11">
                  <c:v>165</c:v>
                </c:pt>
                <c:pt idx="12">
                  <c:v>169</c:v>
                </c:pt>
                <c:pt idx="13">
                  <c:v>154</c:v>
                </c:pt>
              </c:numCache>
            </c:numRef>
          </c:yVal>
          <c:smooth val="0"/>
        </c:ser>
        <c:ser>
          <c:idx val="1"/>
          <c:order val="1"/>
          <c:tx>
            <c:v>NO Adults</c:v>
          </c:tx>
          <c:spPr>
            <a:ln w="19050">
              <a:noFill/>
            </a:ln>
          </c:spPr>
          <c:marker>
            <c:symbol val="square"/>
            <c:size val="12"/>
            <c:spPr>
              <a:solidFill>
                <a:schemeClr val="tx1"/>
              </a:solidFill>
              <a:ln>
                <a:solidFill>
                  <a:srgbClr val="000000"/>
                </a:solidFill>
                <a:prstDash val="solid"/>
              </a:ln>
            </c:spPr>
          </c:marker>
          <c:trendline>
            <c:spPr>
              <a:ln w="38100">
                <a:solidFill>
                  <a:srgbClr val="000000"/>
                </a:solidFill>
                <a:prstDash val="solid"/>
              </a:ln>
            </c:spPr>
            <c:trendlineType val="linear"/>
            <c:dispRSqr val="0"/>
            <c:dispEq val="0"/>
          </c:trendline>
          <c:xVal>
            <c:numRef>
              <c:f>Sheet1!$A$28:$A$41</c:f>
              <c:numCache>
                <c:formatCode>General</c:formatCode>
                <c:ptCount val="14"/>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numCache>
            </c:numRef>
          </c:xVal>
          <c:yVal>
            <c:numRef>
              <c:f>Sheet1!$E$28:$E$41</c:f>
              <c:numCache>
                <c:formatCode>m/d;@</c:formatCode>
                <c:ptCount val="14"/>
                <c:pt idx="0">
                  <c:v>143</c:v>
                </c:pt>
                <c:pt idx="1">
                  <c:v>162</c:v>
                </c:pt>
                <c:pt idx="2">
                  <c:v>147</c:v>
                </c:pt>
                <c:pt idx="3">
                  <c:v>141</c:v>
                </c:pt>
                <c:pt idx="4">
                  <c:v>143</c:v>
                </c:pt>
                <c:pt idx="5">
                  <c:v>166</c:v>
                </c:pt>
                <c:pt idx="6">
                  <c:v>154</c:v>
                </c:pt>
                <c:pt idx="7">
                  <c:v>159</c:v>
                </c:pt>
                <c:pt idx="8">
                  <c:v>165</c:v>
                </c:pt>
                <c:pt idx="9">
                  <c:v>150</c:v>
                </c:pt>
                <c:pt idx="10">
                  <c:v>173</c:v>
                </c:pt>
                <c:pt idx="11">
                  <c:v>162</c:v>
                </c:pt>
                <c:pt idx="12">
                  <c:v>153.40356798457088</c:v>
                </c:pt>
                <c:pt idx="13">
                  <c:v>151</c:v>
                </c:pt>
              </c:numCache>
            </c:numRef>
          </c:yVal>
          <c:smooth val="0"/>
        </c:ser>
        <c:dLbls>
          <c:showLegendKey val="0"/>
          <c:showVal val="0"/>
          <c:showCatName val="0"/>
          <c:showSerName val="0"/>
          <c:showPercent val="0"/>
          <c:showBubbleSize val="0"/>
        </c:dLbls>
        <c:axId val="403735352"/>
        <c:axId val="403731040"/>
      </c:scatterChart>
      <c:valAx>
        <c:axId val="403735352"/>
        <c:scaling>
          <c:orientation val="minMax"/>
          <c:max val="2014"/>
          <c:min val="2000"/>
        </c:scaling>
        <c:delete val="0"/>
        <c:axPos val="b"/>
        <c:title>
          <c:tx>
            <c:rich>
              <a:bodyPr/>
              <a:lstStyle/>
              <a:p>
                <a:pPr>
                  <a:defRPr sz="1800" b="1" i="0" u="none" strike="noStrike" baseline="0">
                    <a:solidFill>
                      <a:srgbClr val="000000"/>
                    </a:solidFill>
                    <a:latin typeface="Times New Roman"/>
                    <a:ea typeface="Times New Roman"/>
                    <a:cs typeface="Times New Roman"/>
                  </a:defRPr>
                </a:pPr>
                <a:r>
                  <a:rPr lang="en-US"/>
                  <a:t>Return year</a:t>
                </a:r>
              </a:p>
            </c:rich>
          </c:tx>
          <c:layout>
            <c:manualLayout>
              <c:xMode val="edge"/>
              <c:yMode val="edge"/>
              <c:x val="0.47420417124039516"/>
              <c:y val="0.89221730799593779"/>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525" b="1" i="0" u="none" strike="noStrike" baseline="0">
                <a:solidFill>
                  <a:srgbClr val="000000"/>
                </a:solidFill>
                <a:latin typeface="Times New Roman"/>
                <a:ea typeface="Times New Roman"/>
                <a:cs typeface="Times New Roman"/>
              </a:defRPr>
            </a:pPr>
            <a:endParaRPr lang="en-US"/>
          </a:p>
        </c:txPr>
        <c:crossAx val="403731040"/>
        <c:crosses val="autoZero"/>
        <c:crossBetween val="midCat"/>
        <c:majorUnit val="2"/>
      </c:valAx>
      <c:valAx>
        <c:axId val="403731040"/>
        <c:scaling>
          <c:orientation val="minMax"/>
          <c:max val="190"/>
          <c:min val="130"/>
        </c:scaling>
        <c:delete val="0"/>
        <c:axPos val="l"/>
        <c:majorGridlines>
          <c:spPr>
            <a:ln w="3175">
              <a:solidFill>
                <a:srgbClr val="FFFFFF"/>
              </a:solidFill>
              <a:prstDash val="sysDash"/>
            </a:ln>
          </c:spPr>
        </c:majorGridlines>
        <c:title>
          <c:tx>
            <c:rich>
              <a:bodyPr/>
              <a:lstStyle/>
              <a:p>
                <a:pPr>
                  <a:defRPr sz="1800" b="1" i="0" u="none" strike="noStrike" baseline="0">
                    <a:solidFill>
                      <a:srgbClr val="000000"/>
                    </a:solidFill>
                    <a:latin typeface="Times New Roman"/>
                    <a:ea typeface="Times New Roman"/>
                    <a:cs typeface="Times New Roman"/>
                  </a:defRPr>
                </a:pPr>
                <a:r>
                  <a:rPr lang="en-US" dirty="0"/>
                  <a:t>Median RAMF passage </a:t>
                </a:r>
                <a:r>
                  <a:rPr lang="en-US" dirty="0" smtClean="0"/>
                  <a:t>date</a:t>
                </a:r>
                <a:endParaRPr lang="en-US" dirty="0"/>
              </a:p>
            </c:rich>
          </c:tx>
          <c:layout>
            <c:manualLayout>
              <c:xMode val="edge"/>
              <c:yMode val="edge"/>
              <c:x val="1.756311745334797E-2"/>
              <c:y val="0.12974077185623256"/>
            </c:manualLayout>
          </c:layout>
          <c:overlay val="0"/>
          <c:spPr>
            <a:noFill/>
            <a:ln w="25400">
              <a:noFill/>
            </a:ln>
          </c:spPr>
        </c:title>
        <c:numFmt formatCode="m/d;@" sourceLinked="0"/>
        <c:majorTickMark val="out"/>
        <c:minorTickMark val="none"/>
        <c:tickLblPos val="nextTo"/>
        <c:spPr>
          <a:ln w="3175">
            <a:solidFill>
              <a:srgbClr val="000000"/>
            </a:solidFill>
            <a:prstDash val="solid"/>
          </a:ln>
        </c:spPr>
        <c:txPr>
          <a:bodyPr rot="0" vert="horz"/>
          <a:lstStyle/>
          <a:p>
            <a:pPr>
              <a:defRPr sz="1525" b="1" i="0" u="none" strike="noStrike" baseline="0">
                <a:solidFill>
                  <a:srgbClr val="000000"/>
                </a:solidFill>
                <a:latin typeface="Times New Roman"/>
                <a:ea typeface="Times New Roman"/>
                <a:cs typeface="Times New Roman"/>
              </a:defRPr>
            </a:pPr>
            <a:endParaRPr lang="en-US"/>
          </a:p>
        </c:txPr>
        <c:crossAx val="403735352"/>
        <c:crossesAt val="2000"/>
        <c:crossBetween val="midCat"/>
        <c:majorUnit val="20"/>
      </c:valAx>
      <c:spPr>
        <a:noFill/>
        <a:ln w="25400">
          <a:noFill/>
        </a:ln>
      </c:spPr>
    </c:plotArea>
    <c:legend>
      <c:legendPos val="r"/>
      <c:legendEntry>
        <c:idx val="2"/>
        <c:delete val="1"/>
      </c:legendEntry>
      <c:legendEntry>
        <c:idx val="3"/>
        <c:delete val="1"/>
      </c:legendEntry>
      <c:layout>
        <c:manualLayout>
          <c:xMode val="edge"/>
          <c:yMode val="edge"/>
          <c:x val="0.16465422612513722"/>
          <c:y val="3.7924225619514133E-2"/>
          <c:w val="0.15367727771679474"/>
          <c:h val="0.1417168431045002"/>
        </c:manualLayout>
      </c:layout>
      <c:overlay val="0"/>
      <c:spPr>
        <a:solidFill>
          <a:srgbClr val="FFFFFF"/>
        </a:solidFill>
        <a:ln w="3175">
          <a:solidFill>
            <a:srgbClr val="000000"/>
          </a:solidFill>
          <a:prstDash val="solid"/>
        </a:ln>
      </c:spPr>
      <c:txPr>
        <a:bodyPr/>
        <a:lstStyle/>
        <a:p>
          <a:pPr>
            <a:defRPr sz="1655" b="0" i="0" u="none" strike="noStrike" baseline="0">
              <a:solidFill>
                <a:srgbClr val="000000"/>
              </a:solidFill>
              <a:latin typeface="Times New Roman"/>
              <a:ea typeface="Times New Roman"/>
              <a:cs typeface="Times New Roman"/>
            </a:defRPr>
          </a:pPr>
          <a:endParaRPr lang="en-US"/>
        </a:p>
      </c:txPr>
    </c:legend>
    <c:plotVisOnly val="1"/>
    <c:dispBlanksAs val="gap"/>
    <c:showDLblsOverMax val="0"/>
  </c:chart>
  <c:spPr>
    <a:solidFill>
      <a:srgbClr val="FFFFFF"/>
    </a:solidFill>
    <a:ln w="6350">
      <a:noFill/>
    </a:ln>
  </c:spPr>
  <c:txPr>
    <a:bodyPr/>
    <a:lstStyle/>
    <a:p>
      <a:pPr>
        <a:defRPr sz="1200" b="0" i="0" u="none" strike="noStrike" baseline="0">
          <a:solidFill>
            <a:srgbClr val="000000"/>
          </a:solidFill>
          <a:latin typeface="Times New Roman"/>
          <a:ea typeface="Times New Roman"/>
          <a:cs typeface="Times New Roman"/>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0.20295</cdr:x>
      <cdr:y>0.65221</cdr:y>
    </cdr:from>
    <cdr:to>
      <cdr:x>0.96433</cdr:x>
      <cdr:y>0.65221</cdr:y>
    </cdr:to>
    <cdr:cxnSp macro="">
      <cdr:nvCxnSpPr>
        <cdr:cNvPr id="3" name="Straight Connector 2"/>
        <cdr:cNvCxnSpPr/>
      </cdr:nvCxnSpPr>
      <cdr:spPr>
        <a:xfrm xmlns:a="http://schemas.openxmlformats.org/drawingml/2006/main">
          <a:off x="1571625" y="3581400"/>
          <a:ext cx="5895975" cy="0"/>
        </a:xfrm>
        <a:prstGeom xmlns:a="http://schemas.openxmlformats.org/drawingml/2006/main" prst="line">
          <a:avLst/>
        </a:prstGeom>
        <a:ln xmlns:a="http://schemas.openxmlformats.org/drawingml/2006/main" w="25400">
          <a:solidFill>
            <a:schemeClr val="tx1"/>
          </a:solidFill>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0.10824</cdr:x>
      <cdr:y>0.70772</cdr:y>
    </cdr:from>
    <cdr:to>
      <cdr:x>0.18696</cdr:x>
      <cdr:y>0.87424</cdr:y>
    </cdr:to>
    <cdr:sp macro="" textlink="">
      <cdr:nvSpPr>
        <cdr:cNvPr id="2" name="Rectangle 1"/>
        <cdr:cNvSpPr/>
      </cdr:nvSpPr>
      <cdr:spPr>
        <a:xfrm xmlns:a="http://schemas.openxmlformats.org/drawingml/2006/main">
          <a:off x="838200" y="3886200"/>
          <a:ext cx="609600" cy="91440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0.16728</cdr:x>
      <cdr:y>0.86036</cdr:y>
    </cdr:from>
    <cdr:to>
      <cdr:x>0.246</cdr:x>
      <cdr:y>0.98988</cdr:y>
    </cdr:to>
    <cdr:sp macro="" textlink="">
      <cdr:nvSpPr>
        <cdr:cNvPr id="4" name="Rectangle 3"/>
        <cdr:cNvSpPr/>
      </cdr:nvSpPr>
      <cdr:spPr>
        <a:xfrm xmlns:a="http://schemas.openxmlformats.org/drawingml/2006/main">
          <a:off x="1295400" y="4724400"/>
          <a:ext cx="609600" cy="71120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0.91513</cdr:x>
      <cdr:y>0.86036</cdr:y>
    </cdr:from>
    <cdr:to>
      <cdr:x>0.99385</cdr:x>
      <cdr:y>0.98988</cdr:y>
    </cdr:to>
    <cdr:sp macro="" textlink="">
      <cdr:nvSpPr>
        <cdr:cNvPr id="5" name="Rectangle 4"/>
        <cdr:cNvSpPr/>
      </cdr:nvSpPr>
      <cdr:spPr>
        <a:xfrm xmlns:a="http://schemas.openxmlformats.org/drawingml/2006/main">
          <a:off x="7086600" y="4724400"/>
          <a:ext cx="609594" cy="711215"/>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0.20295</cdr:x>
      <cdr:y>0.65221</cdr:y>
    </cdr:from>
    <cdr:to>
      <cdr:x>0.96433</cdr:x>
      <cdr:y>0.65221</cdr:y>
    </cdr:to>
    <cdr:cxnSp macro="">
      <cdr:nvCxnSpPr>
        <cdr:cNvPr id="3" name="Straight Connector 2"/>
        <cdr:cNvCxnSpPr/>
      </cdr:nvCxnSpPr>
      <cdr:spPr>
        <a:xfrm xmlns:a="http://schemas.openxmlformats.org/drawingml/2006/main">
          <a:off x="1571625" y="3581400"/>
          <a:ext cx="5895975" cy="0"/>
        </a:xfrm>
        <a:prstGeom xmlns:a="http://schemas.openxmlformats.org/drawingml/2006/main" prst="line">
          <a:avLst/>
        </a:prstGeom>
        <a:ln xmlns:a="http://schemas.openxmlformats.org/drawingml/2006/main" w="25400">
          <a:solidFill>
            <a:schemeClr val="tx1"/>
          </a:solidFill>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0.16728</cdr:x>
      <cdr:y>0.87424</cdr:y>
    </cdr:from>
    <cdr:to>
      <cdr:x>0.246</cdr:x>
      <cdr:y>0.96675</cdr:y>
    </cdr:to>
    <cdr:sp macro="" textlink="">
      <cdr:nvSpPr>
        <cdr:cNvPr id="4" name="Rectangle 3"/>
        <cdr:cNvSpPr/>
      </cdr:nvSpPr>
      <cdr:spPr>
        <a:xfrm xmlns:a="http://schemas.openxmlformats.org/drawingml/2006/main">
          <a:off x="1295400" y="4800600"/>
          <a:ext cx="609600" cy="50800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0.42097</cdr:x>
      <cdr:y>0</cdr:y>
    </cdr:from>
    <cdr:to>
      <cdr:x>1</cdr:x>
      <cdr:y>0.25952</cdr:y>
    </cdr:to>
    <cdr:sp macro="" textlink="">
      <cdr:nvSpPr>
        <cdr:cNvPr id="2050" name="Text Box 2"/>
        <cdr:cNvSpPr txBox="1">
          <a:spLocks xmlns:a="http://schemas.openxmlformats.org/drawingml/2006/main" noChangeArrowheads="1"/>
        </cdr:cNvSpPr>
      </cdr:nvSpPr>
      <cdr:spPr bwMode="auto">
        <a:xfrm xmlns:a="http://schemas.openxmlformats.org/drawingml/2006/main">
          <a:off x="3652838" y="0"/>
          <a:ext cx="5024437" cy="123348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Overflow="clip" wrap="square" lIns="36576" tIns="32004" rIns="0" bIns="0" anchor="t" upright="1"/>
        <a:lstStyle xmlns:a="http://schemas.openxmlformats.org/drawingml/2006/main"/>
        <a:p xmlns:a="http://schemas.openxmlformats.org/drawingml/2006/main">
          <a:pPr algn="l" rtl="0">
            <a:defRPr sz="1000"/>
          </a:pPr>
          <a:r>
            <a:rPr lang="en-US" sz="2400" b="1" i="0" u="sng" strike="noStrike" dirty="0" smtClean="0">
              <a:solidFill>
                <a:srgbClr val="000000"/>
              </a:solidFill>
              <a:latin typeface="Times New Roman"/>
              <a:cs typeface="Times New Roman"/>
            </a:rPr>
            <a:t>Natural and Hatchery </a:t>
          </a:r>
          <a:r>
            <a:rPr lang="en-US" sz="2400" b="1" i="0" u="sng" strike="noStrike" dirty="0">
              <a:solidFill>
                <a:srgbClr val="000000"/>
              </a:solidFill>
              <a:latin typeface="Times New Roman"/>
              <a:cs typeface="Times New Roman"/>
            </a:rPr>
            <a:t>Origin</a:t>
          </a:r>
          <a:endParaRPr lang="en-US" sz="2400" b="1" i="0" u="none" strike="noStrike" dirty="0">
            <a:solidFill>
              <a:srgbClr val="000000"/>
            </a:solidFill>
            <a:latin typeface="Times New Roman"/>
            <a:cs typeface="Times New Roman"/>
          </a:endParaRPr>
        </a:p>
        <a:p xmlns:a="http://schemas.openxmlformats.org/drawingml/2006/main">
          <a:pPr algn="l" rtl="0">
            <a:defRPr sz="1000"/>
          </a:pPr>
          <a:r>
            <a:rPr lang="en-US" sz="2400" u="none" strike="noStrike" dirty="0" smtClean="0">
              <a:solidFill>
                <a:srgbClr val="000000"/>
              </a:solidFill>
              <a:latin typeface="Times New Roman"/>
              <a:cs typeface="Times New Roman"/>
            </a:rPr>
            <a:t>Passage date increasing at 1.8 days/year</a:t>
          </a:r>
          <a:endParaRPr lang="en-US" sz="2400" u="none" strike="noStrike" dirty="0">
            <a:solidFill>
              <a:srgbClr val="000000"/>
            </a:solidFill>
            <a:latin typeface="Times New Roman"/>
            <a:cs typeface="Times New Roman"/>
          </a:endParaRPr>
        </a:p>
        <a:p xmlns:a="http://schemas.openxmlformats.org/drawingml/2006/main">
          <a:pPr algn="l" rtl="0">
            <a:defRPr sz="1000"/>
          </a:pPr>
          <a:r>
            <a:rPr lang="en-US" sz="2400" u="none" strike="noStrike" dirty="0" smtClean="0">
              <a:solidFill>
                <a:srgbClr val="000000"/>
              </a:solidFill>
              <a:latin typeface="Times New Roman"/>
              <a:cs typeface="Times New Roman"/>
            </a:rPr>
            <a:t>Regression </a:t>
          </a:r>
          <a:r>
            <a:rPr lang="en-US" sz="2400" i="1" u="none" strike="noStrike" dirty="0" smtClean="0">
              <a:solidFill>
                <a:srgbClr val="000000"/>
              </a:solidFill>
              <a:latin typeface="Times New Roman"/>
              <a:cs typeface="Times New Roman"/>
            </a:rPr>
            <a:t>p-values</a:t>
          </a:r>
          <a:r>
            <a:rPr lang="en-US" sz="2400" u="sng" strike="noStrike" dirty="0" smtClean="0">
              <a:solidFill>
                <a:srgbClr val="000000"/>
              </a:solidFill>
              <a:latin typeface="Times New Roman"/>
              <a:cs typeface="Times New Roman"/>
            </a:rPr>
            <a:t>&lt;</a:t>
          </a:r>
          <a:r>
            <a:rPr lang="en-US" sz="2400" u="none" strike="noStrike" dirty="0" smtClean="0">
              <a:solidFill>
                <a:srgbClr val="000000"/>
              </a:solidFill>
              <a:latin typeface="Times New Roman"/>
              <a:cs typeface="Times New Roman"/>
            </a:rPr>
            <a:t>0.052</a:t>
          </a:r>
          <a:endParaRPr lang="en-US" sz="2400" u="none" strike="noStrike" dirty="0">
            <a:solidFill>
              <a:srgbClr val="000000"/>
            </a:solidFill>
            <a:latin typeface="Times New Roman"/>
            <a:cs typeface="Times New Roman"/>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0.52634</cdr:x>
      <cdr:y>0.00271</cdr:y>
    </cdr:from>
    <cdr:to>
      <cdr:x>0.82667</cdr:x>
      <cdr:y>0.25219</cdr:y>
    </cdr:to>
    <cdr:sp macro="" textlink="">
      <cdr:nvSpPr>
        <cdr:cNvPr id="2050" name="Text Box 2"/>
        <cdr:cNvSpPr txBox="1">
          <a:spLocks xmlns:a="http://schemas.openxmlformats.org/drawingml/2006/main" noChangeArrowheads="1"/>
        </cdr:cNvSpPr>
      </cdr:nvSpPr>
      <cdr:spPr bwMode="auto">
        <a:xfrm xmlns:a="http://schemas.openxmlformats.org/drawingml/2006/main">
          <a:off x="4567238" y="14288"/>
          <a:ext cx="2605980" cy="131527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Overflow="clip" wrap="square" lIns="36576" tIns="32004" rIns="0" bIns="0" anchor="t" upright="1"/>
        <a:lstStyle xmlns:a="http://schemas.openxmlformats.org/drawingml/2006/main"/>
        <a:p xmlns:a="http://schemas.openxmlformats.org/drawingml/2006/main">
          <a:pPr algn="l" rtl="0">
            <a:defRPr sz="1000"/>
          </a:pPr>
          <a:r>
            <a:rPr lang="en-US" sz="1550" b="1" i="0" u="sng" strike="noStrike" baseline="0" dirty="0">
              <a:solidFill>
                <a:srgbClr val="000000"/>
              </a:solidFill>
              <a:latin typeface="Times New Roman"/>
              <a:cs typeface="Times New Roman"/>
            </a:rPr>
            <a:t>Hatchery Origin</a:t>
          </a:r>
          <a:endParaRPr lang="en-US" sz="1550" b="1" i="0" u="none" strike="noStrike" baseline="0" dirty="0">
            <a:solidFill>
              <a:srgbClr val="000000"/>
            </a:solidFill>
            <a:latin typeface="Times New Roman"/>
            <a:cs typeface="Times New Roman"/>
          </a:endParaRPr>
        </a:p>
        <a:p xmlns:a="http://schemas.openxmlformats.org/drawingml/2006/main">
          <a:pPr algn="l" rtl="0">
            <a:defRPr sz="1000"/>
          </a:pPr>
          <a:r>
            <a:rPr lang="en-US" sz="1550" b="1" i="0" u="none" strike="noStrike" baseline="0" dirty="0" smtClean="0">
              <a:solidFill>
                <a:srgbClr val="000000"/>
              </a:solidFill>
              <a:latin typeface="Times New Roman"/>
              <a:cs typeface="Times New Roman"/>
            </a:rPr>
            <a:t>1.2 days per year, </a:t>
          </a:r>
          <a:r>
            <a:rPr lang="en-US" sz="1550" b="1" i="1" u="none" strike="noStrike" baseline="0" dirty="0" smtClean="0">
              <a:solidFill>
                <a:srgbClr val="000000"/>
              </a:solidFill>
              <a:latin typeface="Times New Roman"/>
              <a:cs typeface="Times New Roman"/>
            </a:rPr>
            <a:t>p</a:t>
          </a:r>
          <a:r>
            <a:rPr lang="en-US" sz="1550" b="1" i="0" u="none" strike="noStrike" baseline="0" dirty="0" smtClean="0">
              <a:solidFill>
                <a:srgbClr val="000000"/>
              </a:solidFill>
              <a:latin typeface="Times New Roman"/>
              <a:cs typeface="Times New Roman"/>
            </a:rPr>
            <a:t>=0.078</a:t>
          </a:r>
        </a:p>
        <a:p xmlns:a="http://schemas.openxmlformats.org/drawingml/2006/main">
          <a:pPr algn="l" rtl="0">
            <a:defRPr sz="1000"/>
          </a:pPr>
          <a:endParaRPr lang="en-US" sz="1550" b="1" i="0" u="none" strike="noStrike" baseline="0" dirty="0" smtClean="0">
            <a:solidFill>
              <a:srgbClr val="000000"/>
            </a:solidFill>
            <a:latin typeface="Times New Roman"/>
            <a:cs typeface="Times New Roman"/>
          </a:endParaRPr>
        </a:p>
        <a:p xmlns:a="http://schemas.openxmlformats.org/drawingml/2006/main">
          <a:pPr algn="l" rtl="0">
            <a:defRPr sz="1000"/>
          </a:pPr>
          <a:r>
            <a:rPr lang="en-US" sz="1550" b="1" i="0" u="sng" strike="noStrike" dirty="0" smtClean="0">
              <a:solidFill>
                <a:srgbClr val="000000"/>
              </a:solidFill>
              <a:latin typeface="Times New Roman"/>
              <a:cs typeface="Times New Roman"/>
            </a:rPr>
            <a:t>Natural Origin</a:t>
          </a:r>
        </a:p>
        <a:p xmlns:a="http://schemas.openxmlformats.org/drawingml/2006/main">
          <a:pPr algn="l" rtl="0">
            <a:defRPr sz="1000"/>
          </a:pPr>
          <a:r>
            <a:rPr lang="en-US" sz="1550" b="1" dirty="0" smtClean="0">
              <a:solidFill>
                <a:srgbClr val="000000"/>
              </a:solidFill>
              <a:latin typeface="Times New Roman"/>
              <a:cs typeface="Times New Roman"/>
            </a:rPr>
            <a:t>0.8 days per year, </a:t>
          </a:r>
          <a:r>
            <a:rPr lang="en-US" sz="1550" b="1" i="1" dirty="0" smtClean="0">
              <a:solidFill>
                <a:srgbClr val="000000"/>
              </a:solidFill>
              <a:latin typeface="Times New Roman"/>
              <a:cs typeface="Times New Roman"/>
            </a:rPr>
            <a:t>p</a:t>
          </a:r>
          <a:r>
            <a:rPr lang="en-US" sz="1550" b="1" dirty="0" smtClean="0">
              <a:solidFill>
                <a:srgbClr val="000000"/>
              </a:solidFill>
              <a:latin typeface="Times New Roman"/>
              <a:cs typeface="Times New Roman"/>
            </a:rPr>
            <a:t>=0.216</a:t>
          </a:r>
          <a:endParaRPr lang="en-US" sz="1550" b="1" i="0" u="none" strike="noStrike" baseline="0" dirty="0">
            <a:solidFill>
              <a:srgbClr val="000000"/>
            </a:solidFill>
            <a:latin typeface="Times New Roman"/>
            <a:cs typeface="Times New Roman"/>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cs typeface="Arial" panose="020B0604020202020204" pitchFamily="34" charset="0"/>
              </a:defRPr>
            </a:lvl1pPr>
          </a:lstStyle>
          <a:p>
            <a:pPr>
              <a:defRPr/>
            </a:pPr>
            <a:endParaRPr lang="en-US" altLang="en-US"/>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cs typeface="Arial" panose="020B0604020202020204" pitchFamily="34" charset="0"/>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cs typeface="Arial" panose="020B0604020202020204" pitchFamily="34" charset="0"/>
              </a:defRPr>
            </a:lvl1pPr>
          </a:lstStyle>
          <a:p>
            <a:pPr>
              <a:defRPr/>
            </a:pPr>
            <a:endParaRPr lang="en-US" alt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cs typeface="Arial" panose="020B0604020202020204" pitchFamily="34" charset="0"/>
              </a:defRPr>
            </a:lvl1pPr>
          </a:lstStyle>
          <a:p>
            <a:pPr>
              <a:defRPr/>
            </a:pPr>
            <a:fld id="{89039F6A-1681-4A29-851A-ACB80CAC8DD6}" type="slidenum">
              <a:rPr lang="en-US" altLang="en-US"/>
              <a:pPr>
                <a:defRPr/>
              </a:pPr>
              <a:t>‹#›</a:t>
            </a:fld>
            <a:endParaRPr lang="en-US" altLang="en-US"/>
          </a:p>
        </p:txBody>
      </p:sp>
    </p:spTree>
    <p:extLst>
      <p:ext uri="{BB962C8B-B14F-4D97-AF65-F5344CB8AC3E}">
        <p14:creationId xmlns:p14="http://schemas.microsoft.com/office/powerpoint/2010/main" val="12200390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fld id="{BB1D3BCA-7E5A-4828-BE52-9297468A5335}" type="slidenum">
              <a:rPr lang="en-US" altLang="en-US" smtClean="0">
                <a:latin typeface="Arial" panose="020B0604020202020204" pitchFamily="34" charset="0"/>
                <a:cs typeface="Arial" panose="020B0604020202020204" pitchFamily="34" charset="0"/>
              </a:rPr>
              <a:pPr/>
              <a:t>1</a:t>
            </a:fld>
            <a:endParaRPr lang="en-US" altLang="en-US" smtClean="0">
              <a:latin typeface="Arial" panose="020B0604020202020204" pitchFamily="34" charset="0"/>
              <a:cs typeface="Arial" panose="020B0604020202020204" pitchFamily="34" charset="0"/>
            </a:endParaRPr>
          </a:p>
        </p:txBody>
      </p:sp>
      <p:sp>
        <p:nvSpPr>
          <p:cNvPr id="4099" name="Rectangle 2"/>
          <p:cNvSpPr>
            <a:spLocks noGrp="1" noRot="1" noChangeAspect="1" noChangeArrowheads="1" noTextEdit="1"/>
          </p:cNvSpPr>
          <p:nvPr>
            <p:ph type="sldImg"/>
          </p:nvPr>
        </p:nvSpPr>
        <p:spPr>
          <a:xfrm>
            <a:off x="1143000" y="684213"/>
            <a:ext cx="4572000" cy="3429000"/>
          </a:xfrm>
          <a:ln/>
        </p:spPr>
      </p:sp>
      <p:sp>
        <p:nvSpPr>
          <p:cNvPr id="4100" name="Rectangle 3"/>
          <p:cNvSpPr>
            <a:spLocks noGrp="1" noChangeArrowheads="1"/>
          </p:cNvSpPr>
          <p:nvPr>
            <p:ph type="body" idx="1"/>
          </p:nvPr>
        </p:nvSpPr>
        <p:spPr>
          <a:xfrm>
            <a:off x="914400" y="4343400"/>
            <a:ext cx="5029200" cy="4116388"/>
          </a:xfrm>
          <a:noFill/>
        </p:spPr>
        <p:txBody>
          <a:bodyPr/>
          <a:lstStyle/>
          <a:p>
            <a:pPr eaLnBrk="1" hangingPunct="1"/>
            <a:endParaRPr lang="en-US" altLang="en-US" smtClean="0"/>
          </a:p>
        </p:txBody>
      </p:sp>
    </p:spTree>
    <p:extLst>
      <p:ext uri="{BB962C8B-B14F-4D97-AF65-F5344CB8AC3E}">
        <p14:creationId xmlns:p14="http://schemas.microsoft.com/office/powerpoint/2010/main" val="1464278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fld id="{AF78B99D-7054-4D60-82C6-777AEAA8EAF2}" type="slidenum">
              <a:rPr lang="en-US" altLang="en-US" smtClean="0">
                <a:latin typeface="Arial" panose="020B0604020202020204" pitchFamily="34" charset="0"/>
                <a:cs typeface="Arial" panose="020B0604020202020204" pitchFamily="34" charset="0"/>
              </a:rPr>
              <a:pPr/>
              <a:t>2</a:t>
            </a:fld>
            <a:endParaRPr lang="en-US" altLang="en-US" smtClean="0">
              <a:latin typeface="Arial" panose="020B0604020202020204" pitchFamily="34" charset="0"/>
              <a:cs typeface="Arial" panose="020B0604020202020204" pitchFamily="34" charset="0"/>
            </a:endParaRPr>
          </a:p>
        </p:txBody>
      </p:sp>
      <p:sp>
        <p:nvSpPr>
          <p:cNvPr id="7171" name="Rectangle 2"/>
          <p:cNvSpPr>
            <a:spLocks noGrp="1" noRot="1" noChangeAspect="1" noChangeArrowheads="1" noTextEdit="1"/>
          </p:cNvSpPr>
          <p:nvPr>
            <p:ph type="sldImg"/>
          </p:nvPr>
        </p:nvSpPr>
        <p:spPr>
          <a:xfrm>
            <a:off x="1143000" y="684213"/>
            <a:ext cx="4572000" cy="3429000"/>
          </a:xfrm>
          <a:ln/>
        </p:spPr>
      </p:sp>
      <p:sp>
        <p:nvSpPr>
          <p:cNvPr id="7172" name="Rectangle 3"/>
          <p:cNvSpPr>
            <a:spLocks noGrp="1" noChangeArrowheads="1"/>
          </p:cNvSpPr>
          <p:nvPr>
            <p:ph type="body" idx="1"/>
          </p:nvPr>
        </p:nvSpPr>
        <p:spPr>
          <a:xfrm>
            <a:off x="914400" y="4343400"/>
            <a:ext cx="5029200" cy="4116388"/>
          </a:xfrm>
          <a:noFill/>
        </p:spPr>
        <p:txBody>
          <a:bodyPr/>
          <a:lstStyle/>
          <a:p>
            <a:pPr eaLnBrk="1" hangingPunct="1"/>
            <a:endParaRPr lang="en-US" altLang="en-US" smtClean="0"/>
          </a:p>
        </p:txBody>
      </p:sp>
    </p:spTree>
    <p:extLst>
      <p:ext uri="{BB962C8B-B14F-4D97-AF65-F5344CB8AC3E}">
        <p14:creationId xmlns:p14="http://schemas.microsoft.com/office/powerpoint/2010/main" val="109495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fld id="{C9FBE641-FD0A-496E-8153-47D24759D410}" type="slidenum">
              <a:rPr lang="en-US" altLang="en-US" smtClean="0">
                <a:latin typeface="Arial" panose="020B0604020202020204" pitchFamily="34" charset="0"/>
                <a:cs typeface="Arial" panose="020B0604020202020204" pitchFamily="34" charset="0"/>
              </a:rPr>
              <a:pPr/>
              <a:t>4</a:t>
            </a:fld>
            <a:endParaRPr lang="en-US" altLang="en-US" smtClean="0">
              <a:latin typeface="Arial" panose="020B0604020202020204" pitchFamily="34" charset="0"/>
              <a:cs typeface="Arial" panose="020B0604020202020204"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p:spPr>
        <p:txBody>
          <a:bodyPr/>
          <a:lstStyle/>
          <a:p>
            <a:pPr eaLnBrk="1" hangingPunct="1"/>
            <a:r>
              <a:rPr lang="en-US" altLang="en-US" dirty="0" smtClean="0"/>
              <a:t>Gets us out of the problem of having genetic and environmental effects mixed up and unable to tease them apart.  Charlie Waters will be speaking later about these types of comparisons using genomic</a:t>
            </a:r>
            <a:r>
              <a:rPr lang="en-US" altLang="en-US" baseline="0" dirty="0" smtClean="0"/>
              <a:t> data</a:t>
            </a:r>
            <a:endParaRPr lang="en-US" altLang="en-US" dirty="0" smtClean="0"/>
          </a:p>
        </p:txBody>
      </p:sp>
    </p:spTree>
    <p:extLst>
      <p:ext uri="{BB962C8B-B14F-4D97-AF65-F5344CB8AC3E}">
        <p14:creationId xmlns:p14="http://schemas.microsoft.com/office/powerpoint/2010/main" val="3369108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fld id="{D6D9DC38-2B93-4757-8B25-A08A60F5DC9A}" type="slidenum">
              <a:rPr lang="en-US" altLang="en-US" smtClean="0">
                <a:latin typeface="Arial" panose="020B0604020202020204" pitchFamily="34" charset="0"/>
                <a:cs typeface="Arial" panose="020B0604020202020204" pitchFamily="34" charset="0"/>
              </a:rPr>
              <a:pPr/>
              <a:t>32</a:t>
            </a:fld>
            <a:endParaRPr lang="en-US" altLang="en-US" smtClean="0">
              <a:latin typeface="Arial" panose="020B0604020202020204" pitchFamily="34" charset="0"/>
              <a:cs typeface="Arial" panose="020B0604020202020204"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en-US" altLang="en-US" smtClean="0"/>
              <a:t>Figure 8.  Mean Instantaneous growth rate (</a:t>
            </a:r>
            <a:r>
              <a:rPr lang="en-US" altLang="en-US" u="sng" smtClean="0"/>
              <a:t>+</a:t>
            </a:r>
            <a:r>
              <a:rPr lang="en-US" altLang="en-US" smtClean="0"/>
              <a:t> 1 se) for HC (♦), SH (■), and NO (▲) age 4 fish from return years 2008, 2009, 2010 and 2011.  Males are indicated by gray symbols and females by black symbols.  </a:t>
            </a:r>
          </a:p>
        </p:txBody>
      </p:sp>
    </p:spTree>
    <p:extLst>
      <p:ext uri="{BB962C8B-B14F-4D97-AF65-F5344CB8AC3E}">
        <p14:creationId xmlns:p14="http://schemas.microsoft.com/office/powerpoint/2010/main" val="223267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pPr eaLnBrk="1" hangingPunct="1"/>
            <a:endParaRPr lang="en-US" altLang="en-US" smtClean="0"/>
          </a:p>
        </p:txBody>
      </p:sp>
      <p:sp>
        <p:nvSpPr>
          <p:cNvPr id="19460" name="Slide Number Placeholder 3"/>
          <p:cNvSpPr>
            <a:spLocks noGrp="1"/>
          </p:cNvSpPr>
          <p:nvPr>
            <p:ph type="sldNum" sz="quarter" idx="5"/>
          </p:nvPr>
        </p:nvSpPr>
        <p:spPr>
          <a:noFill/>
        </p:spPr>
        <p:txBody>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fld id="{32416C85-E1E8-4118-BAE0-AFE57695D073}" type="slidenum">
              <a:rPr lang="en-US" altLang="en-US" smtClean="0">
                <a:latin typeface="Arial" panose="020B0604020202020204" pitchFamily="34" charset="0"/>
                <a:cs typeface="Arial" panose="020B0604020202020204" pitchFamily="34" charset="0"/>
              </a:rPr>
              <a:pPr/>
              <a:t>33</a:t>
            </a:fld>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0539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23EAE51-2194-46CB-B5DC-A47ED7FD0739}" type="slidenum">
              <a:rPr lang="en-US" altLang="en-US"/>
              <a:pPr>
                <a:defRPr/>
              </a:pPr>
              <a:t>‹#›</a:t>
            </a:fld>
            <a:endParaRPr lang="en-US" altLang="en-US"/>
          </a:p>
        </p:txBody>
      </p:sp>
    </p:spTree>
    <p:extLst>
      <p:ext uri="{BB962C8B-B14F-4D97-AF65-F5344CB8AC3E}">
        <p14:creationId xmlns:p14="http://schemas.microsoft.com/office/powerpoint/2010/main" val="3548770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40B2408-BD78-47D5-BDC0-ED5B268E5417}" type="slidenum">
              <a:rPr lang="en-US" altLang="en-US"/>
              <a:pPr>
                <a:defRPr/>
              </a:pPr>
              <a:t>‹#›</a:t>
            </a:fld>
            <a:endParaRPr lang="en-US" altLang="en-US"/>
          </a:p>
        </p:txBody>
      </p:sp>
    </p:spTree>
    <p:extLst>
      <p:ext uri="{BB962C8B-B14F-4D97-AF65-F5344CB8AC3E}">
        <p14:creationId xmlns:p14="http://schemas.microsoft.com/office/powerpoint/2010/main" val="1963094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5000A-815E-432A-9177-383C08F2F4C9}" type="slidenum">
              <a:rPr lang="en-US" altLang="en-US"/>
              <a:pPr>
                <a:defRPr/>
              </a:pPr>
              <a:t>‹#›</a:t>
            </a:fld>
            <a:endParaRPr lang="en-US" altLang="en-US"/>
          </a:p>
        </p:txBody>
      </p:sp>
    </p:spTree>
    <p:extLst>
      <p:ext uri="{BB962C8B-B14F-4D97-AF65-F5344CB8AC3E}">
        <p14:creationId xmlns:p14="http://schemas.microsoft.com/office/powerpoint/2010/main" val="35390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192C05D-3E5B-4AEC-9101-D787FBD0E136}" type="slidenum">
              <a:rPr lang="en-US" altLang="en-US"/>
              <a:pPr>
                <a:defRPr/>
              </a:pPr>
              <a:t>‹#›</a:t>
            </a:fld>
            <a:endParaRPr lang="en-US" altLang="en-US"/>
          </a:p>
        </p:txBody>
      </p:sp>
    </p:spTree>
    <p:extLst>
      <p:ext uri="{BB962C8B-B14F-4D97-AF65-F5344CB8AC3E}">
        <p14:creationId xmlns:p14="http://schemas.microsoft.com/office/powerpoint/2010/main" val="2584238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392AA26-0E48-4110-AF88-489193953BB2}" type="slidenum">
              <a:rPr lang="en-US" altLang="en-US"/>
              <a:pPr>
                <a:defRPr/>
              </a:pPr>
              <a:t>‹#›</a:t>
            </a:fld>
            <a:endParaRPr lang="en-US" altLang="en-US"/>
          </a:p>
        </p:txBody>
      </p:sp>
    </p:spTree>
    <p:extLst>
      <p:ext uri="{BB962C8B-B14F-4D97-AF65-F5344CB8AC3E}">
        <p14:creationId xmlns:p14="http://schemas.microsoft.com/office/powerpoint/2010/main" val="1780314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99E115-B169-44A4-A198-A3DA71FFF773}" type="slidenum">
              <a:rPr lang="en-US" altLang="en-US"/>
              <a:pPr>
                <a:defRPr/>
              </a:pPr>
              <a:t>‹#›</a:t>
            </a:fld>
            <a:endParaRPr lang="en-US" altLang="en-US"/>
          </a:p>
        </p:txBody>
      </p:sp>
    </p:spTree>
    <p:extLst>
      <p:ext uri="{BB962C8B-B14F-4D97-AF65-F5344CB8AC3E}">
        <p14:creationId xmlns:p14="http://schemas.microsoft.com/office/powerpoint/2010/main" val="138647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5D828F7-0F8E-425E-B04E-6019A908673C}" type="slidenum">
              <a:rPr lang="en-US" altLang="en-US"/>
              <a:pPr>
                <a:defRPr/>
              </a:pPr>
              <a:t>‹#›</a:t>
            </a:fld>
            <a:endParaRPr lang="en-US" altLang="en-US"/>
          </a:p>
        </p:txBody>
      </p:sp>
    </p:spTree>
    <p:extLst>
      <p:ext uri="{BB962C8B-B14F-4D97-AF65-F5344CB8AC3E}">
        <p14:creationId xmlns:p14="http://schemas.microsoft.com/office/powerpoint/2010/main" val="1027863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552EF68-BBEC-48AC-A949-A61787C63AFC}" type="slidenum">
              <a:rPr lang="en-US" altLang="en-US"/>
              <a:pPr>
                <a:defRPr/>
              </a:pPr>
              <a:t>‹#›</a:t>
            </a:fld>
            <a:endParaRPr lang="en-US" altLang="en-US"/>
          </a:p>
        </p:txBody>
      </p:sp>
    </p:spTree>
    <p:extLst>
      <p:ext uri="{BB962C8B-B14F-4D97-AF65-F5344CB8AC3E}">
        <p14:creationId xmlns:p14="http://schemas.microsoft.com/office/powerpoint/2010/main" val="3758706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3EEF414-E244-4BAC-AAEB-2C21BDD5CEA8}" type="slidenum">
              <a:rPr lang="en-US" altLang="en-US"/>
              <a:pPr>
                <a:defRPr/>
              </a:pPr>
              <a:t>‹#›</a:t>
            </a:fld>
            <a:endParaRPr lang="en-US" altLang="en-US"/>
          </a:p>
        </p:txBody>
      </p:sp>
    </p:spTree>
    <p:extLst>
      <p:ext uri="{BB962C8B-B14F-4D97-AF65-F5344CB8AC3E}">
        <p14:creationId xmlns:p14="http://schemas.microsoft.com/office/powerpoint/2010/main" val="3280903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4EF18F3-9C9F-46D8-A7D0-02D122BD868E}" type="slidenum">
              <a:rPr lang="en-US" altLang="en-US"/>
              <a:pPr>
                <a:defRPr/>
              </a:pPr>
              <a:t>‹#›</a:t>
            </a:fld>
            <a:endParaRPr lang="en-US" altLang="en-US"/>
          </a:p>
        </p:txBody>
      </p:sp>
    </p:spTree>
    <p:extLst>
      <p:ext uri="{BB962C8B-B14F-4D97-AF65-F5344CB8AC3E}">
        <p14:creationId xmlns:p14="http://schemas.microsoft.com/office/powerpoint/2010/main" val="306620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FCA3559-4366-4C6D-8E9C-7DF32F43D42C}" type="slidenum">
              <a:rPr lang="en-US" altLang="en-US"/>
              <a:pPr>
                <a:defRPr/>
              </a:pPr>
              <a:t>‹#›</a:t>
            </a:fld>
            <a:endParaRPr lang="en-US" altLang="en-US"/>
          </a:p>
        </p:txBody>
      </p:sp>
    </p:spTree>
    <p:extLst>
      <p:ext uri="{BB962C8B-B14F-4D97-AF65-F5344CB8AC3E}">
        <p14:creationId xmlns:p14="http://schemas.microsoft.com/office/powerpoint/2010/main" val="4123492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CBBD2291-1C88-4E27-8660-BF8956987E0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1.doc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YBSMC2011"/>
          <p:cNvPicPr>
            <a:picLocks noChangeAspect="1" noChangeArrowheads="1"/>
          </p:cNvPicPr>
          <p:nvPr/>
        </p:nvPicPr>
        <p:blipFill>
          <a:blip r:embed="rId3">
            <a:lum bright="-22000"/>
            <a:extLst>
              <a:ext uri="{28A0092B-C50C-407E-A947-70E740481C1C}">
                <a14:useLocalDpi xmlns:a14="http://schemas.microsoft.com/office/drawing/2010/main" val="0"/>
              </a:ext>
            </a:extLst>
          </a:blip>
          <a:srcRect l="4794" t="9790" b="10527"/>
          <a:stretch>
            <a:fillRect/>
          </a:stretch>
        </p:blipFill>
        <p:spPr bwMode="auto">
          <a:xfrm>
            <a:off x="0" y="0"/>
            <a:ext cx="9201150" cy="692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ChangeArrowheads="1"/>
          </p:cNvSpPr>
          <p:nvPr/>
        </p:nvSpPr>
        <p:spPr bwMode="auto">
          <a:xfrm>
            <a:off x="-158750" y="698500"/>
            <a:ext cx="9574213" cy="1571625"/>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000" b="1" i="1">
                <a:solidFill>
                  <a:srgbClr val="FFFFFF"/>
                </a:solidFill>
                <a:latin typeface="Times New Roman" panose="02020603050405020304" pitchFamily="18" charset="0"/>
                <a:cs typeface="Times New Roman" panose="02020603050405020304" pitchFamily="18" charset="0"/>
              </a:rPr>
              <a:t>Trends in Demographic and Phenotypic </a:t>
            </a:r>
            <a:br>
              <a:rPr lang="en-US" altLang="en-US" sz="4000" b="1" i="1">
                <a:solidFill>
                  <a:srgbClr val="FFFFFF"/>
                </a:solidFill>
                <a:latin typeface="Times New Roman" panose="02020603050405020304" pitchFamily="18" charset="0"/>
                <a:cs typeface="Times New Roman" panose="02020603050405020304" pitchFamily="18" charset="0"/>
              </a:rPr>
            </a:br>
            <a:r>
              <a:rPr lang="en-US" altLang="en-US" sz="4000" b="1" i="1">
                <a:solidFill>
                  <a:srgbClr val="FFFFFF"/>
                </a:solidFill>
                <a:latin typeface="Times New Roman" panose="02020603050405020304" pitchFamily="18" charset="0"/>
                <a:cs typeface="Times New Roman" panose="02020603050405020304" pitchFamily="18" charset="0"/>
              </a:rPr>
              <a:t>Traits of Hatchery- and Natural-Origin</a:t>
            </a:r>
            <a:br>
              <a:rPr lang="en-US" altLang="en-US" sz="4000" b="1" i="1">
                <a:solidFill>
                  <a:srgbClr val="FFFFFF"/>
                </a:solidFill>
                <a:latin typeface="Times New Roman" panose="02020603050405020304" pitchFamily="18" charset="0"/>
                <a:cs typeface="Times New Roman" panose="02020603050405020304" pitchFamily="18" charset="0"/>
              </a:rPr>
            </a:br>
            <a:r>
              <a:rPr lang="en-US" altLang="en-US" sz="4000" b="1" i="1">
                <a:solidFill>
                  <a:srgbClr val="FFFFFF"/>
                </a:solidFill>
                <a:latin typeface="Times New Roman" panose="02020603050405020304" pitchFamily="18" charset="0"/>
                <a:cs typeface="Times New Roman" panose="02020603050405020304" pitchFamily="18" charset="0"/>
              </a:rPr>
              <a:t> Upper Yakima River Spring Chinook Salmon</a:t>
            </a:r>
          </a:p>
        </p:txBody>
      </p:sp>
      <p:sp>
        <p:nvSpPr>
          <p:cNvPr id="3076" name="Rectangle 4"/>
          <p:cNvSpPr>
            <a:spLocks noChangeArrowheads="1"/>
          </p:cNvSpPr>
          <p:nvPr/>
        </p:nvSpPr>
        <p:spPr bwMode="auto">
          <a:xfrm>
            <a:off x="0" y="3059113"/>
            <a:ext cx="9144000" cy="108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Char char="•"/>
              <a:defRPr sz="3200">
                <a:solidFill>
                  <a:schemeClr val="tx1"/>
                </a:solidFill>
                <a:latin typeface="Arial" panose="020B0604020202020204" pitchFamily="34" charset="0"/>
                <a:cs typeface="Arial" panose="020B0604020202020204" pitchFamily="34" charset="0"/>
              </a:defRPr>
            </a:lvl1pPr>
            <a:lvl2pPr marL="990600" indent="-533400">
              <a:spcBef>
                <a:spcPct val="20000"/>
              </a:spcBef>
              <a:buChar char="–"/>
              <a:defRPr sz="2800">
                <a:solidFill>
                  <a:schemeClr val="tx1"/>
                </a:solidFill>
                <a:latin typeface="Arial" panose="020B0604020202020204" pitchFamily="34" charset="0"/>
                <a:cs typeface="Arial" panose="020B0604020202020204" pitchFamily="34" charset="0"/>
              </a:defRPr>
            </a:lvl2pPr>
            <a:lvl3pPr marL="1371600"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17526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2209800"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2667000" indent="-3810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3124200" indent="-3810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581400" indent="-3810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4038600" indent="-3810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buFontTx/>
              <a:buNone/>
            </a:pPr>
            <a:r>
              <a:rPr lang="en-US" altLang="en-US" b="1">
                <a:solidFill>
                  <a:srgbClr val="FFFF99"/>
                </a:solidFill>
                <a:latin typeface="Times New Roman" panose="02020603050405020304" pitchFamily="18" charset="0"/>
                <a:cs typeface="Times New Roman" panose="02020603050405020304" pitchFamily="18" charset="0"/>
              </a:rPr>
              <a:t>C. M. Knudsen</a:t>
            </a:r>
            <a:r>
              <a:rPr lang="en-US" altLang="en-US" b="1" baseline="30000">
                <a:solidFill>
                  <a:schemeClr val="bg1"/>
                </a:solidFill>
                <a:latin typeface="Times New Roman" panose="02020603050405020304" pitchFamily="18" charset="0"/>
                <a:cs typeface="Times New Roman" panose="02020603050405020304" pitchFamily="18" charset="0"/>
              </a:rPr>
              <a:t>1</a:t>
            </a:r>
            <a:r>
              <a:rPr lang="en-US" altLang="en-US" b="1">
                <a:solidFill>
                  <a:srgbClr val="FFFF99"/>
                </a:solidFill>
                <a:latin typeface="Times New Roman" panose="02020603050405020304" pitchFamily="18" charset="0"/>
                <a:cs typeface="Times New Roman" panose="02020603050405020304" pitchFamily="18" charset="0"/>
              </a:rPr>
              <a:t>, W. J. Bosch</a:t>
            </a:r>
            <a:r>
              <a:rPr lang="en-US" altLang="en-US" b="1" baseline="30000">
                <a:solidFill>
                  <a:schemeClr val="bg1"/>
                </a:solidFill>
                <a:latin typeface="Times New Roman" panose="02020603050405020304" pitchFamily="18" charset="0"/>
                <a:cs typeface="Times New Roman" panose="02020603050405020304" pitchFamily="18" charset="0"/>
              </a:rPr>
              <a:t>2, </a:t>
            </a:r>
          </a:p>
          <a:p>
            <a:pPr algn="ctr" eaLnBrk="1" hangingPunct="1">
              <a:buFontTx/>
              <a:buAutoNum type="alphaUcPeriod"/>
            </a:pPr>
            <a:r>
              <a:rPr lang="en-US" altLang="en-US" b="1">
                <a:solidFill>
                  <a:srgbClr val="FFFF99"/>
                </a:solidFill>
                <a:latin typeface="Times New Roman" panose="02020603050405020304" pitchFamily="18" charset="0"/>
                <a:cs typeface="Times New Roman" panose="02020603050405020304" pitchFamily="18" charset="0"/>
              </a:rPr>
              <a:t>Fritts</a:t>
            </a:r>
            <a:r>
              <a:rPr lang="en-US" altLang="en-US" b="1" baseline="30000">
                <a:solidFill>
                  <a:schemeClr val="bg1"/>
                </a:solidFill>
                <a:latin typeface="Times New Roman" panose="02020603050405020304" pitchFamily="18" charset="0"/>
                <a:cs typeface="Times New Roman" panose="02020603050405020304" pitchFamily="18" charset="0"/>
              </a:rPr>
              <a:t>3</a:t>
            </a:r>
            <a:r>
              <a:rPr lang="en-US" altLang="en-US" b="1">
                <a:solidFill>
                  <a:srgbClr val="FFFF99"/>
                </a:solidFill>
                <a:latin typeface="Times New Roman" panose="02020603050405020304" pitchFamily="18" charset="0"/>
                <a:cs typeface="Times New Roman" panose="02020603050405020304" pitchFamily="18" charset="0"/>
              </a:rPr>
              <a:t>, M. V. Johnston</a:t>
            </a:r>
            <a:r>
              <a:rPr lang="en-US" altLang="en-US" b="1" baseline="30000">
                <a:solidFill>
                  <a:schemeClr val="bg1"/>
                </a:solidFill>
                <a:latin typeface="Times New Roman" panose="02020603050405020304" pitchFamily="18" charset="0"/>
                <a:cs typeface="Times New Roman" panose="02020603050405020304" pitchFamily="18" charset="0"/>
              </a:rPr>
              <a:t>2</a:t>
            </a:r>
            <a:r>
              <a:rPr lang="en-US" altLang="en-US" b="1">
                <a:solidFill>
                  <a:srgbClr val="FFFF99"/>
                </a:solidFill>
                <a:latin typeface="Times New Roman" panose="02020603050405020304" pitchFamily="18" charset="0"/>
                <a:cs typeface="Times New Roman" panose="02020603050405020304" pitchFamily="18" charset="0"/>
              </a:rPr>
              <a:t>, C. Stockton</a:t>
            </a:r>
            <a:r>
              <a:rPr lang="en-US" altLang="en-US" b="1" baseline="30000">
                <a:solidFill>
                  <a:schemeClr val="bg1"/>
                </a:solidFill>
                <a:latin typeface="Times New Roman" panose="02020603050405020304" pitchFamily="18" charset="0"/>
                <a:cs typeface="Times New Roman" panose="02020603050405020304" pitchFamily="18" charset="0"/>
              </a:rPr>
              <a:t>3</a:t>
            </a:r>
            <a:r>
              <a:rPr lang="en-US" altLang="en-US" b="1">
                <a:solidFill>
                  <a:srgbClr val="FFFF99"/>
                </a:solidFill>
                <a:latin typeface="Times New Roman" panose="02020603050405020304" pitchFamily="18" charset="0"/>
                <a:cs typeface="Times New Roman" panose="02020603050405020304" pitchFamily="18" charset="0"/>
              </a:rPr>
              <a:t>, </a:t>
            </a:r>
          </a:p>
          <a:p>
            <a:pPr algn="ctr" eaLnBrk="1" hangingPunct="1">
              <a:buFontTx/>
              <a:buNone/>
            </a:pPr>
            <a:r>
              <a:rPr lang="en-US" altLang="en-US" b="1">
                <a:solidFill>
                  <a:srgbClr val="FFFF99"/>
                </a:solidFill>
                <a:latin typeface="Times New Roman" panose="02020603050405020304" pitchFamily="18" charset="0"/>
                <a:cs typeface="Times New Roman" panose="02020603050405020304" pitchFamily="18" charset="0"/>
              </a:rPr>
              <a:t>and D. E. Fast</a:t>
            </a:r>
            <a:r>
              <a:rPr lang="en-US" altLang="en-US" b="1" baseline="30000">
                <a:solidFill>
                  <a:schemeClr val="bg1"/>
                </a:solidFill>
                <a:latin typeface="Times New Roman" panose="02020603050405020304" pitchFamily="18" charset="0"/>
                <a:cs typeface="Times New Roman" panose="02020603050405020304" pitchFamily="18" charset="0"/>
              </a:rPr>
              <a:t>2</a:t>
            </a:r>
          </a:p>
          <a:p>
            <a:pPr algn="ctr" eaLnBrk="1" hangingPunct="1">
              <a:buFontTx/>
              <a:buNone/>
            </a:pPr>
            <a:endParaRPr lang="en-US" altLang="en-US" b="1" baseline="30000">
              <a:solidFill>
                <a:schemeClr val="bg1"/>
              </a:solidFill>
              <a:latin typeface="Times New Roman" panose="02020603050405020304" pitchFamily="18" charset="0"/>
              <a:cs typeface="Times New Roman" panose="02020603050405020304" pitchFamily="18" charset="0"/>
            </a:endParaRPr>
          </a:p>
          <a:p>
            <a:pPr eaLnBrk="1" hangingPunct="1">
              <a:buFontTx/>
              <a:buNone/>
            </a:pPr>
            <a:r>
              <a:rPr lang="en-US" altLang="en-US" sz="1800" b="1" baseline="30000">
                <a:solidFill>
                  <a:schemeClr val="bg1"/>
                </a:solidFill>
                <a:latin typeface="Times New Roman" panose="02020603050405020304" pitchFamily="18" charset="0"/>
                <a:cs typeface="Times New Roman" panose="02020603050405020304" pitchFamily="18" charset="0"/>
              </a:rPr>
              <a:t>1 </a:t>
            </a:r>
            <a:r>
              <a:rPr lang="en-US" altLang="en-US" sz="1800" b="1">
                <a:solidFill>
                  <a:schemeClr val="bg1"/>
                </a:solidFill>
                <a:latin typeface="Times New Roman" panose="02020603050405020304" pitchFamily="18" charset="0"/>
                <a:cs typeface="Times New Roman" panose="02020603050405020304" pitchFamily="18" charset="0"/>
              </a:rPr>
              <a:t>Oncorh Consulting</a:t>
            </a:r>
          </a:p>
          <a:p>
            <a:pPr eaLnBrk="1" hangingPunct="1">
              <a:buFontTx/>
              <a:buNone/>
            </a:pPr>
            <a:r>
              <a:rPr lang="en-US" altLang="en-US" sz="1800" b="1" baseline="30000">
                <a:solidFill>
                  <a:schemeClr val="bg1"/>
                </a:solidFill>
                <a:latin typeface="Times New Roman" panose="02020603050405020304" pitchFamily="18" charset="0"/>
                <a:cs typeface="Times New Roman" panose="02020603050405020304" pitchFamily="18" charset="0"/>
              </a:rPr>
              <a:t>2 </a:t>
            </a:r>
            <a:r>
              <a:rPr lang="en-US" altLang="en-US" sz="1800" b="1">
                <a:solidFill>
                  <a:schemeClr val="bg1"/>
                </a:solidFill>
                <a:latin typeface="Times New Roman" panose="02020603050405020304" pitchFamily="18" charset="0"/>
                <a:cs typeface="Times New Roman" panose="02020603050405020304" pitchFamily="18" charset="0"/>
              </a:rPr>
              <a:t>Yakama Nation</a:t>
            </a:r>
          </a:p>
          <a:p>
            <a:pPr eaLnBrk="1" hangingPunct="1">
              <a:buFontTx/>
              <a:buNone/>
            </a:pPr>
            <a:r>
              <a:rPr lang="en-US" altLang="en-US" sz="1800" b="1" baseline="30000">
                <a:solidFill>
                  <a:schemeClr val="bg1"/>
                </a:solidFill>
                <a:latin typeface="Times New Roman" panose="02020603050405020304" pitchFamily="18" charset="0"/>
                <a:cs typeface="Times New Roman" panose="02020603050405020304" pitchFamily="18" charset="0"/>
              </a:rPr>
              <a:t>3 </a:t>
            </a:r>
            <a:r>
              <a:rPr lang="en-US" altLang="en-US" sz="1800" b="1">
                <a:solidFill>
                  <a:schemeClr val="bg1"/>
                </a:solidFill>
                <a:latin typeface="Times New Roman" panose="02020603050405020304" pitchFamily="18" charset="0"/>
                <a:cs typeface="Times New Roman" panose="02020603050405020304" pitchFamily="18" charset="0"/>
              </a:rPr>
              <a:t>Washington Department of Fish and Wildlife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18"/>
          <p:cNvSpPr>
            <a:spLocks noChangeShapeType="1"/>
          </p:cNvSpPr>
          <p:nvPr/>
        </p:nvSpPr>
        <p:spPr bwMode="auto">
          <a:xfrm>
            <a:off x="1063625" y="1470025"/>
            <a:ext cx="1588" cy="41878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39" name="Line 19"/>
          <p:cNvSpPr>
            <a:spLocks noChangeShapeType="1"/>
          </p:cNvSpPr>
          <p:nvPr/>
        </p:nvSpPr>
        <p:spPr bwMode="auto">
          <a:xfrm>
            <a:off x="1003300" y="5657850"/>
            <a:ext cx="60325"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0" name="Line 20"/>
          <p:cNvSpPr>
            <a:spLocks noChangeShapeType="1"/>
          </p:cNvSpPr>
          <p:nvPr/>
        </p:nvSpPr>
        <p:spPr bwMode="auto">
          <a:xfrm>
            <a:off x="1003300" y="4265613"/>
            <a:ext cx="60325" cy="15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1" name="Line 21"/>
          <p:cNvSpPr>
            <a:spLocks noChangeShapeType="1"/>
          </p:cNvSpPr>
          <p:nvPr/>
        </p:nvSpPr>
        <p:spPr bwMode="auto">
          <a:xfrm>
            <a:off x="1003300" y="2860675"/>
            <a:ext cx="60325"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2" name="Line 22"/>
          <p:cNvSpPr>
            <a:spLocks noChangeShapeType="1"/>
          </p:cNvSpPr>
          <p:nvPr/>
        </p:nvSpPr>
        <p:spPr bwMode="auto">
          <a:xfrm>
            <a:off x="1003300" y="1470025"/>
            <a:ext cx="60325"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3" name="Line 23"/>
          <p:cNvSpPr>
            <a:spLocks noChangeShapeType="1"/>
          </p:cNvSpPr>
          <p:nvPr/>
        </p:nvSpPr>
        <p:spPr bwMode="auto">
          <a:xfrm>
            <a:off x="1063625" y="5657850"/>
            <a:ext cx="7421563"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Line 24"/>
          <p:cNvSpPr>
            <a:spLocks noChangeShapeType="1"/>
          </p:cNvSpPr>
          <p:nvPr/>
        </p:nvSpPr>
        <p:spPr bwMode="auto">
          <a:xfrm flipV="1">
            <a:off x="1063625"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5" name="Line 25"/>
          <p:cNvSpPr>
            <a:spLocks noChangeShapeType="1"/>
          </p:cNvSpPr>
          <p:nvPr/>
        </p:nvSpPr>
        <p:spPr bwMode="auto">
          <a:xfrm flipV="1">
            <a:off x="1887538" y="5657850"/>
            <a:ext cx="1587"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6" name="Line 26"/>
          <p:cNvSpPr>
            <a:spLocks noChangeShapeType="1"/>
          </p:cNvSpPr>
          <p:nvPr/>
        </p:nvSpPr>
        <p:spPr bwMode="auto">
          <a:xfrm flipV="1">
            <a:off x="2709863" y="5657850"/>
            <a:ext cx="1587"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7" name="Line 27"/>
          <p:cNvSpPr>
            <a:spLocks noChangeShapeType="1"/>
          </p:cNvSpPr>
          <p:nvPr/>
        </p:nvSpPr>
        <p:spPr bwMode="auto">
          <a:xfrm flipV="1">
            <a:off x="3533775"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8" name="Line 28"/>
          <p:cNvSpPr>
            <a:spLocks noChangeShapeType="1"/>
          </p:cNvSpPr>
          <p:nvPr/>
        </p:nvSpPr>
        <p:spPr bwMode="auto">
          <a:xfrm flipV="1">
            <a:off x="4356100"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9" name="Line 29"/>
          <p:cNvSpPr>
            <a:spLocks noChangeShapeType="1"/>
          </p:cNvSpPr>
          <p:nvPr/>
        </p:nvSpPr>
        <p:spPr bwMode="auto">
          <a:xfrm flipV="1">
            <a:off x="5191125"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0" name="Line 30"/>
          <p:cNvSpPr>
            <a:spLocks noChangeShapeType="1"/>
          </p:cNvSpPr>
          <p:nvPr/>
        </p:nvSpPr>
        <p:spPr bwMode="auto">
          <a:xfrm flipV="1">
            <a:off x="6015038" y="5657850"/>
            <a:ext cx="1587"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1" name="Line 31"/>
          <p:cNvSpPr>
            <a:spLocks noChangeShapeType="1"/>
          </p:cNvSpPr>
          <p:nvPr/>
        </p:nvSpPr>
        <p:spPr bwMode="auto">
          <a:xfrm flipV="1">
            <a:off x="6838950"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2" name="Line 32"/>
          <p:cNvSpPr>
            <a:spLocks noChangeShapeType="1"/>
          </p:cNvSpPr>
          <p:nvPr/>
        </p:nvSpPr>
        <p:spPr bwMode="auto">
          <a:xfrm flipV="1">
            <a:off x="7661275"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3" name="Line 33"/>
          <p:cNvSpPr>
            <a:spLocks noChangeShapeType="1"/>
          </p:cNvSpPr>
          <p:nvPr/>
        </p:nvSpPr>
        <p:spPr bwMode="auto">
          <a:xfrm flipV="1">
            <a:off x="8485188" y="5657850"/>
            <a:ext cx="1587"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4" name="Rectangle 97"/>
          <p:cNvSpPr>
            <a:spLocks noChangeArrowheads="1"/>
          </p:cNvSpPr>
          <p:nvPr/>
        </p:nvSpPr>
        <p:spPr bwMode="auto">
          <a:xfrm>
            <a:off x="725488" y="5483225"/>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57</a:t>
            </a:r>
            <a:endParaRPr lang="en-US" altLang="en-US" sz="2000">
              <a:latin typeface="Times New Roman" panose="02020603050405020304" pitchFamily="18" charset="0"/>
              <a:cs typeface="Times New Roman" panose="02020603050405020304" pitchFamily="18" charset="0"/>
            </a:endParaRPr>
          </a:p>
        </p:txBody>
      </p:sp>
      <p:sp>
        <p:nvSpPr>
          <p:cNvPr id="14355" name="Rectangle 98"/>
          <p:cNvSpPr>
            <a:spLocks noChangeArrowheads="1"/>
          </p:cNvSpPr>
          <p:nvPr/>
        </p:nvSpPr>
        <p:spPr bwMode="auto">
          <a:xfrm>
            <a:off x="725488" y="4090987"/>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59</a:t>
            </a:r>
            <a:endParaRPr lang="en-US" altLang="en-US" sz="2000">
              <a:latin typeface="Times New Roman" panose="02020603050405020304" pitchFamily="18" charset="0"/>
              <a:cs typeface="Times New Roman" panose="02020603050405020304" pitchFamily="18" charset="0"/>
            </a:endParaRPr>
          </a:p>
        </p:txBody>
      </p:sp>
      <p:sp>
        <p:nvSpPr>
          <p:cNvPr id="14356" name="Rectangle 99"/>
          <p:cNvSpPr>
            <a:spLocks noChangeArrowheads="1"/>
          </p:cNvSpPr>
          <p:nvPr/>
        </p:nvSpPr>
        <p:spPr bwMode="auto">
          <a:xfrm>
            <a:off x="725488" y="2686050"/>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61</a:t>
            </a:r>
            <a:endParaRPr lang="en-US" altLang="en-US" sz="2000">
              <a:latin typeface="Times New Roman" panose="02020603050405020304" pitchFamily="18" charset="0"/>
              <a:cs typeface="Times New Roman" panose="02020603050405020304" pitchFamily="18" charset="0"/>
            </a:endParaRPr>
          </a:p>
        </p:txBody>
      </p:sp>
      <p:sp>
        <p:nvSpPr>
          <p:cNvPr id="14357" name="Rectangle 100"/>
          <p:cNvSpPr>
            <a:spLocks noChangeArrowheads="1"/>
          </p:cNvSpPr>
          <p:nvPr/>
        </p:nvSpPr>
        <p:spPr bwMode="auto">
          <a:xfrm>
            <a:off x="725488" y="1295400"/>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63</a:t>
            </a:r>
            <a:endParaRPr lang="en-US" altLang="en-US" sz="2000">
              <a:latin typeface="Times New Roman" panose="02020603050405020304" pitchFamily="18" charset="0"/>
              <a:cs typeface="Times New Roman" panose="02020603050405020304" pitchFamily="18" charset="0"/>
            </a:endParaRPr>
          </a:p>
        </p:txBody>
      </p:sp>
      <p:sp>
        <p:nvSpPr>
          <p:cNvPr id="14358" name="Rectangle 102"/>
          <p:cNvSpPr>
            <a:spLocks noChangeArrowheads="1"/>
          </p:cNvSpPr>
          <p:nvPr/>
        </p:nvSpPr>
        <p:spPr bwMode="auto">
          <a:xfrm>
            <a:off x="1622425"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2006</a:t>
            </a:r>
            <a:endParaRPr lang="en-US" altLang="en-US" sz="2000" b="1">
              <a:latin typeface="Times New Roman" panose="02020603050405020304" pitchFamily="18" charset="0"/>
              <a:cs typeface="Times New Roman" panose="02020603050405020304" pitchFamily="18" charset="0"/>
            </a:endParaRPr>
          </a:p>
        </p:txBody>
      </p:sp>
      <p:sp>
        <p:nvSpPr>
          <p:cNvPr id="14359" name="Rectangle 103"/>
          <p:cNvSpPr>
            <a:spLocks noChangeArrowheads="1"/>
          </p:cNvSpPr>
          <p:nvPr/>
        </p:nvSpPr>
        <p:spPr bwMode="auto">
          <a:xfrm>
            <a:off x="2444750"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2007</a:t>
            </a:r>
            <a:endParaRPr lang="en-US" altLang="en-US" sz="2000" b="1">
              <a:latin typeface="Times New Roman" panose="02020603050405020304" pitchFamily="18" charset="0"/>
              <a:cs typeface="Times New Roman" panose="02020603050405020304" pitchFamily="18" charset="0"/>
            </a:endParaRPr>
          </a:p>
        </p:txBody>
      </p:sp>
      <p:sp>
        <p:nvSpPr>
          <p:cNvPr id="14360" name="Rectangle 104"/>
          <p:cNvSpPr>
            <a:spLocks noChangeArrowheads="1"/>
          </p:cNvSpPr>
          <p:nvPr/>
        </p:nvSpPr>
        <p:spPr bwMode="auto">
          <a:xfrm>
            <a:off x="3268663"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2008</a:t>
            </a:r>
            <a:endParaRPr lang="en-US" altLang="en-US" sz="2000" b="1">
              <a:latin typeface="Times New Roman" panose="02020603050405020304" pitchFamily="18" charset="0"/>
              <a:cs typeface="Times New Roman" panose="02020603050405020304" pitchFamily="18" charset="0"/>
            </a:endParaRPr>
          </a:p>
        </p:txBody>
      </p:sp>
      <p:sp>
        <p:nvSpPr>
          <p:cNvPr id="14361" name="Rectangle 105"/>
          <p:cNvSpPr>
            <a:spLocks noChangeArrowheads="1"/>
          </p:cNvSpPr>
          <p:nvPr/>
        </p:nvSpPr>
        <p:spPr bwMode="auto">
          <a:xfrm>
            <a:off x="4090988"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2009</a:t>
            </a:r>
            <a:endParaRPr lang="en-US" altLang="en-US" sz="2000" b="1">
              <a:latin typeface="Times New Roman" panose="02020603050405020304" pitchFamily="18" charset="0"/>
              <a:cs typeface="Times New Roman" panose="02020603050405020304" pitchFamily="18" charset="0"/>
            </a:endParaRPr>
          </a:p>
        </p:txBody>
      </p:sp>
      <p:sp>
        <p:nvSpPr>
          <p:cNvPr id="14362" name="Rectangle 106"/>
          <p:cNvSpPr>
            <a:spLocks noChangeArrowheads="1"/>
          </p:cNvSpPr>
          <p:nvPr/>
        </p:nvSpPr>
        <p:spPr bwMode="auto">
          <a:xfrm>
            <a:off x="4926013"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2010</a:t>
            </a:r>
            <a:endParaRPr lang="en-US" altLang="en-US" sz="2000" b="1">
              <a:latin typeface="Times New Roman" panose="02020603050405020304" pitchFamily="18" charset="0"/>
              <a:cs typeface="Times New Roman" panose="02020603050405020304" pitchFamily="18" charset="0"/>
            </a:endParaRPr>
          </a:p>
        </p:txBody>
      </p:sp>
      <p:sp>
        <p:nvSpPr>
          <p:cNvPr id="14363" name="Rectangle 107"/>
          <p:cNvSpPr>
            <a:spLocks noChangeArrowheads="1"/>
          </p:cNvSpPr>
          <p:nvPr/>
        </p:nvSpPr>
        <p:spPr bwMode="auto">
          <a:xfrm>
            <a:off x="5749925"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2011</a:t>
            </a:r>
            <a:endParaRPr lang="en-US" altLang="en-US" sz="2000" b="1">
              <a:latin typeface="Times New Roman" panose="02020603050405020304" pitchFamily="18" charset="0"/>
              <a:cs typeface="Times New Roman" panose="02020603050405020304" pitchFamily="18" charset="0"/>
            </a:endParaRPr>
          </a:p>
        </p:txBody>
      </p:sp>
      <p:sp>
        <p:nvSpPr>
          <p:cNvPr id="14364" name="Rectangle 108"/>
          <p:cNvSpPr>
            <a:spLocks noChangeArrowheads="1"/>
          </p:cNvSpPr>
          <p:nvPr/>
        </p:nvSpPr>
        <p:spPr bwMode="auto">
          <a:xfrm>
            <a:off x="6573838"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2012</a:t>
            </a:r>
            <a:endParaRPr lang="en-US" altLang="en-US" sz="2000" b="1">
              <a:latin typeface="Times New Roman" panose="02020603050405020304" pitchFamily="18" charset="0"/>
              <a:cs typeface="Times New Roman" panose="02020603050405020304" pitchFamily="18" charset="0"/>
            </a:endParaRPr>
          </a:p>
        </p:txBody>
      </p:sp>
      <p:sp>
        <p:nvSpPr>
          <p:cNvPr id="14365" name="Rectangle 109"/>
          <p:cNvSpPr>
            <a:spLocks noChangeArrowheads="1"/>
          </p:cNvSpPr>
          <p:nvPr/>
        </p:nvSpPr>
        <p:spPr bwMode="auto">
          <a:xfrm>
            <a:off x="7396163"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2013</a:t>
            </a:r>
            <a:endParaRPr lang="en-US" altLang="en-US" sz="2000" b="1">
              <a:latin typeface="Times New Roman" panose="02020603050405020304" pitchFamily="18" charset="0"/>
              <a:cs typeface="Times New Roman" panose="02020603050405020304" pitchFamily="18" charset="0"/>
            </a:endParaRPr>
          </a:p>
        </p:txBody>
      </p:sp>
      <p:sp>
        <p:nvSpPr>
          <p:cNvPr id="14366" name="Rectangle 111"/>
          <p:cNvSpPr>
            <a:spLocks noChangeArrowheads="1"/>
          </p:cNvSpPr>
          <p:nvPr/>
        </p:nvSpPr>
        <p:spPr bwMode="auto">
          <a:xfrm>
            <a:off x="3962400" y="6264275"/>
            <a:ext cx="15827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rgbClr val="000000"/>
                </a:solidFill>
                <a:latin typeface="Times New Roman" panose="02020603050405020304" pitchFamily="18" charset="0"/>
                <a:cs typeface="Times New Roman" panose="02020603050405020304" pitchFamily="18" charset="0"/>
              </a:rPr>
              <a:t>Return year</a:t>
            </a:r>
            <a:endParaRPr lang="en-US" altLang="en-US" sz="2400">
              <a:latin typeface="Times New Roman" panose="02020603050405020304" pitchFamily="18" charset="0"/>
              <a:cs typeface="Times New Roman" panose="02020603050405020304" pitchFamily="18" charset="0"/>
            </a:endParaRPr>
          </a:p>
        </p:txBody>
      </p:sp>
      <p:sp>
        <p:nvSpPr>
          <p:cNvPr id="14367" name="Rectangle 112"/>
          <p:cNvSpPr>
            <a:spLocks noChangeArrowheads="1"/>
          </p:cNvSpPr>
          <p:nvPr/>
        </p:nvSpPr>
        <p:spPr bwMode="auto">
          <a:xfrm rot="-5400000">
            <a:off x="-789781" y="3228181"/>
            <a:ext cx="24018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rgbClr val="000000"/>
                </a:solidFill>
                <a:latin typeface="Times New Roman" panose="02020603050405020304" pitchFamily="18" charset="0"/>
                <a:cs typeface="Times New Roman" panose="02020603050405020304" pitchFamily="18" charset="0"/>
              </a:rPr>
              <a:t>POHP length (cm)</a:t>
            </a:r>
            <a:endParaRPr lang="en-US" altLang="en-US" sz="2400">
              <a:latin typeface="Times New Roman" panose="02020603050405020304" pitchFamily="18" charset="0"/>
              <a:cs typeface="Times New Roman" panose="02020603050405020304" pitchFamily="18" charset="0"/>
            </a:endParaRPr>
          </a:p>
        </p:txBody>
      </p:sp>
      <p:sp>
        <p:nvSpPr>
          <p:cNvPr id="14368" name="Rectangle 153"/>
          <p:cNvSpPr>
            <a:spLocks noChangeArrowheads="1"/>
          </p:cNvSpPr>
          <p:nvPr/>
        </p:nvSpPr>
        <p:spPr bwMode="auto">
          <a:xfrm>
            <a:off x="5334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400">
                <a:solidFill>
                  <a:schemeClr val="tx2"/>
                </a:solidFill>
                <a:latin typeface="Times New Roman" panose="02020603050405020304" pitchFamily="18" charset="0"/>
                <a:cs typeface="Times New Roman" panose="02020603050405020304" pitchFamily="18" charset="0"/>
              </a:rPr>
              <a:t>Age 4 POHP Length</a:t>
            </a:r>
          </a:p>
        </p:txBody>
      </p:sp>
      <p:sp>
        <p:nvSpPr>
          <p:cNvPr id="14370" name="Rectangle 109"/>
          <p:cNvSpPr>
            <a:spLocks noChangeArrowheads="1"/>
          </p:cNvSpPr>
          <p:nvPr/>
        </p:nvSpPr>
        <p:spPr bwMode="auto">
          <a:xfrm>
            <a:off x="8181975" y="5838825"/>
            <a:ext cx="5127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2014</a:t>
            </a:r>
            <a:endParaRPr lang="en-US" altLang="en-US" sz="2000" b="1">
              <a:latin typeface="Times New Roman" panose="02020603050405020304" pitchFamily="18" charset="0"/>
              <a:cs typeface="Times New Roman" panose="02020603050405020304" pitchFamily="18" charset="0"/>
            </a:endParaRPr>
          </a:p>
        </p:txBody>
      </p:sp>
      <p:grpSp>
        <p:nvGrpSpPr>
          <p:cNvPr id="14371" name="Group 18"/>
          <p:cNvGrpSpPr>
            <a:grpSpLocks/>
          </p:cNvGrpSpPr>
          <p:nvPr/>
        </p:nvGrpSpPr>
        <p:grpSpPr bwMode="auto">
          <a:xfrm>
            <a:off x="1827213" y="2595563"/>
            <a:ext cx="6686550" cy="2638425"/>
            <a:chOff x="1827213" y="2595563"/>
            <a:chExt cx="6686968" cy="2638425"/>
          </a:xfrm>
        </p:grpSpPr>
        <p:cxnSp>
          <p:nvCxnSpPr>
            <p:cNvPr id="6" name="Straight Connector 5"/>
            <p:cNvCxnSpPr/>
            <p:nvPr/>
          </p:nvCxnSpPr>
          <p:spPr>
            <a:xfrm flipV="1">
              <a:off x="7660053" y="3849688"/>
              <a:ext cx="792212" cy="69691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454" name="Group 145"/>
            <p:cNvGrpSpPr>
              <a:grpSpLocks/>
            </p:cNvGrpSpPr>
            <p:nvPr/>
          </p:nvGrpSpPr>
          <p:grpSpPr bwMode="auto">
            <a:xfrm>
              <a:off x="1827213" y="2595563"/>
              <a:ext cx="5894387" cy="2638425"/>
              <a:chOff x="1151" y="1635"/>
              <a:chExt cx="3713" cy="1662"/>
            </a:xfrm>
          </p:grpSpPr>
          <p:grpSp>
            <p:nvGrpSpPr>
              <p:cNvPr id="14456" name="Group 144"/>
              <p:cNvGrpSpPr>
                <a:grpSpLocks/>
              </p:cNvGrpSpPr>
              <p:nvPr/>
            </p:nvGrpSpPr>
            <p:grpSpPr bwMode="auto">
              <a:xfrm>
                <a:off x="1151" y="1635"/>
                <a:ext cx="3713" cy="1662"/>
                <a:chOff x="1151" y="1635"/>
                <a:chExt cx="3713" cy="1662"/>
              </a:xfrm>
            </p:grpSpPr>
            <p:grpSp>
              <p:nvGrpSpPr>
                <p:cNvPr id="14458" name="Group 143"/>
                <p:cNvGrpSpPr>
                  <a:grpSpLocks/>
                </p:cNvGrpSpPr>
                <p:nvPr/>
              </p:nvGrpSpPr>
              <p:grpSpPr bwMode="auto">
                <a:xfrm>
                  <a:off x="1151" y="1635"/>
                  <a:ext cx="3713" cy="1662"/>
                  <a:chOff x="1151" y="1635"/>
                  <a:chExt cx="3713" cy="1662"/>
                </a:xfrm>
              </p:grpSpPr>
              <p:grpSp>
                <p:nvGrpSpPr>
                  <p:cNvPr id="14460" name="Group 142"/>
                  <p:cNvGrpSpPr>
                    <a:grpSpLocks/>
                  </p:cNvGrpSpPr>
                  <p:nvPr/>
                </p:nvGrpSpPr>
                <p:grpSpPr bwMode="auto">
                  <a:xfrm>
                    <a:off x="1151" y="1635"/>
                    <a:ext cx="3713" cy="1662"/>
                    <a:chOff x="1151" y="1635"/>
                    <a:chExt cx="3713" cy="1662"/>
                  </a:xfrm>
                </p:grpSpPr>
                <p:grpSp>
                  <p:nvGrpSpPr>
                    <p:cNvPr id="14462" name="Group 141"/>
                    <p:cNvGrpSpPr>
                      <a:grpSpLocks/>
                    </p:cNvGrpSpPr>
                    <p:nvPr/>
                  </p:nvGrpSpPr>
                  <p:grpSpPr bwMode="auto">
                    <a:xfrm>
                      <a:off x="1189" y="1635"/>
                      <a:ext cx="3675" cy="1624"/>
                      <a:chOff x="1189" y="1635"/>
                      <a:chExt cx="3675" cy="1624"/>
                    </a:xfrm>
                  </p:grpSpPr>
                  <p:grpSp>
                    <p:nvGrpSpPr>
                      <p:cNvPr id="14464" name="Group 140"/>
                      <p:cNvGrpSpPr>
                        <a:grpSpLocks/>
                      </p:cNvGrpSpPr>
                      <p:nvPr/>
                    </p:nvGrpSpPr>
                    <p:grpSpPr bwMode="auto">
                      <a:xfrm>
                        <a:off x="1189" y="1673"/>
                        <a:ext cx="3675" cy="1586"/>
                        <a:chOff x="1189" y="1673"/>
                        <a:chExt cx="3675" cy="1586"/>
                      </a:xfrm>
                    </p:grpSpPr>
                    <p:sp>
                      <p:nvSpPr>
                        <p:cNvPr id="14466" name="Freeform 34"/>
                        <p:cNvSpPr>
                          <a:spLocks/>
                        </p:cNvSpPr>
                        <p:nvPr/>
                      </p:nvSpPr>
                      <p:spPr bwMode="auto">
                        <a:xfrm>
                          <a:off x="1189" y="1673"/>
                          <a:ext cx="3637" cy="1586"/>
                        </a:xfrm>
                        <a:custGeom>
                          <a:avLst/>
                          <a:gdLst>
                            <a:gd name="T0" fmla="*/ 0 w 477"/>
                            <a:gd name="T1" fmla="*/ 5361092 h 208"/>
                            <a:gd name="T2" fmla="*/ 1750960 w 477"/>
                            <a:gd name="T3" fmla="*/ 3272154 h 208"/>
                            <a:gd name="T4" fmla="*/ 3505001 w 477"/>
                            <a:gd name="T5" fmla="*/ 2268064 h 208"/>
                            <a:gd name="T6" fmla="*/ 5255495 w 477"/>
                            <a:gd name="T7" fmla="*/ 1493982 h 208"/>
                            <a:gd name="T8" fmla="*/ 7037031 w 477"/>
                            <a:gd name="T9" fmla="*/ 0 h 208"/>
                            <a:gd name="T10" fmla="*/ 8787526 w 477"/>
                            <a:gd name="T11" fmla="*/ 4228856 h 208"/>
                            <a:gd name="T12" fmla="*/ 10542031 w 477"/>
                            <a:gd name="T13" fmla="*/ 3272154 h 208"/>
                            <a:gd name="T14" fmla="*/ 12292526 w 477"/>
                            <a:gd name="T15" fmla="*/ 4022691 h 2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77" h="208">
                              <a:moveTo>
                                <a:pt x="0" y="208"/>
                              </a:moveTo>
                              <a:lnTo>
                                <a:pt x="68" y="127"/>
                              </a:lnTo>
                              <a:lnTo>
                                <a:pt x="136" y="88"/>
                              </a:lnTo>
                              <a:lnTo>
                                <a:pt x="204" y="58"/>
                              </a:lnTo>
                              <a:lnTo>
                                <a:pt x="273" y="0"/>
                              </a:lnTo>
                              <a:lnTo>
                                <a:pt x="341" y="164"/>
                              </a:lnTo>
                              <a:lnTo>
                                <a:pt x="409" y="127"/>
                              </a:lnTo>
                              <a:lnTo>
                                <a:pt x="477" y="156"/>
                              </a:lnTo>
                            </a:path>
                          </a:pathLst>
                        </a:custGeom>
                        <a:noFill/>
                        <a:ln w="238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467" name="Freeform 77"/>
                        <p:cNvSpPr>
                          <a:spLocks/>
                        </p:cNvSpPr>
                        <p:nvPr/>
                      </p:nvSpPr>
                      <p:spPr bwMode="auto">
                        <a:xfrm>
                          <a:off x="3751" y="2874"/>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sp>
                      <p:nvSpPr>
                        <p:cNvPr id="14468" name="Freeform 78"/>
                        <p:cNvSpPr>
                          <a:spLocks/>
                        </p:cNvSpPr>
                        <p:nvPr/>
                      </p:nvSpPr>
                      <p:spPr bwMode="auto">
                        <a:xfrm>
                          <a:off x="4272" y="2592"/>
                          <a:ext cx="77" cy="76"/>
                        </a:xfrm>
                        <a:custGeom>
                          <a:avLst/>
                          <a:gdLst>
                            <a:gd name="T0" fmla="*/ 39 w 77"/>
                            <a:gd name="T1" fmla="*/ 0 h 76"/>
                            <a:gd name="T2" fmla="*/ 77 w 77"/>
                            <a:gd name="T3" fmla="*/ 76 h 76"/>
                            <a:gd name="T4" fmla="*/ 0 w 77"/>
                            <a:gd name="T5" fmla="*/ 76 h 76"/>
                            <a:gd name="T6" fmla="*/ 39 w 77"/>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7" h="76">
                              <a:moveTo>
                                <a:pt x="39" y="0"/>
                              </a:moveTo>
                              <a:lnTo>
                                <a:pt x="77" y="76"/>
                              </a:lnTo>
                              <a:lnTo>
                                <a:pt x="0" y="76"/>
                              </a:lnTo>
                              <a:lnTo>
                                <a:pt x="39" y="0"/>
                              </a:lnTo>
                              <a:close/>
                            </a:path>
                          </a:pathLst>
                        </a:custGeom>
                        <a:solidFill>
                          <a:srgbClr val="FFFFFF"/>
                        </a:solidFill>
                        <a:ln w="12700">
                          <a:solidFill>
                            <a:srgbClr val="000000"/>
                          </a:solidFill>
                          <a:prstDash val="solid"/>
                          <a:round/>
                          <a:headEnd/>
                          <a:tailEnd/>
                        </a:ln>
                      </p:spPr>
                      <p:txBody>
                        <a:bodyPr/>
                        <a:lstStyle/>
                        <a:p>
                          <a:endParaRPr lang="en-US"/>
                        </a:p>
                      </p:txBody>
                    </p:sp>
                    <p:sp>
                      <p:nvSpPr>
                        <p:cNvPr id="14469" name="Freeform 79"/>
                        <p:cNvSpPr>
                          <a:spLocks/>
                        </p:cNvSpPr>
                        <p:nvPr/>
                      </p:nvSpPr>
                      <p:spPr bwMode="auto">
                        <a:xfrm>
                          <a:off x="4788" y="2813"/>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65" name="Freeform 76"/>
                      <p:cNvSpPr>
                        <a:spLocks/>
                      </p:cNvSpPr>
                      <p:nvPr/>
                    </p:nvSpPr>
                    <p:spPr bwMode="auto">
                      <a:xfrm>
                        <a:off x="3232" y="1635"/>
                        <a:ext cx="77" cy="76"/>
                      </a:xfrm>
                      <a:custGeom>
                        <a:avLst/>
                        <a:gdLst>
                          <a:gd name="T0" fmla="*/ 38 w 77"/>
                          <a:gd name="T1" fmla="*/ 0 h 76"/>
                          <a:gd name="T2" fmla="*/ 77 w 77"/>
                          <a:gd name="T3" fmla="*/ 76 h 76"/>
                          <a:gd name="T4" fmla="*/ 0 w 77"/>
                          <a:gd name="T5" fmla="*/ 76 h 76"/>
                          <a:gd name="T6" fmla="*/ 38 w 77"/>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7" h="76">
                            <a:moveTo>
                              <a:pt x="38" y="0"/>
                            </a:moveTo>
                            <a:lnTo>
                              <a:pt x="77"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63" name="Freeform 72"/>
                    <p:cNvSpPr>
                      <a:spLocks/>
                    </p:cNvSpPr>
                    <p:nvPr/>
                  </p:nvSpPr>
                  <p:spPr bwMode="auto">
                    <a:xfrm>
                      <a:off x="1151" y="3221"/>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61" name="Freeform 73"/>
                  <p:cNvSpPr>
                    <a:spLocks/>
                  </p:cNvSpPr>
                  <p:nvPr/>
                </p:nvSpPr>
                <p:spPr bwMode="auto">
                  <a:xfrm>
                    <a:off x="1669" y="2603"/>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59" name="Freeform 74"/>
                <p:cNvSpPr>
                  <a:spLocks/>
                </p:cNvSpPr>
                <p:nvPr/>
              </p:nvSpPr>
              <p:spPr bwMode="auto">
                <a:xfrm>
                  <a:off x="2188" y="2306"/>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57" name="Freeform 75"/>
              <p:cNvSpPr>
                <a:spLocks/>
              </p:cNvSpPr>
              <p:nvPr/>
            </p:nvSpPr>
            <p:spPr bwMode="auto">
              <a:xfrm>
                <a:off x="2706" y="2077"/>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55" name="Freeform 115"/>
            <p:cNvSpPr>
              <a:spLocks/>
            </p:cNvSpPr>
            <p:nvPr/>
          </p:nvSpPr>
          <p:spPr bwMode="auto">
            <a:xfrm>
              <a:off x="8393531" y="3768726"/>
              <a:ext cx="120650" cy="120650"/>
            </a:xfrm>
            <a:custGeom>
              <a:avLst/>
              <a:gdLst>
                <a:gd name="T0" fmla="*/ 2147483646 w 76"/>
                <a:gd name="T1" fmla="*/ 0 h 76"/>
                <a:gd name="T2" fmla="*/ 2147483646 w 76"/>
                <a:gd name="T3" fmla="*/ 2147483646 h 76"/>
                <a:gd name="T4" fmla="*/ 0 w 76"/>
                <a:gd name="T5" fmla="*/ 2147483646 h 76"/>
                <a:gd name="T6" fmla="*/ 2147483646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grpSp>
        <p:nvGrpSpPr>
          <p:cNvPr id="14372" name="Group 16"/>
          <p:cNvGrpSpPr>
            <a:grpSpLocks/>
          </p:cNvGrpSpPr>
          <p:nvPr/>
        </p:nvGrpSpPr>
        <p:grpSpPr bwMode="auto">
          <a:xfrm>
            <a:off x="1827213" y="2316163"/>
            <a:ext cx="6686550" cy="3122612"/>
            <a:chOff x="1827213" y="2316163"/>
            <a:chExt cx="6686968" cy="3122612"/>
          </a:xfrm>
        </p:grpSpPr>
        <p:cxnSp>
          <p:nvCxnSpPr>
            <p:cNvPr id="11" name="Straight Connector 10"/>
            <p:cNvCxnSpPr/>
            <p:nvPr/>
          </p:nvCxnSpPr>
          <p:spPr>
            <a:xfrm flipV="1">
              <a:off x="7660053" y="3081338"/>
              <a:ext cx="792212" cy="1317625"/>
            </a:xfrm>
            <a:prstGeom prst="line">
              <a:avLst/>
            </a:prstGeom>
            <a:ln w="603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4403" name="Group 150"/>
            <p:cNvGrpSpPr>
              <a:grpSpLocks/>
            </p:cNvGrpSpPr>
            <p:nvPr/>
          </p:nvGrpSpPr>
          <p:grpSpPr bwMode="auto">
            <a:xfrm>
              <a:off x="1827213" y="2316163"/>
              <a:ext cx="5894387" cy="3122612"/>
              <a:chOff x="1151" y="1459"/>
              <a:chExt cx="3713" cy="1967"/>
            </a:xfrm>
          </p:grpSpPr>
          <p:grpSp>
            <p:nvGrpSpPr>
              <p:cNvPr id="14405" name="Group 146"/>
              <p:cNvGrpSpPr>
                <a:grpSpLocks/>
              </p:cNvGrpSpPr>
              <p:nvPr/>
            </p:nvGrpSpPr>
            <p:grpSpPr bwMode="auto">
              <a:xfrm>
                <a:off x="1151" y="2351"/>
                <a:ext cx="785" cy="1075"/>
                <a:chOff x="1151" y="2351"/>
                <a:chExt cx="785" cy="1075"/>
              </a:xfrm>
            </p:grpSpPr>
            <p:sp>
              <p:nvSpPr>
                <p:cNvPr id="14443" name="Freeform 35"/>
                <p:cNvSpPr>
                  <a:spLocks/>
                </p:cNvSpPr>
                <p:nvPr/>
              </p:nvSpPr>
              <p:spPr bwMode="auto">
                <a:xfrm>
                  <a:off x="1181" y="3289"/>
                  <a:ext cx="69" cy="99"/>
                </a:xfrm>
                <a:custGeom>
                  <a:avLst/>
                  <a:gdLst>
                    <a:gd name="T0" fmla="*/ 0 w 69"/>
                    <a:gd name="T1" fmla="*/ 92 h 99"/>
                    <a:gd name="T2" fmla="*/ 53 w 69"/>
                    <a:gd name="T3" fmla="*/ 0 h 99"/>
                    <a:gd name="T4" fmla="*/ 69 w 69"/>
                    <a:gd name="T5" fmla="*/ 8 h 99"/>
                    <a:gd name="T6" fmla="*/ 15 w 69"/>
                    <a:gd name="T7" fmla="*/ 99 h 99"/>
                    <a:gd name="T8" fmla="*/ 0 w 69"/>
                    <a:gd name="T9" fmla="*/ 9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99">
                      <a:moveTo>
                        <a:pt x="0" y="92"/>
                      </a:moveTo>
                      <a:lnTo>
                        <a:pt x="53" y="0"/>
                      </a:lnTo>
                      <a:lnTo>
                        <a:pt x="69" y="8"/>
                      </a:lnTo>
                      <a:lnTo>
                        <a:pt x="15" y="99"/>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4444" name="Freeform 36"/>
                <p:cNvSpPr>
                  <a:spLocks/>
                </p:cNvSpPr>
                <p:nvPr/>
              </p:nvSpPr>
              <p:spPr bwMode="auto">
                <a:xfrm>
                  <a:off x="1273" y="3144"/>
                  <a:ext cx="68" cy="99"/>
                </a:xfrm>
                <a:custGeom>
                  <a:avLst/>
                  <a:gdLst>
                    <a:gd name="T0" fmla="*/ 0 w 68"/>
                    <a:gd name="T1" fmla="*/ 92 h 99"/>
                    <a:gd name="T2" fmla="*/ 53 w 68"/>
                    <a:gd name="T3" fmla="*/ 0 h 99"/>
                    <a:gd name="T4" fmla="*/ 68 w 68"/>
                    <a:gd name="T5" fmla="*/ 8 h 99"/>
                    <a:gd name="T6" fmla="*/ 15 w 68"/>
                    <a:gd name="T7" fmla="*/ 99 h 99"/>
                    <a:gd name="T8" fmla="*/ 0 w 68"/>
                    <a:gd name="T9" fmla="*/ 9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 h="99">
                      <a:moveTo>
                        <a:pt x="0" y="92"/>
                      </a:moveTo>
                      <a:lnTo>
                        <a:pt x="53" y="0"/>
                      </a:lnTo>
                      <a:lnTo>
                        <a:pt x="68" y="8"/>
                      </a:lnTo>
                      <a:lnTo>
                        <a:pt x="15" y="99"/>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4445" name="Freeform 37"/>
                <p:cNvSpPr>
                  <a:spLocks/>
                </p:cNvSpPr>
                <p:nvPr/>
              </p:nvSpPr>
              <p:spPr bwMode="auto">
                <a:xfrm>
                  <a:off x="1356" y="3007"/>
                  <a:ext cx="77" cy="92"/>
                </a:xfrm>
                <a:custGeom>
                  <a:avLst/>
                  <a:gdLst>
                    <a:gd name="T0" fmla="*/ 0 w 77"/>
                    <a:gd name="T1" fmla="*/ 84 h 92"/>
                    <a:gd name="T2" fmla="*/ 61 w 77"/>
                    <a:gd name="T3" fmla="*/ 0 h 92"/>
                    <a:gd name="T4" fmla="*/ 77 w 77"/>
                    <a:gd name="T5" fmla="*/ 8 h 92"/>
                    <a:gd name="T6" fmla="*/ 16 w 77"/>
                    <a:gd name="T7" fmla="*/ 92 h 92"/>
                    <a:gd name="T8" fmla="*/ 0 w 77"/>
                    <a:gd name="T9" fmla="*/ 84 h 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92">
                      <a:moveTo>
                        <a:pt x="0" y="84"/>
                      </a:moveTo>
                      <a:lnTo>
                        <a:pt x="61" y="0"/>
                      </a:lnTo>
                      <a:lnTo>
                        <a:pt x="77" y="8"/>
                      </a:lnTo>
                      <a:lnTo>
                        <a:pt x="16" y="92"/>
                      </a:lnTo>
                      <a:lnTo>
                        <a:pt x="0" y="84"/>
                      </a:lnTo>
                      <a:close/>
                    </a:path>
                  </a:pathLst>
                </a:custGeom>
                <a:solidFill>
                  <a:srgbClr val="000000"/>
                </a:solidFill>
                <a:ln w="28575" cmpd="sng">
                  <a:solidFill>
                    <a:srgbClr val="000000"/>
                  </a:solidFill>
                  <a:round/>
                  <a:headEnd/>
                  <a:tailEnd/>
                </a:ln>
              </p:spPr>
              <p:txBody>
                <a:bodyPr/>
                <a:lstStyle/>
                <a:p>
                  <a:endParaRPr lang="en-US"/>
                </a:p>
              </p:txBody>
            </p:sp>
            <p:sp>
              <p:nvSpPr>
                <p:cNvPr id="14446" name="Freeform 38"/>
                <p:cNvSpPr>
                  <a:spLocks/>
                </p:cNvSpPr>
                <p:nvPr/>
              </p:nvSpPr>
              <p:spPr bwMode="auto">
                <a:xfrm>
                  <a:off x="1448" y="2862"/>
                  <a:ext cx="69" cy="99"/>
                </a:xfrm>
                <a:custGeom>
                  <a:avLst/>
                  <a:gdLst>
                    <a:gd name="T0" fmla="*/ 0 w 69"/>
                    <a:gd name="T1" fmla="*/ 92 h 99"/>
                    <a:gd name="T2" fmla="*/ 53 w 69"/>
                    <a:gd name="T3" fmla="*/ 0 h 99"/>
                    <a:gd name="T4" fmla="*/ 69 w 69"/>
                    <a:gd name="T5" fmla="*/ 8 h 99"/>
                    <a:gd name="T6" fmla="*/ 15 w 69"/>
                    <a:gd name="T7" fmla="*/ 99 h 99"/>
                    <a:gd name="T8" fmla="*/ 0 w 69"/>
                    <a:gd name="T9" fmla="*/ 9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99">
                      <a:moveTo>
                        <a:pt x="0" y="92"/>
                      </a:moveTo>
                      <a:lnTo>
                        <a:pt x="53" y="0"/>
                      </a:lnTo>
                      <a:lnTo>
                        <a:pt x="69" y="8"/>
                      </a:lnTo>
                      <a:lnTo>
                        <a:pt x="15" y="99"/>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4447" name="Freeform 39"/>
                <p:cNvSpPr>
                  <a:spLocks/>
                </p:cNvSpPr>
                <p:nvPr/>
              </p:nvSpPr>
              <p:spPr bwMode="auto">
                <a:xfrm>
                  <a:off x="1532" y="2717"/>
                  <a:ext cx="76" cy="100"/>
                </a:xfrm>
                <a:custGeom>
                  <a:avLst/>
                  <a:gdLst>
                    <a:gd name="T0" fmla="*/ 0 w 76"/>
                    <a:gd name="T1" fmla="*/ 92 h 100"/>
                    <a:gd name="T2" fmla="*/ 61 w 76"/>
                    <a:gd name="T3" fmla="*/ 0 h 100"/>
                    <a:gd name="T4" fmla="*/ 76 w 76"/>
                    <a:gd name="T5" fmla="*/ 8 h 100"/>
                    <a:gd name="T6" fmla="*/ 15 w 76"/>
                    <a:gd name="T7" fmla="*/ 100 h 100"/>
                    <a:gd name="T8" fmla="*/ 0 w 76"/>
                    <a:gd name="T9" fmla="*/ 92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100">
                      <a:moveTo>
                        <a:pt x="0" y="92"/>
                      </a:moveTo>
                      <a:lnTo>
                        <a:pt x="61" y="0"/>
                      </a:lnTo>
                      <a:lnTo>
                        <a:pt x="76" y="8"/>
                      </a:lnTo>
                      <a:lnTo>
                        <a:pt x="15" y="100"/>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4448" name="Freeform 40"/>
                <p:cNvSpPr>
                  <a:spLocks/>
                </p:cNvSpPr>
                <p:nvPr/>
              </p:nvSpPr>
              <p:spPr bwMode="auto">
                <a:xfrm>
                  <a:off x="1623" y="2573"/>
                  <a:ext cx="69" cy="99"/>
                </a:xfrm>
                <a:custGeom>
                  <a:avLst/>
                  <a:gdLst>
                    <a:gd name="T0" fmla="*/ 0 w 69"/>
                    <a:gd name="T1" fmla="*/ 91 h 99"/>
                    <a:gd name="T2" fmla="*/ 54 w 69"/>
                    <a:gd name="T3" fmla="*/ 0 h 99"/>
                    <a:gd name="T4" fmla="*/ 69 w 69"/>
                    <a:gd name="T5" fmla="*/ 7 h 99"/>
                    <a:gd name="T6" fmla="*/ 16 w 69"/>
                    <a:gd name="T7" fmla="*/ 99 h 99"/>
                    <a:gd name="T8" fmla="*/ 0 w 69"/>
                    <a:gd name="T9" fmla="*/ 91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99">
                      <a:moveTo>
                        <a:pt x="0" y="91"/>
                      </a:moveTo>
                      <a:lnTo>
                        <a:pt x="54" y="0"/>
                      </a:lnTo>
                      <a:lnTo>
                        <a:pt x="69" y="7"/>
                      </a:lnTo>
                      <a:lnTo>
                        <a:pt x="16" y="99"/>
                      </a:lnTo>
                      <a:lnTo>
                        <a:pt x="0" y="91"/>
                      </a:lnTo>
                      <a:close/>
                    </a:path>
                  </a:pathLst>
                </a:custGeom>
                <a:solidFill>
                  <a:srgbClr val="000000"/>
                </a:solidFill>
                <a:ln w="28575" cmpd="sng">
                  <a:solidFill>
                    <a:srgbClr val="000000"/>
                  </a:solidFill>
                  <a:round/>
                  <a:headEnd/>
                  <a:tailEnd/>
                </a:ln>
              </p:spPr>
              <p:txBody>
                <a:bodyPr/>
                <a:lstStyle/>
                <a:p>
                  <a:endParaRPr lang="en-US"/>
                </a:p>
              </p:txBody>
            </p:sp>
            <p:sp>
              <p:nvSpPr>
                <p:cNvPr id="14449" name="Freeform 41"/>
                <p:cNvSpPr>
                  <a:spLocks/>
                </p:cNvSpPr>
                <p:nvPr/>
              </p:nvSpPr>
              <p:spPr bwMode="auto">
                <a:xfrm>
                  <a:off x="1715" y="2458"/>
                  <a:ext cx="91" cy="84"/>
                </a:xfrm>
                <a:custGeom>
                  <a:avLst/>
                  <a:gdLst>
                    <a:gd name="T0" fmla="*/ 0 w 91"/>
                    <a:gd name="T1" fmla="*/ 69 h 84"/>
                    <a:gd name="T2" fmla="*/ 84 w 91"/>
                    <a:gd name="T3" fmla="*/ 0 h 84"/>
                    <a:gd name="T4" fmla="*/ 91 w 91"/>
                    <a:gd name="T5" fmla="*/ 15 h 84"/>
                    <a:gd name="T6" fmla="*/ 8 w 91"/>
                    <a:gd name="T7" fmla="*/ 84 h 84"/>
                    <a:gd name="T8" fmla="*/ 0 w 91"/>
                    <a:gd name="T9" fmla="*/ 69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4">
                      <a:moveTo>
                        <a:pt x="0" y="69"/>
                      </a:moveTo>
                      <a:lnTo>
                        <a:pt x="84" y="0"/>
                      </a:lnTo>
                      <a:lnTo>
                        <a:pt x="91" y="15"/>
                      </a:lnTo>
                      <a:lnTo>
                        <a:pt x="8" y="84"/>
                      </a:lnTo>
                      <a:lnTo>
                        <a:pt x="0" y="69"/>
                      </a:lnTo>
                      <a:close/>
                    </a:path>
                  </a:pathLst>
                </a:custGeom>
                <a:solidFill>
                  <a:srgbClr val="000000"/>
                </a:solidFill>
                <a:ln w="28575" cmpd="sng">
                  <a:solidFill>
                    <a:srgbClr val="000000"/>
                  </a:solidFill>
                  <a:round/>
                  <a:headEnd/>
                  <a:tailEnd/>
                </a:ln>
              </p:spPr>
              <p:txBody>
                <a:bodyPr/>
                <a:lstStyle/>
                <a:p>
                  <a:endParaRPr lang="en-US"/>
                </a:p>
              </p:txBody>
            </p:sp>
            <p:sp>
              <p:nvSpPr>
                <p:cNvPr id="14450" name="Freeform 42"/>
                <p:cNvSpPr>
                  <a:spLocks/>
                </p:cNvSpPr>
                <p:nvPr/>
              </p:nvSpPr>
              <p:spPr bwMode="auto">
                <a:xfrm>
                  <a:off x="1852" y="2351"/>
                  <a:ext cx="84" cy="77"/>
                </a:xfrm>
                <a:custGeom>
                  <a:avLst/>
                  <a:gdLst>
                    <a:gd name="T0" fmla="*/ 0 w 84"/>
                    <a:gd name="T1" fmla="*/ 69 h 77"/>
                    <a:gd name="T2" fmla="*/ 76 w 84"/>
                    <a:gd name="T3" fmla="*/ 0 h 77"/>
                    <a:gd name="T4" fmla="*/ 84 w 84"/>
                    <a:gd name="T5" fmla="*/ 8 h 77"/>
                    <a:gd name="T6" fmla="*/ 8 w 84"/>
                    <a:gd name="T7" fmla="*/ 77 h 77"/>
                    <a:gd name="T8" fmla="*/ 0 w 84"/>
                    <a:gd name="T9" fmla="*/ 69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77">
                      <a:moveTo>
                        <a:pt x="0" y="69"/>
                      </a:moveTo>
                      <a:lnTo>
                        <a:pt x="76" y="0"/>
                      </a:lnTo>
                      <a:lnTo>
                        <a:pt x="84" y="8"/>
                      </a:lnTo>
                      <a:lnTo>
                        <a:pt x="8" y="77"/>
                      </a:lnTo>
                      <a:lnTo>
                        <a:pt x="0" y="69"/>
                      </a:lnTo>
                      <a:close/>
                    </a:path>
                  </a:pathLst>
                </a:custGeom>
                <a:solidFill>
                  <a:srgbClr val="000000"/>
                </a:solidFill>
                <a:ln w="28575" cmpd="sng">
                  <a:solidFill>
                    <a:srgbClr val="000000"/>
                  </a:solidFill>
                  <a:round/>
                  <a:headEnd/>
                  <a:tailEnd/>
                </a:ln>
              </p:spPr>
              <p:txBody>
                <a:bodyPr/>
                <a:lstStyle/>
                <a:p>
                  <a:endParaRPr lang="en-US"/>
                </a:p>
              </p:txBody>
            </p:sp>
            <p:sp>
              <p:nvSpPr>
                <p:cNvPr id="14451" name="Freeform 80"/>
                <p:cNvSpPr>
                  <a:spLocks/>
                </p:cNvSpPr>
                <p:nvPr/>
              </p:nvSpPr>
              <p:spPr bwMode="auto">
                <a:xfrm>
                  <a:off x="1151" y="3350"/>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52" name="Freeform 81"/>
                <p:cNvSpPr>
                  <a:spLocks/>
                </p:cNvSpPr>
                <p:nvPr/>
              </p:nvSpPr>
              <p:spPr bwMode="auto">
                <a:xfrm>
                  <a:off x="1669" y="2512"/>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grpSp>
          <p:grpSp>
            <p:nvGrpSpPr>
              <p:cNvPr id="14406" name="Group 149"/>
              <p:cNvGrpSpPr>
                <a:grpSpLocks/>
              </p:cNvGrpSpPr>
              <p:nvPr/>
            </p:nvGrpSpPr>
            <p:grpSpPr bwMode="auto">
              <a:xfrm>
                <a:off x="1982" y="1459"/>
                <a:ext cx="2882" cy="1350"/>
                <a:chOff x="1982" y="1459"/>
                <a:chExt cx="2882" cy="1350"/>
              </a:xfrm>
            </p:grpSpPr>
            <p:grpSp>
              <p:nvGrpSpPr>
                <p:cNvPr id="14407" name="Group 148"/>
                <p:cNvGrpSpPr>
                  <a:grpSpLocks/>
                </p:cNvGrpSpPr>
                <p:nvPr/>
              </p:nvGrpSpPr>
              <p:grpSpPr bwMode="auto">
                <a:xfrm>
                  <a:off x="1982" y="1459"/>
                  <a:ext cx="1540" cy="870"/>
                  <a:chOff x="1982" y="1459"/>
                  <a:chExt cx="1540" cy="870"/>
                </a:xfrm>
              </p:grpSpPr>
              <p:sp>
                <p:nvSpPr>
                  <p:cNvPr id="14425" name="Freeform 43"/>
                  <p:cNvSpPr>
                    <a:spLocks/>
                  </p:cNvSpPr>
                  <p:nvPr/>
                </p:nvSpPr>
                <p:spPr bwMode="auto">
                  <a:xfrm>
                    <a:off x="1982" y="2245"/>
                    <a:ext cx="91" cy="84"/>
                  </a:xfrm>
                  <a:custGeom>
                    <a:avLst/>
                    <a:gdLst>
                      <a:gd name="T0" fmla="*/ 0 w 91"/>
                      <a:gd name="T1" fmla="*/ 68 h 84"/>
                      <a:gd name="T2" fmla="*/ 84 w 91"/>
                      <a:gd name="T3" fmla="*/ 0 h 84"/>
                      <a:gd name="T4" fmla="*/ 91 w 91"/>
                      <a:gd name="T5" fmla="*/ 15 h 84"/>
                      <a:gd name="T6" fmla="*/ 7 w 91"/>
                      <a:gd name="T7" fmla="*/ 84 h 84"/>
                      <a:gd name="T8" fmla="*/ 0 w 91"/>
                      <a:gd name="T9" fmla="*/ 68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4">
                        <a:moveTo>
                          <a:pt x="0" y="68"/>
                        </a:moveTo>
                        <a:lnTo>
                          <a:pt x="84" y="0"/>
                        </a:lnTo>
                        <a:lnTo>
                          <a:pt x="91" y="15"/>
                        </a:lnTo>
                        <a:lnTo>
                          <a:pt x="7" y="84"/>
                        </a:lnTo>
                        <a:lnTo>
                          <a:pt x="0" y="68"/>
                        </a:lnTo>
                        <a:close/>
                      </a:path>
                    </a:pathLst>
                  </a:custGeom>
                  <a:solidFill>
                    <a:srgbClr val="000000"/>
                  </a:solidFill>
                  <a:ln w="28575" cmpd="sng">
                    <a:solidFill>
                      <a:srgbClr val="000000"/>
                    </a:solidFill>
                    <a:round/>
                    <a:headEnd/>
                    <a:tailEnd/>
                  </a:ln>
                </p:spPr>
                <p:txBody>
                  <a:bodyPr/>
                  <a:lstStyle/>
                  <a:p>
                    <a:endParaRPr lang="en-US"/>
                  </a:p>
                </p:txBody>
              </p:sp>
              <p:sp>
                <p:nvSpPr>
                  <p:cNvPr id="14426" name="Freeform 44"/>
                  <p:cNvSpPr>
                    <a:spLocks/>
                  </p:cNvSpPr>
                  <p:nvPr/>
                </p:nvSpPr>
                <p:spPr bwMode="auto">
                  <a:xfrm>
                    <a:off x="2111" y="2146"/>
                    <a:ext cx="92" cy="76"/>
                  </a:xfrm>
                  <a:custGeom>
                    <a:avLst/>
                    <a:gdLst>
                      <a:gd name="T0" fmla="*/ 0 w 92"/>
                      <a:gd name="T1" fmla="*/ 61 h 76"/>
                      <a:gd name="T2" fmla="*/ 84 w 92"/>
                      <a:gd name="T3" fmla="*/ 0 h 76"/>
                      <a:gd name="T4" fmla="*/ 92 w 92"/>
                      <a:gd name="T5" fmla="*/ 15 h 76"/>
                      <a:gd name="T6" fmla="*/ 8 w 92"/>
                      <a:gd name="T7" fmla="*/ 76 h 76"/>
                      <a:gd name="T8" fmla="*/ 0 w 92"/>
                      <a:gd name="T9" fmla="*/ 61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76">
                        <a:moveTo>
                          <a:pt x="0" y="61"/>
                        </a:moveTo>
                        <a:lnTo>
                          <a:pt x="84" y="0"/>
                        </a:lnTo>
                        <a:lnTo>
                          <a:pt x="92" y="15"/>
                        </a:lnTo>
                        <a:lnTo>
                          <a:pt x="8" y="76"/>
                        </a:lnTo>
                        <a:lnTo>
                          <a:pt x="0" y="61"/>
                        </a:lnTo>
                        <a:close/>
                      </a:path>
                    </a:pathLst>
                  </a:custGeom>
                  <a:solidFill>
                    <a:srgbClr val="000000"/>
                  </a:solidFill>
                  <a:ln w="28575" cmpd="sng">
                    <a:solidFill>
                      <a:srgbClr val="000000"/>
                    </a:solidFill>
                    <a:round/>
                    <a:headEnd/>
                    <a:tailEnd/>
                  </a:ln>
                </p:spPr>
                <p:txBody>
                  <a:bodyPr/>
                  <a:lstStyle/>
                  <a:p>
                    <a:endParaRPr lang="en-US"/>
                  </a:p>
                </p:txBody>
              </p:sp>
              <p:sp>
                <p:nvSpPr>
                  <p:cNvPr id="14427" name="Freeform 45"/>
                  <p:cNvSpPr>
                    <a:spLocks/>
                  </p:cNvSpPr>
                  <p:nvPr/>
                </p:nvSpPr>
                <p:spPr bwMode="auto">
                  <a:xfrm>
                    <a:off x="2249" y="2077"/>
                    <a:ext cx="106" cy="53"/>
                  </a:xfrm>
                  <a:custGeom>
                    <a:avLst/>
                    <a:gdLst>
                      <a:gd name="T0" fmla="*/ 0 w 106"/>
                      <a:gd name="T1" fmla="*/ 38 h 53"/>
                      <a:gd name="T2" fmla="*/ 99 w 106"/>
                      <a:gd name="T3" fmla="*/ 0 h 53"/>
                      <a:gd name="T4" fmla="*/ 106 w 106"/>
                      <a:gd name="T5" fmla="*/ 15 h 53"/>
                      <a:gd name="T6" fmla="*/ 7 w 106"/>
                      <a:gd name="T7" fmla="*/ 53 h 53"/>
                      <a:gd name="T8" fmla="*/ 0 w 106"/>
                      <a:gd name="T9" fmla="*/ 38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6" h="53">
                        <a:moveTo>
                          <a:pt x="0" y="38"/>
                        </a:moveTo>
                        <a:lnTo>
                          <a:pt x="99" y="0"/>
                        </a:lnTo>
                        <a:lnTo>
                          <a:pt x="106" y="15"/>
                        </a:lnTo>
                        <a:lnTo>
                          <a:pt x="7" y="53"/>
                        </a:lnTo>
                        <a:lnTo>
                          <a:pt x="0" y="38"/>
                        </a:lnTo>
                        <a:close/>
                      </a:path>
                    </a:pathLst>
                  </a:custGeom>
                  <a:solidFill>
                    <a:srgbClr val="000000"/>
                  </a:solidFill>
                  <a:ln w="28575" cmpd="sng">
                    <a:solidFill>
                      <a:srgbClr val="000000"/>
                    </a:solidFill>
                    <a:round/>
                    <a:headEnd/>
                    <a:tailEnd/>
                  </a:ln>
                </p:spPr>
                <p:txBody>
                  <a:bodyPr/>
                  <a:lstStyle/>
                  <a:p>
                    <a:endParaRPr lang="en-US"/>
                  </a:p>
                </p:txBody>
              </p:sp>
              <p:sp>
                <p:nvSpPr>
                  <p:cNvPr id="14428" name="Freeform 46"/>
                  <p:cNvSpPr>
                    <a:spLocks/>
                  </p:cNvSpPr>
                  <p:nvPr/>
                </p:nvSpPr>
                <p:spPr bwMode="auto">
                  <a:xfrm>
                    <a:off x="2409" y="2016"/>
                    <a:ext cx="107" cy="53"/>
                  </a:xfrm>
                  <a:custGeom>
                    <a:avLst/>
                    <a:gdLst>
                      <a:gd name="T0" fmla="*/ 0 w 107"/>
                      <a:gd name="T1" fmla="*/ 38 h 53"/>
                      <a:gd name="T2" fmla="*/ 99 w 107"/>
                      <a:gd name="T3" fmla="*/ 0 h 53"/>
                      <a:gd name="T4" fmla="*/ 107 w 107"/>
                      <a:gd name="T5" fmla="*/ 15 h 53"/>
                      <a:gd name="T6" fmla="*/ 7 w 107"/>
                      <a:gd name="T7" fmla="*/ 53 h 53"/>
                      <a:gd name="T8" fmla="*/ 0 w 107"/>
                      <a:gd name="T9" fmla="*/ 38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53">
                        <a:moveTo>
                          <a:pt x="0" y="38"/>
                        </a:moveTo>
                        <a:lnTo>
                          <a:pt x="99" y="0"/>
                        </a:lnTo>
                        <a:lnTo>
                          <a:pt x="107" y="15"/>
                        </a:lnTo>
                        <a:lnTo>
                          <a:pt x="7" y="53"/>
                        </a:lnTo>
                        <a:lnTo>
                          <a:pt x="0" y="38"/>
                        </a:lnTo>
                        <a:close/>
                      </a:path>
                    </a:pathLst>
                  </a:custGeom>
                  <a:solidFill>
                    <a:srgbClr val="000000"/>
                  </a:solidFill>
                  <a:ln w="28575" cmpd="sng">
                    <a:solidFill>
                      <a:srgbClr val="000000"/>
                    </a:solidFill>
                    <a:round/>
                    <a:headEnd/>
                    <a:tailEnd/>
                  </a:ln>
                </p:spPr>
                <p:txBody>
                  <a:bodyPr/>
                  <a:lstStyle/>
                  <a:p>
                    <a:endParaRPr lang="en-US"/>
                  </a:p>
                </p:txBody>
              </p:sp>
              <p:sp>
                <p:nvSpPr>
                  <p:cNvPr id="14429" name="Freeform 47"/>
                  <p:cNvSpPr>
                    <a:spLocks/>
                  </p:cNvSpPr>
                  <p:nvPr/>
                </p:nvSpPr>
                <p:spPr bwMode="auto">
                  <a:xfrm>
                    <a:off x="2561" y="1955"/>
                    <a:ext cx="115" cy="53"/>
                  </a:xfrm>
                  <a:custGeom>
                    <a:avLst/>
                    <a:gdLst>
                      <a:gd name="T0" fmla="*/ 0 w 115"/>
                      <a:gd name="T1" fmla="*/ 38 h 53"/>
                      <a:gd name="T2" fmla="*/ 107 w 115"/>
                      <a:gd name="T3" fmla="*/ 0 h 53"/>
                      <a:gd name="T4" fmla="*/ 115 w 115"/>
                      <a:gd name="T5" fmla="*/ 15 h 53"/>
                      <a:gd name="T6" fmla="*/ 8 w 115"/>
                      <a:gd name="T7" fmla="*/ 53 h 53"/>
                      <a:gd name="T8" fmla="*/ 0 w 115"/>
                      <a:gd name="T9" fmla="*/ 38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 h="53">
                        <a:moveTo>
                          <a:pt x="0" y="38"/>
                        </a:moveTo>
                        <a:lnTo>
                          <a:pt x="107" y="0"/>
                        </a:lnTo>
                        <a:lnTo>
                          <a:pt x="115" y="15"/>
                        </a:lnTo>
                        <a:lnTo>
                          <a:pt x="8" y="53"/>
                        </a:lnTo>
                        <a:lnTo>
                          <a:pt x="0" y="38"/>
                        </a:lnTo>
                        <a:close/>
                      </a:path>
                    </a:pathLst>
                  </a:custGeom>
                  <a:solidFill>
                    <a:srgbClr val="000000"/>
                  </a:solidFill>
                  <a:ln w="28575" cmpd="sng">
                    <a:solidFill>
                      <a:srgbClr val="000000"/>
                    </a:solidFill>
                    <a:round/>
                    <a:headEnd/>
                    <a:tailEnd/>
                  </a:ln>
                </p:spPr>
                <p:txBody>
                  <a:bodyPr/>
                  <a:lstStyle/>
                  <a:p>
                    <a:endParaRPr lang="en-US"/>
                  </a:p>
                </p:txBody>
              </p:sp>
              <p:sp>
                <p:nvSpPr>
                  <p:cNvPr id="14430" name="Freeform 48"/>
                  <p:cNvSpPr>
                    <a:spLocks/>
                  </p:cNvSpPr>
                  <p:nvPr/>
                </p:nvSpPr>
                <p:spPr bwMode="auto">
                  <a:xfrm>
                    <a:off x="2721" y="1932"/>
                    <a:ext cx="23" cy="23"/>
                  </a:xfrm>
                  <a:custGeom>
                    <a:avLst/>
                    <a:gdLst>
                      <a:gd name="T0" fmla="*/ 0 w 23"/>
                      <a:gd name="T1" fmla="*/ 8 h 23"/>
                      <a:gd name="T2" fmla="*/ 16 w 23"/>
                      <a:gd name="T3" fmla="*/ 0 h 23"/>
                      <a:gd name="T4" fmla="*/ 23 w 23"/>
                      <a:gd name="T5" fmla="*/ 15 h 23"/>
                      <a:gd name="T6" fmla="*/ 8 w 23"/>
                      <a:gd name="T7" fmla="*/ 23 h 23"/>
                      <a:gd name="T8" fmla="*/ 0 w 23"/>
                      <a:gd name="T9" fmla="*/ 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8"/>
                        </a:moveTo>
                        <a:lnTo>
                          <a:pt x="16" y="0"/>
                        </a:lnTo>
                        <a:lnTo>
                          <a:pt x="23" y="15"/>
                        </a:lnTo>
                        <a:lnTo>
                          <a:pt x="8" y="23"/>
                        </a:lnTo>
                        <a:lnTo>
                          <a:pt x="0" y="8"/>
                        </a:lnTo>
                        <a:close/>
                      </a:path>
                    </a:pathLst>
                  </a:custGeom>
                  <a:solidFill>
                    <a:srgbClr val="000000"/>
                  </a:solidFill>
                  <a:ln w="28575" cmpd="sng">
                    <a:solidFill>
                      <a:srgbClr val="000000"/>
                    </a:solidFill>
                    <a:round/>
                    <a:headEnd/>
                    <a:tailEnd/>
                  </a:ln>
                </p:spPr>
                <p:txBody>
                  <a:bodyPr/>
                  <a:lstStyle/>
                  <a:p>
                    <a:endParaRPr lang="en-US"/>
                  </a:p>
                </p:txBody>
              </p:sp>
              <p:sp>
                <p:nvSpPr>
                  <p:cNvPr id="14431" name="Freeform 49"/>
                  <p:cNvSpPr>
                    <a:spLocks/>
                  </p:cNvSpPr>
                  <p:nvPr/>
                </p:nvSpPr>
                <p:spPr bwMode="auto">
                  <a:xfrm>
                    <a:off x="2737" y="1871"/>
                    <a:ext cx="76" cy="69"/>
                  </a:xfrm>
                  <a:custGeom>
                    <a:avLst/>
                    <a:gdLst>
                      <a:gd name="T0" fmla="*/ 0 w 76"/>
                      <a:gd name="T1" fmla="*/ 61 h 69"/>
                      <a:gd name="T2" fmla="*/ 68 w 76"/>
                      <a:gd name="T3" fmla="*/ 0 h 69"/>
                      <a:gd name="T4" fmla="*/ 76 w 76"/>
                      <a:gd name="T5" fmla="*/ 8 h 69"/>
                      <a:gd name="T6" fmla="*/ 7 w 76"/>
                      <a:gd name="T7" fmla="*/ 69 h 69"/>
                      <a:gd name="T8" fmla="*/ 0 w 76"/>
                      <a:gd name="T9" fmla="*/ 6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69">
                        <a:moveTo>
                          <a:pt x="0" y="61"/>
                        </a:moveTo>
                        <a:lnTo>
                          <a:pt x="68" y="0"/>
                        </a:lnTo>
                        <a:lnTo>
                          <a:pt x="76" y="8"/>
                        </a:lnTo>
                        <a:lnTo>
                          <a:pt x="7" y="69"/>
                        </a:lnTo>
                        <a:lnTo>
                          <a:pt x="0" y="61"/>
                        </a:lnTo>
                        <a:close/>
                      </a:path>
                    </a:pathLst>
                  </a:custGeom>
                  <a:solidFill>
                    <a:srgbClr val="000000"/>
                  </a:solidFill>
                  <a:ln w="28575" cmpd="sng">
                    <a:solidFill>
                      <a:srgbClr val="000000"/>
                    </a:solidFill>
                    <a:round/>
                    <a:headEnd/>
                    <a:tailEnd/>
                  </a:ln>
                </p:spPr>
                <p:txBody>
                  <a:bodyPr/>
                  <a:lstStyle/>
                  <a:p>
                    <a:endParaRPr lang="en-US"/>
                  </a:p>
                </p:txBody>
              </p:sp>
              <p:sp>
                <p:nvSpPr>
                  <p:cNvPr id="14432" name="Freeform 50"/>
                  <p:cNvSpPr>
                    <a:spLocks/>
                  </p:cNvSpPr>
                  <p:nvPr/>
                </p:nvSpPr>
                <p:spPr bwMode="auto">
                  <a:xfrm>
                    <a:off x="2851" y="1764"/>
                    <a:ext cx="92" cy="84"/>
                  </a:xfrm>
                  <a:custGeom>
                    <a:avLst/>
                    <a:gdLst>
                      <a:gd name="T0" fmla="*/ 0 w 92"/>
                      <a:gd name="T1" fmla="*/ 69 h 84"/>
                      <a:gd name="T2" fmla="*/ 84 w 92"/>
                      <a:gd name="T3" fmla="*/ 0 h 84"/>
                      <a:gd name="T4" fmla="*/ 92 w 92"/>
                      <a:gd name="T5" fmla="*/ 16 h 84"/>
                      <a:gd name="T6" fmla="*/ 8 w 92"/>
                      <a:gd name="T7" fmla="*/ 84 h 84"/>
                      <a:gd name="T8" fmla="*/ 0 w 92"/>
                      <a:gd name="T9" fmla="*/ 69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84">
                        <a:moveTo>
                          <a:pt x="0" y="69"/>
                        </a:moveTo>
                        <a:lnTo>
                          <a:pt x="84" y="0"/>
                        </a:lnTo>
                        <a:lnTo>
                          <a:pt x="92" y="16"/>
                        </a:lnTo>
                        <a:lnTo>
                          <a:pt x="8" y="84"/>
                        </a:lnTo>
                        <a:lnTo>
                          <a:pt x="0" y="69"/>
                        </a:lnTo>
                        <a:close/>
                      </a:path>
                    </a:pathLst>
                  </a:custGeom>
                  <a:solidFill>
                    <a:srgbClr val="000000"/>
                  </a:solidFill>
                  <a:ln w="28575" cmpd="sng">
                    <a:solidFill>
                      <a:srgbClr val="000000"/>
                    </a:solidFill>
                    <a:round/>
                    <a:headEnd/>
                    <a:tailEnd/>
                  </a:ln>
                </p:spPr>
                <p:txBody>
                  <a:bodyPr/>
                  <a:lstStyle/>
                  <a:p>
                    <a:endParaRPr lang="en-US"/>
                  </a:p>
                </p:txBody>
              </p:sp>
              <p:sp>
                <p:nvSpPr>
                  <p:cNvPr id="14433" name="Freeform 51"/>
                  <p:cNvSpPr>
                    <a:spLocks/>
                  </p:cNvSpPr>
                  <p:nvPr/>
                </p:nvSpPr>
                <p:spPr bwMode="auto">
                  <a:xfrm>
                    <a:off x="2981" y="1658"/>
                    <a:ext cx="91" cy="83"/>
                  </a:xfrm>
                  <a:custGeom>
                    <a:avLst/>
                    <a:gdLst>
                      <a:gd name="T0" fmla="*/ 0 w 91"/>
                      <a:gd name="T1" fmla="*/ 68 h 83"/>
                      <a:gd name="T2" fmla="*/ 84 w 91"/>
                      <a:gd name="T3" fmla="*/ 0 h 83"/>
                      <a:gd name="T4" fmla="*/ 91 w 91"/>
                      <a:gd name="T5" fmla="*/ 15 h 83"/>
                      <a:gd name="T6" fmla="*/ 7 w 91"/>
                      <a:gd name="T7" fmla="*/ 83 h 83"/>
                      <a:gd name="T8" fmla="*/ 0 w 91"/>
                      <a:gd name="T9" fmla="*/ 68 h 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3">
                        <a:moveTo>
                          <a:pt x="0" y="68"/>
                        </a:moveTo>
                        <a:lnTo>
                          <a:pt x="84" y="0"/>
                        </a:lnTo>
                        <a:lnTo>
                          <a:pt x="91" y="15"/>
                        </a:lnTo>
                        <a:lnTo>
                          <a:pt x="7" y="83"/>
                        </a:lnTo>
                        <a:lnTo>
                          <a:pt x="0" y="68"/>
                        </a:lnTo>
                        <a:close/>
                      </a:path>
                    </a:pathLst>
                  </a:custGeom>
                  <a:solidFill>
                    <a:srgbClr val="000000"/>
                  </a:solidFill>
                  <a:ln w="28575" cmpd="sng">
                    <a:solidFill>
                      <a:srgbClr val="000000"/>
                    </a:solidFill>
                    <a:round/>
                    <a:headEnd/>
                    <a:tailEnd/>
                  </a:ln>
                </p:spPr>
                <p:txBody>
                  <a:bodyPr/>
                  <a:lstStyle/>
                  <a:p>
                    <a:endParaRPr lang="en-US"/>
                  </a:p>
                </p:txBody>
              </p:sp>
              <p:sp>
                <p:nvSpPr>
                  <p:cNvPr id="14434" name="Freeform 52"/>
                  <p:cNvSpPr>
                    <a:spLocks/>
                  </p:cNvSpPr>
                  <p:nvPr/>
                </p:nvSpPr>
                <p:spPr bwMode="auto">
                  <a:xfrm>
                    <a:off x="3110" y="1551"/>
                    <a:ext cx="92" cy="84"/>
                  </a:xfrm>
                  <a:custGeom>
                    <a:avLst/>
                    <a:gdLst>
                      <a:gd name="T0" fmla="*/ 0 w 92"/>
                      <a:gd name="T1" fmla="*/ 68 h 84"/>
                      <a:gd name="T2" fmla="*/ 84 w 92"/>
                      <a:gd name="T3" fmla="*/ 0 h 84"/>
                      <a:gd name="T4" fmla="*/ 92 w 92"/>
                      <a:gd name="T5" fmla="*/ 15 h 84"/>
                      <a:gd name="T6" fmla="*/ 8 w 92"/>
                      <a:gd name="T7" fmla="*/ 84 h 84"/>
                      <a:gd name="T8" fmla="*/ 0 w 92"/>
                      <a:gd name="T9" fmla="*/ 68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84">
                        <a:moveTo>
                          <a:pt x="0" y="68"/>
                        </a:moveTo>
                        <a:lnTo>
                          <a:pt x="84" y="0"/>
                        </a:lnTo>
                        <a:lnTo>
                          <a:pt x="92" y="15"/>
                        </a:lnTo>
                        <a:lnTo>
                          <a:pt x="8" y="84"/>
                        </a:lnTo>
                        <a:lnTo>
                          <a:pt x="0" y="68"/>
                        </a:lnTo>
                        <a:close/>
                      </a:path>
                    </a:pathLst>
                  </a:custGeom>
                  <a:solidFill>
                    <a:srgbClr val="000000"/>
                  </a:solidFill>
                  <a:ln w="28575" cmpd="sng">
                    <a:solidFill>
                      <a:srgbClr val="000000"/>
                    </a:solidFill>
                    <a:round/>
                    <a:headEnd/>
                    <a:tailEnd/>
                  </a:ln>
                </p:spPr>
                <p:txBody>
                  <a:bodyPr/>
                  <a:lstStyle/>
                  <a:p>
                    <a:endParaRPr lang="en-US"/>
                  </a:p>
                </p:txBody>
              </p:sp>
              <p:sp>
                <p:nvSpPr>
                  <p:cNvPr id="14435" name="Freeform 53"/>
                  <p:cNvSpPr>
                    <a:spLocks/>
                  </p:cNvSpPr>
                  <p:nvPr/>
                </p:nvSpPr>
                <p:spPr bwMode="auto">
                  <a:xfrm>
                    <a:off x="3240" y="1490"/>
                    <a:ext cx="30" cy="30"/>
                  </a:xfrm>
                  <a:custGeom>
                    <a:avLst/>
                    <a:gdLst>
                      <a:gd name="T0" fmla="*/ 0 w 30"/>
                      <a:gd name="T1" fmla="*/ 23 h 30"/>
                      <a:gd name="T2" fmla="*/ 23 w 30"/>
                      <a:gd name="T3" fmla="*/ 0 h 30"/>
                      <a:gd name="T4" fmla="*/ 30 w 30"/>
                      <a:gd name="T5" fmla="*/ 7 h 30"/>
                      <a:gd name="T6" fmla="*/ 8 w 30"/>
                      <a:gd name="T7" fmla="*/ 30 h 30"/>
                      <a:gd name="T8" fmla="*/ 0 w 30"/>
                      <a:gd name="T9" fmla="*/ 23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30">
                        <a:moveTo>
                          <a:pt x="0" y="23"/>
                        </a:moveTo>
                        <a:lnTo>
                          <a:pt x="23" y="0"/>
                        </a:lnTo>
                        <a:lnTo>
                          <a:pt x="30" y="7"/>
                        </a:lnTo>
                        <a:lnTo>
                          <a:pt x="8" y="30"/>
                        </a:lnTo>
                        <a:lnTo>
                          <a:pt x="0" y="23"/>
                        </a:lnTo>
                        <a:close/>
                      </a:path>
                    </a:pathLst>
                  </a:custGeom>
                  <a:solidFill>
                    <a:srgbClr val="000000"/>
                  </a:solidFill>
                  <a:ln w="28575" cmpd="sng">
                    <a:solidFill>
                      <a:srgbClr val="000000"/>
                    </a:solidFill>
                    <a:round/>
                    <a:headEnd/>
                    <a:tailEnd/>
                  </a:ln>
                </p:spPr>
                <p:txBody>
                  <a:bodyPr/>
                  <a:lstStyle/>
                  <a:p>
                    <a:endParaRPr lang="en-US"/>
                  </a:p>
                </p:txBody>
              </p:sp>
              <p:sp>
                <p:nvSpPr>
                  <p:cNvPr id="14436" name="Freeform 54"/>
                  <p:cNvSpPr>
                    <a:spLocks/>
                  </p:cNvSpPr>
                  <p:nvPr/>
                </p:nvSpPr>
                <p:spPr bwMode="auto">
                  <a:xfrm>
                    <a:off x="3263" y="1490"/>
                    <a:ext cx="46" cy="76"/>
                  </a:xfrm>
                  <a:custGeom>
                    <a:avLst/>
                    <a:gdLst>
                      <a:gd name="T0" fmla="*/ 15 w 46"/>
                      <a:gd name="T1" fmla="*/ 0 h 76"/>
                      <a:gd name="T2" fmla="*/ 46 w 46"/>
                      <a:gd name="T3" fmla="*/ 68 h 76"/>
                      <a:gd name="T4" fmla="*/ 30 w 46"/>
                      <a:gd name="T5" fmla="*/ 76 h 76"/>
                      <a:gd name="T6" fmla="*/ 0 w 46"/>
                      <a:gd name="T7" fmla="*/ 7 h 76"/>
                      <a:gd name="T8" fmla="*/ 15 w 4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76">
                        <a:moveTo>
                          <a:pt x="15" y="0"/>
                        </a:moveTo>
                        <a:lnTo>
                          <a:pt x="46" y="68"/>
                        </a:lnTo>
                        <a:lnTo>
                          <a:pt x="30" y="76"/>
                        </a:lnTo>
                        <a:lnTo>
                          <a:pt x="0" y="7"/>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37" name="Freeform 55"/>
                  <p:cNvSpPr>
                    <a:spLocks/>
                  </p:cNvSpPr>
                  <p:nvPr/>
                </p:nvSpPr>
                <p:spPr bwMode="auto">
                  <a:xfrm>
                    <a:off x="3324" y="1612"/>
                    <a:ext cx="53" cy="107"/>
                  </a:xfrm>
                  <a:custGeom>
                    <a:avLst/>
                    <a:gdLst>
                      <a:gd name="T0" fmla="*/ 15 w 53"/>
                      <a:gd name="T1" fmla="*/ 0 h 107"/>
                      <a:gd name="T2" fmla="*/ 53 w 53"/>
                      <a:gd name="T3" fmla="*/ 99 h 107"/>
                      <a:gd name="T4" fmla="*/ 38 w 53"/>
                      <a:gd name="T5" fmla="*/ 107 h 107"/>
                      <a:gd name="T6" fmla="*/ 0 w 53"/>
                      <a:gd name="T7" fmla="*/ 7 h 107"/>
                      <a:gd name="T8" fmla="*/ 15 w 53"/>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107">
                        <a:moveTo>
                          <a:pt x="15" y="0"/>
                        </a:moveTo>
                        <a:lnTo>
                          <a:pt x="53" y="99"/>
                        </a:lnTo>
                        <a:lnTo>
                          <a:pt x="38" y="107"/>
                        </a:lnTo>
                        <a:lnTo>
                          <a:pt x="0" y="7"/>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38" name="Freeform 56"/>
                  <p:cNvSpPr>
                    <a:spLocks/>
                  </p:cNvSpPr>
                  <p:nvPr/>
                </p:nvSpPr>
                <p:spPr bwMode="auto">
                  <a:xfrm>
                    <a:off x="3393" y="1772"/>
                    <a:ext cx="61" cy="99"/>
                  </a:xfrm>
                  <a:custGeom>
                    <a:avLst/>
                    <a:gdLst>
                      <a:gd name="T0" fmla="*/ 15 w 61"/>
                      <a:gd name="T1" fmla="*/ 0 h 99"/>
                      <a:gd name="T2" fmla="*/ 61 w 61"/>
                      <a:gd name="T3" fmla="*/ 91 h 99"/>
                      <a:gd name="T4" fmla="*/ 45 w 61"/>
                      <a:gd name="T5" fmla="*/ 99 h 99"/>
                      <a:gd name="T6" fmla="*/ 0 w 61"/>
                      <a:gd name="T7" fmla="*/ 8 h 99"/>
                      <a:gd name="T8" fmla="*/ 15 w 61"/>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99">
                        <a:moveTo>
                          <a:pt x="15" y="0"/>
                        </a:moveTo>
                        <a:lnTo>
                          <a:pt x="61" y="91"/>
                        </a:lnTo>
                        <a:lnTo>
                          <a:pt x="45" y="99"/>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39" name="Freeform 57"/>
                  <p:cNvSpPr>
                    <a:spLocks/>
                  </p:cNvSpPr>
                  <p:nvPr/>
                </p:nvSpPr>
                <p:spPr bwMode="auto">
                  <a:xfrm>
                    <a:off x="3461" y="1924"/>
                    <a:ext cx="61" cy="100"/>
                  </a:xfrm>
                  <a:custGeom>
                    <a:avLst/>
                    <a:gdLst>
                      <a:gd name="T0" fmla="*/ 15 w 61"/>
                      <a:gd name="T1" fmla="*/ 0 h 100"/>
                      <a:gd name="T2" fmla="*/ 61 w 61"/>
                      <a:gd name="T3" fmla="*/ 92 h 100"/>
                      <a:gd name="T4" fmla="*/ 46 w 61"/>
                      <a:gd name="T5" fmla="*/ 100 h 100"/>
                      <a:gd name="T6" fmla="*/ 0 w 61"/>
                      <a:gd name="T7" fmla="*/ 8 h 100"/>
                      <a:gd name="T8" fmla="*/ 15 w 61"/>
                      <a:gd name="T9" fmla="*/ 0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0">
                        <a:moveTo>
                          <a:pt x="15" y="0"/>
                        </a:moveTo>
                        <a:lnTo>
                          <a:pt x="61" y="92"/>
                        </a:lnTo>
                        <a:lnTo>
                          <a:pt x="46" y="100"/>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40" name="Freeform 82"/>
                  <p:cNvSpPr>
                    <a:spLocks/>
                  </p:cNvSpPr>
                  <p:nvPr/>
                </p:nvSpPr>
                <p:spPr bwMode="auto">
                  <a:xfrm>
                    <a:off x="2188" y="2092"/>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41" name="Freeform 83"/>
                  <p:cNvSpPr>
                    <a:spLocks/>
                  </p:cNvSpPr>
                  <p:nvPr/>
                </p:nvSpPr>
                <p:spPr bwMode="auto">
                  <a:xfrm>
                    <a:off x="2706" y="1902"/>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42" name="Freeform 84"/>
                  <p:cNvSpPr>
                    <a:spLocks/>
                  </p:cNvSpPr>
                  <p:nvPr/>
                </p:nvSpPr>
                <p:spPr bwMode="auto">
                  <a:xfrm>
                    <a:off x="3232" y="1459"/>
                    <a:ext cx="77" cy="77"/>
                  </a:xfrm>
                  <a:custGeom>
                    <a:avLst/>
                    <a:gdLst>
                      <a:gd name="T0" fmla="*/ 38 w 77"/>
                      <a:gd name="T1" fmla="*/ 0 h 77"/>
                      <a:gd name="T2" fmla="*/ 77 w 77"/>
                      <a:gd name="T3" fmla="*/ 38 h 77"/>
                      <a:gd name="T4" fmla="*/ 38 w 77"/>
                      <a:gd name="T5" fmla="*/ 77 h 77"/>
                      <a:gd name="T6" fmla="*/ 0 w 77"/>
                      <a:gd name="T7" fmla="*/ 38 h 77"/>
                      <a:gd name="T8" fmla="*/ 3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grpSp>
            <p:grpSp>
              <p:nvGrpSpPr>
                <p:cNvPr id="14408" name="Group 147"/>
                <p:cNvGrpSpPr>
                  <a:grpSpLocks/>
                </p:cNvGrpSpPr>
                <p:nvPr/>
              </p:nvGrpSpPr>
              <p:grpSpPr bwMode="auto">
                <a:xfrm>
                  <a:off x="3530" y="2077"/>
                  <a:ext cx="1334" cy="732"/>
                  <a:chOff x="3530" y="2077"/>
                  <a:chExt cx="1334" cy="732"/>
                </a:xfrm>
              </p:grpSpPr>
              <p:sp>
                <p:nvSpPr>
                  <p:cNvPr id="14409" name="Freeform 58"/>
                  <p:cNvSpPr>
                    <a:spLocks/>
                  </p:cNvSpPr>
                  <p:nvPr/>
                </p:nvSpPr>
                <p:spPr bwMode="auto">
                  <a:xfrm>
                    <a:off x="3530" y="2077"/>
                    <a:ext cx="61" cy="107"/>
                  </a:xfrm>
                  <a:custGeom>
                    <a:avLst/>
                    <a:gdLst>
                      <a:gd name="T0" fmla="*/ 15 w 61"/>
                      <a:gd name="T1" fmla="*/ 0 h 107"/>
                      <a:gd name="T2" fmla="*/ 61 w 61"/>
                      <a:gd name="T3" fmla="*/ 99 h 107"/>
                      <a:gd name="T4" fmla="*/ 46 w 61"/>
                      <a:gd name="T5" fmla="*/ 107 h 107"/>
                      <a:gd name="T6" fmla="*/ 0 w 61"/>
                      <a:gd name="T7" fmla="*/ 8 h 107"/>
                      <a:gd name="T8" fmla="*/ 15 w 61"/>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7">
                        <a:moveTo>
                          <a:pt x="15" y="0"/>
                        </a:moveTo>
                        <a:lnTo>
                          <a:pt x="61" y="99"/>
                        </a:lnTo>
                        <a:lnTo>
                          <a:pt x="46" y="107"/>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10" name="Freeform 59"/>
                  <p:cNvSpPr>
                    <a:spLocks/>
                  </p:cNvSpPr>
                  <p:nvPr/>
                </p:nvSpPr>
                <p:spPr bwMode="auto">
                  <a:xfrm>
                    <a:off x="3598" y="2229"/>
                    <a:ext cx="61" cy="107"/>
                  </a:xfrm>
                  <a:custGeom>
                    <a:avLst/>
                    <a:gdLst>
                      <a:gd name="T0" fmla="*/ 16 w 61"/>
                      <a:gd name="T1" fmla="*/ 0 h 107"/>
                      <a:gd name="T2" fmla="*/ 61 w 61"/>
                      <a:gd name="T3" fmla="*/ 100 h 107"/>
                      <a:gd name="T4" fmla="*/ 46 w 61"/>
                      <a:gd name="T5" fmla="*/ 107 h 107"/>
                      <a:gd name="T6" fmla="*/ 0 w 61"/>
                      <a:gd name="T7" fmla="*/ 8 h 107"/>
                      <a:gd name="T8" fmla="*/ 16 w 61"/>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7">
                        <a:moveTo>
                          <a:pt x="16" y="0"/>
                        </a:moveTo>
                        <a:lnTo>
                          <a:pt x="61" y="100"/>
                        </a:lnTo>
                        <a:lnTo>
                          <a:pt x="46" y="107"/>
                        </a:lnTo>
                        <a:lnTo>
                          <a:pt x="0" y="8"/>
                        </a:lnTo>
                        <a:lnTo>
                          <a:pt x="16" y="0"/>
                        </a:lnTo>
                        <a:close/>
                      </a:path>
                    </a:pathLst>
                  </a:custGeom>
                  <a:solidFill>
                    <a:srgbClr val="000000"/>
                  </a:solidFill>
                  <a:ln w="28575" cmpd="sng">
                    <a:solidFill>
                      <a:srgbClr val="000000"/>
                    </a:solidFill>
                    <a:round/>
                    <a:headEnd/>
                    <a:tailEnd/>
                  </a:ln>
                </p:spPr>
                <p:txBody>
                  <a:bodyPr/>
                  <a:lstStyle/>
                  <a:p>
                    <a:endParaRPr lang="en-US"/>
                  </a:p>
                </p:txBody>
              </p:sp>
              <p:sp>
                <p:nvSpPr>
                  <p:cNvPr id="14411" name="Freeform 60"/>
                  <p:cNvSpPr>
                    <a:spLocks/>
                  </p:cNvSpPr>
                  <p:nvPr/>
                </p:nvSpPr>
                <p:spPr bwMode="auto">
                  <a:xfrm>
                    <a:off x="3667" y="2382"/>
                    <a:ext cx="61" cy="107"/>
                  </a:xfrm>
                  <a:custGeom>
                    <a:avLst/>
                    <a:gdLst>
                      <a:gd name="T0" fmla="*/ 15 w 61"/>
                      <a:gd name="T1" fmla="*/ 0 h 107"/>
                      <a:gd name="T2" fmla="*/ 61 w 61"/>
                      <a:gd name="T3" fmla="*/ 99 h 107"/>
                      <a:gd name="T4" fmla="*/ 46 w 61"/>
                      <a:gd name="T5" fmla="*/ 107 h 107"/>
                      <a:gd name="T6" fmla="*/ 0 w 61"/>
                      <a:gd name="T7" fmla="*/ 8 h 107"/>
                      <a:gd name="T8" fmla="*/ 15 w 61"/>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7">
                        <a:moveTo>
                          <a:pt x="15" y="0"/>
                        </a:moveTo>
                        <a:lnTo>
                          <a:pt x="61" y="99"/>
                        </a:lnTo>
                        <a:lnTo>
                          <a:pt x="46" y="107"/>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12" name="Freeform 61"/>
                  <p:cNvSpPr>
                    <a:spLocks/>
                  </p:cNvSpPr>
                  <p:nvPr/>
                </p:nvSpPr>
                <p:spPr bwMode="auto">
                  <a:xfrm>
                    <a:off x="3743" y="2534"/>
                    <a:ext cx="54" cy="100"/>
                  </a:xfrm>
                  <a:custGeom>
                    <a:avLst/>
                    <a:gdLst>
                      <a:gd name="T0" fmla="*/ 16 w 54"/>
                      <a:gd name="T1" fmla="*/ 0 h 100"/>
                      <a:gd name="T2" fmla="*/ 54 w 54"/>
                      <a:gd name="T3" fmla="*/ 92 h 100"/>
                      <a:gd name="T4" fmla="*/ 38 w 54"/>
                      <a:gd name="T5" fmla="*/ 100 h 100"/>
                      <a:gd name="T6" fmla="*/ 0 w 54"/>
                      <a:gd name="T7" fmla="*/ 8 h 100"/>
                      <a:gd name="T8" fmla="*/ 16 w 54"/>
                      <a:gd name="T9" fmla="*/ 0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4" h="100">
                        <a:moveTo>
                          <a:pt x="16" y="0"/>
                        </a:moveTo>
                        <a:lnTo>
                          <a:pt x="54" y="92"/>
                        </a:lnTo>
                        <a:lnTo>
                          <a:pt x="38" y="100"/>
                        </a:lnTo>
                        <a:lnTo>
                          <a:pt x="0" y="8"/>
                        </a:lnTo>
                        <a:lnTo>
                          <a:pt x="16" y="0"/>
                        </a:lnTo>
                        <a:close/>
                      </a:path>
                    </a:pathLst>
                  </a:custGeom>
                  <a:solidFill>
                    <a:srgbClr val="000000"/>
                  </a:solidFill>
                  <a:ln w="28575" cmpd="sng">
                    <a:solidFill>
                      <a:srgbClr val="000000"/>
                    </a:solidFill>
                    <a:round/>
                    <a:headEnd/>
                    <a:tailEnd/>
                  </a:ln>
                </p:spPr>
                <p:txBody>
                  <a:bodyPr/>
                  <a:lstStyle/>
                  <a:p>
                    <a:endParaRPr lang="en-US"/>
                  </a:p>
                </p:txBody>
              </p:sp>
              <p:sp>
                <p:nvSpPr>
                  <p:cNvPr id="14413" name="Rectangle 62"/>
                  <p:cNvSpPr>
                    <a:spLocks noChangeArrowheads="1"/>
                  </p:cNvSpPr>
                  <p:nvPr/>
                </p:nvSpPr>
                <p:spPr bwMode="auto">
                  <a:xfrm>
                    <a:off x="3789" y="2626"/>
                    <a:ext cx="8" cy="15"/>
                  </a:xfrm>
                  <a:prstGeom prst="rect">
                    <a:avLst/>
                  </a:prstGeom>
                  <a:solidFill>
                    <a:srgbClr val="000000"/>
                  </a:solidFill>
                  <a:ln w="2857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4414" name="Freeform 63"/>
                  <p:cNvSpPr>
                    <a:spLocks/>
                  </p:cNvSpPr>
                  <p:nvPr/>
                </p:nvSpPr>
                <p:spPr bwMode="auto">
                  <a:xfrm>
                    <a:off x="3842" y="2550"/>
                    <a:ext cx="107" cy="61"/>
                  </a:xfrm>
                  <a:custGeom>
                    <a:avLst/>
                    <a:gdLst>
                      <a:gd name="T0" fmla="*/ 0 w 107"/>
                      <a:gd name="T1" fmla="*/ 45 h 61"/>
                      <a:gd name="T2" fmla="*/ 100 w 107"/>
                      <a:gd name="T3" fmla="*/ 0 h 61"/>
                      <a:gd name="T4" fmla="*/ 107 w 107"/>
                      <a:gd name="T5" fmla="*/ 15 h 61"/>
                      <a:gd name="T6" fmla="*/ 8 w 107"/>
                      <a:gd name="T7" fmla="*/ 61 h 61"/>
                      <a:gd name="T8" fmla="*/ 0 w 107"/>
                      <a:gd name="T9" fmla="*/ 45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61">
                        <a:moveTo>
                          <a:pt x="0" y="45"/>
                        </a:moveTo>
                        <a:lnTo>
                          <a:pt x="100" y="0"/>
                        </a:lnTo>
                        <a:lnTo>
                          <a:pt x="107" y="15"/>
                        </a:lnTo>
                        <a:lnTo>
                          <a:pt x="8" y="61"/>
                        </a:lnTo>
                        <a:lnTo>
                          <a:pt x="0" y="45"/>
                        </a:lnTo>
                        <a:close/>
                      </a:path>
                    </a:pathLst>
                  </a:custGeom>
                  <a:solidFill>
                    <a:srgbClr val="000000"/>
                  </a:solidFill>
                  <a:ln w="28575" cmpd="sng">
                    <a:solidFill>
                      <a:srgbClr val="000000"/>
                    </a:solidFill>
                    <a:round/>
                    <a:headEnd/>
                    <a:tailEnd/>
                  </a:ln>
                </p:spPr>
                <p:txBody>
                  <a:bodyPr/>
                  <a:lstStyle/>
                  <a:p>
                    <a:endParaRPr lang="en-US"/>
                  </a:p>
                </p:txBody>
              </p:sp>
              <p:sp>
                <p:nvSpPr>
                  <p:cNvPr id="14415" name="Freeform 64"/>
                  <p:cNvSpPr>
                    <a:spLocks/>
                  </p:cNvSpPr>
                  <p:nvPr/>
                </p:nvSpPr>
                <p:spPr bwMode="auto">
                  <a:xfrm>
                    <a:off x="3995" y="2473"/>
                    <a:ext cx="99" cy="61"/>
                  </a:xfrm>
                  <a:custGeom>
                    <a:avLst/>
                    <a:gdLst>
                      <a:gd name="T0" fmla="*/ 0 w 99"/>
                      <a:gd name="T1" fmla="*/ 46 h 61"/>
                      <a:gd name="T2" fmla="*/ 91 w 99"/>
                      <a:gd name="T3" fmla="*/ 0 h 61"/>
                      <a:gd name="T4" fmla="*/ 99 w 99"/>
                      <a:gd name="T5" fmla="*/ 16 h 61"/>
                      <a:gd name="T6" fmla="*/ 8 w 99"/>
                      <a:gd name="T7" fmla="*/ 61 h 61"/>
                      <a:gd name="T8" fmla="*/ 0 w 99"/>
                      <a:gd name="T9" fmla="*/ 46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 h="61">
                        <a:moveTo>
                          <a:pt x="0" y="46"/>
                        </a:moveTo>
                        <a:lnTo>
                          <a:pt x="91" y="0"/>
                        </a:lnTo>
                        <a:lnTo>
                          <a:pt x="99" y="16"/>
                        </a:lnTo>
                        <a:lnTo>
                          <a:pt x="8" y="61"/>
                        </a:lnTo>
                        <a:lnTo>
                          <a:pt x="0" y="46"/>
                        </a:lnTo>
                        <a:close/>
                      </a:path>
                    </a:pathLst>
                  </a:custGeom>
                  <a:solidFill>
                    <a:srgbClr val="000000"/>
                  </a:solidFill>
                  <a:ln w="28575" cmpd="sng">
                    <a:solidFill>
                      <a:srgbClr val="000000"/>
                    </a:solidFill>
                    <a:round/>
                    <a:headEnd/>
                    <a:tailEnd/>
                  </a:ln>
                </p:spPr>
                <p:txBody>
                  <a:bodyPr/>
                  <a:lstStyle/>
                  <a:p>
                    <a:endParaRPr lang="en-US"/>
                  </a:p>
                </p:txBody>
              </p:sp>
              <p:sp>
                <p:nvSpPr>
                  <p:cNvPr id="14416" name="Freeform 65"/>
                  <p:cNvSpPr>
                    <a:spLocks/>
                  </p:cNvSpPr>
                  <p:nvPr/>
                </p:nvSpPr>
                <p:spPr bwMode="auto">
                  <a:xfrm>
                    <a:off x="4140" y="2397"/>
                    <a:ext cx="107" cy="61"/>
                  </a:xfrm>
                  <a:custGeom>
                    <a:avLst/>
                    <a:gdLst>
                      <a:gd name="T0" fmla="*/ 0 w 107"/>
                      <a:gd name="T1" fmla="*/ 46 h 61"/>
                      <a:gd name="T2" fmla="*/ 99 w 107"/>
                      <a:gd name="T3" fmla="*/ 0 h 61"/>
                      <a:gd name="T4" fmla="*/ 107 w 107"/>
                      <a:gd name="T5" fmla="*/ 15 h 61"/>
                      <a:gd name="T6" fmla="*/ 7 w 107"/>
                      <a:gd name="T7" fmla="*/ 61 h 61"/>
                      <a:gd name="T8" fmla="*/ 0 w 107"/>
                      <a:gd name="T9" fmla="*/ 46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61">
                        <a:moveTo>
                          <a:pt x="0" y="46"/>
                        </a:moveTo>
                        <a:lnTo>
                          <a:pt x="99" y="0"/>
                        </a:lnTo>
                        <a:lnTo>
                          <a:pt x="107" y="15"/>
                        </a:lnTo>
                        <a:lnTo>
                          <a:pt x="7" y="61"/>
                        </a:lnTo>
                        <a:lnTo>
                          <a:pt x="0" y="46"/>
                        </a:lnTo>
                        <a:close/>
                      </a:path>
                    </a:pathLst>
                  </a:custGeom>
                  <a:solidFill>
                    <a:srgbClr val="000000"/>
                  </a:solidFill>
                  <a:ln w="28575" cmpd="sng">
                    <a:solidFill>
                      <a:srgbClr val="000000"/>
                    </a:solidFill>
                    <a:round/>
                    <a:headEnd/>
                    <a:tailEnd/>
                  </a:ln>
                </p:spPr>
                <p:txBody>
                  <a:bodyPr/>
                  <a:lstStyle/>
                  <a:p>
                    <a:endParaRPr lang="en-US"/>
                  </a:p>
                </p:txBody>
              </p:sp>
              <p:sp>
                <p:nvSpPr>
                  <p:cNvPr id="14417" name="Rectangle 66"/>
                  <p:cNvSpPr>
                    <a:spLocks noChangeArrowheads="1"/>
                  </p:cNvSpPr>
                  <p:nvPr/>
                </p:nvSpPr>
                <p:spPr bwMode="auto">
                  <a:xfrm>
                    <a:off x="4300" y="2367"/>
                    <a:ext cx="8" cy="15"/>
                  </a:xfrm>
                  <a:prstGeom prst="rect">
                    <a:avLst/>
                  </a:prstGeom>
                  <a:solidFill>
                    <a:srgbClr val="000000"/>
                  </a:solidFill>
                  <a:ln w="2857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4418" name="Freeform 67"/>
                  <p:cNvSpPr>
                    <a:spLocks/>
                  </p:cNvSpPr>
                  <p:nvPr/>
                </p:nvSpPr>
                <p:spPr bwMode="auto">
                  <a:xfrm>
                    <a:off x="4308" y="2367"/>
                    <a:ext cx="83" cy="76"/>
                  </a:xfrm>
                  <a:custGeom>
                    <a:avLst/>
                    <a:gdLst>
                      <a:gd name="T0" fmla="*/ 7 w 83"/>
                      <a:gd name="T1" fmla="*/ 0 h 76"/>
                      <a:gd name="T2" fmla="*/ 83 w 83"/>
                      <a:gd name="T3" fmla="*/ 61 h 76"/>
                      <a:gd name="T4" fmla="*/ 76 w 83"/>
                      <a:gd name="T5" fmla="*/ 76 h 76"/>
                      <a:gd name="T6" fmla="*/ 0 w 83"/>
                      <a:gd name="T7" fmla="*/ 15 h 76"/>
                      <a:gd name="T8" fmla="*/ 7 w 83"/>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76">
                        <a:moveTo>
                          <a:pt x="7" y="0"/>
                        </a:moveTo>
                        <a:lnTo>
                          <a:pt x="83" y="61"/>
                        </a:lnTo>
                        <a:lnTo>
                          <a:pt x="76" y="76"/>
                        </a:lnTo>
                        <a:lnTo>
                          <a:pt x="0" y="15"/>
                        </a:lnTo>
                        <a:lnTo>
                          <a:pt x="7" y="0"/>
                        </a:lnTo>
                        <a:close/>
                      </a:path>
                    </a:pathLst>
                  </a:custGeom>
                  <a:solidFill>
                    <a:srgbClr val="000000"/>
                  </a:solidFill>
                  <a:ln w="28575" cmpd="sng">
                    <a:solidFill>
                      <a:srgbClr val="000000"/>
                    </a:solidFill>
                    <a:round/>
                    <a:headEnd/>
                    <a:tailEnd/>
                  </a:ln>
                </p:spPr>
                <p:txBody>
                  <a:bodyPr/>
                  <a:lstStyle/>
                  <a:p>
                    <a:endParaRPr lang="en-US"/>
                  </a:p>
                </p:txBody>
              </p:sp>
              <p:sp>
                <p:nvSpPr>
                  <p:cNvPr id="14419" name="Freeform 68"/>
                  <p:cNvSpPr>
                    <a:spLocks/>
                  </p:cNvSpPr>
                  <p:nvPr/>
                </p:nvSpPr>
                <p:spPr bwMode="auto">
                  <a:xfrm>
                    <a:off x="4437" y="2466"/>
                    <a:ext cx="92" cy="76"/>
                  </a:xfrm>
                  <a:custGeom>
                    <a:avLst/>
                    <a:gdLst>
                      <a:gd name="T0" fmla="*/ 8 w 92"/>
                      <a:gd name="T1" fmla="*/ 0 h 76"/>
                      <a:gd name="T2" fmla="*/ 92 w 92"/>
                      <a:gd name="T3" fmla="*/ 61 h 76"/>
                      <a:gd name="T4" fmla="*/ 84 w 92"/>
                      <a:gd name="T5" fmla="*/ 76 h 76"/>
                      <a:gd name="T6" fmla="*/ 0 w 92"/>
                      <a:gd name="T7" fmla="*/ 15 h 76"/>
                      <a:gd name="T8" fmla="*/ 8 w 92"/>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76">
                        <a:moveTo>
                          <a:pt x="8" y="0"/>
                        </a:moveTo>
                        <a:lnTo>
                          <a:pt x="92" y="61"/>
                        </a:lnTo>
                        <a:lnTo>
                          <a:pt x="84" y="76"/>
                        </a:lnTo>
                        <a:lnTo>
                          <a:pt x="0" y="15"/>
                        </a:lnTo>
                        <a:lnTo>
                          <a:pt x="8" y="0"/>
                        </a:lnTo>
                        <a:close/>
                      </a:path>
                    </a:pathLst>
                  </a:custGeom>
                  <a:solidFill>
                    <a:srgbClr val="000000"/>
                  </a:solidFill>
                  <a:ln w="28575" cmpd="sng">
                    <a:solidFill>
                      <a:srgbClr val="000000"/>
                    </a:solidFill>
                    <a:round/>
                    <a:headEnd/>
                    <a:tailEnd/>
                  </a:ln>
                </p:spPr>
                <p:txBody>
                  <a:bodyPr/>
                  <a:lstStyle/>
                  <a:p>
                    <a:endParaRPr lang="en-US"/>
                  </a:p>
                </p:txBody>
              </p:sp>
              <p:sp>
                <p:nvSpPr>
                  <p:cNvPr id="14420" name="Freeform 69"/>
                  <p:cNvSpPr>
                    <a:spLocks/>
                  </p:cNvSpPr>
                  <p:nvPr/>
                </p:nvSpPr>
                <p:spPr bwMode="auto">
                  <a:xfrm>
                    <a:off x="4567" y="2565"/>
                    <a:ext cx="99" cy="84"/>
                  </a:xfrm>
                  <a:custGeom>
                    <a:avLst/>
                    <a:gdLst>
                      <a:gd name="T0" fmla="*/ 7 w 99"/>
                      <a:gd name="T1" fmla="*/ 0 h 84"/>
                      <a:gd name="T2" fmla="*/ 99 w 99"/>
                      <a:gd name="T3" fmla="*/ 69 h 84"/>
                      <a:gd name="T4" fmla="*/ 91 w 99"/>
                      <a:gd name="T5" fmla="*/ 84 h 84"/>
                      <a:gd name="T6" fmla="*/ 0 w 99"/>
                      <a:gd name="T7" fmla="*/ 15 h 84"/>
                      <a:gd name="T8" fmla="*/ 7 w 99"/>
                      <a:gd name="T9" fmla="*/ 0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 h="84">
                        <a:moveTo>
                          <a:pt x="7" y="0"/>
                        </a:moveTo>
                        <a:lnTo>
                          <a:pt x="99" y="69"/>
                        </a:lnTo>
                        <a:lnTo>
                          <a:pt x="91" y="84"/>
                        </a:lnTo>
                        <a:lnTo>
                          <a:pt x="0" y="15"/>
                        </a:lnTo>
                        <a:lnTo>
                          <a:pt x="7" y="0"/>
                        </a:lnTo>
                        <a:close/>
                      </a:path>
                    </a:pathLst>
                  </a:custGeom>
                  <a:solidFill>
                    <a:srgbClr val="000000"/>
                  </a:solidFill>
                  <a:ln w="28575" cmpd="sng">
                    <a:solidFill>
                      <a:srgbClr val="000000"/>
                    </a:solidFill>
                    <a:round/>
                    <a:headEnd/>
                    <a:tailEnd/>
                  </a:ln>
                </p:spPr>
                <p:txBody>
                  <a:bodyPr/>
                  <a:lstStyle/>
                  <a:p>
                    <a:endParaRPr lang="en-US"/>
                  </a:p>
                </p:txBody>
              </p:sp>
              <p:sp>
                <p:nvSpPr>
                  <p:cNvPr id="14421" name="Freeform 70"/>
                  <p:cNvSpPr>
                    <a:spLocks/>
                  </p:cNvSpPr>
                  <p:nvPr/>
                </p:nvSpPr>
                <p:spPr bwMode="auto">
                  <a:xfrm>
                    <a:off x="4704" y="2672"/>
                    <a:ext cx="92" cy="76"/>
                  </a:xfrm>
                  <a:custGeom>
                    <a:avLst/>
                    <a:gdLst>
                      <a:gd name="T0" fmla="*/ 8 w 92"/>
                      <a:gd name="T1" fmla="*/ 0 h 76"/>
                      <a:gd name="T2" fmla="*/ 92 w 92"/>
                      <a:gd name="T3" fmla="*/ 61 h 76"/>
                      <a:gd name="T4" fmla="*/ 84 w 92"/>
                      <a:gd name="T5" fmla="*/ 76 h 76"/>
                      <a:gd name="T6" fmla="*/ 0 w 92"/>
                      <a:gd name="T7" fmla="*/ 15 h 76"/>
                      <a:gd name="T8" fmla="*/ 8 w 92"/>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76">
                        <a:moveTo>
                          <a:pt x="8" y="0"/>
                        </a:moveTo>
                        <a:lnTo>
                          <a:pt x="92" y="61"/>
                        </a:lnTo>
                        <a:lnTo>
                          <a:pt x="84" y="76"/>
                        </a:lnTo>
                        <a:lnTo>
                          <a:pt x="0" y="15"/>
                        </a:lnTo>
                        <a:lnTo>
                          <a:pt x="8" y="0"/>
                        </a:lnTo>
                        <a:close/>
                      </a:path>
                    </a:pathLst>
                  </a:custGeom>
                  <a:solidFill>
                    <a:srgbClr val="000000"/>
                  </a:solidFill>
                  <a:ln w="28575" cmpd="sng">
                    <a:solidFill>
                      <a:srgbClr val="000000"/>
                    </a:solidFill>
                    <a:round/>
                    <a:headEnd/>
                    <a:tailEnd/>
                  </a:ln>
                </p:spPr>
                <p:txBody>
                  <a:bodyPr/>
                  <a:lstStyle/>
                  <a:p>
                    <a:endParaRPr lang="en-US"/>
                  </a:p>
                </p:txBody>
              </p:sp>
              <p:sp>
                <p:nvSpPr>
                  <p:cNvPr id="14422" name="Freeform 85"/>
                  <p:cNvSpPr>
                    <a:spLocks/>
                  </p:cNvSpPr>
                  <p:nvPr/>
                </p:nvSpPr>
                <p:spPr bwMode="auto">
                  <a:xfrm>
                    <a:off x="3751" y="2595"/>
                    <a:ext cx="76" cy="77"/>
                  </a:xfrm>
                  <a:custGeom>
                    <a:avLst/>
                    <a:gdLst>
                      <a:gd name="T0" fmla="*/ 38 w 76"/>
                      <a:gd name="T1" fmla="*/ 0 h 77"/>
                      <a:gd name="T2" fmla="*/ 76 w 76"/>
                      <a:gd name="T3" fmla="*/ 39 h 77"/>
                      <a:gd name="T4" fmla="*/ 38 w 76"/>
                      <a:gd name="T5" fmla="*/ 77 h 77"/>
                      <a:gd name="T6" fmla="*/ 0 w 76"/>
                      <a:gd name="T7" fmla="*/ 39 h 77"/>
                      <a:gd name="T8" fmla="*/ 3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23" name="Freeform 86"/>
                  <p:cNvSpPr>
                    <a:spLocks/>
                  </p:cNvSpPr>
                  <p:nvPr/>
                </p:nvSpPr>
                <p:spPr bwMode="auto">
                  <a:xfrm>
                    <a:off x="4269" y="2336"/>
                    <a:ext cx="77" cy="76"/>
                  </a:xfrm>
                  <a:custGeom>
                    <a:avLst/>
                    <a:gdLst>
                      <a:gd name="T0" fmla="*/ 39 w 77"/>
                      <a:gd name="T1" fmla="*/ 0 h 76"/>
                      <a:gd name="T2" fmla="*/ 77 w 77"/>
                      <a:gd name="T3" fmla="*/ 38 h 76"/>
                      <a:gd name="T4" fmla="*/ 39 w 77"/>
                      <a:gd name="T5" fmla="*/ 76 h 76"/>
                      <a:gd name="T6" fmla="*/ 0 w 77"/>
                      <a:gd name="T7" fmla="*/ 38 h 76"/>
                      <a:gd name="T8" fmla="*/ 39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9" y="0"/>
                        </a:moveTo>
                        <a:lnTo>
                          <a:pt x="77" y="38"/>
                        </a:lnTo>
                        <a:lnTo>
                          <a:pt x="39" y="76"/>
                        </a:lnTo>
                        <a:lnTo>
                          <a:pt x="0" y="38"/>
                        </a:lnTo>
                        <a:lnTo>
                          <a:pt x="39"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24" name="Freeform 87"/>
                  <p:cNvSpPr>
                    <a:spLocks/>
                  </p:cNvSpPr>
                  <p:nvPr/>
                </p:nvSpPr>
                <p:spPr bwMode="auto">
                  <a:xfrm>
                    <a:off x="4788" y="2733"/>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grpSp>
          </p:grpSp>
        </p:grpSp>
        <p:sp>
          <p:nvSpPr>
            <p:cNvPr id="14404" name="Freeform 119"/>
            <p:cNvSpPr>
              <a:spLocks/>
            </p:cNvSpPr>
            <p:nvPr/>
          </p:nvSpPr>
          <p:spPr bwMode="auto">
            <a:xfrm>
              <a:off x="8393531" y="3019426"/>
              <a:ext cx="120650" cy="122238"/>
            </a:xfrm>
            <a:custGeom>
              <a:avLst/>
              <a:gdLst>
                <a:gd name="T0" fmla="*/ 2147483646 w 76"/>
                <a:gd name="T1" fmla="*/ 0 h 77"/>
                <a:gd name="T2" fmla="*/ 2147483646 w 76"/>
                <a:gd name="T3" fmla="*/ 2147483646 h 77"/>
                <a:gd name="T4" fmla="*/ 2147483646 w 76"/>
                <a:gd name="T5" fmla="*/ 2147483646 h 77"/>
                <a:gd name="T6" fmla="*/ 0 w 76"/>
                <a:gd name="T7" fmla="*/ 2147483646 h 77"/>
                <a:gd name="T8" fmla="*/ 2147483646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C0C0C0"/>
            </a:solidFill>
            <a:ln w="28575">
              <a:solidFill>
                <a:srgbClr val="000000"/>
              </a:solidFill>
              <a:prstDash val="solid"/>
              <a:round/>
              <a:headEnd/>
              <a:tailEnd/>
            </a:ln>
          </p:spPr>
          <p:txBody>
            <a:bodyPr/>
            <a:lstStyle/>
            <a:p>
              <a:endParaRPr lang="en-US"/>
            </a:p>
          </p:txBody>
        </p:sp>
      </p:grpSp>
      <p:grpSp>
        <p:nvGrpSpPr>
          <p:cNvPr id="4" name="Group 3"/>
          <p:cNvGrpSpPr/>
          <p:nvPr/>
        </p:nvGrpSpPr>
        <p:grpSpPr>
          <a:xfrm>
            <a:off x="1362677" y="1404144"/>
            <a:ext cx="1143000" cy="990600"/>
            <a:chOff x="408043" y="167550"/>
            <a:chExt cx="1143000" cy="990600"/>
          </a:xfrm>
        </p:grpSpPr>
        <p:sp>
          <p:nvSpPr>
            <p:cNvPr id="14375" name="Rectangle 113"/>
            <p:cNvSpPr>
              <a:spLocks noChangeArrowheads="1"/>
            </p:cNvSpPr>
            <p:nvPr/>
          </p:nvSpPr>
          <p:spPr bwMode="auto">
            <a:xfrm>
              <a:off x="408043" y="167550"/>
              <a:ext cx="1143000" cy="990600"/>
            </a:xfrm>
            <a:prstGeom prst="rect">
              <a:avLst/>
            </a:prstGeom>
            <a:solidFill>
              <a:srgbClr val="FFFFFF"/>
            </a:solidFill>
            <a:ln w="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nvGrpSpPr>
            <p:cNvPr id="3" name="Group 2"/>
            <p:cNvGrpSpPr/>
            <p:nvPr/>
          </p:nvGrpSpPr>
          <p:grpSpPr>
            <a:xfrm>
              <a:off x="485831" y="868362"/>
              <a:ext cx="911225" cy="274638"/>
              <a:chOff x="485831" y="256450"/>
              <a:chExt cx="911225" cy="274638"/>
            </a:xfrm>
          </p:grpSpPr>
          <p:sp>
            <p:nvSpPr>
              <p:cNvPr id="14376" name="Line 114"/>
              <p:cNvSpPr>
                <a:spLocks noChangeShapeType="1"/>
              </p:cNvSpPr>
              <p:nvPr/>
            </p:nvSpPr>
            <p:spPr bwMode="auto">
              <a:xfrm>
                <a:off x="485831" y="353288"/>
                <a:ext cx="52070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7" name="Freeform 115"/>
              <p:cNvSpPr>
                <a:spLocks/>
              </p:cNvSpPr>
              <p:nvPr/>
            </p:nvSpPr>
            <p:spPr bwMode="auto">
              <a:xfrm>
                <a:off x="679506" y="292963"/>
                <a:ext cx="120650" cy="120650"/>
              </a:xfrm>
              <a:custGeom>
                <a:avLst/>
                <a:gdLst>
                  <a:gd name="T0" fmla="*/ 2147483646 w 76"/>
                  <a:gd name="T1" fmla="*/ 0 h 76"/>
                  <a:gd name="T2" fmla="*/ 2147483646 w 76"/>
                  <a:gd name="T3" fmla="*/ 2147483646 h 76"/>
                  <a:gd name="T4" fmla="*/ 0 w 76"/>
                  <a:gd name="T5" fmla="*/ 2147483646 h 76"/>
                  <a:gd name="T6" fmla="*/ 2147483646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sp>
            <p:nvSpPr>
              <p:cNvPr id="14378" name="Rectangle 116"/>
              <p:cNvSpPr>
                <a:spLocks noChangeArrowheads="1"/>
              </p:cNvSpPr>
              <p:nvPr/>
            </p:nvSpPr>
            <p:spPr bwMode="auto">
              <a:xfrm>
                <a:off x="1054156" y="256450"/>
                <a:ext cx="342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dirty="0">
                    <a:solidFill>
                      <a:srgbClr val="000000"/>
                    </a:solidFill>
                    <a:latin typeface="Times New Roman" panose="02020603050405020304" pitchFamily="18" charset="0"/>
                    <a:cs typeface="Times New Roman" panose="02020603050405020304" pitchFamily="18" charset="0"/>
                  </a:rPr>
                  <a:t>HC</a:t>
                </a:r>
                <a:endParaRPr lang="en-US" altLang="en-US" sz="1800" b="1" dirty="0">
                  <a:latin typeface="Times New Roman" panose="02020603050405020304" pitchFamily="18" charset="0"/>
                  <a:cs typeface="Times New Roman" panose="02020603050405020304" pitchFamily="18" charset="0"/>
                </a:endParaRPr>
              </a:p>
            </p:txBody>
          </p:sp>
        </p:grpSp>
        <p:sp>
          <p:nvSpPr>
            <p:cNvPr id="14379" name="Rectangle 120"/>
            <p:cNvSpPr>
              <a:spLocks noChangeArrowheads="1"/>
            </p:cNvSpPr>
            <p:nvPr/>
          </p:nvSpPr>
          <p:spPr bwMode="auto">
            <a:xfrm>
              <a:off x="1054156" y="535850"/>
              <a:ext cx="304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rgbClr val="000000"/>
                  </a:solidFill>
                  <a:latin typeface="Times New Roman" panose="02020603050405020304" pitchFamily="18" charset="0"/>
                  <a:cs typeface="Times New Roman" panose="02020603050405020304" pitchFamily="18" charset="0"/>
                </a:rPr>
                <a:t>SH</a:t>
              </a:r>
              <a:endParaRPr lang="en-US" altLang="en-US" sz="1800" b="1">
                <a:latin typeface="Times New Roman" panose="02020603050405020304" pitchFamily="18" charset="0"/>
                <a:cs typeface="Times New Roman" panose="02020603050405020304" pitchFamily="18" charset="0"/>
              </a:endParaRPr>
            </a:p>
          </p:txBody>
        </p:sp>
        <p:grpSp>
          <p:nvGrpSpPr>
            <p:cNvPr id="2" name="Group 1"/>
            <p:cNvGrpSpPr/>
            <p:nvPr/>
          </p:nvGrpSpPr>
          <p:grpSpPr>
            <a:xfrm>
              <a:off x="472966" y="228600"/>
              <a:ext cx="911225" cy="274638"/>
              <a:chOff x="485831" y="813663"/>
              <a:chExt cx="911225" cy="274638"/>
            </a:xfrm>
          </p:grpSpPr>
          <p:sp>
            <p:nvSpPr>
              <p:cNvPr id="14380" name="Line 121"/>
              <p:cNvSpPr>
                <a:spLocks noChangeShapeType="1"/>
              </p:cNvSpPr>
              <p:nvPr/>
            </p:nvSpPr>
            <p:spPr bwMode="auto">
              <a:xfrm>
                <a:off x="485831" y="910500"/>
                <a:ext cx="520700" cy="1588"/>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81" name="Rectangle 122"/>
              <p:cNvSpPr>
                <a:spLocks noChangeArrowheads="1"/>
              </p:cNvSpPr>
              <p:nvPr/>
            </p:nvSpPr>
            <p:spPr bwMode="auto">
              <a:xfrm>
                <a:off x="679506" y="850175"/>
                <a:ext cx="109538" cy="107950"/>
              </a:xfrm>
              <a:prstGeom prst="rect">
                <a:avLst/>
              </a:prstGeom>
              <a:solidFill>
                <a:srgbClr val="FFFFFF"/>
              </a:solidFill>
              <a:ln w="1270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4382" name="Rectangle 123"/>
              <p:cNvSpPr>
                <a:spLocks noChangeArrowheads="1"/>
              </p:cNvSpPr>
              <p:nvPr/>
            </p:nvSpPr>
            <p:spPr bwMode="auto">
              <a:xfrm>
                <a:off x="1054156" y="813663"/>
                <a:ext cx="342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dirty="0">
                    <a:solidFill>
                      <a:srgbClr val="000000"/>
                    </a:solidFill>
                    <a:latin typeface="Times New Roman" panose="02020603050405020304" pitchFamily="18" charset="0"/>
                    <a:cs typeface="Times New Roman" panose="02020603050405020304" pitchFamily="18" charset="0"/>
                  </a:rPr>
                  <a:t>NO</a:t>
                </a:r>
                <a:endParaRPr lang="en-US" altLang="en-US" sz="1800" b="1" dirty="0">
                  <a:latin typeface="Times New Roman" panose="02020603050405020304" pitchFamily="18" charset="0"/>
                  <a:cs typeface="Times New Roman" panose="02020603050405020304" pitchFamily="18" charset="0"/>
                </a:endParaRPr>
              </a:p>
            </p:txBody>
          </p:sp>
        </p:grpSp>
        <p:sp>
          <p:nvSpPr>
            <p:cNvPr id="14383" name="Line 114"/>
            <p:cNvSpPr>
              <a:spLocks noChangeShapeType="1"/>
            </p:cNvSpPr>
            <p:nvPr/>
          </p:nvSpPr>
          <p:spPr bwMode="auto">
            <a:xfrm>
              <a:off x="514132" y="631700"/>
              <a:ext cx="520700" cy="1588"/>
            </a:xfrm>
            <a:prstGeom prst="line">
              <a:avLst/>
            </a:prstGeom>
            <a:noFill/>
            <a:ln w="38100">
              <a:solidFill>
                <a:srgbClr val="000000"/>
              </a:solidFill>
              <a:prstDash val="sysDash"/>
              <a:round/>
              <a:headEnd/>
              <a:tailEnd/>
            </a:ln>
            <a:extLst>
              <a:ext uri="{909E8E84-426E-40DD-AFC4-6F175D3DCCD1}">
                <a14:hiddenFill xmlns:a14="http://schemas.microsoft.com/office/drawing/2010/main">
                  <a:noFill/>
                </a14:hiddenFill>
              </a:ext>
            </a:extLst>
          </p:spPr>
          <p:txBody>
            <a:bodyPr/>
            <a:lstStyle/>
            <a:p>
              <a:endParaRPr lang="en-US"/>
            </a:p>
          </p:txBody>
        </p:sp>
        <p:sp>
          <p:nvSpPr>
            <p:cNvPr id="14384" name="Freeform 119"/>
            <p:cNvSpPr>
              <a:spLocks/>
            </p:cNvSpPr>
            <p:nvPr/>
          </p:nvSpPr>
          <p:spPr bwMode="auto">
            <a:xfrm>
              <a:off x="679506" y="570775"/>
              <a:ext cx="120650" cy="122238"/>
            </a:xfrm>
            <a:custGeom>
              <a:avLst/>
              <a:gdLst>
                <a:gd name="T0" fmla="*/ 2147483646 w 76"/>
                <a:gd name="T1" fmla="*/ 0 h 77"/>
                <a:gd name="T2" fmla="*/ 2147483646 w 76"/>
                <a:gd name="T3" fmla="*/ 2147483646 h 77"/>
                <a:gd name="T4" fmla="*/ 2147483646 w 76"/>
                <a:gd name="T5" fmla="*/ 2147483646 h 77"/>
                <a:gd name="T6" fmla="*/ 0 w 76"/>
                <a:gd name="T7" fmla="*/ 2147483646 h 77"/>
                <a:gd name="T8" fmla="*/ 2147483646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C0C0C0"/>
            </a:solidFill>
            <a:ln w="12700">
              <a:solidFill>
                <a:srgbClr val="000000"/>
              </a:solidFill>
              <a:prstDash val="solid"/>
              <a:round/>
              <a:headEnd/>
              <a:tailEnd/>
            </a:ln>
          </p:spPr>
          <p:txBody>
            <a:bodyPr/>
            <a:lstStyle/>
            <a:p>
              <a:endParaRPr lang="en-US"/>
            </a:p>
          </p:txBody>
        </p:sp>
      </p:grpSp>
    </p:spTree>
    <p:extLst>
      <p:ext uri="{BB962C8B-B14F-4D97-AF65-F5344CB8AC3E}">
        <p14:creationId xmlns:p14="http://schemas.microsoft.com/office/powerpoint/2010/main" val="3044722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5"/>
          <p:cNvSpPr>
            <a:spLocks noChangeShapeType="1"/>
          </p:cNvSpPr>
          <p:nvPr/>
        </p:nvSpPr>
        <p:spPr bwMode="auto">
          <a:xfrm>
            <a:off x="1432053" y="5575653"/>
            <a:ext cx="4436526" cy="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Line 6"/>
          <p:cNvSpPr>
            <a:spLocks noChangeShapeType="1"/>
          </p:cNvSpPr>
          <p:nvPr/>
        </p:nvSpPr>
        <p:spPr bwMode="auto">
          <a:xfrm flipV="1">
            <a:off x="1432053" y="5427063"/>
            <a:ext cx="0" cy="14859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7" name="Line 7"/>
          <p:cNvSpPr>
            <a:spLocks noChangeShapeType="1"/>
          </p:cNvSpPr>
          <p:nvPr/>
        </p:nvSpPr>
        <p:spPr bwMode="auto">
          <a:xfrm flipV="1">
            <a:off x="2250551" y="5427063"/>
            <a:ext cx="0" cy="14859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8"/>
          <p:cNvSpPr>
            <a:spLocks noChangeShapeType="1"/>
          </p:cNvSpPr>
          <p:nvPr/>
        </p:nvSpPr>
        <p:spPr bwMode="auto">
          <a:xfrm flipV="1">
            <a:off x="3071568" y="5427063"/>
            <a:ext cx="0" cy="14859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9"/>
          <p:cNvSpPr>
            <a:spLocks noChangeShapeType="1"/>
          </p:cNvSpPr>
          <p:nvPr/>
        </p:nvSpPr>
        <p:spPr bwMode="auto">
          <a:xfrm flipV="1">
            <a:off x="3890067" y="5427063"/>
            <a:ext cx="0" cy="14859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0"/>
          <p:cNvSpPr>
            <a:spLocks noChangeShapeType="1"/>
          </p:cNvSpPr>
          <p:nvPr/>
        </p:nvSpPr>
        <p:spPr bwMode="auto">
          <a:xfrm flipV="1">
            <a:off x="4708564" y="5427063"/>
            <a:ext cx="0" cy="14859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11"/>
          <p:cNvSpPr>
            <a:spLocks noChangeShapeType="1"/>
          </p:cNvSpPr>
          <p:nvPr/>
        </p:nvSpPr>
        <p:spPr bwMode="auto">
          <a:xfrm flipV="1">
            <a:off x="5529581" y="5427063"/>
            <a:ext cx="0" cy="14859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14"/>
          <p:cNvSpPr>
            <a:spLocks noChangeArrowheads="1"/>
          </p:cNvSpPr>
          <p:nvPr/>
        </p:nvSpPr>
        <p:spPr bwMode="auto">
          <a:xfrm>
            <a:off x="1982643" y="5695606"/>
            <a:ext cx="51765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2002</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15" name="Rectangle 15"/>
          <p:cNvSpPr>
            <a:spLocks noChangeArrowheads="1"/>
          </p:cNvSpPr>
          <p:nvPr/>
        </p:nvSpPr>
        <p:spPr bwMode="auto">
          <a:xfrm>
            <a:off x="2801142" y="5695606"/>
            <a:ext cx="51765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2004</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16" name="Rectangle 16"/>
          <p:cNvSpPr>
            <a:spLocks noChangeArrowheads="1"/>
          </p:cNvSpPr>
          <p:nvPr/>
        </p:nvSpPr>
        <p:spPr bwMode="auto">
          <a:xfrm>
            <a:off x="3622159" y="5695606"/>
            <a:ext cx="51765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2006</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17" name="Rectangle 17"/>
          <p:cNvSpPr>
            <a:spLocks noChangeArrowheads="1"/>
          </p:cNvSpPr>
          <p:nvPr/>
        </p:nvSpPr>
        <p:spPr bwMode="auto">
          <a:xfrm>
            <a:off x="4440657" y="5695606"/>
            <a:ext cx="51765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2008</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18" name="Rectangle 18"/>
          <p:cNvSpPr>
            <a:spLocks noChangeArrowheads="1"/>
          </p:cNvSpPr>
          <p:nvPr/>
        </p:nvSpPr>
        <p:spPr bwMode="auto">
          <a:xfrm>
            <a:off x="5261674" y="5695606"/>
            <a:ext cx="51765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2010</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20" name="Rectangle 20"/>
          <p:cNvSpPr>
            <a:spLocks noChangeArrowheads="1"/>
          </p:cNvSpPr>
          <p:nvPr/>
        </p:nvSpPr>
        <p:spPr bwMode="auto">
          <a:xfrm>
            <a:off x="3185308" y="6031468"/>
            <a:ext cx="14831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Times New Roman" panose="02020603050405020304" pitchFamily="18" charset="0"/>
              </a:rPr>
              <a:t>Brood Year</a:t>
            </a:r>
            <a:endParaRPr kumimoji="0" lang="en-US" altLang="en-US" sz="2400" b="1" i="0" u="none" strike="noStrike" cap="none" normalizeH="0" baseline="0" dirty="0" smtClean="0">
              <a:ln>
                <a:noFill/>
              </a:ln>
              <a:solidFill>
                <a:schemeClr val="tx1"/>
              </a:solidFill>
              <a:effectLst/>
              <a:latin typeface="Times New Roman" panose="02020603050405020304" pitchFamily="18" charset="0"/>
            </a:endParaRPr>
          </a:p>
        </p:txBody>
      </p:sp>
      <p:sp>
        <p:nvSpPr>
          <p:cNvPr id="27" name="Line 27"/>
          <p:cNvSpPr>
            <a:spLocks noChangeShapeType="1"/>
          </p:cNvSpPr>
          <p:nvPr/>
        </p:nvSpPr>
        <p:spPr bwMode="auto">
          <a:xfrm>
            <a:off x="1432053" y="662144"/>
            <a:ext cx="0" cy="14607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34" name="Line 34"/>
          <p:cNvSpPr>
            <a:spLocks noChangeShapeType="1"/>
          </p:cNvSpPr>
          <p:nvPr/>
        </p:nvSpPr>
        <p:spPr bwMode="auto">
          <a:xfrm flipV="1">
            <a:off x="1432053" y="662144"/>
            <a:ext cx="0" cy="4913509"/>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36" name="Line 36"/>
          <p:cNvSpPr>
            <a:spLocks noChangeShapeType="1"/>
          </p:cNvSpPr>
          <p:nvPr/>
        </p:nvSpPr>
        <p:spPr bwMode="auto">
          <a:xfrm>
            <a:off x="1432053" y="3938656"/>
            <a:ext cx="146070" cy="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37" name="Line 37"/>
          <p:cNvSpPr>
            <a:spLocks noChangeShapeType="1"/>
          </p:cNvSpPr>
          <p:nvPr/>
        </p:nvSpPr>
        <p:spPr bwMode="auto">
          <a:xfrm>
            <a:off x="1432053" y="2299140"/>
            <a:ext cx="146070" cy="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38" name="Line 38"/>
          <p:cNvSpPr>
            <a:spLocks noChangeShapeType="1"/>
          </p:cNvSpPr>
          <p:nvPr/>
        </p:nvSpPr>
        <p:spPr bwMode="auto">
          <a:xfrm>
            <a:off x="1432053" y="662144"/>
            <a:ext cx="146070" cy="0"/>
          </a:xfrm>
          <a:prstGeom prst="line">
            <a:avLst/>
          </a:prstGeom>
          <a:noFill/>
          <a:ln w="254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39" name="Rectangle 39"/>
          <p:cNvSpPr>
            <a:spLocks noChangeArrowheads="1"/>
          </p:cNvSpPr>
          <p:nvPr/>
        </p:nvSpPr>
        <p:spPr bwMode="auto">
          <a:xfrm>
            <a:off x="1129788" y="5390802"/>
            <a:ext cx="213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anose="02020603050405020304" pitchFamily="18" charset="0"/>
              </a:rPr>
              <a:t>-1</a:t>
            </a:r>
            <a:endParaRPr kumimoji="0" lang="en-US" altLang="en-US" sz="2000" b="1" i="0" u="none" strike="noStrike" cap="none" normalizeH="0" baseline="0" smtClean="0">
              <a:ln>
                <a:noFill/>
              </a:ln>
              <a:solidFill>
                <a:schemeClr val="tx1"/>
              </a:solidFill>
              <a:effectLst/>
              <a:latin typeface="Times New Roman" panose="02020603050405020304" pitchFamily="18" charset="0"/>
            </a:endParaRPr>
          </a:p>
        </p:txBody>
      </p:sp>
      <p:sp>
        <p:nvSpPr>
          <p:cNvPr id="40" name="Rectangle 40"/>
          <p:cNvSpPr>
            <a:spLocks noChangeArrowheads="1"/>
          </p:cNvSpPr>
          <p:nvPr/>
        </p:nvSpPr>
        <p:spPr bwMode="auto">
          <a:xfrm>
            <a:off x="1190231" y="3753805"/>
            <a:ext cx="1282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anose="02020603050405020304" pitchFamily="18" charset="0"/>
              </a:rPr>
              <a:t>0</a:t>
            </a:r>
            <a:endParaRPr kumimoji="0" lang="en-US" altLang="en-US" sz="2000" b="1" i="0" u="none" strike="noStrike" cap="none" normalizeH="0" baseline="0" smtClean="0">
              <a:ln>
                <a:noFill/>
              </a:ln>
              <a:solidFill>
                <a:schemeClr val="tx1"/>
              </a:solidFill>
              <a:effectLst/>
              <a:latin typeface="Times New Roman" panose="02020603050405020304" pitchFamily="18" charset="0"/>
            </a:endParaRPr>
          </a:p>
        </p:txBody>
      </p:sp>
      <p:sp>
        <p:nvSpPr>
          <p:cNvPr id="41" name="Rectangle 41"/>
          <p:cNvSpPr>
            <a:spLocks noChangeArrowheads="1"/>
          </p:cNvSpPr>
          <p:nvPr/>
        </p:nvSpPr>
        <p:spPr bwMode="auto">
          <a:xfrm>
            <a:off x="1190231" y="2114290"/>
            <a:ext cx="1282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anose="02020603050405020304" pitchFamily="18" charset="0"/>
              </a:rPr>
              <a:t>1</a:t>
            </a:r>
            <a:endParaRPr kumimoji="0" lang="en-US" altLang="en-US" sz="2000" b="1" i="0" u="none" strike="noStrike" cap="none" normalizeH="0" baseline="0" smtClean="0">
              <a:ln>
                <a:noFill/>
              </a:ln>
              <a:solidFill>
                <a:schemeClr val="tx1"/>
              </a:solidFill>
              <a:effectLst/>
              <a:latin typeface="Times New Roman" panose="02020603050405020304" pitchFamily="18" charset="0"/>
            </a:endParaRPr>
          </a:p>
        </p:txBody>
      </p:sp>
      <p:sp>
        <p:nvSpPr>
          <p:cNvPr id="42" name="Rectangle 42"/>
          <p:cNvSpPr>
            <a:spLocks noChangeArrowheads="1"/>
          </p:cNvSpPr>
          <p:nvPr/>
        </p:nvSpPr>
        <p:spPr bwMode="auto">
          <a:xfrm>
            <a:off x="1190231" y="477293"/>
            <a:ext cx="1282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latin typeface="Times New Roman" panose="02020603050405020304" pitchFamily="18" charset="0"/>
              </a:rPr>
              <a:t>2</a:t>
            </a:r>
            <a:endParaRPr kumimoji="0" lang="en-US" altLang="en-US" sz="2000" b="1" i="0" u="none" strike="noStrike" cap="none" normalizeH="0" baseline="0" dirty="0" smtClean="0">
              <a:ln>
                <a:noFill/>
              </a:ln>
              <a:solidFill>
                <a:schemeClr val="tx1"/>
              </a:solidFill>
              <a:effectLst/>
              <a:latin typeface="Times New Roman" panose="02020603050405020304" pitchFamily="18" charset="0"/>
            </a:endParaRPr>
          </a:p>
        </p:txBody>
      </p:sp>
      <p:sp>
        <p:nvSpPr>
          <p:cNvPr id="43" name="Rectangle 43"/>
          <p:cNvSpPr>
            <a:spLocks noChangeArrowheads="1"/>
          </p:cNvSpPr>
          <p:nvPr/>
        </p:nvSpPr>
        <p:spPr bwMode="auto">
          <a:xfrm rot="16200000">
            <a:off x="-665645" y="2831954"/>
            <a:ext cx="27674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Times New Roman" panose="02020603050405020304" pitchFamily="18" charset="0"/>
              </a:rPr>
              <a:t>(SH-HC) POHP (cm)</a:t>
            </a:r>
            <a:endParaRPr kumimoji="0" lang="en-US" altLang="en-US" sz="2400" b="1" i="0" u="none" strike="noStrike" cap="none" normalizeH="0" baseline="0" dirty="0" smtClean="0">
              <a:ln>
                <a:noFill/>
              </a:ln>
              <a:solidFill>
                <a:schemeClr val="tx1"/>
              </a:solidFill>
              <a:effectLst/>
              <a:latin typeface="Times New Roman" panose="02020603050405020304" pitchFamily="18" charset="0"/>
            </a:endParaRPr>
          </a:p>
        </p:txBody>
      </p:sp>
      <p:sp>
        <p:nvSpPr>
          <p:cNvPr id="44" name="Oval 44"/>
          <p:cNvSpPr>
            <a:spLocks noChangeArrowheads="1"/>
          </p:cNvSpPr>
          <p:nvPr/>
        </p:nvSpPr>
        <p:spPr bwMode="auto">
          <a:xfrm>
            <a:off x="2202701" y="4379385"/>
            <a:ext cx="83110" cy="83110"/>
          </a:xfrm>
          <a:prstGeom prst="ellipse">
            <a:avLst/>
          </a:prstGeom>
          <a:solidFill>
            <a:schemeClr val="bg1">
              <a:lumMod val="50000"/>
            </a:schemeClr>
          </a:solidFill>
          <a:ln w="222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Oval 45"/>
          <p:cNvSpPr>
            <a:spLocks noChangeArrowheads="1"/>
          </p:cNvSpPr>
          <p:nvPr/>
        </p:nvSpPr>
        <p:spPr bwMode="auto">
          <a:xfrm>
            <a:off x="2613208" y="3528147"/>
            <a:ext cx="80591" cy="83110"/>
          </a:xfrm>
          <a:prstGeom prst="ellipse">
            <a:avLst/>
          </a:prstGeom>
          <a:solidFill>
            <a:schemeClr val="bg1">
              <a:lumMod val="50000"/>
            </a:schemeClr>
          </a:solidFill>
          <a:ln w="222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Oval 46"/>
          <p:cNvSpPr>
            <a:spLocks noChangeArrowheads="1"/>
          </p:cNvSpPr>
          <p:nvPr/>
        </p:nvSpPr>
        <p:spPr bwMode="auto">
          <a:xfrm>
            <a:off x="3021198" y="3102529"/>
            <a:ext cx="83110" cy="83110"/>
          </a:xfrm>
          <a:prstGeom prst="ellipse">
            <a:avLst/>
          </a:prstGeom>
          <a:solidFill>
            <a:schemeClr val="bg1">
              <a:lumMod val="50000"/>
            </a:schemeClr>
          </a:solidFill>
          <a:ln w="222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Oval 47"/>
          <p:cNvSpPr>
            <a:spLocks noChangeArrowheads="1"/>
          </p:cNvSpPr>
          <p:nvPr/>
        </p:nvSpPr>
        <p:spPr bwMode="auto">
          <a:xfrm>
            <a:off x="3431708" y="3233488"/>
            <a:ext cx="83110" cy="83110"/>
          </a:xfrm>
          <a:prstGeom prst="ellipse">
            <a:avLst/>
          </a:prstGeom>
          <a:solidFill>
            <a:schemeClr val="bg2">
              <a:lumMod val="60000"/>
              <a:lumOff val="40000"/>
            </a:schemeClr>
          </a:solidFill>
          <a:ln w="222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Oval 48"/>
          <p:cNvSpPr>
            <a:spLocks noChangeArrowheads="1"/>
          </p:cNvSpPr>
          <p:nvPr/>
        </p:nvSpPr>
        <p:spPr bwMode="auto">
          <a:xfrm>
            <a:off x="3842215" y="3233488"/>
            <a:ext cx="83110" cy="83110"/>
          </a:xfrm>
          <a:prstGeom prst="ellipse">
            <a:avLst/>
          </a:prstGeom>
          <a:solidFill>
            <a:schemeClr val="bg2">
              <a:lumMod val="60000"/>
              <a:lumOff val="40000"/>
            </a:schemeClr>
          </a:solidFill>
          <a:ln w="222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Oval 49"/>
          <p:cNvSpPr>
            <a:spLocks noChangeArrowheads="1"/>
          </p:cNvSpPr>
          <p:nvPr/>
        </p:nvSpPr>
        <p:spPr bwMode="auto">
          <a:xfrm>
            <a:off x="4250205" y="2810388"/>
            <a:ext cx="83110" cy="83110"/>
          </a:xfrm>
          <a:prstGeom prst="ellipse">
            <a:avLst/>
          </a:prstGeom>
          <a:solidFill>
            <a:schemeClr val="bg2">
              <a:lumMod val="60000"/>
              <a:lumOff val="40000"/>
            </a:schemeClr>
          </a:solidFill>
          <a:ln w="222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Oval 50"/>
          <p:cNvSpPr>
            <a:spLocks noChangeArrowheads="1"/>
          </p:cNvSpPr>
          <p:nvPr/>
        </p:nvSpPr>
        <p:spPr bwMode="auto">
          <a:xfrm>
            <a:off x="4660714" y="2906089"/>
            <a:ext cx="83110" cy="83110"/>
          </a:xfrm>
          <a:prstGeom prst="ellipse">
            <a:avLst/>
          </a:prstGeom>
          <a:solidFill>
            <a:schemeClr val="bg2">
              <a:lumMod val="60000"/>
              <a:lumOff val="40000"/>
            </a:schemeClr>
          </a:solidFill>
          <a:ln w="222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Oval 51"/>
          <p:cNvSpPr>
            <a:spLocks noChangeArrowheads="1"/>
          </p:cNvSpPr>
          <p:nvPr/>
        </p:nvSpPr>
        <p:spPr bwMode="auto">
          <a:xfrm>
            <a:off x="5071222" y="3560888"/>
            <a:ext cx="83110" cy="83110"/>
          </a:xfrm>
          <a:prstGeom prst="ellipse">
            <a:avLst/>
          </a:prstGeom>
          <a:solidFill>
            <a:schemeClr val="bg2">
              <a:lumMod val="60000"/>
              <a:lumOff val="40000"/>
            </a:schemeClr>
          </a:solidFill>
          <a:ln w="222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Oval 52"/>
          <p:cNvSpPr>
            <a:spLocks noChangeArrowheads="1"/>
          </p:cNvSpPr>
          <p:nvPr/>
        </p:nvSpPr>
        <p:spPr bwMode="auto">
          <a:xfrm>
            <a:off x="5481731" y="1760191"/>
            <a:ext cx="80591" cy="83110"/>
          </a:xfrm>
          <a:prstGeom prst="ellipse">
            <a:avLst/>
          </a:prstGeom>
          <a:solidFill>
            <a:schemeClr val="bg2">
              <a:lumMod val="60000"/>
              <a:lumOff val="40000"/>
            </a:schemeClr>
          </a:solidFill>
          <a:ln w="222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Line 53"/>
          <p:cNvSpPr>
            <a:spLocks noChangeShapeType="1"/>
          </p:cNvSpPr>
          <p:nvPr/>
        </p:nvSpPr>
        <p:spPr bwMode="auto">
          <a:xfrm flipV="1">
            <a:off x="2250551" y="2470395"/>
            <a:ext cx="3279031" cy="1493445"/>
          </a:xfrm>
          <a:prstGeom prst="line">
            <a:avLst/>
          </a:prstGeom>
          <a:noFill/>
          <a:ln w="603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60" name="Group 59"/>
          <p:cNvGrpSpPr/>
          <p:nvPr/>
        </p:nvGrpSpPr>
        <p:grpSpPr>
          <a:xfrm>
            <a:off x="2314873" y="506568"/>
            <a:ext cx="3668261" cy="4144844"/>
            <a:chOff x="2314873" y="506568"/>
            <a:chExt cx="3668261" cy="4144844"/>
          </a:xfrm>
        </p:grpSpPr>
        <p:sp>
          <p:nvSpPr>
            <p:cNvPr id="56" name="Rectangle 55"/>
            <p:cNvSpPr/>
            <p:nvPr/>
          </p:nvSpPr>
          <p:spPr>
            <a:xfrm>
              <a:off x="3733800" y="4005081"/>
              <a:ext cx="2249334" cy="646331"/>
            </a:xfrm>
            <a:prstGeom prst="rect">
              <a:avLst/>
            </a:prstGeom>
          </p:spPr>
          <p:txBody>
            <a:bodyPr wrap="none">
              <a:spAutoFit/>
            </a:bodyPr>
            <a:lstStyle/>
            <a:p>
              <a:r>
                <a:rPr lang="en-US" b="1" dirty="0" err="1" smtClean="0"/>
                <a:t>Adj</a:t>
              </a:r>
              <a:r>
                <a:rPr lang="en-US" b="1" dirty="0" smtClean="0"/>
                <a:t> R</a:t>
              </a:r>
              <a:r>
                <a:rPr lang="en-US" b="1" baseline="30000" dirty="0" smtClean="0"/>
                <a:t>2</a:t>
              </a:r>
              <a:r>
                <a:rPr lang="en-US" b="1" dirty="0" smtClean="0"/>
                <a:t> = 0.463</a:t>
              </a:r>
            </a:p>
            <a:p>
              <a:r>
                <a:rPr lang="en-US" b="1" dirty="0" err="1"/>
                <a:t>d</a:t>
              </a:r>
              <a:r>
                <a:rPr lang="en-US" b="1" dirty="0" err="1" smtClean="0"/>
                <a:t>f</a:t>
              </a:r>
              <a:r>
                <a:rPr lang="en-US" b="1" dirty="0" smtClean="0"/>
                <a:t> = 7, </a:t>
              </a:r>
              <a:r>
                <a:rPr lang="en-US" b="1" i="1" dirty="0" smtClean="0"/>
                <a:t>p</a:t>
              </a:r>
              <a:r>
                <a:rPr lang="en-US" b="1" dirty="0" smtClean="0"/>
                <a:t>-value = 0.03</a:t>
              </a:r>
            </a:p>
          </p:txBody>
        </p:sp>
        <p:sp>
          <p:nvSpPr>
            <p:cNvPr id="59" name="Rectangle 58"/>
            <p:cNvSpPr/>
            <p:nvPr/>
          </p:nvSpPr>
          <p:spPr>
            <a:xfrm>
              <a:off x="2314873" y="506568"/>
              <a:ext cx="3618939" cy="830997"/>
            </a:xfrm>
            <a:prstGeom prst="rect">
              <a:avLst/>
            </a:prstGeom>
          </p:spPr>
          <p:txBody>
            <a:bodyPr wrap="none">
              <a:spAutoFit/>
            </a:bodyPr>
            <a:lstStyle/>
            <a:p>
              <a:r>
                <a:rPr lang="en-US" sz="2400" b="1" dirty="0" smtClean="0"/>
                <a:t>SH and HC lines are </a:t>
              </a:r>
            </a:p>
            <a:p>
              <a:r>
                <a:rPr lang="en-US" sz="2400" b="1" dirty="0" smtClean="0"/>
                <a:t>Diverging </a:t>
              </a:r>
              <a:r>
                <a:rPr lang="en-US" sz="2400" b="1" dirty="0"/>
                <a:t>by 0.11 cm/year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5"/>
          <p:cNvSpPr>
            <a:spLocks noChangeArrowheads="1"/>
          </p:cNvSpPr>
          <p:nvPr/>
        </p:nvSpPr>
        <p:spPr bwMode="auto">
          <a:xfrm>
            <a:off x="2249344" y="228600"/>
            <a:ext cx="43377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00"/>
                </a:solidFill>
                <a:effectLst/>
                <a:latin typeface="Times New Roman" panose="02020603050405020304" pitchFamily="18" charset="0"/>
              </a:rPr>
              <a:t>Differences From NO Population</a:t>
            </a:r>
            <a:endParaRPr kumimoji="0" lang="en-US" altLang="en-US" sz="1800" b="1" i="0" u="none" strike="noStrike" cap="none" normalizeH="0" baseline="0" dirty="0" smtClean="0">
              <a:ln>
                <a:noFill/>
              </a:ln>
              <a:solidFill>
                <a:schemeClr val="tx1"/>
              </a:solidFill>
              <a:effectLst/>
              <a:latin typeface="Times New Roman" panose="02020603050405020304" pitchFamily="18" charset="0"/>
            </a:endParaRPr>
          </a:p>
        </p:txBody>
      </p:sp>
      <p:sp>
        <p:nvSpPr>
          <p:cNvPr id="11" name="Line 11"/>
          <p:cNvSpPr>
            <a:spLocks noChangeShapeType="1"/>
          </p:cNvSpPr>
          <p:nvPr/>
        </p:nvSpPr>
        <p:spPr bwMode="auto">
          <a:xfrm>
            <a:off x="2381542" y="5603670"/>
            <a:ext cx="4400460"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12" name="Line 12"/>
          <p:cNvSpPr>
            <a:spLocks noChangeShapeType="1"/>
          </p:cNvSpPr>
          <p:nvPr/>
        </p:nvSpPr>
        <p:spPr bwMode="auto">
          <a:xfrm flipV="1">
            <a:off x="2363507"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b="1"/>
          </a:p>
        </p:txBody>
      </p:sp>
      <p:sp>
        <p:nvSpPr>
          <p:cNvPr id="13" name="Line 13"/>
          <p:cNvSpPr>
            <a:spLocks noChangeShapeType="1"/>
          </p:cNvSpPr>
          <p:nvPr/>
        </p:nvSpPr>
        <p:spPr bwMode="auto">
          <a:xfrm flipV="1">
            <a:off x="2821138"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Line 14"/>
          <p:cNvSpPr>
            <a:spLocks noChangeShapeType="1"/>
          </p:cNvSpPr>
          <p:nvPr/>
        </p:nvSpPr>
        <p:spPr bwMode="auto">
          <a:xfrm flipV="1">
            <a:off x="3260732"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15"/>
          <p:cNvSpPr>
            <a:spLocks noChangeShapeType="1"/>
          </p:cNvSpPr>
          <p:nvPr/>
        </p:nvSpPr>
        <p:spPr bwMode="auto">
          <a:xfrm flipV="1">
            <a:off x="3702582"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Line 16"/>
          <p:cNvSpPr>
            <a:spLocks noChangeShapeType="1"/>
          </p:cNvSpPr>
          <p:nvPr/>
        </p:nvSpPr>
        <p:spPr bwMode="auto">
          <a:xfrm flipV="1">
            <a:off x="4142177"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17"/>
          <p:cNvSpPr>
            <a:spLocks noChangeShapeType="1"/>
          </p:cNvSpPr>
          <p:nvPr/>
        </p:nvSpPr>
        <p:spPr bwMode="auto">
          <a:xfrm flipV="1">
            <a:off x="4581772"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Line 18"/>
          <p:cNvSpPr>
            <a:spLocks noChangeShapeType="1"/>
          </p:cNvSpPr>
          <p:nvPr/>
        </p:nvSpPr>
        <p:spPr bwMode="auto">
          <a:xfrm flipV="1">
            <a:off x="5021368"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Line 19"/>
          <p:cNvSpPr>
            <a:spLocks noChangeShapeType="1"/>
          </p:cNvSpPr>
          <p:nvPr/>
        </p:nvSpPr>
        <p:spPr bwMode="auto">
          <a:xfrm flipV="1">
            <a:off x="5460962"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20"/>
          <p:cNvSpPr>
            <a:spLocks noChangeShapeType="1"/>
          </p:cNvSpPr>
          <p:nvPr/>
        </p:nvSpPr>
        <p:spPr bwMode="auto">
          <a:xfrm flipV="1">
            <a:off x="5902812"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21"/>
          <p:cNvSpPr>
            <a:spLocks noChangeShapeType="1"/>
          </p:cNvSpPr>
          <p:nvPr/>
        </p:nvSpPr>
        <p:spPr bwMode="auto">
          <a:xfrm flipV="1">
            <a:off x="6342408" y="5482055"/>
            <a:ext cx="0" cy="1330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Rectangle 24"/>
          <p:cNvSpPr>
            <a:spLocks noChangeArrowheads="1"/>
          </p:cNvSpPr>
          <p:nvPr/>
        </p:nvSpPr>
        <p:spPr bwMode="auto">
          <a:xfrm>
            <a:off x="2530995" y="5641559"/>
            <a:ext cx="655589" cy="393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2002</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26" name="Rectangle 26"/>
          <p:cNvSpPr>
            <a:spLocks noChangeArrowheads="1"/>
          </p:cNvSpPr>
          <p:nvPr/>
        </p:nvSpPr>
        <p:spPr bwMode="auto">
          <a:xfrm>
            <a:off x="3410185" y="5641559"/>
            <a:ext cx="655589" cy="393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2004</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28" name="Rectangle 28"/>
          <p:cNvSpPr>
            <a:spLocks noChangeArrowheads="1"/>
          </p:cNvSpPr>
          <p:nvPr/>
        </p:nvSpPr>
        <p:spPr bwMode="auto">
          <a:xfrm>
            <a:off x="4289375" y="5641559"/>
            <a:ext cx="655589" cy="393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2006</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30" name="Rectangle 30"/>
          <p:cNvSpPr>
            <a:spLocks noChangeArrowheads="1"/>
          </p:cNvSpPr>
          <p:nvPr/>
        </p:nvSpPr>
        <p:spPr bwMode="auto">
          <a:xfrm>
            <a:off x="5170821" y="5641559"/>
            <a:ext cx="655589" cy="393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2008</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32" name="Rectangle 32"/>
          <p:cNvSpPr>
            <a:spLocks noChangeArrowheads="1"/>
          </p:cNvSpPr>
          <p:nvPr/>
        </p:nvSpPr>
        <p:spPr bwMode="auto">
          <a:xfrm>
            <a:off x="6050011" y="5641559"/>
            <a:ext cx="655589" cy="393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2010</a:t>
            </a:r>
            <a:endParaRPr kumimoji="0" lang="en-US" altLang="en-US" b="1" i="0" u="none" strike="noStrike" cap="none" normalizeH="0" baseline="0" dirty="0" smtClean="0">
              <a:ln>
                <a:noFill/>
              </a:ln>
              <a:solidFill>
                <a:schemeClr val="tx1"/>
              </a:solidFill>
              <a:effectLst/>
              <a:latin typeface="Times New Roman" panose="02020603050405020304" pitchFamily="18" charset="0"/>
            </a:endParaRPr>
          </a:p>
        </p:txBody>
      </p:sp>
      <p:sp>
        <p:nvSpPr>
          <p:cNvPr id="34" name="Rectangle 34"/>
          <p:cNvSpPr>
            <a:spLocks noChangeArrowheads="1"/>
          </p:cNvSpPr>
          <p:nvPr/>
        </p:nvSpPr>
        <p:spPr bwMode="auto">
          <a:xfrm>
            <a:off x="3802025" y="6062246"/>
            <a:ext cx="150214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smtClean="0">
                <a:ln>
                  <a:noFill/>
                </a:ln>
                <a:solidFill>
                  <a:srgbClr val="000000"/>
                </a:solidFill>
                <a:effectLst/>
                <a:latin typeface="Times New Roman" panose="02020603050405020304" pitchFamily="18" charset="0"/>
              </a:rPr>
              <a:t>Brood Year</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6" name="Line 36"/>
          <p:cNvSpPr>
            <a:spLocks noChangeShapeType="1"/>
          </p:cNvSpPr>
          <p:nvPr/>
        </p:nvSpPr>
        <p:spPr bwMode="auto">
          <a:xfrm flipH="1">
            <a:off x="6648997" y="5603670"/>
            <a:ext cx="133005"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42" name="Line 42"/>
          <p:cNvSpPr>
            <a:spLocks noChangeShapeType="1"/>
          </p:cNvSpPr>
          <p:nvPr/>
        </p:nvSpPr>
        <p:spPr bwMode="auto">
          <a:xfrm>
            <a:off x="2363507" y="1219110"/>
            <a:ext cx="0" cy="130751"/>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b="1"/>
          </a:p>
        </p:txBody>
      </p:sp>
      <p:sp>
        <p:nvSpPr>
          <p:cNvPr id="53" name="Line 53"/>
          <p:cNvSpPr>
            <a:spLocks noChangeShapeType="1"/>
          </p:cNvSpPr>
          <p:nvPr/>
        </p:nvSpPr>
        <p:spPr bwMode="auto">
          <a:xfrm flipV="1">
            <a:off x="2363507" y="1219110"/>
            <a:ext cx="0" cy="4395952"/>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b="1"/>
          </a:p>
        </p:txBody>
      </p:sp>
      <p:sp>
        <p:nvSpPr>
          <p:cNvPr id="54" name="Line 54"/>
          <p:cNvSpPr>
            <a:spLocks noChangeShapeType="1"/>
          </p:cNvSpPr>
          <p:nvPr/>
        </p:nvSpPr>
        <p:spPr bwMode="auto">
          <a:xfrm>
            <a:off x="2363507" y="5603670"/>
            <a:ext cx="130751"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b="1"/>
          </a:p>
        </p:txBody>
      </p:sp>
      <p:sp>
        <p:nvSpPr>
          <p:cNvPr id="55" name="Line 55"/>
          <p:cNvSpPr>
            <a:spLocks noChangeShapeType="1"/>
          </p:cNvSpPr>
          <p:nvPr/>
        </p:nvSpPr>
        <p:spPr bwMode="auto">
          <a:xfrm>
            <a:off x="2363507" y="4514947"/>
            <a:ext cx="130751"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b="1"/>
          </a:p>
        </p:txBody>
      </p:sp>
      <p:sp>
        <p:nvSpPr>
          <p:cNvPr id="56" name="Line 56"/>
          <p:cNvSpPr>
            <a:spLocks noChangeShapeType="1"/>
          </p:cNvSpPr>
          <p:nvPr/>
        </p:nvSpPr>
        <p:spPr bwMode="auto">
          <a:xfrm>
            <a:off x="2363507" y="3417085"/>
            <a:ext cx="130751"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b="1"/>
          </a:p>
        </p:txBody>
      </p:sp>
      <p:sp>
        <p:nvSpPr>
          <p:cNvPr id="57" name="Line 57"/>
          <p:cNvSpPr>
            <a:spLocks noChangeShapeType="1"/>
          </p:cNvSpPr>
          <p:nvPr/>
        </p:nvSpPr>
        <p:spPr bwMode="auto">
          <a:xfrm>
            <a:off x="2363507" y="2316970"/>
            <a:ext cx="130751"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b="1"/>
          </a:p>
        </p:txBody>
      </p:sp>
      <p:sp>
        <p:nvSpPr>
          <p:cNvPr id="58" name="Line 58"/>
          <p:cNvSpPr>
            <a:spLocks noChangeShapeType="1"/>
          </p:cNvSpPr>
          <p:nvPr/>
        </p:nvSpPr>
        <p:spPr bwMode="auto">
          <a:xfrm>
            <a:off x="2363507" y="1219110"/>
            <a:ext cx="130751"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b="1"/>
          </a:p>
        </p:txBody>
      </p:sp>
      <p:sp>
        <p:nvSpPr>
          <p:cNvPr id="59" name="Rectangle 59"/>
          <p:cNvSpPr>
            <a:spLocks noChangeArrowheads="1"/>
          </p:cNvSpPr>
          <p:nvPr/>
        </p:nvSpPr>
        <p:spPr bwMode="auto">
          <a:xfrm>
            <a:off x="1953218" y="5506854"/>
            <a:ext cx="302755" cy="43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anose="02020603050405020304" pitchFamily="18" charset="0"/>
              </a:rPr>
              <a:t>-1</a:t>
            </a:r>
            <a:endParaRPr kumimoji="0" lang="en-US" altLang="en-US" sz="2000" b="1" i="0" u="none" strike="noStrike" cap="none" normalizeH="0" baseline="0" smtClean="0">
              <a:ln>
                <a:noFill/>
              </a:ln>
              <a:solidFill>
                <a:schemeClr val="tx1"/>
              </a:solidFill>
              <a:effectLst/>
              <a:latin typeface="Times New Roman" panose="02020603050405020304" pitchFamily="18" charset="0"/>
            </a:endParaRPr>
          </a:p>
        </p:txBody>
      </p:sp>
      <p:sp>
        <p:nvSpPr>
          <p:cNvPr id="60" name="Rectangle 60"/>
          <p:cNvSpPr>
            <a:spLocks noChangeArrowheads="1"/>
          </p:cNvSpPr>
          <p:nvPr/>
        </p:nvSpPr>
        <p:spPr bwMode="auto">
          <a:xfrm>
            <a:off x="2007322" y="4406739"/>
            <a:ext cx="182108" cy="43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anose="02020603050405020304" pitchFamily="18" charset="0"/>
              </a:rPr>
              <a:t>0</a:t>
            </a:r>
            <a:endParaRPr kumimoji="0" lang="en-US" altLang="en-US" sz="2000" b="1" i="0" u="none" strike="noStrike" cap="none" normalizeH="0" baseline="0" smtClean="0">
              <a:ln>
                <a:noFill/>
              </a:ln>
              <a:solidFill>
                <a:schemeClr val="tx1"/>
              </a:solidFill>
              <a:effectLst/>
              <a:latin typeface="Times New Roman" panose="02020603050405020304" pitchFamily="18" charset="0"/>
            </a:endParaRPr>
          </a:p>
        </p:txBody>
      </p:sp>
      <p:sp>
        <p:nvSpPr>
          <p:cNvPr id="61" name="Rectangle 61"/>
          <p:cNvSpPr>
            <a:spLocks noChangeArrowheads="1"/>
          </p:cNvSpPr>
          <p:nvPr/>
        </p:nvSpPr>
        <p:spPr bwMode="auto">
          <a:xfrm>
            <a:off x="2007322" y="3308877"/>
            <a:ext cx="182108" cy="43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anose="02020603050405020304" pitchFamily="18" charset="0"/>
              </a:rPr>
              <a:t>1</a:t>
            </a:r>
            <a:endParaRPr kumimoji="0" lang="en-US" altLang="en-US" sz="2000" b="1" i="0" u="none" strike="noStrike" cap="none" normalizeH="0" baseline="0" smtClean="0">
              <a:ln>
                <a:noFill/>
              </a:ln>
              <a:solidFill>
                <a:schemeClr val="tx1"/>
              </a:solidFill>
              <a:effectLst/>
              <a:latin typeface="Times New Roman" panose="02020603050405020304" pitchFamily="18" charset="0"/>
            </a:endParaRPr>
          </a:p>
        </p:txBody>
      </p:sp>
      <p:sp>
        <p:nvSpPr>
          <p:cNvPr id="62" name="Rectangle 62"/>
          <p:cNvSpPr>
            <a:spLocks noChangeArrowheads="1"/>
          </p:cNvSpPr>
          <p:nvPr/>
        </p:nvSpPr>
        <p:spPr bwMode="auto">
          <a:xfrm>
            <a:off x="2007322" y="2208762"/>
            <a:ext cx="182108" cy="43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anose="02020603050405020304" pitchFamily="18" charset="0"/>
              </a:rPr>
              <a:t>2</a:t>
            </a:r>
            <a:endParaRPr kumimoji="0" lang="en-US" altLang="en-US" sz="2000" b="1" i="0" u="none" strike="noStrike" cap="none" normalizeH="0" baseline="0" smtClean="0">
              <a:ln>
                <a:noFill/>
              </a:ln>
              <a:solidFill>
                <a:schemeClr val="tx1"/>
              </a:solidFill>
              <a:effectLst/>
              <a:latin typeface="Times New Roman" panose="02020603050405020304" pitchFamily="18" charset="0"/>
            </a:endParaRPr>
          </a:p>
        </p:txBody>
      </p:sp>
      <p:sp>
        <p:nvSpPr>
          <p:cNvPr id="63" name="Rectangle 63"/>
          <p:cNvSpPr>
            <a:spLocks noChangeArrowheads="1"/>
          </p:cNvSpPr>
          <p:nvPr/>
        </p:nvSpPr>
        <p:spPr bwMode="auto">
          <a:xfrm>
            <a:off x="2007322" y="1110902"/>
            <a:ext cx="182108" cy="43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anose="02020603050405020304" pitchFamily="18" charset="0"/>
              </a:rPr>
              <a:t>3</a:t>
            </a:r>
            <a:endParaRPr kumimoji="0" lang="en-US" altLang="en-US" sz="2000" b="1" i="0" u="none" strike="noStrike" cap="none" normalizeH="0" baseline="0" smtClean="0">
              <a:ln>
                <a:noFill/>
              </a:ln>
              <a:solidFill>
                <a:schemeClr val="tx1"/>
              </a:solidFill>
              <a:effectLst/>
              <a:latin typeface="Times New Roman" panose="02020603050405020304" pitchFamily="18" charset="0"/>
            </a:endParaRPr>
          </a:p>
        </p:txBody>
      </p:sp>
      <p:sp>
        <p:nvSpPr>
          <p:cNvPr id="64" name="Rectangle 64"/>
          <p:cNvSpPr>
            <a:spLocks noChangeArrowheads="1"/>
          </p:cNvSpPr>
          <p:nvPr/>
        </p:nvSpPr>
        <p:spPr bwMode="auto">
          <a:xfrm rot="16200000">
            <a:off x="-211505" y="3266775"/>
            <a:ext cx="345025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smtClean="0">
                <a:ln>
                  <a:noFill/>
                </a:ln>
                <a:solidFill>
                  <a:srgbClr val="000000"/>
                </a:solidFill>
                <a:effectLst/>
                <a:latin typeface="Times New Roman" panose="02020603050405020304" pitchFamily="18" charset="0"/>
              </a:rPr>
              <a:t>(NO-Population) POHP (cm)</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6" name="Oval 66"/>
          <p:cNvSpPr>
            <a:spLocks noChangeArrowheads="1"/>
          </p:cNvSpPr>
          <p:nvPr/>
        </p:nvSpPr>
        <p:spPr bwMode="auto">
          <a:xfrm>
            <a:off x="2778305" y="3153329"/>
            <a:ext cx="74392" cy="74394"/>
          </a:xfrm>
          <a:prstGeom prst="ellipse">
            <a:avLst/>
          </a:prstGeom>
          <a:noFill/>
          <a:ln w="2540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Oval 67"/>
          <p:cNvSpPr>
            <a:spLocks noChangeArrowheads="1"/>
          </p:cNvSpPr>
          <p:nvPr/>
        </p:nvSpPr>
        <p:spPr bwMode="auto">
          <a:xfrm>
            <a:off x="3217900" y="2812924"/>
            <a:ext cx="74392" cy="74394"/>
          </a:xfrm>
          <a:prstGeom prst="ellipse">
            <a:avLst/>
          </a:prstGeom>
          <a:noFill/>
          <a:ln w="22225">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Oval 68"/>
          <p:cNvSpPr>
            <a:spLocks noChangeArrowheads="1"/>
          </p:cNvSpPr>
          <p:nvPr/>
        </p:nvSpPr>
        <p:spPr bwMode="auto">
          <a:xfrm>
            <a:off x="3657495" y="3130786"/>
            <a:ext cx="74392" cy="74394"/>
          </a:xfrm>
          <a:prstGeom prst="ellipse">
            <a:avLst/>
          </a:prstGeom>
          <a:noFill/>
          <a:ln w="22225">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Oval 69"/>
          <p:cNvSpPr>
            <a:spLocks noChangeArrowheads="1"/>
          </p:cNvSpPr>
          <p:nvPr/>
        </p:nvSpPr>
        <p:spPr bwMode="auto">
          <a:xfrm>
            <a:off x="4097091" y="4140727"/>
            <a:ext cx="74392" cy="76647"/>
          </a:xfrm>
          <a:prstGeom prst="ellipse">
            <a:avLst/>
          </a:prstGeom>
          <a:noFill/>
          <a:ln w="22225">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Oval 70"/>
          <p:cNvSpPr>
            <a:spLocks noChangeArrowheads="1"/>
          </p:cNvSpPr>
          <p:nvPr/>
        </p:nvSpPr>
        <p:spPr bwMode="auto">
          <a:xfrm>
            <a:off x="4536685" y="3261537"/>
            <a:ext cx="74392" cy="76647"/>
          </a:xfrm>
          <a:prstGeom prst="ellipse">
            <a:avLst/>
          </a:prstGeom>
          <a:noFill/>
          <a:ln w="22225">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Oval 71"/>
          <p:cNvSpPr>
            <a:spLocks noChangeArrowheads="1"/>
          </p:cNvSpPr>
          <p:nvPr/>
        </p:nvSpPr>
        <p:spPr bwMode="auto">
          <a:xfrm>
            <a:off x="4978535" y="3356219"/>
            <a:ext cx="74392" cy="74394"/>
          </a:xfrm>
          <a:prstGeom prst="ellipse">
            <a:avLst/>
          </a:prstGeom>
          <a:noFill/>
          <a:ln w="22225">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Oval 72"/>
          <p:cNvSpPr>
            <a:spLocks noChangeArrowheads="1"/>
          </p:cNvSpPr>
          <p:nvPr/>
        </p:nvSpPr>
        <p:spPr bwMode="auto">
          <a:xfrm>
            <a:off x="5418131" y="2932404"/>
            <a:ext cx="74392" cy="74394"/>
          </a:xfrm>
          <a:prstGeom prst="ellipse">
            <a:avLst/>
          </a:prstGeom>
          <a:noFill/>
          <a:ln w="22225">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Oval 73"/>
          <p:cNvSpPr>
            <a:spLocks noChangeArrowheads="1"/>
          </p:cNvSpPr>
          <p:nvPr/>
        </p:nvSpPr>
        <p:spPr bwMode="auto">
          <a:xfrm>
            <a:off x="5857725" y="3482462"/>
            <a:ext cx="74392" cy="74394"/>
          </a:xfrm>
          <a:prstGeom prst="ellipse">
            <a:avLst/>
          </a:prstGeom>
          <a:noFill/>
          <a:ln w="22225">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Oval 74"/>
          <p:cNvSpPr>
            <a:spLocks noChangeArrowheads="1"/>
          </p:cNvSpPr>
          <p:nvPr/>
        </p:nvSpPr>
        <p:spPr bwMode="auto">
          <a:xfrm>
            <a:off x="6297321" y="1942751"/>
            <a:ext cx="74392" cy="76647"/>
          </a:xfrm>
          <a:prstGeom prst="ellipse">
            <a:avLst/>
          </a:prstGeom>
          <a:noFill/>
          <a:ln w="22225">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Line 75"/>
          <p:cNvSpPr>
            <a:spLocks noChangeShapeType="1"/>
          </p:cNvSpPr>
          <p:nvPr/>
        </p:nvSpPr>
        <p:spPr bwMode="auto">
          <a:xfrm>
            <a:off x="2778305" y="2821941"/>
            <a:ext cx="87918" cy="87920"/>
          </a:xfrm>
          <a:prstGeom prst="line">
            <a:avLst/>
          </a:prstGeom>
          <a:noFill/>
          <a:ln w="25400">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Line 76"/>
          <p:cNvSpPr>
            <a:spLocks noChangeShapeType="1"/>
          </p:cNvSpPr>
          <p:nvPr/>
        </p:nvSpPr>
        <p:spPr bwMode="auto">
          <a:xfrm flipV="1">
            <a:off x="2778305" y="2821941"/>
            <a:ext cx="87918" cy="87920"/>
          </a:xfrm>
          <a:prstGeom prst="line">
            <a:avLst/>
          </a:prstGeom>
          <a:noFill/>
          <a:ln w="25400">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Line 77"/>
          <p:cNvSpPr>
            <a:spLocks noChangeShapeType="1"/>
          </p:cNvSpPr>
          <p:nvPr/>
        </p:nvSpPr>
        <p:spPr bwMode="auto">
          <a:xfrm>
            <a:off x="3217900" y="3054138"/>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Line 78"/>
          <p:cNvSpPr>
            <a:spLocks noChangeShapeType="1"/>
          </p:cNvSpPr>
          <p:nvPr/>
        </p:nvSpPr>
        <p:spPr bwMode="auto">
          <a:xfrm flipV="1">
            <a:off x="3217900" y="3054138"/>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Line 79"/>
          <p:cNvSpPr>
            <a:spLocks noChangeShapeType="1"/>
          </p:cNvSpPr>
          <p:nvPr/>
        </p:nvSpPr>
        <p:spPr bwMode="auto">
          <a:xfrm>
            <a:off x="3657495" y="3658300"/>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Line 80"/>
          <p:cNvSpPr>
            <a:spLocks noChangeShapeType="1"/>
          </p:cNvSpPr>
          <p:nvPr/>
        </p:nvSpPr>
        <p:spPr bwMode="auto">
          <a:xfrm flipV="1">
            <a:off x="3657495" y="3658300"/>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Line 81"/>
          <p:cNvSpPr>
            <a:spLocks noChangeShapeType="1"/>
          </p:cNvSpPr>
          <p:nvPr/>
        </p:nvSpPr>
        <p:spPr bwMode="auto">
          <a:xfrm>
            <a:off x="4097091" y="4580322"/>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Line 82"/>
          <p:cNvSpPr>
            <a:spLocks noChangeShapeType="1"/>
          </p:cNvSpPr>
          <p:nvPr/>
        </p:nvSpPr>
        <p:spPr bwMode="auto">
          <a:xfrm flipV="1">
            <a:off x="4097091" y="4580322"/>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Line 83"/>
          <p:cNvSpPr>
            <a:spLocks noChangeShapeType="1"/>
          </p:cNvSpPr>
          <p:nvPr/>
        </p:nvSpPr>
        <p:spPr bwMode="auto">
          <a:xfrm>
            <a:off x="4536685" y="3701131"/>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Line 84"/>
          <p:cNvSpPr>
            <a:spLocks noChangeShapeType="1"/>
          </p:cNvSpPr>
          <p:nvPr/>
        </p:nvSpPr>
        <p:spPr bwMode="auto">
          <a:xfrm flipV="1">
            <a:off x="4536685" y="3701131"/>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Line 85"/>
          <p:cNvSpPr>
            <a:spLocks noChangeShapeType="1"/>
          </p:cNvSpPr>
          <p:nvPr/>
        </p:nvSpPr>
        <p:spPr bwMode="auto">
          <a:xfrm>
            <a:off x="4978535" y="4079860"/>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Line 86"/>
          <p:cNvSpPr>
            <a:spLocks noChangeShapeType="1"/>
          </p:cNvSpPr>
          <p:nvPr/>
        </p:nvSpPr>
        <p:spPr bwMode="auto">
          <a:xfrm flipV="1">
            <a:off x="4978535" y="4079860"/>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Line 87"/>
          <p:cNvSpPr>
            <a:spLocks noChangeShapeType="1"/>
          </p:cNvSpPr>
          <p:nvPr/>
        </p:nvSpPr>
        <p:spPr bwMode="auto">
          <a:xfrm>
            <a:off x="5418131" y="3592923"/>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Line 88"/>
          <p:cNvSpPr>
            <a:spLocks noChangeShapeType="1"/>
          </p:cNvSpPr>
          <p:nvPr/>
        </p:nvSpPr>
        <p:spPr bwMode="auto">
          <a:xfrm flipV="1">
            <a:off x="5418131" y="3592923"/>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Line 89"/>
          <p:cNvSpPr>
            <a:spLocks noChangeShapeType="1"/>
          </p:cNvSpPr>
          <p:nvPr/>
        </p:nvSpPr>
        <p:spPr bwMode="auto">
          <a:xfrm>
            <a:off x="5857725" y="3701131"/>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Line 90"/>
          <p:cNvSpPr>
            <a:spLocks noChangeShapeType="1"/>
          </p:cNvSpPr>
          <p:nvPr/>
        </p:nvSpPr>
        <p:spPr bwMode="auto">
          <a:xfrm flipV="1">
            <a:off x="5857725" y="3701131"/>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Line 91"/>
          <p:cNvSpPr>
            <a:spLocks noChangeShapeType="1"/>
          </p:cNvSpPr>
          <p:nvPr/>
        </p:nvSpPr>
        <p:spPr bwMode="auto">
          <a:xfrm>
            <a:off x="6297321" y="3371999"/>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Line 92"/>
          <p:cNvSpPr>
            <a:spLocks noChangeShapeType="1"/>
          </p:cNvSpPr>
          <p:nvPr/>
        </p:nvSpPr>
        <p:spPr bwMode="auto">
          <a:xfrm flipV="1">
            <a:off x="6297321" y="3371999"/>
            <a:ext cx="87918" cy="87920"/>
          </a:xfrm>
          <a:prstGeom prst="line">
            <a:avLst/>
          </a:prstGeom>
          <a:noFill/>
          <a:ln w="222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Line 93"/>
          <p:cNvSpPr>
            <a:spLocks noChangeShapeType="1"/>
          </p:cNvSpPr>
          <p:nvPr/>
        </p:nvSpPr>
        <p:spPr bwMode="auto">
          <a:xfrm flipV="1">
            <a:off x="2821138" y="2912114"/>
            <a:ext cx="3521270" cy="534278"/>
          </a:xfrm>
          <a:prstGeom prst="line">
            <a:avLst/>
          </a:prstGeom>
          <a:noFill/>
          <a:ln w="44450" cap="rnd">
            <a:solidFill>
              <a:schemeClr val="tx1"/>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Line 94"/>
          <p:cNvSpPr>
            <a:spLocks noChangeShapeType="1"/>
          </p:cNvSpPr>
          <p:nvPr/>
        </p:nvSpPr>
        <p:spPr bwMode="auto">
          <a:xfrm>
            <a:off x="2821138" y="3428358"/>
            <a:ext cx="3521270" cy="466648"/>
          </a:xfrm>
          <a:prstGeom prst="line">
            <a:avLst/>
          </a:prstGeom>
          <a:noFill/>
          <a:ln w="47625">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99" name="Group 98"/>
          <p:cNvGrpSpPr/>
          <p:nvPr/>
        </p:nvGrpSpPr>
        <p:grpSpPr>
          <a:xfrm>
            <a:off x="6934200" y="4261938"/>
            <a:ext cx="1219200" cy="901700"/>
            <a:chOff x="6934200" y="4038600"/>
            <a:chExt cx="1219200" cy="901700"/>
          </a:xfrm>
        </p:grpSpPr>
        <p:sp>
          <p:nvSpPr>
            <p:cNvPr id="5" name="Rectangle 5"/>
            <p:cNvSpPr>
              <a:spLocks noChangeArrowheads="1"/>
            </p:cNvSpPr>
            <p:nvPr/>
          </p:nvSpPr>
          <p:spPr bwMode="auto">
            <a:xfrm>
              <a:off x="7396444" y="4584867"/>
              <a:ext cx="6508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000000"/>
                  </a:solidFill>
                  <a:effectLst/>
                  <a:latin typeface="Times New Roman" panose="02020603050405020304" pitchFamily="18" charset="0"/>
                </a:rPr>
                <a:t>NO-SH</a:t>
              </a:r>
              <a:endParaRPr kumimoji="0" lang="en-US" altLang="en-US" sz="1800" b="1" i="0" u="none" strike="noStrike" cap="none" normalizeH="0" baseline="0" dirty="0" smtClean="0">
                <a:ln>
                  <a:noFill/>
                </a:ln>
                <a:solidFill>
                  <a:schemeClr val="tx1"/>
                </a:solidFill>
                <a:effectLst/>
                <a:latin typeface="Times New Roman" panose="02020603050405020304" pitchFamily="18" charset="0"/>
              </a:endParaRPr>
            </a:p>
          </p:txBody>
        </p:sp>
        <p:sp>
          <p:nvSpPr>
            <p:cNvPr id="6" name="Line 6"/>
            <p:cNvSpPr>
              <a:spLocks noChangeShapeType="1"/>
            </p:cNvSpPr>
            <p:nvPr/>
          </p:nvSpPr>
          <p:spPr bwMode="auto">
            <a:xfrm>
              <a:off x="7180544" y="4627729"/>
              <a:ext cx="123825" cy="123825"/>
            </a:xfrm>
            <a:prstGeom prst="line">
              <a:avLst/>
            </a:prstGeom>
            <a:noFill/>
            <a:ln w="25400">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7"/>
            <p:cNvSpPr>
              <a:spLocks noChangeShapeType="1"/>
            </p:cNvSpPr>
            <p:nvPr/>
          </p:nvSpPr>
          <p:spPr bwMode="auto">
            <a:xfrm flipV="1">
              <a:off x="7180544" y="4627729"/>
              <a:ext cx="123825" cy="123825"/>
            </a:xfrm>
            <a:prstGeom prst="line">
              <a:avLst/>
            </a:prstGeom>
            <a:noFill/>
            <a:ln w="25400">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8"/>
            <p:cNvSpPr>
              <a:spLocks noChangeArrowheads="1"/>
            </p:cNvSpPr>
            <p:nvPr/>
          </p:nvSpPr>
          <p:spPr bwMode="auto">
            <a:xfrm>
              <a:off x="7396444" y="4367379"/>
              <a:ext cx="6807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000000"/>
                  </a:solidFill>
                  <a:effectLst/>
                  <a:latin typeface="Times New Roman" panose="02020603050405020304" pitchFamily="18" charset="0"/>
                </a:rPr>
                <a:t>NO-HC</a:t>
              </a:r>
              <a:endParaRPr kumimoji="0" lang="en-US" altLang="en-US" sz="1800" b="1" i="0" u="none" strike="noStrike" cap="none" normalizeH="0" baseline="0" dirty="0" smtClean="0">
                <a:ln>
                  <a:noFill/>
                </a:ln>
                <a:solidFill>
                  <a:schemeClr val="tx1"/>
                </a:solidFill>
                <a:effectLst/>
                <a:latin typeface="Times New Roman" panose="02020603050405020304" pitchFamily="18" charset="0"/>
              </a:endParaRPr>
            </a:p>
          </p:txBody>
        </p:sp>
        <p:sp>
          <p:nvSpPr>
            <p:cNvPr id="9" name="Oval 9"/>
            <p:cNvSpPr>
              <a:spLocks noChangeArrowheads="1"/>
            </p:cNvSpPr>
            <p:nvPr/>
          </p:nvSpPr>
          <p:spPr bwMode="auto">
            <a:xfrm>
              <a:off x="7180544" y="4410242"/>
              <a:ext cx="114300" cy="114300"/>
            </a:xfrm>
            <a:prstGeom prst="ellipse">
              <a:avLst/>
            </a:prstGeom>
            <a:noFill/>
            <a:ln w="25400">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10"/>
            <p:cNvSpPr>
              <a:spLocks noChangeArrowheads="1"/>
            </p:cNvSpPr>
            <p:nvPr/>
          </p:nvSpPr>
          <p:spPr bwMode="auto">
            <a:xfrm>
              <a:off x="7045409" y="4107029"/>
              <a:ext cx="909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sng" strike="noStrike" cap="none" normalizeH="0" baseline="0" dirty="0" smtClean="0">
                  <a:ln>
                    <a:noFill/>
                  </a:ln>
                  <a:solidFill>
                    <a:srgbClr val="000000"/>
                  </a:solidFill>
                  <a:effectLst/>
                  <a:latin typeface="Times New Roman" panose="02020603050405020304" pitchFamily="18" charset="0"/>
                </a:rPr>
                <a:t>Difference</a:t>
              </a:r>
              <a:endParaRPr kumimoji="0" lang="en-US" altLang="en-US" sz="1800" b="1" i="0" u="sng" strike="noStrike" cap="none" normalizeH="0" baseline="0" dirty="0" smtClean="0">
                <a:ln>
                  <a:noFill/>
                </a:ln>
                <a:solidFill>
                  <a:schemeClr val="tx1"/>
                </a:solidFill>
                <a:effectLst/>
                <a:latin typeface="Times New Roman" panose="02020603050405020304" pitchFamily="18" charset="0"/>
              </a:endParaRPr>
            </a:p>
          </p:txBody>
        </p:sp>
        <p:sp>
          <p:nvSpPr>
            <p:cNvPr id="95" name="Rectangle 94"/>
            <p:cNvSpPr/>
            <p:nvPr/>
          </p:nvSpPr>
          <p:spPr>
            <a:xfrm>
              <a:off x="6934200" y="4038600"/>
              <a:ext cx="1219200" cy="9017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0" name="Rectangle 99"/>
          <p:cNvSpPr/>
          <p:nvPr/>
        </p:nvSpPr>
        <p:spPr>
          <a:xfrm>
            <a:off x="2821855" y="676011"/>
            <a:ext cx="4572000" cy="1200329"/>
          </a:xfrm>
          <a:prstGeom prst="rect">
            <a:avLst/>
          </a:prstGeom>
        </p:spPr>
        <p:txBody>
          <a:bodyPr>
            <a:spAutoFit/>
          </a:bodyPr>
          <a:lstStyle/>
          <a:p>
            <a:r>
              <a:rPr lang="en-US" b="1" dirty="0" smtClean="0"/>
              <a:t>Mean NO-HC difference = 1.2 cm</a:t>
            </a:r>
          </a:p>
          <a:p>
            <a:r>
              <a:rPr lang="en-US" b="1" dirty="0" smtClean="0"/>
              <a:t>Mean NO-SH difference = 0.8 cm</a:t>
            </a:r>
          </a:p>
          <a:p>
            <a:r>
              <a:rPr lang="en-US" b="1" dirty="0" smtClean="0"/>
              <a:t>Equal means </a:t>
            </a:r>
            <a:r>
              <a:rPr lang="en-US" b="1" i="1" dirty="0" smtClean="0"/>
              <a:t>p-</a:t>
            </a:r>
            <a:r>
              <a:rPr lang="en-US" b="1" dirty="0" smtClean="0"/>
              <a:t>value = 0.09</a:t>
            </a:r>
          </a:p>
          <a:p>
            <a:r>
              <a:rPr lang="en-US" b="1" dirty="0" smtClean="0"/>
              <a:t>Both slopes not significantly different from 0</a:t>
            </a:r>
            <a:endParaRPr lang="en-US" b="1" dirty="0"/>
          </a:p>
        </p:txBody>
      </p:sp>
      <p:cxnSp>
        <p:nvCxnSpPr>
          <p:cNvPr id="102" name="Straight Connector 101"/>
          <p:cNvCxnSpPr/>
          <p:nvPr/>
        </p:nvCxnSpPr>
        <p:spPr>
          <a:xfrm>
            <a:off x="7047207" y="4911225"/>
            <a:ext cx="345895"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7031165" y="4692305"/>
            <a:ext cx="345895" cy="0"/>
          </a:xfrm>
          <a:prstGeom prst="line">
            <a:avLst/>
          </a:prstGeom>
          <a:ln w="41275">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323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8382000" cy="1143000"/>
          </a:xfrm>
        </p:spPr>
        <p:txBody>
          <a:bodyPr/>
          <a:lstStyle/>
          <a:p>
            <a:r>
              <a:rPr lang="en-US" sz="4000" dirty="0">
                <a:latin typeface="Times New Roman" panose="02020603050405020304" pitchFamily="18" charset="0"/>
                <a:ea typeface="Calibri" panose="020F0502020204030204" pitchFamily="34" charset="0"/>
              </a:rPr>
              <a:t>Objective </a:t>
            </a:r>
            <a:r>
              <a:rPr lang="en-US" sz="4000" dirty="0" smtClean="0">
                <a:latin typeface="Times New Roman" panose="02020603050405020304" pitchFamily="18" charset="0"/>
                <a:ea typeface="Calibri" panose="020F0502020204030204" pitchFamily="34" charset="0"/>
              </a:rPr>
              <a:t>2: </a:t>
            </a:r>
            <a:br>
              <a:rPr lang="en-US" sz="4000" dirty="0" smtClean="0">
                <a:latin typeface="Times New Roman" panose="02020603050405020304" pitchFamily="18" charset="0"/>
                <a:ea typeface="Calibri" panose="020F0502020204030204" pitchFamily="34" charset="0"/>
              </a:rPr>
            </a:br>
            <a:r>
              <a:rPr lang="en-US" sz="4000" dirty="0" smtClean="0">
                <a:latin typeface="Times New Roman" panose="02020603050405020304" pitchFamily="18" charset="0"/>
                <a:ea typeface="Calibri" panose="020F0502020204030204" pitchFamily="34" charset="0"/>
              </a:rPr>
              <a:t>HC </a:t>
            </a:r>
            <a:r>
              <a:rPr lang="en-US" sz="4000" dirty="0">
                <a:latin typeface="Times New Roman" panose="02020603050405020304" pitchFamily="18" charset="0"/>
                <a:ea typeface="Calibri" panose="020F0502020204030204" pitchFamily="34" charset="0"/>
              </a:rPr>
              <a:t>vs SH Minijack </a:t>
            </a:r>
            <a:r>
              <a:rPr lang="en-US" sz="4000" dirty="0" smtClean="0">
                <a:latin typeface="Times New Roman" panose="02020603050405020304" pitchFamily="18" charset="0"/>
                <a:ea typeface="Calibri" panose="020F0502020204030204" pitchFamily="34" charset="0"/>
              </a:rPr>
              <a:t>rates</a:t>
            </a:r>
            <a:r>
              <a:rPr lang="en-US" sz="3200" dirty="0">
                <a:latin typeface="Times New Roman" panose="02020603050405020304" pitchFamily="18" charset="0"/>
              </a:rPr>
              <a:t/>
            </a:r>
            <a:br>
              <a:rPr lang="en-US" sz="3200" dirty="0">
                <a:latin typeface="Times New Roman" panose="02020603050405020304" pitchFamily="18" charset="0"/>
              </a:rPr>
            </a:br>
            <a:endParaRPr lang="en-US" sz="3200" dirty="0">
              <a:latin typeface="Times New Roman" panose="02020603050405020304" pitchFamily="18" charset="0"/>
            </a:endParaRPr>
          </a:p>
        </p:txBody>
      </p:sp>
      <p:sp>
        <p:nvSpPr>
          <p:cNvPr id="4" name="Rectangle 3"/>
          <p:cNvSpPr/>
          <p:nvPr/>
        </p:nvSpPr>
        <p:spPr>
          <a:xfrm>
            <a:off x="1371600" y="2362200"/>
            <a:ext cx="7239000" cy="2554545"/>
          </a:xfrm>
          <a:prstGeom prst="rect">
            <a:avLst/>
          </a:prstGeom>
        </p:spPr>
        <p:txBody>
          <a:bodyPr wrap="square">
            <a:spAutoFit/>
          </a:bodyPr>
          <a:lstStyle/>
          <a:p>
            <a:pPr marL="342900" indent="-342900">
              <a:buFontTx/>
              <a:buAutoNum type="arabicPeriod"/>
            </a:pPr>
            <a:r>
              <a:rPr lang="en-US" sz="3200" dirty="0"/>
              <a:t>Trends over BY2002 to BY2010</a:t>
            </a:r>
          </a:p>
          <a:p>
            <a:pPr marL="342900" indent="-342900">
              <a:buFontTx/>
              <a:buAutoNum type="arabicPeriod"/>
            </a:pPr>
            <a:endParaRPr lang="en-US" sz="3200" dirty="0" smtClean="0">
              <a:ea typeface="Calibri" panose="020F0502020204030204" pitchFamily="34" charset="0"/>
            </a:endParaRPr>
          </a:p>
          <a:p>
            <a:pPr marL="342900" indent="-342900">
              <a:buFontTx/>
              <a:buAutoNum type="arabicPeriod"/>
            </a:pPr>
            <a:r>
              <a:rPr lang="en-US" sz="3200" dirty="0" smtClean="0">
                <a:ea typeface="Calibri" panose="020F0502020204030204" pitchFamily="34" charset="0"/>
              </a:rPr>
              <a:t>Revisit the Feed </a:t>
            </a:r>
            <a:r>
              <a:rPr lang="en-US" sz="3200" dirty="0">
                <a:ea typeface="Calibri" panose="020F0502020204030204" pitchFamily="34" charset="0"/>
              </a:rPr>
              <a:t>Ration </a:t>
            </a:r>
            <a:r>
              <a:rPr lang="en-US" sz="3200" dirty="0" smtClean="0">
                <a:ea typeface="Calibri" panose="020F0502020204030204" pitchFamily="34" charset="0"/>
              </a:rPr>
              <a:t>Study (BY2002-2004)</a:t>
            </a:r>
          </a:p>
          <a:p>
            <a:pPr marL="342900" indent="-342900">
              <a:buFontTx/>
              <a:buAutoNum type="arabicPeriod"/>
            </a:pPr>
            <a:endParaRPr lang="en-US" sz="3200" dirty="0" smtClean="0">
              <a:ea typeface="Calibri" panose="020F0502020204030204" pitchFamily="34" charset="0"/>
            </a:endParaRPr>
          </a:p>
        </p:txBody>
      </p:sp>
    </p:spTree>
    <p:extLst>
      <p:ext uri="{BB962C8B-B14F-4D97-AF65-F5344CB8AC3E}">
        <p14:creationId xmlns:p14="http://schemas.microsoft.com/office/powerpoint/2010/main" val="3365470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634791455"/>
              </p:ext>
            </p:extLst>
          </p:nvPr>
        </p:nvGraphicFramePr>
        <p:xfrm>
          <a:off x="76200" y="1143000"/>
          <a:ext cx="7743825" cy="5491162"/>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p:cNvCxnSpPr/>
          <p:nvPr/>
        </p:nvCxnSpPr>
        <p:spPr>
          <a:xfrm flipH="1">
            <a:off x="2806516" y="2430379"/>
            <a:ext cx="3886201" cy="887161"/>
          </a:xfrm>
          <a:prstGeom prst="line">
            <a:avLst/>
          </a:prstGeom>
          <a:ln w="53975" cap="rnd">
            <a:noFill/>
            <a:prstDash val="dash"/>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2119136" y="2068262"/>
            <a:ext cx="4433214" cy="2308892"/>
            <a:chOff x="2119136" y="2068262"/>
            <a:chExt cx="4433214" cy="2308892"/>
          </a:xfrm>
        </p:grpSpPr>
        <p:sp>
          <p:nvSpPr>
            <p:cNvPr id="3" name="TextBox 2"/>
            <p:cNvSpPr txBox="1"/>
            <p:nvPr/>
          </p:nvSpPr>
          <p:spPr>
            <a:xfrm>
              <a:off x="2133600" y="4038600"/>
              <a:ext cx="492443" cy="338554"/>
            </a:xfrm>
            <a:prstGeom prst="rect">
              <a:avLst/>
            </a:prstGeom>
            <a:noFill/>
          </p:spPr>
          <p:txBody>
            <a:bodyPr wrap="none" rtlCol="0">
              <a:spAutoFit/>
            </a:bodyPr>
            <a:lstStyle/>
            <a:p>
              <a:r>
                <a:rPr lang="en-US" sz="1600" b="1" dirty="0" smtClean="0"/>
                <a:t>HC</a:t>
              </a:r>
              <a:endParaRPr lang="en-US" sz="1600" b="1" dirty="0"/>
            </a:p>
          </p:txBody>
        </p:sp>
        <p:sp>
          <p:nvSpPr>
            <p:cNvPr id="4" name="TextBox 3"/>
            <p:cNvSpPr txBox="1"/>
            <p:nvPr/>
          </p:nvSpPr>
          <p:spPr>
            <a:xfrm>
              <a:off x="2119136" y="3031123"/>
              <a:ext cx="458780" cy="338554"/>
            </a:xfrm>
            <a:prstGeom prst="rect">
              <a:avLst/>
            </a:prstGeom>
            <a:noFill/>
          </p:spPr>
          <p:txBody>
            <a:bodyPr wrap="none" rtlCol="0">
              <a:spAutoFit/>
            </a:bodyPr>
            <a:lstStyle/>
            <a:p>
              <a:r>
                <a:rPr lang="en-US" sz="1600" b="1" dirty="0" smtClean="0"/>
                <a:t>SH</a:t>
              </a:r>
              <a:endParaRPr lang="en-US" sz="1600" b="1" dirty="0"/>
            </a:p>
          </p:txBody>
        </p:sp>
        <p:cxnSp>
          <p:nvCxnSpPr>
            <p:cNvPr id="6" name="Straight Connector 5"/>
            <p:cNvCxnSpPr/>
            <p:nvPr/>
          </p:nvCxnSpPr>
          <p:spPr>
            <a:xfrm flipH="1">
              <a:off x="2577916" y="2313239"/>
              <a:ext cx="3962402" cy="887161"/>
            </a:xfrm>
            <a:prstGeom prst="line">
              <a:avLst/>
            </a:prstGeom>
            <a:ln w="53975" cap="rnd">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654116" y="2068262"/>
              <a:ext cx="3898234" cy="2046538"/>
            </a:xfrm>
            <a:prstGeom prst="line">
              <a:avLst/>
            </a:prstGeom>
            <a:ln w="53975" cap="rnd">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2806516" y="501561"/>
            <a:ext cx="5320687" cy="769441"/>
          </a:xfrm>
          <a:prstGeom prst="rect">
            <a:avLst/>
          </a:prstGeom>
          <a:noFill/>
        </p:spPr>
        <p:txBody>
          <a:bodyPr wrap="none" rtlCol="0">
            <a:spAutoFit/>
          </a:bodyPr>
          <a:lstStyle/>
          <a:p>
            <a:r>
              <a:rPr lang="pt-BR" sz="2200" b="1" dirty="0" smtClean="0"/>
              <a:t>Slopes and means not sign. different</a:t>
            </a:r>
          </a:p>
          <a:p>
            <a:r>
              <a:rPr lang="pt-BR" sz="2200" b="1" dirty="0" smtClean="0"/>
              <a:t>Adj</a:t>
            </a:r>
            <a:r>
              <a:rPr lang="pt-BR" sz="2200" b="1" dirty="0"/>
              <a:t>. R</a:t>
            </a:r>
            <a:r>
              <a:rPr lang="pt-BR" sz="2200" b="1" baseline="30000" dirty="0"/>
              <a:t>2</a:t>
            </a:r>
            <a:r>
              <a:rPr lang="pt-BR" sz="2200" b="1" dirty="0"/>
              <a:t> = </a:t>
            </a:r>
            <a:r>
              <a:rPr lang="pt-BR" sz="2200" b="1" dirty="0" smtClean="0"/>
              <a:t>0.378, </a:t>
            </a:r>
            <a:r>
              <a:rPr lang="pt-BR" sz="2200" b="1" i="1" dirty="0" smtClean="0"/>
              <a:t>p</a:t>
            </a:r>
            <a:r>
              <a:rPr lang="pt-BR" sz="2200" b="1" dirty="0" smtClean="0"/>
              <a:t> </a:t>
            </a:r>
            <a:r>
              <a:rPr lang="pt-BR" sz="2200" b="1" dirty="0"/>
              <a:t>= </a:t>
            </a:r>
            <a:r>
              <a:rPr lang="pt-BR" sz="2200" b="1" dirty="0" smtClean="0"/>
              <a:t>0.002, slope = 3%/year</a:t>
            </a:r>
            <a:endParaRPr lang="en-US" sz="2200" b="1" dirty="0"/>
          </a:p>
        </p:txBody>
      </p:sp>
    </p:spTree>
    <p:extLst>
      <p:ext uri="{BB962C8B-B14F-4D97-AF65-F5344CB8AC3E}">
        <p14:creationId xmlns:p14="http://schemas.microsoft.com/office/powerpoint/2010/main" val="102758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98610791"/>
              </p:ext>
            </p:extLst>
          </p:nvPr>
        </p:nvGraphicFramePr>
        <p:xfrm>
          <a:off x="152400" y="1143000"/>
          <a:ext cx="7743825" cy="549116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143000" y="152400"/>
            <a:ext cx="6793078" cy="461665"/>
          </a:xfrm>
          <a:prstGeom prst="rect">
            <a:avLst/>
          </a:prstGeom>
          <a:noFill/>
        </p:spPr>
        <p:txBody>
          <a:bodyPr wrap="none" rtlCol="0">
            <a:spAutoFit/>
          </a:bodyPr>
          <a:lstStyle/>
          <a:p>
            <a:r>
              <a:rPr lang="en-US" sz="2400" dirty="0" smtClean="0"/>
              <a:t>Paired Differences: SH and HC </a:t>
            </a:r>
            <a:r>
              <a:rPr lang="en-US" sz="2400" dirty="0" err="1" smtClean="0"/>
              <a:t>MiniJack</a:t>
            </a:r>
            <a:r>
              <a:rPr lang="en-US" sz="2400" dirty="0" smtClean="0"/>
              <a:t> Proportions</a:t>
            </a:r>
            <a:endParaRPr lang="en-US" sz="2400" dirty="0"/>
          </a:p>
        </p:txBody>
      </p:sp>
      <p:grpSp>
        <p:nvGrpSpPr>
          <p:cNvPr id="7" name="Group 6"/>
          <p:cNvGrpSpPr/>
          <p:nvPr/>
        </p:nvGrpSpPr>
        <p:grpSpPr>
          <a:xfrm>
            <a:off x="2667000" y="2362200"/>
            <a:ext cx="5059343" cy="2590800"/>
            <a:chOff x="2667000" y="2362200"/>
            <a:chExt cx="5059343" cy="2590800"/>
          </a:xfrm>
        </p:grpSpPr>
        <p:sp>
          <p:nvSpPr>
            <p:cNvPr id="3" name="TextBox 2"/>
            <p:cNvSpPr txBox="1"/>
            <p:nvPr/>
          </p:nvSpPr>
          <p:spPr>
            <a:xfrm>
              <a:off x="3657600" y="2362200"/>
              <a:ext cx="4068743" cy="769441"/>
            </a:xfrm>
            <a:prstGeom prst="rect">
              <a:avLst/>
            </a:prstGeom>
            <a:solidFill>
              <a:schemeClr val="bg1"/>
            </a:solidFill>
          </p:spPr>
          <p:txBody>
            <a:bodyPr wrap="none" rtlCol="0">
              <a:spAutoFit/>
            </a:bodyPr>
            <a:lstStyle/>
            <a:p>
              <a:r>
                <a:rPr lang="pt-BR" sz="2200" b="1" dirty="0"/>
                <a:t>HC and SH are converging</a:t>
              </a:r>
              <a:endParaRPr lang="en-US" sz="2200" b="1" dirty="0"/>
            </a:p>
            <a:p>
              <a:r>
                <a:rPr lang="pt-BR" sz="2200" b="1" dirty="0" smtClean="0"/>
                <a:t>Adj</a:t>
              </a:r>
              <a:r>
                <a:rPr lang="pt-BR" sz="2200" b="1" dirty="0"/>
                <a:t>. R</a:t>
              </a:r>
              <a:r>
                <a:rPr lang="pt-BR" sz="2200" b="1" baseline="30000" dirty="0"/>
                <a:t>2</a:t>
              </a:r>
              <a:r>
                <a:rPr lang="pt-BR" sz="2200" b="1" dirty="0"/>
                <a:t> = 0.398, df = 8, </a:t>
              </a:r>
              <a:r>
                <a:rPr lang="pt-BR" sz="2200" b="1" i="1" dirty="0"/>
                <a:t>p</a:t>
              </a:r>
              <a:r>
                <a:rPr lang="pt-BR" sz="2200" b="1" dirty="0"/>
                <a:t> = 0.041</a:t>
              </a:r>
              <a:endParaRPr lang="en-US" sz="2200" b="1" dirty="0"/>
            </a:p>
          </p:txBody>
        </p:sp>
        <p:cxnSp>
          <p:nvCxnSpPr>
            <p:cNvPr id="6" name="Straight Connector 5"/>
            <p:cNvCxnSpPr/>
            <p:nvPr/>
          </p:nvCxnSpPr>
          <p:spPr>
            <a:xfrm>
              <a:off x="2667000" y="3733800"/>
              <a:ext cx="3962400" cy="1219200"/>
            </a:xfrm>
            <a:prstGeom prst="line">
              <a:avLst/>
            </a:prstGeom>
            <a:ln w="698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7166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8382000" cy="1143000"/>
          </a:xfrm>
        </p:spPr>
        <p:txBody>
          <a:bodyPr/>
          <a:lstStyle/>
          <a:p>
            <a:r>
              <a:rPr lang="en-US" sz="4000" dirty="0" smtClean="0">
                <a:latin typeface="Times New Roman" panose="02020603050405020304" pitchFamily="18" charset="0"/>
                <a:ea typeface="Calibri" panose="020F0502020204030204" pitchFamily="34" charset="0"/>
              </a:rPr>
              <a:t> </a:t>
            </a:r>
            <a:br>
              <a:rPr lang="en-US" sz="4000" dirty="0" smtClean="0">
                <a:latin typeface="Times New Roman" panose="02020603050405020304" pitchFamily="18" charset="0"/>
                <a:ea typeface="Calibri" panose="020F0502020204030204" pitchFamily="34" charset="0"/>
              </a:rPr>
            </a:br>
            <a:r>
              <a:rPr lang="en-US" sz="4000" dirty="0" smtClean="0">
                <a:latin typeface="Times New Roman" panose="02020603050405020304" pitchFamily="18" charset="0"/>
                <a:ea typeface="Calibri" panose="020F0502020204030204" pitchFamily="34" charset="0"/>
              </a:rPr>
              <a:t>HC </a:t>
            </a:r>
            <a:r>
              <a:rPr lang="en-US" sz="4000" dirty="0">
                <a:latin typeface="Times New Roman" panose="02020603050405020304" pitchFamily="18" charset="0"/>
                <a:ea typeface="Calibri" panose="020F0502020204030204" pitchFamily="34" charset="0"/>
              </a:rPr>
              <a:t>vs SH Minijack </a:t>
            </a:r>
            <a:r>
              <a:rPr lang="en-US" sz="4000" dirty="0" smtClean="0">
                <a:latin typeface="Times New Roman" panose="02020603050405020304" pitchFamily="18" charset="0"/>
                <a:ea typeface="Calibri" panose="020F0502020204030204" pitchFamily="34" charset="0"/>
              </a:rPr>
              <a:t>rates</a:t>
            </a:r>
            <a:r>
              <a:rPr lang="en-US" sz="3200" dirty="0">
                <a:latin typeface="Times New Roman" panose="02020603050405020304" pitchFamily="18" charset="0"/>
              </a:rPr>
              <a:t/>
            </a:r>
            <a:br>
              <a:rPr lang="en-US" sz="3200" dirty="0">
                <a:latin typeface="Times New Roman" panose="02020603050405020304" pitchFamily="18" charset="0"/>
              </a:rPr>
            </a:br>
            <a:endParaRPr lang="en-US" sz="3200" dirty="0">
              <a:latin typeface="Times New Roman" panose="02020603050405020304" pitchFamily="18" charset="0"/>
            </a:endParaRPr>
          </a:p>
        </p:txBody>
      </p:sp>
      <p:sp>
        <p:nvSpPr>
          <p:cNvPr id="4" name="Rectangle 3"/>
          <p:cNvSpPr/>
          <p:nvPr/>
        </p:nvSpPr>
        <p:spPr>
          <a:xfrm>
            <a:off x="1371600" y="2362200"/>
            <a:ext cx="7239000" cy="1569660"/>
          </a:xfrm>
          <a:prstGeom prst="rect">
            <a:avLst/>
          </a:prstGeom>
        </p:spPr>
        <p:txBody>
          <a:bodyPr wrap="square">
            <a:spAutoFit/>
          </a:bodyPr>
          <a:lstStyle/>
          <a:p>
            <a:pPr marL="342900" indent="-342900">
              <a:buFontTx/>
              <a:buAutoNum type="arabicPeriod"/>
            </a:pPr>
            <a:r>
              <a:rPr lang="en-US" sz="3200" dirty="0" smtClean="0">
                <a:ea typeface="Calibri" panose="020F0502020204030204" pitchFamily="34" charset="0"/>
              </a:rPr>
              <a:t>Revisit the Feed </a:t>
            </a:r>
            <a:r>
              <a:rPr lang="en-US" sz="3200" dirty="0">
                <a:ea typeface="Calibri" panose="020F0502020204030204" pitchFamily="34" charset="0"/>
              </a:rPr>
              <a:t>Ration </a:t>
            </a:r>
            <a:r>
              <a:rPr lang="en-US" sz="3200" dirty="0" smtClean="0">
                <a:ea typeface="Calibri" panose="020F0502020204030204" pitchFamily="34" charset="0"/>
              </a:rPr>
              <a:t>Study (BY2002-2004)</a:t>
            </a:r>
          </a:p>
          <a:p>
            <a:pPr marL="342900" indent="-342900">
              <a:buFontTx/>
              <a:buAutoNum type="arabicPeriod"/>
            </a:pPr>
            <a:endParaRPr lang="en-US" sz="3200" dirty="0" smtClean="0">
              <a:ea typeface="Calibri" panose="020F0502020204030204" pitchFamily="34" charset="0"/>
            </a:endParaRPr>
          </a:p>
        </p:txBody>
      </p:sp>
    </p:spTree>
    <p:extLst>
      <p:ext uri="{BB962C8B-B14F-4D97-AF65-F5344CB8AC3E}">
        <p14:creationId xmlns:p14="http://schemas.microsoft.com/office/powerpoint/2010/main" val="3922943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Times New Roman" panose="02020603050405020304" pitchFamily="18" charset="0"/>
                <a:ea typeface="Calibri" panose="020F0502020204030204" pitchFamily="34" charset="0"/>
                <a:cs typeface="Times New Roman" panose="02020603050405020304" pitchFamily="18" charset="0"/>
              </a:rPr>
              <a:t>Feed Ration Study </a:t>
            </a:r>
            <a:r>
              <a:rPr lang="en-US" dirty="0" smtClean="0">
                <a:latin typeface="Times New Roman" panose="02020603050405020304" pitchFamily="18" charset="0"/>
                <a:ea typeface="Calibri" panose="020F0502020204030204" pitchFamily="34" charset="0"/>
                <a:cs typeface="Times New Roman" panose="02020603050405020304" pitchFamily="18" charset="0"/>
              </a:rPr>
              <a:t>Design</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50% of hatchery production was reared on a High Ration diet and 50% on a Low Ration diet.</a:t>
            </a:r>
          </a:p>
          <a:p>
            <a:r>
              <a:rPr lang="en-US" dirty="0" smtClean="0">
                <a:latin typeface="Times New Roman" panose="02020603050405020304" pitchFamily="18" charset="0"/>
                <a:cs typeface="Times New Roman" panose="02020603050405020304" pitchFamily="18" charset="0"/>
              </a:rPr>
              <a:t>Replicated over 3 brood years (2002-2004).</a:t>
            </a:r>
          </a:p>
          <a:p>
            <a:r>
              <a:rPr lang="en-US" dirty="0" smtClean="0">
                <a:latin typeface="Times New Roman" panose="02020603050405020304" pitchFamily="18" charset="0"/>
                <a:cs typeface="Times New Roman" panose="02020603050405020304" pitchFamily="18" charset="0"/>
              </a:rPr>
              <a:t>There were two populations treated: HC and SH.</a:t>
            </a:r>
          </a:p>
          <a:p>
            <a:r>
              <a:rPr lang="en-US" dirty="0" smtClean="0">
                <a:latin typeface="Times New Roman" panose="02020603050405020304" pitchFamily="18" charset="0"/>
                <a:cs typeface="Times New Roman" panose="02020603050405020304" pitchFamily="18" charset="0"/>
              </a:rPr>
              <a:t>Genetic effects on Treatments were controlled.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4539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8449" y="152400"/>
            <a:ext cx="8229600" cy="1143000"/>
          </a:xfrm>
        </p:spPr>
        <p:txBody>
          <a:bodyPr/>
          <a:lstStyle/>
          <a:p>
            <a:r>
              <a:rPr lang="en-US" sz="3600" dirty="0" smtClean="0">
                <a:latin typeface="Times New Roman" panose="02020603050405020304" pitchFamily="18" charset="0"/>
                <a:cs typeface="Times New Roman" panose="02020603050405020304" pitchFamily="18" charset="0"/>
              </a:rPr>
              <a:t>Controlling for Genetic (Family) Effects</a:t>
            </a:r>
            <a:endParaRPr lang="en-US" sz="3600"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xfrm>
            <a:off x="458449" y="1321633"/>
            <a:ext cx="8229600" cy="4525963"/>
          </a:xfrm>
        </p:spPr>
        <p:txBody>
          <a:bodyPr/>
          <a:lstStyle/>
          <a:p>
            <a:r>
              <a:rPr lang="en-US" sz="3000" dirty="0" smtClean="0">
                <a:latin typeface="Times New Roman" panose="02020603050405020304" pitchFamily="18" charset="0"/>
                <a:cs typeface="Times New Roman" panose="02020603050405020304" pitchFamily="18" charset="0"/>
              </a:rPr>
              <a:t>There are 9 pairs of raceways at CESRF: 8 SH pairs and 1 HC pair.</a:t>
            </a:r>
          </a:p>
          <a:p>
            <a:r>
              <a:rPr lang="en-US" sz="3000" dirty="0" smtClean="0">
                <a:latin typeface="Times New Roman" panose="02020603050405020304" pitchFamily="18" charset="0"/>
                <a:cs typeface="Times New Roman" panose="02020603050405020304" pitchFamily="18" charset="0"/>
              </a:rPr>
              <a:t>Each RW in a pair was randomly assigned a Treatment: High or Low Ration.</a:t>
            </a:r>
          </a:p>
          <a:p>
            <a:r>
              <a:rPr lang="en-US" sz="3000" dirty="0" smtClean="0">
                <a:latin typeface="Times New Roman" panose="02020603050405020304" pitchFamily="18" charset="0"/>
                <a:cs typeface="Times New Roman" panose="02020603050405020304" pitchFamily="18" charset="0"/>
              </a:rPr>
              <a:t>Eggs from approximately 24 females were divided in half and allocated to each raceway.</a:t>
            </a:r>
            <a:r>
              <a:rPr lang="en-US" sz="3000" dirty="0">
                <a:latin typeface="Times New Roman" panose="02020603050405020304" pitchFamily="18" charset="0"/>
                <a:cs typeface="Times New Roman" panose="02020603050405020304" pitchFamily="18" charset="0"/>
              </a:rPr>
              <a:t> </a:t>
            </a:r>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Treatments within </a:t>
            </a:r>
            <a:r>
              <a:rPr lang="en-US" sz="3000" dirty="0">
                <a:latin typeface="Times New Roman" panose="02020603050405020304" pitchFamily="18" charset="0"/>
                <a:cs typeface="Times New Roman" panose="02020603050405020304" pitchFamily="18" charset="0"/>
              </a:rPr>
              <a:t>pairs (High and Low Ration) were represented by the same families</a:t>
            </a:r>
            <a:r>
              <a:rPr lang="en-US" sz="3000" dirty="0" smtClean="0">
                <a:latin typeface="Times New Roman" panose="02020603050405020304" pitchFamily="18" charset="0"/>
                <a:cs typeface="Times New Roman" panose="02020603050405020304" pitchFamily="18" charset="0"/>
              </a:rPr>
              <a:t>.</a:t>
            </a:r>
          </a:p>
          <a:p>
            <a:r>
              <a:rPr lang="en-US" sz="3000" dirty="0" smtClean="0">
                <a:latin typeface="Times New Roman" panose="02020603050405020304" pitchFamily="18" charset="0"/>
                <a:cs typeface="Times New Roman" panose="02020603050405020304" pitchFamily="18" charset="0"/>
              </a:rPr>
              <a:t>Differences in traits are strictly environmental, not genetic.</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05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Box 2942"/>
          <p:cNvSpPr txBox="1">
            <a:spLocks noChangeArrowheads="1"/>
          </p:cNvSpPr>
          <p:nvPr/>
        </p:nvSpPr>
        <p:spPr bwMode="auto">
          <a:xfrm>
            <a:off x="4242184" y="6120785"/>
            <a:ext cx="1298507" cy="58717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0350" tIns="30175" rIns="60350" bIns="30175"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Time</a:t>
            </a:r>
            <a:endParaRPr kumimoji="0" lang="en-US" sz="28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34" name="Text Box 2943"/>
          <p:cNvSpPr txBox="1">
            <a:spLocks noChangeArrowheads="1"/>
          </p:cNvSpPr>
          <p:nvPr/>
        </p:nvSpPr>
        <p:spPr bwMode="auto">
          <a:xfrm rot="16200000">
            <a:off x="-302019" y="3328780"/>
            <a:ext cx="1699785" cy="406841"/>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60350" tIns="30175" rIns="60350" bIns="30175"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Body size</a:t>
            </a:r>
            <a:endParaRPr kumimoji="0" lang="en-US" sz="28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35" name="Text Box 2944"/>
          <p:cNvSpPr txBox="1">
            <a:spLocks noChangeArrowheads="1"/>
          </p:cNvSpPr>
          <p:nvPr/>
        </p:nvSpPr>
        <p:spPr bwMode="auto">
          <a:xfrm>
            <a:off x="2901365" y="5653349"/>
            <a:ext cx="1245653" cy="457792"/>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0350" tIns="30175" rIns="60350" bIns="30175"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Year 1</a:t>
            </a:r>
            <a:endParaRPr kumimoji="0" lang="en-US"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36" name="Text Box 2945"/>
          <p:cNvSpPr txBox="1">
            <a:spLocks noChangeArrowheads="1"/>
          </p:cNvSpPr>
          <p:nvPr/>
        </p:nvSpPr>
        <p:spPr bwMode="auto">
          <a:xfrm>
            <a:off x="5811995" y="5619454"/>
            <a:ext cx="1123561" cy="491686"/>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0350" tIns="30175" rIns="60350" bIns="30175"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Year 2</a:t>
            </a:r>
            <a:endParaRPr kumimoji="0" lang="en-US"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cxnSp>
        <p:nvCxnSpPr>
          <p:cNvPr id="58" name="Line 2947"/>
          <p:cNvCxnSpPr>
            <a:cxnSpLocks noChangeShapeType="1"/>
          </p:cNvCxnSpPr>
          <p:nvPr/>
        </p:nvCxnSpPr>
        <p:spPr bwMode="auto">
          <a:xfrm flipH="1">
            <a:off x="933113" y="5542736"/>
            <a:ext cx="7608792" cy="2024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59" name="Line 2948"/>
          <p:cNvCxnSpPr>
            <a:cxnSpLocks noChangeShapeType="1"/>
          </p:cNvCxnSpPr>
          <p:nvPr/>
        </p:nvCxnSpPr>
        <p:spPr bwMode="auto">
          <a:xfrm flipH="1">
            <a:off x="304800" y="5562983"/>
            <a:ext cx="286"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8" name="Freeform 37"/>
          <p:cNvSpPr>
            <a:spLocks/>
          </p:cNvSpPr>
          <p:nvPr/>
        </p:nvSpPr>
        <p:spPr bwMode="auto">
          <a:xfrm>
            <a:off x="2226367" y="2789633"/>
            <a:ext cx="6315535" cy="2753104"/>
          </a:xfrm>
          <a:custGeom>
            <a:avLst/>
            <a:gdLst>
              <a:gd name="T0" fmla="*/ 0 w 3984"/>
              <a:gd name="T1" fmla="*/ 1440 h 1440"/>
              <a:gd name="T2" fmla="*/ 1008 w 3984"/>
              <a:gd name="T3" fmla="*/ 864 h 1440"/>
              <a:gd name="T4" fmla="*/ 1008 w 3984"/>
              <a:gd name="T5" fmla="*/ 960 h 1440"/>
              <a:gd name="T6" fmla="*/ 3024 w 3984"/>
              <a:gd name="T7" fmla="*/ 0 h 1440"/>
              <a:gd name="T8" fmla="*/ 3024 w 3984"/>
              <a:gd name="T9" fmla="*/ 384 h 1440"/>
              <a:gd name="T10" fmla="*/ 3984 w 3984"/>
              <a:gd name="T11" fmla="*/ 48 h 1440"/>
              <a:gd name="T12" fmla="*/ 3984 w 3984"/>
              <a:gd name="T13" fmla="*/ 240 h 1440"/>
              <a:gd name="T14" fmla="*/ 48 w 3984"/>
              <a:gd name="T15" fmla="*/ 1440 h 1440"/>
              <a:gd name="T16" fmla="*/ 0 w 3984"/>
              <a:gd name="T17" fmla="*/ 1440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84" h="1440">
                <a:moveTo>
                  <a:pt x="0" y="1440"/>
                </a:moveTo>
                <a:lnTo>
                  <a:pt x="1008" y="864"/>
                </a:lnTo>
                <a:lnTo>
                  <a:pt x="1008" y="960"/>
                </a:lnTo>
                <a:lnTo>
                  <a:pt x="3024" y="0"/>
                </a:lnTo>
                <a:lnTo>
                  <a:pt x="3024" y="384"/>
                </a:lnTo>
                <a:lnTo>
                  <a:pt x="3984" y="48"/>
                </a:lnTo>
                <a:lnTo>
                  <a:pt x="3984" y="240"/>
                </a:lnTo>
                <a:lnTo>
                  <a:pt x="48" y="1440"/>
                </a:lnTo>
                <a:lnTo>
                  <a:pt x="0" y="1440"/>
                </a:lnTo>
                <a:close/>
              </a:path>
            </a:pathLst>
          </a:custGeom>
          <a:pattFill prst="lgConfetti">
            <a:fgClr>
              <a:srgbClr val="DDDDDD"/>
            </a:fgClr>
            <a:bgClr>
              <a:schemeClr val="bg1"/>
            </a:bgClr>
          </a:pattFill>
          <a:ln w="9525">
            <a:solidFill>
              <a:srgbClr val="000000"/>
            </a:solidFill>
            <a:round/>
            <a:headEnd/>
            <a:tailEnd/>
          </a:ln>
          <a:effectLs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39" name="Line 2950"/>
          <p:cNvCxnSpPr>
            <a:cxnSpLocks noChangeShapeType="1"/>
          </p:cNvCxnSpPr>
          <p:nvPr/>
        </p:nvCxnSpPr>
        <p:spPr bwMode="auto">
          <a:xfrm>
            <a:off x="2834596" y="4165526"/>
            <a:ext cx="0" cy="137721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grpSp>
        <p:nvGrpSpPr>
          <p:cNvPr id="40" name="Group 39"/>
          <p:cNvGrpSpPr>
            <a:grpSpLocks/>
          </p:cNvGrpSpPr>
          <p:nvPr/>
        </p:nvGrpSpPr>
        <p:grpSpPr bwMode="auto">
          <a:xfrm>
            <a:off x="933113" y="2244418"/>
            <a:ext cx="1297" cy="3322711"/>
            <a:chOff x="2880" y="1584"/>
            <a:chExt cx="960" cy="1738"/>
          </a:xfrm>
        </p:grpSpPr>
        <p:cxnSp>
          <p:nvCxnSpPr>
            <p:cNvPr id="56" name="Line 2953"/>
            <p:cNvCxnSpPr>
              <a:cxnSpLocks noChangeShapeType="1"/>
            </p:cNvCxnSpPr>
            <p:nvPr/>
          </p:nvCxnSpPr>
          <p:spPr bwMode="auto">
            <a:xfrm>
              <a:off x="2880" y="1584"/>
              <a:ext cx="0" cy="172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57" name="Line 2954"/>
            <p:cNvCxnSpPr>
              <a:cxnSpLocks noChangeShapeType="1"/>
            </p:cNvCxnSpPr>
            <p:nvPr/>
          </p:nvCxnSpPr>
          <p:spPr bwMode="auto">
            <a:xfrm>
              <a:off x="3840" y="1594"/>
              <a:ext cx="0" cy="172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grpSp>
      <p:cxnSp>
        <p:nvCxnSpPr>
          <p:cNvPr id="41" name="Line 2956"/>
          <p:cNvCxnSpPr>
            <a:cxnSpLocks noChangeShapeType="1"/>
          </p:cNvCxnSpPr>
          <p:nvPr/>
        </p:nvCxnSpPr>
        <p:spPr bwMode="auto">
          <a:xfrm flipV="1">
            <a:off x="2226367" y="4440440"/>
            <a:ext cx="1597530" cy="1102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2" name="Line 2957"/>
          <p:cNvCxnSpPr>
            <a:cxnSpLocks noChangeShapeType="1"/>
          </p:cNvCxnSpPr>
          <p:nvPr/>
        </p:nvCxnSpPr>
        <p:spPr bwMode="auto">
          <a:xfrm flipV="1">
            <a:off x="3823898" y="2789633"/>
            <a:ext cx="3197096" cy="183474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43" name="Freeform 42"/>
          <p:cNvSpPr>
            <a:spLocks/>
          </p:cNvSpPr>
          <p:nvPr/>
        </p:nvSpPr>
        <p:spPr bwMode="auto">
          <a:xfrm>
            <a:off x="3524192" y="4446374"/>
            <a:ext cx="305131" cy="183276"/>
          </a:xfrm>
          <a:custGeom>
            <a:avLst/>
            <a:gdLst>
              <a:gd name="T0" fmla="*/ 0 w 144"/>
              <a:gd name="T1" fmla="*/ 96 h 96"/>
              <a:gd name="T2" fmla="*/ 144 w 144"/>
              <a:gd name="T3" fmla="*/ 0 h 96"/>
              <a:gd name="T4" fmla="*/ 144 w 144"/>
              <a:gd name="T5" fmla="*/ 96 h 96"/>
              <a:gd name="T6" fmla="*/ 0 w 144"/>
              <a:gd name="T7" fmla="*/ 96 h 96"/>
            </a:gdLst>
            <a:ahLst/>
            <a:cxnLst>
              <a:cxn ang="0">
                <a:pos x="T0" y="T1"/>
              </a:cxn>
              <a:cxn ang="0">
                <a:pos x="T2" y="T3"/>
              </a:cxn>
              <a:cxn ang="0">
                <a:pos x="T4" y="T5"/>
              </a:cxn>
              <a:cxn ang="0">
                <a:pos x="T6" y="T7"/>
              </a:cxn>
            </a:cxnLst>
            <a:rect l="0" t="0" r="r" b="b"/>
            <a:pathLst>
              <a:path w="144" h="96">
                <a:moveTo>
                  <a:pt x="0" y="96"/>
                </a:moveTo>
                <a:lnTo>
                  <a:pt x="144" y="0"/>
                </a:lnTo>
                <a:lnTo>
                  <a:pt x="144" y="96"/>
                </a:lnTo>
                <a:lnTo>
                  <a:pt x="0" y="96"/>
                </a:lnTo>
                <a:close/>
              </a:path>
            </a:pathLst>
          </a:custGeom>
          <a:solidFill>
            <a:schemeClr val="tx1">
              <a:lumMod val="65000"/>
              <a:lumOff val="35000"/>
            </a:schemeClr>
          </a:solidFill>
          <a:ln w="9525">
            <a:solidFill>
              <a:srgbClr val="000000"/>
            </a:solidFill>
            <a:round/>
            <a:headEnd/>
            <a:tailEnd/>
          </a:ln>
          <a:effectLs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4" name="Freeform 43"/>
          <p:cNvSpPr>
            <a:spLocks/>
          </p:cNvSpPr>
          <p:nvPr/>
        </p:nvSpPr>
        <p:spPr bwMode="auto">
          <a:xfrm>
            <a:off x="5726560" y="2789633"/>
            <a:ext cx="1294434" cy="732446"/>
          </a:xfrm>
          <a:custGeom>
            <a:avLst/>
            <a:gdLst>
              <a:gd name="T0" fmla="*/ 0 w 144"/>
              <a:gd name="T1" fmla="*/ 96 h 96"/>
              <a:gd name="T2" fmla="*/ 144 w 144"/>
              <a:gd name="T3" fmla="*/ 0 h 96"/>
              <a:gd name="T4" fmla="*/ 144 w 144"/>
              <a:gd name="T5" fmla="*/ 96 h 96"/>
              <a:gd name="T6" fmla="*/ 0 w 144"/>
              <a:gd name="T7" fmla="*/ 96 h 96"/>
            </a:gdLst>
            <a:ahLst/>
            <a:cxnLst>
              <a:cxn ang="0">
                <a:pos x="T0" y="T1"/>
              </a:cxn>
              <a:cxn ang="0">
                <a:pos x="T2" y="T3"/>
              </a:cxn>
              <a:cxn ang="0">
                <a:pos x="T4" y="T5"/>
              </a:cxn>
              <a:cxn ang="0">
                <a:pos x="T6" y="T7"/>
              </a:cxn>
            </a:cxnLst>
            <a:rect l="0" t="0" r="r" b="b"/>
            <a:pathLst>
              <a:path w="144" h="96">
                <a:moveTo>
                  <a:pt x="0" y="96"/>
                </a:moveTo>
                <a:lnTo>
                  <a:pt x="144" y="0"/>
                </a:lnTo>
                <a:lnTo>
                  <a:pt x="144" y="96"/>
                </a:lnTo>
                <a:lnTo>
                  <a:pt x="0" y="96"/>
                </a:lnTo>
                <a:close/>
              </a:path>
            </a:pathLst>
          </a:custGeom>
          <a:solidFill>
            <a:schemeClr val="tx1">
              <a:lumMod val="65000"/>
              <a:lumOff val="35000"/>
            </a:schemeClr>
          </a:solidFill>
          <a:ln w="9525">
            <a:solidFill>
              <a:srgbClr val="000000"/>
            </a:solidFill>
            <a:round/>
            <a:headEnd/>
            <a:tailEnd/>
          </a:ln>
          <a:effectLs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45" name="Line 2960"/>
          <p:cNvCxnSpPr>
            <a:cxnSpLocks noChangeShapeType="1"/>
          </p:cNvCxnSpPr>
          <p:nvPr/>
        </p:nvCxnSpPr>
        <p:spPr bwMode="auto">
          <a:xfrm>
            <a:off x="3823898" y="4165526"/>
            <a:ext cx="0" cy="137721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46" name="Freeform 45"/>
          <p:cNvSpPr>
            <a:spLocks/>
          </p:cNvSpPr>
          <p:nvPr/>
        </p:nvSpPr>
        <p:spPr bwMode="auto">
          <a:xfrm>
            <a:off x="2226367" y="3075096"/>
            <a:ext cx="6227386" cy="2468300"/>
          </a:xfrm>
          <a:custGeom>
            <a:avLst/>
            <a:gdLst>
              <a:gd name="T0" fmla="*/ 0 w 7260"/>
              <a:gd name="T1" fmla="*/ 2878 h 2878"/>
              <a:gd name="T2" fmla="*/ 1850 w 7260"/>
              <a:gd name="T3" fmla="*/ 1900 h 2878"/>
              <a:gd name="T4" fmla="*/ 2050 w 7260"/>
              <a:gd name="T5" fmla="*/ 1910 h 2878"/>
              <a:gd name="T6" fmla="*/ 3800 w 7260"/>
              <a:gd name="T7" fmla="*/ 1130 h 2878"/>
              <a:gd name="T8" fmla="*/ 5600 w 7260"/>
              <a:gd name="T9" fmla="*/ 190 h 2878"/>
              <a:gd name="T10" fmla="*/ 5710 w 7260"/>
              <a:gd name="T11" fmla="*/ 620 h 2878"/>
              <a:gd name="T12" fmla="*/ 7260 w 7260"/>
              <a:gd name="T13" fmla="*/ 0 h 2878"/>
              <a:gd name="connsiteX0" fmla="*/ 0 w 10000"/>
              <a:gd name="connsiteY0" fmla="*/ 10000 h 10000"/>
              <a:gd name="connsiteX1" fmla="*/ 2548 w 10000"/>
              <a:gd name="connsiteY1" fmla="*/ 6602 h 10000"/>
              <a:gd name="connsiteX2" fmla="*/ 2824 w 10000"/>
              <a:gd name="connsiteY2" fmla="*/ 6637 h 10000"/>
              <a:gd name="connsiteX3" fmla="*/ 5234 w 10000"/>
              <a:gd name="connsiteY3" fmla="*/ 3926 h 10000"/>
              <a:gd name="connsiteX4" fmla="*/ 7292 w 10000"/>
              <a:gd name="connsiteY4" fmla="*/ 1996 h 10000"/>
              <a:gd name="connsiteX5" fmla="*/ 7865 w 10000"/>
              <a:gd name="connsiteY5" fmla="*/ 2154 h 10000"/>
              <a:gd name="connsiteX6" fmla="*/ 10000 w 10000"/>
              <a:gd name="connsiteY6" fmla="*/ 0 h 10000"/>
              <a:gd name="connsiteX0" fmla="*/ 0 w 10000"/>
              <a:gd name="connsiteY0" fmla="*/ 10000 h 10000"/>
              <a:gd name="connsiteX1" fmla="*/ 2548 w 10000"/>
              <a:gd name="connsiteY1" fmla="*/ 6602 h 10000"/>
              <a:gd name="connsiteX2" fmla="*/ 2824 w 10000"/>
              <a:gd name="connsiteY2" fmla="*/ 6637 h 10000"/>
              <a:gd name="connsiteX3" fmla="*/ 5234 w 10000"/>
              <a:gd name="connsiteY3" fmla="*/ 3926 h 10000"/>
              <a:gd name="connsiteX4" fmla="*/ 6318 w 10000"/>
              <a:gd name="connsiteY4" fmla="*/ 2633 h 10000"/>
              <a:gd name="connsiteX5" fmla="*/ 7292 w 10000"/>
              <a:gd name="connsiteY5" fmla="*/ 1996 h 10000"/>
              <a:gd name="connsiteX6" fmla="*/ 7865 w 10000"/>
              <a:gd name="connsiteY6" fmla="*/ 2154 h 10000"/>
              <a:gd name="connsiteX7" fmla="*/ 10000 w 10000"/>
              <a:gd name="connsiteY7" fmla="*/ 0 h 10000"/>
              <a:gd name="connsiteX0" fmla="*/ 0 w 10000"/>
              <a:gd name="connsiteY0" fmla="*/ 10000 h 10000"/>
              <a:gd name="connsiteX1" fmla="*/ 2548 w 10000"/>
              <a:gd name="connsiteY1" fmla="*/ 6602 h 10000"/>
              <a:gd name="connsiteX2" fmla="*/ 2824 w 10000"/>
              <a:gd name="connsiteY2" fmla="*/ 6637 h 10000"/>
              <a:gd name="connsiteX3" fmla="*/ 5234 w 10000"/>
              <a:gd name="connsiteY3" fmla="*/ 3926 h 10000"/>
              <a:gd name="connsiteX4" fmla="*/ 6318 w 10000"/>
              <a:gd name="connsiteY4" fmla="*/ 2633 h 10000"/>
              <a:gd name="connsiteX5" fmla="*/ 7292 w 10000"/>
              <a:gd name="connsiteY5" fmla="*/ 2117 h 10000"/>
              <a:gd name="connsiteX6" fmla="*/ 7865 w 10000"/>
              <a:gd name="connsiteY6" fmla="*/ 2154 h 10000"/>
              <a:gd name="connsiteX7" fmla="*/ 10000 w 10000"/>
              <a:gd name="connsiteY7" fmla="*/ 0 h 10000"/>
              <a:gd name="connsiteX0" fmla="*/ 0 w 10000"/>
              <a:gd name="connsiteY0" fmla="*/ 10000 h 10000"/>
              <a:gd name="connsiteX1" fmla="*/ 2548 w 10000"/>
              <a:gd name="connsiteY1" fmla="*/ 6602 h 10000"/>
              <a:gd name="connsiteX2" fmla="*/ 2824 w 10000"/>
              <a:gd name="connsiteY2" fmla="*/ 6637 h 10000"/>
              <a:gd name="connsiteX3" fmla="*/ 5234 w 10000"/>
              <a:gd name="connsiteY3" fmla="*/ 3926 h 10000"/>
              <a:gd name="connsiteX4" fmla="*/ 6318 w 10000"/>
              <a:gd name="connsiteY4" fmla="*/ 2633 h 10000"/>
              <a:gd name="connsiteX5" fmla="*/ 7292 w 10000"/>
              <a:gd name="connsiteY5" fmla="*/ 2117 h 10000"/>
              <a:gd name="connsiteX6" fmla="*/ 7865 w 10000"/>
              <a:gd name="connsiteY6" fmla="*/ 2154 h 10000"/>
              <a:gd name="connsiteX7" fmla="*/ 10000 w 10000"/>
              <a:gd name="connsiteY7"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000">
                <a:moveTo>
                  <a:pt x="0" y="10000"/>
                </a:moveTo>
                <a:lnTo>
                  <a:pt x="2548" y="6602"/>
                </a:lnTo>
                <a:lnTo>
                  <a:pt x="2824" y="6637"/>
                </a:lnTo>
                <a:lnTo>
                  <a:pt x="5234" y="3926"/>
                </a:lnTo>
                <a:cubicBezTo>
                  <a:pt x="5603" y="3576"/>
                  <a:pt x="5949" y="2983"/>
                  <a:pt x="6318" y="2633"/>
                </a:cubicBezTo>
                <a:cubicBezTo>
                  <a:pt x="6643" y="2461"/>
                  <a:pt x="6967" y="2228"/>
                  <a:pt x="7292" y="2117"/>
                </a:cubicBezTo>
                <a:lnTo>
                  <a:pt x="7865" y="2154"/>
                </a:lnTo>
                <a:lnTo>
                  <a:pt x="10000" y="0"/>
                </a:lnTo>
              </a:path>
            </a:pathLst>
          </a:custGeom>
          <a:noFill/>
          <a:ln w="38100" cap="rnd">
            <a:solidFill>
              <a:srgbClr val="000000"/>
            </a:solidFill>
            <a:prstDash val="sysDot"/>
            <a:round/>
            <a:headEnd/>
            <a:tailEnd type="triangle" w="med" len="me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7" name="Text Box 2963"/>
          <p:cNvSpPr txBox="1">
            <a:spLocks noChangeArrowheads="1"/>
          </p:cNvSpPr>
          <p:nvPr/>
        </p:nvSpPr>
        <p:spPr bwMode="auto">
          <a:xfrm>
            <a:off x="5687590" y="2521133"/>
            <a:ext cx="1282329" cy="46082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0350" tIns="30175" rIns="60350" bIns="30175"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Year 2</a:t>
            </a:r>
            <a:endParaRPr kumimoji="0" lang="en-US"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Maturation</a:t>
            </a:r>
            <a:endParaRPr kumimoji="0" lang="en-US"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48" name="Text Box 2964"/>
          <p:cNvSpPr txBox="1">
            <a:spLocks noChangeArrowheads="1"/>
          </p:cNvSpPr>
          <p:nvPr/>
        </p:nvSpPr>
        <p:spPr bwMode="auto">
          <a:xfrm>
            <a:off x="7249502" y="2530840"/>
            <a:ext cx="1302420" cy="46082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0350" tIns="30175" rIns="60350" bIns="30175"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rPr>
              <a:t>Will mature </a:t>
            </a:r>
            <a:r>
              <a:rPr kumimoji="0" lang="en-US"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in </a:t>
            </a:r>
            <a:endParaRPr kumimoji="0" lang="en-US"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Year 3</a:t>
            </a:r>
            <a:endParaRPr kumimoji="0" lang="en-US"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sp>
        <p:nvSpPr>
          <p:cNvPr id="49" name="Text Box 2965"/>
          <p:cNvSpPr txBox="1">
            <a:spLocks noChangeArrowheads="1"/>
          </p:cNvSpPr>
          <p:nvPr/>
        </p:nvSpPr>
        <p:spPr bwMode="auto">
          <a:xfrm>
            <a:off x="1752600" y="533400"/>
            <a:ext cx="5927830" cy="73178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0350" tIns="30175" rIns="60350" bIns="30175" upright="1">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Body Size-Time Growth Trajectory With</a:t>
            </a:r>
            <a:endParaRPr kumimoji="0" lang="en-US" sz="2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Reaction Norms for Maturation</a:t>
            </a:r>
            <a:endParaRPr kumimoji="0" lang="en-US" sz="2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nvGrpSpPr>
          <p:cNvPr id="67" name="Group 66"/>
          <p:cNvGrpSpPr/>
          <p:nvPr/>
        </p:nvGrpSpPr>
        <p:grpSpPr>
          <a:xfrm>
            <a:off x="2901365" y="2341923"/>
            <a:ext cx="3135965" cy="2104451"/>
            <a:chOff x="2901365" y="2341923"/>
            <a:chExt cx="3135965" cy="2104451"/>
          </a:xfrm>
        </p:grpSpPr>
        <p:cxnSp>
          <p:nvCxnSpPr>
            <p:cNvPr id="50" name="Straight Arrow Connector 49"/>
            <p:cNvCxnSpPr/>
            <p:nvPr/>
          </p:nvCxnSpPr>
          <p:spPr>
            <a:xfrm>
              <a:off x="3386943" y="2971591"/>
              <a:ext cx="326429" cy="1474783"/>
            </a:xfrm>
            <a:prstGeom prst="straightConnector1">
              <a:avLst/>
            </a:prstGeom>
            <a:noFill/>
            <a:ln w="38100" cap="flat" cmpd="sng" algn="ctr">
              <a:solidFill>
                <a:sysClr val="windowText" lastClr="000000"/>
              </a:solidFill>
              <a:prstDash val="solid"/>
              <a:miter lim="800000"/>
              <a:tailEnd type="triangle"/>
            </a:ln>
            <a:effectLst/>
          </p:spPr>
        </p:cxnSp>
        <p:sp>
          <p:nvSpPr>
            <p:cNvPr id="51" name="Text Box 2965"/>
            <p:cNvSpPr txBox="1">
              <a:spLocks noChangeArrowheads="1"/>
            </p:cNvSpPr>
            <p:nvPr/>
          </p:nvSpPr>
          <p:spPr bwMode="auto">
            <a:xfrm>
              <a:off x="2901365" y="2341923"/>
              <a:ext cx="2243925" cy="612914"/>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rot="0" vert="horz" wrap="square" lIns="60350" tIns="30175" rIns="60350" bIns="30175" upright="1">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These fish </a:t>
              </a:r>
              <a:r>
                <a:rPr kumimoji="0" lang="en-US" b="1" i="0" u="none" strike="noStrike" kern="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rPr>
                <a:t>mature</a:t>
              </a:r>
              <a:endParaRPr kumimoji="0" lang="en-US"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and leave the cohort</a:t>
              </a:r>
              <a:endParaRPr kumimoji="0" lang="en-US"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cxnSp>
          <p:nvCxnSpPr>
            <p:cNvPr id="52" name="Straight Arrow Connector 51"/>
            <p:cNvCxnSpPr/>
            <p:nvPr/>
          </p:nvCxnSpPr>
          <p:spPr>
            <a:xfrm>
              <a:off x="5145292" y="2899724"/>
              <a:ext cx="892038" cy="451625"/>
            </a:xfrm>
            <a:prstGeom prst="straightConnector1">
              <a:avLst/>
            </a:prstGeom>
            <a:noFill/>
            <a:ln w="38100" cap="flat" cmpd="sng" algn="ctr">
              <a:solidFill>
                <a:sysClr val="windowText" lastClr="000000"/>
              </a:solidFill>
              <a:prstDash val="solid"/>
              <a:miter lim="800000"/>
              <a:tailEnd type="triangle"/>
            </a:ln>
            <a:effectLst/>
          </p:spPr>
        </p:cxnSp>
      </p:grpSp>
      <p:sp>
        <p:nvSpPr>
          <p:cNvPr id="53" name="Text Box 2962"/>
          <p:cNvSpPr txBox="1">
            <a:spLocks noChangeArrowheads="1"/>
          </p:cNvSpPr>
          <p:nvPr/>
        </p:nvSpPr>
        <p:spPr bwMode="auto">
          <a:xfrm>
            <a:off x="2819718" y="4152261"/>
            <a:ext cx="1045818" cy="46016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0350" tIns="30175" rIns="60350" bIns="30175"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Year 1</a:t>
            </a:r>
            <a:endParaRPr kumimoji="0" lang="en-US"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Maturation</a:t>
            </a:r>
            <a:endParaRPr kumimoji="0" lang="en-US"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cxnSp>
        <p:nvCxnSpPr>
          <p:cNvPr id="54" name="Line 2951"/>
          <p:cNvCxnSpPr>
            <a:cxnSpLocks noChangeShapeType="1"/>
          </p:cNvCxnSpPr>
          <p:nvPr/>
        </p:nvCxnSpPr>
        <p:spPr bwMode="auto">
          <a:xfrm>
            <a:off x="2834596" y="4624376"/>
            <a:ext cx="989302" cy="2637"/>
          </a:xfrm>
          <a:prstGeom prst="line">
            <a:avLst/>
          </a:prstGeom>
          <a:noFill/>
          <a:ln w="41275">
            <a:solidFill>
              <a:srgbClr val="FF0000"/>
            </a:solidFill>
            <a:round/>
            <a:headEnd/>
            <a:tailEnd/>
          </a:ln>
          <a:extLst>
            <a:ext uri="{909E8E84-426E-40DD-AFC4-6F175D3DCCD1}">
              <a14:hiddenFill xmlns:a14="http://schemas.microsoft.com/office/drawing/2010/main">
                <a:noFill/>
              </a14:hiddenFill>
            </a:ext>
          </a:extLst>
        </p:spPr>
      </p:cxnSp>
      <p:cxnSp>
        <p:nvCxnSpPr>
          <p:cNvPr id="55" name="Line 2955"/>
          <p:cNvCxnSpPr>
            <a:cxnSpLocks noChangeShapeType="1"/>
          </p:cNvCxnSpPr>
          <p:nvPr/>
        </p:nvCxnSpPr>
        <p:spPr bwMode="auto">
          <a:xfrm>
            <a:off x="5498051" y="3522079"/>
            <a:ext cx="1522943" cy="329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62" name="Line 2950"/>
          <p:cNvCxnSpPr>
            <a:cxnSpLocks noChangeShapeType="1"/>
          </p:cNvCxnSpPr>
          <p:nvPr/>
        </p:nvCxnSpPr>
        <p:spPr bwMode="auto">
          <a:xfrm>
            <a:off x="5498051" y="2682309"/>
            <a:ext cx="1" cy="286042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65" name="Line 2950"/>
          <p:cNvCxnSpPr>
            <a:cxnSpLocks noChangeShapeType="1"/>
          </p:cNvCxnSpPr>
          <p:nvPr/>
        </p:nvCxnSpPr>
        <p:spPr bwMode="auto">
          <a:xfrm>
            <a:off x="7012399" y="2700072"/>
            <a:ext cx="1" cy="286042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grpSp>
        <p:nvGrpSpPr>
          <p:cNvPr id="78" name="Group 77"/>
          <p:cNvGrpSpPr/>
          <p:nvPr/>
        </p:nvGrpSpPr>
        <p:grpSpPr>
          <a:xfrm>
            <a:off x="1076902" y="3246429"/>
            <a:ext cx="4386064" cy="1735159"/>
            <a:chOff x="1076902" y="3246429"/>
            <a:chExt cx="4386064" cy="1735159"/>
          </a:xfrm>
        </p:grpSpPr>
        <p:grpSp>
          <p:nvGrpSpPr>
            <p:cNvPr id="74" name="Group 73"/>
            <p:cNvGrpSpPr/>
            <p:nvPr/>
          </p:nvGrpSpPr>
          <p:grpSpPr>
            <a:xfrm>
              <a:off x="1076902" y="4368674"/>
              <a:ext cx="1732796" cy="612914"/>
              <a:chOff x="1076902" y="4368674"/>
              <a:chExt cx="1732796" cy="612914"/>
            </a:xfrm>
          </p:grpSpPr>
          <p:cxnSp>
            <p:nvCxnSpPr>
              <p:cNvPr id="69" name="Straight Arrow Connector 68"/>
              <p:cNvCxnSpPr/>
              <p:nvPr/>
            </p:nvCxnSpPr>
            <p:spPr>
              <a:xfrm flipV="1">
                <a:off x="2484682" y="4610782"/>
                <a:ext cx="325016" cy="4908"/>
              </a:xfrm>
              <a:prstGeom prst="straightConnector1">
                <a:avLst/>
              </a:prstGeom>
              <a:noFill/>
              <a:ln w="38100" cap="flat" cmpd="sng" algn="ctr">
                <a:solidFill>
                  <a:sysClr val="windowText" lastClr="000000"/>
                </a:solidFill>
                <a:prstDash val="solid"/>
                <a:miter lim="800000"/>
                <a:tailEnd type="triangle"/>
              </a:ln>
              <a:effectLst/>
            </p:spPr>
          </p:cxnSp>
          <p:sp>
            <p:nvSpPr>
              <p:cNvPr id="70" name="Text Box 2965"/>
              <p:cNvSpPr txBox="1">
                <a:spLocks noChangeArrowheads="1"/>
              </p:cNvSpPr>
              <p:nvPr/>
            </p:nvSpPr>
            <p:spPr bwMode="auto">
              <a:xfrm>
                <a:off x="1076902" y="4368674"/>
                <a:ext cx="1388654" cy="612914"/>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rot="0" vert="horz" wrap="square" lIns="60350" tIns="30175" rIns="60350" bIns="30175" upright="1">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rPr>
                  <a:t>Maturation Threshold</a:t>
                </a:r>
                <a:endParaRPr kumimoji="0" lang="en-US"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grpSp>
          <p:nvGrpSpPr>
            <p:cNvPr id="75" name="Group 74"/>
            <p:cNvGrpSpPr/>
            <p:nvPr/>
          </p:nvGrpSpPr>
          <p:grpSpPr>
            <a:xfrm>
              <a:off x="3730170" y="3246429"/>
              <a:ext cx="1732796" cy="612914"/>
              <a:chOff x="1076902" y="4368674"/>
              <a:chExt cx="1732796" cy="612914"/>
            </a:xfrm>
          </p:grpSpPr>
          <p:cxnSp>
            <p:nvCxnSpPr>
              <p:cNvPr id="76" name="Straight Arrow Connector 75"/>
              <p:cNvCxnSpPr/>
              <p:nvPr/>
            </p:nvCxnSpPr>
            <p:spPr>
              <a:xfrm flipV="1">
                <a:off x="2484682" y="4610782"/>
                <a:ext cx="325016" cy="4908"/>
              </a:xfrm>
              <a:prstGeom prst="straightConnector1">
                <a:avLst/>
              </a:prstGeom>
              <a:noFill/>
              <a:ln w="38100" cap="flat" cmpd="sng" algn="ctr">
                <a:solidFill>
                  <a:sysClr val="windowText" lastClr="000000"/>
                </a:solidFill>
                <a:prstDash val="solid"/>
                <a:miter lim="800000"/>
                <a:tailEnd type="triangle"/>
              </a:ln>
              <a:effectLst/>
            </p:spPr>
          </p:cxnSp>
          <p:sp>
            <p:nvSpPr>
              <p:cNvPr id="77" name="Text Box 2965"/>
              <p:cNvSpPr txBox="1">
                <a:spLocks noChangeArrowheads="1"/>
              </p:cNvSpPr>
              <p:nvPr/>
            </p:nvSpPr>
            <p:spPr bwMode="auto">
              <a:xfrm>
                <a:off x="1076902" y="4368674"/>
                <a:ext cx="1388654" cy="612914"/>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rot="0" vert="horz" wrap="square" lIns="60350" tIns="30175" rIns="60350" bIns="30175" upright="1">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rPr>
                  <a:t>Maturation Threshold</a:t>
                </a:r>
                <a:endParaRPr kumimoji="0" lang="en-US" b="0" i="0" u="none" strike="noStrike" kern="0" cap="none" spc="0" normalizeH="0" baseline="0" noProof="0" dirty="0">
                  <a:ln>
                    <a:noFill/>
                  </a:ln>
                  <a:solidFill>
                    <a:sysClr val="windowText" lastClr="000000"/>
                  </a:solidFill>
                  <a:effectLst/>
                  <a:uLnTx/>
                  <a:uFillTx/>
                  <a:latin typeface="Times New Roman" panose="02020603050405020304" pitchFamily="18" charset="0"/>
                  <a:ea typeface="Times New Roman" panose="02020603050405020304" pitchFamily="18" charset="0"/>
                </a:endParaRPr>
              </a:p>
            </p:txBody>
          </p:sp>
        </p:grpSp>
      </p:grpSp>
    </p:spTree>
    <p:extLst>
      <p:ext uri="{BB962C8B-B14F-4D97-AF65-F5344CB8AC3E}">
        <p14:creationId xmlns:p14="http://schemas.microsoft.com/office/powerpoint/2010/main" val="427126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78"/>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685800" y="977900"/>
            <a:ext cx="8020050" cy="448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514350" indent="-514350" eaLnBrk="1" hangingPunct="1">
              <a:lnSpc>
                <a:spcPct val="90000"/>
              </a:lnSpc>
              <a:buFont typeface="+mj-lt"/>
              <a:buAutoNum type="arabicPeriod"/>
            </a:pPr>
            <a:r>
              <a:rPr lang="en-US" altLang="en-US" sz="2800" b="1" dirty="0">
                <a:latin typeface="Times New Roman" panose="02020603050405020304" pitchFamily="18" charset="0"/>
                <a:cs typeface="Times New Roman" panose="02020603050405020304" pitchFamily="18" charset="0"/>
              </a:rPr>
              <a:t>Compare </a:t>
            </a:r>
            <a:r>
              <a:rPr lang="en-US" altLang="en-US" sz="2800" b="1" dirty="0" smtClean="0">
                <a:latin typeface="Times New Roman" panose="02020603050405020304" pitchFamily="18" charset="0"/>
                <a:cs typeface="Times New Roman" panose="02020603050405020304" pitchFamily="18" charset="0"/>
              </a:rPr>
              <a:t>NO</a:t>
            </a:r>
            <a:r>
              <a:rPr lang="en-US" altLang="en-US" sz="2800" b="1" dirty="0">
                <a:latin typeface="Times New Roman" panose="02020603050405020304" pitchFamily="18" charset="0"/>
                <a:cs typeface="Times New Roman" panose="02020603050405020304" pitchFamily="18" charset="0"/>
              </a:rPr>
              <a:t>, SH and HC populations over brood years </a:t>
            </a:r>
            <a:r>
              <a:rPr lang="en-US" altLang="en-US" sz="2800" b="1" dirty="0" smtClean="0">
                <a:latin typeface="Times New Roman" panose="02020603050405020304" pitchFamily="18" charset="0"/>
                <a:cs typeface="Times New Roman" panose="02020603050405020304" pitchFamily="18" charset="0"/>
              </a:rPr>
              <a:t>2002 </a:t>
            </a:r>
            <a:r>
              <a:rPr lang="en-US" altLang="en-US" sz="2800" b="1" dirty="0">
                <a:latin typeface="Times New Roman" panose="02020603050405020304" pitchFamily="18" charset="0"/>
                <a:cs typeface="Times New Roman" panose="02020603050405020304" pitchFamily="18" charset="0"/>
              </a:rPr>
              <a:t>to </a:t>
            </a:r>
            <a:r>
              <a:rPr lang="en-US" altLang="en-US" sz="2800" b="1" dirty="0" smtClean="0">
                <a:latin typeface="Times New Roman" panose="02020603050405020304" pitchFamily="18" charset="0"/>
                <a:cs typeface="Times New Roman" panose="02020603050405020304" pitchFamily="18" charset="0"/>
              </a:rPr>
              <a:t>2010 for age 4’s.</a:t>
            </a:r>
          </a:p>
          <a:p>
            <a:pPr lvl="1" eaLnBrk="1" hangingPunct="1">
              <a:lnSpc>
                <a:spcPct val="90000"/>
              </a:lnSpc>
            </a:pPr>
            <a:r>
              <a:rPr lang="en-US" altLang="en-US" sz="2400" b="1" dirty="0" smtClean="0">
                <a:latin typeface="Times New Roman" panose="02020603050405020304" pitchFamily="18" charset="0"/>
                <a:cs typeface="Times New Roman" panose="02020603050405020304" pitchFamily="18" charset="0"/>
              </a:rPr>
              <a:t>Compare differences in Length (POHP) and estimate trends over time.</a:t>
            </a:r>
          </a:p>
          <a:p>
            <a:pPr marL="514350" indent="-514350" eaLnBrk="1" hangingPunct="1">
              <a:lnSpc>
                <a:spcPct val="90000"/>
              </a:lnSpc>
              <a:buFont typeface="+mj-lt"/>
              <a:buAutoNum type="arabicPeriod"/>
            </a:pPr>
            <a:endParaRPr lang="en-US" altLang="en-US" sz="2800" b="1" dirty="0" smtClean="0">
              <a:latin typeface="Times New Roman" panose="02020603050405020304" pitchFamily="18" charset="0"/>
              <a:cs typeface="Times New Roman" panose="02020603050405020304" pitchFamily="18" charset="0"/>
            </a:endParaRPr>
          </a:p>
          <a:p>
            <a:pPr marL="514350" indent="-514350" eaLnBrk="1" hangingPunct="1">
              <a:lnSpc>
                <a:spcPct val="90000"/>
              </a:lnSpc>
              <a:buFont typeface="+mj-lt"/>
              <a:buAutoNum type="arabicPeriod"/>
            </a:pPr>
            <a:r>
              <a:rPr lang="en-US" altLang="en-US" sz="2800" b="1" dirty="0" smtClean="0">
                <a:latin typeface="Times New Roman" panose="02020603050405020304" pitchFamily="18" charset="0"/>
                <a:cs typeface="Times New Roman" panose="02020603050405020304" pitchFamily="18" charset="0"/>
              </a:rPr>
              <a:t>HC vs SH Minijack rate comparisons.</a:t>
            </a:r>
          </a:p>
          <a:p>
            <a:pPr marL="857250" lvl="1" indent="-457200" eaLnBrk="1" hangingPunct="1">
              <a:lnSpc>
                <a:spcPct val="90000"/>
              </a:lnSpc>
            </a:pPr>
            <a:r>
              <a:rPr lang="en-US" altLang="en-US" sz="2400" b="1" dirty="0" smtClean="0">
                <a:latin typeface="Times New Roman" panose="02020603050405020304" pitchFamily="18" charset="0"/>
                <a:cs typeface="Times New Roman" panose="02020603050405020304" pitchFamily="18" charset="0"/>
              </a:rPr>
              <a:t>Trends over time.</a:t>
            </a:r>
          </a:p>
          <a:p>
            <a:pPr marL="857250" lvl="1" indent="-457200" eaLnBrk="1" hangingPunct="1">
              <a:lnSpc>
                <a:spcPct val="90000"/>
              </a:lnSpc>
            </a:pPr>
            <a:r>
              <a:rPr lang="en-US" altLang="en-US" sz="2400" b="1" dirty="0" smtClean="0">
                <a:latin typeface="Times New Roman" panose="02020603050405020304" pitchFamily="18" charset="0"/>
                <a:cs typeface="Times New Roman" panose="02020603050405020304" pitchFamily="18" charset="0"/>
              </a:rPr>
              <a:t>Revisit the Feed Ration Study (BY2002-2004)</a:t>
            </a:r>
            <a:endParaRPr lang="en-US" altLang="en-US" sz="2400" b="1" dirty="0">
              <a:latin typeface="Times New Roman" panose="02020603050405020304" pitchFamily="18" charset="0"/>
              <a:cs typeface="Times New Roman" panose="02020603050405020304" pitchFamily="18" charset="0"/>
            </a:endParaRPr>
          </a:p>
        </p:txBody>
      </p:sp>
      <p:sp>
        <p:nvSpPr>
          <p:cNvPr id="6147" name="Rectangle 3"/>
          <p:cNvSpPr>
            <a:spLocks noChangeArrowheads="1"/>
          </p:cNvSpPr>
          <p:nvPr/>
        </p:nvSpPr>
        <p:spPr bwMode="auto">
          <a:xfrm>
            <a:off x="685800" y="-177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400" b="1" dirty="0">
                <a:latin typeface="Times New Roman" panose="02020603050405020304" pitchFamily="18" charset="0"/>
                <a:cs typeface="Times New Roman" panose="02020603050405020304" pitchFamily="18" charset="0"/>
              </a:rPr>
              <a:t>Objectives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451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51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451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451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45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7" name="Group 266"/>
          <p:cNvGrpSpPr/>
          <p:nvPr/>
        </p:nvGrpSpPr>
        <p:grpSpPr>
          <a:xfrm>
            <a:off x="4200797" y="1571442"/>
            <a:ext cx="1781257" cy="2516005"/>
            <a:chOff x="4048398" y="1342842"/>
            <a:chExt cx="1781257" cy="2516005"/>
          </a:xfrm>
        </p:grpSpPr>
        <p:sp>
          <p:nvSpPr>
            <p:cNvPr id="266" name="Rectangle 265"/>
            <p:cNvSpPr/>
            <p:nvPr/>
          </p:nvSpPr>
          <p:spPr>
            <a:xfrm>
              <a:off x="4376566" y="1969516"/>
              <a:ext cx="1010358" cy="1889331"/>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Rectangle 262"/>
            <p:cNvSpPr/>
            <p:nvPr/>
          </p:nvSpPr>
          <p:spPr>
            <a:xfrm>
              <a:off x="4048398" y="1342842"/>
              <a:ext cx="1781257" cy="646331"/>
            </a:xfrm>
            <a:prstGeom prst="rect">
              <a:avLst/>
            </a:prstGeom>
          </p:spPr>
          <p:txBody>
            <a:bodyPr wrap="none">
              <a:spAutoFit/>
            </a:bodyPr>
            <a:lstStyle/>
            <a:p>
              <a:pPr algn="ctr"/>
              <a:r>
                <a:rPr lang="en-US" dirty="0"/>
                <a:t>Maturation </a:t>
              </a:r>
              <a:endParaRPr lang="en-US" dirty="0" smtClean="0"/>
            </a:p>
            <a:p>
              <a:pPr algn="ctr"/>
              <a:r>
                <a:rPr lang="en-US" dirty="0" smtClean="0"/>
                <a:t>Threshold Period</a:t>
              </a:r>
              <a:endParaRPr lang="en-US" dirty="0"/>
            </a:p>
          </p:txBody>
        </p:sp>
      </p:grpSp>
      <p:cxnSp>
        <p:nvCxnSpPr>
          <p:cNvPr id="119" name="Line 3117"/>
          <p:cNvCxnSpPr>
            <a:cxnSpLocks noChangeAspect="1" noChangeShapeType="1"/>
          </p:cNvCxnSpPr>
          <p:nvPr/>
        </p:nvCxnSpPr>
        <p:spPr bwMode="auto">
          <a:xfrm>
            <a:off x="1174851" y="4692176"/>
            <a:ext cx="6524943" cy="3469"/>
          </a:xfrm>
          <a:prstGeom prst="line">
            <a:avLst/>
          </a:prstGeom>
          <a:noFill/>
          <a:ln w="0">
            <a:solidFill>
              <a:srgbClr val="C0C0C0"/>
            </a:solidFill>
            <a:prstDash val="sysDot"/>
            <a:round/>
            <a:headEnd/>
            <a:tailEnd/>
          </a:ln>
          <a:extLst>
            <a:ext uri="{909E8E84-426E-40DD-AFC4-6F175D3DCCD1}">
              <a14:hiddenFill xmlns:a14="http://schemas.microsoft.com/office/drawing/2010/main">
                <a:noFill/>
              </a14:hiddenFill>
            </a:ext>
          </a:extLst>
        </p:spPr>
      </p:cxnSp>
      <p:cxnSp>
        <p:nvCxnSpPr>
          <p:cNvPr id="120" name="Line 3118"/>
          <p:cNvCxnSpPr>
            <a:cxnSpLocks noChangeAspect="1" noChangeShapeType="1"/>
          </p:cNvCxnSpPr>
          <p:nvPr/>
        </p:nvCxnSpPr>
        <p:spPr bwMode="auto">
          <a:xfrm>
            <a:off x="1174851" y="3658472"/>
            <a:ext cx="6524943" cy="2313"/>
          </a:xfrm>
          <a:prstGeom prst="line">
            <a:avLst/>
          </a:prstGeom>
          <a:noFill/>
          <a:ln w="0">
            <a:solidFill>
              <a:srgbClr val="C0C0C0"/>
            </a:solidFill>
            <a:prstDash val="sysDot"/>
            <a:round/>
            <a:headEnd/>
            <a:tailEnd/>
          </a:ln>
          <a:extLst>
            <a:ext uri="{909E8E84-426E-40DD-AFC4-6F175D3DCCD1}">
              <a14:hiddenFill xmlns:a14="http://schemas.microsoft.com/office/drawing/2010/main">
                <a:noFill/>
              </a14:hiddenFill>
            </a:ext>
          </a:extLst>
        </p:spPr>
      </p:cxnSp>
      <p:cxnSp>
        <p:nvCxnSpPr>
          <p:cNvPr id="121" name="Line 3119"/>
          <p:cNvCxnSpPr>
            <a:cxnSpLocks noChangeAspect="1" noChangeShapeType="1"/>
          </p:cNvCxnSpPr>
          <p:nvPr/>
        </p:nvCxnSpPr>
        <p:spPr bwMode="auto">
          <a:xfrm>
            <a:off x="1174851" y="2636330"/>
            <a:ext cx="6524943" cy="3469"/>
          </a:xfrm>
          <a:prstGeom prst="line">
            <a:avLst/>
          </a:prstGeom>
          <a:noFill/>
          <a:ln w="0">
            <a:solidFill>
              <a:srgbClr val="C0C0C0"/>
            </a:solidFill>
            <a:prstDash val="sysDot"/>
            <a:round/>
            <a:headEnd/>
            <a:tailEnd/>
          </a:ln>
          <a:extLst>
            <a:ext uri="{909E8E84-426E-40DD-AFC4-6F175D3DCCD1}">
              <a14:hiddenFill xmlns:a14="http://schemas.microsoft.com/office/drawing/2010/main">
                <a:noFill/>
              </a14:hiddenFill>
            </a:ext>
          </a:extLst>
        </p:spPr>
      </p:cxnSp>
      <p:cxnSp>
        <p:nvCxnSpPr>
          <p:cNvPr id="122" name="Line 3120"/>
          <p:cNvCxnSpPr>
            <a:cxnSpLocks noChangeAspect="1" noChangeShapeType="1"/>
          </p:cNvCxnSpPr>
          <p:nvPr/>
        </p:nvCxnSpPr>
        <p:spPr bwMode="auto">
          <a:xfrm>
            <a:off x="1174851" y="1599157"/>
            <a:ext cx="6524943" cy="3469"/>
          </a:xfrm>
          <a:prstGeom prst="line">
            <a:avLst/>
          </a:prstGeom>
          <a:noFill/>
          <a:ln w="0">
            <a:solidFill>
              <a:srgbClr val="C0C0C0"/>
            </a:solidFill>
            <a:prstDash val="sysDot"/>
            <a:round/>
            <a:headEnd/>
            <a:tailEnd/>
          </a:ln>
          <a:extLst>
            <a:ext uri="{909E8E84-426E-40DD-AFC4-6F175D3DCCD1}">
              <a14:hiddenFill xmlns:a14="http://schemas.microsoft.com/office/drawing/2010/main">
                <a:noFill/>
              </a14:hiddenFill>
            </a:ext>
          </a:extLst>
        </p:spPr>
      </p:cxnSp>
      <p:cxnSp>
        <p:nvCxnSpPr>
          <p:cNvPr id="123" name="Line 3121"/>
          <p:cNvCxnSpPr>
            <a:cxnSpLocks noChangeAspect="1" noChangeShapeType="1"/>
          </p:cNvCxnSpPr>
          <p:nvPr/>
        </p:nvCxnSpPr>
        <p:spPr bwMode="auto">
          <a:xfrm>
            <a:off x="1174851" y="1599157"/>
            <a:ext cx="0" cy="411631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24" name="Line 3122"/>
          <p:cNvCxnSpPr>
            <a:cxnSpLocks noChangeAspect="1" noChangeShapeType="1"/>
          </p:cNvCxnSpPr>
          <p:nvPr/>
        </p:nvCxnSpPr>
        <p:spPr bwMode="auto">
          <a:xfrm>
            <a:off x="1111848" y="5715474"/>
            <a:ext cx="63005" cy="3469"/>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25" name="Line 3123"/>
          <p:cNvCxnSpPr>
            <a:cxnSpLocks noChangeAspect="1" noChangeShapeType="1"/>
          </p:cNvCxnSpPr>
          <p:nvPr/>
        </p:nvCxnSpPr>
        <p:spPr bwMode="auto">
          <a:xfrm>
            <a:off x="1111848" y="4692176"/>
            <a:ext cx="63005" cy="3469"/>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26" name="Line 3124"/>
          <p:cNvCxnSpPr>
            <a:cxnSpLocks noChangeAspect="1" noChangeShapeType="1"/>
          </p:cNvCxnSpPr>
          <p:nvPr/>
        </p:nvCxnSpPr>
        <p:spPr bwMode="auto">
          <a:xfrm>
            <a:off x="1111848" y="3658472"/>
            <a:ext cx="63005" cy="23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27" name="Line 3125"/>
          <p:cNvCxnSpPr>
            <a:cxnSpLocks noChangeAspect="1" noChangeShapeType="1"/>
          </p:cNvCxnSpPr>
          <p:nvPr/>
        </p:nvCxnSpPr>
        <p:spPr bwMode="auto">
          <a:xfrm>
            <a:off x="1111848" y="2636330"/>
            <a:ext cx="63005" cy="3469"/>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28" name="Line 3126"/>
          <p:cNvCxnSpPr>
            <a:cxnSpLocks noChangeAspect="1" noChangeShapeType="1"/>
          </p:cNvCxnSpPr>
          <p:nvPr/>
        </p:nvCxnSpPr>
        <p:spPr bwMode="auto">
          <a:xfrm>
            <a:off x="1111848" y="1599157"/>
            <a:ext cx="63005" cy="3469"/>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29" name="Line 3127"/>
          <p:cNvCxnSpPr>
            <a:cxnSpLocks noChangeAspect="1" noChangeShapeType="1"/>
          </p:cNvCxnSpPr>
          <p:nvPr/>
        </p:nvCxnSpPr>
        <p:spPr bwMode="auto">
          <a:xfrm>
            <a:off x="1174851" y="5715474"/>
            <a:ext cx="6524943" cy="346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130" name="Line 3128"/>
          <p:cNvCxnSpPr>
            <a:cxnSpLocks noChangeAspect="1" noChangeShapeType="1"/>
          </p:cNvCxnSpPr>
          <p:nvPr/>
        </p:nvCxnSpPr>
        <p:spPr bwMode="auto">
          <a:xfrm flipV="1">
            <a:off x="1174851" y="5715474"/>
            <a:ext cx="0"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31" name="Line 3129"/>
          <p:cNvCxnSpPr>
            <a:cxnSpLocks noChangeAspect="1" noChangeShapeType="1"/>
          </p:cNvCxnSpPr>
          <p:nvPr/>
        </p:nvCxnSpPr>
        <p:spPr bwMode="auto">
          <a:xfrm flipV="1">
            <a:off x="1724707" y="5715474"/>
            <a:ext cx="0"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32" name="Line 3130"/>
          <p:cNvCxnSpPr>
            <a:cxnSpLocks noChangeAspect="1" noChangeShapeType="1"/>
          </p:cNvCxnSpPr>
          <p:nvPr/>
        </p:nvCxnSpPr>
        <p:spPr bwMode="auto">
          <a:xfrm flipV="1">
            <a:off x="2260815" y="5715474"/>
            <a:ext cx="0"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33" name="Line 3131"/>
          <p:cNvCxnSpPr>
            <a:cxnSpLocks noChangeAspect="1" noChangeShapeType="1"/>
          </p:cNvCxnSpPr>
          <p:nvPr/>
        </p:nvCxnSpPr>
        <p:spPr bwMode="auto">
          <a:xfrm flipV="1">
            <a:off x="2807233" y="5715474"/>
            <a:ext cx="3436"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34" name="Line 3132"/>
          <p:cNvCxnSpPr>
            <a:cxnSpLocks noChangeAspect="1" noChangeShapeType="1"/>
          </p:cNvCxnSpPr>
          <p:nvPr/>
        </p:nvCxnSpPr>
        <p:spPr bwMode="auto">
          <a:xfrm flipV="1">
            <a:off x="3345632" y="5715474"/>
            <a:ext cx="0"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35" name="Line 3133"/>
          <p:cNvCxnSpPr>
            <a:cxnSpLocks noChangeAspect="1" noChangeShapeType="1"/>
          </p:cNvCxnSpPr>
          <p:nvPr/>
        </p:nvCxnSpPr>
        <p:spPr bwMode="auto">
          <a:xfrm flipV="1">
            <a:off x="3893195" y="5715474"/>
            <a:ext cx="2291"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36" name="Line 3134"/>
          <p:cNvCxnSpPr>
            <a:cxnSpLocks noChangeAspect="1" noChangeShapeType="1"/>
          </p:cNvCxnSpPr>
          <p:nvPr/>
        </p:nvCxnSpPr>
        <p:spPr bwMode="auto">
          <a:xfrm flipV="1">
            <a:off x="4443051" y="5715474"/>
            <a:ext cx="0"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37" name="Line 3135"/>
          <p:cNvCxnSpPr>
            <a:cxnSpLocks noChangeAspect="1" noChangeShapeType="1"/>
          </p:cNvCxnSpPr>
          <p:nvPr/>
        </p:nvCxnSpPr>
        <p:spPr bwMode="auto">
          <a:xfrm flipV="1">
            <a:off x="4978014" y="5715474"/>
            <a:ext cx="3436"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38" name="Line 3136"/>
          <p:cNvCxnSpPr>
            <a:cxnSpLocks noChangeAspect="1" noChangeShapeType="1"/>
          </p:cNvCxnSpPr>
          <p:nvPr/>
        </p:nvCxnSpPr>
        <p:spPr bwMode="auto">
          <a:xfrm flipV="1">
            <a:off x="5527868" y="5715474"/>
            <a:ext cx="0"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39" name="Line 3137"/>
          <p:cNvCxnSpPr>
            <a:cxnSpLocks noChangeAspect="1" noChangeShapeType="1"/>
          </p:cNvCxnSpPr>
          <p:nvPr/>
        </p:nvCxnSpPr>
        <p:spPr bwMode="auto">
          <a:xfrm flipV="1">
            <a:off x="6063976" y="5715474"/>
            <a:ext cx="2291"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40" name="Line 3138"/>
          <p:cNvCxnSpPr>
            <a:cxnSpLocks noChangeAspect="1" noChangeShapeType="1"/>
          </p:cNvCxnSpPr>
          <p:nvPr/>
        </p:nvCxnSpPr>
        <p:spPr bwMode="auto">
          <a:xfrm flipV="1">
            <a:off x="6613832" y="5715474"/>
            <a:ext cx="2291"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41" name="Line 3139"/>
          <p:cNvCxnSpPr>
            <a:cxnSpLocks noChangeAspect="1" noChangeShapeType="1"/>
          </p:cNvCxnSpPr>
          <p:nvPr/>
        </p:nvCxnSpPr>
        <p:spPr bwMode="auto">
          <a:xfrm flipV="1">
            <a:off x="7149940" y="5715474"/>
            <a:ext cx="0"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cxnSp>
        <p:nvCxnSpPr>
          <p:cNvPr id="142" name="Line 3140"/>
          <p:cNvCxnSpPr>
            <a:cxnSpLocks noChangeAspect="1" noChangeShapeType="1"/>
          </p:cNvCxnSpPr>
          <p:nvPr/>
        </p:nvCxnSpPr>
        <p:spPr bwMode="auto">
          <a:xfrm flipV="1">
            <a:off x="7699794" y="5715474"/>
            <a:ext cx="0" cy="7515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cxnSp>
      <p:sp>
        <p:nvSpPr>
          <p:cNvPr id="143" name="Freeform 142"/>
          <p:cNvSpPr>
            <a:spLocks noChangeAspect="1"/>
          </p:cNvSpPr>
          <p:nvPr/>
        </p:nvSpPr>
        <p:spPr bwMode="auto">
          <a:xfrm>
            <a:off x="1441760" y="2909210"/>
            <a:ext cx="5987689" cy="2709137"/>
          </a:xfrm>
          <a:custGeom>
            <a:avLst/>
            <a:gdLst>
              <a:gd name="T0" fmla="*/ 0 w 491"/>
              <a:gd name="T1" fmla="*/ 220 h 220"/>
              <a:gd name="T2" fmla="*/ 45 w 491"/>
              <a:gd name="T3" fmla="*/ 209 h 220"/>
              <a:gd name="T4" fmla="*/ 89 w 491"/>
              <a:gd name="T5" fmla="*/ 196 h 220"/>
              <a:gd name="T6" fmla="*/ 134 w 491"/>
              <a:gd name="T7" fmla="*/ 168 h 220"/>
              <a:gd name="T8" fmla="*/ 179 w 491"/>
              <a:gd name="T9" fmla="*/ 139 h 220"/>
              <a:gd name="T10" fmla="*/ 223 w 491"/>
              <a:gd name="T11" fmla="*/ 80 h 220"/>
              <a:gd name="T12" fmla="*/ 268 w 491"/>
              <a:gd name="T13" fmla="*/ 60 h 220"/>
              <a:gd name="T14" fmla="*/ 312 w 491"/>
              <a:gd name="T15" fmla="*/ 57 h 220"/>
              <a:gd name="T16" fmla="*/ 357 w 491"/>
              <a:gd name="T17" fmla="*/ 47 h 220"/>
              <a:gd name="T18" fmla="*/ 402 w 491"/>
              <a:gd name="T19" fmla="*/ 49 h 220"/>
              <a:gd name="T20" fmla="*/ 446 w 491"/>
              <a:gd name="T21" fmla="*/ 48 h 220"/>
              <a:gd name="T22" fmla="*/ 491 w 491"/>
              <a:gd name="T23" fmla="*/ 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1" h="220">
                <a:moveTo>
                  <a:pt x="0" y="220"/>
                </a:moveTo>
                <a:lnTo>
                  <a:pt x="45" y="209"/>
                </a:lnTo>
                <a:lnTo>
                  <a:pt x="89" y="196"/>
                </a:lnTo>
                <a:lnTo>
                  <a:pt x="134" y="168"/>
                </a:lnTo>
                <a:lnTo>
                  <a:pt x="179" y="139"/>
                </a:lnTo>
                <a:lnTo>
                  <a:pt x="223" y="80"/>
                </a:lnTo>
                <a:lnTo>
                  <a:pt x="268" y="60"/>
                </a:lnTo>
                <a:lnTo>
                  <a:pt x="312" y="57"/>
                </a:lnTo>
                <a:lnTo>
                  <a:pt x="357" y="47"/>
                </a:lnTo>
                <a:lnTo>
                  <a:pt x="402" y="49"/>
                </a:lnTo>
                <a:lnTo>
                  <a:pt x="446" y="48"/>
                </a:lnTo>
                <a:lnTo>
                  <a:pt x="491" y="0"/>
                </a:lnTo>
              </a:path>
            </a:pathLst>
          </a:custGeom>
          <a:noFill/>
          <a:ln w="28575">
            <a:solidFill>
              <a:srgbClr val="000000"/>
            </a:solidFill>
            <a:prstDash val="sys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44" name="Freeform 143"/>
          <p:cNvSpPr>
            <a:spLocks noChangeAspect="1"/>
          </p:cNvSpPr>
          <p:nvPr/>
        </p:nvSpPr>
        <p:spPr bwMode="auto">
          <a:xfrm>
            <a:off x="1441760" y="1969163"/>
            <a:ext cx="5987689" cy="3649184"/>
          </a:xfrm>
          <a:custGeom>
            <a:avLst/>
            <a:gdLst>
              <a:gd name="T0" fmla="*/ 0 w 491"/>
              <a:gd name="T1" fmla="*/ 296 h 296"/>
              <a:gd name="T2" fmla="*/ 45 w 491"/>
              <a:gd name="T3" fmla="*/ 284 h 296"/>
              <a:gd name="T4" fmla="*/ 89 w 491"/>
              <a:gd name="T5" fmla="*/ 268 h 296"/>
              <a:gd name="T6" fmla="*/ 134 w 491"/>
              <a:gd name="T7" fmla="*/ 232 h 296"/>
              <a:gd name="T8" fmla="*/ 179 w 491"/>
              <a:gd name="T9" fmla="*/ 179 h 296"/>
              <a:gd name="T10" fmla="*/ 223 w 491"/>
              <a:gd name="T11" fmla="*/ 95 h 296"/>
              <a:gd name="T12" fmla="*/ 268 w 491"/>
              <a:gd name="T13" fmla="*/ 57 h 296"/>
              <a:gd name="T14" fmla="*/ 312 w 491"/>
              <a:gd name="T15" fmla="*/ 47 h 296"/>
              <a:gd name="T16" fmla="*/ 357 w 491"/>
              <a:gd name="T17" fmla="*/ 47 h 296"/>
              <a:gd name="T18" fmla="*/ 402 w 491"/>
              <a:gd name="T19" fmla="*/ 50 h 296"/>
              <a:gd name="T20" fmla="*/ 446 w 491"/>
              <a:gd name="T21" fmla="*/ 47 h 296"/>
              <a:gd name="T22" fmla="*/ 491 w 491"/>
              <a:gd name="T23" fmla="*/ 0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1" h="296">
                <a:moveTo>
                  <a:pt x="0" y="296"/>
                </a:moveTo>
                <a:lnTo>
                  <a:pt x="45" y="284"/>
                </a:lnTo>
                <a:lnTo>
                  <a:pt x="89" y="268"/>
                </a:lnTo>
                <a:lnTo>
                  <a:pt x="134" y="232"/>
                </a:lnTo>
                <a:lnTo>
                  <a:pt x="179" y="179"/>
                </a:lnTo>
                <a:lnTo>
                  <a:pt x="223" y="95"/>
                </a:lnTo>
                <a:lnTo>
                  <a:pt x="268" y="57"/>
                </a:lnTo>
                <a:lnTo>
                  <a:pt x="312" y="47"/>
                </a:lnTo>
                <a:lnTo>
                  <a:pt x="357" y="47"/>
                </a:lnTo>
                <a:lnTo>
                  <a:pt x="402" y="50"/>
                </a:lnTo>
                <a:lnTo>
                  <a:pt x="446" y="47"/>
                </a:lnTo>
                <a:lnTo>
                  <a:pt x="491" y="0"/>
                </a:lnTo>
              </a:path>
            </a:pathLst>
          </a:custGeom>
          <a:noFill/>
          <a:ln w="19050">
            <a:solidFill>
              <a:srgbClr val="0033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45" name="Freeform 144"/>
          <p:cNvSpPr>
            <a:spLocks noChangeAspect="1"/>
          </p:cNvSpPr>
          <p:nvPr/>
        </p:nvSpPr>
        <p:spPr bwMode="auto">
          <a:xfrm>
            <a:off x="1441760" y="3030618"/>
            <a:ext cx="5987689" cy="2587729"/>
          </a:xfrm>
          <a:custGeom>
            <a:avLst/>
            <a:gdLst>
              <a:gd name="T0" fmla="*/ 0 w 491"/>
              <a:gd name="T1" fmla="*/ 210 h 210"/>
              <a:gd name="T2" fmla="*/ 45 w 491"/>
              <a:gd name="T3" fmla="*/ 201 h 210"/>
              <a:gd name="T4" fmla="*/ 89 w 491"/>
              <a:gd name="T5" fmla="*/ 185 h 210"/>
              <a:gd name="T6" fmla="*/ 134 w 491"/>
              <a:gd name="T7" fmla="*/ 164 h 210"/>
              <a:gd name="T8" fmla="*/ 179 w 491"/>
              <a:gd name="T9" fmla="*/ 125 h 210"/>
              <a:gd name="T10" fmla="*/ 223 w 491"/>
              <a:gd name="T11" fmla="*/ 71 h 210"/>
              <a:gd name="T12" fmla="*/ 268 w 491"/>
              <a:gd name="T13" fmla="*/ 67 h 210"/>
              <a:gd name="T14" fmla="*/ 312 w 491"/>
              <a:gd name="T15" fmla="*/ 44 h 210"/>
              <a:gd name="T16" fmla="*/ 357 w 491"/>
              <a:gd name="T17" fmla="*/ 26 h 210"/>
              <a:gd name="T18" fmla="*/ 402 w 491"/>
              <a:gd name="T19" fmla="*/ 40 h 210"/>
              <a:gd name="T20" fmla="*/ 446 w 491"/>
              <a:gd name="T21" fmla="*/ 41 h 210"/>
              <a:gd name="T22" fmla="*/ 491 w 491"/>
              <a:gd name="T23" fmla="*/ 0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1" h="210">
                <a:moveTo>
                  <a:pt x="0" y="210"/>
                </a:moveTo>
                <a:lnTo>
                  <a:pt x="45" y="201"/>
                </a:lnTo>
                <a:lnTo>
                  <a:pt x="89" y="185"/>
                </a:lnTo>
                <a:lnTo>
                  <a:pt x="134" y="164"/>
                </a:lnTo>
                <a:lnTo>
                  <a:pt x="179" y="125"/>
                </a:lnTo>
                <a:lnTo>
                  <a:pt x="223" y="71"/>
                </a:lnTo>
                <a:lnTo>
                  <a:pt x="268" y="67"/>
                </a:lnTo>
                <a:lnTo>
                  <a:pt x="312" y="44"/>
                </a:lnTo>
                <a:lnTo>
                  <a:pt x="357" y="26"/>
                </a:lnTo>
                <a:lnTo>
                  <a:pt x="402" y="40"/>
                </a:lnTo>
                <a:lnTo>
                  <a:pt x="446" y="41"/>
                </a:lnTo>
                <a:lnTo>
                  <a:pt x="491" y="0"/>
                </a:lnTo>
              </a:path>
            </a:pathLst>
          </a:custGeom>
          <a:noFill/>
          <a:ln w="28575">
            <a:solidFill>
              <a:srgbClr val="000000"/>
            </a:solidFill>
            <a:prstDash val="sys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46" name="Freeform 145"/>
          <p:cNvSpPr>
            <a:spLocks noChangeAspect="1"/>
          </p:cNvSpPr>
          <p:nvPr/>
        </p:nvSpPr>
        <p:spPr bwMode="auto">
          <a:xfrm>
            <a:off x="1441760" y="2077853"/>
            <a:ext cx="5987689" cy="3540495"/>
          </a:xfrm>
          <a:custGeom>
            <a:avLst/>
            <a:gdLst>
              <a:gd name="T0" fmla="*/ 0 w 491"/>
              <a:gd name="T1" fmla="*/ 287 h 287"/>
              <a:gd name="T2" fmla="*/ 45 w 491"/>
              <a:gd name="T3" fmla="*/ 278 h 287"/>
              <a:gd name="T4" fmla="*/ 89 w 491"/>
              <a:gd name="T5" fmla="*/ 260 h 287"/>
              <a:gd name="T6" fmla="*/ 134 w 491"/>
              <a:gd name="T7" fmla="*/ 228 h 287"/>
              <a:gd name="T8" fmla="*/ 179 w 491"/>
              <a:gd name="T9" fmla="*/ 170 h 287"/>
              <a:gd name="T10" fmla="*/ 223 w 491"/>
              <a:gd name="T11" fmla="*/ 90 h 287"/>
              <a:gd name="T12" fmla="*/ 268 w 491"/>
              <a:gd name="T13" fmla="*/ 71 h 287"/>
              <a:gd name="T14" fmla="*/ 312 w 491"/>
              <a:gd name="T15" fmla="*/ 53 h 287"/>
              <a:gd name="T16" fmla="*/ 357 w 491"/>
              <a:gd name="T17" fmla="*/ 30 h 287"/>
              <a:gd name="T18" fmla="*/ 402 w 491"/>
              <a:gd name="T19" fmla="*/ 44 h 287"/>
              <a:gd name="T20" fmla="*/ 446 w 491"/>
              <a:gd name="T21" fmla="*/ 38 h 287"/>
              <a:gd name="T22" fmla="*/ 491 w 491"/>
              <a:gd name="T23" fmla="*/ 0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1" h="287">
                <a:moveTo>
                  <a:pt x="0" y="287"/>
                </a:moveTo>
                <a:lnTo>
                  <a:pt x="45" y="278"/>
                </a:lnTo>
                <a:lnTo>
                  <a:pt x="89" y="260"/>
                </a:lnTo>
                <a:lnTo>
                  <a:pt x="134" y="228"/>
                </a:lnTo>
                <a:lnTo>
                  <a:pt x="179" y="170"/>
                </a:lnTo>
                <a:lnTo>
                  <a:pt x="223" y="90"/>
                </a:lnTo>
                <a:lnTo>
                  <a:pt x="268" y="71"/>
                </a:lnTo>
                <a:lnTo>
                  <a:pt x="312" y="53"/>
                </a:lnTo>
                <a:lnTo>
                  <a:pt x="357" y="30"/>
                </a:lnTo>
                <a:lnTo>
                  <a:pt x="402" y="44"/>
                </a:lnTo>
                <a:lnTo>
                  <a:pt x="446" y="38"/>
                </a:lnTo>
                <a:lnTo>
                  <a:pt x="491" y="0"/>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47" name="Freeform 146"/>
          <p:cNvSpPr>
            <a:spLocks noChangeAspect="1"/>
          </p:cNvSpPr>
          <p:nvPr/>
        </p:nvSpPr>
        <p:spPr bwMode="auto">
          <a:xfrm>
            <a:off x="1441760" y="3004024"/>
            <a:ext cx="5987689" cy="2624730"/>
          </a:xfrm>
          <a:custGeom>
            <a:avLst/>
            <a:gdLst>
              <a:gd name="T0" fmla="*/ 0 w 491"/>
              <a:gd name="T1" fmla="*/ 213 h 213"/>
              <a:gd name="T2" fmla="*/ 45 w 491"/>
              <a:gd name="T3" fmla="*/ 207 h 213"/>
              <a:gd name="T4" fmla="*/ 89 w 491"/>
              <a:gd name="T5" fmla="*/ 196 h 213"/>
              <a:gd name="T6" fmla="*/ 134 w 491"/>
              <a:gd name="T7" fmla="*/ 176 h 213"/>
              <a:gd name="T8" fmla="*/ 179 w 491"/>
              <a:gd name="T9" fmla="*/ 156 h 213"/>
              <a:gd name="T10" fmla="*/ 223 w 491"/>
              <a:gd name="T11" fmla="*/ 113 h 213"/>
              <a:gd name="T12" fmla="*/ 268 w 491"/>
              <a:gd name="T13" fmla="*/ 67 h 213"/>
              <a:gd name="T14" fmla="*/ 312 w 491"/>
              <a:gd name="T15" fmla="*/ 48 h 213"/>
              <a:gd name="T16" fmla="*/ 357 w 491"/>
              <a:gd name="T17" fmla="*/ 54 h 213"/>
              <a:gd name="T18" fmla="*/ 402 w 491"/>
              <a:gd name="T19" fmla="*/ 37 h 213"/>
              <a:gd name="T20" fmla="*/ 446 w 491"/>
              <a:gd name="T21" fmla="*/ 32 h 213"/>
              <a:gd name="T22" fmla="*/ 491 w 491"/>
              <a:gd name="T23"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1" h="213">
                <a:moveTo>
                  <a:pt x="0" y="213"/>
                </a:moveTo>
                <a:lnTo>
                  <a:pt x="45" y="207"/>
                </a:lnTo>
                <a:lnTo>
                  <a:pt x="89" y="196"/>
                </a:lnTo>
                <a:lnTo>
                  <a:pt x="134" y="176"/>
                </a:lnTo>
                <a:lnTo>
                  <a:pt x="179" y="156"/>
                </a:lnTo>
                <a:lnTo>
                  <a:pt x="223" y="113"/>
                </a:lnTo>
                <a:lnTo>
                  <a:pt x="268" y="67"/>
                </a:lnTo>
                <a:lnTo>
                  <a:pt x="312" y="48"/>
                </a:lnTo>
                <a:lnTo>
                  <a:pt x="357" y="54"/>
                </a:lnTo>
                <a:lnTo>
                  <a:pt x="402" y="37"/>
                </a:lnTo>
                <a:lnTo>
                  <a:pt x="446" y="32"/>
                </a:lnTo>
                <a:lnTo>
                  <a:pt x="491" y="0"/>
                </a:lnTo>
              </a:path>
            </a:pathLst>
          </a:custGeom>
          <a:noFill/>
          <a:ln w="28575">
            <a:solidFill>
              <a:srgbClr val="000000"/>
            </a:solidFill>
            <a:prstDash val="sys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48" name="Freeform 147"/>
          <p:cNvSpPr>
            <a:spLocks noChangeAspect="1"/>
          </p:cNvSpPr>
          <p:nvPr/>
        </p:nvSpPr>
        <p:spPr bwMode="auto">
          <a:xfrm>
            <a:off x="1441760" y="2339169"/>
            <a:ext cx="5987689" cy="3289584"/>
          </a:xfrm>
          <a:custGeom>
            <a:avLst/>
            <a:gdLst>
              <a:gd name="T0" fmla="*/ 0 w 491"/>
              <a:gd name="T1" fmla="*/ 267 h 267"/>
              <a:gd name="T2" fmla="*/ 45 w 491"/>
              <a:gd name="T3" fmla="*/ 262 h 267"/>
              <a:gd name="T4" fmla="*/ 89 w 491"/>
              <a:gd name="T5" fmla="*/ 249 h 267"/>
              <a:gd name="T6" fmla="*/ 134 w 491"/>
              <a:gd name="T7" fmla="*/ 222 h 267"/>
              <a:gd name="T8" fmla="*/ 179 w 491"/>
              <a:gd name="T9" fmla="*/ 194 h 267"/>
              <a:gd name="T10" fmla="*/ 223 w 491"/>
              <a:gd name="T11" fmla="*/ 129 h 267"/>
              <a:gd name="T12" fmla="*/ 268 w 491"/>
              <a:gd name="T13" fmla="*/ 70 h 267"/>
              <a:gd name="T14" fmla="*/ 312 w 491"/>
              <a:gd name="T15" fmla="*/ 56 h 267"/>
              <a:gd name="T16" fmla="*/ 357 w 491"/>
              <a:gd name="T17" fmla="*/ 56 h 267"/>
              <a:gd name="T18" fmla="*/ 402 w 491"/>
              <a:gd name="T19" fmla="*/ 41 h 267"/>
              <a:gd name="T20" fmla="*/ 446 w 491"/>
              <a:gd name="T21" fmla="*/ 33 h 267"/>
              <a:gd name="T22" fmla="*/ 491 w 491"/>
              <a:gd name="T23"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1" h="267">
                <a:moveTo>
                  <a:pt x="0" y="267"/>
                </a:moveTo>
                <a:lnTo>
                  <a:pt x="45" y="262"/>
                </a:lnTo>
                <a:lnTo>
                  <a:pt x="89" y="249"/>
                </a:lnTo>
                <a:lnTo>
                  <a:pt x="134" y="222"/>
                </a:lnTo>
                <a:lnTo>
                  <a:pt x="179" y="194"/>
                </a:lnTo>
                <a:lnTo>
                  <a:pt x="223" y="129"/>
                </a:lnTo>
                <a:lnTo>
                  <a:pt x="268" y="70"/>
                </a:lnTo>
                <a:lnTo>
                  <a:pt x="312" y="56"/>
                </a:lnTo>
                <a:lnTo>
                  <a:pt x="357" y="56"/>
                </a:lnTo>
                <a:lnTo>
                  <a:pt x="402" y="41"/>
                </a:lnTo>
                <a:lnTo>
                  <a:pt x="446" y="33"/>
                </a:lnTo>
                <a:lnTo>
                  <a:pt x="491" y="0"/>
                </a:lnTo>
              </a:path>
            </a:pathLst>
          </a:custGeom>
          <a:noFill/>
          <a:ln w="190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49" name="Rectangle 148"/>
          <p:cNvSpPr>
            <a:spLocks noChangeAspect="1" noChangeArrowheads="1"/>
          </p:cNvSpPr>
          <p:nvPr/>
        </p:nvSpPr>
        <p:spPr bwMode="auto">
          <a:xfrm>
            <a:off x="1392503" y="5569784"/>
            <a:ext cx="85915" cy="85564"/>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0" name="Rectangle 149"/>
          <p:cNvSpPr>
            <a:spLocks noChangeAspect="1" noChangeArrowheads="1"/>
          </p:cNvSpPr>
          <p:nvPr/>
        </p:nvSpPr>
        <p:spPr bwMode="auto">
          <a:xfrm>
            <a:off x="1942357" y="5432188"/>
            <a:ext cx="85915" cy="86720"/>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1" name="Rectangle 150"/>
          <p:cNvSpPr>
            <a:spLocks noChangeAspect="1" noChangeArrowheads="1"/>
          </p:cNvSpPr>
          <p:nvPr/>
        </p:nvSpPr>
        <p:spPr bwMode="auto">
          <a:xfrm>
            <a:off x="2478465" y="5273779"/>
            <a:ext cx="85915" cy="86720"/>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2" name="Rectangle 151"/>
          <p:cNvSpPr>
            <a:spLocks noChangeAspect="1" noChangeArrowheads="1"/>
          </p:cNvSpPr>
          <p:nvPr/>
        </p:nvSpPr>
        <p:spPr bwMode="auto">
          <a:xfrm>
            <a:off x="3028321" y="4926899"/>
            <a:ext cx="85915" cy="86720"/>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3" name="Rectangle 152"/>
          <p:cNvSpPr>
            <a:spLocks noChangeAspect="1" noChangeArrowheads="1"/>
          </p:cNvSpPr>
          <p:nvPr/>
        </p:nvSpPr>
        <p:spPr bwMode="auto">
          <a:xfrm>
            <a:off x="3578175" y="4570768"/>
            <a:ext cx="82477" cy="86720"/>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4" name="Rectangle 153"/>
          <p:cNvSpPr>
            <a:spLocks noChangeAspect="1" noChangeArrowheads="1"/>
          </p:cNvSpPr>
          <p:nvPr/>
        </p:nvSpPr>
        <p:spPr bwMode="auto">
          <a:xfrm>
            <a:off x="4113138" y="3845787"/>
            <a:ext cx="85915" cy="86720"/>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5" name="Rectangle 154"/>
          <p:cNvSpPr>
            <a:spLocks noChangeAspect="1" noChangeArrowheads="1"/>
          </p:cNvSpPr>
          <p:nvPr/>
        </p:nvSpPr>
        <p:spPr bwMode="auto">
          <a:xfrm>
            <a:off x="4660701" y="3597190"/>
            <a:ext cx="85915" cy="86720"/>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6" name="Rectangle 155"/>
          <p:cNvSpPr>
            <a:spLocks noChangeAspect="1" noChangeArrowheads="1"/>
          </p:cNvSpPr>
          <p:nvPr/>
        </p:nvSpPr>
        <p:spPr bwMode="auto">
          <a:xfrm>
            <a:off x="5195664" y="3562502"/>
            <a:ext cx="89351" cy="87876"/>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7" name="Rectangle 156"/>
          <p:cNvSpPr>
            <a:spLocks noChangeAspect="1" noChangeArrowheads="1"/>
          </p:cNvSpPr>
          <p:nvPr/>
        </p:nvSpPr>
        <p:spPr bwMode="auto">
          <a:xfrm>
            <a:off x="5745519" y="3437625"/>
            <a:ext cx="85915" cy="84408"/>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8" name="Rectangle 157"/>
          <p:cNvSpPr>
            <a:spLocks noChangeAspect="1" noChangeArrowheads="1"/>
          </p:cNvSpPr>
          <p:nvPr/>
        </p:nvSpPr>
        <p:spPr bwMode="auto">
          <a:xfrm>
            <a:off x="6295373" y="3460750"/>
            <a:ext cx="85915" cy="86720"/>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59" name="Rectangle 158"/>
          <p:cNvSpPr>
            <a:spLocks noChangeAspect="1" noChangeArrowheads="1"/>
          </p:cNvSpPr>
          <p:nvPr/>
        </p:nvSpPr>
        <p:spPr bwMode="auto">
          <a:xfrm>
            <a:off x="6833772" y="3449187"/>
            <a:ext cx="83625" cy="87876"/>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60" name="Rectangle 159"/>
          <p:cNvSpPr>
            <a:spLocks noChangeAspect="1" noChangeArrowheads="1"/>
          </p:cNvSpPr>
          <p:nvPr/>
        </p:nvSpPr>
        <p:spPr bwMode="auto">
          <a:xfrm>
            <a:off x="7381337" y="2859490"/>
            <a:ext cx="85915" cy="84408"/>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161" name="Rectangle 160"/>
          <p:cNvSpPr>
            <a:spLocks noChangeAspect="1" noChangeArrowheads="1"/>
          </p:cNvSpPr>
          <p:nvPr/>
        </p:nvSpPr>
        <p:spPr bwMode="auto">
          <a:xfrm>
            <a:off x="1368447" y="5542034"/>
            <a:ext cx="136318" cy="13644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62" name="Rectangle 161"/>
          <p:cNvSpPr>
            <a:spLocks noChangeAspect="1" noChangeArrowheads="1"/>
          </p:cNvSpPr>
          <p:nvPr/>
        </p:nvSpPr>
        <p:spPr bwMode="auto">
          <a:xfrm>
            <a:off x="1917156" y="5397500"/>
            <a:ext cx="134027" cy="13297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63" name="Rectangle 162"/>
          <p:cNvSpPr>
            <a:spLocks noChangeAspect="1" noChangeArrowheads="1"/>
          </p:cNvSpPr>
          <p:nvPr/>
        </p:nvSpPr>
        <p:spPr bwMode="auto">
          <a:xfrm>
            <a:off x="2454409" y="5200934"/>
            <a:ext cx="132882" cy="13412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64" name="Rectangle 163"/>
          <p:cNvSpPr>
            <a:spLocks noChangeAspect="1" noChangeArrowheads="1"/>
          </p:cNvSpPr>
          <p:nvPr/>
        </p:nvSpPr>
        <p:spPr bwMode="auto">
          <a:xfrm>
            <a:off x="3001972" y="4753458"/>
            <a:ext cx="135172" cy="13412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65" name="Rectangle 164"/>
          <p:cNvSpPr>
            <a:spLocks noChangeAspect="1" noChangeArrowheads="1"/>
          </p:cNvSpPr>
          <p:nvPr/>
        </p:nvSpPr>
        <p:spPr bwMode="auto">
          <a:xfrm>
            <a:off x="3551828" y="4100167"/>
            <a:ext cx="131736" cy="13875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66" name="Rectangle 165"/>
          <p:cNvSpPr>
            <a:spLocks noChangeAspect="1" noChangeArrowheads="1"/>
          </p:cNvSpPr>
          <p:nvPr/>
        </p:nvSpPr>
        <p:spPr bwMode="auto">
          <a:xfrm>
            <a:off x="4087936" y="3067619"/>
            <a:ext cx="132882" cy="13759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67" name="Rectangle 166"/>
          <p:cNvSpPr>
            <a:spLocks noChangeAspect="1" noChangeArrowheads="1"/>
          </p:cNvSpPr>
          <p:nvPr/>
        </p:nvSpPr>
        <p:spPr bwMode="auto">
          <a:xfrm>
            <a:off x="4637790" y="2599330"/>
            <a:ext cx="132882" cy="13644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68" name="Rectangle 167"/>
          <p:cNvSpPr>
            <a:spLocks noChangeAspect="1" noChangeArrowheads="1"/>
          </p:cNvSpPr>
          <p:nvPr/>
        </p:nvSpPr>
        <p:spPr bwMode="auto">
          <a:xfrm>
            <a:off x="5172753" y="2474453"/>
            <a:ext cx="135172" cy="13644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69" name="Rectangle 168"/>
          <p:cNvSpPr>
            <a:spLocks noChangeAspect="1" noChangeArrowheads="1"/>
          </p:cNvSpPr>
          <p:nvPr/>
        </p:nvSpPr>
        <p:spPr bwMode="auto">
          <a:xfrm>
            <a:off x="5722609" y="2474453"/>
            <a:ext cx="131736" cy="13644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70" name="Rectangle 169"/>
          <p:cNvSpPr>
            <a:spLocks noChangeAspect="1" noChangeArrowheads="1"/>
          </p:cNvSpPr>
          <p:nvPr/>
        </p:nvSpPr>
        <p:spPr bwMode="auto">
          <a:xfrm>
            <a:off x="6270172" y="2512610"/>
            <a:ext cx="134027" cy="13644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71" name="Rectangle 170"/>
          <p:cNvSpPr>
            <a:spLocks noChangeAspect="1" noChangeArrowheads="1"/>
          </p:cNvSpPr>
          <p:nvPr/>
        </p:nvSpPr>
        <p:spPr bwMode="auto">
          <a:xfrm>
            <a:off x="6808571" y="2474453"/>
            <a:ext cx="135172" cy="13644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72" name="Rectangle 171"/>
          <p:cNvSpPr>
            <a:spLocks noChangeAspect="1" noChangeArrowheads="1"/>
          </p:cNvSpPr>
          <p:nvPr/>
        </p:nvSpPr>
        <p:spPr bwMode="auto">
          <a:xfrm>
            <a:off x="7356134" y="1897475"/>
            <a:ext cx="137463" cy="13528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73" name="Freeform 172"/>
          <p:cNvSpPr>
            <a:spLocks noChangeAspect="1"/>
          </p:cNvSpPr>
          <p:nvPr/>
        </p:nvSpPr>
        <p:spPr bwMode="auto">
          <a:xfrm>
            <a:off x="1392503" y="5569784"/>
            <a:ext cx="97371" cy="97127"/>
          </a:xfrm>
          <a:custGeom>
            <a:avLst/>
            <a:gdLst>
              <a:gd name="T0" fmla="*/ 22 w 44"/>
              <a:gd name="T1" fmla="*/ 0 h 45"/>
              <a:gd name="T2" fmla="*/ 44 w 44"/>
              <a:gd name="T3" fmla="*/ 45 h 45"/>
              <a:gd name="T4" fmla="*/ 0 w 44"/>
              <a:gd name="T5" fmla="*/ 45 h 45"/>
              <a:gd name="T6" fmla="*/ 22 w 44"/>
              <a:gd name="T7" fmla="*/ 0 h 45"/>
            </a:gdLst>
            <a:ahLst/>
            <a:cxnLst>
              <a:cxn ang="0">
                <a:pos x="T0" y="T1"/>
              </a:cxn>
              <a:cxn ang="0">
                <a:pos x="T2" y="T3"/>
              </a:cxn>
              <a:cxn ang="0">
                <a:pos x="T4" y="T5"/>
              </a:cxn>
              <a:cxn ang="0">
                <a:pos x="T6" y="T7"/>
              </a:cxn>
            </a:cxnLst>
            <a:rect l="0" t="0" r="r" b="b"/>
            <a:pathLst>
              <a:path w="44" h="45">
                <a:moveTo>
                  <a:pt x="22" y="0"/>
                </a:moveTo>
                <a:lnTo>
                  <a:pt x="44" y="45"/>
                </a:lnTo>
                <a:lnTo>
                  <a:pt x="0" y="45"/>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74" name="Freeform 173"/>
          <p:cNvSpPr>
            <a:spLocks noChangeAspect="1"/>
          </p:cNvSpPr>
          <p:nvPr/>
        </p:nvSpPr>
        <p:spPr bwMode="auto">
          <a:xfrm>
            <a:off x="1942357" y="5456470"/>
            <a:ext cx="97371" cy="100595"/>
          </a:xfrm>
          <a:custGeom>
            <a:avLst/>
            <a:gdLst>
              <a:gd name="T0" fmla="*/ 22 w 44"/>
              <a:gd name="T1" fmla="*/ 0 h 45"/>
              <a:gd name="T2" fmla="*/ 44 w 44"/>
              <a:gd name="T3" fmla="*/ 45 h 45"/>
              <a:gd name="T4" fmla="*/ 0 w 44"/>
              <a:gd name="T5" fmla="*/ 45 h 45"/>
              <a:gd name="T6" fmla="*/ 22 w 44"/>
              <a:gd name="T7" fmla="*/ 0 h 45"/>
            </a:gdLst>
            <a:ahLst/>
            <a:cxnLst>
              <a:cxn ang="0">
                <a:pos x="T0" y="T1"/>
              </a:cxn>
              <a:cxn ang="0">
                <a:pos x="T2" y="T3"/>
              </a:cxn>
              <a:cxn ang="0">
                <a:pos x="T4" y="T5"/>
              </a:cxn>
              <a:cxn ang="0">
                <a:pos x="T6" y="T7"/>
              </a:cxn>
            </a:cxnLst>
            <a:rect l="0" t="0" r="r" b="b"/>
            <a:pathLst>
              <a:path w="44" h="45">
                <a:moveTo>
                  <a:pt x="22" y="0"/>
                </a:moveTo>
                <a:lnTo>
                  <a:pt x="44" y="45"/>
                </a:lnTo>
                <a:lnTo>
                  <a:pt x="0" y="45"/>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75" name="Freeform 174"/>
          <p:cNvSpPr>
            <a:spLocks noChangeAspect="1"/>
          </p:cNvSpPr>
          <p:nvPr/>
        </p:nvSpPr>
        <p:spPr bwMode="auto">
          <a:xfrm>
            <a:off x="2478465" y="5258748"/>
            <a:ext cx="97371" cy="101752"/>
          </a:xfrm>
          <a:custGeom>
            <a:avLst/>
            <a:gdLst>
              <a:gd name="T0" fmla="*/ 22 w 45"/>
              <a:gd name="T1" fmla="*/ 0 h 45"/>
              <a:gd name="T2" fmla="*/ 45 w 45"/>
              <a:gd name="T3" fmla="*/ 45 h 45"/>
              <a:gd name="T4" fmla="*/ 0 w 45"/>
              <a:gd name="T5" fmla="*/ 45 h 45"/>
              <a:gd name="T6" fmla="*/ 22 w 45"/>
              <a:gd name="T7" fmla="*/ 0 h 45"/>
            </a:gdLst>
            <a:ahLst/>
            <a:cxnLst>
              <a:cxn ang="0">
                <a:pos x="T0" y="T1"/>
              </a:cxn>
              <a:cxn ang="0">
                <a:pos x="T2" y="T3"/>
              </a:cxn>
              <a:cxn ang="0">
                <a:pos x="T4" y="T5"/>
              </a:cxn>
              <a:cxn ang="0">
                <a:pos x="T6" y="T7"/>
              </a:cxn>
            </a:cxnLst>
            <a:rect l="0" t="0" r="r" b="b"/>
            <a:pathLst>
              <a:path w="45" h="45">
                <a:moveTo>
                  <a:pt x="22" y="0"/>
                </a:moveTo>
                <a:lnTo>
                  <a:pt x="45" y="45"/>
                </a:lnTo>
                <a:lnTo>
                  <a:pt x="0" y="45"/>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76" name="Freeform 175"/>
          <p:cNvSpPr>
            <a:spLocks noChangeAspect="1"/>
          </p:cNvSpPr>
          <p:nvPr/>
        </p:nvSpPr>
        <p:spPr bwMode="auto">
          <a:xfrm>
            <a:off x="3028321" y="5000900"/>
            <a:ext cx="97371" cy="99439"/>
          </a:xfrm>
          <a:custGeom>
            <a:avLst/>
            <a:gdLst>
              <a:gd name="T0" fmla="*/ 22 w 45"/>
              <a:gd name="T1" fmla="*/ 0 h 44"/>
              <a:gd name="T2" fmla="*/ 45 w 45"/>
              <a:gd name="T3" fmla="*/ 44 h 44"/>
              <a:gd name="T4" fmla="*/ 0 w 45"/>
              <a:gd name="T5" fmla="*/ 44 h 44"/>
              <a:gd name="T6" fmla="*/ 22 w 45"/>
              <a:gd name="T7" fmla="*/ 0 h 44"/>
            </a:gdLst>
            <a:ahLst/>
            <a:cxnLst>
              <a:cxn ang="0">
                <a:pos x="T0" y="T1"/>
              </a:cxn>
              <a:cxn ang="0">
                <a:pos x="T2" y="T3"/>
              </a:cxn>
              <a:cxn ang="0">
                <a:pos x="T4" y="T5"/>
              </a:cxn>
              <a:cxn ang="0">
                <a:pos x="T6" y="T7"/>
              </a:cxn>
            </a:cxnLst>
            <a:rect l="0" t="0" r="r" b="b"/>
            <a:pathLst>
              <a:path w="45" h="44">
                <a:moveTo>
                  <a:pt x="22" y="0"/>
                </a:moveTo>
                <a:lnTo>
                  <a:pt x="45" y="44"/>
                </a:lnTo>
                <a:lnTo>
                  <a:pt x="0" y="44"/>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77" name="Freeform 176"/>
          <p:cNvSpPr>
            <a:spLocks noChangeAspect="1"/>
          </p:cNvSpPr>
          <p:nvPr/>
        </p:nvSpPr>
        <p:spPr bwMode="auto">
          <a:xfrm>
            <a:off x="3578175" y="4522205"/>
            <a:ext cx="97371" cy="98283"/>
          </a:xfrm>
          <a:custGeom>
            <a:avLst/>
            <a:gdLst>
              <a:gd name="T0" fmla="*/ 22 w 45"/>
              <a:gd name="T1" fmla="*/ 0 h 44"/>
              <a:gd name="T2" fmla="*/ 45 w 45"/>
              <a:gd name="T3" fmla="*/ 44 h 44"/>
              <a:gd name="T4" fmla="*/ 0 w 45"/>
              <a:gd name="T5" fmla="*/ 44 h 44"/>
              <a:gd name="T6" fmla="*/ 22 w 45"/>
              <a:gd name="T7" fmla="*/ 0 h 44"/>
            </a:gdLst>
            <a:ahLst/>
            <a:cxnLst>
              <a:cxn ang="0">
                <a:pos x="T0" y="T1"/>
              </a:cxn>
              <a:cxn ang="0">
                <a:pos x="T2" y="T3"/>
              </a:cxn>
              <a:cxn ang="0">
                <a:pos x="T4" y="T5"/>
              </a:cxn>
              <a:cxn ang="0">
                <a:pos x="T6" y="T7"/>
              </a:cxn>
            </a:cxnLst>
            <a:rect l="0" t="0" r="r" b="b"/>
            <a:pathLst>
              <a:path w="45" h="44">
                <a:moveTo>
                  <a:pt x="22" y="0"/>
                </a:moveTo>
                <a:lnTo>
                  <a:pt x="45" y="44"/>
                </a:lnTo>
                <a:lnTo>
                  <a:pt x="0" y="44"/>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78" name="Freeform 177"/>
          <p:cNvSpPr>
            <a:spLocks noChangeAspect="1"/>
          </p:cNvSpPr>
          <p:nvPr/>
        </p:nvSpPr>
        <p:spPr bwMode="auto">
          <a:xfrm>
            <a:off x="4113138" y="3857350"/>
            <a:ext cx="97371" cy="98283"/>
          </a:xfrm>
          <a:custGeom>
            <a:avLst/>
            <a:gdLst>
              <a:gd name="T0" fmla="*/ 22 w 44"/>
              <a:gd name="T1" fmla="*/ 0 h 45"/>
              <a:gd name="T2" fmla="*/ 44 w 44"/>
              <a:gd name="T3" fmla="*/ 45 h 45"/>
              <a:gd name="T4" fmla="*/ 0 w 44"/>
              <a:gd name="T5" fmla="*/ 45 h 45"/>
              <a:gd name="T6" fmla="*/ 22 w 44"/>
              <a:gd name="T7" fmla="*/ 0 h 45"/>
            </a:gdLst>
            <a:ahLst/>
            <a:cxnLst>
              <a:cxn ang="0">
                <a:pos x="T0" y="T1"/>
              </a:cxn>
              <a:cxn ang="0">
                <a:pos x="T2" y="T3"/>
              </a:cxn>
              <a:cxn ang="0">
                <a:pos x="T4" y="T5"/>
              </a:cxn>
              <a:cxn ang="0">
                <a:pos x="T6" y="T7"/>
              </a:cxn>
            </a:cxnLst>
            <a:rect l="0" t="0" r="r" b="b"/>
            <a:pathLst>
              <a:path w="44" h="45">
                <a:moveTo>
                  <a:pt x="22" y="0"/>
                </a:moveTo>
                <a:lnTo>
                  <a:pt x="44" y="45"/>
                </a:lnTo>
                <a:lnTo>
                  <a:pt x="0" y="45"/>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79" name="Freeform 178"/>
          <p:cNvSpPr>
            <a:spLocks noChangeAspect="1"/>
          </p:cNvSpPr>
          <p:nvPr/>
        </p:nvSpPr>
        <p:spPr bwMode="auto">
          <a:xfrm>
            <a:off x="4660701" y="3805318"/>
            <a:ext cx="96225" cy="98283"/>
          </a:xfrm>
          <a:custGeom>
            <a:avLst/>
            <a:gdLst>
              <a:gd name="T0" fmla="*/ 22 w 44"/>
              <a:gd name="T1" fmla="*/ 0 h 44"/>
              <a:gd name="T2" fmla="*/ 44 w 44"/>
              <a:gd name="T3" fmla="*/ 44 h 44"/>
              <a:gd name="T4" fmla="*/ 0 w 44"/>
              <a:gd name="T5" fmla="*/ 44 h 44"/>
              <a:gd name="T6" fmla="*/ 22 w 44"/>
              <a:gd name="T7" fmla="*/ 0 h 44"/>
            </a:gdLst>
            <a:ahLst/>
            <a:cxnLst>
              <a:cxn ang="0">
                <a:pos x="T0" y="T1"/>
              </a:cxn>
              <a:cxn ang="0">
                <a:pos x="T2" y="T3"/>
              </a:cxn>
              <a:cxn ang="0">
                <a:pos x="T4" y="T5"/>
              </a:cxn>
              <a:cxn ang="0">
                <a:pos x="T6" y="T7"/>
              </a:cxn>
            </a:cxnLst>
            <a:rect l="0" t="0" r="r" b="b"/>
            <a:pathLst>
              <a:path w="44" h="44">
                <a:moveTo>
                  <a:pt x="22" y="0"/>
                </a:moveTo>
                <a:lnTo>
                  <a:pt x="44" y="44"/>
                </a:lnTo>
                <a:lnTo>
                  <a:pt x="0" y="44"/>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80" name="Freeform 179"/>
          <p:cNvSpPr>
            <a:spLocks noChangeAspect="1"/>
          </p:cNvSpPr>
          <p:nvPr/>
        </p:nvSpPr>
        <p:spPr bwMode="auto">
          <a:xfrm>
            <a:off x="5195664" y="3522032"/>
            <a:ext cx="100807" cy="100595"/>
          </a:xfrm>
          <a:custGeom>
            <a:avLst/>
            <a:gdLst>
              <a:gd name="T0" fmla="*/ 22 w 45"/>
              <a:gd name="T1" fmla="*/ 0 h 45"/>
              <a:gd name="T2" fmla="*/ 45 w 45"/>
              <a:gd name="T3" fmla="*/ 45 h 45"/>
              <a:gd name="T4" fmla="*/ 0 w 45"/>
              <a:gd name="T5" fmla="*/ 45 h 45"/>
              <a:gd name="T6" fmla="*/ 22 w 45"/>
              <a:gd name="T7" fmla="*/ 0 h 45"/>
            </a:gdLst>
            <a:ahLst/>
            <a:cxnLst>
              <a:cxn ang="0">
                <a:pos x="T0" y="T1"/>
              </a:cxn>
              <a:cxn ang="0">
                <a:pos x="T2" y="T3"/>
              </a:cxn>
              <a:cxn ang="0">
                <a:pos x="T4" y="T5"/>
              </a:cxn>
              <a:cxn ang="0">
                <a:pos x="T6" y="T7"/>
              </a:cxn>
            </a:cxnLst>
            <a:rect l="0" t="0" r="r" b="b"/>
            <a:pathLst>
              <a:path w="45" h="45">
                <a:moveTo>
                  <a:pt x="22" y="0"/>
                </a:moveTo>
                <a:lnTo>
                  <a:pt x="45" y="45"/>
                </a:lnTo>
                <a:lnTo>
                  <a:pt x="0" y="45"/>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81" name="Freeform 180"/>
          <p:cNvSpPr>
            <a:spLocks noChangeAspect="1"/>
          </p:cNvSpPr>
          <p:nvPr/>
        </p:nvSpPr>
        <p:spPr bwMode="auto">
          <a:xfrm>
            <a:off x="5745519" y="3302341"/>
            <a:ext cx="98516" cy="98283"/>
          </a:xfrm>
          <a:custGeom>
            <a:avLst/>
            <a:gdLst>
              <a:gd name="T0" fmla="*/ 22 w 45"/>
              <a:gd name="T1" fmla="*/ 0 h 44"/>
              <a:gd name="T2" fmla="*/ 45 w 45"/>
              <a:gd name="T3" fmla="*/ 44 h 44"/>
              <a:gd name="T4" fmla="*/ 0 w 45"/>
              <a:gd name="T5" fmla="*/ 44 h 44"/>
              <a:gd name="T6" fmla="*/ 22 w 45"/>
              <a:gd name="T7" fmla="*/ 0 h 44"/>
            </a:gdLst>
            <a:ahLst/>
            <a:cxnLst>
              <a:cxn ang="0">
                <a:pos x="T0" y="T1"/>
              </a:cxn>
              <a:cxn ang="0">
                <a:pos x="T2" y="T3"/>
              </a:cxn>
              <a:cxn ang="0">
                <a:pos x="T4" y="T5"/>
              </a:cxn>
              <a:cxn ang="0">
                <a:pos x="T6" y="T7"/>
              </a:cxn>
            </a:cxnLst>
            <a:rect l="0" t="0" r="r" b="b"/>
            <a:pathLst>
              <a:path w="45" h="44">
                <a:moveTo>
                  <a:pt x="22" y="0"/>
                </a:moveTo>
                <a:lnTo>
                  <a:pt x="45" y="44"/>
                </a:lnTo>
                <a:lnTo>
                  <a:pt x="0" y="44"/>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82" name="Freeform 181"/>
          <p:cNvSpPr>
            <a:spLocks noChangeAspect="1"/>
          </p:cNvSpPr>
          <p:nvPr/>
        </p:nvSpPr>
        <p:spPr bwMode="auto">
          <a:xfrm>
            <a:off x="6295373" y="3475781"/>
            <a:ext cx="98516" cy="94814"/>
          </a:xfrm>
          <a:custGeom>
            <a:avLst/>
            <a:gdLst>
              <a:gd name="T0" fmla="*/ 22 w 45"/>
              <a:gd name="T1" fmla="*/ 0 h 44"/>
              <a:gd name="T2" fmla="*/ 45 w 45"/>
              <a:gd name="T3" fmla="*/ 44 h 44"/>
              <a:gd name="T4" fmla="*/ 0 w 45"/>
              <a:gd name="T5" fmla="*/ 44 h 44"/>
              <a:gd name="T6" fmla="*/ 22 w 45"/>
              <a:gd name="T7" fmla="*/ 0 h 44"/>
            </a:gdLst>
            <a:ahLst/>
            <a:cxnLst>
              <a:cxn ang="0">
                <a:pos x="T0" y="T1"/>
              </a:cxn>
              <a:cxn ang="0">
                <a:pos x="T2" y="T3"/>
              </a:cxn>
              <a:cxn ang="0">
                <a:pos x="T4" y="T5"/>
              </a:cxn>
              <a:cxn ang="0">
                <a:pos x="T6" y="T7"/>
              </a:cxn>
            </a:cxnLst>
            <a:rect l="0" t="0" r="r" b="b"/>
            <a:pathLst>
              <a:path w="45" h="44">
                <a:moveTo>
                  <a:pt x="22" y="0"/>
                </a:moveTo>
                <a:lnTo>
                  <a:pt x="45" y="44"/>
                </a:lnTo>
                <a:lnTo>
                  <a:pt x="0" y="44"/>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83" name="Freeform 182"/>
          <p:cNvSpPr>
            <a:spLocks noChangeAspect="1"/>
          </p:cNvSpPr>
          <p:nvPr/>
        </p:nvSpPr>
        <p:spPr bwMode="auto">
          <a:xfrm>
            <a:off x="6833772" y="3488500"/>
            <a:ext cx="96225" cy="97127"/>
          </a:xfrm>
          <a:custGeom>
            <a:avLst/>
            <a:gdLst>
              <a:gd name="T0" fmla="*/ 22 w 44"/>
              <a:gd name="T1" fmla="*/ 0 h 45"/>
              <a:gd name="T2" fmla="*/ 44 w 44"/>
              <a:gd name="T3" fmla="*/ 45 h 45"/>
              <a:gd name="T4" fmla="*/ 0 w 44"/>
              <a:gd name="T5" fmla="*/ 45 h 45"/>
              <a:gd name="T6" fmla="*/ 22 w 44"/>
              <a:gd name="T7" fmla="*/ 0 h 45"/>
            </a:gdLst>
            <a:ahLst/>
            <a:cxnLst>
              <a:cxn ang="0">
                <a:pos x="T0" y="T1"/>
              </a:cxn>
              <a:cxn ang="0">
                <a:pos x="T2" y="T3"/>
              </a:cxn>
              <a:cxn ang="0">
                <a:pos x="T4" y="T5"/>
              </a:cxn>
              <a:cxn ang="0">
                <a:pos x="T6" y="T7"/>
              </a:cxn>
            </a:cxnLst>
            <a:rect l="0" t="0" r="r" b="b"/>
            <a:pathLst>
              <a:path w="44" h="45">
                <a:moveTo>
                  <a:pt x="22" y="0"/>
                </a:moveTo>
                <a:lnTo>
                  <a:pt x="44" y="45"/>
                </a:lnTo>
                <a:lnTo>
                  <a:pt x="0" y="45"/>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84" name="Freeform 183"/>
          <p:cNvSpPr>
            <a:spLocks noChangeAspect="1"/>
          </p:cNvSpPr>
          <p:nvPr/>
        </p:nvSpPr>
        <p:spPr bwMode="auto">
          <a:xfrm>
            <a:off x="7381337" y="2980899"/>
            <a:ext cx="98516" cy="98283"/>
          </a:xfrm>
          <a:custGeom>
            <a:avLst/>
            <a:gdLst>
              <a:gd name="T0" fmla="*/ 22 w 44"/>
              <a:gd name="T1" fmla="*/ 0 h 45"/>
              <a:gd name="T2" fmla="*/ 44 w 44"/>
              <a:gd name="T3" fmla="*/ 45 h 45"/>
              <a:gd name="T4" fmla="*/ 0 w 44"/>
              <a:gd name="T5" fmla="*/ 45 h 45"/>
              <a:gd name="T6" fmla="*/ 22 w 44"/>
              <a:gd name="T7" fmla="*/ 0 h 45"/>
            </a:gdLst>
            <a:ahLst/>
            <a:cxnLst>
              <a:cxn ang="0">
                <a:pos x="T0" y="T1"/>
              </a:cxn>
              <a:cxn ang="0">
                <a:pos x="T2" y="T3"/>
              </a:cxn>
              <a:cxn ang="0">
                <a:pos x="T4" y="T5"/>
              </a:cxn>
              <a:cxn ang="0">
                <a:pos x="T6" y="T7"/>
              </a:cxn>
            </a:cxnLst>
            <a:rect l="0" t="0" r="r" b="b"/>
            <a:pathLst>
              <a:path w="44" h="45">
                <a:moveTo>
                  <a:pt x="22" y="0"/>
                </a:moveTo>
                <a:lnTo>
                  <a:pt x="44" y="45"/>
                </a:lnTo>
                <a:lnTo>
                  <a:pt x="0" y="45"/>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185" name="Freeform 184"/>
          <p:cNvSpPr>
            <a:spLocks noChangeAspect="1"/>
          </p:cNvSpPr>
          <p:nvPr/>
        </p:nvSpPr>
        <p:spPr bwMode="auto">
          <a:xfrm>
            <a:off x="1368447" y="5542034"/>
            <a:ext cx="144337" cy="150315"/>
          </a:xfrm>
          <a:custGeom>
            <a:avLst/>
            <a:gdLst>
              <a:gd name="T0" fmla="*/ 33 w 66"/>
              <a:gd name="T1" fmla="*/ 0 h 67"/>
              <a:gd name="T2" fmla="*/ 66 w 66"/>
              <a:gd name="T3" fmla="*/ 67 h 67"/>
              <a:gd name="T4" fmla="*/ 0 w 66"/>
              <a:gd name="T5" fmla="*/ 67 h 67"/>
              <a:gd name="T6" fmla="*/ 33 w 66"/>
              <a:gd name="T7" fmla="*/ 0 h 67"/>
            </a:gdLst>
            <a:ahLst/>
            <a:cxnLst>
              <a:cxn ang="0">
                <a:pos x="T0" y="T1"/>
              </a:cxn>
              <a:cxn ang="0">
                <a:pos x="T2" y="T3"/>
              </a:cxn>
              <a:cxn ang="0">
                <a:pos x="T4" y="T5"/>
              </a:cxn>
              <a:cxn ang="0">
                <a:pos x="T6" y="T7"/>
              </a:cxn>
            </a:cxnLst>
            <a:rect l="0" t="0" r="r" b="b"/>
            <a:pathLst>
              <a:path w="66" h="67">
                <a:moveTo>
                  <a:pt x="33" y="0"/>
                </a:moveTo>
                <a:lnTo>
                  <a:pt x="66" y="67"/>
                </a:lnTo>
                <a:lnTo>
                  <a:pt x="0" y="67"/>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86" name="Freeform 185"/>
          <p:cNvSpPr>
            <a:spLocks noChangeAspect="1"/>
          </p:cNvSpPr>
          <p:nvPr/>
        </p:nvSpPr>
        <p:spPr bwMode="auto">
          <a:xfrm>
            <a:off x="1917156" y="5432188"/>
            <a:ext cx="145482" cy="150315"/>
          </a:xfrm>
          <a:custGeom>
            <a:avLst/>
            <a:gdLst>
              <a:gd name="T0" fmla="*/ 33 w 66"/>
              <a:gd name="T1" fmla="*/ 0 h 67"/>
              <a:gd name="T2" fmla="*/ 66 w 66"/>
              <a:gd name="T3" fmla="*/ 67 h 67"/>
              <a:gd name="T4" fmla="*/ 0 w 66"/>
              <a:gd name="T5" fmla="*/ 67 h 67"/>
              <a:gd name="T6" fmla="*/ 33 w 66"/>
              <a:gd name="T7" fmla="*/ 0 h 67"/>
            </a:gdLst>
            <a:ahLst/>
            <a:cxnLst>
              <a:cxn ang="0">
                <a:pos x="T0" y="T1"/>
              </a:cxn>
              <a:cxn ang="0">
                <a:pos x="T2" y="T3"/>
              </a:cxn>
              <a:cxn ang="0">
                <a:pos x="T4" y="T5"/>
              </a:cxn>
              <a:cxn ang="0">
                <a:pos x="T6" y="T7"/>
              </a:cxn>
            </a:cxnLst>
            <a:rect l="0" t="0" r="r" b="b"/>
            <a:pathLst>
              <a:path w="66" h="67">
                <a:moveTo>
                  <a:pt x="33" y="0"/>
                </a:moveTo>
                <a:lnTo>
                  <a:pt x="66" y="67"/>
                </a:lnTo>
                <a:lnTo>
                  <a:pt x="0" y="67"/>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87" name="Freeform 186"/>
          <p:cNvSpPr>
            <a:spLocks noChangeAspect="1"/>
          </p:cNvSpPr>
          <p:nvPr/>
        </p:nvSpPr>
        <p:spPr bwMode="auto">
          <a:xfrm>
            <a:off x="2454409" y="5213653"/>
            <a:ext cx="146628" cy="146846"/>
          </a:xfrm>
          <a:custGeom>
            <a:avLst/>
            <a:gdLst>
              <a:gd name="T0" fmla="*/ 33 w 67"/>
              <a:gd name="T1" fmla="*/ 0 h 67"/>
              <a:gd name="T2" fmla="*/ 67 w 67"/>
              <a:gd name="T3" fmla="*/ 67 h 67"/>
              <a:gd name="T4" fmla="*/ 0 w 67"/>
              <a:gd name="T5" fmla="*/ 67 h 67"/>
              <a:gd name="T6" fmla="*/ 33 w 67"/>
              <a:gd name="T7" fmla="*/ 0 h 67"/>
            </a:gdLst>
            <a:ahLst/>
            <a:cxnLst>
              <a:cxn ang="0">
                <a:pos x="T0" y="T1"/>
              </a:cxn>
              <a:cxn ang="0">
                <a:pos x="T2" y="T3"/>
              </a:cxn>
              <a:cxn ang="0">
                <a:pos x="T4" y="T5"/>
              </a:cxn>
              <a:cxn ang="0">
                <a:pos x="T6" y="T7"/>
              </a:cxn>
            </a:cxnLst>
            <a:rect l="0" t="0" r="r" b="b"/>
            <a:pathLst>
              <a:path w="67" h="67">
                <a:moveTo>
                  <a:pt x="33" y="0"/>
                </a:moveTo>
                <a:lnTo>
                  <a:pt x="67" y="67"/>
                </a:lnTo>
                <a:lnTo>
                  <a:pt x="0" y="67"/>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88" name="Freeform 187"/>
          <p:cNvSpPr>
            <a:spLocks noChangeAspect="1"/>
          </p:cNvSpPr>
          <p:nvPr/>
        </p:nvSpPr>
        <p:spPr bwMode="auto">
          <a:xfrm>
            <a:off x="3001972" y="4817053"/>
            <a:ext cx="146628" cy="146846"/>
          </a:xfrm>
          <a:custGeom>
            <a:avLst/>
            <a:gdLst>
              <a:gd name="T0" fmla="*/ 33 w 67"/>
              <a:gd name="T1" fmla="*/ 0 h 67"/>
              <a:gd name="T2" fmla="*/ 67 w 67"/>
              <a:gd name="T3" fmla="*/ 67 h 67"/>
              <a:gd name="T4" fmla="*/ 0 w 67"/>
              <a:gd name="T5" fmla="*/ 67 h 67"/>
              <a:gd name="T6" fmla="*/ 33 w 67"/>
              <a:gd name="T7" fmla="*/ 0 h 67"/>
            </a:gdLst>
            <a:ahLst/>
            <a:cxnLst>
              <a:cxn ang="0">
                <a:pos x="T0" y="T1"/>
              </a:cxn>
              <a:cxn ang="0">
                <a:pos x="T2" y="T3"/>
              </a:cxn>
              <a:cxn ang="0">
                <a:pos x="T4" y="T5"/>
              </a:cxn>
              <a:cxn ang="0">
                <a:pos x="T6" y="T7"/>
              </a:cxn>
            </a:cxnLst>
            <a:rect l="0" t="0" r="r" b="b"/>
            <a:pathLst>
              <a:path w="67" h="67">
                <a:moveTo>
                  <a:pt x="33" y="0"/>
                </a:moveTo>
                <a:lnTo>
                  <a:pt x="67" y="67"/>
                </a:lnTo>
                <a:lnTo>
                  <a:pt x="0" y="67"/>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89" name="Freeform 188"/>
          <p:cNvSpPr>
            <a:spLocks noChangeAspect="1"/>
          </p:cNvSpPr>
          <p:nvPr/>
        </p:nvSpPr>
        <p:spPr bwMode="auto">
          <a:xfrm>
            <a:off x="3551828" y="4100167"/>
            <a:ext cx="146628" cy="150315"/>
          </a:xfrm>
          <a:custGeom>
            <a:avLst/>
            <a:gdLst>
              <a:gd name="T0" fmla="*/ 33 w 67"/>
              <a:gd name="T1" fmla="*/ 0 h 67"/>
              <a:gd name="T2" fmla="*/ 67 w 67"/>
              <a:gd name="T3" fmla="*/ 67 h 67"/>
              <a:gd name="T4" fmla="*/ 0 w 67"/>
              <a:gd name="T5" fmla="*/ 67 h 67"/>
              <a:gd name="T6" fmla="*/ 33 w 67"/>
              <a:gd name="T7" fmla="*/ 0 h 67"/>
            </a:gdLst>
            <a:ahLst/>
            <a:cxnLst>
              <a:cxn ang="0">
                <a:pos x="T0" y="T1"/>
              </a:cxn>
              <a:cxn ang="0">
                <a:pos x="T2" y="T3"/>
              </a:cxn>
              <a:cxn ang="0">
                <a:pos x="T4" y="T5"/>
              </a:cxn>
              <a:cxn ang="0">
                <a:pos x="T6" y="T7"/>
              </a:cxn>
            </a:cxnLst>
            <a:rect l="0" t="0" r="r" b="b"/>
            <a:pathLst>
              <a:path w="67" h="67">
                <a:moveTo>
                  <a:pt x="33" y="0"/>
                </a:moveTo>
                <a:lnTo>
                  <a:pt x="67" y="67"/>
                </a:lnTo>
                <a:lnTo>
                  <a:pt x="0" y="67"/>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90" name="Freeform 189"/>
          <p:cNvSpPr>
            <a:spLocks noChangeAspect="1"/>
          </p:cNvSpPr>
          <p:nvPr/>
        </p:nvSpPr>
        <p:spPr bwMode="auto">
          <a:xfrm>
            <a:off x="4087936" y="3117338"/>
            <a:ext cx="145482" cy="146846"/>
          </a:xfrm>
          <a:custGeom>
            <a:avLst/>
            <a:gdLst>
              <a:gd name="T0" fmla="*/ 33 w 66"/>
              <a:gd name="T1" fmla="*/ 0 h 67"/>
              <a:gd name="T2" fmla="*/ 66 w 66"/>
              <a:gd name="T3" fmla="*/ 67 h 67"/>
              <a:gd name="T4" fmla="*/ 0 w 66"/>
              <a:gd name="T5" fmla="*/ 67 h 67"/>
              <a:gd name="T6" fmla="*/ 33 w 66"/>
              <a:gd name="T7" fmla="*/ 0 h 67"/>
            </a:gdLst>
            <a:ahLst/>
            <a:cxnLst>
              <a:cxn ang="0">
                <a:pos x="T0" y="T1"/>
              </a:cxn>
              <a:cxn ang="0">
                <a:pos x="T2" y="T3"/>
              </a:cxn>
              <a:cxn ang="0">
                <a:pos x="T4" y="T5"/>
              </a:cxn>
              <a:cxn ang="0">
                <a:pos x="T6" y="T7"/>
              </a:cxn>
            </a:cxnLst>
            <a:rect l="0" t="0" r="r" b="b"/>
            <a:pathLst>
              <a:path w="66" h="67">
                <a:moveTo>
                  <a:pt x="33" y="0"/>
                </a:moveTo>
                <a:lnTo>
                  <a:pt x="66" y="67"/>
                </a:lnTo>
                <a:lnTo>
                  <a:pt x="0" y="67"/>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91" name="Freeform 190"/>
          <p:cNvSpPr>
            <a:spLocks noChangeAspect="1"/>
          </p:cNvSpPr>
          <p:nvPr/>
        </p:nvSpPr>
        <p:spPr bwMode="auto">
          <a:xfrm>
            <a:off x="4637790" y="2882616"/>
            <a:ext cx="143192" cy="148002"/>
          </a:xfrm>
          <a:custGeom>
            <a:avLst/>
            <a:gdLst>
              <a:gd name="T0" fmla="*/ 33 w 66"/>
              <a:gd name="T1" fmla="*/ 0 h 67"/>
              <a:gd name="T2" fmla="*/ 66 w 66"/>
              <a:gd name="T3" fmla="*/ 67 h 67"/>
              <a:gd name="T4" fmla="*/ 0 w 66"/>
              <a:gd name="T5" fmla="*/ 67 h 67"/>
              <a:gd name="T6" fmla="*/ 33 w 66"/>
              <a:gd name="T7" fmla="*/ 0 h 67"/>
            </a:gdLst>
            <a:ahLst/>
            <a:cxnLst>
              <a:cxn ang="0">
                <a:pos x="T0" y="T1"/>
              </a:cxn>
              <a:cxn ang="0">
                <a:pos x="T2" y="T3"/>
              </a:cxn>
              <a:cxn ang="0">
                <a:pos x="T4" y="T5"/>
              </a:cxn>
              <a:cxn ang="0">
                <a:pos x="T6" y="T7"/>
              </a:cxn>
            </a:cxnLst>
            <a:rect l="0" t="0" r="r" b="b"/>
            <a:pathLst>
              <a:path w="66" h="67">
                <a:moveTo>
                  <a:pt x="33" y="0"/>
                </a:moveTo>
                <a:lnTo>
                  <a:pt x="66" y="67"/>
                </a:lnTo>
                <a:lnTo>
                  <a:pt x="0" y="67"/>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92" name="Freeform 191"/>
          <p:cNvSpPr>
            <a:spLocks noChangeAspect="1"/>
          </p:cNvSpPr>
          <p:nvPr/>
        </p:nvSpPr>
        <p:spPr bwMode="auto">
          <a:xfrm>
            <a:off x="5172753" y="2660612"/>
            <a:ext cx="146628" cy="148002"/>
          </a:xfrm>
          <a:custGeom>
            <a:avLst/>
            <a:gdLst>
              <a:gd name="T0" fmla="*/ 33 w 67"/>
              <a:gd name="T1" fmla="*/ 0 h 66"/>
              <a:gd name="T2" fmla="*/ 67 w 67"/>
              <a:gd name="T3" fmla="*/ 66 h 66"/>
              <a:gd name="T4" fmla="*/ 0 w 67"/>
              <a:gd name="T5" fmla="*/ 66 h 66"/>
              <a:gd name="T6" fmla="*/ 33 w 67"/>
              <a:gd name="T7" fmla="*/ 0 h 66"/>
            </a:gdLst>
            <a:ahLst/>
            <a:cxnLst>
              <a:cxn ang="0">
                <a:pos x="T0" y="T1"/>
              </a:cxn>
              <a:cxn ang="0">
                <a:pos x="T2" y="T3"/>
              </a:cxn>
              <a:cxn ang="0">
                <a:pos x="T4" y="T5"/>
              </a:cxn>
              <a:cxn ang="0">
                <a:pos x="T6" y="T7"/>
              </a:cxn>
            </a:cxnLst>
            <a:rect l="0" t="0" r="r" b="b"/>
            <a:pathLst>
              <a:path w="67" h="66">
                <a:moveTo>
                  <a:pt x="33" y="0"/>
                </a:moveTo>
                <a:lnTo>
                  <a:pt x="67" y="66"/>
                </a:lnTo>
                <a:lnTo>
                  <a:pt x="0" y="66"/>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93" name="Freeform 192"/>
          <p:cNvSpPr>
            <a:spLocks noChangeAspect="1"/>
          </p:cNvSpPr>
          <p:nvPr/>
        </p:nvSpPr>
        <p:spPr bwMode="auto">
          <a:xfrm>
            <a:off x="5722609" y="2377326"/>
            <a:ext cx="146628" cy="145690"/>
          </a:xfrm>
          <a:custGeom>
            <a:avLst/>
            <a:gdLst>
              <a:gd name="T0" fmla="*/ 33 w 67"/>
              <a:gd name="T1" fmla="*/ 0 h 66"/>
              <a:gd name="T2" fmla="*/ 67 w 67"/>
              <a:gd name="T3" fmla="*/ 66 h 66"/>
              <a:gd name="T4" fmla="*/ 0 w 67"/>
              <a:gd name="T5" fmla="*/ 66 h 66"/>
              <a:gd name="T6" fmla="*/ 33 w 67"/>
              <a:gd name="T7" fmla="*/ 0 h 66"/>
            </a:gdLst>
            <a:ahLst/>
            <a:cxnLst>
              <a:cxn ang="0">
                <a:pos x="T0" y="T1"/>
              </a:cxn>
              <a:cxn ang="0">
                <a:pos x="T2" y="T3"/>
              </a:cxn>
              <a:cxn ang="0">
                <a:pos x="T4" y="T5"/>
              </a:cxn>
              <a:cxn ang="0">
                <a:pos x="T6" y="T7"/>
              </a:cxn>
            </a:cxnLst>
            <a:rect l="0" t="0" r="r" b="b"/>
            <a:pathLst>
              <a:path w="67" h="66">
                <a:moveTo>
                  <a:pt x="33" y="0"/>
                </a:moveTo>
                <a:lnTo>
                  <a:pt x="67" y="66"/>
                </a:lnTo>
                <a:lnTo>
                  <a:pt x="0" y="66"/>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94" name="Freeform 193"/>
          <p:cNvSpPr>
            <a:spLocks noChangeAspect="1"/>
          </p:cNvSpPr>
          <p:nvPr/>
        </p:nvSpPr>
        <p:spPr bwMode="auto">
          <a:xfrm>
            <a:off x="6270172" y="2550767"/>
            <a:ext cx="148918" cy="146846"/>
          </a:xfrm>
          <a:custGeom>
            <a:avLst/>
            <a:gdLst>
              <a:gd name="T0" fmla="*/ 33 w 67"/>
              <a:gd name="T1" fmla="*/ 0 h 66"/>
              <a:gd name="T2" fmla="*/ 67 w 67"/>
              <a:gd name="T3" fmla="*/ 66 h 66"/>
              <a:gd name="T4" fmla="*/ 0 w 67"/>
              <a:gd name="T5" fmla="*/ 66 h 66"/>
              <a:gd name="T6" fmla="*/ 33 w 67"/>
              <a:gd name="T7" fmla="*/ 0 h 66"/>
            </a:gdLst>
            <a:ahLst/>
            <a:cxnLst>
              <a:cxn ang="0">
                <a:pos x="T0" y="T1"/>
              </a:cxn>
              <a:cxn ang="0">
                <a:pos x="T2" y="T3"/>
              </a:cxn>
              <a:cxn ang="0">
                <a:pos x="T4" y="T5"/>
              </a:cxn>
              <a:cxn ang="0">
                <a:pos x="T6" y="T7"/>
              </a:cxn>
            </a:cxnLst>
            <a:rect l="0" t="0" r="r" b="b"/>
            <a:pathLst>
              <a:path w="67" h="66">
                <a:moveTo>
                  <a:pt x="33" y="0"/>
                </a:moveTo>
                <a:lnTo>
                  <a:pt x="67" y="66"/>
                </a:lnTo>
                <a:lnTo>
                  <a:pt x="0" y="66"/>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95" name="Freeform 194"/>
          <p:cNvSpPr>
            <a:spLocks noChangeAspect="1"/>
          </p:cNvSpPr>
          <p:nvPr/>
        </p:nvSpPr>
        <p:spPr bwMode="auto">
          <a:xfrm>
            <a:off x="6808571" y="2474453"/>
            <a:ext cx="145482" cy="148002"/>
          </a:xfrm>
          <a:custGeom>
            <a:avLst/>
            <a:gdLst>
              <a:gd name="T0" fmla="*/ 33 w 66"/>
              <a:gd name="T1" fmla="*/ 0 h 67"/>
              <a:gd name="T2" fmla="*/ 66 w 66"/>
              <a:gd name="T3" fmla="*/ 67 h 67"/>
              <a:gd name="T4" fmla="*/ 0 w 66"/>
              <a:gd name="T5" fmla="*/ 67 h 67"/>
              <a:gd name="T6" fmla="*/ 33 w 66"/>
              <a:gd name="T7" fmla="*/ 0 h 67"/>
            </a:gdLst>
            <a:ahLst/>
            <a:cxnLst>
              <a:cxn ang="0">
                <a:pos x="T0" y="T1"/>
              </a:cxn>
              <a:cxn ang="0">
                <a:pos x="T2" y="T3"/>
              </a:cxn>
              <a:cxn ang="0">
                <a:pos x="T4" y="T5"/>
              </a:cxn>
              <a:cxn ang="0">
                <a:pos x="T6" y="T7"/>
              </a:cxn>
            </a:cxnLst>
            <a:rect l="0" t="0" r="r" b="b"/>
            <a:pathLst>
              <a:path w="66" h="67">
                <a:moveTo>
                  <a:pt x="33" y="0"/>
                </a:moveTo>
                <a:lnTo>
                  <a:pt x="66" y="67"/>
                </a:lnTo>
                <a:lnTo>
                  <a:pt x="0" y="67"/>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96" name="Freeform 195"/>
          <p:cNvSpPr>
            <a:spLocks noChangeAspect="1"/>
          </p:cNvSpPr>
          <p:nvPr/>
        </p:nvSpPr>
        <p:spPr bwMode="auto">
          <a:xfrm>
            <a:off x="7356134" y="2007320"/>
            <a:ext cx="147773" cy="150315"/>
          </a:xfrm>
          <a:custGeom>
            <a:avLst/>
            <a:gdLst>
              <a:gd name="T0" fmla="*/ 33 w 66"/>
              <a:gd name="T1" fmla="*/ 0 h 67"/>
              <a:gd name="T2" fmla="*/ 66 w 66"/>
              <a:gd name="T3" fmla="*/ 67 h 67"/>
              <a:gd name="T4" fmla="*/ 0 w 66"/>
              <a:gd name="T5" fmla="*/ 67 h 67"/>
              <a:gd name="T6" fmla="*/ 33 w 66"/>
              <a:gd name="T7" fmla="*/ 0 h 67"/>
            </a:gdLst>
            <a:ahLst/>
            <a:cxnLst>
              <a:cxn ang="0">
                <a:pos x="T0" y="T1"/>
              </a:cxn>
              <a:cxn ang="0">
                <a:pos x="T2" y="T3"/>
              </a:cxn>
              <a:cxn ang="0">
                <a:pos x="T4" y="T5"/>
              </a:cxn>
              <a:cxn ang="0">
                <a:pos x="T6" y="T7"/>
              </a:cxn>
            </a:cxnLst>
            <a:rect l="0" t="0" r="r" b="b"/>
            <a:pathLst>
              <a:path w="66" h="67">
                <a:moveTo>
                  <a:pt x="33" y="0"/>
                </a:moveTo>
                <a:lnTo>
                  <a:pt x="66" y="67"/>
                </a:lnTo>
                <a:lnTo>
                  <a:pt x="0" y="67"/>
                </a:lnTo>
                <a:lnTo>
                  <a:pt x="33"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97" name="Oval 196"/>
          <p:cNvSpPr>
            <a:spLocks noChangeAspect="1" noChangeArrowheads="1"/>
          </p:cNvSpPr>
          <p:nvPr/>
        </p:nvSpPr>
        <p:spPr bwMode="auto">
          <a:xfrm>
            <a:off x="1392503" y="5582503"/>
            <a:ext cx="85915" cy="84408"/>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98" name="Oval 197"/>
          <p:cNvSpPr>
            <a:spLocks noChangeAspect="1" noChangeArrowheads="1"/>
          </p:cNvSpPr>
          <p:nvPr/>
        </p:nvSpPr>
        <p:spPr bwMode="auto">
          <a:xfrm>
            <a:off x="1942357" y="5507346"/>
            <a:ext cx="85915" cy="8672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99" name="Oval 198"/>
          <p:cNvSpPr>
            <a:spLocks noChangeAspect="1" noChangeArrowheads="1"/>
          </p:cNvSpPr>
          <p:nvPr/>
        </p:nvSpPr>
        <p:spPr bwMode="auto">
          <a:xfrm>
            <a:off x="2478465" y="5372062"/>
            <a:ext cx="85915" cy="84408"/>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0" name="Oval 199"/>
          <p:cNvSpPr>
            <a:spLocks noChangeAspect="1" noChangeArrowheads="1"/>
          </p:cNvSpPr>
          <p:nvPr/>
        </p:nvSpPr>
        <p:spPr bwMode="auto">
          <a:xfrm>
            <a:off x="3028321" y="5125777"/>
            <a:ext cx="85915" cy="8787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1" name="Oval 200"/>
          <p:cNvSpPr>
            <a:spLocks noChangeAspect="1" noChangeArrowheads="1"/>
          </p:cNvSpPr>
          <p:nvPr/>
        </p:nvSpPr>
        <p:spPr bwMode="auto">
          <a:xfrm>
            <a:off x="3578175" y="4877179"/>
            <a:ext cx="82477" cy="8672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2" name="Oval 201"/>
          <p:cNvSpPr>
            <a:spLocks noChangeAspect="1" noChangeArrowheads="1"/>
          </p:cNvSpPr>
          <p:nvPr/>
        </p:nvSpPr>
        <p:spPr bwMode="auto">
          <a:xfrm>
            <a:off x="4113138" y="4348764"/>
            <a:ext cx="85915" cy="85564"/>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3" name="Oval 202"/>
          <p:cNvSpPr>
            <a:spLocks noChangeAspect="1" noChangeArrowheads="1"/>
          </p:cNvSpPr>
          <p:nvPr/>
        </p:nvSpPr>
        <p:spPr bwMode="auto">
          <a:xfrm>
            <a:off x="4660701" y="3782193"/>
            <a:ext cx="85915" cy="85564"/>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4" name="Oval 203"/>
          <p:cNvSpPr>
            <a:spLocks noChangeAspect="1" noChangeArrowheads="1"/>
          </p:cNvSpPr>
          <p:nvPr/>
        </p:nvSpPr>
        <p:spPr bwMode="auto">
          <a:xfrm>
            <a:off x="5195664" y="3547470"/>
            <a:ext cx="89351" cy="8672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5" name="Oval 204"/>
          <p:cNvSpPr>
            <a:spLocks noChangeAspect="1" noChangeArrowheads="1"/>
          </p:cNvSpPr>
          <p:nvPr/>
        </p:nvSpPr>
        <p:spPr bwMode="auto">
          <a:xfrm>
            <a:off x="5745519" y="3622628"/>
            <a:ext cx="85915" cy="84408"/>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6" name="Oval 205"/>
          <p:cNvSpPr>
            <a:spLocks noChangeAspect="1" noChangeArrowheads="1"/>
          </p:cNvSpPr>
          <p:nvPr/>
        </p:nvSpPr>
        <p:spPr bwMode="auto">
          <a:xfrm>
            <a:off x="6295373" y="3412187"/>
            <a:ext cx="85915" cy="8672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7" name="Oval 206"/>
          <p:cNvSpPr>
            <a:spLocks noChangeAspect="1" noChangeArrowheads="1"/>
          </p:cNvSpPr>
          <p:nvPr/>
        </p:nvSpPr>
        <p:spPr bwMode="auto">
          <a:xfrm>
            <a:off x="6833772" y="3350904"/>
            <a:ext cx="83625" cy="8672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8" name="Oval 207"/>
          <p:cNvSpPr>
            <a:spLocks noChangeAspect="1" noChangeArrowheads="1"/>
          </p:cNvSpPr>
          <p:nvPr/>
        </p:nvSpPr>
        <p:spPr bwMode="auto">
          <a:xfrm>
            <a:off x="7381337" y="2955461"/>
            <a:ext cx="85915" cy="87876"/>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9" name="Oval 208"/>
          <p:cNvSpPr>
            <a:spLocks noChangeAspect="1" noChangeArrowheads="1"/>
          </p:cNvSpPr>
          <p:nvPr/>
        </p:nvSpPr>
        <p:spPr bwMode="auto">
          <a:xfrm>
            <a:off x="1368447" y="5557065"/>
            <a:ext cx="136318" cy="135283"/>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0" name="Oval 209"/>
          <p:cNvSpPr>
            <a:spLocks noChangeAspect="1" noChangeArrowheads="1"/>
          </p:cNvSpPr>
          <p:nvPr/>
        </p:nvSpPr>
        <p:spPr bwMode="auto">
          <a:xfrm>
            <a:off x="1917156" y="5496939"/>
            <a:ext cx="134027" cy="131815"/>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1" name="Oval 210"/>
          <p:cNvSpPr>
            <a:spLocks noChangeAspect="1" noChangeArrowheads="1"/>
          </p:cNvSpPr>
          <p:nvPr/>
        </p:nvSpPr>
        <p:spPr bwMode="auto">
          <a:xfrm>
            <a:off x="2454409" y="5335061"/>
            <a:ext cx="132882" cy="135283"/>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2" name="Oval 211"/>
          <p:cNvSpPr>
            <a:spLocks noChangeAspect="1" noChangeArrowheads="1"/>
          </p:cNvSpPr>
          <p:nvPr/>
        </p:nvSpPr>
        <p:spPr bwMode="auto">
          <a:xfrm>
            <a:off x="3001972" y="5000900"/>
            <a:ext cx="135172" cy="13644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3" name="Oval 212"/>
          <p:cNvSpPr>
            <a:spLocks noChangeAspect="1" noChangeArrowheads="1"/>
          </p:cNvSpPr>
          <p:nvPr/>
        </p:nvSpPr>
        <p:spPr bwMode="auto">
          <a:xfrm>
            <a:off x="3551828" y="4657488"/>
            <a:ext cx="131736" cy="13644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4" name="Oval 213"/>
          <p:cNvSpPr>
            <a:spLocks noChangeAspect="1" noChangeArrowheads="1"/>
          </p:cNvSpPr>
          <p:nvPr/>
        </p:nvSpPr>
        <p:spPr bwMode="auto">
          <a:xfrm>
            <a:off x="4087936" y="3857350"/>
            <a:ext cx="132882" cy="131815"/>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5" name="Oval 214"/>
          <p:cNvSpPr>
            <a:spLocks noChangeAspect="1" noChangeArrowheads="1"/>
          </p:cNvSpPr>
          <p:nvPr/>
        </p:nvSpPr>
        <p:spPr bwMode="auto">
          <a:xfrm>
            <a:off x="4637790" y="3128901"/>
            <a:ext cx="132882" cy="135283"/>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6" name="Oval 215"/>
          <p:cNvSpPr>
            <a:spLocks noChangeAspect="1" noChangeArrowheads="1"/>
          </p:cNvSpPr>
          <p:nvPr/>
        </p:nvSpPr>
        <p:spPr bwMode="auto">
          <a:xfrm>
            <a:off x="5172753" y="2955461"/>
            <a:ext cx="135172" cy="13644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7" name="Oval 216"/>
          <p:cNvSpPr>
            <a:spLocks noChangeAspect="1" noChangeArrowheads="1"/>
          </p:cNvSpPr>
          <p:nvPr/>
        </p:nvSpPr>
        <p:spPr bwMode="auto">
          <a:xfrm>
            <a:off x="5722609" y="2955461"/>
            <a:ext cx="131736" cy="13644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8" name="Oval 217"/>
          <p:cNvSpPr>
            <a:spLocks noChangeAspect="1" noChangeArrowheads="1"/>
          </p:cNvSpPr>
          <p:nvPr/>
        </p:nvSpPr>
        <p:spPr bwMode="auto">
          <a:xfrm>
            <a:off x="6270172" y="2772770"/>
            <a:ext cx="134027" cy="13644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19" name="Oval 218"/>
          <p:cNvSpPr>
            <a:spLocks noChangeAspect="1" noChangeArrowheads="1"/>
          </p:cNvSpPr>
          <p:nvPr/>
        </p:nvSpPr>
        <p:spPr bwMode="auto">
          <a:xfrm>
            <a:off x="6808571" y="2672175"/>
            <a:ext cx="135172" cy="13644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20" name="Oval 219"/>
          <p:cNvSpPr>
            <a:spLocks noChangeAspect="1" noChangeArrowheads="1"/>
          </p:cNvSpPr>
          <p:nvPr/>
        </p:nvSpPr>
        <p:spPr bwMode="auto">
          <a:xfrm>
            <a:off x="7356134" y="2267481"/>
            <a:ext cx="137463" cy="134127"/>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21" name="Rectangle 220"/>
          <p:cNvSpPr>
            <a:spLocks noChangeAspect="1" noChangeArrowheads="1"/>
          </p:cNvSpPr>
          <p:nvPr/>
        </p:nvSpPr>
        <p:spPr bwMode="auto">
          <a:xfrm>
            <a:off x="905652" y="5605628"/>
            <a:ext cx="136318" cy="344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b="1" dirty="0">
                <a:solidFill>
                  <a:srgbClr val="000000"/>
                </a:solidFill>
                <a:effectLst/>
                <a:latin typeface="Times New Roman" panose="02020603050405020304" pitchFamily="18" charset="0"/>
                <a:ea typeface="Times New Roman" panose="02020603050405020304" pitchFamily="18" charset="0"/>
              </a:rPr>
              <a:t>0</a:t>
            </a:r>
            <a:endParaRPr lang="en-US" dirty="0">
              <a:effectLst/>
              <a:latin typeface="Times New Roman" panose="02020603050405020304" pitchFamily="18" charset="0"/>
              <a:ea typeface="Times New Roman" panose="02020603050405020304" pitchFamily="18" charset="0"/>
            </a:endParaRPr>
          </a:p>
        </p:txBody>
      </p:sp>
      <p:sp>
        <p:nvSpPr>
          <p:cNvPr id="222" name="Rectangle 221"/>
          <p:cNvSpPr>
            <a:spLocks noChangeAspect="1" noChangeArrowheads="1"/>
          </p:cNvSpPr>
          <p:nvPr/>
        </p:nvSpPr>
        <p:spPr bwMode="auto">
          <a:xfrm>
            <a:off x="905652" y="4582331"/>
            <a:ext cx="136318" cy="344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b="1">
                <a:solidFill>
                  <a:srgbClr val="000000"/>
                </a:solidFill>
                <a:effectLst/>
                <a:latin typeface="Times New Roman" panose="02020603050405020304" pitchFamily="18" charset="0"/>
                <a:ea typeface="Times New Roman" panose="02020603050405020304" pitchFamily="18" charset="0"/>
              </a:rPr>
              <a:t>5</a:t>
            </a:r>
            <a:endParaRPr lang="en-US">
              <a:effectLst/>
              <a:latin typeface="Times New Roman" panose="02020603050405020304" pitchFamily="18" charset="0"/>
              <a:ea typeface="Times New Roman" panose="02020603050405020304" pitchFamily="18" charset="0"/>
            </a:endParaRPr>
          </a:p>
        </p:txBody>
      </p:sp>
      <p:sp>
        <p:nvSpPr>
          <p:cNvPr id="223" name="Rectangle 222"/>
          <p:cNvSpPr>
            <a:spLocks noChangeAspect="1" noChangeArrowheads="1"/>
          </p:cNvSpPr>
          <p:nvPr/>
        </p:nvSpPr>
        <p:spPr bwMode="auto">
          <a:xfrm>
            <a:off x="794535" y="3547470"/>
            <a:ext cx="363134" cy="439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b="1">
                <a:solidFill>
                  <a:srgbClr val="000000"/>
                </a:solidFill>
                <a:effectLst/>
                <a:latin typeface="Times New Roman" panose="02020603050405020304" pitchFamily="18" charset="0"/>
                <a:ea typeface="Times New Roman" panose="02020603050405020304" pitchFamily="18" charset="0"/>
              </a:rPr>
              <a:t>10</a:t>
            </a:r>
            <a:endParaRPr lang="en-US">
              <a:effectLst/>
              <a:latin typeface="Times New Roman" panose="02020603050405020304" pitchFamily="18" charset="0"/>
              <a:ea typeface="Times New Roman" panose="02020603050405020304" pitchFamily="18" charset="0"/>
            </a:endParaRPr>
          </a:p>
        </p:txBody>
      </p:sp>
      <p:sp>
        <p:nvSpPr>
          <p:cNvPr id="224" name="Rectangle 223"/>
          <p:cNvSpPr>
            <a:spLocks noChangeAspect="1" noChangeArrowheads="1"/>
          </p:cNvSpPr>
          <p:nvPr/>
        </p:nvSpPr>
        <p:spPr bwMode="auto">
          <a:xfrm>
            <a:off x="794535" y="2523016"/>
            <a:ext cx="349386" cy="423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b="1">
                <a:solidFill>
                  <a:srgbClr val="000000"/>
                </a:solidFill>
                <a:effectLst/>
                <a:latin typeface="Times New Roman" panose="02020603050405020304" pitchFamily="18" charset="0"/>
                <a:ea typeface="Times New Roman" panose="02020603050405020304" pitchFamily="18" charset="0"/>
              </a:rPr>
              <a:t>15</a:t>
            </a:r>
            <a:endParaRPr lang="en-US">
              <a:effectLst/>
              <a:latin typeface="Times New Roman" panose="02020603050405020304" pitchFamily="18" charset="0"/>
              <a:ea typeface="Times New Roman" panose="02020603050405020304" pitchFamily="18" charset="0"/>
            </a:endParaRPr>
          </a:p>
        </p:txBody>
      </p:sp>
      <p:sp>
        <p:nvSpPr>
          <p:cNvPr id="225" name="Rectangle 224"/>
          <p:cNvSpPr>
            <a:spLocks noChangeAspect="1" noChangeArrowheads="1"/>
          </p:cNvSpPr>
          <p:nvPr/>
        </p:nvSpPr>
        <p:spPr bwMode="auto">
          <a:xfrm>
            <a:off x="794535" y="1524000"/>
            <a:ext cx="343659" cy="41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b="1">
                <a:solidFill>
                  <a:srgbClr val="000000"/>
                </a:solidFill>
                <a:effectLst/>
                <a:latin typeface="Times New Roman" panose="02020603050405020304" pitchFamily="18" charset="0"/>
                <a:ea typeface="Times New Roman" panose="02020603050405020304" pitchFamily="18" charset="0"/>
              </a:rPr>
              <a:t>20</a:t>
            </a:r>
            <a:endParaRPr lang="en-US">
              <a:effectLst/>
              <a:latin typeface="Times New Roman" panose="02020603050405020304" pitchFamily="18" charset="0"/>
              <a:ea typeface="Times New Roman" panose="02020603050405020304" pitchFamily="18" charset="0"/>
            </a:endParaRPr>
          </a:p>
        </p:txBody>
      </p:sp>
      <p:sp>
        <p:nvSpPr>
          <p:cNvPr id="226" name="Rectangle 225"/>
          <p:cNvSpPr>
            <a:spLocks noChangeAspect="1" noChangeArrowheads="1"/>
          </p:cNvSpPr>
          <p:nvPr/>
        </p:nvSpPr>
        <p:spPr bwMode="auto">
          <a:xfrm>
            <a:off x="1260767" y="5869258"/>
            <a:ext cx="487996"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Apr</a:t>
            </a:r>
            <a:endParaRPr lang="en-US" sz="2000" b="1">
              <a:effectLst/>
              <a:latin typeface="Times New Roman" panose="02020603050405020304" pitchFamily="18" charset="0"/>
              <a:ea typeface="Times New Roman" panose="02020603050405020304" pitchFamily="18" charset="0"/>
            </a:endParaRPr>
          </a:p>
        </p:txBody>
      </p:sp>
      <p:sp>
        <p:nvSpPr>
          <p:cNvPr id="227" name="Rectangle 226"/>
          <p:cNvSpPr>
            <a:spLocks noChangeAspect="1" noChangeArrowheads="1"/>
          </p:cNvSpPr>
          <p:nvPr/>
        </p:nvSpPr>
        <p:spPr bwMode="auto">
          <a:xfrm>
            <a:off x="1770528" y="5869258"/>
            <a:ext cx="550999"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May</a:t>
            </a:r>
            <a:endParaRPr lang="en-US" sz="2000" b="1">
              <a:effectLst/>
              <a:latin typeface="Times New Roman" panose="02020603050405020304" pitchFamily="18" charset="0"/>
              <a:ea typeface="Times New Roman" panose="02020603050405020304" pitchFamily="18" charset="0"/>
            </a:endParaRPr>
          </a:p>
        </p:txBody>
      </p:sp>
      <p:sp>
        <p:nvSpPr>
          <p:cNvPr id="228" name="Rectangle 227"/>
          <p:cNvSpPr>
            <a:spLocks noChangeAspect="1" noChangeArrowheads="1"/>
          </p:cNvSpPr>
          <p:nvPr/>
        </p:nvSpPr>
        <p:spPr bwMode="auto">
          <a:xfrm>
            <a:off x="2343293" y="5869258"/>
            <a:ext cx="461648"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Jun</a:t>
            </a:r>
            <a:endParaRPr lang="en-US" sz="2000" b="1">
              <a:effectLst/>
              <a:latin typeface="Times New Roman" panose="02020603050405020304" pitchFamily="18" charset="0"/>
              <a:ea typeface="Times New Roman" panose="02020603050405020304" pitchFamily="18" charset="0"/>
            </a:endParaRPr>
          </a:p>
        </p:txBody>
      </p:sp>
      <p:sp>
        <p:nvSpPr>
          <p:cNvPr id="229" name="Rectangle 228"/>
          <p:cNvSpPr>
            <a:spLocks noChangeAspect="1" noChangeArrowheads="1"/>
          </p:cNvSpPr>
          <p:nvPr/>
        </p:nvSpPr>
        <p:spPr bwMode="auto">
          <a:xfrm>
            <a:off x="2930950" y="5869258"/>
            <a:ext cx="378025"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Jul</a:t>
            </a:r>
            <a:endParaRPr lang="en-US" sz="2000" b="1">
              <a:effectLst/>
              <a:latin typeface="Times New Roman" panose="02020603050405020304" pitchFamily="18" charset="0"/>
              <a:ea typeface="Times New Roman" panose="02020603050405020304" pitchFamily="18" charset="0"/>
            </a:endParaRPr>
          </a:p>
        </p:txBody>
      </p:sp>
      <p:sp>
        <p:nvSpPr>
          <p:cNvPr id="230" name="Rectangle 229"/>
          <p:cNvSpPr>
            <a:spLocks noChangeAspect="1" noChangeArrowheads="1"/>
          </p:cNvSpPr>
          <p:nvPr/>
        </p:nvSpPr>
        <p:spPr bwMode="auto">
          <a:xfrm>
            <a:off x="3429256" y="5869258"/>
            <a:ext cx="508616"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Aug</a:t>
            </a:r>
            <a:endParaRPr lang="en-US" sz="2000" b="1">
              <a:effectLst/>
              <a:latin typeface="Times New Roman" panose="02020603050405020304" pitchFamily="18" charset="0"/>
              <a:ea typeface="Times New Roman" panose="02020603050405020304" pitchFamily="18" charset="0"/>
            </a:endParaRPr>
          </a:p>
        </p:txBody>
      </p:sp>
      <p:sp>
        <p:nvSpPr>
          <p:cNvPr id="231" name="Rectangle 230"/>
          <p:cNvSpPr>
            <a:spLocks noChangeAspect="1" noChangeArrowheads="1"/>
          </p:cNvSpPr>
          <p:nvPr/>
        </p:nvSpPr>
        <p:spPr bwMode="auto">
          <a:xfrm>
            <a:off x="3979111" y="5869258"/>
            <a:ext cx="445611"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Sep</a:t>
            </a:r>
            <a:endParaRPr lang="en-US" sz="2000" b="1">
              <a:effectLst/>
              <a:latin typeface="Times New Roman" panose="02020603050405020304" pitchFamily="18" charset="0"/>
              <a:ea typeface="Times New Roman" panose="02020603050405020304" pitchFamily="18" charset="0"/>
            </a:endParaRPr>
          </a:p>
        </p:txBody>
      </p:sp>
      <p:sp>
        <p:nvSpPr>
          <p:cNvPr id="232" name="Rectangle 231"/>
          <p:cNvSpPr>
            <a:spLocks noChangeAspect="1" noChangeArrowheads="1"/>
          </p:cNvSpPr>
          <p:nvPr/>
        </p:nvSpPr>
        <p:spPr bwMode="auto">
          <a:xfrm>
            <a:off x="4528965" y="5869258"/>
            <a:ext cx="441030"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Oct</a:t>
            </a:r>
            <a:endParaRPr lang="en-US" sz="2000" b="1">
              <a:effectLst/>
              <a:latin typeface="Times New Roman" panose="02020603050405020304" pitchFamily="18" charset="0"/>
              <a:ea typeface="Times New Roman" panose="02020603050405020304" pitchFamily="18" charset="0"/>
            </a:endParaRPr>
          </a:p>
        </p:txBody>
      </p:sp>
      <p:sp>
        <p:nvSpPr>
          <p:cNvPr id="233" name="Rectangle 232"/>
          <p:cNvSpPr>
            <a:spLocks noChangeAspect="1" noChangeArrowheads="1"/>
          </p:cNvSpPr>
          <p:nvPr/>
        </p:nvSpPr>
        <p:spPr bwMode="auto">
          <a:xfrm>
            <a:off x="5050181" y="5869258"/>
            <a:ext cx="489142"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Nov</a:t>
            </a:r>
            <a:endParaRPr lang="en-US" sz="2000" b="1">
              <a:effectLst/>
              <a:latin typeface="Times New Roman" panose="02020603050405020304" pitchFamily="18" charset="0"/>
              <a:ea typeface="Times New Roman" panose="02020603050405020304" pitchFamily="18" charset="0"/>
            </a:endParaRPr>
          </a:p>
        </p:txBody>
      </p:sp>
      <p:sp>
        <p:nvSpPr>
          <p:cNvPr id="234" name="Rectangle 233"/>
          <p:cNvSpPr>
            <a:spLocks noChangeAspect="1" noChangeArrowheads="1"/>
          </p:cNvSpPr>
          <p:nvPr/>
        </p:nvSpPr>
        <p:spPr bwMode="auto">
          <a:xfrm>
            <a:off x="5600037" y="5869258"/>
            <a:ext cx="458212"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Dec</a:t>
            </a:r>
            <a:endParaRPr lang="en-US" sz="2000" b="1">
              <a:effectLst/>
              <a:latin typeface="Times New Roman" panose="02020603050405020304" pitchFamily="18" charset="0"/>
              <a:ea typeface="Times New Roman" panose="02020603050405020304" pitchFamily="18" charset="0"/>
            </a:endParaRPr>
          </a:p>
        </p:txBody>
      </p:sp>
      <p:sp>
        <p:nvSpPr>
          <p:cNvPr id="235" name="Rectangle 234"/>
          <p:cNvSpPr>
            <a:spLocks noChangeAspect="1" noChangeArrowheads="1"/>
          </p:cNvSpPr>
          <p:nvPr/>
        </p:nvSpPr>
        <p:spPr bwMode="auto">
          <a:xfrm>
            <a:off x="6161346" y="5869258"/>
            <a:ext cx="446757"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Jan</a:t>
            </a:r>
            <a:endParaRPr lang="en-US" sz="2000" b="1" dirty="0">
              <a:effectLst/>
              <a:latin typeface="Times New Roman" panose="02020603050405020304" pitchFamily="18" charset="0"/>
              <a:ea typeface="Times New Roman" panose="02020603050405020304" pitchFamily="18" charset="0"/>
            </a:endParaRPr>
          </a:p>
        </p:txBody>
      </p:sp>
      <p:sp>
        <p:nvSpPr>
          <p:cNvPr id="236" name="Rectangle 235"/>
          <p:cNvSpPr>
            <a:spLocks noChangeAspect="1" noChangeArrowheads="1"/>
          </p:cNvSpPr>
          <p:nvPr/>
        </p:nvSpPr>
        <p:spPr bwMode="auto">
          <a:xfrm>
            <a:off x="6696309" y="5869258"/>
            <a:ext cx="462795"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Feb</a:t>
            </a:r>
            <a:endParaRPr lang="en-US" sz="2000" b="1">
              <a:effectLst/>
              <a:latin typeface="Times New Roman" panose="02020603050405020304" pitchFamily="18" charset="0"/>
              <a:ea typeface="Times New Roman" panose="02020603050405020304" pitchFamily="18" charset="0"/>
            </a:endParaRPr>
          </a:p>
        </p:txBody>
      </p:sp>
      <p:sp>
        <p:nvSpPr>
          <p:cNvPr id="237" name="Rectangle 236"/>
          <p:cNvSpPr>
            <a:spLocks noChangeAspect="1" noChangeArrowheads="1"/>
          </p:cNvSpPr>
          <p:nvPr/>
        </p:nvSpPr>
        <p:spPr bwMode="auto">
          <a:xfrm>
            <a:off x="7211797" y="5869258"/>
            <a:ext cx="534963" cy="30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Mar</a:t>
            </a:r>
            <a:endParaRPr lang="en-US" sz="2000" b="1">
              <a:effectLst/>
              <a:latin typeface="Times New Roman" panose="02020603050405020304" pitchFamily="18" charset="0"/>
              <a:ea typeface="Times New Roman" panose="02020603050405020304" pitchFamily="18" charset="0"/>
            </a:endParaRPr>
          </a:p>
        </p:txBody>
      </p:sp>
      <p:sp>
        <p:nvSpPr>
          <p:cNvPr id="238" name="Rectangle 237"/>
          <p:cNvSpPr>
            <a:spLocks noChangeAspect="1" noChangeArrowheads="1"/>
          </p:cNvSpPr>
          <p:nvPr/>
        </p:nvSpPr>
        <p:spPr bwMode="auto">
          <a:xfrm rot="16200000">
            <a:off x="-762037" y="3355016"/>
            <a:ext cx="2669824" cy="383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0" tIns="0" rIns="0" bIns="0" anchor="t" anchorCtr="0" upright="1">
            <a:no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Mean Body </a:t>
            </a:r>
            <a:r>
              <a:rPr lang="en-US" sz="2400" b="1" dirty="0" err="1">
                <a:solidFill>
                  <a:srgbClr val="000000"/>
                </a:solidFill>
                <a:effectLst/>
                <a:latin typeface="Times New Roman" panose="02020603050405020304" pitchFamily="18" charset="0"/>
                <a:ea typeface="Times New Roman" panose="02020603050405020304" pitchFamily="18" charset="0"/>
              </a:rPr>
              <a:t>wt</a:t>
            </a:r>
            <a:r>
              <a:rPr lang="en-US" sz="2400" b="1" dirty="0">
                <a:solidFill>
                  <a:srgbClr val="000000"/>
                </a:solidFill>
                <a:effectLst/>
                <a:latin typeface="Times New Roman" panose="02020603050405020304" pitchFamily="18" charset="0"/>
                <a:ea typeface="Times New Roman" panose="02020603050405020304" pitchFamily="18" charset="0"/>
              </a:rPr>
              <a:t> (g)</a:t>
            </a:r>
            <a:endParaRPr lang="en-US" sz="2400" dirty="0">
              <a:effectLst/>
              <a:latin typeface="Times New Roman" panose="02020603050405020304" pitchFamily="18" charset="0"/>
              <a:ea typeface="Times New Roman" panose="02020603050405020304" pitchFamily="18" charset="0"/>
            </a:endParaRPr>
          </a:p>
        </p:txBody>
      </p:sp>
      <p:grpSp>
        <p:nvGrpSpPr>
          <p:cNvPr id="265" name="Group 264"/>
          <p:cNvGrpSpPr/>
          <p:nvPr/>
        </p:nvGrpSpPr>
        <p:grpSpPr>
          <a:xfrm>
            <a:off x="1446410" y="1248809"/>
            <a:ext cx="1397548" cy="1774872"/>
            <a:chOff x="1933149" y="1333557"/>
            <a:chExt cx="1397548" cy="1774872"/>
          </a:xfrm>
        </p:grpSpPr>
        <p:sp>
          <p:nvSpPr>
            <p:cNvPr id="242" name="Rectangle 241"/>
            <p:cNvSpPr>
              <a:spLocks noChangeAspect="1" noChangeArrowheads="1"/>
            </p:cNvSpPr>
            <p:nvPr/>
          </p:nvSpPr>
          <p:spPr bwMode="auto">
            <a:xfrm>
              <a:off x="1933149" y="1333557"/>
              <a:ext cx="1397548" cy="1774872"/>
            </a:xfrm>
            <a:prstGeom prst="rect">
              <a:avLst/>
            </a:prstGeom>
            <a:solidFill>
              <a:srgbClr val="FFFFFF"/>
            </a:solidFill>
            <a:ln w="0">
              <a:solidFill>
                <a:srgbClr val="000000"/>
              </a:solidFill>
              <a:miter lim="800000"/>
              <a:headEnd/>
              <a:tailEnd/>
            </a:ln>
          </p:spPr>
          <p:txBody>
            <a:bodyPr rot="0" vert="horz" wrap="square" lIns="91440" tIns="45720" rIns="91440" bIns="45720" anchor="t" anchorCtr="0" upright="1">
              <a:noAutofit/>
            </a:bodyPr>
            <a:lstStyle/>
            <a:p>
              <a:endParaRPr lang="en-US"/>
            </a:p>
          </p:txBody>
        </p:sp>
        <p:cxnSp>
          <p:nvCxnSpPr>
            <p:cNvPr id="243" name="Line 3239"/>
            <p:cNvCxnSpPr>
              <a:cxnSpLocks noChangeAspect="1" noChangeShapeType="1"/>
            </p:cNvCxnSpPr>
            <p:nvPr/>
          </p:nvCxnSpPr>
          <p:spPr bwMode="auto">
            <a:xfrm>
              <a:off x="2030859" y="1506391"/>
              <a:ext cx="494471" cy="2216"/>
            </a:xfrm>
            <a:prstGeom prst="line">
              <a:avLst/>
            </a:prstGeom>
            <a:noFill/>
            <a:ln w="28575">
              <a:solidFill>
                <a:srgbClr val="000000"/>
              </a:solidFill>
              <a:prstDash val="sysDash"/>
              <a:round/>
              <a:headEnd/>
              <a:tailEnd/>
            </a:ln>
            <a:extLst>
              <a:ext uri="{909E8E84-426E-40DD-AFC4-6F175D3DCCD1}">
                <a14:hiddenFill xmlns:a14="http://schemas.microsoft.com/office/drawing/2010/main">
                  <a:noFill/>
                </a14:hiddenFill>
              </a:ext>
            </a:extLst>
          </p:spPr>
        </p:cxnSp>
        <p:sp>
          <p:nvSpPr>
            <p:cNvPr id="244" name="Rectangle 243"/>
            <p:cNvSpPr>
              <a:spLocks noChangeAspect="1" noChangeArrowheads="1"/>
            </p:cNvSpPr>
            <p:nvPr/>
          </p:nvSpPr>
          <p:spPr bwMode="auto">
            <a:xfrm>
              <a:off x="2211474" y="1457643"/>
              <a:ext cx="115475" cy="86417"/>
            </a:xfrm>
            <a:prstGeom prst="rect">
              <a:avLst/>
            </a:prstGeom>
            <a:solidFill>
              <a:srgbClr val="000080"/>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245" name="Rectangle 244"/>
            <p:cNvSpPr>
              <a:spLocks noChangeAspect="1" noChangeArrowheads="1"/>
            </p:cNvSpPr>
            <p:nvPr/>
          </p:nvSpPr>
          <p:spPr bwMode="auto">
            <a:xfrm>
              <a:off x="2590470" y="1384521"/>
              <a:ext cx="562572" cy="188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600" b="1">
                  <a:solidFill>
                    <a:srgbClr val="000000"/>
                  </a:solidFill>
                  <a:effectLst/>
                  <a:latin typeface="Times New Roman" panose="02020603050405020304" pitchFamily="18" charset="0"/>
                  <a:ea typeface="Times New Roman" panose="02020603050405020304" pitchFamily="18" charset="0"/>
                </a:rPr>
                <a:t>LO 02</a:t>
              </a:r>
              <a:endParaRPr lang="en-US" sz="1600">
                <a:effectLst/>
                <a:latin typeface="Times New Roman" panose="02020603050405020304" pitchFamily="18" charset="0"/>
                <a:ea typeface="Times New Roman" panose="02020603050405020304" pitchFamily="18" charset="0"/>
              </a:endParaRPr>
            </a:p>
          </p:txBody>
        </p:sp>
        <p:cxnSp>
          <p:nvCxnSpPr>
            <p:cNvPr id="246" name="Line 3242"/>
            <p:cNvCxnSpPr>
              <a:cxnSpLocks noChangeAspect="1" noChangeShapeType="1"/>
            </p:cNvCxnSpPr>
            <p:nvPr/>
          </p:nvCxnSpPr>
          <p:spPr bwMode="auto">
            <a:xfrm>
              <a:off x="2030859" y="1803311"/>
              <a:ext cx="494471" cy="2216"/>
            </a:xfrm>
            <a:prstGeom prst="line">
              <a:avLst/>
            </a:prstGeom>
            <a:noFill/>
            <a:ln w="25400">
              <a:solidFill>
                <a:srgbClr val="003300"/>
              </a:solidFill>
              <a:round/>
              <a:headEnd/>
              <a:tailEnd/>
            </a:ln>
            <a:extLst>
              <a:ext uri="{909E8E84-426E-40DD-AFC4-6F175D3DCCD1}">
                <a14:hiddenFill xmlns:a14="http://schemas.microsoft.com/office/drawing/2010/main">
                  <a:noFill/>
                </a14:hiddenFill>
              </a:ext>
            </a:extLst>
          </p:spPr>
        </p:cxnSp>
        <p:sp>
          <p:nvSpPr>
            <p:cNvPr id="247" name="Rectangle 246"/>
            <p:cNvSpPr>
              <a:spLocks noChangeAspect="1" noChangeArrowheads="1"/>
            </p:cNvSpPr>
            <p:nvPr/>
          </p:nvSpPr>
          <p:spPr bwMode="auto">
            <a:xfrm>
              <a:off x="2193709" y="1741268"/>
              <a:ext cx="148045" cy="11079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48" name="Rectangle 247"/>
            <p:cNvSpPr>
              <a:spLocks noChangeAspect="1" noChangeArrowheads="1"/>
            </p:cNvSpPr>
            <p:nvPr/>
          </p:nvSpPr>
          <p:spPr bwMode="auto">
            <a:xfrm>
              <a:off x="2590470" y="1679225"/>
              <a:ext cx="503354" cy="188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600" b="1">
                  <a:solidFill>
                    <a:srgbClr val="000000"/>
                  </a:solidFill>
                  <a:effectLst/>
                  <a:latin typeface="Times New Roman" panose="02020603050405020304" pitchFamily="18" charset="0"/>
                  <a:ea typeface="Times New Roman" panose="02020603050405020304" pitchFamily="18" charset="0"/>
                </a:rPr>
                <a:t>HI 02</a:t>
              </a:r>
              <a:endParaRPr lang="en-US" sz="1600">
                <a:effectLst/>
                <a:latin typeface="Times New Roman" panose="02020603050405020304" pitchFamily="18" charset="0"/>
                <a:ea typeface="Times New Roman" panose="02020603050405020304" pitchFamily="18" charset="0"/>
              </a:endParaRPr>
            </a:p>
          </p:txBody>
        </p:sp>
        <p:cxnSp>
          <p:nvCxnSpPr>
            <p:cNvPr id="249" name="Line 3245"/>
            <p:cNvCxnSpPr>
              <a:cxnSpLocks noChangeAspect="1" noChangeShapeType="1"/>
            </p:cNvCxnSpPr>
            <p:nvPr/>
          </p:nvCxnSpPr>
          <p:spPr bwMode="auto">
            <a:xfrm>
              <a:off x="2030859" y="2098015"/>
              <a:ext cx="494471" cy="2216"/>
            </a:xfrm>
            <a:prstGeom prst="line">
              <a:avLst/>
            </a:prstGeom>
            <a:noFill/>
            <a:ln w="28575">
              <a:solidFill>
                <a:srgbClr val="000000"/>
              </a:solidFill>
              <a:prstDash val="sysDash"/>
              <a:round/>
              <a:headEnd/>
              <a:tailEnd/>
            </a:ln>
            <a:extLst>
              <a:ext uri="{909E8E84-426E-40DD-AFC4-6F175D3DCCD1}">
                <a14:hiddenFill xmlns:a14="http://schemas.microsoft.com/office/drawing/2010/main">
                  <a:noFill/>
                </a14:hiddenFill>
              </a:ext>
            </a:extLst>
          </p:spPr>
        </p:cxnSp>
        <p:sp>
          <p:nvSpPr>
            <p:cNvPr id="250" name="Freeform 249"/>
            <p:cNvSpPr>
              <a:spLocks noChangeAspect="1"/>
            </p:cNvSpPr>
            <p:nvPr/>
          </p:nvSpPr>
          <p:spPr bwMode="auto">
            <a:xfrm>
              <a:off x="2211474" y="2049267"/>
              <a:ext cx="130280" cy="97496"/>
            </a:xfrm>
            <a:custGeom>
              <a:avLst/>
              <a:gdLst>
                <a:gd name="T0" fmla="*/ 22 w 44"/>
                <a:gd name="T1" fmla="*/ 0 h 44"/>
                <a:gd name="T2" fmla="*/ 44 w 44"/>
                <a:gd name="T3" fmla="*/ 44 h 44"/>
                <a:gd name="T4" fmla="*/ 0 w 44"/>
                <a:gd name="T5" fmla="*/ 44 h 44"/>
                <a:gd name="T6" fmla="*/ 22 w 44"/>
                <a:gd name="T7" fmla="*/ 0 h 44"/>
              </a:gdLst>
              <a:ahLst/>
              <a:cxnLst>
                <a:cxn ang="0">
                  <a:pos x="T0" y="T1"/>
                </a:cxn>
                <a:cxn ang="0">
                  <a:pos x="T2" y="T3"/>
                </a:cxn>
                <a:cxn ang="0">
                  <a:pos x="T4" y="T5"/>
                </a:cxn>
                <a:cxn ang="0">
                  <a:pos x="T6" y="T7"/>
                </a:cxn>
              </a:cxnLst>
              <a:rect l="0" t="0" r="r" b="b"/>
              <a:pathLst>
                <a:path w="44" h="44">
                  <a:moveTo>
                    <a:pt x="22" y="0"/>
                  </a:moveTo>
                  <a:lnTo>
                    <a:pt x="44" y="44"/>
                  </a:lnTo>
                  <a:lnTo>
                    <a:pt x="0" y="44"/>
                  </a:lnTo>
                  <a:lnTo>
                    <a:pt x="22" y="0"/>
                  </a:lnTo>
                  <a:close/>
                </a:path>
              </a:pathLst>
            </a:custGeom>
            <a:solidFill>
              <a:srgbClr val="000000"/>
            </a:solidFill>
            <a:ln w="9525">
              <a:solidFill>
                <a:srgbClr val="000000"/>
              </a:solidFill>
              <a:prstDash val="solid"/>
              <a:round/>
              <a:headEnd/>
              <a:tailEnd/>
            </a:ln>
          </p:spPr>
          <p:txBody>
            <a:bodyPr rot="0" vert="horz" wrap="square" lIns="91440" tIns="45720" rIns="91440" bIns="45720" anchor="t" anchorCtr="0" upright="1">
              <a:noAutofit/>
            </a:bodyPr>
            <a:lstStyle/>
            <a:p>
              <a:endParaRPr lang="en-US"/>
            </a:p>
          </p:txBody>
        </p:sp>
        <p:sp>
          <p:nvSpPr>
            <p:cNvPr id="251" name="Rectangle 250"/>
            <p:cNvSpPr>
              <a:spLocks noChangeAspect="1" noChangeArrowheads="1"/>
            </p:cNvSpPr>
            <p:nvPr/>
          </p:nvSpPr>
          <p:spPr bwMode="auto">
            <a:xfrm>
              <a:off x="2590470" y="1976145"/>
              <a:ext cx="562572" cy="188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600" b="1">
                  <a:solidFill>
                    <a:srgbClr val="000000"/>
                  </a:solidFill>
                  <a:effectLst/>
                  <a:latin typeface="Times New Roman" panose="02020603050405020304" pitchFamily="18" charset="0"/>
                  <a:ea typeface="Times New Roman" panose="02020603050405020304" pitchFamily="18" charset="0"/>
                </a:rPr>
                <a:t>LO 03</a:t>
              </a:r>
              <a:endParaRPr lang="en-US" sz="1600">
                <a:effectLst/>
                <a:latin typeface="Times New Roman" panose="02020603050405020304" pitchFamily="18" charset="0"/>
                <a:ea typeface="Times New Roman" panose="02020603050405020304" pitchFamily="18" charset="0"/>
              </a:endParaRPr>
            </a:p>
          </p:txBody>
        </p:sp>
        <p:cxnSp>
          <p:nvCxnSpPr>
            <p:cNvPr id="252" name="Line 3248"/>
            <p:cNvCxnSpPr>
              <a:cxnSpLocks noChangeAspect="1" noChangeShapeType="1"/>
            </p:cNvCxnSpPr>
            <p:nvPr/>
          </p:nvCxnSpPr>
          <p:spPr bwMode="auto">
            <a:xfrm>
              <a:off x="2030859" y="2394935"/>
              <a:ext cx="494471" cy="221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53" name="Freeform 252"/>
            <p:cNvSpPr>
              <a:spLocks noChangeAspect="1"/>
            </p:cNvSpPr>
            <p:nvPr/>
          </p:nvSpPr>
          <p:spPr bwMode="auto">
            <a:xfrm>
              <a:off x="2193709" y="2332892"/>
              <a:ext cx="165811" cy="121870"/>
            </a:xfrm>
            <a:custGeom>
              <a:avLst/>
              <a:gdLst>
                <a:gd name="T0" fmla="*/ 28 w 56"/>
                <a:gd name="T1" fmla="*/ 0 h 55"/>
                <a:gd name="T2" fmla="*/ 56 w 56"/>
                <a:gd name="T3" fmla="*/ 55 h 55"/>
                <a:gd name="T4" fmla="*/ 0 w 56"/>
                <a:gd name="T5" fmla="*/ 55 h 55"/>
                <a:gd name="T6" fmla="*/ 28 w 56"/>
                <a:gd name="T7" fmla="*/ 0 h 55"/>
              </a:gdLst>
              <a:ahLst/>
              <a:cxnLst>
                <a:cxn ang="0">
                  <a:pos x="T0" y="T1"/>
                </a:cxn>
                <a:cxn ang="0">
                  <a:pos x="T2" y="T3"/>
                </a:cxn>
                <a:cxn ang="0">
                  <a:pos x="T4" y="T5"/>
                </a:cxn>
                <a:cxn ang="0">
                  <a:pos x="T6" y="T7"/>
                </a:cxn>
              </a:cxnLst>
              <a:rect l="0" t="0" r="r" b="b"/>
              <a:pathLst>
                <a:path w="56" h="55">
                  <a:moveTo>
                    <a:pt x="28" y="0"/>
                  </a:moveTo>
                  <a:lnTo>
                    <a:pt x="56" y="55"/>
                  </a:lnTo>
                  <a:lnTo>
                    <a:pt x="0" y="55"/>
                  </a:lnTo>
                  <a:lnTo>
                    <a:pt x="28"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54" name="Rectangle 253"/>
            <p:cNvSpPr>
              <a:spLocks noChangeAspect="1" noChangeArrowheads="1"/>
            </p:cNvSpPr>
            <p:nvPr/>
          </p:nvSpPr>
          <p:spPr bwMode="auto">
            <a:xfrm>
              <a:off x="2590470" y="2270849"/>
              <a:ext cx="503354" cy="188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600" b="1" dirty="0">
                  <a:solidFill>
                    <a:srgbClr val="000000"/>
                  </a:solidFill>
                  <a:effectLst/>
                  <a:latin typeface="Times New Roman" panose="02020603050405020304" pitchFamily="18" charset="0"/>
                  <a:ea typeface="Times New Roman" panose="02020603050405020304" pitchFamily="18" charset="0"/>
                </a:rPr>
                <a:t>HI 03</a:t>
              </a:r>
              <a:endParaRPr lang="en-US" sz="1600" dirty="0">
                <a:effectLst/>
                <a:latin typeface="Times New Roman" panose="02020603050405020304" pitchFamily="18" charset="0"/>
                <a:ea typeface="Times New Roman" panose="02020603050405020304" pitchFamily="18" charset="0"/>
              </a:endParaRPr>
            </a:p>
          </p:txBody>
        </p:sp>
        <p:cxnSp>
          <p:nvCxnSpPr>
            <p:cNvPr id="255" name="Line 3251"/>
            <p:cNvCxnSpPr>
              <a:cxnSpLocks noChangeAspect="1" noChangeShapeType="1"/>
            </p:cNvCxnSpPr>
            <p:nvPr/>
          </p:nvCxnSpPr>
          <p:spPr bwMode="auto">
            <a:xfrm>
              <a:off x="2030859" y="2689639"/>
              <a:ext cx="494471" cy="2216"/>
            </a:xfrm>
            <a:prstGeom prst="line">
              <a:avLst/>
            </a:prstGeom>
            <a:noFill/>
            <a:ln w="28575">
              <a:solidFill>
                <a:srgbClr val="000000"/>
              </a:solidFill>
              <a:prstDash val="sysDash"/>
              <a:round/>
              <a:headEnd/>
              <a:tailEnd/>
            </a:ln>
            <a:extLst>
              <a:ext uri="{909E8E84-426E-40DD-AFC4-6F175D3DCCD1}">
                <a14:hiddenFill xmlns:a14="http://schemas.microsoft.com/office/drawing/2010/main">
                  <a:noFill/>
                </a14:hiddenFill>
              </a:ext>
            </a:extLst>
          </p:spPr>
        </p:cxnSp>
        <p:sp>
          <p:nvSpPr>
            <p:cNvPr id="256" name="Oval 255"/>
            <p:cNvSpPr>
              <a:spLocks noChangeAspect="1" noChangeArrowheads="1"/>
            </p:cNvSpPr>
            <p:nvPr/>
          </p:nvSpPr>
          <p:spPr bwMode="auto">
            <a:xfrm>
              <a:off x="2211474" y="2640891"/>
              <a:ext cx="115475" cy="86417"/>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57" name="Rectangle 256"/>
            <p:cNvSpPr>
              <a:spLocks noChangeAspect="1" noChangeArrowheads="1"/>
            </p:cNvSpPr>
            <p:nvPr/>
          </p:nvSpPr>
          <p:spPr bwMode="auto">
            <a:xfrm>
              <a:off x="2590470" y="2567769"/>
              <a:ext cx="562572" cy="188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600" b="1" dirty="0">
                  <a:solidFill>
                    <a:srgbClr val="000000"/>
                  </a:solidFill>
                  <a:effectLst/>
                  <a:latin typeface="Times New Roman" panose="02020603050405020304" pitchFamily="18" charset="0"/>
                  <a:ea typeface="Times New Roman" panose="02020603050405020304" pitchFamily="18" charset="0"/>
                </a:rPr>
                <a:t>LO 04</a:t>
              </a:r>
              <a:endParaRPr lang="en-US" sz="1600" dirty="0">
                <a:effectLst/>
                <a:latin typeface="Times New Roman" panose="02020603050405020304" pitchFamily="18" charset="0"/>
                <a:ea typeface="Times New Roman" panose="02020603050405020304" pitchFamily="18" charset="0"/>
              </a:endParaRPr>
            </a:p>
          </p:txBody>
        </p:sp>
        <p:cxnSp>
          <p:nvCxnSpPr>
            <p:cNvPr id="258" name="Line 3254"/>
            <p:cNvCxnSpPr>
              <a:cxnSpLocks noChangeAspect="1" noChangeShapeType="1"/>
            </p:cNvCxnSpPr>
            <p:nvPr/>
          </p:nvCxnSpPr>
          <p:spPr bwMode="auto">
            <a:xfrm>
              <a:off x="2030859" y="2986559"/>
              <a:ext cx="494471" cy="2216"/>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cxnSp>
        <p:sp>
          <p:nvSpPr>
            <p:cNvPr id="259" name="Oval 258"/>
            <p:cNvSpPr>
              <a:spLocks noChangeAspect="1" noChangeArrowheads="1"/>
            </p:cNvSpPr>
            <p:nvPr/>
          </p:nvSpPr>
          <p:spPr bwMode="auto">
            <a:xfrm>
              <a:off x="2193709" y="2924516"/>
              <a:ext cx="148045" cy="11079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60" name="Rectangle 259"/>
            <p:cNvSpPr>
              <a:spLocks noChangeAspect="1" noChangeArrowheads="1"/>
            </p:cNvSpPr>
            <p:nvPr/>
          </p:nvSpPr>
          <p:spPr bwMode="auto">
            <a:xfrm>
              <a:off x="2590470" y="2862473"/>
              <a:ext cx="503354" cy="188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600" b="1" dirty="0">
                  <a:solidFill>
                    <a:srgbClr val="000000"/>
                  </a:solidFill>
                  <a:effectLst/>
                  <a:latin typeface="Times New Roman" panose="02020603050405020304" pitchFamily="18" charset="0"/>
                  <a:ea typeface="Times New Roman" panose="02020603050405020304" pitchFamily="18" charset="0"/>
                </a:rPr>
                <a:t>HI 04</a:t>
              </a:r>
              <a:endParaRPr lang="en-US" sz="1600" dirty="0">
                <a:effectLst/>
                <a:latin typeface="Times New Roman" panose="02020603050405020304" pitchFamily="18" charset="0"/>
                <a:ea typeface="Times New Roman" panose="02020603050405020304" pitchFamily="18" charset="0"/>
              </a:endParaRPr>
            </a:p>
          </p:txBody>
        </p:sp>
      </p:grpSp>
      <p:sp>
        <p:nvSpPr>
          <p:cNvPr id="240" name="Text Box 3257"/>
          <p:cNvSpPr txBox="1">
            <a:spLocks noChangeArrowheads="1"/>
          </p:cNvSpPr>
          <p:nvPr/>
        </p:nvSpPr>
        <p:spPr bwMode="auto">
          <a:xfrm>
            <a:off x="7594450" y="1884756"/>
            <a:ext cx="1320950" cy="36885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4008" tIns="32004" rIns="64008" bIns="32004" upright="1">
            <a:noAutofit/>
          </a:bodyPr>
          <a:lstStyle/>
          <a:p>
            <a:pPr marL="0" marR="0">
              <a:spcBef>
                <a:spcPts val="0"/>
              </a:spcBef>
              <a:spcAft>
                <a:spcPts val="0"/>
              </a:spcAft>
            </a:pPr>
            <a:r>
              <a:rPr lang="en-US" sz="1600" b="1" dirty="0">
                <a:solidFill>
                  <a:srgbClr val="000000"/>
                </a:solidFill>
                <a:effectLst/>
                <a:latin typeface="Times New Roman" panose="02020603050405020304" pitchFamily="18" charset="0"/>
                <a:ea typeface="Times New Roman" panose="02020603050405020304" pitchFamily="18" charset="0"/>
              </a:rPr>
              <a:t>High ration</a:t>
            </a:r>
            <a:endParaRPr lang="en-US" sz="1600" dirty="0">
              <a:effectLst/>
              <a:latin typeface="Times New Roman" panose="02020603050405020304" pitchFamily="18" charset="0"/>
              <a:ea typeface="Times New Roman" panose="02020603050405020304" pitchFamily="18" charset="0"/>
            </a:endParaRPr>
          </a:p>
        </p:txBody>
      </p:sp>
      <p:sp>
        <p:nvSpPr>
          <p:cNvPr id="241" name="Text Box 3258"/>
          <p:cNvSpPr txBox="1">
            <a:spLocks noChangeArrowheads="1"/>
          </p:cNvSpPr>
          <p:nvPr/>
        </p:nvSpPr>
        <p:spPr bwMode="auto">
          <a:xfrm>
            <a:off x="7607159" y="2772770"/>
            <a:ext cx="1155839" cy="33184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4008" tIns="32004" rIns="64008" bIns="32004" upright="1">
            <a:noAutofit/>
          </a:bodyPr>
          <a:lstStyle/>
          <a:p>
            <a:pPr marL="0" marR="0">
              <a:spcBef>
                <a:spcPts val="0"/>
              </a:spcBef>
              <a:spcAft>
                <a:spcPts val="0"/>
              </a:spcAft>
            </a:pPr>
            <a:r>
              <a:rPr lang="en-US" sz="1600" b="1" dirty="0">
                <a:solidFill>
                  <a:srgbClr val="000000"/>
                </a:solidFill>
                <a:effectLst/>
                <a:latin typeface="Times New Roman" panose="02020603050405020304" pitchFamily="18" charset="0"/>
                <a:ea typeface="Times New Roman" panose="02020603050405020304" pitchFamily="18" charset="0"/>
              </a:rPr>
              <a:t>Low ration</a:t>
            </a:r>
            <a:endParaRPr lang="en-US" sz="1600" dirty="0">
              <a:effectLst/>
              <a:latin typeface="Times New Roman" panose="02020603050405020304" pitchFamily="18" charset="0"/>
              <a:ea typeface="Times New Roman" panose="02020603050405020304" pitchFamily="18" charset="0"/>
            </a:endParaRPr>
          </a:p>
        </p:txBody>
      </p:sp>
      <p:sp>
        <p:nvSpPr>
          <p:cNvPr id="268" name="Rectangle 267"/>
          <p:cNvSpPr/>
          <p:nvPr/>
        </p:nvSpPr>
        <p:spPr>
          <a:xfrm>
            <a:off x="6477000" y="914400"/>
            <a:ext cx="1686777" cy="646331"/>
          </a:xfrm>
          <a:prstGeom prst="rect">
            <a:avLst/>
          </a:prstGeom>
        </p:spPr>
        <p:txBody>
          <a:bodyPr wrap="square">
            <a:spAutoFit/>
          </a:bodyPr>
          <a:lstStyle/>
          <a:p>
            <a:pPr algn="ctr"/>
            <a:r>
              <a:rPr lang="en-US" dirty="0" smtClean="0"/>
              <a:t>NOAA </a:t>
            </a:r>
            <a:r>
              <a:rPr lang="en-US" dirty="0" err="1" smtClean="0"/>
              <a:t>Acclim</a:t>
            </a:r>
            <a:r>
              <a:rPr lang="en-US" dirty="0" smtClean="0"/>
              <a:t>.</a:t>
            </a:r>
          </a:p>
          <a:p>
            <a:pPr algn="ctr"/>
            <a:r>
              <a:rPr lang="en-US" dirty="0" smtClean="0"/>
              <a:t>Sampling</a:t>
            </a:r>
            <a:endParaRPr lang="en-US" dirty="0"/>
          </a:p>
        </p:txBody>
      </p:sp>
      <p:sp>
        <p:nvSpPr>
          <p:cNvPr id="269" name="Title 268"/>
          <p:cNvSpPr>
            <a:spLocks noGrp="1"/>
          </p:cNvSpPr>
          <p:nvPr>
            <p:ph type="title"/>
          </p:nvPr>
        </p:nvSpPr>
        <p:spPr>
          <a:xfrm>
            <a:off x="414165" y="98867"/>
            <a:ext cx="8229600" cy="912906"/>
          </a:xfrm>
        </p:spPr>
        <p:txBody>
          <a:bodyPr/>
          <a:lstStyle/>
          <a:p>
            <a:r>
              <a:rPr lang="en-US" sz="3600" dirty="0" smtClean="0">
                <a:latin typeface="Times New Roman" panose="02020603050405020304" pitchFamily="18" charset="0"/>
                <a:cs typeface="Times New Roman" panose="02020603050405020304" pitchFamily="18" charset="0"/>
              </a:rPr>
              <a:t>Body </a:t>
            </a:r>
            <a:r>
              <a:rPr lang="en-US" sz="3600" dirty="0" err="1" smtClean="0">
                <a:latin typeface="Times New Roman" panose="02020603050405020304" pitchFamily="18" charset="0"/>
                <a:cs typeface="Times New Roman" panose="02020603050405020304" pitchFamily="18" charset="0"/>
              </a:rPr>
              <a:t>Wt</a:t>
            </a:r>
            <a:r>
              <a:rPr lang="en-US" sz="3600" dirty="0" smtClean="0">
                <a:latin typeface="Times New Roman" panose="02020603050405020304" pitchFamily="18" charset="0"/>
                <a:cs typeface="Times New Roman" panose="02020603050405020304" pitchFamily="18" charset="0"/>
              </a:rPr>
              <a:t> Over Time Feed Study</a:t>
            </a:r>
            <a:endParaRPr lang="en-US" sz="3600" dirty="0">
              <a:latin typeface="Times New Roman" panose="02020603050405020304" pitchFamily="18" charset="0"/>
              <a:cs typeface="Times New Roman" panose="02020603050405020304" pitchFamily="18" charset="0"/>
            </a:endParaRPr>
          </a:p>
        </p:txBody>
      </p:sp>
      <p:cxnSp>
        <p:nvCxnSpPr>
          <p:cNvPr id="271" name="Straight Arrow Connector 270"/>
          <p:cNvCxnSpPr/>
          <p:nvPr/>
        </p:nvCxnSpPr>
        <p:spPr>
          <a:xfrm>
            <a:off x="7404247" y="1488118"/>
            <a:ext cx="0" cy="36439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2" name="Rectangle 271"/>
          <p:cNvSpPr/>
          <p:nvPr/>
        </p:nvSpPr>
        <p:spPr>
          <a:xfrm>
            <a:off x="6097282" y="4015877"/>
            <a:ext cx="2546484" cy="1077218"/>
          </a:xfrm>
          <a:prstGeom prst="rect">
            <a:avLst/>
          </a:prstGeom>
        </p:spPr>
        <p:txBody>
          <a:bodyPr wrap="square">
            <a:spAutoFit/>
          </a:bodyPr>
          <a:lstStyle/>
          <a:p>
            <a:r>
              <a:rPr lang="en-US" sz="3200" b="1" dirty="0" smtClean="0">
                <a:ea typeface="Times New Roman" panose="02020603050405020304" pitchFamily="18" charset="0"/>
              </a:rPr>
              <a:t>On avg. High</a:t>
            </a:r>
          </a:p>
          <a:p>
            <a:r>
              <a:rPr lang="en-US" sz="3200" b="1" dirty="0" smtClean="0">
                <a:ea typeface="Times New Roman" panose="02020603050405020304" pitchFamily="18" charset="0"/>
              </a:rPr>
              <a:t>33% </a:t>
            </a:r>
            <a:r>
              <a:rPr lang="en-US" sz="3200" b="1" dirty="0">
                <a:ea typeface="Times New Roman" panose="02020603050405020304" pitchFamily="18" charset="0"/>
              </a:rPr>
              <a:t>heavier </a:t>
            </a:r>
            <a:endParaRPr lang="en-US" sz="3200" b="1" dirty="0"/>
          </a:p>
        </p:txBody>
      </p:sp>
    </p:spTree>
    <p:extLst>
      <p:ext uri="{BB962C8B-B14F-4D97-AF65-F5344CB8AC3E}">
        <p14:creationId xmlns:p14="http://schemas.microsoft.com/office/powerpoint/2010/main" val="101964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066801"/>
            <a:ext cx="9144000" cy="5459267"/>
          </a:xfrm>
          <a:prstGeom prst="rect">
            <a:avLst/>
          </a:prstGeom>
          <a:noFill/>
        </p:spPr>
      </p:pic>
      <p:grpSp>
        <p:nvGrpSpPr>
          <p:cNvPr id="10" name="Group 9"/>
          <p:cNvGrpSpPr/>
          <p:nvPr/>
        </p:nvGrpSpPr>
        <p:grpSpPr>
          <a:xfrm>
            <a:off x="7086600" y="3276600"/>
            <a:ext cx="1828800" cy="1477328"/>
            <a:chOff x="6324600" y="152400"/>
            <a:chExt cx="1828800" cy="1477328"/>
          </a:xfrm>
        </p:grpSpPr>
        <p:sp>
          <p:nvSpPr>
            <p:cNvPr id="3" name="TextBox 2"/>
            <p:cNvSpPr txBox="1"/>
            <p:nvPr/>
          </p:nvSpPr>
          <p:spPr>
            <a:xfrm>
              <a:off x="6324600" y="152400"/>
              <a:ext cx="1828800" cy="1477328"/>
            </a:xfrm>
            <a:prstGeom prst="rect">
              <a:avLst/>
            </a:prstGeom>
            <a:solidFill>
              <a:schemeClr val="bg1"/>
            </a:solidFill>
            <a:ln w="25400">
              <a:solidFill>
                <a:schemeClr val="tx1"/>
              </a:solidFill>
            </a:ln>
          </p:spPr>
          <p:txBody>
            <a:bodyPr wrap="square" rtlCol="0">
              <a:spAutoFit/>
            </a:bodyPr>
            <a:lstStyle/>
            <a:p>
              <a:r>
                <a:rPr lang="en-US" b="1" dirty="0" smtClean="0"/>
                <a:t>HC High</a:t>
              </a:r>
            </a:p>
            <a:p>
              <a:r>
                <a:rPr lang="en-US" b="1" dirty="0" smtClean="0"/>
                <a:t>HC Low</a:t>
              </a:r>
            </a:p>
            <a:p>
              <a:endParaRPr lang="en-US" b="1" dirty="0"/>
            </a:p>
            <a:p>
              <a:r>
                <a:rPr lang="en-US" b="1" dirty="0" smtClean="0"/>
                <a:t>SH High</a:t>
              </a:r>
            </a:p>
            <a:p>
              <a:r>
                <a:rPr lang="en-US" b="1" dirty="0" smtClean="0"/>
                <a:t>SH Low</a:t>
              </a:r>
              <a:endParaRPr lang="en-US" b="1" dirty="0"/>
            </a:p>
          </p:txBody>
        </p:sp>
        <p:cxnSp>
          <p:nvCxnSpPr>
            <p:cNvPr id="5" name="Straight Connector 4"/>
            <p:cNvCxnSpPr/>
            <p:nvPr/>
          </p:nvCxnSpPr>
          <p:spPr>
            <a:xfrm>
              <a:off x="7398895" y="351020"/>
              <a:ext cx="533400" cy="0"/>
            </a:xfrm>
            <a:prstGeom prst="line">
              <a:avLst/>
            </a:prstGeom>
            <a:solidFill>
              <a:schemeClr val="bg1"/>
            </a:solidFill>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421380" y="609600"/>
              <a:ext cx="533400" cy="0"/>
            </a:xfrm>
            <a:prstGeom prst="line">
              <a:avLst/>
            </a:prstGeom>
            <a:solidFill>
              <a:schemeClr val="bg1"/>
            </a:solidFill>
            <a:ln w="41275"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391400" y="1157990"/>
              <a:ext cx="533400" cy="0"/>
            </a:xfrm>
            <a:prstGeom prst="line">
              <a:avLst/>
            </a:prstGeom>
            <a:solidFill>
              <a:schemeClr val="bg1"/>
            </a:solidFill>
            <a:ln w="254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398895" y="1447800"/>
              <a:ext cx="533400" cy="0"/>
            </a:xfrm>
            <a:prstGeom prst="line">
              <a:avLst/>
            </a:prstGeom>
            <a:solidFill>
              <a:schemeClr val="bg1"/>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cxnSp>
        <p:nvCxnSpPr>
          <p:cNvPr id="12" name="Straight Connector 11"/>
          <p:cNvCxnSpPr/>
          <p:nvPr/>
        </p:nvCxnSpPr>
        <p:spPr>
          <a:xfrm>
            <a:off x="2546684" y="3733800"/>
            <a:ext cx="762000" cy="0"/>
          </a:xfrm>
          <a:prstGeom prst="line">
            <a:avLst/>
          </a:prstGeom>
          <a:ln w="79375">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57200" y="228602"/>
            <a:ext cx="8380692" cy="553357"/>
          </a:xfrm>
          <a:prstGeom prst="rect">
            <a:avLst/>
          </a:prstGeom>
          <a:solidFill>
            <a:schemeClr val="bg1"/>
          </a:solidFill>
        </p:spPr>
        <p:txBody>
          <a:bodyPr wrap="none">
            <a:spAutoFit/>
          </a:bodyPr>
          <a:lstStyle/>
          <a:p>
            <a:pPr marL="0" marR="0">
              <a:lnSpc>
                <a:spcPct val="107000"/>
              </a:lnSpc>
              <a:spcBef>
                <a:spcPts val="0"/>
              </a:spcBef>
              <a:spcAft>
                <a:spcPts val="0"/>
              </a:spcAft>
            </a:pPr>
            <a:r>
              <a:rPr lang="en-US" sz="2800" b="1" dirty="0" smtClean="0">
                <a:ea typeface="Times New Roman" panose="02020603050405020304" pitchFamily="18" charset="0"/>
              </a:rPr>
              <a:t>Logistic Regression: ln(Body </a:t>
            </a:r>
            <a:r>
              <a:rPr lang="en-US" sz="2800" b="1" dirty="0" err="1">
                <a:ea typeface="Times New Roman" panose="02020603050405020304" pitchFamily="18" charset="0"/>
              </a:rPr>
              <a:t>wt</a:t>
            </a:r>
            <a:r>
              <a:rPr lang="en-US" sz="2800" b="1" dirty="0" smtClean="0">
                <a:ea typeface="Times New Roman" panose="02020603050405020304" pitchFamily="18" charset="0"/>
              </a:rPr>
              <a:t>) vs Prob. Maturation</a:t>
            </a:r>
            <a:endParaRPr lang="en-US" sz="2800" b="1" dirty="0">
              <a:ea typeface="Calibri" panose="020F0502020204030204" pitchFamily="34" charset="0"/>
            </a:endParaRPr>
          </a:p>
        </p:txBody>
      </p:sp>
    </p:spTree>
    <p:extLst>
      <p:ext uri="{BB962C8B-B14F-4D97-AF65-F5344CB8AC3E}">
        <p14:creationId xmlns:p14="http://schemas.microsoft.com/office/powerpoint/2010/main" val="19419686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5800" y="685800"/>
            <a:ext cx="4622693" cy="2759899"/>
          </a:xfrm>
          <a:prstGeom prst="rect">
            <a:avLst/>
          </a:prstGeom>
          <a:noFill/>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88949"/>
            <a:ext cx="4622693" cy="2759899"/>
          </a:xfrm>
          <a:prstGeom prst="rect">
            <a:avLst/>
          </a:prstGeom>
          <a:noFill/>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5801" y="3788949"/>
            <a:ext cx="4622693" cy="2759899"/>
          </a:xfrm>
          <a:prstGeom prst="rect">
            <a:avLst/>
          </a:prstGeom>
          <a:noFill/>
        </p:spPr>
      </p:pic>
      <p:graphicFrame>
        <p:nvGraphicFramePr>
          <p:cNvPr id="6" name="Table 5"/>
          <p:cNvGraphicFramePr>
            <a:graphicFrameLocks noGrp="1"/>
          </p:cNvGraphicFramePr>
          <p:nvPr>
            <p:extLst>
              <p:ext uri="{D42A27DB-BD31-4B8C-83A1-F6EECF244321}">
                <p14:modId xmlns:p14="http://schemas.microsoft.com/office/powerpoint/2010/main" val="163060564"/>
              </p:ext>
            </p:extLst>
          </p:nvPr>
        </p:nvGraphicFramePr>
        <p:xfrm>
          <a:off x="152400" y="762000"/>
          <a:ext cx="4267200" cy="2030895"/>
        </p:xfrm>
        <a:graphic>
          <a:graphicData uri="http://schemas.openxmlformats.org/drawingml/2006/table">
            <a:tbl>
              <a:tblPr firstRow="1" firstCol="1" bandRow="1"/>
              <a:tblGrid>
                <a:gridCol w="1610108"/>
                <a:gridCol w="924206"/>
                <a:gridCol w="924206"/>
                <a:gridCol w="808680"/>
              </a:tblGrid>
              <a:tr h="307086">
                <a:tc>
                  <a:txBody>
                    <a:bodyPr/>
                    <a:lstStyle/>
                    <a:p>
                      <a:pPr marL="0" marR="0" algn="ctr">
                        <a:lnSpc>
                          <a:spcPct val="107000"/>
                        </a:lnSpc>
                        <a:spcBef>
                          <a:spcPts val="0"/>
                        </a:spcBef>
                        <a:spcAft>
                          <a:spcPts val="0"/>
                        </a:spcAft>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Parameter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EBEF"/>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Estimates</a:t>
                      </a:r>
                      <a:endParaRPr lang="en-US"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EBEF"/>
                    </a:solidFill>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Z</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EBEF"/>
                    </a:solidFill>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p-value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BEBEF"/>
                    </a:solidFill>
                  </a:tcPr>
                </a:tc>
              </a:tr>
              <a:tr h="236481">
                <a:tc>
                  <a:txBody>
                    <a:bodyPr/>
                    <a:lstStyle/>
                    <a:p>
                      <a:pPr marL="0" marR="0">
                        <a:lnSpc>
                          <a:spcPct val="107000"/>
                        </a:lnSpc>
                        <a:spcBef>
                          <a:spcPts val="0"/>
                        </a:spcBef>
                        <a:spcAft>
                          <a:spcPts val="0"/>
                        </a:spcAft>
                      </a:pPr>
                      <a:r>
                        <a:rPr lang="en-US"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Constant</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r">
                        <a:lnSpc>
                          <a:spcPct val="107000"/>
                        </a:lnSpc>
                        <a:spcBef>
                          <a:spcPts val="0"/>
                        </a:spcBef>
                        <a:spcAft>
                          <a:spcPts val="0"/>
                        </a:spcAf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10,333.027</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3.086</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0.002</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201498">
                <a:tc>
                  <a:txBody>
                    <a:bodyPr/>
                    <a:lstStyle/>
                    <a:p>
                      <a:pPr marL="0" marR="0">
                        <a:lnSpc>
                          <a:spcPct val="107000"/>
                        </a:lnSpc>
                        <a:spcBef>
                          <a:spcPts val="0"/>
                        </a:spcBef>
                        <a:spcAft>
                          <a:spcPts val="0"/>
                        </a:spcAft>
                      </a:pPr>
                      <a:r>
                        <a:rPr lang="en-US"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BY</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r">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5.167</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3.091</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0.002</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207449">
                <a:tc>
                  <a:txBody>
                    <a:bodyPr/>
                    <a:lstStyle/>
                    <a:p>
                      <a:pPr marL="0" marR="0">
                        <a:lnSpc>
                          <a:spcPct val="107000"/>
                        </a:lnSpc>
                        <a:spcBef>
                          <a:spcPts val="0"/>
                        </a:spcBef>
                        <a:spcAft>
                          <a:spcPts val="0"/>
                        </a:spcAft>
                      </a:pPr>
                      <a:r>
                        <a:rPr lang="en-US"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Treatment</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r">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0.538</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1.956</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0.050</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201498">
                <a:tc>
                  <a:txBody>
                    <a:bodyPr/>
                    <a:lstStyle/>
                    <a:p>
                      <a:pPr marL="0" marR="0">
                        <a:lnSpc>
                          <a:spcPct val="107000"/>
                        </a:lnSpc>
                        <a:spcBef>
                          <a:spcPts val="0"/>
                        </a:spcBef>
                        <a:spcAft>
                          <a:spcPts val="0"/>
                        </a:spcAft>
                      </a:pPr>
                      <a:r>
                        <a:rPr lang="en-US"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Origin</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r">
                        <a:lnSpc>
                          <a:spcPct val="107000"/>
                        </a:lnSpc>
                        <a:spcBef>
                          <a:spcPts val="0"/>
                        </a:spcBef>
                        <a:spcAft>
                          <a:spcPts val="0"/>
                        </a:spcAf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6.313</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2.344</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0.019</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217588">
                <a:tc>
                  <a:txBody>
                    <a:bodyPr/>
                    <a:lstStyle/>
                    <a:p>
                      <a:pPr marL="0" marR="0">
                        <a:lnSpc>
                          <a:spcPct val="107000"/>
                        </a:lnSpc>
                        <a:spcBef>
                          <a:spcPts val="0"/>
                        </a:spcBef>
                        <a:spcAft>
                          <a:spcPts val="0"/>
                        </a:spcAft>
                      </a:pPr>
                      <a:r>
                        <a:rPr lang="en-US"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ln(Body </a:t>
                      </a:r>
                      <a:r>
                        <a:rPr lang="en-US" sz="1400" b="1" dirty="0" err="1">
                          <a:effectLst/>
                          <a:latin typeface="Times New Roman" panose="02020603050405020304" pitchFamily="18" charset="0"/>
                          <a:ea typeface="Times New Roman" panose="02020603050405020304" pitchFamily="18" charset="0"/>
                          <a:cs typeface="Times New Roman" panose="02020603050405020304" pitchFamily="18" charset="0"/>
                        </a:rPr>
                        <a:t>wt</a:t>
                      </a: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r">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3,626.768</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2.910</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0.004</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216415">
                <a:tc>
                  <a:txBody>
                    <a:bodyPr/>
                    <a:lstStyle/>
                    <a:p>
                      <a:pPr marL="0" marR="0">
                        <a:lnSpc>
                          <a:spcPct val="107000"/>
                        </a:lnSpc>
                        <a:spcBef>
                          <a:spcPts val="0"/>
                        </a:spcBef>
                        <a:spcAft>
                          <a:spcPts val="0"/>
                        </a:spcAft>
                      </a:pPr>
                      <a:r>
                        <a:rPr lang="en-US"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BY </a:t>
                      </a: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 ln(Body </a:t>
                      </a:r>
                      <a:r>
                        <a:rPr lang="en-US" sz="1400" b="1" dirty="0" err="1">
                          <a:effectLst/>
                          <a:latin typeface="Times New Roman" panose="02020603050405020304" pitchFamily="18" charset="0"/>
                          <a:ea typeface="Times New Roman" panose="02020603050405020304" pitchFamily="18" charset="0"/>
                          <a:cs typeface="Times New Roman" panose="02020603050405020304" pitchFamily="18" charset="0"/>
                        </a:rPr>
                        <a:t>wt</a:t>
                      </a: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r">
                        <a:lnSpc>
                          <a:spcPct val="107000"/>
                        </a:lnSpc>
                        <a:spcBef>
                          <a:spcPts val="0"/>
                        </a:spcBef>
                        <a:spcAft>
                          <a:spcPts val="0"/>
                        </a:spcAf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1.814</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2.914</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algn="ctr">
                        <a:lnSpc>
                          <a:spcPct val="107000"/>
                        </a:lnSpc>
                        <a:spcBef>
                          <a:spcPts val="0"/>
                        </a:spcBef>
                        <a:spcAft>
                          <a:spcPts val="0"/>
                        </a:spcAft>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0.004</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261585">
                <a:tc>
                  <a:txBody>
                    <a:bodyPr/>
                    <a:lstStyle/>
                    <a:p>
                      <a:pPr marL="0" marR="0">
                        <a:lnSpc>
                          <a:spcPct val="107000"/>
                        </a:lnSpc>
                        <a:spcBef>
                          <a:spcPts val="0"/>
                        </a:spcBef>
                        <a:spcAft>
                          <a:spcPts val="0"/>
                        </a:spcAft>
                      </a:pPr>
                      <a:r>
                        <a:rPr lang="en-US" sz="1400" b="1" dirty="0" smtClean="0">
                          <a:effectLst/>
                          <a:latin typeface="Times New Roman" panose="02020603050405020304" pitchFamily="18" charset="0"/>
                          <a:ea typeface="Times New Roman" panose="02020603050405020304" pitchFamily="18" charset="0"/>
                          <a:cs typeface="Times New Roman" panose="02020603050405020304" pitchFamily="18" charset="0"/>
                        </a:rPr>
                        <a:t>Origin </a:t>
                      </a: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 ln(Body </a:t>
                      </a:r>
                      <a:r>
                        <a:rPr lang="en-US" sz="1400" b="1" dirty="0" err="1">
                          <a:effectLst/>
                          <a:latin typeface="Times New Roman" panose="02020603050405020304" pitchFamily="18" charset="0"/>
                          <a:ea typeface="Times New Roman" panose="02020603050405020304" pitchFamily="18" charset="0"/>
                          <a:cs typeface="Times New Roman" panose="02020603050405020304" pitchFamily="18" charset="0"/>
                        </a:rPr>
                        <a:t>wt</a:t>
                      </a: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2.795</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2.782</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0.005</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7" name="Straight Connector 6"/>
          <p:cNvCxnSpPr/>
          <p:nvPr/>
        </p:nvCxnSpPr>
        <p:spPr>
          <a:xfrm>
            <a:off x="5715000" y="5129215"/>
            <a:ext cx="457200" cy="0"/>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66822" y="5138741"/>
            <a:ext cx="457200" cy="0"/>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781666" y="2033585"/>
            <a:ext cx="619134" cy="0"/>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7620000" y="1676400"/>
            <a:ext cx="1371600" cy="938719"/>
            <a:chOff x="7162800" y="1524000"/>
            <a:chExt cx="1371600" cy="938719"/>
          </a:xfrm>
        </p:grpSpPr>
        <p:sp>
          <p:nvSpPr>
            <p:cNvPr id="12" name="TextBox 11"/>
            <p:cNvSpPr txBox="1"/>
            <p:nvPr/>
          </p:nvSpPr>
          <p:spPr>
            <a:xfrm>
              <a:off x="7162800" y="1524000"/>
              <a:ext cx="1371600" cy="938719"/>
            </a:xfrm>
            <a:prstGeom prst="rect">
              <a:avLst/>
            </a:prstGeom>
            <a:solidFill>
              <a:schemeClr val="bg1"/>
            </a:solidFill>
            <a:ln w="25400">
              <a:solidFill>
                <a:schemeClr val="tx1"/>
              </a:solidFill>
            </a:ln>
          </p:spPr>
          <p:txBody>
            <a:bodyPr wrap="square" rtlCol="0">
              <a:spAutoFit/>
            </a:bodyPr>
            <a:lstStyle/>
            <a:p>
              <a:r>
                <a:rPr lang="en-US" sz="1100" b="1" dirty="0" smtClean="0"/>
                <a:t>HC High</a:t>
              </a:r>
            </a:p>
            <a:p>
              <a:r>
                <a:rPr lang="en-US" sz="1100" b="1" dirty="0" smtClean="0"/>
                <a:t>HC Low</a:t>
              </a:r>
            </a:p>
            <a:p>
              <a:endParaRPr lang="en-US" sz="1100" b="1" dirty="0"/>
            </a:p>
            <a:p>
              <a:r>
                <a:rPr lang="en-US" sz="1100" b="1" dirty="0" smtClean="0"/>
                <a:t>SH High</a:t>
              </a:r>
            </a:p>
            <a:p>
              <a:r>
                <a:rPr lang="en-US" sz="1100" b="1" dirty="0" smtClean="0"/>
                <a:t>SH Low</a:t>
              </a:r>
              <a:endParaRPr lang="en-US" sz="1100" b="1" dirty="0"/>
            </a:p>
          </p:txBody>
        </p:sp>
        <p:cxnSp>
          <p:nvCxnSpPr>
            <p:cNvPr id="13" name="Straight Connector 12"/>
            <p:cNvCxnSpPr/>
            <p:nvPr/>
          </p:nvCxnSpPr>
          <p:spPr>
            <a:xfrm>
              <a:off x="7848600" y="1645795"/>
              <a:ext cx="533400" cy="0"/>
            </a:xfrm>
            <a:prstGeom prst="line">
              <a:avLst/>
            </a:prstGeom>
            <a:solidFill>
              <a:schemeClr val="bg1"/>
            </a:solidFill>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863590" y="1827550"/>
              <a:ext cx="533400" cy="0"/>
            </a:xfrm>
            <a:prstGeom prst="line">
              <a:avLst/>
            </a:prstGeom>
            <a:solidFill>
              <a:schemeClr val="bg1"/>
            </a:solidFill>
            <a:ln w="41275"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848600" y="2323475"/>
              <a:ext cx="533400" cy="0"/>
            </a:xfrm>
            <a:prstGeom prst="line">
              <a:avLst/>
            </a:prstGeom>
            <a:solidFill>
              <a:schemeClr val="bg1"/>
            </a:solidFill>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833610" y="2156085"/>
              <a:ext cx="533400" cy="0"/>
            </a:xfrm>
            <a:prstGeom prst="line">
              <a:avLst/>
            </a:prstGeom>
            <a:solidFill>
              <a:schemeClr val="bg1"/>
            </a:solidFill>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Rectangle 17"/>
          <p:cNvSpPr/>
          <p:nvPr/>
        </p:nvSpPr>
        <p:spPr>
          <a:xfrm>
            <a:off x="8229600" y="4953000"/>
            <a:ext cx="6858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695540" y="4953000"/>
            <a:ext cx="6858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831300" y="6455112"/>
            <a:ext cx="1085554" cy="307392"/>
          </a:xfrm>
          <a:prstGeom prst="rect">
            <a:avLst/>
          </a:prstGeom>
          <a:solidFill>
            <a:schemeClr val="bg1"/>
          </a:solidFill>
        </p:spPr>
        <p:txBody>
          <a:bodyPr wrap="none">
            <a:spAutoFit/>
          </a:bodyPr>
          <a:lstStyle/>
          <a:p>
            <a:pPr marL="0" marR="0">
              <a:lnSpc>
                <a:spcPct val="107000"/>
              </a:lnSpc>
              <a:spcBef>
                <a:spcPts val="0"/>
              </a:spcBef>
              <a:spcAft>
                <a:spcPts val="0"/>
              </a:spcAft>
            </a:pPr>
            <a:r>
              <a:rPr lang="en-US" sz="1400" b="1" dirty="0">
                <a:ea typeface="Times New Roman" panose="02020603050405020304" pitchFamily="18" charset="0"/>
              </a:rPr>
              <a:t>ln(Body </a:t>
            </a:r>
            <a:r>
              <a:rPr lang="en-US" sz="1400" b="1" dirty="0" err="1">
                <a:ea typeface="Times New Roman" panose="02020603050405020304" pitchFamily="18" charset="0"/>
              </a:rPr>
              <a:t>wt</a:t>
            </a:r>
            <a:r>
              <a:rPr lang="en-US" sz="1400" b="1" dirty="0">
                <a:ea typeface="Times New Roman" panose="02020603050405020304" pitchFamily="18" charset="0"/>
              </a:rPr>
              <a:t>)</a:t>
            </a:r>
            <a:endParaRPr lang="en-US" sz="1400" b="1" dirty="0">
              <a:ea typeface="Calibri" panose="020F0502020204030204" pitchFamily="34" charset="0"/>
            </a:endParaRPr>
          </a:p>
        </p:txBody>
      </p:sp>
      <p:sp>
        <p:nvSpPr>
          <p:cNvPr id="21" name="Rectangle 20"/>
          <p:cNvSpPr/>
          <p:nvPr/>
        </p:nvSpPr>
        <p:spPr>
          <a:xfrm>
            <a:off x="6534446" y="6452614"/>
            <a:ext cx="1085554" cy="307392"/>
          </a:xfrm>
          <a:prstGeom prst="rect">
            <a:avLst/>
          </a:prstGeom>
          <a:solidFill>
            <a:schemeClr val="bg1"/>
          </a:solidFill>
        </p:spPr>
        <p:txBody>
          <a:bodyPr wrap="none">
            <a:spAutoFit/>
          </a:bodyPr>
          <a:lstStyle/>
          <a:p>
            <a:pPr marL="0" marR="0">
              <a:lnSpc>
                <a:spcPct val="107000"/>
              </a:lnSpc>
              <a:spcBef>
                <a:spcPts val="0"/>
              </a:spcBef>
              <a:spcAft>
                <a:spcPts val="0"/>
              </a:spcAft>
            </a:pPr>
            <a:r>
              <a:rPr lang="en-US" sz="1400" b="1" dirty="0">
                <a:ea typeface="Times New Roman" panose="02020603050405020304" pitchFamily="18" charset="0"/>
              </a:rPr>
              <a:t>ln(Body </a:t>
            </a:r>
            <a:r>
              <a:rPr lang="en-US" sz="1400" b="1" dirty="0" err="1">
                <a:ea typeface="Times New Roman" panose="02020603050405020304" pitchFamily="18" charset="0"/>
              </a:rPr>
              <a:t>wt</a:t>
            </a:r>
            <a:r>
              <a:rPr lang="en-US" sz="1400" b="1" dirty="0">
                <a:ea typeface="Times New Roman" panose="02020603050405020304" pitchFamily="18" charset="0"/>
              </a:rPr>
              <a:t>)</a:t>
            </a:r>
            <a:endParaRPr lang="en-US" sz="1400" b="1" dirty="0">
              <a:ea typeface="Calibri" panose="020F0502020204030204" pitchFamily="34" charset="0"/>
            </a:endParaRPr>
          </a:p>
        </p:txBody>
      </p:sp>
      <p:sp>
        <p:nvSpPr>
          <p:cNvPr id="22" name="Rectangle 21"/>
          <p:cNvSpPr/>
          <p:nvPr/>
        </p:nvSpPr>
        <p:spPr>
          <a:xfrm>
            <a:off x="6529136" y="3350208"/>
            <a:ext cx="1085554" cy="307392"/>
          </a:xfrm>
          <a:prstGeom prst="rect">
            <a:avLst/>
          </a:prstGeom>
          <a:solidFill>
            <a:schemeClr val="bg1"/>
          </a:solidFill>
        </p:spPr>
        <p:txBody>
          <a:bodyPr wrap="none">
            <a:spAutoFit/>
          </a:bodyPr>
          <a:lstStyle/>
          <a:p>
            <a:pPr marL="0" marR="0">
              <a:lnSpc>
                <a:spcPct val="107000"/>
              </a:lnSpc>
              <a:spcBef>
                <a:spcPts val="0"/>
              </a:spcBef>
              <a:spcAft>
                <a:spcPts val="0"/>
              </a:spcAft>
            </a:pPr>
            <a:r>
              <a:rPr lang="en-US" sz="1400" b="1" dirty="0">
                <a:ea typeface="Times New Roman" panose="02020603050405020304" pitchFamily="18" charset="0"/>
              </a:rPr>
              <a:t>ln(Body </a:t>
            </a:r>
            <a:r>
              <a:rPr lang="en-US" sz="1400" b="1" dirty="0" err="1">
                <a:ea typeface="Times New Roman" panose="02020603050405020304" pitchFamily="18" charset="0"/>
              </a:rPr>
              <a:t>wt</a:t>
            </a:r>
            <a:r>
              <a:rPr lang="en-US" sz="1400" b="1" dirty="0">
                <a:ea typeface="Times New Roman" panose="02020603050405020304" pitchFamily="18" charset="0"/>
              </a:rPr>
              <a:t>)</a:t>
            </a:r>
            <a:endParaRPr lang="en-US" sz="1400" b="1" dirty="0">
              <a:ea typeface="Calibri" panose="020F0502020204030204" pitchFamily="34" charset="0"/>
            </a:endParaRPr>
          </a:p>
        </p:txBody>
      </p:sp>
    </p:spTree>
    <p:extLst>
      <p:ext uri="{BB962C8B-B14F-4D97-AF65-F5344CB8AC3E}">
        <p14:creationId xmlns:p14="http://schemas.microsoft.com/office/powerpoint/2010/main" val="289410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Summary Objective 1</a:t>
            </a:r>
            <a:endParaRPr lang="en-US"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All 3 populations are highly correlated in size over time </a:t>
            </a:r>
            <a:r>
              <a:rPr lang="en-US" sz="2800" dirty="0">
                <a:latin typeface="Times New Roman" panose="02020603050405020304" pitchFamily="18" charset="0"/>
                <a:ea typeface="Calibri" panose="020F0502020204030204" pitchFamily="34" charset="0"/>
                <a:cs typeface="Times New Roman" panose="02020603050405020304" pitchFamily="18" charset="0"/>
              </a:rPr>
              <a:t>(R</a:t>
            </a:r>
            <a:r>
              <a:rPr lang="en-US" sz="2800" baseline="30000" dirty="0">
                <a:latin typeface="Times New Roman" panose="02020603050405020304" pitchFamily="18" charset="0"/>
                <a:ea typeface="Calibri" panose="020F0502020204030204" pitchFamily="34" charset="0"/>
                <a:cs typeface="Times New Roman" panose="02020603050405020304" pitchFamily="18" charset="0"/>
              </a:rPr>
              <a:t>2</a:t>
            </a:r>
            <a:r>
              <a:rPr lang="en-US" sz="2800" dirty="0">
                <a:latin typeface="Times New Roman" panose="02020603050405020304" pitchFamily="18" charset="0"/>
                <a:ea typeface="Calibri" panose="020F0502020204030204" pitchFamily="34" charset="0"/>
                <a:cs typeface="Times New Roman" panose="02020603050405020304" pitchFamily="18" charset="0"/>
              </a:rPr>
              <a:t>&gt;0.75, p&lt;0.01), </a:t>
            </a:r>
            <a:r>
              <a:rPr lang="en-US" dirty="0" smtClean="0">
                <a:latin typeface="Times New Roman" panose="02020603050405020304" pitchFamily="18" charset="0"/>
                <a:cs typeface="Times New Roman" panose="02020603050405020304" pitchFamily="18" charset="0"/>
              </a:rPr>
              <a:t>due to very similar freshwater and ocean rearing environments.</a:t>
            </a:r>
          </a:p>
          <a:p>
            <a:r>
              <a:rPr lang="en-US" dirty="0" smtClean="0">
                <a:latin typeface="Times New Roman" panose="02020603050405020304" pitchFamily="18" charset="0"/>
                <a:cs typeface="Times New Roman" panose="02020603050405020304" pitchFamily="18" charset="0"/>
              </a:rPr>
              <a:t> Age 4 NO fish are larger in </a:t>
            </a:r>
            <a:r>
              <a:rPr lang="en-US" dirty="0" smtClean="0">
                <a:latin typeface="Times New Roman" panose="02020603050405020304" pitchFamily="18" charset="0"/>
                <a:ea typeface="Calibri" panose="020F0502020204030204" pitchFamily="34" charset="0"/>
              </a:rPr>
              <a:t>94</a:t>
            </a:r>
            <a:r>
              <a:rPr lang="en-US" dirty="0">
                <a:latin typeface="Times New Roman" panose="02020603050405020304" pitchFamily="18" charset="0"/>
                <a:ea typeface="Calibri" panose="020F0502020204030204" pitchFamily="34" charset="0"/>
              </a:rPr>
              <a:t>% (17 of 18) </a:t>
            </a:r>
            <a:r>
              <a:rPr lang="en-US" dirty="0" smtClean="0">
                <a:latin typeface="Times New Roman" panose="02020603050405020304" pitchFamily="18" charset="0"/>
                <a:ea typeface="Calibri" panose="020F0502020204030204" pitchFamily="34" charset="0"/>
              </a:rPr>
              <a:t>of the pairwise </a:t>
            </a:r>
            <a:r>
              <a:rPr lang="en-US" dirty="0">
                <a:latin typeface="Times New Roman" panose="02020603050405020304" pitchFamily="18" charset="0"/>
                <a:ea typeface="Calibri" panose="020F0502020204030204" pitchFamily="34" charset="0"/>
              </a:rPr>
              <a:t>comparisons</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SH fish are larger that HC (8 of 9 years).</a:t>
            </a:r>
          </a:p>
          <a:p>
            <a:r>
              <a:rPr lang="en-US" dirty="0" smtClean="0">
                <a:latin typeface="Times New Roman" panose="02020603050405020304" pitchFamily="18" charset="0"/>
                <a:cs typeface="Times New Roman" panose="02020603050405020304" pitchFamily="18" charset="0"/>
              </a:rPr>
              <a:t>SH and HC populations are diverging in length at the rate of 0.1 cm/year.</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5818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60338"/>
            <a:ext cx="8229600" cy="1143000"/>
          </a:xfrm>
        </p:spPr>
        <p:txBody>
          <a:bodyPr/>
          <a:lstStyle/>
          <a:p>
            <a:r>
              <a:rPr lang="en-US" dirty="0">
                <a:solidFill>
                  <a:srgbClr val="000000"/>
                </a:solidFill>
                <a:latin typeface="Times New Roman" panose="02020603050405020304" pitchFamily="18" charset="0"/>
                <a:cs typeface="Times New Roman" panose="02020603050405020304" pitchFamily="18" charset="0"/>
              </a:rPr>
              <a:t>Summary Objective 2</a:t>
            </a:r>
            <a:endParaRPr lang="en-US"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Minijack </a:t>
            </a:r>
            <a:r>
              <a:rPr lang="en-US" dirty="0">
                <a:latin typeface="Times New Roman" panose="02020603050405020304" pitchFamily="18" charset="0"/>
                <a:cs typeface="Times New Roman" panose="02020603050405020304" pitchFamily="18" charset="0"/>
              </a:rPr>
              <a:t>temporal trends </a:t>
            </a:r>
            <a:r>
              <a:rPr lang="en-US" dirty="0" smtClean="0">
                <a:latin typeface="Times New Roman" panose="02020603050405020304" pitchFamily="18" charset="0"/>
                <a:cs typeface="Times New Roman" panose="02020603050405020304" pitchFamily="18" charset="0"/>
              </a:rPr>
              <a:t>of SH and HC were equal (no significant </a:t>
            </a:r>
            <a:r>
              <a:rPr lang="en-US" dirty="0">
                <a:latin typeface="Times New Roman" panose="02020603050405020304" pitchFamily="18" charset="0"/>
                <a:cs typeface="Times New Roman" panose="02020603050405020304" pitchFamily="18" charset="0"/>
              </a:rPr>
              <a:t>difference in slopes or </a:t>
            </a:r>
            <a:r>
              <a:rPr lang="en-US" dirty="0" smtClean="0">
                <a:latin typeface="Times New Roman" panose="02020603050405020304" pitchFamily="18" charset="0"/>
                <a:cs typeface="Times New Roman" panose="02020603050405020304" pitchFamily="18" charset="0"/>
              </a:rPr>
              <a:t>means).</a:t>
            </a:r>
          </a:p>
          <a:p>
            <a:r>
              <a:rPr lang="en-US" dirty="0" smtClean="0">
                <a:latin typeface="Times New Roman" panose="02020603050405020304" pitchFamily="18" charset="0"/>
                <a:cs typeface="Times New Roman" panose="02020603050405020304" pitchFamily="18" charset="0"/>
              </a:rPr>
              <a:t>Both </a:t>
            </a:r>
            <a:r>
              <a:rPr lang="en-US" dirty="0">
                <a:latin typeface="Times New Roman" panose="02020603050405020304" pitchFamily="18" charset="0"/>
                <a:cs typeface="Times New Roman" panose="02020603050405020304" pitchFamily="18" charset="0"/>
              </a:rPr>
              <a:t>SH and HC minijack rates were significantly increasing over time </a:t>
            </a:r>
            <a:r>
              <a:rPr lang="en-US" dirty="0" smtClean="0">
                <a:latin typeface="Times New Roman" panose="02020603050405020304" pitchFamily="18" charset="0"/>
                <a:cs typeface="Times New Roman" panose="02020603050405020304" pitchFamily="18" charset="0"/>
              </a:rPr>
              <a:t>(3% per </a:t>
            </a:r>
            <a:r>
              <a:rPr lang="en-US" dirty="0" err="1" smtClean="0">
                <a:latin typeface="Times New Roman" panose="02020603050405020304" pitchFamily="18" charset="0"/>
                <a:cs typeface="Times New Roman" panose="02020603050405020304" pitchFamily="18" charset="0"/>
              </a:rPr>
              <a:t>yr</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HC and SH minijack rates show are converging, becoming more similar.</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713245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60338"/>
            <a:ext cx="8229600" cy="1143000"/>
          </a:xfrm>
        </p:spPr>
        <p:txBody>
          <a:bodyPr/>
          <a:lstStyle/>
          <a:p>
            <a:r>
              <a:rPr lang="en-US" dirty="0">
                <a:solidFill>
                  <a:srgbClr val="000000"/>
                </a:solidFill>
                <a:latin typeface="Times New Roman" panose="02020603050405020304" pitchFamily="18" charset="0"/>
                <a:cs typeface="Times New Roman" panose="02020603050405020304" pitchFamily="18" charset="0"/>
              </a:rPr>
              <a:t>Summary Objective 2</a:t>
            </a:r>
            <a:r>
              <a:rPr lang="en-US" dirty="0" smtClean="0">
                <a:solidFill>
                  <a:srgbClr val="000000"/>
                </a:solidFill>
                <a:latin typeface="Times New Roman" panose="02020603050405020304" pitchFamily="18" charset="0"/>
                <a:cs typeface="Times New Roman" panose="02020603050405020304" pitchFamily="18" charset="0"/>
              </a:rPr>
              <a:t> </a:t>
            </a:r>
            <a:r>
              <a:rPr lang="en-US" sz="2800" dirty="0" smtClean="0">
                <a:solidFill>
                  <a:srgbClr val="000000"/>
                </a:solidFill>
                <a:latin typeface="Times New Roman" panose="02020603050405020304" pitchFamily="18" charset="0"/>
                <a:cs typeface="Times New Roman" panose="02020603050405020304" pitchFamily="18" charset="0"/>
              </a:rPr>
              <a:t>cont’d</a:t>
            </a:r>
            <a:endParaRPr lang="en-US" sz="2800"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HC population’s norm of reaction for maturation from the logistic regression showed significant variation over the </a:t>
            </a:r>
            <a:r>
              <a:rPr lang="en-US" dirty="0">
                <a:latin typeface="Times New Roman" panose="02020603050405020304" pitchFamily="18" charset="0"/>
                <a:cs typeface="Times New Roman" panose="02020603050405020304" pitchFamily="18" charset="0"/>
              </a:rPr>
              <a:t>3 years of the feed </a:t>
            </a:r>
            <a:r>
              <a:rPr lang="en-US" dirty="0" smtClean="0">
                <a:latin typeface="Times New Roman" panose="02020603050405020304" pitchFamily="18" charset="0"/>
                <a:cs typeface="Times New Roman" panose="02020603050405020304" pitchFamily="18" charset="0"/>
              </a:rPr>
              <a:t>study</a:t>
            </a:r>
          </a:p>
          <a:p>
            <a:r>
              <a:rPr lang="en-US" dirty="0" smtClean="0">
                <a:latin typeface="Times New Roman" panose="02020603050405020304" pitchFamily="18" charset="0"/>
                <a:cs typeface="Times New Roman" panose="02020603050405020304" pitchFamily="18" charset="0"/>
              </a:rPr>
              <a:t>In comparison, the SH population was very stable.</a:t>
            </a:r>
          </a:p>
          <a:p>
            <a:r>
              <a:rPr lang="en-US" dirty="0" smtClean="0">
                <a:latin typeface="Times New Roman" panose="02020603050405020304" pitchFamily="18" charset="0"/>
                <a:cs typeface="Times New Roman" panose="02020603050405020304" pitchFamily="18" charset="0"/>
              </a:rPr>
              <a:t>More work needed here.</a:t>
            </a:r>
          </a:p>
          <a:p>
            <a:pPr marL="0" indent="0">
              <a:buNone/>
            </a:pP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985450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mtClean="0">
                <a:latin typeface="Times New Roman" panose="02020603050405020304" pitchFamily="18" charset="0"/>
                <a:cs typeface="Times New Roman" panose="02020603050405020304" pitchFamily="18" charset="0"/>
              </a:rPr>
              <a:t>Acknowledgements</a:t>
            </a:r>
          </a:p>
        </p:txBody>
      </p:sp>
      <p:sp>
        <p:nvSpPr>
          <p:cNvPr id="34819" name="Text Box 5"/>
          <p:cNvSpPr txBox="1">
            <a:spLocks noChangeArrowheads="1"/>
          </p:cNvSpPr>
          <p:nvPr/>
        </p:nvSpPr>
        <p:spPr bwMode="auto">
          <a:xfrm>
            <a:off x="838200" y="1666875"/>
            <a:ext cx="7903959" cy="41549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Charlie Strom, DJ Brownlee, Greg Strom, Simon Goudy, </a:t>
            </a:r>
          </a:p>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and Quinn Jones (CESRF) helped </a:t>
            </a:r>
            <a:r>
              <a:rPr lang="en-US" altLang="en-US" sz="2400" b="1" dirty="0" smtClean="0">
                <a:latin typeface="Times New Roman" panose="02020603050405020304" pitchFamily="18" charset="0"/>
                <a:cs typeface="Times New Roman" panose="02020603050405020304" pitchFamily="18" charset="0"/>
              </a:rPr>
              <a:t>process and sample fish.</a:t>
            </a:r>
            <a:endParaRPr lang="en-US" altLang="en-US" sz="2400" b="1" dirty="0">
              <a:latin typeface="Times New Roman" panose="02020603050405020304" pitchFamily="18" charset="0"/>
              <a:cs typeface="Times New Roman" panose="02020603050405020304" pitchFamily="18" charset="0"/>
            </a:endParaRPr>
          </a:p>
          <a:p>
            <a:pPr eaLnBrk="1" hangingPunct="1">
              <a:spcBef>
                <a:spcPct val="0"/>
              </a:spcBef>
              <a:buFontTx/>
              <a:buNone/>
            </a:pPr>
            <a:endParaRPr lang="en-US" altLang="en-US" sz="2400" b="1"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Mark Johnston and his crew collected and sampled fish </a:t>
            </a:r>
          </a:p>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at Roza. </a:t>
            </a:r>
          </a:p>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 </a:t>
            </a:r>
          </a:p>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WDFW personnel Jamie </a:t>
            </a:r>
            <a:r>
              <a:rPr lang="en-US" altLang="en-US" sz="2400" b="1" dirty="0" err="1">
                <a:latin typeface="Times New Roman" panose="02020603050405020304" pitchFamily="18" charset="0"/>
                <a:cs typeface="Times New Roman" panose="02020603050405020304" pitchFamily="18" charset="0"/>
              </a:rPr>
              <a:t>Schlump</a:t>
            </a:r>
            <a:r>
              <a:rPr lang="en-US" altLang="en-US" sz="2400" b="1" dirty="0">
                <a:latin typeface="Times New Roman" panose="02020603050405020304" pitchFamily="18" charset="0"/>
                <a:cs typeface="Times New Roman" panose="02020603050405020304" pitchFamily="18" charset="0"/>
              </a:rPr>
              <a:t>, Brian Johnson, </a:t>
            </a:r>
          </a:p>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Danielle </a:t>
            </a:r>
            <a:r>
              <a:rPr lang="en-US" altLang="en-US" sz="2400" b="1" dirty="0" err="1">
                <a:latin typeface="Times New Roman" panose="02020603050405020304" pitchFamily="18" charset="0"/>
                <a:cs typeface="Times New Roman" panose="02020603050405020304" pitchFamily="18" charset="0"/>
              </a:rPr>
              <a:t>Rockey</a:t>
            </a:r>
            <a:r>
              <a:rPr lang="en-US" altLang="en-US" sz="2400" b="1" dirty="0">
                <a:latin typeface="Times New Roman" panose="02020603050405020304" pitchFamily="18" charset="0"/>
                <a:cs typeface="Times New Roman" panose="02020603050405020304" pitchFamily="18" charset="0"/>
              </a:rPr>
              <a:t>, Rebecca Powell, and Matt </a:t>
            </a:r>
            <a:r>
              <a:rPr lang="en-US" altLang="en-US" sz="2400" b="1" dirty="0" err="1">
                <a:latin typeface="Times New Roman" panose="02020603050405020304" pitchFamily="18" charset="0"/>
                <a:cs typeface="Times New Roman" panose="02020603050405020304" pitchFamily="18" charset="0"/>
              </a:rPr>
              <a:t>Sizer</a:t>
            </a:r>
            <a:r>
              <a:rPr lang="en-US" altLang="en-US" sz="2400" b="1" dirty="0">
                <a:latin typeface="Times New Roman" panose="02020603050405020304" pitchFamily="18" charset="0"/>
                <a:cs typeface="Times New Roman" panose="02020603050405020304" pitchFamily="18" charset="0"/>
              </a:rPr>
              <a:t> helped</a:t>
            </a:r>
          </a:p>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sample </a:t>
            </a:r>
            <a:r>
              <a:rPr lang="en-US" altLang="en-US" sz="2400" b="1" dirty="0" smtClean="0">
                <a:latin typeface="Times New Roman" panose="02020603050405020304" pitchFamily="18" charset="0"/>
                <a:cs typeface="Times New Roman" panose="02020603050405020304" pitchFamily="18" charset="0"/>
              </a:rPr>
              <a:t>during the spawning season.</a:t>
            </a:r>
            <a:endParaRPr lang="en-US" altLang="en-US" sz="2400" b="1" dirty="0">
              <a:latin typeface="Times New Roman" panose="02020603050405020304" pitchFamily="18" charset="0"/>
              <a:cs typeface="Times New Roman" panose="02020603050405020304" pitchFamily="18" charset="0"/>
            </a:endParaRPr>
          </a:p>
          <a:p>
            <a:pPr eaLnBrk="1" hangingPunct="1">
              <a:spcBef>
                <a:spcPct val="0"/>
              </a:spcBef>
              <a:buFontTx/>
              <a:buNone/>
            </a:pPr>
            <a:endParaRPr lang="en-US" altLang="en-US" sz="2400" b="1" dirty="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BPA provided </a:t>
            </a:r>
            <a:r>
              <a:rPr lang="en-US" altLang="en-US" sz="2400" b="1" dirty="0" smtClean="0">
                <a:latin typeface="Times New Roman" panose="02020603050405020304" pitchFamily="18" charset="0"/>
                <a:cs typeface="Times New Roman" panose="02020603050405020304" pitchFamily="18" charset="0"/>
              </a:rPr>
              <a:t>funding.</a:t>
            </a:r>
            <a:endParaRPr lang="en-US" altLang="en-US" sz="24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39347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2400" y="1066800"/>
            <a:ext cx="8839200" cy="4607210"/>
          </a:xfrm>
          <a:prstGeom prst="rect">
            <a:avLst/>
          </a:prstGeom>
        </p:spPr>
      </p:pic>
      <p:sp>
        <p:nvSpPr>
          <p:cNvPr id="3" name="TextBox 2"/>
          <p:cNvSpPr txBox="1"/>
          <p:nvPr/>
        </p:nvSpPr>
        <p:spPr>
          <a:xfrm>
            <a:off x="457200" y="5867400"/>
            <a:ext cx="8382000" cy="461665"/>
          </a:xfrm>
          <a:prstGeom prst="rect">
            <a:avLst/>
          </a:prstGeom>
          <a:noFill/>
        </p:spPr>
        <p:txBody>
          <a:bodyPr wrap="square" rtlCol="0">
            <a:spAutoFit/>
          </a:bodyPr>
          <a:lstStyle/>
          <a:p>
            <a:r>
              <a:rPr lang="en-US" sz="1200" dirty="0"/>
              <a:t>Taken from: </a:t>
            </a:r>
            <a:r>
              <a:rPr lang="en-US" sz="1200" dirty="0" err="1"/>
              <a:t>Cassinelli</a:t>
            </a:r>
            <a:r>
              <a:rPr lang="en-US" sz="1200" dirty="0"/>
              <a:t>, </a:t>
            </a:r>
            <a:r>
              <a:rPr lang="en-US" sz="1200" dirty="0" smtClean="0"/>
              <a:t>et al. </a:t>
            </a:r>
            <a:r>
              <a:rPr lang="en-US" sz="1200" dirty="0"/>
              <a:t>2012. 2011 CALENDAR YEAR HATCHERY CHINOOK SALMON REPORT: IPC AND LSRCP MONITORING AND EVALUATION PROGRAMS IN THE STATE OF IDAHO. IDFG Report Number 12-02.</a:t>
            </a:r>
          </a:p>
        </p:txBody>
      </p:sp>
      <p:sp>
        <p:nvSpPr>
          <p:cNvPr id="4" name="TextBox 3"/>
          <p:cNvSpPr txBox="1"/>
          <p:nvPr/>
        </p:nvSpPr>
        <p:spPr>
          <a:xfrm>
            <a:off x="701125" y="304800"/>
            <a:ext cx="7894149" cy="369332"/>
          </a:xfrm>
          <a:prstGeom prst="rect">
            <a:avLst/>
          </a:prstGeom>
          <a:noFill/>
        </p:spPr>
        <p:txBody>
          <a:bodyPr wrap="none" rtlCol="0">
            <a:spAutoFit/>
          </a:bodyPr>
          <a:lstStyle/>
          <a:p>
            <a:r>
              <a:rPr lang="en-US" dirty="0" smtClean="0"/>
              <a:t>Does the proportion of jacks used as broodstock affect subsequent jack production?</a:t>
            </a:r>
            <a:endParaRPr lang="en-US" dirty="0"/>
          </a:p>
        </p:txBody>
      </p:sp>
    </p:spTree>
    <p:extLst>
      <p:ext uri="{BB962C8B-B14F-4D97-AF65-F5344CB8AC3E}">
        <p14:creationId xmlns:p14="http://schemas.microsoft.com/office/powerpoint/2010/main" val="10178879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438229819"/>
              </p:ext>
            </p:extLst>
          </p:nvPr>
        </p:nvGraphicFramePr>
        <p:xfrm>
          <a:off x="228600" y="1371600"/>
          <a:ext cx="8677275" cy="4752975"/>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2819400" y="228600"/>
            <a:ext cx="4798301" cy="584775"/>
          </a:xfrm>
          <a:prstGeom prst="rect">
            <a:avLst/>
          </a:prstGeom>
        </p:spPr>
        <p:txBody>
          <a:bodyPr wrap="none">
            <a:spAutoFit/>
          </a:bodyPr>
          <a:lstStyle/>
          <a:p>
            <a:r>
              <a:rPr lang="en-US" sz="3200" b="1" dirty="0"/>
              <a:t>Return Years 2001 to 2012</a:t>
            </a:r>
          </a:p>
        </p:txBody>
      </p:sp>
    </p:spTree>
    <p:extLst>
      <p:ext uri="{BB962C8B-B14F-4D97-AF65-F5344CB8AC3E}">
        <p14:creationId xmlns:p14="http://schemas.microsoft.com/office/powerpoint/2010/main" val="2627993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30250" y="368300"/>
            <a:ext cx="7772400" cy="1143000"/>
          </a:xfrm>
        </p:spPr>
        <p:txBody>
          <a:bodyPr/>
          <a:lstStyle/>
          <a:p>
            <a:pPr eaLnBrk="1" hangingPunct="1"/>
            <a:r>
              <a:rPr lang="en-US" altLang="en-US" b="1" dirty="0" smtClean="0">
                <a:solidFill>
                  <a:schemeClr val="tx1"/>
                </a:solidFill>
                <a:latin typeface="Times New Roman" panose="02020603050405020304" pitchFamily="18" charset="0"/>
                <a:cs typeface="Times New Roman" panose="02020603050405020304" pitchFamily="18" charset="0"/>
              </a:rPr>
              <a:t>Population Definitions</a:t>
            </a:r>
          </a:p>
        </p:txBody>
      </p:sp>
      <p:sp>
        <p:nvSpPr>
          <p:cNvPr id="66563" name="Rectangle 3"/>
          <p:cNvSpPr>
            <a:spLocks noGrp="1" noChangeArrowheads="1"/>
          </p:cNvSpPr>
          <p:nvPr>
            <p:ph type="body" idx="1"/>
          </p:nvPr>
        </p:nvSpPr>
        <p:spPr>
          <a:xfrm>
            <a:off x="595313" y="1447800"/>
            <a:ext cx="8021637" cy="4940300"/>
          </a:xfrm>
        </p:spPr>
        <p:txBody>
          <a:bodyPr/>
          <a:lstStyle/>
          <a:p>
            <a:pPr eaLnBrk="1" hangingPunct="1">
              <a:lnSpc>
                <a:spcPct val="90000"/>
              </a:lnSpc>
            </a:pPr>
            <a:r>
              <a:rPr lang="en-US" altLang="en-US" sz="2800" b="1" u="sng" dirty="0" smtClean="0">
                <a:latin typeface="Times New Roman" panose="02020603050405020304" pitchFamily="18" charset="0"/>
                <a:cs typeface="Times New Roman" panose="02020603050405020304" pitchFamily="18" charset="0"/>
              </a:rPr>
              <a:t>Natural Origin</a:t>
            </a:r>
            <a:r>
              <a:rPr lang="en-US" altLang="en-US" sz="2800" b="1" dirty="0" smtClean="0">
                <a:latin typeface="Times New Roman" panose="02020603050405020304" pitchFamily="18" charset="0"/>
                <a:cs typeface="Times New Roman" panose="02020603050405020304" pitchFamily="18" charset="0"/>
              </a:rPr>
              <a:t> (NO) –</a:t>
            </a:r>
            <a:r>
              <a:rPr lang="en-US" altLang="en-US" sz="2800" dirty="0" smtClean="0">
                <a:latin typeface="Times New Roman" panose="02020603050405020304" pitchFamily="18" charset="0"/>
                <a:cs typeface="Times New Roman" panose="02020603050405020304" pitchFamily="18" charset="0"/>
              </a:rPr>
              <a:t> </a:t>
            </a:r>
            <a:r>
              <a:rPr lang="en-US" altLang="en-US" sz="2400" b="1" dirty="0" smtClean="0">
                <a:latin typeface="Times New Roman" panose="02020603050405020304" pitchFamily="18" charset="0"/>
                <a:cs typeface="Times New Roman" panose="02020603050405020304" pitchFamily="18" charset="0"/>
              </a:rPr>
              <a:t>progeny of naturally spawning parents.  Parents could be natural or hatchery origin.</a:t>
            </a:r>
          </a:p>
          <a:p>
            <a:pPr eaLnBrk="1" hangingPunct="1">
              <a:lnSpc>
                <a:spcPct val="90000"/>
              </a:lnSpc>
            </a:pPr>
            <a:r>
              <a:rPr lang="en-US" altLang="en-US" sz="2800" b="1" dirty="0" smtClean="0">
                <a:latin typeface="Times New Roman" panose="02020603050405020304" pitchFamily="18" charset="0"/>
                <a:cs typeface="Times New Roman" panose="02020603050405020304" pitchFamily="18" charset="0"/>
              </a:rPr>
              <a:t>Hatchery Origin</a:t>
            </a:r>
          </a:p>
          <a:p>
            <a:pPr lvl="1" eaLnBrk="1" hangingPunct="1">
              <a:lnSpc>
                <a:spcPct val="90000"/>
              </a:lnSpc>
            </a:pPr>
            <a:r>
              <a:rPr lang="en-US" altLang="en-US" sz="2400" b="1" u="sng" dirty="0" smtClean="0">
                <a:latin typeface="Times New Roman" panose="02020603050405020304" pitchFamily="18" charset="0"/>
                <a:cs typeface="Times New Roman" panose="02020603050405020304" pitchFamily="18" charset="0"/>
              </a:rPr>
              <a:t>Standard Hatchery</a:t>
            </a:r>
            <a:r>
              <a:rPr lang="en-US" altLang="en-US" sz="2400" b="1" dirty="0" smtClean="0">
                <a:latin typeface="Times New Roman" panose="02020603050405020304" pitchFamily="18" charset="0"/>
                <a:cs typeface="Times New Roman" panose="02020603050405020304" pitchFamily="18" charset="0"/>
              </a:rPr>
              <a:t> (SH) Origin</a:t>
            </a:r>
            <a:r>
              <a:rPr lang="en-US" altLang="en-US" sz="2400" dirty="0" smtClean="0">
                <a:latin typeface="Times New Roman" panose="02020603050405020304" pitchFamily="18" charset="0"/>
                <a:cs typeface="Times New Roman" panose="02020603050405020304" pitchFamily="18" charset="0"/>
              </a:rPr>
              <a:t> – </a:t>
            </a:r>
            <a:r>
              <a:rPr lang="en-US" altLang="en-US" sz="2400" b="1" dirty="0" smtClean="0">
                <a:latin typeface="Times New Roman" panose="02020603050405020304" pitchFamily="18" charset="0"/>
                <a:cs typeface="Times New Roman" panose="02020603050405020304" pitchFamily="18" charset="0"/>
              </a:rPr>
              <a:t>Parental broodstock of NO only, one generation of domestication.  Used to supplement the naturally spawning population, an integrated hatchery program.</a:t>
            </a:r>
          </a:p>
          <a:p>
            <a:pPr lvl="1" eaLnBrk="1" hangingPunct="1">
              <a:lnSpc>
                <a:spcPct val="90000"/>
              </a:lnSpc>
            </a:pPr>
            <a:r>
              <a:rPr lang="en-US" altLang="en-US" sz="2400" b="1" u="sng" dirty="0" smtClean="0">
                <a:latin typeface="Times New Roman" panose="02020603050405020304" pitchFamily="18" charset="0"/>
                <a:cs typeface="Times New Roman" panose="02020603050405020304" pitchFamily="18" charset="0"/>
              </a:rPr>
              <a:t>Hatchery Control</a:t>
            </a:r>
            <a:r>
              <a:rPr lang="en-US" altLang="en-US" sz="2400" b="1" dirty="0" smtClean="0">
                <a:latin typeface="Times New Roman" panose="02020603050405020304" pitchFamily="18" charset="0"/>
                <a:cs typeface="Times New Roman" panose="02020603050405020304" pitchFamily="18" charset="0"/>
              </a:rPr>
              <a:t> (HC) Origin</a:t>
            </a:r>
            <a:r>
              <a:rPr lang="en-US" altLang="en-US" sz="2400" dirty="0" smtClean="0">
                <a:latin typeface="Times New Roman" panose="02020603050405020304" pitchFamily="18" charset="0"/>
                <a:cs typeface="Times New Roman" panose="02020603050405020304" pitchFamily="18" charset="0"/>
              </a:rPr>
              <a:t> – </a:t>
            </a:r>
            <a:r>
              <a:rPr lang="en-US" altLang="en-US" sz="2400" b="1" dirty="0" smtClean="0">
                <a:latin typeface="Times New Roman" panose="02020603050405020304" pitchFamily="18" charset="0"/>
                <a:cs typeface="Times New Roman" panose="02020603050405020304" pitchFamily="18" charset="0"/>
              </a:rPr>
              <a:t>Parental broodstock of hatchery origin only.  Multiple generations of domestication. Are not allowed to naturally spawn, a segregated hatchery line.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656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65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648930198"/>
              </p:ext>
            </p:extLst>
          </p:nvPr>
        </p:nvGraphicFramePr>
        <p:xfrm>
          <a:off x="233362" y="1052512"/>
          <a:ext cx="8677275" cy="5272088"/>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2819400" y="304800"/>
            <a:ext cx="3644909" cy="461665"/>
          </a:xfrm>
          <a:prstGeom prst="rect">
            <a:avLst/>
          </a:prstGeom>
        </p:spPr>
        <p:txBody>
          <a:bodyPr wrap="none">
            <a:spAutoFit/>
          </a:bodyPr>
          <a:lstStyle/>
          <a:p>
            <a:r>
              <a:rPr lang="en-US" sz="2400" b="1" dirty="0" smtClean="0"/>
              <a:t>2001 to 2014 Return Years</a:t>
            </a:r>
            <a:endParaRPr lang="en-US" sz="2400" b="1" dirty="0"/>
          </a:p>
        </p:txBody>
      </p:sp>
    </p:spTree>
    <p:extLst>
      <p:ext uri="{BB962C8B-B14F-4D97-AF65-F5344CB8AC3E}">
        <p14:creationId xmlns:p14="http://schemas.microsoft.com/office/powerpoint/2010/main" val="9348574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870" name="Straight Connector 35869"/>
          <p:cNvCxnSpPr/>
          <p:nvPr/>
        </p:nvCxnSpPr>
        <p:spPr>
          <a:xfrm flipV="1">
            <a:off x="1711706" y="4663125"/>
            <a:ext cx="3167183" cy="795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 name="Rectangle 16"/>
          <p:cNvSpPr>
            <a:spLocks noChangeArrowheads="1"/>
          </p:cNvSpPr>
          <p:nvPr/>
        </p:nvSpPr>
        <p:spPr bwMode="auto">
          <a:xfrm>
            <a:off x="2897689" y="5982786"/>
            <a:ext cx="14694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00"/>
                </a:solidFill>
                <a:effectLst/>
              </a:rPr>
              <a:t>Return Year</a:t>
            </a:r>
            <a:endParaRPr kumimoji="0" lang="en-US" altLang="en-US" sz="2400" b="0" i="0" u="none" strike="noStrike" cap="none" normalizeH="0" baseline="0" dirty="0" smtClean="0">
              <a:ln>
                <a:noFill/>
              </a:ln>
              <a:solidFill>
                <a:schemeClr val="tx1"/>
              </a:solidFill>
              <a:effectLst/>
            </a:endParaRPr>
          </a:p>
        </p:txBody>
      </p:sp>
      <p:sp>
        <p:nvSpPr>
          <p:cNvPr id="35850" name="Rectangle 42"/>
          <p:cNvSpPr>
            <a:spLocks noChangeArrowheads="1"/>
          </p:cNvSpPr>
          <p:nvPr/>
        </p:nvSpPr>
        <p:spPr bwMode="auto">
          <a:xfrm rot="16200000">
            <a:off x="-1135936" y="3040937"/>
            <a:ext cx="440845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smtClean="0">
                <a:solidFill>
                  <a:srgbClr val="000000"/>
                </a:solidFill>
              </a:rPr>
              <a:t>Difference (Hatch-NO) Passage Date Roza</a:t>
            </a:r>
            <a:endParaRPr kumimoji="0" lang="en-US" altLang="en-US" sz="2000" b="0" i="0" u="none" strike="noStrike" cap="none" normalizeH="0" baseline="0" dirty="0" smtClean="0">
              <a:ln>
                <a:noFill/>
              </a:ln>
              <a:solidFill>
                <a:schemeClr val="tx1"/>
              </a:solidFill>
              <a:effectLst/>
            </a:endParaRPr>
          </a:p>
        </p:txBody>
      </p:sp>
      <p:sp>
        <p:nvSpPr>
          <p:cNvPr id="5" name="Line 7"/>
          <p:cNvSpPr>
            <a:spLocks noChangeShapeType="1"/>
          </p:cNvSpPr>
          <p:nvPr/>
        </p:nvSpPr>
        <p:spPr bwMode="auto">
          <a:xfrm>
            <a:off x="1711706" y="5549848"/>
            <a:ext cx="3319583"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Line 8"/>
          <p:cNvSpPr>
            <a:spLocks noChangeShapeType="1"/>
          </p:cNvSpPr>
          <p:nvPr/>
        </p:nvSpPr>
        <p:spPr bwMode="auto">
          <a:xfrm flipV="1">
            <a:off x="1702138" y="5415713"/>
            <a:ext cx="0" cy="134135"/>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7" name="Line 9"/>
          <p:cNvSpPr>
            <a:spLocks noChangeShapeType="1"/>
          </p:cNvSpPr>
          <p:nvPr/>
        </p:nvSpPr>
        <p:spPr bwMode="auto">
          <a:xfrm flipV="1">
            <a:off x="2478234" y="5415713"/>
            <a:ext cx="0" cy="134135"/>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10"/>
          <p:cNvSpPr>
            <a:spLocks noChangeShapeType="1"/>
          </p:cNvSpPr>
          <p:nvPr/>
        </p:nvSpPr>
        <p:spPr bwMode="auto">
          <a:xfrm flipV="1">
            <a:off x="4023158" y="5415713"/>
            <a:ext cx="0" cy="134135"/>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13"/>
          <p:cNvSpPr>
            <a:spLocks noChangeArrowheads="1"/>
          </p:cNvSpPr>
          <p:nvPr/>
        </p:nvSpPr>
        <p:spPr bwMode="auto">
          <a:xfrm>
            <a:off x="2250411" y="5615777"/>
            <a:ext cx="4616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2000</a:t>
            </a:r>
            <a:endParaRPr kumimoji="0" lang="en-US" altLang="en-US" b="0" i="0" u="none" strike="noStrike" cap="none" normalizeH="0" baseline="0" dirty="0" smtClean="0">
              <a:ln>
                <a:noFill/>
              </a:ln>
              <a:solidFill>
                <a:schemeClr val="tx1"/>
              </a:solidFill>
              <a:effectLst/>
            </a:endParaRPr>
          </a:p>
        </p:txBody>
      </p:sp>
      <p:sp>
        <p:nvSpPr>
          <p:cNvPr id="12" name="Rectangle 14"/>
          <p:cNvSpPr>
            <a:spLocks noChangeArrowheads="1"/>
          </p:cNvSpPr>
          <p:nvPr/>
        </p:nvSpPr>
        <p:spPr bwMode="auto">
          <a:xfrm>
            <a:off x="3795335" y="5615777"/>
            <a:ext cx="4616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2010</a:t>
            </a:r>
            <a:endParaRPr kumimoji="0" lang="en-US" altLang="en-US" b="0" i="0" u="none" strike="noStrike" cap="none" normalizeH="0" baseline="0" dirty="0" smtClean="0">
              <a:ln>
                <a:noFill/>
              </a:ln>
              <a:solidFill>
                <a:schemeClr val="tx1"/>
              </a:solidFill>
              <a:effectLst/>
            </a:endParaRPr>
          </a:p>
        </p:txBody>
      </p:sp>
      <p:sp>
        <p:nvSpPr>
          <p:cNvPr id="13" name="Rectangle 15"/>
          <p:cNvSpPr>
            <a:spLocks noChangeArrowheads="1"/>
          </p:cNvSpPr>
          <p:nvPr/>
        </p:nvSpPr>
        <p:spPr bwMode="auto">
          <a:xfrm>
            <a:off x="4571193" y="5615777"/>
            <a:ext cx="4616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2015</a:t>
            </a:r>
            <a:endParaRPr kumimoji="0" lang="en-US" altLang="en-US" b="0" i="0" u="none" strike="noStrike" cap="none" normalizeH="0" baseline="0" dirty="0" smtClean="0">
              <a:ln>
                <a:noFill/>
              </a:ln>
              <a:solidFill>
                <a:schemeClr val="tx1"/>
              </a:solidFill>
              <a:effectLst/>
            </a:endParaRPr>
          </a:p>
        </p:txBody>
      </p:sp>
      <p:sp>
        <p:nvSpPr>
          <p:cNvPr id="23" name="Line 25"/>
          <p:cNvSpPr>
            <a:spLocks noChangeShapeType="1"/>
          </p:cNvSpPr>
          <p:nvPr/>
        </p:nvSpPr>
        <p:spPr bwMode="auto">
          <a:xfrm>
            <a:off x="1702138" y="1114332"/>
            <a:ext cx="0" cy="131861"/>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27" name="Line 29"/>
          <p:cNvSpPr>
            <a:spLocks noChangeShapeType="1"/>
          </p:cNvSpPr>
          <p:nvPr/>
        </p:nvSpPr>
        <p:spPr bwMode="auto">
          <a:xfrm flipV="1">
            <a:off x="1702138" y="1114332"/>
            <a:ext cx="0" cy="443551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sp>
        <p:nvSpPr>
          <p:cNvPr id="28" name="Line 30"/>
          <p:cNvSpPr>
            <a:spLocks noChangeShapeType="1"/>
          </p:cNvSpPr>
          <p:nvPr/>
        </p:nvSpPr>
        <p:spPr bwMode="auto">
          <a:xfrm>
            <a:off x="1711706" y="5549848"/>
            <a:ext cx="137643"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Line 31"/>
          <p:cNvSpPr>
            <a:spLocks noChangeShapeType="1"/>
          </p:cNvSpPr>
          <p:nvPr/>
        </p:nvSpPr>
        <p:spPr bwMode="auto">
          <a:xfrm>
            <a:off x="1711706" y="4663199"/>
            <a:ext cx="137643" cy="0"/>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Line 32"/>
          <p:cNvSpPr>
            <a:spLocks noChangeShapeType="1"/>
          </p:cNvSpPr>
          <p:nvPr/>
        </p:nvSpPr>
        <p:spPr bwMode="auto">
          <a:xfrm>
            <a:off x="1711706" y="3776551"/>
            <a:ext cx="137643" cy="0"/>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33"/>
          <p:cNvSpPr>
            <a:spLocks noChangeShapeType="1"/>
          </p:cNvSpPr>
          <p:nvPr/>
        </p:nvSpPr>
        <p:spPr bwMode="auto">
          <a:xfrm>
            <a:off x="1711706" y="2887629"/>
            <a:ext cx="137643" cy="0"/>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40" name="Line 34"/>
          <p:cNvSpPr>
            <a:spLocks noChangeShapeType="1"/>
          </p:cNvSpPr>
          <p:nvPr/>
        </p:nvSpPr>
        <p:spPr bwMode="auto">
          <a:xfrm>
            <a:off x="1711706" y="2000980"/>
            <a:ext cx="137643" cy="0"/>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41" name="Line 35"/>
          <p:cNvSpPr>
            <a:spLocks noChangeShapeType="1"/>
          </p:cNvSpPr>
          <p:nvPr/>
        </p:nvSpPr>
        <p:spPr bwMode="auto">
          <a:xfrm>
            <a:off x="1711706" y="1114332"/>
            <a:ext cx="137643" cy="0"/>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44" name="Rectangle 36"/>
          <p:cNvSpPr>
            <a:spLocks noChangeArrowheads="1"/>
          </p:cNvSpPr>
          <p:nvPr/>
        </p:nvSpPr>
        <p:spPr bwMode="auto">
          <a:xfrm>
            <a:off x="1416406" y="5440722"/>
            <a:ext cx="213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rPr>
              <a:t>-5</a:t>
            </a:r>
            <a:endParaRPr kumimoji="0" lang="en-US" altLang="en-US" sz="2000" b="0" i="0" u="none" strike="noStrike" cap="none" normalizeH="0" baseline="0" smtClean="0">
              <a:ln>
                <a:noFill/>
              </a:ln>
              <a:solidFill>
                <a:schemeClr val="tx1"/>
              </a:solidFill>
              <a:effectLst/>
            </a:endParaRPr>
          </a:p>
        </p:txBody>
      </p:sp>
      <p:sp>
        <p:nvSpPr>
          <p:cNvPr id="35845" name="Rectangle 37"/>
          <p:cNvSpPr>
            <a:spLocks noChangeArrowheads="1"/>
          </p:cNvSpPr>
          <p:nvPr/>
        </p:nvSpPr>
        <p:spPr bwMode="auto">
          <a:xfrm>
            <a:off x="1473361" y="4554074"/>
            <a:ext cx="1282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rPr>
              <a:t>0</a:t>
            </a:r>
            <a:endParaRPr kumimoji="0" lang="en-US" altLang="en-US" sz="2000" b="0" i="0" u="none" strike="noStrike" cap="none" normalizeH="0" baseline="0" smtClean="0">
              <a:ln>
                <a:noFill/>
              </a:ln>
              <a:solidFill>
                <a:schemeClr val="tx1"/>
              </a:solidFill>
              <a:effectLst/>
            </a:endParaRPr>
          </a:p>
        </p:txBody>
      </p:sp>
      <p:sp>
        <p:nvSpPr>
          <p:cNvPr id="35846" name="Rectangle 38"/>
          <p:cNvSpPr>
            <a:spLocks noChangeArrowheads="1"/>
          </p:cNvSpPr>
          <p:nvPr/>
        </p:nvSpPr>
        <p:spPr bwMode="auto">
          <a:xfrm>
            <a:off x="1473361" y="3667425"/>
            <a:ext cx="1282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rPr>
              <a:t>5</a:t>
            </a:r>
            <a:endParaRPr kumimoji="0" lang="en-US" altLang="en-US" sz="2000" b="0" i="0" u="none" strike="noStrike" cap="none" normalizeH="0" baseline="0" smtClean="0">
              <a:ln>
                <a:noFill/>
              </a:ln>
              <a:solidFill>
                <a:schemeClr val="tx1"/>
              </a:solidFill>
              <a:effectLst/>
            </a:endParaRPr>
          </a:p>
        </p:txBody>
      </p:sp>
      <p:sp>
        <p:nvSpPr>
          <p:cNvPr id="35847" name="Rectangle 39"/>
          <p:cNvSpPr>
            <a:spLocks noChangeArrowheads="1"/>
          </p:cNvSpPr>
          <p:nvPr/>
        </p:nvSpPr>
        <p:spPr bwMode="auto">
          <a:xfrm>
            <a:off x="1373689" y="2778503"/>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rPr>
              <a:t>10</a:t>
            </a:r>
            <a:endParaRPr kumimoji="0" lang="en-US" altLang="en-US" sz="2000" b="0" i="0" u="none" strike="noStrike" cap="none" normalizeH="0" baseline="0" smtClean="0">
              <a:ln>
                <a:noFill/>
              </a:ln>
              <a:solidFill>
                <a:schemeClr val="tx1"/>
              </a:solidFill>
              <a:effectLst/>
            </a:endParaRPr>
          </a:p>
        </p:txBody>
      </p:sp>
      <p:sp>
        <p:nvSpPr>
          <p:cNvPr id="35848" name="Rectangle 40"/>
          <p:cNvSpPr>
            <a:spLocks noChangeArrowheads="1"/>
          </p:cNvSpPr>
          <p:nvPr/>
        </p:nvSpPr>
        <p:spPr bwMode="auto">
          <a:xfrm>
            <a:off x="1373689" y="1891854"/>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rPr>
              <a:t>15</a:t>
            </a:r>
            <a:endParaRPr kumimoji="0" lang="en-US" altLang="en-US" sz="2000" b="0" i="0" u="none" strike="noStrike" cap="none" normalizeH="0" baseline="0" smtClean="0">
              <a:ln>
                <a:noFill/>
              </a:ln>
              <a:solidFill>
                <a:schemeClr val="tx1"/>
              </a:solidFill>
              <a:effectLst/>
            </a:endParaRPr>
          </a:p>
        </p:txBody>
      </p:sp>
      <p:sp>
        <p:nvSpPr>
          <p:cNvPr id="35849" name="Rectangle 41"/>
          <p:cNvSpPr>
            <a:spLocks noChangeArrowheads="1"/>
          </p:cNvSpPr>
          <p:nvPr/>
        </p:nvSpPr>
        <p:spPr bwMode="auto">
          <a:xfrm>
            <a:off x="1373689" y="1005206"/>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rPr>
              <a:t>20</a:t>
            </a:r>
            <a:endParaRPr kumimoji="0" lang="en-US" altLang="en-US" sz="2000" b="0" i="0" u="none" strike="noStrike" cap="none" normalizeH="0" baseline="0" dirty="0" smtClean="0">
              <a:ln>
                <a:noFill/>
              </a:ln>
              <a:solidFill>
                <a:schemeClr val="tx1"/>
              </a:solidFill>
              <a:effectLst/>
            </a:endParaRPr>
          </a:p>
        </p:txBody>
      </p:sp>
      <p:sp>
        <p:nvSpPr>
          <p:cNvPr id="35851" name="Oval 43"/>
          <p:cNvSpPr>
            <a:spLocks noChangeArrowheads="1"/>
          </p:cNvSpPr>
          <p:nvPr/>
        </p:nvSpPr>
        <p:spPr bwMode="auto">
          <a:xfrm>
            <a:off x="2587399" y="4085741"/>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52" name="Oval 44"/>
          <p:cNvSpPr>
            <a:spLocks noChangeArrowheads="1"/>
          </p:cNvSpPr>
          <p:nvPr/>
        </p:nvSpPr>
        <p:spPr bwMode="auto">
          <a:xfrm>
            <a:off x="2741655" y="4085741"/>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53" name="Oval 45"/>
          <p:cNvSpPr>
            <a:spLocks noChangeArrowheads="1"/>
          </p:cNvSpPr>
          <p:nvPr/>
        </p:nvSpPr>
        <p:spPr bwMode="auto">
          <a:xfrm>
            <a:off x="2895909" y="4972390"/>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54" name="Oval 46"/>
          <p:cNvSpPr>
            <a:spLocks noChangeArrowheads="1"/>
          </p:cNvSpPr>
          <p:nvPr/>
        </p:nvSpPr>
        <p:spPr bwMode="auto">
          <a:xfrm>
            <a:off x="3050165" y="4263071"/>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55" name="Oval 47"/>
          <p:cNvSpPr>
            <a:spLocks noChangeArrowheads="1"/>
          </p:cNvSpPr>
          <p:nvPr/>
        </p:nvSpPr>
        <p:spPr bwMode="auto">
          <a:xfrm>
            <a:off x="3204419" y="3908412"/>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56" name="Oval 48"/>
          <p:cNvSpPr>
            <a:spLocks noChangeArrowheads="1"/>
          </p:cNvSpPr>
          <p:nvPr/>
        </p:nvSpPr>
        <p:spPr bwMode="auto">
          <a:xfrm>
            <a:off x="3358675" y="4085741"/>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57" name="Oval 49"/>
          <p:cNvSpPr>
            <a:spLocks noChangeArrowheads="1"/>
          </p:cNvSpPr>
          <p:nvPr/>
        </p:nvSpPr>
        <p:spPr bwMode="auto">
          <a:xfrm>
            <a:off x="3512929" y="3199093"/>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58" name="Oval 50"/>
          <p:cNvSpPr>
            <a:spLocks noChangeArrowheads="1"/>
          </p:cNvSpPr>
          <p:nvPr/>
        </p:nvSpPr>
        <p:spPr bwMode="auto">
          <a:xfrm>
            <a:off x="3669558" y="3731082"/>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59" name="Oval 51"/>
          <p:cNvSpPr>
            <a:spLocks noChangeArrowheads="1"/>
          </p:cNvSpPr>
          <p:nvPr/>
        </p:nvSpPr>
        <p:spPr bwMode="auto">
          <a:xfrm>
            <a:off x="3823813" y="3731082"/>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60" name="Oval 52"/>
          <p:cNvSpPr>
            <a:spLocks noChangeArrowheads="1"/>
          </p:cNvSpPr>
          <p:nvPr/>
        </p:nvSpPr>
        <p:spPr bwMode="auto">
          <a:xfrm>
            <a:off x="3978068" y="4440401"/>
            <a:ext cx="78315" cy="77298"/>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61" name="Oval 53"/>
          <p:cNvSpPr>
            <a:spLocks noChangeArrowheads="1"/>
          </p:cNvSpPr>
          <p:nvPr/>
        </p:nvSpPr>
        <p:spPr bwMode="auto">
          <a:xfrm>
            <a:off x="4132323" y="4617730"/>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62" name="Oval 54"/>
          <p:cNvSpPr>
            <a:spLocks noChangeArrowheads="1"/>
          </p:cNvSpPr>
          <p:nvPr/>
        </p:nvSpPr>
        <p:spPr bwMode="auto">
          <a:xfrm>
            <a:off x="4286578" y="4085741"/>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63" name="Oval 55"/>
          <p:cNvSpPr>
            <a:spLocks noChangeArrowheads="1"/>
          </p:cNvSpPr>
          <p:nvPr/>
        </p:nvSpPr>
        <p:spPr bwMode="auto">
          <a:xfrm>
            <a:off x="4440833" y="1850932"/>
            <a:ext cx="78315" cy="75025"/>
          </a:xfrm>
          <a:prstGeom prst="ellipse">
            <a:avLst/>
          </a:prstGeom>
          <a:solidFill>
            <a:schemeClr val="bg1">
              <a:lumMod val="65000"/>
            </a:schemeClr>
          </a:solidFill>
          <a:ln w="19050">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64" name="Oval 56"/>
          <p:cNvSpPr>
            <a:spLocks noChangeArrowheads="1"/>
          </p:cNvSpPr>
          <p:nvPr/>
        </p:nvSpPr>
        <p:spPr bwMode="auto">
          <a:xfrm>
            <a:off x="4595088" y="4085741"/>
            <a:ext cx="78315" cy="75025"/>
          </a:xfrm>
          <a:prstGeom prst="ellipse">
            <a:avLst/>
          </a:prstGeom>
          <a:solidFill>
            <a:schemeClr val="bg1">
              <a:lumMod val="65000"/>
            </a:schemeClr>
          </a:solidFill>
          <a:ln w="1587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865" name="Line 57"/>
          <p:cNvSpPr>
            <a:spLocks noChangeShapeType="1"/>
          </p:cNvSpPr>
          <p:nvPr/>
        </p:nvSpPr>
        <p:spPr bwMode="auto">
          <a:xfrm flipV="1">
            <a:off x="2632490" y="3583307"/>
            <a:ext cx="2010062" cy="800257"/>
          </a:xfrm>
          <a:prstGeom prst="line">
            <a:avLst/>
          </a:prstGeom>
          <a:noFill/>
          <a:ln w="11113">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866" name="Line 58"/>
          <p:cNvSpPr>
            <a:spLocks noChangeShapeType="1"/>
          </p:cNvSpPr>
          <p:nvPr/>
        </p:nvSpPr>
        <p:spPr bwMode="auto">
          <a:xfrm flipV="1">
            <a:off x="2632490" y="3583307"/>
            <a:ext cx="2010062" cy="800257"/>
          </a:xfrm>
          <a:prstGeom prst="line">
            <a:avLst/>
          </a:prstGeom>
          <a:noFill/>
          <a:ln w="38100">
            <a:solidFill>
              <a:schemeClr val="tx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254418" y="5415401"/>
            <a:ext cx="0" cy="134135"/>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Line 10"/>
          <p:cNvSpPr>
            <a:spLocks noChangeShapeType="1"/>
          </p:cNvSpPr>
          <p:nvPr/>
        </p:nvSpPr>
        <p:spPr bwMode="auto">
          <a:xfrm flipV="1">
            <a:off x="4799342" y="5415401"/>
            <a:ext cx="0" cy="134135"/>
          </a:xfrm>
          <a:prstGeom prst="line">
            <a:avLst/>
          </a:prstGeom>
          <a:noFill/>
          <a:ln w="222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Rectangle 15"/>
          <p:cNvSpPr>
            <a:spLocks noChangeArrowheads="1"/>
          </p:cNvSpPr>
          <p:nvPr/>
        </p:nvSpPr>
        <p:spPr bwMode="auto">
          <a:xfrm>
            <a:off x="3031423" y="5617546"/>
            <a:ext cx="4616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Times New Roman" panose="02020603050405020304" pitchFamily="18" charset="0"/>
                <a:cs typeface="Times New Roman" panose="02020603050405020304" pitchFamily="18" charset="0"/>
              </a:defRPr>
            </a:lvl1pPr>
            <a:lvl2pPr>
              <a:defRPr>
                <a:solidFill>
                  <a:schemeClr val="tx1"/>
                </a:solidFill>
                <a:latin typeface="Times New Roman" panose="02020603050405020304" pitchFamily="18" charset="0"/>
                <a:cs typeface="Times New Roman" panose="02020603050405020304" pitchFamily="18" charset="0"/>
              </a:defRPr>
            </a:lvl2pPr>
            <a:lvl3pPr>
              <a:defRPr>
                <a:solidFill>
                  <a:schemeClr val="tx1"/>
                </a:solidFill>
                <a:latin typeface="Times New Roman" panose="02020603050405020304" pitchFamily="18" charset="0"/>
                <a:cs typeface="Times New Roman" panose="02020603050405020304" pitchFamily="18" charset="0"/>
              </a:defRPr>
            </a:lvl3pPr>
            <a:lvl4pPr>
              <a:defRPr>
                <a:solidFill>
                  <a:schemeClr val="tx1"/>
                </a:solidFill>
                <a:latin typeface="Times New Roman" panose="02020603050405020304" pitchFamily="18" charset="0"/>
                <a:cs typeface="Times New Roman" panose="02020603050405020304" pitchFamily="18" charset="0"/>
              </a:defRPr>
            </a:lvl4pPr>
            <a:lvl5pPr>
              <a:defRPr>
                <a:solidFill>
                  <a:schemeClr val="tx1"/>
                </a:solidFill>
                <a:latin typeface="Times New Roman" panose="02020603050405020304" pitchFamily="18" charset="0"/>
                <a:cs typeface="Times New Roman" panose="02020603050405020304" pitchFamily="18" charset="0"/>
              </a:defRPr>
            </a:lvl5pPr>
            <a:lvl6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rPr>
              <a:t>2005</a:t>
            </a:r>
            <a:endParaRPr kumimoji="0" lang="en-US" altLang="en-US" b="0" i="0" u="none" strike="noStrike" cap="none" normalizeH="0" baseline="0" dirty="0" smtClean="0">
              <a:ln>
                <a:noFill/>
              </a:ln>
              <a:solidFill>
                <a:schemeClr val="tx1"/>
              </a:solidFill>
              <a:effectLst/>
            </a:endParaRPr>
          </a:p>
        </p:txBody>
      </p:sp>
      <p:sp>
        <p:nvSpPr>
          <p:cNvPr id="35871" name="Rectangle 35870"/>
          <p:cNvSpPr/>
          <p:nvPr/>
        </p:nvSpPr>
        <p:spPr>
          <a:xfrm>
            <a:off x="5638800" y="977398"/>
            <a:ext cx="2817311" cy="1200329"/>
          </a:xfrm>
          <a:prstGeom prst="rect">
            <a:avLst/>
          </a:prstGeom>
        </p:spPr>
        <p:txBody>
          <a:bodyPr wrap="square">
            <a:spAutoFit/>
          </a:bodyPr>
          <a:lstStyle/>
          <a:p>
            <a:r>
              <a:rPr lang="en-US" b="1" u="sng" dirty="0" smtClean="0"/>
              <a:t>T-test Mean difference=0</a:t>
            </a:r>
          </a:p>
          <a:p>
            <a:r>
              <a:rPr lang="en-US" dirty="0" smtClean="0"/>
              <a:t>Mean difference = 3.8 days     </a:t>
            </a:r>
          </a:p>
          <a:p>
            <a:r>
              <a:rPr lang="en-US" dirty="0" smtClean="0"/>
              <a:t>t = 3.47,  </a:t>
            </a:r>
            <a:r>
              <a:rPr lang="en-US" dirty="0" err="1" smtClean="0"/>
              <a:t>df</a:t>
            </a:r>
            <a:r>
              <a:rPr lang="en-US" dirty="0" smtClean="0"/>
              <a:t> = 13,   </a:t>
            </a:r>
          </a:p>
          <a:p>
            <a:r>
              <a:rPr lang="en-US" i="1" dirty="0" smtClean="0"/>
              <a:t>p</a:t>
            </a:r>
            <a:r>
              <a:rPr lang="en-US" dirty="0" smtClean="0"/>
              <a:t>-value = 0.004 </a:t>
            </a:r>
            <a:endParaRPr lang="en-US" dirty="0"/>
          </a:p>
        </p:txBody>
      </p:sp>
      <p:sp>
        <p:nvSpPr>
          <p:cNvPr id="32" name="Rectangle 31"/>
          <p:cNvSpPr/>
          <p:nvPr/>
        </p:nvSpPr>
        <p:spPr>
          <a:xfrm>
            <a:off x="5562600" y="2810034"/>
            <a:ext cx="3158828" cy="646331"/>
          </a:xfrm>
          <a:prstGeom prst="rect">
            <a:avLst/>
          </a:prstGeom>
        </p:spPr>
        <p:txBody>
          <a:bodyPr wrap="square">
            <a:spAutoFit/>
          </a:bodyPr>
          <a:lstStyle/>
          <a:p>
            <a:r>
              <a:rPr lang="en-US" b="1" u="sng" dirty="0" smtClean="0"/>
              <a:t>Temporal Trend Regression</a:t>
            </a:r>
          </a:p>
          <a:p>
            <a:r>
              <a:rPr lang="en-US" dirty="0" smtClean="0"/>
              <a:t>Adj. R</a:t>
            </a:r>
            <a:r>
              <a:rPr lang="en-US" baseline="30000" dirty="0" smtClean="0"/>
              <a:t>2</a:t>
            </a:r>
            <a:r>
              <a:rPr lang="en-US" dirty="0" smtClean="0"/>
              <a:t> = 0.050,</a:t>
            </a:r>
            <a:r>
              <a:rPr lang="en-US" i="1" dirty="0" smtClean="0"/>
              <a:t> p</a:t>
            </a:r>
            <a:r>
              <a:rPr lang="en-US" dirty="0" smtClean="0"/>
              <a:t>-value = 0.22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spect="1" noChangeArrowheads="1" noTextEdit="1"/>
          </p:cNvSpPr>
          <p:nvPr/>
        </p:nvSpPr>
        <p:spPr bwMode="auto">
          <a:xfrm>
            <a:off x="0" y="1492250"/>
            <a:ext cx="9144000" cy="5365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8915" name="Line 3"/>
          <p:cNvSpPr>
            <a:spLocks noChangeShapeType="1"/>
          </p:cNvSpPr>
          <p:nvPr/>
        </p:nvSpPr>
        <p:spPr bwMode="auto">
          <a:xfrm>
            <a:off x="1139825" y="5329238"/>
            <a:ext cx="7712075"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16" name="Line 4"/>
          <p:cNvSpPr>
            <a:spLocks noChangeShapeType="1"/>
          </p:cNvSpPr>
          <p:nvPr/>
        </p:nvSpPr>
        <p:spPr bwMode="auto">
          <a:xfrm>
            <a:off x="1139825" y="4725988"/>
            <a:ext cx="7712075"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17" name="Line 5"/>
          <p:cNvSpPr>
            <a:spLocks noChangeShapeType="1"/>
          </p:cNvSpPr>
          <p:nvPr/>
        </p:nvSpPr>
        <p:spPr bwMode="auto">
          <a:xfrm>
            <a:off x="1139825" y="4121150"/>
            <a:ext cx="7712075"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18" name="Line 6"/>
          <p:cNvSpPr>
            <a:spLocks noChangeShapeType="1"/>
          </p:cNvSpPr>
          <p:nvPr/>
        </p:nvSpPr>
        <p:spPr bwMode="auto">
          <a:xfrm>
            <a:off x="1139825" y="3527425"/>
            <a:ext cx="7712075"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19" name="Line 7"/>
          <p:cNvSpPr>
            <a:spLocks noChangeShapeType="1"/>
          </p:cNvSpPr>
          <p:nvPr/>
        </p:nvSpPr>
        <p:spPr bwMode="auto">
          <a:xfrm>
            <a:off x="1139825" y="2924175"/>
            <a:ext cx="7712075" cy="1588"/>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0" name="Line 8"/>
          <p:cNvSpPr>
            <a:spLocks noChangeShapeType="1"/>
          </p:cNvSpPr>
          <p:nvPr/>
        </p:nvSpPr>
        <p:spPr bwMode="auto">
          <a:xfrm>
            <a:off x="1139825" y="2319338"/>
            <a:ext cx="7712075"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1" name="Line 9"/>
          <p:cNvSpPr>
            <a:spLocks noChangeShapeType="1"/>
          </p:cNvSpPr>
          <p:nvPr/>
        </p:nvSpPr>
        <p:spPr bwMode="auto">
          <a:xfrm>
            <a:off x="1139825" y="1716088"/>
            <a:ext cx="7712075" cy="1587"/>
          </a:xfrm>
          <a:prstGeom prst="line">
            <a:avLst/>
          </a:prstGeom>
          <a:noFill/>
          <a:ln w="0">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2" name="Line 10"/>
          <p:cNvSpPr>
            <a:spLocks noChangeShapeType="1"/>
          </p:cNvSpPr>
          <p:nvPr/>
        </p:nvSpPr>
        <p:spPr bwMode="auto">
          <a:xfrm>
            <a:off x="1139825" y="1716088"/>
            <a:ext cx="1588" cy="421640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3" name="Line 11"/>
          <p:cNvSpPr>
            <a:spLocks noChangeShapeType="1"/>
          </p:cNvSpPr>
          <p:nvPr/>
        </p:nvSpPr>
        <p:spPr bwMode="auto">
          <a:xfrm>
            <a:off x="1071563" y="5932488"/>
            <a:ext cx="6826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4" name="Line 12"/>
          <p:cNvSpPr>
            <a:spLocks noChangeShapeType="1"/>
          </p:cNvSpPr>
          <p:nvPr/>
        </p:nvSpPr>
        <p:spPr bwMode="auto">
          <a:xfrm>
            <a:off x="1071563" y="5329238"/>
            <a:ext cx="6826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5" name="Line 13"/>
          <p:cNvSpPr>
            <a:spLocks noChangeShapeType="1"/>
          </p:cNvSpPr>
          <p:nvPr/>
        </p:nvSpPr>
        <p:spPr bwMode="auto">
          <a:xfrm>
            <a:off x="1071563" y="4725988"/>
            <a:ext cx="6826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6" name="Line 14"/>
          <p:cNvSpPr>
            <a:spLocks noChangeShapeType="1"/>
          </p:cNvSpPr>
          <p:nvPr/>
        </p:nvSpPr>
        <p:spPr bwMode="auto">
          <a:xfrm>
            <a:off x="1071563" y="4121150"/>
            <a:ext cx="6826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7" name="Line 15"/>
          <p:cNvSpPr>
            <a:spLocks noChangeShapeType="1"/>
          </p:cNvSpPr>
          <p:nvPr/>
        </p:nvSpPr>
        <p:spPr bwMode="auto">
          <a:xfrm>
            <a:off x="1071563" y="3527425"/>
            <a:ext cx="6826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8" name="Line 16"/>
          <p:cNvSpPr>
            <a:spLocks noChangeShapeType="1"/>
          </p:cNvSpPr>
          <p:nvPr/>
        </p:nvSpPr>
        <p:spPr bwMode="auto">
          <a:xfrm>
            <a:off x="1071563" y="2924175"/>
            <a:ext cx="6826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9" name="Line 17"/>
          <p:cNvSpPr>
            <a:spLocks noChangeShapeType="1"/>
          </p:cNvSpPr>
          <p:nvPr/>
        </p:nvSpPr>
        <p:spPr bwMode="auto">
          <a:xfrm>
            <a:off x="1071563" y="2319338"/>
            <a:ext cx="6826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0" name="Line 18"/>
          <p:cNvSpPr>
            <a:spLocks noChangeShapeType="1"/>
          </p:cNvSpPr>
          <p:nvPr/>
        </p:nvSpPr>
        <p:spPr bwMode="auto">
          <a:xfrm>
            <a:off x="1071563" y="1716088"/>
            <a:ext cx="6826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1" name="Line 19"/>
          <p:cNvSpPr>
            <a:spLocks noChangeShapeType="1"/>
          </p:cNvSpPr>
          <p:nvPr/>
        </p:nvSpPr>
        <p:spPr bwMode="auto">
          <a:xfrm>
            <a:off x="1139825" y="5932488"/>
            <a:ext cx="77120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2" name="Line 20"/>
          <p:cNvSpPr>
            <a:spLocks noChangeShapeType="1"/>
          </p:cNvSpPr>
          <p:nvPr/>
        </p:nvSpPr>
        <p:spPr bwMode="auto">
          <a:xfrm flipV="1">
            <a:off x="1139825" y="5932488"/>
            <a:ext cx="1588" cy="682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3" name="Line 21"/>
          <p:cNvSpPr>
            <a:spLocks noChangeShapeType="1"/>
          </p:cNvSpPr>
          <p:nvPr/>
        </p:nvSpPr>
        <p:spPr bwMode="auto">
          <a:xfrm flipV="1">
            <a:off x="2678113" y="5932488"/>
            <a:ext cx="1587" cy="682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4" name="Line 22"/>
          <p:cNvSpPr>
            <a:spLocks noChangeShapeType="1"/>
          </p:cNvSpPr>
          <p:nvPr/>
        </p:nvSpPr>
        <p:spPr bwMode="auto">
          <a:xfrm flipV="1">
            <a:off x="4225925" y="5932488"/>
            <a:ext cx="1588" cy="682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5" name="Line 23"/>
          <p:cNvSpPr>
            <a:spLocks noChangeShapeType="1"/>
          </p:cNvSpPr>
          <p:nvPr/>
        </p:nvSpPr>
        <p:spPr bwMode="auto">
          <a:xfrm flipV="1">
            <a:off x="5764213" y="5932488"/>
            <a:ext cx="1587" cy="682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6" name="Line 24"/>
          <p:cNvSpPr>
            <a:spLocks noChangeShapeType="1"/>
          </p:cNvSpPr>
          <p:nvPr/>
        </p:nvSpPr>
        <p:spPr bwMode="auto">
          <a:xfrm flipV="1">
            <a:off x="7313613" y="5932488"/>
            <a:ext cx="1587" cy="682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7" name="Line 25"/>
          <p:cNvSpPr>
            <a:spLocks noChangeShapeType="1"/>
          </p:cNvSpPr>
          <p:nvPr/>
        </p:nvSpPr>
        <p:spPr bwMode="auto">
          <a:xfrm flipV="1">
            <a:off x="8851900" y="5932488"/>
            <a:ext cx="1588" cy="682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8" name="Line 26"/>
          <p:cNvSpPr>
            <a:spLocks noChangeShapeType="1"/>
          </p:cNvSpPr>
          <p:nvPr/>
        </p:nvSpPr>
        <p:spPr bwMode="auto">
          <a:xfrm flipV="1">
            <a:off x="6845300" y="3303588"/>
            <a:ext cx="1588" cy="1857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9" name="Line 27"/>
          <p:cNvSpPr>
            <a:spLocks noChangeShapeType="1"/>
          </p:cNvSpPr>
          <p:nvPr/>
        </p:nvSpPr>
        <p:spPr bwMode="auto">
          <a:xfrm>
            <a:off x="6816725" y="3303588"/>
            <a:ext cx="68263"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0" name="Line 28"/>
          <p:cNvSpPr>
            <a:spLocks noChangeShapeType="1"/>
          </p:cNvSpPr>
          <p:nvPr/>
        </p:nvSpPr>
        <p:spPr bwMode="auto">
          <a:xfrm flipV="1">
            <a:off x="7313613" y="4667250"/>
            <a:ext cx="1587" cy="2825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1" name="Line 29"/>
          <p:cNvSpPr>
            <a:spLocks noChangeShapeType="1"/>
          </p:cNvSpPr>
          <p:nvPr/>
        </p:nvSpPr>
        <p:spPr bwMode="auto">
          <a:xfrm>
            <a:off x="7283450" y="4667250"/>
            <a:ext cx="68263"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2" name="Line 30"/>
          <p:cNvSpPr>
            <a:spLocks noChangeShapeType="1"/>
          </p:cNvSpPr>
          <p:nvPr/>
        </p:nvSpPr>
        <p:spPr bwMode="auto">
          <a:xfrm>
            <a:off x="6845300" y="3489325"/>
            <a:ext cx="1588" cy="1746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3" name="Line 31"/>
          <p:cNvSpPr>
            <a:spLocks noChangeShapeType="1"/>
          </p:cNvSpPr>
          <p:nvPr/>
        </p:nvSpPr>
        <p:spPr bwMode="auto">
          <a:xfrm>
            <a:off x="6816725" y="3663950"/>
            <a:ext cx="68263"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4" name="Line 32"/>
          <p:cNvSpPr>
            <a:spLocks noChangeShapeType="1"/>
          </p:cNvSpPr>
          <p:nvPr/>
        </p:nvSpPr>
        <p:spPr bwMode="auto">
          <a:xfrm>
            <a:off x="7313613" y="4949825"/>
            <a:ext cx="1587" cy="2825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5" name="Line 33"/>
          <p:cNvSpPr>
            <a:spLocks noChangeShapeType="1"/>
          </p:cNvSpPr>
          <p:nvPr/>
        </p:nvSpPr>
        <p:spPr bwMode="auto">
          <a:xfrm>
            <a:off x="7283450" y="5232400"/>
            <a:ext cx="68263"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6" name="Line 34"/>
          <p:cNvSpPr>
            <a:spLocks noChangeShapeType="1"/>
          </p:cNvSpPr>
          <p:nvPr/>
        </p:nvSpPr>
        <p:spPr bwMode="auto">
          <a:xfrm flipV="1">
            <a:off x="7000875" y="3614738"/>
            <a:ext cx="1588" cy="2238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7" name="Line 35"/>
          <p:cNvSpPr>
            <a:spLocks noChangeShapeType="1"/>
          </p:cNvSpPr>
          <p:nvPr/>
        </p:nvSpPr>
        <p:spPr bwMode="auto">
          <a:xfrm>
            <a:off x="6972300" y="3614738"/>
            <a:ext cx="68263"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8" name="Line 36"/>
          <p:cNvSpPr>
            <a:spLocks noChangeShapeType="1"/>
          </p:cNvSpPr>
          <p:nvPr/>
        </p:nvSpPr>
        <p:spPr bwMode="auto">
          <a:xfrm flipV="1">
            <a:off x="7459663" y="5056188"/>
            <a:ext cx="1587" cy="3603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9" name="Line 37"/>
          <p:cNvSpPr>
            <a:spLocks noChangeShapeType="1"/>
          </p:cNvSpPr>
          <p:nvPr/>
        </p:nvSpPr>
        <p:spPr bwMode="auto">
          <a:xfrm>
            <a:off x="7429500" y="5056188"/>
            <a:ext cx="68263"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0" name="Line 38"/>
          <p:cNvSpPr>
            <a:spLocks noChangeShapeType="1"/>
          </p:cNvSpPr>
          <p:nvPr/>
        </p:nvSpPr>
        <p:spPr bwMode="auto">
          <a:xfrm>
            <a:off x="7000875" y="3838575"/>
            <a:ext cx="1588" cy="2238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1" name="Line 39"/>
          <p:cNvSpPr>
            <a:spLocks noChangeShapeType="1"/>
          </p:cNvSpPr>
          <p:nvPr/>
        </p:nvSpPr>
        <p:spPr bwMode="auto">
          <a:xfrm>
            <a:off x="6972300" y="4062413"/>
            <a:ext cx="68263"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2" name="Line 40"/>
          <p:cNvSpPr>
            <a:spLocks noChangeShapeType="1"/>
          </p:cNvSpPr>
          <p:nvPr/>
        </p:nvSpPr>
        <p:spPr bwMode="auto">
          <a:xfrm>
            <a:off x="7459663" y="5416550"/>
            <a:ext cx="1587" cy="3508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3" name="Line 41"/>
          <p:cNvSpPr>
            <a:spLocks noChangeShapeType="1"/>
          </p:cNvSpPr>
          <p:nvPr/>
        </p:nvSpPr>
        <p:spPr bwMode="auto">
          <a:xfrm>
            <a:off x="7429500" y="5767388"/>
            <a:ext cx="68263"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4" name="Line 42"/>
          <p:cNvSpPr>
            <a:spLocks noChangeShapeType="1"/>
          </p:cNvSpPr>
          <p:nvPr/>
        </p:nvSpPr>
        <p:spPr bwMode="auto">
          <a:xfrm flipV="1">
            <a:off x="7158038" y="4160838"/>
            <a:ext cx="1587" cy="873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5" name="Line 43"/>
          <p:cNvSpPr>
            <a:spLocks noChangeShapeType="1"/>
          </p:cNvSpPr>
          <p:nvPr/>
        </p:nvSpPr>
        <p:spPr bwMode="auto">
          <a:xfrm>
            <a:off x="7127875" y="4160838"/>
            <a:ext cx="68263"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6" name="Line 44"/>
          <p:cNvSpPr>
            <a:spLocks noChangeShapeType="1"/>
          </p:cNvSpPr>
          <p:nvPr/>
        </p:nvSpPr>
        <p:spPr bwMode="auto">
          <a:xfrm flipV="1">
            <a:off x="7615238" y="5456238"/>
            <a:ext cx="1587" cy="1349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7" name="Line 45"/>
          <p:cNvSpPr>
            <a:spLocks noChangeShapeType="1"/>
          </p:cNvSpPr>
          <p:nvPr/>
        </p:nvSpPr>
        <p:spPr bwMode="auto">
          <a:xfrm>
            <a:off x="7585075" y="5456238"/>
            <a:ext cx="68263"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8" name="Line 46"/>
          <p:cNvSpPr>
            <a:spLocks noChangeShapeType="1"/>
          </p:cNvSpPr>
          <p:nvPr/>
        </p:nvSpPr>
        <p:spPr bwMode="auto">
          <a:xfrm>
            <a:off x="7158038" y="4248150"/>
            <a:ext cx="1587" cy="873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9" name="Line 47"/>
          <p:cNvSpPr>
            <a:spLocks noChangeShapeType="1"/>
          </p:cNvSpPr>
          <p:nvPr/>
        </p:nvSpPr>
        <p:spPr bwMode="auto">
          <a:xfrm>
            <a:off x="7127875" y="4335463"/>
            <a:ext cx="68263"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0" name="Line 48"/>
          <p:cNvSpPr>
            <a:spLocks noChangeShapeType="1"/>
          </p:cNvSpPr>
          <p:nvPr/>
        </p:nvSpPr>
        <p:spPr bwMode="auto">
          <a:xfrm>
            <a:off x="7615238" y="5591175"/>
            <a:ext cx="1587" cy="127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1" name="Line 49"/>
          <p:cNvSpPr>
            <a:spLocks noChangeShapeType="1"/>
          </p:cNvSpPr>
          <p:nvPr/>
        </p:nvSpPr>
        <p:spPr bwMode="auto">
          <a:xfrm>
            <a:off x="7585075" y="5718175"/>
            <a:ext cx="68263"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2" name="Freeform 50"/>
          <p:cNvSpPr>
            <a:spLocks/>
          </p:cNvSpPr>
          <p:nvPr/>
        </p:nvSpPr>
        <p:spPr bwMode="auto">
          <a:xfrm>
            <a:off x="6797675" y="3440113"/>
            <a:ext cx="96838" cy="96837"/>
          </a:xfrm>
          <a:custGeom>
            <a:avLst/>
            <a:gdLst>
              <a:gd name="T0" fmla="*/ 2147483646 w 61"/>
              <a:gd name="T1" fmla="*/ 0 h 61"/>
              <a:gd name="T2" fmla="*/ 2147483646 w 61"/>
              <a:gd name="T3" fmla="*/ 2147483646 h 61"/>
              <a:gd name="T4" fmla="*/ 2147483646 w 61"/>
              <a:gd name="T5" fmla="*/ 2147483646 h 61"/>
              <a:gd name="T6" fmla="*/ 0 w 61"/>
              <a:gd name="T7" fmla="*/ 2147483646 h 61"/>
              <a:gd name="T8" fmla="*/ 2147483646 w 61"/>
              <a:gd name="T9" fmla="*/ 0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61">
                <a:moveTo>
                  <a:pt x="30" y="0"/>
                </a:moveTo>
                <a:lnTo>
                  <a:pt x="61" y="31"/>
                </a:lnTo>
                <a:lnTo>
                  <a:pt x="30" y="61"/>
                </a:lnTo>
                <a:lnTo>
                  <a:pt x="0" y="31"/>
                </a:lnTo>
                <a:lnTo>
                  <a:pt x="30" y="0"/>
                </a:lnTo>
                <a:close/>
              </a:path>
            </a:pathLst>
          </a:custGeom>
          <a:solidFill>
            <a:srgbClr val="000080"/>
          </a:solidFill>
          <a:ln w="9525">
            <a:solidFill>
              <a:srgbClr val="000080"/>
            </a:solidFill>
            <a:prstDash val="solid"/>
            <a:round/>
            <a:headEnd/>
            <a:tailEnd/>
          </a:ln>
        </p:spPr>
        <p:txBody>
          <a:bodyPr/>
          <a:lstStyle/>
          <a:p>
            <a:endParaRPr lang="en-US"/>
          </a:p>
        </p:txBody>
      </p:sp>
      <p:sp>
        <p:nvSpPr>
          <p:cNvPr id="38963" name="Freeform 51"/>
          <p:cNvSpPr>
            <a:spLocks/>
          </p:cNvSpPr>
          <p:nvPr/>
        </p:nvSpPr>
        <p:spPr bwMode="auto">
          <a:xfrm>
            <a:off x="7264400" y="4900613"/>
            <a:ext cx="96838" cy="96837"/>
          </a:xfrm>
          <a:custGeom>
            <a:avLst/>
            <a:gdLst>
              <a:gd name="T0" fmla="*/ 2147483646 w 61"/>
              <a:gd name="T1" fmla="*/ 0 h 61"/>
              <a:gd name="T2" fmla="*/ 2147483646 w 61"/>
              <a:gd name="T3" fmla="*/ 2147483646 h 61"/>
              <a:gd name="T4" fmla="*/ 2147483646 w 61"/>
              <a:gd name="T5" fmla="*/ 2147483646 h 61"/>
              <a:gd name="T6" fmla="*/ 0 w 61"/>
              <a:gd name="T7" fmla="*/ 2147483646 h 61"/>
              <a:gd name="T8" fmla="*/ 2147483646 w 61"/>
              <a:gd name="T9" fmla="*/ 0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61">
                <a:moveTo>
                  <a:pt x="31" y="0"/>
                </a:moveTo>
                <a:lnTo>
                  <a:pt x="61" y="31"/>
                </a:lnTo>
                <a:lnTo>
                  <a:pt x="31" y="61"/>
                </a:lnTo>
                <a:lnTo>
                  <a:pt x="0" y="31"/>
                </a:lnTo>
                <a:lnTo>
                  <a:pt x="31" y="0"/>
                </a:lnTo>
                <a:close/>
              </a:path>
            </a:pathLst>
          </a:custGeom>
          <a:solidFill>
            <a:srgbClr val="FFFFFF"/>
          </a:solidFill>
          <a:ln w="9525">
            <a:solidFill>
              <a:srgbClr val="000080"/>
            </a:solidFill>
            <a:prstDash val="solid"/>
            <a:round/>
            <a:headEnd/>
            <a:tailEnd/>
          </a:ln>
        </p:spPr>
        <p:txBody>
          <a:bodyPr/>
          <a:lstStyle/>
          <a:p>
            <a:endParaRPr lang="en-US"/>
          </a:p>
        </p:txBody>
      </p:sp>
      <p:sp>
        <p:nvSpPr>
          <p:cNvPr id="38964" name="Rectangle 52"/>
          <p:cNvSpPr>
            <a:spLocks noChangeArrowheads="1"/>
          </p:cNvSpPr>
          <p:nvPr/>
        </p:nvSpPr>
        <p:spPr bwMode="auto">
          <a:xfrm>
            <a:off x="6953250" y="3790950"/>
            <a:ext cx="87313" cy="87313"/>
          </a:xfrm>
          <a:prstGeom prst="rect">
            <a:avLst/>
          </a:prstGeom>
          <a:solidFill>
            <a:srgbClr val="000000"/>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38965" name="Rectangle 53"/>
          <p:cNvSpPr>
            <a:spLocks noChangeArrowheads="1"/>
          </p:cNvSpPr>
          <p:nvPr/>
        </p:nvSpPr>
        <p:spPr bwMode="auto">
          <a:xfrm>
            <a:off x="7410450" y="5367338"/>
            <a:ext cx="87313" cy="8890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nvGrpSpPr>
          <p:cNvPr id="90166" name="Group 54"/>
          <p:cNvGrpSpPr>
            <a:grpSpLocks/>
          </p:cNvGrpSpPr>
          <p:nvPr/>
        </p:nvGrpSpPr>
        <p:grpSpPr bwMode="auto">
          <a:xfrm>
            <a:off x="2171700" y="1871663"/>
            <a:ext cx="3952875" cy="1082675"/>
            <a:chOff x="1368" y="1179"/>
            <a:chExt cx="2490" cy="682"/>
          </a:xfrm>
        </p:grpSpPr>
        <p:sp>
          <p:nvSpPr>
            <p:cNvPr id="38992" name="Line 55"/>
            <p:cNvSpPr>
              <a:spLocks noChangeShapeType="1"/>
            </p:cNvSpPr>
            <p:nvPr/>
          </p:nvSpPr>
          <p:spPr bwMode="auto">
            <a:xfrm flipV="1">
              <a:off x="1399" y="1412"/>
              <a:ext cx="1" cy="9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3" name="Line 56"/>
            <p:cNvSpPr>
              <a:spLocks noChangeShapeType="1"/>
            </p:cNvSpPr>
            <p:nvPr/>
          </p:nvSpPr>
          <p:spPr bwMode="auto">
            <a:xfrm>
              <a:off x="1380" y="1412"/>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4" name="Line 57"/>
            <p:cNvSpPr>
              <a:spLocks noChangeShapeType="1"/>
            </p:cNvSpPr>
            <p:nvPr/>
          </p:nvSpPr>
          <p:spPr bwMode="auto">
            <a:xfrm flipV="1">
              <a:off x="1687" y="1510"/>
              <a:ext cx="1" cy="12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5" name="Line 58"/>
            <p:cNvSpPr>
              <a:spLocks noChangeShapeType="1"/>
            </p:cNvSpPr>
            <p:nvPr/>
          </p:nvSpPr>
          <p:spPr bwMode="auto">
            <a:xfrm>
              <a:off x="1668" y="1510"/>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6" name="Line 59"/>
            <p:cNvSpPr>
              <a:spLocks noChangeShapeType="1"/>
            </p:cNvSpPr>
            <p:nvPr/>
          </p:nvSpPr>
          <p:spPr bwMode="auto">
            <a:xfrm flipV="1">
              <a:off x="2368" y="1302"/>
              <a:ext cx="1" cy="12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7" name="Line 60"/>
            <p:cNvSpPr>
              <a:spLocks noChangeShapeType="1"/>
            </p:cNvSpPr>
            <p:nvPr/>
          </p:nvSpPr>
          <p:spPr bwMode="auto">
            <a:xfrm>
              <a:off x="2349" y="1302"/>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8" name="Line 61"/>
            <p:cNvSpPr>
              <a:spLocks noChangeShapeType="1"/>
            </p:cNvSpPr>
            <p:nvPr/>
          </p:nvSpPr>
          <p:spPr bwMode="auto">
            <a:xfrm flipV="1">
              <a:off x="2662" y="1326"/>
              <a:ext cx="1" cy="1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9" name="Line 62"/>
            <p:cNvSpPr>
              <a:spLocks noChangeShapeType="1"/>
            </p:cNvSpPr>
            <p:nvPr/>
          </p:nvSpPr>
          <p:spPr bwMode="auto">
            <a:xfrm>
              <a:off x="2644" y="1326"/>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0" name="Line 63"/>
            <p:cNvSpPr>
              <a:spLocks noChangeShapeType="1"/>
            </p:cNvSpPr>
            <p:nvPr/>
          </p:nvSpPr>
          <p:spPr bwMode="auto">
            <a:xfrm flipV="1">
              <a:off x="3343" y="1179"/>
              <a:ext cx="1" cy="9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1" name="Line 64"/>
            <p:cNvSpPr>
              <a:spLocks noChangeShapeType="1"/>
            </p:cNvSpPr>
            <p:nvPr/>
          </p:nvSpPr>
          <p:spPr bwMode="auto">
            <a:xfrm>
              <a:off x="3325" y="1179"/>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2" name="Line 65"/>
            <p:cNvSpPr>
              <a:spLocks noChangeShapeType="1"/>
            </p:cNvSpPr>
            <p:nvPr/>
          </p:nvSpPr>
          <p:spPr bwMode="auto">
            <a:xfrm flipV="1">
              <a:off x="3631" y="1198"/>
              <a:ext cx="1" cy="17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3" name="Line 66"/>
            <p:cNvSpPr>
              <a:spLocks noChangeShapeType="1"/>
            </p:cNvSpPr>
            <p:nvPr/>
          </p:nvSpPr>
          <p:spPr bwMode="auto">
            <a:xfrm>
              <a:off x="3613" y="1198"/>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4" name="Line 67"/>
            <p:cNvSpPr>
              <a:spLocks noChangeShapeType="1"/>
            </p:cNvSpPr>
            <p:nvPr/>
          </p:nvSpPr>
          <p:spPr bwMode="auto">
            <a:xfrm>
              <a:off x="1399" y="1504"/>
              <a:ext cx="1" cy="9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5" name="Line 68"/>
            <p:cNvSpPr>
              <a:spLocks noChangeShapeType="1"/>
            </p:cNvSpPr>
            <p:nvPr/>
          </p:nvSpPr>
          <p:spPr bwMode="auto">
            <a:xfrm>
              <a:off x="1380" y="1596"/>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6" name="Line 69"/>
            <p:cNvSpPr>
              <a:spLocks noChangeShapeType="1"/>
            </p:cNvSpPr>
            <p:nvPr/>
          </p:nvSpPr>
          <p:spPr bwMode="auto">
            <a:xfrm>
              <a:off x="1687" y="1633"/>
              <a:ext cx="1" cy="1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7" name="Line 70"/>
            <p:cNvSpPr>
              <a:spLocks noChangeShapeType="1"/>
            </p:cNvSpPr>
            <p:nvPr/>
          </p:nvSpPr>
          <p:spPr bwMode="auto">
            <a:xfrm>
              <a:off x="1668" y="1762"/>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8" name="Line 71"/>
            <p:cNvSpPr>
              <a:spLocks noChangeShapeType="1"/>
            </p:cNvSpPr>
            <p:nvPr/>
          </p:nvSpPr>
          <p:spPr bwMode="auto">
            <a:xfrm>
              <a:off x="2368" y="1425"/>
              <a:ext cx="1" cy="12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9" name="Line 72"/>
            <p:cNvSpPr>
              <a:spLocks noChangeShapeType="1"/>
            </p:cNvSpPr>
            <p:nvPr/>
          </p:nvSpPr>
          <p:spPr bwMode="auto">
            <a:xfrm>
              <a:off x="2349" y="1547"/>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0" name="Line 73"/>
            <p:cNvSpPr>
              <a:spLocks noChangeShapeType="1"/>
            </p:cNvSpPr>
            <p:nvPr/>
          </p:nvSpPr>
          <p:spPr bwMode="auto">
            <a:xfrm>
              <a:off x="2662" y="1498"/>
              <a:ext cx="1" cy="1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1" name="Line 74"/>
            <p:cNvSpPr>
              <a:spLocks noChangeShapeType="1"/>
            </p:cNvSpPr>
            <p:nvPr/>
          </p:nvSpPr>
          <p:spPr bwMode="auto">
            <a:xfrm>
              <a:off x="2644" y="1670"/>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2" name="Line 75"/>
            <p:cNvSpPr>
              <a:spLocks noChangeShapeType="1"/>
            </p:cNvSpPr>
            <p:nvPr/>
          </p:nvSpPr>
          <p:spPr bwMode="auto">
            <a:xfrm>
              <a:off x="3343" y="1277"/>
              <a:ext cx="1" cy="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3" name="Line 76"/>
            <p:cNvSpPr>
              <a:spLocks noChangeShapeType="1"/>
            </p:cNvSpPr>
            <p:nvPr/>
          </p:nvSpPr>
          <p:spPr bwMode="auto">
            <a:xfrm>
              <a:off x="3325" y="1376"/>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4" name="Line 77"/>
            <p:cNvSpPr>
              <a:spLocks noChangeShapeType="1"/>
            </p:cNvSpPr>
            <p:nvPr/>
          </p:nvSpPr>
          <p:spPr bwMode="auto">
            <a:xfrm>
              <a:off x="3631" y="1369"/>
              <a:ext cx="1" cy="1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5" name="Line 78"/>
            <p:cNvSpPr>
              <a:spLocks noChangeShapeType="1"/>
            </p:cNvSpPr>
            <p:nvPr/>
          </p:nvSpPr>
          <p:spPr bwMode="auto">
            <a:xfrm>
              <a:off x="3613" y="1541"/>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6" name="Line 79"/>
            <p:cNvSpPr>
              <a:spLocks noChangeShapeType="1"/>
            </p:cNvSpPr>
            <p:nvPr/>
          </p:nvSpPr>
          <p:spPr bwMode="auto">
            <a:xfrm flipV="1">
              <a:off x="1497" y="1406"/>
              <a:ext cx="1" cy="1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7" name="Line 80"/>
            <p:cNvSpPr>
              <a:spLocks noChangeShapeType="1"/>
            </p:cNvSpPr>
            <p:nvPr/>
          </p:nvSpPr>
          <p:spPr bwMode="auto">
            <a:xfrm>
              <a:off x="1478" y="1406"/>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8" name="Line 81"/>
            <p:cNvSpPr>
              <a:spLocks noChangeShapeType="1"/>
            </p:cNvSpPr>
            <p:nvPr/>
          </p:nvSpPr>
          <p:spPr bwMode="auto">
            <a:xfrm flipV="1">
              <a:off x="1785" y="1271"/>
              <a:ext cx="1" cy="2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9" name="Line 82"/>
            <p:cNvSpPr>
              <a:spLocks noChangeShapeType="1"/>
            </p:cNvSpPr>
            <p:nvPr/>
          </p:nvSpPr>
          <p:spPr bwMode="auto">
            <a:xfrm>
              <a:off x="1767" y="1271"/>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0" name="Line 83"/>
            <p:cNvSpPr>
              <a:spLocks noChangeShapeType="1"/>
            </p:cNvSpPr>
            <p:nvPr/>
          </p:nvSpPr>
          <p:spPr bwMode="auto">
            <a:xfrm flipV="1">
              <a:off x="2466" y="1345"/>
              <a:ext cx="1" cy="1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1" name="Line 84"/>
            <p:cNvSpPr>
              <a:spLocks noChangeShapeType="1"/>
            </p:cNvSpPr>
            <p:nvPr/>
          </p:nvSpPr>
          <p:spPr bwMode="auto">
            <a:xfrm>
              <a:off x="2448" y="1345"/>
              <a:ext cx="42"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2" name="Line 85"/>
            <p:cNvSpPr>
              <a:spLocks noChangeShapeType="1"/>
            </p:cNvSpPr>
            <p:nvPr/>
          </p:nvSpPr>
          <p:spPr bwMode="auto">
            <a:xfrm flipV="1">
              <a:off x="2760" y="1320"/>
              <a:ext cx="1" cy="22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3" name="Line 86"/>
            <p:cNvSpPr>
              <a:spLocks noChangeShapeType="1"/>
            </p:cNvSpPr>
            <p:nvPr/>
          </p:nvSpPr>
          <p:spPr bwMode="auto">
            <a:xfrm>
              <a:off x="2742" y="1320"/>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4" name="Line 87"/>
            <p:cNvSpPr>
              <a:spLocks noChangeShapeType="1"/>
            </p:cNvSpPr>
            <p:nvPr/>
          </p:nvSpPr>
          <p:spPr bwMode="auto">
            <a:xfrm flipV="1">
              <a:off x="3441" y="1394"/>
              <a:ext cx="1" cy="11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5" name="Line 88"/>
            <p:cNvSpPr>
              <a:spLocks noChangeShapeType="1"/>
            </p:cNvSpPr>
            <p:nvPr/>
          </p:nvSpPr>
          <p:spPr bwMode="auto">
            <a:xfrm>
              <a:off x="3423" y="1394"/>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6" name="Line 89"/>
            <p:cNvSpPr>
              <a:spLocks noChangeShapeType="1"/>
            </p:cNvSpPr>
            <p:nvPr/>
          </p:nvSpPr>
          <p:spPr bwMode="auto">
            <a:xfrm flipV="1">
              <a:off x="3730" y="1431"/>
              <a:ext cx="1" cy="18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7" name="Line 90"/>
            <p:cNvSpPr>
              <a:spLocks noChangeShapeType="1"/>
            </p:cNvSpPr>
            <p:nvPr/>
          </p:nvSpPr>
          <p:spPr bwMode="auto">
            <a:xfrm>
              <a:off x="3711" y="1431"/>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8" name="Line 91"/>
            <p:cNvSpPr>
              <a:spLocks noChangeShapeType="1"/>
            </p:cNvSpPr>
            <p:nvPr/>
          </p:nvSpPr>
          <p:spPr bwMode="auto">
            <a:xfrm>
              <a:off x="1497" y="1535"/>
              <a:ext cx="1" cy="12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9" name="Line 92"/>
            <p:cNvSpPr>
              <a:spLocks noChangeShapeType="1"/>
            </p:cNvSpPr>
            <p:nvPr/>
          </p:nvSpPr>
          <p:spPr bwMode="auto">
            <a:xfrm>
              <a:off x="1478" y="1664"/>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0" name="Line 93"/>
            <p:cNvSpPr>
              <a:spLocks noChangeShapeType="1"/>
            </p:cNvSpPr>
            <p:nvPr/>
          </p:nvSpPr>
          <p:spPr bwMode="auto">
            <a:xfrm>
              <a:off x="1785" y="1492"/>
              <a:ext cx="1" cy="22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1" name="Line 94"/>
            <p:cNvSpPr>
              <a:spLocks noChangeShapeType="1"/>
            </p:cNvSpPr>
            <p:nvPr/>
          </p:nvSpPr>
          <p:spPr bwMode="auto">
            <a:xfrm>
              <a:off x="1767" y="1719"/>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2" name="Line 95"/>
            <p:cNvSpPr>
              <a:spLocks noChangeShapeType="1"/>
            </p:cNvSpPr>
            <p:nvPr/>
          </p:nvSpPr>
          <p:spPr bwMode="auto">
            <a:xfrm>
              <a:off x="2466" y="1474"/>
              <a:ext cx="1" cy="1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3" name="Line 96"/>
            <p:cNvSpPr>
              <a:spLocks noChangeShapeType="1"/>
            </p:cNvSpPr>
            <p:nvPr/>
          </p:nvSpPr>
          <p:spPr bwMode="auto">
            <a:xfrm>
              <a:off x="2448" y="1602"/>
              <a:ext cx="42"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4" name="Line 97"/>
            <p:cNvSpPr>
              <a:spLocks noChangeShapeType="1"/>
            </p:cNvSpPr>
            <p:nvPr/>
          </p:nvSpPr>
          <p:spPr bwMode="auto">
            <a:xfrm>
              <a:off x="2760" y="1541"/>
              <a:ext cx="1" cy="22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5" name="Line 98"/>
            <p:cNvSpPr>
              <a:spLocks noChangeShapeType="1"/>
            </p:cNvSpPr>
            <p:nvPr/>
          </p:nvSpPr>
          <p:spPr bwMode="auto">
            <a:xfrm>
              <a:off x="2742" y="1768"/>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6" name="Line 99"/>
            <p:cNvSpPr>
              <a:spLocks noChangeShapeType="1"/>
            </p:cNvSpPr>
            <p:nvPr/>
          </p:nvSpPr>
          <p:spPr bwMode="auto">
            <a:xfrm>
              <a:off x="3441" y="1510"/>
              <a:ext cx="1" cy="11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7" name="Line 100"/>
            <p:cNvSpPr>
              <a:spLocks noChangeShapeType="1"/>
            </p:cNvSpPr>
            <p:nvPr/>
          </p:nvSpPr>
          <p:spPr bwMode="auto">
            <a:xfrm>
              <a:off x="3423" y="1627"/>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8" name="Line 101"/>
            <p:cNvSpPr>
              <a:spLocks noChangeShapeType="1"/>
            </p:cNvSpPr>
            <p:nvPr/>
          </p:nvSpPr>
          <p:spPr bwMode="auto">
            <a:xfrm>
              <a:off x="3730" y="1615"/>
              <a:ext cx="1" cy="17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39" name="Line 102"/>
            <p:cNvSpPr>
              <a:spLocks noChangeShapeType="1"/>
            </p:cNvSpPr>
            <p:nvPr/>
          </p:nvSpPr>
          <p:spPr bwMode="auto">
            <a:xfrm>
              <a:off x="3711" y="1793"/>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0" name="Line 103"/>
            <p:cNvSpPr>
              <a:spLocks noChangeShapeType="1"/>
            </p:cNvSpPr>
            <p:nvPr/>
          </p:nvSpPr>
          <p:spPr bwMode="auto">
            <a:xfrm flipV="1">
              <a:off x="1595" y="1664"/>
              <a:ext cx="1" cy="4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1" name="Line 104"/>
            <p:cNvSpPr>
              <a:spLocks noChangeShapeType="1"/>
            </p:cNvSpPr>
            <p:nvPr/>
          </p:nvSpPr>
          <p:spPr bwMode="auto">
            <a:xfrm>
              <a:off x="1576" y="1664"/>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2" name="Line 105"/>
            <p:cNvSpPr>
              <a:spLocks noChangeShapeType="1"/>
            </p:cNvSpPr>
            <p:nvPr/>
          </p:nvSpPr>
          <p:spPr bwMode="auto">
            <a:xfrm flipV="1">
              <a:off x="1883" y="1725"/>
              <a:ext cx="1"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3" name="Line 106"/>
            <p:cNvSpPr>
              <a:spLocks noChangeShapeType="1"/>
            </p:cNvSpPr>
            <p:nvPr/>
          </p:nvSpPr>
          <p:spPr bwMode="auto">
            <a:xfrm>
              <a:off x="1865" y="1725"/>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4" name="Line 107"/>
            <p:cNvSpPr>
              <a:spLocks noChangeShapeType="1"/>
            </p:cNvSpPr>
            <p:nvPr/>
          </p:nvSpPr>
          <p:spPr bwMode="auto">
            <a:xfrm flipV="1">
              <a:off x="2564" y="1523"/>
              <a:ext cx="1" cy="4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5" name="Line 108"/>
            <p:cNvSpPr>
              <a:spLocks noChangeShapeType="1"/>
            </p:cNvSpPr>
            <p:nvPr/>
          </p:nvSpPr>
          <p:spPr bwMode="auto">
            <a:xfrm>
              <a:off x="2546" y="1523"/>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6" name="Line 109"/>
            <p:cNvSpPr>
              <a:spLocks noChangeShapeType="1"/>
            </p:cNvSpPr>
            <p:nvPr/>
          </p:nvSpPr>
          <p:spPr bwMode="auto">
            <a:xfrm flipV="1">
              <a:off x="2852" y="1633"/>
              <a:ext cx="1" cy="6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7" name="Line 110"/>
            <p:cNvSpPr>
              <a:spLocks noChangeShapeType="1"/>
            </p:cNvSpPr>
            <p:nvPr/>
          </p:nvSpPr>
          <p:spPr bwMode="auto">
            <a:xfrm>
              <a:off x="2834" y="1633"/>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8" name="Line 111"/>
            <p:cNvSpPr>
              <a:spLocks noChangeShapeType="1"/>
            </p:cNvSpPr>
            <p:nvPr/>
          </p:nvSpPr>
          <p:spPr bwMode="auto">
            <a:xfrm flipV="1">
              <a:off x="3533" y="1486"/>
              <a:ext cx="1" cy="5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49" name="Line 112"/>
            <p:cNvSpPr>
              <a:spLocks noChangeShapeType="1"/>
            </p:cNvSpPr>
            <p:nvPr/>
          </p:nvSpPr>
          <p:spPr bwMode="auto">
            <a:xfrm>
              <a:off x="3515" y="1486"/>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0" name="Line 113"/>
            <p:cNvSpPr>
              <a:spLocks noChangeShapeType="1"/>
            </p:cNvSpPr>
            <p:nvPr/>
          </p:nvSpPr>
          <p:spPr bwMode="auto">
            <a:xfrm flipV="1">
              <a:off x="3828" y="1584"/>
              <a:ext cx="1" cy="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1" name="Line 114"/>
            <p:cNvSpPr>
              <a:spLocks noChangeShapeType="1"/>
            </p:cNvSpPr>
            <p:nvPr/>
          </p:nvSpPr>
          <p:spPr bwMode="auto">
            <a:xfrm>
              <a:off x="3809" y="1584"/>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2" name="Line 115"/>
            <p:cNvSpPr>
              <a:spLocks noChangeShapeType="1"/>
            </p:cNvSpPr>
            <p:nvPr/>
          </p:nvSpPr>
          <p:spPr bwMode="auto">
            <a:xfrm>
              <a:off x="1595" y="1713"/>
              <a:ext cx="1" cy="4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3" name="Line 116"/>
            <p:cNvSpPr>
              <a:spLocks noChangeShapeType="1"/>
            </p:cNvSpPr>
            <p:nvPr/>
          </p:nvSpPr>
          <p:spPr bwMode="auto">
            <a:xfrm>
              <a:off x="1576" y="1762"/>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4" name="Line 117"/>
            <p:cNvSpPr>
              <a:spLocks noChangeShapeType="1"/>
            </p:cNvSpPr>
            <p:nvPr/>
          </p:nvSpPr>
          <p:spPr bwMode="auto">
            <a:xfrm>
              <a:off x="1883" y="1793"/>
              <a:ext cx="1" cy="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5" name="Line 118"/>
            <p:cNvSpPr>
              <a:spLocks noChangeShapeType="1"/>
            </p:cNvSpPr>
            <p:nvPr/>
          </p:nvSpPr>
          <p:spPr bwMode="auto">
            <a:xfrm>
              <a:off x="1865" y="1860"/>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6" name="Line 119"/>
            <p:cNvSpPr>
              <a:spLocks noChangeShapeType="1"/>
            </p:cNvSpPr>
            <p:nvPr/>
          </p:nvSpPr>
          <p:spPr bwMode="auto">
            <a:xfrm>
              <a:off x="2564" y="1572"/>
              <a:ext cx="1" cy="4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7" name="Line 120"/>
            <p:cNvSpPr>
              <a:spLocks noChangeShapeType="1"/>
            </p:cNvSpPr>
            <p:nvPr/>
          </p:nvSpPr>
          <p:spPr bwMode="auto">
            <a:xfrm>
              <a:off x="2546" y="1621"/>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8" name="Line 121"/>
            <p:cNvSpPr>
              <a:spLocks noChangeShapeType="1"/>
            </p:cNvSpPr>
            <p:nvPr/>
          </p:nvSpPr>
          <p:spPr bwMode="auto">
            <a:xfrm>
              <a:off x="2852" y="1701"/>
              <a:ext cx="1" cy="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59" name="Line 122"/>
            <p:cNvSpPr>
              <a:spLocks noChangeShapeType="1"/>
            </p:cNvSpPr>
            <p:nvPr/>
          </p:nvSpPr>
          <p:spPr bwMode="auto">
            <a:xfrm>
              <a:off x="2834" y="1768"/>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60" name="Line 123"/>
            <p:cNvSpPr>
              <a:spLocks noChangeShapeType="1"/>
            </p:cNvSpPr>
            <p:nvPr/>
          </p:nvSpPr>
          <p:spPr bwMode="auto">
            <a:xfrm>
              <a:off x="3533" y="1541"/>
              <a:ext cx="1" cy="5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61" name="Line 124"/>
            <p:cNvSpPr>
              <a:spLocks noChangeShapeType="1"/>
            </p:cNvSpPr>
            <p:nvPr/>
          </p:nvSpPr>
          <p:spPr bwMode="auto">
            <a:xfrm>
              <a:off x="3515" y="1596"/>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62" name="Line 125"/>
            <p:cNvSpPr>
              <a:spLocks noChangeShapeType="1"/>
            </p:cNvSpPr>
            <p:nvPr/>
          </p:nvSpPr>
          <p:spPr bwMode="auto">
            <a:xfrm>
              <a:off x="3828" y="1664"/>
              <a:ext cx="1" cy="7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63" name="Line 126"/>
            <p:cNvSpPr>
              <a:spLocks noChangeShapeType="1"/>
            </p:cNvSpPr>
            <p:nvPr/>
          </p:nvSpPr>
          <p:spPr bwMode="auto">
            <a:xfrm>
              <a:off x="3809" y="1737"/>
              <a:ext cx="43"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64" name="Freeform 127"/>
            <p:cNvSpPr>
              <a:spLocks/>
            </p:cNvSpPr>
            <p:nvPr/>
          </p:nvSpPr>
          <p:spPr bwMode="auto">
            <a:xfrm>
              <a:off x="1368" y="1474"/>
              <a:ext cx="61" cy="61"/>
            </a:xfrm>
            <a:custGeom>
              <a:avLst/>
              <a:gdLst>
                <a:gd name="T0" fmla="*/ 31 w 61"/>
                <a:gd name="T1" fmla="*/ 0 h 61"/>
                <a:gd name="T2" fmla="*/ 61 w 61"/>
                <a:gd name="T3" fmla="*/ 30 h 61"/>
                <a:gd name="T4" fmla="*/ 31 w 61"/>
                <a:gd name="T5" fmla="*/ 61 h 61"/>
                <a:gd name="T6" fmla="*/ 0 w 61"/>
                <a:gd name="T7" fmla="*/ 30 h 61"/>
                <a:gd name="T8" fmla="*/ 31 w 61"/>
                <a:gd name="T9" fmla="*/ 0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61">
                  <a:moveTo>
                    <a:pt x="31" y="0"/>
                  </a:moveTo>
                  <a:lnTo>
                    <a:pt x="61" y="30"/>
                  </a:lnTo>
                  <a:lnTo>
                    <a:pt x="31" y="61"/>
                  </a:lnTo>
                  <a:lnTo>
                    <a:pt x="0" y="30"/>
                  </a:lnTo>
                  <a:lnTo>
                    <a:pt x="31" y="0"/>
                  </a:lnTo>
                  <a:close/>
                </a:path>
              </a:pathLst>
            </a:custGeom>
            <a:solidFill>
              <a:srgbClr val="000080"/>
            </a:solidFill>
            <a:ln w="9525">
              <a:solidFill>
                <a:srgbClr val="000080"/>
              </a:solidFill>
              <a:prstDash val="solid"/>
              <a:round/>
              <a:headEnd/>
              <a:tailEnd/>
            </a:ln>
          </p:spPr>
          <p:txBody>
            <a:bodyPr/>
            <a:lstStyle/>
            <a:p>
              <a:endParaRPr lang="en-US"/>
            </a:p>
          </p:txBody>
        </p:sp>
        <p:sp>
          <p:nvSpPr>
            <p:cNvPr id="39065" name="Freeform 128"/>
            <p:cNvSpPr>
              <a:spLocks/>
            </p:cNvSpPr>
            <p:nvPr/>
          </p:nvSpPr>
          <p:spPr bwMode="auto">
            <a:xfrm>
              <a:off x="1656" y="1602"/>
              <a:ext cx="62" cy="62"/>
            </a:xfrm>
            <a:custGeom>
              <a:avLst/>
              <a:gdLst>
                <a:gd name="T0" fmla="*/ 31 w 62"/>
                <a:gd name="T1" fmla="*/ 0 h 62"/>
                <a:gd name="T2" fmla="*/ 62 w 62"/>
                <a:gd name="T3" fmla="*/ 31 h 62"/>
                <a:gd name="T4" fmla="*/ 31 w 62"/>
                <a:gd name="T5" fmla="*/ 62 h 62"/>
                <a:gd name="T6" fmla="*/ 0 w 62"/>
                <a:gd name="T7" fmla="*/ 31 h 62"/>
                <a:gd name="T8" fmla="*/ 31 w 62"/>
                <a:gd name="T9" fmla="*/ 0 h 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62">
                  <a:moveTo>
                    <a:pt x="31" y="0"/>
                  </a:moveTo>
                  <a:lnTo>
                    <a:pt x="62" y="31"/>
                  </a:lnTo>
                  <a:lnTo>
                    <a:pt x="31" y="62"/>
                  </a:lnTo>
                  <a:lnTo>
                    <a:pt x="0" y="31"/>
                  </a:lnTo>
                  <a:lnTo>
                    <a:pt x="31" y="0"/>
                  </a:lnTo>
                  <a:close/>
                </a:path>
              </a:pathLst>
            </a:custGeom>
            <a:solidFill>
              <a:srgbClr val="FFFFFF"/>
            </a:solidFill>
            <a:ln w="9525">
              <a:solidFill>
                <a:srgbClr val="000080"/>
              </a:solidFill>
              <a:prstDash val="solid"/>
              <a:round/>
              <a:headEnd/>
              <a:tailEnd/>
            </a:ln>
          </p:spPr>
          <p:txBody>
            <a:bodyPr/>
            <a:lstStyle/>
            <a:p>
              <a:endParaRPr lang="en-US"/>
            </a:p>
          </p:txBody>
        </p:sp>
        <p:sp>
          <p:nvSpPr>
            <p:cNvPr id="39066" name="Freeform 129"/>
            <p:cNvSpPr>
              <a:spLocks/>
            </p:cNvSpPr>
            <p:nvPr/>
          </p:nvSpPr>
          <p:spPr bwMode="auto">
            <a:xfrm>
              <a:off x="2337" y="1394"/>
              <a:ext cx="61" cy="61"/>
            </a:xfrm>
            <a:custGeom>
              <a:avLst/>
              <a:gdLst>
                <a:gd name="T0" fmla="*/ 31 w 61"/>
                <a:gd name="T1" fmla="*/ 0 h 61"/>
                <a:gd name="T2" fmla="*/ 61 w 61"/>
                <a:gd name="T3" fmla="*/ 31 h 61"/>
                <a:gd name="T4" fmla="*/ 31 w 61"/>
                <a:gd name="T5" fmla="*/ 61 h 61"/>
                <a:gd name="T6" fmla="*/ 0 w 61"/>
                <a:gd name="T7" fmla="*/ 31 h 61"/>
                <a:gd name="T8" fmla="*/ 31 w 61"/>
                <a:gd name="T9" fmla="*/ 0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61">
                  <a:moveTo>
                    <a:pt x="31" y="0"/>
                  </a:moveTo>
                  <a:lnTo>
                    <a:pt x="61" y="31"/>
                  </a:lnTo>
                  <a:lnTo>
                    <a:pt x="31" y="61"/>
                  </a:lnTo>
                  <a:lnTo>
                    <a:pt x="0" y="31"/>
                  </a:lnTo>
                  <a:lnTo>
                    <a:pt x="31" y="0"/>
                  </a:lnTo>
                  <a:close/>
                </a:path>
              </a:pathLst>
            </a:custGeom>
            <a:solidFill>
              <a:srgbClr val="000080"/>
            </a:solidFill>
            <a:ln w="9525">
              <a:solidFill>
                <a:srgbClr val="000080"/>
              </a:solidFill>
              <a:prstDash val="solid"/>
              <a:round/>
              <a:headEnd/>
              <a:tailEnd/>
            </a:ln>
          </p:spPr>
          <p:txBody>
            <a:bodyPr/>
            <a:lstStyle/>
            <a:p>
              <a:endParaRPr lang="en-US"/>
            </a:p>
          </p:txBody>
        </p:sp>
        <p:sp>
          <p:nvSpPr>
            <p:cNvPr id="39067" name="Freeform 130"/>
            <p:cNvSpPr>
              <a:spLocks/>
            </p:cNvSpPr>
            <p:nvPr/>
          </p:nvSpPr>
          <p:spPr bwMode="auto">
            <a:xfrm>
              <a:off x="2632" y="1468"/>
              <a:ext cx="61" cy="61"/>
            </a:xfrm>
            <a:custGeom>
              <a:avLst/>
              <a:gdLst>
                <a:gd name="T0" fmla="*/ 30 w 61"/>
                <a:gd name="T1" fmla="*/ 0 h 61"/>
                <a:gd name="T2" fmla="*/ 61 w 61"/>
                <a:gd name="T3" fmla="*/ 30 h 61"/>
                <a:gd name="T4" fmla="*/ 30 w 61"/>
                <a:gd name="T5" fmla="*/ 61 h 61"/>
                <a:gd name="T6" fmla="*/ 0 w 61"/>
                <a:gd name="T7" fmla="*/ 30 h 61"/>
                <a:gd name="T8" fmla="*/ 30 w 61"/>
                <a:gd name="T9" fmla="*/ 0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61">
                  <a:moveTo>
                    <a:pt x="30" y="0"/>
                  </a:moveTo>
                  <a:lnTo>
                    <a:pt x="61" y="30"/>
                  </a:lnTo>
                  <a:lnTo>
                    <a:pt x="30" y="61"/>
                  </a:lnTo>
                  <a:lnTo>
                    <a:pt x="0" y="30"/>
                  </a:lnTo>
                  <a:lnTo>
                    <a:pt x="30" y="0"/>
                  </a:lnTo>
                  <a:close/>
                </a:path>
              </a:pathLst>
            </a:custGeom>
            <a:solidFill>
              <a:srgbClr val="FFFFFF"/>
            </a:solidFill>
            <a:ln w="9525">
              <a:solidFill>
                <a:srgbClr val="000080"/>
              </a:solidFill>
              <a:prstDash val="solid"/>
              <a:round/>
              <a:headEnd/>
              <a:tailEnd/>
            </a:ln>
          </p:spPr>
          <p:txBody>
            <a:bodyPr/>
            <a:lstStyle/>
            <a:p>
              <a:endParaRPr lang="en-US"/>
            </a:p>
          </p:txBody>
        </p:sp>
        <p:sp>
          <p:nvSpPr>
            <p:cNvPr id="39068" name="Freeform 131"/>
            <p:cNvSpPr>
              <a:spLocks/>
            </p:cNvSpPr>
            <p:nvPr/>
          </p:nvSpPr>
          <p:spPr bwMode="auto">
            <a:xfrm>
              <a:off x="3312" y="1247"/>
              <a:ext cx="62" cy="61"/>
            </a:xfrm>
            <a:custGeom>
              <a:avLst/>
              <a:gdLst>
                <a:gd name="T0" fmla="*/ 31 w 62"/>
                <a:gd name="T1" fmla="*/ 0 h 61"/>
                <a:gd name="T2" fmla="*/ 62 w 62"/>
                <a:gd name="T3" fmla="*/ 30 h 61"/>
                <a:gd name="T4" fmla="*/ 31 w 62"/>
                <a:gd name="T5" fmla="*/ 61 h 61"/>
                <a:gd name="T6" fmla="*/ 0 w 62"/>
                <a:gd name="T7" fmla="*/ 30 h 61"/>
                <a:gd name="T8" fmla="*/ 31 w 62"/>
                <a:gd name="T9" fmla="*/ 0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61">
                  <a:moveTo>
                    <a:pt x="31" y="0"/>
                  </a:moveTo>
                  <a:lnTo>
                    <a:pt x="62" y="30"/>
                  </a:lnTo>
                  <a:lnTo>
                    <a:pt x="31" y="61"/>
                  </a:lnTo>
                  <a:lnTo>
                    <a:pt x="0" y="30"/>
                  </a:lnTo>
                  <a:lnTo>
                    <a:pt x="31" y="0"/>
                  </a:lnTo>
                  <a:close/>
                </a:path>
              </a:pathLst>
            </a:custGeom>
            <a:solidFill>
              <a:srgbClr val="000080"/>
            </a:solidFill>
            <a:ln w="9525">
              <a:solidFill>
                <a:srgbClr val="000080"/>
              </a:solidFill>
              <a:prstDash val="solid"/>
              <a:round/>
              <a:headEnd/>
              <a:tailEnd/>
            </a:ln>
          </p:spPr>
          <p:txBody>
            <a:bodyPr/>
            <a:lstStyle/>
            <a:p>
              <a:endParaRPr lang="en-US"/>
            </a:p>
          </p:txBody>
        </p:sp>
        <p:sp>
          <p:nvSpPr>
            <p:cNvPr id="39069" name="Freeform 132"/>
            <p:cNvSpPr>
              <a:spLocks/>
            </p:cNvSpPr>
            <p:nvPr/>
          </p:nvSpPr>
          <p:spPr bwMode="auto">
            <a:xfrm>
              <a:off x="3601" y="1339"/>
              <a:ext cx="61" cy="61"/>
            </a:xfrm>
            <a:custGeom>
              <a:avLst/>
              <a:gdLst>
                <a:gd name="T0" fmla="*/ 30 w 61"/>
                <a:gd name="T1" fmla="*/ 0 h 61"/>
                <a:gd name="T2" fmla="*/ 61 w 61"/>
                <a:gd name="T3" fmla="*/ 30 h 61"/>
                <a:gd name="T4" fmla="*/ 30 w 61"/>
                <a:gd name="T5" fmla="*/ 61 h 61"/>
                <a:gd name="T6" fmla="*/ 0 w 61"/>
                <a:gd name="T7" fmla="*/ 30 h 61"/>
                <a:gd name="T8" fmla="*/ 30 w 61"/>
                <a:gd name="T9" fmla="*/ 0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61">
                  <a:moveTo>
                    <a:pt x="30" y="0"/>
                  </a:moveTo>
                  <a:lnTo>
                    <a:pt x="61" y="30"/>
                  </a:lnTo>
                  <a:lnTo>
                    <a:pt x="30" y="61"/>
                  </a:lnTo>
                  <a:lnTo>
                    <a:pt x="0" y="30"/>
                  </a:lnTo>
                  <a:lnTo>
                    <a:pt x="30" y="0"/>
                  </a:lnTo>
                  <a:close/>
                </a:path>
              </a:pathLst>
            </a:custGeom>
            <a:solidFill>
              <a:srgbClr val="FFFFFF"/>
            </a:solidFill>
            <a:ln w="9525">
              <a:solidFill>
                <a:srgbClr val="000080"/>
              </a:solidFill>
              <a:prstDash val="solid"/>
              <a:round/>
              <a:headEnd/>
              <a:tailEnd/>
            </a:ln>
          </p:spPr>
          <p:txBody>
            <a:bodyPr/>
            <a:lstStyle/>
            <a:p>
              <a:endParaRPr lang="en-US"/>
            </a:p>
          </p:txBody>
        </p:sp>
        <p:sp>
          <p:nvSpPr>
            <p:cNvPr id="39070" name="Rectangle 133"/>
            <p:cNvSpPr>
              <a:spLocks noChangeArrowheads="1"/>
            </p:cNvSpPr>
            <p:nvPr/>
          </p:nvSpPr>
          <p:spPr bwMode="auto">
            <a:xfrm>
              <a:off x="1466" y="1504"/>
              <a:ext cx="55" cy="56"/>
            </a:xfrm>
            <a:prstGeom prst="rect">
              <a:avLst/>
            </a:prstGeom>
            <a:solidFill>
              <a:srgbClr val="000000"/>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39071" name="Rectangle 134"/>
            <p:cNvSpPr>
              <a:spLocks noChangeArrowheads="1"/>
            </p:cNvSpPr>
            <p:nvPr/>
          </p:nvSpPr>
          <p:spPr bwMode="auto">
            <a:xfrm>
              <a:off x="1754" y="1461"/>
              <a:ext cx="56" cy="56"/>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39072" name="Rectangle 135"/>
            <p:cNvSpPr>
              <a:spLocks noChangeArrowheads="1"/>
            </p:cNvSpPr>
            <p:nvPr/>
          </p:nvSpPr>
          <p:spPr bwMode="auto">
            <a:xfrm>
              <a:off x="2435" y="1443"/>
              <a:ext cx="55" cy="55"/>
            </a:xfrm>
            <a:prstGeom prst="rect">
              <a:avLst/>
            </a:prstGeom>
            <a:solidFill>
              <a:srgbClr val="000000"/>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39073" name="Rectangle 136"/>
            <p:cNvSpPr>
              <a:spLocks noChangeArrowheads="1"/>
            </p:cNvSpPr>
            <p:nvPr/>
          </p:nvSpPr>
          <p:spPr bwMode="auto">
            <a:xfrm>
              <a:off x="2730" y="1510"/>
              <a:ext cx="55" cy="56"/>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39074" name="Rectangle 137"/>
            <p:cNvSpPr>
              <a:spLocks noChangeArrowheads="1"/>
            </p:cNvSpPr>
            <p:nvPr/>
          </p:nvSpPr>
          <p:spPr bwMode="auto">
            <a:xfrm>
              <a:off x="3411" y="1480"/>
              <a:ext cx="55" cy="55"/>
            </a:xfrm>
            <a:prstGeom prst="rect">
              <a:avLst/>
            </a:prstGeom>
            <a:solidFill>
              <a:srgbClr val="000000"/>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39075" name="Rectangle 138"/>
            <p:cNvSpPr>
              <a:spLocks noChangeArrowheads="1"/>
            </p:cNvSpPr>
            <p:nvPr/>
          </p:nvSpPr>
          <p:spPr bwMode="auto">
            <a:xfrm>
              <a:off x="3699" y="1584"/>
              <a:ext cx="55" cy="55"/>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39076" name="Freeform 139"/>
            <p:cNvSpPr>
              <a:spLocks/>
            </p:cNvSpPr>
            <p:nvPr/>
          </p:nvSpPr>
          <p:spPr bwMode="auto">
            <a:xfrm>
              <a:off x="1564" y="1682"/>
              <a:ext cx="62" cy="62"/>
            </a:xfrm>
            <a:custGeom>
              <a:avLst/>
              <a:gdLst>
                <a:gd name="T0" fmla="*/ 31 w 62"/>
                <a:gd name="T1" fmla="*/ 0 h 62"/>
                <a:gd name="T2" fmla="*/ 62 w 62"/>
                <a:gd name="T3" fmla="*/ 62 h 62"/>
                <a:gd name="T4" fmla="*/ 0 w 62"/>
                <a:gd name="T5" fmla="*/ 62 h 62"/>
                <a:gd name="T6" fmla="*/ 31 w 62"/>
                <a:gd name="T7" fmla="*/ 0 h 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2" h="62">
                  <a:moveTo>
                    <a:pt x="31" y="0"/>
                  </a:moveTo>
                  <a:lnTo>
                    <a:pt x="62" y="62"/>
                  </a:lnTo>
                  <a:lnTo>
                    <a:pt x="0" y="62"/>
                  </a:lnTo>
                  <a:lnTo>
                    <a:pt x="31" y="0"/>
                  </a:lnTo>
                  <a:close/>
                </a:path>
              </a:pathLst>
            </a:custGeom>
            <a:solidFill>
              <a:srgbClr val="000000"/>
            </a:solidFill>
            <a:ln w="9525">
              <a:solidFill>
                <a:srgbClr val="000000"/>
              </a:solidFill>
              <a:prstDash val="solid"/>
              <a:round/>
              <a:headEnd/>
              <a:tailEnd/>
            </a:ln>
          </p:spPr>
          <p:txBody>
            <a:bodyPr/>
            <a:lstStyle/>
            <a:p>
              <a:endParaRPr lang="en-US"/>
            </a:p>
          </p:txBody>
        </p:sp>
        <p:sp>
          <p:nvSpPr>
            <p:cNvPr id="39077" name="Freeform 140"/>
            <p:cNvSpPr>
              <a:spLocks/>
            </p:cNvSpPr>
            <p:nvPr/>
          </p:nvSpPr>
          <p:spPr bwMode="auto">
            <a:xfrm>
              <a:off x="1853" y="1762"/>
              <a:ext cx="61" cy="61"/>
            </a:xfrm>
            <a:custGeom>
              <a:avLst/>
              <a:gdLst>
                <a:gd name="T0" fmla="*/ 30 w 61"/>
                <a:gd name="T1" fmla="*/ 0 h 61"/>
                <a:gd name="T2" fmla="*/ 61 w 61"/>
                <a:gd name="T3" fmla="*/ 61 h 61"/>
                <a:gd name="T4" fmla="*/ 0 w 61"/>
                <a:gd name="T5" fmla="*/ 61 h 61"/>
                <a:gd name="T6" fmla="*/ 30 w 61"/>
                <a:gd name="T7" fmla="*/ 0 h 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 h="61">
                  <a:moveTo>
                    <a:pt x="30" y="0"/>
                  </a:moveTo>
                  <a:lnTo>
                    <a:pt x="61" y="61"/>
                  </a:lnTo>
                  <a:lnTo>
                    <a:pt x="0" y="61"/>
                  </a:lnTo>
                  <a:lnTo>
                    <a:pt x="30" y="0"/>
                  </a:lnTo>
                  <a:close/>
                </a:path>
              </a:pathLst>
            </a:custGeom>
            <a:solidFill>
              <a:srgbClr val="FFFFFF"/>
            </a:solidFill>
            <a:ln w="9525">
              <a:solidFill>
                <a:srgbClr val="000000"/>
              </a:solidFill>
              <a:prstDash val="solid"/>
              <a:round/>
              <a:headEnd/>
              <a:tailEnd/>
            </a:ln>
          </p:spPr>
          <p:txBody>
            <a:bodyPr/>
            <a:lstStyle/>
            <a:p>
              <a:endParaRPr lang="en-US"/>
            </a:p>
          </p:txBody>
        </p:sp>
        <p:sp>
          <p:nvSpPr>
            <p:cNvPr id="39078" name="Freeform 141"/>
            <p:cNvSpPr>
              <a:spLocks/>
            </p:cNvSpPr>
            <p:nvPr/>
          </p:nvSpPr>
          <p:spPr bwMode="auto">
            <a:xfrm>
              <a:off x="2533" y="1541"/>
              <a:ext cx="62" cy="61"/>
            </a:xfrm>
            <a:custGeom>
              <a:avLst/>
              <a:gdLst>
                <a:gd name="T0" fmla="*/ 31 w 62"/>
                <a:gd name="T1" fmla="*/ 0 h 61"/>
                <a:gd name="T2" fmla="*/ 62 w 62"/>
                <a:gd name="T3" fmla="*/ 61 h 61"/>
                <a:gd name="T4" fmla="*/ 0 w 62"/>
                <a:gd name="T5" fmla="*/ 61 h 61"/>
                <a:gd name="T6" fmla="*/ 31 w 62"/>
                <a:gd name="T7" fmla="*/ 0 h 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2" h="61">
                  <a:moveTo>
                    <a:pt x="31" y="0"/>
                  </a:moveTo>
                  <a:lnTo>
                    <a:pt x="62" y="61"/>
                  </a:lnTo>
                  <a:lnTo>
                    <a:pt x="0" y="61"/>
                  </a:lnTo>
                  <a:lnTo>
                    <a:pt x="31" y="0"/>
                  </a:lnTo>
                  <a:close/>
                </a:path>
              </a:pathLst>
            </a:custGeom>
            <a:solidFill>
              <a:srgbClr val="000000"/>
            </a:solidFill>
            <a:ln w="9525">
              <a:solidFill>
                <a:srgbClr val="000000"/>
              </a:solidFill>
              <a:prstDash val="solid"/>
              <a:round/>
              <a:headEnd/>
              <a:tailEnd/>
            </a:ln>
          </p:spPr>
          <p:txBody>
            <a:bodyPr/>
            <a:lstStyle/>
            <a:p>
              <a:endParaRPr lang="en-US"/>
            </a:p>
          </p:txBody>
        </p:sp>
        <p:sp>
          <p:nvSpPr>
            <p:cNvPr id="39079" name="Freeform 142"/>
            <p:cNvSpPr>
              <a:spLocks/>
            </p:cNvSpPr>
            <p:nvPr/>
          </p:nvSpPr>
          <p:spPr bwMode="auto">
            <a:xfrm>
              <a:off x="2822" y="1670"/>
              <a:ext cx="61" cy="61"/>
            </a:xfrm>
            <a:custGeom>
              <a:avLst/>
              <a:gdLst>
                <a:gd name="T0" fmla="*/ 30 w 61"/>
                <a:gd name="T1" fmla="*/ 0 h 61"/>
                <a:gd name="T2" fmla="*/ 61 w 61"/>
                <a:gd name="T3" fmla="*/ 61 h 61"/>
                <a:gd name="T4" fmla="*/ 0 w 61"/>
                <a:gd name="T5" fmla="*/ 61 h 61"/>
                <a:gd name="T6" fmla="*/ 30 w 61"/>
                <a:gd name="T7" fmla="*/ 0 h 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 h="61">
                  <a:moveTo>
                    <a:pt x="30" y="0"/>
                  </a:moveTo>
                  <a:lnTo>
                    <a:pt x="61" y="61"/>
                  </a:lnTo>
                  <a:lnTo>
                    <a:pt x="0" y="61"/>
                  </a:lnTo>
                  <a:lnTo>
                    <a:pt x="30" y="0"/>
                  </a:lnTo>
                  <a:close/>
                </a:path>
              </a:pathLst>
            </a:custGeom>
            <a:solidFill>
              <a:srgbClr val="FFFFFF"/>
            </a:solidFill>
            <a:ln w="9525">
              <a:solidFill>
                <a:srgbClr val="000000"/>
              </a:solidFill>
              <a:prstDash val="solid"/>
              <a:round/>
              <a:headEnd/>
              <a:tailEnd/>
            </a:ln>
          </p:spPr>
          <p:txBody>
            <a:bodyPr/>
            <a:lstStyle/>
            <a:p>
              <a:endParaRPr lang="en-US"/>
            </a:p>
          </p:txBody>
        </p:sp>
        <p:sp>
          <p:nvSpPr>
            <p:cNvPr id="39080" name="Freeform 143"/>
            <p:cNvSpPr>
              <a:spLocks/>
            </p:cNvSpPr>
            <p:nvPr/>
          </p:nvSpPr>
          <p:spPr bwMode="auto">
            <a:xfrm>
              <a:off x="3503" y="1510"/>
              <a:ext cx="61" cy="62"/>
            </a:xfrm>
            <a:custGeom>
              <a:avLst/>
              <a:gdLst>
                <a:gd name="T0" fmla="*/ 30 w 61"/>
                <a:gd name="T1" fmla="*/ 0 h 62"/>
                <a:gd name="T2" fmla="*/ 61 w 61"/>
                <a:gd name="T3" fmla="*/ 62 h 62"/>
                <a:gd name="T4" fmla="*/ 0 w 61"/>
                <a:gd name="T5" fmla="*/ 62 h 62"/>
                <a:gd name="T6" fmla="*/ 30 w 61"/>
                <a:gd name="T7" fmla="*/ 0 h 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 h="62">
                  <a:moveTo>
                    <a:pt x="30" y="0"/>
                  </a:moveTo>
                  <a:lnTo>
                    <a:pt x="61" y="62"/>
                  </a:lnTo>
                  <a:lnTo>
                    <a:pt x="0" y="62"/>
                  </a:lnTo>
                  <a:lnTo>
                    <a:pt x="30" y="0"/>
                  </a:lnTo>
                  <a:close/>
                </a:path>
              </a:pathLst>
            </a:custGeom>
            <a:solidFill>
              <a:srgbClr val="000000"/>
            </a:solidFill>
            <a:ln w="9525">
              <a:solidFill>
                <a:srgbClr val="000000"/>
              </a:solidFill>
              <a:prstDash val="solid"/>
              <a:round/>
              <a:headEnd/>
              <a:tailEnd/>
            </a:ln>
          </p:spPr>
          <p:txBody>
            <a:bodyPr/>
            <a:lstStyle/>
            <a:p>
              <a:endParaRPr lang="en-US"/>
            </a:p>
          </p:txBody>
        </p:sp>
        <p:sp>
          <p:nvSpPr>
            <p:cNvPr id="39081" name="Freeform 144"/>
            <p:cNvSpPr>
              <a:spLocks/>
            </p:cNvSpPr>
            <p:nvPr/>
          </p:nvSpPr>
          <p:spPr bwMode="auto">
            <a:xfrm>
              <a:off x="3797" y="1633"/>
              <a:ext cx="61" cy="62"/>
            </a:xfrm>
            <a:custGeom>
              <a:avLst/>
              <a:gdLst>
                <a:gd name="T0" fmla="*/ 31 w 61"/>
                <a:gd name="T1" fmla="*/ 0 h 62"/>
                <a:gd name="T2" fmla="*/ 61 w 61"/>
                <a:gd name="T3" fmla="*/ 62 h 62"/>
                <a:gd name="T4" fmla="*/ 0 w 61"/>
                <a:gd name="T5" fmla="*/ 62 h 62"/>
                <a:gd name="T6" fmla="*/ 31 w 61"/>
                <a:gd name="T7" fmla="*/ 0 h 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 h="62">
                  <a:moveTo>
                    <a:pt x="31" y="0"/>
                  </a:moveTo>
                  <a:lnTo>
                    <a:pt x="61" y="62"/>
                  </a:lnTo>
                  <a:lnTo>
                    <a:pt x="0" y="62"/>
                  </a:lnTo>
                  <a:lnTo>
                    <a:pt x="31" y="0"/>
                  </a:lnTo>
                  <a:close/>
                </a:path>
              </a:pathLst>
            </a:custGeom>
            <a:solidFill>
              <a:srgbClr val="FFFFFF"/>
            </a:solidFill>
            <a:ln w="9525">
              <a:solidFill>
                <a:srgbClr val="000000"/>
              </a:solidFill>
              <a:prstDash val="solid"/>
              <a:round/>
              <a:headEnd/>
              <a:tailEnd/>
            </a:ln>
          </p:spPr>
          <p:txBody>
            <a:bodyPr/>
            <a:lstStyle/>
            <a:p>
              <a:endParaRPr lang="en-US"/>
            </a:p>
          </p:txBody>
        </p:sp>
      </p:grpSp>
      <p:sp>
        <p:nvSpPr>
          <p:cNvPr id="38967" name="Freeform 145"/>
          <p:cNvSpPr>
            <a:spLocks/>
          </p:cNvSpPr>
          <p:nvPr/>
        </p:nvSpPr>
        <p:spPr bwMode="auto">
          <a:xfrm>
            <a:off x="7108825" y="4198938"/>
            <a:ext cx="96838" cy="98425"/>
          </a:xfrm>
          <a:custGeom>
            <a:avLst/>
            <a:gdLst>
              <a:gd name="T0" fmla="*/ 2147483646 w 61"/>
              <a:gd name="T1" fmla="*/ 0 h 62"/>
              <a:gd name="T2" fmla="*/ 2147483646 w 61"/>
              <a:gd name="T3" fmla="*/ 2147483646 h 62"/>
              <a:gd name="T4" fmla="*/ 0 w 61"/>
              <a:gd name="T5" fmla="*/ 2147483646 h 62"/>
              <a:gd name="T6" fmla="*/ 2147483646 w 61"/>
              <a:gd name="T7" fmla="*/ 0 h 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 h="62">
                <a:moveTo>
                  <a:pt x="31" y="0"/>
                </a:moveTo>
                <a:lnTo>
                  <a:pt x="61" y="62"/>
                </a:lnTo>
                <a:lnTo>
                  <a:pt x="0" y="62"/>
                </a:lnTo>
                <a:lnTo>
                  <a:pt x="31" y="0"/>
                </a:lnTo>
                <a:close/>
              </a:path>
            </a:pathLst>
          </a:custGeom>
          <a:solidFill>
            <a:srgbClr val="000000"/>
          </a:solidFill>
          <a:ln w="9525">
            <a:solidFill>
              <a:srgbClr val="000000"/>
            </a:solidFill>
            <a:prstDash val="solid"/>
            <a:round/>
            <a:headEnd/>
            <a:tailEnd/>
          </a:ln>
        </p:spPr>
        <p:txBody>
          <a:bodyPr/>
          <a:lstStyle/>
          <a:p>
            <a:endParaRPr lang="en-US"/>
          </a:p>
        </p:txBody>
      </p:sp>
      <p:sp>
        <p:nvSpPr>
          <p:cNvPr id="38968" name="Freeform 146"/>
          <p:cNvSpPr>
            <a:spLocks/>
          </p:cNvSpPr>
          <p:nvPr/>
        </p:nvSpPr>
        <p:spPr bwMode="auto">
          <a:xfrm>
            <a:off x="7566025" y="5543550"/>
            <a:ext cx="98425" cy="96838"/>
          </a:xfrm>
          <a:custGeom>
            <a:avLst/>
            <a:gdLst>
              <a:gd name="T0" fmla="*/ 2147483646 w 62"/>
              <a:gd name="T1" fmla="*/ 0 h 61"/>
              <a:gd name="T2" fmla="*/ 2147483646 w 62"/>
              <a:gd name="T3" fmla="*/ 2147483646 h 61"/>
              <a:gd name="T4" fmla="*/ 0 w 62"/>
              <a:gd name="T5" fmla="*/ 2147483646 h 61"/>
              <a:gd name="T6" fmla="*/ 2147483646 w 62"/>
              <a:gd name="T7" fmla="*/ 0 h 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2" h="61">
                <a:moveTo>
                  <a:pt x="31" y="0"/>
                </a:moveTo>
                <a:lnTo>
                  <a:pt x="62" y="61"/>
                </a:lnTo>
                <a:lnTo>
                  <a:pt x="0" y="61"/>
                </a:lnTo>
                <a:lnTo>
                  <a:pt x="31" y="0"/>
                </a:lnTo>
                <a:close/>
              </a:path>
            </a:pathLst>
          </a:custGeom>
          <a:solidFill>
            <a:srgbClr val="FFFFFF"/>
          </a:solidFill>
          <a:ln w="9525">
            <a:solidFill>
              <a:srgbClr val="000000"/>
            </a:solidFill>
            <a:prstDash val="solid"/>
            <a:round/>
            <a:headEnd/>
            <a:tailEnd/>
          </a:ln>
        </p:spPr>
        <p:txBody>
          <a:bodyPr/>
          <a:lstStyle/>
          <a:p>
            <a:endParaRPr lang="en-US"/>
          </a:p>
        </p:txBody>
      </p:sp>
      <p:sp>
        <p:nvSpPr>
          <p:cNvPr id="38969" name="Rectangle 147"/>
          <p:cNvSpPr>
            <a:spLocks noChangeArrowheads="1"/>
          </p:cNvSpPr>
          <p:nvPr/>
        </p:nvSpPr>
        <p:spPr bwMode="auto">
          <a:xfrm>
            <a:off x="428625" y="5826125"/>
            <a:ext cx="5254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-0.007</a:t>
            </a:r>
            <a:endParaRPr lang="en-US" altLang="en-US" sz="1800">
              <a:latin typeface="Times New Roman" panose="02020603050405020304" pitchFamily="18" charset="0"/>
            </a:endParaRPr>
          </a:p>
        </p:txBody>
      </p:sp>
      <p:sp>
        <p:nvSpPr>
          <p:cNvPr id="38970" name="Rectangle 148"/>
          <p:cNvSpPr>
            <a:spLocks noChangeArrowheads="1"/>
          </p:cNvSpPr>
          <p:nvPr/>
        </p:nvSpPr>
        <p:spPr bwMode="auto">
          <a:xfrm>
            <a:off x="428625" y="5221288"/>
            <a:ext cx="5254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-0.006</a:t>
            </a:r>
            <a:endParaRPr lang="en-US" altLang="en-US" sz="1800">
              <a:latin typeface="Times New Roman" panose="02020603050405020304" pitchFamily="18" charset="0"/>
            </a:endParaRPr>
          </a:p>
        </p:txBody>
      </p:sp>
      <p:sp>
        <p:nvSpPr>
          <p:cNvPr id="38971" name="Rectangle 149"/>
          <p:cNvSpPr>
            <a:spLocks noChangeArrowheads="1"/>
          </p:cNvSpPr>
          <p:nvPr/>
        </p:nvSpPr>
        <p:spPr bwMode="auto">
          <a:xfrm>
            <a:off x="428625" y="4618038"/>
            <a:ext cx="5254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-0.005</a:t>
            </a:r>
            <a:endParaRPr lang="en-US" altLang="en-US" sz="1800">
              <a:latin typeface="Times New Roman" panose="02020603050405020304" pitchFamily="18" charset="0"/>
            </a:endParaRPr>
          </a:p>
        </p:txBody>
      </p:sp>
      <p:sp>
        <p:nvSpPr>
          <p:cNvPr id="38972" name="Rectangle 150"/>
          <p:cNvSpPr>
            <a:spLocks noChangeArrowheads="1"/>
          </p:cNvSpPr>
          <p:nvPr/>
        </p:nvSpPr>
        <p:spPr bwMode="auto">
          <a:xfrm>
            <a:off x="428625" y="4014788"/>
            <a:ext cx="5254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-0.004</a:t>
            </a:r>
            <a:endParaRPr lang="en-US" altLang="en-US" sz="1800">
              <a:latin typeface="Times New Roman" panose="02020603050405020304" pitchFamily="18" charset="0"/>
            </a:endParaRPr>
          </a:p>
        </p:txBody>
      </p:sp>
      <p:sp>
        <p:nvSpPr>
          <p:cNvPr id="38973" name="Rectangle 151"/>
          <p:cNvSpPr>
            <a:spLocks noChangeArrowheads="1"/>
          </p:cNvSpPr>
          <p:nvPr/>
        </p:nvSpPr>
        <p:spPr bwMode="auto">
          <a:xfrm>
            <a:off x="428625" y="3421063"/>
            <a:ext cx="5254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-0.003</a:t>
            </a:r>
            <a:endParaRPr lang="en-US" altLang="en-US" sz="1800">
              <a:latin typeface="Times New Roman" panose="02020603050405020304" pitchFamily="18" charset="0"/>
            </a:endParaRPr>
          </a:p>
        </p:txBody>
      </p:sp>
      <p:sp>
        <p:nvSpPr>
          <p:cNvPr id="38974" name="Rectangle 152"/>
          <p:cNvSpPr>
            <a:spLocks noChangeArrowheads="1"/>
          </p:cNvSpPr>
          <p:nvPr/>
        </p:nvSpPr>
        <p:spPr bwMode="auto">
          <a:xfrm>
            <a:off x="428625" y="2816225"/>
            <a:ext cx="5254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-0.002</a:t>
            </a:r>
            <a:endParaRPr lang="en-US" altLang="en-US" sz="1800">
              <a:latin typeface="Times New Roman" panose="02020603050405020304" pitchFamily="18" charset="0"/>
            </a:endParaRPr>
          </a:p>
        </p:txBody>
      </p:sp>
      <p:sp>
        <p:nvSpPr>
          <p:cNvPr id="38975" name="Rectangle 153"/>
          <p:cNvSpPr>
            <a:spLocks noChangeArrowheads="1"/>
          </p:cNvSpPr>
          <p:nvPr/>
        </p:nvSpPr>
        <p:spPr bwMode="auto">
          <a:xfrm>
            <a:off x="428625" y="2212975"/>
            <a:ext cx="5254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-0.001</a:t>
            </a:r>
            <a:endParaRPr lang="en-US" altLang="en-US" sz="1800">
              <a:latin typeface="Times New Roman" panose="02020603050405020304" pitchFamily="18" charset="0"/>
            </a:endParaRPr>
          </a:p>
        </p:txBody>
      </p:sp>
      <p:sp>
        <p:nvSpPr>
          <p:cNvPr id="38976" name="Rectangle 154"/>
          <p:cNvSpPr>
            <a:spLocks noChangeArrowheads="1"/>
          </p:cNvSpPr>
          <p:nvPr/>
        </p:nvSpPr>
        <p:spPr bwMode="auto">
          <a:xfrm>
            <a:off x="496888" y="1609725"/>
            <a:ext cx="457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0.000</a:t>
            </a:r>
            <a:endParaRPr lang="en-US" altLang="en-US" sz="1800">
              <a:latin typeface="Times New Roman" panose="02020603050405020304" pitchFamily="18" charset="0"/>
            </a:endParaRPr>
          </a:p>
        </p:txBody>
      </p:sp>
      <p:sp>
        <p:nvSpPr>
          <p:cNvPr id="38977" name="Rectangle 155"/>
          <p:cNvSpPr>
            <a:spLocks noChangeArrowheads="1"/>
          </p:cNvSpPr>
          <p:nvPr/>
        </p:nvSpPr>
        <p:spPr bwMode="auto">
          <a:xfrm>
            <a:off x="2425700" y="613727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rPr>
              <a:t>2008</a:t>
            </a:r>
            <a:endParaRPr lang="en-US" altLang="en-US" sz="2000">
              <a:latin typeface="Times New Roman" panose="02020603050405020304" pitchFamily="18" charset="0"/>
            </a:endParaRPr>
          </a:p>
        </p:txBody>
      </p:sp>
      <p:sp>
        <p:nvSpPr>
          <p:cNvPr id="38978" name="Rectangle 156"/>
          <p:cNvSpPr>
            <a:spLocks noChangeArrowheads="1"/>
          </p:cNvSpPr>
          <p:nvPr/>
        </p:nvSpPr>
        <p:spPr bwMode="auto">
          <a:xfrm>
            <a:off x="3973513" y="613727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rPr>
              <a:t>2009</a:t>
            </a:r>
            <a:endParaRPr lang="en-US" altLang="en-US" sz="2000">
              <a:latin typeface="Times New Roman" panose="02020603050405020304" pitchFamily="18" charset="0"/>
            </a:endParaRPr>
          </a:p>
        </p:txBody>
      </p:sp>
      <p:sp>
        <p:nvSpPr>
          <p:cNvPr id="38979" name="Rectangle 157"/>
          <p:cNvSpPr>
            <a:spLocks noChangeArrowheads="1"/>
          </p:cNvSpPr>
          <p:nvPr/>
        </p:nvSpPr>
        <p:spPr bwMode="auto">
          <a:xfrm>
            <a:off x="5511800" y="613727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rPr>
              <a:t>2010</a:t>
            </a:r>
            <a:endParaRPr lang="en-US" altLang="en-US" sz="2000">
              <a:latin typeface="Times New Roman" panose="02020603050405020304" pitchFamily="18" charset="0"/>
            </a:endParaRPr>
          </a:p>
        </p:txBody>
      </p:sp>
      <p:sp>
        <p:nvSpPr>
          <p:cNvPr id="38980" name="Rectangle 158"/>
          <p:cNvSpPr>
            <a:spLocks noChangeArrowheads="1"/>
          </p:cNvSpPr>
          <p:nvPr/>
        </p:nvSpPr>
        <p:spPr bwMode="auto">
          <a:xfrm>
            <a:off x="7061200" y="613727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rPr>
              <a:t>2011</a:t>
            </a:r>
            <a:endParaRPr lang="en-US" altLang="en-US" sz="2000">
              <a:latin typeface="Times New Roman" panose="02020603050405020304" pitchFamily="18" charset="0"/>
            </a:endParaRPr>
          </a:p>
        </p:txBody>
      </p:sp>
      <p:sp>
        <p:nvSpPr>
          <p:cNvPr id="38981" name="Rectangle 159"/>
          <p:cNvSpPr>
            <a:spLocks noChangeArrowheads="1"/>
          </p:cNvSpPr>
          <p:nvPr/>
        </p:nvSpPr>
        <p:spPr bwMode="auto">
          <a:xfrm>
            <a:off x="4391025" y="6497638"/>
            <a:ext cx="13192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rPr>
              <a:t>Return year</a:t>
            </a:r>
            <a:endParaRPr lang="en-US" altLang="en-US" sz="2000">
              <a:latin typeface="Times New Roman" panose="02020603050405020304" pitchFamily="18" charset="0"/>
            </a:endParaRPr>
          </a:p>
        </p:txBody>
      </p:sp>
      <p:sp>
        <p:nvSpPr>
          <p:cNvPr id="38982" name="Rectangle 160"/>
          <p:cNvSpPr>
            <a:spLocks noChangeArrowheads="1"/>
          </p:cNvSpPr>
          <p:nvPr/>
        </p:nvSpPr>
        <p:spPr bwMode="auto">
          <a:xfrm rot="-5400000">
            <a:off x="-858837" y="3679825"/>
            <a:ext cx="223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rPr>
              <a:t>Instan. Growth Rate</a:t>
            </a:r>
            <a:endParaRPr lang="en-US" altLang="en-US" sz="1800">
              <a:latin typeface="Times New Roman" panose="02020603050405020304" pitchFamily="18" charset="0"/>
            </a:endParaRPr>
          </a:p>
        </p:txBody>
      </p:sp>
      <p:sp>
        <p:nvSpPr>
          <p:cNvPr id="38983" name="Rectangle 161"/>
          <p:cNvSpPr>
            <a:spLocks noChangeArrowheads="1"/>
          </p:cNvSpPr>
          <p:nvPr/>
        </p:nvSpPr>
        <p:spPr bwMode="auto">
          <a:xfrm>
            <a:off x="7848600" y="1295400"/>
            <a:ext cx="603250" cy="876300"/>
          </a:xfrm>
          <a:prstGeom prst="rect">
            <a:avLst/>
          </a:prstGeom>
          <a:solidFill>
            <a:srgbClr val="FFFFFF"/>
          </a:solidFill>
          <a:ln w="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38984" name="Freeform 162"/>
          <p:cNvSpPr>
            <a:spLocks/>
          </p:cNvSpPr>
          <p:nvPr/>
        </p:nvSpPr>
        <p:spPr bwMode="auto">
          <a:xfrm>
            <a:off x="7935913" y="1411288"/>
            <a:ext cx="96837" cy="98425"/>
          </a:xfrm>
          <a:custGeom>
            <a:avLst/>
            <a:gdLst>
              <a:gd name="T0" fmla="*/ 2147483646 w 61"/>
              <a:gd name="T1" fmla="*/ 0 h 62"/>
              <a:gd name="T2" fmla="*/ 2147483646 w 61"/>
              <a:gd name="T3" fmla="*/ 2147483646 h 62"/>
              <a:gd name="T4" fmla="*/ 2147483646 w 61"/>
              <a:gd name="T5" fmla="*/ 2147483646 h 62"/>
              <a:gd name="T6" fmla="*/ 0 w 61"/>
              <a:gd name="T7" fmla="*/ 2147483646 h 62"/>
              <a:gd name="T8" fmla="*/ 2147483646 w 61"/>
              <a:gd name="T9" fmla="*/ 0 h 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62">
                <a:moveTo>
                  <a:pt x="31" y="0"/>
                </a:moveTo>
                <a:lnTo>
                  <a:pt x="61" y="31"/>
                </a:lnTo>
                <a:lnTo>
                  <a:pt x="31" y="62"/>
                </a:lnTo>
                <a:lnTo>
                  <a:pt x="0" y="31"/>
                </a:lnTo>
                <a:lnTo>
                  <a:pt x="31" y="0"/>
                </a:lnTo>
                <a:close/>
              </a:path>
            </a:pathLst>
          </a:custGeom>
          <a:solidFill>
            <a:srgbClr val="000080"/>
          </a:solidFill>
          <a:ln w="9525">
            <a:solidFill>
              <a:srgbClr val="000080"/>
            </a:solidFill>
            <a:prstDash val="solid"/>
            <a:round/>
            <a:headEnd/>
            <a:tailEnd/>
          </a:ln>
        </p:spPr>
        <p:txBody>
          <a:bodyPr/>
          <a:lstStyle/>
          <a:p>
            <a:endParaRPr lang="en-US"/>
          </a:p>
        </p:txBody>
      </p:sp>
      <p:sp>
        <p:nvSpPr>
          <p:cNvPr id="38985" name="Rectangle 163"/>
          <p:cNvSpPr>
            <a:spLocks noChangeArrowheads="1"/>
          </p:cNvSpPr>
          <p:nvPr/>
        </p:nvSpPr>
        <p:spPr bwMode="auto">
          <a:xfrm>
            <a:off x="8101013" y="1343025"/>
            <a:ext cx="304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HC</a:t>
            </a:r>
            <a:endParaRPr lang="en-US" altLang="en-US" sz="1800">
              <a:latin typeface="Times New Roman" panose="02020603050405020304" pitchFamily="18" charset="0"/>
            </a:endParaRPr>
          </a:p>
        </p:txBody>
      </p:sp>
      <p:sp>
        <p:nvSpPr>
          <p:cNvPr id="38986" name="Rectangle 164"/>
          <p:cNvSpPr>
            <a:spLocks noChangeArrowheads="1"/>
          </p:cNvSpPr>
          <p:nvPr/>
        </p:nvSpPr>
        <p:spPr bwMode="auto">
          <a:xfrm>
            <a:off x="7935913" y="1703388"/>
            <a:ext cx="87312" cy="88900"/>
          </a:xfrm>
          <a:prstGeom prst="rect">
            <a:avLst/>
          </a:prstGeom>
          <a:solidFill>
            <a:srgbClr val="000000"/>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38987" name="Rectangle 165"/>
          <p:cNvSpPr>
            <a:spLocks noChangeArrowheads="1"/>
          </p:cNvSpPr>
          <p:nvPr/>
        </p:nvSpPr>
        <p:spPr bwMode="auto">
          <a:xfrm>
            <a:off x="8101013" y="1635125"/>
            <a:ext cx="2714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SH</a:t>
            </a:r>
            <a:endParaRPr lang="en-US" altLang="en-US" sz="1800">
              <a:latin typeface="Times New Roman" panose="02020603050405020304" pitchFamily="18" charset="0"/>
            </a:endParaRPr>
          </a:p>
        </p:txBody>
      </p:sp>
      <p:sp>
        <p:nvSpPr>
          <p:cNvPr id="38988" name="Freeform 166"/>
          <p:cNvSpPr>
            <a:spLocks/>
          </p:cNvSpPr>
          <p:nvPr/>
        </p:nvSpPr>
        <p:spPr bwMode="auto">
          <a:xfrm>
            <a:off x="7935913" y="1995488"/>
            <a:ext cx="96837" cy="98425"/>
          </a:xfrm>
          <a:custGeom>
            <a:avLst/>
            <a:gdLst>
              <a:gd name="T0" fmla="*/ 2147483646 w 61"/>
              <a:gd name="T1" fmla="*/ 0 h 62"/>
              <a:gd name="T2" fmla="*/ 2147483646 w 61"/>
              <a:gd name="T3" fmla="*/ 2147483646 h 62"/>
              <a:gd name="T4" fmla="*/ 0 w 61"/>
              <a:gd name="T5" fmla="*/ 2147483646 h 62"/>
              <a:gd name="T6" fmla="*/ 2147483646 w 61"/>
              <a:gd name="T7" fmla="*/ 0 h 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 h="62">
                <a:moveTo>
                  <a:pt x="31" y="0"/>
                </a:moveTo>
                <a:lnTo>
                  <a:pt x="61" y="62"/>
                </a:lnTo>
                <a:lnTo>
                  <a:pt x="0" y="62"/>
                </a:lnTo>
                <a:lnTo>
                  <a:pt x="31" y="0"/>
                </a:lnTo>
                <a:close/>
              </a:path>
            </a:pathLst>
          </a:custGeom>
          <a:solidFill>
            <a:srgbClr val="000000"/>
          </a:solidFill>
          <a:ln w="9525">
            <a:solidFill>
              <a:srgbClr val="000000"/>
            </a:solidFill>
            <a:prstDash val="solid"/>
            <a:round/>
            <a:headEnd/>
            <a:tailEnd/>
          </a:ln>
        </p:spPr>
        <p:txBody>
          <a:bodyPr/>
          <a:lstStyle/>
          <a:p>
            <a:endParaRPr lang="en-US"/>
          </a:p>
        </p:txBody>
      </p:sp>
      <p:sp>
        <p:nvSpPr>
          <p:cNvPr id="38989" name="Rectangle 167"/>
          <p:cNvSpPr>
            <a:spLocks noChangeArrowheads="1"/>
          </p:cNvSpPr>
          <p:nvPr/>
        </p:nvSpPr>
        <p:spPr bwMode="auto">
          <a:xfrm>
            <a:off x="8101013" y="1927225"/>
            <a:ext cx="304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a:solidFill>
                  <a:srgbClr val="000000"/>
                </a:solidFill>
                <a:latin typeface="Times New Roman" panose="02020603050405020304" pitchFamily="18" charset="0"/>
              </a:rPr>
              <a:t>NO</a:t>
            </a:r>
            <a:endParaRPr lang="en-US" altLang="en-US" sz="1800">
              <a:latin typeface="Times New Roman" panose="02020603050405020304" pitchFamily="18" charset="0"/>
            </a:endParaRPr>
          </a:p>
        </p:txBody>
      </p:sp>
      <p:sp>
        <p:nvSpPr>
          <p:cNvPr id="38990" name="Rectangle 168"/>
          <p:cNvSpPr>
            <a:spLocks noChangeArrowheads="1"/>
          </p:cNvSpPr>
          <p:nvPr/>
        </p:nvSpPr>
        <p:spPr bwMode="auto">
          <a:xfrm>
            <a:off x="1174750" y="311150"/>
            <a:ext cx="6826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u="sng">
                <a:latin typeface="Times New Roman" panose="02020603050405020304" pitchFamily="18" charset="0"/>
              </a:rPr>
              <a:t>Instantaneous Growth Rate (</a:t>
            </a:r>
            <a:r>
              <a:rPr lang="en-US" altLang="en-US" sz="3600" b="1" i="1" u="sng">
                <a:latin typeface="Times New Roman" panose="02020603050405020304" pitchFamily="18" charset="0"/>
              </a:rPr>
              <a:t>IGR</a:t>
            </a:r>
            <a:r>
              <a:rPr lang="en-US" altLang="en-US" sz="3600" b="1" u="sng">
                <a:latin typeface="Times New Roman" panose="02020603050405020304" pitchFamily="18" charset="0"/>
              </a:rPr>
              <a:t>)</a:t>
            </a:r>
          </a:p>
        </p:txBody>
      </p:sp>
      <p:sp>
        <p:nvSpPr>
          <p:cNvPr id="90281" name="Text Box 169"/>
          <p:cNvSpPr txBox="1">
            <a:spLocks noChangeArrowheads="1"/>
          </p:cNvSpPr>
          <p:nvPr/>
        </p:nvSpPr>
        <p:spPr bwMode="auto">
          <a:xfrm>
            <a:off x="7772400" y="3317875"/>
            <a:ext cx="1249363"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latin typeface="Times New Roman" panose="02020603050405020304" pitchFamily="18" charset="0"/>
              </a:rPr>
              <a:t>Females</a:t>
            </a:r>
          </a:p>
          <a:p>
            <a:pPr eaLnBrk="1" hangingPunct="1">
              <a:spcBef>
                <a:spcPct val="0"/>
              </a:spcBef>
              <a:buFontTx/>
              <a:buNone/>
            </a:pPr>
            <a:endParaRPr lang="en-US" altLang="en-US" sz="2400" b="1">
              <a:latin typeface="Times New Roman" panose="02020603050405020304" pitchFamily="18" charset="0"/>
            </a:endParaRPr>
          </a:p>
          <a:p>
            <a:pPr eaLnBrk="1" hangingPunct="1">
              <a:spcBef>
                <a:spcPct val="0"/>
              </a:spcBef>
              <a:buFontTx/>
              <a:buNone/>
            </a:pPr>
            <a:endParaRPr lang="en-US" altLang="en-US" sz="2400" b="1">
              <a:latin typeface="Times New Roman" panose="02020603050405020304" pitchFamily="18" charset="0"/>
            </a:endParaRPr>
          </a:p>
          <a:p>
            <a:pPr eaLnBrk="1" hangingPunct="1">
              <a:spcBef>
                <a:spcPct val="0"/>
              </a:spcBef>
              <a:buFontTx/>
              <a:buNone/>
            </a:pPr>
            <a:endParaRPr lang="en-US" altLang="en-US" sz="2400" b="1">
              <a:latin typeface="Times New Roman" panose="02020603050405020304" pitchFamily="18" charset="0"/>
            </a:endParaRPr>
          </a:p>
          <a:p>
            <a:pPr eaLnBrk="1" hangingPunct="1">
              <a:spcBef>
                <a:spcPct val="0"/>
              </a:spcBef>
              <a:buFontTx/>
              <a:buNone/>
            </a:pPr>
            <a:endParaRPr lang="en-US" altLang="en-US" sz="2400" b="1">
              <a:latin typeface="Times New Roman" panose="02020603050405020304" pitchFamily="18" charset="0"/>
            </a:endParaRPr>
          </a:p>
          <a:p>
            <a:pPr eaLnBrk="1" hangingPunct="1">
              <a:spcBef>
                <a:spcPct val="0"/>
              </a:spcBef>
              <a:buFontTx/>
              <a:buNone/>
            </a:pPr>
            <a:r>
              <a:rPr lang="en-US" altLang="en-US" sz="2400" b="1">
                <a:latin typeface="Times New Roman" panose="02020603050405020304" pitchFamily="18" charset="0"/>
              </a:rPr>
              <a:t>Males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0281"/>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0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28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Line 7"/>
          <p:cNvSpPr>
            <a:spLocks noChangeShapeType="1"/>
          </p:cNvSpPr>
          <p:nvPr/>
        </p:nvSpPr>
        <p:spPr bwMode="auto">
          <a:xfrm>
            <a:off x="998538" y="1625600"/>
            <a:ext cx="1587" cy="395763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5" name="Line 8"/>
          <p:cNvSpPr>
            <a:spLocks noChangeShapeType="1"/>
          </p:cNvSpPr>
          <p:nvPr/>
        </p:nvSpPr>
        <p:spPr bwMode="auto">
          <a:xfrm>
            <a:off x="939800" y="5583238"/>
            <a:ext cx="58738"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6" name="Line 9"/>
          <p:cNvSpPr>
            <a:spLocks noChangeShapeType="1"/>
          </p:cNvSpPr>
          <p:nvPr/>
        </p:nvSpPr>
        <p:spPr bwMode="auto">
          <a:xfrm>
            <a:off x="939800" y="4597400"/>
            <a:ext cx="587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7" name="Line 10"/>
          <p:cNvSpPr>
            <a:spLocks noChangeShapeType="1"/>
          </p:cNvSpPr>
          <p:nvPr/>
        </p:nvSpPr>
        <p:spPr bwMode="auto">
          <a:xfrm>
            <a:off x="939800" y="3611563"/>
            <a:ext cx="58738"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8" name="Line 11"/>
          <p:cNvSpPr>
            <a:spLocks noChangeShapeType="1"/>
          </p:cNvSpPr>
          <p:nvPr/>
        </p:nvSpPr>
        <p:spPr bwMode="auto">
          <a:xfrm>
            <a:off x="939800" y="2613025"/>
            <a:ext cx="587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9" name="Line 12"/>
          <p:cNvSpPr>
            <a:spLocks noChangeShapeType="1"/>
          </p:cNvSpPr>
          <p:nvPr/>
        </p:nvSpPr>
        <p:spPr bwMode="auto">
          <a:xfrm>
            <a:off x="939800" y="1625600"/>
            <a:ext cx="587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0" name="Line 13"/>
          <p:cNvSpPr>
            <a:spLocks noChangeShapeType="1"/>
          </p:cNvSpPr>
          <p:nvPr/>
        </p:nvSpPr>
        <p:spPr bwMode="auto">
          <a:xfrm>
            <a:off x="998538" y="5583238"/>
            <a:ext cx="77962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1" name="Line 14"/>
          <p:cNvSpPr>
            <a:spLocks noChangeShapeType="1"/>
          </p:cNvSpPr>
          <p:nvPr/>
        </p:nvSpPr>
        <p:spPr bwMode="auto">
          <a:xfrm flipV="1">
            <a:off x="998538" y="5583238"/>
            <a:ext cx="1587"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2" name="Line 15"/>
          <p:cNvSpPr>
            <a:spLocks noChangeShapeType="1"/>
          </p:cNvSpPr>
          <p:nvPr/>
        </p:nvSpPr>
        <p:spPr bwMode="auto">
          <a:xfrm flipV="1">
            <a:off x="1866900" y="5583238"/>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3" name="Line 16"/>
          <p:cNvSpPr>
            <a:spLocks noChangeShapeType="1"/>
          </p:cNvSpPr>
          <p:nvPr/>
        </p:nvSpPr>
        <p:spPr bwMode="auto">
          <a:xfrm flipV="1">
            <a:off x="2733675" y="5583238"/>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4" name="Line 17"/>
          <p:cNvSpPr>
            <a:spLocks noChangeShapeType="1"/>
          </p:cNvSpPr>
          <p:nvPr/>
        </p:nvSpPr>
        <p:spPr bwMode="auto">
          <a:xfrm flipV="1">
            <a:off x="3600450" y="5583238"/>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5" name="Line 18"/>
          <p:cNvSpPr>
            <a:spLocks noChangeShapeType="1"/>
          </p:cNvSpPr>
          <p:nvPr/>
        </p:nvSpPr>
        <p:spPr bwMode="auto">
          <a:xfrm flipV="1">
            <a:off x="4468813" y="5583238"/>
            <a:ext cx="1587"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6" name="Line 19"/>
          <p:cNvSpPr>
            <a:spLocks noChangeShapeType="1"/>
          </p:cNvSpPr>
          <p:nvPr/>
        </p:nvSpPr>
        <p:spPr bwMode="auto">
          <a:xfrm flipV="1">
            <a:off x="5324475" y="5583238"/>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7" name="Line 20"/>
          <p:cNvSpPr>
            <a:spLocks noChangeShapeType="1"/>
          </p:cNvSpPr>
          <p:nvPr/>
        </p:nvSpPr>
        <p:spPr bwMode="auto">
          <a:xfrm flipV="1">
            <a:off x="6191250" y="5583238"/>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8" name="Line 21"/>
          <p:cNvSpPr>
            <a:spLocks noChangeShapeType="1"/>
          </p:cNvSpPr>
          <p:nvPr/>
        </p:nvSpPr>
        <p:spPr bwMode="auto">
          <a:xfrm flipV="1">
            <a:off x="7059613" y="5583238"/>
            <a:ext cx="1587"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9" name="Line 22"/>
          <p:cNvSpPr>
            <a:spLocks noChangeShapeType="1"/>
          </p:cNvSpPr>
          <p:nvPr/>
        </p:nvSpPr>
        <p:spPr bwMode="auto">
          <a:xfrm flipV="1">
            <a:off x="7926388" y="5583238"/>
            <a:ext cx="1587"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0" name="Line 23"/>
          <p:cNvSpPr>
            <a:spLocks noChangeShapeType="1"/>
          </p:cNvSpPr>
          <p:nvPr/>
        </p:nvSpPr>
        <p:spPr bwMode="auto">
          <a:xfrm flipV="1">
            <a:off x="8794750" y="5583238"/>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1" name="Rectangle 52"/>
          <p:cNvSpPr>
            <a:spLocks noChangeArrowheads="1"/>
          </p:cNvSpPr>
          <p:nvPr/>
        </p:nvSpPr>
        <p:spPr bwMode="auto">
          <a:xfrm>
            <a:off x="609600" y="5407025"/>
            <a:ext cx="317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3.0</a:t>
            </a:r>
            <a:endParaRPr lang="en-US" altLang="en-US" sz="2000">
              <a:latin typeface="Times New Roman" panose="02020603050405020304" pitchFamily="18" charset="0"/>
              <a:cs typeface="Times New Roman" panose="02020603050405020304" pitchFamily="18" charset="0"/>
            </a:endParaRPr>
          </a:p>
        </p:txBody>
      </p:sp>
      <p:sp>
        <p:nvSpPr>
          <p:cNvPr id="18452" name="Rectangle 53"/>
          <p:cNvSpPr>
            <a:spLocks noChangeArrowheads="1"/>
          </p:cNvSpPr>
          <p:nvPr/>
        </p:nvSpPr>
        <p:spPr bwMode="auto">
          <a:xfrm>
            <a:off x="609600" y="4419600"/>
            <a:ext cx="317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3.5</a:t>
            </a:r>
            <a:endParaRPr lang="en-US" altLang="en-US" sz="2000">
              <a:latin typeface="Times New Roman" panose="02020603050405020304" pitchFamily="18" charset="0"/>
              <a:cs typeface="Times New Roman" panose="02020603050405020304" pitchFamily="18" charset="0"/>
            </a:endParaRPr>
          </a:p>
        </p:txBody>
      </p:sp>
      <p:sp>
        <p:nvSpPr>
          <p:cNvPr id="18453" name="Rectangle 54"/>
          <p:cNvSpPr>
            <a:spLocks noChangeArrowheads="1"/>
          </p:cNvSpPr>
          <p:nvPr/>
        </p:nvSpPr>
        <p:spPr bwMode="auto">
          <a:xfrm>
            <a:off x="609600" y="3433763"/>
            <a:ext cx="317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4.0</a:t>
            </a:r>
            <a:endParaRPr lang="en-US" altLang="en-US" sz="2000">
              <a:latin typeface="Times New Roman" panose="02020603050405020304" pitchFamily="18" charset="0"/>
              <a:cs typeface="Times New Roman" panose="02020603050405020304" pitchFamily="18" charset="0"/>
            </a:endParaRPr>
          </a:p>
        </p:txBody>
      </p:sp>
      <p:sp>
        <p:nvSpPr>
          <p:cNvPr id="18454" name="Rectangle 55"/>
          <p:cNvSpPr>
            <a:spLocks noChangeArrowheads="1"/>
          </p:cNvSpPr>
          <p:nvPr/>
        </p:nvSpPr>
        <p:spPr bwMode="auto">
          <a:xfrm>
            <a:off x="609600" y="2435225"/>
            <a:ext cx="317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4.5</a:t>
            </a:r>
            <a:endParaRPr lang="en-US" altLang="en-US" sz="2000">
              <a:latin typeface="Times New Roman" panose="02020603050405020304" pitchFamily="18" charset="0"/>
              <a:cs typeface="Times New Roman" panose="02020603050405020304" pitchFamily="18" charset="0"/>
            </a:endParaRPr>
          </a:p>
        </p:txBody>
      </p:sp>
      <p:sp>
        <p:nvSpPr>
          <p:cNvPr id="18455" name="Rectangle 56"/>
          <p:cNvSpPr>
            <a:spLocks noChangeArrowheads="1"/>
          </p:cNvSpPr>
          <p:nvPr/>
        </p:nvSpPr>
        <p:spPr bwMode="auto">
          <a:xfrm>
            <a:off x="609600" y="1447800"/>
            <a:ext cx="317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5.0</a:t>
            </a:r>
            <a:endParaRPr lang="en-US" altLang="en-US" sz="2000">
              <a:latin typeface="Times New Roman" panose="02020603050405020304" pitchFamily="18" charset="0"/>
              <a:cs typeface="Times New Roman" panose="02020603050405020304" pitchFamily="18" charset="0"/>
            </a:endParaRPr>
          </a:p>
        </p:txBody>
      </p:sp>
      <p:sp>
        <p:nvSpPr>
          <p:cNvPr id="18456" name="Rectangle 58"/>
          <p:cNvSpPr>
            <a:spLocks noChangeArrowheads="1"/>
          </p:cNvSpPr>
          <p:nvPr/>
        </p:nvSpPr>
        <p:spPr bwMode="auto">
          <a:xfrm>
            <a:off x="1600200" y="57499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2006</a:t>
            </a:r>
            <a:endParaRPr lang="en-US" altLang="en-US" sz="2000">
              <a:latin typeface="Times New Roman" panose="02020603050405020304" pitchFamily="18" charset="0"/>
              <a:cs typeface="Times New Roman" panose="02020603050405020304" pitchFamily="18" charset="0"/>
            </a:endParaRPr>
          </a:p>
        </p:txBody>
      </p:sp>
      <p:sp>
        <p:nvSpPr>
          <p:cNvPr id="18457" name="Rectangle 59"/>
          <p:cNvSpPr>
            <a:spLocks noChangeArrowheads="1"/>
          </p:cNvSpPr>
          <p:nvPr/>
        </p:nvSpPr>
        <p:spPr bwMode="auto">
          <a:xfrm>
            <a:off x="2466975" y="57499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2007</a:t>
            </a:r>
            <a:endParaRPr lang="en-US" altLang="en-US" sz="2000">
              <a:latin typeface="Times New Roman" panose="02020603050405020304" pitchFamily="18" charset="0"/>
              <a:cs typeface="Times New Roman" panose="02020603050405020304" pitchFamily="18" charset="0"/>
            </a:endParaRPr>
          </a:p>
        </p:txBody>
      </p:sp>
      <p:sp>
        <p:nvSpPr>
          <p:cNvPr id="18458" name="Rectangle 60"/>
          <p:cNvSpPr>
            <a:spLocks noChangeArrowheads="1"/>
          </p:cNvSpPr>
          <p:nvPr/>
        </p:nvSpPr>
        <p:spPr bwMode="auto">
          <a:xfrm>
            <a:off x="3335338" y="57499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2008</a:t>
            </a:r>
            <a:endParaRPr lang="en-US" altLang="en-US" sz="2000">
              <a:latin typeface="Times New Roman" panose="02020603050405020304" pitchFamily="18" charset="0"/>
              <a:cs typeface="Times New Roman" panose="02020603050405020304" pitchFamily="18" charset="0"/>
            </a:endParaRPr>
          </a:p>
        </p:txBody>
      </p:sp>
      <p:sp>
        <p:nvSpPr>
          <p:cNvPr id="18459" name="Rectangle 61"/>
          <p:cNvSpPr>
            <a:spLocks noChangeArrowheads="1"/>
          </p:cNvSpPr>
          <p:nvPr/>
        </p:nvSpPr>
        <p:spPr bwMode="auto">
          <a:xfrm>
            <a:off x="4202113" y="57499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2009</a:t>
            </a:r>
            <a:endParaRPr lang="en-US" altLang="en-US" sz="2000">
              <a:latin typeface="Times New Roman" panose="02020603050405020304" pitchFamily="18" charset="0"/>
              <a:cs typeface="Times New Roman" panose="02020603050405020304" pitchFamily="18" charset="0"/>
            </a:endParaRPr>
          </a:p>
        </p:txBody>
      </p:sp>
      <p:sp>
        <p:nvSpPr>
          <p:cNvPr id="18460" name="Rectangle 62"/>
          <p:cNvSpPr>
            <a:spLocks noChangeArrowheads="1"/>
          </p:cNvSpPr>
          <p:nvPr/>
        </p:nvSpPr>
        <p:spPr bwMode="auto">
          <a:xfrm>
            <a:off x="5057775" y="57499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2010</a:t>
            </a:r>
            <a:endParaRPr lang="en-US" altLang="en-US" sz="2000">
              <a:latin typeface="Times New Roman" panose="02020603050405020304" pitchFamily="18" charset="0"/>
              <a:cs typeface="Times New Roman" panose="02020603050405020304" pitchFamily="18" charset="0"/>
            </a:endParaRPr>
          </a:p>
        </p:txBody>
      </p:sp>
      <p:sp>
        <p:nvSpPr>
          <p:cNvPr id="18461" name="Rectangle 63"/>
          <p:cNvSpPr>
            <a:spLocks noChangeArrowheads="1"/>
          </p:cNvSpPr>
          <p:nvPr/>
        </p:nvSpPr>
        <p:spPr bwMode="auto">
          <a:xfrm>
            <a:off x="5926138" y="57499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2011</a:t>
            </a:r>
            <a:endParaRPr lang="en-US" altLang="en-US" sz="2000">
              <a:latin typeface="Times New Roman" panose="02020603050405020304" pitchFamily="18" charset="0"/>
              <a:cs typeface="Times New Roman" panose="02020603050405020304" pitchFamily="18" charset="0"/>
            </a:endParaRPr>
          </a:p>
        </p:txBody>
      </p:sp>
      <p:sp>
        <p:nvSpPr>
          <p:cNvPr id="18462" name="Rectangle 64"/>
          <p:cNvSpPr>
            <a:spLocks noChangeArrowheads="1"/>
          </p:cNvSpPr>
          <p:nvPr/>
        </p:nvSpPr>
        <p:spPr bwMode="auto">
          <a:xfrm>
            <a:off x="6792913" y="57499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2012</a:t>
            </a:r>
            <a:endParaRPr lang="en-US" altLang="en-US" sz="2000">
              <a:latin typeface="Times New Roman" panose="02020603050405020304" pitchFamily="18" charset="0"/>
              <a:cs typeface="Times New Roman" panose="02020603050405020304" pitchFamily="18" charset="0"/>
            </a:endParaRPr>
          </a:p>
        </p:txBody>
      </p:sp>
      <p:sp>
        <p:nvSpPr>
          <p:cNvPr id="18463" name="Rectangle 65"/>
          <p:cNvSpPr>
            <a:spLocks noChangeArrowheads="1"/>
          </p:cNvSpPr>
          <p:nvPr/>
        </p:nvSpPr>
        <p:spPr bwMode="auto">
          <a:xfrm>
            <a:off x="7661275" y="57499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2013</a:t>
            </a:r>
            <a:endParaRPr lang="en-US" altLang="en-US" sz="2000">
              <a:latin typeface="Times New Roman" panose="02020603050405020304" pitchFamily="18" charset="0"/>
              <a:cs typeface="Times New Roman" panose="02020603050405020304" pitchFamily="18" charset="0"/>
            </a:endParaRPr>
          </a:p>
        </p:txBody>
      </p:sp>
      <p:sp>
        <p:nvSpPr>
          <p:cNvPr id="18464" name="Rectangle 67"/>
          <p:cNvSpPr>
            <a:spLocks noChangeArrowheads="1"/>
          </p:cNvSpPr>
          <p:nvPr/>
        </p:nvSpPr>
        <p:spPr bwMode="auto">
          <a:xfrm>
            <a:off x="4114800" y="6248400"/>
            <a:ext cx="15827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rgbClr val="000000"/>
                </a:solidFill>
                <a:latin typeface="Times New Roman" panose="02020603050405020304" pitchFamily="18" charset="0"/>
                <a:cs typeface="Times New Roman" panose="02020603050405020304" pitchFamily="18" charset="0"/>
              </a:rPr>
              <a:t>Return year</a:t>
            </a:r>
            <a:endParaRPr lang="en-US" altLang="en-US" sz="2400">
              <a:latin typeface="Times New Roman" panose="02020603050405020304" pitchFamily="18" charset="0"/>
              <a:cs typeface="Times New Roman" panose="02020603050405020304" pitchFamily="18" charset="0"/>
            </a:endParaRPr>
          </a:p>
        </p:txBody>
      </p:sp>
      <p:grpSp>
        <p:nvGrpSpPr>
          <p:cNvPr id="4" name="Group 3"/>
          <p:cNvGrpSpPr/>
          <p:nvPr/>
        </p:nvGrpSpPr>
        <p:grpSpPr>
          <a:xfrm>
            <a:off x="1312862" y="1573487"/>
            <a:ext cx="795338" cy="855662"/>
            <a:chOff x="4029075" y="4221163"/>
            <a:chExt cx="795338" cy="855662"/>
          </a:xfrm>
        </p:grpSpPr>
        <p:sp>
          <p:nvSpPr>
            <p:cNvPr id="18465" name="Rectangle 69"/>
            <p:cNvSpPr>
              <a:spLocks noChangeArrowheads="1"/>
            </p:cNvSpPr>
            <p:nvPr/>
          </p:nvSpPr>
          <p:spPr bwMode="auto">
            <a:xfrm>
              <a:off x="4029075" y="4221163"/>
              <a:ext cx="795338" cy="855662"/>
            </a:xfrm>
            <a:prstGeom prst="rect">
              <a:avLst/>
            </a:prstGeom>
            <a:solidFill>
              <a:srgbClr val="FFFFFF"/>
            </a:solidFill>
            <a:ln w="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nvGrpSpPr>
            <p:cNvPr id="2" name="Group 1"/>
            <p:cNvGrpSpPr/>
            <p:nvPr/>
          </p:nvGrpSpPr>
          <p:grpSpPr>
            <a:xfrm>
              <a:off x="4100513" y="4800600"/>
              <a:ext cx="668337" cy="228600"/>
              <a:chOff x="4100513" y="4268788"/>
              <a:chExt cx="668337" cy="228600"/>
            </a:xfrm>
          </p:grpSpPr>
          <p:sp>
            <p:nvSpPr>
              <p:cNvPr id="18466" name="Line 70"/>
              <p:cNvSpPr>
                <a:spLocks noChangeShapeType="1"/>
              </p:cNvSpPr>
              <p:nvPr/>
            </p:nvSpPr>
            <p:spPr bwMode="auto">
              <a:xfrm>
                <a:off x="4100513" y="4387850"/>
                <a:ext cx="355600" cy="1588"/>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7" name="Freeform 71"/>
              <p:cNvSpPr>
                <a:spLocks/>
              </p:cNvSpPr>
              <p:nvPr/>
            </p:nvSpPr>
            <p:spPr bwMode="auto">
              <a:xfrm>
                <a:off x="4217988" y="4327525"/>
                <a:ext cx="119062" cy="119063"/>
              </a:xfrm>
              <a:custGeom>
                <a:avLst/>
                <a:gdLst>
                  <a:gd name="T0" fmla="*/ 2147483646 w 75"/>
                  <a:gd name="T1" fmla="*/ 0 h 75"/>
                  <a:gd name="T2" fmla="*/ 2147483646 w 75"/>
                  <a:gd name="T3" fmla="*/ 2147483646 h 75"/>
                  <a:gd name="T4" fmla="*/ 0 w 75"/>
                  <a:gd name="T5" fmla="*/ 2147483646 h 75"/>
                  <a:gd name="T6" fmla="*/ 2147483646 w 75"/>
                  <a:gd name="T7" fmla="*/ 0 h 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 h="75">
                    <a:moveTo>
                      <a:pt x="38" y="0"/>
                    </a:moveTo>
                    <a:lnTo>
                      <a:pt x="75" y="75"/>
                    </a:lnTo>
                    <a:lnTo>
                      <a:pt x="0" y="75"/>
                    </a:lnTo>
                    <a:lnTo>
                      <a:pt x="38" y="0"/>
                    </a:lnTo>
                    <a:close/>
                  </a:path>
                </a:pathLst>
              </a:custGeom>
              <a:solidFill>
                <a:srgbClr val="FFFFFF"/>
              </a:solidFill>
              <a:ln w="11113">
                <a:solidFill>
                  <a:srgbClr val="000000"/>
                </a:solidFill>
                <a:prstDash val="solid"/>
                <a:round/>
                <a:headEnd/>
                <a:tailEnd/>
              </a:ln>
            </p:spPr>
            <p:txBody>
              <a:bodyPr/>
              <a:lstStyle/>
              <a:p>
                <a:endParaRPr lang="en-US"/>
              </a:p>
            </p:txBody>
          </p:sp>
          <p:sp>
            <p:nvSpPr>
              <p:cNvPr id="18468" name="Rectangle 72"/>
              <p:cNvSpPr>
                <a:spLocks noChangeArrowheads="1"/>
              </p:cNvSpPr>
              <p:nvPr/>
            </p:nvSpPr>
            <p:spPr bwMode="auto">
              <a:xfrm>
                <a:off x="4503738" y="42687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500">
                    <a:solidFill>
                      <a:srgbClr val="000000"/>
                    </a:solidFill>
                    <a:latin typeface="Times New Roman" panose="02020603050405020304" pitchFamily="18" charset="0"/>
                    <a:cs typeface="Times New Roman" panose="02020603050405020304" pitchFamily="18" charset="0"/>
                  </a:rPr>
                  <a:t>HC</a:t>
                </a:r>
                <a:endParaRPr lang="en-US" altLang="en-US" sz="1800">
                  <a:latin typeface="Times New Roman" panose="02020603050405020304" pitchFamily="18" charset="0"/>
                  <a:cs typeface="Times New Roman" panose="02020603050405020304" pitchFamily="18" charset="0"/>
                </a:endParaRPr>
              </a:p>
            </p:txBody>
          </p:sp>
        </p:grpSp>
        <p:sp>
          <p:nvSpPr>
            <p:cNvPr id="18469" name="Line 73"/>
            <p:cNvSpPr>
              <a:spLocks noChangeShapeType="1"/>
            </p:cNvSpPr>
            <p:nvPr/>
          </p:nvSpPr>
          <p:spPr bwMode="auto">
            <a:xfrm>
              <a:off x="4100513" y="4672013"/>
              <a:ext cx="355600" cy="1587"/>
            </a:xfrm>
            <a:prstGeom prst="line">
              <a:avLst/>
            </a:prstGeom>
            <a:noFill/>
            <a:ln w="28575">
              <a:solidFill>
                <a:srgbClr val="000000"/>
              </a:solidFill>
              <a:prstDash val="sys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70" name="Freeform 74"/>
            <p:cNvSpPr>
              <a:spLocks/>
            </p:cNvSpPr>
            <p:nvPr/>
          </p:nvSpPr>
          <p:spPr bwMode="auto">
            <a:xfrm>
              <a:off x="4217988" y="4613275"/>
              <a:ext cx="119062" cy="119063"/>
            </a:xfrm>
            <a:custGeom>
              <a:avLst/>
              <a:gdLst>
                <a:gd name="T0" fmla="*/ 2147483646 w 75"/>
                <a:gd name="T1" fmla="*/ 0 h 75"/>
                <a:gd name="T2" fmla="*/ 2147483646 w 75"/>
                <a:gd name="T3" fmla="*/ 2147483646 h 75"/>
                <a:gd name="T4" fmla="*/ 2147483646 w 75"/>
                <a:gd name="T5" fmla="*/ 2147483646 h 75"/>
                <a:gd name="T6" fmla="*/ 0 w 75"/>
                <a:gd name="T7" fmla="*/ 2147483646 h 75"/>
                <a:gd name="T8" fmla="*/ 2147483646 w 75"/>
                <a:gd name="T9" fmla="*/ 0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75">
                  <a:moveTo>
                    <a:pt x="38" y="0"/>
                  </a:moveTo>
                  <a:lnTo>
                    <a:pt x="75" y="37"/>
                  </a:lnTo>
                  <a:lnTo>
                    <a:pt x="38" y="75"/>
                  </a:lnTo>
                  <a:lnTo>
                    <a:pt x="0" y="37"/>
                  </a:lnTo>
                  <a:lnTo>
                    <a:pt x="38" y="0"/>
                  </a:lnTo>
                  <a:close/>
                </a:path>
              </a:pathLst>
            </a:custGeom>
            <a:solidFill>
              <a:srgbClr val="969696"/>
            </a:solidFill>
            <a:ln w="11113">
              <a:solidFill>
                <a:srgbClr val="000000"/>
              </a:solidFill>
              <a:prstDash val="solid"/>
              <a:round/>
              <a:headEnd/>
              <a:tailEnd/>
            </a:ln>
          </p:spPr>
          <p:txBody>
            <a:bodyPr/>
            <a:lstStyle/>
            <a:p>
              <a:endParaRPr lang="en-US"/>
            </a:p>
          </p:txBody>
        </p:sp>
        <p:sp>
          <p:nvSpPr>
            <p:cNvPr id="18471" name="Rectangle 75"/>
            <p:cNvSpPr>
              <a:spLocks noChangeArrowheads="1"/>
            </p:cNvSpPr>
            <p:nvPr/>
          </p:nvSpPr>
          <p:spPr bwMode="auto">
            <a:xfrm>
              <a:off x="4503738" y="4552950"/>
              <a:ext cx="244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500">
                  <a:solidFill>
                    <a:srgbClr val="000000"/>
                  </a:solidFill>
                  <a:latin typeface="Times New Roman" panose="02020603050405020304" pitchFamily="18" charset="0"/>
                  <a:cs typeface="Times New Roman" panose="02020603050405020304" pitchFamily="18" charset="0"/>
                </a:rPr>
                <a:t>SH</a:t>
              </a:r>
              <a:endParaRPr lang="en-US" altLang="en-US" sz="1800">
                <a:latin typeface="Times New Roman" panose="02020603050405020304" pitchFamily="18" charset="0"/>
                <a:cs typeface="Times New Roman" panose="02020603050405020304" pitchFamily="18" charset="0"/>
              </a:endParaRPr>
            </a:p>
          </p:txBody>
        </p:sp>
        <p:grpSp>
          <p:nvGrpSpPr>
            <p:cNvPr id="3" name="Group 2"/>
            <p:cNvGrpSpPr/>
            <p:nvPr/>
          </p:nvGrpSpPr>
          <p:grpSpPr>
            <a:xfrm>
              <a:off x="4099034" y="4267200"/>
              <a:ext cx="679450" cy="228600"/>
              <a:chOff x="4100513" y="4838700"/>
              <a:chExt cx="679450" cy="228600"/>
            </a:xfrm>
          </p:grpSpPr>
          <p:sp>
            <p:nvSpPr>
              <p:cNvPr id="18472" name="Line 76"/>
              <p:cNvSpPr>
                <a:spLocks noChangeShapeType="1"/>
              </p:cNvSpPr>
              <p:nvPr/>
            </p:nvSpPr>
            <p:spPr bwMode="auto">
              <a:xfrm>
                <a:off x="4100513" y="4957763"/>
                <a:ext cx="355600" cy="15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3" name="Rectangle 77"/>
              <p:cNvSpPr>
                <a:spLocks noChangeArrowheads="1"/>
              </p:cNvSpPr>
              <p:nvPr/>
            </p:nvSpPr>
            <p:spPr bwMode="auto">
              <a:xfrm>
                <a:off x="4217988" y="4899025"/>
                <a:ext cx="107950" cy="106363"/>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8474" name="Rectangle 78"/>
              <p:cNvSpPr>
                <a:spLocks noChangeArrowheads="1"/>
              </p:cNvSpPr>
              <p:nvPr/>
            </p:nvSpPr>
            <p:spPr bwMode="auto">
              <a:xfrm>
                <a:off x="4503738" y="4838700"/>
                <a:ext cx="276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500">
                    <a:solidFill>
                      <a:srgbClr val="000000"/>
                    </a:solidFill>
                    <a:latin typeface="Times New Roman" panose="02020603050405020304" pitchFamily="18" charset="0"/>
                    <a:cs typeface="Times New Roman" panose="02020603050405020304" pitchFamily="18" charset="0"/>
                  </a:rPr>
                  <a:t>NO</a:t>
                </a:r>
                <a:endParaRPr lang="en-US" altLang="en-US" sz="1800">
                  <a:latin typeface="Times New Roman" panose="02020603050405020304" pitchFamily="18" charset="0"/>
                  <a:cs typeface="Times New Roman" panose="02020603050405020304" pitchFamily="18" charset="0"/>
                </a:endParaRPr>
              </a:p>
            </p:txBody>
          </p:sp>
        </p:grpSp>
      </p:grpSp>
      <p:sp>
        <p:nvSpPr>
          <p:cNvPr id="18475" name="Rectangle 79"/>
          <p:cNvSpPr>
            <a:spLocks noChangeArrowheads="1"/>
          </p:cNvSpPr>
          <p:nvPr/>
        </p:nvSpPr>
        <p:spPr bwMode="auto">
          <a:xfrm>
            <a:off x="5334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400">
                <a:solidFill>
                  <a:schemeClr val="tx2"/>
                </a:solidFill>
                <a:latin typeface="Times New Roman" panose="02020603050405020304" pitchFamily="18" charset="0"/>
                <a:cs typeface="Times New Roman" panose="02020603050405020304" pitchFamily="18" charset="0"/>
              </a:rPr>
              <a:t>Age 4 Roza Body Mass</a:t>
            </a:r>
          </a:p>
        </p:txBody>
      </p:sp>
      <p:sp>
        <p:nvSpPr>
          <p:cNvPr id="18476" name="Rectangle 67"/>
          <p:cNvSpPr>
            <a:spLocks noChangeArrowheads="1"/>
          </p:cNvSpPr>
          <p:nvPr/>
        </p:nvSpPr>
        <p:spPr bwMode="auto">
          <a:xfrm rot="-5400000">
            <a:off x="-756443" y="3418681"/>
            <a:ext cx="2241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rgbClr val="000000"/>
                </a:solidFill>
                <a:latin typeface="Times New Roman" panose="02020603050405020304" pitchFamily="18" charset="0"/>
                <a:cs typeface="Times New Roman" panose="02020603050405020304" pitchFamily="18" charset="0"/>
              </a:rPr>
              <a:t>Body weight (kg)</a:t>
            </a:r>
            <a:endParaRPr lang="en-US" altLang="en-US" sz="2400">
              <a:latin typeface="Times New Roman" panose="02020603050405020304" pitchFamily="18" charset="0"/>
              <a:cs typeface="Times New Roman" panose="02020603050405020304" pitchFamily="18" charset="0"/>
            </a:endParaRPr>
          </a:p>
        </p:txBody>
      </p:sp>
      <p:grpSp>
        <p:nvGrpSpPr>
          <p:cNvPr id="18477" name="Group 16"/>
          <p:cNvGrpSpPr>
            <a:grpSpLocks/>
          </p:cNvGrpSpPr>
          <p:nvPr/>
        </p:nvGrpSpPr>
        <p:grpSpPr bwMode="auto">
          <a:xfrm>
            <a:off x="1806575" y="2576513"/>
            <a:ext cx="7048500" cy="2139950"/>
            <a:chOff x="1806575" y="2576513"/>
            <a:chExt cx="7048391" cy="2139950"/>
          </a:xfrm>
        </p:grpSpPr>
        <p:cxnSp>
          <p:nvCxnSpPr>
            <p:cNvPr id="10" name="Straight Connector 9"/>
            <p:cNvCxnSpPr/>
            <p:nvPr/>
          </p:nvCxnSpPr>
          <p:spPr>
            <a:xfrm>
              <a:off x="7924705" y="2700338"/>
              <a:ext cx="868350" cy="1587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514" name="Group 93"/>
            <p:cNvGrpSpPr>
              <a:grpSpLocks/>
            </p:cNvGrpSpPr>
            <p:nvPr/>
          </p:nvGrpSpPr>
          <p:grpSpPr bwMode="auto">
            <a:xfrm>
              <a:off x="1806575" y="2576513"/>
              <a:ext cx="6180138" cy="2139950"/>
              <a:chOff x="1138" y="1623"/>
              <a:chExt cx="3893" cy="1348"/>
            </a:xfrm>
          </p:grpSpPr>
          <p:grpSp>
            <p:nvGrpSpPr>
              <p:cNvPr id="18516" name="Group 88"/>
              <p:cNvGrpSpPr>
                <a:grpSpLocks/>
              </p:cNvGrpSpPr>
              <p:nvPr/>
            </p:nvGrpSpPr>
            <p:grpSpPr bwMode="auto">
              <a:xfrm>
                <a:off x="1138" y="1623"/>
                <a:ext cx="3893" cy="1348"/>
                <a:chOff x="1138" y="1623"/>
                <a:chExt cx="3893" cy="1348"/>
              </a:xfrm>
            </p:grpSpPr>
            <p:sp>
              <p:nvSpPr>
                <p:cNvPr id="18518" name="Freeform 24"/>
                <p:cNvSpPr>
                  <a:spLocks/>
                </p:cNvSpPr>
                <p:nvPr/>
              </p:nvSpPr>
              <p:spPr bwMode="auto">
                <a:xfrm>
                  <a:off x="1176" y="1661"/>
                  <a:ext cx="3817" cy="1272"/>
                </a:xfrm>
                <a:custGeom>
                  <a:avLst/>
                  <a:gdLst>
                    <a:gd name="T0" fmla="*/ 0 w 510"/>
                    <a:gd name="T1" fmla="*/ 3987129 h 170"/>
                    <a:gd name="T2" fmla="*/ 1712995 w 510"/>
                    <a:gd name="T3" fmla="*/ 2604727 h 170"/>
                    <a:gd name="T4" fmla="*/ 3429350 w 510"/>
                    <a:gd name="T5" fmla="*/ 1454450 h 170"/>
                    <a:gd name="T6" fmla="*/ 5142734 w 510"/>
                    <a:gd name="T7" fmla="*/ 351027 h 170"/>
                    <a:gd name="T8" fmla="*/ 6833934 w 510"/>
                    <a:gd name="T9" fmla="*/ 1758562 h 170"/>
                    <a:gd name="T10" fmla="*/ 8546929 w 510"/>
                    <a:gd name="T11" fmla="*/ 2297703 h 170"/>
                    <a:gd name="T12" fmla="*/ 10263224 w 510"/>
                    <a:gd name="T13" fmla="*/ 0 h 170"/>
                    <a:gd name="T14" fmla="*/ 11976668 w 510"/>
                    <a:gd name="T15" fmla="*/ 116059 h 17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10" h="170">
                      <a:moveTo>
                        <a:pt x="0" y="170"/>
                      </a:moveTo>
                      <a:lnTo>
                        <a:pt x="73" y="111"/>
                      </a:lnTo>
                      <a:lnTo>
                        <a:pt x="146" y="62"/>
                      </a:lnTo>
                      <a:lnTo>
                        <a:pt x="219" y="15"/>
                      </a:lnTo>
                      <a:lnTo>
                        <a:pt x="291" y="75"/>
                      </a:lnTo>
                      <a:lnTo>
                        <a:pt x="364" y="98"/>
                      </a:lnTo>
                      <a:lnTo>
                        <a:pt x="437" y="0"/>
                      </a:lnTo>
                      <a:lnTo>
                        <a:pt x="510" y="5"/>
                      </a:lnTo>
                    </a:path>
                  </a:pathLst>
                </a:custGeom>
                <a:noFill/>
                <a:ln w="238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8519" name="Group 87"/>
                <p:cNvGrpSpPr>
                  <a:grpSpLocks/>
                </p:cNvGrpSpPr>
                <p:nvPr/>
              </p:nvGrpSpPr>
              <p:grpSpPr bwMode="auto">
                <a:xfrm>
                  <a:off x="1138" y="1623"/>
                  <a:ext cx="3893" cy="1348"/>
                  <a:chOff x="1138" y="1623"/>
                  <a:chExt cx="3893" cy="1348"/>
                </a:xfrm>
              </p:grpSpPr>
              <p:sp>
                <p:nvSpPr>
                  <p:cNvPr id="18520" name="Freeform 33"/>
                  <p:cNvSpPr>
                    <a:spLocks/>
                  </p:cNvSpPr>
                  <p:nvPr/>
                </p:nvSpPr>
                <p:spPr bwMode="auto">
                  <a:xfrm>
                    <a:off x="4409" y="1623"/>
                    <a:ext cx="75" cy="75"/>
                  </a:xfrm>
                  <a:custGeom>
                    <a:avLst/>
                    <a:gdLst>
                      <a:gd name="T0" fmla="*/ 38 w 75"/>
                      <a:gd name="T1" fmla="*/ 0 h 75"/>
                      <a:gd name="T2" fmla="*/ 75 w 75"/>
                      <a:gd name="T3" fmla="*/ 75 h 75"/>
                      <a:gd name="T4" fmla="*/ 0 w 75"/>
                      <a:gd name="T5" fmla="*/ 75 h 75"/>
                      <a:gd name="T6" fmla="*/ 38 w 75"/>
                      <a:gd name="T7" fmla="*/ 0 h 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 h="75">
                        <a:moveTo>
                          <a:pt x="38" y="0"/>
                        </a:moveTo>
                        <a:lnTo>
                          <a:pt x="75" y="75"/>
                        </a:lnTo>
                        <a:lnTo>
                          <a:pt x="0" y="75"/>
                        </a:lnTo>
                        <a:lnTo>
                          <a:pt x="38" y="0"/>
                        </a:lnTo>
                        <a:close/>
                      </a:path>
                    </a:pathLst>
                  </a:custGeom>
                  <a:solidFill>
                    <a:srgbClr val="FFFFFF"/>
                  </a:solidFill>
                  <a:ln w="11113">
                    <a:solidFill>
                      <a:srgbClr val="000000"/>
                    </a:solidFill>
                    <a:prstDash val="solid"/>
                    <a:round/>
                    <a:headEnd/>
                    <a:tailEnd/>
                  </a:ln>
                </p:spPr>
                <p:txBody>
                  <a:bodyPr/>
                  <a:lstStyle/>
                  <a:p>
                    <a:endParaRPr lang="en-US"/>
                  </a:p>
                </p:txBody>
              </p:sp>
              <p:grpSp>
                <p:nvGrpSpPr>
                  <p:cNvPr id="18521" name="Group 86"/>
                  <p:cNvGrpSpPr>
                    <a:grpSpLocks/>
                  </p:cNvGrpSpPr>
                  <p:nvPr/>
                </p:nvGrpSpPr>
                <p:grpSpPr bwMode="auto">
                  <a:xfrm>
                    <a:off x="1138" y="1661"/>
                    <a:ext cx="3893" cy="1310"/>
                    <a:chOff x="1138" y="1661"/>
                    <a:chExt cx="3893" cy="1310"/>
                  </a:xfrm>
                </p:grpSpPr>
                <p:sp>
                  <p:nvSpPr>
                    <p:cNvPr id="18522" name="Freeform 27"/>
                    <p:cNvSpPr>
                      <a:spLocks/>
                    </p:cNvSpPr>
                    <p:nvPr/>
                  </p:nvSpPr>
                  <p:spPr bwMode="auto">
                    <a:xfrm>
                      <a:off x="1138" y="2896"/>
                      <a:ext cx="75" cy="75"/>
                    </a:xfrm>
                    <a:custGeom>
                      <a:avLst/>
                      <a:gdLst>
                        <a:gd name="T0" fmla="*/ 38 w 75"/>
                        <a:gd name="T1" fmla="*/ 0 h 75"/>
                        <a:gd name="T2" fmla="*/ 75 w 75"/>
                        <a:gd name="T3" fmla="*/ 75 h 75"/>
                        <a:gd name="T4" fmla="*/ 0 w 75"/>
                        <a:gd name="T5" fmla="*/ 75 h 75"/>
                        <a:gd name="T6" fmla="*/ 38 w 75"/>
                        <a:gd name="T7" fmla="*/ 0 h 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 h="75">
                          <a:moveTo>
                            <a:pt x="38" y="0"/>
                          </a:moveTo>
                          <a:lnTo>
                            <a:pt x="75" y="75"/>
                          </a:lnTo>
                          <a:lnTo>
                            <a:pt x="0" y="75"/>
                          </a:lnTo>
                          <a:lnTo>
                            <a:pt x="38" y="0"/>
                          </a:lnTo>
                          <a:close/>
                        </a:path>
                      </a:pathLst>
                    </a:custGeom>
                    <a:solidFill>
                      <a:srgbClr val="FFFFFF"/>
                    </a:solidFill>
                    <a:ln w="11113">
                      <a:solidFill>
                        <a:srgbClr val="000000"/>
                      </a:solidFill>
                      <a:prstDash val="solid"/>
                      <a:round/>
                      <a:headEnd/>
                      <a:tailEnd/>
                    </a:ln>
                  </p:spPr>
                  <p:txBody>
                    <a:bodyPr/>
                    <a:lstStyle/>
                    <a:p>
                      <a:endParaRPr lang="en-US"/>
                    </a:p>
                  </p:txBody>
                </p:sp>
                <p:sp>
                  <p:nvSpPr>
                    <p:cNvPr id="18523" name="Freeform 28"/>
                    <p:cNvSpPr>
                      <a:spLocks/>
                    </p:cNvSpPr>
                    <p:nvPr/>
                  </p:nvSpPr>
                  <p:spPr bwMode="auto">
                    <a:xfrm>
                      <a:off x="1685" y="2454"/>
                      <a:ext cx="74" cy="75"/>
                    </a:xfrm>
                    <a:custGeom>
                      <a:avLst/>
                      <a:gdLst>
                        <a:gd name="T0" fmla="*/ 37 w 74"/>
                        <a:gd name="T1" fmla="*/ 0 h 75"/>
                        <a:gd name="T2" fmla="*/ 74 w 74"/>
                        <a:gd name="T3" fmla="*/ 75 h 75"/>
                        <a:gd name="T4" fmla="*/ 0 w 74"/>
                        <a:gd name="T5" fmla="*/ 75 h 75"/>
                        <a:gd name="T6" fmla="*/ 37 w 74"/>
                        <a:gd name="T7" fmla="*/ 0 h 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4" h="75">
                          <a:moveTo>
                            <a:pt x="37" y="0"/>
                          </a:moveTo>
                          <a:lnTo>
                            <a:pt x="74" y="75"/>
                          </a:lnTo>
                          <a:lnTo>
                            <a:pt x="0" y="75"/>
                          </a:lnTo>
                          <a:lnTo>
                            <a:pt x="37" y="0"/>
                          </a:lnTo>
                          <a:close/>
                        </a:path>
                      </a:pathLst>
                    </a:custGeom>
                    <a:solidFill>
                      <a:srgbClr val="FFFFFF"/>
                    </a:solidFill>
                    <a:ln w="11113">
                      <a:solidFill>
                        <a:srgbClr val="000000"/>
                      </a:solidFill>
                      <a:prstDash val="solid"/>
                      <a:round/>
                      <a:headEnd/>
                      <a:tailEnd/>
                    </a:ln>
                  </p:spPr>
                  <p:txBody>
                    <a:bodyPr/>
                    <a:lstStyle/>
                    <a:p>
                      <a:endParaRPr lang="en-US"/>
                    </a:p>
                  </p:txBody>
                </p:sp>
                <p:grpSp>
                  <p:nvGrpSpPr>
                    <p:cNvPr id="18524" name="Group 85"/>
                    <p:cNvGrpSpPr>
                      <a:grpSpLocks/>
                    </p:cNvGrpSpPr>
                    <p:nvPr/>
                  </p:nvGrpSpPr>
                  <p:grpSpPr bwMode="auto">
                    <a:xfrm>
                      <a:off x="2231" y="1661"/>
                      <a:ext cx="2800" cy="771"/>
                      <a:chOff x="2231" y="1661"/>
                      <a:chExt cx="2800" cy="771"/>
                    </a:xfrm>
                  </p:grpSpPr>
                  <p:sp>
                    <p:nvSpPr>
                      <p:cNvPr id="18525" name="Freeform 29"/>
                      <p:cNvSpPr>
                        <a:spLocks/>
                      </p:cNvSpPr>
                      <p:nvPr/>
                    </p:nvSpPr>
                    <p:spPr bwMode="auto">
                      <a:xfrm>
                        <a:off x="2231" y="2087"/>
                        <a:ext cx="75" cy="75"/>
                      </a:xfrm>
                      <a:custGeom>
                        <a:avLst/>
                        <a:gdLst>
                          <a:gd name="T0" fmla="*/ 37 w 75"/>
                          <a:gd name="T1" fmla="*/ 0 h 75"/>
                          <a:gd name="T2" fmla="*/ 75 w 75"/>
                          <a:gd name="T3" fmla="*/ 75 h 75"/>
                          <a:gd name="T4" fmla="*/ 0 w 75"/>
                          <a:gd name="T5" fmla="*/ 75 h 75"/>
                          <a:gd name="T6" fmla="*/ 37 w 75"/>
                          <a:gd name="T7" fmla="*/ 0 h 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 h="75">
                            <a:moveTo>
                              <a:pt x="37" y="0"/>
                            </a:moveTo>
                            <a:lnTo>
                              <a:pt x="75" y="75"/>
                            </a:lnTo>
                            <a:lnTo>
                              <a:pt x="0" y="75"/>
                            </a:lnTo>
                            <a:lnTo>
                              <a:pt x="37" y="0"/>
                            </a:lnTo>
                            <a:close/>
                          </a:path>
                        </a:pathLst>
                      </a:custGeom>
                      <a:solidFill>
                        <a:srgbClr val="FFFFFF"/>
                      </a:solidFill>
                      <a:ln w="11113">
                        <a:solidFill>
                          <a:srgbClr val="000000"/>
                        </a:solidFill>
                        <a:prstDash val="solid"/>
                        <a:round/>
                        <a:headEnd/>
                        <a:tailEnd/>
                      </a:ln>
                    </p:spPr>
                    <p:txBody>
                      <a:bodyPr/>
                      <a:lstStyle/>
                      <a:p>
                        <a:endParaRPr lang="en-US"/>
                      </a:p>
                    </p:txBody>
                  </p:sp>
                  <p:sp>
                    <p:nvSpPr>
                      <p:cNvPr id="18526" name="Freeform 32"/>
                      <p:cNvSpPr>
                        <a:spLocks/>
                      </p:cNvSpPr>
                      <p:nvPr/>
                    </p:nvSpPr>
                    <p:spPr bwMode="auto">
                      <a:xfrm>
                        <a:off x="3863" y="2357"/>
                        <a:ext cx="75" cy="75"/>
                      </a:xfrm>
                      <a:custGeom>
                        <a:avLst/>
                        <a:gdLst>
                          <a:gd name="T0" fmla="*/ 37 w 75"/>
                          <a:gd name="T1" fmla="*/ 0 h 75"/>
                          <a:gd name="T2" fmla="*/ 75 w 75"/>
                          <a:gd name="T3" fmla="*/ 75 h 75"/>
                          <a:gd name="T4" fmla="*/ 0 w 75"/>
                          <a:gd name="T5" fmla="*/ 75 h 75"/>
                          <a:gd name="T6" fmla="*/ 37 w 75"/>
                          <a:gd name="T7" fmla="*/ 0 h 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 h="75">
                            <a:moveTo>
                              <a:pt x="37" y="0"/>
                            </a:moveTo>
                            <a:lnTo>
                              <a:pt x="75" y="75"/>
                            </a:lnTo>
                            <a:lnTo>
                              <a:pt x="0" y="75"/>
                            </a:lnTo>
                            <a:lnTo>
                              <a:pt x="37" y="0"/>
                            </a:lnTo>
                            <a:close/>
                          </a:path>
                        </a:pathLst>
                      </a:custGeom>
                      <a:solidFill>
                        <a:srgbClr val="FFFFFF"/>
                      </a:solidFill>
                      <a:ln w="11113">
                        <a:solidFill>
                          <a:srgbClr val="000000"/>
                        </a:solidFill>
                        <a:prstDash val="solid"/>
                        <a:round/>
                        <a:headEnd/>
                        <a:tailEnd/>
                      </a:ln>
                    </p:spPr>
                    <p:txBody>
                      <a:bodyPr/>
                      <a:lstStyle/>
                      <a:p>
                        <a:endParaRPr lang="en-US"/>
                      </a:p>
                    </p:txBody>
                  </p:sp>
                  <p:sp>
                    <p:nvSpPr>
                      <p:cNvPr id="18527" name="Freeform 34"/>
                      <p:cNvSpPr>
                        <a:spLocks/>
                      </p:cNvSpPr>
                      <p:nvPr/>
                    </p:nvSpPr>
                    <p:spPr bwMode="auto">
                      <a:xfrm>
                        <a:off x="4956" y="1661"/>
                        <a:ext cx="75" cy="75"/>
                      </a:xfrm>
                      <a:custGeom>
                        <a:avLst/>
                        <a:gdLst>
                          <a:gd name="T0" fmla="*/ 37 w 75"/>
                          <a:gd name="T1" fmla="*/ 0 h 75"/>
                          <a:gd name="T2" fmla="*/ 75 w 75"/>
                          <a:gd name="T3" fmla="*/ 75 h 75"/>
                          <a:gd name="T4" fmla="*/ 0 w 75"/>
                          <a:gd name="T5" fmla="*/ 75 h 75"/>
                          <a:gd name="T6" fmla="*/ 37 w 75"/>
                          <a:gd name="T7" fmla="*/ 0 h 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 h="75">
                            <a:moveTo>
                              <a:pt x="37" y="0"/>
                            </a:moveTo>
                            <a:lnTo>
                              <a:pt x="75" y="75"/>
                            </a:lnTo>
                            <a:lnTo>
                              <a:pt x="0" y="75"/>
                            </a:lnTo>
                            <a:lnTo>
                              <a:pt x="37" y="0"/>
                            </a:lnTo>
                            <a:close/>
                          </a:path>
                        </a:pathLst>
                      </a:custGeom>
                      <a:solidFill>
                        <a:srgbClr val="FFFFFF"/>
                      </a:solidFill>
                      <a:ln w="11113">
                        <a:solidFill>
                          <a:srgbClr val="000000"/>
                        </a:solidFill>
                        <a:prstDash val="solid"/>
                        <a:round/>
                        <a:headEnd/>
                        <a:tailEnd/>
                      </a:ln>
                    </p:spPr>
                    <p:txBody>
                      <a:bodyPr/>
                      <a:lstStyle/>
                      <a:p>
                        <a:endParaRPr lang="en-US"/>
                      </a:p>
                    </p:txBody>
                  </p:sp>
                </p:grpSp>
              </p:grpSp>
            </p:grpSp>
          </p:grpSp>
          <p:sp>
            <p:nvSpPr>
              <p:cNvPr id="18517" name="Freeform 30"/>
              <p:cNvSpPr>
                <a:spLocks/>
              </p:cNvSpPr>
              <p:nvPr/>
            </p:nvSpPr>
            <p:spPr bwMode="auto">
              <a:xfrm>
                <a:off x="2778" y="1736"/>
                <a:ext cx="74" cy="74"/>
              </a:xfrm>
              <a:custGeom>
                <a:avLst/>
                <a:gdLst>
                  <a:gd name="T0" fmla="*/ 37 w 74"/>
                  <a:gd name="T1" fmla="*/ 0 h 74"/>
                  <a:gd name="T2" fmla="*/ 74 w 74"/>
                  <a:gd name="T3" fmla="*/ 74 h 74"/>
                  <a:gd name="T4" fmla="*/ 0 w 74"/>
                  <a:gd name="T5" fmla="*/ 74 h 74"/>
                  <a:gd name="T6" fmla="*/ 37 w 74"/>
                  <a:gd name="T7" fmla="*/ 0 h 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4" h="74">
                    <a:moveTo>
                      <a:pt x="37" y="0"/>
                    </a:moveTo>
                    <a:lnTo>
                      <a:pt x="74" y="74"/>
                    </a:lnTo>
                    <a:lnTo>
                      <a:pt x="0" y="74"/>
                    </a:lnTo>
                    <a:lnTo>
                      <a:pt x="37" y="0"/>
                    </a:lnTo>
                    <a:close/>
                  </a:path>
                </a:pathLst>
              </a:custGeom>
              <a:solidFill>
                <a:srgbClr val="FFFFFF"/>
              </a:solidFill>
              <a:ln w="11113">
                <a:solidFill>
                  <a:srgbClr val="000000"/>
                </a:solidFill>
                <a:prstDash val="solid"/>
                <a:round/>
                <a:headEnd/>
                <a:tailEnd/>
              </a:ln>
            </p:spPr>
            <p:txBody>
              <a:bodyPr/>
              <a:lstStyle/>
              <a:p>
                <a:endParaRPr lang="en-US"/>
              </a:p>
            </p:txBody>
          </p:sp>
        </p:grpSp>
        <p:sp>
          <p:nvSpPr>
            <p:cNvPr id="18515" name="Freeform 71"/>
            <p:cNvSpPr>
              <a:spLocks/>
            </p:cNvSpPr>
            <p:nvPr/>
          </p:nvSpPr>
          <p:spPr bwMode="auto">
            <a:xfrm>
              <a:off x="8735904" y="2634643"/>
              <a:ext cx="119062" cy="119063"/>
            </a:xfrm>
            <a:custGeom>
              <a:avLst/>
              <a:gdLst>
                <a:gd name="T0" fmla="*/ 2147483646 w 75"/>
                <a:gd name="T1" fmla="*/ 0 h 75"/>
                <a:gd name="T2" fmla="*/ 2147483646 w 75"/>
                <a:gd name="T3" fmla="*/ 2147483646 h 75"/>
                <a:gd name="T4" fmla="*/ 0 w 75"/>
                <a:gd name="T5" fmla="*/ 2147483646 h 75"/>
                <a:gd name="T6" fmla="*/ 2147483646 w 75"/>
                <a:gd name="T7" fmla="*/ 0 h 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 h="75">
                  <a:moveTo>
                    <a:pt x="38" y="0"/>
                  </a:moveTo>
                  <a:lnTo>
                    <a:pt x="75" y="75"/>
                  </a:lnTo>
                  <a:lnTo>
                    <a:pt x="0" y="75"/>
                  </a:lnTo>
                  <a:lnTo>
                    <a:pt x="38" y="0"/>
                  </a:lnTo>
                  <a:close/>
                </a:path>
              </a:pathLst>
            </a:custGeom>
            <a:solidFill>
              <a:srgbClr val="FFFFFF"/>
            </a:solidFill>
            <a:ln w="11113">
              <a:solidFill>
                <a:srgbClr val="000000"/>
              </a:solidFill>
              <a:prstDash val="solid"/>
              <a:round/>
              <a:headEnd/>
              <a:tailEnd/>
            </a:ln>
          </p:spPr>
          <p:txBody>
            <a:bodyPr/>
            <a:lstStyle/>
            <a:p>
              <a:endParaRPr lang="en-US"/>
            </a:p>
          </p:txBody>
        </p:sp>
      </p:grpSp>
      <p:grpSp>
        <p:nvGrpSpPr>
          <p:cNvPr id="18478" name="Group 17"/>
          <p:cNvGrpSpPr>
            <a:grpSpLocks/>
          </p:cNvGrpSpPr>
          <p:nvPr/>
        </p:nvGrpSpPr>
        <p:grpSpPr bwMode="auto">
          <a:xfrm>
            <a:off x="1806575" y="1785938"/>
            <a:ext cx="7040563" cy="3060700"/>
            <a:chOff x="1806575" y="1785937"/>
            <a:chExt cx="7040508" cy="3060701"/>
          </a:xfrm>
        </p:grpSpPr>
        <p:cxnSp>
          <p:nvCxnSpPr>
            <p:cNvPr id="7" name="Straight Connector 6"/>
            <p:cNvCxnSpPr/>
            <p:nvPr/>
          </p:nvCxnSpPr>
          <p:spPr>
            <a:xfrm flipV="1">
              <a:off x="7921577" y="1854199"/>
              <a:ext cx="895343" cy="758825"/>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8498" name="Group 92"/>
            <p:cNvGrpSpPr>
              <a:grpSpLocks/>
            </p:cNvGrpSpPr>
            <p:nvPr/>
          </p:nvGrpSpPr>
          <p:grpSpPr bwMode="auto">
            <a:xfrm>
              <a:off x="1806575" y="2457450"/>
              <a:ext cx="6180138" cy="2389188"/>
              <a:chOff x="1138" y="1548"/>
              <a:chExt cx="3893" cy="1505"/>
            </a:xfrm>
          </p:grpSpPr>
          <p:sp>
            <p:nvSpPr>
              <p:cNvPr id="18500" name="Freeform 38"/>
              <p:cNvSpPr>
                <a:spLocks/>
              </p:cNvSpPr>
              <p:nvPr/>
            </p:nvSpPr>
            <p:spPr bwMode="auto">
              <a:xfrm>
                <a:off x="2778" y="1698"/>
                <a:ext cx="74" cy="75"/>
              </a:xfrm>
              <a:custGeom>
                <a:avLst/>
                <a:gdLst>
                  <a:gd name="T0" fmla="*/ 37 w 74"/>
                  <a:gd name="T1" fmla="*/ 0 h 75"/>
                  <a:gd name="T2" fmla="*/ 74 w 74"/>
                  <a:gd name="T3" fmla="*/ 38 h 75"/>
                  <a:gd name="T4" fmla="*/ 37 w 74"/>
                  <a:gd name="T5" fmla="*/ 75 h 75"/>
                  <a:gd name="T6" fmla="*/ 0 w 74"/>
                  <a:gd name="T7" fmla="*/ 38 h 75"/>
                  <a:gd name="T8" fmla="*/ 37 w 74"/>
                  <a:gd name="T9" fmla="*/ 0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4" h="75">
                    <a:moveTo>
                      <a:pt x="37" y="0"/>
                    </a:moveTo>
                    <a:lnTo>
                      <a:pt x="74" y="38"/>
                    </a:lnTo>
                    <a:lnTo>
                      <a:pt x="37" y="75"/>
                    </a:lnTo>
                    <a:lnTo>
                      <a:pt x="0" y="38"/>
                    </a:lnTo>
                    <a:lnTo>
                      <a:pt x="37" y="0"/>
                    </a:lnTo>
                    <a:close/>
                  </a:path>
                </a:pathLst>
              </a:custGeom>
              <a:solidFill>
                <a:srgbClr val="969696"/>
              </a:solidFill>
              <a:ln w="11113">
                <a:solidFill>
                  <a:srgbClr val="000000"/>
                </a:solidFill>
                <a:prstDash val="solid"/>
                <a:round/>
                <a:headEnd/>
                <a:tailEnd/>
              </a:ln>
            </p:spPr>
            <p:txBody>
              <a:bodyPr/>
              <a:lstStyle/>
              <a:p>
                <a:endParaRPr lang="en-US"/>
              </a:p>
            </p:txBody>
          </p:sp>
          <p:grpSp>
            <p:nvGrpSpPr>
              <p:cNvPr id="18501" name="Group 91"/>
              <p:cNvGrpSpPr>
                <a:grpSpLocks/>
              </p:cNvGrpSpPr>
              <p:nvPr/>
            </p:nvGrpSpPr>
            <p:grpSpPr bwMode="auto">
              <a:xfrm>
                <a:off x="1138" y="1548"/>
                <a:ext cx="3893" cy="1505"/>
                <a:chOff x="1138" y="1548"/>
                <a:chExt cx="3893" cy="1505"/>
              </a:xfrm>
            </p:grpSpPr>
            <p:sp>
              <p:nvSpPr>
                <p:cNvPr id="18502" name="Freeform 31"/>
                <p:cNvSpPr>
                  <a:spLocks/>
                </p:cNvSpPr>
                <p:nvPr/>
              </p:nvSpPr>
              <p:spPr bwMode="auto">
                <a:xfrm>
                  <a:off x="3317" y="2185"/>
                  <a:ext cx="74" cy="75"/>
                </a:xfrm>
                <a:custGeom>
                  <a:avLst/>
                  <a:gdLst>
                    <a:gd name="T0" fmla="*/ 37 w 74"/>
                    <a:gd name="T1" fmla="*/ 0 h 75"/>
                    <a:gd name="T2" fmla="*/ 74 w 74"/>
                    <a:gd name="T3" fmla="*/ 75 h 75"/>
                    <a:gd name="T4" fmla="*/ 0 w 74"/>
                    <a:gd name="T5" fmla="*/ 75 h 75"/>
                    <a:gd name="T6" fmla="*/ 37 w 74"/>
                    <a:gd name="T7" fmla="*/ 0 h 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4" h="75">
                      <a:moveTo>
                        <a:pt x="37" y="0"/>
                      </a:moveTo>
                      <a:lnTo>
                        <a:pt x="74" y="75"/>
                      </a:lnTo>
                      <a:lnTo>
                        <a:pt x="0" y="75"/>
                      </a:lnTo>
                      <a:lnTo>
                        <a:pt x="37" y="0"/>
                      </a:lnTo>
                      <a:close/>
                    </a:path>
                  </a:pathLst>
                </a:custGeom>
                <a:solidFill>
                  <a:srgbClr val="FFFFFF"/>
                </a:solidFill>
                <a:ln w="11113">
                  <a:solidFill>
                    <a:srgbClr val="000000"/>
                  </a:solidFill>
                  <a:prstDash val="solid"/>
                  <a:round/>
                  <a:headEnd/>
                  <a:tailEnd/>
                </a:ln>
              </p:spPr>
              <p:txBody>
                <a:bodyPr/>
                <a:lstStyle/>
                <a:p>
                  <a:endParaRPr lang="en-US"/>
                </a:p>
              </p:txBody>
            </p:sp>
            <p:grpSp>
              <p:nvGrpSpPr>
                <p:cNvPr id="18503" name="Group 90"/>
                <p:cNvGrpSpPr>
                  <a:grpSpLocks/>
                </p:cNvGrpSpPr>
                <p:nvPr/>
              </p:nvGrpSpPr>
              <p:grpSpPr bwMode="auto">
                <a:xfrm>
                  <a:off x="1138" y="1548"/>
                  <a:ext cx="3893" cy="1505"/>
                  <a:chOff x="1138" y="1548"/>
                  <a:chExt cx="3893" cy="1505"/>
                </a:xfrm>
              </p:grpSpPr>
              <p:sp>
                <p:nvSpPr>
                  <p:cNvPr id="18504" name="Freeform 25"/>
                  <p:cNvSpPr>
                    <a:spLocks/>
                  </p:cNvSpPr>
                  <p:nvPr/>
                </p:nvSpPr>
                <p:spPr bwMode="auto">
                  <a:xfrm>
                    <a:off x="1176" y="1586"/>
                    <a:ext cx="3817" cy="1430"/>
                  </a:xfrm>
                  <a:custGeom>
                    <a:avLst/>
                    <a:gdLst>
                      <a:gd name="T0" fmla="*/ 0 w 510"/>
                      <a:gd name="T1" fmla="*/ 4492993 h 191"/>
                      <a:gd name="T2" fmla="*/ 1712995 w 510"/>
                      <a:gd name="T3" fmla="*/ 2588959 h 191"/>
                      <a:gd name="T4" fmla="*/ 3429350 w 510"/>
                      <a:gd name="T5" fmla="*/ 1410931 h 191"/>
                      <a:gd name="T6" fmla="*/ 5142734 w 510"/>
                      <a:gd name="T7" fmla="*/ 471301 h 191"/>
                      <a:gd name="T8" fmla="*/ 6833934 w 510"/>
                      <a:gd name="T9" fmla="*/ 1998489 h 191"/>
                      <a:gd name="T10" fmla="*/ 8546929 w 510"/>
                      <a:gd name="T11" fmla="*/ 1646357 h 191"/>
                      <a:gd name="T12" fmla="*/ 10263224 w 510"/>
                      <a:gd name="T13" fmla="*/ 0 h 191"/>
                      <a:gd name="T14" fmla="*/ 11976668 w 510"/>
                      <a:gd name="T15" fmla="*/ 188453 h 19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10" h="191">
                        <a:moveTo>
                          <a:pt x="0" y="191"/>
                        </a:moveTo>
                        <a:lnTo>
                          <a:pt x="73" y="110"/>
                        </a:lnTo>
                        <a:lnTo>
                          <a:pt x="146" y="60"/>
                        </a:lnTo>
                        <a:lnTo>
                          <a:pt x="219" y="20"/>
                        </a:lnTo>
                        <a:lnTo>
                          <a:pt x="291" y="85"/>
                        </a:lnTo>
                        <a:lnTo>
                          <a:pt x="364" y="70"/>
                        </a:lnTo>
                        <a:lnTo>
                          <a:pt x="437" y="0"/>
                        </a:lnTo>
                        <a:lnTo>
                          <a:pt x="510" y="8"/>
                        </a:lnTo>
                      </a:path>
                    </a:pathLst>
                  </a:custGeom>
                  <a:noFill/>
                  <a:ln w="38100" cap="flat" cmpd="sng">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8505" name="Group 89"/>
                  <p:cNvGrpSpPr>
                    <a:grpSpLocks/>
                  </p:cNvGrpSpPr>
                  <p:nvPr/>
                </p:nvGrpSpPr>
                <p:grpSpPr bwMode="auto">
                  <a:xfrm>
                    <a:off x="1138" y="1548"/>
                    <a:ext cx="3893" cy="1505"/>
                    <a:chOff x="1138" y="1548"/>
                    <a:chExt cx="3893" cy="1505"/>
                  </a:xfrm>
                </p:grpSpPr>
                <p:sp>
                  <p:nvSpPr>
                    <p:cNvPr id="18506" name="Freeform 35"/>
                    <p:cNvSpPr>
                      <a:spLocks/>
                    </p:cNvSpPr>
                    <p:nvPr/>
                  </p:nvSpPr>
                  <p:spPr bwMode="auto">
                    <a:xfrm>
                      <a:off x="1138" y="2978"/>
                      <a:ext cx="75" cy="75"/>
                    </a:xfrm>
                    <a:custGeom>
                      <a:avLst/>
                      <a:gdLst>
                        <a:gd name="T0" fmla="*/ 38 w 75"/>
                        <a:gd name="T1" fmla="*/ 0 h 75"/>
                        <a:gd name="T2" fmla="*/ 75 w 75"/>
                        <a:gd name="T3" fmla="*/ 38 h 75"/>
                        <a:gd name="T4" fmla="*/ 38 w 75"/>
                        <a:gd name="T5" fmla="*/ 75 h 75"/>
                        <a:gd name="T6" fmla="*/ 0 w 75"/>
                        <a:gd name="T7" fmla="*/ 38 h 75"/>
                        <a:gd name="T8" fmla="*/ 38 w 75"/>
                        <a:gd name="T9" fmla="*/ 0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75">
                          <a:moveTo>
                            <a:pt x="38" y="0"/>
                          </a:moveTo>
                          <a:lnTo>
                            <a:pt x="75" y="38"/>
                          </a:lnTo>
                          <a:lnTo>
                            <a:pt x="38" y="75"/>
                          </a:lnTo>
                          <a:lnTo>
                            <a:pt x="0" y="38"/>
                          </a:lnTo>
                          <a:lnTo>
                            <a:pt x="38" y="0"/>
                          </a:lnTo>
                          <a:close/>
                        </a:path>
                      </a:pathLst>
                    </a:custGeom>
                    <a:solidFill>
                      <a:srgbClr val="969696"/>
                    </a:solidFill>
                    <a:ln w="11113">
                      <a:solidFill>
                        <a:srgbClr val="000000"/>
                      </a:solidFill>
                      <a:prstDash val="solid"/>
                      <a:round/>
                      <a:headEnd/>
                      <a:tailEnd/>
                    </a:ln>
                  </p:spPr>
                  <p:txBody>
                    <a:bodyPr/>
                    <a:lstStyle/>
                    <a:p>
                      <a:endParaRPr lang="en-US"/>
                    </a:p>
                  </p:txBody>
                </p:sp>
                <p:sp>
                  <p:nvSpPr>
                    <p:cNvPr id="18507" name="Freeform 36"/>
                    <p:cNvSpPr>
                      <a:spLocks/>
                    </p:cNvSpPr>
                    <p:nvPr/>
                  </p:nvSpPr>
                  <p:spPr bwMode="auto">
                    <a:xfrm>
                      <a:off x="1685" y="2372"/>
                      <a:ext cx="74" cy="75"/>
                    </a:xfrm>
                    <a:custGeom>
                      <a:avLst/>
                      <a:gdLst>
                        <a:gd name="T0" fmla="*/ 37 w 74"/>
                        <a:gd name="T1" fmla="*/ 0 h 75"/>
                        <a:gd name="T2" fmla="*/ 74 w 74"/>
                        <a:gd name="T3" fmla="*/ 37 h 75"/>
                        <a:gd name="T4" fmla="*/ 37 w 74"/>
                        <a:gd name="T5" fmla="*/ 75 h 75"/>
                        <a:gd name="T6" fmla="*/ 0 w 74"/>
                        <a:gd name="T7" fmla="*/ 37 h 75"/>
                        <a:gd name="T8" fmla="*/ 37 w 74"/>
                        <a:gd name="T9" fmla="*/ 0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4" h="75">
                          <a:moveTo>
                            <a:pt x="37" y="0"/>
                          </a:moveTo>
                          <a:lnTo>
                            <a:pt x="74" y="37"/>
                          </a:lnTo>
                          <a:lnTo>
                            <a:pt x="37" y="75"/>
                          </a:lnTo>
                          <a:lnTo>
                            <a:pt x="0" y="37"/>
                          </a:lnTo>
                          <a:lnTo>
                            <a:pt x="37" y="0"/>
                          </a:lnTo>
                          <a:close/>
                        </a:path>
                      </a:pathLst>
                    </a:custGeom>
                    <a:solidFill>
                      <a:srgbClr val="969696"/>
                    </a:solidFill>
                    <a:ln w="11113">
                      <a:solidFill>
                        <a:srgbClr val="000000"/>
                      </a:solidFill>
                      <a:prstDash val="solid"/>
                      <a:round/>
                      <a:headEnd/>
                      <a:tailEnd/>
                    </a:ln>
                  </p:spPr>
                  <p:txBody>
                    <a:bodyPr/>
                    <a:lstStyle/>
                    <a:p>
                      <a:endParaRPr lang="en-US"/>
                    </a:p>
                  </p:txBody>
                </p:sp>
                <p:sp>
                  <p:nvSpPr>
                    <p:cNvPr id="18508" name="Freeform 37"/>
                    <p:cNvSpPr>
                      <a:spLocks/>
                    </p:cNvSpPr>
                    <p:nvPr/>
                  </p:nvSpPr>
                  <p:spPr bwMode="auto">
                    <a:xfrm>
                      <a:off x="2231" y="1998"/>
                      <a:ext cx="75" cy="74"/>
                    </a:xfrm>
                    <a:custGeom>
                      <a:avLst/>
                      <a:gdLst>
                        <a:gd name="T0" fmla="*/ 37 w 75"/>
                        <a:gd name="T1" fmla="*/ 0 h 74"/>
                        <a:gd name="T2" fmla="*/ 75 w 75"/>
                        <a:gd name="T3" fmla="*/ 37 h 74"/>
                        <a:gd name="T4" fmla="*/ 37 w 75"/>
                        <a:gd name="T5" fmla="*/ 74 h 74"/>
                        <a:gd name="T6" fmla="*/ 0 w 75"/>
                        <a:gd name="T7" fmla="*/ 37 h 74"/>
                        <a:gd name="T8" fmla="*/ 37 w 75"/>
                        <a:gd name="T9" fmla="*/ 0 h 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74">
                          <a:moveTo>
                            <a:pt x="37" y="0"/>
                          </a:moveTo>
                          <a:lnTo>
                            <a:pt x="75" y="37"/>
                          </a:lnTo>
                          <a:lnTo>
                            <a:pt x="37" y="74"/>
                          </a:lnTo>
                          <a:lnTo>
                            <a:pt x="0" y="37"/>
                          </a:lnTo>
                          <a:lnTo>
                            <a:pt x="37" y="0"/>
                          </a:lnTo>
                          <a:close/>
                        </a:path>
                      </a:pathLst>
                    </a:custGeom>
                    <a:solidFill>
                      <a:srgbClr val="969696"/>
                    </a:solidFill>
                    <a:ln w="11113">
                      <a:solidFill>
                        <a:srgbClr val="000000"/>
                      </a:solidFill>
                      <a:prstDash val="solid"/>
                      <a:round/>
                      <a:headEnd/>
                      <a:tailEnd/>
                    </a:ln>
                  </p:spPr>
                  <p:txBody>
                    <a:bodyPr/>
                    <a:lstStyle/>
                    <a:p>
                      <a:endParaRPr lang="en-US"/>
                    </a:p>
                  </p:txBody>
                </p:sp>
                <p:sp>
                  <p:nvSpPr>
                    <p:cNvPr id="18509" name="Freeform 39"/>
                    <p:cNvSpPr>
                      <a:spLocks/>
                    </p:cNvSpPr>
                    <p:nvPr/>
                  </p:nvSpPr>
                  <p:spPr bwMode="auto">
                    <a:xfrm>
                      <a:off x="3317" y="2185"/>
                      <a:ext cx="74" cy="75"/>
                    </a:xfrm>
                    <a:custGeom>
                      <a:avLst/>
                      <a:gdLst>
                        <a:gd name="T0" fmla="*/ 37 w 74"/>
                        <a:gd name="T1" fmla="*/ 0 h 75"/>
                        <a:gd name="T2" fmla="*/ 74 w 74"/>
                        <a:gd name="T3" fmla="*/ 37 h 75"/>
                        <a:gd name="T4" fmla="*/ 37 w 74"/>
                        <a:gd name="T5" fmla="*/ 75 h 75"/>
                        <a:gd name="T6" fmla="*/ 0 w 74"/>
                        <a:gd name="T7" fmla="*/ 37 h 75"/>
                        <a:gd name="T8" fmla="*/ 37 w 74"/>
                        <a:gd name="T9" fmla="*/ 0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4" h="75">
                          <a:moveTo>
                            <a:pt x="37" y="0"/>
                          </a:moveTo>
                          <a:lnTo>
                            <a:pt x="74" y="37"/>
                          </a:lnTo>
                          <a:lnTo>
                            <a:pt x="37" y="75"/>
                          </a:lnTo>
                          <a:lnTo>
                            <a:pt x="0" y="37"/>
                          </a:lnTo>
                          <a:lnTo>
                            <a:pt x="37" y="0"/>
                          </a:lnTo>
                          <a:close/>
                        </a:path>
                      </a:pathLst>
                    </a:custGeom>
                    <a:solidFill>
                      <a:srgbClr val="969696"/>
                    </a:solidFill>
                    <a:ln w="11113">
                      <a:solidFill>
                        <a:srgbClr val="000000"/>
                      </a:solidFill>
                      <a:prstDash val="solid"/>
                      <a:round/>
                      <a:headEnd/>
                      <a:tailEnd/>
                    </a:ln>
                  </p:spPr>
                  <p:txBody>
                    <a:bodyPr/>
                    <a:lstStyle/>
                    <a:p>
                      <a:endParaRPr lang="en-US"/>
                    </a:p>
                  </p:txBody>
                </p:sp>
                <p:sp>
                  <p:nvSpPr>
                    <p:cNvPr id="18510" name="Freeform 40"/>
                    <p:cNvSpPr>
                      <a:spLocks/>
                    </p:cNvSpPr>
                    <p:nvPr/>
                  </p:nvSpPr>
                  <p:spPr bwMode="auto">
                    <a:xfrm>
                      <a:off x="3863" y="2072"/>
                      <a:ext cx="75" cy="75"/>
                    </a:xfrm>
                    <a:custGeom>
                      <a:avLst/>
                      <a:gdLst>
                        <a:gd name="T0" fmla="*/ 37 w 75"/>
                        <a:gd name="T1" fmla="*/ 0 h 75"/>
                        <a:gd name="T2" fmla="*/ 75 w 75"/>
                        <a:gd name="T3" fmla="*/ 38 h 75"/>
                        <a:gd name="T4" fmla="*/ 37 w 75"/>
                        <a:gd name="T5" fmla="*/ 75 h 75"/>
                        <a:gd name="T6" fmla="*/ 0 w 75"/>
                        <a:gd name="T7" fmla="*/ 38 h 75"/>
                        <a:gd name="T8" fmla="*/ 37 w 75"/>
                        <a:gd name="T9" fmla="*/ 0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75">
                          <a:moveTo>
                            <a:pt x="37" y="0"/>
                          </a:moveTo>
                          <a:lnTo>
                            <a:pt x="75" y="38"/>
                          </a:lnTo>
                          <a:lnTo>
                            <a:pt x="37" y="75"/>
                          </a:lnTo>
                          <a:lnTo>
                            <a:pt x="0" y="38"/>
                          </a:lnTo>
                          <a:lnTo>
                            <a:pt x="37" y="0"/>
                          </a:lnTo>
                          <a:close/>
                        </a:path>
                      </a:pathLst>
                    </a:custGeom>
                    <a:solidFill>
                      <a:srgbClr val="969696"/>
                    </a:solidFill>
                    <a:ln w="11113">
                      <a:solidFill>
                        <a:srgbClr val="000000"/>
                      </a:solidFill>
                      <a:prstDash val="solid"/>
                      <a:round/>
                      <a:headEnd/>
                      <a:tailEnd/>
                    </a:ln>
                  </p:spPr>
                  <p:txBody>
                    <a:bodyPr/>
                    <a:lstStyle/>
                    <a:p>
                      <a:endParaRPr lang="en-US"/>
                    </a:p>
                  </p:txBody>
                </p:sp>
                <p:sp>
                  <p:nvSpPr>
                    <p:cNvPr id="18511" name="Freeform 41"/>
                    <p:cNvSpPr>
                      <a:spLocks/>
                    </p:cNvSpPr>
                    <p:nvPr/>
                  </p:nvSpPr>
                  <p:spPr bwMode="auto">
                    <a:xfrm>
                      <a:off x="4409" y="1548"/>
                      <a:ext cx="75" cy="75"/>
                    </a:xfrm>
                    <a:custGeom>
                      <a:avLst/>
                      <a:gdLst>
                        <a:gd name="T0" fmla="*/ 38 w 75"/>
                        <a:gd name="T1" fmla="*/ 0 h 75"/>
                        <a:gd name="T2" fmla="*/ 75 w 75"/>
                        <a:gd name="T3" fmla="*/ 38 h 75"/>
                        <a:gd name="T4" fmla="*/ 38 w 75"/>
                        <a:gd name="T5" fmla="*/ 75 h 75"/>
                        <a:gd name="T6" fmla="*/ 0 w 75"/>
                        <a:gd name="T7" fmla="*/ 38 h 75"/>
                        <a:gd name="T8" fmla="*/ 38 w 75"/>
                        <a:gd name="T9" fmla="*/ 0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75">
                          <a:moveTo>
                            <a:pt x="38" y="0"/>
                          </a:moveTo>
                          <a:lnTo>
                            <a:pt x="75" y="38"/>
                          </a:lnTo>
                          <a:lnTo>
                            <a:pt x="38" y="75"/>
                          </a:lnTo>
                          <a:lnTo>
                            <a:pt x="0" y="38"/>
                          </a:lnTo>
                          <a:lnTo>
                            <a:pt x="38" y="0"/>
                          </a:lnTo>
                          <a:close/>
                        </a:path>
                      </a:pathLst>
                    </a:custGeom>
                    <a:solidFill>
                      <a:srgbClr val="969696"/>
                    </a:solidFill>
                    <a:ln w="11113">
                      <a:solidFill>
                        <a:srgbClr val="000000"/>
                      </a:solidFill>
                      <a:prstDash val="solid"/>
                      <a:round/>
                      <a:headEnd/>
                      <a:tailEnd/>
                    </a:ln>
                  </p:spPr>
                  <p:txBody>
                    <a:bodyPr/>
                    <a:lstStyle/>
                    <a:p>
                      <a:endParaRPr lang="en-US"/>
                    </a:p>
                  </p:txBody>
                </p:sp>
                <p:sp>
                  <p:nvSpPr>
                    <p:cNvPr id="18512" name="Freeform 42"/>
                    <p:cNvSpPr>
                      <a:spLocks/>
                    </p:cNvSpPr>
                    <p:nvPr/>
                  </p:nvSpPr>
                  <p:spPr bwMode="auto">
                    <a:xfrm>
                      <a:off x="4956" y="1608"/>
                      <a:ext cx="75" cy="75"/>
                    </a:xfrm>
                    <a:custGeom>
                      <a:avLst/>
                      <a:gdLst>
                        <a:gd name="T0" fmla="*/ 37 w 75"/>
                        <a:gd name="T1" fmla="*/ 0 h 75"/>
                        <a:gd name="T2" fmla="*/ 75 w 75"/>
                        <a:gd name="T3" fmla="*/ 38 h 75"/>
                        <a:gd name="T4" fmla="*/ 37 w 75"/>
                        <a:gd name="T5" fmla="*/ 75 h 75"/>
                        <a:gd name="T6" fmla="*/ 0 w 75"/>
                        <a:gd name="T7" fmla="*/ 38 h 75"/>
                        <a:gd name="T8" fmla="*/ 37 w 75"/>
                        <a:gd name="T9" fmla="*/ 0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75">
                          <a:moveTo>
                            <a:pt x="37" y="0"/>
                          </a:moveTo>
                          <a:lnTo>
                            <a:pt x="75" y="38"/>
                          </a:lnTo>
                          <a:lnTo>
                            <a:pt x="37" y="75"/>
                          </a:lnTo>
                          <a:lnTo>
                            <a:pt x="0" y="38"/>
                          </a:lnTo>
                          <a:lnTo>
                            <a:pt x="37" y="0"/>
                          </a:lnTo>
                          <a:close/>
                        </a:path>
                      </a:pathLst>
                    </a:custGeom>
                    <a:solidFill>
                      <a:srgbClr val="969696"/>
                    </a:solidFill>
                    <a:ln w="11113">
                      <a:solidFill>
                        <a:srgbClr val="000000"/>
                      </a:solidFill>
                      <a:prstDash val="solid"/>
                      <a:round/>
                      <a:headEnd/>
                      <a:tailEnd/>
                    </a:ln>
                  </p:spPr>
                  <p:txBody>
                    <a:bodyPr/>
                    <a:lstStyle/>
                    <a:p>
                      <a:endParaRPr lang="en-US"/>
                    </a:p>
                  </p:txBody>
                </p:sp>
              </p:grpSp>
            </p:grpSp>
          </p:grpSp>
        </p:grpSp>
        <p:sp>
          <p:nvSpPr>
            <p:cNvPr id="18499" name="Freeform 74"/>
            <p:cNvSpPr>
              <a:spLocks/>
            </p:cNvSpPr>
            <p:nvPr/>
          </p:nvSpPr>
          <p:spPr bwMode="auto">
            <a:xfrm>
              <a:off x="8728021" y="1785937"/>
              <a:ext cx="119062" cy="119063"/>
            </a:xfrm>
            <a:custGeom>
              <a:avLst/>
              <a:gdLst>
                <a:gd name="T0" fmla="*/ 2147483646 w 75"/>
                <a:gd name="T1" fmla="*/ 0 h 75"/>
                <a:gd name="T2" fmla="*/ 2147483646 w 75"/>
                <a:gd name="T3" fmla="*/ 2147483646 h 75"/>
                <a:gd name="T4" fmla="*/ 2147483646 w 75"/>
                <a:gd name="T5" fmla="*/ 2147483646 h 75"/>
                <a:gd name="T6" fmla="*/ 0 w 75"/>
                <a:gd name="T7" fmla="*/ 2147483646 h 75"/>
                <a:gd name="T8" fmla="*/ 2147483646 w 75"/>
                <a:gd name="T9" fmla="*/ 0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75">
                  <a:moveTo>
                    <a:pt x="38" y="0"/>
                  </a:moveTo>
                  <a:lnTo>
                    <a:pt x="75" y="37"/>
                  </a:lnTo>
                  <a:lnTo>
                    <a:pt x="38" y="75"/>
                  </a:lnTo>
                  <a:lnTo>
                    <a:pt x="0" y="37"/>
                  </a:lnTo>
                  <a:lnTo>
                    <a:pt x="38" y="0"/>
                  </a:lnTo>
                  <a:close/>
                </a:path>
              </a:pathLst>
            </a:custGeom>
            <a:solidFill>
              <a:srgbClr val="969696"/>
            </a:solidFill>
            <a:ln w="11113">
              <a:solidFill>
                <a:srgbClr val="000000"/>
              </a:solidFill>
              <a:prstDash val="solid"/>
              <a:round/>
              <a:headEnd/>
              <a:tailEnd/>
            </a:ln>
          </p:spPr>
          <p:txBody>
            <a:bodyPr/>
            <a:lstStyle/>
            <a:p>
              <a:endParaRPr lang="en-US"/>
            </a:p>
          </p:txBody>
        </p:sp>
      </p:grpSp>
      <p:grpSp>
        <p:nvGrpSpPr>
          <p:cNvPr id="18479" name="Group 18"/>
          <p:cNvGrpSpPr>
            <a:grpSpLocks/>
          </p:cNvGrpSpPr>
          <p:nvPr/>
        </p:nvGrpSpPr>
        <p:grpSpPr bwMode="auto">
          <a:xfrm>
            <a:off x="1806575" y="1570038"/>
            <a:ext cx="7032625" cy="2670175"/>
            <a:chOff x="1806575" y="1570037"/>
            <a:chExt cx="7032625" cy="2670176"/>
          </a:xfrm>
        </p:grpSpPr>
        <p:cxnSp>
          <p:nvCxnSpPr>
            <p:cNvPr id="5" name="Straight Connector 4"/>
            <p:cNvCxnSpPr>
              <a:stCxn id="18492" idx="3"/>
              <a:endCxn id="18483" idx="3"/>
            </p:cNvCxnSpPr>
            <p:nvPr/>
          </p:nvCxnSpPr>
          <p:spPr>
            <a:xfrm flipV="1">
              <a:off x="7974013" y="1624012"/>
              <a:ext cx="865187" cy="495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482" name="Group 84"/>
            <p:cNvGrpSpPr>
              <a:grpSpLocks/>
            </p:cNvGrpSpPr>
            <p:nvPr/>
          </p:nvGrpSpPr>
          <p:grpSpPr bwMode="auto">
            <a:xfrm>
              <a:off x="1806575" y="2065338"/>
              <a:ext cx="6167438" cy="2174875"/>
              <a:chOff x="1138" y="1301"/>
              <a:chExt cx="3885" cy="1370"/>
            </a:xfrm>
          </p:grpSpPr>
          <p:grpSp>
            <p:nvGrpSpPr>
              <p:cNvPr id="18484" name="Group 83"/>
              <p:cNvGrpSpPr>
                <a:grpSpLocks/>
              </p:cNvGrpSpPr>
              <p:nvPr/>
            </p:nvGrpSpPr>
            <p:grpSpPr bwMode="auto">
              <a:xfrm>
                <a:off x="1138" y="1301"/>
                <a:ext cx="3885" cy="1370"/>
                <a:chOff x="1138" y="1301"/>
                <a:chExt cx="3885" cy="1370"/>
              </a:xfrm>
            </p:grpSpPr>
            <p:grpSp>
              <p:nvGrpSpPr>
                <p:cNvPr id="18486" name="Group 82"/>
                <p:cNvGrpSpPr>
                  <a:grpSpLocks/>
                </p:cNvGrpSpPr>
                <p:nvPr/>
              </p:nvGrpSpPr>
              <p:grpSpPr bwMode="auto">
                <a:xfrm>
                  <a:off x="1176" y="1339"/>
                  <a:ext cx="3817" cy="1302"/>
                  <a:chOff x="1176" y="1339"/>
                  <a:chExt cx="3817" cy="1302"/>
                </a:xfrm>
              </p:grpSpPr>
              <p:grpSp>
                <p:nvGrpSpPr>
                  <p:cNvPr id="18493" name="Group 81"/>
                  <p:cNvGrpSpPr>
                    <a:grpSpLocks/>
                  </p:cNvGrpSpPr>
                  <p:nvPr/>
                </p:nvGrpSpPr>
                <p:grpSpPr bwMode="auto">
                  <a:xfrm>
                    <a:off x="1176" y="1339"/>
                    <a:ext cx="3817" cy="1302"/>
                    <a:chOff x="1176" y="1339"/>
                    <a:chExt cx="3817" cy="1302"/>
                  </a:xfrm>
                </p:grpSpPr>
                <p:sp>
                  <p:nvSpPr>
                    <p:cNvPr id="18495" name="Freeform 26"/>
                    <p:cNvSpPr>
                      <a:spLocks/>
                    </p:cNvSpPr>
                    <p:nvPr/>
                  </p:nvSpPr>
                  <p:spPr bwMode="auto">
                    <a:xfrm>
                      <a:off x="1176" y="1339"/>
                      <a:ext cx="3817" cy="1302"/>
                    </a:xfrm>
                    <a:custGeom>
                      <a:avLst/>
                      <a:gdLst>
                        <a:gd name="T0" fmla="*/ 0 w 510"/>
                        <a:gd name="T1" fmla="*/ 4082077 h 174"/>
                        <a:gd name="T2" fmla="*/ 1712995 w 510"/>
                        <a:gd name="T3" fmla="*/ 2652099 h 174"/>
                        <a:gd name="T4" fmla="*/ 3429350 w 510"/>
                        <a:gd name="T5" fmla="*/ 1407746 h 174"/>
                        <a:gd name="T6" fmla="*/ 5142734 w 510"/>
                        <a:gd name="T7" fmla="*/ 1291674 h 174"/>
                        <a:gd name="T8" fmla="*/ 6833934 w 510"/>
                        <a:gd name="T9" fmla="*/ 2463968 h 174"/>
                        <a:gd name="T10" fmla="*/ 8546929 w 510"/>
                        <a:gd name="T11" fmla="*/ 1993863 h 174"/>
                        <a:gd name="T12" fmla="*/ 10263224 w 510"/>
                        <a:gd name="T13" fmla="*/ 21782 h 174"/>
                        <a:gd name="T14" fmla="*/ 11976668 w 510"/>
                        <a:gd name="T15" fmla="*/ 0 h 1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10" h="174">
                          <a:moveTo>
                            <a:pt x="0" y="174"/>
                          </a:moveTo>
                          <a:lnTo>
                            <a:pt x="73" y="113"/>
                          </a:lnTo>
                          <a:lnTo>
                            <a:pt x="146" y="60"/>
                          </a:lnTo>
                          <a:lnTo>
                            <a:pt x="219" y="55"/>
                          </a:lnTo>
                          <a:lnTo>
                            <a:pt x="291" y="105"/>
                          </a:lnTo>
                          <a:lnTo>
                            <a:pt x="364" y="85"/>
                          </a:lnTo>
                          <a:lnTo>
                            <a:pt x="437" y="1"/>
                          </a:lnTo>
                          <a:lnTo>
                            <a:pt x="510" y="0"/>
                          </a:lnTo>
                        </a:path>
                      </a:pathLst>
                    </a:custGeom>
                    <a:noFill/>
                    <a:ln w="381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96" name="Rectangle 47"/>
                    <p:cNvSpPr>
                      <a:spLocks noChangeArrowheads="1"/>
                    </p:cNvSpPr>
                    <p:nvPr/>
                  </p:nvSpPr>
                  <p:spPr bwMode="auto">
                    <a:xfrm>
                      <a:off x="3317" y="2087"/>
                      <a:ext cx="67" cy="68"/>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8494" name="Rectangle 46"/>
                  <p:cNvSpPr>
                    <a:spLocks noChangeArrowheads="1"/>
                  </p:cNvSpPr>
                  <p:nvPr/>
                </p:nvSpPr>
                <p:spPr bwMode="auto">
                  <a:xfrm>
                    <a:off x="2784" y="1728"/>
                    <a:ext cx="67" cy="67"/>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grpSp>
              <p:nvGrpSpPr>
                <p:cNvPr id="18487" name="Group 80"/>
                <p:cNvGrpSpPr>
                  <a:grpSpLocks/>
                </p:cNvGrpSpPr>
                <p:nvPr/>
              </p:nvGrpSpPr>
              <p:grpSpPr bwMode="auto">
                <a:xfrm>
                  <a:off x="1138" y="1301"/>
                  <a:ext cx="3885" cy="1370"/>
                  <a:chOff x="1138" y="1301"/>
                  <a:chExt cx="3885" cy="1370"/>
                </a:xfrm>
              </p:grpSpPr>
              <p:sp>
                <p:nvSpPr>
                  <p:cNvPr id="18488" name="Rectangle 43"/>
                  <p:cNvSpPr>
                    <a:spLocks noChangeArrowheads="1"/>
                  </p:cNvSpPr>
                  <p:nvPr/>
                </p:nvSpPr>
                <p:spPr bwMode="auto">
                  <a:xfrm>
                    <a:off x="1138" y="2604"/>
                    <a:ext cx="67" cy="67"/>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8489" name="Rectangle 44"/>
                  <p:cNvSpPr>
                    <a:spLocks noChangeArrowheads="1"/>
                  </p:cNvSpPr>
                  <p:nvPr/>
                </p:nvSpPr>
                <p:spPr bwMode="auto">
                  <a:xfrm>
                    <a:off x="1685" y="2147"/>
                    <a:ext cx="67" cy="68"/>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8490" name="Rectangle 45"/>
                  <p:cNvSpPr>
                    <a:spLocks noChangeArrowheads="1"/>
                  </p:cNvSpPr>
                  <p:nvPr/>
                </p:nvSpPr>
                <p:spPr bwMode="auto">
                  <a:xfrm>
                    <a:off x="2231" y="1751"/>
                    <a:ext cx="67" cy="67"/>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8491" name="Rectangle 49"/>
                  <p:cNvSpPr>
                    <a:spLocks noChangeArrowheads="1"/>
                  </p:cNvSpPr>
                  <p:nvPr/>
                </p:nvSpPr>
                <p:spPr bwMode="auto">
                  <a:xfrm>
                    <a:off x="4409" y="1309"/>
                    <a:ext cx="68" cy="67"/>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8492" name="Rectangle 50"/>
                  <p:cNvSpPr>
                    <a:spLocks noChangeArrowheads="1"/>
                  </p:cNvSpPr>
                  <p:nvPr/>
                </p:nvSpPr>
                <p:spPr bwMode="auto">
                  <a:xfrm>
                    <a:off x="4956" y="1301"/>
                    <a:ext cx="67" cy="68"/>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grpSp>
          <p:sp>
            <p:nvSpPr>
              <p:cNvPr id="18485" name="Rectangle 48"/>
              <p:cNvSpPr>
                <a:spLocks noChangeArrowheads="1"/>
              </p:cNvSpPr>
              <p:nvPr/>
            </p:nvSpPr>
            <p:spPr bwMode="auto">
              <a:xfrm>
                <a:off x="3863" y="1938"/>
                <a:ext cx="67" cy="67"/>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8483" name="Rectangle 77"/>
            <p:cNvSpPr>
              <a:spLocks noChangeArrowheads="1"/>
            </p:cNvSpPr>
            <p:nvPr/>
          </p:nvSpPr>
          <p:spPr bwMode="auto">
            <a:xfrm>
              <a:off x="8731250" y="1570037"/>
              <a:ext cx="107950" cy="106363"/>
            </a:xfrm>
            <a:prstGeom prst="rect">
              <a:avLst/>
            </a:prstGeom>
            <a:solidFill>
              <a:srgbClr val="FFFFFF"/>
            </a:solidFill>
            <a:ln w="11113">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8480" name="Rectangle 65"/>
          <p:cNvSpPr>
            <a:spLocks noChangeArrowheads="1"/>
          </p:cNvSpPr>
          <p:nvPr/>
        </p:nvSpPr>
        <p:spPr bwMode="auto">
          <a:xfrm>
            <a:off x="8559800" y="5746750"/>
            <a:ext cx="5127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2014</a:t>
            </a:r>
            <a:endParaRPr lang="en-US" altLang="en-US"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2137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title"/>
          </p:nvPr>
        </p:nvSpPr>
        <p:spPr/>
        <p:txBody>
          <a:bodyPr/>
          <a:lstStyle/>
          <a:p>
            <a:pPr algn="l" eaLnBrk="1" hangingPunct="1"/>
            <a:r>
              <a:rPr lang="en-US" altLang="en-US" sz="2800" b="1" smtClean="0">
                <a:solidFill>
                  <a:schemeClr val="bg1"/>
                </a:solidFill>
              </a:rPr>
              <a:t/>
            </a:r>
            <a:br>
              <a:rPr lang="en-US" altLang="en-US" sz="2800" b="1" smtClean="0">
                <a:solidFill>
                  <a:schemeClr val="bg1"/>
                </a:solidFill>
              </a:rPr>
            </a:br>
            <a:endParaRPr lang="en-US" altLang="en-US" sz="2800" b="1" smtClean="0">
              <a:solidFill>
                <a:schemeClr val="bg1"/>
              </a:solidFill>
            </a:endParaRPr>
          </a:p>
        </p:txBody>
      </p:sp>
      <p:sp>
        <p:nvSpPr>
          <p:cNvPr id="104452" name="Rectangle 4"/>
          <p:cNvSpPr>
            <a:spLocks noChangeArrowheads="1"/>
          </p:cNvSpPr>
          <p:nvPr/>
        </p:nvSpPr>
        <p:spPr bwMode="auto">
          <a:xfrm>
            <a:off x="792163" y="685800"/>
            <a:ext cx="7764462" cy="6124754"/>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pPr>
            <a:r>
              <a:rPr lang="en-US" altLang="en-US" sz="2800" b="1" dirty="0">
                <a:latin typeface="Times New Roman" panose="02020603050405020304" pitchFamily="18" charset="0"/>
              </a:rPr>
              <a:t>Both </a:t>
            </a:r>
            <a:r>
              <a:rPr lang="en-US" altLang="en-US" sz="2800" b="1" dirty="0" smtClean="0">
                <a:latin typeface="Times New Roman" panose="02020603050405020304" pitchFamily="18" charset="0"/>
              </a:rPr>
              <a:t>have parents artificially spawned, share hatchery rearing and </a:t>
            </a:r>
            <a:r>
              <a:rPr lang="en-US" altLang="en-US" sz="2800" b="1" dirty="0">
                <a:latin typeface="Times New Roman" panose="02020603050405020304" pitchFamily="18" charset="0"/>
              </a:rPr>
              <a:t>post-release </a:t>
            </a:r>
            <a:r>
              <a:rPr lang="en-US" altLang="en-US" sz="2800" b="1" dirty="0" smtClean="0">
                <a:latin typeface="Times New Roman" panose="02020603050405020304" pitchFamily="18" charset="0"/>
              </a:rPr>
              <a:t>environments (fresh and saltwater)</a:t>
            </a:r>
            <a:endParaRPr lang="en-US" altLang="en-US" sz="2800" b="1" dirty="0">
              <a:latin typeface="Times New Roman" panose="02020603050405020304" pitchFamily="18" charset="0"/>
            </a:endParaRPr>
          </a:p>
          <a:p>
            <a:pPr>
              <a:spcBef>
                <a:spcPct val="0"/>
              </a:spcBef>
            </a:pPr>
            <a:endParaRPr lang="en-US" altLang="en-US" sz="2800" b="1" dirty="0">
              <a:latin typeface="Times New Roman" panose="02020603050405020304" pitchFamily="18" charset="0"/>
            </a:endParaRPr>
          </a:p>
          <a:p>
            <a:pPr>
              <a:spcBef>
                <a:spcPct val="0"/>
              </a:spcBef>
            </a:pPr>
            <a:r>
              <a:rPr lang="en-US" altLang="en-US" sz="2800" b="1" dirty="0">
                <a:latin typeface="Times New Roman" panose="02020603050405020304" pitchFamily="18" charset="0"/>
              </a:rPr>
              <a:t>SH returns have experienced a single generation of hatchery influence </a:t>
            </a:r>
            <a:r>
              <a:rPr lang="en-US" altLang="en-US" sz="2800" b="1" dirty="0" smtClean="0">
                <a:latin typeface="Times New Roman" panose="02020603050405020304" pitchFamily="18" charset="0"/>
              </a:rPr>
              <a:t>(NO parents)</a:t>
            </a:r>
            <a:r>
              <a:rPr lang="en-US" altLang="en-US" sz="2800" b="1" dirty="0">
                <a:latin typeface="Times New Roman" panose="02020603050405020304" pitchFamily="18" charset="0"/>
              </a:rPr>
              <a:t/>
            </a:r>
            <a:br>
              <a:rPr lang="en-US" altLang="en-US" sz="2800" b="1" dirty="0">
                <a:latin typeface="Times New Roman" panose="02020603050405020304" pitchFamily="18" charset="0"/>
              </a:rPr>
            </a:br>
            <a:endParaRPr lang="en-US" altLang="en-US" sz="2800" b="1" dirty="0">
              <a:latin typeface="Times New Roman" panose="02020603050405020304" pitchFamily="18" charset="0"/>
            </a:endParaRPr>
          </a:p>
          <a:p>
            <a:pPr>
              <a:spcBef>
                <a:spcPct val="0"/>
              </a:spcBef>
            </a:pPr>
            <a:r>
              <a:rPr lang="en-US" altLang="en-US" sz="2800" b="1" dirty="0">
                <a:latin typeface="Times New Roman" panose="02020603050405020304" pitchFamily="18" charset="0"/>
              </a:rPr>
              <a:t>HC returns have experienced multiple generations </a:t>
            </a:r>
            <a:r>
              <a:rPr lang="en-US" altLang="en-US" sz="2800" b="1" dirty="0">
                <a:latin typeface="Times New Roman" panose="02020603050405020304" pitchFamily="18" charset="0"/>
                <a:cs typeface="Times New Roman" panose="02020603050405020304" pitchFamily="18" charset="0"/>
              </a:rPr>
              <a:t>of hatchery influence </a:t>
            </a:r>
            <a:r>
              <a:rPr lang="en-US" altLang="en-US" sz="2800" b="1" dirty="0" smtClean="0">
                <a:latin typeface="Times New Roman" panose="02020603050405020304" pitchFamily="18" charset="0"/>
                <a:cs typeface="Times New Roman" panose="02020603050405020304" pitchFamily="18" charset="0"/>
              </a:rPr>
              <a:t>(HC parents)</a:t>
            </a:r>
            <a:r>
              <a:rPr lang="en-US" altLang="en-US" sz="2800" b="1" dirty="0">
                <a:latin typeface="Times New Roman" panose="02020603050405020304" pitchFamily="18" charset="0"/>
                <a:cs typeface="Times New Roman" panose="02020603050405020304" pitchFamily="18" charset="0"/>
              </a:rPr>
              <a:t/>
            </a:r>
            <a:br>
              <a:rPr lang="en-US" altLang="en-US" sz="2800" b="1" dirty="0">
                <a:latin typeface="Times New Roman" panose="02020603050405020304" pitchFamily="18" charset="0"/>
                <a:cs typeface="Times New Roman" panose="02020603050405020304" pitchFamily="18" charset="0"/>
              </a:rPr>
            </a:br>
            <a:endParaRPr lang="en-US" altLang="en-US" sz="2800" b="1" dirty="0">
              <a:latin typeface="Times New Roman" panose="02020603050405020304" pitchFamily="18" charset="0"/>
            </a:endParaRPr>
          </a:p>
          <a:p>
            <a:pPr>
              <a:spcBef>
                <a:spcPct val="0"/>
              </a:spcBef>
            </a:pPr>
            <a:r>
              <a:rPr lang="en-US" altLang="en-US" sz="2800" b="1" dirty="0">
                <a:latin typeface="Times New Roman" panose="02020603050405020304" pitchFamily="18" charset="0"/>
              </a:rPr>
              <a:t>Differences in their phenotypic traits should be expressions of genetic differences due to the additional generations of hatchery influence experienced by the HC line</a:t>
            </a:r>
          </a:p>
        </p:txBody>
      </p:sp>
      <p:sp>
        <p:nvSpPr>
          <p:cNvPr id="8196" name="Text Box 5"/>
          <p:cNvSpPr txBox="1">
            <a:spLocks noChangeArrowheads="1"/>
          </p:cNvSpPr>
          <p:nvPr/>
        </p:nvSpPr>
        <p:spPr bwMode="auto">
          <a:xfrm>
            <a:off x="2395000" y="69850"/>
            <a:ext cx="4346063" cy="584775"/>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US" altLang="en-US" b="1" u="sng" dirty="0" smtClean="0">
                <a:latin typeface="Times New Roman" panose="02020603050405020304" pitchFamily="18" charset="0"/>
              </a:rPr>
              <a:t>HC vs </a:t>
            </a:r>
            <a:r>
              <a:rPr lang="en-US" altLang="en-US" b="1" u="sng" dirty="0">
                <a:latin typeface="Times New Roman" panose="02020603050405020304" pitchFamily="18" charset="0"/>
              </a:rPr>
              <a:t>SH Comparisons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0445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445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445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44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ChangeAspect="1"/>
          </p:cNvGraphicFramePr>
          <p:nvPr/>
        </p:nvGraphicFramePr>
        <p:xfrm>
          <a:off x="534988" y="914400"/>
          <a:ext cx="7718425" cy="4491038"/>
        </p:xfrm>
        <a:graphic>
          <a:graphicData uri="http://schemas.openxmlformats.org/presentationml/2006/ole">
            <mc:AlternateContent xmlns:mc="http://schemas.openxmlformats.org/markup-compatibility/2006">
              <mc:Choice xmlns:v="urn:schemas-microsoft-com:vml" Requires="v">
                <p:oleObj spid="_x0000_s11384" name="Document" r:id="rId4" imgW="7718645" imgH="4490783" progId="Word.Document.12">
                  <p:embed/>
                </p:oleObj>
              </mc:Choice>
              <mc:Fallback>
                <p:oleObj name="Document" r:id="rId4" imgW="7718645" imgH="4490783" progId="Word.Documen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914400"/>
                        <a:ext cx="7718425" cy="449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Rectangle 1"/>
          <p:cNvSpPr/>
          <p:nvPr/>
        </p:nvSpPr>
        <p:spPr>
          <a:xfrm>
            <a:off x="4343400" y="914400"/>
            <a:ext cx="3910013" cy="426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Objective 1</a:t>
            </a:r>
            <a:endParaRPr lang="en-US"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lstStyle/>
          <a:p>
            <a:pPr lvl="1" eaLnBrk="1" hangingPunct="1">
              <a:lnSpc>
                <a:spcPct val="90000"/>
              </a:lnSpc>
              <a:buFont typeface="Arial" panose="020B0604020202020204" pitchFamily="34" charset="0"/>
              <a:buChar char="•"/>
            </a:pPr>
            <a:r>
              <a:rPr lang="en-US" altLang="en-US" b="1" dirty="0" smtClean="0">
                <a:solidFill>
                  <a:srgbClr val="000000"/>
                </a:solidFill>
                <a:latin typeface="Times New Roman" panose="02020603050405020304" pitchFamily="18" charset="0"/>
                <a:cs typeface="Times New Roman" panose="02020603050405020304" pitchFamily="18" charset="0"/>
              </a:rPr>
              <a:t>Compare </a:t>
            </a:r>
            <a:r>
              <a:rPr lang="en-US" altLang="en-US" b="1" dirty="0">
                <a:solidFill>
                  <a:srgbClr val="000000"/>
                </a:solidFill>
                <a:latin typeface="Times New Roman" panose="02020603050405020304" pitchFamily="18" charset="0"/>
                <a:cs typeface="Times New Roman" panose="02020603050405020304" pitchFamily="18" charset="0"/>
              </a:rPr>
              <a:t>differences in Length (POHP</a:t>
            </a:r>
            <a:r>
              <a:rPr lang="en-US" altLang="en-US" b="1" dirty="0" smtClean="0">
                <a:solidFill>
                  <a:srgbClr val="000000"/>
                </a:solidFill>
                <a:latin typeface="Times New Roman" panose="02020603050405020304" pitchFamily="18" charset="0"/>
                <a:cs typeface="Times New Roman" panose="02020603050405020304" pitchFamily="18" charset="0"/>
              </a:rPr>
              <a:t>) and</a:t>
            </a:r>
            <a:r>
              <a:rPr lang="en-US" altLang="en-US" b="1" dirty="0" smtClean="0">
                <a:solidFill>
                  <a:schemeClr val="bg1">
                    <a:lumMod val="65000"/>
                  </a:schemeClr>
                </a:solidFill>
                <a:latin typeface="Times New Roman" panose="02020603050405020304" pitchFamily="18" charset="0"/>
                <a:cs typeface="Times New Roman" panose="02020603050405020304" pitchFamily="18" charset="0"/>
              </a:rPr>
              <a:t> </a:t>
            </a:r>
            <a:r>
              <a:rPr lang="en-US" altLang="en-US" b="1" dirty="0">
                <a:latin typeface="Times New Roman" panose="02020603050405020304" pitchFamily="18" charset="0"/>
                <a:cs typeface="Times New Roman" panose="02020603050405020304" pitchFamily="18" charset="0"/>
              </a:rPr>
              <a:t>trends over time.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18"/>
          <p:cNvSpPr>
            <a:spLocks noChangeShapeType="1"/>
          </p:cNvSpPr>
          <p:nvPr/>
        </p:nvSpPr>
        <p:spPr bwMode="auto">
          <a:xfrm>
            <a:off x="1063625" y="1470025"/>
            <a:ext cx="1588" cy="41878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5" name="Line 19"/>
          <p:cNvSpPr>
            <a:spLocks noChangeShapeType="1"/>
          </p:cNvSpPr>
          <p:nvPr/>
        </p:nvSpPr>
        <p:spPr bwMode="auto">
          <a:xfrm>
            <a:off x="1003300" y="5657850"/>
            <a:ext cx="6032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6" name="Line 20"/>
          <p:cNvSpPr>
            <a:spLocks noChangeShapeType="1"/>
          </p:cNvSpPr>
          <p:nvPr/>
        </p:nvSpPr>
        <p:spPr bwMode="auto">
          <a:xfrm>
            <a:off x="1003300" y="4265613"/>
            <a:ext cx="6032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7" name="Line 21"/>
          <p:cNvSpPr>
            <a:spLocks noChangeShapeType="1"/>
          </p:cNvSpPr>
          <p:nvPr/>
        </p:nvSpPr>
        <p:spPr bwMode="auto">
          <a:xfrm>
            <a:off x="1003300" y="2860675"/>
            <a:ext cx="6032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8" name="Line 22"/>
          <p:cNvSpPr>
            <a:spLocks noChangeShapeType="1"/>
          </p:cNvSpPr>
          <p:nvPr/>
        </p:nvSpPr>
        <p:spPr bwMode="auto">
          <a:xfrm>
            <a:off x="1003300" y="1470025"/>
            <a:ext cx="6032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9" name="Line 23"/>
          <p:cNvSpPr>
            <a:spLocks noChangeShapeType="1"/>
          </p:cNvSpPr>
          <p:nvPr/>
        </p:nvSpPr>
        <p:spPr bwMode="auto">
          <a:xfrm>
            <a:off x="1063625" y="5657850"/>
            <a:ext cx="74215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Line 24"/>
          <p:cNvSpPr>
            <a:spLocks noChangeShapeType="1"/>
          </p:cNvSpPr>
          <p:nvPr/>
        </p:nvSpPr>
        <p:spPr bwMode="auto">
          <a:xfrm flipV="1">
            <a:off x="1063625" y="5657850"/>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1" name="Line 25"/>
          <p:cNvSpPr>
            <a:spLocks noChangeShapeType="1"/>
          </p:cNvSpPr>
          <p:nvPr/>
        </p:nvSpPr>
        <p:spPr bwMode="auto">
          <a:xfrm flipV="1">
            <a:off x="1887538" y="5657850"/>
            <a:ext cx="1587"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Line 26"/>
          <p:cNvSpPr>
            <a:spLocks noChangeShapeType="1"/>
          </p:cNvSpPr>
          <p:nvPr/>
        </p:nvSpPr>
        <p:spPr bwMode="auto">
          <a:xfrm flipV="1">
            <a:off x="2709863" y="5657850"/>
            <a:ext cx="1587"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3" name="Line 27"/>
          <p:cNvSpPr>
            <a:spLocks noChangeShapeType="1"/>
          </p:cNvSpPr>
          <p:nvPr/>
        </p:nvSpPr>
        <p:spPr bwMode="auto">
          <a:xfrm flipV="1">
            <a:off x="3533775" y="5657850"/>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4" name="Line 28"/>
          <p:cNvSpPr>
            <a:spLocks noChangeShapeType="1"/>
          </p:cNvSpPr>
          <p:nvPr/>
        </p:nvSpPr>
        <p:spPr bwMode="auto">
          <a:xfrm flipV="1">
            <a:off x="4356100" y="5657850"/>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5" name="Line 29"/>
          <p:cNvSpPr>
            <a:spLocks noChangeShapeType="1"/>
          </p:cNvSpPr>
          <p:nvPr/>
        </p:nvSpPr>
        <p:spPr bwMode="auto">
          <a:xfrm flipV="1">
            <a:off x="5191125" y="5657850"/>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6" name="Line 30"/>
          <p:cNvSpPr>
            <a:spLocks noChangeShapeType="1"/>
          </p:cNvSpPr>
          <p:nvPr/>
        </p:nvSpPr>
        <p:spPr bwMode="auto">
          <a:xfrm flipV="1">
            <a:off x="6015038" y="5657850"/>
            <a:ext cx="1587"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7" name="Line 31"/>
          <p:cNvSpPr>
            <a:spLocks noChangeShapeType="1"/>
          </p:cNvSpPr>
          <p:nvPr/>
        </p:nvSpPr>
        <p:spPr bwMode="auto">
          <a:xfrm flipV="1">
            <a:off x="6838950" y="5657850"/>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8" name="Line 32"/>
          <p:cNvSpPr>
            <a:spLocks noChangeShapeType="1"/>
          </p:cNvSpPr>
          <p:nvPr/>
        </p:nvSpPr>
        <p:spPr bwMode="auto">
          <a:xfrm flipV="1">
            <a:off x="7661275" y="5657850"/>
            <a:ext cx="1588"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9" name="Line 33"/>
          <p:cNvSpPr>
            <a:spLocks noChangeShapeType="1"/>
          </p:cNvSpPr>
          <p:nvPr/>
        </p:nvSpPr>
        <p:spPr bwMode="auto">
          <a:xfrm flipV="1">
            <a:off x="8485188" y="5657850"/>
            <a:ext cx="1587" cy="603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0" name="Rectangle 97"/>
          <p:cNvSpPr>
            <a:spLocks noChangeArrowheads="1"/>
          </p:cNvSpPr>
          <p:nvPr/>
        </p:nvSpPr>
        <p:spPr bwMode="auto">
          <a:xfrm>
            <a:off x="725488" y="5561013"/>
            <a:ext cx="1778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rgbClr val="000000"/>
                </a:solidFill>
                <a:latin typeface="Times New Roman" panose="02020603050405020304" pitchFamily="18" charset="0"/>
                <a:cs typeface="Times New Roman" panose="02020603050405020304" pitchFamily="18" charset="0"/>
              </a:rPr>
              <a:t>57</a:t>
            </a:r>
            <a:endParaRPr lang="en-US" altLang="en-US" sz="1800">
              <a:latin typeface="Times New Roman" panose="02020603050405020304" pitchFamily="18" charset="0"/>
              <a:cs typeface="Times New Roman" panose="02020603050405020304" pitchFamily="18" charset="0"/>
            </a:endParaRPr>
          </a:p>
        </p:txBody>
      </p:sp>
      <p:sp>
        <p:nvSpPr>
          <p:cNvPr id="13331" name="Rectangle 98"/>
          <p:cNvSpPr>
            <a:spLocks noChangeArrowheads="1"/>
          </p:cNvSpPr>
          <p:nvPr/>
        </p:nvSpPr>
        <p:spPr bwMode="auto">
          <a:xfrm>
            <a:off x="725488" y="4168775"/>
            <a:ext cx="1778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rgbClr val="000000"/>
                </a:solidFill>
                <a:latin typeface="Times New Roman" panose="02020603050405020304" pitchFamily="18" charset="0"/>
                <a:cs typeface="Times New Roman" panose="02020603050405020304" pitchFamily="18" charset="0"/>
              </a:rPr>
              <a:t>59</a:t>
            </a:r>
            <a:endParaRPr lang="en-US" altLang="en-US" sz="1800">
              <a:latin typeface="Times New Roman" panose="02020603050405020304" pitchFamily="18" charset="0"/>
              <a:cs typeface="Times New Roman" panose="02020603050405020304" pitchFamily="18" charset="0"/>
            </a:endParaRPr>
          </a:p>
        </p:txBody>
      </p:sp>
      <p:sp>
        <p:nvSpPr>
          <p:cNvPr id="13332" name="Rectangle 99"/>
          <p:cNvSpPr>
            <a:spLocks noChangeArrowheads="1"/>
          </p:cNvSpPr>
          <p:nvPr/>
        </p:nvSpPr>
        <p:spPr bwMode="auto">
          <a:xfrm>
            <a:off x="725488" y="2763838"/>
            <a:ext cx="1778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rgbClr val="000000"/>
                </a:solidFill>
                <a:latin typeface="Times New Roman" panose="02020603050405020304" pitchFamily="18" charset="0"/>
                <a:cs typeface="Times New Roman" panose="02020603050405020304" pitchFamily="18" charset="0"/>
              </a:rPr>
              <a:t>61</a:t>
            </a:r>
            <a:endParaRPr lang="en-US" altLang="en-US" sz="1800">
              <a:latin typeface="Times New Roman" panose="02020603050405020304" pitchFamily="18" charset="0"/>
              <a:cs typeface="Times New Roman" panose="02020603050405020304" pitchFamily="18" charset="0"/>
            </a:endParaRPr>
          </a:p>
        </p:txBody>
      </p:sp>
      <p:sp>
        <p:nvSpPr>
          <p:cNvPr id="13333" name="Rectangle 100"/>
          <p:cNvSpPr>
            <a:spLocks noChangeArrowheads="1"/>
          </p:cNvSpPr>
          <p:nvPr/>
        </p:nvSpPr>
        <p:spPr bwMode="auto">
          <a:xfrm>
            <a:off x="725488" y="1373188"/>
            <a:ext cx="1778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rgbClr val="000000"/>
                </a:solidFill>
                <a:latin typeface="Times New Roman" panose="02020603050405020304" pitchFamily="18" charset="0"/>
                <a:cs typeface="Times New Roman" panose="02020603050405020304" pitchFamily="18" charset="0"/>
              </a:rPr>
              <a:t>63</a:t>
            </a:r>
            <a:endParaRPr lang="en-US" altLang="en-US" sz="1800">
              <a:latin typeface="Times New Roman" panose="02020603050405020304" pitchFamily="18" charset="0"/>
              <a:cs typeface="Times New Roman" panose="02020603050405020304" pitchFamily="18" charset="0"/>
            </a:endParaRPr>
          </a:p>
        </p:txBody>
      </p:sp>
      <p:sp>
        <p:nvSpPr>
          <p:cNvPr id="13334" name="Rectangle 102"/>
          <p:cNvSpPr>
            <a:spLocks noChangeArrowheads="1"/>
          </p:cNvSpPr>
          <p:nvPr/>
        </p:nvSpPr>
        <p:spPr bwMode="auto">
          <a:xfrm>
            <a:off x="1622425"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2006</a:t>
            </a:r>
            <a:endParaRPr lang="en-US" altLang="en-US" sz="2000" b="1">
              <a:latin typeface="Times New Roman" panose="02020603050405020304" pitchFamily="18" charset="0"/>
              <a:cs typeface="Times New Roman" panose="02020603050405020304" pitchFamily="18" charset="0"/>
            </a:endParaRPr>
          </a:p>
        </p:txBody>
      </p:sp>
      <p:sp>
        <p:nvSpPr>
          <p:cNvPr id="13335" name="Rectangle 103"/>
          <p:cNvSpPr>
            <a:spLocks noChangeArrowheads="1"/>
          </p:cNvSpPr>
          <p:nvPr/>
        </p:nvSpPr>
        <p:spPr bwMode="auto">
          <a:xfrm>
            <a:off x="2444750"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2007</a:t>
            </a:r>
            <a:endParaRPr lang="en-US" altLang="en-US" sz="2000" b="1">
              <a:latin typeface="Times New Roman" panose="02020603050405020304" pitchFamily="18" charset="0"/>
              <a:cs typeface="Times New Roman" panose="02020603050405020304" pitchFamily="18" charset="0"/>
            </a:endParaRPr>
          </a:p>
        </p:txBody>
      </p:sp>
      <p:sp>
        <p:nvSpPr>
          <p:cNvPr id="13336" name="Rectangle 104"/>
          <p:cNvSpPr>
            <a:spLocks noChangeArrowheads="1"/>
          </p:cNvSpPr>
          <p:nvPr/>
        </p:nvSpPr>
        <p:spPr bwMode="auto">
          <a:xfrm>
            <a:off x="3268663"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2008</a:t>
            </a:r>
            <a:endParaRPr lang="en-US" altLang="en-US" sz="2000" b="1">
              <a:latin typeface="Times New Roman" panose="02020603050405020304" pitchFamily="18" charset="0"/>
              <a:cs typeface="Times New Roman" panose="02020603050405020304" pitchFamily="18" charset="0"/>
            </a:endParaRPr>
          </a:p>
        </p:txBody>
      </p:sp>
      <p:sp>
        <p:nvSpPr>
          <p:cNvPr id="13337" name="Rectangle 105"/>
          <p:cNvSpPr>
            <a:spLocks noChangeArrowheads="1"/>
          </p:cNvSpPr>
          <p:nvPr/>
        </p:nvSpPr>
        <p:spPr bwMode="auto">
          <a:xfrm>
            <a:off x="4090988"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2009</a:t>
            </a:r>
            <a:endParaRPr lang="en-US" altLang="en-US" sz="2000" b="1">
              <a:latin typeface="Times New Roman" panose="02020603050405020304" pitchFamily="18" charset="0"/>
              <a:cs typeface="Times New Roman" panose="02020603050405020304" pitchFamily="18" charset="0"/>
            </a:endParaRPr>
          </a:p>
        </p:txBody>
      </p:sp>
      <p:sp>
        <p:nvSpPr>
          <p:cNvPr id="13338" name="Rectangle 106"/>
          <p:cNvSpPr>
            <a:spLocks noChangeArrowheads="1"/>
          </p:cNvSpPr>
          <p:nvPr/>
        </p:nvSpPr>
        <p:spPr bwMode="auto">
          <a:xfrm>
            <a:off x="4926013"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2010</a:t>
            </a:r>
            <a:endParaRPr lang="en-US" altLang="en-US" sz="2000" b="1">
              <a:latin typeface="Times New Roman" panose="02020603050405020304" pitchFamily="18" charset="0"/>
              <a:cs typeface="Times New Roman" panose="02020603050405020304" pitchFamily="18" charset="0"/>
            </a:endParaRPr>
          </a:p>
        </p:txBody>
      </p:sp>
      <p:sp>
        <p:nvSpPr>
          <p:cNvPr id="13339" name="Rectangle 107"/>
          <p:cNvSpPr>
            <a:spLocks noChangeArrowheads="1"/>
          </p:cNvSpPr>
          <p:nvPr/>
        </p:nvSpPr>
        <p:spPr bwMode="auto">
          <a:xfrm>
            <a:off x="5749925"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2011</a:t>
            </a:r>
            <a:endParaRPr lang="en-US" altLang="en-US" sz="2000" b="1">
              <a:latin typeface="Times New Roman" panose="02020603050405020304" pitchFamily="18" charset="0"/>
              <a:cs typeface="Times New Roman" panose="02020603050405020304" pitchFamily="18" charset="0"/>
            </a:endParaRPr>
          </a:p>
        </p:txBody>
      </p:sp>
      <p:sp>
        <p:nvSpPr>
          <p:cNvPr id="13340" name="Rectangle 108"/>
          <p:cNvSpPr>
            <a:spLocks noChangeArrowheads="1"/>
          </p:cNvSpPr>
          <p:nvPr/>
        </p:nvSpPr>
        <p:spPr bwMode="auto">
          <a:xfrm>
            <a:off x="6573838"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2012</a:t>
            </a:r>
            <a:endParaRPr lang="en-US" altLang="en-US" sz="2000" b="1">
              <a:latin typeface="Times New Roman" panose="02020603050405020304" pitchFamily="18" charset="0"/>
              <a:cs typeface="Times New Roman" panose="02020603050405020304" pitchFamily="18" charset="0"/>
            </a:endParaRPr>
          </a:p>
        </p:txBody>
      </p:sp>
      <p:sp>
        <p:nvSpPr>
          <p:cNvPr id="13341" name="Rectangle 109"/>
          <p:cNvSpPr>
            <a:spLocks noChangeArrowheads="1"/>
          </p:cNvSpPr>
          <p:nvPr/>
        </p:nvSpPr>
        <p:spPr bwMode="auto">
          <a:xfrm>
            <a:off x="7396163"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2013</a:t>
            </a:r>
            <a:endParaRPr lang="en-US" altLang="en-US" sz="2000" b="1">
              <a:latin typeface="Times New Roman" panose="02020603050405020304" pitchFamily="18" charset="0"/>
              <a:cs typeface="Times New Roman" panose="02020603050405020304" pitchFamily="18" charset="0"/>
            </a:endParaRPr>
          </a:p>
        </p:txBody>
      </p:sp>
      <p:sp>
        <p:nvSpPr>
          <p:cNvPr id="13342" name="Rectangle 111"/>
          <p:cNvSpPr>
            <a:spLocks noChangeArrowheads="1"/>
          </p:cNvSpPr>
          <p:nvPr/>
        </p:nvSpPr>
        <p:spPr bwMode="auto">
          <a:xfrm>
            <a:off x="3962400" y="6264275"/>
            <a:ext cx="15827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rgbClr val="000000"/>
                </a:solidFill>
                <a:latin typeface="Times New Roman" panose="02020603050405020304" pitchFamily="18" charset="0"/>
                <a:cs typeface="Times New Roman" panose="02020603050405020304" pitchFamily="18" charset="0"/>
              </a:rPr>
              <a:t>Return year</a:t>
            </a:r>
            <a:endParaRPr lang="en-US" altLang="en-US" sz="2400">
              <a:latin typeface="Times New Roman" panose="02020603050405020304" pitchFamily="18" charset="0"/>
              <a:cs typeface="Times New Roman" panose="02020603050405020304" pitchFamily="18" charset="0"/>
            </a:endParaRPr>
          </a:p>
        </p:txBody>
      </p:sp>
      <p:sp>
        <p:nvSpPr>
          <p:cNvPr id="13343" name="Rectangle 112"/>
          <p:cNvSpPr>
            <a:spLocks noChangeArrowheads="1"/>
          </p:cNvSpPr>
          <p:nvPr/>
        </p:nvSpPr>
        <p:spPr bwMode="auto">
          <a:xfrm rot="-5400000">
            <a:off x="-789781" y="3228181"/>
            <a:ext cx="24018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rgbClr val="000000"/>
                </a:solidFill>
                <a:latin typeface="Times New Roman" panose="02020603050405020304" pitchFamily="18" charset="0"/>
                <a:cs typeface="Times New Roman" panose="02020603050405020304" pitchFamily="18" charset="0"/>
              </a:rPr>
              <a:t>POHP length (cm)</a:t>
            </a:r>
            <a:endParaRPr lang="en-US" altLang="en-US" sz="2400">
              <a:latin typeface="Times New Roman" panose="02020603050405020304" pitchFamily="18" charset="0"/>
              <a:cs typeface="Times New Roman" panose="02020603050405020304" pitchFamily="18" charset="0"/>
            </a:endParaRPr>
          </a:p>
        </p:txBody>
      </p:sp>
      <p:sp>
        <p:nvSpPr>
          <p:cNvPr id="106647" name="AutoShape 151"/>
          <p:cNvSpPr>
            <a:spLocks noChangeArrowheads="1"/>
          </p:cNvSpPr>
          <p:nvPr/>
        </p:nvSpPr>
        <p:spPr bwMode="auto">
          <a:xfrm>
            <a:off x="1336675" y="1121981"/>
            <a:ext cx="3159125" cy="838200"/>
          </a:xfrm>
          <a:prstGeom prst="leftRightArrow">
            <a:avLst>
              <a:gd name="adj1" fmla="val 50000"/>
              <a:gd name="adj2" fmla="val 7537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b="1" dirty="0">
                <a:latin typeface="Times New Roman" panose="02020603050405020304" pitchFamily="18" charset="0"/>
                <a:cs typeface="Times New Roman" panose="02020603050405020304" pitchFamily="18" charset="0"/>
              </a:rPr>
              <a:t>1 Generation Difference</a:t>
            </a:r>
          </a:p>
        </p:txBody>
      </p:sp>
      <p:sp>
        <p:nvSpPr>
          <p:cNvPr id="106648" name="AutoShape 152"/>
          <p:cNvSpPr>
            <a:spLocks noChangeArrowheads="1"/>
          </p:cNvSpPr>
          <p:nvPr/>
        </p:nvSpPr>
        <p:spPr bwMode="auto">
          <a:xfrm>
            <a:off x="4826763" y="1112838"/>
            <a:ext cx="3140075" cy="838200"/>
          </a:xfrm>
          <a:prstGeom prst="leftRightArrow">
            <a:avLst>
              <a:gd name="adj1" fmla="val 50000"/>
              <a:gd name="adj2" fmla="val 7169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b="1" dirty="0">
                <a:latin typeface="Times New Roman" panose="02020603050405020304" pitchFamily="18" charset="0"/>
                <a:cs typeface="Times New Roman" panose="02020603050405020304" pitchFamily="18" charset="0"/>
              </a:rPr>
              <a:t>2 Generations Difference</a:t>
            </a:r>
          </a:p>
        </p:txBody>
      </p:sp>
      <p:sp>
        <p:nvSpPr>
          <p:cNvPr id="13346" name="Rectangle 153"/>
          <p:cNvSpPr>
            <a:spLocks noChangeArrowheads="1"/>
          </p:cNvSpPr>
          <p:nvPr/>
        </p:nvSpPr>
        <p:spPr bwMode="auto">
          <a:xfrm>
            <a:off x="5334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400">
                <a:solidFill>
                  <a:schemeClr val="tx2"/>
                </a:solidFill>
                <a:latin typeface="Times New Roman" panose="02020603050405020304" pitchFamily="18" charset="0"/>
                <a:cs typeface="Times New Roman" panose="02020603050405020304" pitchFamily="18" charset="0"/>
              </a:rPr>
              <a:t>Age 4 POHP Length</a:t>
            </a:r>
          </a:p>
        </p:txBody>
      </p:sp>
      <p:cxnSp>
        <p:nvCxnSpPr>
          <p:cNvPr id="7" name="Straight Connector 6"/>
          <p:cNvCxnSpPr/>
          <p:nvPr/>
        </p:nvCxnSpPr>
        <p:spPr>
          <a:xfrm>
            <a:off x="4672013" y="1219200"/>
            <a:ext cx="60325" cy="4438650"/>
          </a:xfrm>
          <a:prstGeom prst="line">
            <a:avLst/>
          </a:prstGeom>
          <a:ln w="38100">
            <a:solidFill>
              <a:schemeClr val="tx1">
                <a:alpha val="53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348" name="Rectangle 109"/>
          <p:cNvSpPr>
            <a:spLocks noChangeArrowheads="1"/>
          </p:cNvSpPr>
          <p:nvPr/>
        </p:nvSpPr>
        <p:spPr bwMode="auto">
          <a:xfrm>
            <a:off x="8181975" y="5838825"/>
            <a:ext cx="5127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2014</a:t>
            </a:r>
            <a:endParaRPr lang="en-US" altLang="en-US" sz="2000" b="1">
              <a:latin typeface="Times New Roman" panose="02020603050405020304" pitchFamily="18" charset="0"/>
              <a:cs typeface="Times New Roman" panose="02020603050405020304" pitchFamily="18" charset="0"/>
            </a:endParaRPr>
          </a:p>
        </p:txBody>
      </p:sp>
      <p:grpSp>
        <p:nvGrpSpPr>
          <p:cNvPr id="13349" name="Group 18"/>
          <p:cNvGrpSpPr>
            <a:grpSpLocks/>
          </p:cNvGrpSpPr>
          <p:nvPr/>
        </p:nvGrpSpPr>
        <p:grpSpPr bwMode="auto">
          <a:xfrm>
            <a:off x="1827213" y="2595563"/>
            <a:ext cx="6686550" cy="2638425"/>
            <a:chOff x="1827213" y="2595563"/>
            <a:chExt cx="6686968" cy="2638425"/>
          </a:xfrm>
        </p:grpSpPr>
        <p:cxnSp>
          <p:nvCxnSpPr>
            <p:cNvPr id="6" name="Straight Connector 5"/>
            <p:cNvCxnSpPr/>
            <p:nvPr/>
          </p:nvCxnSpPr>
          <p:spPr>
            <a:xfrm flipV="1">
              <a:off x="7660053" y="3849688"/>
              <a:ext cx="792212" cy="69691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432" name="Group 145"/>
            <p:cNvGrpSpPr>
              <a:grpSpLocks/>
            </p:cNvGrpSpPr>
            <p:nvPr/>
          </p:nvGrpSpPr>
          <p:grpSpPr bwMode="auto">
            <a:xfrm>
              <a:off x="1827213" y="2595563"/>
              <a:ext cx="5894387" cy="2638425"/>
              <a:chOff x="1151" y="1635"/>
              <a:chExt cx="3713" cy="1662"/>
            </a:xfrm>
          </p:grpSpPr>
          <p:grpSp>
            <p:nvGrpSpPr>
              <p:cNvPr id="13434" name="Group 144"/>
              <p:cNvGrpSpPr>
                <a:grpSpLocks/>
              </p:cNvGrpSpPr>
              <p:nvPr/>
            </p:nvGrpSpPr>
            <p:grpSpPr bwMode="auto">
              <a:xfrm>
                <a:off x="1151" y="1635"/>
                <a:ext cx="3713" cy="1662"/>
                <a:chOff x="1151" y="1635"/>
                <a:chExt cx="3713" cy="1662"/>
              </a:xfrm>
            </p:grpSpPr>
            <p:grpSp>
              <p:nvGrpSpPr>
                <p:cNvPr id="13436" name="Group 143"/>
                <p:cNvGrpSpPr>
                  <a:grpSpLocks/>
                </p:cNvGrpSpPr>
                <p:nvPr/>
              </p:nvGrpSpPr>
              <p:grpSpPr bwMode="auto">
                <a:xfrm>
                  <a:off x="1151" y="1635"/>
                  <a:ext cx="3713" cy="1662"/>
                  <a:chOff x="1151" y="1635"/>
                  <a:chExt cx="3713" cy="1662"/>
                </a:xfrm>
              </p:grpSpPr>
              <p:grpSp>
                <p:nvGrpSpPr>
                  <p:cNvPr id="13438" name="Group 142"/>
                  <p:cNvGrpSpPr>
                    <a:grpSpLocks/>
                  </p:cNvGrpSpPr>
                  <p:nvPr/>
                </p:nvGrpSpPr>
                <p:grpSpPr bwMode="auto">
                  <a:xfrm>
                    <a:off x="1151" y="1635"/>
                    <a:ext cx="3713" cy="1662"/>
                    <a:chOff x="1151" y="1635"/>
                    <a:chExt cx="3713" cy="1662"/>
                  </a:xfrm>
                </p:grpSpPr>
                <p:grpSp>
                  <p:nvGrpSpPr>
                    <p:cNvPr id="13440" name="Group 141"/>
                    <p:cNvGrpSpPr>
                      <a:grpSpLocks/>
                    </p:cNvGrpSpPr>
                    <p:nvPr/>
                  </p:nvGrpSpPr>
                  <p:grpSpPr bwMode="auto">
                    <a:xfrm>
                      <a:off x="1189" y="1635"/>
                      <a:ext cx="3675" cy="1624"/>
                      <a:chOff x="1189" y="1635"/>
                      <a:chExt cx="3675" cy="1624"/>
                    </a:xfrm>
                  </p:grpSpPr>
                  <p:grpSp>
                    <p:nvGrpSpPr>
                      <p:cNvPr id="13442" name="Group 140"/>
                      <p:cNvGrpSpPr>
                        <a:grpSpLocks/>
                      </p:cNvGrpSpPr>
                      <p:nvPr/>
                    </p:nvGrpSpPr>
                    <p:grpSpPr bwMode="auto">
                      <a:xfrm>
                        <a:off x="1189" y="1673"/>
                        <a:ext cx="3675" cy="1586"/>
                        <a:chOff x="1189" y="1673"/>
                        <a:chExt cx="3675" cy="1586"/>
                      </a:xfrm>
                    </p:grpSpPr>
                    <p:sp>
                      <p:nvSpPr>
                        <p:cNvPr id="13444" name="Freeform 34"/>
                        <p:cNvSpPr>
                          <a:spLocks/>
                        </p:cNvSpPr>
                        <p:nvPr/>
                      </p:nvSpPr>
                      <p:spPr bwMode="auto">
                        <a:xfrm>
                          <a:off x="1189" y="1673"/>
                          <a:ext cx="3637" cy="1586"/>
                        </a:xfrm>
                        <a:custGeom>
                          <a:avLst/>
                          <a:gdLst>
                            <a:gd name="T0" fmla="*/ 0 w 477"/>
                            <a:gd name="T1" fmla="*/ 5361092 h 208"/>
                            <a:gd name="T2" fmla="*/ 1750960 w 477"/>
                            <a:gd name="T3" fmla="*/ 3272154 h 208"/>
                            <a:gd name="T4" fmla="*/ 3505001 w 477"/>
                            <a:gd name="T5" fmla="*/ 2268064 h 208"/>
                            <a:gd name="T6" fmla="*/ 5255495 w 477"/>
                            <a:gd name="T7" fmla="*/ 1493982 h 208"/>
                            <a:gd name="T8" fmla="*/ 7037031 w 477"/>
                            <a:gd name="T9" fmla="*/ 0 h 208"/>
                            <a:gd name="T10" fmla="*/ 8787526 w 477"/>
                            <a:gd name="T11" fmla="*/ 4228856 h 208"/>
                            <a:gd name="T12" fmla="*/ 10542031 w 477"/>
                            <a:gd name="T13" fmla="*/ 3272154 h 208"/>
                            <a:gd name="T14" fmla="*/ 12292526 w 477"/>
                            <a:gd name="T15" fmla="*/ 4022691 h 2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77" h="208">
                              <a:moveTo>
                                <a:pt x="0" y="208"/>
                              </a:moveTo>
                              <a:lnTo>
                                <a:pt x="68" y="127"/>
                              </a:lnTo>
                              <a:lnTo>
                                <a:pt x="136" y="88"/>
                              </a:lnTo>
                              <a:lnTo>
                                <a:pt x="204" y="58"/>
                              </a:lnTo>
                              <a:lnTo>
                                <a:pt x="273" y="0"/>
                              </a:lnTo>
                              <a:lnTo>
                                <a:pt x="341" y="164"/>
                              </a:lnTo>
                              <a:lnTo>
                                <a:pt x="409" y="127"/>
                              </a:lnTo>
                              <a:lnTo>
                                <a:pt x="477" y="156"/>
                              </a:lnTo>
                            </a:path>
                          </a:pathLst>
                        </a:custGeom>
                        <a:noFill/>
                        <a:ln w="238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445" name="Freeform 77"/>
                        <p:cNvSpPr>
                          <a:spLocks/>
                        </p:cNvSpPr>
                        <p:nvPr/>
                      </p:nvSpPr>
                      <p:spPr bwMode="auto">
                        <a:xfrm>
                          <a:off x="3751" y="2874"/>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sp>
                      <p:nvSpPr>
                        <p:cNvPr id="13446" name="Freeform 78"/>
                        <p:cNvSpPr>
                          <a:spLocks/>
                        </p:cNvSpPr>
                        <p:nvPr/>
                      </p:nvSpPr>
                      <p:spPr bwMode="auto">
                        <a:xfrm>
                          <a:off x="4272" y="2592"/>
                          <a:ext cx="77" cy="76"/>
                        </a:xfrm>
                        <a:custGeom>
                          <a:avLst/>
                          <a:gdLst>
                            <a:gd name="T0" fmla="*/ 39 w 77"/>
                            <a:gd name="T1" fmla="*/ 0 h 76"/>
                            <a:gd name="T2" fmla="*/ 77 w 77"/>
                            <a:gd name="T3" fmla="*/ 76 h 76"/>
                            <a:gd name="T4" fmla="*/ 0 w 77"/>
                            <a:gd name="T5" fmla="*/ 76 h 76"/>
                            <a:gd name="T6" fmla="*/ 39 w 77"/>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7" h="76">
                              <a:moveTo>
                                <a:pt x="39" y="0"/>
                              </a:moveTo>
                              <a:lnTo>
                                <a:pt x="77" y="76"/>
                              </a:lnTo>
                              <a:lnTo>
                                <a:pt x="0" y="76"/>
                              </a:lnTo>
                              <a:lnTo>
                                <a:pt x="39" y="0"/>
                              </a:lnTo>
                              <a:close/>
                            </a:path>
                          </a:pathLst>
                        </a:custGeom>
                        <a:solidFill>
                          <a:srgbClr val="FFFFFF"/>
                        </a:solidFill>
                        <a:ln w="12700">
                          <a:solidFill>
                            <a:srgbClr val="000000"/>
                          </a:solidFill>
                          <a:prstDash val="solid"/>
                          <a:round/>
                          <a:headEnd/>
                          <a:tailEnd/>
                        </a:ln>
                      </p:spPr>
                      <p:txBody>
                        <a:bodyPr/>
                        <a:lstStyle/>
                        <a:p>
                          <a:endParaRPr lang="en-US"/>
                        </a:p>
                      </p:txBody>
                    </p:sp>
                    <p:sp>
                      <p:nvSpPr>
                        <p:cNvPr id="13447" name="Freeform 79"/>
                        <p:cNvSpPr>
                          <a:spLocks/>
                        </p:cNvSpPr>
                        <p:nvPr/>
                      </p:nvSpPr>
                      <p:spPr bwMode="auto">
                        <a:xfrm>
                          <a:off x="4788" y="2813"/>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3443" name="Freeform 76"/>
                      <p:cNvSpPr>
                        <a:spLocks/>
                      </p:cNvSpPr>
                      <p:nvPr/>
                    </p:nvSpPr>
                    <p:spPr bwMode="auto">
                      <a:xfrm>
                        <a:off x="3232" y="1635"/>
                        <a:ext cx="77" cy="76"/>
                      </a:xfrm>
                      <a:custGeom>
                        <a:avLst/>
                        <a:gdLst>
                          <a:gd name="T0" fmla="*/ 38 w 77"/>
                          <a:gd name="T1" fmla="*/ 0 h 76"/>
                          <a:gd name="T2" fmla="*/ 77 w 77"/>
                          <a:gd name="T3" fmla="*/ 76 h 76"/>
                          <a:gd name="T4" fmla="*/ 0 w 77"/>
                          <a:gd name="T5" fmla="*/ 76 h 76"/>
                          <a:gd name="T6" fmla="*/ 38 w 77"/>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7" h="76">
                            <a:moveTo>
                              <a:pt x="38" y="0"/>
                            </a:moveTo>
                            <a:lnTo>
                              <a:pt x="77"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3441" name="Freeform 72"/>
                    <p:cNvSpPr>
                      <a:spLocks/>
                    </p:cNvSpPr>
                    <p:nvPr/>
                  </p:nvSpPr>
                  <p:spPr bwMode="auto">
                    <a:xfrm>
                      <a:off x="1151" y="3221"/>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3439" name="Freeform 73"/>
                  <p:cNvSpPr>
                    <a:spLocks/>
                  </p:cNvSpPr>
                  <p:nvPr/>
                </p:nvSpPr>
                <p:spPr bwMode="auto">
                  <a:xfrm>
                    <a:off x="1669" y="2603"/>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3437" name="Freeform 74"/>
                <p:cNvSpPr>
                  <a:spLocks/>
                </p:cNvSpPr>
                <p:nvPr/>
              </p:nvSpPr>
              <p:spPr bwMode="auto">
                <a:xfrm>
                  <a:off x="2188" y="2306"/>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3435" name="Freeform 75"/>
              <p:cNvSpPr>
                <a:spLocks/>
              </p:cNvSpPr>
              <p:nvPr/>
            </p:nvSpPr>
            <p:spPr bwMode="auto">
              <a:xfrm>
                <a:off x="2706" y="2077"/>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3433" name="Freeform 115"/>
            <p:cNvSpPr>
              <a:spLocks/>
            </p:cNvSpPr>
            <p:nvPr/>
          </p:nvSpPr>
          <p:spPr bwMode="auto">
            <a:xfrm>
              <a:off x="8393531" y="3768726"/>
              <a:ext cx="120650" cy="120650"/>
            </a:xfrm>
            <a:custGeom>
              <a:avLst/>
              <a:gdLst>
                <a:gd name="T0" fmla="*/ 2147483646 w 76"/>
                <a:gd name="T1" fmla="*/ 0 h 76"/>
                <a:gd name="T2" fmla="*/ 2147483646 w 76"/>
                <a:gd name="T3" fmla="*/ 2147483646 h 76"/>
                <a:gd name="T4" fmla="*/ 0 w 76"/>
                <a:gd name="T5" fmla="*/ 2147483646 h 76"/>
                <a:gd name="T6" fmla="*/ 2147483646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grpSp>
        <p:nvGrpSpPr>
          <p:cNvPr id="13350" name="Group 16"/>
          <p:cNvGrpSpPr>
            <a:grpSpLocks/>
          </p:cNvGrpSpPr>
          <p:nvPr/>
        </p:nvGrpSpPr>
        <p:grpSpPr bwMode="auto">
          <a:xfrm>
            <a:off x="1827213" y="2316163"/>
            <a:ext cx="6686550" cy="3122612"/>
            <a:chOff x="1827213" y="2316163"/>
            <a:chExt cx="6686968" cy="3122612"/>
          </a:xfrm>
        </p:grpSpPr>
        <p:cxnSp>
          <p:nvCxnSpPr>
            <p:cNvPr id="11" name="Straight Connector 10"/>
            <p:cNvCxnSpPr/>
            <p:nvPr/>
          </p:nvCxnSpPr>
          <p:spPr>
            <a:xfrm flipV="1">
              <a:off x="7660053" y="3081338"/>
              <a:ext cx="792212" cy="1317625"/>
            </a:xfrm>
            <a:prstGeom prst="line">
              <a:avLst/>
            </a:prstGeom>
            <a:ln w="603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3381" name="Group 150"/>
            <p:cNvGrpSpPr>
              <a:grpSpLocks/>
            </p:cNvGrpSpPr>
            <p:nvPr/>
          </p:nvGrpSpPr>
          <p:grpSpPr bwMode="auto">
            <a:xfrm>
              <a:off x="1827213" y="2316163"/>
              <a:ext cx="5894387" cy="3122612"/>
              <a:chOff x="1151" y="1459"/>
              <a:chExt cx="3713" cy="1967"/>
            </a:xfrm>
          </p:grpSpPr>
          <p:grpSp>
            <p:nvGrpSpPr>
              <p:cNvPr id="13383" name="Group 146"/>
              <p:cNvGrpSpPr>
                <a:grpSpLocks/>
              </p:cNvGrpSpPr>
              <p:nvPr/>
            </p:nvGrpSpPr>
            <p:grpSpPr bwMode="auto">
              <a:xfrm>
                <a:off x="1151" y="2351"/>
                <a:ext cx="785" cy="1075"/>
                <a:chOff x="1151" y="2351"/>
                <a:chExt cx="785" cy="1075"/>
              </a:xfrm>
            </p:grpSpPr>
            <p:sp>
              <p:nvSpPr>
                <p:cNvPr id="13421" name="Freeform 35"/>
                <p:cNvSpPr>
                  <a:spLocks/>
                </p:cNvSpPr>
                <p:nvPr/>
              </p:nvSpPr>
              <p:spPr bwMode="auto">
                <a:xfrm>
                  <a:off x="1181" y="3289"/>
                  <a:ext cx="69" cy="99"/>
                </a:xfrm>
                <a:custGeom>
                  <a:avLst/>
                  <a:gdLst>
                    <a:gd name="T0" fmla="*/ 0 w 69"/>
                    <a:gd name="T1" fmla="*/ 92 h 99"/>
                    <a:gd name="T2" fmla="*/ 53 w 69"/>
                    <a:gd name="T3" fmla="*/ 0 h 99"/>
                    <a:gd name="T4" fmla="*/ 69 w 69"/>
                    <a:gd name="T5" fmla="*/ 8 h 99"/>
                    <a:gd name="T6" fmla="*/ 15 w 69"/>
                    <a:gd name="T7" fmla="*/ 99 h 99"/>
                    <a:gd name="T8" fmla="*/ 0 w 69"/>
                    <a:gd name="T9" fmla="*/ 9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99">
                      <a:moveTo>
                        <a:pt x="0" y="92"/>
                      </a:moveTo>
                      <a:lnTo>
                        <a:pt x="53" y="0"/>
                      </a:lnTo>
                      <a:lnTo>
                        <a:pt x="69" y="8"/>
                      </a:lnTo>
                      <a:lnTo>
                        <a:pt x="15" y="99"/>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3422" name="Freeform 36"/>
                <p:cNvSpPr>
                  <a:spLocks/>
                </p:cNvSpPr>
                <p:nvPr/>
              </p:nvSpPr>
              <p:spPr bwMode="auto">
                <a:xfrm>
                  <a:off x="1273" y="3144"/>
                  <a:ext cx="68" cy="99"/>
                </a:xfrm>
                <a:custGeom>
                  <a:avLst/>
                  <a:gdLst>
                    <a:gd name="T0" fmla="*/ 0 w 68"/>
                    <a:gd name="T1" fmla="*/ 92 h 99"/>
                    <a:gd name="T2" fmla="*/ 53 w 68"/>
                    <a:gd name="T3" fmla="*/ 0 h 99"/>
                    <a:gd name="T4" fmla="*/ 68 w 68"/>
                    <a:gd name="T5" fmla="*/ 8 h 99"/>
                    <a:gd name="T6" fmla="*/ 15 w 68"/>
                    <a:gd name="T7" fmla="*/ 99 h 99"/>
                    <a:gd name="T8" fmla="*/ 0 w 68"/>
                    <a:gd name="T9" fmla="*/ 9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 h="99">
                      <a:moveTo>
                        <a:pt x="0" y="92"/>
                      </a:moveTo>
                      <a:lnTo>
                        <a:pt x="53" y="0"/>
                      </a:lnTo>
                      <a:lnTo>
                        <a:pt x="68" y="8"/>
                      </a:lnTo>
                      <a:lnTo>
                        <a:pt x="15" y="99"/>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3423" name="Freeform 37"/>
                <p:cNvSpPr>
                  <a:spLocks/>
                </p:cNvSpPr>
                <p:nvPr/>
              </p:nvSpPr>
              <p:spPr bwMode="auto">
                <a:xfrm>
                  <a:off x="1356" y="3007"/>
                  <a:ext cx="77" cy="92"/>
                </a:xfrm>
                <a:custGeom>
                  <a:avLst/>
                  <a:gdLst>
                    <a:gd name="T0" fmla="*/ 0 w 77"/>
                    <a:gd name="T1" fmla="*/ 84 h 92"/>
                    <a:gd name="T2" fmla="*/ 61 w 77"/>
                    <a:gd name="T3" fmla="*/ 0 h 92"/>
                    <a:gd name="T4" fmla="*/ 77 w 77"/>
                    <a:gd name="T5" fmla="*/ 8 h 92"/>
                    <a:gd name="T6" fmla="*/ 16 w 77"/>
                    <a:gd name="T7" fmla="*/ 92 h 92"/>
                    <a:gd name="T8" fmla="*/ 0 w 77"/>
                    <a:gd name="T9" fmla="*/ 84 h 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92">
                      <a:moveTo>
                        <a:pt x="0" y="84"/>
                      </a:moveTo>
                      <a:lnTo>
                        <a:pt x="61" y="0"/>
                      </a:lnTo>
                      <a:lnTo>
                        <a:pt x="77" y="8"/>
                      </a:lnTo>
                      <a:lnTo>
                        <a:pt x="16" y="92"/>
                      </a:lnTo>
                      <a:lnTo>
                        <a:pt x="0" y="84"/>
                      </a:lnTo>
                      <a:close/>
                    </a:path>
                  </a:pathLst>
                </a:custGeom>
                <a:solidFill>
                  <a:srgbClr val="000000"/>
                </a:solidFill>
                <a:ln w="28575" cmpd="sng">
                  <a:solidFill>
                    <a:srgbClr val="000000"/>
                  </a:solidFill>
                  <a:round/>
                  <a:headEnd/>
                  <a:tailEnd/>
                </a:ln>
              </p:spPr>
              <p:txBody>
                <a:bodyPr/>
                <a:lstStyle/>
                <a:p>
                  <a:endParaRPr lang="en-US"/>
                </a:p>
              </p:txBody>
            </p:sp>
            <p:sp>
              <p:nvSpPr>
                <p:cNvPr id="13424" name="Freeform 38"/>
                <p:cNvSpPr>
                  <a:spLocks/>
                </p:cNvSpPr>
                <p:nvPr/>
              </p:nvSpPr>
              <p:spPr bwMode="auto">
                <a:xfrm>
                  <a:off x="1448" y="2862"/>
                  <a:ext cx="69" cy="99"/>
                </a:xfrm>
                <a:custGeom>
                  <a:avLst/>
                  <a:gdLst>
                    <a:gd name="T0" fmla="*/ 0 w 69"/>
                    <a:gd name="T1" fmla="*/ 92 h 99"/>
                    <a:gd name="T2" fmla="*/ 53 w 69"/>
                    <a:gd name="T3" fmla="*/ 0 h 99"/>
                    <a:gd name="T4" fmla="*/ 69 w 69"/>
                    <a:gd name="T5" fmla="*/ 8 h 99"/>
                    <a:gd name="T6" fmla="*/ 15 w 69"/>
                    <a:gd name="T7" fmla="*/ 99 h 99"/>
                    <a:gd name="T8" fmla="*/ 0 w 69"/>
                    <a:gd name="T9" fmla="*/ 9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99">
                      <a:moveTo>
                        <a:pt x="0" y="92"/>
                      </a:moveTo>
                      <a:lnTo>
                        <a:pt x="53" y="0"/>
                      </a:lnTo>
                      <a:lnTo>
                        <a:pt x="69" y="8"/>
                      </a:lnTo>
                      <a:lnTo>
                        <a:pt x="15" y="99"/>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3425" name="Freeform 39"/>
                <p:cNvSpPr>
                  <a:spLocks/>
                </p:cNvSpPr>
                <p:nvPr/>
              </p:nvSpPr>
              <p:spPr bwMode="auto">
                <a:xfrm>
                  <a:off x="1532" y="2717"/>
                  <a:ext cx="76" cy="100"/>
                </a:xfrm>
                <a:custGeom>
                  <a:avLst/>
                  <a:gdLst>
                    <a:gd name="T0" fmla="*/ 0 w 76"/>
                    <a:gd name="T1" fmla="*/ 92 h 100"/>
                    <a:gd name="T2" fmla="*/ 61 w 76"/>
                    <a:gd name="T3" fmla="*/ 0 h 100"/>
                    <a:gd name="T4" fmla="*/ 76 w 76"/>
                    <a:gd name="T5" fmla="*/ 8 h 100"/>
                    <a:gd name="T6" fmla="*/ 15 w 76"/>
                    <a:gd name="T7" fmla="*/ 100 h 100"/>
                    <a:gd name="T8" fmla="*/ 0 w 76"/>
                    <a:gd name="T9" fmla="*/ 92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100">
                      <a:moveTo>
                        <a:pt x="0" y="92"/>
                      </a:moveTo>
                      <a:lnTo>
                        <a:pt x="61" y="0"/>
                      </a:lnTo>
                      <a:lnTo>
                        <a:pt x="76" y="8"/>
                      </a:lnTo>
                      <a:lnTo>
                        <a:pt x="15" y="100"/>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3426" name="Freeform 40"/>
                <p:cNvSpPr>
                  <a:spLocks/>
                </p:cNvSpPr>
                <p:nvPr/>
              </p:nvSpPr>
              <p:spPr bwMode="auto">
                <a:xfrm>
                  <a:off x="1623" y="2573"/>
                  <a:ext cx="69" cy="99"/>
                </a:xfrm>
                <a:custGeom>
                  <a:avLst/>
                  <a:gdLst>
                    <a:gd name="T0" fmla="*/ 0 w 69"/>
                    <a:gd name="T1" fmla="*/ 91 h 99"/>
                    <a:gd name="T2" fmla="*/ 54 w 69"/>
                    <a:gd name="T3" fmla="*/ 0 h 99"/>
                    <a:gd name="T4" fmla="*/ 69 w 69"/>
                    <a:gd name="T5" fmla="*/ 7 h 99"/>
                    <a:gd name="T6" fmla="*/ 16 w 69"/>
                    <a:gd name="T7" fmla="*/ 99 h 99"/>
                    <a:gd name="T8" fmla="*/ 0 w 69"/>
                    <a:gd name="T9" fmla="*/ 91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99">
                      <a:moveTo>
                        <a:pt x="0" y="91"/>
                      </a:moveTo>
                      <a:lnTo>
                        <a:pt x="54" y="0"/>
                      </a:lnTo>
                      <a:lnTo>
                        <a:pt x="69" y="7"/>
                      </a:lnTo>
                      <a:lnTo>
                        <a:pt x="16" y="99"/>
                      </a:lnTo>
                      <a:lnTo>
                        <a:pt x="0" y="91"/>
                      </a:lnTo>
                      <a:close/>
                    </a:path>
                  </a:pathLst>
                </a:custGeom>
                <a:solidFill>
                  <a:srgbClr val="000000"/>
                </a:solidFill>
                <a:ln w="28575" cmpd="sng">
                  <a:solidFill>
                    <a:srgbClr val="000000"/>
                  </a:solidFill>
                  <a:round/>
                  <a:headEnd/>
                  <a:tailEnd/>
                </a:ln>
              </p:spPr>
              <p:txBody>
                <a:bodyPr/>
                <a:lstStyle/>
                <a:p>
                  <a:endParaRPr lang="en-US"/>
                </a:p>
              </p:txBody>
            </p:sp>
            <p:sp>
              <p:nvSpPr>
                <p:cNvPr id="13427" name="Freeform 41"/>
                <p:cNvSpPr>
                  <a:spLocks/>
                </p:cNvSpPr>
                <p:nvPr/>
              </p:nvSpPr>
              <p:spPr bwMode="auto">
                <a:xfrm>
                  <a:off x="1715" y="2458"/>
                  <a:ext cx="91" cy="84"/>
                </a:xfrm>
                <a:custGeom>
                  <a:avLst/>
                  <a:gdLst>
                    <a:gd name="T0" fmla="*/ 0 w 91"/>
                    <a:gd name="T1" fmla="*/ 69 h 84"/>
                    <a:gd name="T2" fmla="*/ 84 w 91"/>
                    <a:gd name="T3" fmla="*/ 0 h 84"/>
                    <a:gd name="T4" fmla="*/ 91 w 91"/>
                    <a:gd name="T5" fmla="*/ 15 h 84"/>
                    <a:gd name="T6" fmla="*/ 8 w 91"/>
                    <a:gd name="T7" fmla="*/ 84 h 84"/>
                    <a:gd name="T8" fmla="*/ 0 w 91"/>
                    <a:gd name="T9" fmla="*/ 69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4">
                      <a:moveTo>
                        <a:pt x="0" y="69"/>
                      </a:moveTo>
                      <a:lnTo>
                        <a:pt x="84" y="0"/>
                      </a:lnTo>
                      <a:lnTo>
                        <a:pt x="91" y="15"/>
                      </a:lnTo>
                      <a:lnTo>
                        <a:pt x="8" y="84"/>
                      </a:lnTo>
                      <a:lnTo>
                        <a:pt x="0" y="69"/>
                      </a:lnTo>
                      <a:close/>
                    </a:path>
                  </a:pathLst>
                </a:custGeom>
                <a:solidFill>
                  <a:srgbClr val="000000"/>
                </a:solidFill>
                <a:ln w="28575" cmpd="sng">
                  <a:solidFill>
                    <a:srgbClr val="000000"/>
                  </a:solidFill>
                  <a:round/>
                  <a:headEnd/>
                  <a:tailEnd/>
                </a:ln>
              </p:spPr>
              <p:txBody>
                <a:bodyPr/>
                <a:lstStyle/>
                <a:p>
                  <a:endParaRPr lang="en-US"/>
                </a:p>
              </p:txBody>
            </p:sp>
            <p:sp>
              <p:nvSpPr>
                <p:cNvPr id="13428" name="Freeform 42"/>
                <p:cNvSpPr>
                  <a:spLocks/>
                </p:cNvSpPr>
                <p:nvPr/>
              </p:nvSpPr>
              <p:spPr bwMode="auto">
                <a:xfrm>
                  <a:off x="1852" y="2351"/>
                  <a:ext cx="84" cy="77"/>
                </a:xfrm>
                <a:custGeom>
                  <a:avLst/>
                  <a:gdLst>
                    <a:gd name="T0" fmla="*/ 0 w 84"/>
                    <a:gd name="T1" fmla="*/ 69 h 77"/>
                    <a:gd name="T2" fmla="*/ 76 w 84"/>
                    <a:gd name="T3" fmla="*/ 0 h 77"/>
                    <a:gd name="T4" fmla="*/ 84 w 84"/>
                    <a:gd name="T5" fmla="*/ 8 h 77"/>
                    <a:gd name="T6" fmla="*/ 8 w 84"/>
                    <a:gd name="T7" fmla="*/ 77 h 77"/>
                    <a:gd name="T8" fmla="*/ 0 w 84"/>
                    <a:gd name="T9" fmla="*/ 69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77">
                      <a:moveTo>
                        <a:pt x="0" y="69"/>
                      </a:moveTo>
                      <a:lnTo>
                        <a:pt x="76" y="0"/>
                      </a:lnTo>
                      <a:lnTo>
                        <a:pt x="84" y="8"/>
                      </a:lnTo>
                      <a:lnTo>
                        <a:pt x="8" y="77"/>
                      </a:lnTo>
                      <a:lnTo>
                        <a:pt x="0" y="69"/>
                      </a:lnTo>
                      <a:close/>
                    </a:path>
                  </a:pathLst>
                </a:custGeom>
                <a:solidFill>
                  <a:srgbClr val="000000"/>
                </a:solidFill>
                <a:ln w="28575" cmpd="sng">
                  <a:solidFill>
                    <a:srgbClr val="000000"/>
                  </a:solidFill>
                  <a:round/>
                  <a:headEnd/>
                  <a:tailEnd/>
                </a:ln>
              </p:spPr>
              <p:txBody>
                <a:bodyPr/>
                <a:lstStyle/>
                <a:p>
                  <a:endParaRPr lang="en-US"/>
                </a:p>
              </p:txBody>
            </p:sp>
            <p:sp>
              <p:nvSpPr>
                <p:cNvPr id="13429" name="Freeform 80"/>
                <p:cNvSpPr>
                  <a:spLocks/>
                </p:cNvSpPr>
                <p:nvPr/>
              </p:nvSpPr>
              <p:spPr bwMode="auto">
                <a:xfrm>
                  <a:off x="1151" y="3350"/>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3430" name="Freeform 81"/>
                <p:cNvSpPr>
                  <a:spLocks/>
                </p:cNvSpPr>
                <p:nvPr/>
              </p:nvSpPr>
              <p:spPr bwMode="auto">
                <a:xfrm>
                  <a:off x="1669" y="2512"/>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grpSp>
          <p:grpSp>
            <p:nvGrpSpPr>
              <p:cNvPr id="13384" name="Group 149"/>
              <p:cNvGrpSpPr>
                <a:grpSpLocks/>
              </p:cNvGrpSpPr>
              <p:nvPr/>
            </p:nvGrpSpPr>
            <p:grpSpPr bwMode="auto">
              <a:xfrm>
                <a:off x="1982" y="1459"/>
                <a:ext cx="2882" cy="1350"/>
                <a:chOff x="1982" y="1459"/>
                <a:chExt cx="2882" cy="1350"/>
              </a:xfrm>
            </p:grpSpPr>
            <p:grpSp>
              <p:nvGrpSpPr>
                <p:cNvPr id="13385" name="Group 148"/>
                <p:cNvGrpSpPr>
                  <a:grpSpLocks/>
                </p:cNvGrpSpPr>
                <p:nvPr/>
              </p:nvGrpSpPr>
              <p:grpSpPr bwMode="auto">
                <a:xfrm>
                  <a:off x="1982" y="1459"/>
                  <a:ext cx="1540" cy="870"/>
                  <a:chOff x="1982" y="1459"/>
                  <a:chExt cx="1540" cy="870"/>
                </a:xfrm>
              </p:grpSpPr>
              <p:sp>
                <p:nvSpPr>
                  <p:cNvPr id="13403" name="Freeform 43"/>
                  <p:cNvSpPr>
                    <a:spLocks/>
                  </p:cNvSpPr>
                  <p:nvPr/>
                </p:nvSpPr>
                <p:spPr bwMode="auto">
                  <a:xfrm>
                    <a:off x="1982" y="2245"/>
                    <a:ext cx="91" cy="84"/>
                  </a:xfrm>
                  <a:custGeom>
                    <a:avLst/>
                    <a:gdLst>
                      <a:gd name="T0" fmla="*/ 0 w 91"/>
                      <a:gd name="T1" fmla="*/ 68 h 84"/>
                      <a:gd name="T2" fmla="*/ 84 w 91"/>
                      <a:gd name="T3" fmla="*/ 0 h 84"/>
                      <a:gd name="T4" fmla="*/ 91 w 91"/>
                      <a:gd name="T5" fmla="*/ 15 h 84"/>
                      <a:gd name="T6" fmla="*/ 7 w 91"/>
                      <a:gd name="T7" fmla="*/ 84 h 84"/>
                      <a:gd name="T8" fmla="*/ 0 w 91"/>
                      <a:gd name="T9" fmla="*/ 68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4">
                        <a:moveTo>
                          <a:pt x="0" y="68"/>
                        </a:moveTo>
                        <a:lnTo>
                          <a:pt x="84" y="0"/>
                        </a:lnTo>
                        <a:lnTo>
                          <a:pt x="91" y="15"/>
                        </a:lnTo>
                        <a:lnTo>
                          <a:pt x="7" y="84"/>
                        </a:lnTo>
                        <a:lnTo>
                          <a:pt x="0" y="68"/>
                        </a:lnTo>
                        <a:close/>
                      </a:path>
                    </a:pathLst>
                  </a:custGeom>
                  <a:solidFill>
                    <a:srgbClr val="000000"/>
                  </a:solidFill>
                  <a:ln w="28575" cmpd="sng">
                    <a:solidFill>
                      <a:srgbClr val="000000"/>
                    </a:solidFill>
                    <a:round/>
                    <a:headEnd/>
                    <a:tailEnd/>
                  </a:ln>
                </p:spPr>
                <p:txBody>
                  <a:bodyPr/>
                  <a:lstStyle/>
                  <a:p>
                    <a:endParaRPr lang="en-US"/>
                  </a:p>
                </p:txBody>
              </p:sp>
              <p:sp>
                <p:nvSpPr>
                  <p:cNvPr id="13404" name="Freeform 44"/>
                  <p:cNvSpPr>
                    <a:spLocks/>
                  </p:cNvSpPr>
                  <p:nvPr/>
                </p:nvSpPr>
                <p:spPr bwMode="auto">
                  <a:xfrm>
                    <a:off x="2111" y="2146"/>
                    <a:ext cx="92" cy="76"/>
                  </a:xfrm>
                  <a:custGeom>
                    <a:avLst/>
                    <a:gdLst>
                      <a:gd name="T0" fmla="*/ 0 w 92"/>
                      <a:gd name="T1" fmla="*/ 61 h 76"/>
                      <a:gd name="T2" fmla="*/ 84 w 92"/>
                      <a:gd name="T3" fmla="*/ 0 h 76"/>
                      <a:gd name="T4" fmla="*/ 92 w 92"/>
                      <a:gd name="T5" fmla="*/ 15 h 76"/>
                      <a:gd name="T6" fmla="*/ 8 w 92"/>
                      <a:gd name="T7" fmla="*/ 76 h 76"/>
                      <a:gd name="T8" fmla="*/ 0 w 92"/>
                      <a:gd name="T9" fmla="*/ 61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76">
                        <a:moveTo>
                          <a:pt x="0" y="61"/>
                        </a:moveTo>
                        <a:lnTo>
                          <a:pt x="84" y="0"/>
                        </a:lnTo>
                        <a:lnTo>
                          <a:pt x="92" y="15"/>
                        </a:lnTo>
                        <a:lnTo>
                          <a:pt x="8" y="76"/>
                        </a:lnTo>
                        <a:lnTo>
                          <a:pt x="0" y="61"/>
                        </a:lnTo>
                        <a:close/>
                      </a:path>
                    </a:pathLst>
                  </a:custGeom>
                  <a:solidFill>
                    <a:srgbClr val="000000"/>
                  </a:solidFill>
                  <a:ln w="28575" cmpd="sng">
                    <a:solidFill>
                      <a:srgbClr val="000000"/>
                    </a:solidFill>
                    <a:round/>
                    <a:headEnd/>
                    <a:tailEnd/>
                  </a:ln>
                </p:spPr>
                <p:txBody>
                  <a:bodyPr/>
                  <a:lstStyle/>
                  <a:p>
                    <a:endParaRPr lang="en-US"/>
                  </a:p>
                </p:txBody>
              </p:sp>
              <p:sp>
                <p:nvSpPr>
                  <p:cNvPr id="13405" name="Freeform 45"/>
                  <p:cNvSpPr>
                    <a:spLocks/>
                  </p:cNvSpPr>
                  <p:nvPr/>
                </p:nvSpPr>
                <p:spPr bwMode="auto">
                  <a:xfrm>
                    <a:off x="2249" y="2077"/>
                    <a:ext cx="106" cy="53"/>
                  </a:xfrm>
                  <a:custGeom>
                    <a:avLst/>
                    <a:gdLst>
                      <a:gd name="T0" fmla="*/ 0 w 106"/>
                      <a:gd name="T1" fmla="*/ 38 h 53"/>
                      <a:gd name="T2" fmla="*/ 99 w 106"/>
                      <a:gd name="T3" fmla="*/ 0 h 53"/>
                      <a:gd name="T4" fmla="*/ 106 w 106"/>
                      <a:gd name="T5" fmla="*/ 15 h 53"/>
                      <a:gd name="T6" fmla="*/ 7 w 106"/>
                      <a:gd name="T7" fmla="*/ 53 h 53"/>
                      <a:gd name="T8" fmla="*/ 0 w 106"/>
                      <a:gd name="T9" fmla="*/ 38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6" h="53">
                        <a:moveTo>
                          <a:pt x="0" y="38"/>
                        </a:moveTo>
                        <a:lnTo>
                          <a:pt x="99" y="0"/>
                        </a:lnTo>
                        <a:lnTo>
                          <a:pt x="106" y="15"/>
                        </a:lnTo>
                        <a:lnTo>
                          <a:pt x="7" y="53"/>
                        </a:lnTo>
                        <a:lnTo>
                          <a:pt x="0" y="38"/>
                        </a:lnTo>
                        <a:close/>
                      </a:path>
                    </a:pathLst>
                  </a:custGeom>
                  <a:solidFill>
                    <a:srgbClr val="000000"/>
                  </a:solidFill>
                  <a:ln w="28575" cmpd="sng">
                    <a:solidFill>
                      <a:srgbClr val="000000"/>
                    </a:solidFill>
                    <a:round/>
                    <a:headEnd/>
                    <a:tailEnd/>
                  </a:ln>
                </p:spPr>
                <p:txBody>
                  <a:bodyPr/>
                  <a:lstStyle/>
                  <a:p>
                    <a:endParaRPr lang="en-US"/>
                  </a:p>
                </p:txBody>
              </p:sp>
              <p:sp>
                <p:nvSpPr>
                  <p:cNvPr id="13406" name="Freeform 46"/>
                  <p:cNvSpPr>
                    <a:spLocks/>
                  </p:cNvSpPr>
                  <p:nvPr/>
                </p:nvSpPr>
                <p:spPr bwMode="auto">
                  <a:xfrm>
                    <a:off x="2409" y="2016"/>
                    <a:ext cx="107" cy="53"/>
                  </a:xfrm>
                  <a:custGeom>
                    <a:avLst/>
                    <a:gdLst>
                      <a:gd name="T0" fmla="*/ 0 w 107"/>
                      <a:gd name="T1" fmla="*/ 38 h 53"/>
                      <a:gd name="T2" fmla="*/ 99 w 107"/>
                      <a:gd name="T3" fmla="*/ 0 h 53"/>
                      <a:gd name="T4" fmla="*/ 107 w 107"/>
                      <a:gd name="T5" fmla="*/ 15 h 53"/>
                      <a:gd name="T6" fmla="*/ 7 w 107"/>
                      <a:gd name="T7" fmla="*/ 53 h 53"/>
                      <a:gd name="T8" fmla="*/ 0 w 107"/>
                      <a:gd name="T9" fmla="*/ 38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53">
                        <a:moveTo>
                          <a:pt x="0" y="38"/>
                        </a:moveTo>
                        <a:lnTo>
                          <a:pt x="99" y="0"/>
                        </a:lnTo>
                        <a:lnTo>
                          <a:pt x="107" y="15"/>
                        </a:lnTo>
                        <a:lnTo>
                          <a:pt x="7" y="53"/>
                        </a:lnTo>
                        <a:lnTo>
                          <a:pt x="0" y="38"/>
                        </a:lnTo>
                        <a:close/>
                      </a:path>
                    </a:pathLst>
                  </a:custGeom>
                  <a:solidFill>
                    <a:srgbClr val="000000"/>
                  </a:solidFill>
                  <a:ln w="28575" cmpd="sng">
                    <a:solidFill>
                      <a:srgbClr val="000000"/>
                    </a:solidFill>
                    <a:round/>
                    <a:headEnd/>
                    <a:tailEnd/>
                  </a:ln>
                </p:spPr>
                <p:txBody>
                  <a:bodyPr/>
                  <a:lstStyle/>
                  <a:p>
                    <a:endParaRPr lang="en-US"/>
                  </a:p>
                </p:txBody>
              </p:sp>
              <p:sp>
                <p:nvSpPr>
                  <p:cNvPr id="13407" name="Freeform 47"/>
                  <p:cNvSpPr>
                    <a:spLocks/>
                  </p:cNvSpPr>
                  <p:nvPr/>
                </p:nvSpPr>
                <p:spPr bwMode="auto">
                  <a:xfrm>
                    <a:off x="2561" y="1955"/>
                    <a:ext cx="115" cy="53"/>
                  </a:xfrm>
                  <a:custGeom>
                    <a:avLst/>
                    <a:gdLst>
                      <a:gd name="T0" fmla="*/ 0 w 115"/>
                      <a:gd name="T1" fmla="*/ 38 h 53"/>
                      <a:gd name="T2" fmla="*/ 107 w 115"/>
                      <a:gd name="T3" fmla="*/ 0 h 53"/>
                      <a:gd name="T4" fmla="*/ 115 w 115"/>
                      <a:gd name="T5" fmla="*/ 15 h 53"/>
                      <a:gd name="T6" fmla="*/ 8 w 115"/>
                      <a:gd name="T7" fmla="*/ 53 h 53"/>
                      <a:gd name="T8" fmla="*/ 0 w 115"/>
                      <a:gd name="T9" fmla="*/ 38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 h="53">
                        <a:moveTo>
                          <a:pt x="0" y="38"/>
                        </a:moveTo>
                        <a:lnTo>
                          <a:pt x="107" y="0"/>
                        </a:lnTo>
                        <a:lnTo>
                          <a:pt x="115" y="15"/>
                        </a:lnTo>
                        <a:lnTo>
                          <a:pt x="8" y="53"/>
                        </a:lnTo>
                        <a:lnTo>
                          <a:pt x="0" y="38"/>
                        </a:lnTo>
                        <a:close/>
                      </a:path>
                    </a:pathLst>
                  </a:custGeom>
                  <a:solidFill>
                    <a:srgbClr val="000000"/>
                  </a:solidFill>
                  <a:ln w="28575" cmpd="sng">
                    <a:solidFill>
                      <a:srgbClr val="000000"/>
                    </a:solidFill>
                    <a:round/>
                    <a:headEnd/>
                    <a:tailEnd/>
                  </a:ln>
                </p:spPr>
                <p:txBody>
                  <a:bodyPr/>
                  <a:lstStyle/>
                  <a:p>
                    <a:endParaRPr lang="en-US"/>
                  </a:p>
                </p:txBody>
              </p:sp>
              <p:sp>
                <p:nvSpPr>
                  <p:cNvPr id="13408" name="Freeform 48"/>
                  <p:cNvSpPr>
                    <a:spLocks/>
                  </p:cNvSpPr>
                  <p:nvPr/>
                </p:nvSpPr>
                <p:spPr bwMode="auto">
                  <a:xfrm>
                    <a:off x="2721" y="1932"/>
                    <a:ext cx="23" cy="23"/>
                  </a:xfrm>
                  <a:custGeom>
                    <a:avLst/>
                    <a:gdLst>
                      <a:gd name="T0" fmla="*/ 0 w 23"/>
                      <a:gd name="T1" fmla="*/ 8 h 23"/>
                      <a:gd name="T2" fmla="*/ 16 w 23"/>
                      <a:gd name="T3" fmla="*/ 0 h 23"/>
                      <a:gd name="T4" fmla="*/ 23 w 23"/>
                      <a:gd name="T5" fmla="*/ 15 h 23"/>
                      <a:gd name="T6" fmla="*/ 8 w 23"/>
                      <a:gd name="T7" fmla="*/ 23 h 23"/>
                      <a:gd name="T8" fmla="*/ 0 w 23"/>
                      <a:gd name="T9" fmla="*/ 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8"/>
                        </a:moveTo>
                        <a:lnTo>
                          <a:pt x="16" y="0"/>
                        </a:lnTo>
                        <a:lnTo>
                          <a:pt x="23" y="15"/>
                        </a:lnTo>
                        <a:lnTo>
                          <a:pt x="8" y="23"/>
                        </a:lnTo>
                        <a:lnTo>
                          <a:pt x="0" y="8"/>
                        </a:lnTo>
                        <a:close/>
                      </a:path>
                    </a:pathLst>
                  </a:custGeom>
                  <a:solidFill>
                    <a:srgbClr val="000000"/>
                  </a:solidFill>
                  <a:ln w="28575" cmpd="sng">
                    <a:solidFill>
                      <a:srgbClr val="000000"/>
                    </a:solidFill>
                    <a:round/>
                    <a:headEnd/>
                    <a:tailEnd/>
                  </a:ln>
                </p:spPr>
                <p:txBody>
                  <a:bodyPr/>
                  <a:lstStyle/>
                  <a:p>
                    <a:endParaRPr lang="en-US"/>
                  </a:p>
                </p:txBody>
              </p:sp>
              <p:sp>
                <p:nvSpPr>
                  <p:cNvPr id="13409" name="Freeform 49"/>
                  <p:cNvSpPr>
                    <a:spLocks/>
                  </p:cNvSpPr>
                  <p:nvPr/>
                </p:nvSpPr>
                <p:spPr bwMode="auto">
                  <a:xfrm>
                    <a:off x="2737" y="1871"/>
                    <a:ext cx="76" cy="69"/>
                  </a:xfrm>
                  <a:custGeom>
                    <a:avLst/>
                    <a:gdLst>
                      <a:gd name="T0" fmla="*/ 0 w 76"/>
                      <a:gd name="T1" fmla="*/ 61 h 69"/>
                      <a:gd name="T2" fmla="*/ 68 w 76"/>
                      <a:gd name="T3" fmla="*/ 0 h 69"/>
                      <a:gd name="T4" fmla="*/ 76 w 76"/>
                      <a:gd name="T5" fmla="*/ 8 h 69"/>
                      <a:gd name="T6" fmla="*/ 7 w 76"/>
                      <a:gd name="T7" fmla="*/ 69 h 69"/>
                      <a:gd name="T8" fmla="*/ 0 w 76"/>
                      <a:gd name="T9" fmla="*/ 6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69">
                        <a:moveTo>
                          <a:pt x="0" y="61"/>
                        </a:moveTo>
                        <a:lnTo>
                          <a:pt x="68" y="0"/>
                        </a:lnTo>
                        <a:lnTo>
                          <a:pt x="76" y="8"/>
                        </a:lnTo>
                        <a:lnTo>
                          <a:pt x="7" y="69"/>
                        </a:lnTo>
                        <a:lnTo>
                          <a:pt x="0" y="61"/>
                        </a:lnTo>
                        <a:close/>
                      </a:path>
                    </a:pathLst>
                  </a:custGeom>
                  <a:solidFill>
                    <a:srgbClr val="000000"/>
                  </a:solidFill>
                  <a:ln w="28575" cmpd="sng">
                    <a:solidFill>
                      <a:srgbClr val="000000"/>
                    </a:solidFill>
                    <a:round/>
                    <a:headEnd/>
                    <a:tailEnd/>
                  </a:ln>
                </p:spPr>
                <p:txBody>
                  <a:bodyPr/>
                  <a:lstStyle/>
                  <a:p>
                    <a:endParaRPr lang="en-US"/>
                  </a:p>
                </p:txBody>
              </p:sp>
              <p:sp>
                <p:nvSpPr>
                  <p:cNvPr id="13410" name="Freeform 50"/>
                  <p:cNvSpPr>
                    <a:spLocks/>
                  </p:cNvSpPr>
                  <p:nvPr/>
                </p:nvSpPr>
                <p:spPr bwMode="auto">
                  <a:xfrm>
                    <a:off x="2851" y="1764"/>
                    <a:ext cx="92" cy="84"/>
                  </a:xfrm>
                  <a:custGeom>
                    <a:avLst/>
                    <a:gdLst>
                      <a:gd name="T0" fmla="*/ 0 w 92"/>
                      <a:gd name="T1" fmla="*/ 69 h 84"/>
                      <a:gd name="T2" fmla="*/ 84 w 92"/>
                      <a:gd name="T3" fmla="*/ 0 h 84"/>
                      <a:gd name="T4" fmla="*/ 92 w 92"/>
                      <a:gd name="T5" fmla="*/ 16 h 84"/>
                      <a:gd name="T6" fmla="*/ 8 w 92"/>
                      <a:gd name="T7" fmla="*/ 84 h 84"/>
                      <a:gd name="T8" fmla="*/ 0 w 92"/>
                      <a:gd name="T9" fmla="*/ 69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84">
                        <a:moveTo>
                          <a:pt x="0" y="69"/>
                        </a:moveTo>
                        <a:lnTo>
                          <a:pt x="84" y="0"/>
                        </a:lnTo>
                        <a:lnTo>
                          <a:pt x="92" y="16"/>
                        </a:lnTo>
                        <a:lnTo>
                          <a:pt x="8" y="84"/>
                        </a:lnTo>
                        <a:lnTo>
                          <a:pt x="0" y="69"/>
                        </a:lnTo>
                        <a:close/>
                      </a:path>
                    </a:pathLst>
                  </a:custGeom>
                  <a:solidFill>
                    <a:srgbClr val="000000"/>
                  </a:solidFill>
                  <a:ln w="28575" cmpd="sng">
                    <a:solidFill>
                      <a:srgbClr val="000000"/>
                    </a:solidFill>
                    <a:round/>
                    <a:headEnd/>
                    <a:tailEnd/>
                  </a:ln>
                </p:spPr>
                <p:txBody>
                  <a:bodyPr/>
                  <a:lstStyle/>
                  <a:p>
                    <a:endParaRPr lang="en-US"/>
                  </a:p>
                </p:txBody>
              </p:sp>
              <p:sp>
                <p:nvSpPr>
                  <p:cNvPr id="13411" name="Freeform 51"/>
                  <p:cNvSpPr>
                    <a:spLocks/>
                  </p:cNvSpPr>
                  <p:nvPr/>
                </p:nvSpPr>
                <p:spPr bwMode="auto">
                  <a:xfrm>
                    <a:off x="2981" y="1658"/>
                    <a:ext cx="91" cy="83"/>
                  </a:xfrm>
                  <a:custGeom>
                    <a:avLst/>
                    <a:gdLst>
                      <a:gd name="T0" fmla="*/ 0 w 91"/>
                      <a:gd name="T1" fmla="*/ 68 h 83"/>
                      <a:gd name="T2" fmla="*/ 84 w 91"/>
                      <a:gd name="T3" fmla="*/ 0 h 83"/>
                      <a:gd name="T4" fmla="*/ 91 w 91"/>
                      <a:gd name="T5" fmla="*/ 15 h 83"/>
                      <a:gd name="T6" fmla="*/ 7 w 91"/>
                      <a:gd name="T7" fmla="*/ 83 h 83"/>
                      <a:gd name="T8" fmla="*/ 0 w 91"/>
                      <a:gd name="T9" fmla="*/ 68 h 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3">
                        <a:moveTo>
                          <a:pt x="0" y="68"/>
                        </a:moveTo>
                        <a:lnTo>
                          <a:pt x="84" y="0"/>
                        </a:lnTo>
                        <a:lnTo>
                          <a:pt x="91" y="15"/>
                        </a:lnTo>
                        <a:lnTo>
                          <a:pt x="7" y="83"/>
                        </a:lnTo>
                        <a:lnTo>
                          <a:pt x="0" y="68"/>
                        </a:lnTo>
                        <a:close/>
                      </a:path>
                    </a:pathLst>
                  </a:custGeom>
                  <a:solidFill>
                    <a:srgbClr val="000000"/>
                  </a:solidFill>
                  <a:ln w="28575" cmpd="sng">
                    <a:solidFill>
                      <a:srgbClr val="000000"/>
                    </a:solidFill>
                    <a:round/>
                    <a:headEnd/>
                    <a:tailEnd/>
                  </a:ln>
                </p:spPr>
                <p:txBody>
                  <a:bodyPr/>
                  <a:lstStyle/>
                  <a:p>
                    <a:endParaRPr lang="en-US"/>
                  </a:p>
                </p:txBody>
              </p:sp>
              <p:sp>
                <p:nvSpPr>
                  <p:cNvPr id="13412" name="Freeform 52"/>
                  <p:cNvSpPr>
                    <a:spLocks/>
                  </p:cNvSpPr>
                  <p:nvPr/>
                </p:nvSpPr>
                <p:spPr bwMode="auto">
                  <a:xfrm>
                    <a:off x="3110" y="1551"/>
                    <a:ext cx="92" cy="84"/>
                  </a:xfrm>
                  <a:custGeom>
                    <a:avLst/>
                    <a:gdLst>
                      <a:gd name="T0" fmla="*/ 0 w 92"/>
                      <a:gd name="T1" fmla="*/ 68 h 84"/>
                      <a:gd name="T2" fmla="*/ 84 w 92"/>
                      <a:gd name="T3" fmla="*/ 0 h 84"/>
                      <a:gd name="T4" fmla="*/ 92 w 92"/>
                      <a:gd name="T5" fmla="*/ 15 h 84"/>
                      <a:gd name="T6" fmla="*/ 8 w 92"/>
                      <a:gd name="T7" fmla="*/ 84 h 84"/>
                      <a:gd name="T8" fmla="*/ 0 w 92"/>
                      <a:gd name="T9" fmla="*/ 68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84">
                        <a:moveTo>
                          <a:pt x="0" y="68"/>
                        </a:moveTo>
                        <a:lnTo>
                          <a:pt x="84" y="0"/>
                        </a:lnTo>
                        <a:lnTo>
                          <a:pt x="92" y="15"/>
                        </a:lnTo>
                        <a:lnTo>
                          <a:pt x="8" y="84"/>
                        </a:lnTo>
                        <a:lnTo>
                          <a:pt x="0" y="68"/>
                        </a:lnTo>
                        <a:close/>
                      </a:path>
                    </a:pathLst>
                  </a:custGeom>
                  <a:solidFill>
                    <a:srgbClr val="000000"/>
                  </a:solidFill>
                  <a:ln w="28575" cmpd="sng">
                    <a:solidFill>
                      <a:srgbClr val="000000"/>
                    </a:solidFill>
                    <a:round/>
                    <a:headEnd/>
                    <a:tailEnd/>
                  </a:ln>
                </p:spPr>
                <p:txBody>
                  <a:bodyPr/>
                  <a:lstStyle/>
                  <a:p>
                    <a:endParaRPr lang="en-US"/>
                  </a:p>
                </p:txBody>
              </p:sp>
              <p:sp>
                <p:nvSpPr>
                  <p:cNvPr id="13413" name="Freeform 53"/>
                  <p:cNvSpPr>
                    <a:spLocks/>
                  </p:cNvSpPr>
                  <p:nvPr/>
                </p:nvSpPr>
                <p:spPr bwMode="auto">
                  <a:xfrm>
                    <a:off x="3240" y="1490"/>
                    <a:ext cx="30" cy="30"/>
                  </a:xfrm>
                  <a:custGeom>
                    <a:avLst/>
                    <a:gdLst>
                      <a:gd name="T0" fmla="*/ 0 w 30"/>
                      <a:gd name="T1" fmla="*/ 23 h 30"/>
                      <a:gd name="T2" fmla="*/ 23 w 30"/>
                      <a:gd name="T3" fmla="*/ 0 h 30"/>
                      <a:gd name="T4" fmla="*/ 30 w 30"/>
                      <a:gd name="T5" fmla="*/ 7 h 30"/>
                      <a:gd name="T6" fmla="*/ 8 w 30"/>
                      <a:gd name="T7" fmla="*/ 30 h 30"/>
                      <a:gd name="T8" fmla="*/ 0 w 30"/>
                      <a:gd name="T9" fmla="*/ 23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30">
                        <a:moveTo>
                          <a:pt x="0" y="23"/>
                        </a:moveTo>
                        <a:lnTo>
                          <a:pt x="23" y="0"/>
                        </a:lnTo>
                        <a:lnTo>
                          <a:pt x="30" y="7"/>
                        </a:lnTo>
                        <a:lnTo>
                          <a:pt x="8" y="30"/>
                        </a:lnTo>
                        <a:lnTo>
                          <a:pt x="0" y="23"/>
                        </a:lnTo>
                        <a:close/>
                      </a:path>
                    </a:pathLst>
                  </a:custGeom>
                  <a:solidFill>
                    <a:srgbClr val="000000"/>
                  </a:solidFill>
                  <a:ln w="28575" cmpd="sng">
                    <a:solidFill>
                      <a:srgbClr val="000000"/>
                    </a:solidFill>
                    <a:round/>
                    <a:headEnd/>
                    <a:tailEnd/>
                  </a:ln>
                </p:spPr>
                <p:txBody>
                  <a:bodyPr/>
                  <a:lstStyle/>
                  <a:p>
                    <a:endParaRPr lang="en-US"/>
                  </a:p>
                </p:txBody>
              </p:sp>
              <p:sp>
                <p:nvSpPr>
                  <p:cNvPr id="13414" name="Freeform 54"/>
                  <p:cNvSpPr>
                    <a:spLocks/>
                  </p:cNvSpPr>
                  <p:nvPr/>
                </p:nvSpPr>
                <p:spPr bwMode="auto">
                  <a:xfrm>
                    <a:off x="3263" y="1490"/>
                    <a:ext cx="46" cy="76"/>
                  </a:xfrm>
                  <a:custGeom>
                    <a:avLst/>
                    <a:gdLst>
                      <a:gd name="T0" fmla="*/ 15 w 46"/>
                      <a:gd name="T1" fmla="*/ 0 h 76"/>
                      <a:gd name="T2" fmla="*/ 46 w 46"/>
                      <a:gd name="T3" fmla="*/ 68 h 76"/>
                      <a:gd name="T4" fmla="*/ 30 w 46"/>
                      <a:gd name="T5" fmla="*/ 76 h 76"/>
                      <a:gd name="T6" fmla="*/ 0 w 46"/>
                      <a:gd name="T7" fmla="*/ 7 h 76"/>
                      <a:gd name="T8" fmla="*/ 15 w 4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76">
                        <a:moveTo>
                          <a:pt x="15" y="0"/>
                        </a:moveTo>
                        <a:lnTo>
                          <a:pt x="46" y="68"/>
                        </a:lnTo>
                        <a:lnTo>
                          <a:pt x="30" y="76"/>
                        </a:lnTo>
                        <a:lnTo>
                          <a:pt x="0" y="7"/>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3415" name="Freeform 55"/>
                  <p:cNvSpPr>
                    <a:spLocks/>
                  </p:cNvSpPr>
                  <p:nvPr/>
                </p:nvSpPr>
                <p:spPr bwMode="auto">
                  <a:xfrm>
                    <a:off x="3324" y="1612"/>
                    <a:ext cx="53" cy="107"/>
                  </a:xfrm>
                  <a:custGeom>
                    <a:avLst/>
                    <a:gdLst>
                      <a:gd name="T0" fmla="*/ 15 w 53"/>
                      <a:gd name="T1" fmla="*/ 0 h 107"/>
                      <a:gd name="T2" fmla="*/ 53 w 53"/>
                      <a:gd name="T3" fmla="*/ 99 h 107"/>
                      <a:gd name="T4" fmla="*/ 38 w 53"/>
                      <a:gd name="T5" fmla="*/ 107 h 107"/>
                      <a:gd name="T6" fmla="*/ 0 w 53"/>
                      <a:gd name="T7" fmla="*/ 7 h 107"/>
                      <a:gd name="T8" fmla="*/ 15 w 53"/>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107">
                        <a:moveTo>
                          <a:pt x="15" y="0"/>
                        </a:moveTo>
                        <a:lnTo>
                          <a:pt x="53" y="99"/>
                        </a:lnTo>
                        <a:lnTo>
                          <a:pt x="38" y="107"/>
                        </a:lnTo>
                        <a:lnTo>
                          <a:pt x="0" y="7"/>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3416" name="Freeform 56"/>
                  <p:cNvSpPr>
                    <a:spLocks/>
                  </p:cNvSpPr>
                  <p:nvPr/>
                </p:nvSpPr>
                <p:spPr bwMode="auto">
                  <a:xfrm>
                    <a:off x="3393" y="1772"/>
                    <a:ext cx="61" cy="99"/>
                  </a:xfrm>
                  <a:custGeom>
                    <a:avLst/>
                    <a:gdLst>
                      <a:gd name="T0" fmla="*/ 15 w 61"/>
                      <a:gd name="T1" fmla="*/ 0 h 99"/>
                      <a:gd name="T2" fmla="*/ 61 w 61"/>
                      <a:gd name="T3" fmla="*/ 91 h 99"/>
                      <a:gd name="T4" fmla="*/ 45 w 61"/>
                      <a:gd name="T5" fmla="*/ 99 h 99"/>
                      <a:gd name="T6" fmla="*/ 0 w 61"/>
                      <a:gd name="T7" fmla="*/ 8 h 99"/>
                      <a:gd name="T8" fmla="*/ 15 w 61"/>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99">
                        <a:moveTo>
                          <a:pt x="15" y="0"/>
                        </a:moveTo>
                        <a:lnTo>
                          <a:pt x="61" y="91"/>
                        </a:lnTo>
                        <a:lnTo>
                          <a:pt x="45" y="99"/>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3417" name="Freeform 57"/>
                  <p:cNvSpPr>
                    <a:spLocks/>
                  </p:cNvSpPr>
                  <p:nvPr/>
                </p:nvSpPr>
                <p:spPr bwMode="auto">
                  <a:xfrm>
                    <a:off x="3461" y="1924"/>
                    <a:ext cx="61" cy="100"/>
                  </a:xfrm>
                  <a:custGeom>
                    <a:avLst/>
                    <a:gdLst>
                      <a:gd name="T0" fmla="*/ 15 w 61"/>
                      <a:gd name="T1" fmla="*/ 0 h 100"/>
                      <a:gd name="T2" fmla="*/ 61 w 61"/>
                      <a:gd name="T3" fmla="*/ 92 h 100"/>
                      <a:gd name="T4" fmla="*/ 46 w 61"/>
                      <a:gd name="T5" fmla="*/ 100 h 100"/>
                      <a:gd name="T6" fmla="*/ 0 w 61"/>
                      <a:gd name="T7" fmla="*/ 8 h 100"/>
                      <a:gd name="T8" fmla="*/ 15 w 61"/>
                      <a:gd name="T9" fmla="*/ 0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0">
                        <a:moveTo>
                          <a:pt x="15" y="0"/>
                        </a:moveTo>
                        <a:lnTo>
                          <a:pt x="61" y="92"/>
                        </a:lnTo>
                        <a:lnTo>
                          <a:pt x="46" y="100"/>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3418" name="Freeform 82"/>
                  <p:cNvSpPr>
                    <a:spLocks/>
                  </p:cNvSpPr>
                  <p:nvPr/>
                </p:nvSpPr>
                <p:spPr bwMode="auto">
                  <a:xfrm>
                    <a:off x="2188" y="2092"/>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3419" name="Freeform 83"/>
                  <p:cNvSpPr>
                    <a:spLocks/>
                  </p:cNvSpPr>
                  <p:nvPr/>
                </p:nvSpPr>
                <p:spPr bwMode="auto">
                  <a:xfrm>
                    <a:off x="2706" y="1902"/>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3420" name="Freeform 84"/>
                  <p:cNvSpPr>
                    <a:spLocks/>
                  </p:cNvSpPr>
                  <p:nvPr/>
                </p:nvSpPr>
                <p:spPr bwMode="auto">
                  <a:xfrm>
                    <a:off x="3232" y="1459"/>
                    <a:ext cx="77" cy="77"/>
                  </a:xfrm>
                  <a:custGeom>
                    <a:avLst/>
                    <a:gdLst>
                      <a:gd name="T0" fmla="*/ 38 w 77"/>
                      <a:gd name="T1" fmla="*/ 0 h 77"/>
                      <a:gd name="T2" fmla="*/ 77 w 77"/>
                      <a:gd name="T3" fmla="*/ 38 h 77"/>
                      <a:gd name="T4" fmla="*/ 38 w 77"/>
                      <a:gd name="T5" fmla="*/ 77 h 77"/>
                      <a:gd name="T6" fmla="*/ 0 w 77"/>
                      <a:gd name="T7" fmla="*/ 38 h 77"/>
                      <a:gd name="T8" fmla="*/ 3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grpSp>
            <p:grpSp>
              <p:nvGrpSpPr>
                <p:cNvPr id="13386" name="Group 147"/>
                <p:cNvGrpSpPr>
                  <a:grpSpLocks/>
                </p:cNvGrpSpPr>
                <p:nvPr/>
              </p:nvGrpSpPr>
              <p:grpSpPr bwMode="auto">
                <a:xfrm>
                  <a:off x="3530" y="2077"/>
                  <a:ext cx="1334" cy="732"/>
                  <a:chOff x="3530" y="2077"/>
                  <a:chExt cx="1334" cy="732"/>
                </a:xfrm>
              </p:grpSpPr>
              <p:sp>
                <p:nvSpPr>
                  <p:cNvPr id="13387" name="Freeform 58"/>
                  <p:cNvSpPr>
                    <a:spLocks/>
                  </p:cNvSpPr>
                  <p:nvPr/>
                </p:nvSpPr>
                <p:spPr bwMode="auto">
                  <a:xfrm>
                    <a:off x="3530" y="2077"/>
                    <a:ext cx="61" cy="107"/>
                  </a:xfrm>
                  <a:custGeom>
                    <a:avLst/>
                    <a:gdLst>
                      <a:gd name="T0" fmla="*/ 15 w 61"/>
                      <a:gd name="T1" fmla="*/ 0 h 107"/>
                      <a:gd name="T2" fmla="*/ 61 w 61"/>
                      <a:gd name="T3" fmla="*/ 99 h 107"/>
                      <a:gd name="T4" fmla="*/ 46 w 61"/>
                      <a:gd name="T5" fmla="*/ 107 h 107"/>
                      <a:gd name="T6" fmla="*/ 0 w 61"/>
                      <a:gd name="T7" fmla="*/ 8 h 107"/>
                      <a:gd name="T8" fmla="*/ 15 w 61"/>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7">
                        <a:moveTo>
                          <a:pt x="15" y="0"/>
                        </a:moveTo>
                        <a:lnTo>
                          <a:pt x="61" y="99"/>
                        </a:lnTo>
                        <a:lnTo>
                          <a:pt x="46" y="107"/>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3388" name="Freeform 59"/>
                  <p:cNvSpPr>
                    <a:spLocks/>
                  </p:cNvSpPr>
                  <p:nvPr/>
                </p:nvSpPr>
                <p:spPr bwMode="auto">
                  <a:xfrm>
                    <a:off x="3598" y="2229"/>
                    <a:ext cx="61" cy="107"/>
                  </a:xfrm>
                  <a:custGeom>
                    <a:avLst/>
                    <a:gdLst>
                      <a:gd name="T0" fmla="*/ 16 w 61"/>
                      <a:gd name="T1" fmla="*/ 0 h 107"/>
                      <a:gd name="T2" fmla="*/ 61 w 61"/>
                      <a:gd name="T3" fmla="*/ 100 h 107"/>
                      <a:gd name="T4" fmla="*/ 46 w 61"/>
                      <a:gd name="T5" fmla="*/ 107 h 107"/>
                      <a:gd name="T6" fmla="*/ 0 w 61"/>
                      <a:gd name="T7" fmla="*/ 8 h 107"/>
                      <a:gd name="T8" fmla="*/ 16 w 61"/>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7">
                        <a:moveTo>
                          <a:pt x="16" y="0"/>
                        </a:moveTo>
                        <a:lnTo>
                          <a:pt x="61" y="100"/>
                        </a:lnTo>
                        <a:lnTo>
                          <a:pt x="46" y="107"/>
                        </a:lnTo>
                        <a:lnTo>
                          <a:pt x="0" y="8"/>
                        </a:lnTo>
                        <a:lnTo>
                          <a:pt x="16" y="0"/>
                        </a:lnTo>
                        <a:close/>
                      </a:path>
                    </a:pathLst>
                  </a:custGeom>
                  <a:solidFill>
                    <a:srgbClr val="000000"/>
                  </a:solidFill>
                  <a:ln w="28575" cmpd="sng">
                    <a:solidFill>
                      <a:srgbClr val="000000"/>
                    </a:solidFill>
                    <a:round/>
                    <a:headEnd/>
                    <a:tailEnd/>
                  </a:ln>
                </p:spPr>
                <p:txBody>
                  <a:bodyPr/>
                  <a:lstStyle/>
                  <a:p>
                    <a:endParaRPr lang="en-US"/>
                  </a:p>
                </p:txBody>
              </p:sp>
              <p:sp>
                <p:nvSpPr>
                  <p:cNvPr id="13389" name="Freeform 60"/>
                  <p:cNvSpPr>
                    <a:spLocks/>
                  </p:cNvSpPr>
                  <p:nvPr/>
                </p:nvSpPr>
                <p:spPr bwMode="auto">
                  <a:xfrm>
                    <a:off x="3667" y="2382"/>
                    <a:ext cx="61" cy="107"/>
                  </a:xfrm>
                  <a:custGeom>
                    <a:avLst/>
                    <a:gdLst>
                      <a:gd name="T0" fmla="*/ 15 w 61"/>
                      <a:gd name="T1" fmla="*/ 0 h 107"/>
                      <a:gd name="T2" fmla="*/ 61 w 61"/>
                      <a:gd name="T3" fmla="*/ 99 h 107"/>
                      <a:gd name="T4" fmla="*/ 46 w 61"/>
                      <a:gd name="T5" fmla="*/ 107 h 107"/>
                      <a:gd name="T6" fmla="*/ 0 w 61"/>
                      <a:gd name="T7" fmla="*/ 8 h 107"/>
                      <a:gd name="T8" fmla="*/ 15 w 61"/>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7">
                        <a:moveTo>
                          <a:pt x="15" y="0"/>
                        </a:moveTo>
                        <a:lnTo>
                          <a:pt x="61" y="99"/>
                        </a:lnTo>
                        <a:lnTo>
                          <a:pt x="46" y="107"/>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3390" name="Freeform 61"/>
                  <p:cNvSpPr>
                    <a:spLocks/>
                  </p:cNvSpPr>
                  <p:nvPr/>
                </p:nvSpPr>
                <p:spPr bwMode="auto">
                  <a:xfrm>
                    <a:off x="3743" y="2534"/>
                    <a:ext cx="54" cy="100"/>
                  </a:xfrm>
                  <a:custGeom>
                    <a:avLst/>
                    <a:gdLst>
                      <a:gd name="T0" fmla="*/ 16 w 54"/>
                      <a:gd name="T1" fmla="*/ 0 h 100"/>
                      <a:gd name="T2" fmla="*/ 54 w 54"/>
                      <a:gd name="T3" fmla="*/ 92 h 100"/>
                      <a:gd name="T4" fmla="*/ 38 w 54"/>
                      <a:gd name="T5" fmla="*/ 100 h 100"/>
                      <a:gd name="T6" fmla="*/ 0 w 54"/>
                      <a:gd name="T7" fmla="*/ 8 h 100"/>
                      <a:gd name="T8" fmla="*/ 16 w 54"/>
                      <a:gd name="T9" fmla="*/ 0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4" h="100">
                        <a:moveTo>
                          <a:pt x="16" y="0"/>
                        </a:moveTo>
                        <a:lnTo>
                          <a:pt x="54" y="92"/>
                        </a:lnTo>
                        <a:lnTo>
                          <a:pt x="38" y="100"/>
                        </a:lnTo>
                        <a:lnTo>
                          <a:pt x="0" y="8"/>
                        </a:lnTo>
                        <a:lnTo>
                          <a:pt x="16" y="0"/>
                        </a:lnTo>
                        <a:close/>
                      </a:path>
                    </a:pathLst>
                  </a:custGeom>
                  <a:solidFill>
                    <a:srgbClr val="000000"/>
                  </a:solidFill>
                  <a:ln w="28575" cmpd="sng">
                    <a:solidFill>
                      <a:srgbClr val="000000"/>
                    </a:solidFill>
                    <a:round/>
                    <a:headEnd/>
                    <a:tailEnd/>
                  </a:ln>
                </p:spPr>
                <p:txBody>
                  <a:bodyPr/>
                  <a:lstStyle/>
                  <a:p>
                    <a:endParaRPr lang="en-US"/>
                  </a:p>
                </p:txBody>
              </p:sp>
              <p:sp>
                <p:nvSpPr>
                  <p:cNvPr id="13391" name="Rectangle 62"/>
                  <p:cNvSpPr>
                    <a:spLocks noChangeArrowheads="1"/>
                  </p:cNvSpPr>
                  <p:nvPr/>
                </p:nvSpPr>
                <p:spPr bwMode="auto">
                  <a:xfrm>
                    <a:off x="3789" y="2626"/>
                    <a:ext cx="8" cy="15"/>
                  </a:xfrm>
                  <a:prstGeom prst="rect">
                    <a:avLst/>
                  </a:prstGeom>
                  <a:solidFill>
                    <a:srgbClr val="000000"/>
                  </a:solidFill>
                  <a:ln w="2857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392" name="Freeform 63"/>
                  <p:cNvSpPr>
                    <a:spLocks/>
                  </p:cNvSpPr>
                  <p:nvPr/>
                </p:nvSpPr>
                <p:spPr bwMode="auto">
                  <a:xfrm>
                    <a:off x="3842" y="2550"/>
                    <a:ext cx="107" cy="61"/>
                  </a:xfrm>
                  <a:custGeom>
                    <a:avLst/>
                    <a:gdLst>
                      <a:gd name="T0" fmla="*/ 0 w 107"/>
                      <a:gd name="T1" fmla="*/ 45 h 61"/>
                      <a:gd name="T2" fmla="*/ 100 w 107"/>
                      <a:gd name="T3" fmla="*/ 0 h 61"/>
                      <a:gd name="T4" fmla="*/ 107 w 107"/>
                      <a:gd name="T5" fmla="*/ 15 h 61"/>
                      <a:gd name="T6" fmla="*/ 8 w 107"/>
                      <a:gd name="T7" fmla="*/ 61 h 61"/>
                      <a:gd name="T8" fmla="*/ 0 w 107"/>
                      <a:gd name="T9" fmla="*/ 45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61">
                        <a:moveTo>
                          <a:pt x="0" y="45"/>
                        </a:moveTo>
                        <a:lnTo>
                          <a:pt x="100" y="0"/>
                        </a:lnTo>
                        <a:lnTo>
                          <a:pt x="107" y="15"/>
                        </a:lnTo>
                        <a:lnTo>
                          <a:pt x="8" y="61"/>
                        </a:lnTo>
                        <a:lnTo>
                          <a:pt x="0" y="45"/>
                        </a:lnTo>
                        <a:close/>
                      </a:path>
                    </a:pathLst>
                  </a:custGeom>
                  <a:solidFill>
                    <a:srgbClr val="000000"/>
                  </a:solidFill>
                  <a:ln w="28575" cmpd="sng">
                    <a:solidFill>
                      <a:srgbClr val="000000"/>
                    </a:solidFill>
                    <a:round/>
                    <a:headEnd/>
                    <a:tailEnd/>
                  </a:ln>
                </p:spPr>
                <p:txBody>
                  <a:bodyPr/>
                  <a:lstStyle/>
                  <a:p>
                    <a:endParaRPr lang="en-US"/>
                  </a:p>
                </p:txBody>
              </p:sp>
              <p:sp>
                <p:nvSpPr>
                  <p:cNvPr id="13393" name="Freeform 64"/>
                  <p:cNvSpPr>
                    <a:spLocks/>
                  </p:cNvSpPr>
                  <p:nvPr/>
                </p:nvSpPr>
                <p:spPr bwMode="auto">
                  <a:xfrm>
                    <a:off x="3995" y="2473"/>
                    <a:ext cx="99" cy="61"/>
                  </a:xfrm>
                  <a:custGeom>
                    <a:avLst/>
                    <a:gdLst>
                      <a:gd name="T0" fmla="*/ 0 w 99"/>
                      <a:gd name="T1" fmla="*/ 46 h 61"/>
                      <a:gd name="T2" fmla="*/ 91 w 99"/>
                      <a:gd name="T3" fmla="*/ 0 h 61"/>
                      <a:gd name="T4" fmla="*/ 99 w 99"/>
                      <a:gd name="T5" fmla="*/ 16 h 61"/>
                      <a:gd name="T6" fmla="*/ 8 w 99"/>
                      <a:gd name="T7" fmla="*/ 61 h 61"/>
                      <a:gd name="T8" fmla="*/ 0 w 99"/>
                      <a:gd name="T9" fmla="*/ 46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 h="61">
                        <a:moveTo>
                          <a:pt x="0" y="46"/>
                        </a:moveTo>
                        <a:lnTo>
                          <a:pt x="91" y="0"/>
                        </a:lnTo>
                        <a:lnTo>
                          <a:pt x="99" y="16"/>
                        </a:lnTo>
                        <a:lnTo>
                          <a:pt x="8" y="61"/>
                        </a:lnTo>
                        <a:lnTo>
                          <a:pt x="0" y="46"/>
                        </a:lnTo>
                        <a:close/>
                      </a:path>
                    </a:pathLst>
                  </a:custGeom>
                  <a:solidFill>
                    <a:srgbClr val="000000"/>
                  </a:solidFill>
                  <a:ln w="28575" cmpd="sng">
                    <a:solidFill>
                      <a:srgbClr val="000000"/>
                    </a:solidFill>
                    <a:round/>
                    <a:headEnd/>
                    <a:tailEnd/>
                  </a:ln>
                </p:spPr>
                <p:txBody>
                  <a:bodyPr/>
                  <a:lstStyle/>
                  <a:p>
                    <a:endParaRPr lang="en-US"/>
                  </a:p>
                </p:txBody>
              </p:sp>
              <p:sp>
                <p:nvSpPr>
                  <p:cNvPr id="13394" name="Freeform 65"/>
                  <p:cNvSpPr>
                    <a:spLocks/>
                  </p:cNvSpPr>
                  <p:nvPr/>
                </p:nvSpPr>
                <p:spPr bwMode="auto">
                  <a:xfrm>
                    <a:off x="4140" y="2397"/>
                    <a:ext cx="107" cy="61"/>
                  </a:xfrm>
                  <a:custGeom>
                    <a:avLst/>
                    <a:gdLst>
                      <a:gd name="T0" fmla="*/ 0 w 107"/>
                      <a:gd name="T1" fmla="*/ 46 h 61"/>
                      <a:gd name="T2" fmla="*/ 99 w 107"/>
                      <a:gd name="T3" fmla="*/ 0 h 61"/>
                      <a:gd name="T4" fmla="*/ 107 w 107"/>
                      <a:gd name="T5" fmla="*/ 15 h 61"/>
                      <a:gd name="T6" fmla="*/ 7 w 107"/>
                      <a:gd name="T7" fmla="*/ 61 h 61"/>
                      <a:gd name="T8" fmla="*/ 0 w 107"/>
                      <a:gd name="T9" fmla="*/ 46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61">
                        <a:moveTo>
                          <a:pt x="0" y="46"/>
                        </a:moveTo>
                        <a:lnTo>
                          <a:pt x="99" y="0"/>
                        </a:lnTo>
                        <a:lnTo>
                          <a:pt x="107" y="15"/>
                        </a:lnTo>
                        <a:lnTo>
                          <a:pt x="7" y="61"/>
                        </a:lnTo>
                        <a:lnTo>
                          <a:pt x="0" y="46"/>
                        </a:lnTo>
                        <a:close/>
                      </a:path>
                    </a:pathLst>
                  </a:custGeom>
                  <a:solidFill>
                    <a:srgbClr val="000000"/>
                  </a:solidFill>
                  <a:ln w="28575" cmpd="sng">
                    <a:solidFill>
                      <a:srgbClr val="000000"/>
                    </a:solidFill>
                    <a:round/>
                    <a:headEnd/>
                    <a:tailEnd/>
                  </a:ln>
                </p:spPr>
                <p:txBody>
                  <a:bodyPr/>
                  <a:lstStyle/>
                  <a:p>
                    <a:endParaRPr lang="en-US"/>
                  </a:p>
                </p:txBody>
              </p:sp>
              <p:sp>
                <p:nvSpPr>
                  <p:cNvPr id="13395" name="Rectangle 66"/>
                  <p:cNvSpPr>
                    <a:spLocks noChangeArrowheads="1"/>
                  </p:cNvSpPr>
                  <p:nvPr/>
                </p:nvSpPr>
                <p:spPr bwMode="auto">
                  <a:xfrm>
                    <a:off x="4300" y="2367"/>
                    <a:ext cx="8" cy="15"/>
                  </a:xfrm>
                  <a:prstGeom prst="rect">
                    <a:avLst/>
                  </a:prstGeom>
                  <a:solidFill>
                    <a:srgbClr val="000000"/>
                  </a:solidFill>
                  <a:ln w="2857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396" name="Freeform 67"/>
                  <p:cNvSpPr>
                    <a:spLocks/>
                  </p:cNvSpPr>
                  <p:nvPr/>
                </p:nvSpPr>
                <p:spPr bwMode="auto">
                  <a:xfrm>
                    <a:off x="4308" y="2367"/>
                    <a:ext cx="83" cy="76"/>
                  </a:xfrm>
                  <a:custGeom>
                    <a:avLst/>
                    <a:gdLst>
                      <a:gd name="T0" fmla="*/ 7 w 83"/>
                      <a:gd name="T1" fmla="*/ 0 h 76"/>
                      <a:gd name="T2" fmla="*/ 83 w 83"/>
                      <a:gd name="T3" fmla="*/ 61 h 76"/>
                      <a:gd name="T4" fmla="*/ 76 w 83"/>
                      <a:gd name="T5" fmla="*/ 76 h 76"/>
                      <a:gd name="T6" fmla="*/ 0 w 83"/>
                      <a:gd name="T7" fmla="*/ 15 h 76"/>
                      <a:gd name="T8" fmla="*/ 7 w 83"/>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76">
                        <a:moveTo>
                          <a:pt x="7" y="0"/>
                        </a:moveTo>
                        <a:lnTo>
                          <a:pt x="83" y="61"/>
                        </a:lnTo>
                        <a:lnTo>
                          <a:pt x="76" y="76"/>
                        </a:lnTo>
                        <a:lnTo>
                          <a:pt x="0" y="15"/>
                        </a:lnTo>
                        <a:lnTo>
                          <a:pt x="7" y="0"/>
                        </a:lnTo>
                        <a:close/>
                      </a:path>
                    </a:pathLst>
                  </a:custGeom>
                  <a:solidFill>
                    <a:srgbClr val="000000"/>
                  </a:solidFill>
                  <a:ln w="28575" cmpd="sng">
                    <a:solidFill>
                      <a:srgbClr val="000000"/>
                    </a:solidFill>
                    <a:round/>
                    <a:headEnd/>
                    <a:tailEnd/>
                  </a:ln>
                </p:spPr>
                <p:txBody>
                  <a:bodyPr/>
                  <a:lstStyle/>
                  <a:p>
                    <a:endParaRPr lang="en-US"/>
                  </a:p>
                </p:txBody>
              </p:sp>
              <p:sp>
                <p:nvSpPr>
                  <p:cNvPr id="13397" name="Freeform 68"/>
                  <p:cNvSpPr>
                    <a:spLocks/>
                  </p:cNvSpPr>
                  <p:nvPr/>
                </p:nvSpPr>
                <p:spPr bwMode="auto">
                  <a:xfrm>
                    <a:off x="4437" y="2466"/>
                    <a:ext cx="92" cy="76"/>
                  </a:xfrm>
                  <a:custGeom>
                    <a:avLst/>
                    <a:gdLst>
                      <a:gd name="T0" fmla="*/ 8 w 92"/>
                      <a:gd name="T1" fmla="*/ 0 h 76"/>
                      <a:gd name="T2" fmla="*/ 92 w 92"/>
                      <a:gd name="T3" fmla="*/ 61 h 76"/>
                      <a:gd name="T4" fmla="*/ 84 w 92"/>
                      <a:gd name="T5" fmla="*/ 76 h 76"/>
                      <a:gd name="T6" fmla="*/ 0 w 92"/>
                      <a:gd name="T7" fmla="*/ 15 h 76"/>
                      <a:gd name="T8" fmla="*/ 8 w 92"/>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76">
                        <a:moveTo>
                          <a:pt x="8" y="0"/>
                        </a:moveTo>
                        <a:lnTo>
                          <a:pt x="92" y="61"/>
                        </a:lnTo>
                        <a:lnTo>
                          <a:pt x="84" y="76"/>
                        </a:lnTo>
                        <a:lnTo>
                          <a:pt x="0" y="15"/>
                        </a:lnTo>
                        <a:lnTo>
                          <a:pt x="8" y="0"/>
                        </a:lnTo>
                        <a:close/>
                      </a:path>
                    </a:pathLst>
                  </a:custGeom>
                  <a:solidFill>
                    <a:srgbClr val="000000"/>
                  </a:solidFill>
                  <a:ln w="28575" cmpd="sng">
                    <a:solidFill>
                      <a:srgbClr val="000000"/>
                    </a:solidFill>
                    <a:round/>
                    <a:headEnd/>
                    <a:tailEnd/>
                  </a:ln>
                </p:spPr>
                <p:txBody>
                  <a:bodyPr/>
                  <a:lstStyle/>
                  <a:p>
                    <a:endParaRPr lang="en-US"/>
                  </a:p>
                </p:txBody>
              </p:sp>
              <p:sp>
                <p:nvSpPr>
                  <p:cNvPr id="13398" name="Freeform 69"/>
                  <p:cNvSpPr>
                    <a:spLocks/>
                  </p:cNvSpPr>
                  <p:nvPr/>
                </p:nvSpPr>
                <p:spPr bwMode="auto">
                  <a:xfrm>
                    <a:off x="4567" y="2565"/>
                    <a:ext cx="99" cy="84"/>
                  </a:xfrm>
                  <a:custGeom>
                    <a:avLst/>
                    <a:gdLst>
                      <a:gd name="T0" fmla="*/ 7 w 99"/>
                      <a:gd name="T1" fmla="*/ 0 h 84"/>
                      <a:gd name="T2" fmla="*/ 99 w 99"/>
                      <a:gd name="T3" fmla="*/ 69 h 84"/>
                      <a:gd name="T4" fmla="*/ 91 w 99"/>
                      <a:gd name="T5" fmla="*/ 84 h 84"/>
                      <a:gd name="T6" fmla="*/ 0 w 99"/>
                      <a:gd name="T7" fmla="*/ 15 h 84"/>
                      <a:gd name="T8" fmla="*/ 7 w 99"/>
                      <a:gd name="T9" fmla="*/ 0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 h="84">
                        <a:moveTo>
                          <a:pt x="7" y="0"/>
                        </a:moveTo>
                        <a:lnTo>
                          <a:pt x="99" y="69"/>
                        </a:lnTo>
                        <a:lnTo>
                          <a:pt x="91" y="84"/>
                        </a:lnTo>
                        <a:lnTo>
                          <a:pt x="0" y="15"/>
                        </a:lnTo>
                        <a:lnTo>
                          <a:pt x="7" y="0"/>
                        </a:lnTo>
                        <a:close/>
                      </a:path>
                    </a:pathLst>
                  </a:custGeom>
                  <a:solidFill>
                    <a:srgbClr val="000000"/>
                  </a:solidFill>
                  <a:ln w="28575" cmpd="sng">
                    <a:solidFill>
                      <a:srgbClr val="000000"/>
                    </a:solidFill>
                    <a:round/>
                    <a:headEnd/>
                    <a:tailEnd/>
                  </a:ln>
                </p:spPr>
                <p:txBody>
                  <a:bodyPr/>
                  <a:lstStyle/>
                  <a:p>
                    <a:endParaRPr lang="en-US"/>
                  </a:p>
                </p:txBody>
              </p:sp>
              <p:sp>
                <p:nvSpPr>
                  <p:cNvPr id="13399" name="Freeform 70"/>
                  <p:cNvSpPr>
                    <a:spLocks/>
                  </p:cNvSpPr>
                  <p:nvPr/>
                </p:nvSpPr>
                <p:spPr bwMode="auto">
                  <a:xfrm>
                    <a:off x="4704" y="2672"/>
                    <a:ext cx="92" cy="76"/>
                  </a:xfrm>
                  <a:custGeom>
                    <a:avLst/>
                    <a:gdLst>
                      <a:gd name="T0" fmla="*/ 8 w 92"/>
                      <a:gd name="T1" fmla="*/ 0 h 76"/>
                      <a:gd name="T2" fmla="*/ 92 w 92"/>
                      <a:gd name="T3" fmla="*/ 61 h 76"/>
                      <a:gd name="T4" fmla="*/ 84 w 92"/>
                      <a:gd name="T5" fmla="*/ 76 h 76"/>
                      <a:gd name="T6" fmla="*/ 0 w 92"/>
                      <a:gd name="T7" fmla="*/ 15 h 76"/>
                      <a:gd name="T8" fmla="*/ 8 w 92"/>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76">
                        <a:moveTo>
                          <a:pt x="8" y="0"/>
                        </a:moveTo>
                        <a:lnTo>
                          <a:pt x="92" y="61"/>
                        </a:lnTo>
                        <a:lnTo>
                          <a:pt x="84" y="76"/>
                        </a:lnTo>
                        <a:lnTo>
                          <a:pt x="0" y="15"/>
                        </a:lnTo>
                        <a:lnTo>
                          <a:pt x="8" y="0"/>
                        </a:lnTo>
                        <a:close/>
                      </a:path>
                    </a:pathLst>
                  </a:custGeom>
                  <a:solidFill>
                    <a:srgbClr val="000000"/>
                  </a:solidFill>
                  <a:ln w="28575" cmpd="sng">
                    <a:solidFill>
                      <a:srgbClr val="000000"/>
                    </a:solidFill>
                    <a:round/>
                    <a:headEnd/>
                    <a:tailEnd/>
                  </a:ln>
                </p:spPr>
                <p:txBody>
                  <a:bodyPr/>
                  <a:lstStyle/>
                  <a:p>
                    <a:endParaRPr lang="en-US"/>
                  </a:p>
                </p:txBody>
              </p:sp>
              <p:sp>
                <p:nvSpPr>
                  <p:cNvPr id="13400" name="Freeform 85"/>
                  <p:cNvSpPr>
                    <a:spLocks/>
                  </p:cNvSpPr>
                  <p:nvPr/>
                </p:nvSpPr>
                <p:spPr bwMode="auto">
                  <a:xfrm>
                    <a:off x="3751" y="2595"/>
                    <a:ext cx="76" cy="77"/>
                  </a:xfrm>
                  <a:custGeom>
                    <a:avLst/>
                    <a:gdLst>
                      <a:gd name="T0" fmla="*/ 38 w 76"/>
                      <a:gd name="T1" fmla="*/ 0 h 77"/>
                      <a:gd name="T2" fmla="*/ 76 w 76"/>
                      <a:gd name="T3" fmla="*/ 39 h 77"/>
                      <a:gd name="T4" fmla="*/ 38 w 76"/>
                      <a:gd name="T5" fmla="*/ 77 h 77"/>
                      <a:gd name="T6" fmla="*/ 0 w 76"/>
                      <a:gd name="T7" fmla="*/ 39 h 77"/>
                      <a:gd name="T8" fmla="*/ 3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3401" name="Freeform 86"/>
                  <p:cNvSpPr>
                    <a:spLocks/>
                  </p:cNvSpPr>
                  <p:nvPr/>
                </p:nvSpPr>
                <p:spPr bwMode="auto">
                  <a:xfrm>
                    <a:off x="4269" y="2336"/>
                    <a:ext cx="77" cy="76"/>
                  </a:xfrm>
                  <a:custGeom>
                    <a:avLst/>
                    <a:gdLst>
                      <a:gd name="T0" fmla="*/ 39 w 77"/>
                      <a:gd name="T1" fmla="*/ 0 h 76"/>
                      <a:gd name="T2" fmla="*/ 77 w 77"/>
                      <a:gd name="T3" fmla="*/ 38 h 76"/>
                      <a:gd name="T4" fmla="*/ 39 w 77"/>
                      <a:gd name="T5" fmla="*/ 76 h 76"/>
                      <a:gd name="T6" fmla="*/ 0 w 77"/>
                      <a:gd name="T7" fmla="*/ 38 h 76"/>
                      <a:gd name="T8" fmla="*/ 39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9" y="0"/>
                        </a:moveTo>
                        <a:lnTo>
                          <a:pt x="77" y="38"/>
                        </a:lnTo>
                        <a:lnTo>
                          <a:pt x="39" y="76"/>
                        </a:lnTo>
                        <a:lnTo>
                          <a:pt x="0" y="38"/>
                        </a:lnTo>
                        <a:lnTo>
                          <a:pt x="39"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3402" name="Freeform 87"/>
                  <p:cNvSpPr>
                    <a:spLocks/>
                  </p:cNvSpPr>
                  <p:nvPr/>
                </p:nvSpPr>
                <p:spPr bwMode="auto">
                  <a:xfrm>
                    <a:off x="4788" y="2733"/>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grpSp>
          </p:grpSp>
        </p:grpSp>
        <p:sp>
          <p:nvSpPr>
            <p:cNvPr id="13382" name="Freeform 119"/>
            <p:cNvSpPr>
              <a:spLocks/>
            </p:cNvSpPr>
            <p:nvPr/>
          </p:nvSpPr>
          <p:spPr bwMode="auto">
            <a:xfrm>
              <a:off x="8393531" y="3019426"/>
              <a:ext cx="120650" cy="122238"/>
            </a:xfrm>
            <a:custGeom>
              <a:avLst/>
              <a:gdLst>
                <a:gd name="T0" fmla="*/ 2147483646 w 76"/>
                <a:gd name="T1" fmla="*/ 0 h 77"/>
                <a:gd name="T2" fmla="*/ 2147483646 w 76"/>
                <a:gd name="T3" fmla="*/ 2147483646 h 77"/>
                <a:gd name="T4" fmla="*/ 2147483646 w 76"/>
                <a:gd name="T5" fmla="*/ 2147483646 h 77"/>
                <a:gd name="T6" fmla="*/ 0 w 76"/>
                <a:gd name="T7" fmla="*/ 2147483646 h 77"/>
                <a:gd name="T8" fmla="*/ 2147483646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C0C0C0"/>
            </a:solidFill>
            <a:ln w="28575">
              <a:solidFill>
                <a:srgbClr val="000000"/>
              </a:solidFill>
              <a:prstDash val="solid"/>
              <a:round/>
              <a:headEnd/>
              <a:tailEnd/>
            </a:ln>
          </p:spPr>
          <p:txBody>
            <a:bodyPr/>
            <a:lstStyle/>
            <a:p>
              <a:endParaRPr lang="en-US"/>
            </a:p>
          </p:txBody>
        </p:sp>
      </p:grpSp>
      <p:grpSp>
        <p:nvGrpSpPr>
          <p:cNvPr id="13351" name="Group 17"/>
          <p:cNvGrpSpPr>
            <a:grpSpLocks/>
          </p:cNvGrpSpPr>
          <p:nvPr/>
        </p:nvGrpSpPr>
        <p:grpSpPr bwMode="auto">
          <a:xfrm>
            <a:off x="1827213" y="1831975"/>
            <a:ext cx="6662737" cy="2543175"/>
            <a:chOff x="1827213" y="1831975"/>
            <a:chExt cx="6662490" cy="2543175"/>
          </a:xfrm>
        </p:grpSpPr>
        <p:cxnSp>
          <p:nvCxnSpPr>
            <p:cNvPr id="9" name="Straight Connector 8"/>
            <p:cNvCxnSpPr/>
            <p:nvPr/>
          </p:nvCxnSpPr>
          <p:spPr>
            <a:xfrm flipV="1">
              <a:off x="7654709" y="2208213"/>
              <a:ext cx="779434" cy="170021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364" name="Group 139"/>
            <p:cNvGrpSpPr>
              <a:grpSpLocks/>
            </p:cNvGrpSpPr>
            <p:nvPr/>
          </p:nvGrpSpPr>
          <p:grpSpPr bwMode="auto">
            <a:xfrm>
              <a:off x="1827213" y="1831975"/>
              <a:ext cx="5883275" cy="2543175"/>
              <a:chOff x="1151" y="1154"/>
              <a:chExt cx="3706" cy="1602"/>
            </a:xfrm>
          </p:grpSpPr>
          <p:grpSp>
            <p:nvGrpSpPr>
              <p:cNvPr id="13366" name="Group 138"/>
              <p:cNvGrpSpPr>
                <a:grpSpLocks/>
              </p:cNvGrpSpPr>
              <p:nvPr/>
            </p:nvGrpSpPr>
            <p:grpSpPr bwMode="auto">
              <a:xfrm>
                <a:off x="1151" y="1154"/>
                <a:ext cx="3706" cy="1602"/>
                <a:chOff x="1151" y="1154"/>
                <a:chExt cx="3706" cy="1602"/>
              </a:xfrm>
            </p:grpSpPr>
            <p:grpSp>
              <p:nvGrpSpPr>
                <p:cNvPr id="13368" name="Group 137"/>
                <p:cNvGrpSpPr>
                  <a:grpSpLocks/>
                </p:cNvGrpSpPr>
                <p:nvPr/>
              </p:nvGrpSpPr>
              <p:grpSpPr bwMode="auto">
                <a:xfrm>
                  <a:off x="1151" y="1154"/>
                  <a:ext cx="3706" cy="1602"/>
                  <a:chOff x="1151" y="1154"/>
                  <a:chExt cx="3706" cy="1602"/>
                </a:xfrm>
              </p:grpSpPr>
              <p:grpSp>
                <p:nvGrpSpPr>
                  <p:cNvPr id="13370" name="Group 136"/>
                  <p:cNvGrpSpPr>
                    <a:grpSpLocks/>
                  </p:cNvGrpSpPr>
                  <p:nvPr/>
                </p:nvGrpSpPr>
                <p:grpSpPr bwMode="auto">
                  <a:xfrm>
                    <a:off x="1189" y="1154"/>
                    <a:ext cx="3668" cy="1571"/>
                    <a:chOff x="1189" y="1154"/>
                    <a:chExt cx="3668" cy="1571"/>
                  </a:xfrm>
                </p:grpSpPr>
                <p:grpSp>
                  <p:nvGrpSpPr>
                    <p:cNvPr id="13372" name="Group 132"/>
                    <p:cNvGrpSpPr>
                      <a:grpSpLocks/>
                    </p:cNvGrpSpPr>
                    <p:nvPr/>
                  </p:nvGrpSpPr>
                  <p:grpSpPr bwMode="auto">
                    <a:xfrm>
                      <a:off x="1189" y="1192"/>
                      <a:ext cx="3668" cy="1533"/>
                      <a:chOff x="1189" y="1192"/>
                      <a:chExt cx="3668" cy="1533"/>
                    </a:xfrm>
                  </p:grpSpPr>
                  <p:grpSp>
                    <p:nvGrpSpPr>
                      <p:cNvPr id="13376" name="Group 127"/>
                      <p:cNvGrpSpPr>
                        <a:grpSpLocks/>
                      </p:cNvGrpSpPr>
                      <p:nvPr/>
                    </p:nvGrpSpPr>
                    <p:grpSpPr bwMode="auto">
                      <a:xfrm>
                        <a:off x="1189" y="1192"/>
                        <a:ext cx="3637" cy="1533"/>
                        <a:chOff x="1189" y="1192"/>
                        <a:chExt cx="3637" cy="1533"/>
                      </a:xfrm>
                    </p:grpSpPr>
                    <p:sp>
                      <p:nvSpPr>
                        <p:cNvPr id="13378" name="Freeform 71"/>
                        <p:cNvSpPr>
                          <a:spLocks/>
                        </p:cNvSpPr>
                        <p:nvPr/>
                      </p:nvSpPr>
                      <p:spPr bwMode="auto">
                        <a:xfrm>
                          <a:off x="1189" y="1192"/>
                          <a:ext cx="3637" cy="1533"/>
                        </a:xfrm>
                        <a:custGeom>
                          <a:avLst/>
                          <a:gdLst>
                            <a:gd name="T0" fmla="*/ 0 w 477"/>
                            <a:gd name="T1" fmla="*/ 5187108 h 201"/>
                            <a:gd name="T2" fmla="*/ 1750960 w 477"/>
                            <a:gd name="T3" fmla="*/ 2659663 h 201"/>
                            <a:gd name="T4" fmla="*/ 3505001 w 477"/>
                            <a:gd name="T5" fmla="*/ 2063837 h 201"/>
                            <a:gd name="T6" fmla="*/ 5255495 w 477"/>
                            <a:gd name="T7" fmla="*/ 2659663 h 201"/>
                            <a:gd name="T8" fmla="*/ 7037031 w 477"/>
                            <a:gd name="T9" fmla="*/ 0 h 201"/>
                            <a:gd name="T10" fmla="*/ 8787526 w 477"/>
                            <a:gd name="T11" fmla="*/ 4334409 h 201"/>
                            <a:gd name="T12" fmla="*/ 10542031 w 477"/>
                            <a:gd name="T13" fmla="*/ 2811835 h 201"/>
                            <a:gd name="T14" fmla="*/ 12292526 w 477"/>
                            <a:gd name="T15" fmla="*/ 4310910 h 20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77" h="201">
                              <a:moveTo>
                                <a:pt x="0" y="201"/>
                              </a:moveTo>
                              <a:lnTo>
                                <a:pt x="68" y="103"/>
                              </a:lnTo>
                              <a:lnTo>
                                <a:pt x="136" y="80"/>
                              </a:lnTo>
                              <a:lnTo>
                                <a:pt x="204" y="103"/>
                              </a:lnTo>
                              <a:lnTo>
                                <a:pt x="273" y="0"/>
                              </a:lnTo>
                              <a:lnTo>
                                <a:pt x="341" y="168"/>
                              </a:lnTo>
                              <a:lnTo>
                                <a:pt x="409" y="109"/>
                              </a:lnTo>
                              <a:lnTo>
                                <a:pt x="477" y="167"/>
                              </a:lnTo>
                            </a:path>
                          </a:pathLst>
                        </a:custGeom>
                        <a:noFill/>
                        <a:ln w="3492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79" name="Rectangle 94"/>
                        <p:cNvSpPr>
                          <a:spLocks noChangeArrowheads="1"/>
                        </p:cNvSpPr>
                        <p:nvPr/>
                      </p:nvSpPr>
                      <p:spPr bwMode="auto">
                        <a:xfrm>
                          <a:off x="4269" y="1985"/>
                          <a:ext cx="69"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3377" name="Rectangle 95"/>
                      <p:cNvSpPr>
                        <a:spLocks noChangeArrowheads="1"/>
                      </p:cNvSpPr>
                      <p:nvPr/>
                    </p:nvSpPr>
                    <p:spPr bwMode="auto">
                      <a:xfrm>
                        <a:off x="4788" y="2428"/>
                        <a:ext cx="69" cy="68"/>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3373" name="Rectangle 92"/>
                    <p:cNvSpPr>
                      <a:spLocks noChangeArrowheads="1"/>
                    </p:cNvSpPr>
                    <p:nvPr/>
                  </p:nvSpPr>
                  <p:spPr bwMode="auto">
                    <a:xfrm>
                      <a:off x="3232" y="1154"/>
                      <a:ext cx="69"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374" name="Rectangle 89"/>
                    <p:cNvSpPr>
                      <a:spLocks noChangeArrowheads="1"/>
                    </p:cNvSpPr>
                    <p:nvPr/>
                  </p:nvSpPr>
                  <p:spPr bwMode="auto">
                    <a:xfrm>
                      <a:off x="1669" y="1940"/>
                      <a:ext cx="69" cy="68"/>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375" name="Rectangle 90"/>
                    <p:cNvSpPr>
                      <a:spLocks noChangeArrowheads="1"/>
                    </p:cNvSpPr>
                    <p:nvPr/>
                  </p:nvSpPr>
                  <p:spPr bwMode="auto">
                    <a:xfrm>
                      <a:off x="2188" y="1764"/>
                      <a:ext cx="68"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3371" name="Rectangle 88"/>
                  <p:cNvSpPr>
                    <a:spLocks noChangeArrowheads="1"/>
                  </p:cNvSpPr>
                  <p:nvPr/>
                </p:nvSpPr>
                <p:spPr bwMode="auto">
                  <a:xfrm>
                    <a:off x="1151" y="2687"/>
                    <a:ext cx="68"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3369" name="Rectangle 91"/>
                <p:cNvSpPr>
                  <a:spLocks noChangeArrowheads="1"/>
                </p:cNvSpPr>
                <p:nvPr/>
              </p:nvSpPr>
              <p:spPr bwMode="auto">
                <a:xfrm>
                  <a:off x="2706" y="1940"/>
                  <a:ext cx="69" cy="68"/>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3367" name="Rectangle 93"/>
              <p:cNvSpPr>
                <a:spLocks noChangeArrowheads="1"/>
              </p:cNvSpPr>
              <p:nvPr/>
            </p:nvSpPr>
            <p:spPr bwMode="auto">
              <a:xfrm>
                <a:off x="3751" y="2435"/>
                <a:ext cx="69"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3365" name="Rectangle 122"/>
            <p:cNvSpPr>
              <a:spLocks noChangeArrowheads="1"/>
            </p:cNvSpPr>
            <p:nvPr/>
          </p:nvSpPr>
          <p:spPr bwMode="auto">
            <a:xfrm>
              <a:off x="8380165" y="2154595"/>
              <a:ext cx="109538" cy="107950"/>
            </a:xfrm>
            <a:prstGeom prst="rect">
              <a:avLst/>
            </a:prstGeom>
            <a:solidFill>
              <a:srgbClr val="FFFFFF"/>
            </a:solidFill>
            <a:ln w="2540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grpSp>
        <p:nvGrpSpPr>
          <p:cNvPr id="13352" name="Group 22"/>
          <p:cNvGrpSpPr>
            <a:grpSpLocks/>
          </p:cNvGrpSpPr>
          <p:nvPr/>
        </p:nvGrpSpPr>
        <p:grpSpPr bwMode="auto">
          <a:xfrm>
            <a:off x="3159125" y="4400550"/>
            <a:ext cx="1143000" cy="990600"/>
            <a:chOff x="3159125" y="4400550"/>
            <a:chExt cx="1143000" cy="990600"/>
          </a:xfrm>
        </p:grpSpPr>
        <p:sp>
          <p:nvSpPr>
            <p:cNvPr id="13353" name="Rectangle 113"/>
            <p:cNvSpPr>
              <a:spLocks noChangeArrowheads="1"/>
            </p:cNvSpPr>
            <p:nvPr/>
          </p:nvSpPr>
          <p:spPr bwMode="auto">
            <a:xfrm>
              <a:off x="3159125" y="4400550"/>
              <a:ext cx="1143000" cy="990600"/>
            </a:xfrm>
            <a:prstGeom prst="rect">
              <a:avLst/>
            </a:prstGeom>
            <a:solidFill>
              <a:srgbClr val="FFFFFF"/>
            </a:solidFill>
            <a:ln w="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354" name="Line 114"/>
            <p:cNvSpPr>
              <a:spLocks noChangeShapeType="1"/>
            </p:cNvSpPr>
            <p:nvPr/>
          </p:nvSpPr>
          <p:spPr bwMode="auto">
            <a:xfrm>
              <a:off x="3236913" y="4586288"/>
              <a:ext cx="52070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5" name="Freeform 115"/>
            <p:cNvSpPr>
              <a:spLocks/>
            </p:cNvSpPr>
            <p:nvPr/>
          </p:nvSpPr>
          <p:spPr bwMode="auto">
            <a:xfrm>
              <a:off x="3430588" y="4525963"/>
              <a:ext cx="120650" cy="120650"/>
            </a:xfrm>
            <a:custGeom>
              <a:avLst/>
              <a:gdLst>
                <a:gd name="T0" fmla="*/ 2147483646 w 76"/>
                <a:gd name="T1" fmla="*/ 0 h 76"/>
                <a:gd name="T2" fmla="*/ 2147483646 w 76"/>
                <a:gd name="T3" fmla="*/ 2147483646 h 76"/>
                <a:gd name="T4" fmla="*/ 0 w 76"/>
                <a:gd name="T5" fmla="*/ 2147483646 h 76"/>
                <a:gd name="T6" fmla="*/ 2147483646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sp>
          <p:nvSpPr>
            <p:cNvPr id="13356" name="Rectangle 116"/>
            <p:cNvSpPr>
              <a:spLocks noChangeArrowheads="1"/>
            </p:cNvSpPr>
            <p:nvPr/>
          </p:nvSpPr>
          <p:spPr bwMode="auto">
            <a:xfrm>
              <a:off x="3805238" y="4489450"/>
              <a:ext cx="342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rgbClr val="000000"/>
                  </a:solidFill>
                  <a:latin typeface="Times New Roman" panose="02020603050405020304" pitchFamily="18" charset="0"/>
                  <a:cs typeface="Times New Roman" panose="02020603050405020304" pitchFamily="18" charset="0"/>
                </a:rPr>
                <a:t>HC</a:t>
              </a:r>
              <a:endParaRPr lang="en-US" altLang="en-US" sz="1800" b="1">
                <a:latin typeface="Times New Roman" panose="02020603050405020304" pitchFamily="18" charset="0"/>
                <a:cs typeface="Times New Roman" panose="02020603050405020304" pitchFamily="18" charset="0"/>
              </a:endParaRPr>
            </a:p>
          </p:txBody>
        </p:sp>
        <p:sp>
          <p:nvSpPr>
            <p:cNvPr id="13357" name="Rectangle 120"/>
            <p:cNvSpPr>
              <a:spLocks noChangeArrowheads="1"/>
            </p:cNvSpPr>
            <p:nvPr/>
          </p:nvSpPr>
          <p:spPr bwMode="auto">
            <a:xfrm>
              <a:off x="3805238" y="4768850"/>
              <a:ext cx="304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rgbClr val="000000"/>
                  </a:solidFill>
                  <a:latin typeface="Times New Roman" panose="02020603050405020304" pitchFamily="18" charset="0"/>
                  <a:cs typeface="Times New Roman" panose="02020603050405020304" pitchFamily="18" charset="0"/>
                </a:rPr>
                <a:t>SH</a:t>
              </a:r>
              <a:endParaRPr lang="en-US" altLang="en-US" sz="1800" b="1">
                <a:latin typeface="Times New Roman" panose="02020603050405020304" pitchFamily="18" charset="0"/>
                <a:cs typeface="Times New Roman" panose="02020603050405020304" pitchFamily="18" charset="0"/>
              </a:endParaRPr>
            </a:p>
          </p:txBody>
        </p:sp>
        <p:sp>
          <p:nvSpPr>
            <p:cNvPr id="13358" name="Line 121"/>
            <p:cNvSpPr>
              <a:spLocks noChangeShapeType="1"/>
            </p:cNvSpPr>
            <p:nvPr/>
          </p:nvSpPr>
          <p:spPr bwMode="auto">
            <a:xfrm>
              <a:off x="3236913" y="5143500"/>
              <a:ext cx="520700" cy="1588"/>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9" name="Rectangle 122"/>
            <p:cNvSpPr>
              <a:spLocks noChangeArrowheads="1"/>
            </p:cNvSpPr>
            <p:nvPr/>
          </p:nvSpPr>
          <p:spPr bwMode="auto">
            <a:xfrm>
              <a:off x="3430588" y="5083175"/>
              <a:ext cx="109538" cy="107950"/>
            </a:xfrm>
            <a:prstGeom prst="rect">
              <a:avLst/>
            </a:prstGeom>
            <a:solidFill>
              <a:srgbClr val="FFFFFF"/>
            </a:solidFill>
            <a:ln w="1270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3360" name="Rectangle 123"/>
            <p:cNvSpPr>
              <a:spLocks noChangeArrowheads="1"/>
            </p:cNvSpPr>
            <p:nvPr/>
          </p:nvSpPr>
          <p:spPr bwMode="auto">
            <a:xfrm>
              <a:off x="3805238" y="5046663"/>
              <a:ext cx="342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rgbClr val="000000"/>
                  </a:solidFill>
                  <a:latin typeface="Times New Roman" panose="02020603050405020304" pitchFamily="18" charset="0"/>
                  <a:cs typeface="Times New Roman" panose="02020603050405020304" pitchFamily="18" charset="0"/>
                </a:rPr>
                <a:t>NO</a:t>
              </a:r>
              <a:endParaRPr lang="en-US" altLang="en-US" sz="1800" b="1">
                <a:latin typeface="Times New Roman" panose="02020603050405020304" pitchFamily="18" charset="0"/>
                <a:cs typeface="Times New Roman" panose="02020603050405020304" pitchFamily="18" charset="0"/>
              </a:endParaRPr>
            </a:p>
          </p:txBody>
        </p:sp>
        <p:sp>
          <p:nvSpPr>
            <p:cNvPr id="13361" name="Line 114"/>
            <p:cNvSpPr>
              <a:spLocks noChangeShapeType="1"/>
            </p:cNvSpPr>
            <p:nvPr/>
          </p:nvSpPr>
          <p:spPr bwMode="auto">
            <a:xfrm>
              <a:off x="3265214" y="4864700"/>
              <a:ext cx="520700" cy="1588"/>
            </a:xfrm>
            <a:prstGeom prst="line">
              <a:avLst/>
            </a:prstGeom>
            <a:noFill/>
            <a:ln w="38100">
              <a:solidFill>
                <a:srgbClr val="000000"/>
              </a:solidFill>
              <a:prstDash val="sys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62" name="Freeform 119"/>
            <p:cNvSpPr>
              <a:spLocks/>
            </p:cNvSpPr>
            <p:nvPr/>
          </p:nvSpPr>
          <p:spPr bwMode="auto">
            <a:xfrm>
              <a:off x="3430588" y="4803775"/>
              <a:ext cx="120650" cy="122238"/>
            </a:xfrm>
            <a:custGeom>
              <a:avLst/>
              <a:gdLst>
                <a:gd name="T0" fmla="*/ 2147483646 w 76"/>
                <a:gd name="T1" fmla="*/ 0 h 77"/>
                <a:gd name="T2" fmla="*/ 2147483646 w 76"/>
                <a:gd name="T3" fmla="*/ 2147483646 h 77"/>
                <a:gd name="T4" fmla="*/ 2147483646 w 76"/>
                <a:gd name="T5" fmla="*/ 2147483646 h 77"/>
                <a:gd name="T6" fmla="*/ 0 w 76"/>
                <a:gd name="T7" fmla="*/ 2147483646 h 77"/>
                <a:gd name="T8" fmla="*/ 2147483646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C0C0C0"/>
            </a:solidFill>
            <a:ln w="12700">
              <a:solidFill>
                <a:srgbClr val="000000"/>
              </a:solidFill>
              <a:prstDash val="solid"/>
              <a:round/>
              <a:headEnd/>
              <a:tailEnd/>
            </a:ln>
          </p:spPr>
          <p:txBody>
            <a:bodyPr/>
            <a:lstStyle/>
            <a:p>
              <a:endParaRPr lang="en-US"/>
            </a:p>
          </p:txBody>
        </p:sp>
      </p:grpSp>
      <p:cxnSp>
        <p:nvCxnSpPr>
          <p:cNvPr id="136" name="Straight Connector 135"/>
          <p:cNvCxnSpPr/>
          <p:nvPr/>
        </p:nvCxnSpPr>
        <p:spPr>
          <a:xfrm>
            <a:off x="8093075" y="1219200"/>
            <a:ext cx="60325" cy="4438650"/>
          </a:xfrm>
          <a:prstGeom prst="line">
            <a:avLst/>
          </a:prstGeom>
          <a:ln w="38100">
            <a:solidFill>
              <a:schemeClr val="tx1">
                <a:alpha val="53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7" name="AutoShape 152"/>
          <p:cNvSpPr>
            <a:spLocks noChangeArrowheads="1"/>
          </p:cNvSpPr>
          <p:nvPr/>
        </p:nvSpPr>
        <p:spPr bwMode="auto">
          <a:xfrm>
            <a:off x="8153400" y="1242138"/>
            <a:ext cx="990600" cy="586662"/>
          </a:xfrm>
          <a:prstGeom prst="leftRightArrow">
            <a:avLst>
              <a:gd name="adj1" fmla="val 50000"/>
              <a:gd name="adj2" fmla="val 7169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600" b="1" dirty="0" smtClean="0">
                <a:latin typeface="Times New Roman" panose="02020603050405020304" pitchFamily="18" charset="0"/>
                <a:cs typeface="Times New Roman" panose="02020603050405020304" pitchFamily="18" charset="0"/>
              </a:rPr>
              <a:t>3rd Gen</a:t>
            </a:r>
            <a:endParaRPr lang="en-US" altLang="en-US" sz="16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6647"/>
                                        </p:tgtEl>
                                        <p:attrNameLst>
                                          <p:attrName>style.visibility</p:attrName>
                                        </p:attrNameLst>
                                      </p:cBhvr>
                                      <p:to>
                                        <p:strVal val="visible"/>
                                      </p:to>
                                    </p:set>
                                  </p:childTnLst>
                                  <p:subTnLst>
                                    <p:set>
                                      <p:cBhvr override="childStyle">
                                        <p:cTn dur="1" fill="hold" display="0" masterRel="nextClick" afterEffect="1"/>
                                        <p:tgtEl>
                                          <p:spTgt spid="106647"/>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106648"/>
                                        </p:tgtEl>
                                        <p:attrNameLst>
                                          <p:attrName>style.visibility</p:attrName>
                                        </p:attrNameLst>
                                      </p:cBhvr>
                                      <p:to>
                                        <p:strVal val="visible"/>
                                      </p:to>
                                    </p:set>
                                  </p:childTnLst>
                                  <p:subTnLst>
                                    <p:set>
                                      <p:cBhvr override="childStyle">
                                        <p:cTn dur="1" fill="hold" display="0" masterRel="nextClick" afterEffect="1"/>
                                        <p:tgtEl>
                                          <p:spTgt spid="106648"/>
                                        </p:tgtEl>
                                        <p:attrNameLst>
                                          <p:attrName>style.visibility</p:attrName>
                                        </p:attrNameLst>
                                      </p:cBhvr>
                                      <p:to>
                                        <p:strVal val="hidden"/>
                                      </p:to>
                                    </p:set>
                                  </p:subTnLst>
                                </p:cTn>
                              </p:par>
                              <p:par>
                                <p:cTn id="9" presetID="1" presetClass="entr" presetSubtype="0" fill="hold" grpId="0" nodeType="withEffect">
                                  <p:stCondLst>
                                    <p:cond delay="0"/>
                                  </p:stCondLst>
                                  <p:childTnLst>
                                    <p:set>
                                      <p:cBhvr>
                                        <p:cTn id="10" dur="1" fill="hold">
                                          <p:stCondLst>
                                            <p:cond delay="0"/>
                                          </p:stCondLst>
                                        </p:cTn>
                                        <p:tgtEl>
                                          <p:spTgt spid="137"/>
                                        </p:tgtEl>
                                        <p:attrNameLst>
                                          <p:attrName>style.visibility</p:attrName>
                                        </p:attrNameLst>
                                      </p:cBhvr>
                                      <p:to>
                                        <p:strVal val="visible"/>
                                      </p:to>
                                    </p:set>
                                  </p:childTnLst>
                                  <p:subTnLst>
                                    <p:set>
                                      <p:cBhvr override="childStyle">
                                        <p:cTn dur="1" fill="hold" display="0" masterRel="nextClick" afterEffect="1"/>
                                        <p:tgtEl>
                                          <p:spTgt spid="137"/>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5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35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647" grpId="0" animBg="1"/>
      <p:bldP spid="106648" grpId="0" animBg="1"/>
      <p:bldP spid="13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5"/>
          <p:cNvSpPr>
            <a:spLocks noChangeShapeType="1"/>
          </p:cNvSpPr>
          <p:nvPr/>
        </p:nvSpPr>
        <p:spPr bwMode="auto">
          <a:xfrm>
            <a:off x="2299978" y="2657733"/>
            <a:ext cx="2123344"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Line 6"/>
          <p:cNvSpPr>
            <a:spLocks noChangeShapeType="1"/>
          </p:cNvSpPr>
          <p:nvPr/>
        </p:nvSpPr>
        <p:spPr bwMode="auto">
          <a:xfrm flipV="1">
            <a:off x="4423322" y="670375"/>
            <a:ext cx="0" cy="1987358"/>
          </a:xfrm>
          <a:prstGeom prst="line">
            <a:avLst/>
          </a:prstGeom>
          <a:noFill/>
          <a:ln w="158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7"/>
          <p:cNvSpPr>
            <a:spLocks noChangeShapeType="1"/>
          </p:cNvSpPr>
          <p:nvPr/>
        </p:nvSpPr>
        <p:spPr bwMode="auto">
          <a:xfrm>
            <a:off x="2299978" y="670375"/>
            <a:ext cx="2123344"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8"/>
          <p:cNvSpPr>
            <a:spLocks noChangeShapeType="1"/>
          </p:cNvSpPr>
          <p:nvPr/>
        </p:nvSpPr>
        <p:spPr bwMode="auto">
          <a:xfrm flipV="1">
            <a:off x="2322843" y="670375"/>
            <a:ext cx="0" cy="1987358"/>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b="1"/>
          </a:p>
        </p:txBody>
      </p:sp>
      <p:sp>
        <p:nvSpPr>
          <p:cNvPr id="9" name="Rectangle 9"/>
          <p:cNvSpPr>
            <a:spLocks noChangeArrowheads="1"/>
          </p:cNvSpPr>
          <p:nvPr/>
        </p:nvSpPr>
        <p:spPr bwMode="auto">
          <a:xfrm>
            <a:off x="4602790" y="1166437"/>
            <a:ext cx="10352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sng" strike="noStrike" cap="none" normalizeH="0" baseline="0" dirty="0" smtClean="0">
                <a:ln>
                  <a:noFill/>
                </a:ln>
                <a:solidFill>
                  <a:srgbClr val="000000"/>
                </a:solidFill>
                <a:effectLst/>
                <a:latin typeface="Times New Roman" panose="02020603050405020304" pitchFamily="18" charset="0"/>
              </a:rPr>
              <a:t>SH vs NO</a:t>
            </a:r>
            <a:endParaRPr kumimoji="0" lang="en-US" altLang="en-US" sz="1600" b="1" i="0" u="sng" strike="noStrike" cap="none" normalizeH="0" baseline="0" dirty="0" smtClean="0">
              <a:ln>
                <a:noFill/>
              </a:ln>
              <a:solidFill>
                <a:schemeClr val="tx1"/>
              </a:solidFill>
              <a:effectLst/>
              <a:latin typeface="Times New Roman" panose="02020603050405020304" pitchFamily="18" charset="0"/>
            </a:endParaRPr>
          </a:p>
        </p:txBody>
      </p:sp>
      <p:sp>
        <p:nvSpPr>
          <p:cNvPr id="15" name="Line 15"/>
          <p:cNvSpPr>
            <a:spLocks noChangeShapeType="1"/>
          </p:cNvSpPr>
          <p:nvPr/>
        </p:nvSpPr>
        <p:spPr bwMode="auto">
          <a:xfrm>
            <a:off x="2299978" y="4642040"/>
            <a:ext cx="2123344"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Line 16"/>
          <p:cNvSpPr>
            <a:spLocks noChangeShapeType="1"/>
          </p:cNvSpPr>
          <p:nvPr/>
        </p:nvSpPr>
        <p:spPr bwMode="auto">
          <a:xfrm flipV="1">
            <a:off x="4423322" y="2657733"/>
            <a:ext cx="0" cy="1984306"/>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17"/>
          <p:cNvSpPr>
            <a:spLocks noChangeShapeType="1"/>
          </p:cNvSpPr>
          <p:nvPr/>
        </p:nvSpPr>
        <p:spPr bwMode="auto">
          <a:xfrm>
            <a:off x="2299978" y="2657733"/>
            <a:ext cx="2123344"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32"/>
          <p:cNvSpPr>
            <a:spLocks noChangeShapeType="1"/>
          </p:cNvSpPr>
          <p:nvPr/>
        </p:nvSpPr>
        <p:spPr bwMode="auto">
          <a:xfrm>
            <a:off x="4423322" y="2657733"/>
            <a:ext cx="2129878"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Line 33"/>
          <p:cNvSpPr>
            <a:spLocks noChangeShapeType="1"/>
          </p:cNvSpPr>
          <p:nvPr/>
        </p:nvSpPr>
        <p:spPr bwMode="auto">
          <a:xfrm flipV="1">
            <a:off x="4423322" y="2657733"/>
            <a:ext cx="0" cy="1984306"/>
          </a:xfrm>
          <a:prstGeom prst="line">
            <a:avLst/>
          </a:prstGeom>
          <a:noFill/>
          <a:ln w="158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Line 41"/>
          <p:cNvSpPr>
            <a:spLocks noChangeShapeType="1"/>
          </p:cNvSpPr>
          <p:nvPr/>
        </p:nvSpPr>
        <p:spPr bwMode="auto">
          <a:xfrm flipV="1">
            <a:off x="4423322" y="4642040"/>
            <a:ext cx="0" cy="1987358"/>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57"/>
          <p:cNvSpPr>
            <a:spLocks noChangeShapeType="1"/>
          </p:cNvSpPr>
          <p:nvPr/>
        </p:nvSpPr>
        <p:spPr bwMode="auto">
          <a:xfrm flipV="1">
            <a:off x="6553200" y="4642040"/>
            <a:ext cx="0" cy="1987358"/>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 name="Group 1"/>
          <p:cNvGrpSpPr/>
          <p:nvPr/>
        </p:nvGrpSpPr>
        <p:grpSpPr>
          <a:xfrm>
            <a:off x="2718118" y="847535"/>
            <a:ext cx="1365475" cy="1622845"/>
            <a:chOff x="2565718" y="710564"/>
            <a:chExt cx="1365475" cy="1622845"/>
          </a:xfrm>
        </p:grpSpPr>
        <p:sp>
          <p:nvSpPr>
            <p:cNvPr id="60" name="Oval 60"/>
            <p:cNvSpPr>
              <a:spLocks noChangeAspect="1" noChangeArrowheads="1"/>
            </p:cNvSpPr>
            <p:nvPr/>
          </p:nvSpPr>
          <p:spPr bwMode="auto">
            <a:xfrm>
              <a:off x="2565718" y="2255269"/>
              <a:ext cx="83627" cy="78140"/>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Oval 61"/>
            <p:cNvSpPr>
              <a:spLocks noChangeAspect="1" noChangeArrowheads="1"/>
            </p:cNvSpPr>
            <p:nvPr/>
          </p:nvSpPr>
          <p:spPr bwMode="auto">
            <a:xfrm>
              <a:off x="3219055" y="1574499"/>
              <a:ext cx="104547"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Oval 62"/>
            <p:cNvSpPr>
              <a:spLocks noChangeAspect="1" noChangeArrowheads="1"/>
            </p:cNvSpPr>
            <p:nvPr/>
          </p:nvSpPr>
          <p:spPr bwMode="auto">
            <a:xfrm>
              <a:off x="3369322" y="1217325"/>
              <a:ext cx="104547"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Oval 63"/>
            <p:cNvSpPr>
              <a:spLocks noChangeAspect="1" noChangeArrowheads="1"/>
            </p:cNvSpPr>
            <p:nvPr/>
          </p:nvSpPr>
          <p:spPr bwMode="auto">
            <a:xfrm>
              <a:off x="3219055" y="1073843"/>
              <a:ext cx="104547"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Oval 64"/>
            <p:cNvSpPr>
              <a:spLocks noChangeArrowheads="1"/>
            </p:cNvSpPr>
            <p:nvPr/>
          </p:nvSpPr>
          <p:spPr bwMode="auto">
            <a:xfrm>
              <a:off x="3905060" y="716669"/>
              <a:ext cx="26133" cy="26714"/>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Oval 65"/>
            <p:cNvSpPr>
              <a:spLocks noChangeAspect="1" noChangeArrowheads="1"/>
            </p:cNvSpPr>
            <p:nvPr/>
          </p:nvSpPr>
          <p:spPr bwMode="auto">
            <a:xfrm>
              <a:off x="2797652" y="1647765"/>
              <a:ext cx="104547" cy="83743"/>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Oval 66"/>
            <p:cNvSpPr>
              <a:spLocks noChangeAspect="1" noChangeArrowheads="1"/>
            </p:cNvSpPr>
            <p:nvPr/>
          </p:nvSpPr>
          <p:spPr bwMode="auto">
            <a:xfrm>
              <a:off x="3179855" y="1431020"/>
              <a:ext cx="104547"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Oval 67"/>
            <p:cNvSpPr>
              <a:spLocks noChangeAspect="1" noChangeArrowheads="1"/>
            </p:cNvSpPr>
            <p:nvPr/>
          </p:nvSpPr>
          <p:spPr bwMode="auto">
            <a:xfrm>
              <a:off x="2797652" y="1754614"/>
              <a:ext cx="104547"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8" name="Oval 68"/>
            <p:cNvSpPr>
              <a:spLocks noChangeAspect="1" noChangeArrowheads="1"/>
            </p:cNvSpPr>
            <p:nvPr/>
          </p:nvSpPr>
          <p:spPr bwMode="auto">
            <a:xfrm>
              <a:off x="3630657" y="1055527"/>
              <a:ext cx="104547"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9" name="Line 69"/>
            <p:cNvSpPr>
              <a:spLocks noChangeShapeType="1"/>
            </p:cNvSpPr>
            <p:nvPr/>
          </p:nvSpPr>
          <p:spPr bwMode="auto">
            <a:xfrm flipV="1">
              <a:off x="2588585" y="710564"/>
              <a:ext cx="1339340" cy="1346275"/>
            </a:xfrm>
            <a:prstGeom prst="line">
              <a:avLst/>
            </a:prstGeom>
            <a:noFill/>
            <a:ln w="38100">
              <a:solidFill>
                <a:schemeClr val="tx1"/>
              </a:solidFill>
              <a:prstDash val="sys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3776" name="Group 13775"/>
          <p:cNvGrpSpPr/>
          <p:nvPr/>
        </p:nvGrpSpPr>
        <p:grpSpPr>
          <a:xfrm>
            <a:off x="4426588" y="670371"/>
            <a:ext cx="2126612" cy="1987360"/>
            <a:chOff x="6000560" y="4124065"/>
            <a:chExt cx="2126612" cy="1987360"/>
          </a:xfrm>
        </p:grpSpPr>
        <p:sp>
          <p:nvSpPr>
            <p:cNvPr id="70" name="Line 70"/>
            <p:cNvSpPr>
              <a:spLocks noChangeShapeType="1"/>
            </p:cNvSpPr>
            <p:nvPr/>
          </p:nvSpPr>
          <p:spPr bwMode="auto">
            <a:xfrm>
              <a:off x="6000560" y="6111425"/>
              <a:ext cx="2126612"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b="1"/>
            </a:p>
          </p:txBody>
        </p:sp>
        <p:sp>
          <p:nvSpPr>
            <p:cNvPr id="72" name="Line 72"/>
            <p:cNvSpPr>
              <a:spLocks noChangeShapeType="1"/>
            </p:cNvSpPr>
            <p:nvPr/>
          </p:nvSpPr>
          <p:spPr bwMode="auto">
            <a:xfrm flipV="1">
              <a:off x="8127170" y="4124065"/>
              <a:ext cx="0" cy="1987358"/>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Line 73"/>
            <p:cNvSpPr>
              <a:spLocks noChangeShapeType="1"/>
            </p:cNvSpPr>
            <p:nvPr/>
          </p:nvSpPr>
          <p:spPr bwMode="auto">
            <a:xfrm>
              <a:off x="6000560" y="4124065"/>
              <a:ext cx="2126612"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3773" name="Rectangle 13772"/>
          <p:cNvSpPr/>
          <p:nvPr/>
        </p:nvSpPr>
        <p:spPr>
          <a:xfrm>
            <a:off x="4482060" y="1364712"/>
            <a:ext cx="2023311" cy="584775"/>
          </a:xfrm>
          <a:prstGeom prst="rect">
            <a:avLst/>
          </a:prstGeom>
        </p:spPr>
        <p:txBody>
          <a:bodyPr wrap="none">
            <a:spAutoFit/>
          </a:bodyPr>
          <a:lstStyle/>
          <a:p>
            <a:r>
              <a:rPr lang="en-US" sz="1600" dirty="0" err="1" smtClean="0"/>
              <a:t>Adj</a:t>
            </a:r>
            <a:r>
              <a:rPr lang="en-US" sz="1600" dirty="0" smtClean="0"/>
              <a:t> R</a:t>
            </a:r>
            <a:r>
              <a:rPr lang="en-US" sz="1600" baseline="30000" dirty="0" smtClean="0"/>
              <a:t>2</a:t>
            </a:r>
            <a:r>
              <a:rPr lang="en-US" sz="1600" dirty="0" smtClean="0"/>
              <a:t> = 0.879, </a:t>
            </a:r>
            <a:r>
              <a:rPr lang="en-US" sz="1600" dirty="0" err="1" smtClean="0"/>
              <a:t>df</a:t>
            </a:r>
            <a:r>
              <a:rPr lang="en-US" sz="1600" dirty="0" smtClean="0"/>
              <a:t> = 9</a:t>
            </a:r>
          </a:p>
          <a:p>
            <a:r>
              <a:rPr lang="en-US" sz="1600" i="1" dirty="0"/>
              <a:t>p</a:t>
            </a:r>
            <a:r>
              <a:rPr lang="en-US" sz="1600" dirty="0" smtClean="0"/>
              <a:t> &lt; 0.001</a:t>
            </a:r>
            <a:endParaRPr lang="en-US" sz="1600" dirty="0"/>
          </a:p>
        </p:txBody>
      </p:sp>
      <p:grpSp>
        <p:nvGrpSpPr>
          <p:cNvPr id="4" name="Group 3"/>
          <p:cNvGrpSpPr/>
          <p:nvPr/>
        </p:nvGrpSpPr>
        <p:grpSpPr>
          <a:xfrm>
            <a:off x="2299978" y="2657733"/>
            <a:ext cx="4253222" cy="3971667"/>
            <a:chOff x="2147578" y="2520762"/>
            <a:chExt cx="4253222" cy="3971667"/>
          </a:xfrm>
        </p:grpSpPr>
        <p:sp>
          <p:nvSpPr>
            <p:cNvPr id="18" name="Line 18"/>
            <p:cNvSpPr>
              <a:spLocks noChangeShapeType="1"/>
            </p:cNvSpPr>
            <p:nvPr/>
          </p:nvSpPr>
          <p:spPr bwMode="auto">
            <a:xfrm flipV="1">
              <a:off x="2170443" y="2520762"/>
              <a:ext cx="0" cy="19843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b="1"/>
            </a:p>
          </p:txBody>
        </p:sp>
        <p:sp>
          <p:nvSpPr>
            <p:cNvPr id="31" name="Line 31"/>
            <p:cNvSpPr>
              <a:spLocks noChangeShapeType="1"/>
            </p:cNvSpPr>
            <p:nvPr/>
          </p:nvSpPr>
          <p:spPr bwMode="auto">
            <a:xfrm flipV="1">
              <a:off x="6400800" y="2520762"/>
              <a:ext cx="0" cy="1984306"/>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39"/>
            <p:cNvSpPr>
              <a:spLocks noChangeShapeType="1"/>
            </p:cNvSpPr>
            <p:nvPr/>
          </p:nvSpPr>
          <p:spPr bwMode="auto">
            <a:xfrm>
              <a:off x="2147578" y="6492429"/>
              <a:ext cx="2123344"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42"/>
            <p:cNvSpPr>
              <a:spLocks noChangeShapeType="1"/>
            </p:cNvSpPr>
            <p:nvPr/>
          </p:nvSpPr>
          <p:spPr bwMode="auto">
            <a:xfrm>
              <a:off x="2147578" y="4505069"/>
              <a:ext cx="2123344"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43"/>
            <p:cNvSpPr>
              <a:spLocks noChangeShapeType="1"/>
            </p:cNvSpPr>
            <p:nvPr/>
          </p:nvSpPr>
          <p:spPr bwMode="auto">
            <a:xfrm flipV="1">
              <a:off x="2170443" y="4505069"/>
              <a:ext cx="0" cy="1987358"/>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b="1"/>
            </a:p>
          </p:txBody>
        </p:sp>
        <p:sp>
          <p:nvSpPr>
            <p:cNvPr id="55" name="Line 55"/>
            <p:cNvSpPr>
              <a:spLocks noChangeShapeType="1"/>
            </p:cNvSpPr>
            <p:nvPr/>
          </p:nvSpPr>
          <p:spPr bwMode="auto">
            <a:xfrm>
              <a:off x="4270922" y="6492429"/>
              <a:ext cx="2129878"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b="1"/>
            </a:p>
          </p:txBody>
        </p:sp>
        <p:sp>
          <p:nvSpPr>
            <p:cNvPr id="59" name="Line 59"/>
            <p:cNvSpPr>
              <a:spLocks noChangeShapeType="1"/>
            </p:cNvSpPr>
            <p:nvPr/>
          </p:nvSpPr>
          <p:spPr bwMode="auto">
            <a:xfrm flipV="1">
              <a:off x="4270922" y="4505069"/>
              <a:ext cx="0" cy="1987358"/>
            </a:xfrm>
            <a:prstGeom prst="line">
              <a:avLst/>
            </a:prstGeom>
            <a:noFill/>
            <a:ln w="158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Line 74"/>
            <p:cNvSpPr>
              <a:spLocks noChangeShapeType="1"/>
            </p:cNvSpPr>
            <p:nvPr/>
          </p:nvSpPr>
          <p:spPr bwMode="auto">
            <a:xfrm flipV="1">
              <a:off x="6400800" y="4505069"/>
              <a:ext cx="0" cy="1987358"/>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Line 58"/>
            <p:cNvSpPr>
              <a:spLocks noChangeShapeType="1"/>
            </p:cNvSpPr>
            <p:nvPr/>
          </p:nvSpPr>
          <p:spPr bwMode="auto">
            <a:xfrm>
              <a:off x="4270922" y="4505069"/>
              <a:ext cx="2129878" cy="0"/>
            </a:xfrm>
            <a:prstGeom prst="line">
              <a:avLst/>
            </a:prstGeom>
            <a:noFill/>
            <a:ln w="2857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p:cNvGrpSpPr/>
          <p:nvPr/>
        </p:nvGrpSpPr>
        <p:grpSpPr>
          <a:xfrm>
            <a:off x="2649511" y="2950800"/>
            <a:ext cx="3903689" cy="3513747"/>
            <a:chOff x="2497111" y="2813829"/>
            <a:chExt cx="3903689" cy="3513747"/>
          </a:xfrm>
        </p:grpSpPr>
        <p:sp>
          <p:nvSpPr>
            <p:cNvPr id="20" name="Oval 20"/>
            <p:cNvSpPr>
              <a:spLocks noChangeAspect="1" noChangeArrowheads="1"/>
            </p:cNvSpPr>
            <p:nvPr/>
          </p:nvSpPr>
          <p:spPr bwMode="auto">
            <a:xfrm>
              <a:off x="2497111" y="4062417"/>
              <a:ext cx="104532" cy="97688"/>
            </a:xfrm>
            <a:prstGeom prst="ellipse">
              <a:avLst/>
            </a:prstGeom>
            <a:solidFill>
              <a:schemeClr val="tx2"/>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Oval 21"/>
            <p:cNvSpPr>
              <a:spLocks noChangeAspect="1" noChangeArrowheads="1"/>
            </p:cNvSpPr>
            <p:nvPr/>
          </p:nvSpPr>
          <p:spPr bwMode="auto">
            <a:xfrm>
              <a:off x="3036115" y="3457966"/>
              <a:ext cx="78400" cy="85472"/>
            </a:xfrm>
            <a:prstGeom prst="ellipse">
              <a:avLst/>
            </a:prstGeom>
            <a:solidFill>
              <a:schemeClr val="tx2"/>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Oval 22"/>
            <p:cNvSpPr>
              <a:spLocks noChangeAspect="1" noChangeArrowheads="1"/>
            </p:cNvSpPr>
            <p:nvPr/>
          </p:nvSpPr>
          <p:spPr bwMode="auto">
            <a:xfrm>
              <a:off x="3303984" y="3314485"/>
              <a:ext cx="78400" cy="85472"/>
            </a:xfrm>
            <a:prstGeom prst="ellipse">
              <a:avLst/>
            </a:prstGeom>
            <a:solidFill>
              <a:schemeClr val="tx2"/>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Oval 23"/>
            <p:cNvSpPr>
              <a:spLocks noChangeAspect="1" noChangeArrowheads="1"/>
            </p:cNvSpPr>
            <p:nvPr/>
          </p:nvSpPr>
          <p:spPr bwMode="auto">
            <a:xfrm>
              <a:off x="3493451" y="3457966"/>
              <a:ext cx="91472" cy="85472"/>
            </a:xfrm>
            <a:prstGeom prst="ellipse">
              <a:avLst/>
            </a:prstGeom>
            <a:solidFill>
              <a:schemeClr val="tx2"/>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Oval 24"/>
            <p:cNvSpPr>
              <a:spLocks noChangeAspect="1" noChangeArrowheads="1"/>
            </p:cNvSpPr>
            <p:nvPr/>
          </p:nvSpPr>
          <p:spPr bwMode="auto">
            <a:xfrm>
              <a:off x="3875651" y="2813829"/>
              <a:ext cx="104546"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Oval 25"/>
            <p:cNvSpPr>
              <a:spLocks noChangeAspect="1" noChangeArrowheads="1"/>
            </p:cNvSpPr>
            <p:nvPr/>
          </p:nvSpPr>
          <p:spPr bwMode="auto">
            <a:xfrm>
              <a:off x="2807448" y="3848722"/>
              <a:ext cx="91472" cy="85472"/>
            </a:xfrm>
            <a:prstGeom prst="ellipse">
              <a:avLst/>
            </a:prstGeom>
            <a:solidFill>
              <a:schemeClr val="tx2"/>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Oval 26"/>
            <p:cNvSpPr>
              <a:spLocks noChangeAspect="1" noChangeArrowheads="1"/>
            </p:cNvSpPr>
            <p:nvPr/>
          </p:nvSpPr>
          <p:spPr bwMode="auto">
            <a:xfrm>
              <a:off x="3036115" y="3491546"/>
              <a:ext cx="78400" cy="85472"/>
            </a:xfrm>
            <a:prstGeom prst="ellipse">
              <a:avLst/>
            </a:prstGeom>
            <a:solidFill>
              <a:schemeClr val="tx2"/>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Oval 27"/>
            <p:cNvSpPr>
              <a:spLocks noChangeAspect="1" noChangeArrowheads="1"/>
            </p:cNvSpPr>
            <p:nvPr/>
          </p:nvSpPr>
          <p:spPr bwMode="auto">
            <a:xfrm>
              <a:off x="2843380" y="3848722"/>
              <a:ext cx="91472" cy="85472"/>
            </a:xfrm>
            <a:prstGeom prst="ellipse">
              <a:avLst/>
            </a:prstGeom>
            <a:solidFill>
              <a:schemeClr val="tx2"/>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Oval 28"/>
            <p:cNvSpPr>
              <a:spLocks noChangeAspect="1" noChangeArrowheads="1"/>
            </p:cNvSpPr>
            <p:nvPr/>
          </p:nvSpPr>
          <p:spPr bwMode="auto">
            <a:xfrm>
              <a:off x="3150448" y="3070263"/>
              <a:ext cx="91472" cy="85472"/>
            </a:xfrm>
            <a:prstGeom prst="ellipse">
              <a:avLst/>
            </a:prstGeom>
            <a:solidFill>
              <a:schemeClr val="tx2"/>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Line 29"/>
            <p:cNvSpPr>
              <a:spLocks noChangeShapeType="1"/>
            </p:cNvSpPr>
            <p:nvPr/>
          </p:nvSpPr>
          <p:spPr bwMode="auto">
            <a:xfrm flipV="1">
              <a:off x="2519979" y="2850462"/>
              <a:ext cx="1378541" cy="1184478"/>
            </a:xfrm>
            <a:prstGeom prst="line">
              <a:avLst/>
            </a:prstGeom>
            <a:noFill/>
            <a:ln w="38100">
              <a:solidFill>
                <a:schemeClr val="tx1"/>
              </a:solidFill>
              <a:prstDash val="sys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Line 30"/>
            <p:cNvSpPr>
              <a:spLocks noChangeShapeType="1"/>
            </p:cNvSpPr>
            <p:nvPr/>
          </p:nvSpPr>
          <p:spPr bwMode="auto">
            <a:xfrm>
              <a:off x="4270922" y="4505069"/>
              <a:ext cx="2129878"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Oval 45"/>
            <p:cNvSpPr>
              <a:spLocks noChangeAspect="1" noChangeArrowheads="1"/>
            </p:cNvSpPr>
            <p:nvPr/>
          </p:nvSpPr>
          <p:spPr bwMode="auto">
            <a:xfrm>
              <a:off x="2497111" y="6229888"/>
              <a:ext cx="119280"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Oval 46"/>
            <p:cNvSpPr>
              <a:spLocks noChangeAspect="1" noChangeArrowheads="1"/>
            </p:cNvSpPr>
            <p:nvPr/>
          </p:nvSpPr>
          <p:spPr bwMode="auto">
            <a:xfrm>
              <a:off x="3036090" y="5549117"/>
              <a:ext cx="89463"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Oval 47"/>
            <p:cNvSpPr>
              <a:spLocks noChangeAspect="1" noChangeArrowheads="1"/>
            </p:cNvSpPr>
            <p:nvPr/>
          </p:nvSpPr>
          <p:spPr bwMode="auto">
            <a:xfrm>
              <a:off x="3303959" y="5191943"/>
              <a:ext cx="89463"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Oval 48"/>
            <p:cNvSpPr>
              <a:spLocks noChangeAspect="1" noChangeArrowheads="1"/>
            </p:cNvSpPr>
            <p:nvPr/>
          </p:nvSpPr>
          <p:spPr bwMode="auto">
            <a:xfrm>
              <a:off x="3493451" y="5048461"/>
              <a:ext cx="104489"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Oval 49"/>
            <p:cNvSpPr>
              <a:spLocks noChangeAspect="1" noChangeArrowheads="1"/>
            </p:cNvSpPr>
            <p:nvPr/>
          </p:nvSpPr>
          <p:spPr bwMode="auto">
            <a:xfrm>
              <a:off x="3875652" y="4691287"/>
              <a:ext cx="104489"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Oval 50"/>
            <p:cNvSpPr>
              <a:spLocks noChangeAspect="1" noChangeArrowheads="1"/>
            </p:cNvSpPr>
            <p:nvPr/>
          </p:nvSpPr>
          <p:spPr bwMode="auto">
            <a:xfrm>
              <a:off x="2807448" y="5622361"/>
              <a:ext cx="104489" cy="83646"/>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Oval 51"/>
            <p:cNvSpPr>
              <a:spLocks noChangeAspect="1" noChangeArrowheads="1"/>
            </p:cNvSpPr>
            <p:nvPr/>
          </p:nvSpPr>
          <p:spPr bwMode="auto">
            <a:xfrm>
              <a:off x="3036090" y="5405638"/>
              <a:ext cx="89463"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Oval 52"/>
            <p:cNvSpPr>
              <a:spLocks noChangeAspect="1" noChangeArrowheads="1"/>
            </p:cNvSpPr>
            <p:nvPr/>
          </p:nvSpPr>
          <p:spPr bwMode="auto">
            <a:xfrm>
              <a:off x="2843380" y="5729232"/>
              <a:ext cx="104489"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Oval 53"/>
            <p:cNvSpPr>
              <a:spLocks noChangeAspect="1" noChangeArrowheads="1"/>
            </p:cNvSpPr>
            <p:nvPr/>
          </p:nvSpPr>
          <p:spPr bwMode="auto">
            <a:xfrm>
              <a:off x="3150448" y="5030145"/>
              <a:ext cx="104489" cy="97688"/>
            </a:xfrm>
            <a:prstGeom prst="ellipse">
              <a:avLst/>
            </a:prstGeom>
            <a:solidFill>
              <a:schemeClr val="tx1"/>
            </a:solidFill>
            <a:ln w="9525">
              <a:solidFill>
                <a:schemeClr val="tx1"/>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Line 54"/>
            <p:cNvSpPr>
              <a:spLocks noChangeAspect="1" noChangeShapeType="1"/>
            </p:cNvSpPr>
            <p:nvPr/>
          </p:nvSpPr>
          <p:spPr bwMode="auto">
            <a:xfrm flipV="1">
              <a:off x="2519973" y="4599701"/>
              <a:ext cx="1390384" cy="1474845"/>
            </a:xfrm>
            <a:prstGeom prst="line">
              <a:avLst/>
            </a:prstGeom>
            <a:noFill/>
            <a:ln w="38100">
              <a:solidFill>
                <a:schemeClr val="tx1"/>
              </a:solidFill>
              <a:prstDash val="sys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3" name="Rectangle 572"/>
            <p:cNvSpPr/>
            <p:nvPr/>
          </p:nvSpPr>
          <p:spPr>
            <a:xfrm>
              <a:off x="4364493" y="3212048"/>
              <a:ext cx="1972015" cy="584775"/>
            </a:xfrm>
            <a:prstGeom prst="rect">
              <a:avLst/>
            </a:prstGeom>
          </p:spPr>
          <p:txBody>
            <a:bodyPr wrap="none">
              <a:spAutoFit/>
            </a:bodyPr>
            <a:lstStyle/>
            <a:p>
              <a:r>
                <a:rPr lang="en-US" sz="1600" dirty="0" err="1" smtClean="0"/>
                <a:t>Adj</a:t>
              </a:r>
              <a:r>
                <a:rPr lang="en-US" sz="1600" dirty="0" smtClean="0"/>
                <a:t> R</a:t>
              </a:r>
              <a:r>
                <a:rPr lang="en-US" sz="1600" baseline="30000" dirty="0" smtClean="0"/>
                <a:t>2</a:t>
              </a:r>
              <a:r>
                <a:rPr lang="en-US" sz="1600" dirty="0" smtClean="0"/>
                <a:t> = 0.746 </a:t>
              </a:r>
              <a:r>
                <a:rPr lang="en-US" sz="1600" dirty="0" err="1" smtClean="0"/>
                <a:t>df</a:t>
              </a:r>
              <a:r>
                <a:rPr lang="en-US" sz="1600" dirty="0" smtClean="0"/>
                <a:t> = 9</a:t>
              </a:r>
            </a:p>
            <a:p>
              <a:r>
                <a:rPr lang="en-US" sz="1600" i="1" dirty="0"/>
                <a:t>p</a:t>
              </a:r>
              <a:r>
                <a:rPr lang="en-US" sz="1600" dirty="0" smtClean="0"/>
                <a:t> = 0.002</a:t>
              </a:r>
              <a:endParaRPr lang="en-US" sz="1600" dirty="0"/>
            </a:p>
          </p:txBody>
        </p:sp>
        <p:sp>
          <p:nvSpPr>
            <p:cNvPr id="574" name="Rectangle 573"/>
            <p:cNvSpPr/>
            <p:nvPr/>
          </p:nvSpPr>
          <p:spPr>
            <a:xfrm>
              <a:off x="4374630" y="5283064"/>
              <a:ext cx="2023311" cy="584775"/>
            </a:xfrm>
            <a:prstGeom prst="rect">
              <a:avLst/>
            </a:prstGeom>
          </p:spPr>
          <p:txBody>
            <a:bodyPr wrap="none">
              <a:spAutoFit/>
            </a:bodyPr>
            <a:lstStyle/>
            <a:p>
              <a:r>
                <a:rPr lang="en-US" sz="1600" dirty="0" err="1" smtClean="0"/>
                <a:t>Adj</a:t>
              </a:r>
              <a:r>
                <a:rPr lang="en-US" sz="1600" dirty="0" smtClean="0"/>
                <a:t> R</a:t>
              </a:r>
              <a:r>
                <a:rPr lang="en-US" sz="1600" baseline="30000" dirty="0" smtClean="0"/>
                <a:t>2</a:t>
              </a:r>
              <a:r>
                <a:rPr lang="en-US" sz="1600" dirty="0" smtClean="0"/>
                <a:t> = 0.852, </a:t>
              </a:r>
              <a:r>
                <a:rPr lang="en-US" sz="1600" dirty="0" err="1" smtClean="0"/>
                <a:t>df</a:t>
              </a:r>
              <a:r>
                <a:rPr lang="en-US" sz="1600" dirty="0" smtClean="0"/>
                <a:t> = 9</a:t>
              </a:r>
            </a:p>
            <a:p>
              <a:r>
                <a:rPr lang="en-US" sz="1600" dirty="0"/>
                <a:t>p</a:t>
              </a:r>
              <a:r>
                <a:rPr lang="en-US" sz="1600" dirty="0" smtClean="0"/>
                <a:t> &lt; 0.001</a:t>
              </a:r>
              <a:endParaRPr lang="en-US" sz="1600" dirty="0"/>
            </a:p>
          </p:txBody>
        </p:sp>
        <p:sp>
          <p:nvSpPr>
            <p:cNvPr id="577" name="Rectangle 9"/>
            <p:cNvSpPr>
              <a:spLocks noChangeArrowheads="1"/>
            </p:cNvSpPr>
            <p:nvPr/>
          </p:nvSpPr>
          <p:spPr bwMode="auto">
            <a:xfrm>
              <a:off x="4447383" y="3024704"/>
              <a:ext cx="10352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sng" strike="noStrike" cap="none" normalizeH="0" baseline="0" dirty="0" smtClean="0">
                  <a:ln>
                    <a:noFill/>
                  </a:ln>
                  <a:solidFill>
                    <a:srgbClr val="000000"/>
                  </a:solidFill>
                  <a:effectLst/>
                  <a:latin typeface="Times New Roman" panose="02020603050405020304" pitchFamily="18" charset="0"/>
                </a:rPr>
                <a:t>HC vs NO</a:t>
              </a:r>
              <a:endParaRPr kumimoji="0" lang="en-US" altLang="en-US" sz="1600" b="1" i="0" u="sng" strike="noStrike" cap="none" normalizeH="0" baseline="0" dirty="0" smtClean="0">
                <a:ln>
                  <a:noFill/>
                </a:ln>
                <a:solidFill>
                  <a:schemeClr val="tx1"/>
                </a:solidFill>
                <a:effectLst/>
                <a:latin typeface="Times New Roman" panose="02020603050405020304" pitchFamily="18" charset="0"/>
              </a:endParaRPr>
            </a:p>
          </p:txBody>
        </p:sp>
        <p:sp>
          <p:nvSpPr>
            <p:cNvPr id="578" name="Rectangle 9"/>
            <p:cNvSpPr>
              <a:spLocks noChangeArrowheads="1"/>
            </p:cNvSpPr>
            <p:nvPr/>
          </p:nvSpPr>
          <p:spPr bwMode="auto">
            <a:xfrm>
              <a:off x="4426278" y="5085469"/>
              <a:ext cx="10352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sng" strike="noStrike" cap="none" normalizeH="0" baseline="0" dirty="0" smtClean="0">
                  <a:ln>
                    <a:noFill/>
                  </a:ln>
                  <a:solidFill>
                    <a:srgbClr val="000000"/>
                  </a:solidFill>
                  <a:effectLst/>
                  <a:latin typeface="Times New Roman" panose="02020603050405020304" pitchFamily="18" charset="0"/>
                </a:rPr>
                <a:t>HC vs SH</a:t>
              </a:r>
              <a:endParaRPr kumimoji="0" lang="en-US" altLang="en-US" sz="1600" b="1" i="0" u="sng" strike="noStrike" cap="none" normalizeH="0" baseline="0" dirty="0" smtClean="0">
                <a:ln>
                  <a:noFill/>
                </a:ln>
                <a:solidFill>
                  <a:schemeClr val="tx1"/>
                </a:solidFill>
                <a:effectLst/>
                <a:latin typeface="Times New Roman" panose="02020603050405020304" pitchFamily="18" charset="0"/>
              </a:endParaRPr>
            </a:p>
          </p:txBody>
        </p:sp>
      </p:grpSp>
      <p:sp>
        <p:nvSpPr>
          <p:cNvPr id="71" name="Rectangle 9"/>
          <p:cNvSpPr>
            <a:spLocks noChangeArrowheads="1"/>
          </p:cNvSpPr>
          <p:nvPr/>
        </p:nvSpPr>
        <p:spPr bwMode="auto">
          <a:xfrm>
            <a:off x="2452542" y="102974"/>
            <a:ext cx="42530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strike="noStrike" cap="none" normalizeH="0" baseline="0" dirty="0" smtClean="0">
                <a:ln>
                  <a:noFill/>
                </a:ln>
                <a:solidFill>
                  <a:srgbClr val="000000"/>
                </a:solidFill>
                <a:effectLst/>
                <a:latin typeface="Times New Roman" panose="02020603050405020304" pitchFamily="18" charset="0"/>
              </a:rPr>
              <a:t>Pairwise Regressions of POHP</a:t>
            </a:r>
            <a:endParaRPr kumimoji="0" lang="en-US" altLang="en-US" sz="2400" b="1" i="0" strike="noStrike" cap="none" normalizeH="0" baseline="0" dirty="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72568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18"/>
          <p:cNvSpPr>
            <a:spLocks noChangeShapeType="1"/>
          </p:cNvSpPr>
          <p:nvPr/>
        </p:nvSpPr>
        <p:spPr bwMode="auto">
          <a:xfrm>
            <a:off x="1063625" y="1470025"/>
            <a:ext cx="1588" cy="41878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39" name="Line 19"/>
          <p:cNvSpPr>
            <a:spLocks noChangeShapeType="1"/>
          </p:cNvSpPr>
          <p:nvPr/>
        </p:nvSpPr>
        <p:spPr bwMode="auto">
          <a:xfrm>
            <a:off x="1003300" y="5657850"/>
            <a:ext cx="60325"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0" name="Line 20"/>
          <p:cNvSpPr>
            <a:spLocks noChangeShapeType="1"/>
          </p:cNvSpPr>
          <p:nvPr/>
        </p:nvSpPr>
        <p:spPr bwMode="auto">
          <a:xfrm>
            <a:off x="1003300" y="4265613"/>
            <a:ext cx="60325" cy="15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1" name="Line 21"/>
          <p:cNvSpPr>
            <a:spLocks noChangeShapeType="1"/>
          </p:cNvSpPr>
          <p:nvPr/>
        </p:nvSpPr>
        <p:spPr bwMode="auto">
          <a:xfrm>
            <a:off x="1003300" y="2860675"/>
            <a:ext cx="60325"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2" name="Line 22"/>
          <p:cNvSpPr>
            <a:spLocks noChangeShapeType="1"/>
          </p:cNvSpPr>
          <p:nvPr/>
        </p:nvSpPr>
        <p:spPr bwMode="auto">
          <a:xfrm>
            <a:off x="1003300" y="1470025"/>
            <a:ext cx="60325"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3" name="Line 23"/>
          <p:cNvSpPr>
            <a:spLocks noChangeShapeType="1"/>
          </p:cNvSpPr>
          <p:nvPr/>
        </p:nvSpPr>
        <p:spPr bwMode="auto">
          <a:xfrm>
            <a:off x="1063625" y="5657850"/>
            <a:ext cx="7421563" cy="158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Line 24"/>
          <p:cNvSpPr>
            <a:spLocks noChangeShapeType="1"/>
          </p:cNvSpPr>
          <p:nvPr/>
        </p:nvSpPr>
        <p:spPr bwMode="auto">
          <a:xfrm flipV="1">
            <a:off x="1063625"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5" name="Line 25"/>
          <p:cNvSpPr>
            <a:spLocks noChangeShapeType="1"/>
          </p:cNvSpPr>
          <p:nvPr/>
        </p:nvSpPr>
        <p:spPr bwMode="auto">
          <a:xfrm flipV="1">
            <a:off x="1887538" y="5657850"/>
            <a:ext cx="1587"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6" name="Line 26"/>
          <p:cNvSpPr>
            <a:spLocks noChangeShapeType="1"/>
          </p:cNvSpPr>
          <p:nvPr/>
        </p:nvSpPr>
        <p:spPr bwMode="auto">
          <a:xfrm flipV="1">
            <a:off x="2709863" y="5657850"/>
            <a:ext cx="1587"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7" name="Line 27"/>
          <p:cNvSpPr>
            <a:spLocks noChangeShapeType="1"/>
          </p:cNvSpPr>
          <p:nvPr/>
        </p:nvSpPr>
        <p:spPr bwMode="auto">
          <a:xfrm flipV="1">
            <a:off x="3533775"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8" name="Line 28"/>
          <p:cNvSpPr>
            <a:spLocks noChangeShapeType="1"/>
          </p:cNvSpPr>
          <p:nvPr/>
        </p:nvSpPr>
        <p:spPr bwMode="auto">
          <a:xfrm flipV="1">
            <a:off x="4356100"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9" name="Line 29"/>
          <p:cNvSpPr>
            <a:spLocks noChangeShapeType="1"/>
          </p:cNvSpPr>
          <p:nvPr/>
        </p:nvSpPr>
        <p:spPr bwMode="auto">
          <a:xfrm flipV="1">
            <a:off x="5191125"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0" name="Line 30"/>
          <p:cNvSpPr>
            <a:spLocks noChangeShapeType="1"/>
          </p:cNvSpPr>
          <p:nvPr/>
        </p:nvSpPr>
        <p:spPr bwMode="auto">
          <a:xfrm flipV="1">
            <a:off x="6015038" y="5657850"/>
            <a:ext cx="1587"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1" name="Line 31"/>
          <p:cNvSpPr>
            <a:spLocks noChangeShapeType="1"/>
          </p:cNvSpPr>
          <p:nvPr/>
        </p:nvSpPr>
        <p:spPr bwMode="auto">
          <a:xfrm flipV="1">
            <a:off x="6838950"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2" name="Line 32"/>
          <p:cNvSpPr>
            <a:spLocks noChangeShapeType="1"/>
          </p:cNvSpPr>
          <p:nvPr/>
        </p:nvSpPr>
        <p:spPr bwMode="auto">
          <a:xfrm flipV="1">
            <a:off x="7661275" y="5657850"/>
            <a:ext cx="1588"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3" name="Line 33"/>
          <p:cNvSpPr>
            <a:spLocks noChangeShapeType="1"/>
          </p:cNvSpPr>
          <p:nvPr/>
        </p:nvSpPr>
        <p:spPr bwMode="auto">
          <a:xfrm flipV="1">
            <a:off x="8485188" y="5657850"/>
            <a:ext cx="1587" cy="603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4" name="Rectangle 97"/>
          <p:cNvSpPr>
            <a:spLocks noChangeArrowheads="1"/>
          </p:cNvSpPr>
          <p:nvPr/>
        </p:nvSpPr>
        <p:spPr bwMode="auto">
          <a:xfrm>
            <a:off x="725488" y="5483225"/>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57</a:t>
            </a:r>
            <a:endParaRPr lang="en-US" altLang="en-US" sz="2000">
              <a:latin typeface="Times New Roman" panose="02020603050405020304" pitchFamily="18" charset="0"/>
              <a:cs typeface="Times New Roman" panose="02020603050405020304" pitchFamily="18" charset="0"/>
            </a:endParaRPr>
          </a:p>
        </p:txBody>
      </p:sp>
      <p:sp>
        <p:nvSpPr>
          <p:cNvPr id="14355" name="Rectangle 98"/>
          <p:cNvSpPr>
            <a:spLocks noChangeArrowheads="1"/>
          </p:cNvSpPr>
          <p:nvPr/>
        </p:nvSpPr>
        <p:spPr bwMode="auto">
          <a:xfrm>
            <a:off x="725488" y="4090987"/>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59</a:t>
            </a:r>
            <a:endParaRPr lang="en-US" altLang="en-US" sz="2000">
              <a:latin typeface="Times New Roman" panose="02020603050405020304" pitchFamily="18" charset="0"/>
              <a:cs typeface="Times New Roman" panose="02020603050405020304" pitchFamily="18" charset="0"/>
            </a:endParaRPr>
          </a:p>
        </p:txBody>
      </p:sp>
      <p:sp>
        <p:nvSpPr>
          <p:cNvPr id="14356" name="Rectangle 99"/>
          <p:cNvSpPr>
            <a:spLocks noChangeArrowheads="1"/>
          </p:cNvSpPr>
          <p:nvPr/>
        </p:nvSpPr>
        <p:spPr bwMode="auto">
          <a:xfrm>
            <a:off x="725488" y="2686050"/>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61</a:t>
            </a:r>
            <a:endParaRPr lang="en-US" altLang="en-US" sz="2000">
              <a:latin typeface="Times New Roman" panose="02020603050405020304" pitchFamily="18" charset="0"/>
              <a:cs typeface="Times New Roman" panose="02020603050405020304" pitchFamily="18" charset="0"/>
            </a:endParaRPr>
          </a:p>
        </p:txBody>
      </p:sp>
      <p:sp>
        <p:nvSpPr>
          <p:cNvPr id="14357" name="Rectangle 100"/>
          <p:cNvSpPr>
            <a:spLocks noChangeArrowheads="1"/>
          </p:cNvSpPr>
          <p:nvPr/>
        </p:nvSpPr>
        <p:spPr bwMode="auto">
          <a:xfrm>
            <a:off x="725488" y="1295400"/>
            <a:ext cx="2564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63</a:t>
            </a:r>
            <a:endParaRPr lang="en-US" altLang="en-US" sz="2000">
              <a:latin typeface="Times New Roman" panose="02020603050405020304" pitchFamily="18" charset="0"/>
              <a:cs typeface="Times New Roman" panose="02020603050405020304" pitchFamily="18" charset="0"/>
            </a:endParaRPr>
          </a:p>
        </p:txBody>
      </p:sp>
      <p:sp>
        <p:nvSpPr>
          <p:cNvPr id="14358" name="Rectangle 102"/>
          <p:cNvSpPr>
            <a:spLocks noChangeArrowheads="1"/>
          </p:cNvSpPr>
          <p:nvPr/>
        </p:nvSpPr>
        <p:spPr bwMode="auto">
          <a:xfrm>
            <a:off x="1622425"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2006</a:t>
            </a:r>
            <a:endParaRPr lang="en-US" altLang="en-US" sz="2000" b="1">
              <a:latin typeface="Times New Roman" panose="02020603050405020304" pitchFamily="18" charset="0"/>
              <a:cs typeface="Times New Roman" panose="02020603050405020304" pitchFamily="18" charset="0"/>
            </a:endParaRPr>
          </a:p>
        </p:txBody>
      </p:sp>
      <p:sp>
        <p:nvSpPr>
          <p:cNvPr id="14359" name="Rectangle 103"/>
          <p:cNvSpPr>
            <a:spLocks noChangeArrowheads="1"/>
          </p:cNvSpPr>
          <p:nvPr/>
        </p:nvSpPr>
        <p:spPr bwMode="auto">
          <a:xfrm>
            <a:off x="2444750"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2007</a:t>
            </a:r>
            <a:endParaRPr lang="en-US" altLang="en-US" sz="2000" b="1">
              <a:latin typeface="Times New Roman" panose="02020603050405020304" pitchFamily="18" charset="0"/>
              <a:cs typeface="Times New Roman" panose="02020603050405020304" pitchFamily="18" charset="0"/>
            </a:endParaRPr>
          </a:p>
        </p:txBody>
      </p:sp>
      <p:sp>
        <p:nvSpPr>
          <p:cNvPr id="14360" name="Rectangle 104"/>
          <p:cNvSpPr>
            <a:spLocks noChangeArrowheads="1"/>
          </p:cNvSpPr>
          <p:nvPr/>
        </p:nvSpPr>
        <p:spPr bwMode="auto">
          <a:xfrm>
            <a:off x="3268663"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2008</a:t>
            </a:r>
            <a:endParaRPr lang="en-US" altLang="en-US" sz="2000" b="1">
              <a:latin typeface="Times New Roman" panose="02020603050405020304" pitchFamily="18" charset="0"/>
              <a:cs typeface="Times New Roman" panose="02020603050405020304" pitchFamily="18" charset="0"/>
            </a:endParaRPr>
          </a:p>
        </p:txBody>
      </p:sp>
      <p:sp>
        <p:nvSpPr>
          <p:cNvPr id="14361" name="Rectangle 105"/>
          <p:cNvSpPr>
            <a:spLocks noChangeArrowheads="1"/>
          </p:cNvSpPr>
          <p:nvPr/>
        </p:nvSpPr>
        <p:spPr bwMode="auto">
          <a:xfrm>
            <a:off x="4090988"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2009</a:t>
            </a:r>
            <a:endParaRPr lang="en-US" altLang="en-US" sz="2000" b="1">
              <a:latin typeface="Times New Roman" panose="02020603050405020304" pitchFamily="18" charset="0"/>
              <a:cs typeface="Times New Roman" panose="02020603050405020304" pitchFamily="18" charset="0"/>
            </a:endParaRPr>
          </a:p>
        </p:txBody>
      </p:sp>
      <p:sp>
        <p:nvSpPr>
          <p:cNvPr id="14362" name="Rectangle 106"/>
          <p:cNvSpPr>
            <a:spLocks noChangeArrowheads="1"/>
          </p:cNvSpPr>
          <p:nvPr/>
        </p:nvSpPr>
        <p:spPr bwMode="auto">
          <a:xfrm>
            <a:off x="4926013"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2010</a:t>
            </a:r>
            <a:endParaRPr lang="en-US" altLang="en-US" sz="2000" b="1">
              <a:latin typeface="Times New Roman" panose="02020603050405020304" pitchFamily="18" charset="0"/>
              <a:cs typeface="Times New Roman" panose="02020603050405020304" pitchFamily="18" charset="0"/>
            </a:endParaRPr>
          </a:p>
        </p:txBody>
      </p:sp>
      <p:sp>
        <p:nvSpPr>
          <p:cNvPr id="14363" name="Rectangle 107"/>
          <p:cNvSpPr>
            <a:spLocks noChangeArrowheads="1"/>
          </p:cNvSpPr>
          <p:nvPr/>
        </p:nvSpPr>
        <p:spPr bwMode="auto">
          <a:xfrm>
            <a:off x="5749925"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2011</a:t>
            </a:r>
            <a:endParaRPr lang="en-US" altLang="en-US" sz="2000" b="1">
              <a:latin typeface="Times New Roman" panose="02020603050405020304" pitchFamily="18" charset="0"/>
              <a:cs typeface="Times New Roman" panose="02020603050405020304" pitchFamily="18" charset="0"/>
            </a:endParaRPr>
          </a:p>
        </p:txBody>
      </p:sp>
      <p:sp>
        <p:nvSpPr>
          <p:cNvPr id="14364" name="Rectangle 108"/>
          <p:cNvSpPr>
            <a:spLocks noChangeArrowheads="1"/>
          </p:cNvSpPr>
          <p:nvPr/>
        </p:nvSpPr>
        <p:spPr bwMode="auto">
          <a:xfrm>
            <a:off x="6573838"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2012</a:t>
            </a:r>
            <a:endParaRPr lang="en-US" altLang="en-US" sz="2000" b="1">
              <a:latin typeface="Times New Roman" panose="02020603050405020304" pitchFamily="18" charset="0"/>
              <a:cs typeface="Times New Roman" panose="02020603050405020304" pitchFamily="18" charset="0"/>
            </a:endParaRPr>
          </a:p>
        </p:txBody>
      </p:sp>
      <p:sp>
        <p:nvSpPr>
          <p:cNvPr id="14365" name="Rectangle 109"/>
          <p:cNvSpPr>
            <a:spLocks noChangeArrowheads="1"/>
          </p:cNvSpPr>
          <p:nvPr/>
        </p:nvSpPr>
        <p:spPr bwMode="auto">
          <a:xfrm>
            <a:off x="7396163" y="5826125"/>
            <a:ext cx="50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2013</a:t>
            </a:r>
            <a:endParaRPr lang="en-US" altLang="en-US" sz="2000" b="1">
              <a:latin typeface="Times New Roman" panose="02020603050405020304" pitchFamily="18" charset="0"/>
              <a:cs typeface="Times New Roman" panose="02020603050405020304" pitchFamily="18" charset="0"/>
            </a:endParaRPr>
          </a:p>
        </p:txBody>
      </p:sp>
      <p:sp>
        <p:nvSpPr>
          <p:cNvPr id="14366" name="Rectangle 111"/>
          <p:cNvSpPr>
            <a:spLocks noChangeArrowheads="1"/>
          </p:cNvSpPr>
          <p:nvPr/>
        </p:nvSpPr>
        <p:spPr bwMode="auto">
          <a:xfrm>
            <a:off x="3962400" y="6264275"/>
            <a:ext cx="15827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a:solidFill>
                  <a:srgbClr val="000000"/>
                </a:solidFill>
                <a:latin typeface="Times New Roman" panose="02020603050405020304" pitchFamily="18" charset="0"/>
                <a:cs typeface="Times New Roman" panose="02020603050405020304" pitchFamily="18" charset="0"/>
              </a:rPr>
              <a:t>Return year</a:t>
            </a:r>
            <a:endParaRPr lang="en-US" altLang="en-US" sz="2400" dirty="0">
              <a:latin typeface="Times New Roman" panose="02020603050405020304" pitchFamily="18" charset="0"/>
              <a:cs typeface="Times New Roman" panose="02020603050405020304" pitchFamily="18" charset="0"/>
            </a:endParaRPr>
          </a:p>
        </p:txBody>
      </p:sp>
      <p:sp>
        <p:nvSpPr>
          <p:cNvPr id="14367" name="Rectangle 112"/>
          <p:cNvSpPr>
            <a:spLocks noChangeArrowheads="1"/>
          </p:cNvSpPr>
          <p:nvPr/>
        </p:nvSpPr>
        <p:spPr bwMode="auto">
          <a:xfrm rot="-5400000">
            <a:off x="-789781" y="3228181"/>
            <a:ext cx="24018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a:solidFill>
                  <a:srgbClr val="000000"/>
                </a:solidFill>
                <a:latin typeface="Times New Roman" panose="02020603050405020304" pitchFamily="18" charset="0"/>
                <a:cs typeface="Times New Roman" panose="02020603050405020304" pitchFamily="18" charset="0"/>
              </a:rPr>
              <a:t>POHP length (cm)</a:t>
            </a:r>
            <a:endParaRPr lang="en-US" altLang="en-US" sz="2400">
              <a:latin typeface="Times New Roman" panose="02020603050405020304" pitchFamily="18" charset="0"/>
              <a:cs typeface="Times New Roman" panose="02020603050405020304" pitchFamily="18" charset="0"/>
            </a:endParaRPr>
          </a:p>
        </p:txBody>
      </p:sp>
      <p:sp>
        <p:nvSpPr>
          <p:cNvPr id="14368" name="Rectangle 153"/>
          <p:cNvSpPr>
            <a:spLocks noChangeArrowheads="1"/>
          </p:cNvSpPr>
          <p:nvPr/>
        </p:nvSpPr>
        <p:spPr bwMode="auto">
          <a:xfrm>
            <a:off x="5334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400">
                <a:solidFill>
                  <a:schemeClr val="tx2"/>
                </a:solidFill>
                <a:latin typeface="Times New Roman" panose="02020603050405020304" pitchFamily="18" charset="0"/>
                <a:cs typeface="Times New Roman" panose="02020603050405020304" pitchFamily="18" charset="0"/>
              </a:rPr>
              <a:t>Age 4 POHP Length</a:t>
            </a:r>
          </a:p>
        </p:txBody>
      </p:sp>
      <p:sp>
        <p:nvSpPr>
          <p:cNvPr id="14370" name="Rectangle 109"/>
          <p:cNvSpPr>
            <a:spLocks noChangeArrowheads="1"/>
          </p:cNvSpPr>
          <p:nvPr/>
        </p:nvSpPr>
        <p:spPr bwMode="auto">
          <a:xfrm>
            <a:off x="8181975" y="5838825"/>
            <a:ext cx="5127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a:solidFill>
                  <a:srgbClr val="000000"/>
                </a:solidFill>
                <a:latin typeface="Times New Roman" panose="02020603050405020304" pitchFamily="18" charset="0"/>
                <a:cs typeface="Times New Roman" panose="02020603050405020304" pitchFamily="18" charset="0"/>
              </a:rPr>
              <a:t>2014</a:t>
            </a:r>
            <a:endParaRPr lang="en-US" altLang="en-US" sz="2000" b="1">
              <a:latin typeface="Times New Roman" panose="02020603050405020304" pitchFamily="18" charset="0"/>
              <a:cs typeface="Times New Roman" panose="02020603050405020304" pitchFamily="18" charset="0"/>
            </a:endParaRPr>
          </a:p>
        </p:txBody>
      </p:sp>
      <p:grpSp>
        <p:nvGrpSpPr>
          <p:cNvPr id="14371" name="Group 18"/>
          <p:cNvGrpSpPr>
            <a:grpSpLocks/>
          </p:cNvGrpSpPr>
          <p:nvPr/>
        </p:nvGrpSpPr>
        <p:grpSpPr bwMode="auto">
          <a:xfrm>
            <a:off x="1827213" y="2595563"/>
            <a:ext cx="6686550" cy="2638425"/>
            <a:chOff x="1827213" y="2595563"/>
            <a:chExt cx="6686968" cy="2638425"/>
          </a:xfrm>
        </p:grpSpPr>
        <p:cxnSp>
          <p:nvCxnSpPr>
            <p:cNvPr id="6" name="Straight Connector 5"/>
            <p:cNvCxnSpPr/>
            <p:nvPr/>
          </p:nvCxnSpPr>
          <p:spPr>
            <a:xfrm flipV="1">
              <a:off x="7660053" y="3849688"/>
              <a:ext cx="792212" cy="69691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454" name="Group 145"/>
            <p:cNvGrpSpPr>
              <a:grpSpLocks/>
            </p:cNvGrpSpPr>
            <p:nvPr/>
          </p:nvGrpSpPr>
          <p:grpSpPr bwMode="auto">
            <a:xfrm>
              <a:off x="1827213" y="2595563"/>
              <a:ext cx="5894387" cy="2638425"/>
              <a:chOff x="1151" y="1635"/>
              <a:chExt cx="3713" cy="1662"/>
            </a:xfrm>
          </p:grpSpPr>
          <p:grpSp>
            <p:nvGrpSpPr>
              <p:cNvPr id="14456" name="Group 144"/>
              <p:cNvGrpSpPr>
                <a:grpSpLocks/>
              </p:cNvGrpSpPr>
              <p:nvPr/>
            </p:nvGrpSpPr>
            <p:grpSpPr bwMode="auto">
              <a:xfrm>
                <a:off x="1151" y="1635"/>
                <a:ext cx="3713" cy="1662"/>
                <a:chOff x="1151" y="1635"/>
                <a:chExt cx="3713" cy="1662"/>
              </a:xfrm>
            </p:grpSpPr>
            <p:grpSp>
              <p:nvGrpSpPr>
                <p:cNvPr id="14458" name="Group 143"/>
                <p:cNvGrpSpPr>
                  <a:grpSpLocks/>
                </p:cNvGrpSpPr>
                <p:nvPr/>
              </p:nvGrpSpPr>
              <p:grpSpPr bwMode="auto">
                <a:xfrm>
                  <a:off x="1151" y="1635"/>
                  <a:ext cx="3713" cy="1662"/>
                  <a:chOff x="1151" y="1635"/>
                  <a:chExt cx="3713" cy="1662"/>
                </a:xfrm>
              </p:grpSpPr>
              <p:grpSp>
                <p:nvGrpSpPr>
                  <p:cNvPr id="14460" name="Group 142"/>
                  <p:cNvGrpSpPr>
                    <a:grpSpLocks/>
                  </p:cNvGrpSpPr>
                  <p:nvPr/>
                </p:nvGrpSpPr>
                <p:grpSpPr bwMode="auto">
                  <a:xfrm>
                    <a:off x="1151" y="1635"/>
                    <a:ext cx="3713" cy="1662"/>
                    <a:chOff x="1151" y="1635"/>
                    <a:chExt cx="3713" cy="1662"/>
                  </a:xfrm>
                </p:grpSpPr>
                <p:grpSp>
                  <p:nvGrpSpPr>
                    <p:cNvPr id="14462" name="Group 141"/>
                    <p:cNvGrpSpPr>
                      <a:grpSpLocks/>
                    </p:cNvGrpSpPr>
                    <p:nvPr/>
                  </p:nvGrpSpPr>
                  <p:grpSpPr bwMode="auto">
                    <a:xfrm>
                      <a:off x="1189" y="1635"/>
                      <a:ext cx="3675" cy="1624"/>
                      <a:chOff x="1189" y="1635"/>
                      <a:chExt cx="3675" cy="1624"/>
                    </a:xfrm>
                  </p:grpSpPr>
                  <p:grpSp>
                    <p:nvGrpSpPr>
                      <p:cNvPr id="14464" name="Group 140"/>
                      <p:cNvGrpSpPr>
                        <a:grpSpLocks/>
                      </p:cNvGrpSpPr>
                      <p:nvPr/>
                    </p:nvGrpSpPr>
                    <p:grpSpPr bwMode="auto">
                      <a:xfrm>
                        <a:off x="1189" y="1673"/>
                        <a:ext cx="3675" cy="1586"/>
                        <a:chOff x="1189" y="1673"/>
                        <a:chExt cx="3675" cy="1586"/>
                      </a:xfrm>
                    </p:grpSpPr>
                    <p:sp>
                      <p:nvSpPr>
                        <p:cNvPr id="14466" name="Freeform 34"/>
                        <p:cNvSpPr>
                          <a:spLocks/>
                        </p:cNvSpPr>
                        <p:nvPr/>
                      </p:nvSpPr>
                      <p:spPr bwMode="auto">
                        <a:xfrm>
                          <a:off x="1189" y="1673"/>
                          <a:ext cx="3637" cy="1586"/>
                        </a:xfrm>
                        <a:custGeom>
                          <a:avLst/>
                          <a:gdLst>
                            <a:gd name="T0" fmla="*/ 0 w 477"/>
                            <a:gd name="T1" fmla="*/ 5361092 h 208"/>
                            <a:gd name="T2" fmla="*/ 1750960 w 477"/>
                            <a:gd name="T3" fmla="*/ 3272154 h 208"/>
                            <a:gd name="T4" fmla="*/ 3505001 w 477"/>
                            <a:gd name="T5" fmla="*/ 2268064 h 208"/>
                            <a:gd name="T6" fmla="*/ 5255495 w 477"/>
                            <a:gd name="T7" fmla="*/ 1493982 h 208"/>
                            <a:gd name="T8" fmla="*/ 7037031 w 477"/>
                            <a:gd name="T9" fmla="*/ 0 h 208"/>
                            <a:gd name="T10" fmla="*/ 8787526 w 477"/>
                            <a:gd name="T11" fmla="*/ 4228856 h 208"/>
                            <a:gd name="T12" fmla="*/ 10542031 w 477"/>
                            <a:gd name="T13" fmla="*/ 3272154 h 208"/>
                            <a:gd name="T14" fmla="*/ 12292526 w 477"/>
                            <a:gd name="T15" fmla="*/ 4022691 h 2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77" h="208">
                              <a:moveTo>
                                <a:pt x="0" y="208"/>
                              </a:moveTo>
                              <a:lnTo>
                                <a:pt x="68" y="127"/>
                              </a:lnTo>
                              <a:lnTo>
                                <a:pt x="136" y="88"/>
                              </a:lnTo>
                              <a:lnTo>
                                <a:pt x="204" y="58"/>
                              </a:lnTo>
                              <a:lnTo>
                                <a:pt x="273" y="0"/>
                              </a:lnTo>
                              <a:lnTo>
                                <a:pt x="341" y="164"/>
                              </a:lnTo>
                              <a:lnTo>
                                <a:pt x="409" y="127"/>
                              </a:lnTo>
                              <a:lnTo>
                                <a:pt x="477" y="156"/>
                              </a:lnTo>
                            </a:path>
                          </a:pathLst>
                        </a:custGeom>
                        <a:noFill/>
                        <a:ln w="238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467" name="Freeform 77"/>
                        <p:cNvSpPr>
                          <a:spLocks/>
                        </p:cNvSpPr>
                        <p:nvPr/>
                      </p:nvSpPr>
                      <p:spPr bwMode="auto">
                        <a:xfrm>
                          <a:off x="3751" y="2874"/>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sp>
                      <p:nvSpPr>
                        <p:cNvPr id="14468" name="Freeform 78"/>
                        <p:cNvSpPr>
                          <a:spLocks/>
                        </p:cNvSpPr>
                        <p:nvPr/>
                      </p:nvSpPr>
                      <p:spPr bwMode="auto">
                        <a:xfrm>
                          <a:off x="4272" y="2592"/>
                          <a:ext cx="77" cy="76"/>
                        </a:xfrm>
                        <a:custGeom>
                          <a:avLst/>
                          <a:gdLst>
                            <a:gd name="T0" fmla="*/ 39 w 77"/>
                            <a:gd name="T1" fmla="*/ 0 h 76"/>
                            <a:gd name="T2" fmla="*/ 77 w 77"/>
                            <a:gd name="T3" fmla="*/ 76 h 76"/>
                            <a:gd name="T4" fmla="*/ 0 w 77"/>
                            <a:gd name="T5" fmla="*/ 76 h 76"/>
                            <a:gd name="T6" fmla="*/ 39 w 77"/>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7" h="76">
                              <a:moveTo>
                                <a:pt x="39" y="0"/>
                              </a:moveTo>
                              <a:lnTo>
                                <a:pt x="77" y="76"/>
                              </a:lnTo>
                              <a:lnTo>
                                <a:pt x="0" y="76"/>
                              </a:lnTo>
                              <a:lnTo>
                                <a:pt x="39" y="0"/>
                              </a:lnTo>
                              <a:close/>
                            </a:path>
                          </a:pathLst>
                        </a:custGeom>
                        <a:solidFill>
                          <a:srgbClr val="FFFFFF"/>
                        </a:solidFill>
                        <a:ln w="12700">
                          <a:solidFill>
                            <a:srgbClr val="000000"/>
                          </a:solidFill>
                          <a:prstDash val="solid"/>
                          <a:round/>
                          <a:headEnd/>
                          <a:tailEnd/>
                        </a:ln>
                      </p:spPr>
                      <p:txBody>
                        <a:bodyPr/>
                        <a:lstStyle/>
                        <a:p>
                          <a:endParaRPr lang="en-US"/>
                        </a:p>
                      </p:txBody>
                    </p:sp>
                    <p:sp>
                      <p:nvSpPr>
                        <p:cNvPr id="14469" name="Freeform 79"/>
                        <p:cNvSpPr>
                          <a:spLocks/>
                        </p:cNvSpPr>
                        <p:nvPr/>
                      </p:nvSpPr>
                      <p:spPr bwMode="auto">
                        <a:xfrm>
                          <a:off x="4788" y="2813"/>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65" name="Freeform 76"/>
                      <p:cNvSpPr>
                        <a:spLocks/>
                      </p:cNvSpPr>
                      <p:nvPr/>
                    </p:nvSpPr>
                    <p:spPr bwMode="auto">
                      <a:xfrm>
                        <a:off x="3232" y="1635"/>
                        <a:ext cx="77" cy="76"/>
                      </a:xfrm>
                      <a:custGeom>
                        <a:avLst/>
                        <a:gdLst>
                          <a:gd name="T0" fmla="*/ 38 w 77"/>
                          <a:gd name="T1" fmla="*/ 0 h 76"/>
                          <a:gd name="T2" fmla="*/ 77 w 77"/>
                          <a:gd name="T3" fmla="*/ 76 h 76"/>
                          <a:gd name="T4" fmla="*/ 0 w 77"/>
                          <a:gd name="T5" fmla="*/ 76 h 76"/>
                          <a:gd name="T6" fmla="*/ 38 w 77"/>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7" h="76">
                            <a:moveTo>
                              <a:pt x="38" y="0"/>
                            </a:moveTo>
                            <a:lnTo>
                              <a:pt x="77"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63" name="Freeform 72"/>
                    <p:cNvSpPr>
                      <a:spLocks/>
                    </p:cNvSpPr>
                    <p:nvPr/>
                  </p:nvSpPr>
                  <p:spPr bwMode="auto">
                    <a:xfrm>
                      <a:off x="1151" y="3221"/>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61" name="Freeform 73"/>
                  <p:cNvSpPr>
                    <a:spLocks/>
                  </p:cNvSpPr>
                  <p:nvPr/>
                </p:nvSpPr>
                <p:spPr bwMode="auto">
                  <a:xfrm>
                    <a:off x="1669" y="2603"/>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59" name="Freeform 74"/>
                <p:cNvSpPr>
                  <a:spLocks/>
                </p:cNvSpPr>
                <p:nvPr/>
              </p:nvSpPr>
              <p:spPr bwMode="auto">
                <a:xfrm>
                  <a:off x="2188" y="2306"/>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57" name="Freeform 75"/>
              <p:cNvSpPr>
                <a:spLocks/>
              </p:cNvSpPr>
              <p:nvPr/>
            </p:nvSpPr>
            <p:spPr bwMode="auto">
              <a:xfrm>
                <a:off x="2706" y="2077"/>
                <a:ext cx="76" cy="76"/>
              </a:xfrm>
              <a:custGeom>
                <a:avLst/>
                <a:gdLst>
                  <a:gd name="T0" fmla="*/ 38 w 76"/>
                  <a:gd name="T1" fmla="*/ 0 h 76"/>
                  <a:gd name="T2" fmla="*/ 76 w 76"/>
                  <a:gd name="T3" fmla="*/ 76 h 76"/>
                  <a:gd name="T4" fmla="*/ 0 w 76"/>
                  <a:gd name="T5" fmla="*/ 76 h 76"/>
                  <a:gd name="T6" fmla="*/ 38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4455" name="Freeform 115"/>
            <p:cNvSpPr>
              <a:spLocks/>
            </p:cNvSpPr>
            <p:nvPr/>
          </p:nvSpPr>
          <p:spPr bwMode="auto">
            <a:xfrm>
              <a:off x="8393531" y="3768726"/>
              <a:ext cx="120650" cy="120650"/>
            </a:xfrm>
            <a:custGeom>
              <a:avLst/>
              <a:gdLst>
                <a:gd name="T0" fmla="*/ 2147483646 w 76"/>
                <a:gd name="T1" fmla="*/ 0 h 76"/>
                <a:gd name="T2" fmla="*/ 2147483646 w 76"/>
                <a:gd name="T3" fmla="*/ 2147483646 h 76"/>
                <a:gd name="T4" fmla="*/ 0 w 76"/>
                <a:gd name="T5" fmla="*/ 2147483646 h 76"/>
                <a:gd name="T6" fmla="*/ 2147483646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grpSp>
      <p:grpSp>
        <p:nvGrpSpPr>
          <p:cNvPr id="14372" name="Group 16"/>
          <p:cNvGrpSpPr>
            <a:grpSpLocks/>
          </p:cNvGrpSpPr>
          <p:nvPr/>
        </p:nvGrpSpPr>
        <p:grpSpPr bwMode="auto">
          <a:xfrm>
            <a:off x="1827213" y="2316163"/>
            <a:ext cx="6686550" cy="3122612"/>
            <a:chOff x="1827213" y="2316163"/>
            <a:chExt cx="6686968" cy="3122612"/>
          </a:xfrm>
        </p:grpSpPr>
        <p:cxnSp>
          <p:nvCxnSpPr>
            <p:cNvPr id="11" name="Straight Connector 10"/>
            <p:cNvCxnSpPr/>
            <p:nvPr/>
          </p:nvCxnSpPr>
          <p:spPr>
            <a:xfrm flipV="1">
              <a:off x="7660053" y="3081338"/>
              <a:ext cx="792212" cy="1317625"/>
            </a:xfrm>
            <a:prstGeom prst="line">
              <a:avLst/>
            </a:prstGeom>
            <a:ln w="603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4403" name="Group 150"/>
            <p:cNvGrpSpPr>
              <a:grpSpLocks/>
            </p:cNvGrpSpPr>
            <p:nvPr/>
          </p:nvGrpSpPr>
          <p:grpSpPr bwMode="auto">
            <a:xfrm>
              <a:off x="1827213" y="2316163"/>
              <a:ext cx="5894387" cy="3122612"/>
              <a:chOff x="1151" y="1459"/>
              <a:chExt cx="3713" cy="1967"/>
            </a:xfrm>
          </p:grpSpPr>
          <p:grpSp>
            <p:nvGrpSpPr>
              <p:cNvPr id="14405" name="Group 146"/>
              <p:cNvGrpSpPr>
                <a:grpSpLocks/>
              </p:cNvGrpSpPr>
              <p:nvPr/>
            </p:nvGrpSpPr>
            <p:grpSpPr bwMode="auto">
              <a:xfrm>
                <a:off x="1151" y="2351"/>
                <a:ext cx="785" cy="1075"/>
                <a:chOff x="1151" y="2351"/>
                <a:chExt cx="785" cy="1075"/>
              </a:xfrm>
            </p:grpSpPr>
            <p:sp>
              <p:nvSpPr>
                <p:cNvPr id="14443" name="Freeform 35"/>
                <p:cNvSpPr>
                  <a:spLocks/>
                </p:cNvSpPr>
                <p:nvPr/>
              </p:nvSpPr>
              <p:spPr bwMode="auto">
                <a:xfrm>
                  <a:off x="1181" y="3289"/>
                  <a:ext cx="69" cy="99"/>
                </a:xfrm>
                <a:custGeom>
                  <a:avLst/>
                  <a:gdLst>
                    <a:gd name="T0" fmla="*/ 0 w 69"/>
                    <a:gd name="T1" fmla="*/ 92 h 99"/>
                    <a:gd name="T2" fmla="*/ 53 w 69"/>
                    <a:gd name="T3" fmla="*/ 0 h 99"/>
                    <a:gd name="T4" fmla="*/ 69 w 69"/>
                    <a:gd name="T5" fmla="*/ 8 h 99"/>
                    <a:gd name="T6" fmla="*/ 15 w 69"/>
                    <a:gd name="T7" fmla="*/ 99 h 99"/>
                    <a:gd name="T8" fmla="*/ 0 w 69"/>
                    <a:gd name="T9" fmla="*/ 9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99">
                      <a:moveTo>
                        <a:pt x="0" y="92"/>
                      </a:moveTo>
                      <a:lnTo>
                        <a:pt x="53" y="0"/>
                      </a:lnTo>
                      <a:lnTo>
                        <a:pt x="69" y="8"/>
                      </a:lnTo>
                      <a:lnTo>
                        <a:pt x="15" y="99"/>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4444" name="Freeform 36"/>
                <p:cNvSpPr>
                  <a:spLocks/>
                </p:cNvSpPr>
                <p:nvPr/>
              </p:nvSpPr>
              <p:spPr bwMode="auto">
                <a:xfrm>
                  <a:off x="1273" y="3144"/>
                  <a:ext cx="68" cy="99"/>
                </a:xfrm>
                <a:custGeom>
                  <a:avLst/>
                  <a:gdLst>
                    <a:gd name="T0" fmla="*/ 0 w 68"/>
                    <a:gd name="T1" fmla="*/ 92 h 99"/>
                    <a:gd name="T2" fmla="*/ 53 w 68"/>
                    <a:gd name="T3" fmla="*/ 0 h 99"/>
                    <a:gd name="T4" fmla="*/ 68 w 68"/>
                    <a:gd name="T5" fmla="*/ 8 h 99"/>
                    <a:gd name="T6" fmla="*/ 15 w 68"/>
                    <a:gd name="T7" fmla="*/ 99 h 99"/>
                    <a:gd name="T8" fmla="*/ 0 w 68"/>
                    <a:gd name="T9" fmla="*/ 9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 h="99">
                      <a:moveTo>
                        <a:pt x="0" y="92"/>
                      </a:moveTo>
                      <a:lnTo>
                        <a:pt x="53" y="0"/>
                      </a:lnTo>
                      <a:lnTo>
                        <a:pt x="68" y="8"/>
                      </a:lnTo>
                      <a:lnTo>
                        <a:pt x="15" y="99"/>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4445" name="Freeform 37"/>
                <p:cNvSpPr>
                  <a:spLocks/>
                </p:cNvSpPr>
                <p:nvPr/>
              </p:nvSpPr>
              <p:spPr bwMode="auto">
                <a:xfrm>
                  <a:off x="1356" y="3007"/>
                  <a:ext cx="77" cy="92"/>
                </a:xfrm>
                <a:custGeom>
                  <a:avLst/>
                  <a:gdLst>
                    <a:gd name="T0" fmla="*/ 0 w 77"/>
                    <a:gd name="T1" fmla="*/ 84 h 92"/>
                    <a:gd name="T2" fmla="*/ 61 w 77"/>
                    <a:gd name="T3" fmla="*/ 0 h 92"/>
                    <a:gd name="T4" fmla="*/ 77 w 77"/>
                    <a:gd name="T5" fmla="*/ 8 h 92"/>
                    <a:gd name="T6" fmla="*/ 16 w 77"/>
                    <a:gd name="T7" fmla="*/ 92 h 92"/>
                    <a:gd name="T8" fmla="*/ 0 w 77"/>
                    <a:gd name="T9" fmla="*/ 84 h 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92">
                      <a:moveTo>
                        <a:pt x="0" y="84"/>
                      </a:moveTo>
                      <a:lnTo>
                        <a:pt x="61" y="0"/>
                      </a:lnTo>
                      <a:lnTo>
                        <a:pt x="77" y="8"/>
                      </a:lnTo>
                      <a:lnTo>
                        <a:pt x="16" y="92"/>
                      </a:lnTo>
                      <a:lnTo>
                        <a:pt x="0" y="84"/>
                      </a:lnTo>
                      <a:close/>
                    </a:path>
                  </a:pathLst>
                </a:custGeom>
                <a:solidFill>
                  <a:srgbClr val="000000"/>
                </a:solidFill>
                <a:ln w="28575" cmpd="sng">
                  <a:solidFill>
                    <a:srgbClr val="000000"/>
                  </a:solidFill>
                  <a:round/>
                  <a:headEnd/>
                  <a:tailEnd/>
                </a:ln>
              </p:spPr>
              <p:txBody>
                <a:bodyPr/>
                <a:lstStyle/>
                <a:p>
                  <a:endParaRPr lang="en-US"/>
                </a:p>
              </p:txBody>
            </p:sp>
            <p:sp>
              <p:nvSpPr>
                <p:cNvPr id="14446" name="Freeform 38"/>
                <p:cNvSpPr>
                  <a:spLocks/>
                </p:cNvSpPr>
                <p:nvPr/>
              </p:nvSpPr>
              <p:spPr bwMode="auto">
                <a:xfrm>
                  <a:off x="1448" y="2862"/>
                  <a:ext cx="69" cy="99"/>
                </a:xfrm>
                <a:custGeom>
                  <a:avLst/>
                  <a:gdLst>
                    <a:gd name="T0" fmla="*/ 0 w 69"/>
                    <a:gd name="T1" fmla="*/ 92 h 99"/>
                    <a:gd name="T2" fmla="*/ 53 w 69"/>
                    <a:gd name="T3" fmla="*/ 0 h 99"/>
                    <a:gd name="T4" fmla="*/ 69 w 69"/>
                    <a:gd name="T5" fmla="*/ 8 h 99"/>
                    <a:gd name="T6" fmla="*/ 15 w 69"/>
                    <a:gd name="T7" fmla="*/ 99 h 99"/>
                    <a:gd name="T8" fmla="*/ 0 w 69"/>
                    <a:gd name="T9" fmla="*/ 9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99">
                      <a:moveTo>
                        <a:pt x="0" y="92"/>
                      </a:moveTo>
                      <a:lnTo>
                        <a:pt x="53" y="0"/>
                      </a:lnTo>
                      <a:lnTo>
                        <a:pt x="69" y="8"/>
                      </a:lnTo>
                      <a:lnTo>
                        <a:pt x="15" y="99"/>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4447" name="Freeform 39"/>
                <p:cNvSpPr>
                  <a:spLocks/>
                </p:cNvSpPr>
                <p:nvPr/>
              </p:nvSpPr>
              <p:spPr bwMode="auto">
                <a:xfrm>
                  <a:off x="1532" y="2717"/>
                  <a:ext cx="76" cy="100"/>
                </a:xfrm>
                <a:custGeom>
                  <a:avLst/>
                  <a:gdLst>
                    <a:gd name="T0" fmla="*/ 0 w 76"/>
                    <a:gd name="T1" fmla="*/ 92 h 100"/>
                    <a:gd name="T2" fmla="*/ 61 w 76"/>
                    <a:gd name="T3" fmla="*/ 0 h 100"/>
                    <a:gd name="T4" fmla="*/ 76 w 76"/>
                    <a:gd name="T5" fmla="*/ 8 h 100"/>
                    <a:gd name="T6" fmla="*/ 15 w 76"/>
                    <a:gd name="T7" fmla="*/ 100 h 100"/>
                    <a:gd name="T8" fmla="*/ 0 w 76"/>
                    <a:gd name="T9" fmla="*/ 92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100">
                      <a:moveTo>
                        <a:pt x="0" y="92"/>
                      </a:moveTo>
                      <a:lnTo>
                        <a:pt x="61" y="0"/>
                      </a:lnTo>
                      <a:lnTo>
                        <a:pt x="76" y="8"/>
                      </a:lnTo>
                      <a:lnTo>
                        <a:pt x="15" y="100"/>
                      </a:lnTo>
                      <a:lnTo>
                        <a:pt x="0" y="92"/>
                      </a:lnTo>
                      <a:close/>
                    </a:path>
                  </a:pathLst>
                </a:custGeom>
                <a:solidFill>
                  <a:srgbClr val="000000"/>
                </a:solidFill>
                <a:ln w="28575" cmpd="sng">
                  <a:solidFill>
                    <a:srgbClr val="000000"/>
                  </a:solidFill>
                  <a:round/>
                  <a:headEnd/>
                  <a:tailEnd/>
                </a:ln>
              </p:spPr>
              <p:txBody>
                <a:bodyPr/>
                <a:lstStyle/>
                <a:p>
                  <a:endParaRPr lang="en-US"/>
                </a:p>
              </p:txBody>
            </p:sp>
            <p:sp>
              <p:nvSpPr>
                <p:cNvPr id="14448" name="Freeform 40"/>
                <p:cNvSpPr>
                  <a:spLocks/>
                </p:cNvSpPr>
                <p:nvPr/>
              </p:nvSpPr>
              <p:spPr bwMode="auto">
                <a:xfrm>
                  <a:off x="1623" y="2573"/>
                  <a:ext cx="69" cy="99"/>
                </a:xfrm>
                <a:custGeom>
                  <a:avLst/>
                  <a:gdLst>
                    <a:gd name="T0" fmla="*/ 0 w 69"/>
                    <a:gd name="T1" fmla="*/ 91 h 99"/>
                    <a:gd name="T2" fmla="*/ 54 w 69"/>
                    <a:gd name="T3" fmla="*/ 0 h 99"/>
                    <a:gd name="T4" fmla="*/ 69 w 69"/>
                    <a:gd name="T5" fmla="*/ 7 h 99"/>
                    <a:gd name="T6" fmla="*/ 16 w 69"/>
                    <a:gd name="T7" fmla="*/ 99 h 99"/>
                    <a:gd name="T8" fmla="*/ 0 w 69"/>
                    <a:gd name="T9" fmla="*/ 91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99">
                      <a:moveTo>
                        <a:pt x="0" y="91"/>
                      </a:moveTo>
                      <a:lnTo>
                        <a:pt x="54" y="0"/>
                      </a:lnTo>
                      <a:lnTo>
                        <a:pt x="69" y="7"/>
                      </a:lnTo>
                      <a:lnTo>
                        <a:pt x="16" y="99"/>
                      </a:lnTo>
                      <a:lnTo>
                        <a:pt x="0" y="91"/>
                      </a:lnTo>
                      <a:close/>
                    </a:path>
                  </a:pathLst>
                </a:custGeom>
                <a:solidFill>
                  <a:srgbClr val="000000"/>
                </a:solidFill>
                <a:ln w="28575" cmpd="sng">
                  <a:solidFill>
                    <a:srgbClr val="000000"/>
                  </a:solidFill>
                  <a:round/>
                  <a:headEnd/>
                  <a:tailEnd/>
                </a:ln>
              </p:spPr>
              <p:txBody>
                <a:bodyPr/>
                <a:lstStyle/>
                <a:p>
                  <a:endParaRPr lang="en-US"/>
                </a:p>
              </p:txBody>
            </p:sp>
            <p:sp>
              <p:nvSpPr>
                <p:cNvPr id="14449" name="Freeform 41"/>
                <p:cNvSpPr>
                  <a:spLocks/>
                </p:cNvSpPr>
                <p:nvPr/>
              </p:nvSpPr>
              <p:spPr bwMode="auto">
                <a:xfrm>
                  <a:off x="1715" y="2458"/>
                  <a:ext cx="91" cy="84"/>
                </a:xfrm>
                <a:custGeom>
                  <a:avLst/>
                  <a:gdLst>
                    <a:gd name="T0" fmla="*/ 0 w 91"/>
                    <a:gd name="T1" fmla="*/ 69 h 84"/>
                    <a:gd name="T2" fmla="*/ 84 w 91"/>
                    <a:gd name="T3" fmla="*/ 0 h 84"/>
                    <a:gd name="T4" fmla="*/ 91 w 91"/>
                    <a:gd name="T5" fmla="*/ 15 h 84"/>
                    <a:gd name="T6" fmla="*/ 8 w 91"/>
                    <a:gd name="T7" fmla="*/ 84 h 84"/>
                    <a:gd name="T8" fmla="*/ 0 w 91"/>
                    <a:gd name="T9" fmla="*/ 69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4">
                      <a:moveTo>
                        <a:pt x="0" y="69"/>
                      </a:moveTo>
                      <a:lnTo>
                        <a:pt x="84" y="0"/>
                      </a:lnTo>
                      <a:lnTo>
                        <a:pt x="91" y="15"/>
                      </a:lnTo>
                      <a:lnTo>
                        <a:pt x="8" y="84"/>
                      </a:lnTo>
                      <a:lnTo>
                        <a:pt x="0" y="69"/>
                      </a:lnTo>
                      <a:close/>
                    </a:path>
                  </a:pathLst>
                </a:custGeom>
                <a:solidFill>
                  <a:srgbClr val="000000"/>
                </a:solidFill>
                <a:ln w="28575" cmpd="sng">
                  <a:solidFill>
                    <a:srgbClr val="000000"/>
                  </a:solidFill>
                  <a:round/>
                  <a:headEnd/>
                  <a:tailEnd/>
                </a:ln>
              </p:spPr>
              <p:txBody>
                <a:bodyPr/>
                <a:lstStyle/>
                <a:p>
                  <a:endParaRPr lang="en-US"/>
                </a:p>
              </p:txBody>
            </p:sp>
            <p:sp>
              <p:nvSpPr>
                <p:cNvPr id="14450" name="Freeform 42"/>
                <p:cNvSpPr>
                  <a:spLocks/>
                </p:cNvSpPr>
                <p:nvPr/>
              </p:nvSpPr>
              <p:spPr bwMode="auto">
                <a:xfrm>
                  <a:off x="1852" y="2351"/>
                  <a:ext cx="84" cy="77"/>
                </a:xfrm>
                <a:custGeom>
                  <a:avLst/>
                  <a:gdLst>
                    <a:gd name="T0" fmla="*/ 0 w 84"/>
                    <a:gd name="T1" fmla="*/ 69 h 77"/>
                    <a:gd name="T2" fmla="*/ 76 w 84"/>
                    <a:gd name="T3" fmla="*/ 0 h 77"/>
                    <a:gd name="T4" fmla="*/ 84 w 84"/>
                    <a:gd name="T5" fmla="*/ 8 h 77"/>
                    <a:gd name="T6" fmla="*/ 8 w 84"/>
                    <a:gd name="T7" fmla="*/ 77 h 77"/>
                    <a:gd name="T8" fmla="*/ 0 w 84"/>
                    <a:gd name="T9" fmla="*/ 69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 h="77">
                      <a:moveTo>
                        <a:pt x="0" y="69"/>
                      </a:moveTo>
                      <a:lnTo>
                        <a:pt x="76" y="0"/>
                      </a:lnTo>
                      <a:lnTo>
                        <a:pt x="84" y="8"/>
                      </a:lnTo>
                      <a:lnTo>
                        <a:pt x="8" y="77"/>
                      </a:lnTo>
                      <a:lnTo>
                        <a:pt x="0" y="69"/>
                      </a:lnTo>
                      <a:close/>
                    </a:path>
                  </a:pathLst>
                </a:custGeom>
                <a:solidFill>
                  <a:srgbClr val="000000"/>
                </a:solidFill>
                <a:ln w="28575" cmpd="sng">
                  <a:solidFill>
                    <a:srgbClr val="000000"/>
                  </a:solidFill>
                  <a:round/>
                  <a:headEnd/>
                  <a:tailEnd/>
                </a:ln>
              </p:spPr>
              <p:txBody>
                <a:bodyPr/>
                <a:lstStyle/>
                <a:p>
                  <a:endParaRPr lang="en-US"/>
                </a:p>
              </p:txBody>
            </p:sp>
            <p:sp>
              <p:nvSpPr>
                <p:cNvPr id="14451" name="Freeform 80"/>
                <p:cNvSpPr>
                  <a:spLocks/>
                </p:cNvSpPr>
                <p:nvPr/>
              </p:nvSpPr>
              <p:spPr bwMode="auto">
                <a:xfrm>
                  <a:off x="1151" y="3350"/>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52" name="Freeform 81"/>
                <p:cNvSpPr>
                  <a:spLocks/>
                </p:cNvSpPr>
                <p:nvPr/>
              </p:nvSpPr>
              <p:spPr bwMode="auto">
                <a:xfrm>
                  <a:off x="1669" y="2512"/>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grpSp>
          <p:grpSp>
            <p:nvGrpSpPr>
              <p:cNvPr id="14406" name="Group 149"/>
              <p:cNvGrpSpPr>
                <a:grpSpLocks/>
              </p:cNvGrpSpPr>
              <p:nvPr/>
            </p:nvGrpSpPr>
            <p:grpSpPr bwMode="auto">
              <a:xfrm>
                <a:off x="1982" y="1459"/>
                <a:ext cx="2882" cy="1350"/>
                <a:chOff x="1982" y="1459"/>
                <a:chExt cx="2882" cy="1350"/>
              </a:xfrm>
            </p:grpSpPr>
            <p:grpSp>
              <p:nvGrpSpPr>
                <p:cNvPr id="14407" name="Group 148"/>
                <p:cNvGrpSpPr>
                  <a:grpSpLocks/>
                </p:cNvGrpSpPr>
                <p:nvPr/>
              </p:nvGrpSpPr>
              <p:grpSpPr bwMode="auto">
                <a:xfrm>
                  <a:off x="1982" y="1459"/>
                  <a:ext cx="1540" cy="870"/>
                  <a:chOff x="1982" y="1459"/>
                  <a:chExt cx="1540" cy="870"/>
                </a:xfrm>
              </p:grpSpPr>
              <p:sp>
                <p:nvSpPr>
                  <p:cNvPr id="14425" name="Freeform 43"/>
                  <p:cNvSpPr>
                    <a:spLocks/>
                  </p:cNvSpPr>
                  <p:nvPr/>
                </p:nvSpPr>
                <p:spPr bwMode="auto">
                  <a:xfrm>
                    <a:off x="1982" y="2245"/>
                    <a:ext cx="91" cy="84"/>
                  </a:xfrm>
                  <a:custGeom>
                    <a:avLst/>
                    <a:gdLst>
                      <a:gd name="T0" fmla="*/ 0 w 91"/>
                      <a:gd name="T1" fmla="*/ 68 h 84"/>
                      <a:gd name="T2" fmla="*/ 84 w 91"/>
                      <a:gd name="T3" fmla="*/ 0 h 84"/>
                      <a:gd name="T4" fmla="*/ 91 w 91"/>
                      <a:gd name="T5" fmla="*/ 15 h 84"/>
                      <a:gd name="T6" fmla="*/ 7 w 91"/>
                      <a:gd name="T7" fmla="*/ 84 h 84"/>
                      <a:gd name="T8" fmla="*/ 0 w 91"/>
                      <a:gd name="T9" fmla="*/ 68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4">
                        <a:moveTo>
                          <a:pt x="0" y="68"/>
                        </a:moveTo>
                        <a:lnTo>
                          <a:pt x="84" y="0"/>
                        </a:lnTo>
                        <a:lnTo>
                          <a:pt x="91" y="15"/>
                        </a:lnTo>
                        <a:lnTo>
                          <a:pt x="7" y="84"/>
                        </a:lnTo>
                        <a:lnTo>
                          <a:pt x="0" y="68"/>
                        </a:lnTo>
                        <a:close/>
                      </a:path>
                    </a:pathLst>
                  </a:custGeom>
                  <a:solidFill>
                    <a:srgbClr val="000000"/>
                  </a:solidFill>
                  <a:ln w="28575" cmpd="sng">
                    <a:solidFill>
                      <a:srgbClr val="000000"/>
                    </a:solidFill>
                    <a:round/>
                    <a:headEnd/>
                    <a:tailEnd/>
                  </a:ln>
                </p:spPr>
                <p:txBody>
                  <a:bodyPr/>
                  <a:lstStyle/>
                  <a:p>
                    <a:endParaRPr lang="en-US"/>
                  </a:p>
                </p:txBody>
              </p:sp>
              <p:sp>
                <p:nvSpPr>
                  <p:cNvPr id="14426" name="Freeform 44"/>
                  <p:cNvSpPr>
                    <a:spLocks/>
                  </p:cNvSpPr>
                  <p:nvPr/>
                </p:nvSpPr>
                <p:spPr bwMode="auto">
                  <a:xfrm>
                    <a:off x="2111" y="2146"/>
                    <a:ext cx="92" cy="76"/>
                  </a:xfrm>
                  <a:custGeom>
                    <a:avLst/>
                    <a:gdLst>
                      <a:gd name="T0" fmla="*/ 0 w 92"/>
                      <a:gd name="T1" fmla="*/ 61 h 76"/>
                      <a:gd name="T2" fmla="*/ 84 w 92"/>
                      <a:gd name="T3" fmla="*/ 0 h 76"/>
                      <a:gd name="T4" fmla="*/ 92 w 92"/>
                      <a:gd name="T5" fmla="*/ 15 h 76"/>
                      <a:gd name="T6" fmla="*/ 8 w 92"/>
                      <a:gd name="T7" fmla="*/ 76 h 76"/>
                      <a:gd name="T8" fmla="*/ 0 w 92"/>
                      <a:gd name="T9" fmla="*/ 61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76">
                        <a:moveTo>
                          <a:pt x="0" y="61"/>
                        </a:moveTo>
                        <a:lnTo>
                          <a:pt x="84" y="0"/>
                        </a:lnTo>
                        <a:lnTo>
                          <a:pt x="92" y="15"/>
                        </a:lnTo>
                        <a:lnTo>
                          <a:pt x="8" y="76"/>
                        </a:lnTo>
                        <a:lnTo>
                          <a:pt x="0" y="61"/>
                        </a:lnTo>
                        <a:close/>
                      </a:path>
                    </a:pathLst>
                  </a:custGeom>
                  <a:solidFill>
                    <a:srgbClr val="000000"/>
                  </a:solidFill>
                  <a:ln w="28575" cmpd="sng">
                    <a:solidFill>
                      <a:srgbClr val="000000"/>
                    </a:solidFill>
                    <a:round/>
                    <a:headEnd/>
                    <a:tailEnd/>
                  </a:ln>
                </p:spPr>
                <p:txBody>
                  <a:bodyPr/>
                  <a:lstStyle/>
                  <a:p>
                    <a:endParaRPr lang="en-US"/>
                  </a:p>
                </p:txBody>
              </p:sp>
              <p:sp>
                <p:nvSpPr>
                  <p:cNvPr id="14427" name="Freeform 45"/>
                  <p:cNvSpPr>
                    <a:spLocks/>
                  </p:cNvSpPr>
                  <p:nvPr/>
                </p:nvSpPr>
                <p:spPr bwMode="auto">
                  <a:xfrm>
                    <a:off x="2249" y="2077"/>
                    <a:ext cx="106" cy="53"/>
                  </a:xfrm>
                  <a:custGeom>
                    <a:avLst/>
                    <a:gdLst>
                      <a:gd name="T0" fmla="*/ 0 w 106"/>
                      <a:gd name="T1" fmla="*/ 38 h 53"/>
                      <a:gd name="T2" fmla="*/ 99 w 106"/>
                      <a:gd name="T3" fmla="*/ 0 h 53"/>
                      <a:gd name="T4" fmla="*/ 106 w 106"/>
                      <a:gd name="T5" fmla="*/ 15 h 53"/>
                      <a:gd name="T6" fmla="*/ 7 w 106"/>
                      <a:gd name="T7" fmla="*/ 53 h 53"/>
                      <a:gd name="T8" fmla="*/ 0 w 106"/>
                      <a:gd name="T9" fmla="*/ 38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6" h="53">
                        <a:moveTo>
                          <a:pt x="0" y="38"/>
                        </a:moveTo>
                        <a:lnTo>
                          <a:pt x="99" y="0"/>
                        </a:lnTo>
                        <a:lnTo>
                          <a:pt x="106" y="15"/>
                        </a:lnTo>
                        <a:lnTo>
                          <a:pt x="7" y="53"/>
                        </a:lnTo>
                        <a:lnTo>
                          <a:pt x="0" y="38"/>
                        </a:lnTo>
                        <a:close/>
                      </a:path>
                    </a:pathLst>
                  </a:custGeom>
                  <a:solidFill>
                    <a:srgbClr val="000000"/>
                  </a:solidFill>
                  <a:ln w="28575" cmpd="sng">
                    <a:solidFill>
                      <a:srgbClr val="000000"/>
                    </a:solidFill>
                    <a:round/>
                    <a:headEnd/>
                    <a:tailEnd/>
                  </a:ln>
                </p:spPr>
                <p:txBody>
                  <a:bodyPr/>
                  <a:lstStyle/>
                  <a:p>
                    <a:endParaRPr lang="en-US"/>
                  </a:p>
                </p:txBody>
              </p:sp>
              <p:sp>
                <p:nvSpPr>
                  <p:cNvPr id="14428" name="Freeform 46"/>
                  <p:cNvSpPr>
                    <a:spLocks/>
                  </p:cNvSpPr>
                  <p:nvPr/>
                </p:nvSpPr>
                <p:spPr bwMode="auto">
                  <a:xfrm>
                    <a:off x="2409" y="2016"/>
                    <a:ext cx="107" cy="53"/>
                  </a:xfrm>
                  <a:custGeom>
                    <a:avLst/>
                    <a:gdLst>
                      <a:gd name="T0" fmla="*/ 0 w 107"/>
                      <a:gd name="T1" fmla="*/ 38 h 53"/>
                      <a:gd name="T2" fmla="*/ 99 w 107"/>
                      <a:gd name="T3" fmla="*/ 0 h 53"/>
                      <a:gd name="T4" fmla="*/ 107 w 107"/>
                      <a:gd name="T5" fmla="*/ 15 h 53"/>
                      <a:gd name="T6" fmla="*/ 7 w 107"/>
                      <a:gd name="T7" fmla="*/ 53 h 53"/>
                      <a:gd name="T8" fmla="*/ 0 w 107"/>
                      <a:gd name="T9" fmla="*/ 38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53">
                        <a:moveTo>
                          <a:pt x="0" y="38"/>
                        </a:moveTo>
                        <a:lnTo>
                          <a:pt x="99" y="0"/>
                        </a:lnTo>
                        <a:lnTo>
                          <a:pt x="107" y="15"/>
                        </a:lnTo>
                        <a:lnTo>
                          <a:pt x="7" y="53"/>
                        </a:lnTo>
                        <a:lnTo>
                          <a:pt x="0" y="38"/>
                        </a:lnTo>
                        <a:close/>
                      </a:path>
                    </a:pathLst>
                  </a:custGeom>
                  <a:solidFill>
                    <a:srgbClr val="000000"/>
                  </a:solidFill>
                  <a:ln w="28575" cmpd="sng">
                    <a:solidFill>
                      <a:srgbClr val="000000"/>
                    </a:solidFill>
                    <a:round/>
                    <a:headEnd/>
                    <a:tailEnd/>
                  </a:ln>
                </p:spPr>
                <p:txBody>
                  <a:bodyPr/>
                  <a:lstStyle/>
                  <a:p>
                    <a:endParaRPr lang="en-US"/>
                  </a:p>
                </p:txBody>
              </p:sp>
              <p:sp>
                <p:nvSpPr>
                  <p:cNvPr id="14429" name="Freeform 47"/>
                  <p:cNvSpPr>
                    <a:spLocks/>
                  </p:cNvSpPr>
                  <p:nvPr/>
                </p:nvSpPr>
                <p:spPr bwMode="auto">
                  <a:xfrm>
                    <a:off x="2561" y="1955"/>
                    <a:ext cx="115" cy="53"/>
                  </a:xfrm>
                  <a:custGeom>
                    <a:avLst/>
                    <a:gdLst>
                      <a:gd name="T0" fmla="*/ 0 w 115"/>
                      <a:gd name="T1" fmla="*/ 38 h 53"/>
                      <a:gd name="T2" fmla="*/ 107 w 115"/>
                      <a:gd name="T3" fmla="*/ 0 h 53"/>
                      <a:gd name="T4" fmla="*/ 115 w 115"/>
                      <a:gd name="T5" fmla="*/ 15 h 53"/>
                      <a:gd name="T6" fmla="*/ 8 w 115"/>
                      <a:gd name="T7" fmla="*/ 53 h 53"/>
                      <a:gd name="T8" fmla="*/ 0 w 115"/>
                      <a:gd name="T9" fmla="*/ 38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 h="53">
                        <a:moveTo>
                          <a:pt x="0" y="38"/>
                        </a:moveTo>
                        <a:lnTo>
                          <a:pt x="107" y="0"/>
                        </a:lnTo>
                        <a:lnTo>
                          <a:pt x="115" y="15"/>
                        </a:lnTo>
                        <a:lnTo>
                          <a:pt x="8" y="53"/>
                        </a:lnTo>
                        <a:lnTo>
                          <a:pt x="0" y="38"/>
                        </a:lnTo>
                        <a:close/>
                      </a:path>
                    </a:pathLst>
                  </a:custGeom>
                  <a:solidFill>
                    <a:srgbClr val="000000"/>
                  </a:solidFill>
                  <a:ln w="28575" cmpd="sng">
                    <a:solidFill>
                      <a:srgbClr val="000000"/>
                    </a:solidFill>
                    <a:round/>
                    <a:headEnd/>
                    <a:tailEnd/>
                  </a:ln>
                </p:spPr>
                <p:txBody>
                  <a:bodyPr/>
                  <a:lstStyle/>
                  <a:p>
                    <a:endParaRPr lang="en-US"/>
                  </a:p>
                </p:txBody>
              </p:sp>
              <p:sp>
                <p:nvSpPr>
                  <p:cNvPr id="14430" name="Freeform 48"/>
                  <p:cNvSpPr>
                    <a:spLocks/>
                  </p:cNvSpPr>
                  <p:nvPr/>
                </p:nvSpPr>
                <p:spPr bwMode="auto">
                  <a:xfrm>
                    <a:off x="2721" y="1932"/>
                    <a:ext cx="23" cy="23"/>
                  </a:xfrm>
                  <a:custGeom>
                    <a:avLst/>
                    <a:gdLst>
                      <a:gd name="T0" fmla="*/ 0 w 23"/>
                      <a:gd name="T1" fmla="*/ 8 h 23"/>
                      <a:gd name="T2" fmla="*/ 16 w 23"/>
                      <a:gd name="T3" fmla="*/ 0 h 23"/>
                      <a:gd name="T4" fmla="*/ 23 w 23"/>
                      <a:gd name="T5" fmla="*/ 15 h 23"/>
                      <a:gd name="T6" fmla="*/ 8 w 23"/>
                      <a:gd name="T7" fmla="*/ 23 h 23"/>
                      <a:gd name="T8" fmla="*/ 0 w 23"/>
                      <a:gd name="T9" fmla="*/ 8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23">
                        <a:moveTo>
                          <a:pt x="0" y="8"/>
                        </a:moveTo>
                        <a:lnTo>
                          <a:pt x="16" y="0"/>
                        </a:lnTo>
                        <a:lnTo>
                          <a:pt x="23" y="15"/>
                        </a:lnTo>
                        <a:lnTo>
                          <a:pt x="8" y="23"/>
                        </a:lnTo>
                        <a:lnTo>
                          <a:pt x="0" y="8"/>
                        </a:lnTo>
                        <a:close/>
                      </a:path>
                    </a:pathLst>
                  </a:custGeom>
                  <a:solidFill>
                    <a:srgbClr val="000000"/>
                  </a:solidFill>
                  <a:ln w="28575" cmpd="sng">
                    <a:solidFill>
                      <a:srgbClr val="000000"/>
                    </a:solidFill>
                    <a:round/>
                    <a:headEnd/>
                    <a:tailEnd/>
                  </a:ln>
                </p:spPr>
                <p:txBody>
                  <a:bodyPr/>
                  <a:lstStyle/>
                  <a:p>
                    <a:endParaRPr lang="en-US"/>
                  </a:p>
                </p:txBody>
              </p:sp>
              <p:sp>
                <p:nvSpPr>
                  <p:cNvPr id="14431" name="Freeform 49"/>
                  <p:cNvSpPr>
                    <a:spLocks/>
                  </p:cNvSpPr>
                  <p:nvPr/>
                </p:nvSpPr>
                <p:spPr bwMode="auto">
                  <a:xfrm>
                    <a:off x="2737" y="1871"/>
                    <a:ext cx="76" cy="69"/>
                  </a:xfrm>
                  <a:custGeom>
                    <a:avLst/>
                    <a:gdLst>
                      <a:gd name="T0" fmla="*/ 0 w 76"/>
                      <a:gd name="T1" fmla="*/ 61 h 69"/>
                      <a:gd name="T2" fmla="*/ 68 w 76"/>
                      <a:gd name="T3" fmla="*/ 0 h 69"/>
                      <a:gd name="T4" fmla="*/ 76 w 76"/>
                      <a:gd name="T5" fmla="*/ 8 h 69"/>
                      <a:gd name="T6" fmla="*/ 7 w 76"/>
                      <a:gd name="T7" fmla="*/ 69 h 69"/>
                      <a:gd name="T8" fmla="*/ 0 w 76"/>
                      <a:gd name="T9" fmla="*/ 6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69">
                        <a:moveTo>
                          <a:pt x="0" y="61"/>
                        </a:moveTo>
                        <a:lnTo>
                          <a:pt x="68" y="0"/>
                        </a:lnTo>
                        <a:lnTo>
                          <a:pt x="76" y="8"/>
                        </a:lnTo>
                        <a:lnTo>
                          <a:pt x="7" y="69"/>
                        </a:lnTo>
                        <a:lnTo>
                          <a:pt x="0" y="61"/>
                        </a:lnTo>
                        <a:close/>
                      </a:path>
                    </a:pathLst>
                  </a:custGeom>
                  <a:solidFill>
                    <a:srgbClr val="000000"/>
                  </a:solidFill>
                  <a:ln w="28575" cmpd="sng">
                    <a:solidFill>
                      <a:srgbClr val="000000"/>
                    </a:solidFill>
                    <a:round/>
                    <a:headEnd/>
                    <a:tailEnd/>
                  </a:ln>
                </p:spPr>
                <p:txBody>
                  <a:bodyPr/>
                  <a:lstStyle/>
                  <a:p>
                    <a:endParaRPr lang="en-US"/>
                  </a:p>
                </p:txBody>
              </p:sp>
              <p:sp>
                <p:nvSpPr>
                  <p:cNvPr id="14432" name="Freeform 50"/>
                  <p:cNvSpPr>
                    <a:spLocks/>
                  </p:cNvSpPr>
                  <p:nvPr/>
                </p:nvSpPr>
                <p:spPr bwMode="auto">
                  <a:xfrm>
                    <a:off x="2851" y="1764"/>
                    <a:ext cx="92" cy="84"/>
                  </a:xfrm>
                  <a:custGeom>
                    <a:avLst/>
                    <a:gdLst>
                      <a:gd name="T0" fmla="*/ 0 w 92"/>
                      <a:gd name="T1" fmla="*/ 69 h 84"/>
                      <a:gd name="T2" fmla="*/ 84 w 92"/>
                      <a:gd name="T3" fmla="*/ 0 h 84"/>
                      <a:gd name="T4" fmla="*/ 92 w 92"/>
                      <a:gd name="T5" fmla="*/ 16 h 84"/>
                      <a:gd name="T6" fmla="*/ 8 w 92"/>
                      <a:gd name="T7" fmla="*/ 84 h 84"/>
                      <a:gd name="T8" fmla="*/ 0 w 92"/>
                      <a:gd name="T9" fmla="*/ 69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84">
                        <a:moveTo>
                          <a:pt x="0" y="69"/>
                        </a:moveTo>
                        <a:lnTo>
                          <a:pt x="84" y="0"/>
                        </a:lnTo>
                        <a:lnTo>
                          <a:pt x="92" y="16"/>
                        </a:lnTo>
                        <a:lnTo>
                          <a:pt x="8" y="84"/>
                        </a:lnTo>
                        <a:lnTo>
                          <a:pt x="0" y="69"/>
                        </a:lnTo>
                        <a:close/>
                      </a:path>
                    </a:pathLst>
                  </a:custGeom>
                  <a:solidFill>
                    <a:srgbClr val="000000"/>
                  </a:solidFill>
                  <a:ln w="28575" cmpd="sng">
                    <a:solidFill>
                      <a:srgbClr val="000000"/>
                    </a:solidFill>
                    <a:round/>
                    <a:headEnd/>
                    <a:tailEnd/>
                  </a:ln>
                </p:spPr>
                <p:txBody>
                  <a:bodyPr/>
                  <a:lstStyle/>
                  <a:p>
                    <a:endParaRPr lang="en-US"/>
                  </a:p>
                </p:txBody>
              </p:sp>
              <p:sp>
                <p:nvSpPr>
                  <p:cNvPr id="14433" name="Freeform 51"/>
                  <p:cNvSpPr>
                    <a:spLocks/>
                  </p:cNvSpPr>
                  <p:nvPr/>
                </p:nvSpPr>
                <p:spPr bwMode="auto">
                  <a:xfrm>
                    <a:off x="2981" y="1658"/>
                    <a:ext cx="91" cy="83"/>
                  </a:xfrm>
                  <a:custGeom>
                    <a:avLst/>
                    <a:gdLst>
                      <a:gd name="T0" fmla="*/ 0 w 91"/>
                      <a:gd name="T1" fmla="*/ 68 h 83"/>
                      <a:gd name="T2" fmla="*/ 84 w 91"/>
                      <a:gd name="T3" fmla="*/ 0 h 83"/>
                      <a:gd name="T4" fmla="*/ 91 w 91"/>
                      <a:gd name="T5" fmla="*/ 15 h 83"/>
                      <a:gd name="T6" fmla="*/ 7 w 91"/>
                      <a:gd name="T7" fmla="*/ 83 h 83"/>
                      <a:gd name="T8" fmla="*/ 0 w 91"/>
                      <a:gd name="T9" fmla="*/ 68 h 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3">
                        <a:moveTo>
                          <a:pt x="0" y="68"/>
                        </a:moveTo>
                        <a:lnTo>
                          <a:pt x="84" y="0"/>
                        </a:lnTo>
                        <a:lnTo>
                          <a:pt x="91" y="15"/>
                        </a:lnTo>
                        <a:lnTo>
                          <a:pt x="7" y="83"/>
                        </a:lnTo>
                        <a:lnTo>
                          <a:pt x="0" y="68"/>
                        </a:lnTo>
                        <a:close/>
                      </a:path>
                    </a:pathLst>
                  </a:custGeom>
                  <a:solidFill>
                    <a:srgbClr val="000000"/>
                  </a:solidFill>
                  <a:ln w="28575" cmpd="sng">
                    <a:solidFill>
                      <a:srgbClr val="000000"/>
                    </a:solidFill>
                    <a:round/>
                    <a:headEnd/>
                    <a:tailEnd/>
                  </a:ln>
                </p:spPr>
                <p:txBody>
                  <a:bodyPr/>
                  <a:lstStyle/>
                  <a:p>
                    <a:endParaRPr lang="en-US"/>
                  </a:p>
                </p:txBody>
              </p:sp>
              <p:sp>
                <p:nvSpPr>
                  <p:cNvPr id="14434" name="Freeform 52"/>
                  <p:cNvSpPr>
                    <a:spLocks/>
                  </p:cNvSpPr>
                  <p:nvPr/>
                </p:nvSpPr>
                <p:spPr bwMode="auto">
                  <a:xfrm>
                    <a:off x="3110" y="1551"/>
                    <a:ext cx="92" cy="84"/>
                  </a:xfrm>
                  <a:custGeom>
                    <a:avLst/>
                    <a:gdLst>
                      <a:gd name="T0" fmla="*/ 0 w 92"/>
                      <a:gd name="T1" fmla="*/ 68 h 84"/>
                      <a:gd name="T2" fmla="*/ 84 w 92"/>
                      <a:gd name="T3" fmla="*/ 0 h 84"/>
                      <a:gd name="T4" fmla="*/ 92 w 92"/>
                      <a:gd name="T5" fmla="*/ 15 h 84"/>
                      <a:gd name="T6" fmla="*/ 8 w 92"/>
                      <a:gd name="T7" fmla="*/ 84 h 84"/>
                      <a:gd name="T8" fmla="*/ 0 w 92"/>
                      <a:gd name="T9" fmla="*/ 68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84">
                        <a:moveTo>
                          <a:pt x="0" y="68"/>
                        </a:moveTo>
                        <a:lnTo>
                          <a:pt x="84" y="0"/>
                        </a:lnTo>
                        <a:lnTo>
                          <a:pt x="92" y="15"/>
                        </a:lnTo>
                        <a:lnTo>
                          <a:pt x="8" y="84"/>
                        </a:lnTo>
                        <a:lnTo>
                          <a:pt x="0" y="68"/>
                        </a:lnTo>
                        <a:close/>
                      </a:path>
                    </a:pathLst>
                  </a:custGeom>
                  <a:solidFill>
                    <a:srgbClr val="000000"/>
                  </a:solidFill>
                  <a:ln w="28575" cmpd="sng">
                    <a:solidFill>
                      <a:srgbClr val="000000"/>
                    </a:solidFill>
                    <a:round/>
                    <a:headEnd/>
                    <a:tailEnd/>
                  </a:ln>
                </p:spPr>
                <p:txBody>
                  <a:bodyPr/>
                  <a:lstStyle/>
                  <a:p>
                    <a:endParaRPr lang="en-US"/>
                  </a:p>
                </p:txBody>
              </p:sp>
              <p:sp>
                <p:nvSpPr>
                  <p:cNvPr id="14435" name="Freeform 53"/>
                  <p:cNvSpPr>
                    <a:spLocks/>
                  </p:cNvSpPr>
                  <p:nvPr/>
                </p:nvSpPr>
                <p:spPr bwMode="auto">
                  <a:xfrm>
                    <a:off x="3240" y="1490"/>
                    <a:ext cx="30" cy="30"/>
                  </a:xfrm>
                  <a:custGeom>
                    <a:avLst/>
                    <a:gdLst>
                      <a:gd name="T0" fmla="*/ 0 w 30"/>
                      <a:gd name="T1" fmla="*/ 23 h 30"/>
                      <a:gd name="T2" fmla="*/ 23 w 30"/>
                      <a:gd name="T3" fmla="*/ 0 h 30"/>
                      <a:gd name="T4" fmla="*/ 30 w 30"/>
                      <a:gd name="T5" fmla="*/ 7 h 30"/>
                      <a:gd name="T6" fmla="*/ 8 w 30"/>
                      <a:gd name="T7" fmla="*/ 30 h 30"/>
                      <a:gd name="T8" fmla="*/ 0 w 30"/>
                      <a:gd name="T9" fmla="*/ 23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30">
                        <a:moveTo>
                          <a:pt x="0" y="23"/>
                        </a:moveTo>
                        <a:lnTo>
                          <a:pt x="23" y="0"/>
                        </a:lnTo>
                        <a:lnTo>
                          <a:pt x="30" y="7"/>
                        </a:lnTo>
                        <a:lnTo>
                          <a:pt x="8" y="30"/>
                        </a:lnTo>
                        <a:lnTo>
                          <a:pt x="0" y="23"/>
                        </a:lnTo>
                        <a:close/>
                      </a:path>
                    </a:pathLst>
                  </a:custGeom>
                  <a:solidFill>
                    <a:srgbClr val="000000"/>
                  </a:solidFill>
                  <a:ln w="28575" cmpd="sng">
                    <a:solidFill>
                      <a:srgbClr val="000000"/>
                    </a:solidFill>
                    <a:round/>
                    <a:headEnd/>
                    <a:tailEnd/>
                  </a:ln>
                </p:spPr>
                <p:txBody>
                  <a:bodyPr/>
                  <a:lstStyle/>
                  <a:p>
                    <a:endParaRPr lang="en-US"/>
                  </a:p>
                </p:txBody>
              </p:sp>
              <p:sp>
                <p:nvSpPr>
                  <p:cNvPr id="14436" name="Freeform 54"/>
                  <p:cNvSpPr>
                    <a:spLocks/>
                  </p:cNvSpPr>
                  <p:nvPr/>
                </p:nvSpPr>
                <p:spPr bwMode="auto">
                  <a:xfrm>
                    <a:off x="3263" y="1490"/>
                    <a:ext cx="46" cy="76"/>
                  </a:xfrm>
                  <a:custGeom>
                    <a:avLst/>
                    <a:gdLst>
                      <a:gd name="T0" fmla="*/ 15 w 46"/>
                      <a:gd name="T1" fmla="*/ 0 h 76"/>
                      <a:gd name="T2" fmla="*/ 46 w 46"/>
                      <a:gd name="T3" fmla="*/ 68 h 76"/>
                      <a:gd name="T4" fmla="*/ 30 w 46"/>
                      <a:gd name="T5" fmla="*/ 76 h 76"/>
                      <a:gd name="T6" fmla="*/ 0 w 46"/>
                      <a:gd name="T7" fmla="*/ 7 h 76"/>
                      <a:gd name="T8" fmla="*/ 15 w 4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76">
                        <a:moveTo>
                          <a:pt x="15" y="0"/>
                        </a:moveTo>
                        <a:lnTo>
                          <a:pt x="46" y="68"/>
                        </a:lnTo>
                        <a:lnTo>
                          <a:pt x="30" y="76"/>
                        </a:lnTo>
                        <a:lnTo>
                          <a:pt x="0" y="7"/>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37" name="Freeform 55"/>
                  <p:cNvSpPr>
                    <a:spLocks/>
                  </p:cNvSpPr>
                  <p:nvPr/>
                </p:nvSpPr>
                <p:spPr bwMode="auto">
                  <a:xfrm>
                    <a:off x="3324" y="1612"/>
                    <a:ext cx="53" cy="107"/>
                  </a:xfrm>
                  <a:custGeom>
                    <a:avLst/>
                    <a:gdLst>
                      <a:gd name="T0" fmla="*/ 15 w 53"/>
                      <a:gd name="T1" fmla="*/ 0 h 107"/>
                      <a:gd name="T2" fmla="*/ 53 w 53"/>
                      <a:gd name="T3" fmla="*/ 99 h 107"/>
                      <a:gd name="T4" fmla="*/ 38 w 53"/>
                      <a:gd name="T5" fmla="*/ 107 h 107"/>
                      <a:gd name="T6" fmla="*/ 0 w 53"/>
                      <a:gd name="T7" fmla="*/ 7 h 107"/>
                      <a:gd name="T8" fmla="*/ 15 w 53"/>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107">
                        <a:moveTo>
                          <a:pt x="15" y="0"/>
                        </a:moveTo>
                        <a:lnTo>
                          <a:pt x="53" y="99"/>
                        </a:lnTo>
                        <a:lnTo>
                          <a:pt x="38" y="107"/>
                        </a:lnTo>
                        <a:lnTo>
                          <a:pt x="0" y="7"/>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38" name="Freeform 56"/>
                  <p:cNvSpPr>
                    <a:spLocks/>
                  </p:cNvSpPr>
                  <p:nvPr/>
                </p:nvSpPr>
                <p:spPr bwMode="auto">
                  <a:xfrm>
                    <a:off x="3393" y="1772"/>
                    <a:ext cx="61" cy="99"/>
                  </a:xfrm>
                  <a:custGeom>
                    <a:avLst/>
                    <a:gdLst>
                      <a:gd name="T0" fmla="*/ 15 w 61"/>
                      <a:gd name="T1" fmla="*/ 0 h 99"/>
                      <a:gd name="T2" fmla="*/ 61 w 61"/>
                      <a:gd name="T3" fmla="*/ 91 h 99"/>
                      <a:gd name="T4" fmla="*/ 45 w 61"/>
                      <a:gd name="T5" fmla="*/ 99 h 99"/>
                      <a:gd name="T6" fmla="*/ 0 w 61"/>
                      <a:gd name="T7" fmla="*/ 8 h 99"/>
                      <a:gd name="T8" fmla="*/ 15 w 61"/>
                      <a:gd name="T9" fmla="*/ 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99">
                        <a:moveTo>
                          <a:pt x="15" y="0"/>
                        </a:moveTo>
                        <a:lnTo>
                          <a:pt x="61" y="91"/>
                        </a:lnTo>
                        <a:lnTo>
                          <a:pt x="45" y="99"/>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39" name="Freeform 57"/>
                  <p:cNvSpPr>
                    <a:spLocks/>
                  </p:cNvSpPr>
                  <p:nvPr/>
                </p:nvSpPr>
                <p:spPr bwMode="auto">
                  <a:xfrm>
                    <a:off x="3461" y="1924"/>
                    <a:ext cx="61" cy="100"/>
                  </a:xfrm>
                  <a:custGeom>
                    <a:avLst/>
                    <a:gdLst>
                      <a:gd name="T0" fmla="*/ 15 w 61"/>
                      <a:gd name="T1" fmla="*/ 0 h 100"/>
                      <a:gd name="T2" fmla="*/ 61 w 61"/>
                      <a:gd name="T3" fmla="*/ 92 h 100"/>
                      <a:gd name="T4" fmla="*/ 46 w 61"/>
                      <a:gd name="T5" fmla="*/ 100 h 100"/>
                      <a:gd name="T6" fmla="*/ 0 w 61"/>
                      <a:gd name="T7" fmla="*/ 8 h 100"/>
                      <a:gd name="T8" fmla="*/ 15 w 61"/>
                      <a:gd name="T9" fmla="*/ 0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0">
                        <a:moveTo>
                          <a:pt x="15" y="0"/>
                        </a:moveTo>
                        <a:lnTo>
                          <a:pt x="61" y="92"/>
                        </a:lnTo>
                        <a:lnTo>
                          <a:pt x="46" y="100"/>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40" name="Freeform 82"/>
                  <p:cNvSpPr>
                    <a:spLocks/>
                  </p:cNvSpPr>
                  <p:nvPr/>
                </p:nvSpPr>
                <p:spPr bwMode="auto">
                  <a:xfrm>
                    <a:off x="2188" y="2092"/>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41" name="Freeform 83"/>
                  <p:cNvSpPr>
                    <a:spLocks/>
                  </p:cNvSpPr>
                  <p:nvPr/>
                </p:nvSpPr>
                <p:spPr bwMode="auto">
                  <a:xfrm>
                    <a:off x="2706" y="1902"/>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42" name="Freeform 84"/>
                  <p:cNvSpPr>
                    <a:spLocks/>
                  </p:cNvSpPr>
                  <p:nvPr/>
                </p:nvSpPr>
                <p:spPr bwMode="auto">
                  <a:xfrm>
                    <a:off x="3232" y="1459"/>
                    <a:ext cx="77" cy="77"/>
                  </a:xfrm>
                  <a:custGeom>
                    <a:avLst/>
                    <a:gdLst>
                      <a:gd name="T0" fmla="*/ 38 w 77"/>
                      <a:gd name="T1" fmla="*/ 0 h 77"/>
                      <a:gd name="T2" fmla="*/ 77 w 77"/>
                      <a:gd name="T3" fmla="*/ 38 h 77"/>
                      <a:gd name="T4" fmla="*/ 38 w 77"/>
                      <a:gd name="T5" fmla="*/ 77 h 77"/>
                      <a:gd name="T6" fmla="*/ 0 w 77"/>
                      <a:gd name="T7" fmla="*/ 38 h 77"/>
                      <a:gd name="T8" fmla="*/ 38 w 77"/>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7">
                        <a:moveTo>
                          <a:pt x="38" y="0"/>
                        </a:moveTo>
                        <a:lnTo>
                          <a:pt x="77" y="38"/>
                        </a:lnTo>
                        <a:lnTo>
                          <a:pt x="38" y="77"/>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grpSp>
            <p:grpSp>
              <p:nvGrpSpPr>
                <p:cNvPr id="14408" name="Group 147"/>
                <p:cNvGrpSpPr>
                  <a:grpSpLocks/>
                </p:cNvGrpSpPr>
                <p:nvPr/>
              </p:nvGrpSpPr>
              <p:grpSpPr bwMode="auto">
                <a:xfrm>
                  <a:off x="3530" y="2077"/>
                  <a:ext cx="1334" cy="732"/>
                  <a:chOff x="3530" y="2077"/>
                  <a:chExt cx="1334" cy="732"/>
                </a:xfrm>
              </p:grpSpPr>
              <p:sp>
                <p:nvSpPr>
                  <p:cNvPr id="14409" name="Freeform 58"/>
                  <p:cNvSpPr>
                    <a:spLocks/>
                  </p:cNvSpPr>
                  <p:nvPr/>
                </p:nvSpPr>
                <p:spPr bwMode="auto">
                  <a:xfrm>
                    <a:off x="3530" y="2077"/>
                    <a:ext cx="61" cy="107"/>
                  </a:xfrm>
                  <a:custGeom>
                    <a:avLst/>
                    <a:gdLst>
                      <a:gd name="T0" fmla="*/ 15 w 61"/>
                      <a:gd name="T1" fmla="*/ 0 h 107"/>
                      <a:gd name="T2" fmla="*/ 61 w 61"/>
                      <a:gd name="T3" fmla="*/ 99 h 107"/>
                      <a:gd name="T4" fmla="*/ 46 w 61"/>
                      <a:gd name="T5" fmla="*/ 107 h 107"/>
                      <a:gd name="T6" fmla="*/ 0 w 61"/>
                      <a:gd name="T7" fmla="*/ 8 h 107"/>
                      <a:gd name="T8" fmla="*/ 15 w 61"/>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7">
                        <a:moveTo>
                          <a:pt x="15" y="0"/>
                        </a:moveTo>
                        <a:lnTo>
                          <a:pt x="61" y="99"/>
                        </a:lnTo>
                        <a:lnTo>
                          <a:pt x="46" y="107"/>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10" name="Freeform 59"/>
                  <p:cNvSpPr>
                    <a:spLocks/>
                  </p:cNvSpPr>
                  <p:nvPr/>
                </p:nvSpPr>
                <p:spPr bwMode="auto">
                  <a:xfrm>
                    <a:off x="3598" y="2229"/>
                    <a:ext cx="61" cy="107"/>
                  </a:xfrm>
                  <a:custGeom>
                    <a:avLst/>
                    <a:gdLst>
                      <a:gd name="T0" fmla="*/ 16 w 61"/>
                      <a:gd name="T1" fmla="*/ 0 h 107"/>
                      <a:gd name="T2" fmla="*/ 61 w 61"/>
                      <a:gd name="T3" fmla="*/ 100 h 107"/>
                      <a:gd name="T4" fmla="*/ 46 w 61"/>
                      <a:gd name="T5" fmla="*/ 107 h 107"/>
                      <a:gd name="T6" fmla="*/ 0 w 61"/>
                      <a:gd name="T7" fmla="*/ 8 h 107"/>
                      <a:gd name="T8" fmla="*/ 16 w 61"/>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7">
                        <a:moveTo>
                          <a:pt x="16" y="0"/>
                        </a:moveTo>
                        <a:lnTo>
                          <a:pt x="61" y="100"/>
                        </a:lnTo>
                        <a:lnTo>
                          <a:pt x="46" y="107"/>
                        </a:lnTo>
                        <a:lnTo>
                          <a:pt x="0" y="8"/>
                        </a:lnTo>
                        <a:lnTo>
                          <a:pt x="16" y="0"/>
                        </a:lnTo>
                        <a:close/>
                      </a:path>
                    </a:pathLst>
                  </a:custGeom>
                  <a:solidFill>
                    <a:srgbClr val="000000"/>
                  </a:solidFill>
                  <a:ln w="28575" cmpd="sng">
                    <a:solidFill>
                      <a:srgbClr val="000000"/>
                    </a:solidFill>
                    <a:round/>
                    <a:headEnd/>
                    <a:tailEnd/>
                  </a:ln>
                </p:spPr>
                <p:txBody>
                  <a:bodyPr/>
                  <a:lstStyle/>
                  <a:p>
                    <a:endParaRPr lang="en-US"/>
                  </a:p>
                </p:txBody>
              </p:sp>
              <p:sp>
                <p:nvSpPr>
                  <p:cNvPr id="14411" name="Freeform 60"/>
                  <p:cNvSpPr>
                    <a:spLocks/>
                  </p:cNvSpPr>
                  <p:nvPr/>
                </p:nvSpPr>
                <p:spPr bwMode="auto">
                  <a:xfrm>
                    <a:off x="3667" y="2382"/>
                    <a:ext cx="61" cy="107"/>
                  </a:xfrm>
                  <a:custGeom>
                    <a:avLst/>
                    <a:gdLst>
                      <a:gd name="T0" fmla="*/ 15 w 61"/>
                      <a:gd name="T1" fmla="*/ 0 h 107"/>
                      <a:gd name="T2" fmla="*/ 61 w 61"/>
                      <a:gd name="T3" fmla="*/ 99 h 107"/>
                      <a:gd name="T4" fmla="*/ 46 w 61"/>
                      <a:gd name="T5" fmla="*/ 107 h 107"/>
                      <a:gd name="T6" fmla="*/ 0 w 61"/>
                      <a:gd name="T7" fmla="*/ 8 h 107"/>
                      <a:gd name="T8" fmla="*/ 15 w 61"/>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107">
                        <a:moveTo>
                          <a:pt x="15" y="0"/>
                        </a:moveTo>
                        <a:lnTo>
                          <a:pt x="61" y="99"/>
                        </a:lnTo>
                        <a:lnTo>
                          <a:pt x="46" y="107"/>
                        </a:lnTo>
                        <a:lnTo>
                          <a:pt x="0" y="8"/>
                        </a:lnTo>
                        <a:lnTo>
                          <a:pt x="15" y="0"/>
                        </a:lnTo>
                        <a:close/>
                      </a:path>
                    </a:pathLst>
                  </a:custGeom>
                  <a:solidFill>
                    <a:srgbClr val="000000"/>
                  </a:solidFill>
                  <a:ln w="28575" cmpd="sng">
                    <a:solidFill>
                      <a:srgbClr val="000000"/>
                    </a:solidFill>
                    <a:round/>
                    <a:headEnd/>
                    <a:tailEnd/>
                  </a:ln>
                </p:spPr>
                <p:txBody>
                  <a:bodyPr/>
                  <a:lstStyle/>
                  <a:p>
                    <a:endParaRPr lang="en-US"/>
                  </a:p>
                </p:txBody>
              </p:sp>
              <p:sp>
                <p:nvSpPr>
                  <p:cNvPr id="14412" name="Freeform 61"/>
                  <p:cNvSpPr>
                    <a:spLocks/>
                  </p:cNvSpPr>
                  <p:nvPr/>
                </p:nvSpPr>
                <p:spPr bwMode="auto">
                  <a:xfrm>
                    <a:off x="3743" y="2534"/>
                    <a:ext cx="54" cy="100"/>
                  </a:xfrm>
                  <a:custGeom>
                    <a:avLst/>
                    <a:gdLst>
                      <a:gd name="T0" fmla="*/ 16 w 54"/>
                      <a:gd name="T1" fmla="*/ 0 h 100"/>
                      <a:gd name="T2" fmla="*/ 54 w 54"/>
                      <a:gd name="T3" fmla="*/ 92 h 100"/>
                      <a:gd name="T4" fmla="*/ 38 w 54"/>
                      <a:gd name="T5" fmla="*/ 100 h 100"/>
                      <a:gd name="T6" fmla="*/ 0 w 54"/>
                      <a:gd name="T7" fmla="*/ 8 h 100"/>
                      <a:gd name="T8" fmla="*/ 16 w 54"/>
                      <a:gd name="T9" fmla="*/ 0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4" h="100">
                        <a:moveTo>
                          <a:pt x="16" y="0"/>
                        </a:moveTo>
                        <a:lnTo>
                          <a:pt x="54" y="92"/>
                        </a:lnTo>
                        <a:lnTo>
                          <a:pt x="38" y="100"/>
                        </a:lnTo>
                        <a:lnTo>
                          <a:pt x="0" y="8"/>
                        </a:lnTo>
                        <a:lnTo>
                          <a:pt x="16" y="0"/>
                        </a:lnTo>
                        <a:close/>
                      </a:path>
                    </a:pathLst>
                  </a:custGeom>
                  <a:solidFill>
                    <a:srgbClr val="000000"/>
                  </a:solidFill>
                  <a:ln w="28575" cmpd="sng">
                    <a:solidFill>
                      <a:srgbClr val="000000"/>
                    </a:solidFill>
                    <a:round/>
                    <a:headEnd/>
                    <a:tailEnd/>
                  </a:ln>
                </p:spPr>
                <p:txBody>
                  <a:bodyPr/>
                  <a:lstStyle/>
                  <a:p>
                    <a:endParaRPr lang="en-US"/>
                  </a:p>
                </p:txBody>
              </p:sp>
              <p:sp>
                <p:nvSpPr>
                  <p:cNvPr id="14413" name="Rectangle 62"/>
                  <p:cNvSpPr>
                    <a:spLocks noChangeArrowheads="1"/>
                  </p:cNvSpPr>
                  <p:nvPr/>
                </p:nvSpPr>
                <p:spPr bwMode="auto">
                  <a:xfrm>
                    <a:off x="3789" y="2626"/>
                    <a:ext cx="8" cy="15"/>
                  </a:xfrm>
                  <a:prstGeom prst="rect">
                    <a:avLst/>
                  </a:prstGeom>
                  <a:solidFill>
                    <a:srgbClr val="000000"/>
                  </a:solidFill>
                  <a:ln w="2857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4414" name="Freeform 63"/>
                  <p:cNvSpPr>
                    <a:spLocks/>
                  </p:cNvSpPr>
                  <p:nvPr/>
                </p:nvSpPr>
                <p:spPr bwMode="auto">
                  <a:xfrm>
                    <a:off x="3842" y="2550"/>
                    <a:ext cx="107" cy="61"/>
                  </a:xfrm>
                  <a:custGeom>
                    <a:avLst/>
                    <a:gdLst>
                      <a:gd name="T0" fmla="*/ 0 w 107"/>
                      <a:gd name="T1" fmla="*/ 45 h 61"/>
                      <a:gd name="T2" fmla="*/ 100 w 107"/>
                      <a:gd name="T3" fmla="*/ 0 h 61"/>
                      <a:gd name="T4" fmla="*/ 107 w 107"/>
                      <a:gd name="T5" fmla="*/ 15 h 61"/>
                      <a:gd name="T6" fmla="*/ 8 w 107"/>
                      <a:gd name="T7" fmla="*/ 61 h 61"/>
                      <a:gd name="T8" fmla="*/ 0 w 107"/>
                      <a:gd name="T9" fmla="*/ 45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61">
                        <a:moveTo>
                          <a:pt x="0" y="45"/>
                        </a:moveTo>
                        <a:lnTo>
                          <a:pt x="100" y="0"/>
                        </a:lnTo>
                        <a:lnTo>
                          <a:pt x="107" y="15"/>
                        </a:lnTo>
                        <a:lnTo>
                          <a:pt x="8" y="61"/>
                        </a:lnTo>
                        <a:lnTo>
                          <a:pt x="0" y="45"/>
                        </a:lnTo>
                        <a:close/>
                      </a:path>
                    </a:pathLst>
                  </a:custGeom>
                  <a:solidFill>
                    <a:srgbClr val="000000"/>
                  </a:solidFill>
                  <a:ln w="28575" cmpd="sng">
                    <a:solidFill>
                      <a:srgbClr val="000000"/>
                    </a:solidFill>
                    <a:round/>
                    <a:headEnd/>
                    <a:tailEnd/>
                  </a:ln>
                </p:spPr>
                <p:txBody>
                  <a:bodyPr/>
                  <a:lstStyle/>
                  <a:p>
                    <a:endParaRPr lang="en-US"/>
                  </a:p>
                </p:txBody>
              </p:sp>
              <p:sp>
                <p:nvSpPr>
                  <p:cNvPr id="14415" name="Freeform 64"/>
                  <p:cNvSpPr>
                    <a:spLocks/>
                  </p:cNvSpPr>
                  <p:nvPr/>
                </p:nvSpPr>
                <p:spPr bwMode="auto">
                  <a:xfrm>
                    <a:off x="3995" y="2473"/>
                    <a:ext cx="99" cy="61"/>
                  </a:xfrm>
                  <a:custGeom>
                    <a:avLst/>
                    <a:gdLst>
                      <a:gd name="T0" fmla="*/ 0 w 99"/>
                      <a:gd name="T1" fmla="*/ 46 h 61"/>
                      <a:gd name="T2" fmla="*/ 91 w 99"/>
                      <a:gd name="T3" fmla="*/ 0 h 61"/>
                      <a:gd name="T4" fmla="*/ 99 w 99"/>
                      <a:gd name="T5" fmla="*/ 16 h 61"/>
                      <a:gd name="T6" fmla="*/ 8 w 99"/>
                      <a:gd name="T7" fmla="*/ 61 h 61"/>
                      <a:gd name="T8" fmla="*/ 0 w 99"/>
                      <a:gd name="T9" fmla="*/ 46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 h="61">
                        <a:moveTo>
                          <a:pt x="0" y="46"/>
                        </a:moveTo>
                        <a:lnTo>
                          <a:pt x="91" y="0"/>
                        </a:lnTo>
                        <a:lnTo>
                          <a:pt x="99" y="16"/>
                        </a:lnTo>
                        <a:lnTo>
                          <a:pt x="8" y="61"/>
                        </a:lnTo>
                        <a:lnTo>
                          <a:pt x="0" y="46"/>
                        </a:lnTo>
                        <a:close/>
                      </a:path>
                    </a:pathLst>
                  </a:custGeom>
                  <a:solidFill>
                    <a:srgbClr val="000000"/>
                  </a:solidFill>
                  <a:ln w="28575" cmpd="sng">
                    <a:solidFill>
                      <a:srgbClr val="000000"/>
                    </a:solidFill>
                    <a:round/>
                    <a:headEnd/>
                    <a:tailEnd/>
                  </a:ln>
                </p:spPr>
                <p:txBody>
                  <a:bodyPr/>
                  <a:lstStyle/>
                  <a:p>
                    <a:endParaRPr lang="en-US"/>
                  </a:p>
                </p:txBody>
              </p:sp>
              <p:sp>
                <p:nvSpPr>
                  <p:cNvPr id="14416" name="Freeform 65"/>
                  <p:cNvSpPr>
                    <a:spLocks/>
                  </p:cNvSpPr>
                  <p:nvPr/>
                </p:nvSpPr>
                <p:spPr bwMode="auto">
                  <a:xfrm>
                    <a:off x="4140" y="2397"/>
                    <a:ext cx="107" cy="61"/>
                  </a:xfrm>
                  <a:custGeom>
                    <a:avLst/>
                    <a:gdLst>
                      <a:gd name="T0" fmla="*/ 0 w 107"/>
                      <a:gd name="T1" fmla="*/ 46 h 61"/>
                      <a:gd name="T2" fmla="*/ 99 w 107"/>
                      <a:gd name="T3" fmla="*/ 0 h 61"/>
                      <a:gd name="T4" fmla="*/ 107 w 107"/>
                      <a:gd name="T5" fmla="*/ 15 h 61"/>
                      <a:gd name="T6" fmla="*/ 7 w 107"/>
                      <a:gd name="T7" fmla="*/ 61 h 61"/>
                      <a:gd name="T8" fmla="*/ 0 w 107"/>
                      <a:gd name="T9" fmla="*/ 46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61">
                        <a:moveTo>
                          <a:pt x="0" y="46"/>
                        </a:moveTo>
                        <a:lnTo>
                          <a:pt x="99" y="0"/>
                        </a:lnTo>
                        <a:lnTo>
                          <a:pt x="107" y="15"/>
                        </a:lnTo>
                        <a:lnTo>
                          <a:pt x="7" y="61"/>
                        </a:lnTo>
                        <a:lnTo>
                          <a:pt x="0" y="46"/>
                        </a:lnTo>
                        <a:close/>
                      </a:path>
                    </a:pathLst>
                  </a:custGeom>
                  <a:solidFill>
                    <a:srgbClr val="000000"/>
                  </a:solidFill>
                  <a:ln w="28575" cmpd="sng">
                    <a:solidFill>
                      <a:srgbClr val="000000"/>
                    </a:solidFill>
                    <a:round/>
                    <a:headEnd/>
                    <a:tailEnd/>
                  </a:ln>
                </p:spPr>
                <p:txBody>
                  <a:bodyPr/>
                  <a:lstStyle/>
                  <a:p>
                    <a:endParaRPr lang="en-US"/>
                  </a:p>
                </p:txBody>
              </p:sp>
              <p:sp>
                <p:nvSpPr>
                  <p:cNvPr id="14417" name="Rectangle 66"/>
                  <p:cNvSpPr>
                    <a:spLocks noChangeArrowheads="1"/>
                  </p:cNvSpPr>
                  <p:nvPr/>
                </p:nvSpPr>
                <p:spPr bwMode="auto">
                  <a:xfrm>
                    <a:off x="4300" y="2367"/>
                    <a:ext cx="8" cy="15"/>
                  </a:xfrm>
                  <a:prstGeom prst="rect">
                    <a:avLst/>
                  </a:prstGeom>
                  <a:solidFill>
                    <a:srgbClr val="000000"/>
                  </a:solidFill>
                  <a:ln w="2857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4418" name="Freeform 67"/>
                  <p:cNvSpPr>
                    <a:spLocks/>
                  </p:cNvSpPr>
                  <p:nvPr/>
                </p:nvSpPr>
                <p:spPr bwMode="auto">
                  <a:xfrm>
                    <a:off x="4308" y="2367"/>
                    <a:ext cx="83" cy="76"/>
                  </a:xfrm>
                  <a:custGeom>
                    <a:avLst/>
                    <a:gdLst>
                      <a:gd name="T0" fmla="*/ 7 w 83"/>
                      <a:gd name="T1" fmla="*/ 0 h 76"/>
                      <a:gd name="T2" fmla="*/ 83 w 83"/>
                      <a:gd name="T3" fmla="*/ 61 h 76"/>
                      <a:gd name="T4" fmla="*/ 76 w 83"/>
                      <a:gd name="T5" fmla="*/ 76 h 76"/>
                      <a:gd name="T6" fmla="*/ 0 w 83"/>
                      <a:gd name="T7" fmla="*/ 15 h 76"/>
                      <a:gd name="T8" fmla="*/ 7 w 83"/>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76">
                        <a:moveTo>
                          <a:pt x="7" y="0"/>
                        </a:moveTo>
                        <a:lnTo>
                          <a:pt x="83" y="61"/>
                        </a:lnTo>
                        <a:lnTo>
                          <a:pt x="76" y="76"/>
                        </a:lnTo>
                        <a:lnTo>
                          <a:pt x="0" y="15"/>
                        </a:lnTo>
                        <a:lnTo>
                          <a:pt x="7" y="0"/>
                        </a:lnTo>
                        <a:close/>
                      </a:path>
                    </a:pathLst>
                  </a:custGeom>
                  <a:solidFill>
                    <a:srgbClr val="000000"/>
                  </a:solidFill>
                  <a:ln w="28575" cmpd="sng">
                    <a:solidFill>
                      <a:srgbClr val="000000"/>
                    </a:solidFill>
                    <a:round/>
                    <a:headEnd/>
                    <a:tailEnd/>
                  </a:ln>
                </p:spPr>
                <p:txBody>
                  <a:bodyPr/>
                  <a:lstStyle/>
                  <a:p>
                    <a:endParaRPr lang="en-US"/>
                  </a:p>
                </p:txBody>
              </p:sp>
              <p:sp>
                <p:nvSpPr>
                  <p:cNvPr id="14419" name="Freeform 68"/>
                  <p:cNvSpPr>
                    <a:spLocks/>
                  </p:cNvSpPr>
                  <p:nvPr/>
                </p:nvSpPr>
                <p:spPr bwMode="auto">
                  <a:xfrm>
                    <a:off x="4437" y="2466"/>
                    <a:ext cx="92" cy="76"/>
                  </a:xfrm>
                  <a:custGeom>
                    <a:avLst/>
                    <a:gdLst>
                      <a:gd name="T0" fmla="*/ 8 w 92"/>
                      <a:gd name="T1" fmla="*/ 0 h 76"/>
                      <a:gd name="T2" fmla="*/ 92 w 92"/>
                      <a:gd name="T3" fmla="*/ 61 h 76"/>
                      <a:gd name="T4" fmla="*/ 84 w 92"/>
                      <a:gd name="T5" fmla="*/ 76 h 76"/>
                      <a:gd name="T6" fmla="*/ 0 w 92"/>
                      <a:gd name="T7" fmla="*/ 15 h 76"/>
                      <a:gd name="T8" fmla="*/ 8 w 92"/>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76">
                        <a:moveTo>
                          <a:pt x="8" y="0"/>
                        </a:moveTo>
                        <a:lnTo>
                          <a:pt x="92" y="61"/>
                        </a:lnTo>
                        <a:lnTo>
                          <a:pt x="84" y="76"/>
                        </a:lnTo>
                        <a:lnTo>
                          <a:pt x="0" y="15"/>
                        </a:lnTo>
                        <a:lnTo>
                          <a:pt x="8" y="0"/>
                        </a:lnTo>
                        <a:close/>
                      </a:path>
                    </a:pathLst>
                  </a:custGeom>
                  <a:solidFill>
                    <a:srgbClr val="000000"/>
                  </a:solidFill>
                  <a:ln w="28575" cmpd="sng">
                    <a:solidFill>
                      <a:srgbClr val="000000"/>
                    </a:solidFill>
                    <a:round/>
                    <a:headEnd/>
                    <a:tailEnd/>
                  </a:ln>
                </p:spPr>
                <p:txBody>
                  <a:bodyPr/>
                  <a:lstStyle/>
                  <a:p>
                    <a:endParaRPr lang="en-US"/>
                  </a:p>
                </p:txBody>
              </p:sp>
              <p:sp>
                <p:nvSpPr>
                  <p:cNvPr id="14420" name="Freeform 69"/>
                  <p:cNvSpPr>
                    <a:spLocks/>
                  </p:cNvSpPr>
                  <p:nvPr/>
                </p:nvSpPr>
                <p:spPr bwMode="auto">
                  <a:xfrm>
                    <a:off x="4567" y="2565"/>
                    <a:ext cx="99" cy="84"/>
                  </a:xfrm>
                  <a:custGeom>
                    <a:avLst/>
                    <a:gdLst>
                      <a:gd name="T0" fmla="*/ 7 w 99"/>
                      <a:gd name="T1" fmla="*/ 0 h 84"/>
                      <a:gd name="T2" fmla="*/ 99 w 99"/>
                      <a:gd name="T3" fmla="*/ 69 h 84"/>
                      <a:gd name="T4" fmla="*/ 91 w 99"/>
                      <a:gd name="T5" fmla="*/ 84 h 84"/>
                      <a:gd name="T6" fmla="*/ 0 w 99"/>
                      <a:gd name="T7" fmla="*/ 15 h 84"/>
                      <a:gd name="T8" fmla="*/ 7 w 99"/>
                      <a:gd name="T9" fmla="*/ 0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 h="84">
                        <a:moveTo>
                          <a:pt x="7" y="0"/>
                        </a:moveTo>
                        <a:lnTo>
                          <a:pt x="99" y="69"/>
                        </a:lnTo>
                        <a:lnTo>
                          <a:pt x="91" y="84"/>
                        </a:lnTo>
                        <a:lnTo>
                          <a:pt x="0" y="15"/>
                        </a:lnTo>
                        <a:lnTo>
                          <a:pt x="7" y="0"/>
                        </a:lnTo>
                        <a:close/>
                      </a:path>
                    </a:pathLst>
                  </a:custGeom>
                  <a:solidFill>
                    <a:srgbClr val="000000"/>
                  </a:solidFill>
                  <a:ln w="28575" cmpd="sng">
                    <a:solidFill>
                      <a:srgbClr val="000000"/>
                    </a:solidFill>
                    <a:round/>
                    <a:headEnd/>
                    <a:tailEnd/>
                  </a:ln>
                </p:spPr>
                <p:txBody>
                  <a:bodyPr/>
                  <a:lstStyle/>
                  <a:p>
                    <a:endParaRPr lang="en-US"/>
                  </a:p>
                </p:txBody>
              </p:sp>
              <p:sp>
                <p:nvSpPr>
                  <p:cNvPr id="14421" name="Freeform 70"/>
                  <p:cNvSpPr>
                    <a:spLocks/>
                  </p:cNvSpPr>
                  <p:nvPr/>
                </p:nvSpPr>
                <p:spPr bwMode="auto">
                  <a:xfrm>
                    <a:off x="4704" y="2672"/>
                    <a:ext cx="92" cy="76"/>
                  </a:xfrm>
                  <a:custGeom>
                    <a:avLst/>
                    <a:gdLst>
                      <a:gd name="T0" fmla="*/ 8 w 92"/>
                      <a:gd name="T1" fmla="*/ 0 h 76"/>
                      <a:gd name="T2" fmla="*/ 92 w 92"/>
                      <a:gd name="T3" fmla="*/ 61 h 76"/>
                      <a:gd name="T4" fmla="*/ 84 w 92"/>
                      <a:gd name="T5" fmla="*/ 76 h 76"/>
                      <a:gd name="T6" fmla="*/ 0 w 92"/>
                      <a:gd name="T7" fmla="*/ 15 h 76"/>
                      <a:gd name="T8" fmla="*/ 8 w 92"/>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76">
                        <a:moveTo>
                          <a:pt x="8" y="0"/>
                        </a:moveTo>
                        <a:lnTo>
                          <a:pt x="92" y="61"/>
                        </a:lnTo>
                        <a:lnTo>
                          <a:pt x="84" y="76"/>
                        </a:lnTo>
                        <a:lnTo>
                          <a:pt x="0" y="15"/>
                        </a:lnTo>
                        <a:lnTo>
                          <a:pt x="8" y="0"/>
                        </a:lnTo>
                        <a:close/>
                      </a:path>
                    </a:pathLst>
                  </a:custGeom>
                  <a:solidFill>
                    <a:srgbClr val="000000"/>
                  </a:solidFill>
                  <a:ln w="28575" cmpd="sng">
                    <a:solidFill>
                      <a:srgbClr val="000000"/>
                    </a:solidFill>
                    <a:round/>
                    <a:headEnd/>
                    <a:tailEnd/>
                  </a:ln>
                </p:spPr>
                <p:txBody>
                  <a:bodyPr/>
                  <a:lstStyle/>
                  <a:p>
                    <a:endParaRPr lang="en-US"/>
                  </a:p>
                </p:txBody>
              </p:sp>
              <p:sp>
                <p:nvSpPr>
                  <p:cNvPr id="14422" name="Freeform 85"/>
                  <p:cNvSpPr>
                    <a:spLocks/>
                  </p:cNvSpPr>
                  <p:nvPr/>
                </p:nvSpPr>
                <p:spPr bwMode="auto">
                  <a:xfrm>
                    <a:off x="3751" y="2595"/>
                    <a:ext cx="76" cy="77"/>
                  </a:xfrm>
                  <a:custGeom>
                    <a:avLst/>
                    <a:gdLst>
                      <a:gd name="T0" fmla="*/ 38 w 76"/>
                      <a:gd name="T1" fmla="*/ 0 h 77"/>
                      <a:gd name="T2" fmla="*/ 76 w 76"/>
                      <a:gd name="T3" fmla="*/ 39 h 77"/>
                      <a:gd name="T4" fmla="*/ 38 w 76"/>
                      <a:gd name="T5" fmla="*/ 77 h 77"/>
                      <a:gd name="T6" fmla="*/ 0 w 76"/>
                      <a:gd name="T7" fmla="*/ 39 h 77"/>
                      <a:gd name="T8" fmla="*/ 38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23" name="Freeform 86"/>
                  <p:cNvSpPr>
                    <a:spLocks/>
                  </p:cNvSpPr>
                  <p:nvPr/>
                </p:nvSpPr>
                <p:spPr bwMode="auto">
                  <a:xfrm>
                    <a:off x="4269" y="2336"/>
                    <a:ext cx="77" cy="76"/>
                  </a:xfrm>
                  <a:custGeom>
                    <a:avLst/>
                    <a:gdLst>
                      <a:gd name="T0" fmla="*/ 39 w 77"/>
                      <a:gd name="T1" fmla="*/ 0 h 76"/>
                      <a:gd name="T2" fmla="*/ 77 w 77"/>
                      <a:gd name="T3" fmla="*/ 38 h 76"/>
                      <a:gd name="T4" fmla="*/ 39 w 77"/>
                      <a:gd name="T5" fmla="*/ 76 h 76"/>
                      <a:gd name="T6" fmla="*/ 0 w 77"/>
                      <a:gd name="T7" fmla="*/ 38 h 76"/>
                      <a:gd name="T8" fmla="*/ 39 w 77"/>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76">
                        <a:moveTo>
                          <a:pt x="39" y="0"/>
                        </a:moveTo>
                        <a:lnTo>
                          <a:pt x="77" y="38"/>
                        </a:lnTo>
                        <a:lnTo>
                          <a:pt x="39" y="76"/>
                        </a:lnTo>
                        <a:lnTo>
                          <a:pt x="0" y="38"/>
                        </a:lnTo>
                        <a:lnTo>
                          <a:pt x="39" y="0"/>
                        </a:lnTo>
                        <a:close/>
                      </a:path>
                    </a:pathLst>
                  </a:custGeom>
                  <a:solidFill>
                    <a:srgbClr val="C0C0C0"/>
                  </a:solidFill>
                  <a:ln w="28575" cmpd="sng">
                    <a:solidFill>
                      <a:srgbClr val="000000"/>
                    </a:solidFill>
                    <a:prstDash val="solid"/>
                    <a:round/>
                    <a:headEnd/>
                    <a:tailEnd/>
                  </a:ln>
                </p:spPr>
                <p:txBody>
                  <a:bodyPr/>
                  <a:lstStyle/>
                  <a:p>
                    <a:endParaRPr lang="en-US"/>
                  </a:p>
                </p:txBody>
              </p:sp>
              <p:sp>
                <p:nvSpPr>
                  <p:cNvPr id="14424" name="Freeform 87"/>
                  <p:cNvSpPr>
                    <a:spLocks/>
                  </p:cNvSpPr>
                  <p:nvPr/>
                </p:nvSpPr>
                <p:spPr bwMode="auto">
                  <a:xfrm>
                    <a:off x="4788" y="2733"/>
                    <a:ext cx="76" cy="76"/>
                  </a:xfrm>
                  <a:custGeom>
                    <a:avLst/>
                    <a:gdLst>
                      <a:gd name="T0" fmla="*/ 38 w 76"/>
                      <a:gd name="T1" fmla="*/ 0 h 76"/>
                      <a:gd name="T2" fmla="*/ 76 w 76"/>
                      <a:gd name="T3" fmla="*/ 38 h 76"/>
                      <a:gd name="T4" fmla="*/ 38 w 76"/>
                      <a:gd name="T5" fmla="*/ 76 h 76"/>
                      <a:gd name="T6" fmla="*/ 0 w 76"/>
                      <a:gd name="T7" fmla="*/ 38 h 76"/>
                      <a:gd name="T8" fmla="*/ 38 w 76"/>
                      <a:gd name="T9" fmla="*/ 0 h 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6">
                        <a:moveTo>
                          <a:pt x="38" y="0"/>
                        </a:moveTo>
                        <a:lnTo>
                          <a:pt x="76" y="38"/>
                        </a:lnTo>
                        <a:lnTo>
                          <a:pt x="38" y="76"/>
                        </a:lnTo>
                        <a:lnTo>
                          <a:pt x="0" y="38"/>
                        </a:lnTo>
                        <a:lnTo>
                          <a:pt x="38" y="0"/>
                        </a:lnTo>
                        <a:close/>
                      </a:path>
                    </a:pathLst>
                  </a:custGeom>
                  <a:solidFill>
                    <a:srgbClr val="C0C0C0"/>
                  </a:solidFill>
                  <a:ln w="28575" cmpd="sng">
                    <a:solidFill>
                      <a:srgbClr val="000000"/>
                    </a:solidFill>
                    <a:prstDash val="solid"/>
                    <a:round/>
                    <a:headEnd/>
                    <a:tailEnd/>
                  </a:ln>
                </p:spPr>
                <p:txBody>
                  <a:bodyPr/>
                  <a:lstStyle/>
                  <a:p>
                    <a:endParaRPr lang="en-US"/>
                  </a:p>
                </p:txBody>
              </p:sp>
            </p:grpSp>
          </p:grpSp>
        </p:grpSp>
        <p:sp>
          <p:nvSpPr>
            <p:cNvPr id="14404" name="Freeform 119"/>
            <p:cNvSpPr>
              <a:spLocks/>
            </p:cNvSpPr>
            <p:nvPr/>
          </p:nvSpPr>
          <p:spPr bwMode="auto">
            <a:xfrm>
              <a:off x="8393531" y="3019426"/>
              <a:ext cx="120650" cy="122238"/>
            </a:xfrm>
            <a:custGeom>
              <a:avLst/>
              <a:gdLst>
                <a:gd name="T0" fmla="*/ 2147483646 w 76"/>
                <a:gd name="T1" fmla="*/ 0 h 77"/>
                <a:gd name="T2" fmla="*/ 2147483646 w 76"/>
                <a:gd name="T3" fmla="*/ 2147483646 h 77"/>
                <a:gd name="T4" fmla="*/ 2147483646 w 76"/>
                <a:gd name="T5" fmla="*/ 2147483646 h 77"/>
                <a:gd name="T6" fmla="*/ 0 w 76"/>
                <a:gd name="T7" fmla="*/ 2147483646 h 77"/>
                <a:gd name="T8" fmla="*/ 2147483646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C0C0C0"/>
            </a:solidFill>
            <a:ln w="28575">
              <a:solidFill>
                <a:srgbClr val="000000"/>
              </a:solidFill>
              <a:prstDash val="solid"/>
              <a:round/>
              <a:headEnd/>
              <a:tailEnd/>
            </a:ln>
          </p:spPr>
          <p:txBody>
            <a:bodyPr/>
            <a:lstStyle/>
            <a:p>
              <a:endParaRPr lang="en-US"/>
            </a:p>
          </p:txBody>
        </p:sp>
      </p:grpSp>
      <p:grpSp>
        <p:nvGrpSpPr>
          <p:cNvPr id="14373" name="Group 17"/>
          <p:cNvGrpSpPr>
            <a:grpSpLocks/>
          </p:cNvGrpSpPr>
          <p:nvPr/>
        </p:nvGrpSpPr>
        <p:grpSpPr bwMode="auto">
          <a:xfrm>
            <a:off x="1827213" y="1831975"/>
            <a:ext cx="6662737" cy="2543175"/>
            <a:chOff x="1827213" y="1831975"/>
            <a:chExt cx="6662490" cy="2543175"/>
          </a:xfrm>
        </p:grpSpPr>
        <p:cxnSp>
          <p:nvCxnSpPr>
            <p:cNvPr id="9" name="Straight Connector 8"/>
            <p:cNvCxnSpPr/>
            <p:nvPr/>
          </p:nvCxnSpPr>
          <p:spPr>
            <a:xfrm flipV="1">
              <a:off x="7654709" y="2208213"/>
              <a:ext cx="779434" cy="170021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386" name="Group 139"/>
            <p:cNvGrpSpPr>
              <a:grpSpLocks/>
            </p:cNvGrpSpPr>
            <p:nvPr/>
          </p:nvGrpSpPr>
          <p:grpSpPr bwMode="auto">
            <a:xfrm>
              <a:off x="1827213" y="1831975"/>
              <a:ext cx="5883275" cy="2543175"/>
              <a:chOff x="1151" y="1154"/>
              <a:chExt cx="3706" cy="1602"/>
            </a:xfrm>
          </p:grpSpPr>
          <p:grpSp>
            <p:nvGrpSpPr>
              <p:cNvPr id="14388" name="Group 138"/>
              <p:cNvGrpSpPr>
                <a:grpSpLocks/>
              </p:cNvGrpSpPr>
              <p:nvPr/>
            </p:nvGrpSpPr>
            <p:grpSpPr bwMode="auto">
              <a:xfrm>
                <a:off x="1151" y="1154"/>
                <a:ext cx="3706" cy="1602"/>
                <a:chOff x="1151" y="1154"/>
                <a:chExt cx="3706" cy="1602"/>
              </a:xfrm>
            </p:grpSpPr>
            <p:grpSp>
              <p:nvGrpSpPr>
                <p:cNvPr id="14390" name="Group 137"/>
                <p:cNvGrpSpPr>
                  <a:grpSpLocks/>
                </p:cNvGrpSpPr>
                <p:nvPr/>
              </p:nvGrpSpPr>
              <p:grpSpPr bwMode="auto">
                <a:xfrm>
                  <a:off x="1151" y="1154"/>
                  <a:ext cx="3706" cy="1602"/>
                  <a:chOff x="1151" y="1154"/>
                  <a:chExt cx="3706" cy="1602"/>
                </a:xfrm>
              </p:grpSpPr>
              <p:grpSp>
                <p:nvGrpSpPr>
                  <p:cNvPr id="14392" name="Group 136"/>
                  <p:cNvGrpSpPr>
                    <a:grpSpLocks/>
                  </p:cNvGrpSpPr>
                  <p:nvPr/>
                </p:nvGrpSpPr>
                <p:grpSpPr bwMode="auto">
                  <a:xfrm>
                    <a:off x="1189" y="1154"/>
                    <a:ext cx="3668" cy="1571"/>
                    <a:chOff x="1189" y="1154"/>
                    <a:chExt cx="3668" cy="1571"/>
                  </a:xfrm>
                </p:grpSpPr>
                <p:grpSp>
                  <p:nvGrpSpPr>
                    <p:cNvPr id="14394" name="Group 132"/>
                    <p:cNvGrpSpPr>
                      <a:grpSpLocks/>
                    </p:cNvGrpSpPr>
                    <p:nvPr/>
                  </p:nvGrpSpPr>
                  <p:grpSpPr bwMode="auto">
                    <a:xfrm>
                      <a:off x="1189" y="1192"/>
                      <a:ext cx="3668" cy="1533"/>
                      <a:chOff x="1189" y="1192"/>
                      <a:chExt cx="3668" cy="1533"/>
                    </a:xfrm>
                  </p:grpSpPr>
                  <p:grpSp>
                    <p:nvGrpSpPr>
                      <p:cNvPr id="14398" name="Group 127"/>
                      <p:cNvGrpSpPr>
                        <a:grpSpLocks/>
                      </p:cNvGrpSpPr>
                      <p:nvPr/>
                    </p:nvGrpSpPr>
                    <p:grpSpPr bwMode="auto">
                      <a:xfrm>
                        <a:off x="1189" y="1192"/>
                        <a:ext cx="3637" cy="1533"/>
                        <a:chOff x="1189" y="1192"/>
                        <a:chExt cx="3637" cy="1533"/>
                      </a:xfrm>
                    </p:grpSpPr>
                    <p:sp>
                      <p:nvSpPr>
                        <p:cNvPr id="14400" name="Freeform 71"/>
                        <p:cNvSpPr>
                          <a:spLocks/>
                        </p:cNvSpPr>
                        <p:nvPr/>
                      </p:nvSpPr>
                      <p:spPr bwMode="auto">
                        <a:xfrm>
                          <a:off x="1189" y="1192"/>
                          <a:ext cx="3637" cy="1533"/>
                        </a:xfrm>
                        <a:custGeom>
                          <a:avLst/>
                          <a:gdLst>
                            <a:gd name="T0" fmla="*/ 0 w 477"/>
                            <a:gd name="T1" fmla="*/ 5187108 h 201"/>
                            <a:gd name="T2" fmla="*/ 1750960 w 477"/>
                            <a:gd name="T3" fmla="*/ 2659663 h 201"/>
                            <a:gd name="T4" fmla="*/ 3505001 w 477"/>
                            <a:gd name="T5" fmla="*/ 2063837 h 201"/>
                            <a:gd name="T6" fmla="*/ 5255495 w 477"/>
                            <a:gd name="T7" fmla="*/ 2659663 h 201"/>
                            <a:gd name="T8" fmla="*/ 7037031 w 477"/>
                            <a:gd name="T9" fmla="*/ 0 h 201"/>
                            <a:gd name="T10" fmla="*/ 8787526 w 477"/>
                            <a:gd name="T11" fmla="*/ 4334409 h 201"/>
                            <a:gd name="T12" fmla="*/ 10542031 w 477"/>
                            <a:gd name="T13" fmla="*/ 2811835 h 201"/>
                            <a:gd name="T14" fmla="*/ 12292526 w 477"/>
                            <a:gd name="T15" fmla="*/ 4310910 h 20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77" h="201">
                              <a:moveTo>
                                <a:pt x="0" y="201"/>
                              </a:moveTo>
                              <a:lnTo>
                                <a:pt x="68" y="103"/>
                              </a:lnTo>
                              <a:lnTo>
                                <a:pt x="136" y="80"/>
                              </a:lnTo>
                              <a:lnTo>
                                <a:pt x="204" y="103"/>
                              </a:lnTo>
                              <a:lnTo>
                                <a:pt x="273" y="0"/>
                              </a:lnTo>
                              <a:lnTo>
                                <a:pt x="341" y="168"/>
                              </a:lnTo>
                              <a:lnTo>
                                <a:pt x="409" y="109"/>
                              </a:lnTo>
                              <a:lnTo>
                                <a:pt x="477" y="167"/>
                              </a:lnTo>
                            </a:path>
                          </a:pathLst>
                        </a:custGeom>
                        <a:noFill/>
                        <a:ln w="3492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401" name="Rectangle 94"/>
                        <p:cNvSpPr>
                          <a:spLocks noChangeArrowheads="1"/>
                        </p:cNvSpPr>
                        <p:nvPr/>
                      </p:nvSpPr>
                      <p:spPr bwMode="auto">
                        <a:xfrm>
                          <a:off x="4269" y="1985"/>
                          <a:ext cx="69"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4399" name="Rectangle 95"/>
                      <p:cNvSpPr>
                        <a:spLocks noChangeArrowheads="1"/>
                      </p:cNvSpPr>
                      <p:nvPr/>
                    </p:nvSpPr>
                    <p:spPr bwMode="auto">
                      <a:xfrm>
                        <a:off x="4788" y="2428"/>
                        <a:ext cx="69" cy="68"/>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4395" name="Rectangle 92"/>
                    <p:cNvSpPr>
                      <a:spLocks noChangeArrowheads="1"/>
                    </p:cNvSpPr>
                    <p:nvPr/>
                  </p:nvSpPr>
                  <p:spPr bwMode="auto">
                    <a:xfrm>
                      <a:off x="3232" y="1154"/>
                      <a:ext cx="69"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4396" name="Rectangle 89"/>
                    <p:cNvSpPr>
                      <a:spLocks noChangeArrowheads="1"/>
                    </p:cNvSpPr>
                    <p:nvPr/>
                  </p:nvSpPr>
                  <p:spPr bwMode="auto">
                    <a:xfrm>
                      <a:off x="1669" y="1940"/>
                      <a:ext cx="69" cy="68"/>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4397" name="Rectangle 90"/>
                    <p:cNvSpPr>
                      <a:spLocks noChangeArrowheads="1"/>
                    </p:cNvSpPr>
                    <p:nvPr/>
                  </p:nvSpPr>
                  <p:spPr bwMode="auto">
                    <a:xfrm>
                      <a:off x="2188" y="1764"/>
                      <a:ext cx="68"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4393" name="Rectangle 88"/>
                  <p:cNvSpPr>
                    <a:spLocks noChangeArrowheads="1"/>
                  </p:cNvSpPr>
                  <p:nvPr/>
                </p:nvSpPr>
                <p:spPr bwMode="auto">
                  <a:xfrm>
                    <a:off x="1151" y="2687"/>
                    <a:ext cx="68"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4391" name="Rectangle 91"/>
                <p:cNvSpPr>
                  <a:spLocks noChangeArrowheads="1"/>
                </p:cNvSpPr>
                <p:nvPr/>
              </p:nvSpPr>
              <p:spPr bwMode="auto">
                <a:xfrm>
                  <a:off x="2706" y="1940"/>
                  <a:ext cx="69" cy="68"/>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4389" name="Rectangle 93"/>
              <p:cNvSpPr>
                <a:spLocks noChangeArrowheads="1"/>
              </p:cNvSpPr>
              <p:nvPr/>
            </p:nvSpPr>
            <p:spPr bwMode="auto">
              <a:xfrm>
                <a:off x="3751" y="2435"/>
                <a:ext cx="69" cy="69"/>
              </a:xfrm>
              <a:prstGeom prst="rect">
                <a:avLst/>
              </a:prstGeom>
              <a:solidFill>
                <a:srgbClr val="FFFFFF"/>
              </a:solidFill>
              <a:ln w="349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sp>
          <p:nvSpPr>
            <p:cNvPr id="14387" name="Rectangle 122"/>
            <p:cNvSpPr>
              <a:spLocks noChangeArrowheads="1"/>
            </p:cNvSpPr>
            <p:nvPr/>
          </p:nvSpPr>
          <p:spPr bwMode="auto">
            <a:xfrm>
              <a:off x="8380165" y="2154595"/>
              <a:ext cx="109538" cy="107950"/>
            </a:xfrm>
            <a:prstGeom prst="rect">
              <a:avLst/>
            </a:prstGeom>
            <a:solidFill>
              <a:srgbClr val="FFFFFF"/>
            </a:solidFill>
            <a:ln w="2540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grpSp>
        <p:nvGrpSpPr>
          <p:cNvPr id="4" name="Group 3"/>
          <p:cNvGrpSpPr/>
          <p:nvPr/>
        </p:nvGrpSpPr>
        <p:grpSpPr>
          <a:xfrm>
            <a:off x="1362677" y="1404144"/>
            <a:ext cx="1143000" cy="990600"/>
            <a:chOff x="408043" y="167550"/>
            <a:chExt cx="1143000" cy="990600"/>
          </a:xfrm>
        </p:grpSpPr>
        <p:sp>
          <p:nvSpPr>
            <p:cNvPr id="14375" name="Rectangle 113"/>
            <p:cNvSpPr>
              <a:spLocks noChangeArrowheads="1"/>
            </p:cNvSpPr>
            <p:nvPr/>
          </p:nvSpPr>
          <p:spPr bwMode="auto">
            <a:xfrm>
              <a:off x="408043" y="167550"/>
              <a:ext cx="1143000" cy="990600"/>
            </a:xfrm>
            <a:prstGeom prst="rect">
              <a:avLst/>
            </a:prstGeom>
            <a:solidFill>
              <a:srgbClr val="FFFFFF"/>
            </a:solidFill>
            <a:ln w="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grpSp>
          <p:nvGrpSpPr>
            <p:cNvPr id="3" name="Group 2"/>
            <p:cNvGrpSpPr/>
            <p:nvPr/>
          </p:nvGrpSpPr>
          <p:grpSpPr>
            <a:xfrm>
              <a:off x="485831" y="868362"/>
              <a:ext cx="911225" cy="274638"/>
              <a:chOff x="485831" y="256450"/>
              <a:chExt cx="911225" cy="274638"/>
            </a:xfrm>
          </p:grpSpPr>
          <p:sp>
            <p:nvSpPr>
              <p:cNvPr id="14376" name="Line 114"/>
              <p:cNvSpPr>
                <a:spLocks noChangeShapeType="1"/>
              </p:cNvSpPr>
              <p:nvPr/>
            </p:nvSpPr>
            <p:spPr bwMode="auto">
              <a:xfrm>
                <a:off x="485831" y="353288"/>
                <a:ext cx="52070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7" name="Freeform 115"/>
              <p:cNvSpPr>
                <a:spLocks/>
              </p:cNvSpPr>
              <p:nvPr/>
            </p:nvSpPr>
            <p:spPr bwMode="auto">
              <a:xfrm>
                <a:off x="679506" y="292963"/>
                <a:ext cx="120650" cy="120650"/>
              </a:xfrm>
              <a:custGeom>
                <a:avLst/>
                <a:gdLst>
                  <a:gd name="T0" fmla="*/ 2147483646 w 76"/>
                  <a:gd name="T1" fmla="*/ 0 h 76"/>
                  <a:gd name="T2" fmla="*/ 2147483646 w 76"/>
                  <a:gd name="T3" fmla="*/ 2147483646 h 76"/>
                  <a:gd name="T4" fmla="*/ 0 w 76"/>
                  <a:gd name="T5" fmla="*/ 2147483646 h 76"/>
                  <a:gd name="T6" fmla="*/ 2147483646 w 7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 h="76">
                    <a:moveTo>
                      <a:pt x="38" y="0"/>
                    </a:moveTo>
                    <a:lnTo>
                      <a:pt x="76" y="76"/>
                    </a:lnTo>
                    <a:lnTo>
                      <a:pt x="0" y="76"/>
                    </a:lnTo>
                    <a:lnTo>
                      <a:pt x="38" y="0"/>
                    </a:lnTo>
                    <a:close/>
                  </a:path>
                </a:pathLst>
              </a:custGeom>
              <a:solidFill>
                <a:srgbClr val="FFFFFF"/>
              </a:solidFill>
              <a:ln w="12700">
                <a:solidFill>
                  <a:srgbClr val="000000"/>
                </a:solidFill>
                <a:prstDash val="solid"/>
                <a:round/>
                <a:headEnd/>
                <a:tailEnd/>
              </a:ln>
            </p:spPr>
            <p:txBody>
              <a:bodyPr/>
              <a:lstStyle/>
              <a:p>
                <a:endParaRPr lang="en-US"/>
              </a:p>
            </p:txBody>
          </p:sp>
          <p:sp>
            <p:nvSpPr>
              <p:cNvPr id="14378" name="Rectangle 116"/>
              <p:cNvSpPr>
                <a:spLocks noChangeArrowheads="1"/>
              </p:cNvSpPr>
              <p:nvPr/>
            </p:nvSpPr>
            <p:spPr bwMode="auto">
              <a:xfrm>
                <a:off x="1054156" y="256450"/>
                <a:ext cx="342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dirty="0">
                    <a:solidFill>
                      <a:srgbClr val="000000"/>
                    </a:solidFill>
                    <a:latin typeface="Times New Roman" panose="02020603050405020304" pitchFamily="18" charset="0"/>
                    <a:cs typeface="Times New Roman" panose="02020603050405020304" pitchFamily="18" charset="0"/>
                  </a:rPr>
                  <a:t>HC</a:t>
                </a:r>
                <a:endParaRPr lang="en-US" altLang="en-US" sz="1800" b="1" dirty="0">
                  <a:latin typeface="Times New Roman" panose="02020603050405020304" pitchFamily="18" charset="0"/>
                  <a:cs typeface="Times New Roman" panose="02020603050405020304" pitchFamily="18" charset="0"/>
                </a:endParaRPr>
              </a:p>
            </p:txBody>
          </p:sp>
        </p:grpSp>
        <p:sp>
          <p:nvSpPr>
            <p:cNvPr id="14379" name="Rectangle 120"/>
            <p:cNvSpPr>
              <a:spLocks noChangeArrowheads="1"/>
            </p:cNvSpPr>
            <p:nvPr/>
          </p:nvSpPr>
          <p:spPr bwMode="auto">
            <a:xfrm>
              <a:off x="1054156" y="535850"/>
              <a:ext cx="304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rgbClr val="000000"/>
                  </a:solidFill>
                  <a:latin typeface="Times New Roman" panose="02020603050405020304" pitchFamily="18" charset="0"/>
                  <a:cs typeface="Times New Roman" panose="02020603050405020304" pitchFamily="18" charset="0"/>
                </a:rPr>
                <a:t>SH</a:t>
              </a:r>
              <a:endParaRPr lang="en-US" altLang="en-US" sz="1800" b="1">
                <a:latin typeface="Times New Roman" panose="02020603050405020304" pitchFamily="18" charset="0"/>
                <a:cs typeface="Times New Roman" panose="02020603050405020304" pitchFamily="18" charset="0"/>
              </a:endParaRPr>
            </a:p>
          </p:txBody>
        </p:sp>
        <p:grpSp>
          <p:nvGrpSpPr>
            <p:cNvPr id="2" name="Group 1"/>
            <p:cNvGrpSpPr/>
            <p:nvPr/>
          </p:nvGrpSpPr>
          <p:grpSpPr>
            <a:xfrm>
              <a:off x="472966" y="228600"/>
              <a:ext cx="911225" cy="274638"/>
              <a:chOff x="485831" y="813663"/>
              <a:chExt cx="911225" cy="274638"/>
            </a:xfrm>
          </p:grpSpPr>
          <p:sp>
            <p:nvSpPr>
              <p:cNvPr id="14380" name="Line 121"/>
              <p:cNvSpPr>
                <a:spLocks noChangeShapeType="1"/>
              </p:cNvSpPr>
              <p:nvPr/>
            </p:nvSpPr>
            <p:spPr bwMode="auto">
              <a:xfrm>
                <a:off x="485831" y="910500"/>
                <a:ext cx="520700" cy="1588"/>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81" name="Rectangle 122"/>
              <p:cNvSpPr>
                <a:spLocks noChangeArrowheads="1"/>
              </p:cNvSpPr>
              <p:nvPr/>
            </p:nvSpPr>
            <p:spPr bwMode="auto">
              <a:xfrm>
                <a:off x="679506" y="850175"/>
                <a:ext cx="109538" cy="107950"/>
              </a:xfrm>
              <a:prstGeom prst="rect">
                <a:avLst/>
              </a:prstGeom>
              <a:solidFill>
                <a:srgbClr val="FFFFFF"/>
              </a:solidFill>
              <a:ln w="12700">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latin typeface="Times New Roman" panose="02020603050405020304" pitchFamily="18" charset="0"/>
                  <a:cs typeface="Times New Roman" panose="02020603050405020304" pitchFamily="18" charset="0"/>
                </a:endParaRPr>
              </a:p>
            </p:txBody>
          </p:sp>
          <p:sp>
            <p:nvSpPr>
              <p:cNvPr id="14382" name="Rectangle 123"/>
              <p:cNvSpPr>
                <a:spLocks noChangeArrowheads="1"/>
              </p:cNvSpPr>
              <p:nvPr/>
            </p:nvSpPr>
            <p:spPr bwMode="auto">
              <a:xfrm>
                <a:off x="1054156" y="813663"/>
                <a:ext cx="3429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dirty="0">
                    <a:solidFill>
                      <a:srgbClr val="000000"/>
                    </a:solidFill>
                    <a:latin typeface="Times New Roman" panose="02020603050405020304" pitchFamily="18" charset="0"/>
                    <a:cs typeface="Times New Roman" panose="02020603050405020304" pitchFamily="18" charset="0"/>
                  </a:rPr>
                  <a:t>NO</a:t>
                </a:r>
                <a:endParaRPr lang="en-US" altLang="en-US" sz="1800" b="1" dirty="0">
                  <a:latin typeface="Times New Roman" panose="02020603050405020304" pitchFamily="18" charset="0"/>
                  <a:cs typeface="Times New Roman" panose="02020603050405020304" pitchFamily="18" charset="0"/>
                </a:endParaRPr>
              </a:p>
            </p:txBody>
          </p:sp>
        </p:grpSp>
        <p:sp>
          <p:nvSpPr>
            <p:cNvPr id="14383" name="Line 114"/>
            <p:cNvSpPr>
              <a:spLocks noChangeShapeType="1"/>
            </p:cNvSpPr>
            <p:nvPr/>
          </p:nvSpPr>
          <p:spPr bwMode="auto">
            <a:xfrm>
              <a:off x="514132" y="631700"/>
              <a:ext cx="520700" cy="1588"/>
            </a:xfrm>
            <a:prstGeom prst="line">
              <a:avLst/>
            </a:prstGeom>
            <a:noFill/>
            <a:ln w="38100">
              <a:solidFill>
                <a:srgbClr val="000000"/>
              </a:solidFill>
              <a:prstDash val="sysDash"/>
              <a:round/>
              <a:headEnd/>
              <a:tailEnd/>
            </a:ln>
            <a:extLst>
              <a:ext uri="{909E8E84-426E-40DD-AFC4-6F175D3DCCD1}">
                <a14:hiddenFill xmlns:a14="http://schemas.microsoft.com/office/drawing/2010/main">
                  <a:noFill/>
                </a14:hiddenFill>
              </a:ext>
            </a:extLst>
          </p:spPr>
          <p:txBody>
            <a:bodyPr/>
            <a:lstStyle/>
            <a:p>
              <a:endParaRPr lang="en-US"/>
            </a:p>
          </p:txBody>
        </p:sp>
        <p:sp>
          <p:nvSpPr>
            <p:cNvPr id="14384" name="Freeform 119"/>
            <p:cNvSpPr>
              <a:spLocks/>
            </p:cNvSpPr>
            <p:nvPr/>
          </p:nvSpPr>
          <p:spPr bwMode="auto">
            <a:xfrm>
              <a:off x="679506" y="570775"/>
              <a:ext cx="120650" cy="122238"/>
            </a:xfrm>
            <a:custGeom>
              <a:avLst/>
              <a:gdLst>
                <a:gd name="T0" fmla="*/ 2147483646 w 76"/>
                <a:gd name="T1" fmla="*/ 0 h 77"/>
                <a:gd name="T2" fmla="*/ 2147483646 w 76"/>
                <a:gd name="T3" fmla="*/ 2147483646 h 77"/>
                <a:gd name="T4" fmla="*/ 2147483646 w 76"/>
                <a:gd name="T5" fmla="*/ 2147483646 h 77"/>
                <a:gd name="T6" fmla="*/ 0 w 76"/>
                <a:gd name="T7" fmla="*/ 2147483646 h 77"/>
                <a:gd name="T8" fmla="*/ 2147483646 w 76"/>
                <a:gd name="T9" fmla="*/ 0 h 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77">
                  <a:moveTo>
                    <a:pt x="38" y="0"/>
                  </a:moveTo>
                  <a:lnTo>
                    <a:pt x="76" y="39"/>
                  </a:lnTo>
                  <a:lnTo>
                    <a:pt x="38" y="77"/>
                  </a:lnTo>
                  <a:lnTo>
                    <a:pt x="0" y="39"/>
                  </a:lnTo>
                  <a:lnTo>
                    <a:pt x="38" y="0"/>
                  </a:lnTo>
                  <a:close/>
                </a:path>
              </a:pathLst>
            </a:custGeom>
            <a:solidFill>
              <a:srgbClr val="C0C0C0"/>
            </a:solidFill>
            <a:ln w="12700">
              <a:solidFill>
                <a:srgbClr val="000000"/>
              </a:solidFill>
              <a:prstDash val="solid"/>
              <a:round/>
              <a:headEnd/>
              <a:tailEnd/>
            </a:ln>
          </p:spPr>
          <p:txBody>
            <a:bodyPr/>
            <a:lstStyle/>
            <a:p>
              <a:endParaRPr lang="en-US"/>
            </a:p>
          </p:txBody>
        </p:sp>
      </p:grpSp>
      <p:sp>
        <p:nvSpPr>
          <p:cNvPr id="137" name="Rectangle 111"/>
          <p:cNvSpPr>
            <a:spLocks noChangeArrowheads="1"/>
          </p:cNvSpPr>
          <p:nvPr/>
        </p:nvSpPr>
        <p:spPr bwMode="auto">
          <a:xfrm>
            <a:off x="2826620" y="1026398"/>
            <a:ext cx="561705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400" b="1" dirty="0" smtClean="0">
                <a:solidFill>
                  <a:srgbClr val="000000"/>
                </a:solidFill>
                <a:latin typeface="Times New Roman" panose="02020603050405020304" pitchFamily="18" charset="0"/>
                <a:cs typeface="Times New Roman" panose="02020603050405020304" pitchFamily="18" charset="0"/>
              </a:rPr>
              <a:t>In 17 of 18 pairwise comparison NO age </a:t>
            </a:r>
          </a:p>
          <a:p>
            <a:pPr eaLnBrk="1" hangingPunct="1">
              <a:spcBef>
                <a:spcPct val="0"/>
              </a:spcBef>
              <a:buFontTx/>
              <a:buNone/>
            </a:pPr>
            <a:r>
              <a:rPr lang="en-US" altLang="en-US" sz="2400" b="1" dirty="0" smtClean="0">
                <a:solidFill>
                  <a:srgbClr val="000000"/>
                </a:solidFill>
                <a:latin typeface="Times New Roman" panose="02020603050405020304" pitchFamily="18" charset="0"/>
                <a:cs typeface="Times New Roman" panose="02020603050405020304" pitchFamily="18" charset="0"/>
              </a:rPr>
              <a:t>4 fish are larger than either SH or HC fish.</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75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6933</TotalTime>
  <Words>1412</Words>
  <Application>Microsoft Office PowerPoint</Application>
  <PresentationFormat>On-screen Show (4:3)</PresentationFormat>
  <Paragraphs>372</Paragraphs>
  <Slides>33</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8" baseType="lpstr">
      <vt:lpstr>Arial</vt:lpstr>
      <vt:lpstr>Calibri</vt:lpstr>
      <vt:lpstr>Times New Roman</vt:lpstr>
      <vt:lpstr>Default Design</vt:lpstr>
      <vt:lpstr>Document</vt:lpstr>
      <vt:lpstr>PowerPoint Presentation</vt:lpstr>
      <vt:lpstr>PowerPoint Presentation</vt:lpstr>
      <vt:lpstr>Population Definitions</vt:lpstr>
      <vt:lpstr> </vt:lpstr>
      <vt:lpstr>PowerPoint Presentation</vt:lpstr>
      <vt:lpstr>Objective 1</vt:lpstr>
      <vt:lpstr>PowerPoint Presentation</vt:lpstr>
      <vt:lpstr>PowerPoint Presentation</vt:lpstr>
      <vt:lpstr>PowerPoint Presentation</vt:lpstr>
      <vt:lpstr>PowerPoint Presentation</vt:lpstr>
      <vt:lpstr>PowerPoint Presentation</vt:lpstr>
      <vt:lpstr>PowerPoint Presentation</vt:lpstr>
      <vt:lpstr>Objective 2:  HC vs SH Minijack rates </vt:lpstr>
      <vt:lpstr>PowerPoint Presentation</vt:lpstr>
      <vt:lpstr>PowerPoint Presentation</vt:lpstr>
      <vt:lpstr>  HC vs SH Minijack rates </vt:lpstr>
      <vt:lpstr>Feed Ration Study Design</vt:lpstr>
      <vt:lpstr>Controlling for Genetic (Family) Effects</vt:lpstr>
      <vt:lpstr>PowerPoint Presentation</vt:lpstr>
      <vt:lpstr>Body Wt Over Time Feed Study</vt:lpstr>
      <vt:lpstr>PowerPoint Presentation</vt:lpstr>
      <vt:lpstr>PowerPoint Presentation</vt:lpstr>
      <vt:lpstr>Summary Objective 1</vt:lpstr>
      <vt:lpstr>Summary Objective 2</vt:lpstr>
      <vt:lpstr>Summary Objective 2 cont’d</vt:lpstr>
      <vt:lpstr>Acknowledgements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Oncohr Consulting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Curt Knudsen</dc:creator>
  <cp:lastModifiedBy>Curtis Knudsen</cp:lastModifiedBy>
  <cp:revision>355</cp:revision>
  <dcterms:created xsi:type="dcterms:W3CDTF">2013-04-12T17:45:01Z</dcterms:created>
  <dcterms:modified xsi:type="dcterms:W3CDTF">2015-06-17T07:59:17Z</dcterms:modified>
</cp:coreProperties>
</file>