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6" r:id="rId3"/>
  </p:sldMasterIdLst>
  <p:notesMasterIdLst>
    <p:notesMasterId r:id="rId13"/>
  </p:notesMasterIdLst>
  <p:sldIdLst>
    <p:sldId id="256" r:id="rId4"/>
    <p:sldId id="257" r:id="rId5"/>
    <p:sldId id="264" r:id="rId6"/>
    <p:sldId id="267" r:id="rId7"/>
    <p:sldId id="268" r:id="rId8"/>
    <p:sldId id="258" r:id="rId9"/>
    <p:sldId id="261" r:id="rId10"/>
    <p:sldId id="260" r:id="rId11"/>
    <p:sldId id="25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8" d="100"/>
          <a:sy n="138" d="100"/>
        </p:scale>
        <p:origin x="-86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48A96E-6DBD-49D3-BC92-DFB775162F8B}" type="datetimeFigureOut">
              <a:rPr lang="en-US" smtClean="0"/>
              <a:pPr/>
              <a:t>6/16/2015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63FC3E-66B8-405C-BB31-748B938E96B3}" type="slidenum">
              <a:rPr lang="en-US" smtClean="0"/>
              <a:pPr/>
              <a:t>‹#›</a:t>
            </a:fld>
            <a:endParaRPr lang="en-US"/>
          </a:p>
        </p:txBody>
      </p:sp>
    </p:spTree>
    <p:extLst>
      <p:ext uri="{BB962C8B-B14F-4D97-AF65-F5344CB8AC3E}">
        <p14:creationId xmlns:p14="http://schemas.microsoft.com/office/powerpoint/2010/main" val="1025252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63FC3E-66B8-405C-BB31-748B938E96B3}"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63FC3E-66B8-405C-BB31-748B938E96B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63FC3E-66B8-405C-BB31-748B938E96B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63FC3E-66B8-405C-BB31-748B938E96B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63FC3E-66B8-405C-BB31-748B938E96B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cs typeface="Arial" charset="0"/>
              </a:defRPr>
            </a:lvl1pPr>
            <a:lvl2pPr marL="742950" indent="-285750">
              <a:defRPr>
                <a:solidFill>
                  <a:schemeClr val="tx1"/>
                </a:solidFill>
                <a:latin typeface="Tahoma" charset="0"/>
                <a:cs typeface="Arial" charset="0"/>
              </a:defRPr>
            </a:lvl2pPr>
            <a:lvl3pPr marL="1143000" indent="-228600">
              <a:defRPr>
                <a:solidFill>
                  <a:schemeClr val="tx1"/>
                </a:solidFill>
                <a:latin typeface="Tahoma" charset="0"/>
                <a:cs typeface="Arial" charset="0"/>
              </a:defRPr>
            </a:lvl3pPr>
            <a:lvl4pPr marL="1600200" indent="-228600">
              <a:defRPr>
                <a:solidFill>
                  <a:schemeClr val="tx1"/>
                </a:solidFill>
                <a:latin typeface="Tahoma" charset="0"/>
                <a:cs typeface="Arial" charset="0"/>
              </a:defRPr>
            </a:lvl4pPr>
            <a:lvl5pPr marL="2057400" indent="-228600">
              <a:defRPr>
                <a:solidFill>
                  <a:schemeClr val="tx1"/>
                </a:solidFill>
                <a:latin typeface="Tahoma" charset="0"/>
                <a:cs typeface="Arial" charset="0"/>
              </a:defRPr>
            </a:lvl5pPr>
            <a:lvl6pPr marL="2514600" indent="-228600" fontAlgn="base">
              <a:spcBef>
                <a:spcPct val="0"/>
              </a:spcBef>
              <a:spcAft>
                <a:spcPct val="0"/>
              </a:spcAft>
              <a:defRPr>
                <a:solidFill>
                  <a:schemeClr val="tx1"/>
                </a:solidFill>
                <a:latin typeface="Tahoma" charset="0"/>
                <a:cs typeface="Arial" charset="0"/>
              </a:defRPr>
            </a:lvl6pPr>
            <a:lvl7pPr marL="2971800" indent="-228600" fontAlgn="base">
              <a:spcBef>
                <a:spcPct val="0"/>
              </a:spcBef>
              <a:spcAft>
                <a:spcPct val="0"/>
              </a:spcAft>
              <a:defRPr>
                <a:solidFill>
                  <a:schemeClr val="tx1"/>
                </a:solidFill>
                <a:latin typeface="Tahoma" charset="0"/>
                <a:cs typeface="Arial" charset="0"/>
              </a:defRPr>
            </a:lvl7pPr>
            <a:lvl8pPr marL="3429000" indent="-228600" fontAlgn="base">
              <a:spcBef>
                <a:spcPct val="0"/>
              </a:spcBef>
              <a:spcAft>
                <a:spcPct val="0"/>
              </a:spcAft>
              <a:defRPr>
                <a:solidFill>
                  <a:schemeClr val="tx1"/>
                </a:solidFill>
                <a:latin typeface="Tahoma" charset="0"/>
                <a:cs typeface="Arial" charset="0"/>
              </a:defRPr>
            </a:lvl8pPr>
            <a:lvl9pPr marL="3886200" indent="-228600" fontAlgn="base">
              <a:spcBef>
                <a:spcPct val="0"/>
              </a:spcBef>
              <a:spcAft>
                <a:spcPct val="0"/>
              </a:spcAft>
              <a:defRPr>
                <a:solidFill>
                  <a:schemeClr val="tx1"/>
                </a:solidFill>
                <a:latin typeface="Tahoma" charset="0"/>
                <a:cs typeface="Arial" charset="0"/>
              </a:defRPr>
            </a:lvl9pPr>
          </a:lstStyle>
          <a:p>
            <a:fld id="{BC30F7E6-FB9C-4E40-BB15-D661EE148A4F}" type="slidenum">
              <a:rPr lang="en-US" smtClean="0">
                <a:solidFill>
                  <a:prstClr val="black"/>
                </a:solidFill>
                <a:latin typeface="Arial" charset="0"/>
              </a:rPr>
              <a:pPr/>
              <a:t>6</a:t>
            </a:fld>
            <a:endParaRPr lang="en-US" smtClean="0">
              <a:solidFill>
                <a:prstClr val="black"/>
              </a:solidFill>
              <a:latin typeface="Arial" charset="0"/>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63FC3E-66B8-405C-BB31-748B938E96B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63FC3E-66B8-405C-BB31-748B938E96B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63FC3E-66B8-405C-BB31-748B938E96B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273241-46C9-4E5B-B8D3-329EA0A76EA1}" type="datetimeFigureOut">
              <a:rPr lang="en-US" smtClean="0"/>
              <a:pPr/>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8CC38-8E1F-4E70-BA1E-3F2596827C38}" type="slidenum">
              <a:rPr lang="en-US" smtClean="0"/>
              <a:pPr/>
              <a:t>‹#›</a:t>
            </a:fld>
            <a:endParaRPr lang="en-US"/>
          </a:p>
        </p:txBody>
      </p:sp>
    </p:spTree>
    <p:extLst>
      <p:ext uri="{BB962C8B-B14F-4D97-AF65-F5344CB8AC3E}">
        <p14:creationId xmlns:p14="http://schemas.microsoft.com/office/powerpoint/2010/main" val="2800880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273241-46C9-4E5B-B8D3-329EA0A76EA1}" type="datetimeFigureOut">
              <a:rPr lang="en-US" smtClean="0"/>
              <a:pPr/>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8CC38-8E1F-4E70-BA1E-3F2596827C38}" type="slidenum">
              <a:rPr lang="en-US" smtClean="0"/>
              <a:pPr/>
              <a:t>‹#›</a:t>
            </a:fld>
            <a:endParaRPr lang="en-US"/>
          </a:p>
        </p:txBody>
      </p:sp>
    </p:spTree>
    <p:extLst>
      <p:ext uri="{BB962C8B-B14F-4D97-AF65-F5344CB8AC3E}">
        <p14:creationId xmlns:p14="http://schemas.microsoft.com/office/powerpoint/2010/main" val="2102948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273241-46C9-4E5B-B8D3-329EA0A76EA1}" type="datetimeFigureOut">
              <a:rPr lang="en-US" smtClean="0"/>
              <a:pPr/>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8CC38-8E1F-4E70-BA1E-3F2596827C38}" type="slidenum">
              <a:rPr lang="en-US" smtClean="0"/>
              <a:pPr/>
              <a:t>‹#›</a:t>
            </a:fld>
            <a:endParaRPr lang="en-US"/>
          </a:p>
        </p:txBody>
      </p:sp>
    </p:spTree>
    <p:extLst>
      <p:ext uri="{BB962C8B-B14F-4D97-AF65-F5344CB8AC3E}">
        <p14:creationId xmlns:p14="http://schemas.microsoft.com/office/powerpoint/2010/main" val="3327038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785BA0-6928-48D8-962A-225B6D2150EF}" type="datetimeFigureOut">
              <a:rPr lang="en-US" smtClean="0">
                <a:solidFill>
                  <a:prstClr val="black">
                    <a:tint val="75000"/>
                  </a:prstClr>
                </a:solidFill>
              </a:rPr>
              <a:pPr/>
              <a:t>6/16/2015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337E51-A27C-4940-9A3E-C255021CFD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137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785BA0-6928-48D8-962A-225B6D2150EF}" type="datetimeFigureOut">
              <a:rPr lang="en-US" smtClean="0">
                <a:solidFill>
                  <a:prstClr val="black">
                    <a:tint val="75000"/>
                  </a:prstClr>
                </a:solidFill>
              </a:rPr>
              <a:pPr/>
              <a:t>6/16/2015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337E51-A27C-4940-9A3E-C255021CFD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2780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785BA0-6928-48D8-962A-225B6D2150EF}" type="datetimeFigureOut">
              <a:rPr lang="en-US" smtClean="0">
                <a:solidFill>
                  <a:prstClr val="black">
                    <a:tint val="75000"/>
                  </a:prstClr>
                </a:solidFill>
              </a:rPr>
              <a:pPr/>
              <a:t>6/16/2015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337E51-A27C-4940-9A3E-C255021CFD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816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785BA0-6928-48D8-962A-225B6D2150EF}" type="datetimeFigureOut">
              <a:rPr lang="en-US" smtClean="0">
                <a:solidFill>
                  <a:prstClr val="black">
                    <a:tint val="75000"/>
                  </a:prstClr>
                </a:solidFill>
              </a:rPr>
              <a:pPr/>
              <a:t>6/16/2015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337E51-A27C-4940-9A3E-C255021CFD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1287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785BA0-6928-48D8-962A-225B6D2150EF}" type="datetimeFigureOut">
              <a:rPr lang="en-US" smtClean="0">
                <a:solidFill>
                  <a:prstClr val="black">
                    <a:tint val="75000"/>
                  </a:prstClr>
                </a:solidFill>
              </a:rPr>
              <a:pPr/>
              <a:t>6/16/2015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0337E51-A27C-4940-9A3E-C255021CFD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3611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785BA0-6928-48D8-962A-225B6D2150EF}" type="datetimeFigureOut">
              <a:rPr lang="en-US" smtClean="0">
                <a:solidFill>
                  <a:prstClr val="black">
                    <a:tint val="75000"/>
                  </a:prstClr>
                </a:solidFill>
              </a:rPr>
              <a:pPr/>
              <a:t>6/16/2015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0337E51-A27C-4940-9A3E-C255021CFD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5690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785BA0-6928-48D8-962A-225B6D2150EF}" type="datetimeFigureOut">
              <a:rPr lang="en-US" smtClean="0">
                <a:solidFill>
                  <a:prstClr val="black">
                    <a:tint val="75000"/>
                  </a:prstClr>
                </a:solidFill>
              </a:rPr>
              <a:pPr/>
              <a:t>6/16/2015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0337E51-A27C-4940-9A3E-C255021CFD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674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785BA0-6928-48D8-962A-225B6D2150EF}" type="datetimeFigureOut">
              <a:rPr lang="en-US" smtClean="0">
                <a:solidFill>
                  <a:prstClr val="black">
                    <a:tint val="75000"/>
                  </a:prstClr>
                </a:solidFill>
              </a:rPr>
              <a:pPr/>
              <a:t>6/16/2015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337E51-A27C-4940-9A3E-C255021CFD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724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273241-46C9-4E5B-B8D3-329EA0A76EA1}" type="datetimeFigureOut">
              <a:rPr lang="en-US" smtClean="0"/>
              <a:pPr/>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8CC38-8E1F-4E70-BA1E-3F2596827C38}" type="slidenum">
              <a:rPr lang="en-US" smtClean="0"/>
              <a:pPr/>
              <a:t>‹#›</a:t>
            </a:fld>
            <a:endParaRPr lang="en-US"/>
          </a:p>
        </p:txBody>
      </p:sp>
    </p:spTree>
    <p:extLst>
      <p:ext uri="{BB962C8B-B14F-4D97-AF65-F5344CB8AC3E}">
        <p14:creationId xmlns:p14="http://schemas.microsoft.com/office/powerpoint/2010/main" val="13972249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785BA0-6928-48D8-962A-225B6D2150EF}" type="datetimeFigureOut">
              <a:rPr lang="en-US" smtClean="0">
                <a:solidFill>
                  <a:prstClr val="black">
                    <a:tint val="75000"/>
                  </a:prstClr>
                </a:solidFill>
              </a:rPr>
              <a:pPr/>
              <a:t>6/16/2015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337E51-A27C-4940-9A3E-C255021CFD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47702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785BA0-6928-48D8-962A-225B6D2150EF}" type="datetimeFigureOut">
              <a:rPr lang="en-US" smtClean="0">
                <a:solidFill>
                  <a:prstClr val="black">
                    <a:tint val="75000"/>
                  </a:prstClr>
                </a:solidFill>
              </a:rPr>
              <a:pPr/>
              <a:t>6/16/2015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337E51-A27C-4940-9A3E-C255021CFD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3970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785BA0-6928-48D8-962A-225B6D2150EF}" type="datetimeFigureOut">
              <a:rPr lang="en-US" smtClean="0">
                <a:solidFill>
                  <a:prstClr val="black">
                    <a:tint val="75000"/>
                  </a:prstClr>
                </a:solidFill>
              </a:rPr>
              <a:pPr/>
              <a:t>6/16/2015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337E51-A27C-4940-9A3E-C255021CFD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64451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4114800"/>
          </a:xfrm>
        </p:spPr>
        <p:txBody>
          <a:bodyPr/>
          <a:lstStyle/>
          <a:p>
            <a:pPr lvl="0"/>
            <a:r>
              <a:rPr lang="en-US" noProof="0" smtClean="0"/>
              <a:t>Click icon to add table</a:t>
            </a:r>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ED28EE-FB8F-4968-B6D7-9E054F24C35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95632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22"/>
          <p:cNvSpPr>
            <a:spLocks noGrp="1"/>
          </p:cNvSpPr>
          <p:nvPr>
            <p:ph type="sldNum" sz="quarter" idx="12"/>
          </p:nvPr>
        </p:nvSpPr>
        <p:spPr/>
        <p:txBody>
          <a:bodyPr/>
          <a:lstStyle>
            <a:lvl1pPr>
              <a:defRPr/>
            </a:lvl1pPr>
          </a:lstStyle>
          <a:p>
            <a:pPr>
              <a:defRPr/>
            </a:pPr>
            <a:fld id="{3E083F71-86FC-4454-947D-396021A5D8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81059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2650041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F7D7B0A7-EEA1-484C-8087-C862ECFE4BEE}" type="datetimeFigureOut">
              <a:rPr lang="en-US">
                <a:solidFill>
                  <a:prstClr val="black">
                    <a:tint val="75000"/>
                  </a:prstClr>
                </a:solidFill>
              </a:rPr>
              <a:pPr>
                <a:defRPr/>
              </a:pPr>
              <a:t>6/16/2015</a:t>
            </a:fld>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E2B668B-BF2E-458C-AD49-889B82D5D5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92308482"/>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785BA0-6928-48D8-962A-225B6D2150EF}" type="datetimeFigureOut">
              <a:rPr lang="en-US" smtClean="0">
                <a:solidFill>
                  <a:prstClr val="black">
                    <a:tint val="75000"/>
                  </a:prstClr>
                </a:solidFill>
              </a:rPr>
              <a:pPr/>
              <a:t>6/16/2015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337E51-A27C-4940-9A3E-C255021CFD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939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785BA0-6928-48D8-962A-225B6D2150EF}" type="datetimeFigureOut">
              <a:rPr lang="en-US" smtClean="0">
                <a:solidFill>
                  <a:prstClr val="black">
                    <a:tint val="75000"/>
                  </a:prstClr>
                </a:solidFill>
              </a:rPr>
              <a:pPr/>
              <a:t>6/16/2015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337E51-A27C-4940-9A3E-C255021CFD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60331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785BA0-6928-48D8-962A-225B6D2150EF}" type="datetimeFigureOut">
              <a:rPr lang="en-US" smtClean="0">
                <a:solidFill>
                  <a:prstClr val="black">
                    <a:tint val="75000"/>
                  </a:prstClr>
                </a:solidFill>
              </a:rPr>
              <a:pPr/>
              <a:t>6/16/2015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337E51-A27C-4940-9A3E-C255021CFD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408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273241-46C9-4E5B-B8D3-329EA0A76EA1}" type="datetimeFigureOut">
              <a:rPr lang="en-US" smtClean="0"/>
              <a:pPr/>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8CC38-8E1F-4E70-BA1E-3F2596827C38}" type="slidenum">
              <a:rPr lang="en-US" smtClean="0"/>
              <a:pPr/>
              <a:t>‹#›</a:t>
            </a:fld>
            <a:endParaRPr lang="en-US"/>
          </a:p>
        </p:txBody>
      </p:sp>
    </p:spTree>
    <p:extLst>
      <p:ext uri="{BB962C8B-B14F-4D97-AF65-F5344CB8AC3E}">
        <p14:creationId xmlns:p14="http://schemas.microsoft.com/office/powerpoint/2010/main" val="2159101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785BA0-6928-48D8-962A-225B6D2150EF}" type="datetimeFigureOut">
              <a:rPr lang="en-US" smtClean="0">
                <a:solidFill>
                  <a:prstClr val="black">
                    <a:tint val="75000"/>
                  </a:prstClr>
                </a:solidFill>
              </a:rPr>
              <a:pPr/>
              <a:t>6/16/2015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337E51-A27C-4940-9A3E-C255021CFD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45148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785BA0-6928-48D8-962A-225B6D2150EF}" type="datetimeFigureOut">
              <a:rPr lang="en-US" smtClean="0">
                <a:solidFill>
                  <a:prstClr val="black">
                    <a:tint val="75000"/>
                  </a:prstClr>
                </a:solidFill>
              </a:rPr>
              <a:pPr/>
              <a:t>6/16/2015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0337E51-A27C-4940-9A3E-C255021CFD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9863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785BA0-6928-48D8-962A-225B6D2150EF}" type="datetimeFigureOut">
              <a:rPr lang="en-US" smtClean="0">
                <a:solidFill>
                  <a:prstClr val="black">
                    <a:tint val="75000"/>
                  </a:prstClr>
                </a:solidFill>
              </a:rPr>
              <a:pPr/>
              <a:t>6/16/2015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0337E51-A27C-4940-9A3E-C255021CFD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8602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785BA0-6928-48D8-962A-225B6D2150EF}" type="datetimeFigureOut">
              <a:rPr lang="en-US" smtClean="0">
                <a:solidFill>
                  <a:prstClr val="black">
                    <a:tint val="75000"/>
                  </a:prstClr>
                </a:solidFill>
              </a:rPr>
              <a:pPr/>
              <a:t>6/16/2015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0337E51-A27C-4940-9A3E-C255021CFD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38271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785BA0-6928-48D8-962A-225B6D2150EF}" type="datetimeFigureOut">
              <a:rPr lang="en-US" smtClean="0">
                <a:solidFill>
                  <a:prstClr val="black">
                    <a:tint val="75000"/>
                  </a:prstClr>
                </a:solidFill>
              </a:rPr>
              <a:pPr/>
              <a:t>6/16/2015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337E51-A27C-4940-9A3E-C255021CFD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8038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785BA0-6928-48D8-962A-225B6D2150EF}" type="datetimeFigureOut">
              <a:rPr lang="en-US" smtClean="0">
                <a:solidFill>
                  <a:prstClr val="black">
                    <a:tint val="75000"/>
                  </a:prstClr>
                </a:solidFill>
              </a:rPr>
              <a:pPr/>
              <a:t>6/16/2015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337E51-A27C-4940-9A3E-C255021CFD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68088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785BA0-6928-48D8-962A-225B6D2150EF}" type="datetimeFigureOut">
              <a:rPr lang="en-US" smtClean="0">
                <a:solidFill>
                  <a:prstClr val="black">
                    <a:tint val="75000"/>
                  </a:prstClr>
                </a:solidFill>
              </a:rPr>
              <a:pPr/>
              <a:t>6/16/2015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337E51-A27C-4940-9A3E-C255021CFD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9217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785BA0-6928-48D8-962A-225B6D2150EF}" type="datetimeFigureOut">
              <a:rPr lang="en-US" smtClean="0">
                <a:solidFill>
                  <a:prstClr val="black">
                    <a:tint val="75000"/>
                  </a:prstClr>
                </a:solidFill>
              </a:rPr>
              <a:pPr/>
              <a:t>6/16/2015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337E51-A27C-4940-9A3E-C255021CFD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2233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273241-46C9-4E5B-B8D3-329EA0A76EA1}" type="datetimeFigureOut">
              <a:rPr lang="en-US" smtClean="0"/>
              <a:pPr/>
              <a:t>6/16/2015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38CC38-8E1F-4E70-BA1E-3F2596827C38}" type="slidenum">
              <a:rPr lang="en-US" smtClean="0"/>
              <a:pPr/>
              <a:t>‹#›</a:t>
            </a:fld>
            <a:endParaRPr lang="en-US"/>
          </a:p>
        </p:txBody>
      </p:sp>
    </p:spTree>
    <p:extLst>
      <p:ext uri="{BB962C8B-B14F-4D97-AF65-F5344CB8AC3E}">
        <p14:creationId xmlns:p14="http://schemas.microsoft.com/office/powerpoint/2010/main" val="1579591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273241-46C9-4E5B-B8D3-329EA0A76EA1}" type="datetimeFigureOut">
              <a:rPr lang="en-US" smtClean="0"/>
              <a:pPr/>
              <a:t>6/16/2015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38CC38-8E1F-4E70-BA1E-3F2596827C38}" type="slidenum">
              <a:rPr lang="en-US" smtClean="0"/>
              <a:pPr/>
              <a:t>‹#›</a:t>
            </a:fld>
            <a:endParaRPr lang="en-US"/>
          </a:p>
        </p:txBody>
      </p:sp>
    </p:spTree>
    <p:extLst>
      <p:ext uri="{BB962C8B-B14F-4D97-AF65-F5344CB8AC3E}">
        <p14:creationId xmlns:p14="http://schemas.microsoft.com/office/powerpoint/2010/main" val="3721745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273241-46C9-4E5B-B8D3-329EA0A76EA1}" type="datetimeFigureOut">
              <a:rPr lang="en-US" smtClean="0"/>
              <a:pPr/>
              <a:t>6/16/2015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38CC38-8E1F-4E70-BA1E-3F2596827C38}" type="slidenum">
              <a:rPr lang="en-US" smtClean="0"/>
              <a:pPr/>
              <a:t>‹#›</a:t>
            </a:fld>
            <a:endParaRPr lang="en-US"/>
          </a:p>
        </p:txBody>
      </p:sp>
    </p:spTree>
    <p:extLst>
      <p:ext uri="{BB962C8B-B14F-4D97-AF65-F5344CB8AC3E}">
        <p14:creationId xmlns:p14="http://schemas.microsoft.com/office/powerpoint/2010/main" val="1350895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73241-46C9-4E5B-B8D3-329EA0A76EA1}" type="datetimeFigureOut">
              <a:rPr lang="en-US" smtClean="0"/>
              <a:pPr/>
              <a:t>6/16/2015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38CC38-8E1F-4E70-BA1E-3F2596827C38}" type="slidenum">
              <a:rPr lang="en-US" smtClean="0"/>
              <a:pPr/>
              <a:t>‹#›</a:t>
            </a:fld>
            <a:endParaRPr lang="en-US"/>
          </a:p>
        </p:txBody>
      </p:sp>
    </p:spTree>
    <p:extLst>
      <p:ext uri="{BB962C8B-B14F-4D97-AF65-F5344CB8AC3E}">
        <p14:creationId xmlns:p14="http://schemas.microsoft.com/office/powerpoint/2010/main" val="2641975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73241-46C9-4E5B-B8D3-329EA0A76EA1}" type="datetimeFigureOut">
              <a:rPr lang="en-US" smtClean="0"/>
              <a:pPr/>
              <a:t>6/16/2015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38CC38-8E1F-4E70-BA1E-3F2596827C38}" type="slidenum">
              <a:rPr lang="en-US" smtClean="0"/>
              <a:pPr/>
              <a:t>‹#›</a:t>
            </a:fld>
            <a:endParaRPr lang="en-US"/>
          </a:p>
        </p:txBody>
      </p:sp>
    </p:spTree>
    <p:extLst>
      <p:ext uri="{BB962C8B-B14F-4D97-AF65-F5344CB8AC3E}">
        <p14:creationId xmlns:p14="http://schemas.microsoft.com/office/powerpoint/2010/main" val="376443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73241-46C9-4E5B-B8D3-329EA0A76EA1}" type="datetimeFigureOut">
              <a:rPr lang="en-US" smtClean="0"/>
              <a:pPr/>
              <a:t>6/16/2015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38CC38-8E1F-4E70-BA1E-3F2596827C38}" type="slidenum">
              <a:rPr lang="en-US" smtClean="0"/>
              <a:pPr/>
              <a:t>‹#›</a:t>
            </a:fld>
            <a:endParaRPr lang="en-US"/>
          </a:p>
        </p:txBody>
      </p:sp>
    </p:spTree>
    <p:extLst>
      <p:ext uri="{BB962C8B-B14F-4D97-AF65-F5344CB8AC3E}">
        <p14:creationId xmlns:p14="http://schemas.microsoft.com/office/powerpoint/2010/main" val="2904269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273241-46C9-4E5B-B8D3-329EA0A76EA1}" type="datetimeFigureOut">
              <a:rPr lang="en-US" smtClean="0"/>
              <a:pPr/>
              <a:t>6/16/2015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38CC38-8E1F-4E70-BA1E-3F2596827C38}" type="slidenum">
              <a:rPr lang="en-US" smtClean="0"/>
              <a:pPr/>
              <a:t>‹#›</a:t>
            </a:fld>
            <a:endParaRPr lang="en-US"/>
          </a:p>
        </p:txBody>
      </p:sp>
    </p:spTree>
    <p:extLst>
      <p:ext uri="{BB962C8B-B14F-4D97-AF65-F5344CB8AC3E}">
        <p14:creationId xmlns:p14="http://schemas.microsoft.com/office/powerpoint/2010/main" val="919539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785BA0-6928-48D8-962A-225B6D2150EF}" type="datetimeFigureOut">
              <a:rPr lang="en-US" smtClean="0">
                <a:solidFill>
                  <a:prstClr val="black">
                    <a:tint val="75000"/>
                  </a:prstClr>
                </a:solidFill>
              </a:rPr>
              <a:pPr/>
              <a:t>6/16/2015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337E51-A27C-4940-9A3E-C255021CFD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5914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785BA0-6928-48D8-962A-225B6D2150EF}" type="datetimeFigureOut">
              <a:rPr lang="en-US" smtClean="0">
                <a:solidFill>
                  <a:prstClr val="black">
                    <a:tint val="75000"/>
                  </a:prstClr>
                </a:solidFill>
              </a:rPr>
              <a:pPr/>
              <a:t>6/16/2015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337E51-A27C-4940-9A3E-C255021CFD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31556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hyperlink" Target="http://4.bp.blogspot.com/-vdIVZ-EsvYg/VXC3W0-jZmI/AAAAAAAAAFg/nCL-LK0xbi8/s1600/averagestreamflow-may.JPG" TargetMode="External"/><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19759"/>
            <a:ext cx="6216383" cy="6877759"/>
          </a:xfrm>
          <a:prstGeom prst="rect">
            <a:avLst/>
          </a:prstGeom>
        </p:spPr>
      </p:pic>
    </p:spTree>
    <p:extLst>
      <p:ext uri="{BB962C8B-B14F-4D97-AF65-F5344CB8AC3E}">
        <p14:creationId xmlns:p14="http://schemas.microsoft.com/office/powerpoint/2010/main" val="21529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534400" cy="563562"/>
          </a:xfrm>
        </p:spPr>
        <p:txBody>
          <a:bodyPr>
            <a:normAutofit fontScale="90000"/>
          </a:bodyPr>
          <a:lstStyle/>
          <a:p>
            <a:r>
              <a:rPr lang="en-US" dirty="0" smtClean="0"/>
              <a:t>New Study In Yakima Basin</a:t>
            </a:r>
            <a:endParaRPr lang="en-US" dirty="0"/>
          </a:p>
        </p:txBody>
      </p:sp>
      <p:sp>
        <p:nvSpPr>
          <p:cNvPr id="3" name="Content Placeholder 2"/>
          <p:cNvSpPr>
            <a:spLocks noGrp="1"/>
          </p:cNvSpPr>
          <p:nvPr>
            <p:ph idx="1"/>
          </p:nvPr>
        </p:nvSpPr>
        <p:spPr>
          <a:xfrm>
            <a:off x="-152400" y="1981200"/>
            <a:ext cx="9829800" cy="4144963"/>
          </a:xfrm>
        </p:spPr>
        <p:txBody>
          <a:bodyPr/>
          <a:lstStyle/>
          <a:p>
            <a:endParaRPr lang="en-US" dirty="0"/>
          </a:p>
        </p:txBody>
      </p:sp>
      <p:sp>
        <p:nvSpPr>
          <p:cNvPr id="4" name="Rectangle 3"/>
          <p:cNvSpPr/>
          <p:nvPr/>
        </p:nvSpPr>
        <p:spPr>
          <a:xfrm>
            <a:off x="1219200" y="993718"/>
            <a:ext cx="7086600" cy="4739439"/>
          </a:xfrm>
          <a:prstGeom prst="rect">
            <a:avLst/>
          </a:prstGeom>
        </p:spPr>
        <p:txBody>
          <a:bodyPr wrap="square">
            <a:spAutoFit/>
          </a:bodyPr>
          <a:lstStyle/>
          <a:p>
            <a:pPr>
              <a:lnSpc>
                <a:spcPct val="115000"/>
              </a:lnSpc>
            </a:pPr>
            <a:r>
              <a:rPr lang="en-US" sz="2400" dirty="0">
                <a:ea typeface="Calibri"/>
                <a:cs typeface="Times New Roman"/>
              </a:rPr>
              <a:t>Paul Pickett from the Department of Ecology in Yakima is looking for some help. He is launching a study of the mainstem Yakima River, looking temperature, dissolved oxygen, and </a:t>
            </a:r>
            <a:r>
              <a:rPr lang="en-US" sz="2400" dirty="0" err="1">
                <a:ea typeface="Calibri"/>
                <a:cs typeface="Times New Roman"/>
              </a:rPr>
              <a:t>pH.</a:t>
            </a:r>
            <a:r>
              <a:rPr lang="en-US" sz="2400" dirty="0">
                <a:ea typeface="Calibri"/>
                <a:cs typeface="Times New Roman"/>
              </a:rPr>
              <a:t> The first phase of his study is to collect existing information on these parameters and the ecosystem functions that affect them. If you know of any data sets, modeling studies, or other information on temperature, DO, and pH in the mainstem Yakima River, please contact him here at the conference, or put your name on the sign-up sheet in the lobby, or grab a flyer from the reception table. </a:t>
            </a:r>
          </a:p>
        </p:txBody>
      </p:sp>
    </p:spTree>
    <p:extLst>
      <p:ext uri="{BB962C8B-B14F-4D97-AF65-F5344CB8AC3E}">
        <p14:creationId xmlns:p14="http://schemas.microsoft.com/office/powerpoint/2010/main" val="3418604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1222967"/>
              </p:ext>
            </p:extLst>
          </p:nvPr>
        </p:nvGraphicFramePr>
        <p:xfrm>
          <a:off x="914400" y="304797"/>
          <a:ext cx="7086600" cy="7013418"/>
        </p:xfrm>
        <a:graphic>
          <a:graphicData uri="http://schemas.openxmlformats.org/drawingml/2006/table">
            <a:tbl>
              <a:tblPr firstRow="1" firstCol="1" bandRow="1"/>
              <a:tblGrid>
                <a:gridCol w="2715154"/>
                <a:gridCol w="4371446"/>
              </a:tblGrid>
              <a:tr h="513024">
                <a:tc gridSpan="2">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2015 Yakima Basin Science &amp; Management Conference – Wednesday June 17</a:t>
                      </a:r>
                      <a:endParaRPr lang="en-US" sz="1400" dirty="0">
                        <a:effectLst/>
                        <a:latin typeface="Calibri"/>
                        <a:ea typeface="Calibri"/>
                        <a:cs typeface="Times New Roman"/>
                      </a:endParaRPr>
                    </a:p>
                    <a:p>
                      <a:pPr marL="0" marR="0" algn="ctr">
                        <a:lnSpc>
                          <a:spcPct val="115000"/>
                        </a:lnSpc>
                        <a:spcBef>
                          <a:spcPts val="0"/>
                        </a:spcBef>
                        <a:spcAft>
                          <a:spcPts val="0"/>
                        </a:spcAft>
                      </a:pPr>
                      <a:r>
                        <a:rPr lang="en-US" sz="1400" b="1" dirty="0">
                          <a:effectLst/>
                          <a:latin typeface="Times New Roman"/>
                          <a:ea typeface="Calibri"/>
                          <a:cs typeface="Times New Roman"/>
                        </a:rPr>
                        <a:t>Dave Fast</a:t>
                      </a:r>
                      <a:endParaRPr lang="en-US" sz="1400" dirty="0">
                        <a:effectLst/>
                        <a:latin typeface="Calibri"/>
                        <a:ea typeface="Calibri"/>
                        <a:cs typeface="Times New Roman"/>
                      </a:endParaRPr>
                    </a:p>
                  </a:txBody>
                  <a:tcPr marL="55285" marR="552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30763">
                <a:tc>
                  <a:txBody>
                    <a:bodyPr/>
                    <a:lstStyle/>
                    <a:p>
                      <a:pPr marL="0" marR="0" algn="l">
                        <a:lnSpc>
                          <a:spcPct val="115000"/>
                        </a:lnSpc>
                        <a:spcBef>
                          <a:spcPts val="0"/>
                        </a:spcBef>
                        <a:spcAft>
                          <a:spcPts val="0"/>
                        </a:spcAft>
                      </a:pPr>
                      <a:r>
                        <a:rPr lang="en-US" sz="1400" dirty="0">
                          <a:effectLst/>
                          <a:latin typeface="Times New Roman"/>
                          <a:ea typeface="Calibri"/>
                          <a:cs typeface="Times New Roman"/>
                        </a:rPr>
                        <a:t>Registration</a:t>
                      </a:r>
                      <a:endParaRPr lang="en-US" sz="1400" dirty="0">
                        <a:effectLst/>
                        <a:latin typeface="Calibri"/>
                        <a:ea typeface="Calibri"/>
                        <a:cs typeface="Times New Roman"/>
                      </a:endParaRPr>
                    </a:p>
                  </a:txBody>
                  <a:tcPr marL="55285" marR="552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dirty="0">
                          <a:effectLst/>
                          <a:latin typeface="Times New Roman"/>
                          <a:ea typeface="Calibri"/>
                          <a:cs typeface="Times New Roman"/>
                        </a:rPr>
                        <a:t> </a:t>
                      </a:r>
                      <a:endParaRPr lang="en-US" sz="1400" dirty="0">
                        <a:effectLst/>
                        <a:latin typeface="Calibri"/>
                        <a:ea typeface="Calibri"/>
                        <a:cs typeface="Times New Roman"/>
                      </a:endParaRPr>
                    </a:p>
                  </a:txBody>
                  <a:tcPr marL="55285" marR="552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763">
                <a:tc>
                  <a:txBody>
                    <a:bodyPr/>
                    <a:lstStyle/>
                    <a:p>
                      <a:pPr marL="0" marR="0" algn="l">
                        <a:lnSpc>
                          <a:spcPct val="115000"/>
                        </a:lnSpc>
                        <a:spcBef>
                          <a:spcPts val="0"/>
                        </a:spcBef>
                        <a:spcAft>
                          <a:spcPts val="0"/>
                        </a:spcAft>
                      </a:pPr>
                      <a:r>
                        <a:rPr lang="en-US" sz="1400" dirty="0">
                          <a:effectLst/>
                          <a:latin typeface="Times New Roman"/>
                          <a:ea typeface="Calibri"/>
                          <a:cs typeface="Times New Roman"/>
                        </a:rPr>
                        <a:t>Dave Fast – YN Fisheries</a:t>
                      </a:r>
                      <a:endParaRPr lang="en-US" sz="1400" dirty="0">
                        <a:effectLst/>
                        <a:latin typeface="Calibri"/>
                        <a:ea typeface="Calibri"/>
                        <a:cs typeface="Times New Roman"/>
                      </a:endParaRPr>
                    </a:p>
                  </a:txBody>
                  <a:tcPr marL="55285" marR="552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dirty="0">
                          <a:effectLst/>
                          <a:latin typeface="Times New Roman"/>
                          <a:ea typeface="Calibri"/>
                          <a:cs typeface="Times New Roman"/>
                        </a:rPr>
                        <a:t>Introduction to Conference</a:t>
                      </a:r>
                      <a:endParaRPr lang="en-US" sz="1400" dirty="0">
                        <a:effectLst/>
                        <a:latin typeface="Calibri"/>
                        <a:ea typeface="Calibri"/>
                        <a:cs typeface="Times New Roman"/>
                      </a:endParaRPr>
                    </a:p>
                  </a:txBody>
                  <a:tcPr marL="55285" marR="552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9224">
                <a:tc>
                  <a:txBody>
                    <a:bodyPr/>
                    <a:lstStyle/>
                    <a:p>
                      <a:pPr marL="0" marR="0" algn="l">
                        <a:lnSpc>
                          <a:spcPct val="115000"/>
                        </a:lnSpc>
                        <a:spcBef>
                          <a:spcPts val="0"/>
                        </a:spcBef>
                        <a:spcAft>
                          <a:spcPts val="0"/>
                        </a:spcAft>
                      </a:pPr>
                      <a:r>
                        <a:rPr lang="en-US" sz="1400" dirty="0">
                          <a:effectLst/>
                          <a:latin typeface="Times New Roman"/>
                          <a:ea typeface="Calibri"/>
                          <a:cs typeface="Times New Roman"/>
                        </a:rPr>
                        <a:t>Alex Conley – YBFWRB</a:t>
                      </a:r>
                      <a:endParaRPr lang="en-US" sz="1400" dirty="0">
                        <a:effectLst/>
                        <a:latin typeface="Calibri"/>
                        <a:ea typeface="Calibri"/>
                        <a:cs typeface="Times New Roman"/>
                      </a:endParaRPr>
                    </a:p>
                  </a:txBody>
                  <a:tcPr marL="55285" marR="552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dirty="0">
                          <a:effectLst/>
                          <a:latin typeface="Times New Roman"/>
                          <a:ea typeface="Calibri"/>
                          <a:cs typeface="Times New Roman"/>
                        </a:rPr>
                        <a:t>Overview of Habitat Activities in the Yakima Basin</a:t>
                      </a:r>
                      <a:endParaRPr lang="en-US" sz="1400" dirty="0">
                        <a:effectLst/>
                        <a:latin typeface="Calibri"/>
                        <a:ea typeface="Calibri"/>
                        <a:cs typeface="Times New Roman"/>
                      </a:endParaRPr>
                    </a:p>
                  </a:txBody>
                  <a:tcPr marL="55285" marR="552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763">
                <a:tc>
                  <a:txBody>
                    <a:bodyPr/>
                    <a:lstStyle/>
                    <a:p>
                      <a:pPr marL="0" marR="0" algn="l">
                        <a:lnSpc>
                          <a:spcPct val="115000"/>
                        </a:lnSpc>
                        <a:spcBef>
                          <a:spcPts val="0"/>
                        </a:spcBef>
                        <a:spcAft>
                          <a:spcPts val="0"/>
                        </a:spcAft>
                      </a:pPr>
                      <a:r>
                        <a:rPr lang="en-US" sz="1400" dirty="0">
                          <a:effectLst/>
                          <a:latin typeface="Times New Roman"/>
                          <a:ea typeface="Calibri"/>
                          <a:cs typeface="Times New Roman"/>
                        </a:rPr>
                        <a:t>Brian Saluskin – YN </a:t>
                      </a:r>
                      <a:endParaRPr lang="en-US" sz="1400" dirty="0">
                        <a:effectLst/>
                        <a:latin typeface="Calibri"/>
                        <a:ea typeface="Calibri"/>
                        <a:cs typeface="Times New Roman"/>
                      </a:endParaRPr>
                    </a:p>
                  </a:txBody>
                  <a:tcPr marL="55285" marR="552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dirty="0">
                          <a:effectLst/>
                          <a:latin typeface="Times New Roman"/>
                          <a:ea typeface="Calibri"/>
                          <a:cs typeface="Times New Roman"/>
                        </a:rPr>
                        <a:t>Cle Elum Sockeye Reintroduction/Passage</a:t>
                      </a:r>
                      <a:endParaRPr lang="en-US" sz="1400" dirty="0">
                        <a:effectLst/>
                        <a:latin typeface="Calibri"/>
                        <a:ea typeface="Calibri"/>
                        <a:cs typeface="Times New Roman"/>
                      </a:endParaRPr>
                    </a:p>
                  </a:txBody>
                  <a:tcPr marL="55285" marR="552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9536">
                <a:tc>
                  <a:txBody>
                    <a:bodyPr/>
                    <a:lstStyle/>
                    <a:p>
                      <a:pPr marL="0" marR="0" algn="l">
                        <a:lnSpc>
                          <a:spcPct val="115000"/>
                        </a:lnSpc>
                        <a:spcBef>
                          <a:spcPts val="0"/>
                        </a:spcBef>
                        <a:spcAft>
                          <a:spcPts val="0"/>
                        </a:spcAft>
                      </a:pPr>
                      <a:r>
                        <a:rPr lang="en-US" sz="1400" dirty="0">
                          <a:effectLst/>
                          <a:latin typeface="Times New Roman"/>
                          <a:ea typeface="Calibri"/>
                          <a:cs typeface="Times New Roman"/>
                        </a:rPr>
                        <a:t>Andrew </a:t>
                      </a:r>
                      <a:r>
                        <a:rPr lang="en-US" sz="1400" dirty="0" err="1">
                          <a:effectLst/>
                          <a:latin typeface="Times New Roman"/>
                          <a:ea typeface="Calibri"/>
                          <a:cs typeface="Times New Roman"/>
                        </a:rPr>
                        <a:t>Matala</a:t>
                      </a:r>
                      <a:r>
                        <a:rPr lang="en-US" sz="1400" dirty="0">
                          <a:effectLst/>
                          <a:latin typeface="Times New Roman"/>
                          <a:ea typeface="Calibri"/>
                          <a:cs typeface="Times New Roman"/>
                        </a:rPr>
                        <a:t> - CRITFC  </a:t>
                      </a:r>
                      <a:endParaRPr lang="en-US" sz="1400" dirty="0">
                        <a:effectLst/>
                        <a:latin typeface="Calibri"/>
                        <a:ea typeface="Calibri"/>
                        <a:cs typeface="Times New Roman"/>
                      </a:endParaRPr>
                    </a:p>
                  </a:txBody>
                  <a:tcPr marL="55285" marR="552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dirty="0">
                          <a:effectLst/>
                          <a:latin typeface="Times New Roman"/>
                          <a:ea typeface="Times New Roman"/>
                          <a:cs typeface="Times New Roman"/>
                        </a:rPr>
                        <a:t>Genetic monitoring of sockeye salmon: evaluating relative productivity among two donor stocks</a:t>
                      </a:r>
                      <a:endParaRPr lang="en-US" sz="1400" dirty="0">
                        <a:effectLst/>
                        <a:latin typeface="Calibri"/>
                        <a:ea typeface="Calibri"/>
                        <a:cs typeface="Times New Roman"/>
                      </a:endParaRPr>
                    </a:p>
                    <a:p>
                      <a:pPr marL="0" marR="0" algn="l">
                        <a:lnSpc>
                          <a:spcPct val="115000"/>
                        </a:lnSpc>
                        <a:spcBef>
                          <a:spcPts val="0"/>
                        </a:spcBef>
                        <a:spcAft>
                          <a:spcPts val="0"/>
                        </a:spcAft>
                      </a:pPr>
                      <a:r>
                        <a:rPr lang="en-US" sz="1400" dirty="0">
                          <a:effectLst/>
                          <a:latin typeface="Times New Roman"/>
                          <a:ea typeface="Calibri"/>
                          <a:cs typeface="Times New Roman"/>
                        </a:rPr>
                        <a:t> </a:t>
                      </a:r>
                      <a:endParaRPr lang="en-US" sz="1400" dirty="0">
                        <a:effectLst/>
                        <a:latin typeface="Calibri"/>
                        <a:ea typeface="Calibri"/>
                        <a:cs typeface="Times New Roman"/>
                      </a:endParaRPr>
                    </a:p>
                  </a:txBody>
                  <a:tcPr marL="55285" marR="552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763">
                <a:tc gridSpan="2">
                  <a:txBody>
                    <a:bodyPr/>
                    <a:lstStyle/>
                    <a:p>
                      <a:pPr marL="0" marR="0" algn="l">
                        <a:lnSpc>
                          <a:spcPct val="115000"/>
                        </a:lnSpc>
                        <a:spcBef>
                          <a:spcPts val="0"/>
                        </a:spcBef>
                        <a:spcAft>
                          <a:spcPts val="0"/>
                        </a:spcAft>
                      </a:pPr>
                      <a:r>
                        <a:rPr lang="en-US" sz="1400" b="1" dirty="0">
                          <a:effectLst/>
                          <a:latin typeface="Times New Roman"/>
                          <a:ea typeface="Calibri"/>
                          <a:cs typeface="Times New Roman"/>
                        </a:rPr>
                        <a:t>                                                       Break</a:t>
                      </a:r>
                      <a:endParaRPr lang="en-US" sz="1400" dirty="0">
                        <a:effectLst/>
                        <a:latin typeface="Calibri"/>
                        <a:ea typeface="Calibri"/>
                        <a:cs typeface="Times New Roman"/>
                      </a:endParaRPr>
                    </a:p>
                  </a:txBody>
                  <a:tcPr marL="55285" marR="552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en-US"/>
                    </a:p>
                  </a:txBody>
                  <a:tcPr/>
                </a:tc>
              </a:tr>
              <a:tr h="479224">
                <a:tc>
                  <a:txBody>
                    <a:bodyPr/>
                    <a:lstStyle/>
                    <a:p>
                      <a:pPr marL="0" marR="0" algn="l">
                        <a:lnSpc>
                          <a:spcPct val="115000"/>
                        </a:lnSpc>
                        <a:spcBef>
                          <a:spcPts val="0"/>
                        </a:spcBef>
                        <a:spcAft>
                          <a:spcPts val="0"/>
                        </a:spcAft>
                      </a:pPr>
                      <a:r>
                        <a:rPr lang="en-US" sz="1400">
                          <a:effectLst/>
                          <a:latin typeface="Times New Roman"/>
                          <a:ea typeface="Calibri"/>
                          <a:cs typeface="Times New Roman"/>
                        </a:rPr>
                        <a:t>Joel Hubble - BoR</a:t>
                      </a:r>
                      <a:endParaRPr lang="en-US" sz="1400">
                        <a:effectLst/>
                        <a:latin typeface="Calibri"/>
                        <a:ea typeface="Calibri"/>
                        <a:cs typeface="Times New Roman"/>
                      </a:endParaRPr>
                    </a:p>
                  </a:txBody>
                  <a:tcPr marL="55285" marR="552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dirty="0">
                          <a:effectLst/>
                          <a:latin typeface="Times New Roman"/>
                          <a:ea typeface="Calibri"/>
                          <a:cs typeface="Times New Roman"/>
                        </a:rPr>
                        <a:t>Status of Juvenile Fish Passage Design for Cle Elum</a:t>
                      </a:r>
                      <a:endParaRPr lang="en-US" sz="1400" dirty="0">
                        <a:effectLst/>
                        <a:latin typeface="Calibri"/>
                        <a:ea typeface="Calibri"/>
                        <a:cs typeface="Times New Roman"/>
                      </a:endParaRPr>
                    </a:p>
                  </a:txBody>
                  <a:tcPr marL="55285" marR="552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763">
                <a:tc>
                  <a:txBody>
                    <a:bodyPr/>
                    <a:lstStyle/>
                    <a:p>
                      <a:pPr marL="0" marR="0" algn="l">
                        <a:lnSpc>
                          <a:spcPct val="115000"/>
                        </a:lnSpc>
                        <a:spcBef>
                          <a:spcPts val="0"/>
                        </a:spcBef>
                        <a:spcAft>
                          <a:spcPts val="0"/>
                        </a:spcAft>
                      </a:pPr>
                      <a:r>
                        <a:rPr lang="en-US" sz="1400" dirty="0">
                          <a:effectLst/>
                          <a:latin typeface="Times New Roman"/>
                          <a:ea typeface="Calibri"/>
                          <a:cs typeface="Times New Roman"/>
                        </a:rPr>
                        <a:t>Vince Bryan III - WHOOSH</a:t>
                      </a:r>
                      <a:endParaRPr lang="en-US" sz="1400" dirty="0">
                        <a:effectLst/>
                        <a:latin typeface="Calibri"/>
                        <a:ea typeface="Calibri"/>
                        <a:cs typeface="Times New Roman"/>
                      </a:endParaRPr>
                    </a:p>
                  </a:txBody>
                  <a:tcPr marL="55285" marR="552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l">
                        <a:lnSpc>
                          <a:spcPct val="115000"/>
                        </a:lnSpc>
                        <a:spcBef>
                          <a:spcPts val="0"/>
                        </a:spcBef>
                        <a:spcAft>
                          <a:spcPts val="0"/>
                        </a:spcAft>
                      </a:pPr>
                      <a:r>
                        <a:rPr lang="en-US" sz="1400" dirty="0">
                          <a:effectLst/>
                          <a:latin typeface="Times New Roman"/>
                          <a:ea typeface="Calibri"/>
                          <a:cs typeface="Times New Roman"/>
                        </a:rPr>
                        <a:t>WHOOSHH – Potential Adult Passage Design</a:t>
                      </a:r>
                      <a:endParaRPr lang="en-US" sz="1400" dirty="0">
                        <a:effectLst/>
                        <a:latin typeface="Calibri"/>
                        <a:ea typeface="Calibri"/>
                        <a:cs typeface="Times New Roman"/>
                      </a:endParaRPr>
                    </a:p>
                  </a:txBody>
                  <a:tcPr marL="55285" marR="552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3024">
                <a:tc>
                  <a:txBody>
                    <a:bodyPr/>
                    <a:lstStyle/>
                    <a:p>
                      <a:pPr marL="0" marR="0" algn="l">
                        <a:lnSpc>
                          <a:spcPct val="115000"/>
                        </a:lnSpc>
                        <a:spcBef>
                          <a:spcPts val="0"/>
                        </a:spcBef>
                        <a:spcAft>
                          <a:spcPts val="0"/>
                        </a:spcAft>
                      </a:pPr>
                      <a:r>
                        <a:rPr lang="en-US" sz="1400">
                          <a:effectLst/>
                          <a:latin typeface="Times New Roman"/>
                          <a:ea typeface="Calibri"/>
                          <a:cs typeface="Times New Roman"/>
                        </a:rPr>
                        <a:t>Ian Courter - MHE</a:t>
                      </a:r>
                      <a:endParaRPr lang="en-US" sz="1400">
                        <a:effectLst/>
                        <a:latin typeface="Calibri"/>
                        <a:ea typeface="Calibri"/>
                        <a:cs typeface="Times New Roman"/>
                      </a:endParaRPr>
                    </a:p>
                  </a:txBody>
                  <a:tcPr marL="55285" marR="552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dirty="0">
                          <a:effectLst/>
                          <a:latin typeface="Times New Roman"/>
                          <a:ea typeface="Calibri"/>
                          <a:cs typeface="Times New Roman"/>
                        </a:rPr>
                        <a:t>Assessment of Stream Flow Effects on Smolt Survival Below Roza Dam</a:t>
                      </a:r>
                      <a:endParaRPr lang="en-US" sz="1400" dirty="0">
                        <a:effectLst/>
                        <a:latin typeface="Calibri"/>
                        <a:ea typeface="Calibri"/>
                        <a:cs typeface="Times New Roman"/>
                      </a:endParaRPr>
                    </a:p>
                  </a:txBody>
                  <a:tcPr marL="55285" marR="552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3024">
                <a:tc>
                  <a:txBody>
                    <a:bodyPr/>
                    <a:lstStyle/>
                    <a:p>
                      <a:pPr marL="0" marR="0" algn="l">
                        <a:lnSpc>
                          <a:spcPct val="115000"/>
                        </a:lnSpc>
                        <a:spcBef>
                          <a:spcPts val="0"/>
                        </a:spcBef>
                        <a:spcAft>
                          <a:spcPts val="0"/>
                        </a:spcAft>
                      </a:pPr>
                      <a:r>
                        <a:rPr lang="en-US" sz="1400">
                          <a:effectLst/>
                          <a:latin typeface="Times New Roman"/>
                          <a:ea typeface="Calibri"/>
                          <a:cs typeface="Times New Roman"/>
                        </a:rPr>
                        <a:t>Russell Perry – USGS</a:t>
                      </a:r>
                      <a:endParaRPr lang="en-US" sz="1400">
                        <a:effectLst/>
                        <a:latin typeface="Calibri"/>
                        <a:ea typeface="Calibri"/>
                        <a:cs typeface="Times New Roman"/>
                      </a:endParaRPr>
                    </a:p>
                  </a:txBody>
                  <a:tcPr marL="55285" marR="552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0"/>
                        </a:spcAft>
                      </a:pPr>
                      <a:r>
                        <a:rPr lang="en-US" sz="1400" dirty="0">
                          <a:effectLst/>
                          <a:latin typeface="Times New Roman"/>
                          <a:ea typeface="Calibri"/>
                          <a:cs typeface="Times New Roman"/>
                        </a:rPr>
                        <a:t>Assessment of Passage Route Effects on Smolt Survival at Roza and Prosser Dams</a:t>
                      </a:r>
                      <a:endParaRPr lang="en-US" sz="1400" dirty="0">
                        <a:effectLst/>
                        <a:latin typeface="Calibri"/>
                        <a:ea typeface="Calibri"/>
                        <a:cs typeface="Times New Roman"/>
                      </a:endParaRPr>
                    </a:p>
                  </a:txBody>
                  <a:tcPr marL="55285" marR="552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79224">
                <a:tc>
                  <a:txBody>
                    <a:bodyPr/>
                    <a:lstStyle/>
                    <a:p>
                      <a:pPr marL="0" marR="0" algn="l">
                        <a:lnSpc>
                          <a:spcPct val="115000"/>
                        </a:lnSpc>
                        <a:spcBef>
                          <a:spcPts val="0"/>
                        </a:spcBef>
                        <a:spcAft>
                          <a:spcPts val="0"/>
                        </a:spcAft>
                      </a:pPr>
                      <a:r>
                        <a:rPr lang="en-US" sz="1400" dirty="0">
                          <a:effectLst/>
                          <a:latin typeface="Times New Roman"/>
                          <a:ea typeface="Calibri"/>
                          <a:cs typeface="Times New Roman"/>
                        </a:rPr>
                        <a:t>Walter </a:t>
                      </a:r>
                      <a:r>
                        <a:rPr lang="en-US" sz="1400" dirty="0" err="1">
                          <a:effectLst/>
                          <a:latin typeface="Times New Roman"/>
                          <a:ea typeface="Calibri"/>
                          <a:cs typeface="Times New Roman"/>
                        </a:rPr>
                        <a:t>Larrick</a:t>
                      </a:r>
                      <a:r>
                        <a:rPr lang="en-US" sz="1400" dirty="0">
                          <a:effectLst/>
                          <a:latin typeface="Times New Roman"/>
                          <a:ea typeface="Calibri"/>
                          <a:cs typeface="Times New Roman"/>
                        </a:rPr>
                        <a:t> – BOR</a:t>
                      </a:r>
                      <a:endParaRPr lang="en-US" sz="1400" dirty="0">
                        <a:effectLst/>
                        <a:latin typeface="Calibri"/>
                        <a:ea typeface="Calibri"/>
                        <a:cs typeface="Times New Roman"/>
                      </a:endParaRPr>
                    </a:p>
                  </a:txBody>
                  <a:tcPr marL="55285" marR="552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l">
                        <a:lnSpc>
                          <a:spcPct val="115000"/>
                        </a:lnSpc>
                        <a:spcBef>
                          <a:spcPts val="0"/>
                        </a:spcBef>
                        <a:spcAft>
                          <a:spcPts val="0"/>
                        </a:spcAft>
                      </a:pPr>
                      <a:r>
                        <a:rPr lang="en-US" sz="1400" dirty="0">
                          <a:effectLst/>
                          <a:latin typeface="Times New Roman"/>
                          <a:ea typeface="Calibri"/>
                          <a:cs typeface="Times New Roman"/>
                        </a:rPr>
                        <a:t>Yakima Basin Integrated Plan – Early Implementation</a:t>
                      </a:r>
                      <a:endParaRPr lang="en-US" sz="1400" dirty="0">
                        <a:effectLst/>
                        <a:latin typeface="Calibri"/>
                        <a:ea typeface="Calibri"/>
                        <a:cs typeface="Times New Roman"/>
                      </a:endParaRPr>
                    </a:p>
                  </a:txBody>
                  <a:tcPr marL="55285" marR="552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0763">
                <a:tc gridSpan="2">
                  <a:txBody>
                    <a:bodyPr/>
                    <a:lstStyle/>
                    <a:p>
                      <a:pPr marL="0" marR="0" algn="l">
                        <a:lnSpc>
                          <a:spcPct val="115000"/>
                        </a:lnSpc>
                        <a:spcBef>
                          <a:spcPts val="0"/>
                        </a:spcBef>
                        <a:spcAft>
                          <a:spcPts val="0"/>
                        </a:spcAft>
                      </a:pPr>
                      <a:r>
                        <a:rPr lang="en-US" sz="1400" b="1" dirty="0">
                          <a:effectLst/>
                          <a:latin typeface="Times New Roman"/>
                          <a:ea typeface="Calibri"/>
                          <a:cs typeface="Times New Roman"/>
                        </a:rPr>
                        <a:t>                                                    Salmon Lunch</a:t>
                      </a:r>
                      <a:endParaRPr lang="en-US" sz="1400" dirty="0">
                        <a:effectLst/>
                        <a:latin typeface="Calibri"/>
                        <a:ea typeface="Calibri"/>
                        <a:cs typeface="Times New Roman"/>
                      </a:endParaRPr>
                    </a:p>
                  </a:txBody>
                  <a:tcPr marL="55285" marR="552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en-US"/>
                    </a:p>
                  </a:txBody>
                  <a:tcPr/>
                </a:tc>
              </a:tr>
              <a:tr h="769536">
                <a:tc>
                  <a:txBody>
                    <a:bodyPr/>
                    <a:lstStyle/>
                    <a:p>
                      <a:pPr marL="0" marR="0" algn="l">
                        <a:lnSpc>
                          <a:spcPct val="115000"/>
                        </a:lnSpc>
                        <a:spcBef>
                          <a:spcPts val="0"/>
                        </a:spcBef>
                        <a:spcAft>
                          <a:spcPts val="0"/>
                        </a:spcAft>
                      </a:pPr>
                      <a:r>
                        <a:rPr lang="en-US" sz="1400" dirty="0">
                          <a:effectLst/>
                          <a:latin typeface="Times New Roman"/>
                          <a:ea typeface="Calibri"/>
                          <a:cs typeface="Times New Roman"/>
                        </a:rPr>
                        <a:t>Ingrid</a:t>
                      </a:r>
                      <a:r>
                        <a:rPr lang="en-US" sz="1400" dirty="0">
                          <a:effectLst/>
                          <a:latin typeface="Calibri"/>
                          <a:ea typeface="Times New Roman"/>
                          <a:cs typeface="Times New Roman"/>
                        </a:rPr>
                        <a:t> </a:t>
                      </a:r>
                      <a:r>
                        <a:rPr lang="en-US" sz="1400" dirty="0">
                          <a:effectLst/>
                          <a:latin typeface="Times New Roman"/>
                          <a:ea typeface="Times New Roman"/>
                          <a:cs typeface="Times New Roman"/>
                        </a:rPr>
                        <a:t>Tohver</a:t>
                      </a:r>
                      <a:r>
                        <a:rPr lang="en-US" sz="1400" dirty="0">
                          <a:effectLst/>
                          <a:latin typeface="Calibri"/>
                          <a:ea typeface="Times New Roman"/>
                          <a:cs typeface="Times New Roman"/>
                        </a:rPr>
                        <a:t> </a:t>
                      </a:r>
                      <a:r>
                        <a:rPr lang="en-US" sz="1600" dirty="0">
                          <a:effectLst/>
                          <a:latin typeface="Calibri"/>
                          <a:ea typeface="Times New Roman"/>
                          <a:cs typeface="Times New Roman"/>
                        </a:rPr>
                        <a:t>UW/CIG</a:t>
                      </a:r>
                      <a:endParaRPr lang="en-US" sz="1600" dirty="0">
                        <a:effectLst/>
                        <a:latin typeface="Calibri"/>
                        <a:ea typeface="Calibri"/>
                        <a:cs typeface="Times New Roman"/>
                      </a:endParaRPr>
                    </a:p>
                  </a:txBody>
                  <a:tcPr marL="55285" marR="552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l">
                        <a:lnSpc>
                          <a:spcPct val="115000"/>
                        </a:lnSpc>
                        <a:spcBef>
                          <a:spcPts val="0"/>
                        </a:spcBef>
                        <a:spcAft>
                          <a:spcPts val="0"/>
                        </a:spcAft>
                      </a:pPr>
                      <a:r>
                        <a:rPr lang="en-US" sz="1400" dirty="0">
                          <a:effectLst/>
                          <a:latin typeface="Times New Roman"/>
                          <a:ea typeface="Times New Roman"/>
                          <a:cs typeface="Times New Roman"/>
                        </a:rPr>
                        <a:t>Climate Change in the Yakima Basin: Implications for Aquatic Habitat and Water Management    </a:t>
                      </a:r>
                      <a:endParaRPr lang="en-US" sz="1400" dirty="0">
                        <a:effectLst/>
                        <a:latin typeface="Calibri"/>
                        <a:ea typeface="Calibri"/>
                        <a:cs typeface="Times New Roman"/>
                      </a:endParaRPr>
                    </a:p>
                    <a:p>
                      <a:pPr marL="0" marR="0" algn="l">
                        <a:lnSpc>
                          <a:spcPct val="115000"/>
                        </a:lnSpc>
                        <a:spcBef>
                          <a:spcPts val="0"/>
                        </a:spcBef>
                        <a:spcAft>
                          <a:spcPts val="0"/>
                        </a:spcAft>
                      </a:pPr>
                      <a:r>
                        <a:rPr lang="en-US" sz="1400" dirty="0">
                          <a:effectLst/>
                          <a:latin typeface="Times New Roman"/>
                          <a:ea typeface="Calibri"/>
                          <a:cs typeface="Times New Roman"/>
                        </a:rPr>
                        <a:t> </a:t>
                      </a:r>
                      <a:endParaRPr lang="en-US" sz="1400" dirty="0">
                        <a:effectLst/>
                        <a:latin typeface="Calibri"/>
                        <a:ea typeface="Calibri"/>
                        <a:cs typeface="Times New Roman"/>
                      </a:endParaRPr>
                    </a:p>
                  </a:txBody>
                  <a:tcPr marL="55285" marR="552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3024">
                <a:tc>
                  <a:txBody>
                    <a:bodyPr/>
                    <a:lstStyle/>
                    <a:p>
                      <a:pPr marL="0" marR="0" algn="l">
                        <a:lnSpc>
                          <a:spcPct val="115000"/>
                        </a:lnSpc>
                        <a:spcBef>
                          <a:spcPts val="0"/>
                        </a:spcBef>
                        <a:spcAft>
                          <a:spcPts val="0"/>
                        </a:spcAft>
                      </a:pPr>
                      <a:r>
                        <a:rPr lang="en-US" sz="1400">
                          <a:effectLst/>
                          <a:latin typeface="Times New Roman"/>
                          <a:ea typeface="Calibri"/>
                          <a:cs typeface="Times New Roman"/>
                        </a:rPr>
                        <a:t>Scott Nicolai - YN</a:t>
                      </a:r>
                      <a:endParaRPr lang="en-US" sz="1400">
                        <a:effectLst/>
                        <a:latin typeface="Calibri"/>
                        <a:ea typeface="Calibri"/>
                        <a:cs typeface="Times New Roman"/>
                      </a:endParaRPr>
                    </a:p>
                  </a:txBody>
                  <a:tcPr marL="55285" marR="552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dirty="0">
                          <a:effectLst/>
                          <a:latin typeface="Times New Roman"/>
                          <a:ea typeface="Calibri"/>
                          <a:cs typeface="Times New Roman"/>
                        </a:rPr>
                        <a:t>Yakima River Edge Habitat project, update on Teanaway pilot restoration</a:t>
                      </a:r>
                      <a:endParaRPr lang="en-US" sz="1400" dirty="0">
                        <a:effectLst/>
                        <a:latin typeface="Calibri"/>
                        <a:ea typeface="Calibri"/>
                        <a:cs typeface="Times New Roman"/>
                      </a:endParaRPr>
                    </a:p>
                  </a:txBody>
                  <a:tcPr marL="55285" marR="552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32084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752600"/>
          </a:xfrm>
        </p:spPr>
        <p:txBody>
          <a:bodyPr>
            <a:noAutofit/>
          </a:bodyPr>
          <a:lstStyle/>
          <a:p>
            <a:r>
              <a:rPr lang="en-US" b="1" dirty="0" smtClean="0">
                <a:solidFill>
                  <a:srgbClr val="FFFF00"/>
                </a:solidFill>
              </a:rPr>
              <a:t>FISHERIES OVERVIEW</a:t>
            </a:r>
            <a:br>
              <a:rPr lang="en-US" b="1" dirty="0" smtClean="0">
                <a:solidFill>
                  <a:srgbClr val="FFFF00"/>
                </a:solidFill>
              </a:rPr>
            </a:br>
            <a:r>
              <a:rPr lang="en-US" b="1" dirty="0" smtClean="0">
                <a:solidFill>
                  <a:srgbClr val="FFFF00"/>
                </a:solidFill>
              </a:rPr>
              <a:t/>
            </a:r>
            <a:br>
              <a:rPr lang="en-US" b="1" dirty="0" smtClean="0">
                <a:solidFill>
                  <a:srgbClr val="FFFF00"/>
                </a:solidFill>
              </a:rPr>
            </a:br>
            <a:r>
              <a:rPr lang="en-US" b="1" dirty="0" smtClean="0">
                <a:solidFill>
                  <a:srgbClr val="FFFF00"/>
                </a:solidFill>
              </a:rPr>
              <a:t>Salmon Extinction in the Yakima Basin</a:t>
            </a:r>
            <a:endParaRPr lang="en-US" b="1" dirty="0">
              <a:solidFill>
                <a:srgbClr val="FFFF00"/>
              </a:solidFill>
            </a:endParaRPr>
          </a:p>
        </p:txBody>
      </p:sp>
      <p:sp>
        <p:nvSpPr>
          <p:cNvPr id="3" name="Content Placeholder 2"/>
          <p:cNvSpPr>
            <a:spLocks noGrp="1"/>
          </p:cNvSpPr>
          <p:nvPr>
            <p:ph idx="1"/>
          </p:nvPr>
        </p:nvSpPr>
        <p:spPr>
          <a:xfrm>
            <a:off x="228600" y="3048000"/>
            <a:ext cx="8686800" cy="3687763"/>
          </a:xfrm>
        </p:spPr>
        <p:txBody>
          <a:bodyPr>
            <a:normAutofit/>
          </a:bodyPr>
          <a:lstStyle/>
          <a:p>
            <a:pPr lvl="2"/>
            <a:r>
              <a:rPr lang="en-US" sz="4400" dirty="0" smtClean="0">
                <a:solidFill>
                  <a:srgbClr val="FFFF00"/>
                </a:solidFill>
              </a:rPr>
              <a:t>  </a:t>
            </a:r>
            <a:r>
              <a:rPr lang="en-US" sz="4400" b="1" dirty="0" smtClean="0">
                <a:solidFill>
                  <a:srgbClr val="FFFF00"/>
                </a:solidFill>
              </a:rPr>
              <a:t>“Not an Option!”  or</a:t>
            </a:r>
          </a:p>
          <a:p>
            <a:pPr lvl="2"/>
            <a:r>
              <a:rPr lang="en-US" sz="4400" b="1" dirty="0" smtClean="0">
                <a:solidFill>
                  <a:srgbClr val="FFFF00"/>
                </a:solidFill>
              </a:rPr>
              <a:t>  “The Preferred Alternative?”</a:t>
            </a:r>
          </a:p>
          <a:p>
            <a:pPr marL="914400" lvl="2" indent="0">
              <a:buNone/>
            </a:pPr>
            <a:endParaRPr lang="en-US" sz="4400" dirty="0" smtClean="0">
              <a:solidFill>
                <a:srgbClr val="FFFF00"/>
              </a:solidFill>
            </a:endParaRPr>
          </a:p>
        </p:txBody>
      </p:sp>
    </p:spTree>
    <p:extLst>
      <p:ext uri="{BB962C8B-B14F-4D97-AF65-F5344CB8AC3E}">
        <p14:creationId xmlns:p14="http://schemas.microsoft.com/office/powerpoint/2010/main" val="22384218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normAutofit/>
          </a:bodyPr>
          <a:lstStyle/>
          <a:p>
            <a:pPr algn="l"/>
            <a:r>
              <a:rPr lang="en-US" sz="4000" b="1" dirty="0" smtClean="0">
                <a:solidFill>
                  <a:srgbClr val="FFFF00"/>
                </a:solidFill>
              </a:rPr>
              <a:t>THE</a:t>
            </a:r>
            <a:r>
              <a:rPr lang="en-US" b="1" dirty="0" smtClean="0">
                <a:solidFill>
                  <a:srgbClr val="FFFF00"/>
                </a:solidFill>
              </a:rPr>
              <a:t> </a:t>
            </a:r>
            <a:r>
              <a:rPr lang="en-US" sz="4000" b="1" dirty="0" smtClean="0">
                <a:solidFill>
                  <a:srgbClr val="FFFF00"/>
                </a:solidFill>
              </a:rPr>
              <a:t>SALMONID</a:t>
            </a:r>
            <a:r>
              <a:rPr lang="en-US" b="1" dirty="0" smtClean="0">
                <a:solidFill>
                  <a:srgbClr val="FFFF00"/>
                </a:solidFill>
              </a:rPr>
              <a:t> </a:t>
            </a:r>
            <a:r>
              <a:rPr lang="en-US" sz="4000" b="1" dirty="0" smtClean="0">
                <a:solidFill>
                  <a:srgbClr val="FFFF00"/>
                </a:solidFill>
              </a:rPr>
              <a:t>EXTINCTIONS:</a:t>
            </a:r>
            <a:endParaRPr lang="en-US" sz="4000" b="1" dirty="0">
              <a:solidFill>
                <a:srgbClr val="FFFF00"/>
              </a:solidFill>
            </a:endParaRPr>
          </a:p>
        </p:txBody>
      </p:sp>
      <p:sp>
        <p:nvSpPr>
          <p:cNvPr id="3" name="Content Placeholder 2"/>
          <p:cNvSpPr>
            <a:spLocks noGrp="1"/>
          </p:cNvSpPr>
          <p:nvPr>
            <p:ph idx="1"/>
          </p:nvPr>
        </p:nvSpPr>
        <p:spPr>
          <a:xfrm>
            <a:off x="457200" y="1371600"/>
            <a:ext cx="8229600" cy="4754563"/>
          </a:xfrm>
        </p:spPr>
        <p:txBody>
          <a:bodyPr>
            <a:normAutofit lnSpcReduction="10000"/>
          </a:bodyPr>
          <a:lstStyle/>
          <a:p>
            <a:r>
              <a:rPr lang="en-US" dirty="0" smtClean="0">
                <a:solidFill>
                  <a:srgbClr val="FFFF00"/>
                </a:solidFill>
              </a:rPr>
              <a:t>SOCKEYE – THE FIRST TO GO. EARLY 1900’S</a:t>
            </a:r>
          </a:p>
          <a:p>
            <a:r>
              <a:rPr lang="en-US" dirty="0" smtClean="0">
                <a:solidFill>
                  <a:srgbClr val="FFFF00"/>
                </a:solidFill>
              </a:rPr>
              <a:t>SUMMER CHINOOK – 1970’S</a:t>
            </a:r>
          </a:p>
          <a:p>
            <a:r>
              <a:rPr lang="en-US" dirty="0" smtClean="0">
                <a:solidFill>
                  <a:srgbClr val="FFFF00"/>
                </a:solidFill>
              </a:rPr>
              <a:t>COHO – 1980’S</a:t>
            </a:r>
          </a:p>
          <a:p>
            <a:pPr marL="0" indent="0">
              <a:buNone/>
            </a:pPr>
            <a:r>
              <a:rPr lang="en-US" sz="4000" b="1" dirty="0" smtClean="0">
                <a:solidFill>
                  <a:srgbClr val="FFFF00"/>
                </a:solidFill>
              </a:rPr>
              <a:t>THE THREATENED ONES</a:t>
            </a:r>
          </a:p>
          <a:p>
            <a:r>
              <a:rPr lang="en-US" dirty="0" smtClean="0">
                <a:solidFill>
                  <a:srgbClr val="FFFF00"/>
                </a:solidFill>
              </a:rPr>
              <a:t>STEELHEAD</a:t>
            </a:r>
          </a:p>
          <a:p>
            <a:r>
              <a:rPr lang="en-US" dirty="0" smtClean="0">
                <a:solidFill>
                  <a:srgbClr val="FFFF00"/>
                </a:solidFill>
              </a:rPr>
              <a:t>BULL TROUT</a:t>
            </a:r>
          </a:p>
          <a:p>
            <a:pPr marL="0" indent="0">
              <a:buNone/>
            </a:pPr>
            <a:r>
              <a:rPr lang="en-US" sz="4000" b="1" dirty="0" smtClean="0">
                <a:solidFill>
                  <a:srgbClr val="FFFF00"/>
                </a:solidFill>
              </a:rPr>
              <a:t>THE OTHERS:</a:t>
            </a:r>
          </a:p>
          <a:p>
            <a:r>
              <a:rPr lang="en-US" b="1" dirty="0" smtClean="0">
                <a:solidFill>
                  <a:srgbClr val="FFFF00"/>
                </a:solidFill>
              </a:rPr>
              <a:t>LAMPREY (FUNCTIONALLY EXTINCT)</a:t>
            </a:r>
          </a:p>
          <a:p>
            <a:endParaRPr lang="en-US" dirty="0"/>
          </a:p>
        </p:txBody>
      </p:sp>
    </p:spTree>
    <p:extLst>
      <p:ext uri="{BB962C8B-B14F-4D97-AF65-F5344CB8AC3E}">
        <p14:creationId xmlns:p14="http://schemas.microsoft.com/office/powerpoint/2010/main" val="6661915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76200"/>
            <a:ext cx="8229600" cy="838200"/>
          </a:xfrm>
        </p:spPr>
        <p:txBody>
          <a:bodyPr>
            <a:normAutofit/>
          </a:bodyPr>
          <a:lstStyle/>
          <a:p>
            <a:pPr eaLnBrk="1" hangingPunct="1">
              <a:defRPr/>
            </a:pPr>
            <a:r>
              <a:rPr lang="en-US" sz="3600" dirty="0">
                <a:solidFill>
                  <a:srgbClr val="FF0000"/>
                </a:solidFill>
              </a:rPr>
              <a:t>Historic Salmon </a:t>
            </a:r>
            <a:r>
              <a:rPr lang="en-US" sz="3600" dirty="0" smtClean="0">
                <a:solidFill>
                  <a:srgbClr val="FF0000"/>
                </a:solidFill>
              </a:rPr>
              <a:t>Runs </a:t>
            </a:r>
            <a:r>
              <a:rPr lang="en-US" sz="1400" dirty="0" smtClean="0">
                <a:solidFill>
                  <a:srgbClr val="FF0000"/>
                </a:solidFill>
              </a:rPr>
              <a:t>Modified from Alex Conley</a:t>
            </a:r>
            <a:endParaRPr lang="en-US" sz="1400" dirty="0">
              <a:solidFill>
                <a:srgbClr val="FF0000"/>
              </a:solidFill>
            </a:endParaRPr>
          </a:p>
        </p:txBody>
      </p:sp>
      <p:graphicFrame>
        <p:nvGraphicFramePr>
          <p:cNvPr id="21618" name="Group 114"/>
          <p:cNvGraphicFramePr>
            <a:graphicFrameLocks noGrp="1"/>
          </p:cNvGraphicFramePr>
          <p:nvPr>
            <p:ph idx="1"/>
            <p:extLst>
              <p:ext uri="{D42A27DB-BD31-4B8C-83A1-F6EECF244321}">
                <p14:modId xmlns:p14="http://schemas.microsoft.com/office/powerpoint/2010/main" val="86070876"/>
              </p:ext>
            </p:extLst>
          </p:nvPr>
        </p:nvGraphicFramePr>
        <p:xfrm>
          <a:off x="990600" y="609600"/>
          <a:ext cx="7315200" cy="6019802"/>
        </p:xfrm>
        <a:graphic>
          <a:graphicData uri="http://schemas.openxmlformats.org/drawingml/2006/table">
            <a:tbl>
              <a:tblPr/>
              <a:tblGrid>
                <a:gridCol w="1431234"/>
                <a:gridCol w="1113182"/>
                <a:gridCol w="2067339"/>
                <a:gridCol w="715618"/>
                <a:gridCol w="715618"/>
                <a:gridCol w="1272209"/>
              </a:tblGrid>
              <a:tr h="636162">
                <a:tc>
                  <a:txBody>
                    <a:bodyPr/>
                    <a:lstStyle/>
                    <a:p>
                      <a:pPr marL="0" marR="0" lvl="0" indent="0" algn="l"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Species/Run</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Estimates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Current Status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Low</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Year</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2014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r>
              <a:tr h="745142">
                <a:tc>
                  <a:txBody>
                    <a:bodyPr/>
                    <a:lstStyle/>
                    <a:p>
                      <a:pPr marL="0" marR="0" lvl="0" indent="0" algn="l"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Spring Chinook</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         200,000-</a:t>
                      </a:r>
                    </a:p>
                    <a:p>
                      <a:pPr marL="0" marR="0" lvl="0" indent="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500,000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Supplemented Population</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        666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1995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10,205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r>
              <a:tr h="527809">
                <a:tc>
                  <a:txBody>
                    <a:bodyPr/>
                    <a:lstStyle/>
                    <a:p>
                      <a:pPr marL="0" marR="0" lvl="0" indent="0" algn="l"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Fall Chinook</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38,000-         100,000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Supplemented Population</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        523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1988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 7,792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r>
              <a:tr h="745142">
                <a:tc>
                  <a:txBody>
                    <a:bodyPr/>
                    <a:lstStyle/>
                    <a:p>
                      <a:pPr marL="0" marR="0" lvl="0" indent="0" algn="l"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rgbClr val="C00000"/>
                          </a:solidFill>
                          <a:effectLst>
                            <a:outerShdw blurRad="38100" dist="38100" dir="2700000" algn="tl">
                              <a:srgbClr val="000000"/>
                            </a:outerShdw>
                          </a:effectLst>
                          <a:latin typeface="Tahoma" pitchFamily="34" charset="0"/>
                          <a:cs typeface="Arial" pitchFamily="34" charset="0"/>
                        </a:rPr>
                        <a:t>Summer Chinook</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 ??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Extirpated 1970’S</a:t>
                      </a:r>
                    </a:p>
                    <a:p>
                      <a:pPr marL="0" marR="0" lvl="0" indent="0" algn="l"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rgbClr val="FF0000"/>
                          </a:solidFill>
                          <a:effectLst>
                            <a:outerShdw blurRad="38100" dist="38100" dir="2700000" algn="tl">
                              <a:srgbClr val="000000"/>
                            </a:outerShdw>
                          </a:effectLst>
                          <a:latin typeface="Tahoma" pitchFamily="34" charset="0"/>
                          <a:cs typeface="Arial" pitchFamily="34" charset="0"/>
                        </a:rPr>
                        <a:t>Began Reintroduction 2008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          -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till 12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rgbClr val="FF0000"/>
                          </a:solidFill>
                          <a:effectLst>
                            <a:outerShdw blurRad="38100" dist="38100" dir="2700000" algn="tl">
                              <a:srgbClr val="000000"/>
                            </a:outerShdw>
                          </a:effectLst>
                          <a:latin typeface="Tahoma" pitchFamily="34" charset="0"/>
                          <a:cs typeface="Arial" pitchFamily="34" charset="0"/>
                        </a:rPr>
                        <a:t> 1,513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r>
              <a:tr h="528122">
                <a:tc>
                  <a:txBody>
                    <a:bodyPr/>
                    <a:lstStyle/>
                    <a:p>
                      <a:pPr marL="0" marR="0" lvl="0" indent="0" algn="l"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rgbClr val="C00000"/>
                          </a:solidFill>
                          <a:effectLst>
                            <a:outerShdw blurRad="38100" dist="38100" dir="2700000" algn="tl">
                              <a:srgbClr val="000000"/>
                            </a:outerShdw>
                          </a:effectLst>
                          <a:latin typeface="Tahoma" pitchFamily="34" charset="0"/>
                          <a:cs typeface="Arial" pitchFamily="34" charset="0"/>
                        </a:rPr>
                        <a:t>Coho</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40,000         150,000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Extirpated 1980’S </a:t>
                      </a:r>
                      <a:r>
                        <a:rPr kumimoji="0" lang="en-US" sz="1400" b="0" i="0" u="none" strike="noStrike" cap="none" normalizeH="0" baseline="0" dirty="0" smtClean="0">
                          <a:ln>
                            <a:noFill/>
                          </a:ln>
                          <a:solidFill>
                            <a:srgbClr val="FF3399"/>
                          </a:solidFill>
                          <a:effectLst>
                            <a:outerShdw blurRad="38100" dist="38100" dir="2700000" algn="tl">
                              <a:srgbClr val="000000"/>
                            </a:outerShdw>
                          </a:effectLst>
                          <a:latin typeface="Tahoma" pitchFamily="34" charset="0"/>
                          <a:cs typeface="Arial" pitchFamily="34" charset="0"/>
                        </a:rPr>
                        <a:t>R</a:t>
                      </a:r>
                      <a:r>
                        <a:rPr kumimoji="0" lang="en-US" sz="1400" b="0" i="0" u="none" strike="noStrike" cap="none" normalizeH="0" baseline="0" dirty="0" smtClean="0">
                          <a:ln>
                            <a:noFill/>
                          </a:ln>
                          <a:solidFill>
                            <a:srgbClr val="FF0000"/>
                          </a:solidFill>
                          <a:effectLst>
                            <a:outerShdw blurRad="38100" dist="38100" dir="2700000" algn="tl">
                              <a:srgbClr val="000000"/>
                            </a:outerShdw>
                          </a:effectLst>
                          <a:latin typeface="Tahoma" pitchFamily="34" charset="0"/>
                          <a:cs typeface="Arial" pitchFamily="34" charset="0"/>
                        </a:rPr>
                        <a:t>eintroduced 1997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          -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till 93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 </a:t>
                      </a:r>
                      <a:r>
                        <a:rPr kumimoji="0" lang="en-US" sz="1400" b="0" i="0" u="none" strike="noStrike" cap="none" normalizeH="0" baseline="0" smtClean="0">
                          <a:ln>
                            <a:noFill/>
                          </a:ln>
                          <a:solidFill>
                            <a:srgbClr val="FF0000"/>
                          </a:solidFill>
                          <a:effectLst>
                            <a:outerShdw blurRad="38100" dist="38100" dir="2700000" algn="tl">
                              <a:srgbClr val="000000"/>
                            </a:outerShdw>
                          </a:effectLst>
                          <a:latin typeface="Tahoma" pitchFamily="34" charset="0"/>
                          <a:cs typeface="Arial" pitchFamily="34" charset="0"/>
                        </a:rPr>
                        <a:t>24,420</a:t>
                      </a:r>
                      <a:endParaRPr kumimoji="0" lang="en-US" sz="1400" b="0" i="0" u="none" strike="noStrike" cap="none" normalizeH="0" baseline="0" dirty="0" smtClean="0">
                        <a:ln>
                          <a:noFill/>
                        </a:ln>
                        <a:solidFill>
                          <a:srgbClr val="FF0000"/>
                        </a:solidFill>
                        <a:effectLst>
                          <a:outerShdw blurRad="38100" dist="38100" dir="2700000" algn="tl">
                            <a:srgbClr val="000000"/>
                          </a:outerShdw>
                        </a:effectLst>
                        <a:latin typeface="Tahoma"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r>
              <a:tr h="726189">
                <a:tc>
                  <a:txBody>
                    <a:bodyPr/>
                    <a:lstStyle/>
                    <a:p>
                      <a:pPr marL="0" marR="0" lvl="0" indent="0" algn="l"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rgbClr val="C00000"/>
                          </a:solidFill>
                          <a:effectLst>
                            <a:outerShdw blurRad="38100" dist="38100" dir="2700000" algn="tl">
                              <a:srgbClr val="000000"/>
                            </a:outerShdw>
                          </a:effectLst>
                          <a:latin typeface="Tahoma" pitchFamily="34" charset="0"/>
                          <a:cs typeface="Arial" pitchFamily="34" charset="0"/>
                        </a:rPr>
                        <a:t>Sockeye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100,000         200,000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Extirpated Early 1900’s</a:t>
                      </a:r>
                    </a:p>
                    <a:p>
                      <a:pPr marL="0" marR="0" lvl="0" indent="0" algn="l"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rgbClr val="FF0000"/>
                          </a:solidFill>
                          <a:effectLst>
                            <a:outerShdw blurRad="38100" dist="38100" dir="2700000" algn="tl">
                              <a:srgbClr val="000000"/>
                            </a:outerShdw>
                          </a:effectLst>
                          <a:latin typeface="Tahoma" pitchFamily="34" charset="0"/>
                          <a:cs typeface="Arial" pitchFamily="34" charset="0"/>
                        </a:rPr>
                        <a:t>Reintroduction 2009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          -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Till 2009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rgbClr val="FF0000"/>
                          </a:solidFill>
                          <a:effectLst>
                            <a:outerShdw blurRad="38100" dist="38100" dir="2700000" algn="tl">
                              <a:srgbClr val="000000"/>
                            </a:outerShdw>
                          </a:effectLst>
                          <a:latin typeface="Tahoma" pitchFamily="34" charset="0"/>
                          <a:cs typeface="Arial" pitchFamily="34" charset="0"/>
                        </a:rPr>
                        <a:t>   2,676</a:t>
                      </a: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r>
              <a:tr h="527809">
                <a:tc>
                  <a:txBody>
                    <a:bodyPr/>
                    <a:lstStyle/>
                    <a:p>
                      <a:pPr marL="0" marR="0" lvl="0" indent="0" algn="l"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rgbClr val="FFFF00"/>
                          </a:solidFill>
                          <a:effectLst>
                            <a:outerShdw blurRad="38100" dist="38100" dir="2700000" algn="tl">
                              <a:srgbClr val="000000"/>
                            </a:outerShdw>
                          </a:effectLst>
                          <a:latin typeface="Tahoma" pitchFamily="34" charset="0"/>
                          <a:cs typeface="Arial" pitchFamily="34" charset="0"/>
                        </a:rPr>
                        <a:t>Steelhead</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30,000         100,000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Wild Population </a:t>
                      </a:r>
                      <a:r>
                        <a:rPr kumimoji="0" lang="en-US" sz="1400" b="0" i="0" u="none" strike="noStrike" cap="none" normalizeH="0" baseline="0" dirty="0" smtClean="0">
                          <a:ln>
                            <a:noFill/>
                          </a:ln>
                          <a:solidFill>
                            <a:srgbClr val="FFFF00"/>
                          </a:solidFill>
                          <a:effectLst>
                            <a:outerShdw blurRad="38100" dist="38100" dir="2700000" algn="tl">
                              <a:srgbClr val="000000"/>
                            </a:outerShdw>
                          </a:effectLst>
                          <a:latin typeface="Tahoma" pitchFamily="34" charset="0"/>
                          <a:cs typeface="Arial" pitchFamily="34" charset="0"/>
                        </a:rPr>
                        <a:t>(ESA)</a:t>
                      </a:r>
                    </a:p>
                    <a:p>
                      <a:pPr marL="0" marR="0" lvl="0" indent="0" algn="l"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dirty="0" err="1" smtClean="0">
                          <a:ln>
                            <a:noFill/>
                          </a:ln>
                          <a:solidFill>
                            <a:srgbClr val="FFFF00"/>
                          </a:solidFill>
                          <a:effectLst>
                            <a:outerShdw blurRad="38100" dist="38100" dir="2700000" algn="tl">
                              <a:srgbClr val="000000"/>
                            </a:outerShdw>
                          </a:effectLst>
                          <a:latin typeface="Tahoma" pitchFamily="34" charset="0"/>
                          <a:cs typeface="Arial" pitchFamily="34" charset="0"/>
                        </a:rPr>
                        <a:t>Kelt</a:t>
                      </a:r>
                      <a:r>
                        <a:rPr kumimoji="0" lang="en-US" sz="1400" b="0" i="0" u="none" strike="noStrike" cap="none" normalizeH="0" baseline="0" dirty="0" smtClean="0">
                          <a:ln>
                            <a:noFill/>
                          </a:ln>
                          <a:solidFill>
                            <a:srgbClr val="FFFF00"/>
                          </a:solidFill>
                          <a:effectLst>
                            <a:outerShdw blurRad="38100" dist="38100" dir="2700000" algn="tl">
                              <a:srgbClr val="000000"/>
                            </a:outerShdw>
                          </a:effectLst>
                          <a:latin typeface="Tahoma" pitchFamily="34" charset="0"/>
                          <a:cs typeface="Arial" pitchFamily="34" charset="0"/>
                        </a:rPr>
                        <a:t> Reconditioning</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        505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1996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  4,141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r>
              <a:tr h="527809">
                <a:tc>
                  <a:txBody>
                    <a:bodyPr/>
                    <a:lstStyle/>
                    <a:p>
                      <a:pPr marL="0" marR="0" lvl="0" indent="0" algn="l"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Total</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408,000-       1,050,000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 </a:t>
                      </a:r>
                      <a:endPar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50,747    </a:t>
                      </a:r>
                      <a:r>
                        <a:rPr kumimoji="0" lang="en-US" sz="1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 </a:t>
                      </a:r>
                      <a:endPar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r>
              <a:tr h="527809">
                <a:tc>
                  <a:txBody>
                    <a:bodyPr/>
                    <a:lstStyle/>
                    <a:p>
                      <a:pPr marL="0" marR="0" lvl="0" indent="0" algn="l"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rgbClr val="FFFF00"/>
                          </a:solidFill>
                          <a:effectLst>
                            <a:outerShdw blurRad="38100" dist="38100" dir="2700000" algn="tl">
                              <a:srgbClr val="000000"/>
                            </a:outerShdw>
                          </a:effectLst>
                          <a:latin typeface="Tahoma" pitchFamily="34" charset="0"/>
                          <a:cs typeface="Arial" pitchFamily="34" charset="0"/>
                        </a:rPr>
                        <a:t>Bull Trout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Wild Population </a:t>
                      </a:r>
                      <a:r>
                        <a:rPr kumimoji="0" lang="en-US" sz="1400" b="0" i="0" u="none" strike="noStrike" cap="none" normalizeH="0" baseline="0" dirty="0" smtClean="0">
                          <a:ln>
                            <a:noFill/>
                          </a:ln>
                          <a:solidFill>
                            <a:srgbClr val="FFFF00"/>
                          </a:solidFill>
                          <a:effectLst>
                            <a:outerShdw blurRad="38100" dist="38100" dir="2700000" algn="tl">
                              <a:srgbClr val="000000"/>
                            </a:outerShdw>
                          </a:effectLst>
                          <a:latin typeface="Tahoma" pitchFamily="34" charset="0"/>
                          <a:cs typeface="Arial" pitchFamily="34" charset="0"/>
                        </a:rPr>
                        <a:t>(ESA)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2500 to 3000 adults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r>
              <a:tr h="527809">
                <a:tc>
                  <a:txBody>
                    <a:bodyPr/>
                    <a:lstStyle/>
                    <a:p>
                      <a:pPr marL="0" marR="0" lvl="0" indent="0" algn="l"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rgbClr val="FFFF00"/>
                          </a:solidFill>
                          <a:effectLst>
                            <a:outerShdw blurRad="38100" dist="38100" dir="2700000" algn="tl">
                              <a:srgbClr val="000000"/>
                            </a:outerShdw>
                          </a:effectLst>
                          <a:latin typeface="Tahoma" pitchFamily="34" charset="0"/>
                          <a:cs typeface="Arial" pitchFamily="34" charset="0"/>
                        </a:rPr>
                        <a:t>Lamprey</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Wild Population</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0 to 87 adults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r>
            </a:tbl>
          </a:graphicData>
        </a:graphic>
      </p:graphicFrame>
    </p:spTree>
    <p:extLst>
      <p:ext uri="{BB962C8B-B14F-4D97-AF65-F5344CB8AC3E}">
        <p14:creationId xmlns:p14="http://schemas.microsoft.com/office/powerpoint/2010/main" val="3354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Dave Fast\Pictures\YakRivFishRunsbySpecies.jpg"/>
          <p:cNvPicPr>
            <a:picLocks noGrp="1" noChangeAspect="1" noChangeArrowheads="1"/>
          </p:cNvPicPr>
          <p:nvPr>
            <p:ph type="tbl"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64782" cy="6873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439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able Placeholder 2"/>
          <p:cNvSpPr>
            <a:spLocks noGrp="1"/>
          </p:cNvSpPr>
          <p:nvPr>
            <p:ph type="tbl" idx="1"/>
          </p:nvPr>
        </p:nvSpPr>
        <p:spPr/>
      </p:sp>
      <p:pic>
        <p:nvPicPr>
          <p:cNvPr id="2050" name="Picture 2" descr="http://4.bp.blogspot.com/-vdIVZ-EsvYg/VXC3W0-jZmI/AAAAAAAAAFg/nCL-LK0xbi8/s640/averagestreamflow-may.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0"/>
            <a:ext cx="7966364" cy="7045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699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C:\Users\Dave Fast\Pictures\keith richards.jpg"/>
          <p:cNvPicPr>
            <a:picLocks noGrp="1" noChangeAspect="1" noChangeArrowheads="1"/>
          </p:cNvPicPr>
          <p:nvPr>
            <p:ph type="tbl" idx="1"/>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3048000"/>
            <a:ext cx="7215188" cy="12826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6115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1085</TotalTime>
  <Words>440</Words>
  <Application>Microsoft Office PowerPoint</Application>
  <PresentationFormat>On-screen Show (4:3)</PresentationFormat>
  <Paragraphs>118</Paragraphs>
  <Slides>9</Slides>
  <Notes>9</Notes>
  <HiddenSlides>0</HiddenSlides>
  <MMClips>0</MMClips>
  <ScaleCrop>false</ScaleCrop>
  <HeadingPairs>
    <vt:vector size="4" baseType="variant">
      <vt:variant>
        <vt:lpstr>Theme</vt:lpstr>
      </vt:variant>
      <vt:variant>
        <vt:i4>3</vt:i4>
      </vt:variant>
      <vt:variant>
        <vt:lpstr>Slide Titles</vt:lpstr>
      </vt:variant>
      <vt:variant>
        <vt:i4>9</vt:i4>
      </vt:variant>
    </vt:vector>
  </HeadingPairs>
  <TitlesOfParts>
    <vt:vector size="12" baseType="lpstr">
      <vt:lpstr>Office Theme</vt:lpstr>
      <vt:lpstr>1_Office Theme</vt:lpstr>
      <vt:lpstr>2_Office Theme</vt:lpstr>
      <vt:lpstr>PowerPoint Presentation</vt:lpstr>
      <vt:lpstr>New Study In Yakima Basin</vt:lpstr>
      <vt:lpstr>PowerPoint Presentation</vt:lpstr>
      <vt:lpstr>FISHERIES OVERVIEW  Salmon Extinction in the Yakima Basin</vt:lpstr>
      <vt:lpstr>THE SALMONID EXTINCTIONS:</vt:lpstr>
      <vt:lpstr>Historic Salmon Runs Modified from Alex Conley</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Fast</dc:creator>
  <cp:lastModifiedBy>Dave Fast</cp:lastModifiedBy>
  <cp:revision>13</cp:revision>
  <dcterms:created xsi:type="dcterms:W3CDTF">2015-06-15T22:02:32Z</dcterms:created>
  <dcterms:modified xsi:type="dcterms:W3CDTF">2015-06-16T23:17:45Z</dcterms:modified>
</cp:coreProperties>
</file>