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57" r:id="rId3"/>
    <p:sldId id="279" r:id="rId4"/>
    <p:sldId id="281" r:id="rId5"/>
    <p:sldId id="283" r:id="rId6"/>
    <p:sldId id="286" r:id="rId7"/>
    <p:sldId id="285" r:id="rId8"/>
    <p:sldId id="287" r:id="rId9"/>
    <p:sldId id="288" r:id="rId10"/>
    <p:sldId id="289" r:id="rId11"/>
    <p:sldId id="291" r:id="rId12"/>
    <p:sldId id="292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CC"/>
    <a:srgbClr val="969696"/>
    <a:srgbClr val="A8CCBD"/>
    <a:srgbClr val="75AF96"/>
    <a:srgbClr val="FFFF00"/>
    <a:srgbClr val="FFFF66"/>
    <a:srgbClr val="66A48B"/>
    <a:srgbClr val="2F4C40"/>
    <a:srgbClr val="57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29" autoAdjust="0"/>
  </p:normalViewPr>
  <p:slideViewPr>
    <p:cSldViewPr snapToGrid="0">
      <p:cViewPr varScale="1">
        <p:scale>
          <a:sx n="111" d="100"/>
          <a:sy n="111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2802C-A71D-4917-A578-6376B327C814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2315D-1BD9-4FE7-B168-5C9FD8189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7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727" tIns="45364" rIns="90727" bIns="45364"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5867-2382-40D9-B8DC-13CC241DDF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5867-2382-40D9-B8DC-13CC241DDF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5867-2382-40D9-B8DC-13CC241DDF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2315D-1BD9-4FE7-B168-5C9FD81896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C5867-2382-40D9-B8DC-13CC241DDF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257175" y="6172200"/>
            <a:ext cx="24130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8900" tIns="44450" rIns="88900" bIns="44450">
            <a:spAutoFit/>
          </a:bodyPr>
          <a:lstStyle>
            <a:lvl1pPr defTabSz="885825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5825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5825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5825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5825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5825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Department of the Interior</a:t>
            </a:r>
          </a:p>
          <a:p>
            <a:pPr>
              <a:defRPr/>
            </a:pPr>
            <a:r>
              <a:rPr lang="en-US" alt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Geological Survey</a:t>
            </a:r>
          </a:p>
        </p:txBody>
      </p:sp>
      <p:pic>
        <p:nvPicPr>
          <p:cNvPr id="3" name="Picture 6" descr="ident_4_onscreen_png"/>
          <p:cNvPicPr>
            <a:picLocks noChangeAspect="1" noChangeArrowheads="1"/>
          </p:cNvPicPr>
          <p:nvPr userDrawn="1"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269875" y="228600"/>
            <a:ext cx="1863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805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67454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013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67454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0138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6425" cy="674544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51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0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4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2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9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A48B"/>
            </a:gs>
            <a:gs pos="0">
              <a:srgbClr val="2F4C4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8870-A60A-417E-9FF2-0D2D07292329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F4CA-21B8-4F5B-B1B9-72D36252C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8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05" y="0"/>
            <a:ext cx="9301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-78505" y="1119630"/>
            <a:ext cx="9301009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and Passage of </a:t>
            </a:r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Juvenile Chinook Salmon </a:t>
            </a:r>
            <a:r>
              <a:rPr lang="en-US" sz="4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Smolts</a:t>
            </a:r>
            <a:endParaRPr lang="en-US" sz="4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4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sz="4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endParaRPr lang="en-US" sz="4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629400" y="239713"/>
          <a:ext cx="2262188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Acrobat Document" r:id="rId6" imgW="1885714" imgH="561710" progId="AcroExch.Document.11">
                  <p:embed/>
                </p:oleObj>
              </mc:Choice>
              <mc:Fallback>
                <p:oleObj name="Acrobat Document" r:id="rId6" imgW="1885714" imgH="56171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9713"/>
                        <a:ext cx="2262188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FSlogo_corp_altcolo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514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Image of large USGS Identifier"/>
          <p:cNvPicPr>
            <a:picLocks noChangeAspect="1" noChangeArrowheads="1"/>
          </p:cNvPicPr>
          <p:nvPr/>
        </p:nvPicPr>
        <p:blipFill>
          <a:blip r:embed="rId9" cstate="print">
            <a:lum bright="100000"/>
          </a:blip>
          <a:srcRect/>
          <a:stretch>
            <a:fillRect/>
          </a:stretch>
        </p:blipFill>
        <p:spPr bwMode="auto">
          <a:xfrm>
            <a:off x="304800" y="267346"/>
            <a:ext cx="2041489" cy="75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52"/>
          <p:cNvSpPr>
            <a:spLocks noChangeArrowheads="1"/>
          </p:cNvSpPr>
          <p:nvPr/>
        </p:nvSpPr>
        <p:spPr bwMode="auto">
          <a:xfrm>
            <a:off x="304800" y="6172200"/>
            <a:ext cx="20149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8900" tIns="44450" rIns="88900" bIns="44450">
            <a:spAutoFit/>
          </a:bodyPr>
          <a:lstStyle/>
          <a:p>
            <a:pPr defTabSz="885825"/>
            <a:r>
              <a:rPr lang="en-US" sz="1100" b="1" dirty="0">
                <a:solidFill>
                  <a:schemeClr val="bg1"/>
                </a:solidFill>
              </a:rPr>
              <a:t>U.S. Department of the Interior</a:t>
            </a:r>
          </a:p>
          <a:p>
            <a:pPr defTabSz="885825"/>
            <a:r>
              <a:rPr lang="en-US" sz="1100" b="1" dirty="0">
                <a:solidFill>
                  <a:schemeClr val="bg1"/>
                </a:solidFill>
              </a:rPr>
              <a:t>U.S. Geological 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3670518"/>
            <a:ext cx="3124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Perry</a:t>
            </a:r>
          </a:p>
          <a:p>
            <a:pPr marL="274320"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Toby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Kock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 Courter</a:t>
            </a:r>
          </a:p>
          <a:p>
            <a:pPr marL="274320">
              <a:defRPr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Tommy Garrison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78505" y="5943600"/>
            <a:ext cx="9301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algn="ctr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Yakima Science Conference</a:t>
            </a:r>
          </a:p>
          <a:p>
            <a:pPr marL="274320" algn="ctr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June 2015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1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29740" y="1691640"/>
            <a:ext cx="7414260" cy="3429000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East and West Gate Survival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30505" y="2811085"/>
            <a:ext cx="1590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Survival</a:t>
            </a:r>
          </a:p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probability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3551555" y="5131216"/>
            <a:ext cx="398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FF99"/>
                </a:solidFill>
              </a:rPr>
              <a:t>Roza</a:t>
            </a:r>
            <a:r>
              <a:rPr lang="en-US" altLang="en-US" sz="2400" dirty="0">
                <a:solidFill>
                  <a:srgbClr val="FFFF99"/>
                </a:solidFill>
              </a:rPr>
              <a:t> Reach discharge (</a:t>
            </a:r>
            <a:r>
              <a:rPr lang="en-US" altLang="en-US" sz="2400" dirty="0" err="1">
                <a:solidFill>
                  <a:srgbClr val="FFFF99"/>
                </a:solidFill>
              </a:rPr>
              <a:t>cfs</a:t>
            </a:r>
            <a:r>
              <a:rPr lang="en-US" altLang="en-US" sz="2400" dirty="0">
                <a:solidFill>
                  <a:srgbClr val="FFFF99"/>
                </a:solidFill>
              </a:rPr>
              <a:t>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20" y="1211580"/>
            <a:ext cx="4328160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1211580"/>
            <a:ext cx="4328160" cy="432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950845" y="1278890"/>
            <a:ext cx="1631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FF99"/>
                </a:solidFill>
              </a:rPr>
              <a:t>West Gate</a:t>
            </a:r>
            <a:endParaRPr lang="en-US" altLang="en-US" sz="2400" dirty="0">
              <a:solidFill>
                <a:srgbClr val="FFFF99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6509385" y="1278890"/>
            <a:ext cx="1552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FF99"/>
                </a:solidFill>
              </a:rPr>
              <a:t>East Gate</a:t>
            </a:r>
            <a:endParaRPr lang="en-US" altLang="en-US" sz="2400" dirty="0">
              <a:solidFill>
                <a:srgbClr val="FFFF99"/>
              </a:solidFill>
            </a:endParaRPr>
          </a:p>
        </p:txBody>
      </p:sp>
      <p:pic>
        <p:nvPicPr>
          <p:cNvPr id="10" name="Picture 4" descr="ident-small_4_onscreen_png"/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4107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740" y="1485900"/>
            <a:ext cx="4198620" cy="3634740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Bypass Survival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40105" y="2757745"/>
            <a:ext cx="1590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Survival</a:t>
            </a:r>
          </a:p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probability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2629535" y="5123596"/>
            <a:ext cx="398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FF99"/>
                </a:solidFill>
              </a:rPr>
              <a:t>Roza</a:t>
            </a:r>
            <a:r>
              <a:rPr lang="en-US" altLang="en-US" sz="2400" dirty="0">
                <a:solidFill>
                  <a:srgbClr val="FFFF99"/>
                </a:solidFill>
              </a:rPr>
              <a:t> Reach discharge (</a:t>
            </a:r>
            <a:r>
              <a:rPr lang="en-US" altLang="en-US" sz="2400" dirty="0" err="1">
                <a:solidFill>
                  <a:srgbClr val="FFFF99"/>
                </a:solidFill>
              </a:rPr>
              <a:t>cfs</a:t>
            </a:r>
            <a:r>
              <a:rPr lang="en-US" altLang="en-US" sz="2400" dirty="0">
                <a:solidFill>
                  <a:srgbClr val="FFFF99"/>
                </a:solidFill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5643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91740" y="1485900"/>
            <a:ext cx="4198620" cy="3634740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6000" y="914400"/>
            <a:ext cx="4572000" cy="4572000"/>
            <a:chOff x="2286000" y="914400"/>
            <a:chExt cx="4572000" cy="4572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14400"/>
              <a:ext cx="45720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3832860" y="2002790"/>
              <a:ext cx="12705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 smtClean="0"/>
                <a:t>West Gate</a:t>
              </a:r>
              <a:endParaRPr lang="en-US" altLang="en-US" sz="1800" dirty="0"/>
            </a:p>
          </p:txBody>
        </p: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5342612" y="2341642"/>
              <a:ext cx="1210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 smtClean="0"/>
                <a:t>East Gate</a:t>
              </a:r>
              <a:endParaRPr lang="en-US" altLang="en-US" sz="1800" dirty="0"/>
            </a:p>
          </p:txBody>
        </p: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5522984" y="3303270"/>
              <a:ext cx="941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800" dirty="0" smtClean="0"/>
                <a:t>Bypass</a:t>
              </a:r>
              <a:endParaRPr lang="en-US" altLang="en-US" sz="1800" dirty="0"/>
            </a:p>
          </p:txBody>
        </p:sp>
      </p:grp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All Passage Routes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40105" y="2757745"/>
            <a:ext cx="1590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Survival</a:t>
            </a:r>
          </a:p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probability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2629535" y="5123596"/>
            <a:ext cx="398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FFFF99"/>
                </a:solidFill>
              </a:rPr>
              <a:t>Roza</a:t>
            </a:r>
            <a:r>
              <a:rPr lang="en-US" altLang="en-US" sz="2400" dirty="0">
                <a:solidFill>
                  <a:srgbClr val="FFFF99"/>
                </a:solidFill>
              </a:rPr>
              <a:t> Reach discharge (</a:t>
            </a:r>
            <a:r>
              <a:rPr lang="en-US" altLang="en-US" sz="2400" dirty="0" err="1">
                <a:solidFill>
                  <a:srgbClr val="FFFF99"/>
                </a:solidFill>
              </a:rPr>
              <a:t>cfs</a:t>
            </a:r>
            <a:r>
              <a:rPr lang="en-US" altLang="en-US" sz="2400" dirty="0">
                <a:solidFill>
                  <a:srgbClr val="FFFF99"/>
                </a:solidFill>
              </a:rPr>
              <a:t>)</a:t>
            </a:r>
          </a:p>
        </p:txBody>
      </p:sp>
      <p:pic>
        <p:nvPicPr>
          <p:cNvPr id="13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60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Analysis Methods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100060" cy="561594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Multinomial Regression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Analogous to logistic regression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events instead of 2</a:t>
            </a:r>
          </a:p>
          <a:p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of passing through each route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Bypass, East Gate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category = West Gate</a:t>
            </a:r>
          </a:p>
          <a:p>
            <a:endParaRPr lang="en-US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covariates based on day of passage</a:t>
            </a:r>
          </a:p>
          <a:p>
            <a:pPr lvl="1"/>
            <a:r>
              <a:rPr lang="en-US" sz="26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 + Canal discharge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Gate discharge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Gate discharge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of year</a:t>
            </a:r>
          </a:p>
          <a:p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among alternative models</a:t>
            </a:r>
          </a:p>
          <a:p>
            <a:pPr lvl="1"/>
            <a:r>
              <a:rPr lang="en-US" sz="26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only best fit model</a:t>
            </a: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Variables in Best-Fit Model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13" name="TextBox 26"/>
          <p:cNvSpPr txBox="1">
            <a:spLocks noChangeArrowheads="1"/>
          </p:cNvSpPr>
          <p:nvPr/>
        </p:nvSpPr>
        <p:spPr bwMode="auto">
          <a:xfrm>
            <a:off x="1013460" y="1059180"/>
            <a:ext cx="63093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FF99"/>
                </a:solidFill>
              </a:rPr>
              <a:t>Bypass passage </a:t>
            </a:r>
            <a:r>
              <a:rPr lang="en-US" altLang="en-US" sz="2800" dirty="0">
                <a:solidFill>
                  <a:srgbClr val="FFFF99"/>
                </a:solidFill>
              </a:rPr>
              <a:t>p</a:t>
            </a:r>
            <a:r>
              <a:rPr lang="en-US" altLang="en-US" sz="2800" dirty="0" smtClean="0">
                <a:solidFill>
                  <a:srgbClr val="FFFF99"/>
                </a:solidFill>
              </a:rPr>
              <a:t>robability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Bypass discharge (+)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East Gate discharge (-)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1013460" y="3101340"/>
            <a:ext cx="630936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FFFF99"/>
                </a:solidFill>
              </a:rPr>
              <a:t>East Gate passage </a:t>
            </a:r>
            <a:r>
              <a:rPr lang="en-US" altLang="en-US" sz="2800" dirty="0">
                <a:solidFill>
                  <a:srgbClr val="FFFF99"/>
                </a:solidFill>
              </a:rPr>
              <a:t>p</a:t>
            </a:r>
            <a:r>
              <a:rPr lang="en-US" altLang="en-US" sz="2800" dirty="0" smtClean="0">
                <a:solidFill>
                  <a:srgbClr val="FFFF99"/>
                </a:solidFill>
              </a:rPr>
              <a:t>robability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East Gate discharge (+)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West </a:t>
            </a:r>
            <a:r>
              <a:rPr lang="en-US" altLang="en-US" sz="2800" dirty="0">
                <a:solidFill>
                  <a:srgbClr val="FFFF99"/>
                </a:solidFill>
              </a:rPr>
              <a:t>Gate discharge </a:t>
            </a:r>
            <a:r>
              <a:rPr lang="en-US" altLang="en-US" sz="2800" dirty="0" smtClean="0">
                <a:solidFill>
                  <a:srgbClr val="FFFF99"/>
                </a:solidFill>
              </a:rPr>
              <a:t>(-)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East x West (-)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</a:rPr>
              <a:t>Day of year (+)</a:t>
            </a:r>
            <a:endParaRPr lang="en-US" altLang="en-US" sz="2800" dirty="0">
              <a:solidFill>
                <a:srgbClr val="FFFF99"/>
              </a:solidFill>
            </a:endParaRPr>
          </a:p>
        </p:txBody>
      </p:sp>
      <p:pic>
        <p:nvPicPr>
          <p:cNvPr id="16" name="Picture 4" descr="ident-small_4_onscreen_png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037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200" y="1855232"/>
            <a:ext cx="7452360" cy="2762805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6797040" y="1858804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West Gate</a:t>
            </a:r>
            <a:endParaRPr lang="en-US" altLang="en-US" sz="1800" dirty="0"/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4420592" y="1858804"/>
            <a:ext cx="2163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East Gate</a:t>
            </a:r>
            <a:endParaRPr lang="en-US" altLang="en-US" sz="1800" dirty="0"/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017784" y="1855232"/>
            <a:ext cx="2211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Bypass</a:t>
            </a:r>
            <a:endParaRPr lang="en-US" altLang="en-US" sz="1800" dirty="0"/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Effect of Bypass + Canal Discharge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124000" y="2887771"/>
            <a:ext cx="1590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FF99"/>
                </a:solidFill>
              </a:rPr>
              <a:t>Passage</a:t>
            </a:r>
            <a:endParaRPr lang="en-US" altLang="en-US" sz="2400" dirty="0">
              <a:solidFill>
                <a:srgbClr val="FFFF99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probability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1691640" y="4620676"/>
            <a:ext cx="7444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solidFill>
                  <a:srgbClr val="FFFF99"/>
                </a:solidFill>
              </a:rPr>
              <a:t>Bypass + canal discharge </a:t>
            </a:r>
            <a:r>
              <a:rPr lang="en-US" altLang="en-US" sz="2400" dirty="0">
                <a:solidFill>
                  <a:srgbClr val="FFFF99"/>
                </a:solidFill>
              </a:rPr>
              <a:t>(</a:t>
            </a:r>
            <a:r>
              <a:rPr lang="en-US" altLang="en-US" sz="2400" dirty="0" err="1">
                <a:solidFill>
                  <a:srgbClr val="FFFF99"/>
                </a:solidFill>
              </a:rPr>
              <a:t>cfs</a:t>
            </a:r>
            <a:r>
              <a:rPr lang="en-US" altLang="en-US" sz="2400" dirty="0">
                <a:solidFill>
                  <a:srgbClr val="FFFF99"/>
                </a:solidFill>
              </a:rPr>
              <a:t>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6457"/>
            <a:ext cx="7444740" cy="24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14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817" y="649484"/>
            <a:ext cx="5232402" cy="6048072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817" y="921104"/>
            <a:ext cx="5106158" cy="255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5396599" y="689405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West Gate</a:t>
            </a:r>
            <a:endParaRPr lang="en-US" altLang="en-US" sz="1800" dirty="0"/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044719" y="689405"/>
            <a:ext cx="2163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East Gate</a:t>
            </a:r>
            <a:endParaRPr lang="en-US" altLang="en-US" sz="1800" dirty="0"/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800" dirty="0" smtClean="0">
                <a:solidFill>
                  <a:srgbClr val="FFFF99"/>
                </a:solidFill>
              </a:rPr>
              <a:t>Effect of East and West Gate Discharge</a:t>
            </a:r>
            <a:endParaRPr lang="en-US" altLang="en-US" sz="38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904876" y="2897664"/>
            <a:ext cx="1590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FFFF99"/>
                </a:solidFill>
              </a:rPr>
              <a:t>Passage</a:t>
            </a:r>
            <a:endParaRPr lang="en-US" altLang="en-US" sz="2400" dirty="0">
              <a:solidFill>
                <a:srgbClr val="FFFF99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rgbClr val="FFFF99"/>
                </a:solidFill>
              </a:rPr>
              <a:t>probability</a:t>
            </a: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2743200" y="3334968"/>
            <a:ext cx="478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East Gate discharge (</a:t>
            </a:r>
            <a:r>
              <a:rPr lang="en-US" altLang="en-US" sz="2000" dirty="0" err="1" smtClean="0"/>
              <a:t>cfs</a:t>
            </a:r>
            <a:r>
              <a:rPr lang="en-US" altLang="en-US" sz="20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52817" y="3664298"/>
            <a:ext cx="5106157" cy="2855285"/>
            <a:chOff x="2552817" y="3664298"/>
            <a:chExt cx="5106157" cy="285528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817" y="3664298"/>
              <a:ext cx="5106157" cy="255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26"/>
            <p:cNvSpPr txBox="1">
              <a:spLocks noChangeArrowheads="1"/>
            </p:cNvSpPr>
            <p:nvPr/>
          </p:nvSpPr>
          <p:spPr bwMode="auto">
            <a:xfrm>
              <a:off x="2743200" y="6119473"/>
              <a:ext cx="4787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 smtClean="0"/>
                <a:t>West Gate discharge (</a:t>
              </a:r>
              <a:r>
                <a:rPr lang="en-US" altLang="en-US" sz="2000" dirty="0" err="1" smtClean="0"/>
                <a:t>cfs</a:t>
              </a:r>
              <a:r>
                <a:rPr lang="en-US" altLang="en-US" sz="2000" dirty="0"/>
                <a:t>)</a:t>
              </a:r>
            </a:p>
          </p:txBody>
        </p:sp>
      </p:grpSp>
      <p:pic>
        <p:nvPicPr>
          <p:cNvPr id="17" name="Picture 4" descr="ident-small_4_onscreen_png"/>
          <p:cNvPicPr>
            <a:picLocks noChangeAspect="1" noChangeArrowheads="1"/>
          </p:cNvPicPr>
          <p:nvPr/>
        </p:nvPicPr>
        <p:blipFill>
          <a:blip r:embed="rId4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91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10380" y="1251587"/>
            <a:ext cx="7533620" cy="4329145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2159738" y="3842358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West Gate</a:t>
            </a:r>
            <a:endParaRPr lang="en-US" altLang="en-US" sz="1800" dirty="0"/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3447726" y="4791137"/>
            <a:ext cx="2163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East Gate</a:t>
            </a:r>
            <a:endParaRPr lang="en-US" altLang="en-US" sz="1800" dirty="0"/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-10297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800" dirty="0" smtClean="0">
                <a:solidFill>
                  <a:srgbClr val="FFFF99"/>
                </a:solidFill>
              </a:rPr>
              <a:t>Combining Passage and Survival </a:t>
            </a:r>
          </a:p>
          <a:p>
            <a:pPr algn="ctr" eaLnBrk="1" hangingPunct="1"/>
            <a:r>
              <a:rPr lang="en-US" altLang="en-US" sz="3800" dirty="0" smtClean="0">
                <a:solidFill>
                  <a:srgbClr val="FFFF99"/>
                </a:solidFill>
              </a:rPr>
              <a:t>Models to Predict Daily Dam Survival</a:t>
            </a:r>
            <a:endParaRPr lang="en-US" altLang="en-US" sz="3800" dirty="0">
              <a:solidFill>
                <a:srgbClr val="FFFF99"/>
              </a:solidFill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191801" y="1400086"/>
            <a:ext cx="12971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 smtClean="0">
                <a:solidFill>
                  <a:srgbClr val="FFFF99"/>
                </a:solidFill>
              </a:rPr>
              <a:t>Roza</a:t>
            </a:r>
            <a:endParaRPr lang="en-US" altLang="en-US" sz="2000" dirty="0">
              <a:solidFill>
                <a:srgbClr val="FFFF99"/>
              </a:solidFill>
            </a:endParaRPr>
          </a:p>
          <a:p>
            <a:pPr eaLnBrk="1" hangingPunct="1"/>
            <a:r>
              <a:rPr lang="en-US" altLang="en-US" sz="2000" dirty="0" smtClean="0">
                <a:solidFill>
                  <a:srgbClr val="FFFF99"/>
                </a:solidFill>
              </a:rPr>
              <a:t>Reach</a:t>
            </a:r>
          </a:p>
          <a:p>
            <a:pPr eaLnBrk="1" hangingPunct="1"/>
            <a:r>
              <a:rPr lang="en-US" altLang="en-US" sz="2000" dirty="0">
                <a:solidFill>
                  <a:srgbClr val="FFFF99"/>
                </a:solidFill>
              </a:rPr>
              <a:t>d</a:t>
            </a:r>
            <a:r>
              <a:rPr lang="en-US" altLang="en-US" sz="2000" dirty="0" smtClean="0">
                <a:solidFill>
                  <a:srgbClr val="FFFF99"/>
                </a:solidFill>
              </a:rPr>
              <a:t>ischarge</a:t>
            </a:r>
          </a:p>
          <a:p>
            <a:pPr eaLnBrk="1" hangingPunct="1"/>
            <a:r>
              <a:rPr lang="en-US" altLang="en-US" sz="2000" dirty="0" smtClean="0">
                <a:solidFill>
                  <a:srgbClr val="FFFF99"/>
                </a:solidFill>
              </a:rPr>
              <a:t>(</a:t>
            </a:r>
            <a:r>
              <a:rPr lang="en-US" altLang="en-US" sz="2000" dirty="0" err="1" smtClean="0">
                <a:solidFill>
                  <a:srgbClr val="FFFF99"/>
                </a:solidFill>
              </a:rPr>
              <a:t>cfs</a:t>
            </a:r>
            <a:r>
              <a:rPr lang="en-US" altLang="en-US" sz="2000" dirty="0" smtClean="0">
                <a:solidFill>
                  <a:srgbClr val="FFFF99"/>
                </a:solidFill>
              </a:rPr>
              <a:t>)</a:t>
            </a:r>
            <a:endParaRPr lang="en-US" altLang="en-US" sz="2000" dirty="0">
              <a:solidFill>
                <a:srgbClr val="FFFF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84" y="1117583"/>
            <a:ext cx="7580120" cy="227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2104612" y="1406715"/>
            <a:ext cx="2163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smtClean="0"/>
              <a:t>Spring of 2013</a:t>
            </a:r>
            <a:endParaRPr lang="en-US" altLang="en-US" sz="1800" dirty="0"/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6488604" y="4487321"/>
            <a:ext cx="2163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 smtClean="0"/>
              <a:t>Bypass</a:t>
            </a:r>
            <a:endParaRPr lang="en-US" alt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170062" y="3306696"/>
            <a:ext cx="9054642" cy="2274036"/>
            <a:chOff x="170062" y="3306696"/>
            <a:chExt cx="9054642" cy="227403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584" y="3306696"/>
              <a:ext cx="7580120" cy="2274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24"/>
            <p:cNvSpPr txBox="1">
              <a:spLocks noChangeArrowheads="1"/>
            </p:cNvSpPr>
            <p:nvPr/>
          </p:nvSpPr>
          <p:spPr bwMode="auto">
            <a:xfrm>
              <a:off x="170062" y="4122183"/>
              <a:ext cx="13548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solidFill>
                    <a:srgbClr val="FFFF99"/>
                  </a:solidFill>
                </a:rPr>
                <a:t>Survival</a:t>
              </a:r>
            </a:p>
            <a:p>
              <a:pPr eaLnBrk="1" hangingPunct="1"/>
              <a:r>
                <a:rPr lang="en-US" altLang="en-US" sz="2000" dirty="0" smtClean="0">
                  <a:solidFill>
                    <a:srgbClr val="FFFF99"/>
                  </a:solidFill>
                </a:rPr>
                <a:t>probability</a:t>
              </a:r>
              <a:endParaRPr lang="en-US" altLang="en-US" sz="2000" dirty="0">
                <a:solidFill>
                  <a:srgbClr val="FFFF99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88514" y="5987040"/>
            <a:ext cx="3948490" cy="400110"/>
            <a:chOff x="2888514" y="5987040"/>
            <a:chExt cx="3948490" cy="40011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2888514" y="6187155"/>
              <a:ext cx="749682" cy="8546"/>
            </a:xfrm>
            <a:prstGeom prst="line">
              <a:avLst/>
            </a:prstGeom>
            <a:ln w="50800">
              <a:solidFill>
                <a:srgbClr val="FF66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4"/>
            <p:cNvSpPr txBox="1">
              <a:spLocks noChangeArrowheads="1"/>
            </p:cNvSpPr>
            <p:nvPr/>
          </p:nvSpPr>
          <p:spPr bwMode="auto">
            <a:xfrm>
              <a:off x="3689539" y="5987040"/>
              <a:ext cx="31474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 smtClean="0">
                  <a:solidFill>
                    <a:srgbClr val="FFFF99"/>
                  </a:solidFill>
                </a:rPr>
                <a:t>Total survival for all routes</a:t>
              </a:r>
              <a:endParaRPr lang="en-US" altLang="en-US" sz="2000" dirty="0">
                <a:solidFill>
                  <a:srgbClr val="FFFF99"/>
                </a:solidFill>
              </a:endParaRPr>
            </a:p>
          </p:txBody>
        </p:sp>
      </p:grpSp>
      <p:pic>
        <p:nvPicPr>
          <p:cNvPr id="21" name="Picture 4" descr="ident-small_4_onscreen_png"/>
          <p:cNvPicPr>
            <a:picLocks noChangeAspect="1" noChangeArrowheads="1"/>
          </p:cNvPicPr>
          <p:nvPr/>
        </p:nvPicPr>
        <p:blipFill>
          <a:blip r:embed="rId5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43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914400"/>
            <a:ext cx="8414759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effects differed among routes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flow = low survival for all routes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flow increased East and West, but not bypass</a:t>
            </a:r>
          </a:p>
          <a:p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operations affect passage</a:t>
            </a:r>
            <a:endParaRPr lang="en-US" sz="33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discharge increases passage for that route</a:t>
            </a:r>
          </a:p>
          <a:p>
            <a:pPr lvl="1"/>
            <a:r>
              <a:rPr lang="en-US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decreases passage through other routes</a:t>
            </a:r>
          </a:p>
          <a:p>
            <a:endParaRPr lang="en-US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affects total survival</a:t>
            </a:r>
          </a:p>
          <a:p>
            <a:pPr lvl="1"/>
            <a:r>
              <a:rPr lang="en-US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Shifts fish among high- and low-survival routes</a:t>
            </a:r>
          </a:p>
          <a:p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provide a useful management tool</a:t>
            </a:r>
          </a:p>
          <a:p>
            <a:pPr lvl="1"/>
            <a:r>
              <a:rPr lang="en-US" sz="22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 effects of dam operations on passage and survival</a:t>
            </a:r>
            <a:endParaRPr lang="en-US" sz="2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309" y="63324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1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425" cy="6746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>
              <a:buFont typeface="Times New Roman" charset="0"/>
              <a:buNone/>
              <a:defRPr/>
            </a:pPr>
            <a:r>
              <a:rPr lang="en-US" sz="4000" dirty="0" smtClean="0">
                <a:solidFill>
                  <a:srgbClr val="FFFF99"/>
                </a:solidFill>
                <a:ea typeface="+mj-ea"/>
                <a:cs typeface="Times New Roman" charset="0"/>
              </a:rPr>
              <a:t>Acknowledgements</a:t>
            </a:r>
            <a:endParaRPr lang="en-US" sz="4000" dirty="0">
              <a:solidFill>
                <a:srgbClr val="FFFF99"/>
              </a:solidFill>
              <a:ea typeface="+mj-ea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8" y="2133600"/>
            <a:ext cx="4230687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+mn-ea"/>
                <a:cs typeface="ＭＳ Ｐゴシック" charset="0"/>
              </a:rPr>
              <a:t>U.S. Bureau of Reclamation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Joel Hubble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Quentin 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Kreuter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Jeff Sullivan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Ron </a:t>
            </a:r>
            <a:r>
              <a:rPr lang="en-US" sz="1800" b="1" dirty="0" err="1">
                <a:solidFill>
                  <a:schemeClr val="bg1">
                    <a:lumMod val="95000"/>
                  </a:schemeClr>
                </a:solidFill>
                <a:latin typeface="Times New Roman" charset="0"/>
                <a:ea typeface="+mn-ea"/>
                <a:cs typeface="ＭＳ Ｐゴシック" charset="0"/>
              </a:rPr>
              <a:t>Moores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rPr>
              <a:t>Chris Lynch  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/>
                <a:ea typeface="ＭＳ Ｐゴシック" charset="0"/>
                <a:cs typeface="Times New Roman"/>
              </a:rPr>
              <a:t>Jason Hennessey</a:t>
            </a:r>
            <a:endParaRPr lang="en-US" sz="1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solidFill>
                <a:srgbClr val="F2F2F2"/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Systems Operations Advisory Committee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David Child, JB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John </a:t>
            </a:r>
            <a:r>
              <a:rPr lang="en-US" sz="1800" b="1" dirty="0" err="1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Easterbrooks</a:t>
            </a: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, WDFW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Mark Johnston, YN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Jeff Thomas, USFWS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solidFill>
                <a:srgbClr val="F2F2F2"/>
              </a:solidFill>
              <a:latin typeface="Times New Roman" charset="0"/>
              <a:ea typeface="+mn-ea"/>
              <a:cs typeface="ＭＳ Ｐゴシック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2777933" y="685800"/>
            <a:ext cx="362464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  <a:buFont typeface="Times New Roman" charset="0"/>
              <a:buNone/>
              <a:defRPr/>
            </a:pPr>
            <a:r>
              <a:rPr lang="en-US" sz="2800" b="1" u="sng" dirty="0">
                <a:solidFill>
                  <a:srgbClr val="FFFF00"/>
                </a:solidFill>
                <a:latin typeface="Times New Roman" charset="0"/>
                <a:ea typeface="+mn-ea"/>
                <a:cs typeface="ＭＳ Ｐゴシック" charset="0"/>
              </a:rPr>
              <a:t>Funding provided by: </a:t>
            </a:r>
          </a:p>
          <a:p>
            <a:pPr algn="ctr">
              <a:buFont typeface="Times New Roman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  <a:ea typeface="+mn-ea"/>
                <a:cs typeface="ＭＳ Ｐゴシック" charset="0"/>
              </a:rPr>
              <a:t>U.S. Bureau of Reclamation</a:t>
            </a:r>
          </a:p>
          <a:p>
            <a:pPr algn="ctr">
              <a:buFont typeface="Times New Roman" charset="0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Times New Roman" charset="0"/>
                <a:ea typeface="+mn-ea"/>
                <a:cs typeface="ＭＳ Ｐゴシック" charset="0"/>
              </a:rPr>
              <a:t>Yakima Basin Joint Board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84750" y="2133600"/>
            <a:ext cx="3549650" cy="4878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+mn-ea"/>
                <a:cs typeface="ＭＳ Ｐゴシック" charset="0"/>
              </a:rPr>
              <a:t>Yakama Nation Fisheries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Mark Johnston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Joe </a:t>
            </a:r>
            <a:r>
              <a:rPr lang="en-US" sz="1800" b="1" dirty="0" err="1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Hoptowit</a:t>
            </a:r>
            <a:endParaRPr lang="en-US" sz="1800" b="1" dirty="0">
              <a:solidFill>
                <a:srgbClr val="F2F2F2"/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Ray </a:t>
            </a:r>
            <a:r>
              <a:rPr lang="en-US" sz="1800" b="1" dirty="0" err="1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Decoteau</a:t>
            </a:r>
            <a:endParaRPr lang="en-US" sz="1800" b="1" dirty="0">
              <a:solidFill>
                <a:srgbClr val="F2F2F2"/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Antoine </a:t>
            </a:r>
            <a:r>
              <a:rPr lang="en-US" sz="1800" b="1" dirty="0" err="1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Marek</a:t>
            </a:r>
            <a:endParaRPr lang="en-US" sz="1800" b="1" dirty="0">
              <a:solidFill>
                <a:srgbClr val="F2F2F2"/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National Marine Fisheries Service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+mn-ea"/>
                <a:cs typeface="ＭＳ Ｐゴシック" charset="0"/>
              </a:rPr>
              <a:t>Sean Gross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Dale </a:t>
            </a:r>
            <a:r>
              <a:rPr lang="en-US" sz="1800" b="1" dirty="0" err="1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Bambrick</a:t>
            </a:r>
            <a:endParaRPr lang="en-US" sz="1800" b="1" dirty="0">
              <a:solidFill>
                <a:schemeClr val="bg1"/>
              </a:solidFill>
              <a:latin typeface="Times New Roman" charset="0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solidFill>
                <a:schemeClr val="accent1">
                  <a:lumMod val="50000"/>
                </a:schemeClr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US Fish and Wildlife Service</a:t>
            </a:r>
            <a:endParaRPr lang="en-US" sz="1800" b="1" dirty="0">
              <a:solidFill>
                <a:srgbClr val="FFFF00"/>
              </a:solidFill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Times New Roman" charset="0"/>
                <a:ea typeface="+mn-ea"/>
                <a:cs typeface="ＭＳ Ｐゴシック" charset="0"/>
              </a:rPr>
              <a:t>Pat Monk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Jeff Thomas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latin typeface="Times New Roman" charset="0"/>
              <a:ea typeface="+mn-ea"/>
              <a:cs typeface="ＭＳ Ｐゴシック" charset="0"/>
            </a:endParaRPr>
          </a:p>
          <a:p>
            <a:pPr algn="ctr">
              <a:spcBef>
                <a:spcPts val="60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Yakima Basin Joint Board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r>
              <a:rPr lang="en-US" sz="1800" b="1" dirty="0">
                <a:solidFill>
                  <a:srgbClr val="F2F2F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David Child</a:t>
            </a:r>
          </a:p>
          <a:p>
            <a:pPr algn="ctr">
              <a:spcBef>
                <a:spcPts val="0"/>
              </a:spcBef>
              <a:buFont typeface="Times New Roman" charset="0"/>
              <a:buNone/>
              <a:defRPr/>
            </a:pPr>
            <a:endParaRPr lang="en-US" sz="1800" b="1" dirty="0">
              <a:latin typeface="Times New Roman" charset="0"/>
              <a:ea typeface="+mn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0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"/>
            <a:ext cx="9090660" cy="9144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Quantifying Mortality due to</a:t>
            </a:r>
            <a:b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 Passage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59666" y="1143000"/>
            <a:ext cx="5934075" cy="4572000"/>
            <a:chOff x="959666" y="1143000"/>
            <a:chExt cx="5934075" cy="4572000"/>
          </a:xfrm>
        </p:grpSpPr>
        <p:sp>
          <p:nvSpPr>
            <p:cNvPr id="3" name="Rectangle 2"/>
            <p:cNvSpPr/>
            <p:nvPr/>
          </p:nvSpPr>
          <p:spPr>
            <a:xfrm>
              <a:off x="2550341" y="1752600"/>
              <a:ext cx="4114800" cy="3429000"/>
            </a:xfrm>
            <a:prstGeom prst="rect">
              <a:avLst/>
            </a:prstGeom>
            <a:solidFill>
              <a:srgbClr val="A8CC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741" y="1143000"/>
              <a:ext cx="4572000" cy="457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3016250" y="2607518"/>
              <a:ext cx="10699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Tailrace</a:t>
              </a:r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3617913" y="3773378"/>
              <a:ext cx="7270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dirty="0"/>
                <a:t>Dam</a:t>
              </a:r>
            </a:p>
          </p:txBody>
        </p:sp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959666" y="3010108"/>
              <a:ext cx="15906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solidFill>
                    <a:srgbClr val="FFFF99"/>
                  </a:solidFill>
                </a:rPr>
                <a:t>Survival</a:t>
              </a:r>
            </a:p>
            <a:p>
              <a:pPr eaLnBrk="1" hangingPunct="1"/>
              <a:r>
                <a:rPr lang="en-US" altLang="en-US" sz="2400" dirty="0">
                  <a:solidFill>
                    <a:srgbClr val="FFFF99"/>
                  </a:solidFill>
                </a:rPr>
                <a:t>probability</a:t>
              </a:r>
            </a:p>
          </p:txBody>
        </p:sp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2644775" y="5253038"/>
              <a:ext cx="3984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dirty="0" err="1">
                  <a:solidFill>
                    <a:srgbClr val="FFFF99"/>
                  </a:solidFill>
                </a:rPr>
                <a:t>Roza</a:t>
              </a:r>
              <a:r>
                <a:rPr lang="en-US" altLang="en-US" sz="2400" dirty="0">
                  <a:solidFill>
                    <a:srgbClr val="FFFF99"/>
                  </a:solidFill>
                </a:rPr>
                <a:t> Reach discharge (</a:t>
              </a:r>
              <a:r>
                <a:rPr lang="en-US" altLang="en-US" sz="2400" dirty="0" err="1">
                  <a:solidFill>
                    <a:srgbClr val="FFFF99"/>
                  </a:solidFill>
                </a:rPr>
                <a:t>cfs</a:t>
              </a:r>
              <a:r>
                <a:rPr lang="en-US" altLang="en-US" sz="2400" dirty="0">
                  <a:solidFill>
                    <a:srgbClr val="FFFF99"/>
                  </a:solidFill>
                </a:rPr>
                <a:t>)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33801" y="2288381"/>
            <a:ext cx="2895600" cy="1408530"/>
            <a:chOff x="3733801" y="2288381"/>
            <a:chExt cx="2895600" cy="140853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733801" y="2453898"/>
              <a:ext cx="2895600" cy="1243013"/>
              <a:chOff x="3733602" y="2614618"/>
              <a:chExt cx="2895333" cy="1243007"/>
            </a:xfrm>
          </p:grpSpPr>
          <p:cxnSp>
            <p:nvCxnSpPr>
              <p:cNvPr id="7" name="Straight Arrow Connector 3"/>
              <p:cNvCxnSpPr>
                <a:cxnSpLocks noChangeShapeType="1"/>
              </p:cNvCxnSpPr>
              <p:nvPr/>
            </p:nvCxnSpPr>
            <p:spPr bwMode="auto">
              <a:xfrm>
                <a:off x="3733602" y="3315873"/>
                <a:ext cx="0" cy="541752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4317201" y="2937256"/>
                <a:ext cx="0" cy="403647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Straight Arrow Connector 18"/>
              <p:cNvCxnSpPr>
                <a:cxnSpLocks noChangeShapeType="1"/>
              </p:cNvCxnSpPr>
              <p:nvPr/>
            </p:nvCxnSpPr>
            <p:spPr bwMode="auto">
              <a:xfrm>
                <a:off x="5014914" y="2614618"/>
                <a:ext cx="0" cy="248820"/>
              </a:xfrm>
              <a:prstGeom prst="straightConnector1">
                <a:avLst/>
              </a:prstGeom>
              <a:noFill/>
              <a:ln w="349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4317201" y="3055203"/>
                <a:ext cx="2311734" cy="707886"/>
                <a:chOff x="4317201" y="3055203"/>
                <a:chExt cx="2311734" cy="707886"/>
              </a:xfrm>
            </p:grpSpPr>
            <p:sp>
              <p:nvSpPr>
                <p:cNvPr id="11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4905386" y="3055203"/>
                  <a:ext cx="1723549" cy="707886"/>
                </a:xfrm>
                <a:prstGeom prst="rect">
                  <a:avLst/>
                </a:prstGeom>
                <a:solidFill>
                  <a:srgbClr val="A8C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 dirty="0"/>
                    <a:t>Effect of </a:t>
                  </a:r>
                </a:p>
                <a:p>
                  <a:pPr eaLnBrk="1" hangingPunct="1"/>
                  <a:r>
                    <a:rPr lang="en-US" altLang="en-US" sz="2000" dirty="0"/>
                    <a:t>dam passage</a:t>
                  </a:r>
                </a:p>
              </p:txBody>
            </p:sp>
            <p:cxnSp>
              <p:nvCxnSpPr>
                <p:cNvPr id="12" name="Straight Connector 14"/>
                <p:cNvCxnSpPr>
                  <a:cxnSpLocks noChangeShapeType="1"/>
                </p:cNvCxnSpPr>
                <p:nvPr/>
              </p:nvCxnSpPr>
              <p:spPr bwMode="auto">
                <a:xfrm>
                  <a:off x="4317201" y="3055203"/>
                  <a:ext cx="787873" cy="353943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cxnSp>
          <p:nvCxnSpPr>
            <p:cNvPr id="16" name="Straight Arrow Connector 18"/>
            <p:cNvCxnSpPr>
              <a:cxnSpLocks noChangeShapeType="1"/>
            </p:cNvCxnSpPr>
            <p:nvPr/>
          </p:nvCxnSpPr>
          <p:spPr bwMode="auto">
            <a:xfrm>
              <a:off x="5638800" y="2288381"/>
              <a:ext cx="0" cy="150019"/>
            </a:xfrm>
            <a:prstGeom prst="straightConnector1">
              <a:avLst/>
            </a:prstGeom>
            <a:noFill/>
            <a:ln w="349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76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75176" y="0"/>
            <a:ext cx="3117078" cy="6747260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/>
          <a:stretch/>
        </p:blipFill>
        <p:spPr bwMode="auto">
          <a:xfrm>
            <a:off x="3414137" y="111095"/>
            <a:ext cx="2572883" cy="6636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093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52230" y="110740"/>
            <a:ext cx="5450080" cy="6747260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746" y="623843"/>
            <a:ext cx="4484405" cy="603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3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69877" y="1179320"/>
            <a:ext cx="6332433" cy="4597637"/>
          </a:xfrm>
          <a:prstGeom prst="rect">
            <a:avLst/>
          </a:prstGeom>
          <a:solidFill>
            <a:srgbClr val="A8C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48740"/>
            <a:ext cx="5943600" cy="416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9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0"/>
            <a:ext cx="82296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passage routes at </a:t>
            </a:r>
            <a:r>
              <a:rPr lang="en-US" sz="30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sz="3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Bypass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Gate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Gate</a:t>
            </a:r>
          </a:p>
          <a:p>
            <a:endParaRPr 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Route-specific survival</a:t>
            </a:r>
            <a:endParaRPr lang="en-US" sz="3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effect of discharge differ among routes?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survival lower for some routes?</a:t>
            </a:r>
          </a:p>
          <a:p>
            <a:endParaRPr lang="en-US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dam operations on passage</a:t>
            </a:r>
          </a:p>
          <a:p>
            <a:pPr lvl="1"/>
            <a:r>
              <a:rPr 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fish using each route</a:t>
            </a:r>
          </a:p>
          <a:p>
            <a:endParaRPr lang="en-US" sz="32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passage on total survival</a:t>
            </a: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027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routes at </a:t>
            </a:r>
            <a:r>
              <a:rPr lang="en-US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</a:t>
            </a:r>
            <a:endParaRPr lang="en-US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" y="1284922"/>
            <a:ext cx="7253520" cy="529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54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 bwMode="auto">
          <a:xfrm>
            <a:off x="-12700" y="50800"/>
            <a:ext cx="9180513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484" name="Picture 6" descr="L:\2 4444\Yakima\P5180031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9615" r="5833"/>
          <a:stretch>
            <a:fillRect/>
          </a:stretch>
        </p:blipFill>
        <p:spPr bwMode="auto">
          <a:xfrm>
            <a:off x="815340" y="1140747"/>
            <a:ext cx="7642859" cy="5630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683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Gate and West Gate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1680" y="3901440"/>
            <a:ext cx="163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West Gate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6840" y="390144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East Gate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" y="1156275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 Flow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821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L:\2 4444\Yakima\P405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15820" r="1891" b="15538"/>
          <a:stretch>
            <a:fillRect/>
          </a:stretch>
        </p:blipFill>
        <p:spPr bwMode="auto">
          <a:xfrm>
            <a:off x="750557" y="1156275"/>
            <a:ext cx="7663529" cy="56433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 bwMode="auto">
          <a:xfrm>
            <a:off x="-12700" y="50800"/>
            <a:ext cx="9180513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0" y="386834"/>
            <a:ext cx="9167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Gate and West Gate</a:t>
            </a:r>
            <a:endParaRPr lang="en-US" sz="40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4168140"/>
            <a:ext cx="1631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Gate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4960" y="4168140"/>
            <a:ext cx="155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Gate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40" y="1156275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Flow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dent-small_4_onscreen_png"/>
          <p:cNvPicPr>
            <a:picLocks noChangeAspect="1" noChangeArrowheads="1"/>
          </p:cNvPicPr>
          <p:nvPr/>
        </p:nvPicPr>
        <p:blipFill>
          <a:blip r:embed="rId3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1100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Route-Specific Survival Methods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1107756"/>
            <a:ext cx="636263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1028700" indent="-57150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28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&amp; 2014 data </a:t>
            </a: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endParaRPr lang="en-US" altLang="en-US" sz="28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CJS </a:t>
            </a:r>
            <a:r>
              <a:rPr lang="en-US" altLang="en-US" sz="28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 model</a:t>
            </a:r>
          </a:p>
          <a:p>
            <a:pPr marL="457200" lvl="1" indent="0" eaLnBrk="1" hangingPunct="1">
              <a:lnSpc>
                <a:spcPct val="125000"/>
              </a:lnSpc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Only </a:t>
            </a:r>
            <a:r>
              <a:rPr lang="en-US" altLang="en-US" sz="24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 detected within passage routes</a:t>
            </a:r>
          </a:p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endParaRPr lang="en-US" altLang="en-US" sz="3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sizes</a:t>
            </a:r>
          </a:p>
          <a:p>
            <a:pPr marL="457200" lvl="1" indent="0" eaLnBrk="1" hangingPunct="1">
              <a:lnSpc>
                <a:spcPct val="125000"/>
              </a:lnSpc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West Gate = 338</a:t>
            </a:r>
          </a:p>
          <a:p>
            <a:pPr marL="457200" lvl="1" indent="0" eaLnBrk="1" hangingPunct="1">
              <a:lnSpc>
                <a:spcPct val="125000"/>
              </a:lnSpc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East Gate  = 198</a:t>
            </a:r>
          </a:p>
          <a:p>
            <a:pPr marL="457200" lvl="1" indent="0" eaLnBrk="1" hangingPunct="1">
              <a:lnSpc>
                <a:spcPct val="125000"/>
              </a:lnSpc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Bypass      = 124</a:t>
            </a:r>
            <a:endParaRPr lang="en-US" altLang="en-US" sz="24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59397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Model Selection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" y="1143000"/>
            <a:ext cx="7787709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1500" indent="-571500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1028700" indent="-57150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covariates</a:t>
            </a:r>
          </a:p>
          <a:p>
            <a:pPr marL="914400" lvl="1" indent="-457200" eaLnBrk="1" hangingPunct="1">
              <a:buFontTx/>
              <a:buChar char="-"/>
            </a:pPr>
            <a:r>
              <a:rPr lang="en-US" altLang="en-US" sz="28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assage route</a:t>
            </a:r>
          </a:p>
          <a:p>
            <a:pPr marL="914400" lvl="1" indent="-457200" eaLnBrk="1" hangingPunct="1">
              <a:buFontTx/>
              <a:buChar char="-"/>
            </a:pPr>
            <a:r>
              <a:rPr lang="en-US" altLang="en-US" sz="28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Roza</a:t>
            </a: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Reach discharge on day of passage</a:t>
            </a:r>
          </a:p>
          <a:p>
            <a:pPr eaLnBrk="1" hangingPunct="1">
              <a:buFont typeface="Arial" charset="0"/>
              <a:buChar char="•"/>
            </a:pPr>
            <a:endParaRPr lang="en-US" altLang="en-US" sz="28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models</a:t>
            </a:r>
            <a:endParaRPr lang="en-US" altLang="en-US" sz="28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eaLnBrk="1" hangingPunct="1">
              <a:buAutoNum type="arabicParenR"/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Passage route only</a:t>
            </a:r>
          </a:p>
          <a:p>
            <a:pPr marL="914400" lvl="1" indent="-457200" eaLnBrk="1" hangingPunct="1">
              <a:buAutoNum type="arabicParenR"/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Discharge only</a:t>
            </a:r>
          </a:p>
          <a:p>
            <a:pPr marL="914400" lvl="1" indent="-457200" eaLnBrk="1" hangingPunct="1">
              <a:buAutoNum type="arabicParenR"/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 * Discharge</a:t>
            </a:r>
            <a:endParaRPr lang="en-US" altLang="en-US" sz="2400" dirty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endParaRPr lang="en-US" altLang="en-US" sz="3200" dirty="0" smtClean="0"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altLang="en-US" sz="28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altLang="en-US" sz="28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 selection criterion</a:t>
            </a:r>
          </a:p>
        </p:txBody>
      </p:sp>
      <p:pic>
        <p:nvPicPr>
          <p:cNvPr id="4" name="Picture 4" descr="ident-small_4_onscreen_png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86853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0" y="6096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99"/>
                </a:solidFill>
              </a:rPr>
              <a:t>Model Selection Results</a:t>
            </a:r>
            <a:endParaRPr lang="en-US" altLang="en-US" sz="3000" dirty="0">
              <a:solidFill>
                <a:srgbClr val="FFFF9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39226"/>
              </p:ext>
            </p:extLst>
          </p:nvPr>
        </p:nvGraphicFramePr>
        <p:xfrm>
          <a:off x="518160" y="1785620"/>
          <a:ext cx="79629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820"/>
                <a:gridCol w="2118360"/>
                <a:gridCol w="1501140"/>
                <a:gridCol w="1211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Symbol"/>
                        </a:rPr>
                        <a:t></a:t>
                      </a:r>
                      <a:r>
                        <a:rPr lang="en-US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AICc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* Discharge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1411.5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Passage route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1421.7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Discharge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1423.8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8620" y="4511070"/>
            <a:ext cx="8602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en-US" altLang="en-US" sz="2400" dirty="0" err="1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Lower </a:t>
            </a:r>
            <a:r>
              <a:rPr lang="en-US" altLang="en-US" sz="24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better fitting model</a:t>
            </a:r>
          </a:p>
          <a:p>
            <a:pPr lvl="1"/>
            <a:r>
              <a:rPr lang="en-US" altLang="en-US" sz="2400" dirty="0" smtClean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 </a:t>
            </a:r>
            <a:r>
              <a:rPr lang="en-US" altLang="en-US" sz="24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altLang="en-US" sz="24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~2-4 indicates support for lowest </a:t>
            </a:r>
            <a:r>
              <a:rPr lang="en-US" altLang="en-US" sz="2400" dirty="0" err="1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altLang="en-US" sz="2400" dirty="0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</p:txBody>
      </p:sp>
      <p:pic>
        <p:nvPicPr>
          <p:cNvPr id="5" name="Picture 4" descr="ident-small_4_onscreen_png"/>
          <p:cNvPicPr>
            <a:picLocks noChangeAspect="1" noChangeArrowheads="1"/>
          </p:cNvPicPr>
          <p:nvPr/>
        </p:nvPicPr>
        <p:blipFill>
          <a:blip r:embed="rId2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152400" y="6400800"/>
            <a:ext cx="11430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22309" y="63324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41946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3172</TotalTime>
  <Words>622</Words>
  <Application>Microsoft Office PowerPoint</Application>
  <PresentationFormat>On-screen Show (4:3)</PresentationFormat>
  <Paragraphs>222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PowerPoint Presentation</vt:lpstr>
      <vt:lpstr>Quantifying Mortality due to Dam Passage</vt:lpstr>
      <vt:lpstr>Overview</vt:lpstr>
      <vt:lpstr>Passage routes at Roza 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Passage Analysis Methods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Acknowledgements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Russell W.</dc:creator>
  <cp:lastModifiedBy>Perry, Russell W.</cp:lastModifiedBy>
  <cp:revision>140</cp:revision>
  <dcterms:created xsi:type="dcterms:W3CDTF">2015-03-18T13:55:29Z</dcterms:created>
  <dcterms:modified xsi:type="dcterms:W3CDTF">2015-06-17T16:49:53Z</dcterms:modified>
</cp:coreProperties>
</file>