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8" r:id="rId2"/>
    <p:sldId id="409" r:id="rId3"/>
    <p:sldId id="408" r:id="rId4"/>
    <p:sldId id="370" r:id="rId5"/>
    <p:sldId id="364" r:id="rId6"/>
    <p:sldId id="366" r:id="rId7"/>
    <p:sldId id="365" r:id="rId8"/>
    <p:sldId id="397" r:id="rId9"/>
    <p:sldId id="385" r:id="rId10"/>
    <p:sldId id="382" r:id="rId11"/>
    <p:sldId id="395" r:id="rId12"/>
    <p:sldId id="396" r:id="rId13"/>
    <p:sldId id="392" r:id="rId14"/>
    <p:sldId id="386" r:id="rId15"/>
    <p:sldId id="387" r:id="rId16"/>
    <p:sldId id="388" r:id="rId17"/>
    <p:sldId id="389" r:id="rId18"/>
    <p:sldId id="391" r:id="rId19"/>
    <p:sldId id="394" r:id="rId20"/>
    <p:sldId id="352" r:id="rId21"/>
    <p:sldId id="350" r:id="rId22"/>
    <p:sldId id="353" r:id="rId23"/>
    <p:sldId id="348" r:id="rId24"/>
    <p:sldId id="398" r:id="rId25"/>
    <p:sldId id="417" r:id="rId26"/>
    <p:sldId id="406" r:id="rId27"/>
    <p:sldId id="410" r:id="rId28"/>
    <p:sldId id="405" r:id="rId29"/>
    <p:sldId id="403" r:id="rId30"/>
    <p:sldId id="404" r:id="rId31"/>
    <p:sldId id="407" r:id="rId32"/>
    <p:sldId id="418" r:id="rId33"/>
    <p:sldId id="411" r:id="rId34"/>
    <p:sldId id="415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FF0909"/>
    <a:srgbClr val="632B8D"/>
    <a:srgbClr val="552579"/>
    <a:srgbClr val="00FF00"/>
    <a:srgbClr val="FFA3A3"/>
    <a:srgbClr val="00CC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1960" autoAdjust="0"/>
  </p:normalViewPr>
  <p:slideViewPr>
    <p:cSldViewPr snapToGrid="0">
      <p:cViewPr varScale="1">
        <p:scale>
          <a:sx n="64" d="100"/>
          <a:sy n="64" d="100"/>
        </p:scale>
        <p:origin x="16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-Admin\Documents\10.%20Proj108_O.nerka%20-%20Cle%20Elum%20Reintroduction\5.%20Analyses%202015%20Cle%20Elum\2014_Analysis_5-29-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-Admin\Documents\10.%20Proj108_O.nerka%20-%20Cle%20Elum%20Reintroduction\5.%20Analyses%202015%20Cle%20Elum\2014_Analysis_5-29-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-Admin\Documents\10.%20Proj108_O.nerka%20-%20Cle%20Elum%20Reintroduction\5.%20Analyses%202015%20Cle%20Elum\2014_Analysis_5-29-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-Admin\Documents\10.%20Proj108_O.nerka%20-%20Cle%20Elum%20Reintroduction\5.%20Analyses%202015%20Cle%20Elum\2014_Analysis_5-29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85840707964605E-2"/>
          <c:y val="0.15972222222222221"/>
          <c:w val="0.73893805309734517"/>
          <c:h val="0.77314814814814814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>
                <c:manualLayout>
                  <c:x val="0.20662601909274614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'GeneClass Assignments'!$P$19:$Q$19</c:f>
              <c:numCache>
                <c:formatCode>0.00</c:formatCode>
                <c:ptCount val="2"/>
                <c:pt idx="0">
                  <c:v>0.45611963793781973</c:v>
                </c:pt>
                <c:pt idx="1">
                  <c:v>0.54388036206218027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85840707964605E-2"/>
          <c:y val="0.15972222222222221"/>
          <c:w val="0.73893805309734517"/>
          <c:h val="0.77314814814814814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>
                <c:manualLayout>
                  <c:x val="0.20662601909274614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'GeneClass Assignments'!$P$19:$Q$19</c:f>
              <c:numCache>
                <c:formatCode>0.00</c:formatCode>
                <c:ptCount val="2"/>
                <c:pt idx="0">
                  <c:v>0.45611963793781973</c:v>
                </c:pt>
                <c:pt idx="1">
                  <c:v>0.54388036206218027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85840707964605E-2"/>
          <c:y val="0.15972222222222221"/>
          <c:w val="0.73893805309734517"/>
          <c:h val="0.77314814814814814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>
                <c:manualLayout>
                  <c:x val="0.20662601909274614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'GeneClass Assignments'!$P$19:$Q$19</c:f>
              <c:numCache>
                <c:formatCode>0.00</c:formatCode>
                <c:ptCount val="2"/>
                <c:pt idx="0">
                  <c:v>0.45611963793781973</c:v>
                </c:pt>
                <c:pt idx="1">
                  <c:v>0.54388036206218027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85840707964605E-2"/>
          <c:y val="0.15972222222222221"/>
          <c:w val="0.73893805309734517"/>
          <c:h val="0.77314814814814814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dPt>
            <c:idx val="1"/>
            <c:bubble3D val="0"/>
            <c:spPr>
              <a:solidFill>
                <a:srgbClr val="0000FF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>
                <c:manualLayout>
                  <c:x val="0.20662601909274614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'GeneClass Assignments'!$P$19:$Q$19</c:f>
              <c:numCache>
                <c:formatCode>General</c:formatCode>
                <c:ptCount val="2"/>
                <c:pt idx="0">
                  <c:v>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E0843-8983-4169-ABFC-4BCD20B64A2D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7CADD-624C-4396-BE83-D348A143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4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Osoyoos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has a higher production of planktonic biomass. Details of the procedure used as the basis to differentiate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stock of origin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Fryer 1994, 1995).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24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this</a:t>
            </a:r>
            <a:r>
              <a:rPr lang="en-US" baseline="0" dirty="0" smtClean="0"/>
              <a:t> out by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7CADD-624C-4396-BE83-D348A1439E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7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3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2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7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3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3F1E-6F7E-43F0-A24F-D254C05325F1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7EC1-F5C8-4867-ABE7-27D243D5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581793" y="308971"/>
            <a:ext cx="8183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Genetic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monitoring of sockeye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salmon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reintroduction into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Cle Elum Lake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264" y="5370904"/>
            <a:ext cx="81831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Andrew P. Matala, Peter F.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Galbreath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Columbia River Inter-Tribal Fish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Commission</a:t>
            </a:r>
          </a:p>
          <a:p>
            <a:pPr algn="ctr"/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Brian Saluskin, Mark Johnston</a:t>
            </a:r>
            <a:endParaRPr lang="en-US" sz="1400" b="1" baseline="30000" dirty="0" smtClean="0"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en-US" sz="1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Confederated Tribes and Bands of the Yakama Nation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743560" y="5401159"/>
            <a:ext cx="953144" cy="960896"/>
            <a:chOff x="233067" y="2905932"/>
            <a:chExt cx="1428750" cy="1370632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95206" y="3053165"/>
              <a:ext cx="1097280" cy="10771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5" name="Picture 12" descr="CRITFC logo grayscal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67" y="2905932"/>
              <a:ext cx="1428750" cy="137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39" t="60957" r="41524" b="30792"/>
          <a:stretch/>
        </p:blipFill>
        <p:spPr bwMode="auto">
          <a:xfrm>
            <a:off x="6486041" y="5431149"/>
            <a:ext cx="619527" cy="9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7" t="4494" r="44103"/>
          <a:stretch/>
        </p:blipFill>
        <p:spPr bwMode="auto">
          <a:xfrm>
            <a:off x="4588868" y="1502091"/>
            <a:ext cx="1845546" cy="38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86" y="2268382"/>
            <a:ext cx="5325909" cy="23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1120" y="3989043"/>
            <a:ext cx="603314" cy="158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i="1" dirty="0">
                <a:latin typeface="Arial" panose="020B0604020202020204" pitchFamily="34" charset="0"/>
                <a:cs typeface="Arial" panose="020B0604020202020204" pitchFamily="34" charset="0"/>
              </a:rPr>
              <a:t>Timothy Knepp</a:t>
            </a: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4" r="73507"/>
          <a:stretch/>
        </p:blipFill>
        <p:spPr bwMode="auto">
          <a:xfrm>
            <a:off x="2920220" y="1499878"/>
            <a:ext cx="1667636" cy="383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847561" y="1402598"/>
            <a:ext cx="731662" cy="7316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/>
          <a:stretch/>
        </p:blipFill>
        <p:spPr bwMode="auto">
          <a:xfrm>
            <a:off x="904480" y="1323474"/>
            <a:ext cx="4023360" cy="16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9195" y="176463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Annual variation in size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4580" y="103250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>
            <a:off x="2169273" y="2026735"/>
            <a:ext cx="137160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243117" y="2024387"/>
            <a:ext cx="137160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59393" y="192596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0962" y="2914078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49" y="1515980"/>
            <a:ext cx="1755599" cy="131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55896" y="1183656"/>
            <a:ext cx="2382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Lake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8913" y="1114741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1034" y="111844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/>
          <a:stretch/>
        </p:blipFill>
        <p:spPr bwMode="auto">
          <a:xfrm>
            <a:off x="904480" y="1323474"/>
            <a:ext cx="4023360" cy="16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6"/>
          <a:stretch/>
        </p:blipFill>
        <p:spPr bwMode="auto">
          <a:xfrm>
            <a:off x="4756441" y="3489157"/>
            <a:ext cx="4023360" cy="14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9195" y="176463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Annual variation in size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4580" y="103250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0618" y="314945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>
            <a:off x="5573637" y="4016528"/>
            <a:ext cx="118872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5918612" y="4014178"/>
            <a:ext cx="118872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2169273" y="2026735"/>
            <a:ext cx="137160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243117" y="2024387"/>
            <a:ext cx="137160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39735" y="339272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6129" y="3396419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9399" y="4799025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0962" y="2914078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8913" y="1114741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1034" y="111844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393" y="192596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933560" y="396331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49" y="1515980"/>
            <a:ext cx="1755599" cy="131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55896" y="1183656"/>
            <a:ext cx="2382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Lake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0" y="3992637"/>
            <a:ext cx="4023360" cy="212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7"/>
          <a:stretch/>
        </p:blipFill>
        <p:spPr bwMode="auto">
          <a:xfrm>
            <a:off x="904480" y="1323474"/>
            <a:ext cx="4023360" cy="16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6"/>
          <a:stretch/>
        </p:blipFill>
        <p:spPr bwMode="auto">
          <a:xfrm>
            <a:off x="4756441" y="3489157"/>
            <a:ext cx="4023360" cy="14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9195" y="176463"/>
            <a:ext cx="4398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Annual variation in size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>
            <a:off x="1386356" y="5000387"/>
            <a:ext cx="164592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1562253" y="4998038"/>
            <a:ext cx="164592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4580" y="103250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0618" y="314945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4580" y="3782322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>
            <a:off x="5573637" y="4016528"/>
            <a:ext cx="118872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5918612" y="4014178"/>
            <a:ext cx="118872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2169273" y="2026735"/>
            <a:ext cx="1371600" cy="0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243117" y="2024387"/>
            <a:ext cx="1371600" cy="0"/>
          </a:xfrm>
          <a:prstGeom prst="line">
            <a:avLst/>
          </a:prstGeom>
          <a:ln w="31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39735" y="3392720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6129" y="3396419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9399" y="4799025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173" y="6082394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0962" y="2914078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8913" y="1114741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1034" y="1118440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208" y="4050446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1434" y="4054145"/>
            <a:ext cx="37702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endParaRPr lang="en-US" sz="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6229" y="5468693"/>
            <a:ext cx="341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 tend to be larger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393" y="192596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933560" y="396331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99498" y="4829580"/>
            <a:ext cx="13549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sample proportion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49" y="1515980"/>
            <a:ext cx="1755599" cy="131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055896" y="1183656"/>
            <a:ext cx="23822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Lake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050" y="2614847"/>
            <a:ext cx="63305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Acclimation / behavior: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(adult return time &amp; size-at-age)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6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844498" y="2655753"/>
            <a:ext cx="6766560" cy="265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23119" y="2500878"/>
            <a:ext cx="1693032" cy="307777"/>
            <a:chOff x="6063176" y="1327199"/>
            <a:chExt cx="1693032" cy="307777"/>
          </a:xfrm>
        </p:grpSpPr>
        <p:sp>
          <p:nvSpPr>
            <p:cNvPr id="2" name="Rectangle 1"/>
            <p:cNvSpPr/>
            <p:nvPr/>
          </p:nvSpPr>
          <p:spPr>
            <a:xfrm>
              <a:off x="6063176" y="1459891"/>
              <a:ext cx="267286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16390" y="1327199"/>
              <a:ext cx="1439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Bonneville Dam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-109348" y="3888825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(% total return)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998274" y="5365012"/>
            <a:ext cx="915635" cy="634026"/>
            <a:chOff x="1323472" y="6071937"/>
            <a:chExt cx="915635" cy="634026"/>
          </a:xfrm>
          <a:solidFill>
            <a:schemeClr val="bg1"/>
          </a:solidFill>
        </p:grpSpPr>
        <p:sp>
          <p:nvSpPr>
            <p:cNvPr id="42" name="Down Arrow 41"/>
            <p:cNvSpPr/>
            <p:nvPr/>
          </p:nvSpPr>
          <p:spPr>
            <a:xfrm flipV="1">
              <a:off x="1628273" y="6071937"/>
              <a:ext cx="120317" cy="240631"/>
            </a:xfrm>
            <a:prstGeom prst="downArrow">
              <a:avLst>
                <a:gd name="adj1" fmla="val 25718"/>
                <a:gd name="adj2" fmla="val 60117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23472" y="6336631"/>
              <a:ext cx="91563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July 1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086290" y="1363579"/>
            <a:ext cx="2330817" cy="2468880"/>
            <a:chOff x="6086289" y="1363579"/>
            <a:chExt cx="2544363" cy="2695074"/>
          </a:xfrm>
        </p:grpSpPr>
        <p:sp>
          <p:nvSpPr>
            <p:cNvPr id="7" name="Rectangle 6"/>
            <p:cNvSpPr/>
            <p:nvPr/>
          </p:nvSpPr>
          <p:spPr>
            <a:xfrm>
              <a:off x="6087979" y="1363579"/>
              <a:ext cx="2542673" cy="26950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86289" y="1368294"/>
              <a:ext cx="2486583" cy="2397984"/>
              <a:chOff x="6086289" y="1368294"/>
              <a:chExt cx="2486583" cy="2397984"/>
            </a:xfrm>
          </p:grpSpPr>
          <p:sp>
            <p:nvSpPr>
              <p:cNvPr id="2038" name="Freeform 289"/>
              <p:cNvSpPr>
                <a:spLocks/>
              </p:cNvSpPr>
              <p:nvPr/>
            </p:nvSpPr>
            <p:spPr bwMode="auto">
              <a:xfrm>
                <a:off x="8061440" y="1990906"/>
                <a:ext cx="9668" cy="10635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11 h 11"/>
                  <a:gd name="T4" fmla="*/ 5 w 10"/>
                  <a:gd name="T5" fmla="*/ 4 h 11"/>
                  <a:gd name="T6" fmla="*/ 2 w 10"/>
                  <a:gd name="T7" fmla="*/ 0 h 11"/>
                  <a:gd name="T8" fmla="*/ 0 w 1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11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39" name="Freeform 290"/>
              <p:cNvSpPr>
                <a:spLocks/>
              </p:cNvSpPr>
              <p:nvPr/>
            </p:nvSpPr>
            <p:spPr bwMode="auto">
              <a:xfrm>
                <a:off x="8004400" y="1982205"/>
                <a:ext cx="57041" cy="15469"/>
              </a:xfrm>
              <a:custGeom>
                <a:avLst/>
                <a:gdLst>
                  <a:gd name="T0" fmla="*/ 59 w 59"/>
                  <a:gd name="T1" fmla="*/ 9 h 16"/>
                  <a:gd name="T2" fmla="*/ 57 w 59"/>
                  <a:gd name="T3" fmla="*/ 9 h 16"/>
                  <a:gd name="T4" fmla="*/ 46 w 59"/>
                  <a:gd name="T5" fmla="*/ 15 h 16"/>
                  <a:gd name="T6" fmla="*/ 44 w 59"/>
                  <a:gd name="T7" fmla="*/ 16 h 16"/>
                  <a:gd name="T8" fmla="*/ 36 w 59"/>
                  <a:gd name="T9" fmla="*/ 16 h 16"/>
                  <a:gd name="T10" fmla="*/ 33 w 59"/>
                  <a:gd name="T11" fmla="*/ 16 h 16"/>
                  <a:gd name="T12" fmla="*/ 32 w 59"/>
                  <a:gd name="T13" fmla="*/ 16 h 16"/>
                  <a:gd name="T14" fmla="*/ 29 w 59"/>
                  <a:gd name="T15" fmla="*/ 15 h 16"/>
                  <a:gd name="T16" fmla="*/ 25 w 59"/>
                  <a:gd name="T17" fmla="*/ 9 h 16"/>
                  <a:gd name="T18" fmla="*/ 23 w 59"/>
                  <a:gd name="T19" fmla="*/ 5 h 16"/>
                  <a:gd name="T20" fmla="*/ 15 w 59"/>
                  <a:gd name="T21" fmla="*/ 1 h 16"/>
                  <a:gd name="T22" fmla="*/ 13 w 59"/>
                  <a:gd name="T23" fmla="*/ 1 h 16"/>
                  <a:gd name="T24" fmla="*/ 11 w 59"/>
                  <a:gd name="T25" fmla="*/ 1 h 16"/>
                  <a:gd name="T26" fmla="*/ 6 w 59"/>
                  <a:gd name="T27" fmla="*/ 1 h 16"/>
                  <a:gd name="T28" fmla="*/ 6 w 59"/>
                  <a:gd name="T29" fmla="*/ 1 h 16"/>
                  <a:gd name="T30" fmla="*/ 0 w 59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" h="16">
                    <a:moveTo>
                      <a:pt x="59" y="9"/>
                    </a:moveTo>
                    <a:lnTo>
                      <a:pt x="57" y="9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36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5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0" name="Freeform 291"/>
              <p:cNvSpPr>
                <a:spLocks/>
              </p:cNvSpPr>
              <p:nvPr/>
            </p:nvSpPr>
            <p:spPr bwMode="auto">
              <a:xfrm>
                <a:off x="7998599" y="1982205"/>
                <a:ext cx="5801" cy="3867"/>
              </a:xfrm>
              <a:custGeom>
                <a:avLst/>
                <a:gdLst>
                  <a:gd name="T0" fmla="*/ 6 w 6"/>
                  <a:gd name="T1" fmla="*/ 0 h 4"/>
                  <a:gd name="T2" fmla="*/ 2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1" name="Freeform 292"/>
              <p:cNvSpPr>
                <a:spLocks/>
              </p:cNvSpPr>
              <p:nvPr/>
            </p:nvSpPr>
            <p:spPr bwMode="auto">
              <a:xfrm>
                <a:off x="7985064" y="1986072"/>
                <a:ext cx="15469" cy="8701"/>
              </a:xfrm>
              <a:custGeom>
                <a:avLst/>
                <a:gdLst>
                  <a:gd name="T0" fmla="*/ 14 w 16"/>
                  <a:gd name="T1" fmla="*/ 0 h 9"/>
                  <a:gd name="T2" fmla="*/ 15 w 16"/>
                  <a:gd name="T3" fmla="*/ 1 h 9"/>
                  <a:gd name="T4" fmla="*/ 16 w 16"/>
                  <a:gd name="T5" fmla="*/ 4 h 9"/>
                  <a:gd name="T6" fmla="*/ 15 w 16"/>
                  <a:gd name="T7" fmla="*/ 5 h 9"/>
                  <a:gd name="T8" fmla="*/ 15 w 16"/>
                  <a:gd name="T9" fmla="*/ 5 h 9"/>
                  <a:gd name="T10" fmla="*/ 14 w 16"/>
                  <a:gd name="T11" fmla="*/ 9 h 9"/>
                  <a:gd name="T12" fmla="*/ 6 w 16"/>
                  <a:gd name="T13" fmla="*/ 9 h 9"/>
                  <a:gd name="T14" fmla="*/ 0 w 16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4" y="0"/>
                    </a:moveTo>
                    <a:lnTo>
                      <a:pt x="15" y="1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9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2" name="Freeform 293"/>
              <p:cNvSpPr>
                <a:spLocks/>
              </p:cNvSpPr>
              <p:nvPr/>
            </p:nvSpPr>
            <p:spPr bwMode="auto">
              <a:xfrm>
                <a:off x="7962828" y="1994773"/>
                <a:ext cx="22236" cy="5801"/>
              </a:xfrm>
              <a:custGeom>
                <a:avLst/>
                <a:gdLst>
                  <a:gd name="T0" fmla="*/ 23 w 23"/>
                  <a:gd name="T1" fmla="*/ 0 h 6"/>
                  <a:gd name="T2" fmla="*/ 21 w 23"/>
                  <a:gd name="T3" fmla="*/ 0 h 6"/>
                  <a:gd name="T4" fmla="*/ 12 w 23"/>
                  <a:gd name="T5" fmla="*/ 0 h 6"/>
                  <a:gd name="T6" fmla="*/ 2 w 23"/>
                  <a:gd name="T7" fmla="*/ 4 h 6"/>
                  <a:gd name="T8" fmla="*/ 0 w 2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3" y="0"/>
                    </a:moveTo>
                    <a:lnTo>
                      <a:pt x="21" y="0"/>
                    </a:lnTo>
                    <a:lnTo>
                      <a:pt x="12" y="0"/>
                    </a:ln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3" name="Freeform 294"/>
              <p:cNvSpPr>
                <a:spLocks/>
              </p:cNvSpPr>
              <p:nvPr/>
            </p:nvSpPr>
            <p:spPr bwMode="auto">
              <a:xfrm>
                <a:off x="7951226" y="2000574"/>
                <a:ext cx="11601" cy="967"/>
              </a:xfrm>
              <a:custGeom>
                <a:avLst/>
                <a:gdLst>
                  <a:gd name="T0" fmla="*/ 12 w 12"/>
                  <a:gd name="T1" fmla="*/ 0 h 1"/>
                  <a:gd name="T2" fmla="*/ 11 w 12"/>
                  <a:gd name="T3" fmla="*/ 0 h 1"/>
                  <a:gd name="T4" fmla="*/ 8 w 12"/>
                  <a:gd name="T5" fmla="*/ 0 h 1"/>
                  <a:gd name="T6" fmla="*/ 0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4" name="Freeform 295"/>
              <p:cNvSpPr>
                <a:spLocks/>
              </p:cNvSpPr>
              <p:nvPr/>
            </p:nvSpPr>
            <p:spPr bwMode="auto">
              <a:xfrm>
                <a:off x="7928023" y="2001541"/>
                <a:ext cx="23203" cy="11601"/>
              </a:xfrm>
              <a:custGeom>
                <a:avLst/>
                <a:gdLst>
                  <a:gd name="T0" fmla="*/ 24 w 24"/>
                  <a:gd name="T1" fmla="*/ 0 h 12"/>
                  <a:gd name="T2" fmla="*/ 16 w 24"/>
                  <a:gd name="T3" fmla="*/ 5 h 12"/>
                  <a:gd name="T4" fmla="*/ 16 w 24"/>
                  <a:gd name="T5" fmla="*/ 5 h 12"/>
                  <a:gd name="T6" fmla="*/ 11 w 24"/>
                  <a:gd name="T7" fmla="*/ 8 h 12"/>
                  <a:gd name="T8" fmla="*/ 3 w 24"/>
                  <a:gd name="T9" fmla="*/ 11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1" y="8"/>
                    </a:lnTo>
                    <a:lnTo>
                      <a:pt x="3" y="11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5" name="Freeform 296"/>
              <p:cNvSpPr>
                <a:spLocks/>
              </p:cNvSpPr>
              <p:nvPr/>
            </p:nvSpPr>
            <p:spPr bwMode="auto">
              <a:xfrm>
                <a:off x="7917389" y="2013142"/>
                <a:ext cx="18369" cy="32871"/>
              </a:xfrm>
              <a:custGeom>
                <a:avLst/>
                <a:gdLst>
                  <a:gd name="T0" fmla="*/ 11 w 19"/>
                  <a:gd name="T1" fmla="*/ 0 h 34"/>
                  <a:gd name="T2" fmla="*/ 5 w 19"/>
                  <a:gd name="T3" fmla="*/ 1 h 34"/>
                  <a:gd name="T4" fmla="*/ 1 w 19"/>
                  <a:gd name="T5" fmla="*/ 3 h 34"/>
                  <a:gd name="T6" fmla="*/ 0 w 19"/>
                  <a:gd name="T7" fmla="*/ 6 h 34"/>
                  <a:gd name="T8" fmla="*/ 0 w 19"/>
                  <a:gd name="T9" fmla="*/ 7 h 34"/>
                  <a:gd name="T10" fmla="*/ 0 w 19"/>
                  <a:gd name="T11" fmla="*/ 7 h 34"/>
                  <a:gd name="T12" fmla="*/ 0 w 19"/>
                  <a:gd name="T13" fmla="*/ 11 h 34"/>
                  <a:gd name="T14" fmla="*/ 7 w 19"/>
                  <a:gd name="T15" fmla="*/ 18 h 34"/>
                  <a:gd name="T16" fmla="*/ 8 w 19"/>
                  <a:gd name="T17" fmla="*/ 19 h 34"/>
                  <a:gd name="T18" fmla="*/ 14 w 19"/>
                  <a:gd name="T19" fmla="*/ 24 h 34"/>
                  <a:gd name="T20" fmla="*/ 16 w 19"/>
                  <a:gd name="T21" fmla="*/ 28 h 34"/>
                  <a:gd name="T22" fmla="*/ 19 w 19"/>
                  <a:gd name="T2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34">
                    <a:moveTo>
                      <a:pt x="11" y="0"/>
                    </a:moveTo>
                    <a:lnTo>
                      <a:pt x="5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9" y="3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6" name="Line 297"/>
              <p:cNvSpPr>
                <a:spLocks noChangeShapeType="1"/>
              </p:cNvSpPr>
              <p:nvPr/>
            </p:nvSpPr>
            <p:spPr bwMode="auto">
              <a:xfrm>
                <a:off x="7935758" y="2046013"/>
                <a:ext cx="0" cy="48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7" name="Freeform 298"/>
              <p:cNvSpPr>
                <a:spLocks/>
              </p:cNvSpPr>
              <p:nvPr/>
            </p:nvSpPr>
            <p:spPr bwMode="auto">
              <a:xfrm>
                <a:off x="7928023" y="2050847"/>
                <a:ext cx="7734" cy="11601"/>
              </a:xfrm>
              <a:custGeom>
                <a:avLst/>
                <a:gdLst>
                  <a:gd name="T0" fmla="*/ 8 w 8"/>
                  <a:gd name="T1" fmla="*/ 0 h 12"/>
                  <a:gd name="T2" fmla="*/ 7 w 8"/>
                  <a:gd name="T3" fmla="*/ 3 h 12"/>
                  <a:gd name="T4" fmla="*/ 7 w 8"/>
                  <a:gd name="T5" fmla="*/ 3 h 12"/>
                  <a:gd name="T6" fmla="*/ 5 w 8"/>
                  <a:gd name="T7" fmla="*/ 8 h 12"/>
                  <a:gd name="T8" fmla="*/ 3 w 8"/>
                  <a:gd name="T9" fmla="*/ 11 h 12"/>
                  <a:gd name="T10" fmla="*/ 0 w 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8" name="Line 299"/>
              <p:cNvSpPr>
                <a:spLocks noChangeShapeType="1"/>
              </p:cNvSpPr>
              <p:nvPr/>
            </p:nvSpPr>
            <p:spPr bwMode="auto">
              <a:xfrm flipH="1">
                <a:off x="7925123" y="2062448"/>
                <a:ext cx="2900" cy="870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9" name="Freeform 300"/>
              <p:cNvSpPr>
                <a:spLocks/>
              </p:cNvSpPr>
              <p:nvPr/>
            </p:nvSpPr>
            <p:spPr bwMode="auto">
              <a:xfrm>
                <a:off x="7925123" y="2071150"/>
                <a:ext cx="11601" cy="9668"/>
              </a:xfrm>
              <a:custGeom>
                <a:avLst/>
                <a:gdLst>
                  <a:gd name="T0" fmla="*/ 0 w 12"/>
                  <a:gd name="T1" fmla="*/ 0 h 10"/>
                  <a:gd name="T2" fmla="*/ 2 w 12"/>
                  <a:gd name="T3" fmla="*/ 1 h 10"/>
                  <a:gd name="T4" fmla="*/ 3 w 12"/>
                  <a:gd name="T5" fmla="*/ 2 h 10"/>
                  <a:gd name="T6" fmla="*/ 6 w 12"/>
                  <a:gd name="T7" fmla="*/ 4 h 10"/>
                  <a:gd name="T8" fmla="*/ 12 w 1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6" y="4"/>
                    </a:lnTo>
                    <a:lnTo>
                      <a:pt x="12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0" name="Freeform 301"/>
              <p:cNvSpPr>
                <a:spLocks/>
              </p:cNvSpPr>
              <p:nvPr/>
            </p:nvSpPr>
            <p:spPr bwMode="auto">
              <a:xfrm>
                <a:off x="7936724" y="2080817"/>
                <a:ext cx="3867" cy="14502"/>
              </a:xfrm>
              <a:custGeom>
                <a:avLst/>
                <a:gdLst>
                  <a:gd name="T0" fmla="*/ 0 w 4"/>
                  <a:gd name="T1" fmla="*/ 0 h 15"/>
                  <a:gd name="T2" fmla="*/ 2 w 4"/>
                  <a:gd name="T3" fmla="*/ 6 h 15"/>
                  <a:gd name="T4" fmla="*/ 3 w 4"/>
                  <a:gd name="T5" fmla="*/ 10 h 15"/>
                  <a:gd name="T6" fmla="*/ 4 w 4"/>
                  <a:gd name="T7" fmla="*/ 13 h 15"/>
                  <a:gd name="T8" fmla="*/ 3 w 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lnTo>
                      <a:pt x="2" y="6"/>
                    </a:lnTo>
                    <a:lnTo>
                      <a:pt x="3" y="10"/>
                    </a:lnTo>
                    <a:lnTo>
                      <a:pt x="4" y="13"/>
                    </a:lnTo>
                    <a:lnTo>
                      <a:pt x="3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1" name="Line 302"/>
              <p:cNvSpPr>
                <a:spLocks noChangeShapeType="1"/>
              </p:cNvSpPr>
              <p:nvPr/>
            </p:nvSpPr>
            <p:spPr bwMode="auto">
              <a:xfrm>
                <a:off x="7939625" y="2095319"/>
                <a:ext cx="0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2" name="Freeform 303"/>
              <p:cNvSpPr>
                <a:spLocks/>
              </p:cNvSpPr>
              <p:nvPr/>
            </p:nvSpPr>
            <p:spPr bwMode="auto">
              <a:xfrm>
                <a:off x="7925123" y="2097253"/>
                <a:ext cx="14502" cy="9668"/>
              </a:xfrm>
              <a:custGeom>
                <a:avLst/>
                <a:gdLst>
                  <a:gd name="T0" fmla="*/ 15 w 15"/>
                  <a:gd name="T1" fmla="*/ 0 h 10"/>
                  <a:gd name="T2" fmla="*/ 8 w 15"/>
                  <a:gd name="T3" fmla="*/ 5 h 10"/>
                  <a:gd name="T4" fmla="*/ 6 w 15"/>
                  <a:gd name="T5" fmla="*/ 6 h 10"/>
                  <a:gd name="T6" fmla="*/ 0 w 1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15" y="0"/>
                    </a:moveTo>
                    <a:lnTo>
                      <a:pt x="8" y="5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3" name="Line 304"/>
              <p:cNvSpPr>
                <a:spLocks noChangeShapeType="1"/>
              </p:cNvSpPr>
              <p:nvPr/>
            </p:nvSpPr>
            <p:spPr bwMode="auto">
              <a:xfrm flipH="1">
                <a:off x="7921256" y="2106921"/>
                <a:ext cx="3867" cy="38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4" name="Line 305"/>
              <p:cNvSpPr>
                <a:spLocks noChangeShapeType="1"/>
              </p:cNvSpPr>
              <p:nvPr/>
            </p:nvSpPr>
            <p:spPr bwMode="auto">
              <a:xfrm flipH="1">
                <a:off x="7918355" y="2110788"/>
                <a:ext cx="290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5" name="Freeform 306"/>
              <p:cNvSpPr>
                <a:spLocks/>
              </p:cNvSpPr>
              <p:nvPr/>
            </p:nvSpPr>
            <p:spPr bwMode="auto">
              <a:xfrm>
                <a:off x="7902887" y="2110788"/>
                <a:ext cx="15469" cy="22236"/>
              </a:xfrm>
              <a:custGeom>
                <a:avLst/>
                <a:gdLst>
                  <a:gd name="T0" fmla="*/ 16 w 16"/>
                  <a:gd name="T1" fmla="*/ 0 h 23"/>
                  <a:gd name="T2" fmla="*/ 10 w 16"/>
                  <a:gd name="T3" fmla="*/ 4 h 23"/>
                  <a:gd name="T4" fmla="*/ 0 w 16"/>
                  <a:gd name="T5" fmla="*/ 11 h 23"/>
                  <a:gd name="T6" fmla="*/ 0 w 16"/>
                  <a:gd name="T7" fmla="*/ 15 h 23"/>
                  <a:gd name="T8" fmla="*/ 2 w 16"/>
                  <a:gd name="T9" fmla="*/ 18 h 23"/>
                  <a:gd name="T10" fmla="*/ 4 w 1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16" y="0"/>
                    </a:moveTo>
                    <a:lnTo>
                      <a:pt x="10" y="4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4" y="2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6" name="Freeform 307"/>
              <p:cNvSpPr>
                <a:spLocks/>
              </p:cNvSpPr>
              <p:nvPr/>
            </p:nvSpPr>
            <p:spPr bwMode="auto">
              <a:xfrm>
                <a:off x="7898053" y="2133024"/>
                <a:ext cx="10635" cy="17402"/>
              </a:xfrm>
              <a:custGeom>
                <a:avLst/>
                <a:gdLst>
                  <a:gd name="T0" fmla="*/ 9 w 11"/>
                  <a:gd name="T1" fmla="*/ 0 h 18"/>
                  <a:gd name="T2" fmla="*/ 11 w 11"/>
                  <a:gd name="T3" fmla="*/ 4 h 18"/>
                  <a:gd name="T4" fmla="*/ 8 w 11"/>
                  <a:gd name="T5" fmla="*/ 7 h 18"/>
                  <a:gd name="T6" fmla="*/ 4 w 11"/>
                  <a:gd name="T7" fmla="*/ 15 h 18"/>
                  <a:gd name="T8" fmla="*/ 0 w 1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9" y="0"/>
                    </a:moveTo>
                    <a:lnTo>
                      <a:pt x="11" y="4"/>
                    </a:lnTo>
                    <a:lnTo>
                      <a:pt x="8" y="7"/>
                    </a:lnTo>
                    <a:lnTo>
                      <a:pt x="4" y="15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7" name="Freeform 308"/>
              <p:cNvSpPr>
                <a:spLocks/>
              </p:cNvSpPr>
              <p:nvPr/>
            </p:nvSpPr>
            <p:spPr bwMode="auto">
              <a:xfrm>
                <a:off x="7884518" y="2150426"/>
                <a:ext cx="13535" cy="4834"/>
              </a:xfrm>
              <a:custGeom>
                <a:avLst/>
                <a:gdLst>
                  <a:gd name="T0" fmla="*/ 14 w 14"/>
                  <a:gd name="T1" fmla="*/ 0 h 5"/>
                  <a:gd name="T2" fmla="*/ 10 w 14"/>
                  <a:gd name="T3" fmla="*/ 3 h 5"/>
                  <a:gd name="T4" fmla="*/ 3 w 14"/>
                  <a:gd name="T5" fmla="*/ 5 h 5"/>
                  <a:gd name="T6" fmla="*/ 0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0" y="3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8" name="Freeform 309"/>
              <p:cNvSpPr>
                <a:spLocks/>
              </p:cNvSpPr>
              <p:nvPr/>
            </p:nvSpPr>
            <p:spPr bwMode="auto">
              <a:xfrm>
                <a:off x="7875817" y="2155260"/>
                <a:ext cx="8701" cy="2900"/>
              </a:xfrm>
              <a:custGeom>
                <a:avLst/>
                <a:gdLst>
                  <a:gd name="T0" fmla="*/ 9 w 9"/>
                  <a:gd name="T1" fmla="*/ 0 h 3"/>
                  <a:gd name="T2" fmla="*/ 8 w 9"/>
                  <a:gd name="T3" fmla="*/ 0 h 3"/>
                  <a:gd name="T4" fmla="*/ 1 w 9"/>
                  <a:gd name="T5" fmla="*/ 3 h 3"/>
                  <a:gd name="T6" fmla="*/ 0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8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9" name="Freeform 310"/>
              <p:cNvSpPr>
                <a:spLocks/>
              </p:cNvSpPr>
              <p:nvPr/>
            </p:nvSpPr>
            <p:spPr bwMode="auto">
              <a:xfrm>
                <a:off x="7870016" y="2158161"/>
                <a:ext cx="5801" cy="11601"/>
              </a:xfrm>
              <a:custGeom>
                <a:avLst/>
                <a:gdLst>
                  <a:gd name="T0" fmla="*/ 6 w 6"/>
                  <a:gd name="T1" fmla="*/ 0 h 12"/>
                  <a:gd name="T2" fmla="*/ 3 w 6"/>
                  <a:gd name="T3" fmla="*/ 1 h 12"/>
                  <a:gd name="T4" fmla="*/ 3 w 6"/>
                  <a:gd name="T5" fmla="*/ 3 h 12"/>
                  <a:gd name="T6" fmla="*/ 2 w 6"/>
                  <a:gd name="T7" fmla="*/ 8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8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0" name="Freeform 311"/>
              <p:cNvSpPr>
                <a:spLocks/>
              </p:cNvSpPr>
              <p:nvPr/>
            </p:nvSpPr>
            <p:spPr bwMode="auto">
              <a:xfrm>
                <a:off x="7862282" y="2169762"/>
                <a:ext cx="7734" cy="13535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2 h 14"/>
                  <a:gd name="T4" fmla="*/ 6 w 8"/>
                  <a:gd name="T5" fmla="*/ 6 h 14"/>
                  <a:gd name="T6" fmla="*/ 3 w 8"/>
                  <a:gd name="T7" fmla="*/ 11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8" y="0"/>
                    </a:moveTo>
                    <a:lnTo>
                      <a:pt x="8" y="2"/>
                    </a:lnTo>
                    <a:lnTo>
                      <a:pt x="6" y="6"/>
                    </a:lnTo>
                    <a:lnTo>
                      <a:pt x="3" y="11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1" name="Line 312"/>
              <p:cNvSpPr>
                <a:spLocks noChangeShapeType="1"/>
              </p:cNvSpPr>
              <p:nvPr/>
            </p:nvSpPr>
            <p:spPr bwMode="auto">
              <a:xfrm>
                <a:off x="8216126" y="1614825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2" name="Line 313"/>
              <p:cNvSpPr>
                <a:spLocks noChangeShapeType="1"/>
              </p:cNvSpPr>
              <p:nvPr/>
            </p:nvSpPr>
            <p:spPr bwMode="auto">
              <a:xfrm>
                <a:off x="8227728" y="1372161"/>
                <a:ext cx="3867" cy="9668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3" name="Freeform 314"/>
              <p:cNvSpPr>
                <a:spLocks/>
              </p:cNvSpPr>
              <p:nvPr/>
            </p:nvSpPr>
            <p:spPr bwMode="auto">
              <a:xfrm>
                <a:off x="8227728" y="1368294"/>
                <a:ext cx="0" cy="3867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4" name="Line 315"/>
              <p:cNvSpPr>
                <a:spLocks noChangeShapeType="1"/>
              </p:cNvSpPr>
              <p:nvPr/>
            </p:nvSpPr>
            <p:spPr bwMode="auto">
              <a:xfrm>
                <a:off x="8231595" y="1381829"/>
                <a:ext cx="1934" cy="870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5" name="Freeform 316"/>
              <p:cNvSpPr>
                <a:spLocks/>
              </p:cNvSpPr>
              <p:nvPr/>
            </p:nvSpPr>
            <p:spPr bwMode="auto">
              <a:xfrm>
                <a:off x="8233529" y="1390530"/>
                <a:ext cx="3867" cy="11601"/>
              </a:xfrm>
              <a:custGeom>
                <a:avLst/>
                <a:gdLst>
                  <a:gd name="T0" fmla="*/ 0 w 4"/>
                  <a:gd name="T1" fmla="*/ 0 h 12"/>
                  <a:gd name="T2" fmla="*/ 4 w 4"/>
                  <a:gd name="T3" fmla="*/ 9 h 12"/>
                  <a:gd name="T4" fmla="*/ 2 w 4"/>
                  <a:gd name="T5" fmla="*/ 12 h 12"/>
                  <a:gd name="T6" fmla="*/ 2 w 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4" y="9"/>
                    </a:lnTo>
                    <a:lnTo>
                      <a:pt x="2" y="12"/>
                    </a:lnTo>
                    <a:lnTo>
                      <a:pt x="2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6" name="Freeform 317"/>
              <p:cNvSpPr>
                <a:spLocks/>
              </p:cNvSpPr>
              <p:nvPr/>
            </p:nvSpPr>
            <p:spPr bwMode="auto">
              <a:xfrm>
                <a:off x="8234495" y="1402132"/>
                <a:ext cx="967" cy="3867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1 h 4"/>
                  <a:gd name="T4" fmla="*/ 1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0 w 1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7" name="Freeform 318"/>
              <p:cNvSpPr>
                <a:spLocks/>
              </p:cNvSpPr>
              <p:nvPr/>
            </p:nvSpPr>
            <p:spPr bwMode="auto">
              <a:xfrm>
                <a:off x="8234495" y="1405999"/>
                <a:ext cx="4834" cy="5801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 h 6"/>
                  <a:gd name="T4" fmla="*/ 0 w 5"/>
                  <a:gd name="T5" fmla="*/ 2 h 6"/>
                  <a:gd name="T6" fmla="*/ 1 w 5"/>
                  <a:gd name="T7" fmla="*/ 2 h 6"/>
                  <a:gd name="T8" fmla="*/ 1 w 5"/>
                  <a:gd name="T9" fmla="*/ 3 h 6"/>
                  <a:gd name="T10" fmla="*/ 3 w 5"/>
                  <a:gd name="T11" fmla="*/ 2 h 6"/>
                  <a:gd name="T12" fmla="*/ 3 w 5"/>
                  <a:gd name="T13" fmla="*/ 3 h 6"/>
                  <a:gd name="T14" fmla="*/ 1 w 5"/>
                  <a:gd name="T15" fmla="*/ 3 h 6"/>
                  <a:gd name="T16" fmla="*/ 1 w 5"/>
                  <a:gd name="T17" fmla="*/ 3 h 6"/>
                  <a:gd name="T18" fmla="*/ 1 w 5"/>
                  <a:gd name="T19" fmla="*/ 4 h 6"/>
                  <a:gd name="T20" fmla="*/ 1 w 5"/>
                  <a:gd name="T21" fmla="*/ 4 h 6"/>
                  <a:gd name="T22" fmla="*/ 3 w 5"/>
                  <a:gd name="T23" fmla="*/ 4 h 6"/>
                  <a:gd name="T24" fmla="*/ 4 w 5"/>
                  <a:gd name="T25" fmla="*/ 4 h 6"/>
                  <a:gd name="T26" fmla="*/ 4 w 5"/>
                  <a:gd name="T27" fmla="*/ 4 h 6"/>
                  <a:gd name="T28" fmla="*/ 5 w 5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8" name="Freeform 319"/>
              <p:cNvSpPr>
                <a:spLocks/>
              </p:cNvSpPr>
              <p:nvPr/>
            </p:nvSpPr>
            <p:spPr bwMode="auto">
              <a:xfrm>
                <a:off x="8239329" y="14118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9" name="Line 320"/>
              <p:cNvSpPr>
                <a:spLocks noChangeShapeType="1"/>
              </p:cNvSpPr>
              <p:nvPr/>
            </p:nvSpPr>
            <p:spPr bwMode="auto">
              <a:xfrm>
                <a:off x="8239329" y="141180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0" name="Freeform 321"/>
              <p:cNvSpPr>
                <a:spLocks/>
              </p:cNvSpPr>
              <p:nvPr/>
            </p:nvSpPr>
            <p:spPr bwMode="auto">
              <a:xfrm>
                <a:off x="8242230" y="1488176"/>
                <a:ext cx="10635" cy="7734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1 w 11"/>
                  <a:gd name="T5" fmla="*/ 2 h 8"/>
                  <a:gd name="T6" fmla="*/ 3 w 11"/>
                  <a:gd name="T7" fmla="*/ 2 h 8"/>
                  <a:gd name="T8" fmla="*/ 6 w 11"/>
                  <a:gd name="T9" fmla="*/ 2 h 8"/>
                  <a:gd name="T10" fmla="*/ 10 w 11"/>
                  <a:gd name="T11" fmla="*/ 4 h 8"/>
                  <a:gd name="T12" fmla="*/ 11 w 11"/>
                  <a:gd name="T13" fmla="*/ 6 h 8"/>
                  <a:gd name="T14" fmla="*/ 11 w 11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1" name="Line 322"/>
              <p:cNvSpPr>
                <a:spLocks noChangeShapeType="1"/>
              </p:cNvSpPr>
              <p:nvPr/>
            </p:nvSpPr>
            <p:spPr bwMode="auto">
              <a:xfrm flipH="1">
                <a:off x="8242230" y="1487209"/>
                <a:ext cx="967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2" name="Freeform 323"/>
              <p:cNvSpPr>
                <a:spLocks/>
              </p:cNvSpPr>
              <p:nvPr/>
            </p:nvSpPr>
            <p:spPr bwMode="auto">
              <a:xfrm>
                <a:off x="8243197" y="1477541"/>
                <a:ext cx="4834" cy="9668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2 h 10"/>
                  <a:gd name="T4" fmla="*/ 5 w 5"/>
                  <a:gd name="T5" fmla="*/ 7 h 10"/>
                  <a:gd name="T6" fmla="*/ 2 w 5"/>
                  <a:gd name="T7" fmla="*/ 9 h 10"/>
                  <a:gd name="T8" fmla="*/ 0 w 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5" y="2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3" name="Freeform 324"/>
              <p:cNvSpPr>
                <a:spLocks/>
              </p:cNvSpPr>
              <p:nvPr/>
            </p:nvSpPr>
            <p:spPr bwMode="auto">
              <a:xfrm>
                <a:off x="8242230" y="1413733"/>
                <a:ext cx="0" cy="1934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4" name="Freeform 325"/>
              <p:cNvSpPr>
                <a:spLocks/>
              </p:cNvSpPr>
              <p:nvPr/>
            </p:nvSpPr>
            <p:spPr bwMode="auto">
              <a:xfrm>
                <a:off x="8241263" y="1415667"/>
                <a:ext cx="1934" cy="8701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1 w 2"/>
                  <a:gd name="T5" fmla="*/ 1 h 9"/>
                  <a:gd name="T6" fmla="*/ 1 w 2"/>
                  <a:gd name="T7" fmla="*/ 1 h 9"/>
                  <a:gd name="T8" fmla="*/ 1 w 2"/>
                  <a:gd name="T9" fmla="*/ 1 h 9"/>
                  <a:gd name="T10" fmla="*/ 1 w 2"/>
                  <a:gd name="T11" fmla="*/ 2 h 9"/>
                  <a:gd name="T12" fmla="*/ 1 w 2"/>
                  <a:gd name="T13" fmla="*/ 4 h 9"/>
                  <a:gd name="T14" fmla="*/ 2 w 2"/>
                  <a:gd name="T15" fmla="*/ 4 h 9"/>
                  <a:gd name="T16" fmla="*/ 1 w 2"/>
                  <a:gd name="T17" fmla="*/ 6 h 9"/>
                  <a:gd name="T18" fmla="*/ 1 w 2"/>
                  <a:gd name="T19" fmla="*/ 6 h 9"/>
                  <a:gd name="T20" fmla="*/ 1 w 2"/>
                  <a:gd name="T21" fmla="*/ 6 h 9"/>
                  <a:gd name="T22" fmla="*/ 0 w 2"/>
                  <a:gd name="T23" fmla="*/ 8 h 9"/>
                  <a:gd name="T24" fmla="*/ 0 w 2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5" name="Freeform 326"/>
              <p:cNvSpPr>
                <a:spLocks/>
              </p:cNvSpPr>
              <p:nvPr/>
            </p:nvSpPr>
            <p:spPr bwMode="auto">
              <a:xfrm>
                <a:off x="8239329" y="1411800"/>
                <a:ext cx="2900" cy="193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1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6" name="Freeform 327"/>
              <p:cNvSpPr>
                <a:spLocks/>
              </p:cNvSpPr>
              <p:nvPr/>
            </p:nvSpPr>
            <p:spPr bwMode="auto">
              <a:xfrm>
                <a:off x="8230628" y="1449504"/>
                <a:ext cx="4834" cy="6768"/>
              </a:xfrm>
              <a:custGeom>
                <a:avLst/>
                <a:gdLst>
                  <a:gd name="T0" fmla="*/ 5 w 5"/>
                  <a:gd name="T1" fmla="*/ 0 h 7"/>
                  <a:gd name="T2" fmla="*/ 4 w 5"/>
                  <a:gd name="T3" fmla="*/ 1 h 7"/>
                  <a:gd name="T4" fmla="*/ 3 w 5"/>
                  <a:gd name="T5" fmla="*/ 1 h 7"/>
                  <a:gd name="T6" fmla="*/ 1 w 5"/>
                  <a:gd name="T7" fmla="*/ 1 h 7"/>
                  <a:gd name="T8" fmla="*/ 0 w 5"/>
                  <a:gd name="T9" fmla="*/ 2 h 7"/>
                  <a:gd name="T10" fmla="*/ 0 w 5"/>
                  <a:gd name="T11" fmla="*/ 2 h 7"/>
                  <a:gd name="T12" fmla="*/ 1 w 5"/>
                  <a:gd name="T13" fmla="*/ 4 h 7"/>
                  <a:gd name="T14" fmla="*/ 3 w 5"/>
                  <a:gd name="T15" fmla="*/ 4 h 7"/>
                  <a:gd name="T16" fmla="*/ 3 w 5"/>
                  <a:gd name="T17" fmla="*/ 5 h 7"/>
                  <a:gd name="T18" fmla="*/ 3 w 5"/>
                  <a:gd name="T19" fmla="*/ 5 h 7"/>
                  <a:gd name="T20" fmla="*/ 3 w 5"/>
                  <a:gd name="T21" fmla="*/ 7 h 7"/>
                  <a:gd name="T22" fmla="*/ 5 w 5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7" name="Freeform 328"/>
              <p:cNvSpPr>
                <a:spLocks/>
              </p:cNvSpPr>
              <p:nvPr/>
            </p:nvSpPr>
            <p:spPr bwMode="auto">
              <a:xfrm>
                <a:off x="8235462" y="1442737"/>
                <a:ext cx="1934" cy="676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0 h 7"/>
                  <a:gd name="T4" fmla="*/ 2 w 2"/>
                  <a:gd name="T5" fmla="*/ 1 h 7"/>
                  <a:gd name="T6" fmla="*/ 2 w 2"/>
                  <a:gd name="T7" fmla="*/ 3 h 7"/>
                  <a:gd name="T8" fmla="*/ 2 w 2"/>
                  <a:gd name="T9" fmla="*/ 4 h 7"/>
                  <a:gd name="T10" fmla="*/ 2 w 2"/>
                  <a:gd name="T11" fmla="*/ 5 h 7"/>
                  <a:gd name="T12" fmla="*/ 2 w 2"/>
                  <a:gd name="T13" fmla="*/ 7 h 7"/>
                  <a:gd name="T14" fmla="*/ 0 w 2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8" name="Freeform 329"/>
              <p:cNvSpPr>
                <a:spLocks/>
              </p:cNvSpPr>
              <p:nvPr/>
            </p:nvSpPr>
            <p:spPr bwMode="auto">
              <a:xfrm>
                <a:off x="8235462" y="1456272"/>
                <a:ext cx="9668" cy="3867"/>
              </a:xfrm>
              <a:custGeom>
                <a:avLst/>
                <a:gdLst>
                  <a:gd name="T0" fmla="*/ 0 w 10"/>
                  <a:gd name="T1" fmla="*/ 0 h 4"/>
                  <a:gd name="T2" fmla="*/ 3 w 10"/>
                  <a:gd name="T3" fmla="*/ 0 h 4"/>
                  <a:gd name="T4" fmla="*/ 4 w 10"/>
                  <a:gd name="T5" fmla="*/ 0 h 4"/>
                  <a:gd name="T6" fmla="*/ 6 w 10"/>
                  <a:gd name="T7" fmla="*/ 0 h 4"/>
                  <a:gd name="T8" fmla="*/ 7 w 10"/>
                  <a:gd name="T9" fmla="*/ 0 h 4"/>
                  <a:gd name="T10" fmla="*/ 8 w 10"/>
                  <a:gd name="T11" fmla="*/ 0 h 4"/>
                  <a:gd name="T12" fmla="*/ 8 w 10"/>
                  <a:gd name="T13" fmla="*/ 0 h 4"/>
                  <a:gd name="T14" fmla="*/ 10 w 10"/>
                  <a:gd name="T15" fmla="*/ 0 h 4"/>
                  <a:gd name="T16" fmla="*/ 10 w 10"/>
                  <a:gd name="T17" fmla="*/ 1 h 4"/>
                  <a:gd name="T18" fmla="*/ 10 w 10"/>
                  <a:gd name="T19" fmla="*/ 2 h 4"/>
                  <a:gd name="T20" fmla="*/ 10 w 10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9" name="Freeform 330"/>
              <p:cNvSpPr>
                <a:spLocks/>
              </p:cNvSpPr>
              <p:nvPr/>
            </p:nvSpPr>
            <p:spPr bwMode="auto">
              <a:xfrm>
                <a:off x="8243197" y="1460139"/>
                <a:ext cx="1934" cy="3867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1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0" name="Freeform 331"/>
              <p:cNvSpPr>
                <a:spLocks/>
              </p:cNvSpPr>
              <p:nvPr/>
            </p:nvSpPr>
            <p:spPr bwMode="auto">
              <a:xfrm>
                <a:off x="8238363" y="1464006"/>
                <a:ext cx="11601" cy="13535"/>
              </a:xfrm>
              <a:custGeom>
                <a:avLst/>
                <a:gdLst>
                  <a:gd name="T0" fmla="*/ 7 w 12"/>
                  <a:gd name="T1" fmla="*/ 0 h 14"/>
                  <a:gd name="T2" fmla="*/ 7 w 12"/>
                  <a:gd name="T3" fmla="*/ 0 h 14"/>
                  <a:gd name="T4" fmla="*/ 7 w 12"/>
                  <a:gd name="T5" fmla="*/ 0 h 14"/>
                  <a:gd name="T6" fmla="*/ 7 w 12"/>
                  <a:gd name="T7" fmla="*/ 1 h 14"/>
                  <a:gd name="T8" fmla="*/ 12 w 12"/>
                  <a:gd name="T9" fmla="*/ 2 h 14"/>
                  <a:gd name="T10" fmla="*/ 12 w 12"/>
                  <a:gd name="T11" fmla="*/ 4 h 14"/>
                  <a:gd name="T12" fmla="*/ 11 w 12"/>
                  <a:gd name="T13" fmla="*/ 5 h 14"/>
                  <a:gd name="T14" fmla="*/ 11 w 12"/>
                  <a:gd name="T15" fmla="*/ 5 h 14"/>
                  <a:gd name="T16" fmla="*/ 7 w 12"/>
                  <a:gd name="T17" fmla="*/ 5 h 14"/>
                  <a:gd name="T18" fmla="*/ 3 w 12"/>
                  <a:gd name="T19" fmla="*/ 5 h 14"/>
                  <a:gd name="T20" fmla="*/ 1 w 12"/>
                  <a:gd name="T21" fmla="*/ 5 h 14"/>
                  <a:gd name="T22" fmla="*/ 0 w 12"/>
                  <a:gd name="T23" fmla="*/ 6 h 14"/>
                  <a:gd name="T24" fmla="*/ 0 w 12"/>
                  <a:gd name="T25" fmla="*/ 8 h 14"/>
                  <a:gd name="T26" fmla="*/ 1 w 12"/>
                  <a:gd name="T27" fmla="*/ 8 h 14"/>
                  <a:gd name="T28" fmla="*/ 3 w 12"/>
                  <a:gd name="T29" fmla="*/ 9 h 14"/>
                  <a:gd name="T30" fmla="*/ 3 w 12"/>
                  <a:gd name="T31" fmla="*/ 12 h 14"/>
                  <a:gd name="T32" fmla="*/ 4 w 12"/>
                  <a:gd name="T33" fmla="*/ 13 h 14"/>
                  <a:gd name="T34" fmla="*/ 7 w 12"/>
                  <a:gd name="T35" fmla="*/ 14 h 14"/>
                  <a:gd name="T36" fmla="*/ 10 w 12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7" y="14"/>
                    </a:lnTo>
                    <a:lnTo>
                      <a:pt x="1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1" name="Freeform 332"/>
              <p:cNvSpPr>
                <a:spLocks/>
              </p:cNvSpPr>
              <p:nvPr/>
            </p:nvSpPr>
            <p:spPr bwMode="auto">
              <a:xfrm>
                <a:off x="8221927" y="1576154"/>
                <a:ext cx="0" cy="96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2" name="Freeform 333"/>
              <p:cNvSpPr>
                <a:spLocks/>
              </p:cNvSpPr>
              <p:nvPr/>
            </p:nvSpPr>
            <p:spPr bwMode="auto">
              <a:xfrm>
                <a:off x="8215160" y="1580021"/>
                <a:ext cx="3867" cy="967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3" name="Line 334"/>
              <p:cNvSpPr>
                <a:spLocks noChangeShapeType="1"/>
              </p:cNvSpPr>
              <p:nvPr/>
            </p:nvSpPr>
            <p:spPr bwMode="auto">
              <a:xfrm flipH="1">
                <a:off x="8219994" y="1577120"/>
                <a:ext cx="193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4" name="Line 335"/>
              <p:cNvSpPr>
                <a:spLocks noChangeShapeType="1"/>
              </p:cNvSpPr>
              <p:nvPr/>
            </p:nvSpPr>
            <p:spPr bwMode="auto">
              <a:xfrm>
                <a:off x="8221927" y="157712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5" name="Freeform 336"/>
              <p:cNvSpPr>
                <a:spLocks/>
              </p:cNvSpPr>
              <p:nvPr/>
            </p:nvSpPr>
            <p:spPr bwMode="auto">
              <a:xfrm>
                <a:off x="8207425" y="1595489"/>
                <a:ext cx="0" cy="96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6" name="Line 337"/>
              <p:cNvSpPr>
                <a:spLocks noChangeShapeType="1"/>
              </p:cNvSpPr>
              <p:nvPr/>
            </p:nvSpPr>
            <p:spPr bwMode="auto">
              <a:xfrm>
                <a:off x="8200658" y="164092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7" name="Line 338"/>
              <p:cNvSpPr>
                <a:spLocks noChangeShapeType="1"/>
              </p:cNvSpPr>
              <p:nvPr/>
            </p:nvSpPr>
            <p:spPr bwMode="auto">
              <a:xfrm flipH="1">
                <a:off x="8199691" y="1640928"/>
                <a:ext cx="967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8" name="Freeform 339"/>
              <p:cNvSpPr>
                <a:spLocks/>
              </p:cNvSpPr>
              <p:nvPr/>
            </p:nvSpPr>
            <p:spPr bwMode="auto">
              <a:xfrm>
                <a:off x="8200658" y="1637061"/>
                <a:ext cx="2900" cy="3867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3 w 3"/>
                  <a:gd name="T5" fmla="*/ 2 h 4"/>
                  <a:gd name="T6" fmla="*/ 3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1 w 3"/>
                  <a:gd name="T13" fmla="*/ 4 h 4"/>
                  <a:gd name="T14" fmla="*/ 0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9" name="Freeform 340"/>
              <p:cNvSpPr>
                <a:spLocks/>
              </p:cNvSpPr>
              <p:nvPr/>
            </p:nvSpPr>
            <p:spPr bwMode="auto">
              <a:xfrm>
                <a:off x="8203558" y="1628360"/>
                <a:ext cx="5801" cy="8701"/>
              </a:xfrm>
              <a:custGeom>
                <a:avLst/>
                <a:gdLst>
                  <a:gd name="T0" fmla="*/ 5 w 6"/>
                  <a:gd name="T1" fmla="*/ 0 h 9"/>
                  <a:gd name="T2" fmla="*/ 5 w 6"/>
                  <a:gd name="T3" fmla="*/ 0 h 9"/>
                  <a:gd name="T4" fmla="*/ 5 w 6"/>
                  <a:gd name="T5" fmla="*/ 1 h 9"/>
                  <a:gd name="T6" fmla="*/ 5 w 6"/>
                  <a:gd name="T7" fmla="*/ 1 h 9"/>
                  <a:gd name="T8" fmla="*/ 5 w 6"/>
                  <a:gd name="T9" fmla="*/ 2 h 9"/>
                  <a:gd name="T10" fmla="*/ 6 w 6"/>
                  <a:gd name="T11" fmla="*/ 4 h 9"/>
                  <a:gd name="T12" fmla="*/ 5 w 6"/>
                  <a:gd name="T13" fmla="*/ 7 h 9"/>
                  <a:gd name="T14" fmla="*/ 5 w 6"/>
                  <a:gd name="T15" fmla="*/ 7 h 9"/>
                  <a:gd name="T16" fmla="*/ 5 w 6"/>
                  <a:gd name="T17" fmla="*/ 7 h 9"/>
                  <a:gd name="T18" fmla="*/ 4 w 6"/>
                  <a:gd name="T19" fmla="*/ 8 h 9"/>
                  <a:gd name="T20" fmla="*/ 2 w 6"/>
                  <a:gd name="T21" fmla="*/ 8 h 9"/>
                  <a:gd name="T22" fmla="*/ 1 w 6"/>
                  <a:gd name="T23" fmla="*/ 8 h 9"/>
                  <a:gd name="T24" fmla="*/ 0 w 6"/>
                  <a:gd name="T25" fmla="*/ 8 h 9"/>
                  <a:gd name="T26" fmla="*/ 0 w 6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0" name="Freeform 341"/>
              <p:cNvSpPr>
                <a:spLocks/>
              </p:cNvSpPr>
              <p:nvPr/>
            </p:nvSpPr>
            <p:spPr bwMode="auto">
              <a:xfrm>
                <a:off x="8192924" y="1648663"/>
                <a:ext cx="7734" cy="12568"/>
              </a:xfrm>
              <a:custGeom>
                <a:avLst/>
                <a:gdLst>
                  <a:gd name="T0" fmla="*/ 7 w 8"/>
                  <a:gd name="T1" fmla="*/ 0 h 13"/>
                  <a:gd name="T2" fmla="*/ 4 w 8"/>
                  <a:gd name="T3" fmla="*/ 0 h 13"/>
                  <a:gd name="T4" fmla="*/ 3 w 8"/>
                  <a:gd name="T5" fmla="*/ 2 h 13"/>
                  <a:gd name="T6" fmla="*/ 1 w 8"/>
                  <a:gd name="T7" fmla="*/ 3 h 13"/>
                  <a:gd name="T8" fmla="*/ 0 w 8"/>
                  <a:gd name="T9" fmla="*/ 6 h 13"/>
                  <a:gd name="T10" fmla="*/ 0 w 8"/>
                  <a:gd name="T11" fmla="*/ 6 h 13"/>
                  <a:gd name="T12" fmla="*/ 1 w 8"/>
                  <a:gd name="T13" fmla="*/ 7 h 13"/>
                  <a:gd name="T14" fmla="*/ 3 w 8"/>
                  <a:gd name="T15" fmla="*/ 8 h 13"/>
                  <a:gd name="T16" fmla="*/ 8 w 8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7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8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1" name="Freeform 342"/>
              <p:cNvSpPr>
                <a:spLocks/>
              </p:cNvSpPr>
              <p:nvPr/>
            </p:nvSpPr>
            <p:spPr bwMode="auto">
              <a:xfrm>
                <a:off x="8195824" y="1661231"/>
                <a:ext cx="5801" cy="7734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1 h 8"/>
                  <a:gd name="T4" fmla="*/ 5 w 6"/>
                  <a:gd name="T5" fmla="*/ 2 h 8"/>
                  <a:gd name="T6" fmla="*/ 4 w 6"/>
                  <a:gd name="T7" fmla="*/ 4 h 8"/>
                  <a:gd name="T8" fmla="*/ 2 w 6"/>
                  <a:gd name="T9" fmla="*/ 5 h 8"/>
                  <a:gd name="T10" fmla="*/ 0 w 6"/>
                  <a:gd name="T11" fmla="*/ 6 h 8"/>
                  <a:gd name="T12" fmla="*/ 0 w 6"/>
                  <a:gd name="T13" fmla="*/ 6 h 8"/>
                  <a:gd name="T14" fmla="*/ 1 w 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2" name="Freeform 343"/>
              <p:cNvSpPr>
                <a:spLocks/>
              </p:cNvSpPr>
              <p:nvPr/>
            </p:nvSpPr>
            <p:spPr bwMode="auto">
              <a:xfrm>
                <a:off x="8181322" y="1693135"/>
                <a:ext cx="3867" cy="10635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2 h 11"/>
                  <a:gd name="T4" fmla="*/ 2 w 4"/>
                  <a:gd name="T5" fmla="*/ 4 h 11"/>
                  <a:gd name="T6" fmla="*/ 1 w 4"/>
                  <a:gd name="T7" fmla="*/ 6 h 11"/>
                  <a:gd name="T8" fmla="*/ 0 w 4"/>
                  <a:gd name="T9" fmla="*/ 7 h 11"/>
                  <a:gd name="T10" fmla="*/ 0 w 4"/>
                  <a:gd name="T11" fmla="*/ 8 h 11"/>
                  <a:gd name="T12" fmla="*/ 0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3" name="Freeform 344"/>
              <p:cNvSpPr>
                <a:spLocks/>
              </p:cNvSpPr>
              <p:nvPr/>
            </p:nvSpPr>
            <p:spPr bwMode="auto">
              <a:xfrm>
                <a:off x="8181322" y="1703770"/>
                <a:ext cx="967" cy="96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4" name="Freeform 345"/>
              <p:cNvSpPr>
                <a:spLocks/>
              </p:cNvSpPr>
              <p:nvPr/>
            </p:nvSpPr>
            <p:spPr bwMode="auto">
              <a:xfrm>
                <a:off x="8182289" y="1704737"/>
                <a:ext cx="967" cy="2900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5" name="Freeform 346"/>
              <p:cNvSpPr>
                <a:spLocks/>
              </p:cNvSpPr>
              <p:nvPr/>
            </p:nvSpPr>
            <p:spPr bwMode="auto">
              <a:xfrm>
                <a:off x="8196791" y="1668965"/>
                <a:ext cx="0" cy="193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6" name="Freeform 347"/>
              <p:cNvSpPr>
                <a:spLocks/>
              </p:cNvSpPr>
              <p:nvPr/>
            </p:nvSpPr>
            <p:spPr bwMode="auto">
              <a:xfrm>
                <a:off x="8196791" y="1670899"/>
                <a:ext cx="0" cy="2900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7" name="Freeform 348"/>
              <p:cNvSpPr>
                <a:spLocks/>
              </p:cNvSpPr>
              <p:nvPr/>
            </p:nvSpPr>
            <p:spPr bwMode="auto">
              <a:xfrm>
                <a:off x="8185189" y="1673799"/>
                <a:ext cx="11601" cy="19336"/>
              </a:xfrm>
              <a:custGeom>
                <a:avLst/>
                <a:gdLst>
                  <a:gd name="T0" fmla="*/ 12 w 12"/>
                  <a:gd name="T1" fmla="*/ 0 h 20"/>
                  <a:gd name="T2" fmla="*/ 11 w 12"/>
                  <a:gd name="T3" fmla="*/ 1 h 20"/>
                  <a:gd name="T4" fmla="*/ 11 w 12"/>
                  <a:gd name="T5" fmla="*/ 3 h 20"/>
                  <a:gd name="T6" fmla="*/ 11 w 12"/>
                  <a:gd name="T7" fmla="*/ 4 h 20"/>
                  <a:gd name="T8" fmla="*/ 11 w 12"/>
                  <a:gd name="T9" fmla="*/ 5 h 20"/>
                  <a:gd name="T10" fmla="*/ 11 w 12"/>
                  <a:gd name="T11" fmla="*/ 5 h 20"/>
                  <a:gd name="T12" fmla="*/ 11 w 12"/>
                  <a:gd name="T13" fmla="*/ 7 h 20"/>
                  <a:gd name="T14" fmla="*/ 11 w 12"/>
                  <a:gd name="T15" fmla="*/ 8 h 20"/>
                  <a:gd name="T16" fmla="*/ 11 w 12"/>
                  <a:gd name="T17" fmla="*/ 9 h 20"/>
                  <a:gd name="T18" fmla="*/ 11 w 12"/>
                  <a:gd name="T19" fmla="*/ 9 h 20"/>
                  <a:gd name="T20" fmla="*/ 9 w 12"/>
                  <a:gd name="T21" fmla="*/ 11 h 20"/>
                  <a:gd name="T22" fmla="*/ 9 w 12"/>
                  <a:gd name="T23" fmla="*/ 12 h 20"/>
                  <a:gd name="T24" fmla="*/ 8 w 12"/>
                  <a:gd name="T25" fmla="*/ 14 h 20"/>
                  <a:gd name="T26" fmla="*/ 8 w 12"/>
                  <a:gd name="T27" fmla="*/ 15 h 20"/>
                  <a:gd name="T28" fmla="*/ 7 w 12"/>
                  <a:gd name="T29" fmla="*/ 16 h 20"/>
                  <a:gd name="T30" fmla="*/ 2 w 12"/>
                  <a:gd name="T31" fmla="*/ 19 h 20"/>
                  <a:gd name="T32" fmla="*/ 2 w 12"/>
                  <a:gd name="T33" fmla="*/ 19 h 20"/>
                  <a:gd name="T34" fmla="*/ 1 w 12"/>
                  <a:gd name="T35" fmla="*/ 19 h 20"/>
                  <a:gd name="T36" fmla="*/ 0 w 12"/>
                  <a:gd name="T3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2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8" name="Line 349"/>
              <p:cNvSpPr>
                <a:spLocks noChangeShapeType="1"/>
              </p:cNvSpPr>
              <p:nvPr/>
            </p:nvSpPr>
            <p:spPr bwMode="auto">
              <a:xfrm>
                <a:off x="8199691" y="1647696"/>
                <a:ext cx="0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9" name="Freeform 350"/>
              <p:cNvSpPr>
                <a:spLocks/>
              </p:cNvSpPr>
              <p:nvPr/>
            </p:nvSpPr>
            <p:spPr bwMode="auto">
              <a:xfrm>
                <a:off x="8248031" y="1522013"/>
                <a:ext cx="4834" cy="9668"/>
              </a:xfrm>
              <a:custGeom>
                <a:avLst/>
                <a:gdLst>
                  <a:gd name="T0" fmla="*/ 5 w 5"/>
                  <a:gd name="T1" fmla="*/ 0 h 10"/>
                  <a:gd name="T2" fmla="*/ 4 w 5"/>
                  <a:gd name="T3" fmla="*/ 2 h 10"/>
                  <a:gd name="T4" fmla="*/ 2 w 5"/>
                  <a:gd name="T5" fmla="*/ 2 h 10"/>
                  <a:gd name="T6" fmla="*/ 2 w 5"/>
                  <a:gd name="T7" fmla="*/ 3 h 10"/>
                  <a:gd name="T8" fmla="*/ 4 w 5"/>
                  <a:gd name="T9" fmla="*/ 3 h 10"/>
                  <a:gd name="T10" fmla="*/ 4 w 5"/>
                  <a:gd name="T11" fmla="*/ 4 h 10"/>
                  <a:gd name="T12" fmla="*/ 4 w 5"/>
                  <a:gd name="T13" fmla="*/ 6 h 10"/>
                  <a:gd name="T14" fmla="*/ 4 w 5"/>
                  <a:gd name="T15" fmla="*/ 7 h 10"/>
                  <a:gd name="T16" fmla="*/ 4 w 5"/>
                  <a:gd name="T17" fmla="*/ 8 h 10"/>
                  <a:gd name="T18" fmla="*/ 2 w 5"/>
                  <a:gd name="T19" fmla="*/ 10 h 10"/>
                  <a:gd name="T20" fmla="*/ 1 w 5"/>
                  <a:gd name="T21" fmla="*/ 10 h 10"/>
                  <a:gd name="T22" fmla="*/ 0 w 5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0" name="Freeform 351"/>
              <p:cNvSpPr>
                <a:spLocks/>
              </p:cNvSpPr>
              <p:nvPr/>
            </p:nvSpPr>
            <p:spPr bwMode="auto">
              <a:xfrm>
                <a:off x="8249964" y="1495910"/>
                <a:ext cx="3867" cy="26103"/>
              </a:xfrm>
              <a:custGeom>
                <a:avLst/>
                <a:gdLst>
                  <a:gd name="T0" fmla="*/ 3 w 4"/>
                  <a:gd name="T1" fmla="*/ 0 h 27"/>
                  <a:gd name="T2" fmla="*/ 3 w 4"/>
                  <a:gd name="T3" fmla="*/ 0 h 27"/>
                  <a:gd name="T4" fmla="*/ 3 w 4"/>
                  <a:gd name="T5" fmla="*/ 0 h 27"/>
                  <a:gd name="T6" fmla="*/ 0 w 4"/>
                  <a:gd name="T7" fmla="*/ 4 h 27"/>
                  <a:gd name="T8" fmla="*/ 0 w 4"/>
                  <a:gd name="T9" fmla="*/ 4 h 27"/>
                  <a:gd name="T10" fmla="*/ 0 w 4"/>
                  <a:gd name="T11" fmla="*/ 6 h 27"/>
                  <a:gd name="T12" fmla="*/ 3 w 4"/>
                  <a:gd name="T13" fmla="*/ 6 h 27"/>
                  <a:gd name="T14" fmla="*/ 4 w 4"/>
                  <a:gd name="T15" fmla="*/ 6 h 27"/>
                  <a:gd name="T16" fmla="*/ 4 w 4"/>
                  <a:gd name="T17" fmla="*/ 7 h 27"/>
                  <a:gd name="T18" fmla="*/ 4 w 4"/>
                  <a:gd name="T19" fmla="*/ 10 h 27"/>
                  <a:gd name="T20" fmla="*/ 4 w 4"/>
                  <a:gd name="T21" fmla="*/ 11 h 27"/>
                  <a:gd name="T22" fmla="*/ 3 w 4"/>
                  <a:gd name="T23" fmla="*/ 13 h 27"/>
                  <a:gd name="T24" fmla="*/ 3 w 4"/>
                  <a:gd name="T25" fmla="*/ 14 h 27"/>
                  <a:gd name="T26" fmla="*/ 3 w 4"/>
                  <a:gd name="T27" fmla="*/ 14 h 27"/>
                  <a:gd name="T28" fmla="*/ 3 w 4"/>
                  <a:gd name="T29" fmla="*/ 15 h 27"/>
                  <a:gd name="T30" fmla="*/ 4 w 4"/>
                  <a:gd name="T31" fmla="*/ 17 h 27"/>
                  <a:gd name="T32" fmla="*/ 4 w 4"/>
                  <a:gd name="T33" fmla="*/ 18 h 27"/>
                  <a:gd name="T34" fmla="*/ 4 w 4"/>
                  <a:gd name="T35" fmla="*/ 19 h 27"/>
                  <a:gd name="T36" fmla="*/ 4 w 4"/>
                  <a:gd name="T37" fmla="*/ 19 h 27"/>
                  <a:gd name="T38" fmla="*/ 3 w 4"/>
                  <a:gd name="T39" fmla="*/ 21 h 27"/>
                  <a:gd name="T40" fmla="*/ 3 w 4"/>
                  <a:gd name="T41" fmla="*/ 22 h 27"/>
                  <a:gd name="T42" fmla="*/ 3 w 4"/>
                  <a:gd name="T43" fmla="*/ 25 h 27"/>
                  <a:gd name="T44" fmla="*/ 3 w 4"/>
                  <a:gd name="T45" fmla="*/ 26 h 27"/>
                  <a:gd name="T46" fmla="*/ 3 w 4"/>
                  <a:gd name="T4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27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1" name="Freeform 352"/>
              <p:cNvSpPr>
                <a:spLocks/>
              </p:cNvSpPr>
              <p:nvPr/>
            </p:nvSpPr>
            <p:spPr bwMode="auto">
              <a:xfrm>
                <a:off x="8229662" y="1531681"/>
                <a:ext cx="18369" cy="33838"/>
              </a:xfrm>
              <a:custGeom>
                <a:avLst/>
                <a:gdLst>
                  <a:gd name="T0" fmla="*/ 19 w 19"/>
                  <a:gd name="T1" fmla="*/ 0 h 35"/>
                  <a:gd name="T2" fmla="*/ 17 w 19"/>
                  <a:gd name="T3" fmla="*/ 1 h 35"/>
                  <a:gd name="T4" fmla="*/ 16 w 19"/>
                  <a:gd name="T5" fmla="*/ 1 h 35"/>
                  <a:gd name="T6" fmla="*/ 14 w 19"/>
                  <a:gd name="T7" fmla="*/ 3 h 35"/>
                  <a:gd name="T8" fmla="*/ 13 w 19"/>
                  <a:gd name="T9" fmla="*/ 4 h 35"/>
                  <a:gd name="T10" fmla="*/ 13 w 19"/>
                  <a:gd name="T11" fmla="*/ 5 h 35"/>
                  <a:gd name="T12" fmla="*/ 13 w 19"/>
                  <a:gd name="T13" fmla="*/ 7 h 35"/>
                  <a:gd name="T14" fmla="*/ 14 w 19"/>
                  <a:gd name="T15" fmla="*/ 8 h 35"/>
                  <a:gd name="T16" fmla="*/ 14 w 19"/>
                  <a:gd name="T17" fmla="*/ 9 h 35"/>
                  <a:gd name="T18" fmla="*/ 14 w 19"/>
                  <a:gd name="T19" fmla="*/ 11 h 35"/>
                  <a:gd name="T20" fmla="*/ 13 w 19"/>
                  <a:gd name="T21" fmla="*/ 13 h 35"/>
                  <a:gd name="T22" fmla="*/ 12 w 19"/>
                  <a:gd name="T23" fmla="*/ 16 h 35"/>
                  <a:gd name="T24" fmla="*/ 10 w 19"/>
                  <a:gd name="T25" fmla="*/ 16 h 35"/>
                  <a:gd name="T26" fmla="*/ 9 w 19"/>
                  <a:gd name="T27" fmla="*/ 16 h 35"/>
                  <a:gd name="T28" fmla="*/ 8 w 19"/>
                  <a:gd name="T29" fmla="*/ 17 h 35"/>
                  <a:gd name="T30" fmla="*/ 8 w 19"/>
                  <a:gd name="T31" fmla="*/ 17 h 35"/>
                  <a:gd name="T32" fmla="*/ 6 w 19"/>
                  <a:gd name="T33" fmla="*/ 20 h 35"/>
                  <a:gd name="T34" fmla="*/ 6 w 19"/>
                  <a:gd name="T35" fmla="*/ 21 h 35"/>
                  <a:gd name="T36" fmla="*/ 6 w 19"/>
                  <a:gd name="T37" fmla="*/ 23 h 35"/>
                  <a:gd name="T38" fmla="*/ 6 w 19"/>
                  <a:gd name="T39" fmla="*/ 24 h 35"/>
                  <a:gd name="T40" fmla="*/ 6 w 19"/>
                  <a:gd name="T41" fmla="*/ 25 h 35"/>
                  <a:gd name="T42" fmla="*/ 5 w 19"/>
                  <a:gd name="T43" fmla="*/ 28 h 35"/>
                  <a:gd name="T44" fmla="*/ 4 w 19"/>
                  <a:gd name="T45" fmla="*/ 30 h 35"/>
                  <a:gd name="T46" fmla="*/ 4 w 19"/>
                  <a:gd name="T47" fmla="*/ 32 h 35"/>
                  <a:gd name="T48" fmla="*/ 2 w 19"/>
                  <a:gd name="T49" fmla="*/ 34 h 35"/>
                  <a:gd name="T50" fmla="*/ 2 w 19"/>
                  <a:gd name="T51" fmla="*/ 34 h 35"/>
                  <a:gd name="T52" fmla="*/ 0 w 19"/>
                  <a:gd name="T5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5">
                    <a:moveTo>
                      <a:pt x="19" y="0"/>
                    </a:moveTo>
                    <a:lnTo>
                      <a:pt x="17" y="1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2" name="Freeform 353"/>
              <p:cNvSpPr>
                <a:spLocks/>
              </p:cNvSpPr>
              <p:nvPr/>
            </p:nvSpPr>
            <p:spPr bwMode="auto">
              <a:xfrm>
                <a:off x="8223861" y="1565519"/>
                <a:ext cx="5801" cy="4834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1 h 5"/>
                  <a:gd name="T4" fmla="*/ 4 w 6"/>
                  <a:gd name="T5" fmla="*/ 1 h 5"/>
                  <a:gd name="T6" fmla="*/ 4 w 6"/>
                  <a:gd name="T7" fmla="*/ 3 h 5"/>
                  <a:gd name="T8" fmla="*/ 3 w 6"/>
                  <a:gd name="T9" fmla="*/ 3 h 5"/>
                  <a:gd name="T10" fmla="*/ 3 w 6"/>
                  <a:gd name="T11" fmla="*/ 4 h 5"/>
                  <a:gd name="T12" fmla="*/ 2 w 6"/>
                  <a:gd name="T13" fmla="*/ 4 h 5"/>
                  <a:gd name="T14" fmla="*/ 2 w 6"/>
                  <a:gd name="T15" fmla="*/ 5 h 5"/>
                  <a:gd name="T16" fmla="*/ 0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3" name="Freeform 354"/>
              <p:cNvSpPr>
                <a:spLocks/>
              </p:cNvSpPr>
              <p:nvPr/>
            </p:nvSpPr>
            <p:spPr bwMode="auto">
              <a:xfrm>
                <a:off x="8221927" y="1570353"/>
                <a:ext cx="1934" cy="3867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4" name="Line 355"/>
              <p:cNvSpPr>
                <a:spLocks noChangeShapeType="1"/>
              </p:cNvSpPr>
              <p:nvPr/>
            </p:nvSpPr>
            <p:spPr bwMode="auto">
              <a:xfrm flipH="1">
                <a:off x="8239329" y="1424368"/>
                <a:ext cx="1934" cy="290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5" name="Freeform 356"/>
              <p:cNvSpPr>
                <a:spLocks/>
              </p:cNvSpPr>
              <p:nvPr/>
            </p:nvSpPr>
            <p:spPr bwMode="auto">
              <a:xfrm>
                <a:off x="8234495" y="1427268"/>
                <a:ext cx="4834" cy="15469"/>
              </a:xfrm>
              <a:custGeom>
                <a:avLst/>
                <a:gdLst>
                  <a:gd name="T0" fmla="*/ 5 w 5"/>
                  <a:gd name="T1" fmla="*/ 0 h 16"/>
                  <a:gd name="T2" fmla="*/ 5 w 5"/>
                  <a:gd name="T3" fmla="*/ 1 h 16"/>
                  <a:gd name="T4" fmla="*/ 5 w 5"/>
                  <a:gd name="T5" fmla="*/ 3 h 16"/>
                  <a:gd name="T6" fmla="*/ 4 w 5"/>
                  <a:gd name="T7" fmla="*/ 4 h 16"/>
                  <a:gd name="T8" fmla="*/ 4 w 5"/>
                  <a:gd name="T9" fmla="*/ 5 h 16"/>
                  <a:gd name="T10" fmla="*/ 4 w 5"/>
                  <a:gd name="T11" fmla="*/ 7 h 16"/>
                  <a:gd name="T12" fmla="*/ 3 w 5"/>
                  <a:gd name="T13" fmla="*/ 8 h 16"/>
                  <a:gd name="T14" fmla="*/ 3 w 5"/>
                  <a:gd name="T15" fmla="*/ 9 h 16"/>
                  <a:gd name="T16" fmla="*/ 3 w 5"/>
                  <a:gd name="T17" fmla="*/ 9 h 16"/>
                  <a:gd name="T18" fmla="*/ 3 w 5"/>
                  <a:gd name="T19" fmla="*/ 11 h 16"/>
                  <a:gd name="T20" fmla="*/ 3 w 5"/>
                  <a:gd name="T21" fmla="*/ 11 h 16"/>
                  <a:gd name="T22" fmla="*/ 3 w 5"/>
                  <a:gd name="T23" fmla="*/ 11 h 16"/>
                  <a:gd name="T24" fmla="*/ 1 w 5"/>
                  <a:gd name="T25" fmla="*/ 12 h 16"/>
                  <a:gd name="T26" fmla="*/ 1 w 5"/>
                  <a:gd name="T27" fmla="*/ 13 h 16"/>
                  <a:gd name="T28" fmla="*/ 1 w 5"/>
                  <a:gd name="T29" fmla="*/ 15 h 16"/>
                  <a:gd name="T30" fmla="*/ 1 w 5"/>
                  <a:gd name="T31" fmla="*/ 15 h 16"/>
                  <a:gd name="T32" fmla="*/ 0 w 5"/>
                  <a:gd name="T33" fmla="*/ 15 h 16"/>
                  <a:gd name="T34" fmla="*/ 0 w 5"/>
                  <a:gd name="T35" fmla="*/ 15 h 16"/>
                  <a:gd name="T36" fmla="*/ 1 w 5"/>
                  <a:gd name="T37" fmla="*/ 15 h 16"/>
                  <a:gd name="T38" fmla="*/ 1 w 5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6" name="Line 357"/>
              <p:cNvSpPr>
                <a:spLocks noChangeShapeType="1"/>
              </p:cNvSpPr>
              <p:nvPr/>
            </p:nvSpPr>
            <p:spPr bwMode="auto">
              <a:xfrm>
                <a:off x="8221927" y="1574220"/>
                <a:ext cx="0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7" name="Freeform 358"/>
              <p:cNvSpPr>
                <a:spLocks/>
              </p:cNvSpPr>
              <p:nvPr/>
            </p:nvSpPr>
            <p:spPr bwMode="auto">
              <a:xfrm>
                <a:off x="8219027" y="1577120"/>
                <a:ext cx="967" cy="290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8" name="Freeform 359"/>
              <p:cNvSpPr>
                <a:spLocks/>
              </p:cNvSpPr>
              <p:nvPr/>
            </p:nvSpPr>
            <p:spPr bwMode="auto">
              <a:xfrm>
                <a:off x="8212259" y="1580988"/>
                <a:ext cx="2900" cy="3867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0 w 3"/>
                  <a:gd name="T9" fmla="*/ 3 h 4"/>
                  <a:gd name="T10" fmla="*/ 0 w 3"/>
                  <a:gd name="T11" fmla="*/ 3 h 4"/>
                  <a:gd name="T12" fmla="*/ 0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9" name="Freeform 360"/>
              <p:cNvSpPr>
                <a:spLocks/>
              </p:cNvSpPr>
              <p:nvPr/>
            </p:nvSpPr>
            <p:spPr bwMode="auto">
              <a:xfrm>
                <a:off x="8211293" y="1584855"/>
                <a:ext cx="967" cy="290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2 h 3"/>
                  <a:gd name="T6" fmla="*/ 0 w 1"/>
                  <a:gd name="T7" fmla="*/ 2 h 3"/>
                  <a:gd name="T8" fmla="*/ 0 w 1"/>
                  <a:gd name="T9" fmla="*/ 3 h 3"/>
                  <a:gd name="T10" fmla="*/ 0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0" name="Freeform 361"/>
              <p:cNvSpPr>
                <a:spLocks/>
              </p:cNvSpPr>
              <p:nvPr/>
            </p:nvSpPr>
            <p:spPr bwMode="auto">
              <a:xfrm>
                <a:off x="8207425" y="1587755"/>
                <a:ext cx="3867" cy="6768"/>
              </a:xfrm>
              <a:custGeom>
                <a:avLst/>
                <a:gdLst>
                  <a:gd name="T0" fmla="*/ 4 w 4"/>
                  <a:gd name="T1" fmla="*/ 0 h 7"/>
                  <a:gd name="T2" fmla="*/ 2 w 4"/>
                  <a:gd name="T3" fmla="*/ 0 h 7"/>
                  <a:gd name="T4" fmla="*/ 2 w 4"/>
                  <a:gd name="T5" fmla="*/ 1 h 7"/>
                  <a:gd name="T6" fmla="*/ 2 w 4"/>
                  <a:gd name="T7" fmla="*/ 1 h 7"/>
                  <a:gd name="T8" fmla="*/ 1 w 4"/>
                  <a:gd name="T9" fmla="*/ 3 h 7"/>
                  <a:gd name="T10" fmla="*/ 1 w 4"/>
                  <a:gd name="T11" fmla="*/ 3 h 7"/>
                  <a:gd name="T12" fmla="*/ 0 w 4"/>
                  <a:gd name="T13" fmla="*/ 4 h 7"/>
                  <a:gd name="T14" fmla="*/ 0 w 4"/>
                  <a:gd name="T15" fmla="*/ 4 h 7"/>
                  <a:gd name="T16" fmla="*/ 0 w 4"/>
                  <a:gd name="T17" fmla="*/ 5 h 7"/>
                  <a:gd name="T18" fmla="*/ 0 w 4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1" name="Line 362"/>
              <p:cNvSpPr>
                <a:spLocks noChangeShapeType="1"/>
              </p:cNvSpPr>
              <p:nvPr/>
            </p:nvSpPr>
            <p:spPr bwMode="auto">
              <a:xfrm>
                <a:off x="8207425" y="1594523"/>
                <a:ext cx="0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2" name="Freeform 363"/>
              <p:cNvSpPr>
                <a:spLocks/>
              </p:cNvSpPr>
              <p:nvPr/>
            </p:nvSpPr>
            <p:spPr bwMode="auto">
              <a:xfrm>
                <a:off x="8204525" y="1596456"/>
                <a:ext cx="2900" cy="2900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1 w 3"/>
                  <a:gd name="T7" fmla="*/ 2 h 3"/>
                  <a:gd name="T8" fmla="*/ 0 w 3"/>
                  <a:gd name="T9" fmla="*/ 3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3" name="Freeform 364"/>
              <p:cNvSpPr>
                <a:spLocks/>
              </p:cNvSpPr>
              <p:nvPr/>
            </p:nvSpPr>
            <p:spPr bwMode="auto">
              <a:xfrm>
                <a:off x="8211293" y="1621593"/>
                <a:ext cx="967" cy="290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1 h 3"/>
                  <a:gd name="T6" fmla="*/ 0 w 1"/>
                  <a:gd name="T7" fmla="*/ 3 h 3"/>
                  <a:gd name="T8" fmla="*/ 0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4" name="Freeform 365"/>
              <p:cNvSpPr>
                <a:spLocks/>
              </p:cNvSpPr>
              <p:nvPr/>
            </p:nvSpPr>
            <p:spPr bwMode="auto">
              <a:xfrm>
                <a:off x="8208392" y="1624493"/>
                <a:ext cx="2900" cy="3867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0 h 4"/>
                  <a:gd name="T4" fmla="*/ 1 w 3"/>
                  <a:gd name="T5" fmla="*/ 1 h 4"/>
                  <a:gd name="T6" fmla="*/ 0 w 3"/>
                  <a:gd name="T7" fmla="*/ 1 h 4"/>
                  <a:gd name="T8" fmla="*/ 0 w 3"/>
                  <a:gd name="T9" fmla="*/ 2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5" name="Freeform 366"/>
              <p:cNvSpPr>
                <a:spLocks/>
              </p:cNvSpPr>
              <p:nvPr/>
            </p:nvSpPr>
            <p:spPr bwMode="auto">
              <a:xfrm>
                <a:off x="8199691" y="1726006"/>
                <a:ext cx="5801" cy="9668"/>
              </a:xfrm>
              <a:custGeom>
                <a:avLst/>
                <a:gdLst>
                  <a:gd name="T0" fmla="*/ 1 w 6"/>
                  <a:gd name="T1" fmla="*/ 0 h 10"/>
                  <a:gd name="T2" fmla="*/ 0 w 6"/>
                  <a:gd name="T3" fmla="*/ 0 h 10"/>
                  <a:gd name="T4" fmla="*/ 0 w 6"/>
                  <a:gd name="T5" fmla="*/ 1 h 10"/>
                  <a:gd name="T6" fmla="*/ 0 w 6"/>
                  <a:gd name="T7" fmla="*/ 3 h 10"/>
                  <a:gd name="T8" fmla="*/ 0 w 6"/>
                  <a:gd name="T9" fmla="*/ 4 h 10"/>
                  <a:gd name="T10" fmla="*/ 2 w 6"/>
                  <a:gd name="T11" fmla="*/ 7 h 10"/>
                  <a:gd name="T12" fmla="*/ 6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6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6" name="Freeform 367"/>
              <p:cNvSpPr>
                <a:spLocks/>
              </p:cNvSpPr>
              <p:nvPr/>
            </p:nvSpPr>
            <p:spPr bwMode="auto">
              <a:xfrm>
                <a:off x="8205492" y="1735674"/>
                <a:ext cx="2900" cy="13535"/>
              </a:xfrm>
              <a:custGeom>
                <a:avLst/>
                <a:gdLst>
                  <a:gd name="T0" fmla="*/ 0 w 3"/>
                  <a:gd name="T1" fmla="*/ 0 h 14"/>
                  <a:gd name="T2" fmla="*/ 2 w 3"/>
                  <a:gd name="T3" fmla="*/ 1 h 14"/>
                  <a:gd name="T4" fmla="*/ 3 w 3"/>
                  <a:gd name="T5" fmla="*/ 2 h 14"/>
                  <a:gd name="T6" fmla="*/ 3 w 3"/>
                  <a:gd name="T7" fmla="*/ 5 h 14"/>
                  <a:gd name="T8" fmla="*/ 3 w 3"/>
                  <a:gd name="T9" fmla="*/ 6 h 14"/>
                  <a:gd name="T10" fmla="*/ 3 w 3"/>
                  <a:gd name="T11" fmla="*/ 8 h 14"/>
                  <a:gd name="T12" fmla="*/ 3 w 3"/>
                  <a:gd name="T13" fmla="*/ 9 h 14"/>
                  <a:gd name="T14" fmla="*/ 3 w 3"/>
                  <a:gd name="T15" fmla="*/ 10 h 14"/>
                  <a:gd name="T16" fmla="*/ 3 w 3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7" name="Freeform 368"/>
              <p:cNvSpPr>
                <a:spLocks/>
              </p:cNvSpPr>
              <p:nvPr/>
            </p:nvSpPr>
            <p:spPr bwMode="auto">
              <a:xfrm>
                <a:off x="8207425" y="1756943"/>
                <a:ext cx="967" cy="12568"/>
              </a:xfrm>
              <a:custGeom>
                <a:avLst/>
                <a:gdLst>
                  <a:gd name="T0" fmla="*/ 1 w 1"/>
                  <a:gd name="T1" fmla="*/ 0 h 13"/>
                  <a:gd name="T2" fmla="*/ 0 w 1"/>
                  <a:gd name="T3" fmla="*/ 2 h 13"/>
                  <a:gd name="T4" fmla="*/ 1 w 1"/>
                  <a:gd name="T5" fmla="*/ 9 h 13"/>
                  <a:gd name="T6" fmla="*/ 1 w 1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3">
                    <a:moveTo>
                      <a:pt x="1" y="0"/>
                    </a:moveTo>
                    <a:lnTo>
                      <a:pt x="0" y="2"/>
                    </a:lnTo>
                    <a:lnTo>
                      <a:pt x="1" y="9"/>
                    </a:lnTo>
                    <a:lnTo>
                      <a:pt x="1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8" name="Freeform 369"/>
              <p:cNvSpPr>
                <a:spLocks/>
              </p:cNvSpPr>
              <p:nvPr/>
            </p:nvSpPr>
            <p:spPr bwMode="auto">
              <a:xfrm>
                <a:off x="8148451" y="1787880"/>
                <a:ext cx="6768" cy="7734"/>
              </a:xfrm>
              <a:custGeom>
                <a:avLst/>
                <a:gdLst>
                  <a:gd name="T0" fmla="*/ 7 w 7"/>
                  <a:gd name="T1" fmla="*/ 0 h 8"/>
                  <a:gd name="T2" fmla="*/ 5 w 7"/>
                  <a:gd name="T3" fmla="*/ 2 h 8"/>
                  <a:gd name="T4" fmla="*/ 4 w 7"/>
                  <a:gd name="T5" fmla="*/ 5 h 8"/>
                  <a:gd name="T6" fmla="*/ 3 w 7"/>
                  <a:gd name="T7" fmla="*/ 6 h 8"/>
                  <a:gd name="T8" fmla="*/ 0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5" y="2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9" name="Freeform 370"/>
              <p:cNvSpPr>
                <a:spLocks/>
              </p:cNvSpPr>
              <p:nvPr/>
            </p:nvSpPr>
            <p:spPr bwMode="auto">
              <a:xfrm>
                <a:off x="8140717" y="1795615"/>
                <a:ext cx="7734" cy="1934"/>
              </a:xfrm>
              <a:custGeom>
                <a:avLst/>
                <a:gdLst>
                  <a:gd name="T0" fmla="*/ 8 w 8"/>
                  <a:gd name="T1" fmla="*/ 0 h 2"/>
                  <a:gd name="T2" fmla="*/ 3 w 8"/>
                  <a:gd name="T3" fmla="*/ 1 h 2"/>
                  <a:gd name="T4" fmla="*/ 1 w 8"/>
                  <a:gd name="T5" fmla="*/ 1 h 2"/>
                  <a:gd name="T6" fmla="*/ 0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0" name="Freeform 371"/>
              <p:cNvSpPr>
                <a:spLocks/>
              </p:cNvSpPr>
              <p:nvPr/>
            </p:nvSpPr>
            <p:spPr bwMode="auto">
              <a:xfrm>
                <a:off x="8132983" y="1797548"/>
                <a:ext cx="7734" cy="9668"/>
              </a:xfrm>
              <a:custGeom>
                <a:avLst/>
                <a:gdLst>
                  <a:gd name="T0" fmla="*/ 8 w 8"/>
                  <a:gd name="T1" fmla="*/ 0 h 10"/>
                  <a:gd name="T2" fmla="*/ 5 w 8"/>
                  <a:gd name="T3" fmla="*/ 3 h 10"/>
                  <a:gd name="T4" fmla="*/ 2 w 8"/>
                  <a:gd name="T5" fmla="*/ 7 h 10"/>
                  <a:gd name="T6" fmla="*/ 1 w 8"/>
                  <a:gd name="T7" fmla="*/ 7 h 10"/>
                  <a:gd name="T8" fmla="*/ 0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5" y="3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1" name="Freeform 372"/>
              <p:cNvSpPr>
                <a:spLocks/>
              </p:cNvSpPr>
              <p:nvPr/>
            </p:nvSpPr>
            <p:spPr bwMode="auto">
              <a:xfrm>
                <a:off x="8113647" y="1807216"/>
                <a:ext cx="19336" cy="24170"/>
              </a:xfrm>
              <a:custGeom>
                <a:avLst/>
                <a:gdLst>
                  <a:gd name="T0" fmla="*/ 20 w 20"/>
                  <a:gd name="T1" fmla="*/ 0 h 25"/>
                  <a:gd name="T2" fmla="*/ 16 w 20"/>
                  <a:gd name="T3" fmla="*/ 2 h 25"/>
                  <a:gd name="T4" fmla="*/ 10 w 20"/>
                  <a:gd name="T5" fmla="*/ 5 h 25"/>
                  <a:gd name="T6" fmla="*/ 8 w 20"/>
                  <a:gd name="T7" fmla="*/ 7 h 25"/>
                  <a:gd name="T8" fmla="*/ 8 w 20"/>
                  <a:gd name="T9" fmla="*/ 8 h 25"/>
                  <a:gd name="T10" fmla="*/ 6 w 20"/>
                  <a:gd name="T11" fmla="*/ 8 h 25"/>
                  <a:gd name="T12" fmla="*/ 8 w 20"/>
                  <a:gd name="T13" fmla="*/ 8 h 25"/>
                  <a:gd name="T14" fmla="*/ 6 w 20"/>
                  <a:gd name="T15" fmla="*/ 9 h 25"/>
                  <a:gd name="T16" fmla="*/ 5 w 20"/>
                  <a:gd name="T17" fmla="*/ 9 h 25"/>
                  <a:gd name="T18" fmla="*/ 5 w 20"/>
                  <a:gd name="T19" fmla="*/ 9 h 25"/>
                  <a:gd name="T20" fmla="*/ 5 w 20"/>
                  <a:gd name="T21" fmla="*/ 11 h 25"/>
                  <a:gd name="T22" fmla="*/ 4 w 20"/>
                  <a:gd name="T23" fmla="*/ 11 h 25"/>
                  <a:gd name="T24" fmla="*/ 2 w 20"/>
                  <a:gd name="T25" fmla="*/ 12 h 25"/>
                  <a:gd name="T26" fmla="*/ 2 w 20"/>
                  <a:gd name="T27" fmla="*/ 12 h 25"/>
                  <a:gd name="T28" fmla="*/ 1 w 20"/>
                  <a:gd name="T29" fmla="*/ 12 h 25"/>
                  <a:gd name="T30" fmla="*/ 1 w 20"/>
                  <a:gd name="T31" fmla="*/ 13 h 25"/>
                  <a:gd name="T32" fmla="*/ 1 w 20"/>
                  <a:gd name="T33" fmla="*/ 15 h 25"/>
                  <a:gd name="T34" fmla="*/ 1 w 20"/>
                  <a:gd name="T35" fmla="*/ 16 h 25"/>
                  <a:gd name="T36" fmla="*/ 1 w 20"/>
                  <a:gd name="T37" fmla="*/ 20 h 25"/>
                  <a:gd name="T38" fmla="*/ 2 w 20"/>
                  <a:gd name="T39" fmla="*/ 20 h 25"/>
                  <a:gd name="T40" fmla="*/ 2 w 20"/>
                  <a:gd name="T41" fmla="*/ 21 h 25"/>
                  <a:gd name="T42" fmla="*/ 1 w 20"/>
                  <a:gd name="T43" fmla="*/ 23 h 25"/>
                  <a:gd name="T44" fmla="*/ 1 w 20"/>
                  <a:gd name="T45" fmla="*/ 23 h 25"/>
                  <a:gd name="T46" fmla="*/ 0 w 20"/>
                  <a:gd name="T47" fmla="*/ 24 h 25"/>
                  <a:gd name="T48" fmla="*/ 1 w 20"/>
                  <a:gd name="T4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25">
                    <a:moveTo>
                      <a:pt x="20" y="0"/>
                    </a:moveTo>
                    <a:lnTo>
                      <a:pt x="16" y="2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1" y="2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2" name="Freeform 373"/>
              <p:cNvSpPr>
                <a:spLocks/>
              </p:cNvSpPr>
              <p:nvPr/>
            </p:nvSpPr>
            <p:spPr bwMode="auto">
              <a:xfrm>
                <a:off x="8111713" y="1831386"/>
                <a:ext cx="2900" cy="3867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2 h 4"/>
                  <a:gd name="T4" fmla="*/ 3 w 3"/>
                  <a:gd name="T5" fmla="*/ 3 h 4"/>
                  <a:gd name="T6" fmla="*/ 2 w 3"/>
                  <a:gd name="T7" fmla="*/ 3 h 4"/>
                  <a:gd name="T8" fmla="*/ 2 w 3"/>
                  <a:gd name="T9" fmla="*/ 4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3" name="Freeform 374"/>
              <p:cNvSpPr>
                <a:spLocks/>
              </p:cNvSpPr>
              <p:nvPr/>
            </p:nvSpPr>
            <p:spPr bwMode="auto">
              <a:xfrm>
                <a:off x="8101079" y="1835253"/>
                <a:ext cx="10635" cy="5801"/>
              </a:xfrm>
              <a:custGeom>
                <a:avLst/>
                <a:gdLst>
                  <a:gd name="T0" fmla="*/ 11 w 11"/>
                  <a:gd name="T1" fmla="*/ 0 h 6"/>
                  <a:gd name="T2" fmla="*/ 8 w 11"/>
                  <a:gd name="T3" fmla="*/ 2 h 6"/>
                  <a:gd name="T4" fmla="*/ 6 w 11"/>
                  <a:gd name="T5" fmla="*/ 3 h 6"/>
                  <a:gd name="T6" fmla="*/ 4 w 11"/>
                  <a:gd name="T7" fmla="*/ 3 h 6"/>
                  <a:gd name="T8" fmla="*/ 0 w 11"/>
                  <a:gd name="T9" fmla="*/ 6 h 6"/>
                  <a:gd name="T10" fmla="*/ 0 w 11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4" name="Line 375"/>
              <p:cNvSpPr>
                <a:spLocks noChangeShapeType="1"/>
              </p:cNvSpPr>
              <p:nvPr/>
            </p:nvSpPr>
            <p:spPr bwMode="auto">
              <a:xfrm flipH="1">
                <a:off x="8099145" y="1841054"/>
                <a:ext cx="1934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5" name="Freeform 376"/>
              <p:cNvSpPr>
                <a:spLocks/>
              </p:cNvSpPr>
              <p:nvPr/>
            </p:nvSpPr>
            <p:spPr bwMode="auto">
              <a:xfrm>
                <a:off x="8077876" y="1842021"/>
                <a:ext cx="21269" cy="7734"/>
              </a:xfrm>
              <a:custGeom>
                <a:avLst/>
                <a:gdLst>
                  <a:gd name="T0" fmla="*/ 22 w 22"/>
                  <a:gd name="T1" fmla="*/ 0 h 8"/>
                  <a:gd name="T2" fmla="*/ 20 w 22"/>
                  <a:gd name="T3" fmla="*/ 0 h 8"/>
                  <a:gd name="T4" fmla="*/ 19 w 22"/>
                  <a:gd name="T5" fmla="*/ 2 h 8"/>
                  <a:gd name="T6" fmla="*/ 16 w 22"/>
                  <a:gd name="T7" fmla="*/ 2 h 8"/>
                  <a:gd name="T8" fmla="*/ 15 w 22"/>
                  <a:gd name="T9" fmla="*/ 3 h 8"/>
                  <a:gd name="T10" fmla="*/ 12 w 22"/>
                  <a:gd name="T11" fmla="*/ 3 h 8"/>
                  <a:gd name="T12" fmla="*/ 10 w 22"/>
                  <a:gd name="T13" fmla="*/ 4 h 8"/>
                  <a:gd name="T14" fmla="*/ 8 w 22"/>
                  <a:gd name="T15" fmla="*/ 6 h 8"/>
                  <a:gd name="T16" fmla="*/ 4 w 22"/>
                  <a:gd name="T17" fmla="*/ 7 h 8"/>
                  <a:gd name="T18" fmla="*/ 0 w 2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lnTo>
                      <a:pt x="20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6" name="Line 377"/>
              <p:cNvSpPr>
                <a:spLocks noChangeShapeType="1"/>
              </p:cNvSpPr>
              <p:nvPr/>
            </p:nvSpPr>
            <p:spPr bwMode="auto">
              <a:xfrm flipH="1">
                <a:off x="8076909" y="1849755"/>
                <a:ext cx="967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7" name="Freeform 378"/>
              <p:cNvSpPr>
                <a:spLocks/>
              </p:cNvSpPr>
              <p:nvPr/>
            </p:nvSpPr>
            <p:spPr bwMode="auto">
              <a:xfrm>
                <a:off x="8048872" y="1849755"/>
                <a:ext cx="28037" cy="10635"/>
              </a:xfrm>
              <a:custGeom>
                <a:avLst/>
                <a:gdLst>
                  <a:gd name="T0" fmla="*/ 29 w 29"/>
                  <a:gd name="T1" fmla="*/ 0 h 11"/>
                  <a:gd name="T2" fmla="*/ 27 w 29"/>
                  <a:gd name="T3" fmla="*/ 0 h 11"/>
                  <a:gd name="T4" fmla="*/ 26 w 29"/>
                  <a:gd name="T5" fmla="*/ 0 h 11"/>
                  <a:gd name="T6" fmla="*/ 23 w 29"/>
                  <a:gd name="T7" fmla="*/ 0 h 11"/>
                  <a:gd name="T8" fmla="*/ 23 w 29"/>
                  <a:gd name="T9" fmla="*/ 0 h 11"/>
                  <a:gd name="T10" fmla="*/ 22 w 29"/>
                  <a:gd name="T11" fmla="*/ 2 h 11"/>
                  <a:gd name="T12" fmla="*/ 21 w 29"/>
                  <a:gd name="T13" fmla="*/ 3 h 11"/>
                  <a:gd name="T14" fmla="*/ 11 w 29"/>
                  <a:gd name="T15" fmla="*/ 7 h 11"/>
                  <a:gd name="T16" fmla="*/ 7 w 29"/>
                  <a:gd name="T17" fmla="*/ 10 h 11"/>
                  <a:gd name="T18" fmla="*/ 4 w 29"/>
                  <a:gd name="T19" fmla="*/ 11 h 11"/>
                  <a:gd name="T20" fmla="*/ 0 w 2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1">
                    <a:moveTo>
                      <a:pt x="29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4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8" name="Line 379"/>
              <p:cNvSpPr>
                <a:spLocks noChangeShapeType="1"/>
              </p:cNvSpPr>
              <p:nvPr/>
            </p:nvSpPr>
            <p:spPr bwMode="auto">
              <a:xfrm flipH="1">
                <a:off x="8046938" y="1860390"/>
                <a:ext cx="1934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9" name="Freeform 380"/>
              <p:cNvSpPr>
                <a:spLocks/>
              </p:cNvSpPr>
              <p:nvPr/>
            </p:nvSpPr>
            <p:spPr bwMode="auto">
              <a:xfrm>
                <a:off x="8030503" y="1861356"/>
                <a:ext cx="16435" cy="12568"/>
              </a:xfrm>
              <a:custGeom>
                <a:avLst/>
                <a:gdLst>
                  <a:gd name="T0" fmla="*/ 17 w 17"/>
                  <a:gd name="T1" fmla="*/ 0 h 13"/>
                  <a:gd name="T2" fmla="*/ 14 w 17"/>
                  <a:gd name="T3" fmla="*/ 2 h 13"/>
                  <a:gd name="T4" fmla="*/ 10 w 17"/>
                  <a:gd name="T5" fmla="*/ 2 h 13"/>
                  <a:gd name="T6" fmla="*/ 7 w 17"/>
                  <a:gd name="T7" fmla="*/ 3 h 13"/>
                  <a:gd name="T8" fmla="*/ 5 w 17"/>
                  <a:gd name="T9" fmla="*/ 6 h 13"/>
                  <a:gd name="T10" fmla="*/ 2 w 17"/>
                  <a:gd name="T11" fmla="*/ 7 h 13"/>
                  <a:gd name="T12" fmla="*/ 0 w 17"/>
                  <a:gd name="T13" fmla="*/ 9 h 13"/>
                  <a:gd name="T14" fmla="*/ 2 w 17"/>
                  <a:gd name="T15" fmla="*/ 9 h 13"/>
                  <a:gd name="T16" fmla="*/ 2 w 17"/>
                  <a:gd name="T17" fmla="*/ 10 h 13"/>
                  <a:gd name="T18" fmla="*/ 2 w 17"/>
                  <a:gd name="T19" fmla="*/ 11 h 13"/>
                  <a:gd name="T20" fmla="*/ 0 w 17"/>
                  <a:gd name="T21" fmla="*/ 11 h 13"/>
                  <a:gd name="T22" fmla="*/ 0 w 17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lnTo>
                      <a:pt x="14" y="2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0" name="Freeform 381"/>
              <p:cNvSpPr>
                <a:spLocks/>
              </p:cNvSpPr>
              <p:nvPr/>
            </p:nvSpPr>
            <p:spPr bwMode="auto">
              <a:xfrm>
                <a:off x="8024702" y="1873925"/>
                <a:ext cx="5801" cy="11601"/>
              </a:xfrm>
              <a:custGeom>
                <a:avLst/>
                <a:gdLst>
                  <a:gd name="T0" fmla="*/ 6 w 6"/>
                  <a:gd name="T1" fmla="*/ 0 h 12"/>
                  <a:gd name="T2" fmla="*/ 5 w 6"/>
                  <a:gd name="T3" fmla="*/ 1 h 12"/>
                  <a:gd name="T4" fmla="*/ 4 w 6"/>
                  <a:gd name="T5" fmla="*/ 2 h 12"/>
                  <a:gd name="T6" fmla="*/ 2 w 6"/>
                  <a:gd name="T7" fmla="*/ 4 h 12"/>
                  <a:gd name="T8" fmla="*/ 1 w 6"/>
                  <a:gd name="T9" fmla="*/ 4 h 12"/>
                  <a:gd name="T10" fmla="*/ 0 w 6"/>
                  <a:gd name="T11" fmla="*/ 4 h 12"/>
                  <a:gd name="T12" fmla="*/ 0 w 6"/>
                  <a:gd name="T13" fmla="*/ 5 h 12"/>
                  <a:gd name="T14" fmla="*/ 0 w 6"/>
                  <a:gd name="T15" fmla="*/ 8 h 12"/>
                  <a:gd name="T16" fmla="*/ 0 w 6"/>
                  <a:gd name="T17" fmla="*/ 9 h 12"/>
                  <a:gd name="T18" fmla="*/ 0 w 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1" name="Freeform 382"/>
              <p:cNvSpPr>
                <a:spLocks/>
              </p:cNvSpPr>
              <p:nvPr/>
            </p:nvSpPr>
            <p:spPr bwMode="auto">
              <a:xfrm>
                <a:off x="8024702" y="1885526"/>
                <a:ext cx="14502" cy="23203"/>
              </a:xfrm>
              <a:custGeom>
                <a:avLst/>
                <a:gdLst>
                  <a:gd name="T0" fmla="*/ 0 w 15"/>
                  <a:gd name="T1" fmla="*/ 0 h 24"/>
                  <a:gd name="T2" fmla="*/ 2 w 15"/>
                  <a:gd name="T3" fmla="*/ 3 h 24"/>
                  <a:gd name="T4" fmla="*/ 4 w 15"/>
                  <a:gd name="T5" fmla="*/ 5 h 24"/>
                  <a:gd name="T6" fmla="*/ 4 w 15"/>
                  <a:gd name="T7" fmla="*/ 8 h 24"/>
                  <a:gd name="T8" fmla="*/ 1 w 15"/>
                  <a:gd name="T9" fmla="*/ 11 h 24"/>
                  <a:gd name="T10" fmla="*/ 5 w 15"/>
                  <a:gd name="T11" fmla="*/ 15 h 24"/>
                  <a:gd name="T12" fmla="*/ 12 w 15"/>
                  <a:gd name="T13" fmla="*/ 19 h 24"/>
                  <a:gd name="T14" fmla="*/ 13 w 15"/>
                  <a:gd name="T15" fmla="*/ 21 h 24"/>
                  <a:gd name="T16" fmla="*/ 15 w 15"/>
                  <a:gd name="T17" fmla="*/ 21 h 24"/>
                  <a:gd name="T18" fmla="*/ 13 w 15"/>
                  <a:gd name="T19" fmla="*/ 23 h 24"/>
                  <a:gd name="T20" fmla="*/ 13 w 15"/>
                  <a:gd name="T21" fmla="*/ 24 h 24"/>
                  <a:gd name="T22" fmla="*/ 15 w 15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4">
                    <a:moveTo>
                      <a:pt x="0" y="0"/>
                    </a:moveTo>
                    <a:lnTo>
                      <a:pt x="2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5" y="15"/>
                    </a:lnTo>
                    <a:lnTo>
                      <a:pt x="12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5" y="2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2" name="Line 383"/>
              <p:cNvSpPr>
                <a:spLocks noChangeShapeType="1"/>
              </p:cNvSpPr>
              <p:nvPr/>
            </p:nvSpPr>
            <p:spPr bwMode="auto">
              <a:xfrm>
                <a:off x="8054673" y="1918397"/>
                <a:ext cx="967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3" name="Freeform 384"/>
              <p:cNvSpPr>
                <a:spLocks/>
              </p:cNvSpPr>
              <p:nvPr/>
            </p:nvSpPr>
            <p:spPr bwMode="auto">
              <a:xfrm>
                <a:off x="8039204" y="1908729"/>
                <a:ext cx="15469" cy="9668"/>
              </a:xfrm>
              <a:custGeom>
                <a:avLst/>
                <a:gdLst>
                  <a:gd name="T0" fmla="*/ 0 w 16"/>
                  <a:gd name="T1" fmla="*/ 0 h 10"/>
                  <a:gd name="T2" fmla="*/ 1 w 16"/>
                  <a:gd name="T3" fmla="*/ 3 h 10"/>
                  <a:gd name="T4" fmla="*/ 2 w 16"/>
                  <a:gd name="T5" fmla="*/ 3 h 10"/>
                  <a:gd name="T6" fmla="*/ 5 w 16"/>
                  <a:gd name="T7" fmla="*/ 3 h 10"/>
                  <a:gd name="T8" fmla="*/ 8 w 16"/>
                  <a:gd name="T9" fmla="*/ 4 h 10"/>
                  <a:gd name="T10" fmla="*/ 10 w 16"/>
                  <a:gd name="T11" fmla="*/ 6 h 10"/>
                  <a:gd name="T12" fmla="*/ 16 w 1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6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4" name="Freeform 385"/>
              <p:cNvSpPr>
                <a:spLocks/>
              </p:cNvSpPr>
              <p:nvPr/>
            </p:nvSpPr>
            <p:spPr bwMode="auto">
              <a:xfrm>
                <a:off x="8055639" y="1919364"/>
                <a:ext cx="18369" cy="29004"/>
              </a:xfrm>
              <a:custGeom>
                <a:avLst/>
                <a:gdLst>
                  <a:gd name="T0" fmla="*/ 0 w 19"/>
                  <a:gd name="T1" fmla="*/ 0 h 30"/>
                  <a:gd name="T2" fmla="*/ 6 w 19"/>
                  <a:gd name="T3" fmla="*/ 3 h 30"/>
                  <a:gd name="T4" fmla="*/ 8 w 19"/>
                  <a:gd name="T5" fmla="*/ 4 h 30"/>
                  <a:gd name="T6" fmla="*/ 10 w 19"/>
                  <a:gd name="T7" fmla="*/ 7 h 30"/>
                  <a:gd name="T8" fmla="*/ 10 w 19"/>
                  <a:gd name="T9" fmla="*/ 9 h 30"/>
                  <a:gd name="T10" fmla="*/ 10 w 19"/>
                  <a:gd name="T11" fmla="*/ 9 h 30"/>
                  <a:gd name="T12" fmla="*/ 10 w 19"/>
                  <a:gd name="T13" fmla="*/ 12 h 30"/>
                  <a:gd name="T14" fmla="*/ 12 w 19"/>
                  <a:gd name="T15" fmla="*/ 15 h 30"/>
                  <a:gd name="T16" fmla="*/ 12 w 19"/>
                  <a:gd name="T17" fmla="*/ 17 h 30"/>
                  <a:gd name="T18" fmla="*/ 15 w 19"/>
                  <a:gd name="T19" fmla="*/ 22 h 30"/>
                  <a:gd name="T20" fmla="*/ 16 w 19"/>
                  <a:gd name="T21" fmla="*/ 26 h 30"/>
                  <a:gd name="T22" fmla="*/ 19 w 19"/>
                  <a:gd name="T2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30">
                    <a:moveTo>
                      <a:pt x="0" y="0"/>
                    </a:moveTo>
                    <a:lnTo>
                      <a:pt x="6" y="3"/>
                    </a:lnTo>
                    <a:lnTo>
                      <a:pt x="8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5" y="22"/>
                    </a:lnTo>
                    <a:lnTo>
                      <a:pt x="16" y="26"/>
                    </a:lnTo>
                    <a:lnTo>
                      <a:pt x="19" y="3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5" name="Freeform 386"/>
              <p:cNvSpPr>
                <a:spLocks/>
              </p:cNvSpPr>
              <p:nvPr/>
            </p:nvSpPr>
            <p:spPr bwMode="auto">
              <a:xfrm>
                <a:off x="8205492" y="1602257"/>
                <a:ext cx="0" cy="193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2 h 2"/>
                  <a:gd name="T5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6" name="Freeform 387"/>
              <p:cNvSpPr>
                <a:spLocks/>
              </p:cNvSpPr>
              <p:nvPr/>
            </p:nvSpPr>
            <p:spPr bwMode="auto">
              <a:xfrm>
                <a:off x="8204525" y="1604190"/>
                <a:ext cx="4834" cy="5801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2 h 6"/>
                  <a:gd name="T4" fmla="*/ 1 w 5"/>
                  <a:gd name="T5" fmla="*/ 2 h 6"/>
                  <a:gd name="T6" fmla="*/ 1 w 5"/>
                  <a:gd name="T7" fmla="*/ 3 h 6"/>
                  <a:gd name="T8" fmla="*/ 1 w 5"/>
                  <a:gd name="T9" fmla="*/ 3 h 6"/>
                  <a:gd name="T10" fmla="*/ 1 w 5"/>
                  <a:gd name="T11" fmla="*/ 5 h 6"/>
                  <a:gd name="T12" fmla="*/ 3 w 5"/>
                  <a:gd name="T13" fmla="*/ 5 h 6"/>
                  <a:gd name="T14" fmla="*/ 5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7" name="Freeform 388"/>
              <p:cNvSpPr>
                <a:spLocks/>
              </p:cNvSpPr>
              <p:nvPr/>
            </p:nvSpPr>
            <p:spPr bwMode="auto">
              <a:xfrm>
                <a:off x="8209359" y="1609991"/>
                <a:ext cx="1934" cy="967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8" name="Line 389"/>
              <p:cNvSpPr>
                <a:spLocks noChangeShapeType="1"/>
              </p:cNvSpPr>
              <p:nvPr/>
            </p:nvSpPr>
            <p:spPr bwMode="auto">
              <a:xfrm>
                <a:off x="8211293" y="1610958"/>
                <a:ext cx="967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9" name="Freeform 390"/>
              <p:cNvSpPr>
                <a:spLocks/>
              </p:cNvSpPr>
              <p:nvPr/>
            </p:nvSpPr>
            <p:spPr bwMode="auto">
              <a:xfrm>
                <a:off x="8212259" y="1612892"/>
                <a:ext cx="2900" cy="967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1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0" name="Freeform 391"/>
              <p:cNvSpPr>
                <a:spLocks/>
              </p:cNvSpPr>
              <p:nvPr/>
            </p:nvSpPr>
            <p:spPr bwMode="auto">
              <a:xfrm>
                <a:off x="8204525" y="1599357"/>
                <a:ext cx="967" cy="2900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1 h 3"/>
                  <a:gd name="T6" fmla="*/ 1 w 1"/>
                  <a:gd name="T7" fmla="*/ 3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1" name="Freeform 392"/>
              <p:cNvSpPr>
                <a:spLocks/>
              </p:cNvSpPr>
              <p:nvPr/>
            </p:nvSpPr>
            <p:spPr bwMode="auto">
              <a:xfrm>
                <a:off x="8215160" y="1613858"/>
                <a:ext cx="967" cy="96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2" name="Line 393"/>
              <p:cNvSpPr>
                <a:spLocks noChangeShapeType="1"/>
              </p:cNvSpPr>
              <p:nvPr/>
            </p:nvSpPr>
            <p:spPr bwMode="auto">
              <a:xfrm>
                <a:off x="8216126" y="1614825"/>
                <a:ext cx="0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3" name="Freeform 394"/>
              <p:cNvSpPr>
                <a:spLocks/>
              </p:cNvSpPr>
              <p:nvPr/>
            </p:nvSpPr>
            <p:spPr bwMode="auto">
              <a:xfrm>
                <a:off x="8212259" y="1617726"/>
                <a:ext cx="3867" cy="386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3 w 4"/>
                  <a:gd name="T5" fmla="*/ 3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4" name="Freeform 395"/>
              <p:cNvSpPr>
                <a:spLocks/>
              </p:cNvSpPr>
              <p:nvPr/>
            </p:nvSpPr>
            <p:spPr bwMode="auto">
              <a:xfrm>
                <a:off x="8216126" y="1616759"/>
                <a:ext cx="0" cy="96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5" name="Freeform 396"/>
              <p:cNvSpPr>
                <a:spLocks/>
              </p:cNvSpPr>
              <p:nvPr/>
            </p:nvSpPr>
            <p:spPr bwMode="auto">
              <a:xfrm>
                <a:off x="8187123" y="1769511"/>
                <a:ext cx="21269" cy="7734"/>
              </a:xfrm>
              <a:custGeom>
                <a:avLst/>
                <a:gdLst>
                  <a:gd name="T0" fmla="*/ 22 w 22"/>
                  <a:gd name="T1" fmla="*/ 0 h 8"/>
                  <a:gd name="T2" fmla="*/ 19 w 22"/>
                  <a:gd name="T3" fmla="*/ 2 h 8"/>
                  <a:gd name="T4" fmla="*/ 19 w 22"/>
                  <a:gd name="T5" fmla="*/ 4 h 8"/>
                  <a:gd name="T6" fmla="*/ 18 w 22"/>
                  <a:gd name="T7" fmla="*/ 5 h 8"/>
                  <a:gd name="T8" fmla="*/ 17 w 22"/>
                  <a:gd name="T9" fmla="*/ 6 h 8"/>
                  <a:gd name="T10" fmla="*/ 15 w 22"/>
                  <a:gd name="T11" fmla="*/ 6 h 8"/>
                  <a:gd name="T12" fmla="*/ 13 w 22"/>
                  <a:gd name="T13" fmla="*/ 8 h 8"/>
                  <a:gd name="T14" fmla="*/ 9 w 22"/>
                  <a:gd name="T15" fmla="*/ 8 h 8"/>
                  <a:gd name="T16" fmla="*/ 7 w 22"/>
                  <a:gd name="T17" fmla="*/ 8 h 8"/>
                  <a:gd name="T18" fmla="*/ 3 w 22"/>
                  <a:gd name="T19" fmla="*/ 6 h 8"/>
                  <a:gd name="T20" fmla="*/ 0 w 22"/>
                  <a:gd name="T21" fmla="*/ 5 h 8"/>
                  <a:gd name="T22" fmla="*/ 0 w 22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lnTo>
                      <a:pt x="19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6" name="Freeform 397"/>
              <p:cNvSpPr>
                <a:spLocks/>
              </p:cNvSpPr>
              <p:nvPr/>
            </p:nvSpPr>
            <p:spPr bwMode="auto">
              <a:xfrm>
                <a:off x="8155219" y="1770478"/>
                <a:ext cx="31904" cy="17402"/>
              </a:xfrm>
              <a:custGeom>
                <a:avLst/>
                <a:gdLst>
                  <a:gd name="T0" fmla="*/ 33 w 33"/>
                  <a:gd name="T1" fmla="*/ 4 h 18"/>
                  <a:gd name="T2" fmla="*/ 32 w 33"/>
                  <a:gd name="T3" fmla="*/ 4 h 18"/>
                  <a:gd name="T4" fmla="*/ 31 w 33"/>
                  <a:gd name="T5" fmla="*/ 4 h 18"/>
                  <a:gd name="T6" fmla="*/ 25 w 33"/>
                  <a:gd name="T7" fmla="*/ 1 h 18"/>
                  <a:gd name="T8" fmla="*/ 23 w 33"/>
                  <a:gd name="T9" fmla="*/ 1 h 18"/>
                  <a:gd name="T10" fmla="*/ 21 w 33"/>
                  <a:gd name="T11" fmla="*/ 1 h 18"/>
                  <a:gd name="T12" fmla="*/ 19 w 33"/>
                  <a:gd name="T13" fmla="*/ 0 h 18"/>
                  <a:gd name="T14" fmla="*/ 17 w 33"/>
                  <a:gd name="T15" fmla="*/ 1 h 18"/>
                  <a:gd name="T16" fmla="*/ 16 w 33"/>
                  <a:gd name="T17" fmla="*/ 1 h 18"/>
                  <a:gd name="T18" fmla="*/ 15 w 33"/>
                  <a:gd name="T19" fmla="*/ 3 h 18"/>
                  <a:gd name="T20" fmla="*/ 15 w 33"/>
                  <a:gd name="T21" fmla="*/ 4 h 18"/>
                  <a:gd name="T22" fmla="*/ 16 w 33"/>
                  <a:gd name="T23" fmla="*/ 7 h 18"/>
                  <a:gd name="T24" fmla="*/ 15 w 33"/>
                  <a:gd name="T25" fmla="*/ 7 h 18"/>
                  <a:gd name="T26" fmla="*/ 13 w 33"/>
                  <a:gd name="T27" fmla="*/ 8 h 18"/>
                  <a:gd name="T28" fmla="*/ 12 w 33"/>
                  <a:gd name="T29" fmla="*/ 8 h 18"/>
                  <a:gd name="T30" fmla="*/ 12 w 33"/>
                  <a:gd name="T31" fmla="*/ 9 h 18"/>
                  <a:gd name="T32" fmla="*/ 12 w 33"/>
                  <a:gd name="T33" fmla="*/ 11 h 18"/>
                  <a:gd name="T34" fmla="*/ 12 w 33"/>
                  <a:gd name="T35" fmla="*/ 12 h 18"/>
                  <a:gd name="T36" fmla="*/ 12 w 33"/>
                  <a:gd name="T37" fmla="*/ 13 h 18"/>
                  <a:gd name="T38" fmla="*/ 11 w 33"/>
                  <a:gd name="T39" fmla="*/ 15 h 18"/>
                  <a:gd name="T40" fmla="*/ 11 w 33"/>
                  <a:gd name="T41" fmla="*/ 15 h 18"/>
                  <a:gd name="T42" fmla="*/ 9 w 33"/>
                  <a:gd name="T43" fmla="*/ 15 h 18"/>
                  <a:gd name="T44" fmla="*/ 9 w 33"/>
                  <a:gd name="T45" fmla="*/ 15 h 18"/>
                  <a:gd name="T46" fmla="*/ 8 w 33"/>
                  <a:gd name="T47" fmla="*/ 13 h 18"/>
                  <a:gd name="T48" fmla="*/ 6 w 33"/>
                  <a:gd name="T49" fmla="*/ 13 h 18"/>
                  <a:gd name="T50" fmla="*/ 5 w 33"/>
                  <a:gd name="T51" fmla="*/ 13 h 18"/>
                  <a:gd name="T52" fmla="*/ 5 w 33"/>
                  <a:gd name="T53" fmla="*/ 13 h 18"/>
                  <a:gd name="T54" fmla="*/ 5 w 33"/>
                  <a:gd name="T55" fmla="*/ 13 h 18"/>
                  <a:gd name="T56" fmla="*/ 2 w 33"/>
                  <a:gd name="T57" fmla="*/ 13 h 18"/>
                  <a:gd name="T58" fmla="*/ 1 w 33"/>
                  <a:gd name="T59" fmla="*/ 13 h 18"/>
                  <a:gd name="T60" fmla="*/ 1 w 33"/>
                  <a:gd name="T61" fmla="*/ 15 h 18"/>
                  <a:gd name="T62" fmla="*/ 0 w 33"/>
                  <a:gd name="T63" fmla="*/ 18 h 18"/>
                  <a:gd name="T64" fmla="*/ 0 w 33"/>
                  <a:gd name="T65" fmla="*/ 18 h 18"/>
                  <a:gd name="T66" fmla="*/ 0 w 33"/>
                  <a:gd name="T6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18">
                    <a:moveTo>
                      <a:pt x="33" y="4"/>
                    </a:moveTo>
                    <a:lnTo>
                      <a:pt x="32" y="4"/>
                    </a:lnTo>
                    <a:lnTo>
                      <a:pt x="31" y="4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7" name="Freeform 398"/>
              <p:cNvSpPr>
                <a:spLocks/>
              </p:cNvSpPr>
              <p:nvPr/>
            </p:nvSpPr>
            <p:spPr bwMode="auto">
              <a:xfrm>
                <a:off x="8207425" y="1749209"/>
                <a:ext cx="967" cy="7734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3 h 8"/>
                  <a:gd name="T4" fmla="*/ 0 w 1"/>
                  <a:gd name="T5" fmla="*/ 4 h 8"/>
                  <a:gd name="T6" fmla="*/ 0 w 1"/>
                  <a:gd name="T7" fmla="*/ 7 h 8"/>
                  <a:gd name="T8" fmla="*/ 1 w 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8" name="Line 399"/>
              <p:cNvSpPr>
                <a:spLocks noChangeShapeType="1"/>
              </p:cNvSpPr>
              <p:nvPr/>
            </p:nvSpPr>
            <p:spPr bwMode="auto">
              <a:xfrm>
                <a:off x="8199691" y="1642862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9" name="Freeform 400"/>
              <p:cNvSpPr>
                <a:spLocks/>
              </p:cNvSpPr>
              <p:nvPr/>
            </p:nvSpPr>
            <p:spPr bwMode="auto">
              <a:xfrm>
                <a:off x="8197757" y="1642862"/>
                <a:ext cx="1934" cy="4834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1 h 5"/>
                  <a:gd name="T4" fmla="*/ 2 w 2"/>
                  <a:gd name="T5" fmla="*/ 2 h 5"/>
                  <a:gd name="T6" fmla="*/ 0 w 2"/>
                  <a:gd name="T7" fmla="*/ 4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0" name="Freeform 401"/>
              <p:cNvSpPr>
                <a:spLocks/>
              </p:cNvSpPr>
              <p:nvPr/>
            </p:nvSpPr>
            <p:spPr bwMode="auto">
              <a:xfrm>
                <a:off x="8040171" y="1948367"/>
                <a:ext cx="33838" cy="37705"/>
              </a:xfrm>
              <a:custGeom>
                <a:avLst/>
                <a:gdLst>
                  <a:gd name="T0" fmla="*/ 35 w 35"/>
                  <a:gd name="T1" fmla="*/ 0 h 39"/>
                  <a:gd name="T2" fmla="*/ 35 w 35"/>
                  <a:gd name="T3" fmla="*/ 0 h 39"/>
                  <a:gd name="T4" fmla="*/ 35 w 35"/>
                  <a:gd name="T5" fmla="*/ 4 h 39"/>
                  <a:gd name="T6" fmla="*/ 34 w 35"/>
                  <a:gd name="T7" fmla="*/ 5 h 39"/>
                  <a:gd name="T8" fmla="*/ 32 w 35"/>
                  <a:gd name="T9" fmla="*/ 6 h 39"/>
                  <a:gd name="T10" fmla="*/ 30 w 35"/>
                  <a:gd name="T11" fmla="*/ 10 h 39"/>
                  <a:gd name="T12" fmla="*/ 28 w 35"/>
                  <a:gd name="T13" fmla="*/ 14 h 39"/>
                  <a:gd name="T14" fmla="*/ 24 w 35"/>
                  <a:gd name="T15" fmla="*/ 21 h 39"/>
                  <a:gd name="T16" fmla="*/ 23 w 35"/>
                  <a:gd name="T17" fmla="*/ 24 h 39"/>
                  <a:gd name="T18" fmla="*/ 22 w 35"/>
                  <a:gd name="T19" fmla="*/ 28 h 39"/>
                  <a:gd name="T20" fmla="*/ 19 w 35"/>
                  <a:gd name="T21" fmla="*/ 33 h 39"/>
                  <a:gd name="T22" fmla="*/ 16 w 35"/>
                  <a:gd name="T23" fmla="*/ 35 h 39"/>
                  <a:gd name="T24" fmla="*/ 13 w 35"/>
                  <a:gd name="T25" fmla="*/ 33 h 39"/>
                  <a:gd name="T26" fmla="*/ 12 w 35"/>
                  <a:gd name="T27" fmla="*/ 33 h 39"/>
                  <a:gd name="T28" fmla="*/ 7 w 35"/>
                  <a:gd name="T29" fmla="*/ 35 h 39"/>
                  <a:gd name="T30" fmla="*/ 3 w 35"/>
                  <a:gd name="T31" fmla="*/ 37 h 39"/>
                  <a:gd name="T32" fmla="*/ 0 w 35"/>
                  <a:gd name="T33" fmla="*/ 39 h 39"/>
                  <a:gd name="T34" fmla="*/ 0 w 35"/>
                  <a:gd name="T3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9">
                    <a:moveTo>
                      <a:pt x="35" y="0"/>
                    </a:moveTo>
                    <a:lnTo>
                      <a:pt x="35" y="0"/>
                    </a:lnTo>
                    <a:lnTo>
                      <a:pt x="35" y="4"/>
                    </a:lnTo>
                    <a:lnTo>
                      <a:pt x="34" y="5"/>
                    </a:lnTo>
                    <a:lnTo>
                      <a:pt x="32" y="6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4" y="21"/>
                    </a:lnTo>
                    <a:lnTo>
                      <a:pt x="23" y="24"/>
                    </a:lnTo>
                    <a:lnTo>
                      <a:pt x="22" y="28"/>
                    </a:lnTo>
                    <a:lnTo>
                      <a:pt x="19" y="33"/>
                    </a:lnTo>
                    <a:lnTo>
                      <a:pt x="16" y="35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7" y="35"/>
                    </a:lnTo>
                    <a:lnTo>
                      <a:pt x="3" y="37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1" name="Freeform 402"/>
              <p:cNvSpPr>
                <a:spLocks/>
              </p:cNvSpPr>
              <p:nvPr/>
            </p:nvSpPr>
            <p:spPr bwMode="auto">
              <a:xfrm>
                <a:off x="8026636" y="1984139"/>
                <a:ext cx="13535" cy="2900"/>
              </a:xfrm>
              <a:custGeom>
                <a:avLst/>
                <a:gdLst>
                  <a:gd name="T0" fmla="*/ 14 w 14"/>
                  <a:gd name="T1" fmla="*/ 2 h 3"/>
                  <a:gd name="T2" fmla="*/ 10 w 14"/>
                  <a:gd name="T3" fmla="*/ 0 h 3"/>
                  <a:gd name="T4" fmla="*/ 4 w 14"/>
                  <a:gd name="T5" fmla="*/ 2 h 3"/>
                  <a:gd name="T6" fmla="*/ 0 w 1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14" y="2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2" name="Freeform 403"/>
              <p:cNvSpPr>
                <a:spLocks/>
              </p:cNvSpPr>
              <p:nvPr/>
            </p:nvSpPr>
            <p:spPr bwMode="auto">
              <a:xfrm>
                <a:off x="8183256" y="1707637"/>
                <a:ext cx="17402" cy="1836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1 h 19"/>
                  <a:gd name="T4" fmla="*/ 2 w 18"/>
                  <a:gd name="T5" fmla="*/ 1 h 19"/>
                  <a:gd name="T6" fmla="*/ 3 w 18"/>
                  <a:gd name="T7" fmla="*/ 1 h 19"/>
                  <a:gd name="T8" fmla="*/ 4 w 18"/>
                  <a:gd name="T9" fmla="*/ 3 h 19"/>
                  <a:gd name="T10" fmla="*/ 6 w 18"/>
                  <a:gd name="T11" fmla="*/ 3 h 19"/>
                  <a:gd name="T12" fmla="*/ 6 w 18"/>
                  <a:gd name="T13" fmla="*/ 4 h 19"/>
                  <a:gd name="T14" fmla="*/ 7 w 18"/>
                  <a:gd name="T15" fmla="*/ 4 h 19"/>
                  <a:gd name="T16" fmla="*/ 9 w 18"/>
                  <a:gd name="T17" fmla="*/ 7 h 19"/>
                  <a:gd name="T18" fmla="*/ 11 w 18"/>
                  <a:gd name="T19" fmla="*/ 8 h 19"/>
                  <a:gd name="T20" fmla="*/ 14 w 18"/>
                  <a:gd name="T21" fmla="*/ 10 h 19"/>
                  <a:gd name="T22" fmla="*/ 18 w 18"/>
                  <a:gd name="T23" fmla="*/ 15 h 19"/>
                  <a:gd name="T24" fmla="*/ 18 w 18"/>
                  <a:gd name="T25" fmla="*/ 16 h 19"/>
                  <a:gd name="T26" fmla="*/ 18 w 18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14" y="10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3" name="Freeform 404"/>
              <p:cNvSpPr>
                <a:spLocks/>
              </p:cNvSpPr>
              <p:nvPr/>
            </p:nvSpPr>
            <p:spPr bwMode="auto">
              <a:xfrm>
                <a:off x="7843913" y="2198766"/>
                <a:ext cx="9668" cy="6768"/>
              </a:xfrm>
              <a:custGeom>
                <a:avLst/>
                <a:gdLst>
                  <a:gd name="T0" fmla="*/ 10 w 10"/>
                  <a:gd name="T1" fmla="*/ 0 h 7"/>
                  <a:gd name="T2" fmla="*/ 6 w 10"/>
                  <a:gd name="T3" fmla="*/ 5 h 7"/>
                  <a:gd name="T4" fmla="*/ 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6" y="5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4" name="Line 405"/>
              <p:cNvSpPr>
                <a:spLocks noChangeShapeType="1"/>
              </p:cNvSpPr>
              <p:nvPr/>
            </p:nvSpPr>
            <p:spPr bwMode="auto">
              <a:xfrm flipH="1">
                <a:off x="7823610" y="2206500"/>
                <a:ext cx="10635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grpSp>
            <p:nvGrpSpPr>
              <p:cNvPr id="1232" name="Group 607"/>
              <p:cNvGrpSpPr>
                <a:grpSpLocks/>
              </p:cNvGrpSpPr>
              <p:nvPr/>
            </p:nvGrpSpPr>
            <p:grpSpPr bwMode="auto">
              <a:xfrm>
                <a:off x="7048245" y="2180397"/>
                <a:ext cx="1461786" cy="1116642"/>
                <a:chOff x="2997" y="2396"/>
                <a:chExt cx="1512" cy="1155"/>
              </a:xfrm>
            </p:grpSpPr>
            <p:sp>
              <p:nvSpPr>
                <p:cNvPr id="1755" name="Freeform 407"/>
                <p:cNvSpPr>
                  <a:spLocks/>
                </p:cNvSpPr>
                <p:nvPr/>
              </p:nvSpPr>
              <p:spPr bwMode="auto">
                <a:xfrm>
                  <a:off x="3795" y="2423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1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6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3792" y="2424"/>
                  <a:ext cx="3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7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3788" y="2426"/>
                  <a:ext cx="4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8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3737" y="2426"/>
                  <a:ext cx="1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9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3780" y="2426"/>
                  <a:ext cx="8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0" name="Line 412"/>
                <p:cNvSpPr>
                  <a:spLocks noChangeShapeType="1"/>
                </p:cNvSpPr>
                <p:nvPr/>
              </p:nvSpPr>
              <p:spPr bwMode="auto">
                <a:xfrm flipH="1" flipV="1">
                  <a:off x="3748" y="2430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1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3772" y="2428"/>
                  <a:ext cx="8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2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3765" y="2431"/>
                  <a:ext cx="7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3" name="Freeform 415"/>
                <p:cNvSpPr>
                  <a:spLocks/>
                </p:cNvSpPr>
                <p:nvPr/>
              </p:nvSpPr>
              <p:spPr bwMode="auto">
                <a:xfrm>
                  <a:off x="3715" y="2424"/>
                  <a:ext cx="20" cy="3"/>
                </a:xfrm>
                <a:custGeom>
                  <a:avLst/>
                  <a:gdLst>
                    <a:gd name="T0" fmla="*/ 20 w 20"/>
                    <a:gd name="T1" fmla="*/ 0 h 3"/>
                    <a:gd name="T2" fmla="*/ 16 w 20"/>
                    <a:gd name="T3" fmla="*/ 0 h 3"/>
                    <a:gd name="T4" fmla="*/ 15 w 20"/>
                    <a:gd name="T5" fmla="*/ 0 h 3"/>
                    <a:gd name="T6" fmla="*/ 12 w 20"/>
                    <a:gd name="T7" fmla="*/ 0 h 3"/>
                    <a:gd name="T8" fmla="*/ 0 w 2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4" name="Freeform 416"/>
                <p:cNvSpPr>
                  <a:spLocks/>
                </p:cNvSpPr>
                <p:nvPr/>
              </p:nvSpPr>
              <p:spPr bwMode="auto">
                <a:xfrm>
                  <a:off x="3735" y="242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5" name="Freeform 417"/>
                <p:cNvSpPr>
                  <a:spLocks/>
                </p:cNvSpPr>
                <p:nvPr/>
              </p:nvSpPr>
              <p:spPr bwMode="auto">
                <a:xfrm>
                  <a:off x="3752" y="2431"/>
                  <a:ext cx="13" cy="3"/>
                </a:xfrm>
                <a:custGeom>
                  <a:avLst/>
                  <a:gdLst>
                    <a:gd name="T0" fmla="*/ 13 w 13"/>
                    <a:gd name="T1" fmla="*/ 1 h 3"/>
                    <a:gd name="T2" fmla="*/ 8 w 13"/>
                    <a:gd name="T3" fmla="*/ 3 h 3"/>
                    <a:gd name="T4" fmla="*/ 1 w 13"/>
                    <a:gd name="T5" fmla="*/ 1 h 3"/>
                    <a:gd name="T6" fmla="*/ 0 w 1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">
                      <a:moveTo>
                        <a:pt x="13" y="1"/>
                      </a:moveTo>
                      <a:lnTo>
                        <a:pt x="8" y="3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6" name="Freeform 418"/>
                <p:cNvSpPr>
                  <a:spLocks/>
                </p:cNvSpPr>
                <p:nvPr/>
              </p:nvSpPr>
              <p:spPr bwMode="auto">
                <a:xfrm>
                  <a:off x="3810" y="2422"/>
                  <a:ext cx="10" cy="1"/>
                </a:xfrm>
                <a:custGeom>
                  <a:avLst/>
                  <a:gdLst>
                    <a:gd name="T0" fmla="*/ 10 w 10"/>
                    <a:gd name="T1" fmla="*/ 0 h 1"/>
                    <a:gd name="T2" fmla="*/ 6 w 10"/>
                    <a:gd name="T3" fmla="*/ 0 h 1"/>
                    <a:gd name="T4" fmla="*/ 0 w 1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7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3691" y="2434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8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3683" y="2434"/>
                  <a:ext cx="8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69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3667" y="2446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0" name="Freeform 422"/>
                <p:cNvSpPr>
                  <a:spLocks/>
                </p:cNvSpPr>
                <p:nvPr/>
              </p:nvSpPr>
              <p:spPr bwMode="auto">
                <a:xfrm>
                  <a:off x="3694" y="2427"/>
                  <a:ext cx="21" cy="7"/>
                </a:xfrm>
                <a:custGeom>
                  <a:avLst/>
                  <a:gdLst>
                    <a:gd name="T0" fmla="*/ 21 w 21"/>
                    <a:gd name="T1" fmla="*/ 0 h 7"/>
                    <a:gd name="T2" fmla="*/ 20 w 21"/>
                    <a:gd name="T3" fmla="*/ 1 h 7"/>
                    <a:gd name="T4" fmla="*/ 8 w 21"/>
                    <a:gd name="T5" fmla="*/ 4 h 7"/>
                    <a:gd name="T6" fmla="*/ 0 w 21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21" y="0"/>
                      </a:moveTo>
                      <a:lnTo>
                        <a:pt x="20" y="1"/>
                      </a:lnTo>
                      <a:lnTo>
                        <a:pt x="8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1" name="Freeform 423"/>
                <p:cNvSpPr>
                  <a:spLocks/>
                </p:cNvSpPr>
                <p:nvPr/>
              </p:nvSpPr>
              <p:spPr bwMode="auto">
                <a:xfrm>
                  <a:off x="3672" y="2438"/>
                  <a:ext cx="11" cy="8"/>
                </a:xfrm>
                <a:custGeom>
                  <a:avLst/>
                  <a:gdLst>
                    <a:gd name="T0" fmla="*/ 11 w 11"/>
                    <a:gd name="T1" fmla="*/ 0 h 8"/>
                    <a:gd name="T2" fmla="*/ 4 w 11"/>
                    <a:gd name="T3" fmla="*/ 5 h 8"/>
                    <a:gd name="T4" fmla="*/ 0 w 11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1" y="0"/>
                      </a:moveTo>
                      <a:lnTo>
                        <a:pt x="4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2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3665" y="2453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3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3664" y="2455"/>
                  <a:ext cx="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4" name="Line 426"/>
                <p:cNvSpPr>
                  <a:spLocks noChangeShapeType="1"/>
                </p:cNvSpPr>
                <p:nvPr/>
              </p:nvSpPr>
              <p:spPr bwMode="auto">
                <a:xfrm>
                  <a:off x="3669" y="2470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5" name="Freeform 427"/>
                <p:cNvSpPr>
                  <a:spLocks/>
                </p:cNvSpPr>
                <p:nvPr/>
              </p:nvSpPr>
              <p:spPr bwMode="auto">
                <a:xfrm>
                  <a:off x="3664" y="2459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3 w 5"/>
                    <a:gd name="T5" fmla="*/ 7 h 11"/>
                    <a:gd name="T6" fmla="*/ 3 w 5"/>
                    <a:gd name="T7" fmla="*/ 7 h 11"/>
                    <a:gd name="T8" fmla="*/ 5 w 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6" name="Freeform 428"/>
                <p:cNvSpPr>
                  <a:spLocks/>
                </p:cNvSpPr>
                <p:nvPr/>
              </p:nvSpPr>
              <p:spPr bwMode="auto">
                <a:xfrm>
                  <a:off x="3679" y="2484"/>
                  <a:ext cx="1" cy="9"/>
                </a:xfrm>
                <a:custGeom>
                  <a:avLst/>
                  <a:gdLst>
                    <a:gd name="T0" fmla="*/ 1 w 1"/>
                    <a:gd name="T1" fmla="*/ 0 h 9"/>
                    <a:gd name="T2" fmla="*/ 1 w 1"/>
                    <a:gd name="T3" fmla="*/ 1 h 9"/>
                    <a:gd name="T4" fmla="*/ 0 w 1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7" name="Line 429"/>
                <p:cNvSpPr>
                  <a:spLocks noChangeShapeType="1"/>
                </p:cNvSpPr>
                <p:nvPr/>
              </p:nvSpPr>
              <p:spPr bwMode="auto">
                <a:xfrm>
                  <a:off x="3654" y="25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8" name="Freeform 430"/>
                <p:cNvSpPr>
                  <a:spLocks/>
                </p:cNvSpPr>
                <p:nvPr/>
              </p:nvSpPr>
              <p:spPr bwMode="auto">
                <a:xfrm>
                  <a:off x="3654" y="2507"/>
                  <a:ext cx="13" cy="21"/>
                </a:xfrm>
                <a:custGeom>
                  <a:avLst/>
                  <a:gdLst>
                    <a:gd name="T0" fmla="*/ 13 w 13"/>
                    <a:gd name="T1" fmla="*/ 0 h 21"/>
                    <a:gd name="T2" fmla="*/ 11 w 13"/>
                    <a:gd name="T3" fmla="*/ 1 h 21"/>
                    <a:gd name="T4" fmla="*/ 6 w 13"/>
                    <a:gd name="T5" fmla="*/ 11 h 21"/>
                    <a:gd name="T6" fmla="*/ 2 w 13"/>
                    <a:gd name="T7" fmla="*/ 17 h 21"/>
                    <a:gd name="T8" fmla="*/ 0 w 1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1">
                      <a:moveTo>
                        <a:pt x="13" y="0"/>
                      </a:moveTo>
                      <a:lnTo>
                        <a:pt x="11" y="1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79" name="Freeform 431"/>
                <p:cNvSpPr>
                  <a:spLocks/>
                </p:cNvSpPr>
                <p:nvPr/>
              </p:nvSpPr>
              <p:spPr bwMode="auto">
                <a:xfrm>
                  <a:off x="3667" y="2493"/>
                  <a:ext cx="12" cy="14"/>
                </a:xfrm>
                <a:custGeom>
                  <a:avLst/>
                  <a:gdLst>
                    <a:gd name="T0" fmla="*/ 12 w 12"/>
                    <a:gd name="T1" fmla="*/ 0 h 14"/>
                    <a:gd name="T2" fmla="*/ 6 w 12"/>
                    <a:gd name="T3" fmla="*/ 7 h 14"/>
                    <a:gd name="T4" fmla="*/ 4 w 12"/>
                    <a:gd name="T5" fmla="*/ 10 h 14"/>
                    <a:gd name="T6" fmla="*/ 0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0" name="Freeform 432"/>
                <p:cNvSpPr>
                  <a:spLocks/>
                </p:cNvSpPr>
                <p:nvPr/>
              </p:nvSpPr>
              <p:spPr bwMode="auto">
                <a:xfrm>
                  <a:off x="3672" y="2473"/>
                  <a:ext cx="8" cy="11"/>
                </a:xfrm>
                <a:custGeom>
                  <a:avLst/>
                  <a:gdLst>
                    <a:gd name="T0" fmla="*/ 0 w 8"/>
                    <a:gd name="T1" fmla="*/ 0 h 11"/>
                    <a:gd name="T2" fmla="*/ 1 w 8"/>
                    <a:gd name="T3" fmla="*/ 1 h 11"/>
                    <a:gd name="T4" fmla="*/ 5 w 8"/>
                    <a:gd name="T5" fmla="*/ 4 h 11"/>
                    <a:gd name="T6" fmla="*/ 5 w 8"/>
                    <a:gd name="T7" fmla="*/ 5 h 11"/>
                    <a:gd name="T8" fmla="*/ 8 w 8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1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3640" y="2570"/>
                  <a:ext cx="1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2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636" y="2576"/>
                  <a:ext cx="4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3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633" y="2581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4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3630" y="2584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5" name="Freeform 437"/>
                <p:cNvSpPr>
                  <a:spLocks/>
                </p:cNvSpPr>
                <p:nvPr/>
              </p:nvSpPr>
              <p:spPr bwMode="auto">
                <a:xfrm>
                  <a:off x="3618" y="2585"/>
                  <a:ext cx="12" cy="7"/>
                </a:xfrm>
                <a:custGeom>
                  <a:avLst/>
                  <a:gdLst>
                    <a:gd name="T0" fmla="*/ 12 w 12"/>
                    <a:gd name="T1" fmla="*/ 0 h 7"/>
                    <a:gd name="T2" fmla="*/ 5 w 12"/>
                    <a:gd name="T3" fmla="*/ 1 h 7"/>
                    <a:gd name="T4" fmla="*/ 0 w 1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lnTo>
                        <a:pt x="5" y="1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6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3611" y="2592"/>
                  <a:ext cx="7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7" name="Freeform 439"/>
                <p:cNvSpPr>
                  <a:spLocks/>
                </p:cNvSpPr>
                <p:nvPr/>
              </p:nvSpPr>
              <p:spPr bwMode="auto">
                <a:xfrm>
                  <a:off x="3606" y="2601"/>
                  <a:ext cx="5" cy="11"/>
                </a:xfrm>
                <a:custGeom>
                  <a:avLst/>
                  <a:gdLst>
                    <a:gd name="T0" fmla="*/ 5 w 5"/>
                    <a:gd name="T1" fmla="*/ 0 h 11"/>
                    <a:gd name="T2" fmla="*/ 0 w 5"/>
                    <a:gd name="T3" fmla="*/ 6 h 11"/>
                    <a:gd name="T4" fmla="*/ 0 w 5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8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3605" y="2612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89" name="Freeform 441"/>
                <p:cNvSpPr>
                  <a:spLocks/>
                </p:cNvSpPr>
                <p:nvPr/>
              </p:nvSpPr>
              <p:spPr bwMode="auto">
                <a:xfrm>
                  <a:off x="3603" y="2615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4 h 5"/>
                    <a:gd name="T4" fmla="*/ 0 w 2"/>
                    <a:gd name="T5" fmla="*/ 5 h 5"/>
                    <a:gd name="T6" fmla="*/ 0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0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3653" y="2549"/>
                  <a:ext cx="3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1" name="Freeform 443"/>
                <p:cNvSpPr>
                  <a:spLocks/>
                </p:cNvSpPr>
                <p:nvPr/>
              </p:nvSpPr>
              <p:spPr bwMode="auto">
                <a:xfrm>
                  <a:off x="3654" y="2530"/>
                  <a:ext cx="0" cy="15"/>
                </a:xfrm>
                <a:custGeom>
                  <a:avLst/>
                  <a:gdLst>
                    <a:gd name="T0" fmla="*/ 0 h 15"/>
                    <a:gd name="T1" fmla="*/ 2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2" name="Freeform 444"/>
                <p:cNvSpPr>
                  <a:spLocks/>
                </p:cNvSpPr>
                <p:nvPr/>
              </p:nvSpPr>
              <p:spPr bwMode="auto">
                <a:xfrm>
                  <a:off x="3654" y="254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3" name="Freeform 445"/>
                <p:cNvSpPr>
                  <a:spLocks/>
                </p:cNvSpPr>
                <p:nvPr/>
              </p:nvSpPr>
              <p:spPr bwMode="auto">
                <a:xfrm>
                  <a:off x="3641" y="2554"/>
                  <a:ext cx="12" cy="16"/>
                </a:xfrm>
                <a:custGeom>
                  <a:avLst/>
                  <a:gdLst>
                    <a:gd name="T0" fmla="*/ 12 w 12"/>
                    <a:gd name="T1" fmla="*/ 0 h 16"/>
                    <a:gd name="T2" fmla="*/ 9 w 12"/>
                    <a:gd name="T3" fmla="*/ 7 h 16"/>
                    <a:gd name="T4" fmla="*/ 4 w 12"/>
                    <a:gd name="T5" fmla="*/ 13 h 16"/>
                    <a:gd name="T6" fmla="*/ 3 w 12"/>
                    <a:gd name="T7" fmla="*/ 13 h 16"/>
                    <a:gd name="T8" fmla="*/ 0 w 12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lnTo>
                        <a:pt x="9" y="7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4" name="Freeform 446"/>
                <p:cNvSpPr>
                  <a:spLocks/>
                </p:cNvSpPr>
                <p:nvPr/>
              </p:nvSpPr>
              <p:spPr bwMode="auto">
                <a:xfrm>
                  <a:off x="3600" y="2620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0 h 10"/>
                    <a:gd name="T4" fmla="*/ 2 w 3"/>
                    <a:gd name="T5" fmla="*/ 6 h 10"/>
                    <a:gd name="T6" fmla="*/ 0 w 3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5" name="Line 447"/>
                <p:cNvSpPr>
                  <a:spLocks noChangeShapeType="1"/>
                </p:cNvSpPr>
                <p:nvPr/>
              </p:nvSpPr>
              <p:spPr bwMode="auto">
                <a:xfrm flipH="1">
                  <a:off x="3596" y="2630"/>
                  <a:ext cx="4" cy="1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6" name="Freeform 448"/>
                <p:cNvSpPr>
                  <a:spLocks/>
                </p:cNvSpPr>
                <p:nvPr/>
              </p:nvSpPr>
              <p:spPr bwMode="auto">
                <a:xfrm>
                  <a:off x="3633" y="2701"/>
                  <a:ext cx="13" cy="4"/>
                </a:xfrm>
                <a:custGeom>
                  <a:avLst/>
                  <a:gdLst>
                    <a:gd name="T0" fmla="*/ 0 w 13"/>
                    <a:gd name="T1" fmla="*/ 0 h 4"/>
                    <a:gd name="T2" fmla="*/ 11 w 13"/>
                    <a:gd name="T3" fmla="*/ 3 h 4"/>
                    <a:gd name="T4" fmla="*/ 13 w 1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7" name="Freeform 449"/>
                <p:cNvSpPr>
                  <a:spLocks/>
                </p:cNvSpPr>
                <p:nvPr/>
              </p:nvSpPr>
              <p:spPr bwMode="auto">
                <a:xfrm>
                  <a:off x="3646" y="2705"/>
                  <a:ext cx="84" cy="11"/>
                </a:xfrm>
                <a:custGeom>
                  <a:avLst/>
                  <a:gdLst>
                    <a:gd name="T0" fmla="*/ 0 w 84"/>
                    <a:gd name="T1" fmla="*/ 0 h 11"/>
                    <a:gd name="T2" fmla="*/ 14 w 84"/>
                    <a:gd name="T3" fmla="*/ 2 h 11"/>
                    <a:gd name="T4" fmla="*/ 21 w 84"/>
                    <a:gd name="T5" fmla="*/ 2 h 11"/>
                    <a:gd name="T6" fmla="*/ 34 w 84"/>
                    <a:gd name="T7" fmla="*/ 3 h 11"/>
                    <a:gd name="T8" fmla="*/ 45 w 84"/>
                    <a:gd name="T9" fmla="*/ 6 h 11"/>
                    <a:gd name="T10" fmla="*/ 53 w 84"/>
                    <a:gd name="T11" fmla="*/ 7 h 11"/>
                    <a:gd name="T12" fmla="*/ 57 w 84"/>
                    <a:gd name="T13" fmla="*/ 8 h 11"/>
                    <a:gd name="T14" fmla="*/ 73 w 84"/>
                    <a:gd name="T15" fmla="*/ 10 h 11"/>
                    <a:gd name="T16" fmla="*/ 84 w 8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1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1" y="2"/>
                      </a:lnTo>
                      <a:lnTo>
                        <a:pt x="34" y="3"/>
                      </a:lnTo>
                      <a:lnTo>
                        <a:pt x="45" y="6"/>
                      </a:lnTo>
                      <a:lnTo>
                        <a:pt x="53" y="7"/>
                      </a:lnTo>
                      <a:lnTo>
                        <a:pt x="57" y="8"/>
                      </a:lnTo>
                      <a:lnTo>
                        <a:pt x="73" y="10"/>
                      </a:lnTo>
                      <a:lnTo>
                        <a:pt x="84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8" name="Freeform 450"/>
                <p:cNvSpPr>
                  <a:spLocks/>
                </p:cNvSpPr>
                <p:nvPr/>
              </p:nvSpPr>
              <p:spPr bwMode="auto">
                <a:xfrm>
                  <a:off x="3617" y="2694"/>
                  <a:ext cx="16" cy="7"/>
                </a:xfrm>
                <a:custGeom>
                  <a:avLst/>
                  <a:gdLst>
                    <a:gd name="T0" fmla="*/ 0 w 16"/>
                    <a:gd name="T1" fmla="*/ 0 h 7"/>
                    <a:gd name="T2" fmla="*/ 1 w 16"/>
                    <a:gd name="T3" fmla="*/ 3 h 7"/>
                    <a:gd name="T4" fmla="*/ 16 w 1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99" name="Freeform 451"/>
                <p:cNvSpPr>
                  <a:spLocks/>
                </p:cNvSpPr>
                <p:nvPr/>
              </p:nvSpPr>
              <p:spPr bwMode="auto">
                <a:xfrm>
                  <a:off x="3596" y="2642"/>
                  <a:ext cx="7" cy="27"/>
                </a:xfrm>
                <a:custGeom>
                  <a:avLst/>
                  <a:gdLst>
                    <a:gd name="T0" fmla="*/ 0 w 7"/>
                    <a:gd name="T1" fmla="*/ 0 h 27"/>
                    <a:gd name="T2" fmla="*/ 0 w 7"/>
                    <a:gd name="T3" fmla="*/ 9 h 27"/>
                    <a:gd name="T4" fmla="*/ 0 w 7"/>
                    <a:gd name="T5" fmla="*/ 9 h 27"/>
                    <a:gd name="T6" fmla="*/ 0 w 7"/>
                    <a:gd name="T7" fmla="*/ 9 h 27"/>
                    <a:gd name="T8" fmla="*/ 4 w 7"/>
                    <a:gd name="T9" fmla="*/ 19 h 27"/>
                    <a:gd name="T10" fmla="*/ 7 w 7"/>
                    <a:gd name="T11" fmla="*/ 27 h 27"/>
                    <a:gd name="T12" fmla="*/ 7 w 7"/>
                    <a:gd name="T13" fmla="*/ 27 h 27"/>
                    <a:gd name="T14" fmla="*/ 7 w 7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27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19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7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0" name="Freeform 452"/>
                <p:cNvSpPr>
                  <a:spLocks/>
                </p:cNvSpPr>
                <p:nvPr/>
              </p:nvSpPr>
              <p:spPr bwMode="auto">
                <a:xfrm>
                  <a:off x="3603" y="2669"/>
                  <a:ext cx="7" cy="12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5 h 12"/>
                    <a:gd name="T4" fmla="*/ 4 w 7"/>
                    <a:gd name="T5" fmla="*/ 5 h 12"/>
                    <a:gd name="T6" fmla="*/ 7 w 7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1" name="Freeform 453"/>
                <p:cNvSpPr>
                  <a:spLocks/>
                </p:cNvSpPr>
                <p:nvPr/>
              </p:nvSpPr>
              <p:spPr bwMode="auto">
                <a:xfrm>
                  <a:off x="3610" y="2681"/>
                  <a:ext cx="7" cy="13"/>
                </a:xfrm>
                <a:custGeom>
                  <a:avLst/>
                  <a:gdLst>
                    <a:gd name="T0" fmla="*/ 0 w 7"/>
                    <a:gd name="T1" fmla="*/ 0 h 13"/>
                    <a:gd name="T2" fmla="*/ 1 w 7"/>
                    <a:gd name="T3" fmla="*/ 5 h 13"/>
                    <a:gd name="T4" fmla="*/ 3 w 7"/>
                    <a:gd name="T5" fmla="*/ 8 h 13"/>
                    <a:gd name="T6" fmla="*/ 4 w 7"/>
                    <a:gd name="T7" fmla="*/ 11 h 13"/>
                    <a:gd name="T8" fmla="*/ 7 w 7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2" name="Line 454"/>
                <p:cNvSpPr>
                  <a:spLocks noChangeShapeType="1"/>
                </p:cNvSpPr>
                <p:nvPr/>
              </p:nvSpPr>
              <p:spPr bwMode="auto">
                <a:xfrm>
                  <a:off x="3745" y="2727"/>
                  <a:ext cx="11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3" name="Line 455"/>
                <p:cNvSpPr>
                  <a:spLocks noChangeShapeType="1"/>
                </p:cNvSpPr>
                <p:nvPr/>
              </p:nvSpPr>
              <p:spPr bwMode="auto">
                <a:xfrm>
                  <a:off x="3756" y="2732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4" name="Freeform 456"/>
                <p:cNvSpPr>
                  <a:spLocks/>
                </p:cNvSpPr>
                <p:nvPr/>
              </p:nvSpPr>
              <p:spPr bwMode="auto">
                <a:xfrm>
                  <a:off x="3730" y="2716"/>
                  <a:ext cx="12" cy="8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3 w 12"/>
                    <a:gd name="T5" fmla="*/ 1 h 8"/>
                    <a:gd name="T6" fmla="*/ 12 w 12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5" name="Freeform 457"/>
                <p:cNvSpPr>
                  <a:spLocks/>
                </p:cNvSpPr>
                <p:nvPr/>
              </p:nvSpPr>
              <p:spPr bwMode="auto">
                <a:xfrm>
                  <a:off x="3742" y="2724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6" name="Freeform 458"/>
                <p:cNvSpPr>
                  <a:spLocks/>
                </p:cNvSpPr>
                <p:nvPr/>
              </p:nvSpPr>
              <p:spPr bwMode="auto">
                <a:xfrm>
                  <a:off x="3757" y="2732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3 w 5"/>
                    <a:gd name="T3" fmla="*/ 2 h 21"/>
                    <a:gd name="T4" fmla="*/ 4 w 5"/>
                    <a:gd name="T5" fmla="*/ 4 h 21"/>
                    <a:gd name="T6" fmla="*/ 5 w 5"/>
                    <a:gd name="T7" fmla="*/ 6 h 21"/>
                    <a:gd name="T8" fmla="*/ 4 w 5"/>
                    <a:gd name="T9" fmla="*/ 7 h 21"/>
                    <a:gd name="T10" fmla="*/ 1 w 5"/>
                    <a:gd name="T11" fmla="*/ 16 h 21"/>
                    <a:gd name="T12" fmla="*/ 3 w 5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16"/>
                      </a:lnTo>
                      <a:lnTo>
                        <a:pt x="3" y="2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7" name="Freeform 459"/>
                <p:cNvSpPr>
                  <a:spLocks/>
                </p:cNvSpPr>
                <p:nvPr/>
              </p:nvSpPr>
              <p:spPr bwMode="auto">
                <a:xfrm>
                  <a:off x="3758" y="2753"/>
                  <a:ext cx="2" cy="9"/>
                </a:xfrm>
                <a:custGeom>
                  <a:avLst/>
                  <a:gdLst>
                    <a:gd name="T0" fmla="*/ 2 w 2"/>
                    <a:gd name="T1" fmla="*/ 0 h 9"/>
                    <a:gd name="T2" fmla="*/ 0 w 2"/>
                    <a:gd name="T3" fmla="*/ 2 h 9"/>
                    <a:gd name="T4" fmla="*/ 2 w 2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9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8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3757" y="2762"/>
                  <a:ext cx="3" cy="1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09" name="Line 461"/>
                <p:cNvSpPr>
                  <a:spLocks noChangeShapeType="1"/>
                </p:cNvSpPr>
                <p:nvPr/>
              </p:nvSpPr>
              <p:spPr bwMode="auto">
                <a:xfrm>
                  <a:off x="3754" y="2790"/>
                  <a:ext cx="0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0" name="Line 462"/>
                <p:cNvSpPr>
                  <a:spLocks noChangeShapeType="1"/>
                </p:cNvSpPr>
                <p:nvPr/>
              </p:nvSpPr>
              <p:spPr bwMode="auto">
                <a:xfrm>
                  <a:off x="3757" y="2804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1" name="Freeform 463"/>
                <p:cNvSpPr>
                  <a:spLocks/>
                </p:cNvSpPr>
                <p:nvPr/>
              </p:nvSpPr>
              <p:spPr bwMode="auto">
                <a:xfrm>
                  <a:off x="3754" y="2780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4 h 10"/>
                    <a:gd name="T4" fmla="*/ 0 w 3"/>
                    <a:gd name="T5" fmla="*/ 10 h 10"/>
                    <a:gd name="T6" fmla="*/ 0 w 3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2" name="Freeform 464"/>
                <p:cNvSpPr>
                  <a:spLocks/>
                </p:cNvSpPr>
                <p:nvPr/>
              </p:nvSpPr>
              <p:spPr bwMode="auto">
                <a:xfrm>
                  <a:off x="3754" y="2793"/>
                  <a:ext cx="3" cy="11"/>
                </a:xfrm>
                <a:custGeom>
                  <a:avLst/>
                  <a:gdLst>
                    <a:gd name="T0" fmla="*/ 0 w 3"/>
                    <a:gd name="T1" fmla="*/ 0 h 11"/>
                    <a:gd name="T2" fmla="*/ 2 w 3"/>
                    <a:gd name="T3" fmla="*/ 5 h 11"/>
                    <a:gd name="T4" fmla="*/ 3 w 3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3" name="Line 465"/>
                <p:cNvSpPr>
                  <a:spLocks noChangeShapeType="1"/>
                </p:cNvSpPr>
                <p:nvPr/>
              </p:nvSpPr>
              <p:spPr bwMode="auto">
                <a:xfrm>
                  <a:off x="3799" y="2815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4" name="Freeform 466"/>
                <p:cNvSpPr>
                  <a:spLocks/>
                </p:cNvSpPr>
                <p:nvPr/>
              </p:nvSpPr>
              <p:spPr bwMode="auto">
                <a:xfrm>
                  <a:off x="3776" y="2815"/>
                  <a:ext cx="23" cy="1"/>
                </a:xfrm>
                <a:custGeom>
                  <a:avLst/>
                  <a:gdLst>
                    <a:gd name="T0" fmla="*/ 0 w 23"/>
                    <a:gd name="T1" fmla="*/ 1 h 1"/>
                    <a:gd name="T2" fmla="*/ 4 w 23"/>
                    <a:gd name="T3" fmla="*/ 1 h 1"/>
                    <a:gd name="T4" fmla="*/ 23 w 2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5" name="Freeform 467"/>
                <p:cNvSpPr>
                  <a:spLocks/>
                </p:cNvSpPr>
                <p:nvPr/>
              </p:nvSpPr>
              <p:spPr bwMode="auto">
                <a:xfrm>
                  <a:off x="3762" y="2809"/>
                  <a:ext cx="14" cy="7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6 h 7"/>
                    <a:gd name="T6" fmla="*/ 13 w 14"/>
                    <a:gd name="T7" fmla="*/ 7 h 7"/>
                    <a:gd name="T8" fmla="*/ 14 w 14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13" y="7"/>
                      </a:lnTo>
                      <a:lnTo>
                        <a:pt x="1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6" name="Freeform 468"/>
                <p:cNvSpPr>
                  <a:spLocks/>
                </p:cNvSpPr>
                <p:nvPr/>
              </p:nvSpPr>
              <p:spPr bwMode="auto">
                <a:xfrm>
                  <a:off x="3802" y="2815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6 w 14"/>
                    <a:gd name="T3" fmla="*/ 0 h 4"/>
                    <a:gd name="T4" fmla="*/ 6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7" name="Freeform 469"/>
                <p:cNvSpPr>
                  <a:spLocks/>
                </p:cNvSpPr>
                <p:nvPr/>
              </p:nvSpPr>
              <p:spPr bwMode="auto">
                <a:xfrm>
                  <a:off x="3814" y="2856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1 w 5"/>
                    <a:gd name="T3" fmla="*/ 5 h 14"/>
                    <a:gd name="T4" fmla="*/ 2 w 5"/>
                    <a:gd name="T5" fmla="*/ 9 h 14"/>
                    <a:gd name="T6" fmla="*/ 5 w 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8" name="Freeform 470"/>
                <p:cNvSpPr>
                  <a:spLocks/>
                </p:cNvSpPr>
                <p:nvPr/>
              </p:nvSpPr>
              <p:spPr bwMode="auto">
                <a:xfrm>
                  <a:off x="3810" y="2870"/>
                  <a:ext cx="9" cy="26"/>
                </a:xfrm>
                <a:custGeom>
                  <a:avLst/>
                  <a:gdLst>
                    <a:gd name="T0" fmla="*/ 9 w 9"/>
                    <a:gd name="T1" fmla="*/ 0 h 26"/>
                    <a:gd name="T2" fmla="*/ 9 w 9"/>
                    <a:gd name="T3" fmla="*/ 13 h 26"/>
                    <a:gd name="T4" fmla="*/ 8 w 9"/>
                    <a:gd name="T5" fmla="*/ 16 h 26"/>
                    <a:gd name="T6" fmla="*/ 0 w 9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26">
                      <a:moveTo>
                        <a:pt x="9" y="0"/>
                      </a:move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19" name="Line 471"/>
                <p:cNvSpPr>
                  <a:spLocks noChangeShapeType="1"/>
                </p:cNvSpPr>
                <p:nvPr/>
              </p:nvSpPr>
              <p:spPr bwMode="auto">
                <a:xfrm flipH="1">
                  <a:off x="3808" y="2896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0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3795" y="2898"/>
                  <a:ext cx="12" cy="1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1" name="Freeform 473"/>
                <p:cNvSpPr>
                  <a:spLocks/>
                </p:cNvSpPr>
                <p:nvPr/>
              </p:nvSpPr>
              <p:spPr bwMode="auto">
                <a:xfrm>
                  <a:off x="3793" y="2917"/>
                  <a:ext cx="14" cy="25"/>
                </a:xfrm>
                <a:custGeom>
                  <a:avLst/>
                  <a:gdLst>
                    <a:gd name="T0" fmla="*/ 2 w 14"/>
                    <a:gd name="T1" fmla="*/ 0 h 25"/>
                    <a:gd name="T2" fmla="*/ 0 w 14"/>
                    <a:gd name="T3" fmla="*/ 8 h 25"/>
                    <a:gd name="T4" fmla="*/ 14 w 1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5">
                      <a:moveTo>
                        <a:pt x="2" y="0"/>
                      </a:moveTo>
                      <a:lnTo>
                        <a:pt x="0" y="8"/>
                      </a:lnTo>
                      <a:lnTo>
                        <a:pt x="14" y="2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2" name="Line 474"/>
                <p:cNvSpPr>
                  <a:spLocks noChangeShapeType="1"/>
                </p:cNvSpPr>
                <p:nvPr/>
              </p:nvSpPr>
              <p:spPr bwMode="auto">
                <a:xfrm>
                  <a:off x="3811" y="2947"/>
                  <a:ext cx="3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3" name="Line 475"/>
                <p:cNvSpPr>
                  <a:spLocks noChangeShapeType="1"/>
                </p:cNvSpPr>
                <p:nvPr/>
              </p:nvSpPr>
              <p:spPr bwMode="auto">
                <a:xfrm>
                  <a:off x="3814" y="2951"/>
                  <a:ext cx="0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4" name="Line 476"/>
                <p:cNvSpPr>
                  <a:spLocks noChangeShapeType="1"/>
                </p:cNvSpPr>
                <p:nvPr/>
              </p:nvSpPr>
              <p:spPr bwMode="auto">
                <a:xfrm>
                  <a:off x="3814" y="29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5" name="Freeform 477"/>
                <p:cNvSpPr>
                  <a:spLocks/>
                </p:cNvSpPr>
                <p:nvPr/>
              </p:nvSpPr>
              <p:spPr bwMode="auto">
                <a:xfrm>
                  <a:off x="3807" y="289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6" name="Freeform 478"/>
                <p:cNvSpPr>
                  <a:spLocks/>
                </p:cNvSpPr>
                <p:nvPr/>
              </p:nvSpPr>
              <p:spPr bwMode="auto">
                <a:xfrm>
                  <a:off x="3807" y="2942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3 w 4"/>
                    <a:gd name="T3" fmla="*/ 2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7" name="Freeform 479"/>
                <p:cNvSpPr>
                  <a:spLocks/>
                </p:cNvSpPr>
                <p:nvPr/>
              </p:nvSpPr>
              <p:spPr bwMode="auto">
                <a:xfrm>
                  <a:off x="3814" y="295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6 w 8"/>
                    <a:gd name="T3" fmla="*/ 8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8" name="Line 480"/>
                <p:cNvSpPr>
                  <a:spLocks noChangeShapeType="1"/>
                </p:cNvSpPr>
                <p:nvPr/>
              </p:nvSpPr>
              <p:spPr bwMode="auto">
                <a:xfrm>
                  <a:off x="3841" y="3025"/>
                  <a:ext cx="0" cy="2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29" name="Line 481"/>
                <p:cNvSpPr>
                  <a:spLocks noChangeShapeType="1"/>
                </p:cNvSpPr>
                <p:nvPr/>
              </p:nvSpPr>
              <p:spPr bwMode="auto">
                <a:xfrm>
                  <a:off x="3838" y="3009"/>
                  <a:ext cx="1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0" name="Line 482"/>
                <p:cNvSpPr>
                  <a:spLocks noChangeShapeType="1"/>
                </p:cNvSpPr>
                <p:nvPr/>
              </p:nvSpPr>
              <p:spPr bwMode="auto">
                <a:xfrm>
                  <a:off x="3839" y="3017"/>
                  <a:ext cx="2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1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3839" y="3054"/>
                  <a:ext cx="2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2" name="Freeform 484"/>
                <p:cNvSpPr>
                  <a:spLocks/>
                </p:cNvSpPr>
                <p:nvPr/>
              </p:nvSpPr>
              <p:spPr bwMode="auto">
                <a:xfrm>
                  <a:off x="3839" y="3060"/>
                  <a:ext cx="10" cy="15"/>
                </a:xfrm>
                <a:custGeom>
                  <a:avLst/>
                  <a:gdLst>
                    <a:gd name="T0" fmla="*/ 0 w 10"/>
                    <a:gd name="T1" fmla="*/ 0 h 15"/>
                    <a:gd name="T2" fmla="*/ 3 w 10"/>
                    <a:gd name="T3" fmla="*/ 4 h 15"/>
                    <a:gd name="T4" fmla="*/ 6 w 10"/>
                    <a:gd name="T5" fmla="*/ 9 h 15"/>
                    <a:gd name="T6" fmla="*/ 7 w 10"/>
                    <a:gd name="T7" fmla="*/ 11 h 15"/>
                    <a:gd name="T8" fmla="*/ 10 w 1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5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3" name="Freeform 485"/>
                <p:cNvSpPr>
                  <a:spLocks/>
                </p:cNvSpPr>
                <p:nvPr/>
              </p:nvSpPr>
              <p:spPr bwMode="auto">
                <a:xfrm>
                  <a:off x="3822" y="2967"/>
                  <a:ext cx="7" cy="19"/>
                </a:xfrm>
                <a:custGeom>
                  <a:avLst/>
                  <a:gdLst>
                    <a:gd name="T0" fmla="*/ 0 w 7"/>
                    <a:gd name="T1" fmla="*/ 0 h 19"/>
                    <a:gd name="T2" fmla="*/ 3 w 7"/>
                    <a:gd name="T3" fmla="*/ 8 h 19"/>
                    <a:gd name="T4" fmla="*/ 7 w 7"/>
                    <a:gd name="T5" fmla="*/ 15 h 19"/>
                    <a:gd name="T6" fmla="*/ 7 w 7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7" y="15"/>
                      </a:lnTo>
                      <a:lnTo>
                        <a:pt x="7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4" name="Freeform 486"/>
                <p:cNvSpPr>
                  <a:spLocks/>
                </p:cNvSpPr>
                <p:nvPr/>
              </p:nvSpPr>
              <p:spPr bwMode="auto">
                <a:xfrm>
                  <a:off x="3829" y="2986"/>
                  <a:ext cx="9" cy="19"/>
                </a:xfrm>
                <a:custGeom>
                  <a:avLst/>
                  <a:gdLst>
                    <a:gd name="T0" fmla="*/ 0 w 9"/>
                    <a:gd name="T1" fmla="*/ 0 h 19"/>
                    <a:gd name="T2" fmla="*/ 2 w 9"/>
                    <a:gd name="T3" fmla="*/ 4 h 19"/>
                    <a:gd name="T4" fmla="*/ 9 w 9"/>
                    <a:gd name="T5" fmla="*/ 18 h 19"/>
                    <a:gd name="T6" fmla="*/ 9 w 9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9" y="18"/>
                      </a:lnTo>
                      <a:lnTo>
                        <a:pt x="9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5" name="Freeform 487"/>
                <p:cNvSpPr>
                  <a:spLocks/>
                </p:cNvSpPr>
                <p:nvPr/>
              </p:nvSpPr>
              <p:spPr bwMode="auto">
                <a:xfrm>
                  <a:off x="3838" y="3005"/>
                  <a:ext cx="0" cy="4"/>
                </a:xfrm>
                <a:custGeom>
                  <a:avLst/>
                  <a:gdLst>
                    <a:gd name="T0" fmla="*/ 0 h 4"/>
                    <a:gd name="T1" fmla="*/ 1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6" name="Freeform 488"/>
                <p:cNvSpPr>
                  <a:spLocks/>
                </p:cNvSpPr>
                <p:nvPr/>
              </p:nvSpPr>
              <p:spPr bwMode="auto">
                <a:xfrm>
                  <a:off x="3830" y="2399"/>
                  <a:ext cx="9" cy="16"/>
                </a:xfrm>
                <a:custGeom>
                  <a:avLst/>
                  <a:gdLst>
                    <a:gd name="T0" fmla="*/ 9 w 9"/>
                    <a:gd name="T1" fmla="*/ 0 h 16"/>
                    <a:gd name="T2" fmla="*/ 5 w 9"/>
                    <a:gd name="T3" fmla="*/ 6 h 16"/>
                    <a:gd name="T4" fmla="*/ 3 w 9"/>
                    <a:gd name="T5" fmla="*/ 13 h 16"/>
                    <a:gd name="T6" fmla="*/ 0 w 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lnTo>
                        <a:pt x="5" y="6"/>
                      </a:lnTo>
                      <a:lnTo>
                        <a:pt x="3" y="13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7" name="Freeform 489"/>
                <p:cNvSpPr>
                  <a:spLocks/>
                </p:cNvSpPr>
                <p:nvPr/>
              </p:nvSpPr>
              <p:spPr bwMode="auto">
                <a:xfrm>
                  <a:off x="3816" y="281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2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8" name="Freeform 490"/>
                <p:cNvSpPr>
                  <a:spLocks/>
                </p:cNvSpPr>
                <p:nvPr/>
              </p:nvSpPr>
              <p:spPr bwMode="auto">
                <a:xfrm>
                  <a:off x="3819" y="2823"/>
                  <a:ext cx="3" cy="16"/>
                </a:xfrm>
                <a:custGeom>
                  <a:avLst/>
                  <a:gdLst>
                    <a:gd name="T0" fmla="*/ 0 w 3"/>
                    <a:gd name="T1" fmla="*/ 0 h 16"/>
                    <a:gd name="T2" fmla="*/ 1 w 3"/>
                    <a:gd name="T3" fmla="*/ 1 h 16"/>
                    <a:gd name="T4" fmla="*/ 3 w 3"/>
                    <a:gd name="T5" fmla="*/ 4 h 16"/>
                    <a:gd name="T6" fmla="*/ 1 w 3"/>
                    <a:gd name="T7" fmla="*/ 11 h 16"/>
                    <a:gd name="T8" fmla="*/ 1 w 3"/>
                    <a:gd name="T9" fmla="*/ 12 h 16"/>
                    <a:gd name="T10" fmla="*/ 0 w 3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4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39" name="Freeform 491"/>
                <p:cNvSpPr>
                  <a:spLocks/>
                </p:cNvSpPr>
                <p:nvPr/>
              </p:nvSpPr>
              <p:spPr bwMode="auto">
                <a:xfrm>
                  <a:off x="3814" y="2839"/>
                  <a:ext cx="5" cy="17"/>
                </a:xfrm>
                <a:custGeom>
                  <a:avLst/>
                  <a:gdLst>
                    <a:gd name="T0" fmla="*/ 5 w 5"/>
                    <a:gd name="T1" fmla="*/ 0 h 17"/>
                    <a:gd name="T2" fmla="*/ 5 w 5"/>
                    <a:gd name="T3" fmla="*/ 1 h 17"/>
                    <a:gd name="T4" fmla="*/ 4 w 5"/>
                    <a:gd name="T5" fmla="*/ 5 h 17"/>
                    <a:gd name="T6" fmla="*/ 0 w 5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4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0" name="Freeform 492"/>
                <p:cNvSpPr>
                  <a:spLocks/>
                </p:cNvSpPr>
                <p:nvPr/>
              </p:nvSpPr>
              <p:spPr bwMode="auto">
                <a:xfrm>
                  <a:off x="3849" y="3075"/>
                  <a:ext cx="24" cy="33"/>
                </a:xfrm>
                <a:custGeom>
                  <a:avLst/>
                  <a:gdLst>
                    <a:gd name="T0" fmla="*/ 0 w 24"/>
                    <a:gd name="T1" fmla="*/ 0 h 33"/>
                    <a:gd name="T2" fmla="*/ 13 w 24"/>
                    <a:gd name="T3" fmla="*/ 19 h 33"/>
                    <a:gd name="T4" fmla="*/ 21 w 24"/>
                    <a:gd name="T5" fmla="*/ 27 h 33"/>
                    <a:gd name="T6" fmla="*/ 24 w 24"/>
                    <a:gd name="T7" fmla="*/ 31 h 33"/>
                    <a:gd name="T8" fmla="*/ 24 w 24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3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1" y="27"/>
                      </a:lnTo>
                      <a:lnTo>
                        <a:pt x="24" y="31"/>
                      </a:lnTo>
                      <a:lnTo>
                        <a:pt x="24" y="3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1" name="Freeform 493"/>
                <p:cNvSpPr>
                  <a:spLocks/>
                </p:cNvSpPr>
                <p:nvPr/>
              </p:nvSpPr>
              <p:spPr bwMode="auto">
                <a:xfrm>
                  <a:off x="3572" y="2644"/>
                  <a:ext cx="8" cy="5"/>
                </a:xfrm>
                <a:custGeom>
                  <a:avLst/>
                  <a:gdLst>
                    <a:gd name="T0" fmla="*/ 0 w 8"/>
                    <a:gd name="T1" fmla="*/ 2 h 5"/>
                    <a:gd name="T2" fmla="*/ 3 w 8"/>
                    <a:gd name="T3" fmla="*/ 2 h 5"/>
                    <a:gd name="T4" fmla="*/ 3 w 8"/>
                    <a:gd name="T5" fmla="*/ 0 h 5"/>
                    <a:gd name="T6" fmla="*/ 6 w 8"/>
                    <a:gd name="T7" fmla="*/ 2 h 5"/>
                    <a:gd name="T8" fmla="*/ 6 w 8"/>
                    <a:gd name="T9" fmla="*/ 3 h 5"/>
                    <a:gd name="T10" fmla="*/ 6 w 8"/>
                    <a:gd name="T11" fmla="*/ 3 h 5"/>
                    <a:gd name="T12" fmla="*/ 7 w 8"/>
                    <a:gd name="T13" fmla="*/ 5 h 5"/>
                    <a:gd name="T14" fmla="*/ 7 w 8"/>
                    <a:gd name="T15" fmla="*/ 5 h 5"/>
                    <a:gd name="T16" fmla="*/ 8 w 8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5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2" name="Freeform 494"/>
                <p:cNvSpPr>
                  <a:spLocks/>
                </p:cNvSpPr>
                <p:nvPr/>
              </p:nvSpPr>
              <p:spPr bwMode="auto">
                <a:xfrm>
                  <a:off x="3569" y="2646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3" name="Line 495"/>
                <p:cNvSpPr>
                  <a:spLocks noChangeShapeType="1"/>
                </p:cNvSpPr>
                <p:nvPr/>
              </p:nvSpPr>
              <p:spPr bwMode="auto">
                <a:xfrm>
                  <a:off x="3552" y="263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4" name="Freeform 496"/>
                <p:cNvSpPr>
                  <a:spLocks/>
                </p:cNvSpPr>
                <p:nvPr/>
              </p:nvSpPr>
              <p:spPr bwMode="auto">
                <a:xfrm>
                  <a:off x="3552" y="2638"/>
                  <a:ext cx="17" cy="8"/>
                </a:xfrm>
                <a:custGeom>
                  <a:avLst/>
                  <a:gdLst>
                    <a:gd name="T0" fmla="*/ 0 w 17"/>
                    <a:gd name="T1" fmla="*/ 0 h 8"/>
                    <a:gd name="T2" fmla="*/ 0 w 17"/>
                    <a:gd name="T3" fmla="*/ 1 h 8"/>
                    <a:gd name="T4" fmla="*/ 1 w 17"/>
                    <a:gd name="T5" fmla="*/ 1 h 8"/>
                    <a:gd name="T6" fmla="*/ 3 w 17"/>
                    <a:gd name="T7" fmla="*/ 1 h 8"/>
                    <a:gd name="T8" fmla="*/ 4 w 17"/>
                    <a:gd name="T9" fmla="*/ 1 h 8"/>
                    <a:gd name="T10" fmla="*/ 5 w 17"/>
                    <a:gd name="T11" fmla="*/ 1 h 8"/>
                    <a:gd name="T12" fmla="*/ 5 w 17"/>
                    <a:gd name="T13" fmla="*/ 1 h 8"/>
                    <a:gd name="T14" fmla="*/ 5 w 17"/>
                    <a:gd name="T15" fmla="*/ 1 h 8"/>
                    <a:gd name="T16" fmla="*/ 7 w 17"/>
                    <a:gd name="T17" fmla="*/ 2 h 8"/>
                    <a:gd name="T18" fmla="*/ 7 w 17"/>
                    <a:gd name="T19" fmla="*/ 4 h 8"/>
                    <a:gd name="T20" fmla="*/ 8 w 17"/>
                    <a:gd name="T21" fmla="*/ 5 h 8"/>
                    <a:gd name="T22" fmla="*/ 8 w 17"/>
                    <a:gd name="T23" fmla="*/ 6 h 8"/>
                    <a:gd name="T24" fmla="*/ 9 w 17"/>
                    <a:gd name="T25" fmla="*/ 6 h 8"/>
                    <a:gd name="T26" fmla="*/ 11 w 17"/>
                    <a:gd name="T27" fmla="*/ 6 h 8"/>
                    <a:gd name="T28" fmla="*/ 13 w 17"/>
                    <a:gd name="T29" fmla="*/ 8 h 8"/>
                    <a:gd name="T30" fmla="*/ 15 w 17"/>
                    <a:gd name="T31" fmla="*/ 8 h 8"/>
                    <a:gd name="T32" fmla="*/ 17 w 17"/>
                    <a:gd name="T3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5" name="Freeform 497"/>
                <p:cNvSpPr>
                  <a:spLocks/>
                </p:cNvSpPr>
                <p:nvPr/>
              </p:nvSpPr>
              <p:spPr bwMode="auto">
                <a:xfrm>
                  <a:off x="3580" y="2649"/>
                  <a:ext cx="11" cy="4"/>
                </a:xfrm>
                <a:custGeom>
                  <a:avLst/>
                  <a:gdLst>
                    <a:gd name="T0" fmla="*/ 0 w 11"/>
                    <a:gd name="T1" fmla="*/ 0 h 4"/>
                    <a:gd name="T2" fmla="*/ 2 w 11"/>
                    <a:gd name="T3" fmla="*/ 1 h 4"/>
                    <a:gd name="T4" fmla="*/ 4 w 11"/>
                    <a:gd name="T5" fmla="*/ 1 h 4"/>
                    <a:gd name="T6" fmla="*/ 7 w 11"/>
                    <a:gd name="T7" fmla="*/ 2 h 4"/>
                    <a:gd name="T8" fmla="*/ 10 w 11"/>
                    <a:gd name="T9" fmla="*/ 2 h 4"/>
                    <a:gd name="T10" fmla="*/ 11 w 11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6" name="Freeform 498"/>
                <p:cNvSpPr>
                  <a:spLocks/>
                </p:cNvSpPr>
                <p:nvPr/>
              </p:nvSpPr>
              <p:spPr bwMode="auto">
                <a:xfrm>
                  <a:off x="3537" y="2634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1 w 3"/>
                    <a:gd name="T3" fmla="*/ 1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7" name="Freeform 499"/>
                <p:cNvSpPr>
                  <a:spLocks/>
                </p:cNvSpPr>
                <p:nvPr/>
              </p:nvSpPr>
              <p:spPr bwMode="auto">
                <a:xfrm>
                  <a:off x="3313" y="2396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1 w 15"/>
                    <a:gd name="T3" fmla="*/ 4 h 5"/>
                    <a:gd name="T4" fmla="*/ 1 w 15"/>
                    <a:gd name="T5" fmla="*/ 4 h 5"/>
                    <a:gd name="T6" fmla="*/ 3 w 15"/>
                    <a:gd name="T7" fmla="*/ 4 h 5"/>
                    <a:gd name="T8" fmla="*/ 3 w 15"/>
                    <a:gd name="T9" fmla="*/ 4 h 5"/>
                    <a:gd name="T10" fmla="*/ 3 w 15"/>
                    <a:gd name="T11" fmla="*/ 3 h 5"/>
                    <a:gd name="T12" fmla="*/ 5 w 15"/>
                    <a:gd name="T13" fmla="*/ 3 h 5"/>
                    <a:gd name="T14" fmla="*/ 8 w 15"/>
                    <a:gd name="T15" fmla="*/ 3 h 5"/>
                    <a:gd name="T16" fmla="*/ 9 w 15"/>
                    <a:gd name="T17" fmla="*/ 1 h 5"/>
                    <a:gd name="T18" fmla="*/ 9 w 15"/>
                    <a:gd name="T19" fmla="*/ 1 h 5"/>
                    <a:gd name="T20" fmla="*/ 11 w 15"/>
                    <a:gd name="T21" fmla="*/ 1 h 5"/>
                    <a:gd name="T22" fmla="*/ 12 w 15"/>
                    <a:gd name="T23" fmla="*/ 0 h 5"/>
                    <a:gd name="T24" fmla="*/ 12 w 15"/>
                    <a:gd name="T25" fmla="*/ 0 h 5"/>
                    <a:gd name="T26" fmla="*/ 13 w 15"/>
                    <a:gd name="T27" fmla="*/ 0 h 5"/>
                    <a:gd name="T28" fmla="*/ 13 w 15"/>
                    <a:gd name="T29" fmla="*/ 0 h 5"/>
                    <a:gd name="T30" fmla="*/ 15 w 15"/>
                    <a:gd name="T31" fmla="*/ 0 h 5"/>
                    <a:gd name="T32" fmla="*/ 15 w 15"/>
                    <a:gd name="T33" fmla="*/ 0 h 5"/>
                    <a:gd name="T34" fmla="*/ 15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8" name="Freeform 500"/>
                <p:cNvSpPr>
                  <a:spLocks/>
                </p:cNvSpPr>
                <p:nvPr/>
              </p:nvSpPr>
              <p:spPr bwMode="auto">
                <a:xfrm>
                  <a:off x="3355" y="2409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49" name="Freeform 501"/>
                <p:cNvSpPr>
                  <a:spLocks/>
                </p:cNvSpPr>
                <p:nvPr/>
              </p:nvSpPr>
              <p:spPr bwMode="auto">
                <a:xfrm>
                  <a:off x="3328" y="2396"/>
                  <a:ext cx="27" cy="15"/>
                </a:xfrm>
                <a:custGeom>
                  <a:avLst/>
                  <a:gdLst>
                    <a:gd name="T0" fmla="*/ 0 w 27"/>
                    <a:gd name="T1" fmla="*/ 0 h 15"/>
                    <a:gd name="T2" fmla="*/ 1 w 27"/>
                    <a:gd name="T3" fmla="*/ 0 h 15"/>
                    <a:gd name="T4" fmla="*/ 3 w 27"/>
                    <a:gd name="T5" fmla="*/ 1 h 15"/>
                    <a:gd name="T6" fmla="*/ 3 w 27"/>
                    <a:gd name="T7" fmla="*/ 1 h 15"/>
                    <a:gd name="T8" fmla="*/ 3 w 27"/>
                    <a:gd name="T9" fmla="*/ 1 h 15"/>
                    <a:gd name="T10" fmla="*/ 4 w 27"/>
                    <a:gd name="T11" fmla="*/ 1 h 15"/>
                    <a:gd name="T12" fmla="*/ 4 w 27"/>
                    <a:gd name="T13" fmla="*/ 1 h 15"/>
                    <a:gd name="T14" fmla="*/ 5 w 27"/>
                    <a:gd name="T15" fmla="*/ 1 h 15"/>
                    <a:gd name="T16" fmla="*/ 5 w 27"/>
                    <a:gd name="T17" fmla="*/ 1 h 15"/>
                    <a:gd name="T18" fmla="*/ 5 w 27"/>
                    <a:gd name="T19" fmla="*/ 0 h 15"/>
                    <a:gd name="T20" fmla="*/ 7 w 27"/>
                    <a:gd name="T21" fmla="*/ 0 h 15"/>
                    <a:gd name="T22" fmla="*/ 7 w 27"/>
                    <a:gd name="T23" fmla="*/ 0 h 15"/>
                    <a:gd name="T24" fmla="*/ 8 w 27"/>
                    <a:gd name="T25" fmla="*/ 1 h 15"/>
                    <a:gd name="T26" fmla="*/ 11 w 27"/>
                    <a:gd name="T27" fmla="*/ 3 h 15"/>
                    <a:gd name="T28" fmla="*/ 12 w 27"/>
                    <a:gd name="T29" fmla="*/ 4 h 15"/>
                    <a:gd name="T30" fmla="*/ 12 w 27"/>
                    <a:gd name="T31" fmla="*/ 4 h 15"/>
                    <a:gd name="T32" fmla="*/ 13 w 27"/>
                    <a:gd name="T33" fmla="*/ 4 h 15"/>
                    <a:gd name="T34" fmla="*/ 13 w 27"/>
                    <a:gd name="T35" fmla="*/ 4 h 15"/>
                    <a:gd name="T36" fmla="*/ 13 w 27"/>
                    <a:gd name="T37" fmla="*/ 5 h 15"/>
                    <a:gd name="T38" fmla="*/ 13 w 27"/>
                    <a:gd name="T39" fmla="*/ 7 h 15"/>
                    <a:gd name="T40" fmla="*/ 15 w 27"/>
                    <a:gd name="T41" fmla="*/ 8 h 15"/>
                    <a:gd name="T42" fmla="*/ 15 w 27"/>
                    <a:gd name="T43" fmla="*/ 9 h 15"/>
                    <a:gd name="T44" fmla="*/ 15 w 27"/>
                    <a:gd name="T45" fmla="*/ 11 h 15"/>
                    <a:gd name="T46" fmla="*/ 15 w 27"/>
                    <a:gd name="T47" fmla="*/ 11 h 15"/>
                    <a:gd name="T48" fmla="*/ 16 w 27"/>
                    <a:gd name="T49" fmla="*/ 11 h 15"/>
                    <a:gd name="T50" fmla="*/ 17 w 27"/>
                    <a:gd name="T51" fmla="*/ 11 h 15"/>
                    <a:gd name="T52" fmla="*/ 19 w 27"/>
                    <a:gd name="T53" fmla="*/ 12 h 15"/>
                    <a:gd name="T54" fmla="*/ 20 w 27"/>
                    <a:gd name="T55" fmla="*/ 12 h 15"/>
                    <a:gd name="T56" fmla="*/ 23 w 27"/>
                    <a:gd name="T57" fmla="*/ 13 h 15"/>
                    <a:gd name="T58" fmla="*/ 23 w 27"/>
                    <a:gd name="T59" fmla="*/ 13 h 15"/>
                    <a:gd name="T60" fmla="*/ 24 w 27"/>
                    <a:gd name="T61" fmla="*/ 13 h 15"/>
                    <a:gd name="T62" fmla="*/ 25 w 27"/>
                    <a:gd name="T63" fmla="*/ 15 h 15"/>
                    <a:gd name="T64" fmla="*/ 25 w 27"/>
                    <a:gd name="T65" fmla="*/ 13 h 15"/>
                    <a:gd name="T66" fmla="*/ 27 w 27"/>
                    <a:gd name="T67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" h="1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7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0" name="Freeform 502"/>
                <p:cNvSpPr>
                  <a:spLocks/>
                </p:cNvSpPr>
                <p:nvPr/>
              </p:nvSpPr>
              <p:spPr bwMode="auto">
                <a:xfrm>
                  <a:off x="3353" y="2408"/>
                  <a:ext cx="7" cy="8"/>
                </a:xfrm>
                <a:custGeom>
                  <a:avLst/>
                  <a:gdLst>
                    <a:gd name="T0" fmla="*/ 3 w 7"/>
                    <a:gd name="T1" fmla="*/ 1 h 8"/>
                    <a:gd name="T2" fmla="*/ 5 w 7"/>
                    <a:gd name="T3" fmla="*/ 0 h 8"/>
                    <a:gd name="T4" fmla="*/ 6 w 7"/>
                    <a:gd name="T5" fmla="*/ 0 h 8"/>
                    <a:gd name="T6" fmla="*/ 6 w 7"/>
                    <a:gd name="T7" fmla="*/ 0 h 8"/>
                    <a:gd name="T8" fmla="*/ 6 w 7"/>
                    <a:gd name="T9" fmla="*/ 0 h 8"/>
                    <a:gd name="T10" fmla="*/ 7 w 7"/>
                    <a:gd name="T11" fmla="*/ 0 h 8"/>
                    <a:gd name="T12" fmla="*/ 7 w 7"/>
                    <a:gd name="T13" fmla="*/ 1 h 8"/>
                    <a:gd name="T14" fmla="*/ 7 w 7"/>
                    <a:gd name="T15" fmla="*/ 1 h 8"/>
                    <a:gd name="T16" fmla="*/ 7 w 7"/>
                    <a:gd name="T17" fmla="*/ 3 h 8"/>
                    <a:gd name="T18" fmla="*/ 7 w 7"/>
                    <a:gd name="T19" fmla="*/ 4 h 8"/>
                    <a:gd name="T20" fmla="*/ 7 w 7"/>
                    <a:gd name="T21" fmla="*/ 4 h 8"/>
                    <a:gd name="T22" fmla="*/ 7 w 7"/>
                    <a:gd name="T23" fmla="*/ 4 h 8"/>
                    <a:gd name="T24" fmla="*/ 6 w 7"/>
                    <a:gd name="T25" fmla="*/ 3 h 8"/>
                    <a:gd name="T26" fmla="*/ 6 w 7"/>
                    <a:gd name="T27" fmla="*/ 3 h 8"/>
                    <a:gd name="T28" fmla="*/ 5 w 7"/>
                    <a:gd name="T29" fmla="*/ 3 h 8"/>
                    <a:gd name="T30" fmla="*/ 3 w 7"/>
                    <a:gd name="T31" fmla="*/ 3 h 8"/>
                    <a:gd name="T32" fmla="*/ 2 w 7"/>
                    <a:gd name="T33" fmla="*/ 3 h 8"/>
                    <a:gd name="T34" fmla="*/ 2 w 7"/>
                    <a:gd name="T35" fmla="*/ 4 h 8"/>
                    <a:gd name="T36" fmla="*/ 0 w 7"/>
                    <a:gd name="T37" fmla="*/ 4 h 8"/>
                    <a:gd name="T38" fmla="*/ 0 w 7"/>
                    <a:gd name="T39" fmla="*/ 4 h 8"/>
                    <a:gd name="T40" fmla="*/ 0 w 7"/>
                    <a:gd name="T41" fmla="*/ 4 h 8"/>
                    <a:gd name="T42" fmla="*/ 0 w 7"/>
                    <a:gd name="T43" fmla="*/ 6 h 8"/>
                    <a:gd name="T44" fmla="*/ 0 w 7"/>
                    <a:gd name="T45" fmla="*/ 7 h 8"/>
                    <a:gd name="T46" fmla="*/ 0 w 7"/>
                    <a:gd name="T47" fmla="*/ 8 h 8"/>
                    <a:gd name="T48" fmla="*/ 0 w 7"/>
                    <a:gd name="T4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" h="8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1" name="Freeform 503"/>
                <p:cNvSpPr>
                  <a:spLocks/>
                </p:cNvSpPr>
                <p:nvPr/>
              </p:nvSpPr>
              <p:spPr bwMode="auto">
                <a:xfrm>
                  <a:off x="3349" y="2416"/>
                  <a:ext cx="9" cy="11"/>
                </a:xfrm>
                <a:custGeom>
                  <a:avLst/>
                  <a:gdLst>
                    <a:gd name="T0" fmla="*/ 4 w 9"/>
                    <a:gd name="T1" fmla="*/ 0 h 11"/>
                    <a:gd name="T2" fmla="*/ 4 w 9"/>
                    <a:gd name="T3" fmla="*/ 0 h 11"/>
                    <a:gd name="T4" fmla="*/ 3 w 9"/>
                    <a:gd name="T5" fmla="*/ 2 h 11"/>
                    <a:gd name="T6" fmla="*/ 2 w 9"/>
                    <a:gd name="T7" fmla="*/ 2 h 11"/>
                    <a:gd name="T8" fmla="*/ 2 w 9"/>
                    <a:gd name="T9" fmla="*/ 2 h 11"/>
                    <a:gd name="T10" fmla="*/ 2 w 9"/>
                    <a:gd name="T11" fmla="*/ 2 h 11"/>
                    <a:gd name="T12" fmla="*/ 2 w 9"/>
                    <a:gd name="T13" fmla="*/ 3 h 11"/>
                    <a:gd name="T14" fmla="*/ 0 w 9"/>
                    <a:gd name="T15" fmla="*/ 3 h 11"/>
                    <a:gd name="T16" fmla="*/ 0 w 9"/>
                    <a:gd name="T17" fmla="*/ 4 h 11"/>
                    <a:gd name="T18" fmla="*/ 2 w 9"/>
                    <a:gd name="T19" fmla="*/ 4 h 11"/>
                    <a:gd name="T20" fmla="*/ 3 w 9"/>
                    <a:gd name="T21" fmla="*/ 6 h 11"/>
                    <a:gd name="T22" fmla="*/ 3 w 9"/>
                    <a:gd name="T23" fmla="*/ 6 h 11"/>
                    <a:gd name="T24" fmla="*/ 3 w 9"/>
                    <a:gd name="T25" fmla="*/ 7 h 11"/>
                    <a:gd name="T26" fmla="*/ 3 w 9"/>
                    <a:gd name="T27" fmla="*/ 8 h 11"/>
                    <a:gd name="T28" fmla="*/ 4 w 9"/>
                    <a:gd name="T29" fmla="*/ 8 h 11"/>
                    <a:gd name="T30" fmla="*/ 4 w 9"/>
                    <a:gd name="T31" fmla="*/ 8 h 11"/>
                    <a:gd name="T32" fmla="*/ 6 w 9"/>
                    <a:gd name="T33" fmla="*/ 8 h 11"/>
                    <a:gd name="T34" fmla="*/ 7 w 9"/>
                    <a:gd name="T35" fmla="*/ 10 h 11"/>
                    <a:gd name="T36" fmla="*/ 9 w 9"/>
                    <a:gd name="T37" fmla="*/ 10 h 11"/>
                    <a:gd name="T38" fmla="*/ 9 w 9"/>
                    <a:gd name="T39" fmla="*/ 10 h 11"/>
                    <a:gd name="T40" fmla="*/ 9 w 9"/>
                    <a:gd name="T41" fmla="*/ 10 h 11"/>
                    <a:gd name="T42" fmla="*/ 9 w 9"/>
                    <a:gd name="T43" fmla="*/ 11 h 11"/>
                    <a:gd name="T44" fmla="*/ 9 w 9"/>
                    <a:gd name="T4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9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2" name="Freeform 504"/>
                <p:cNvSpPr>
                  <a:spLocks/>
                </p:cNvSpPr>
                <p:nvPr/>
              </p:nvSpPr>
              <p:spPr bwMode="auto">
                <a:xfrm>
                  <a:off x="3355" y="2427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1 h 3"/>
                    <a:gd name="T4" fmla="*/ 1 w 3"/>
                    <a:gd name="T5" fmla="*/ 1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3" name="Freeform 505"/>
                <p:cNvSpPr>
                  <a:spLocks/>
                </p:cNvSpPr>
                <p:nvPr/>
              </p:nvSpPr>
              <p:spPr bwMode="auto">
                <a:xfrm>
                  <a:off x="3353" y="243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4" name="Freeform 506"/>
                <p:cNvSpPr>
                  <a:spLocks/>
                </p:cNvSpPr>
                <p:nvPr/>
              </p:nvSpPr>
              <p:spPr bwMode="auto">
                <a:xfrm>
                  <a:off x="3352" y="243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5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351" y="243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6" name="Freeform 508"/>
                <p:cNvSpPr>
                  <a:spLocks/>
                </p:cNvSpPr>
                <p:nvPr/>
              </p:nvSpPr>
              <p:spPr bwMode="auto">
                <a:xfrm>
                  <a:off x="3348" y="2431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0 h 10"/>
                    <a:gd name="T4" fmla="*/ 1 w 3"/>
                    <a:gd name="T5" fmla="*/ 1 h 10"/>
                    <a:gd name="T6" fmla="*/ 0 w 3"/>
                    <a:gd name="T7" fmla="*/ 3 h 10"/>
                    <a:gd name="T8" fmla="*/ 0 w 3"/>
                    <a:gd name="T9" fmla="*/ 4 h 10"/>
                    <a:gd name="T10" fmla="*/ 0 w 3"/>
                    <a:gd name="T11" fmla="*/ 4 h 10"/>
                    <a:gd name="T12" fmla="*/ 1 w 3"/>
                    <a:gd name="T13" fmla="*/ 6 h 10"/>
                    <a:gd name="T14" fmla="*/ 1 w 3"/>
                    <a:gd name="T15" fmla="*/ 7 h 10"/>
                    <a:gd name="T16" fmla="*/ 1 w 3"/>
                    <a:gd name="T17" fmla="*/ 7 h 10"/>
                    <a:gd name="T18" fmla="*/ 1 w 3"/>
                    <a:gd name="T19" fmla="*/ 8 h 10"/>
                    <a:gd name="T20" fmla="*/ 1 w 3"/>
                    <a:gd name="T21" fmla="*/ 10 h 10"/>
                    <a:gd name="T22" fmla="*/ 0 w 3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7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3351" y="244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8" name="Freeform 510"/>
                <p:cNvSpPr>
                  <a:spLocks/>
                </p:cNvSpPr>
                <p:nvPr/>
              </p:nvSpPr>
              <p:spPr bwMode="auto">
                <a:xfrm>
                  <a:off x="3348" y="2447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0 h 8"/>
                    <a:gd name="T4" fmla="*/ 3 w 3"/>
                    <a:gd name="T5" fmla="*/ 2 h 8"/>
                    <a:gd name="T6" fmla="*/ 3 w 3"/>
                    <a:gd name="T7" fmla="*/ 2 h 8"/>
                    <a:gd name="T8" fmla="*/ 1 w 3"/>
                    <a:gd name="T9" fmla="*/ 4 h 8"/>
                    <a:gd name="T10" fmla="*/ 0 w 3"/>
                    <a:gd name="T11" fmla="*/ 4 h 8"/>
                    <a:gd name="T12" fmla="*/ 0 w 3"/>
                    <a:gd name="T13" fmla="*/ 6 h 8"/>
                    <a:gd name="T14" fmla="*/ 0 w 3"/>
                    <a:gd name="T15" fmla="*/ 6 h 8"/>
                    <a:gd name="T16" fmla="*/ 0 w 3"/>
                    <a:gd name="T17" fmla="*/ 6 h 8"/>
                    <a:gd name="T18" fmla="*/ 0 w 3"/>
                    <a:gd name="T19" fmla="*/ 7 h 8"/>
                    <a:gd name="T20" fmla="*/ 1 w 3"/>
                    <a:gd name="T21" fmla="*/ 7 h 8"/>
                    <a:gd name="T22" fmla="*/ 1 w 3"/>
                    <a:gd name="T23" fmla="*/ 7 h 8"/>
                    <a:gd name="T24" fmla="*/ 3 w 3"/>
                    <a:gd name="T25" fmla="*/ 8 h 8"/>
                    <a:gd name="T26" fmla="*/ 3 w 3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59" name="Freeform 511"/>
                <p:cNvSpPr>
                  <a:spLocks/>
                </p:cNvSpPr>
                <p:nvPr/>
              </p:nvSpPr>
              <p:spPr bwMode="auto">
                <a:xfrm>
                  <a:off x="3336" y="2455"/>
                  <a:ext cx="23" cy="18"/>
                </a:xfrm>
                <a:custGeom>
                  <a:avLst/>
                  <a:gdLst>
                    <a:gd name="T0" fmla="*/ 15 w 23"/>
                    <a:gd name="T1" fmla="*/ 0 h 18"/>
                    <a:gd name="T2" fmla="*/ 17 w 23"/>
                    <a:gd name="T3" fmla="*/ 2 h 18"/>
                    <a:gd name="T4" fmla="*/ 19 w 23"/>
                    <a:gd name="T5" fmla="*/ 2 h 18"/>
                    <a:gd name="T6" fmla="*/ 22 w 23"/>
                    <a:gd name="T7" fmla="*/ 2 h 18"/>
                    <a:gd name="T8" fmla="*/ 22 w 23"/>
                    <a:gd name="T9" fmla="*/ 2 h 18"/>
                    <a:gd name="T10" fmla="*/ 23 w 23"/>
                    <a:gd name="T11" fmla="*/ 2 h 18"/>
                    <a:gd name="T12" fmla="*/ 23 w 23"/>
                    <a:gd name="T13" fmla="*/ 3 h 18"/>
                    <a:gd name="T14" fmla="*/ 23 w 23"/>
                    <a:gd name="T15" fmla="*/ 4 h 18"/>
                    <a:gd name="T16" fmla="*/ 23 w 23"/>
                    <a:gd name="T17" fmla="*/ 4 h 18"/>
                    <a:gd name="T18" fmla="*/ 23 w 23"/>
                    <a:gd name="T19" fmla="*/ 6 h 18"/>
                    <a:gd name="T20" fmla="*/ 23 w 23"/>
                    <a:gd name="T21" fmla="*/ 6 h 18"/>
                    <a:gd name="T22" fmla="*/ 22 w 23"/>
                    <a:gd name="T23" fmla="*/ 6 h 18"/>
                    <a:gd name="T24" fmla="*/ 22 w 23"/>
                    <a:gd name="T25" fmla="*/ 6 h 18"/>
                    <a:gd name="T26" fmla="*/ 20 w 23"/>
                    <a:gd name="T27" fmla="*/ 6 h 18"/>
                    <a:gd name="T28" fmla="*/ 19 w 23"/>
                    <a:gd name="T29" fmla="*/ 6 h 18"/>
                    <a:gd name="T30" fmla="*/ 19 w 23"/>
                    <a:gd name="T31" fmla="*/ 7 h 18"/>
                    <a:gd name="T32" fmla="*/ 17 w 23"/>
                    <a:gd name="T33" fmla="*/ 7 h 18"/>
                    <a:gd name="T34" fmla="*/ 17 w 23"/>
                    <a:gd name="T35" fmla="*/ 7 h 18"/>
                    <a:gd name="T36" fmla="*/ 16 w 23"/>
                    <a:gd name="T37" fmla="*/ 9 h 18"/>
                    <a:gd name="T38" fmla="*/ 15 w 23"/>
                    <a:gd name="T39" fmla="*/ 10 h 18"/>
                    <a:gd name="T40" fmla="*/ 15 w 23"/>
                    <a:gd name="T41" fmla="*/ 10 h 18"/>
                    <a:gd name="T42" fmla="*/ 15 w 23"/>
                    <a:gd name="T43" fmla="*/ 10 h 18"/>
                    <a:gd name="T44" fmla="*/ 16 w 23"/>
                    <a:gd name="T45" fmla="*/ 11 h 18"/>
                    <a:gd name="T46" fmla="*/ 16 w 23"/>
                    <a:gd name="T47" fmla="*/ 11 h 18"/>
                    <a:gd name="T48" fmla="*/ 16 w 23"/>
                    <a:gd name="T49" fmla="*/ 11 h 18"/>
                    <a:gd name="T50" fmla="*/ 17 w 23"/>
                    <a:gd name="T51" fmla="*/ 11 h 18"/>
                    <a:gd name="T52" fmla="*/ 19 w 23"/>
                    <a:gd name="T53" fmla="*/ 13 h 18"/>
                    <a:gd name="T54" fmla="*/ 20 w 23"/>
                    <a:gd name="T55" fmla="*/ 13 h 18"/>
                    <a:gd name="T56" fmla="*/ 20 w 23"/>
                    <a:gd name="T57" fmla="*/ 13 h 18"/>
                    <a:gd name="T58" fmla="*/ 20 w 23"/>
                    <a:gd name="T59" fmla="*/ 13 h 18"/>
                    <a:gd name="T60" fmla="*/ 20 w 23"/>
                    <a:gd name="T61" fmla="*/ 14 h 18"/>
                    <a:gd name="T62" fmla="*/ 20 w 23"/>
                    <a:gd name="T63" fmla="*/ 14 h 18"/>
                    <a:gd name="T64" fmla="*/ 20 w 23"/>
                    <a:gd name="T65" fmla="*/ 14 h 18"/>
                    <a:gd name="T66" fmla="*/ 19 w 23"/>
                    <a:gd name="T67" fmla="*/ 14 h 18"/>
                    <a:gd name="T68" fmla="*/ 16 w 23"/>
                    <a:gd name="T69" fmla="*/ 15 h 18"/>
                    <a:gd name="T70" fmla="*/ 16 w 23"/>
                    <a:gd name="T71" fmla="*/ 17 h 18"/>
                    <a:gd name="T72" fmla="*/ 15 w 23"/>
                    <a:gd name="T73" fmla="*/ 15 h 18"/>
                    <a:gd name="T74" fmla="*/ 13 w 23"/>
                    <a:gd name="T75" fmla="*/ 15 h 18"/>
                    <a:gd name="T76" fmla="*/ 13 w 23"/>
                    <a:gd name="T77" fmla="*/ 15 h 18"/>
                    <a:gd name="T78" fmla="*/ 12 w 23"/>
                    <a:gd name="T79" fmla="*/ 15 h 18"/>
                    <a:gd name="T80" fmla="*/ 12 w 23"/>
                    <a:gd name="T81" fmla="*/ 15 h 18"/>
                    <a:gd name="T82" fmla="*/ 12 w 23"/>
                    <a:gd name="T83" fmla="*/ 15 h 18"/>
                    <a:gd name="T84" fmla="*/ 12 w 23"/>
                    <a:gd name="T85" fmla="*/ 15 h 18"/>
                    <a:gd name="T86" fmla="*/ 12 w 23"/>
                    <a:gd name="T87" fmla="*/ 17 h 18"/>
                    <a:gd name="T88" fmla="*/ 12 w 23"/>
                    <a:gd name="T89" fmla="*/ 17 h 18"/>
                    <a:gd name="T90" fmla="*/ 11 w 23"/>
                    <a:gd name="T91" fmla="*/ 17 h 18"/>
                    <a:gd name="T92" fmla="*/ 9 w 23"/>
                    <a:gd name="T93" fmla="*/ 17 h 18"/>
                    <a:gd name="T94" fmla="*/ 8 w 23"/>
                    <a:gd name="T95" fmla="*/ 17 h 18"/>
                    <a:gd name="T96" fmla="*/ 5 w 23"/>
                    <a:gd name="T97" fmla="*/ 18 h 18"/>
                    <a:gd name="T98" fmla="*/ 3 w 23"/>
                    <a:gd name="T99" fmla="*/ 18 h 18"/>
                    <a:gd name="T100" fmla="*/ 1 w 23"/>
                    <a:gd name="T101" fmla="*/ 17 h 18"/>
                    <a:gd name="T102" fmla="*/ 0 w 23"/>
                    <a:gd name="T103" fmla="*/ 18 h 18"/>
                    <a:gd name="T104" fmla="*/ 0 w 23"/>
                    <a:gd name="T10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" h="18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0" name="Freeform 51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4" cy="0"/>
                </a:xfrm>
                <a:custGeom>
                  <a:avLst/>
                  <a:gdLst>
                    <a:gd name="T0" fmla="*/ 4 w 4"/>
                    <a:gd name="T1" fmla="*/ 1 w 4"/>
                    <a:gd name="T2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1" name="Freeform 513"/>
                <p:cNvSpPr>
                  <a:spLocks/>
                </p:cNvSpPr>
                <p:nvPr/>
              </p:nvSpPr>
              <p:spPr bwMode="auto">
                <a:xfrm>
                  <a:off x="3325" y="2472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1 h 1"/>
                    <a:gd name="T4" fmla="*/ 4 w 7"/>
                    <a:gd name="T5" fmla="*/ 1 h 1"/>
                    <a:gd name="T6" fmla="*/ 4 w 7"/>
                    <a:gd name="T7" fmla="*/ 0 h 1"/>
                    <a:gd name="T8" fmla="*/ 4 w 7"/>
                    <a:gd name="T9" fmla="*/ 0 h 1"/>
                    <a:gd name="T10" fmla="*/ 3 w 7"/>
                    <a:gd name="T11" fmla="*/ 0 h 1"/>
                    <a:gd name="T12" fmla="*/ 3 w 7"/>
                    <a:gd name="T13" fmla="*/ 1 h 1"/>
                    <a:gd name="T14" fmla="*/ 0 w 7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2" name="Freeform 514"/>
                <p:cNvSpPr>
                  <a:spLocks/>
                </p:cNvSpPr>
                <p:nvPr/>
              </p:nvSpPr>
              <p:spPr bwMode="auto">
                <a:xfrm>
                  <a:off x="3325" y="247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3" name="Freeform 515"/>
                <p:cNvSpPr>
                  <a:spLocks/>
                </p:cNvSpPr>
                <p:nvPr/>
              </p:nvSpPr>
              <p:spPr bwMode="auto">
                <a:xfrm>
                  <a:off x="3320" y="2473"/>
                  <a:ext cx="5" cy="1"/>
                </a:xfrm>
                <a:custGeom>
                  <a:avLst/>
                  <a:gdLst>
                    <a:gd name="T0" fmla="*/ 5 w 5"/>
                    <a:gd name="T1" fmla="*/ 1 h 1"/>
                    <a:gd name="T2" fmla="*/ 4 w 5"/>
                    <a:gd name="T3" fmla="*/ 1 h 1"/>
                    <a:gd name="T4" fmla="*/ 1 w 5"/>
                    <a:gd name="T5" fmla="*/ 0 h 1"/>
                    <a:gd name="T6" fmla="*/ 1 w 5"/>
                    <a:gd name="T7" fmla="*/ 0 h 1"/>
                    <a:gd name="T8" fmla="*/ 0 w 5"/>
                    <a:gd name="T9" fmla="*/ 1 h 1"/>
                    <a:gd name="T10" fmla="*/ 0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4" name="Line 516"/>
                <p:cNvSpPr>
                  <a:spLocks noChangeShapeType="1"/>
                </p:cNvSpPr>
                <p:nvPr/>
              </p:nvSpPr>
              <p:spPr bwMode="auto">
                <a:xfrm>
                  <a:off x="3320" y="247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5" name="Freeform 517"/>
                <p:cNvSpPr>
                  <a:spLocks/>
                </p:cNvSpPr>
                <p:nvPr/>
              </p:nvSpPr>
              <p:spPr bwMode="auto">
                <a:xfrm>
                  <a:off x="3316" y="2474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0 h 3"/>
                    <a:gd name="T4" fmla="*/ 1 w 4"/>
                    <a:gd name="T5" fmla="*/ 2 h 3"/>
                    <a:gd name="T6" fmla="*/ 1 w 4"/>
                    <a:gd name="T7" fmla="*/ 2 h 3"/>
                    <a:gd name="T8" fmla="*/ 0 w 4"/>
                    <a:gd name="T9" fmla="*/ 2 h 3"/>
                    <a:gd name="T10" fmla="*/ 0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6" name="Freeform 518"/>
                <p:cNvSpPr>
                  <a:spLocks/>
                </p:cNvSpPr>
                <p:nvPr/>
              </p:nvSpPr>
              <p:spPr bwMode="auto">
                <a:xfrm>
                  <a:off x="3314" y="2477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7" name="Freeform 519"/>
                <p:cNvSpPr>
                  <a:spLocks/>
                </p:cNvSpPr>
                <p:nvPr/>
              </p:nvSpPr>
              <p:spPr bwMode="auto">
                <a:xfrm>
                  <a:off x="3314" y="2477"/>
                  <a:ext cx="3" cy="9"/>
                </a:xfrm>
                <a:custGeom>
                  <a:avLst/>
                  <a:gdLst>
                    <a:gd name="T0" fmla="*/ 0 w 3"/>
                    <a:gd name="T1" fmla="*/ 0 h 9"/>
                    <a:gd name="T2" fmla="*/ 0 w 3"/>
                    <a:gd name="T3" fmla="*/ 1 h 9"/>
                    <a:gd name="T4" fmla="*/ 2 w 3"/>
                    <a:gd name="T5" fmla="*/ 1 h 9"/>
                    <a:gd name="T6" fmla="*/ 2 w 3"/>
                    <a:gd name="T7" fmla="*/ 4 h 9"/>
                    <a:gd name="T8" fmla="*/ 3 w 3"/>
                    <a:gd name="T9" fmla="*/ 4 h 9"/>
                    <a:gd name="T10" fmla="*/ 3 w 3"/>
                    <a:gd name="T11" fmla="*/ 7 h 9"/>
                    <a:gd name="T12" fmla="*/ 3 w 3"/>
                    <a:gd name="T13" fmla="*/ 7 h 9"/>
                    <a:gd name="T14" fmla="*/ 3 w 3"/>
                    <a:gd name="T15" fmla="*/ 8 h 9"/>
                    <a:gd name="T16" fmla="*/ 3 w 3"/>
                    <a:gd name="T17" fmla="*/ 9 h 9"/>
                    <a:gd name="T18" fmla="*/ 3 w 3"/>
                    <a:gd name="T1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9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8" name="Freeform 520"/>
                <p:cNvSpPr>
                  <a:spLocks/>
                </p:cNvSpPr>
                <p:nvPr/>
              </p:nvSpPr>
              <p:spPr bwMode="auto">
                <a:xfrm>
                  <a:off x="3314" y="2486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2 w 3"/>
                    <a:gd name="T7" fmla="*/ 2 h 3"/>
                    <a:gd name="T8" fmla="*/ 0 w 3"/>
                    <a:gd name="T9" fmla="*/ 2 h 3"/>
                    <a:gd name="T10" fmla="*/ 0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69" name="Freeform 521"/>
                <p:cNvSpPr>
                  <a:spLocks/>
                </p:cNvSpPr>
                <p:nvPr/>
              </p:nvSpPr>
              <p:spPr bwMode="auto">
                <a:xfrm>
                  <a:off x="3310" y="2488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3 w 4"/>
                    <a:gd name="T3" fmla="*/ 1 h 1"/>
                    <a:gd name="T4" fmla="*/ 3 w 4"/>
                    <a:gd name="T5" fmla="*/ 0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0" name="Freeform 522"/>
                <p:cNvSpPr>
                  <a:spLocks/>
                </p:cNvSpPr>
                <p:nvPr/>
              </p:nvSpPr>
              <p:spPr bwMode="auto">
                <a:xfrm>
                  <a:off x="3305" y="2488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0 h 5"/>
                    <a:gd name="T6" fmla="*/ 4 w 5"/>
                    <a:gd name="T7" fmla="*/ 0 h 5"/>
                    <a:gd name="T8" fmla="*/ 4 w 5"/>
                    <a:gd name="T9" fmla="*/ 0 h 5"/>
                    <a:gd name="T10" fmla="*/ 3 w 5"/>
                    <a:gd name="T11" fmla="*/ 0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3 h 5"/>
                    <a:gd name="T18" fmla="*/ 1 w 5"/>
                    <a:gd name="T19" fmla="*/ 4 h 5"/>
                    <a:gd name="T20" fmla="*/ 0 w 5"/>
                    <a:gd name="T21" fmla="*/ 5 h 5"/>
                    <a:gd name="T22" fmla="*/ 0 w 5"/>
                    <a:gd name="T2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1" name="Freeform 523"/>
                <p:cNvSpPr>
                  <a:spLocks/>
                </p:cNvSpPr>
                <p:nvPr/>
              </p:nvSpPr>
              <p:spPr bwMode="auto">
                <a:xfrm>
                  <a:off x="3299" y="249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5 w 6"/>
                    <a:gd name="T3" fmla="*/ 2 h 6"/>
                    <a:gd name="T4" fmla="*/ 5 w 6"/>
                    <a:gd name="T5" fmla="*/ 3 h 6"/>
                    <a:gd name="T6" fmla="*/ 5 w 6"/>
                    <a:gd name="T7" fmla="*/ 3 h 6"/>
                    <a:gd name="T8" fmla="*/ 3 w 6"/>
                    <a:gd name="T9" fmla="*/ 3 h 6"/>
                    <a:gd name="T10" fmla="*/ 3 w 6"/>
                    <a:gd name="T11" fmla="*/ 3 h 6"/>
                    <a:gd name="T12" fmla="*/ 3 w 6"/>
                    <a:gd name="T13" fmla="*/ 3 h 6"/>
                    <a:gd name="T14" fmla="*/ 2 w 6"/>
                    <a:gd name="T15" fmla="*/ 2 h 6"/>
                    <a:gd name="T16" fmla="*/ 2 w 6"/>
                    <a:gd name="T17" fmla="*/ 2 h 6"/>
                    <a:gd name="T18" fmla="*/ 2 w 6"/>
                    <a:gd name="T19" fmla="*/ 3 h 6"/>
                    <a:gd name="T20" fmla="*/ 0 w 6"/>
                    <a:gd name="T21" fmla="*/ 3 h 6"/>
                    <a:gd name="T22" fmla="*/ 0 w 6"/>
                    <a:gd name="T23" fmla="*/ 6 h 6"/>
                    <a:gd name="T24" fmla="*/ 0 w 6"/>
                    <a:gd name="T2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2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3298" y="2499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3" name="Freeform 525"/>
                <p:cNvSpPr>
                  <a:spLocks/>
                </p:cNvSpPr>
                <p:nvPr/>
              </p:nvSpPr>
              <p:spPr bwMode="auto">
                <a:xfrm>
                  <a:off x="3298" y="2501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0 w 6"/>
                    <a:gd name="T3" fmla="*/ 2 h 10"/>
                    <a:gd name="T4" fmla="*/ 0 w 6"/>
                    <a:gd name="T5" fmla="*/ 3 h 10"/>
                    <a:gd name="T6" fmla="*/ 1 w 6"/>
                    <a:gd name="T7" fmla="*/ 3 h 10"/>
                    <a:gd name="T8" fmla="*/ 3 w 6"/>
                    <a:gd name="T9" fmla="*/ 4 h 10"/>
                    <a:gd name="T10" fmla="*/ 3 w 6"/>
                    <a:gd name="T11" fmla="*/ 4 h 10"/>
                    <a:gd name="T12" fmla="*/ 4 w 6"/>
                    <a:gd name="T13" fmla="*/ 4 h 10"/>
                    <a:gd name="T14" fmla="*/ 4 w 6"/>
                    <a:gd name="T15" fmla="*/ 4 h 10"/>
                    <a:gd name="T16" fmla="*/ 6 w 6"/>
                    <a:gd name="T17" fmla="*/ 6 h 10"/>
                    <a:gd name="T18" fmla="*/ 6 w 6"/>
                    <a:gd name="T19" fmla="*/ 6 h 10"/>
                    <a:gd name="T20" fmla="*/ 6 w 6"/>
                    <a:gd name="T21" fmla="*/ 7 h 10"/>
                    <a:gd name="T22" fmla="*/ 6 w 6"/>
                    <a:gd name="T23" fmla="*/ 7 h 10"/>
                    <a:gd name="T24" fmla="*/ 6 w 6"/>
                    <a:gd name="T25" fmla="*/ 8 h 10"/>
                    <a:gd name="T26" fmla="*/ 6 w 6"/>
                    <a:gd name="T2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0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4" name="Freeform 526"/>
                <p:cNvSpPr>
                  <a:spLocks/>
                </p:cNvSpPr>
                <p:nvPr/>
              </p:nvSpPr>
              <p:spPr bwMode="auto">
                <a:xfrm>
                  <a:off x="3304" y="2511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0 h 7"/>
                    <a:gd name="T4" fmla="*/ 0 w 4"/>
                    <a:gd name="T5" fmla="*/ 0 h 7"/>
                    <a:gd name="T6" fmla="*/ 0 w 4"/>
                    <a:gd name="T7" fmla="*/ 0 h 7"/>
                    <a:gd name="T8" fmla="*/ 1 w 4"/>
                    <a:gd name="T9" fmla="*/ 1 h 7"/>
                    <a:gd name="T10" fmla="*/ 1 w 4"/>
                    <a:gd name="T11" fmla="*/ 1 h 7"/>
                    <a:gd name="T12" fmla="*/ 2 w 4"/>
                    <a:gd name="T13" fmla="*/ 1 h 7"/>
                    <a:gd name="T14" fmla="*/ 4 w 4"/>
                    <a:gd name="T15" fmla="*/ 2 h 7"/>
                    <a:gd name="T16" fmla="*/ 4 w 4"/>
                    <a:gd name="T17" fmla="*/ 2 h 7"/>
                    <a:gd name="T18" fmla="*/ 4 w 4"/>
                    <a:gd name="T19" fmla="*/ 4 h 7"/>
                    <a:gd name="T20" fmla="*/ 4 w 4"/>
                    <a:gd name="T21" fmla="*/ 5 h 7"/>
                    <a:gd name="T22" fmla="*/ 4 w 4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5" name="Freeform 527"/>
                <p:cNvSpPr>
                  <a:spLocks/>
                </p:cNvSpPr>
                <p:nvPr/>
              </p:nvSpPr>
              <p:spPr bwMode="auto">
                <a:xfrm>
                  <a:off x="330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6" name="Freeform 528"/>
                <p:cNvSpPr>
                  <a:spLocks/>
                </p:cNvSpPr>
                <p:nvPr/>
              </p:nvSpPr>
              <p:spPr bwMode="auto">
                <a:xfrm>
                  <a:off x="3305" y="2519"/>
                  <a:ext cx="5" cy="7"/>
                </a:xfrm>
                <a:custGeom>
                  <a:avLst/>
                  <a:gdLst>
                    <a:gd name="T0" fmla="*/ 4 w 5"/>
                    <a:gd name="T1" fmla="*/ 0 h 7"/>
                    <a:gd name="T2" fmla="*/ 4 w 5"/>
                    <a:gd name="T3" fmla="*/ 0 h 7"/>
                    <a:gd name="T4" fmla="*/ 4 w 5"/>
                    <a:gd name="T5" fmla="*/ 0 h 7"/>
                    <a:gd name="T6" fmla="*/ 4 w 5"/>
                    <a:gd name="T7" fmla="*/ 0 h 7"/>
                    <a:gd name="T8" fmla="*/ 5 w 5"/>
                    <a:gd name="T9" fmla="*/ 1 h 7"/>
                    <a:gd name="T10" fmla="*/ 5 w 5"/>
                    <a:gd name="T11" fmla="*/ 3 h 7"/>
                    <a:gd name="T12" fmla="*/ 4 w 5"/>
                    <a:gd name="T13" fmla="*/ 3 h 7"/>
                    <a:gd name="T14" fmla="*/ 3 w 5"/>
                    <a:gd name="T15" fmla="*/ 4 h 7"/>
                    <a:gd name="T16" fmla="*/ 1 w 5"/>
                    <a:gd name="T17" fmla="*/ 5 h 7"/>
                    <a:gd name="T18" fmla="*/ 1 w 5"/>
                    <a:gd name="T19" fmla="*/ 5 h 7"/>
                    <a:gd name="T20" fmla="*/ 1 w 5"/>
                    <a:gd name="T21" fmla="*/ 7 h 7"/>
                    <a:gd name="T22" fmla="*/ 0 w 5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7" name="Freeform 529"/>
                <p:cNvSpPr>
                  <a:spLocks/>
                </p:cNvSpPr>
                <p:nvPr/>
              </p:nvSpPr>
              <p:spPr bwMode="auto">
                <a:xfrm>
                  <a:off x="3305" y="2526"/>
                  <a:ext cx="0" cy="2"/>
                </a:xfrm>
                <a:custGeom>
                  <a:avLst/>
                  <a:gdLst>
                    <a:gd name="T0" fmla="*/ 0 h 2"/>
                    <a:gd name="T1" fmla="*/ 1 h 2"/>
                    <a:gd name="T2" fmla="*/ 1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8" name="Freeform 530"/>
                <p:cNvSpPr>
                  <a:spLocks/>
                </p:cNvSpPr>
                <p:nvPr/>
              </p:nvSpPr>
              <p:spPr bwMode="auto">
                <a:xfrm>
                  <a:off x="3309" y="2538"/>
                  <a:ext cx="7" cy="16"/>
                </a:xfrm>
                <a:custGeom>
                  <a:avLst/>
                  <a:gdLst>
                    <a:gd name="T0" fmla="*/ 0 w 7"/>
                    <a:gd name="T1" fmla="*/ 0 h 16"/>
                    <a:gd name="T2" fmla="*/ 0 w 7"/>
                    <a:gd name="T3" fmla="*/ 0 h 16"/>
                    <a:gd name="T4" fmla="*/ 1 w 7"/>
                    <a:gd name="T5" fmla="*/ 0 h 16"/>
                    <a:gd name="T6" fmla="*/ 1 w 7"/>
                    <a:gd name="T7" fmla="*/ 0 h 16"/>
                    <a:gd name="T8" fmla="*/ 1 w 7"/>
                    <a:gd name="T9" fmla="*/ 1 h 16"/>
                    <a:gd name="T10" fmla="*/ 1 w 7"/>
                    <a:gd name="T11" fmla="*/ 2 h 16"/>
                    <a:gd name="T12" fmla="*/ 3 w 7"/>
                    <a:gd name="T13" fmla="*/ 2 h 16"/>
                    <a:gd name="T14" fmla="*/ 3 w 7"/>
                    <a:gd name="T15" fmla="*/ 4 h 16"/>
                    <a:gd name="T16" fmla="*/ 3 w 7"/>
                    <a:gd name="T17" fmla="*/ 4 h 16"/>
                    <a:gd name="T18" fmla="*/ 3 w 7"/>
                    <a:gd name="T19" fmla="*/ 5 h 16"/>
                    <a:gd name="T20" fmla="*/ 4 w 7"/>
                    <a:gd name="T21" fmla="*/ 7 h 16"/>
                    <a:gd name="T22" fmla="*/ 4 w 7"/>
                    <a:gd name="T23" fmla="*/ 8 h 16"/>
                    <a:gd name="T24" fmla="*/ 4 w 7"/>
                    <a:gd name="T25" fmla="*/ 8 h 16"/>
                    <a:gd name="T26" fmla="*/ 4 w 7"/>
                    <a:gd name="T27" fmla="*/ 9 h 16"/>
                    <a:gd name="T28" fmla="*/ 4 w 7"/>
                    <a:gd name="T29" fmla="*/ 9 h 16"/>
                    <a:gd name="T30" fmla="*/ 4 w 7"/>
                    <a:gd name="T31" fmla="*/ 9 h 16"/>
                    <a:gd name="T32" fmla="*/ 4 w 7"/>
                    <a:gd name="T33" fmla="*/ 11 h 16"/>
                    <a:gd name="T34" fmla="*/ 4 w 7"/>
                    <a:gd name="T35" fmla="*/ 11 h 16"/>
                    <a:gd name="T36" fmla="*/ 5 w 7"/>
                    <a:gd name="T37" fmla="*/ 11 h 16"/>
                    <a:gd name="T38" fmla="*/ 5 w 7"/>
                    <a:gd name="T39" fmla="*/ 12 h 16"/>
                    <a:gd name="T40" fmla="*/ 5 w 7"/>
                    <a:gd name="T41" fmla="*/ 12 h 16"/>
                    <a:gd name="T42" fmla="*/ 5 w 7"/>
                    <a:gd name="T43" fmla="*/ 12 h 16"/>
                    <a:gd name="T44" fmla="*/ 5 w 7"/>
                    <a:gd name="T45" fmla="*/ 13 h 16"/>
                    <a:gd name="T46" fmla="*/ 7 w 7"/>
                    <a:gd name="T4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79" name="Freeform 531"/>
                <p:cNvSpPr>
                  <a:spLocks/>
                </p:cNvSpPr>
                <p:nvPr/>
              </p:nvSpPr>
              <p:spPr bwMode="auto">
                <a:xfrm>
                  <a:off x="3316" y="2554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1 w 8"/>
                    <a:gd name="T11" fmla="*/ 1 h 7"/>
                    <a:gd name="T12" fmla="*/ 2 w 8"/>
                    <a:gd name="T13" fmla="*/ 4 h 7"/>
                    <a:gd name="T14" fmla="*/ 2 w 8"/>
                    <a:gd name="T15" fmla="*/ 4 h 7"/>
                    <a:gd name="T16" fmla="*/ 4 w 8"/>
                    <a:gd name="T17" fmla="*/ 5 h 7"/>
                    <a:gd name="T18" fmla="*/ 4 w 8"/>
                    <a:gd name="T19" fmla="*/ 5 h 7"/>
                    <a:gd name="T20" fmla="*/ 5 w 8"/>
                    <a:gd name="T21" fmla="*/ 5 h 7"/>
                    <a:gd name="T22" fmla="*/ 6 w 8"/>
                    <a:gd name="T23" fmla="*/ 7 h 7"/>
                    <a:gd name="T24" fmla="*/ 8 w 8"/>
                    <a:gd name="T25" fmla="*/ 7 h 7"/>
                    <a:gd name="T26" fmla="*/ 8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0" name="Freeform 532"/>
                <p:cNvSpPr>
                  <a:spLocks/>
                </p:cNvSpPr>
                <p:nvPr/>
              </p:nvSpPr>
              <p:spPr bwMode="auto">
                <a:xfrm>
                  <a:off x="3324" y="2561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1" name="Freeform 533"/>
                <p:cNvSpPr>
                  <a:spLocks/>
                </p:cNvSpPr>
                <p:nvPr/>
              </p:nvSpPr>
              <p:spPr bwMode="auto">
                <a:xfrm>
                  <a:off x="3326" y="2558"/>
                  <a:ext cx="18" cy="8"/>
                </a:xfrm>
                <a:custGeom>
                  <a:avLst/>
                  <a:gdLst>
                    <a:gd name="T0" fmla="*/ 0 w 18"/>
                    <a:gd name="T1" fmla="*/ 3 h 8"/>
                    <a:gd name="T2" fmla="*/ 3 w 18"/>
                    <a:gd name="T3" fmla="*/ 3 h 8"/>
                    <a:gd name="T4" fmla="*/ 5 w 18"/>
                    <a:gd name="T5" fmla="*/ 3 h 8"/>
                    <a:gd name="T6" fmla="*/ 7 w 18"/>
                    <a:gd name="T7" fmla="*/ 1 h 8"/>
                    <a:gd name="T8" fmla="*/ 7 w 18"/>
                    <a:gd name="T9" fmla="*/ 1 h 8"/>
                    <a:gd name="T10" fmla="*/ 10 w 18"/>
                    <a:gd name="T11" fmla="*/ 0 h 8"/>
                    <a:gd name="T12" fmla="*/ 10 w 18"/>
                    <a:gd name="T13" fmla="*/ 0 h 8"/>
                    <a:gd name="T14" fmla="*/ 11 w 18"/>
                    <a:gd name="T15" fmla="*/ 0 h 8"/>
                    <a:gd name="T16" fmla="*/ 14 w 18"/>
                    <a:gd name="T17" fmla="*/ 1 h 8"/>
                    <a:gd name="T18" fmla="*/ 14 w 18"/>
                    <a:gd name="T19" fmla="*/ 1 h 8"/>
                    <a:gd name="T20" fmla="*/ 15 w 18"/>
                    <a:gd name="T21" fmla="*/ 3 h 8"/>
                    <a:gd name="T22" fmla="*/ 17 w 18"/>
                    <a:gd name="T23" fmla="*/ 4 h 8"/>
                    <a:gd name="T24" fmla="*/ 18 w 18"/>
                    <a:gd name="T25" fmla="*/ 4 h 8"/>
                    <a:gd name="T26" fmla="*/ 18 w 18"/>
                    <a:gd name="T27" fmla="*/ 4 h 8"/>
                    <a:gd name="T28" fmla="*/ 18 w 18"/>
                    <a:gd name="T29" fmla="*/ 5 h 8"/>
                    <a:gd name="T30" fmla="*/ 17 w 18"/>
                    <a:gd name="T31" fmla="*/ 7 h 8"/>
                    <a:gd name="T32" fmla="*/ 17 w 18"/>
                    <a:gd name="T33" fmla="*/ 8 h 8"/>
                    <a:gd name="T34" fmla="*/ 17 w 18"/>
                    <a:gd name="T3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8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2" name="Freeform 534"/>
                <p:cNvSpPr>
                  <a:spLocks/>
                </p:cNvSpPr>
                <p:nvPr/>
              </p:nvSpPr>
              <p:spPr bwMode="auto">
                <a:xfrm>
                  <a:off x="3343" y="25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3" name="Freeform 535"/>
                <p:cNvSpPr>
                  <a:spLocks/>
                </p:cNvSpPr>
                <p:nvPr/>
              </p:nvSpPr>
              <p:spPr bwMode="auto">
                <a:xfrm>
                  <a:off x="3348" y="2441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1 h 5"/>
                    <a:gd name="T4" fmla="*/ 1 w 4"/>
                    <a:gd name="T5" fmla="*/ 1 h 5"/>
                    <a:gd name="T6" fmla="*/ 1 w 4"/>
                    <a:gd name="T7" fmla="*/ 1 h 5"/>
                    <a:gd name="T8" fmla="*/ 1 w 4"/>
                    <a:gd name="T9" fmla="*/ 2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4" name="Freeform 536"/>
                <p:cNvSpPr>
                  <a:spLocks/>
                </p:cNvSpPr>
                <p:nvPr/>
              </p:nvSpPr>
              <p:spPr bwMode="auto">
                <a:xfrm>
                  <a:off x="3514" y="261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1 w 4"/>
                    <a:gd name="T3" fmla="*/ 0 h 2"/>
                    <a:gd name="T4" fmla="*/ 3 w 4"/>
                    <a:gd name="T5" fmla="*/ 0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5" name="Freeform 537"/>
                <p:cNvSpPr>
                  <a:spLocks/>
                </p:cNvSpPr>
                <p:nvPr/>
              </p:nvSpPr>
              <p:spPr bwMode="auto">
                <a:xfrm>
                  <a:off x="3492" y="2603"/>
                  <a:ext cx="22" cy="16"/>
                </a:xfrm>
                <a:custGeom>
                  <a:avLst/>
                  <a:gdLst>
                    <a:gd name="T0" fmla="*/ 0 w 22"/>
                    <a:gd name="T1" fmla="*/ 0 h 16"/>
                    <a:gd name="T2" fmla="*/ 2 w 22"/>
                    <a:gd name="T3" fmla="*/ 1 h 16"/>
                    <a:gd name="T4" fmla="*/ 3 w 22"/>
                    <a:gd name="T5" fmla="*/ 1 h 16"/>
                    <a:gd name="T6" fmla="*/ 5 w 22"/>
                    <a:gd name="T7" fmla="*/ 2 h 16"/>
                    <a:gd name="T8" fmla="*/ 5 w 22"/>
                    <a:gd name="T9" fmla="*/ 4 h 16"/>
                    <a:gd name="T10" fmla="*/ 5 w 22"/>
                    <a:gd name="T11" fmla="*/ 4 h 16"/>
                    <a:gd name="T12" fmla="*/ 5 w 22"/>
                    <a:gd name="T13" fmla="*/ 6 h 16"/>
                    <a:gd name="T14" fmla="*/ 9 w 22"/>
                    <a:gd name="T15" fmla="*/ 8 h 16"/>
                    <a:gd name="T16" fmla="*/ 11 w 22"/>
                    <a:gd name="T17" fmla="*/ 9 h 16"/>
                    <a:gd name="T18" fmla="*/ 13 w 22"/>
                    <a:gd name="T19" fmla="*/ 9 h 16"/>
                    <a:gd name="T20" fmla="*/ 11 w 22"/>
                    <a:gd name="T21" fmla="*/ 12 h 16"/>
                    <a:gd name="T22" fmla="*/ 11 w 22"/>
                    <a:gd name="T23" fmla="*/ 12 h 16"/>
                    <a:gd name="T24" fmla="*/ 11 w 22"/>
                    <a:gd name="T25" fmla="*/ 12 h 16"/>
                    <a:gd name="T26" fmla="*/ 19 w 22"/>
                    <a:gd name="T27" fmla="*/ 16 h 16"/>
                    <a:gd name="T28" fmla="*/ 21 w 22"/>
                    <a:gd name="T29" fmla="*/ 16 h 16"/>
                    <a:gd name="T30" fmla="*/ 22 w 22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9" y="8"/>
                      </a:lnTo>
                      <a:lnTo>
                        <a:pt x="11" y="9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6" name="Freeform 538"/>
                <p:cNvSpPr>
                  <a:spLocks/>
                </p:cNvSpPr>
                <p:nvPr/>
              </p:nvSpPr>
              <p:spPr bwMode="auto">
                <a:xfrm>
                  <a:off x="3484" y="2603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2 w 8"/>
                    <a:gd name="T3" fmla="*/ 1 h 1"/>
                    <a:gd name="T4" fmla="*/ 3 w 8"/>
                    <a:gd name="T5" fmla="*/ 0 h 1"/>
                    <a:gd name="T6" fmla="*/ 3 w 8"/>
                    <a:gd name="T7" fmla="*/ 0 h 1"/>
                    <a:gd name="T8" fmla="*/ 4 w 8"/>
                    <a:gd name="T9" fmla="*/ 0 h 1"/>
                    <a:gd name="T10" fmla="*/ 6 w 8"/>
                    <a:gd name="T11" fmla="*/ 0 h 1"/>
                    <a:gd name="T12" fmla="*/ 8 w 8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3363" y="254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8" name="Freeform 540"/>
                <p:cNvSpPr>
                  <a:spLocks/>
                </p:cNvSpPr>
                <p:nvPr/>
              </p:nvSpPr>
              <p:spPr bwMode="auto">
                <a:xfrm>
                  <a:off x="3364" y="2547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4 w 6"/>
                    <a:gd name="T3" fmla="*/ 2 h 7"/>
                    <a:gd name="T4" fmla="*/ 4 w 6"/>
                    <a:gd name="T5" fmla="*/ 2 h 7"/>
                    <a:gd name="T6" fmla="*/ 6 w 6"/>
                    <a:gd name="T7" fmla="*/ 3 h 7"/>
                    <a:gd name="T8" fmla="*/ 6 w 6"/>
                    <a:gd name="T9" fmla="*/ 4 h 7"/>
                    <a:gd name="T10" fmla="*/ 4 w 6"/>
                    <a:gd name="T11" fmla="*/ 6 h 7"/>
                    <a:gd name="T12" fmla="*/ 4 w 6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89" name="Freeform 541"/>
                <p:cNvSpPr>
                  <a:spLocks/>
                </p:cNvSpPr>
                <p:nvPr/>
              </p:nvSpPr>
              <p:spPr bwMode="auto">
                <a:xfrm>
                  <a:off x="3368" y="2553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2 w 6"/>
                    <a:gd name="T3" fmla="*/ 1 h 1"/>
                    <a:gd name="T4" fmla="*/ 4 w 6"/>
                    <a:gd name="T5" fmla="*/ 1 h 1"/>
                    <a:gd name="T6" fmla="*/ 6 w 6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0" name="Freeform 542"/>
                <p:cNvSpPr>
                  <a:spLocks/>
                </p:cNvSpPr>
                <p:nvPr/>
              </p:nvSpPr>
              <p:spPr bwMode="auto">
                <a:xfrm>
                  <a:off x="3457" y="2596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0 w 4"/>
                    <a:gd name="T3" fmla="*/ 0 h 1"/>
                    <a:gd name="T4" fmla="*/ 3 w 4"/>
                    <a:gd name="T5" fmla="*/ 0 h 1"/>
                    <a:gd name="T6" fmla="*/ 4 w 4"/>
                    <a:gd name="T7" fmla="*/ 0 h 1"/>
                    <a:gd name="T8" fmla="*/ 4 w 4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1" name="Freeform 543"/>
                <p:cNvSpPr>
                  <a:spLocks/>
                </p:cNvSpPr>
                <p:nvPr/>
              </p:nvSpPr>
              <p:spPr bwMode="auto">
                <a:xfrm>
                  <a:off x="3461" y="2597"/>
                  <a:ext cx="23" cy="7"/>
                </a:xfrm>
                <a:custGeom>
                  <a:avLst/>
                  <a:gdLst>
                    <a:gd name="T0" fmla="*/ 0 w 23"/>
                    <a:gd name="T1" fmla="*/ 0 h 7"/>
                    <a:gd name="T2" fmla="*/ 3 w 23"/>
                    <a:gd name="T3" fmla="*/ 0 h 7"/>
                    <a:gd name="T4" fmla="*/ 5 w 23"/>
                    <a:gd name="T5" fmla="*/ 2 h 7"/>
                    <a:gd name="T6" fmla="*/ 6 w 23"/>
                    <a:gd name="T7" fmla="*/ 3 h 7"/>
                    <a:gd name="T8" fmla="*/ 9 w 23"/>
                    <a:gd name="T9" fmla="*/ 3 h 7"/>
                    <a:gd name="T10" fmla="*/ 13 w 23"/>
                    <a:gd name="T11" fmla="*/ 4 h 7"/>
                    <a:gd name="T12" fmla="*/ 15 w 23"/>
                    <a:gd name="T13" fmla="*/ 4 h 7"/>
                    <a:gd name="T14" fmla="*/ 17 w 23"/>
                    <a:gd name="T15" fmla="*/ 4 h 7"/>
                    <a:gd name="T16" fmla="*/ 17 w 23"/>
                    <a:gd name="T17" fmla="*/ 4 h 7"/>
                    <a:gd name="T18" fmla="*/ 18 w 23"/>
                    <a:gd name="T19" fmla="*/ 7 h 7"/>
                    <a:gd name="T20" fmla="*/ 18 w 23"/>
                    <a:gd name="T21" fmla="*/ 7 h 7"/>
                    <a:gd name="T22" fmla="*/ 19 w 23"/>
                    <a:gd name="T23" fmla="*/ 7 h 7"/>
                    <a:gd name="T24" fmla="*/ 21 w 23"/>
                    <a:gd name="T25" fmla="*/ 7 h 7"/>
                    <a:gd name="T26" fmla="*/ 21 w 23"/>
                    <a:gd name="T27" fmla="*/ 7 h 7"/>
                    <a:gd name="T28" fmla="*/ 22 w 23"/>
                    <a:gd name="T29" fmla="*/ 7 h 7"/>
                    <a:gd name="T30" fmla="*/ 23 w 23"/>
                    <a:gd name="T3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2" name="Line 544"/>
                <p:cNvSpPr>
                  <a:spLocks noChangeShapeType="1"/>
                </p:cNvSpPr>
                <p:nvPr/>
              </p:nvSpPr>
              <p:spPr bwMode="auto">
                <a:xfrm>
                  <a:off x="3414" y="2580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3" name="Freeform 545"/>
                <p:cNvSpPr>
                  <a:spLocks/>
                </p:cNvSpPr>
                <p:nvPr/>
              </p:nvSpPr>
              <p:spPr bwMode="auto">
                <a:xfrm>
                  <a:off x="3414" y="2582"/>
                  <a:ext cx="15" cy="10"/>
                </a:xfrm>
                <a:custGeom>
                  <a:avLst/>
                  <a:gdLst>
                    <a:gd name="T0" fmla="*/ 2 w 15"/>
                    <a:gd name="T1" fmla="*/ 0 h 10"/>
                    <a:gd name="T2" fmla="*/ 2 w 15"/>
                    <a:gd name="T3" fmla="*/ 2 h 10"/>
                    <a:gd name="T4" fmla="*/ 3 w 15"/>
                    <a:gd name="T5" fmla="*/ 2 h 10"/>
                    <a:gd name="T6" fmla="*/ 3 w 15"/>
                    <a:gd name="T7" fmla="*/ 3 h 10"/>
                    <a:gd name="T8" fmla="*/ 2 w 15"/>
                    <a:gd name="T9" fmla="*/ 4 h 10"/>
                    <a:gd name="T10" fmla="*/ 2 w 15"/>
                    <a:gd name="T11" fmla="*/ 6 h 10"/>
                    <a:gd name="T12" fmla="*/ 0 w 15"/>
                    <a:gd name="T13" fmla="*/ 6 h 10"/>
                    <a:gd name="T14" fmla="*/ 0 w 15"/>
                    <a:gd name="T15" fmla="*/ 7 h 10"/>
                    <a:gd name="T16" fmla="*/ 0 w 15"/>
                    <a:gd name="T17" fmla="*/ 7 h 10"/>
                    <a:gd name="T18" fmla="*/ 2 w 15"/>
                    <a:gd name="T19" fmla="*/ 7 h 10"/>
                    <a:gd name="T20" fmla="*/ 3 w 15"/>
                    <a:gd name="T21" fmla="*/ 8 h 10"/>
                    <a:gd name="T22" fmla="*/ 4 w 15"/>
                    <a:gd name="T23" fmla="*/ 8 h 10"/>
                    <a:gd name="T24" fmla="*/ 4 w 15"/>
                    <a:gd name="T25" fmla="*/ 8 h 10"/>
                    <a:gd name="T26" fmla="*/ 6 w 15"/>
                    <a:gd name="T27" fmla="*/ 8 h 10"/>
                    <a:gd name="T28" fmla="*/ 7 w 15"/>
                    <a:gd name="T29" fmla="*/ 7 h 10"/>
                    <a:gd name="T30" fmla="*/ 10 w 15"/>
                    <a:gd name="T31" fmla="*/ 6 h 10"/>
                    <a:gd name="T32" fmla="*/ 11 w 15"/>
                    <a:gd name="T33" fmla="*/ 7 h 10"/>
                    <a:gd name="T34" fmla="*/ 11 w 15"/>
                    <a:gd name="T35" fmla="*/ 7 h 10"/>
                    <a:gd name="T36" fmla="*/ 11 w 15"/>
                    <a:gd name="T37" fmla="*/ 8 h 10"/>
                    <a:gd name="T38" fmla="*/ 14 w 15"/>
                    <a:gd name="T39" fmla="*/ 8 h 10"/>
                    <a:gd name="T40" fmla="*/ 15 w 15"/>
                    <a:gd name="T4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10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4" name="Freeform 546"/>
                <p:cNvSpPr>
                  <a:spLocks/>
                </p:cNvSpPr>
                <p:nvPr/>
              </p:nvSpPr>
              <p:spPr bwMode="auto">
                <a:xfrm>
                  <a:off x="3429" y="2590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5" name="Freeform 547"/>
                <p:cNvSpPr>
                  <a:spLocks/>
                </p:cNvSpPr>
                <p:nvPr/>
              </p:nvSpPr>
              <p:spPr bwMode="auto">
                <a:xfrm>
                  <a:off x="3430" y="2590"/>
                  <a:ext cx="6" cy="7"/>
                </a:xfrm>
                <a:custGeom>
                  <a:avLst/>
                  <a:gdLst>
                    <a:gd name="T0" fmla="*/ 2 w 6"/>
                    <a:gd name="T1" fmla="*/ 0 h 7"/>
                    <a:gd name="T2" fmla="*/ 3 w 6"/>
                    <a:gd name="T3" fmla="*/ 0 h 7"/>
                    <a:gd name="T4" fmla="*/ 3 w 6"/>
                    <a:gd name="T5" fmla="*/ 2 h 7"/>
                    <a:gd name="T6" fmla="*/ 4 w 6"/>
                    <a:gd name="T7" fmla="*/ 2 h 7"/>
                    <a:gd name="T8" fmla="*/ 4 w 6"/>
                    <a:gd name="T9" fmla="*/ 2 h 7"/>
                    <a:gd name="T10" fmla="*/ 3 w 6"/>
                    <a:gd name="T11" fmla="*/ 3 h 7"/>
                    <a:gd name="T12" fmla="*/ 3 w 6"/>
                    <a:gd name="T13" fmla="*/ 3 h 7"/>
                    <a:gd name="T14" fmla="*/ 2 w 6"/>
                    <a:gd name="T15" fmla="*/ 5 h 7"/>
                    <a:gd name="T16" fmla="*/ 0 w 6"/>
                    <a:gd name="T17" fmla="*/ 5 h 7"/>
                    <a:gd name="T18" fmla="*/ 0 w 6"/>
                    <a:gd name="T19" fmla="*/ 5 h 7"/>
                    <a:gd name="T20" fmla="*/ 2 w 6"/>
                    <a:gd name="T21" fmla="*/ 6 h 7"/>
                    <a:gd name="T22" fmla="*/ 2 w 6"/>
                    <a:gd name="T23" fmla="*/ 7 h 7"/>
                    <a:gd name="T24" fmla="*/ 3 w 6"/>
                    <a:gd name="T25" fmla="*/ 7 h 7"/>
                    <a:gd name="T26" fmla="*/ 6 w 6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6" name="Freeform 548"/>
                <p:cNvSpPr>
                  <a:spLocks/>
                </p:cNvSpPr>
                <p:nvPr/>
              </p:nvSpPr>
              <p:spPr bwMode="auto">
                <a:xfrm>
                  <a:off x="3436" y="2596"/>
                  <a:ext cx="21" cy="3"/>
                </a:xfrm>
                <a:custGeom>
                  <a:avLst/>
                  <a:gdLst>
                    <a:gd name="T0" fmla="*/ 0 w 21"/>
                    <a:gd name="T1" fmla="*/ 1 h 3"/>
                    <a:gd name="T2" fmla="*/ 1 w 21"/>
                    <a:gd name="T3" fmla="*/ 1 h 3"/>
                    <a:gd name="T4" fmla="*/ 3 w 21"/>
                    <a:gd name="T5" fmla="*/ 1 h 3"/>
                    <a:gd name="T6" fmla="*/ 4 w 21"/>
                    <a:gd name="T7" fmla="*/ 3 h 3"/>
                    <a:gd name="T8" fmla="*/ 4 w 21"/>
                    <a:gd name="T9" fmla="*/ 3 h 3"/>
                    <a:gd name="T10" fmla="*/ 5 w 21"/>
                    <a:gd name="T11" fmla="*/ 3 h 3"/>
                    <a:gd name="T12" fmla="*/ 7 w 21"/>
                    <a:gd name="T13" fmla="*/ 3 h 3"/>
                    <a:gd name="T14" fmla="*/ 7 w 21"/>
                    <a:gd name="T15" fmla="*/ 3 h 3"/>
                    <a:gd name="T16" fmla="*/ 8 w 21"/>
                    <a:gd name="T17" fmla="*/ 1 h 3"/>
                    <a:gd name="T18" fmla="*/ 8 w 21"/>
                    <a:gd name="T19" fmla="*/ 0 h 3"/>
                    <a:gd name="T20" fmla="*/ 9 w 21"/>
                    <a:gd name="T21" fmla="*/ 0 h 3"/>
                    <a:gd name="T22" fmla="*/ 11 w 21"/>
                    <a:gd name="T23" fmla="*/ 0 h 3"/>
                    <a:gd name="T24" fmla="*/ 13 w 21"/>
                    <a:gd name="T25" fmla="*/ 0 h 3"/>
                    <a:gd name="T26" fmla="*/ 15 w 21"/>
                    <a:gd name="T27" fmla="*/ 1 h 3"/>
                    <a:gd name="T28" fmla="*/ 16 w 21"/>
                    <a:gd name="T29" fmla="*/ 1 h 3"/>
                    <a:gd name="T30" fmla="*/ 21 w 21"/>
                    <a:gd name="T3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2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7" name="Freeform 549"/>
                <p:cNvSpPr>
                  <a:spLocks/>
                </p:cNvSpPr>
                <p:nvPr/>
              </p:nvSpPr>
              <p:spPr bwMode="auto">
                <a:xfrm>
                  <a:off x="3356" y="2549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7 w 7"/>
                    <a:gd name="T3" fmla="*/ 0 h 4"/>
                    <a:gd name="T4" fmla="*/ 7 w 7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8" name="Freeform 550"/>
                <p:cNvSpPr>
                  <a:spLocks/>
                </p:cNvSpPr>
                <p:nvPr/>
              </p:nvSpPr>
              <p:spPr bwMode="auto">
                <a:xfrm>
                  <a:off x="3308" y="253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899" name="Freeform 551"/>
                <p:cNvSpPr>
                  <a:spLocks/>
                </p:cNvSpPr>
                <p:nvPr/>
              </p:nvSpPr>
              <p:spPr bwMode="auto">
                <a:xfrm>
                  <a:off x="3306" y="2531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0 w 2"/>
                    <a:gd name="T3" fmla="*/ 0 h 7"/>
                    <a:gd name="T4" fmla="*/ 0 w 2"/>
                    <a:gd name="T5" fmla="*/ 1 h 7"/>
                    <a:gd name="T6" fmla="*/ 0 w 2"/>
                    <a:gd name="T7" fmla="*/ 3 h 7"/>
                    <a:gd name="T8" fmla="*/ 2 w 2"/>
                    <a:gd name="T9" fmla="*/ 5 h 7"/>
                    <a:gd name="T10" fmla="*/ 2 w 2"/>
                    <a:gd name="T11" fmla="*/ 7 h 7"/>
                    <a:gd name="T12" fmla="*/ 2 w 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0" name="Freeform 552"/>
                <p:cNvSpPr>
                  <a:spLocks/>
                </p:cNvSpPr>
                <p:nvPr/>
              </p:nvSpPr>
              <p:spPr bwMode="auto">
                <a:xfrm>
                  <a:off x="3305" y="252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1" name="Line 553"/>
                <p:cNvSpPr>
                  <a:spLocks noChangeShapeType="1"/>
                </p:cNvSpPr>
                <p:nvPr/>
              </p:nvSpPr>
              <p:spPr bwMode="auto">
                <a:xfrm>
                  <a:off x="3345" y="256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2" name="Freeform 554"/>
                <p:cNvSpPr>
                  <a:spLocks/>
                </p:cNvSpPr>
                <p:nvPr/>
              </p:nvSpPr>
              <p:spPr bwMode="auto">
                <a:xfrm>
                  <a:off x="3347" y="256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3" name="Freeform 555"/>
                <p:cNvSpPr>
                  <a:spLocks/>
                </p:cNvSpPr>
                <p:nvPr/>
              </p:nvSpPr>
              <p:spPr bwMode="auto">
                <a:xfrm>
                  <a:off x="3348" y="2563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0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4" name="Freeform 556"/>
                <p:cNvSpPr>
                  <a:spLocks/>
                </p:cNvSpPr>
                <p:nvPr/>
              </p:nvSpPr>
              <p:spPr bwMode="auto">
                <a:xfrm>
                  <a:off x="3347" y="2557"/>
                  <a:ext cx="4" cy="6"/>
                </a:xfrm>
                <a:custGeom>
                  <a:avLst/>
                  <a:gdLst>
                    <a:gd name="T0" fmla="*/ 1 w 4"/>
                    <a:gd name="T1" fmla="*/ 6 h 6"/>
                    <a:gd name="T2" fmla="*/ 0 w 4"/>
                    <a:gd name="T3" fmla="*/ 5 h 6"/>
                    <a:gd name="T4" fmla="*/ 2 w 4"/>
                    <a:gd name="T5" fmla="*/ 2 h 6"/>
                    <a:gd name="T6" fmla="*/ 4 w 4"/>
                    <a:gd name="T7" fmla="*/ 1 h 6"/>
                    <a:gd name="T8" fmla="*/ 4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1" y="6"/>
                      </a:move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5" name="Freeform 557"/>
                <p:cNvSpPr>
                  <a:spLocks/>
                </p:cNvSpPr>
                <p:nvPr/>
              </p:nvSpPr>
              <p:spPr bwMode="auto">
                <a:xfrm>
                  <a:off x="3351" y="255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6" name="Freeform 558"/>
                <p:cNvSpPr>
                  <a:spLocks/>
                </p:cNvSpPr>
                <p:nvPr/>
              </p:nvSpPr>
              <p:spPr bwMode="auto">
                <a:xfrm>
                  <a:off x="3352" y="255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4 w 4"/>
                    <a:gd name="T5" fmla="*/ 1 h 2"/>
                    <a:gd name="T6" fmla="*/ 4 w 4"/>
                    <a:gd name="T7" fmla="*/ 0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7" name="Freeform 559"/>
                <p:cNvSpPr>
                  <a:spLocks/>
                </p:cNvSpPr>
                <p:nvPr/>
              </p:nvSpPr>
              <p:spPr bwMode="auto">
                <a:xfrm>
                  <a:off x="3374" y="2553"/>
                  <a:ext cx="13" cy="9"/>
                </a:xfrm>
                <a:custGeom>
                  <a:avLst/>
                  <a:gdLst>
                    <a:gd name="T0" fmla="*/ 0 w 13"/>
                    <a:gd name="T1" fmla="*/ 0 h 9"/>
                    <a:gd name="T2" fmla="*/ 1 w 13"/>
                    <a:gd name="T3" fmla="*/ 1 h 9"/>
                    <a:gd name="T4" fmla="*/ 2 w 13"/>
                    <a:gd name="T5" fmla="*/ 1 h 9"/>
                    <a:gd name="T6" fmla="*/ 2 w 13"/>
                    <a:gd name="T7" fmla="*/ 2 h 9"/>
                    <a:gd name="T8" fmla="*/ 4 w 13"/>
                    <a:gd name="T9" fmla="*/ 2 h 9"/>
                    <a:gd name="T10" fmla="*/ 5 w 13"/>
                    <a:gd name="T11" fmla="*/ 2 h 9"/>
                    <a:gd name="T12" fmla="*/ 8 w 13"/>
                    <a:gd name="T13" fmla="*/ 8 h 9"/>
                    <a:gd name="T14" fmla="*/ 9 w 13"/>
                    <a:gd name="T15" fmla="*/ 8 h 9"/>
                    <a:gd name="T16" fmla="*/ 12 w 13"/>
                    <a:gd name="T17" fmla="*/ 9 h 9"/>
                    <a:gd name="T18" fmla="*/ 13 w 13"/>
                    <a:gd name="T1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2" y="9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8" name="Freeform 560"/>
                <p:cNvSpPr>
                  <a:spLocks/>
                </p:cNvSpPr>
                <p:nvPr/>
              </p:nvSpPr>
              <p:spPr bwMode="auto">
                <a:xfrm>
                  <a:off x="3387" y="2562"/>
                  <a:ext cx="16" cy="12"/>
                </a:xfrm>
                <a:custGeom>
                  <a:avLst/>
                  <a:gdLst>
                    <a:gd name="T0" fmla="*/ 0 w 16"/>
                    <a:gd name="T1" fmla="*/ 0 h 12"/>
                    <a:gd name="T2" fmla="*/ 2 w 16"/>
                    <a:gd name="T3" fmla="*/ 1 h 12"/>
                    <a:gd name="T4" fmla="*/ 2 w 16"/>
                    <a:gd name="T5" fmla="*/ 1 h 12"/>
                    <a:gd name="T6" fmla="*/ 0 w 16"/>
                    <a:gd name="T7" fmla="*/ 4 h 12"/>
                    <a:gd name="T8" fmla="*/ 0 w 16"/>
                    <a:gd name="T9" fmla="*/ 4 h 12"/>
                    <a:gd name="T10" fmla="*/ 0 w 16"/>
                    <a:gd name="T11" fmla="*/ 5 h 12"/>
                    <a:gd name="T12" fmla="*/ 2 w 16"/>
                    <a:gd name="T13" fmla="*/ 7 h 12"/>
                    <a:gd name="T14" fmla="*/ 3 w 16"/>
                    <a:gd name="T15" fmla="*/ 7 h 12"/>
                    <a:gd name="T16" fmla="*/ 4 w 16"/>
                    <a:gd name="T17" fmla="*/ 8 h 12"/>
                    <a:gd name="T18" fmla="*/ 6 w 16"/>
                    <a:gd name="T19" fmla="*/ 11 h 12"/>
                    <a:gd name="T20" fmla="*/ 7 w 16"/>
                    <a:gd name="T21" fmla="*/ 12 h 12"/>
                    <a:gd name="T22" fmla="*/ 8 w 16"/>
                    <a:gd name="T23" fmla="*/ 12 h 12"/>
                    <a:gd name="T24" fmla="*/ 11 w 16"/>
                    <a:gd name="T25" fmla="*/ 11 h 12"/>
                    <a:gd name="T26" fmla="*/ 12 w 16"/>
                    <a:gd name="T27" fmla="*/ 10 h 12"/>
                    <a:gd name="T28" fmla="*/ 12 w 16"/>
                    <a:gd name="T29" fmla="*/ 10 h 12"/>
                    <a:gd name="T30" fmla="*/ 14 w 16"/>
                    <a:gd name="T31" fmla="*/ 8 h 12"/>
                    <a:gd name="T32" fmla="*/ 15 w 16"/>
                    <a:gd name="T33" fmla="*/ 8 h 12"/>
                    <a:gd name="T34" fmla="*/ 16 w 16"/>
                    <a:gd name="T3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11" y="11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09" name="Freeform 561"/>
                <p:cNvSpPr>
                  <a:spLocks/>
                </p:cNvSpPr>
                <p:nvPr/>
              </p:nvSpPr>
              <p:spPr bwMode="auto">
                <a:xfrm>
                  <a:off x="3403" y="257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3 w 6"/>
                    <a:gd name="T3" fmla="*/ 1 h 2"/>
                    <a:gd name="T4" fmla="*/ 6 w 6"/>
                    <a:gd name="T5" fmla="*/ 2 h 2"/>
                    <a:gd name="T6" fmla="*/ 6 w 6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0" name="Freeform 562"/>
                <p:cNvSpPr>
                  <a:spLocks/>
                </p:cNvSpPr>
                <p:nvPr/>
              </p:nvSpPr>
              <p:spPr bwMode="auto">
                <a:xfrm>
                  <a:off x="3409" y="2574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1" name="Freeform 563"/>
                <p:cNvSpPr>
                  <a:spLocks/>
                </p:cNvSpPr>
                <p:nvPr/>
              </p:nvSpPr>
              <p:spPr bwMode="auto">
                <a:xfrm>
                  <a:off x="3412" y="257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2" name="Freeform 564"/>
                <p:cNvSpPr>
                  <a:spLocks/>
                </p:cNvSpPr>
                <p:nvPr/>
              </p:nvSpPr>
              <p:spPr bwMode="auto">
                <a:xfrm>
                  <a:off x="3518" y="261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3 w 4"/>
                    <a:gd name="T7" fmla="*/ 1 h 4"/>
                    <a:gd name="T8" fmla="*/ 3 w 4"/>
                    <a:gd name="T9" fmla="*/ 3 h 4"/>
                    <a:gd name="T10" fmla="*/ 3 w 4"/>
                    <a:gd name="T11" fmla="*/ 3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3" name="Freeform 565"/>
                <p:cNvSpPr>
                  <a:spLocks/>
                </p:cNvSpPr>
                <p:nvPr/>
              </p:nvSpPr>
              <p:spPr bwMode="auto">
                <a:xfrm>
                  <a:off x="3521" y="2623"/>
                  <a:ext cx="4" cy="5"/>
                </a:xfrm>
                <a:custGeom>
                  <a:avLst/>
                  <a:gdLst>
                    <a:gd name="T0" fmla="*/ 1 w 4"/>
                    <a:gd name="T1" fmla="*/ 0 h 5"/>
                    <a:gd name="T2" fmla="*/ 0 w 4"/>
                    <a:gd name="T3" fmla="*/ 3 h 5"/>
                    <a:gd name="T4" fmla="*/ 1 w 4"/>
                    <a:gd name="T5" fmla="*/ 4 h 5"/>
                    <a:gd name="T6" fmla="*/ 4 w 4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4" name="Freeform 566"/>
                <p:cNvSpPr>
                  <a:spLocks/>
                </p:cNvSpPr>
                <p:nvPr/>
              </p:nvSpPr>
              <p:spPr bwMode="auto">
                <a:xfrm>
                  <a:off x="3525" y="2628"/>
                  <a:ext cx="12" cy="7"/>
                </a:xfrm>
                <a:custGeom>
                  <a:avLst/>
                  <a:gdLst>
                    <a:gd name="T0" fmla="*/ 0 w 12"/>
                    <a:gd name="T1" fmla="*/ 0 h 7"/>
                    <a:gd name="T2" fmla="*/ 0 w 12"/>
                    <a:gd name="T3" fmla="*/ 0 h 7"/>
                    <a:gd name="T4" fmla="*/ 3 w 12"/>
                    <a:gd name="T5" fmla="*/ 2 h 7"/>
                    <a:gd name="T6" fmla="*/ 3 w 12"/>
                    <a:gd name="T7" fmla="*/ 2 h 7"/>
                    <a:gd name="T8" fmla="*/ 5 w 12"/>
                    <a:gd name="T9" fmla="*/ 4 h 7"/>
                    <a:gd name="T10" fmla="*/ 5 w 12"/>
                    <a:gd name="T11" fmla="*/ 4 h 7"/>
                    <a:gd name="T12" fmla="*/ 7 w 12"/>
                    <a:gd name="T13" fmla="*/ 6 h 7"/>
                    <a:gd name="T14" fmla="*/ 7 w 12"/>
                    <a:gd name="T15" fmla="*/ 6 h 7"/>
                    <a:gd name="T16" fmla="*/ 8 w 12"/>
                    <a:gd name="T17" fmla="*/ 6 h 7"/>
                    <a:gd name="T18" fmla="*/ 9 w 12"/>
                    <a:gd name="T19" fmla="*/ 6 h 7"/>
                    <a:gd name="T20" fmla="*/ 11 w 12"/>
                    <a:gd name="T21" fmla="*/ 7 h 7"/>
                    <a:gd name="T22" fmla="*/ 12 w 12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5" name="Freeform 567"/>
                <p:cNvSpPr>
                  <a:spLocks/>
                </p:cNvSpPr>
                <p:nvPr/>
              </p:nvSpPr>
              <p:spPr bwMode="auto">
                <a:xfrm>
                  <a:off x="3540" y="263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1 w 4"/>
                    <a:gd name="T3" fmla="*/ 0 h 1"/>
                    <a:gd name="T4" fmla="*/ 1 w 4"/>
                    <a:gd name="T5" fmla="*/ 1 h 1"/>
                    <a:gd name="T6" fmla="*/ 4 w 4"/>
                    <a:gd name="T7" fmla="*/ 1 h 1"/>
                    <a:gd name="T8" fmla="*/ 4 w 4"/>
                    <a:gd name="T9" fmla="*/ 1 h 1"/>
                    <a:gd name="T10" fmla="*/ 4 w 4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6" name="Line 568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7" name="Freeform 569"/>
                <p:cNvSpPr>
                  <a:spLocks/>
                </p:cNvSpPr>
                <p:nvPr/>
              </p:nvSpPr>
              <p:spPr bwMode="auto">
                <a:xfrm>
                  <a:off x="3549" y="2636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8" name="Line 570"/>
                <p:cNvSpPr>
                  <a:spLocks noChangeShapeType="1"/>
                </p:cNvSpPr>
                <p:nvPr/>
              </p:nvSpPr>
              <p:spPr bwMode="auto">
                <a:xfrm>
                  <a:off x="3544" y="263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19" name="Line 571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0" name="Line 572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1" name="Line 573"/>
                <p:cNvSpPr>
                  <a:spLocks noChangeShapeType="1"/>
                </p:cNvSpPr>
                <p:nvPr/>
              </p:nvSpPr>
              <p:spPr bwMode="auto">
                <a:xfrm>
                  <a:off x="3549" y="2636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2" name="Line 574"/>
                <p:cNvSpPr>
                  <a:spLocks noChangeShapeType="1"/>
                </p:cNvSpPr>
                <p:nvPr/>
              </p:nvSpPr>
              <p:spPr bwMode="auto">
                <a:xfrm>
                  <a:off x="3545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3" name="Line 575"/>
                <p:cNvSpPr>
                  <a:spLocks noChangeShapeType="1"/>
                </p:cNvSpPr>
                <p:nvPr/>
              </p:nvSpPr>
              <p:spPr bwMode="auto">
                <a:xfrm>
                  <a:off x="3545" y="263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4" name="Freeform 576"/>
                <p:cNvSpPr>
                  <a:spLocks/>
                </p:cNvSpPr>
                <p:nvPr/>
              </p:nvSpPr>
              <p:spPr bwMode="auto">
                <a:xfrm>
                  <a:off x="3548" y="263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5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3591" y="2651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6" name="Freeform 578"/>
                <p:cNvSpPr>
                  <a:spLocks/>
                </p:cNvSpPr>
                <p:nvPr/>
              </p:nvSpPr>
              <p:spPr bwMode="auto">
                <a:xfrm>
                  <a:off x="3842" y="3143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1 w 7"/>
                    <a:gd name="T3" fmla="*/ 4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1" y="4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7" name="Freeform 579"/>
                <p:cNvSpPr>
                  <a:spLocks/>
                </p:cNvSpPr>
                <p:nvPr/>
              </p:nvSpPr>
              <p:spPr bwMode="auto">
                <a:xfrm>
                  <a:off x="3842" y="3151"/>
                  <a:ext cx="0" cy="7"/>
                </a:xfrm>
                <a:custGeom>
                  <a:avLst/>
                  <a:gdLst>
                    <a:gd name="T0" fmla="*/ 0 h 7"/>
                    <a:gd name="T1" fmla="*/ 1 h 7"/>
                    <a:gd name="T2" fmla="*/ 4 h 7"/>
                    <a:gd name="T3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8" name="Line 580"/>
                <p:cNvSpPr>
                  <a:spLocks noChangeShapeType="1"/>
                </p:cNvSpPr>
                <p:nvPr/>
              </p:nvSpPr>
              <p:spPr bwMode="auto">
                <a:xfrm flipH="1">
                  <a:off x="3841" y="3158"/>
                  <a:ext cx="1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29" name="Freeform 581"/>
                <p:cNvSpPr>
                  <a:spLocks/>
                </p:cNvSpPr>
                <p:nvPr/>
              </p:nvSpPr>
              <p:spPr bwMode="auto">
                <a:xfrm>
                  <a:off x="3841" y="3163"/>
                  <a:ext cx="4" cy="18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8 h 18"/>
                    <a:gd name="T4" fmla="*/ 4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4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0" name="Freeform 582"/>
                <p:cNvSpPr>
                  <a:spLocks/>
                </p:cNvSpPr>
                <p:nvPr/>
              </p:nvSpPr>
              <p:spPr bwMode="auto">
                <a:xfrm>
                  <a:off x="3845" y="3181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5 h 12"/>
                    <a:gd name="T4" fmla="*/ 5 w 8"/>
                    <a:gd name="T5" fmla="*/ 8 h 12"/>
                    <a:gd name="T6" fmla="*/ 8 w 8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5" y="8"/>
                      </a:lnTo>
                      <a:lnTo>
                        <a:pt x="8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1" name="Freeform 583"/>
                <p:cNvSpPr>
                  <a:spLocks/>
                </p:cNvSpPr>
                <p:nvPr/>
              </p:nvSpPr>
              <p:spPr bwMode="auto">
                <a:xfrm>
                  <a:off x="3853" y="3193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3 w 5"/>
                    <a:gd name="T3" fmla="*/ 4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2" name="Freeform 584"/>
                <p:cNvSpPr>
                  <a:spLocks/>
                </p:cNvSpPr>
                <p:nvPr/>
              </p:nvSpPr>
              <p:spPr bwMode="auto">
                <a:xfrm>
                  <a:off x="3858" y="3202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2 w 4"/>
                    <a:gd name="T3" fmla="*/ 3 h 8"/>
                    <a:gd name="T4" fmla="*/ 4 w 4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3" name="Freeform 585"/>
                <p:cNvSpPr>
                  <a:spLocks/>
                </p:cNvSpPr>
                <p:nvPr/>
              </p:nvSpPr>
              <p:spPr bwMode="auto">
                <a:xfrm>
                  <a:off x="3862" y="3210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8 w 17"/>
                    <a:gd name="T3" fmla="*/ 7 h 14"/>
                    <a:gd name="T4" fmla="*/ 17 w 17"/>
                    <a:gd name="T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4" name="Freeform 586"/>
                <p:cNvSpPr>
                  <a:spLocks/>
                </p:cNvSpPr>
                <p:nvPr/>
              </p:nvSpPr>
              <p:spPr bwMode="auto">
                <a:xfrm>
                  <a:off x="3879" y="3168"/>
                  <a:ext cx="454" cy="142"/>
                </a:xfrm>
                <a:custGeom>
                  <a:avLst/>
                  <a:gdLst>
                    <a:gd name="T0" fmla="*/ 5 w 454"/>
                    <a:gd name="T1" fmla="*/ 60 h 142"/>
                    <a:gd name="T2" fmla="*/ 27 w 454"/>
                    <a:gd name="T3" fmla="*/ 69 h 142"/>
                    <a:gd name="T4" fmla="*/ 31 w 454"/>
                    <a:gd name="T5" fmla="*/ 71 h 142"/>
                    <a:gd name="T6" fmla="*/ 52 w 454"/>
                    <a:gd name="T7" fmla="*/ 73 h 142"/>
                    <a:gd name="T8" fmla="*/ 67 w 454"/>
                    <a:gd name="T9" fmla="*/ 73 h 142"/>
                    <a:gd name="T10" fmla="*/ 75 w 454"/>
                    <a:gd name="T11" fmla="*/ 71 h 142"/>
                    <a:gd name="T12" fmla="*/ 107 w 454"/>
                    <a:gd name="T13" fmla="*/ 67 h 142"/>
                    <a:gd name="T14" fmla="*/ 120 w 454"/>
                    <a:gd name="T15" fmla="*/ 65 h 142"/>
                    <a:gd name="T16" fmla="*/ 140 w 454"/>
                    <a:gd name="T17" fmla="*/ 57 h 142"/>
                    <a:gd name="T18" fmla="*/ 151 w 454"/>
                    <a:gd name="T19" fmla="*/ 56 h 142"/>
                    <a:gd name="T20" fmla="*/ 182 w 454"/>
                    <a:gd name="T21" fmla="*/ 61 h 142"/>
                    <a:gd name="T22" fmla="*/ 187 w 454"/>
                    <a:gd name="T23" fmla="*/ 61 h 142"/>
                    <a:gd name="T24" fmla="*/ 193 w 454"/>
                    <a:gd name="T25" fmla="*/ 61 h 142"/>
                    <a:gd name="T26" fmla="*/ 211 w 454"/>
                    <a:gd name="T27" fmla="*/ 57 h 142"/>
                    <a:gd name="T28" fmla="*/ 224 w 454"/>
                    <a:gd name="T29" fmla="*/ 52 h 142"/>
                    <a:gd name="T30" fmla="*/ 256 w 454"/>
                    <a:gd name="T31" fmla="*/ 26 h 142"/>
                    <a:gd name="T32" fmla="*/ 279 w 454"/>
                    <a:gd name="T33" fmla="*/ 4 h 142"/>
                    <a:gd name="T34" fmla="*/ 287 w 454"/>
                    <a:gd name="T35" fmla="*/ 0 h 142"/>
                    <a:gd name="T36" fmla="*/ 295 w 454"/>
                    <a:gd name="T37" fmla="*/ 3 h 142"/>
                    <a:gd name="T38" fmla="*/ 306 w 454"/>
                    <a:gd name="T39" fmla="*/ 9 h 142"/>
                    <a:gd name="T40" fmla="*/ 315 w 454"/>
                    <a:gd name="T41" fmla="*/ 15 h 142"/>
                    <a:gd name="T42" fmla="*/ 333 w 454"/>
                    <a:gd name="T43" fmla="*/ 29 h 142"/>
                    <a:gd name="T44" fmla="*/ 333 w 454"/>
                    <a:gd name="T45" fmla="*/ 33 h 142"/>
                    <a:gd name="T46" fmla="*/ 329 w 454"/>
                    <a:gd name="T47" fmla="*/ 37 h 142"/>
                    <a:gd name="T48" fmla="*/ 328 w 454"/>
                    <a:gd name="T49" fmla="*/ 40 h 142"/>
                    <a:gd name="T50" fmla="*/ 334 w 454"/>
                    <a:gd name="T51" fmla="*/ 44 h 142"/>
                    <a:gd name="T52" fmla="*/ 356 w 454"/>
                    <a:gd name="T53" fmla="*/ 50 h 142"/>
                    <a:gd name="T54" fmla="*/ 360 w 454"/>
                    <a:gd name="T55" fmla="*/ 57 h 142"/>
                    <a:gd name="T56" fmla="*/ 363 w 454"/>
                    <a:gd name="T57" fmla="*/ 73 h 142"/>
                    <a:gd name="T58" fmla="*/ 365 w 454"/>
                    <a:gd name="T59" fmla="*/ 80 h 142"/>
                    <a:gd name="T60" fmla="*/ 367 w 454"/>
                    <a:gd name="T61" fmla="*/ 83 h 142"/>
                    <a:gd name="T62" fmla="*/ 384 w 454"/>
                    <a:gd name="T63" fmla="*/ 98 h 142"/>
                    <a:gd name="T64" fmla="*/ 402 w 454"/>
                    <a:gd name="T65" fmla="*/ 108 h 142"/>
                    <a:gd name="T66" fmla="*/ 408 w 454"/>
                    <a:gd name="T67" fmla="*/ 113 h 142"/>
                    <a:gd name="T68" fmla="*/ 423 w 454"/>
                    <a:gd name="T69" fmla="*/ 121 h 142"/>
                    <a:gd name="T70" fmla="*/ 431 w 454"/>
                    <a:gd name="T71" fmla="*/ 129 h 142"/>
                    <a:gd name="T72" fmla="*/ 437 w 454"/>
                    <a:gd name="T73" fmla="*/ 134 h 142"/>
                    <a:gd name="T74" fmla="*/ 454 w 454"/>
                    <a:gd name="T7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4" h="142">
                      <a:moveTo>
                        <a:pt x="0" y="56"/>
                      </a:moveTo>
                      <a:lnTo>
                        <a:pt x="5" y="60"/>
                      </a:lnTo>
                      <a:lnTo>
                        <a:pt x="16" y="68"/>
                      </a:lnTo>
                      <a:lnTo>
                        <a:pt x="27" y="69"/>
                      </a:lnTo>
                      <a:lnTo>
                        <a:pt x="31" y="71"/>
                      </a:lnTo>
                      <a:lnTo>
                        <a:pt x="31" y="71"/>
                      </a:lnTo>
                      <a:lnTo>
                        <a:pt x="43" y="72"/>
                      </a:lnTo>
                      <a:lnTo>
                        <a:pt x="52" y="73"/>
                      </a:lnTo>
                      <a:lnTo>
                        <a:pt x="59" y="73"/>
                      </a:lnTo>
                      <a:lnTo>
                        <a:pt x="67" y="73"/>
                      </a:lnTo>
                      <a:lnTo>
                        <a:pt x="67" y="73"/>
                      </a:lnTo>
                      <a:lnTo>
                        <a:pt x="75" y="71"/>
                      </a:lnTo>
                      <a:lnTo>
                        <a:pt x="94" y="68"/>
                      </a:lnTo>
                      <a:lnTo>
                        <a:pt x="107" y="67"/>
                      </a:lnTo>
                      <a:lnTo>
                        <a:pt x="118" y="65"/>
                      </a:lnTo>
                      <a:lnTo>
                        <a:pt x="120" y="65"/>
                      </a:lnTo>
                      <a:lnTo>
                        <a:pt x="139" y="59"/>
                      </a:lnTo>
                      <a:lnTo>
                        <a:pt x="140" y="57"/>
                      </a:lnTo>
                      <a:lnTo>
                        <a:pt x="144" y="57"/>
                      </a:lnTo>
                      <a:lnTo>
                        <a:pt x="151" y="56"/>
                      </a:lnTo>
                      <a:lnTo>
                        <a:pt x="168" y="57"/>
                      </a:lnTo>
                      <a:lnTo>
                        <a:pt x="182" y="61"/>
                      </a:lnTo>
                      <a:lnTo>
                        <a:pt x="186" y="61"/>
                      </a:lnTo>
                      <a:lnTo>
                        <a:pt x="187" y="61"/>
                      </a:lnTo>
                      <a:lnTo>
                        <a:pt x="187" y="61"/>
                      </a:lnTo>
                      <a:lnTo>
                        <a:pt x="193" y="61"/>
                      </a:lnTo>
                      <a:lnTo>
                        <a:pt x="207" y="59"/>
                      </a:lnTo>
                      <a:lnTo>
                        <a:pt x="211" y="57"/>
                      </a:lnTo>
                      <a:lnTo>
                        <a:pt x="214" y="54"/>
                      </a:lnTo>
                      <a:lnTo>
                        <a:pt x="224" y="52"/>
                      </a:lnTo>
                      <a:lnTo>
                        <a:pt x="240" y="41"/>
                      </a:lnTo>
                      <a:lnTo>
                        <a:pt x="256" y="26"/>
                      </a:lnTo>
                      <a:lnTo>
                        <a:pt x="272" y="14"/>
                      </a:lnTo>
                      <a:lnTo>
                        <a:pt x="279" y="4"/>
                      </a:lnTo>
                      <a:lnTo>
                        <a:pt x="282" y="3"/>
                      </a:lnTo>
                      <a:lnTo>
                        <a:pt x="287" y="0"/>
                      </a:lnTo>
                      <a:lnTo>
                        <a:pt x="288" y="2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306" y="9"/>
                      </a:lnTo>
                      <a:lnTo>
                        <a:pt x="314" y="14"/>
                      </a:lnTo>
                      <a:lnTo>
                        <a:pt x="315" y="15"/>
                      </a:lnTo>
                      <a:lnTo>
                        <a:pt x="322" y="22"/>
                      </a:lnTo>
                      <a:lnTo>
                        <a:pt x="333" y="29"/>
                      </a:lnTo>
                      <a:lnTo>
                        <a:pt x="333" y="33"/>
                      </a:lnTo>
                      <a:lnTo>
                        <a:pt x="333" y="33"/>
                      </a:lnTo>
                      <a:lnTo>
                        <a:pt x="329" y="36"/>
                      </a:lnTo>
                      <a:lnTo>
                        <a:pt x="329" y="37"/>
                      </a:lnTo>
                      <a:lnTo>
                        <a:pt x="329" y="38"/>
                      </a:lnTo>
                      <a:lnTo>
                        <a:pt x="328" y="40"/>
                      </a:lnTo>
                      <a:lnTo>
                        <a:pt x="332" y="42"/>
                      </a:lnTo>
                      <a:lnTo>
                        <a:pt x="334" y="44"/>
                      </a:lnTo>
                      <a:lnTo>
                        <a:pt x="345" y="48"/>
                      </a:lnTo>
                      <a:lnTo>
                        <a:pt x="356" y="50"/>
                      </a:lnTo>
                      <a:lnTo>
                        <a:pt x="356" y="52"/>
                      </a:lnTo>
                      <a:lnTo>
                        <a:pt x="360" y="57"/>
                      </a:lnTo>
                      <a:lnTo>
                        <a:pt x="361" y="64"/>
                      </a:lnTo>
                      <a:lnTo>
                        <a:pt x="363" y="73"/>
                      </a:lnTo>
                      <a:lnTo>
                        <a:pt x="363" y="75"/>
                      </a:lnTo>
                      <a:lnTo>
                        <a:pt x="365" y="80"/>
                      </a:lnTo>
                      <a:lnTo>
                        <a:pt x="365" y="81"/>
                      </a:lnTo>
                      <a:lnTo>
                        <a:pt x="367" y="83"/>
                      </a:lnTo>
                      <a:lnTo>
                        <a:pt x="377" y="91"/>
                      </a:lnTo>
                      <a:lnTo>
                        <a:pt x="384" y="98"/>
                      </a:lnTo>
                      <a:lnTo>
                        <a:pt x="390" y="103"/>
                      </a:lnTo>
                      <a:lnTo>
                        <a:pt x="402" y="108"/>
                      </a:lnTo>
                      <a:lnTo>
                        <a:pt x="408" y="113"/>
                      </a:lnTo>
                      <a:lnTo>
                        <a:pt x="408" y="113"/>
                      </a:lnTo>
                      <a:lnTo>
                        <a:pt x="419" y="117"/>
                      </a:lnTo>
                      <a:lnTo>
                        <a:pt x="423" y="121"/>
                      </a:lnTo>
                      <a:lnTo>
                        <a:pt x="430" y="127"/>
                      </a:lnTo>
                      <a:lnTo>
                        <a:pt x="431" y="129"/>
                      </a:lnTo>
                      <a:lnTo>
                        <a:pt x="435" y="134"/>
                      </a:lnTo>
                      <a:lnTo>
                        <a:pt x="437" y="134"/>
                      </a:lnTo>
                      <a:lnTo>
                        <a:pt x="444" y="138"/>
                      </a:lnTo>
                      <a:lnTo>
                        <a:pt x="454" y="14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5" name="Freeform 587"/>
                <p:cNvSpPr>
                  <a:spLocks/>
                </p:cNvSpPr>
                <p:nvPr/>
              </p:nvSpPr>
              <p:spPr bwMode="auto">
                <a:xfrm>
                  <a:off x="4333" y="3310"/>
                  <a:ext cx="10" cy="16"/>
                </a:xfrm>
                <a:custGeom>
                  <a:avLst/>
                  <a:gdLst>
                    <a:gd name="T0" fmla="*/ 0 w 10"/>
                    <a:gd name="T1" fmla="*/ 0 h 16"/>
                    <a:gd name="T2" fmla="*/ 2 w 10"/>
                    <a:gd name="T3" fmla="*/ 0 h 16"/>
                    <a:gd name="T4" fmla="*/ 6 w 10"/>
                    <a:gd name="T5" fmla="*/ 3 h 16"/>
                    <a:gd name="T6" fmla="*/ 8 w 10"/>
                    <a:gd name="T7" fmla="*/ 8 h 16"/>
                    <a:gd name="T8" fmla="*/ 10 w 10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8" y="8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6" name="Freeform 588"/>
                <p:cNvSpPr>
                  <a:spLocks/>
                </p:cNvSpPr>
                <p:nvPr/>
              </p:nvSpPr>
              <p:spPr bwMode="auto">
                <a:xfrm>
                  <a:off x="4343" y="3326"/>
                  <a:ext cx="7" cy="17"/>
                </a:xfrm>
                <a:custGeom>
                  <a:avLst/>
                  <a:gdLst>
                    <a:gd name="T0" fmla="*/ 0 w 7"/>
                    <a:gd name="T1" fmla="*/ 0 h 17"/>
                    <a:gd name="T2" fmla="*/ 1 w 7"/>
                    <a:gd name="T3" fmla="*/ 4 h 17"/>
                    <a:gd name="T4" fmla="*/ 3 w 7"/>
                    <a:gd name="T5" fmla="*/ 7 h 17"/>
                    <a:gd name="T6" fmla="*/ 7 w 7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7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7" name="Line 589"/>
                <p:cNvSpPr>
                  <a:spLocks noChangeShapeType="1"/>
                </p:cNvSpPr>
                <p:nvPr/>
              </p:nvSpPr>
              <p:spPr bwMode="auto">
                <a:xfrm>
                  <a:off x="4350" y="3343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8" name="Line 590"/>
                <p:cNvSpPr>
                  <a:spLocks noChangeShapeType="1"/>
                </p:cNvSpPr>
                <p:nvPr/>
              </p:nvSpPr>
              <p:spPr bwMode="auto">
                <a:xfrm>
                  <a:off x="4350" y="3347"/>
                  <a:ext cx="0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39" name="Freeform 591"/>
                <p:cNvSpPr>
                  <a:spLocks/>
                </p:cNvSpPr>
                <p:nvPr/>
              </p:nvSpPr>
              <p:spPr bwMode="auto">
                <a:xfrm>
                  <a:off x="4344" y="3353"/>
                  <a:ext cx="6" cy="18"/>
                </a:xfrm>
                <a:custGeom>
                  <a:avLst/>
                  <a:gdLst>
                    <a:gd name="T0" fmla="*/ 6 w 6"/>
                    <a:gd name="T1" fmla="*/ 0 h 18"/>
                    <a:gd name="T2" fmla="*/ 4 w 6"/>
                    <a:gd name="T3" fmla="*/ 2 h 18"/>
                    <a:gd name="T4" fmla="*/ 2 w 6"/>
                    <a:gd name="T5" fmla="*/ 3 h 18"/>
                    <a:gd name="T6" fmla="*/ 0 w 6"/>
                    <a:gd name="T7" fmla="*/ 11 h 18"/>
                    <a:gd name="T8" fmla="*/ 2 w 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0" name="Freeform 592"/>
                <p:cNvSpPr>
                  <a:spLocks/>
                </p:cNvSpPr>
                <p:nvPr/>
              </p:nvSpPr>
              <p:spPr bwMode="auto">
                <a:xfrm>
                  <a:off x="4344" y="3371"/>
                  <a:ext cx="2" cy="13"/>
                </a:xfrm>
                <a:custGeom>
                  <a:avLst/>
                  <a:gdLst>
                    <a:gd name="T0" fmla="*/ 2 w 2"/>
                    <a:gd name="T1" fmla="*/ 0 h 13"/>
                    <a:gd name="T2" fmla="*/ 2 w 2"/>
                    <a:gd name="T3" fmla="*/ 3 h 13"/>
                    <a:gd name="T4" fmla="*/ 2 w 2"/>
                    <a:gd name="T5" fmla="*/ 8 h 13"/>
                    <a:gd name="T6" fmla="*/ 0 w 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2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1" name="Freeform 593"/>
                <p:cNvSpPr>
                  <a:spLocks/>
                </p:cNvSpPr>
                <p:nvPr/>
              </p:nvSpPr>
              <p:spPr bwMode="auto">
                <a:xfrm>
                  <a:off x="4341" y="3384"/>
                  <a:ext cx="3" cy="33"/>
                </a:xfrm>
                <a:custGeom>
                  <a:avLst/>
                  <a:gdLst>
                    <a:gd name="T0" fmla="*/ 3 w 3"/>
                    <a:gd name="T1" fmla="*/ 0 h 33"/>
                    <a:gd name="T2" fmla="*/ 3 w 3"/>
                    <a:gd name="T3" fmla="*/ 2 h 33"/>
                    <a:gd name="T4" fmla="*/ 3 w 3"/>
                    <a:gd name="T5" fmla="*/ 13 h 33"/>
                    <a:gd name="T6" fmla="*/ 0 w 3"/>
                    <a:gd name="T7" fmla="*/ 19 h 33"/>
                    <a:gd name="T8" fmla="*/ 0 w 3"/>
                    <a:gd name="T9" fmla="*/ 22 h 33"/>
                    <a:gd name="T10" fmla="*/ 0 w 3"/>
                    <a:gd name="T11" fmla="*/ 26 h 33"/>
                    <a:gd name="T12" fmla="*/ 0 w 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3" y="13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2" name="Freeform 594"/>
                <p:cNvSpPr>
                  <a:spLocks/>
                </p:cNvSpPr>
                <p:nvPr/>
              </p:nvSpPr>
              <p:spPr bwMode="auto">
                <a:xfrm>
                  <a:off x="4341" y="341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2 w 5"/>
                    <a:gd name="T5" fmla="*/ 8 h 13"/>
                    <a:gd name="T6" fmla="*/ 5 w 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5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3" name="Freeform 595"/>
                <p:cNvSpPr>
                  <a:spLocks/>
                </p:cNvSpPr>
                <p:nvPr/>
              </p:nvSpPr>
              <p:spPr bwMode="auto">
                <a:xfrm>
                  <a:off x="4340" y="3430"/>
                  <a:ext cx="46" cy="85"/>
                </a:xfrm>
                <a:custGeom>
                  <a:avLst/>
                  <a:gdLst>
                    <a:gd name="T0" fmla="*/ 6 w 46"/>
                    <a:gd name="T1" fmla="*/ 0 h 85"/>
                    <a:gd name="T2" fmla="*/ 6 w 46"/>
                    <a:gd name="T3" fmla="*/ 7 h 85"/>
                    <a:gd name="T4" fmla="*/ 10 w 46"/>
                    <a:gd name="T5" fmla="*/ 22 h 85"/>
                    <a:gd name="T6" fmla="*/ 11 w 46"/>
                    <a:gd name="T7" fmla="*/ 31 h 85"/>
                    <a:gd name="T8" fmla="*/ 7 w 46"/>
                    <a:gd name="T9" fmla="*/ 42 h 85"/>
                    <a:gd name="T10" fmla="*/ 6 w 46"/>
                    <a:gd name="T11" fmla="*/ 44 h 85"/>
                    <a:gd name="T12" fmla="*/ 0 w 46"/>
                    <a:gd name="T13" fmla="*/ 52 h 85"/>
                    <a:gd name="T14" fmla="*/ 1 w 46"/>
                    <a:gd name="T15" fmla="*/ 56 h 85"/>
                    <a:gd name="T16" fmla="*/ 1 w 46"/>
                    <a:gd name="T17" fmla="*/ 57 h 85"/>
                    <a:gd name="T18" fmla="*/ 1 w 46"/>
                    <a:gd name="T19" fmla="*/ 60 h 85"/>
                    <a:gd name="T20" fmla="*/ 3 w 46"/>
                    <a:gd name="T21" fmla="*/ 60 h 85"/>
                    <a:gd name="T22" fmla="*/ 6 w 46"/>
                    <a:gd name="T23" fmla="*/ 63 h 85"/>
                    <a:gd name="T24" fmla="*/ 7 w 46"/>
                    <a:gd name="T25" fmla="*/ 64 h 85"/>
                    <a:gd name="T26" fmla="*/ 12 w 46"/>
                    <a:gd name="T27" fmla="*/ 65 h 85"/>
                    <a:gd name="T28" fmla="*/ 14 w 46"/>
                    <a:gd name="T29" fmla="*/ 65 h 85"/>
                    <a:gd name="T30" fmla="*/ 20 w 46"/>
                    <a:gd name="T31" fmla="*/ 68 h 85"/>
                    <a:gd name="T32" fmla="*/ 27 w 46"/>
                    <a:gd name="T33" fmla="*/ 72 h 85"/>
                    <a:gd name="T34" fmla="*/ 28 w 46"/>
                    <a:gd name="T35" fmla="*/ 75 h 85"/>
                    <a:gd name="T36" fmla="*/ 31 w 46"/>
                    <a:gd name="T37" fmla="*/ 77 h 85"/>
                    <a:gd name="T38" fmla="*/ 34 w 46"/>
                    <a:gd name="T39" fmla="*/ 79 h 85"/>
                    <a:gd name="T40" fmla="*/ 37 w 46"/>
                    <a:gd name="T41" fmla="*/ 81 h 85"/>
                    <a:gd name="T42" fmla="*/ 41 w 46"/>
                    <a:gd name="T43" fmla="*/ 83 h 85"/>
                    <a:gd name="T44" fmla="*/ 46 w 46"/>
                    <a:gd name="T45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6" h="85">
                      <a:moveTo>
                        <a:pt x="6" y="0"/>
                      </a:moveTo>
                      <a:lnTo>
                        <a:pt x="6" y="7"/>
                      </a:lnTo>
                      <a:lnTo>
                        <a:pt x="10" y="22"/>
                      </a:lnTo>
                      <a:lnTo>
                        <a:pt x="11" y="31"/>
                      </a:lnTo>
                      <a:lnTo>
                        <a:pt x="7" y="42"/>
                      </a:lnTo>
                      <a:lnTo>
                        <a:pt x="6" y="44"/>
                      </a:lnTo>
                      <a:lnTo>
                        <a:pt x="0" y="52"/>
                      </a:lnTo>
                      <a:lnTo>
                        <a:pt x="1" y="56"/>
                      </a:lnTo>
                      <a:lnTo>
                        <a:pt x="1" y="57"/>
                      </a:lnTo>
                      <a:lnTo>
                        <a:pt x="1" y="60"/>
                      </a:lnTo>
                      <a:lnTo>
                        <a:pt x="3" y="60"/>
                      </a:lnTo>
                      <a:lnTo>
                        <a:pt x="6" y="63"/>
                      </a:lnTo>
                      <a:lnTo>
                        <a:pt x="7" y="64"/>
                      </a:lnTo>
                      <a:lnTo>
                        <a:pt x="12" y="65"/>
                      </a:lnTo>
                      <a:lnTo>
                        <a:pt x="14" y="65"/>
                      </a:lnTo>
                      <a:lnTo>
                        <a:pt x="20" y="68"/>
                      </a:lnTo>
                      <a:lnTo>
                        <a:pt x="27" y="72"/>
                      </a:lnTo>
                      <a:lnTo>
                        <a:pt x="28" y="75"/>
                      </a:lnTo>
                      <a:lnTo>
                        <a:pt x="31" y="77"/>
                      </a:lnTo>
                      <a:lnTo>
                        <a:pt x="34" y="79"/>
                      </a:lnTo>
                      <a:lnTo>
                        <a:pt x="37" y="81"/>
                      </a:lnTo>
                      <a:lnTo>
                        <a:pt x="41" y="83"/>
                      </a:lnTo>
                      <a:lnTo>
                        <a:pt x="46" y="8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4" name="Freeform 596"/>
                <p:cNvSpPr>
                  <a:spLocks/>
                </p:cNvSpPr>
                <p:nvPr/>
              </p:nvSpPr>
              <p:spPr bwMode="auto">
                <a:xfrm>
                  <a:off x="4386" y="3515"/>
                  <a:ext cx="123" cy="36"/>
                </a:xfrm>
                <a:custGeom>
                  <a:avLst/>
                  <a:gdLst>
                    <a:gd name="T0" fmla="*/ 0 w 123"/>
                    <a:gd name="T1" fmla="*/ 0 h 36"/>
                    <a:gd name="T2" fmla="*/ 8 w 123"/>
                    <a:gd name="T3" fmla="*/ 3 h 36"/>
                    <a:gd name="T4" fmla="*/ 23 w 123"/>
                    <a:gd name="T5" fmla="*/ 7 h 36"/>
                    <a:gd name="T6" fmla="*/ 32 w 123"/>
                    <a:gd name="T7" fmla="*/ 7 h 36"/>
                    <a:gd name="T8" fmla="*/ 43 w 123"/>
                    <a:gd name="T9" fmla="*/ 9 h 36"/>
                    <a:gd name="T10" fmla="*/ 55 w 123"/>
                    <a:gd name="T11" fmla="*/ 11 h 36"/>
                    <a:gd name="T12" fmla="*/ 73 w 123"/>
                    <a:gd name="T13" fmla="*/ 15 h 36"/>
                    <a:gd name="T14" fmla="*/ 93 w 123"/>
                    <a:gd name="T15" fmla="*/ 22 h 36"/>
                    <a:gd name="T16" fmla="*/ 93 w 123"/>
                    <a:gd name="T17" fmla="*/ 22 h 36"/>
                    <a:gd name="T18" fmla="*/ 105 w 123"/>
                    <a:gd name="T19" fmla="*/ 27 h 36"/>
                    <a:gd name="T20" fmla="*/ 115 w 123"/>
                    <a:gd name="T21" fmla="*/ 32 h 36"/>
                    <a:gd name="T22" fmla="*/ 123 w 123"/>
                    <a:gd name="T23" fmla="*/ 36 h 36"/>
                    <a:gd name="T24" fmla="*/ 123 w 123"/>
                    <a:gd name="T25" fmla="*/ 36 h 36"/>
                    <a:gd name="T26" fmla="*/ 123 w 123"/>
                    <a:gd name="T2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3" h="36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23" y="7"/>
                      </a:lnTo>
                      <a:lnTo>
                        <a:pt x="32" y="7"/>
                      </a:lnTo>
                      <a:lnTo>
                        <a:pt x="43" y="9"/>
                      </a:lnTo>
                      <a:lnTo>
                        <a:pt x="55" y="11"/>
                      </a:lnTo>
                      <a:lnTo>
                        <a:pt x="73" y="15"/>
                      </a:lnTo>
                      <a:lnTo>
                        <a:pt x="93" y="22"/>
                      </a:lnTo>
                      <a:lnTo>
                        <a:pt x="93" y="22"/>
                      </a:lnTo>
                      <a:lnTo>
                        <a:pt x="105" y="27"/>
                      </a:lnTo>
                      <a:lnTo>
                        <a:pt x="115" y="32"/>
                      </a:lnTo>
                      <a:lnTo>
                        <a:pt x="123" y="36"/>
                      </a:lnTo>
                      <a:lnTo>
                        <a:pt x="123" y="36"/>
                      </a:lnTo>
                      <a:lnTo>
                        <a:pt x="123" y="3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5" name="Freeform 597"/>
                <p:cNvSpPr>
                  <a:spLocks/>
                </p:cNvSpPr>
                <p:nvPr/>
              </p:nvSpPr>
              <p:spPr bwMode="auto">
                <a:xfrm>
                  <a:off x="3849" y="3108"/>
                  <a:ext cx="24" cy="35"/>
                </a:xfrm>
                <a:custGeom>
                  <a:avLst/>
                  <a:gdLst>
                    <a:gd name="T0" fmla="*/ 24 w 24"/>
                    <a:gd name="T1" fmla="*/ 0 h 35"/>
                    <a:gd name="T2" fmla="*/ 24 w 24"/>
                    <a:gd name="T3" fmla="*/ 8 h 35"/>
                    <a:gd name="T4" fmla="*/ 21 w 24"/>
                    <a:gd name="T5" fmla="*/ 15 h 35"/>
                    <a:gd name="T6" fmla="*/ 16 w 24"/>
                    <a:gd name="T7" fmla="*/ 21 h 35"/>
                    <a:gd name="T8" fmla="*/ 9 w 24"/>
                    <a:gd name="T9" fmla="*/ 29 h 35"/>
                    <a:gd name="T10" fmla="*/ 7 w 24"/>
                    <a:gd name="T11" fmla="*/ 32 h 35"/>
                    <a:gd name="T12" fmla="*/ 4 w 24"/>
                    <a:gd name="T13" fmla="*/ 33 h 35"/>
                    <a:gd name="T14" fmla="*/ 0 w 24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5">
                      <a:moveTo>
                        <a:pt x="24" y="0"/>
                      </a:moveTo>
                      <a:lnTo>
                        <a:pt x="24" y="8"/>
                      </a:lnTo>
                      <a:lnTo>
                        <a:pt x="21" y="15"/>
                      </a:lnTo>
                      <a:lnTo>
                        <a:pt x="16" y="21"/>
                      </a:lnTo>
                      <a:lnTo>
                        <a:pt x="9" y="29"/>
                      </a:lnTo>
                      <a:lnTo>
                        <a:pt x="7" y="32"/>
                      </a:lnTo>
                      <a:lnTo>
                        <a:pt x="4" y="33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6" name="Freeform 598"/>
                <p:cNvSpPr>
                  <a:spLocks/>
                </p:cNvSpPr>
                <p:nvPr/>
              </p:nvSpPr>
              <p:spPr bwMode="auto">
                <a:xfrm>
                  <a:off x="2997" y="2557"/>
                  <a:ext cx="20" cy="6"/>
                </a:xfrm>
                <a:custGeom>
                  <a:avLst/>
                  <a:gdLst>
                    <a:gd name="T0" fmla="*/ 0 w 20"/>
                    <a:gd name="T1" fmla="*/ 0 h 6"/>
                    <a:gd name="T2" fmla="*/ 3 w 20"/>
                    <a:gd name="T3" fmla="*/ 0 h 6"/>
                    <a:gd name="T4" fmla="*/ 4 w 20"/>
                    <a:gd name="T5" fmla="*/ 0 h 6"/>
                    <a:gd name="T6" fmla="*/ 4 w 20"/>
                    <a:gd name="T7" fmla="*/ 0 h 6"/>
                    <a:gd name="T8" fmla="*/ 6 w 20"/>
                    <a:gd name="T9" fmla="*/ 0 h 6"/>
                    <a:gd name="T10" fmla="*/ 6 w 20"/>
                    <a:gd name="T11" fmla="*/ 0 h 6"/>
                    <a:gd name="T12" fmla="*/ 6 w 20"/>
                    <a:gd name="T13" fmla="*/ 0 h 6"/>
                    <a:gd name="T14" fmla="*/ 7 w 20"/>
                    <a:gd name="T15" fmla="*/ 0 h 6"/>
                    <a:gd name="T16" fmla="*/ 7 w 20"/>
                    <a:gd name="T17" fmla="*/ 0 h 6"/>
                    <a:gd name="T18" fmla="*/ 8 w 20"/>
                    <a:gd name="T19" fmla="*/ 0 h 6"/>
                    <a:gd name="T20" fmla="*/ 8 w 20"/>
                    <a:gd name="T21" fmla="*/ 0 h 6"/>
                    <a:gd name="T22" fmla="*/ 10 w 20"/>
                    <a:gd name="T23" fmla="*/ 0 h 6"/>
                    <a:gd name="T24" fmla="*/ 10 w 20"/>
                    <a:gd name="T25" fmla="*/ 0 h 6"/>
                    <a:gd name="T26" fmla="*/ 10 w 20"/>
                    <a:gd name="T27" fmla="*/ 0 h 6"/>
                    <a:gd name="T28" fmla="*/ 11 w 20"/>
                    <a:gd name="T29" fmla="*/ 1 h 6"/>
                    <a:gd name="T30" fmla="*/ 14 w 20"/>
                    <a:gd name="T31" fmla="*/ 1 h 6"/>
                    <a:gd name="T32" fmla="*/ 14 w 20"/>
                    <a:gd name="T33" fmla="*/ 1 h 6"/>
                    <a:gd name="T34" fmla="*/ 14 w 20"/>
                    <a:gd name="T35" fmla="*/ 2 h 6"/>
                    <a:gd name="T36" fmla="*/ 15 w 20"/>
                    <a:gd name="T37" fmla="*/ 4 h 6"/>
                    <a:gd name="T38" fmla="*/ 15 w 20"/>
                    <a:gd name="T39" fmla="*/ 4 h 6"/>
                    <a:gd name="T40" fmla="*/ 15 w 20"/>
                    <a:gd name="T41" fmla="*/ 5 h 6"/>
                    <a:gd name="T42" fmla="*/ 16 w 20"/>
                    <a:gd name="T43" fmla="*/ 5 h 6"/>
                    <a:gd name="T44" fmla="*/ 18 w 20"/>
                    <a:gd name="T45" fmla="*/ 5 h 6"/>
                    <a:gd name="T46" fmla="*/ 18 w 20"/>
                    <a:gd name="T47" fmla="*/ 5 h 6"/>
                    <a:gd name="T48" fmla="*/ 18 w 20"/>
                    <a:gd name="T49" fmla="*/ 5 h 6"/>
                    <a:gd name="T50" fmla="*/ 19 w 20"/>
                    <a:gd name="T51" fmla="*/ 6 h 6"/>
                    <a:gd name="T52" fmla="*/ 19 w 20"/>
                    <a:gd name="T53" fmla="*/ 6 h 6"/>
                    <a:gd name="T54" fmla="*/ 20 w 20"/>
                    <a:gd name="T5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7" name="Freeform 599"/>
                <p:cNvSpPr>
                  <a:spLocks/>
                </p:cNvSpPr>
                <p:nvPr/>
              </p:nvSpPr>
              <p:spPr bwMode="auto">
                <a:xfrm>
                  <a:off x="3017" y="256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8" name="Freeform 600"/>
                <p:cNvSpPr>
                  <a:spLocks/>
                </p:cNvSpPr>
                <p:nvPr/>
              </p:nvSpPr>
              <p:spPr bwMode="auto">
                <a:xfrm>
                  <a:off x="3017" y="256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49" name="Freeform 601"/>
                <p:cNvSpPr>
                  <a:spLocks/>
                </p:cNvSpPr>
                <p:nvPr/>
              </p:nvSpPr>
              <p:spPr bwMode="auto">
                <a:xfrm>
                  <a:off x="3020" y="256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50" name="Line 602"/>
                <p:cNvSpPr>
                  <a:spLocks noChangeShapeType="1"/>
                </p:cNvSpPr>
                <p:nvPr/>
              </p:nvSpPr>
              <p:spPr bwMode="auto">
                <a:xfrm>
                  <a:off x="3021" y="2567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51" name="Freeform 603"/>
                <p:cNvSpPr>
                  <a:spLocks/>
                </p:cNvSpPr>
                <p:nvPr/>
              </p:nvSpPr>
              <p:spPr bwMode="auto">
                <a:xfrm>
                  <a:off x="3021" y="2567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2 w 3"/>
                    <a:gd name="T5" fmla="*/ 2 h 2"/>
                    <a:gd name="T6" fmla="*/ 2 w 3"/>
                    <a:gd name="T7" fmla="*/ 2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52" name="Freeform 604"/>
                <p:cNvSpPr>
                  <a:spLocks/>
                </p:cNvSpPr>
                <p:nvPr/>
              </p:nvSpPr>
              <p:spPr bwMode="auto">
                <a:xfrm>
                  <a:off x="3024" y="2569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0 w 4"/>
                    <a:gd name="T5" fmla="*/ 0 h 8"/>
                    <a:gd name="T6" fmla="*/ 1 w 4"/>
                    <a:gd name="T7" fmla="*/ 3 h 8"/>
                    <a:gd name="T8" fmla="*/ 3 w 4"/>
                    <a:gd name="T9" fmla="*/ 4 h 8"/>
                    <a:gd name="T10" fmla="*/ 3 w 4"/>
                    <a:gd name="T11" fmla="*/ 4 h 8"/>
                    <a:gd name="T12" fmla="*/ 4 w 4"/>
                    <a:gd name="T13" fmla="*/ 5 h 8"/>
                    <a:gd name="T14" fmla="*/ 4 w 4"/>
                    <a:gd name="T15" fmla="*/ 7 h 8"/>
                    <a:gd name="T16" fmla="*/ 4 w 4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53" name="Freeform 605"/>
                <p:cNvSpPr>
                  <a:spLocks/>
                </p:cNvSpPr>
                <p:nvPr/>
              </p:nvSpPr>
              <p:spPr bwMode="auto">
                <a:xfrm>
                  <a:off x="3028" y="25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954" name="Freeform 606"/>
                <p:cNvSpPr>
                  <a:spLocks/>
                </p:cNvSpPr>
                <p:nvPr/>
              </p:nvSpPr>
              <p:spPr bwMode="auto">
                <a:xfrm>
                  <a:off x="3030" y="2578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2 h 3"/>
                    <a:gd name="T6" fmla="*/ 0 w 4"/>
                    <a:gd name="T7" fmla="*/ 2 h 3"/>
                    <a:gd name="T8" fmla="*/ 0 w 4"/>
                    <a:gd name="T9" fmla="*/ 2 h 3"/>
                    <a:gd name="T10" fmla="*/ 1 w 4"/>
                    <a:gd name="T11" fmla="*/ 2 h 3"/>
                    <a:gd name="T12" fmla="*/ 1 w 4"/>
                    <a:gd name="T13" fmla="*/ 2 h 3"/>
                    <a:gd name="T14" fmla="*/ 1 w 4"/>
                    <a:gd name="T15" fmla="*/ 2 h 3"/>
                    <a:gd name="T16" fmla="*/ 2 w 4"/>
                    <a:gd name="T17" fmla="*/ 2 h 3"/>
                    <a:gd name="T18" fmla="*/ 2 w 4"/>
                    <a:gd name="T19" fmla="*/ 2 h 3"/>
                    <a:gd name="T20" fmla="*/ 2 w 4"/>
                    <a:gd name="T21" fmla="*/ 3 h 3"/>
                    <a:gd name="T22" fmla="*/ 2 w 4"/>
                    <a:gd name="T23" fmla="*/ 3 h 3"/>
                    <a:gd name="T24" fmla="*/ 2 w 4"/>
                    <a:gd name="T25" fmla="*/ 3 h 3"/>
                    <a:gd name="T26" fmla="*/ 2 w 4"/>
                    <a:gd name="T27" fmla="*/ 3 h 3"/>
                    <a:gd name="T28" fmla="*/ 2 w 4"/>
                    <a:gd name="T29" fmla="*/ 3 h 3"/>
                    <a:gd name="T30" fmla="*/ 2 w 4"/>
                    <a:gd name="T31" fmla="*/ 3 h 3"/>
                    <a:gd name="T32" fmla="*/ 4 w 4"/>
                    <a:gd name="T3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1233" name="Group 808"/>
              <p:cNvGrpSpPr>
                <a:grpSpLocks/>
              </p:cNvGrpSpPr>
              <p:nvPr/>
            </p:nvGrpSpPr>
            <p:grpSpPr bwMode="auto">
              <a:xfrm>
                <a:off x="6895492" y="2359253"/>
                <a:ext cx="647749" cy="634214"/>
                <a:chOff x="2839" y="2581"/>
                <a:chExt cx="670" cy="656"/>
              </a:xfrm>
            </p:grpSpPr>
            <p:sp>
              <p:nvSpPr>
                <p:cNvPr id="1555" name="Line 608"/>
                <p:cNvSpPr>
                  <a:spLocks noChangeShapeType="1"/>
                </p:cNvSpPr>
                <p:nvPr/>
              </p:nvSpPr>
              <p:spPr bwMode="auto">
                <a:xfrm flipH="1">
                  <a:off x="3032" y="2581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6" name="Freeform 609"/>
                <p:cNvSpPr>
                  <a:spLocks/>
                </p:cNvSpPr>
                <p:nvPr/>
              </p:nvSpPr>
              <p:spPr bwMode="auto">
                <a:xfrm>
                  <a:off x="3032" y="2582"/>
                  <a:ext cx="10" cy="7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0 h 7"/>
                    <a:gd name="T4" fmla="*/ 2 w 10"/>
                    <a:gd name="T5" fmla="*/ 0 h 7"/>
                    <a:gd name="T6" fmla="*/ 2 w 10"/>
                    <a:gd name="T7" fmla="*/ 0 h 7"/>
                    <a:gd name="T8" fmla="*/ 2 w 10"/>
                    <a:gd name="T9" fmla="*/ 0 h 7"/>
                    <a:gd name="T10" fmla="*/ 3 w 10"/>
                    <a:gd name="T11" fmla="*/ 2 h 7"/>
                    <a:gd name="T12" fmla="*/ 3 w 10"/>
                    <a:gd name="T13" fmla="*/ 2 h 7"/>
                    <a:gd name="T14" fmla="*/ 3 w 10"/>
                    <a:gd name="T15" fmla="*/ 2 h 7"/>
                    <a:gd name="T16" fmla="*/ 3 w 10"/>
                    <a:gd name="T17" fmla="*/ 2 h 7"/>
                    <a:gd name="T18" fmla="*/ 3 w 10"/>
                    <a:gd name="T19" fmla="*/ 2 h 7"/>
                    <a:gd name="T20" fmla="*/ 3 w 10"/>
                    <a:gd name="T21" fmla="*/ 3 h 7"/>
                    <a:gd name="T22" fmla="*/ 3 w 10"/>
                    <a:gd name="T23" fmla="*/ 3 h 7"/>
                    <a:gd name="T24" fmla="*/ 3 w 10"/>
                    <a:gd name="T25" fmla="*/ 3 h 7"/>
                    <a:gd name="T26" fmla="*/ 3 w 10"/>
                    <a:gd name="T27" fmla="*/ 4 h 7"/>
                    <a:gd name="T28" fmla="*/ 4 w 10"/>
                    <a:gd name="T29" fmla="*/ 4 h 7"/>
                    <a:gd name="T30" fmla="*/ 4 w 10"/>
                    <a:gd name="T31" fmla="*/ 6 h 7"/>
                    <a:gd name="T32" fmla="*/ 6 w 10"/>
                    <a:gd name="T33" fmla="*/ 6 h 7"/>
                    <a:gd name="T34" fmla="*/ 6 w 10"/>
                    <a:gd name="T35" fmla="*/ 6 h 7"/>
                    <a:gd name="T36" fmla="*/ 6 w 10"/>
                    <a:gd name="T37" fmla="*/ 6 h 7"/>
                    <a:gd name="T38" fmla="*/ 7 w 10"/>
                    <a:gd name="T39" fmla="*/ 6 h 7"/>
                    <a:gd name="T40" fmla="*/ 7 w 10"/>
                    <a:gd name="T41" fmla="*/ 6 h 7"/>
                    <a:gd name="T42" fmla="*/ 7 w 10"/>
                    <a:gd name="T43" fmla="*/ 7 h 7"/>
                    <a:gd name="T44" fmla="*/ 8 w 10"/>
                    <a:gd name="T45" fmla="*/ 7 h 7"/>
                    <a:gd name="T46" fmla="*/ 10 w 10"/>
                    <a:gd name="T4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7" name="Freeform 610"/>
                <p:cNvSpPr>
                  <a:spLocks/>
                </p:cNvSpPr>
                <p:nvPr/>
              </p:nvSpPr>
              <p:spPr bwMode="auto">
                <a:xfrm>
                  <a:off x="3042" y="258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1 h 3"/>
                    <a:gd name="T4" fmla="*/ 1 w 4"/>
                    <a:gd name="T5" fmla="*/ 1 h 3"/>
                    <a:gd name="T6" fmla="*/ 2 w 4"/>
                    <a:gd name="T7" fmla="*/ 1 h 3"/>
                    <a:gd name="T8" fmla="*/ 2 w 4"/>
                    <a:gd name="T9" fmla="*/ 1 h 3"/>
                    <a:gd name="T10" fmla="*/ 2 w 4"/>
                    <a:gd name="T11" fmla="*/ 1 h 3"/>
                    <a:gd name="T12" fmla="*/ 2 w 4"/>
                    <a:gd name="T13" fmla="*/ 3 h 3"/>
                    <a:gd name="T14" fmla="*/ 2 w 4"/>
                    <a:gd name="T15" fmla="*/ 3 h 3"/>
                    <a:gd name="T16" fmla="*/ 4 w 4"/>
                    <a:gd name="T17" fmla="*/ 3 h 3"/>
                    <a:gd name="T18" fmla="*/ 4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8" name="Freeform 611"/>
                <p:cNvSpPr>
                  <a:spLocks/>
                </p:cNvSpPr>
                <p:nvPr/>
              </p:nvSpPr>
              <p:spPr bwMode="auto">
                <a:xfrm>
                  <a:off x="3046" y="2592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1 h 4"/>
                    <a:gd name="T4" fmla="*/ 0 w 4"/>
                    <a:gd name="T5" fmla="*/ 1 h 4"/>
                    <a:gd name="T6" fmla="*/ 0 w 4"/>
                    <a:gd name="T7" fmla="*/ 1 h 4"/>
                    <a:gd name="T8" fmla="*/ 0 w 4"/>
                    <a:gd name="T9" fmla="*/ 1 h 4"/>
                    <a:gd name="T10" fmla="*/ 0 w 4"/>
                    <a:gd name="T11" fmla="*/ 3 h 4"/>
                    <a:gd name="T12" fmla="*/ 1 w 4"/>
                    <a:gd name="T13" fmla="*/ 3 h 4"/>
                    <a:gd name="T14" fmla="*/ 1 w 4"/>
                    <a:gd name="T15" fmla="*/ 3 h 4"/>
                    <a:gd name="T16" fmla="*/ 1 w 4"/>
                    <a:gd name="T17" fmla="*/ 3 h 4"/>
                    <a:gd name="T18" fmla="*/ 2 w 4"/>
                    <a:gd name="T19" fmla="*/ 4 h 4"/>
                    <a:gd name="T20" fmla="*/ 2 w 4"/>
                    <a:gd name="T21" fmla="*/ 4 h 4"/>
                    <a:gd name="T22" fmla="*/ 2 w 4"/>
                    <a:gd name="T23" fmla="*/ 4 h 4"/>
                    <a:gd name="T24" fmla="*/ 4 w 4"/>
                    <a:gd name="T25" fmla="*/ 4 h 4"/>
                    <a:gd name="T26" fmla="*/ 4 w 4"/>
                    <a:gd name="T2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9" name="Freeform 612"/>
                <p:cNvSpPr>
                  <a:spLocks/>
                </p:cNvSpPr>
                <p:nvPr/>
              </p:nvSpPr>
              <p:spPr bwMode="auto">
                <a:xfrm>
                  <a:off x="3050" y="2596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1 h 3"/>
                    <a:gd name="T4" fmla="*/ 2 w 2"/>
                    <a:gd name="T5" fmla="*/ 3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0" name="Freeform 613"/>
                <p:cNvSpPr>
                  <a:spLocks/>
                </p:cNvSpPr>
                <p:nvPr/>
              </p:nvSpPr>
              <p:spPr bwMode="auto">
                <a:xfrm>
                  <a:off x="3052" y="2599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2 w 6"/>
                    <a:gd name="T5" fmla="*/ 1 h 4"/>
                    <a:gd name="T6" fmla="*/ 2 w 6"/>
                    <a:gd name="T7" fmla="*/ 1 h 4"/>
                    <a:gd name="T8" fmla="*/ 2 w 6"/>
                    <a:gd name="T9" fmla="*/ 1 h 4"/>
                    <a:gd name="T10" fmla="*/ 3 w 6"/>
                    <a:gd name="T11" fmla="*/ 2 h 4"/>
                    <a:gd name="T12" fmla="*/ 3 w 6"/>
                    <a:gd name="T13" fmla="*/ 2 h 4"/>
                    <a:gd name="T14" fmla="*/ 3 w 6"/>
                    <a:gd name="T15" fmla="*/ 4 h 4"/>
                    <a:gd name="T16" fmla="*/ 5 w 6"/>
                    <a:gd name="T17" fmla="*/ 4 h 4"/>
                    <a:gd name="T18" fmla="*/ 6 w 6"/>
                    <a:gd name="T19" fmla="*/ 4 h 4"/>
                    <a:gd name="T20" fmla="*/ 6 w 6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1" name="Freeform 614"/>
                <p:cNvSpPr>
                  <a:spLocks/>
                </p:cNvSpPr>
                <p:nvPr/>
              </p:nvSpPr>
              <p:spPr bwMode="auto">
                <a:xfrm>
                  <a:off x="3058" y="260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2" name="Freeform 615"/>
                <p:cNvSpPr>
                  <a:spLocks/>
                </p:cNvSpPr>
                <p:nvPr/>
              </p:nvSpPr>
              <p:spPr bwMode="auto">
                <a:xfrm>
                  <a:off x="3059" y="260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2 w 7"/>
                    <a:gd name="T7" fmla="*/ 2 h 7"/>
                    <a:gd name="T8" fmla="*/ 3 w 7"/>
                    <a:gd name="T9" fmla="*/ 2 h 7"/>
                    <a:gd name="T10" fmla="*/ 4 w 7"/>
                    <a:gd name="T11" fmla="*/ 3 h 7"/>
                    <a:gd name="T12" fmla="*/ 6 w 7"/>
                    <a:gd name="T13" fmla="*/ 4 h 7"/>
                    <a:gd name="T14" fmla="*/ 6 w 7"/>
                    <a:gd name="T15" fmla="*/ 6 h 7"/>
                    <a:gd name="T16" fmla="*/ 7 w 7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3" name="Freeform 616"/>
                <p:cNvSpPr>
                  <a:spLocks/>
                </p:cNvSpPr>
                <p:nvPr/>
              </p:nvSpPr>
              <p:spPr bwMode="auto">
                <a:xfrm>
                  <a:off x="3066" y="261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1 w 1"/>
                    <a:gd name="T5" fmla="*/ 0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  <a:gd name="T12" fmla="*/ 1 w 1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4" name="Freeform 617"/>
                <p:cNvSpPr>
                  <a:spLocks/>
                </p:cNvSpPr>
                <p:nvPr/>
              </p:nvSpPr>
              <p:spPr bwMode="auto">
                <a:xfrm>
                  <a:off x="3067" y="26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5" name="Freeform 618"/>
                <p:cNvSpPr>
                  <a:spLocks/>
                </p:cNvSpPr>
                <p:nvPr/>
              </p:nvSpPr>
              <p:spPr bwMode="auto">
                <a:xfrm>
                  <a:off x="3069" y="2616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1 w 2"/>
                    <a:gd name="T5" fmla="*/ 0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1 h 3"/>
                    <a:gd name="T14" fmla="*/ 1 w 2"/>
                    <a:gd name="T15" fmla="*/ 1 h 3"/>
                    <a:gd name="T16" fmla="*/ 1 w 2"/>
                    <a:gd name="T17" fmla="*/ 1 h 3"/>
                    <a:gd name="T18" fmla="*/ 1 w 2"/>
                    <a:gd name="T19" fmla="*/ 3 h 3"/>
                    <a:gd name="T20" fmla="*/ 2 w 2"/>
                    <a:gd name="T2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6" name="Line 619"/>
                <p:cNvSpPr>
                  <a:spLocks noChangeShapeType="1"/>
                </p:cNvSpPr>
                <p:nvPr/>
              </p:nvSpPr>
              <p:spPr bwMode="auto">
                <a:xfrm>
                  <a:off x="3071" y="2619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7" name="Freeform 620"/>
                <p:cNvSpPr>
                  <a:spLocks/>
                </p:cNvSpPr>
                <p:nvPr/>
              </p:nvSpPr>
              <p:spPr bwMode="auto">
                <a:xfrm>
                  <a:off x="3071" y="26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0 h 4"/>
                    <a:gd name="T8" fmla="*/ 0 w 3"/>
                    <a:gd name="T9" fmla="*/ 0 h 4"/>
                    <a:gd name="T10" fmla="*/ 0 w 3"/>
                    <a:gd name="T11" fmla="*/ 2 h 4"/>
                    <a:gd name="T12" fmla="*/ 0 w 3"/>
                    <a:gd name="T13" fmla="*/ 2 h 4"/>
                    <a:gd name="T14" fmla="*/ 0 w 3"/>
                    <a:gd name="T15" fmla="*/ 2 h 4"/>
                    <a:gd name="T16" fmla="*/ 2 w 3"/>
                    <a:gd name="T17" fmla="*/ 3 h 4"/>
                    <a:gd name="T18" fmla="*/ 2 w 3"/>
                    <a:gd name="T19" fmla="*/ 3 h 4"/>
                    <a:gd name="T20" fmla="*/ 2 w 3"/>
                    <a:gd name="T21" fmla="*/ 3 h 4"/>
                    <a:gd name="T22" fmla="*/ 3 w 3"/>
                    <a:gd name="T23" fmla="*/ 3 h 4"/>
                    <a:gd name="T24" fmla="*/ 3 w 3"/>
                    <a:gd name="T25" fmla="*/ 3 h 4"/>
                    <a:gd name="T26" fmla="*/ 3 w 3"/>
                    <a:gd name="T27" fmla="*/ 4 h 4"/>
                    <a:gd name="T28" fmla="*/ 3 w 3"/>
                    <a:gd name="T2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8" name="Freeform 621"/>
                <p:cNvSpPr>
                  <a:spLocks/>
                </p:cNvSpPr>
                <p:nvPr/>
              </p:nvSpPr>
              <p:spPr bwMode="auto">
                <a:xfrm>
                  <a:off x="3074" y="2624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0 h 12"/>
                    <a:gd name="T4" fmla="*/ 0 w 5"/>
                    <a:gd name="T5" fmla="*/ 0 h 12"/>
                    <a:gd name="T6" fmla="*/ 0 w 5"/>
                    <a:gd name="T7" fmla="*/ 0 h 12"/>
                    <a:gd name="T8" fmla="*/ 0 w 5"/>
                    <a:gd name="T9" fmla="*/ 2 h 12"/>
                    <a:gd name="T10" fmla="*/ 0 w 5"/>
                    <a:gd name="T11" fmla="*/ 2 h 12"/>
                    <a:gd name="T12" fmla="*/ 0 w 5"/>
                    <a:gd name="T13" fmla="*/ 2 h 12"/>
                    <a:gd name="T14" fmla="*/ 0 w 5"/>
                    <a:gd name="T15" fmla="*/ 3 h 12"/>
                    <a:gd name="T16" fmla="*/ 0 w 5"/>
                    <a:gd name="T17" fmla="*/ 3 h 12"/>
                    <a:gd name="T18" fmla="*/ 0 w 5"/>
                    <a:gd name="T19" fmla="*/ 3 h 12"/>
                    <a:gd name="T20" fmla="*/ 0 w 5"/>
                    <a:gd name="T21" fmla="*/ 4 h 12"/>
                    <a:gd name="T22" fmla="*/ 3 w 5"/>
                    <a:gd name="T23" fmla="*/ 4 h 12"/>
                    <a:gd name="T24" fmla="*/ 3 w 5"/>
                    <a:gd name="T25" fmla="*/ 4 h 12"/>
                    <a:gd name="T26" fmla="*/ 3 w 5"/>
                    <a:gd name="T27" fmla="*/ 4 h 12"/>
                    <a:gd name="T28" fmla="*/ 3 w 5"/>
                    <a:gd name="T29" fmla="*/ 6 h 12"/>
                    <a:gd name="T30" fmla="*/ 4 w 5"/>
                    <a:gd name="T31" fmla="*/ 6 h 12"/>
                    <a:gd name="T32" fmla="*/ 4 w 5"/>
                    <a:gd name="T33" fmla="*/ 7 h 12"/>
                    <a:gd name="T34" fmla="*/ 4 w 5"/>
                    <a:gd name="T35" fmla="*/ 7 h 12"/>
                    <a:gd name="T36" fmla="*/ 4 w 5"/>
                    <a:gd name="T37" fmla="*/ 7 h 12"/>
                    <a:gd name="T38" fmla="*/ 5 w 5"/>
                    <a:gd name="T39" fmla="*/ 8 h 12"/>
                    <a:gd name="T40" fmla="*/ 5 w 5"/>
                    <a:gd name="T41" fmla="*/ 8 h 12"/>
                    <a:gd name="T42" fmla="*/ 4 w 5"/>
                    <a:gd name="T43" fmla="*/ 8 h 12"/>
                    <a:gd name="T44" fmla="*/ 4 w 5"/>
                    <a:gd name="T45" fmla="*/ 8 h 12"/>
                    <a:gd name="T46" fmla="*/ 5 w 5"/>
                    <a:gd name="T47" fmla="*/ 10 h 12"/>
                    <a:gd name="T48" fmla="*/ 5 w 5"/>
                    <a:gd name="T49" fmla="*/ 10 h 12"/>
                    <a:gd name="T50" fmla="*/ 5 w 5"/>
                    <a:gd name="T51" fmla="*/ 10 h 12"/>
                    <a:gd name="T52" fmla="*/ 5 w 5"/>
                    <a:gd name="T53" fmla="*/ 10 h 12"/>
                    <a:gd name="T54" fmla="*/ 5 w 5"/>
                    <a:gd name="T55" fmla="*/ 11 h 12"/>
                    <a:gd name="T56" fmla="*/ 5 w 5"/>
                    <a:gd name="T57" fmla="*/ 11 h 12"/>
                    <a:gd name="T58" fmla="*/ 4 w 5"/>
                    <a:gd name="T59" fmla="*/ 11 h 12"/>
                    <a:gd name="T60" fmla="*/ 4 w 5"/>
                    <a:gd name="T61" fmla="*/ 11 h 12"/>
                    <a:gd name="T62" fmla="*/ 5 w 5"/>
                    <a:gd name="T6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69" name="Freeform 622"/>
                <p:cNvSpPr>
                  <a:spLocks/>
                </p:cNvSpPr>
                <p:nvPr/>
              </p:nvSpPr>
              <p:spPr bwMode="auto">
                <a:xfrm>
                  <a:off x="3077" y="2636"/>
                  <a:ext cx="4" cy="14"/>
                </a:xfrm>
                <a:custGeom>
                  <a:avLst/>
                  <a:gdLst>
                    <a:gd name="T0" fmla="*/ 2 w 4"/>
                    <a:gd name="T1" fmla="*/ 0 h 14"/>
                    <a:gd name="T2" fmla="*/ 2 w 4"/>
                    <a:gd name="T3" fmla="*/ 2 h 14"/>
                    <a:gd name="T4" fmla="*/ 2 w 4"/>
                    <a:gd name="T5" fmla="*/ 2 h 14"/>
                    <a:gd name="T6" fmla="*/ 2 w 4"/>
                    <a:gd name="T7" fmla="*/ 2 h 14"/>
                    <a:gd name="T8" fmla="*/ 4 w 4"/>
                    <a:gd name="T9" fmla="*/ 3 h 14"/>
                    <a:gd name="T10" fmla="*/ 4 w 4"/>
                    <a:gd name="T11" fmla="*/ 3 h 14"/>
                    <a:gd name="T12" fmla="*/ 4 w 4"/>
                    <a:gd name="T13" fmla="*/ 3 h 14"/>
                    <a:gd name="T14" fmla="*/ 4 w 4"/>
                    <a:gd name="T15" fmla="*/ 4 h 14"/>
                    <a:gd name="T16" fmla="*/ 4 w 4"/>
                    <a:gd name="T17" fmla="*/ 4 h 14"/>
                    <a:gd name="T18" fmla="*/ 2 w 4"/>
                    <a:gd name="T19" fmla="*/ 4 h 14"/>
                    <a:gd name="T20" fmla="*/ 2 w 4"/>
                    <a:gd name="T21" fmla="*/ 4 h 14"/>
                    <a:gd name="T22" fmla="*/ 2 w 4"/>
                    <a:gd name="T23" fmla="*/ 6 h 14"/>
                    <a:gd name="T24" fmla="*/ 2 w 4"/>
                    <a:gd name="T25" fmla="*/ 6 h 14"/>
                    <a:gd name="T26" fmla="*/ 2 w 4"/>
                    <a:gd name="T27" fmla="*/ 6 h 14"/>
                    <a:gd name="T28" fmla="*/ 2 w 4"/>
                    <a:gd name="T29" fmla="*/ 7 h 14"/>
                    <a:gd name="T30" fmla="*/ 2 w 4"/>
                    <a:gd name="T31" fmla="*/ 7 h 14"/>
                    <a:gd name="T32" fmla="*/ 2 w 4"/>
                    <a:gd name="T33" fmla="*/ 7 h 14"/>
                    <a:gd name="T34" fmla="*/ 2 w 4"/>
                    <a:gd name="T35" fmla="*/ 7 h 14"/>
                    <a:gd name="T36" fmla="*/ 2 w 4"/>
                    <a:gd name="T37" fmla="*/ 8 h 14"/>
                    <a:gd name="T38" fmla="*/ 1 w 4"/>
                    <a:gd name="T39" fmla="*/ 8 h 14"/>
                    <a:gd name="T40" fmla="*/ 1 w 4"/>
                    <a:gd name="T41" fmla="*/ 8 h 14"/>
                    <a:gd name="T42" fmla="*/ 1 w 4"/>
                    <a:gd name="T43" fmla="*/ 8 h 14"/>
                    <a:gd name="T44" fmla="*/ 1 w 4"/>
                    <a:gd name="T45" fmla="*/ 10 h 14"/>
                    <a:gd name="T46" fmla="*/ 1 w 4"/>
                    <a:gd name="T47" fmla="*/ 10 h 14"/>
                    <a:gd name="T48" fmla="*/ 1 w 4"/>
                    <a:gd name="T49" fmla="*/ 10 h 14"/>
                    <a:gd name="T50" fmla="*/ 1 w 4"/>
                    <a:gd name="T51" fmla="*/ 11 h 14"/>
                    <a:gd name="T52" fmla="*/ 1 w 4"/>
                    <a:gd name="T53" fmla="*/ 13 h 14"/>
                    <a:gd name="T54" fmla="*/ 1 w 4"/>
                    <a:gd name="T55" fmla="*/ 13 h 14"/>
                    <a:gd name="T56" fmla="*/ 0 w 4"/>
                    <a:gd name="T57" fmla="*/ 13 h 14"/>
                    <a:gd name="T58" fmla="*/ 0 w 4"/>
                    <a:gd name="T5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1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0" name="Freeform 623"/>
                <p:cNvSpPr>
                  <a:spLocks/>
                </p:cNvSpPr>
                <p:nvPr/>
              </p:nvSpPr>
              <p:spPr bwMode="auto">
                <a:xfrm>
                  <a:off x="3074" y="2650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0 h 3"/>
                    <a:gd name="T4" fmla="*/ 1 w 3"/>
                    <a:gd name="T5" fmla="*/ 0 h 3"/>
                    <a:gd name="T6" fmla="*/ 1 w 3"/>
                    <a:gd name="T7" fmla="*/ 1 h 3"/>
                    <a:gd name="T8" fmla="*/ 1 w 3"/>
                    <a:gd name="T9" fmla="*/ 1 h 3"/>
                    <a:gd name="T10" fmla="*/ 0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1" name="Freeform 624"/>
                <p:cNvSpPr>
                  <a:spLocks/>
                </p:cNvSpPr>
                <p:nvPr/>
              </p:nvSpPr>
              <p:spPr bwMode="auto">
                <a:xfrm>
                  <a:off x="3074" y="265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2" name="Freeform 625"/>
                <p:cNvSpPr>
                  <a:spLocks/>
                </p:cNvSpPr>
                <p:nvPr/>
              </p:nvSpPr>
              <p:spPr bwMode="auto">
                <a:xfrm>
                  <a:off x="3071" y="2654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3 w 3"/>
                    <a:gd name="T3" fmla="*/ 1 h 7"/>
                    <a:gd name="T4" fmla="*/ 3 w 3"/>
                    <a:gd name="T5" fmla="*/ 1 h 7"/>
                    <a:gd name="T6" fmla="*/ 3 w 3"/>
                    <a:gd name="T7" fmla="*/ 3 h 7"/>
                    <a:gd name="T8" fmla="*/ 3 w 3"/>
                    <a:gd name="T9" fmla="*/ 3 h 7"/>
                    <a:gd name="T10" fmla="*/ 2 w 3"/>
                    <a:gd name="T11" fmla="*/ 4 h 7"/>
                    <a:gd name="T12" fmla="*/ 2 w 3"/>
                    <a:gd name="T13" fmla="*/ 4 h 7"/>
                    <a:gd name="T14" fmla="*/ 2 w 3"/>
                    <a:gd name="T15" fmla="*/ 4 h 7"/>
                    <a:gd name="T16" fmla="*/ 2 w 3"/>
                    <a:gd name="T17" fmla="*/ 5 h 7"/>
                    <a:gd name="T18" fmla="*/ 0 w 3"/>
                    <a:gd name="T19" fmla="*/ 5 h 7"/>
                    <a:gd name="T20" fmla="*/ 0 w 3"/>
                    <a:gd name="T21" fmla="*/ 5 h 7"/>
                    <a:gd name="T22" fmla="*/ 0 w 3"/>
                    <a:gd name="T23" fmla="*/ 7 h 7"/>
                    <a:gd name="T24" fmla="*/ 0 w 3"/>
                    <a:gd name="T25" fmla="*/ 7 h 7"/>
                    <a:gd name="T26" fmla="*/ 0 w 3"/>
                    <a:gd name="T27" fmla="*/ 7 h 7"/>
                    <a:gd name="T28" fmla="*/ 0 w 3"/>
                    <a:gd name="T29" fmla="*/ 7 h 7"/>
                    <a:gd name="T30" fmla="*/ 0 w 3"/>
                    <a:gd name="T31" fmla="*/ 7 h 7"/>
                    <a:gd name="T32" fmla="*/ 0 w 3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3" name="Freeform 626"/>
                <p:cNvSpPr>
                  <a:spLocks/>
                </p:cNvSpPr>
                <p:nvPr/>
              </p:nvSpPr>
              <p:spPr bwMode="auto">
                <a:xfrm>
                  <a:off x="3069" y="2661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1 w 2"/>
                    <a:gd name="T5" fmla="*/ 1 h 4"/>
                    <a:gd name="T6" fmla="*/ 0 w 2"/>
                    <a:gd name="T7" fmla="*/ 1 h 4"/>
                    <a:gd name="T8" fmla="*/ 0 w 2"/>
                    <a:gd name="T9" fmla="*/ 1 h 4"/>
                    <a:gd name="T10" fmla="*/ 0 w 2"/>
                    <a:gd name="T11" fmla="*/ 2 h 4"/>
                    <a:gd name="T12" fmla="*/ 1 w 2"/>
                    <a:gd name="T13" fmla="*/ 2 h 4"/>
                    <a:gd name="T14" fmla="*/ 1 w 2"/>
                    <a:gd name="T15" fmla="*/ 4 h 4"/>
                    <a:gd name="T16" fmla="*/ 1 w 2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4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3069" y="266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5" name="Freeform 628"/>
                <p:cNvSpPr>
                  <a:spLocks/>
                </p:cNvSpPr>
                <p:nvPr/>
              </p:nvSpPr>
              <p:spPr bwMode="auto">
                <a:xfrm>
                  <a:off x="3067" y="2665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1 h 2"/>
                    <a:gd name="T8" fmla="*/ 2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  <a:gd name="T14" fmla="*/ 0 w 2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6" name="Freeform 629"/>
                <p:cNvSpPr>
                  <a:spLocks/>
                </p:cNvSpPr>
                <p:nvPr/>
              </p:nvSpPr>
              <p:spPr bwMode="auto">
                <a:xfrm>
                  <a:off x="3050" y="2667"/>
                  <a:ext cx="17" cy="11"/>
                </a:xfrm>
                <a:custGeom>
                  <a:avLst/>
                  <a:gdLst>
                    <a:gd name="T0" fmla="*/ 17 w 17"/>
                    <a:gd name="T1" fmla="*/ 0 h 11"/>
                    <a:gd name="T2" fmla="*/ 17 w 17"/>
                    <a:gd name="T3" fmla="*/ 0 h 11"/>
                    <a:gd name="T4" fmla="*/ 17 w 17"/>
                    <a:gd name="T5" fmla="*/ 0 h 11"/>
                    <a:gd name="T6" fmla="*/ 16 w 17"/>
                    <a:gd name="T7" fmla="*/ 2 h 11"/>
                    <a:gd name="T8" fmla="*/ 16 w 17"/>
                    <a:gd name="T9" fmla="*/ 2 h 11"/>
                    <a:gd name="T10" fmla="*/ 15 w 17"/>
                    <a:gd name="T11" fmla="*/ 2 h 11"/>
                    <a:gd name="T12" fmla="*/ 15 w 17"/>
                    <a:gd name="T13" fmla="*/ 2 h 11"/>
                    <a:gd name="T14" fmla="*/ 15 w 17"/>
                    <a:gd name="T15" fmla="*/ 3 h 11"/>
                    <a:gd name="T16" fmla="*/ 13 w 17"/>
                    <a:gd name="T17" fmla="*/ 4 h 11"/>
                    <a:gd name="T18" fmla="*/ 13 w 17"/>
                    <a:gd name="T19" fmla="*/ 4 h 11"/>
                    <a:gd name="T20" fmla="*/ 12 w 17"/>
                    <a:gd name="T21" fmla="*/ 6 h 11"/>
                    <a:gd name="T22" fmla="*/ 12 w 17"/>
                    <a:gd name="T23" fmla="*/ 6 h 11"/>
                    <a:gd name="T24" fmla="*/ 11 w 17"/>
                    <a:gd name="T25" fmla="*/ 6 h 11"/>
                    <a:gd name="T26" fmla="*/ 11 w 17"/>
                    <a:gd name="T27" fmla="*/ 6 h 11"/>
                    <a:gd name="T28" fmla="*/ 11 w 17"/>
                    <a:gd name="T29" fmla="*/ 6 h 11"/>
                    <a:gd name="T30" fmla="*/ 11 w 17"/>
                    <a:gd name="T31" fmla="*/ 6 h 11"/>
                    <a:gd name="T32" fmla="*/ 11 w 17"/>
                    <a:gd name="T33" fmla="*/ 7 h 11"/>
                    <a:gd name="T34" fmla="*/ 11 w 17"/>
                    <a:gd name="T35" fmla="*/ 7 h 11"/>
                    <a:gd name="T36" fmla="*/ 8 w 17"/>
                    <a:gd name="T37" fmla="*/ 7 h 11"/>
                    <a:gd name="T38" fmla="*/ 8 w 17"/>
                    <a:gd name="T39" fmla="*/ 7 h 11"/>
                    <a:gd name="T40" fmla="*/ 8 w 17"/>
                    <a:gd name="T41" fmla="*/ 7 h 11"/>
                    <a:gd name="T42" fmla="*/ 7 w 17"/>
                    <a:gd name="T43" fmla="*/ 9 h 11"/>
                    <a:gd name="T44" fmla="*/ 7 w 17"/>
                    <a:gd name="T45" fmla="*/ 9 h 11"/>
                    <a:gd name="T46" fmla="*/ 7 w 17"/>
                    <a:gd name="T47" fmla="*/ 10 h 11"/>
                    <a:gd name="T48" fmla="*/ 7 w 17"/>
                    <a:gd name="T49" fmla="*/ 10 h 11"/>
                    <a:gd name="T50" fmla="*/ 5 w 17"/>
                    <a:gd name="T51" fmla="*/ 10 h 11"/>
                    <a:gd name="T52" fmla="*/ 5 w 17"/>
                    <a:gd name="T53" fmla="*/ 10 h 11"/>
                    <a:gd name="T54" fmla="*/ 4 w 17"/>
                    <a:gd name="T55" fmla="*/ 10 h 11"/>
                    <a:gd name="T56" fmla="*/ 4 w 17"/>
                    <a:gd name="T57" fmla="*/ 10 h 11"/>
                    <a:gd name="T58" fmla="*/ 4 w 17"/>
                    <a:gd name="T59" fmla="*/ 10 h 11"/>
                    <a:gd name="T60" fmla="*/ 4 w 17"/>
                    <a:gd name="T61" fmla="*/ 10 h 11"/>
                    <a:gd name="T62" fmla="*/ 2 w 17"/>
                    <a:gd name="T63" fmla="*/ 10 h 11"/>
                    <a:gd name="T64" fmla="*/ 1 w 17"/>
                    <a:gd name="T65" fmla="*/ 10 h 11"/>
                    <a:gd name="T66" fmla="*/ 1 w 17"/>
                    <a:gd name="T67" fmla="*/ 10 h 11"/>
                    <a:gd name="T68" fmla="*/ 0 w 17"/>
                    <a:gd name="T69" fmla="*/ 10 h 11"/>
                    <a:gd name="T70" fmla="*/ 0 w 17"/>
                    <a:gd name="T71" fmla="*/ 10 h 11"/>
                    <a:gd name="T72" fmla="*/ 0 w 17"/>
                    <a:gd name="T7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11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7" name="Line 630"/>
                <p:cNvSpPr>
                  <a:spLocks noChangeShapeType="1"/>
                </p:cNvSpPr>
                <p:nvPr/>
              </p:nvSpPr>
              <p:spPr bwMode="auto">
                <a:xfrm>
                  <a:off x="3050" y="267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8" name="Freeform 631"/>
                <p:cNvSpPr>
                  <a:spLocks/>
                </p:cNvSpPr>
                <p:nvPr/>
              </p:nvSpPr>
              <p:spPr bwMode="auto">
                <a:xfrm>
                  <a:off x="3043" y="2678"/>
                  <a:ext cx="7" cy="11"/>
                </a:xfrm>
                <a:custGeom>
                  <a:avLst/>
                  <a:gdLst>
                    <a:gd name="T0" fmla="*/ 7 w 7"/>
                    <a:gd name="T1" fmla="*/ 0 h 11"/>
                    <a:gd name="T2" fmla="*/ 7 w 7"/>
                    <a:gd name="T3" fmla="*/ 0 h 11"/>
                    <a:gd name="T4" fmla="*/ 7 w 7"/>
                    <a:gd name="T5" fmla="*/ 0 h 11"/>
                    <a:gd name="T6" fmla="*/ 7 w 7"/>
                    <a:gd name="T7" fmla="*/ 2 h 11"/>
                    <a:gd name="T8" fmla="*/ 7 w 7"/>
                    <a:gd name="T9" fmla="*/ 2 h 11"/>
                    <a:gd name="T10" fmla="*/ 7 w 7"/>
                    <a:gd name="T11" fmla="*/ 2 h 11"/>
                    <a:gd name="T12" fmla="*/ 7 w 7"/>
                    <a:gd name="T13" fmla="*/ 2 h 11"/>
                    <a:gd name="T14" fmla="*/ 7 w 7"/>
                    <a:gd name="T15" fmla="*/ 3 h 11"/>
                    <a:gd name="T16" fmla="*/ 5 w 7"/>
                    <a:gd name="T17" fmla="*/ 3 h 11"/>
                    <a:gd name="T18" fmla="*/ 3 w 7"/>
                    <a:gd name="T19" fmla="*/ 3 h 11"/>
                    <a:gd name="T20" fmla="*/ 3 w 7"/>
                    <a:gd name="T21" fmla="*/ 3 h 11"/>
                    <a:gd name="T22" fmla="*/ 3 w 7"/>
                    <a:gd name="T23" fmla="*/ 3 h 11"/>
                    <a:gd name="T24" fmla="*/ 3 w 7"/>
                    <a:gd name="T25" fmla="*/ 6 h 11"/>
                    <a:gd name="T26" fmla="*/ 3 w 7"/>
                    <a:gd name="T27" fmla="*/ 6 h 11"/>
                    <a:gd name="T28" fmla="*/ 3 w 7"/>
                    <a:gd name="T29" fmla="*/ 7 h 11"/>
                    <a:gd name="T30" fmla="*/ 3 w 7"/>
                    <a:gd name="T31" fmla="*/ 7 h 11"/>
                    <a:gd name="T32" fmla="*/ 3 w 7"/>
                    <a:gd name="T33" fmla="*/ 8 h 11"/>
                    <a:gd name="T34" fmla="*/ 1 w 7"/>
                    <a:gd name="T35" fmla="*/ 10 h 11"/>
                    <a:gd name="T36" fmla="*/ 1 w 7"/>
                    <a:gd name="T37" fmla="*/ 10 h 11"/>
                    <a:gd name="T38" fmla="*/ 1 w 7"/>
                    <a:gd name="T39" fmla="*/ 10 h 11"/>
                    <a:gd name="T40" fmla="*/ 0 w 7"/>
                    <a:gd name="T41" fmla="*/ 10 h 11"/>
                    <a:gd name="T42" fmla="*/ 0 w 7"/>
                    <a:gd name="T43" fmla="*/ 10 h 11"/>
                    <a:gd name="T44" fmla="*/ 0 w 7"/>
                    <a:gd name="T45" fmla="*/ 11 h 11"/>
                    <a:gd name="T46" fmla="*/ 0 w 7"/>
                    <a:gd name="T4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1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79" name="Freeform 632"/>
                <p:cNvSpPr>
                  <a:spLocks/>
                </p:cNvSpPr>
                <p:nvPr/>
              </p:nvSpPr>
              <p:spPr bwMode="auto">
                <a:xfrm>
                  <a:off x="3043" y="268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  <a:gd name="T12" fmla="*/ 1 w 1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0" name="Freeform 633"/>
                <p:cNvSpPr>
                  <a:spLocks/>
                </p:cNvSpPr>
                <p:nvPr/>
              </p:nvSpPr>
              <p:spPr bwMode="auto">
                <a:xfrm>
                  <a:off x="3043" y="2692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1" name="Freeform 634"/>
                <p:cNvSpPr>
                  <a:spLocks/>
                </p:cNvSpPr>
                <p:nvPr/>
              </p:nvSpPr>
              <p:spPr bwMode="auto">
                <a:xfrm>
                  <a:off x="3042" y="2694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2 h 4"/>
                    <a:gd name="T10" fmla="*/ 1 w 2"/>
                    <a:gd name="T11" fmla="*/ 3 h 4"/>
                    <a:gd name="T12" fmla="*/ 0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2" name="Freeform 635"/>
                <p:cNvSpPr>
                  <a:spLocks/>
                </p:cNvSpPr>
                <p:nvPr/>
              </p:nvSpPr>
              <p:spPr bwMode="auto">
                <a:xfrm>
                  <a:off x="3042" y="269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3" name="Freeform 636"/>
                <p:cNvSpPr>
                  <a:spLocks/>
                </p:cNvSpPr>
                <p:nvPr/>
              </p:nvSpPr>
              <p:spPr bwMode="auto">
                <a:xfrm>
                  <a:off x="3042" y="2701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2 h 4"/>
                    <a:gd name="T10" fmla="*/ 2 w 2"/>
                    <a:gd name="T11" fmla="*/ 2 h 4"/>
                    <a:gd name="T12" fmla="*/ 1 w 2"/>
                    <a:gd name="T13" fmla="*/ 3 h 4"/>
                    <a:gd name="T14" fmla="*/ 0 w 2"/>
                    <a:gd name="T15" fmla="*/ 3 h 4"/>
                    <a:gd name="T16" fmla="*/ 0 w 2"/>
                    <a:gd name="T17" fmla="*/ 4 h 4"/>
                    <a:gd name="T18" fmla="*/ 1 w 2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4" name="Freeform 637"/>
                <p:cNvSpPr>
                  <a:spLocks/>
                </p:cNvSpPr>
                <p:nvPr/>
              </p:nvSpPr>
              <p:spPr bwMode="auto">
                <a:xfrm>
                  <a:off x="3043" y="2705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5" name="Freeform 638"/>
                <p:cNvSpPr>
                  <a:spLocks/>
                </p:cNvSpPr>
                <p:nvPr/>
              </p:nvSpPr>
              <p:spPr bwMode="auto">
                <a:xfrm>
                  <a:off x="3042" y="270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6" name="Freeform 639"/>
                <p:cNvSpPr>
                  <a:spLocks/>
                </p:cNvSpPr>
                <p:nvPr/>
              </p:nvSpPr>
              <p:spPr bwMode="auto">
                <a:xfrm>
                  <a:off x="3038" y="2708"/>
                  <a:ext cx="4" cy="8"/>
                </a:xfrm>
                <a:custGeom>
                  <a:avLst/>
                  <a:gdLst>
                    <a:gd name="T0" fmla="*/ 4 w 4"/>
                    <a:gd name="T1" fmla="*/ 0 h 8"/>
                    <a:gd name="T2" fmla="*/ 2 w 4"/>
                    <a:gd name="T3" fmla="*/ 1 h 8"/>
                    <a:gd name="T4" fmla="*/ 2 w 4"/>
                    <a:gd name="T5" fmla="*/ 1 h 8"/>
                    <a:gd name="T6" fmla="*/ 2 w 4"/>
                    <a:gd name="T7" fmla="*/ 4 h 8"/>
                    <a:gd name="T8" fmla="*/ 2 w 4"/>
                    <a:gd name="T9" fmla="*/ 5 h 8"/>
                    <a:gd name="T10" fmla="*/ 1 w 4"/>
                    <a:gd name="T11" fmla="*/ 5 h 8"/>
                    <a:gd name="T12" fmla="*/ 1 w 4"/>
                    <a:gd name="T13" fmla="*/ 7 h 8"/>
                    <a:gd name="T14" fmla="*/ 1 w 4"/>
                    <a:gd name="T15" fmla="*/ 7 h 8"/>
                    <a:gd name="T16" fmla="*/ 0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7" name="Freeform 640"/>
                <p:cNvSpPr>
                  <a:spLocks/>
                </p:cNvSpPr>
                <p:nvPr/>
              </p:nvSpPr>
              <p:spPr bwMode="auto">
                <a:xfrm>
                  <a:off x="3038" y="2716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1 w 1"/>
                    <a:gd name="T5" fmla="*/ 1 h 4"/>
                    <a:gd name="T6" fmla="*/ 1 w 1"/>
                    <a:gd name="T7" fmla="*/ 1 h 4"/>
                    <a:gd name="T8" fmla="*/ 1 w 1"/>
                    <a:gd name="T9" fmla="*/ 1 h 4"/>
                    <a:gd name="T10" fmla="*/ 1 w 1"/>
                    <a:gd name="T11" fmla="*/ 1 h 4"/>
                    <a:gd name="T12" fmla="*/ 1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8" name="Freeform 641"/>
                <p:cNvSpPr>
                  <a:spLocks/>
                </p:cNvSpPr>
                <p:nvPr/>
              </p:nvSpPr>
              <p:spPr bwMode="auto">
                <a:xfrm>
                  <a:off x="3035" y="2720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3 w 3"/>
                    <a:gd name="T5" fmla="*/ 1 h 5"/>
                    <a:gd name="T6" fmla="*/ 1 w 3"/>
                    <a:gd name="T7" fmla="*/ 3 h 5"/>
                    <a:gd name="T8" fmla="*/ 1 w 3"/>
                    <a:gd name="T9" fmla="*/ 3 h 5"/>
                    <a:gd name="T10" fmla="*/ 1 w 3"/>
                    <a:gd name="T11" fmla="*/ 4 h 5"/>
                    <a:gd name="T12" fmla="*/ 1 w 3"/>
                    <a:gd name="T13" fmla="*/ 4 h 5"/>
                    <a:gd name="T14" fmla="*/ 1 w 3"/>
                    <a:gd name="T15" fmla="*/ 4 h 5"/>
                    <a:gd name="T16" fmla="*/ 1 w 3"/>
                    <a:gd name="T17" fmla="*/ 5 h 5"/>
                    <a:gd name="T18" fmla="*/ 0 w 3"/>
                    <a:gd name="T19" fmla="*/ 5 h 5"/>
                    <a:gd name="T20" fmla="*/ 0 w 3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89" name="Freeform 642"/>
                <p:cNvSpPr>
                  <a:spLocks/>
                </p:cNvSpPr>
                <p:nvPr/>
              </p:nvSpPr>
              <p:spPr bwMode="auto">
                <a:xfrm>
                  <a:off x="3032" y="2725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2 h 3"/>
                    <a:gd name="T4" fmla="*/ 2 w 3"/>
                    <a:gd name="T5" fmla="*/ 2 h 3"/>
                    <a:gd name="T6" fmla="*/ 0 w 3"/>
                    <a:gd name="T7" fmla="*/ 2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0" name="Freeform 643"/>
                <p:cNvSpPr>
                  <a:spLocks/>
                </p:cNvSpPr>
                <p:nvPr/>
              </p:nvSpPr>
              <p:spPr bwMode="auto">
                <a:xfrm>
                  <a:off x="3031" y="2728"/>
                  <a:ext cx="1" cy="11"/>
                </a:xfrm>
                <a:custGeom>
                  <a:avLst/>
                  <a:gdLst>
                    <a:gd name="T0" fmla="*/ 1 w 1"/>
                    <a:gd name="T1" fmla="*/ 0 h 11"/>
                    <a:gd name="T2" fmla="*/ 1 w 1"/>
                    <a:gd name="T3" fmla="*/ 0 h 11"/>
                    <a:gd name="T4" fmla="*/ 1 w 1"/>
                    <a:gd name="T5" fmla="*/ 2 h 11"/>
                    <a:gd name="T6" fmla="*/ 1 w 1"/>
                    <a:gd name="T7" fmla="*/ 6 h 11"/>
                    <a:gd name="T8" fmla="*/ 1 w 1"/>
                    <a:gd name="T9" fmla="*/ 8 h 11"/>
                    <a:gd name="T10" fmla="*/ 0 w 1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1" name="Line 644"/>
                <p:cNvSpPr>
                  <a:spLocks noChangeShapeType="1"/>
                </p:cNvSpPr>
                <p:nvPr/>
              </p:nvSpPr>
              <p:spPr bwMode="auto">
                <a:xfrm>
                  <a:off x="3031" y="2739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2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3031" y="2742"/>
                  <a:ext cx="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3" name="Line 646"/>
                <p:cNvSpPr>
                  <a:spLocks noChangeShapeType="1"/>
                </p:cNvSpPr>
                <p:nvPr/>
              </p:nvSpPr>
              <p:spPr bwMode="auto">
                <a:xfrm>
                  <a:off x="3031" y="2746"/>
                  <a:ext cx="0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4" name="Line 647"/>
                <p:cNvSpPr>
                  <a:spLocks noChangeShapeType="1"/>
                </p:cNvSpPr>
                <p:nvPr/>
              </p:nvSpPr>
              <p:spPr bwMode="auto">
                <a:xfrm>
                  <a:off x="3031" y="2751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5" name="Line 648"/>
                <p:cNvSpPr>
                  <a:spLocks noChangeShapeType="1"/>
                </p:cNvSpPr>
                <p:nvPr/>
              </p:nvSpPr>
              <p:spPr bwMode="auto">
                <a:xfrm>
                  <a:off x="3031" y="2755"/>
                  <a:ext cx="1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6" name="Line 649"/>
                <p:cNvSpPr>
                  <a:spLocks noChangeShapeType="1"/>
                </p:cNvSpPr>
                <p:nvPr/>
              </p:nvSpPr>
              <p:spPr bwMode="auto">
                <a:xfrm>
                  <a:off x="3032" y="2762"/>
                  <a:ext cx="0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7" name="Freeform 650"/>
                <p:cNvSpPr>
                  <a:spLocks/>
                </p:cNvSpPr>
                <p:nvPr/>
              </p:nvSpPr>
              <p:spPr bwMode="auto">
                <a:xfrm>
                  <a:off x="3032" y="2771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3 h 4"/>
                    <a:gd name="T4" fmla="*/ 4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8" name="Line 651"/>
                <p:cNvSpPr>
                  <a:spLocks noChangeShapeType="1"/>
                </p:cNvSpPr>
                <p:nvPr/>
              </p:nvSpPr>
              <p:spPr bwMode="auto">
                <a:xfrm>
                  <a:off x="3036" y="2775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99" name="Freeform 652"/>
                <p:cNvSpPr>
                  <a:spLocks/>
                </p:cNvSpPr>
                <p:nvPr/>
              </p:nvSpPr>
              <p:spPr bwMode="auto">
                <a:xfrm>
                  <a:off x="3039" y="2778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0" name="Line 653"/>
                <p:cNvSpPr>
                  <a:spLocks noChangeShapeType="1"/>
                </p:cNvSpPr>
                <p:nvPr/>
              </p:nvSpPr>
              <p:spPr bwMode="auto">
                <a:xfrm>
                  <a:off x="3047" y="2785"/>
                  <a:ext cx="10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1" name="Line 654"/>
                <p:cNvSpPr>
                  <a:spLocks noChangeShapeType="1"/>
                </p:cNvSpPr>
                <p:nvPr/>
              </p:nvSpPr>
              <p:spPr bwMode="auto">
                <a:xfrm>
                  <a:off x="3057" y="2794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2" name="Freeform 655"/>
                <p:cNvSpPr>
                  <a:spLocks/>
                </p:cNvSpPr>
                <p:nvPr/>
              </p:nvSpPr>
              <p:spPr bwMode="auto">
                <a:xfrm>
                  <a:off x="3058" y="2797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3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3" name="Freeform 656"/>
                <p:cNvSpPr>
                  <a:spLocks/>
                </p:cNvSpPr>
                <p:nvPr/>
              </p:nvSpPr>
              <p:spPr bwMode="auto">
                <a:xfrm>
                  <a:off x="3059" y="2801"/>
                  <a:ext cx="12" cy="8"/>
                </a:xfrm>
                <a:custGeom>
                  <a:avLst/>
                  <a:gdLst>
                    <a:gd name="T0" fmla="*/ 0 w 12"/>
                    <a:gd name="T1" fmla="*/ 0 h 8"/>
                    <a:gd name="T2" fmla="*/ 2 w 12"/>
                    <a:gd name="T3" fmla="*/ 0 h 8"/>
                    <a:gd name="T4" fmla="*/ 4 w 12"/>
                    <a:gd name="T5" fmla="*/ 0 h 8"/>
                    <a:gd name="T6" fmla="*/ 6 w 12"/>
                    <a:gd name="T7" fmla="*/ 1 h 8"/>
                    <a:gd name="T8" fmla="*/ 6 w 12"/>
                    <a:gd name="T9" fmla="*/ 1 h 8"/>
                    <a:gd name="T10" fmla="*/ 6 w 12"/>
                    <a:gd name="T11" fmla="*/ 1 h 8"/>
                    <a:gd name="T12" fmla="*/ 6 w 12"/>
                    <a:gd name="T13" fmla="*/ 1 h 8"/>
                    <a:gd name="T14" fmla="*/ 6 w 12"/>
                    <a:gd name="T15" fmla="*/ 1 h 8"/>
                    <a:gd name="T16" fmla="*/ 7 w 12"/>
                    <a:gd name="T17" fmla="*/ 3 h 8"/>
                    <a:gd name="T18" fmla="*/ 7 w 12"/>
                    <a:gd name="T19" fmla="*/ 3 h 8"/>
                    <a:gd name="T20" fmla="*/ 8 w 12"/>
                    <a:gd name="T21" fmla="*/ 4 h 8"/>
                    <a:gd name="T22" fmla="*/ 8 w 12"/>
                    <a:gd name="T23" fmla="*/ 4 h 8"/>
                    <a:gd name="T24" fmla="*/ 10 w 12"/>
                    <a:gd name="T25" fmla="*/ 4 h 8"/>
                    <a:gd name="T26" fmla="*/ 11 w 12"/>
                    <a:gd name="T27" fmla="*/ 4 h 8"/>
                    <a:gd name="T28" fmla="*/ 12 w 12"/>
                    <a:gd name="T29" fmla="*/ 4 h 8"/>
                    <a:gd name="T30" fmla="*/ 12 w 12"/>
                    <a:gd name="T31" fmla="*/ 6 h 8"/>
                    <a:gd name="T32" fmla="*/ 12 w 12"/>
                    <a:gd name="T33" fmla="*/ 6 h 8"/>
                    <a:gd name="T34" fmla="*/ 12 w 12"/>
                    <a:gd name="T35" fmla="*/ 6 h 8"/>
                    <a:gd name="T36" fmla="*/ 12 w 12"/>
                    <a:gd name="T37" fmla="*/ 7 h 8"/>
                    <a:gd name="T38" fmla="*/ 12 w 12"/>
                    <a:gd name="T39" fmla="*/ 7 h 8"/>
                    <a:gd name="T40" fmla="*/ 12 w 12"/>
                    <a:gd name="T4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4" name="Freeform 657"/>
                <p:cNvSpPr>
                  <a:spLocks/>
                </p:cNvSpPr>
                <p:nvPr/>
              </p:nvSpPr>
              <p:spPr bwMode="auto">
                <a:xfrm>
                  <a:off x="3070" y="2809"/>
                  <a:ext cx="7" cy="6"/>
                </a:xfrm>
                <a:custGeom>
                  <a:avLst/>
                  <a:gdLst>
                    <a:gd name="T0" fmla="*/ 1 w 7"/>
                    <a:gd name="T1" fmla="*/ 0 h 6"/>
                    <a:gd name="T2" fmla="*/ 1 w 7"/>
                    <a:gd name="T3" fmla="*/ 0 h 6"/>
                    <a:gd name="T4" fmla="*/ 0 w 7"/>
                    <a:gd name="T5" fmla="*/ 2 h 6"/>
                    <a:gd name="T6" fmla="*/ 0 w 7"/>
                    <a:gd name="T7" fmla="*/ 2 h 6"/>
                    <a:gd name="T8" fmla="*/ 0 w 7"/>
                    <a:gd name="T9" fmla="*/ 3 h 6"/>
                    <a:gd name="T10" fmla="*/ 0 w 7"/>
                    <a:gd name="T11" fmla="*/ 3 h 6"/>
                    <a:gd name="T12" fmla="*/ 1 w 7"/>
                    <a:gd name="T13" fmla="*/ 3 h 6"/>
                    <a:gd name="T14" fmla="*/ 3 w 7"/>
                    <a:gd name="T15" fmla="*/ 4 h 6"/>
                    <a:gd name="T16" fmla="*/ 4 w 7"/>
                    <a:gd name="T17" fmla="*/ 4 h 6"/>
                    <a:gd name="T18" fmla="*/ 5 w 7"/>
                    <a:gd name="T19" fmla="*/ 4 h 6"/>
                    <a:gd name="T20" fmla="*/ 5 w 7"/>
                    <a:gd name="T21" fmla="*/ 4 h 6"/>
                    <a:gd name="T22" fmla="*/ 5 w 7"/>
                    <a:gd name="T23" fmla="*/ 6 h 6"/>
                    <a:gd name="T24" fmla="*/ 7 w 7"/>
                    <a:gd name="T25" fmla="*/ 6 h 6"/>
                    <a:gd name="T26" fmla="*/ 7 w 7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5" name="Freeform 658"/>
                <p:cNvSpPr>
                  <a:spLocks/>
                </p:cNvSpPr>
                <p:nvPr/>
              </p:nvSpPr>
              <p:spPr bwMode="auto">
                <a:xfrm>
                  <a:off x="3077" y="2815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0 h 2"/>
                    <a:gd name="T4" fmla="*/ 1 h 2"/>
                    <a:gd name="T5" fmla="*/ 1 h 2"/>
                    <a:gd name="T6" fmla="*/ 1 h 2"/>
                    <a:gd name="T7" fmla="*/ 1 h 2"/>
                    <a:gd name="T8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6" name="Freeform 659"/>
                <p:cNvSpPr>
                  <a:spLocks/>
                </p:cNvSpPr>
                <p:nvPr/>
              </p:nvSpPr>
              <p:spPr bwMode="auto">
                <a:xfrm>
                  <a:off x="3077" y="2816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1 w 5"/>
                    <a:gd name="T3" fmla="*/ 1 h 1"/>
                    <a:gd name="T4" fmla="*/ 1 w 5"/>
                    <a:gd name="T5" fmla="*/ 1 h 1"/>
                    <a:gd name="T6" fmla="*/ 2 w 5"/>
                    <a:gd name="T7" fmla="*/ 1 h 1"/>
                    <a:gd name="T8" fmla="*/ 2 w 5"/>
                    <a:gd name="T9" fmla="*/ 0 h 1"/>
                    <a:gd name="T10" fmla="*/ 4 w 5"/>
                    <a:gd name="T11" fmla="*/ 0 h 1"/>
                    <a:gd name="T12" fmla="*/ 5 w 5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7" name="Freeform 660"/>
                <p:cNvSpPr>
                  <a:spLocks/>
                </p:cNvSpPr>
                <p:nvPr/>
              </p:nvSpPr>
              <p:spPr bwMode="auto">
                <a:xfrm>
                  <a:off x="3082" y="281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3 w 6"/>
                    <a:gd name="T5" fmla="*/ 0 h 1"/>
                    <a:gd name="T6" fmla="*/ 3 w 6"/>
                    <a:gd name="T7" fmla="*/ 0 h 1"/>
                    <a:gd name="T8" fmla="*/ 4 w 6"/>
                    <a:gd name="T9" fmla="*/ 1 h 1"/>
                    <a:gd name="T10" fmla="*/ 4 w 6"/>
                    <a:gd name="T11" fmla="*/ 1 h 1"/>
                    <a:gd name="T12" fmla="*/ 6 w 6"/>
                    <a:gd name="T13" fmla="*/ 1 h 1"/>
                    <a:gd name="T14" fmla="*/ 6 w 6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8" name="Freeform 661"/>
                <p:cNvSpPr>
                  <a:spLocks/>
                </p:cNvSpPr>
                <p:nvPr/>
              </p:nvSpPr>
              <p:spPr bwMode="auto">
                <a:xfrm>
                  <a:off x="3088" y="2817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5 w 5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09" name="Freeform 662"/>
                <p:cNvSpPr>
                  <a:spLocks/>
                </p:cNvSpPr>
                <p:nvPr/>
              </p:nvSpPr>
              <p:spPr bwMode="auto">
                <a:xfrm>
                  <a:off x="3093" y="281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1 h 2"/>
                    <a:gd name="T18" fmla="*/ 1 w 1"/>
                    <a:gd name="T19" fmla="*/ 1 h 2"/>
                    <a:gd name="T20" fmla="*/ 1 w 1"/>
                    <a:gd name="T21" fmla="*/ 1 h 2"/>
                    <a:gd name="T22" fmla="*/ 1 w 1"/>
                    <a:gd name="T23" fmla="*/ 2 h 2"/>
                    <a:gd name="T24" fmla="*/ 1 w 1"/>
                    <a:gd name="T25" fmla="*/ 2 h 2"/>
                    <a:gd name="T26" fmla="*/ 1 w 1"/>
                    <a:gd name="T2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0" name="Freeform 663"/>
                <p:cNvSpPr>
                  <a:spLocks/>
                </p:cNvSpPr>
                <p:nvPr/>
              </p:nvSpPr>
              <p:spPr bwMode="auto">
                <a:xfrm>
                  <a:off x="3094" y="2821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2 w 3"/>
                    <a:gd name="T5" fmla="*/ 2 h 3"/>
                    <a:gd name="T6" fmla="*/ 2 w 3"/>
                    <a:gd name="T7" fmla="*/ 2 h 3"/>
                    <a:gd name="T8" fmla="*/ 3 w 3"/>
                    <a:gd name="T9" fmla="*/ 3 h 3"/>
                    <a:gd name="T10" fmla="*/ 3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1" name="Freeform 664"/>
                <p:cNvSpPr>
                  <a:spLocks/>
                </p:cNvSpPr>
                <p:nvPr/>
              </p:nvSpPr>
              <p:spPr bwMode="auto">
                <a:xfrm>
                  <a:off x="3092" y="2824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1 h 5"/>
                    <a:gd name="T6" fmla="*/ 4 w 5"/>
                    <a:gd name="T7" fmla="*/ 3 h 5"/>
                    <a:gd name="T8" fmla="*/ 4 w 5"/>
                    <a:gd name="T9" fmla="*/ 3 h 5"/>
                    <a:gd name="T10" fmla="*/ 2 w 5"/>
                    <a:gd name="T11" fmla="*/ 3 h 5"/>
                    <a:gd name="T12" fmla="*/ 1 w 5"/>
                    <a:gd name="T13" fmla="*/ 5 h 5"/>
                    <a:gd name="T14" fmla="*/ 0 w 5"/>
                    <a:gd name="T15" fmla="*/ 5 h 5"/>
                    <a:gd name="T16" fmla="*/ 0 w 5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2" name="Freeform 665"/>
                <p:cNvSpPr>
                  <a:spLocks/>
                </p:cNvSpPr>
                <p:nvPr/>
              </p:nvSpPr>
              <p:spPr bwMode="auto">
                <a:xfrm>
                  <a:off x="3092" y="2829"/>
                  <a:ext cx="16" cy="14"/>
                </a:xfrm>
                <a:custGeom>
                  <a:avLst/>
                  <a:gdLst>
                    <a:gd name="T0" fmla="*/ 0 w 16"/>
                    <a:gd name="T1" fmla="*/ 0 h 14"/>
                    <a:gd name="T2" fmla="*/ 0 w 16"/>
                    <a:gd name="T3" fmla="*/ 0 h 14"/>
                    <a:gd name="T4" fmla="*/ 0 w 16"/>
                    <a:gd name="T5" fmla="*/ 2 h 14"/>
                    <a:gd name="T6" fmla="*/ 0 w 16"/>
                    <a:gd name="T7" fmla="*/ 2 h 14"/>
                    <a:gd name="T8" fmla="*/ 0 w 16"/>
                    <a:gd name="T9" fmla="*/ 2 h 14"/>
                    <a:gd name="T10" fmla="*/ 1 w 16"/>
                    <a:gd name="T11" fmla="*/ 3 h 14"/>
                    <a:gd name="T12" fmla="*/ 1 w 16"/>
                    <a:gd name="T13" fmla="*/ 3 h 14"/>
                    <a:gd name="T14" fmla="*/ 2 w 16"/>
                    <a:gd name="T15" fmla="*/ 3 h 14"/>
                    <a:gd name="T16" fmla="*/ 5 w 16"/>
                    <a:gd name="T17" fmla="*/ 3 h 14"/>
                    <a:gd name="T18" fmla="*/ 6 w 16"/>
                    <a:gd name="T19" fmla="*/ 5 h 14"/>
                    <a:gd name="T20" fmla="*/ 6 w 16"/>
                    <a:gd name="T21" fmla="*/ 5 h 14"/>
                    <a:gd name="T22" fmla="*/ 6 w 16"/>
                    <a:gd name="T23" fmla="*/ 6 h 14"/>
                    <a:gd name="T24" fmla="*/ 6 w 16"/>
                    <a:gd name="T25" fmla="*/ 6 h 14"/>
                    <a:gd name="T26" fmla="*/ 5 w 16"/>
                    <a:gd name="T27" fmla="*/ 7 h 14"/>
                    <a:gd name="T28" fmla="*/ 5 w 16"/>
                    <a:gd name="T29" fmla="*/ 7 h 14"/>
                    <a:gd name="T30" fmla="*/ 5 w 16"/>
                    <a:gd name="T31" fmla="*/ 7 h 14"/>
                    <a:gd name="T32" fmla="*/ 5 w 16"/>
                    <a:gd name="T33" fmla="*/ 9 h 14"/>
                    <a:gd name="T34" fmla="*/ 6 w 16"/>
                    <a:gd name="T35" fmla="*/ 9 h 14"/>
                    <a:gd name="T36" fmla="*/ 9 w 16"/>
                    <a:gd name="T37" fmla="*/ 11 h 14"/>
                    <a:gd name="T38" fmla="*/ 9 w 16"/>
                    <a:gd name="T39" fmla="*/ 11 h 14"/>
                    <a:gd name="T40" fmla="*/ 12 w 16"/>
                    <a:gd name="T41" fmla="*/ 13 h 14"/>
                    <a:gd name="T42" fmla="*/ 12 w 16"/>
                    <a:gd name="T43" fmla="*/ 13 h 14"/>
                    <a:gd name="T44" fmla="*/ 13 w 16"/>
                    <a:gd name="T45" fmla="*/ 13 h 14"/>
                    <a:gd name="T46" fmla="*/ 13 w 16"/>
                    <a:gd name="T47" fmla="*/ 13 h 14"/>
                    <a:gd name="T48" fmla="*/ 14 w 16"/>
                    <a:gd name="T49" fmla="*/ 11 h 14"/>
                    <a:gd name="T50" fmla="*/ 14 w 16"/>
                    <a:gd name="T51" fmla="*/ 11 h 14"/>
                    <a:gd name="T52" fmla="*/ 16 w 16"/>
                    <a:gd name="T53" fmla="*/ 11 h 14"/>
                    <a:gd name="T54" fmla="*/ 16 w 16"/>
                    <a:gd name="T55" fmla="*/ 13 h 14"/>
                    <a:gd name="T56" fmla="*/ 16 w 16"/>
                    <a:gd name="T57" fmla="*/ 13 h 14"/>
                    <a:gd name="T58" fmla="*/ 16 w 16"/>
                    <a:gd name="T5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3" name="Freeform 666"/>
                <p:cNvSpPr>
                  <a:spLocks/>
                </p:cNvSpPr>
                <p:nvPr/>
              </p:nvSpPr>
              <p:spPr bwMode="auto">
                <a:xfrm>
                  <a:off x="3108" y="2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4" name="Freeform 667"/>
                <p:cNvSpPr>
                  <a:spLocks/>
                </p:cNvSpPr>
                <p:nvPr/>
              </p:nvSpPr>
              <p:spPr bwMode="auto">
                <a:xfrm>
                  <a:off x="3109" y="2844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2 h 4"/>
                    <a:gd name="T12" fmla="*/ 2 w 3"/>
                    <a:gd name="T13" fmla="*/ 3 h 4"/>
                    <a:gd name="T14" fmla="*/ 2 w 3"/>
                    <a:gd name="T15" fmla="*/ 3 h 4"/>
                    <a:gd name="T16" fmla="*/ 2 w 3"/>
                    <a:gd name="T17" fmla="*/ 4 h 4"/>
                    <a:gd name="T18" fmla="*/ 2 w 3"/>
                    <a:gd name="T19" fmla="*/ 4 h 4"/>
                    <a:gd name="T20" fmla="*/ 3 w 3"/>
                    <a:gd name="T21" fmla="*/ 4 h 4"/>
                    <a:gd name="T22" fmla="*/ 3 w 3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5" name="Freeform 668"/>
                <p:cNvSpPr>
                  <a:spLocks/>
                </p:cNvSpPr>
                <p:nvPr/>
              </p:nvSpPr>
              <p:spPr bwMode="auto">
                <a:xfrm>
                  <a:off x="3112" y="284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1 w 7"/>
                    <a:gd name="T3" fmla="*/ 0 h 2"/>
                    <a:gd name="T4" fmla="*/ 3 w 7"/>
                    <a:gd name="T5" fmla="*/ 0 h 2"/>
                    <a:gd name="T6" fmla="*/ 4 w 7"/>
                    <a:gd name="T7" fmla="*/ 2 h 2"/>
                    <a:gd name="T8" fmla="*/ 4 w 7"/>
                    <a:gd name="T9" fmla="*/ 2 h 2"/>
                    <a:gd name="T10" fmla="*/ 5 w 7"/>
                    <a:gd name="T11" fmla="*/ 2 h 2"/>
                    <a:gd name="T12" fmla="*/ 7 w 7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6" name="Freeform 669"/>
                <p:cNvSpPr>
                  <a:spLocks/>
                </p:cNvSpPr>
                <p:nvPr/>
              </p:nvSpPr>
              <p:spPr bwMode="auto">
                <a:xfrm>
                  <a:off x="2976" y="2731"/>
                  <a:ext cx="9" cy="4"/>
                </a:xfrm>
                <a:custGeom>
                  <a:avLst/>
                  <a:gdLst>
                    <a:gd name="T0" fmla="*/ 0 w 9"/>
                    <a:gd name="T1" fmla="*/ 0 h 4"/>
                    <a:gd name="T2" fmla="*/ 0 w 9"/>
                    <a:gd name="T3" fmla="*/ 1 h 4"/>
                    <a:gd name="T4" fmla="*/ 0 w 9"/>
                    <a:gd name="T5" fmla="*/ 1 h 4"/>
                    <a:gd name="T6" fmla="*/ 1 w 9"/>
                    <a:gd name="T7" fmla="*/ 3 h 4"/>
                    <a:gd name="T8" fmla="*/ 1 w 9"/>
                    <a:gd name="T9" fmla="*/ 3 h 4"/>
                    <a:gd name="T10" fmla="*/ 2 w 9"/>
                    <a:gd name="T11" fmla="*/ 4 h 4"/>
                    <a:gd name="T12" fmla="*/ 4 w 9"/>
                    <a:gd name="T13" fmla="*/ 4 h 4"/>
                    <a:gd name="T14" fmla="*/ 5 w 9"/>
                    <a:gd name="T15" fmla="*/ 4 h 4"/>
                    <a:gd name="T16" fmla="*/ 5 w 9"/>
                    <a:gd name="T17" fmla="*/ 4 h 4"/>
                    <a:gd name="T18" fmla="*/ 6 w 9"/>
                    <a:gd name="T19" fmla="*/ 4 h 4"/>
                    <a:gd name="T20" fmla="*/ 6 w 9"/>
                    <a:gd name="T21" fmla="*/ 4 h 4"/>
                    <a:gd name="T22" fmla="*/ 8 w 9"/>
                    <a:gd name="T23" fmla="*/ 3 h 4"/>
                    <a:gd name="T24" fmla="*/ 8 w 9"/>
                    <a:gd name="T25" fmla="*/ 3 h 4"/>
                    <a:gd name="T26" fmla="*/ 8 w 9"/>
                    <a:gd name="T27" fmla="*/ 3 h 4"/>
                    <a:gd name="T28" fmla="*/ 9 w 9"/>
                    <a:gd name="T29" fmla="*/ 3 h 4"/>
                    <a:gd name="T30" fmla="*/ 9 w 9"/>
                    <a:gd name="T31" fmla="*/ 1 h 4"/>
                    <a:gd name="T32" fmla="*/ 9 w 9"/>
                    <a:gd name="T3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7" name="Freeform 670"/>
                <p:cNvSpPr>
                  <a:spLocks/>
                </p:cNvSpPr>
                <p:nvPr/>
              </p:nvSpPr>
              <p:spPr bwMode="auto">
                <a:xfrm>
                  <a:off x="2985" y="2728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1 w 9"/>
                    <a:gd name="T3" fmla="*/ 4 h 4"/>
                    <a:gd name="T4" fmla="*/ 1 w 9"/>
                    <a:gd name="T5" fmla="*/ 3 h 4"/>
                    <a:gd name="T6" fmla="*/ 3 w 9"/>
                    <a:gd name="T7" fmla="*/ 3 h 4"/>
                    <a:gd name="T8" fmla="*/ 3 w 9"/>
                    <a:gd name="T9" fmla="*/ 3 h 4"/>
                    <a:gd name="T10" fmla="*/ 4 w 9"/>
                    <a:gd name="T11" fmla="*/ 3 h 4"/>
                    <a:gd name="T12" fmla="*/ 4 w 9"/>
                    <a:gd name="T13" fmla="*/ 2 h 4"/>
                    <a:gd name="T14" fmla="*/ 5 w 9"/>
                    <a:gd name="T15" fmla="*/ 2 h 4"/>
                    <a:gd name="T16" fmla="*/ 5 w 9"/>
                    <a:gd name="T17" fmla="*/ 0 h 4"/>
                    <a:gd name="T18" fmla="*/ 7 w 9"/>
                    <a:gd name="T19" fmla="*/ 0 h 4"/>
                    <a:gd name="T20" fmla="*/ 7 w 9"/>
                    <a:gd name="T21" fmla="*/ 0 h 4"/>
                    <a:gd name="T22" fmla="*/ 8 w 9"/>
                    <a:gd name="T23" fmla="*/ 2 h 4"/>
                    <a:gd name="T24" fmla="*/ 9 w 9"/>
                    <a:gd name="T25" fmla="*/ 2 h 4"/>
                    <a:gd name="T26" fmla="*/ 9 w 9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8" name="Freeform 671"/>
                <p:cNvSpPr>
                  <a:spLocks/>
                </p:cNvSpPr>
                <p:nvPr/>
              </p:nvSpPr>
              <p:spPr bwMode="auto">
                <a:xfrm>
                  <a:off x="2994" y="2720"/>
                  <a:ext cx="38" cy="8"/>
                </a:xfrm>
                <a:custGeom>
                  <a:avLst/>
                  <a:gdLst>
                    <a:gd name="T0" fmla="*/ 0 w 38"/>
                    <a:gd name="T1" fmla="*/ 8 h 8"/>
                    <a:gd name="T2" fmla="*/ 0 w 38"/>
                    <a:gd name="T3" fmla="*/ 8 h 8"/>
                    <a:gd name="T4" fmla="*/ 2 w 38"/>
                    <a:gd name="T5" fmla="*/ 8 h 8"/>
                    <a:gd name="T6" fmla="*/ 2 w 38"/>
                    <a:gd name="T7" fmla="*/ 8 h 8"/>
                    <a:gd name="T8" fmla="*/ 2 w 38"/>
                    <a:gd name="T9" fmla="*/ 8 h 8"/>
                    <a:gd name="T10" fmla="*/ 3 w 38"/>
                    <a:gd name="T11" fmla="*/ 8 h 8"/>
                    <a:gd name="T12" fmla="*/ 3 w 38"/>
                    <a:gd name="T13" fmla="*/ 8 h 8"/>
                    <a:gd name="T14" fmla="*/ 5 w 38"/>
                    <a:gd name="T15" fmla="*/ 7 h 8"/>
                    <a:gd name="T16" fmla="*/ 6 w 38"/>
                    <a:gd name="T17" fmla="*/ 8 h 8"/>
                    <a:gd name="T18" fmla="*/ 7 w 38"/>
                    <a:gd name="T19" fmla="*/ 8 h 8"/>
                    <a:gd name="T20" fmla="*/ 7 w 38"/>
                    <a:gd name="T21" fmla="*/ 7 h 8"/>
                    <a:gd name="T22" fmla="*/ 9 w 38"/>
                    <a:gd name="T23" fmla="*/ 7 h 8"/>
                    <a:gd name="T24" fmla="*/ 10 w 38"/>
                    <a:gd name="T25" fmla="*/ 7 h 8"/>
                    <a:gd name="T26" fmla="*/ 10 w 38"/>
                    <a:gd name="T27" fmla="*/ 7 h 8"/>
                    <a:gd name="T28" fmla="*/ 11 w 38"/>
                    <a:gd name="T29" fmla="*/ 7 h 8"/>
                    <a:gd name="T30" fmla="*/ 11 w 38"/>
                    <a:gd name="T31" fmla="*/ 5 h 8"/>
                    <a:gd name="T32" fmla="*/ 13 w 38"/>
                    <a:gd name="T33" fmla="*/ 5 h 8"/>
                    <a:gd name="T34" fmla="*/ 13 w 38"/>
                    <a:gd name="T35" fmla="*/ 5 h 8"/>
                    <a:gd name="T36" fmla="*/ 13 w 38"/>
                    <a:gd name="T37" fmla="*/ 5 h 8"/>
                    <a:gd name="T38" fmla="*/ 14 w 38"/>
                    <a:gd name="T39" fmla="*/ 5 h 8"/>
                    <a:gd name="T40" fmla="*/ 14 w 38"/>
                    <a:gd name="T41" fmla="*/ 5 h 8"/>
                    <a:gd name="T42" fmla="*/ 14 w 38"/>
                    <a:gd name="T43" fmla="*/ 4 h 8"/>
                    <a:gd name="T44" fmla="*/ 14 w 38"/>
                    <a:gd name="T45" fmla="*/ 4 h 8"/>
                    <a:gd name="T46" fmla="*/ 14 w 38"/>
                    <a:gd name="T47" fmla="*/ 4 h 8"/>
                    <a:gd name="T48" fmla="*/ 15 w 38"/>
                    <a:gd name="T49" fmla="*/ 4 h 8"/>
                    <a:gd name="T50" fmla="*/ 17 w 38"/>
                    <a:gd name="T51" fmla="*/ 3 h 8"/>
                    <a:gd name="T52" fmla="*/ 17 w 38"/>
                    <a:gd name="T53" fmla="*/ 3 h 8"/>
                    <a:gd name="T54" fmla="*/ 18 w 38"/>
                    <a:gd name="T55" fmla="*/ 3 h 8"/>
                    <a:gd name="T56" fmla="*/ 19 w 38"/>
                    <a:gd name="T57" fmla="*/ 1 h 8"/>
                    <a:gd name="T58" fmla="*/ 21 w 38"/>
                    <a:gd name="T59" fmla="*/ 1 h 8"/>
                    <a:gd name="T60" fmla="*/ 22 w 38"/>
                    <a:gd name="T61" fmla="*/ 0 h 8"/>
                    <a:gd name="T62" fmla="*/ 22 w 38"/>
                    <a:gd name="T63" fmla="*/ 0 h 8"/>
                    <a:gd name="T64" fmla="*/ 23 w 38"/>
                    <a:gd name="T65" fmla="*/ 1 h 8"/>
                    <a:gd name="T66" fmla="*/ 23 w 38"/>
                    <a:gd name="T67" fmla="*/ 1 h 8"/>
                    <a:gd name="T68" fmla="*/ 25 w 38"/>
                    <a:gd name="T69" fmla="*/ 1 h 8"/>
                    <a:gd name="T70" fmla="*/ 25 w 38"/>
                    <a:gd name="T71" fmla="*/ 1 h 8"/>
                    <a:gd name="T72" fmla="*/ 26 w 38"/>
                    <a:gd name="T73" fmla="*/ 1 h 8"/>
                    <a:gd name="T74" fmla="*/ 26 w 38"/>
                    <a:gd name="T75" fmla="*/ 1 h 8"/>
                    <a:gd name="T76" fmla="*/ 26 w 38"/>
                    <a:gd name="T77" fmla="*/ 1 h 8"/>
                    <a:gd name="T78" fmla="*/ 26 w 38"/>
                    <a:gd name="T79" fmla="*/ 1 h 8"/>
                    <a:gd name="T80" fmla="*/ 26 w 38"/>
                    <a:gd name="T81" fmla="*/ 3 h 8"/>
                    <a:gd name="T82" fmla="*/ 27 w 38"/>
                    <a:gd name="T83" fmla="*/ 3 h 8"/>
                    <a:gd name="T84" fmla="*/ 27 w 38"/>
                    <a:gd name="T85" fmla="*/ 3 h 8"/>
                    <a:gd name="T86" fmla="*/ 29 w 38"/>
                    <a:gd name="T87" fmla="*/ 4 h 8"/>
                    <a:gd name="T88" fmla="*/ 29 w 38"/>
                    <a:gd name="T89" fmla="*/ 4 h 8"/>
                    <a:gd name="T90" fmla="*/ 30 w 38"/>
                    <a:gd name="T91" fmla="*/ 4 h 8"/>
                    <a:gd name="T92" fmla="*/ 30 w 38"/>
                    <a:gd name="T93" fmla="*/ 4 h 8"/>
                    <a:gd name="T94" fmla="*/ 31 w 38"/>
                    <a:gd name="T95" fmla="*/ 4 h 8"/>
                    <a:gd name="T96" fmla="*/ 33 w 38"/>
                    <a:gd name="T97" fmla="*/ 4 h 8"/>
                    <a:gd name="T98" fmla="*/ 33 w 38"/>
                    <a:gd name="T99" fmla="*/ 4 h 8"/>
                    <a:gd name="T100" fmla="*/ 34 w 38"/>
                    <a:gd name="T101" fmla="*/ 4 h 8"/>
                    <a:gd name="T102" fmla="*/ 34 w 38"/>
                    <a:gd name="T103" fmla="*/ 4 h 8"/>
                    <a:gd name="T104" fmla="*/ 34 w 38"/>
                    <a:gd name="T105" fmla="*/ 4 h 8"/>
                    <a:gd name="T106" fmla="*/ 34 w 38"/>
                    <a:gd name="T107" fmla="*/ 5 h 8"/>
                    <a:gd name="T108" fmla="*/ 34 w 38"/>
                    <a:gd name="T109" fmla="*/ 5 h 8"/>
                    <a:gd name="T110" fmla="*/ 36 w 38"/>
                    <a:gd name="T111" fmla="*/ 5 h 8"/>
                    <a:gd name="T112" fmla="*/ 36 w 38"/>
                    <a:gd name="T113" fmla="*/ 7 h 8"/>
                    <a:gd name="T114" fmla="*/ 37 w 38"/>
                    <a:gd name="T115" fmla="*/ 7 h 8"/>
                    <a:gd name="T116" fmla="*/ 38 w 38"/>
                    <a:gd name="T117" fmla="*/ 7 h 8"/>
                    <a:gd name="T118" fmla="*/ 38 w 38"/>
                    <a:gd name="T119" fmla="*/ 8 h 8"/>
                    <a:gd name="T120" fmla="*/ 38 w 38"/>
                    <a:gd name="T1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38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19" name="Line 672"/>
                <p:cNvSpPr>
                  <a:spLocks noChangeShapeType="1"/>
                </p:cNvSpPr>
                <p:nvPr/>
              </p:nvSpPr>
              <p:spPr bwMode="auto">
                <a:xfrm>
                  <a:off x="3032" y="272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0" name="Freeform 673"/>
                <p:cNvSpPr>
                  <a:spLocks/>
                </p:cNvSpPr>
                <p:nvPr/>
              </p:nvSpPr>
              <p:spPr bwMode="auto">
                <a:xfrm>
                  <a:off x="3386" y="2959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1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1" name="Freeform 674"/>
                <p:cNvSpPr>
                  <a:spLocks/>
                </p:cNvSpPr>
                <p:nvPr/>
              </p:nvSpPr>
              <p:spPr bwMode="auto">
                <a:xfrm>
                  <a:off x="3391" y="29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1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2" name="Line 675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3" name="Line 676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4" name="Line 677"/>
                <p:cNvSpPr>
                  <a:spLocks noChangeShapeType="1"/>
                </p:cNvSpPr>
                <p:nvPr/>
              </p:nvSpPr>
              <p:spPr bwMode="auto">
                <a:xfrm>
                  <a:off x="3375" y="2950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5" name="Line 678"/>
                <p:cNvSpPr>
                  <a:spLocks noChangeShapeType="1"/>
                </p:cNvSpPr>
                <p:nvPr/>
              </p:nvSpPr>
              <p:spPr bwMode="auto">
                <a:xfrm>
                  <a:off x="3375" y="295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6" name="Freeform 679"/>
                <p:cNvSpPr>
                  <a:spLocks/>
                </p:cNvSpPr>
                <p:nvPr/>
              </p:nvSpPr>
              <p:spPr bwMode="auto">
                <a:xfrm>
                  <a:off x="3379" y="2956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0 w 7"/>
                    <a:gd name="T5" fmla="*/ 0 h 3"/>
                    <a:gd name="T6" fmla="*/ 1 w 7"/>
                    <a:gd name="T7" fmla="*/ 2 h 3"/>
                    <a:gd name="T8" fmla="*/ 1 w 7"/>
                    <a:gd name="T9" fmla="*/ 2 h 3"/>
                    <a:gd name="T10" fmla="*/ 3 w 7"/>
                    <a:gd name="T11" fmla="*/ 2 h 3"/>
                    <a:gd name="T12" fmla="*/ 4 w 7"/>
                    <a:gd name="T13" fmla="*/ 2 h 3"/>
                    <a:gd name="T14" fmla="*/ 6 w 7"/>
                    <a:gd name="T15" fmla="*/ 2 h 3"/>
                    <a:gd name="T16" fmla="*/ 6 w 7"/>
                    <a:gd name="T17" fmla="*/ 2 h 3"/>
                    <a:gd name="T18" fmla="*/ 7 w 7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7" name="Line 680"/>
                <p:cNvSpPr>
                  <a:spLocks noChangeShapeType="1"/>
                </p:cNvSpPr>
                <p:nvPr/>
              </p:nvSpPr>
              <p:spPr bwMode="auto">
                <a:xfrm>
                  <a:off x="3393" y="296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8" name="Freeform 681"/>
                <p:cNvSpPr>
                  <a:spLocks/>
                </p:cNvSpPr>
                <p:nvPr/>
              </p:nvSpPr>
              <p:spPr bwMode="auto">
                <a:xfrm>
                  <a:off x="3397" y="2970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1 w 5"/>
                    <a:gd name="T3" fmla="*/ 1 h 3"/>
                    <a:gd name="T4" fmla="*/ 4 w 5"/>
                    <a:gd name="T5" fmla="*/ 3 h 3"/>
                    <a:gd name="T6" fmla="*/ 4 w 5"/>
                    <a:gd name="T7" fmla="*/ 3 h 3"/>
                    <a:gd name="T8" fmla="*/ 5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29" name="Freeform 682"/>
                <p:cNvSpPr>
                  <a:spLocks/>
                </p:cNvSpPr>
                <p:nvPr/>
              </p:nvSpPr>
              <p:spPr bwMode="auto">
                <a:xfrm>
                  <a:off x="3402" y="29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0" name="Freeform 683"/>
                <p:cNvSpPr>
                  <a:spLocks/>
                </p:cNvSpPr>
                <p:nvPr/>
              </p:nvSpPr>
              <p:spPr bwMode="auto">
                <a:xfrm>
                  <a:off x="3389" y="2962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1 h 4"/>
                    <a:gd name="T6" fmla="*/ 1 w 2"/>
                    <a:gd name="T7" fmla="*/ 1 h 4"/>
                    <a:gd name="T8" fmla="*/ 2 w 2"/>
                    <a:gd name="T9" fmla="*/ 3 h 4"/>
                    <a:gd name="T10" fmla="*/ 2 w 2"/>
                    <a:gd name="T11" fmla="*/ 4 h 4"/>
                    <a:gd name="T12" fmla="*/ 2 w 2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1" name="Line 684"/>
                <p:cNvSpPr>
                  <a:spLocks noChangeShapeType="1"/>
                </p:cNvSpPr>
                <p:nvPr/>
              </p:nvSpPr>
              <p:spPr bwMode="auto">
                <a:xfrm>
                  <a:off x="3376" y="2952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2" name="Freeform 685"/>
                <p:cNvSpPr>
                  <a:spLocks/>
                </p:cNvSpPr>
                <p:nvPr/>
              </p:nvSpPr>
              <p:spPr bwMode="auto">
                <a:xfrm>
                  <a:off x="3378" y="2954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3" name="Line 686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4" name="Line 687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5" name="Freeform 688"/>
                <p:cNvSpPr>
                  <a:spLocks/>
                </p:cNvSpPr>
                <p:nvPr/>
              </p:nvSpPr>
              <p:spPr bwMode="auto">
                <a:xfrm>
                  <a:off x="3394" y="2969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3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6" name="Freeform 689"/>
                <p:cNvSpPr>
                  <a:spLocks/>
                </p:cNvSpPr>
                <p:nvPr/>
              </p:nvSpPr>
              <p:spPr bwMode="auto">
                <a:xfrm>
                  <a:off x="3376" y="295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7" name="Line 690"/>
                <p:cNvSpPr>
                  <a:spLocks noChangeShapeType="1"/>
                </p:cNvSpPr>
                <p:nvPr/>
              </p:nvSpPr>
              <p:spPr bwMode="auto">
                <a:xfrm>
                  <a:off x="3376" y="295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8" name="Line 691"/>
                <p:cNvSpPr>
                  <a:spLocks noChangeShapeType="1"/>
                </p:cNvSpPr>
                <p:nvPr/>
              </p:nvSpPr>
              <p:spPr bwMode="auto">
                <a:xfrm>
                  <a:off x="3376" y="2950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39" name="Line 692"/>
                <p:cNvSpPr>
                  <a:spLocks noChangeShapeType="1"/>
                </p:cNvSpPr>
                <p:nvPr/>
              </p:nvSpPr>
              <p:spPr bwMode="auto">
                <a:xfrm flipH="1">
                  <a:off x="3482" y="3182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0" name="Freeform 693"/>
                <p:cNvSpPr>
                  <a:spLocks/>
                </p:cNvSpPr>
                <p:nvPr/>
              </p:nvSpPr>
              <p:spPr bwMode="auto">
                <a:xfrm>
                  <a:off x="3455" y="3028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0 h 7"/>
                    <a:gd name="T6" fmla="*/ 2 w 5"/>
                    <a:gd name="T7" fmla="*/ 0 h 7"/>
                    <a:gd name="T8" fmla="*/ 4 w 5"/>
                    <a:gd name="T9" fmla="*/ 1 h 7"/>
                    <a:gd name="T10" fmla="*/ 4 w 5"/>
                    <a:gd name="T11" fmla="*/ 3 h 7"/>
                    <a:gd name="T12" fmla="*/ 4 w 5"/>
                    <a:gd name="T13" fmla="*/ 4 h 7"/>
                    <a:gd name="T14" fmla="*/ 5 w 5"/>
                    <a:gd name="T15" fmla="*/ 5 h 7"/>
                    <a:gd name="T16" fmla="*/ 5 w 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1" name="Line 694"/>
                <p:cNvSpPr>
                  <a:spLocks noChangeShapeType="1"/>
                </p:cNvSpPr>
                <p:nvPr/>
              </p:nvSpPr>
              <p:spPr bwMode="auto">
                <a:xfrm flipH="1">
                  <a:off x="3440" y="3009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2" name="Freeform 695"/>
                <p:cNvSpPr>
                  <a:spLocks/>
                </p:cNvSpPr>
                <p:nvPr/>
              </p:nvSpPr>
              <p:spPr bwMode="auto">
                <a:xfrm>
                  <a:off x="3440" y="300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1 h 4"/>
                    <a:gd name="T6" fmla="*/ 0 w 1"/>
                    <a:gd name="T7" fmla="*/ 3 h 4"/>
                    <a:gd name="T8" fmla="*/ 1 w 1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3" name="Line 696"/>
                <p:cNvSpPr>
                  <a:spLocks noChangeShapeType="1"/>
                </p:cNvSpPr>
                <p:nvPr/>
              </p:nvSpPr>
              <p:spPr bwMode="auto">
                <a:xfrm>
                  <a:off x="3447" y="302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4" name="Freeform 697"/>
                <p:cNvSpPr>
                  <a:spLocks/>
                </p:cNvSpPr>
                <p:nvPr/>
              </p:nvSpPr>
              <p:spPr bwMode="auto">
                <a:xfrm>
                  <a:off x="3448" y="30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5" name="Freeform 698"/>
                <p:cNvSpPr>
                  <a:spLocks/>
                </p:cNvSpPr>
                <p:nvPr/>
              </p:nvSpPr>
              <p:spPr bwMode="auto">
                <a:xfrm>
                  <a:off x="3449" y="3024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6" name="Freeform 699"/>
                <p:cNvSpPr>
                  <a:spLocks/>
                </p:cNvSpPr>
                <p:nvPr/>
              </p:nvSpPr>
              <p:spPr bwMode="auto">
                <a:xfrm>
                  <a:off x="3452" y="3024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1 h 4"/>
                    <a:gd name="T6" fmla="*/ 0 w 3"/>
                    <a:gd name="T7" fmla="*/ 3 h 4"/>
                    <a:gd name="T8" fmla="*/ 0 w 3"/>
                    <a:gd name="T9" fmla="*/ 3 h 4"/>
                    <a:gd name="T10" fmla="*/ 1 w 3"/>
                    <a:gd name="T11" fmla="*/ 3 h 4"/>
                    <a:gd name="T12" fmla="*/ 3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7" name="Line 700"/>
                <p:cNvSpPr>
                  <a:spLocks noChangeShapeType="1"/>
                </p:cNvSpPr>
                <p:nvPr/>
              </p:nvSpPr>
              <p:spPr bwMode="auto">
                <a:xfrm>
                  <a:off x="3445" y="302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8" name="Freeform 701"/>
                <p:cNvSpPr>
                  <a:spLocks/>
                </p:cNvSpPr>
                <p:nvPr/>
              </p:nvSpPr>
              <p:spPr bwMode="auto">
                <a:xfrm>
                  <a:off x="3445" y="3021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49" name="Freeform 702"/>
                <p:cNvSpPr>
                  <a:spLocks/>
                </p:cNvSpPr>
                <p:nvPr/>
              </p:nvSpPr>
              <p:spPr bwMode="auto">
                <a:xfrm>
                  <a:off x="3441" y="3013"/>
                  <a:ext cx="3" cy="7"/>
                </a:xfrm>
                <a:custGeom>
                  <a:avLst/>
                  <a:gdLst>
                    <a:gd name="T0" fmla="*/ 0 w 3"/>
                    <a:gd name="T1" fmla="*/ 0 h 7"/>
                    <a:gd name="T2" fmla="*/ 2 w 3"/>
                    <a:gd name="T3" fmla="*/ 1 h 7"/>
                    <a:gd name="T4" fmla="*/ 2 w 3"/>
                    <a:gd name="T5" fmla="*/ 3 h 7"/>
                    <a:gd name="T6" fmla="*/ 2 w 3"/>
                    <a:gd name="T7" fmla="*/ 4 h 7"/>
                    <a:gd name="T8" fmla="*/ 3 w 3"/>
                    <a:gd name="T9" fmla="*/ 4 h 7"/>
                    <a:gd name="T10" fmla="*/ 3 w 3"/>
                    <a:gd name="T11" fmla="*/ 6 h 7"/>
                    <a:gd name="T12" fmla="*/ 3 w 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0" name="Freeform 703"/>
                <p:cNvSpPr>
                  <a:spLocks/>
                </p:cNvSpPr>
                <p:nvPr/>
              </p:nvSpPr>
              <p:spPr bwMode="auto">
                <a:xfrm>
                  <a:off x="3444" y="302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1" name="Freeform 704"/>
                <p:cNvSpPr>
                  <a:spLocks/>
                </p:cNvSpPr>
                <p:nvPr/>
              </p:nvSpPr>
              <p:spPr bwMode="auto">
                <a:xfrm>
                  <a:off x="3440" y="300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2" name="Line 705"/>
                <p:cNvSpPr>
                  <a:spLocks noChangeShapeType="1"/>
                </p:cNvSpPr>
                <p:nvPr/>
              </p:nvSpPr>
              <p:spPr bwMode="auto">
                <a:xfrm>
                  <a:off x="3441" y="3009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3" name="Line 706"/>
                <p:cNvSpPr>
                  <a:spLocks noChangeShapeType="1"/>
                </p:cNvSpPr>
                <p:nvPr/>
              </p:nvSpPr>
              <p:spPr bwMode="auto">
                <a:xfrm>
                  <a:off x="3430" y="300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4" name="Freeform 707"/>
                <p:cNvSpPr>
                  <a:spLocks/>
                </p:cNvSpPr>
                <p:nvPr/>
              </p:nvSpPr>
              <p:spPr bwMode="auto">
                <a:xfrm>
                  <a:off x="3434" y="3002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2 w 6"/>
                    <a:gd name="T3" fmla="*/ 2 h 4"/>
                    <a:gd name="T4" fmla="*/ 3 w 6"/>
                    <a:gd name="T5" fmla="*/ 2 h 4"/>
                    <a:gd name="T6" fmla="*/ 5 w 6"/>
                    <a:gd name="T7" fmla="*/ 2 h 4"/>
                    <a:gd name="T8" fmla="*/ 5 w 6"/>
                    <a:gd name="T9" fmla="*/ 3 h 4"/>
                    <a:gd name="T10" fmla="*/ 6 w 6"/>
                    <a:gd name="T11" fmla="*/ 3 h 4"/>
                    <a:gd name="T12" fmla="*/ 6 w 6"/>
                    <a:gd name="T13" fmla="*/ 4 h 4"/>
                    <a:gd name="T14" fmla="*/ 6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5" name="Freeform 708"/>
                <p:cNvSpPr>
                  <a:spLocks/>
                </p:cNvSpPr>
                <p:nvPr/>
              </p:nvSpPr>
              <p:spPr bwMode="auto">
                <a:xfrm>
                  <a:off x="3432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6" name="Freeform 709"/>
                <p:cNvSpPr>
                  <a:spLocks/>
                </p:cNvSpPr>
                <p:nvPr/>
              </p:nvSpPr>
              <p:spPr bwMode="auto">
                <a:xfrm>
                  <a:off x="3432" y="300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7" name="Freeform 710"/>
                <p:cNvSpPr>
                  <a:spLocks/>
                </p:cNvSpPr>
                <p:nvPr/>
              </p:nvSpPr>
              <p:spPr bwMode="auto">
                <a:xfrm>
                  <a:off x="3410" y="2979"/>
                  <a:ext cx="10" cy="13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2 h 13"/>
                    <a:gd name="T4" fmla="*/ 0 w 10"/>
                    <a:gd name="T5" fmla="*/ 3 h 13"/>
                    <a:gd name="T6" fmla="*/ 2 w 10"/>
                    <a:gd name="T7" fmla="*/ 4 h 13"/>
                    <a:gd name="T8" fmla="*/ 3 w 10"/>
                    <a:gd name="T9" fmla="*/ 4 h 13"/>
                    <a:gd name="T10" fmla="*/ 4 w 10"/>
                    <a:gd name="T11" fmla="*/ 4 h 13"/>
                    <a:gd name="T12" fmla="*/ 6 w 10"/>
                    <a:gd name="T13" fmla="*/ 4 h 13"/>
                    <a:gd name="T14" fmla="*/ 7 w 10"/>
                    <a:gd name="T15" fmla="*/ 6 h 13"/>
                    <a:gd name="T16" fmla="*/ 7 w 10"/>
                    <a:gd name="T17" fmla="*/ 7 h 13"/>
                    <a:gd name="T18" fmla="*/ 7 w 10"/>
                    <a:gd name="T19" fmla="*/ 7 h 13"/>
                    <a:gd name="T20" fmla="*/ 7 w 10"/>
                    <a:gd name="T21" fmla="*/ 8 h 13"/>
                    <a:gd name="T22" fmla="*/ 7 w 10"/>
                    <a:gd name="T23" fmla="*/ 10 h 13"/>
                    <a:gd name="T24" fmla="*/ 8 w 10"/>
                    <a:gd name="T25" fmla="*/ 11 h 13"/>
                    <a:gd name="T26" fmla="*/ 10 w 10"/>
                    <a:gd name="T27" fmla="*/ 13 h 13"/>
                    <a:gd name="T28" fmla="*/ 10 w 10"/>
                    <a:gd name="T2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8" name="Freeform 711"/>
                <p:cNvSpPr>
                  <a:spLocks/>
                </p:cNvSpPr>
                <p:nvPr/>
              </p:nvSpPr>
              <p:spPr bwMode="auto">
                <a:xfrm>
                  <a:off x="3425" y="2994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2 h 7"/>
                    <a:gd name="T4" fmla="*/ 3 w 5"/>
                    <a:gd name="T5" fmla="*/ 2 h 7"/>
                    <a:gd name="T6" fmla="*/ 3 w 5"/>
                    <a:gd name="T7" fmla="*/ 3 h 7"/>
                    <a:gd name="T8" fmla="*/ 3 w 5"/>
                    <a:gd name="T9" fmla="*/ 3 h 7"/>
                    <a:gd name="T10" fmla="*/ 3 w 5"/>
                    <a:gd name="T11" fmla="*/ 3 h 7"/>
                    <a:gd name="T12" fmla="*/ 3 w 5"/>
                    <a:gd name="T13" fmla="*/ 4 h 7"/>
                    <a:gd name="T14" fmla="*/ 4 w 5"/>
                    <a:gd name="T15" fmla="*/ 6 h 7"/>
                    <a:gd name="T16" fmla="*/ 5 w 5"/>
                    <a:gd name="T17" fmla="*/ 7 h 7"/>
                    <a:gd name="T18" fmla="*/ 5 w 5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59" name="Freeform 712"/>
                <p:cNvSpPr>
                  <a:spLocks/>
                </p:cNvSpPr>
                <p:nvPr/>
              </p:nvSpPr>
              <p:spPr bwMode="auto">
                <a:xfrm>
                  <a:off x="3420" y="2992"/>
                  <a:ext cx="4" cy="0"/>
                </a:xfrm>
                <a:custGeom>
                  <a:avLst/>
                  <a:gdLst>
                    <a:gd name="T0" fmla="*/ 0 w 4"/>
                    <a:gd name="T1" fmla="*/ 1 w 4"/>
                    <a:gd name="T2" fmla="*/ 4 w 4"/>
                    <a:gd name="T3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0" name="Freeform 713"/>
                <p:cNvSpPr>
                  <a:spLocks/>
                </p:cNvSpPr>
                <p:nvPr/>
              </p:nvSpPr>
              <p:spPr bwMode="auto">
                <a:xfrm>
                  <a:off x="3424" y="2992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1" name="Freeform 714"/>
                <p:cNvSpPr>
                  <a:spLocks/>
                </p:cNvSpPr>
                <p:nvPr/>
              </p:nvSpPr>
              <p:spPr bwMode="auto">
                <a:xfrm>
                  <a:off x="3472" y="3191"/>
                  <a:ext cx="0" cy="3"/>
                </a:xfrm>
                <a:custGeom>
                  <a:avLst/>
                  <a:gdLst>
                    <a:gd name="T0" fmla="*/ 0 h 3"/>
                    <a:gd name="T1" fmla="*/ 2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2" name="Freeform 715"/>
                <p:cNvSpPr>
                  <a:spLocks/>
                </p:cNvSpPr>
                <p:nvPr/>
              </p:nvSpPr>
              <p:spPr bwMode="auto">
                <a:xfrm>
                  <a:off x="3448" y="323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3" name="Freeform 716"/>
                <p:cNvSpPr>
                  <a:spLocks/>
                </p:cNvSpPr>
                <p:nvPr/>
              </p:nvSpPr>
              <p:spPr bwMode="auto">
                <a:xfrm>
                  <a:off x="3448" y="3235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5 w 8"/>
                    <a:gd name="T5" fmla="*/ 2 h 2"/>
                    <a:gd name="T6" fmla="*/ 7 w 8"/>
                    <a:gd name="T7" fmla="*/ 2 h 2"/>
                    <a:gd name="T8" fmla="*/ 8 w 8"/>
                    <a:gd name="T9" fmla="*/ 2 h 2"/>
                    <a:gd name="T10" fmla="*/ 8 w 8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4" name="Freeform 717"/>
                <p:cNvSpPr>
                  <a:spLocks/>
                </p:cNvSpPr>
                <p:nvPr/>
              </p:nvSpPr>
              <p:spPr bwMode="auto">
                <a:xfrm>
                  <a:off x="3448" y="3204"/>
                  <a:ext cx="27" cy="29"/>
                </a:xfrm>
                <a:custGeom>
                  <a:avLst/>
                  <a:gdLst>
                    <a:gd name="T0" fmla="*/ 24 w 27"/>
                    <a:gd name="T1" fmla="*/ 0 h 29"/>
                    <a:gd name="T2" fmla="*/ 24 w 27"/>
                    <a:gd name="T3" fmla="*/ 1 h 29"/>
                    <a:gd name="T4" fmla="*/ 24 w 27"/>
                    <a:gd name="T5" fmla="*/ 1 h 29"/>
                    <a:gd name="T6" fmla="*/ 27 w 27"/>
                    <a:gd name="T7" fmla="*/ 4 h 29"/>
                    <a:gd name="T8" fmla="*/ 27 w 27"/>
                    <a:gd name="T9" fmla="*/ 4 h 29"/>
                    <a:gd name="T10" fmla="*/ 27 w 27"/>
                    <a:gd name="T11" fmla="*/ 4 h 29"/>
                    <a:gd name="T12" fmla="*/ 26 w 27"/>
                    <a:gd name="T13" fmla="*/ 5 h 29"/>
                    <a:gd name="T14" fmla="*/ 23 w 27"/>
                    <a:gd name="T15" fmla="*/ 6 h 29"/>
                    <a:gd name="T16" fmla="*/ 22 w 27"/>
                    <a:gd name="T17" fmla="*/ 6 h 29"/>
                    <a:gd name="T18" fmla="*/ 20 w 27"/>
                    <a:gd name="T19" fmla="*/ 8 h 29"/>
                    <a:gd name="T20" fmla="*/ 18 w 27"/>
                    <a:gd name="T21" fmla="*/ 9 h 29"/>
                    <a:gd name="T22" fmla="*/ 16 w 27"/>
                    <a:gd name="T23" fmla="*/ 9 h 29"/>
                    <a:gd name="T24" fmla="*/ 15 w 27"/>
                    <a:gd name="T25" fmla="*/ 9 h 29"/>
                    <a:gd name="T26" fmla="*/ 15 w 27"/>
                    <a:gd name="T27" fmla="*/ 10 h 29"/>
                    <a:gd name="T28" fmla="*/ 16 w 27"/>
                    <a:gd name="T29" fmla="*/ 10 h 29"/>
                    <a:gd name="T30" fmla="*/ 16 w 27"/>
                    <a:gd name="T31" fmla="*/ 12 h 29"/>
                    <a:gd name="T32" fmla="*/ 16 w 27"/>
                    <a:gd name="T33" fmla="*/ 13 h 29"/>
                    <a:gd name="T34" fmla="*/ 16 w 27"/>
                    <a:gd name="T35" fmla="*/ 13 h 29"/>
                    <a:gd name="T36" fmla="*/ 16 w 27"/>
                    <a:gd name="T37" fmla="*/ 14 h 29"/>
                    <a:gd name="T38" fmla="*/ 13 w 27"/>
                    <a:gd name="T39" fmla="*/ 14 h 29"/>
                    <a:gd name="T40" fmla="*/ 12 w 27"/>
                    <a:gd name="T41" fmla="*/ 16 h 29"/>
                    <a:gd name="T42" fmla="*/ 13 w 27"/>
                    <a:gd name="T43" fmla="*/ 16 h 29"/>
                    <a:gd name="T44" fmla="*/ 13 w 27"/>
                    <a:gd name="T45" fmla="*/ 17 h 29"/>
                    <a:gd name="T46" fmla="*/ 13 w 27"/>
                    <a:gd name="T47" fmla="*/ 18 h 29"/>
                    <a:gd name="T48" fmla="*/ 13 w 27"/>
                    <a:gd name="T49" fmla="*/ 20 h 29"/>
                    <a:gd name="T50" fmla="*/ 12 w 27"/>
                    <a:gd name="T51" fmla="*/ 21 h 29"/>
                    <a:gd name="T52" fmla="*/ 11 w 27"/>
                    <a:gd name="T53" fmla="*/ 23 h 29"/>
                    <a:gd name="T54" fmla="*/ 9 w 27"/>
                    <a:gd name="T55" fmla="*/ 23 h 29"/>
                    <a:gd name="T56" fmla="*/ 9 w 27"/>
                    <a:gd name="T57" fmla="*/ 24 h 29"/>
                    <a:gd name="T58" fmla="*/ 8 w 27"/>
                    <a:gd name="T59" fmla="*/ 25 h 29"/>
                    <a:gd name="T60" fmla="*/ 7 w 27"/>
                    <a:gd name="T61" fmla="*/ 25 h 29"/>
                    <a:gd name="T62" fmla="*/ 4 w 27"/>
                    <a:gd name="T63" fmla="*/ 25 h 29"/>
                    <a:gd name="T64" fmla="*/ 3 w 27"/>
                    <a:gd name="T65" fmla="*/ 27 h 29"/>
                    <a:gd name="T66" fmla="*/ 1 w 27"/>
                    <a:gd name="T67" fmla="*/ 28 h 29"/>
                    <a:gd name="T68" fmla="*/ 0 w 27"/>
                    <a:gd name="T6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" h="29">
                      <a:moveTo>
                        <a:pt x="24" y="0"/>
                      </a:move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2" y="21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9" y="24"/>
                      </a:lnTo>
                      <a:lnTo>
                        <a:pt x="8" y="25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28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5" name="Line 718"/>
                <p:cNvSpPr>
                  <a:spLocks noChangeShapeType="1"/>
                </p:cNvSpPr>
                <p:nvPr/>
              </p:nvSpPr>
              <p:spPr bwMode="auto">
                <a:xfrm>
                  <a:off x="3448" y="323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6" name="Freeform 719"/>
                <p:cNvSpPr>
                  <a:spLocks/>
                </p:cNvSpPr>
                <p:nvPr/>
              </p:nvSpPr>
              <p:spPr bwMode="auto">
                <a:xfrm>
                  <a:off x="3472" y="3194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2 w 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7" name="Freeform 720"/>
                <p:cNvSpPr>
                  <a:spLocks/>
                </p:cNvSpPr>
                <p:nvPr/>
              </p:nvSpPr>
              <p:spPr bwMode="auto">
                <a:xfrm>
                  <a:off x="3472" y="320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0 h 3"/>
                    <a:gd name="T4" fmla="*/ 2 w 2"/>
                    <a:gd name="T5" fmla="*/ 1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8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3484" y="3181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69" name="Freeform 722"/>
                <p:cNvSpPr>
                  <a:spLocks/>
                </p:cNvSpPr>
                <p:nvPr/>
              </p:nvSpPr>
              <p:spPr bwMode="auto">
                <a:xfrm>
                  <a:off x="3479" y="3183"/>
                  <a:ext cx="3" cy="0"/>
                </a:xfrm>
                <a:custGeom>
                  <a:avLst/>
                  <a:gdLst>
                    <a:gd name="T0" fmla="*/ 3 w 3"/>
                    <a:gd name="T1" fmla="*/ 1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0" name="Freeform 723"/>
                <p:cNvSpPr>
                  <a:spLocks/>
                </p:cNvSpPr>
                <p:nvPr/>
              </p:nvSpPr>
              <p:spPr bwMode="auto">
                <a:xfrm>
                  <a:off x="3472" y="3183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6 w 7"/>
                    <a:gd name="T3" fmla="*/ 2 h 8"/>
                    <a:gd name="T4" fmla="*/ 4 w 7"/>
                    <a:gd name="T5" fmla="*/ 3 h 8"/>
                    <a:gd name="T6" fmla="*/ 3 w 7"/>
                    <a:gd name="T7" fmla="*/ 3 h 8"/>
                    <a:gd name="T8" fmla="*/ 2 w 7"/>
                    <a:gd name="T9" fmla="*/ 4 h 8"/>
                    <a:gd name="T10" fmla="*/ 2 w 7"/>
                    <a:gd name="T11" fmla="*/ 6 h 8"/>
                    <a:gd name="T12" fmla="*/ 0 w 7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1" name="Freeform 724"/>
                <p:cNvSpPr>
                  <a:spLocks/>
                </p:cNvSpPr>
                <p:nvPr/>
              </p:nvSpPr>
              <p:spPr bwMode="auto">
                <a:xfrm>
                  <a:off x="3497" y="3123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0 h 8"/>
                    <a:gd name="T4" fmla="*/ 1 w 4"/>
                    <a:gd name="T5" fmla="*/ 0 h 8"/>
                    <a:gd name="T6" fmla="*/ 2 w 4"/>
                    <a:gd name="T7" fmla="*/ 0 h 8"/>
                    <a:gd name="T8" fmla="*/ 4 w 4"/>
                    <a:gd name="T9" fmla="*/ 1 h 8"/>
                    <a:gd name="T10" fmla="*/ 4 w 4"/>
                    <a:gd name="T11" fmla="*/ 1 h 8"/>
                    <a:gd name="T12" fmla="*/ 4 w 4"/>
                    <a:gd name="T13" fmla="*/ 2 h 8"/>
                    <a:gd name="T14" fmla="*/ 4 w 4"/>
                    <a:gd name="T15" fmla="*/ 4 h 8"/>
                    <a:gd name="T16" fmla="*/ 4 w 4"/>
                    <a:gd name="T17" fmla="*/ 5 h 8"/>
                    <a:gd name="T18" fmla="*/ 1 w 4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2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3497" y="3131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3" name="Freeform 726"/>
                <p:cNvSpPr>
                  <a:spLocks/>
                </p:cNvSpPr>
                <p:nvPr/>
              </p:nvSpPr>
              <p:spPr bwMode="auto">
                <a:xfrm>
                  <a:off x="3497" y="3133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0 h 6"/>
                    <a:gd name="T4" fmla="*/ 1 w 5"/>
                    <a:gd name="T5" fmla="*/ 0 h 6"/>
                    <a:gd name="T6" fmla="*/ 2 w 5"/>
                    <a:gd name="T7" fmla="*/ 0 h 6"/>
                    <a:gd name="T8" fmla="*/ 2 w 5"/>
                    <a:gd name="T9" fmla="*/ 2 h 6"/>
                    <a:gd name="T10" fmla="*/ 5 w 5"/>
                    <a:gd name="T11" fmla="*/ 3 h 6"/>
                    <a:gd name="T12" fmla="*/ 5 w 5"/>
                    <a:gd name="T13" fmla="*/ 4 h 6"/>
                    <a:gd name="T14" fmla="*/ 5 w 5"/>
                    <a:gd name="T15" fmla="*/ 4 h 6"/>
                    <a:gd name="T16" fmla="*/ 5 w 5"/>
                    <a:gd name="T17" fmla="*/ 6 h 6"/>
                    <a:gd name="T18" fmla="*/ 5 w 5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4" name="Freeform 727"/>
                <p:cNvSpPr>
                  <a:spLocks/>
                </p:cNvSpPr>
                <p:nvPr/>
              </p:nvSpPr>
              <p:spPr bwMode="auto">
                <a:xfrm>
                  <a:off x="3487" y="3154"/>
                  <a:ext cx="15" cy="27"/>
                </a:xfrm>
                <a:custGeom>
                  <a:avLst/>
                  <a:gdLst>
                    <a:gd name="T0" fmla="*/ 4 w 15"/>
                    <a:gd name="T1" fmla="*/ 0 h 27"/>
                    <a:gd name="T2" fmla="*/ 3 w 15"/>
                    <a:gd name="T3" fmla="*/ 1 h 27"/>
                    <a:gd name="T4" fmla="*/ 3 w 15"/>
                    <a:gd name="T5" fmla="*/ 1 h 27"/>
                    <a:gd name="T6" fmla="*/ 3 w 15"/>
                    <a:gd name="T7" fmla="*/ 2 h 27"/>
                    <a:gd name="T8" fmla="*/ 3 w 15"/>
                    <a:gd name="T9" fmla="*/ 2 h 27"/>
                    <a:gd name="T10" fmla="*/ 4 w 15"/>
                    <a:gd name="T11" fmla="*/ 2 h 27"/>
                    <a:gd name="T12" fmla="*/ 7 w 15"/>
                    <a:gd name="T13" fmla="*/ 1 h 27"/>
                    <a:gd name="T14" fmla="*/ 8 w 15"/>
                    <a:gd name="T15" fmla="*/ 1 h 27"/>
                    <a:gd name="T16" fmla="*/ 10 w 15"/>
                    <a:gd name="T17" fmla="*/ 1 h 27"/>
                    <a:gd name="T18" fmla="*/ 12 w 15"/>
                    <a:gd name="T19" fmla="*/ 2 h 27"/>
                    <a:gd name="T20" fmla="*/ 14 w 15"/>
                    <a:gd name="T21" fmla="*/ 2 h 27"/>
                    <a:gd name="T22" fmla="*/ 15 w 15"/>
                    <a:gd name="T23" fmla="*/ 4 h 27"/>
                    <a:gd name="T24" fmla="*/ 15 w 15"/>
                    <a:gd name="T25" fmla="*/ 5 h 27"/>
                    <a:gd name="T26" fmla="*/ 15 w 15"/>
                    <a:gd name="T27" fmla="*/ 6 h 27"/>
                    <a:gd name="T28" fmla="*/ 15 w 15"/>
                    <a:gd name="T29" fmla="*/ 8 h 27"/>
                    <a:gd name="T30" fmla="*/ 14 w 15"/>
                    <a:gd name="T31" fmla="*/ 9 h 27"/>
                    <a:gd name="T32" fmla="*/ 12 w 15"/>
                    <a:gd name="T33" fmla="*/ 10 h 27"/>
                    <a:gd name="T34" fmla="*/ 12 w 15"/>
                    <a:gd name="T35" fmla="*/ 10 h 27"/>
                    <a:gd name="T36" fmla="*/ 12 w 15"/>
                    <a:gd name="T37" fmla="*/ 12 h 27"/>
                    <a:gd name="T38" fmla="*/ 12 w 15"/>
                    <a:gd name="T39" fmla="*/ 13 h 27"/>
                    <a:gd name="T40" fmla="*/ 12 w 15"/>
                    <a:gd name="T41" fmla="*/ 13 h 27"/>
                    <a:gd name="T42" fmla="*/ 14 w 15"/>
                    <a:gd name="T43" fmla="*/ 16 h 27"/>
                    <a:gd name="T44" fmla="*/ 15 w 15"/>
                    <a:gd name="T45" fmla="*/ 16 h 27"/>
                    <a:gd name="T46" fmla="*/ 14 w 15"/>
                    <a:gd name="T47" fmla="*/ 17 h 27"/>
                    <a:gd name="T48" fmla="*/ 14 w 15"/>
                    <a:gd name="T49" fmla="*/ 17 h 27"/>
                    <a:gd name="T50" fmla="*/ 12 w 15"/>
                    <a:gd name="T51" fmla="*/ 17 h 27"/>
                    <a:gd name="T52" fmla="*/ 11 w 15"/>
                    <a:gd name="T53" fmla="*/ 18 h 27"/>
                    <a:gd name="T54" fmla="*/ 10 w 15"/>
                    <a:gd name="T55" fmla="*/ 21 h 27"/>
                    <a:gd name="T56" fmla="*/ 8 w 15"/>
                    <a:gd name="T57" fmla="*/ 21 h 27"/>
                    <a:gd name="T58" fmla="*/ 7 w 15"/>
                    <a:gd name="T59" fmla="*/ 23 h 27"/>
                    <a:gd name="T60" fmla="*/ 5 w 15"/>
                    <a:gd name="T61" fmla="*/ 24 h 27"/>
                    <a:gd name="T62" fmla="*/ 3 w 15"/>
                    <a:gd name="T63" fmla="*/ 25 h 27"/>
                    <a:gd name="T64" fmla="*/ 0 w 15"/>
                    <a:gd name="T6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" h="27">
                      <a:moveTo>
                        <a:pt x="4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7" y="23"/>
                      </a:lnTo>
                      <a:lnTo>
                        <a:pt x="5" y="24"/>
                      </a:lnTo>
                      <a:lnTo>
                        <a:pt x="3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5" name="Freeform 728"/>
                <p:cNvSpPr>
                  <a:spLocks/>
                </p:cNvSpPr>
                <p:nvPr/>
              </p:nvSpPr>
              <p:spPr bwMode="auto">
                <a:xfrm>
                  <a:off x="3491" y="3139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0 w 11"/>
                    <a:gd name="T3" fmla="*/ 1 h 15"/>
                    <a:gd name="T4" fmla="*/ 7 w 11"/>
                    <a:gd name="T5" fmla="*/ 1 h 15"/>
                    <a:gd name="T6" fmla="*/ 6 w 11"/>
                    <a:gd name="T7" fmla="*/ 2 h 15"/>
                    <a:gd name="T8" fmla="*/ 6 w 11"/>
                    <a:gd name="T9" fmla="*/ 2 h 15"/>
                    <a:gd name="T10" fmla="*/ 6 w 11"/>
                    <a:gd name="T11" fmla="*/ 4 h 15"/>
                    <a:gd name="T12" fmla="*/ 7 w 11"/>
                    <a:gd name="T13" fmla="*/ 4 h 15"/>
                    <a:gd name="T14" fmla="*/ 8 w 11"/>
                    <a:gd name="T15" fmla="*/ 4 h 15"/>
                    <a:gd name="T16" fmla="*/ 8 w 11"/>
                    <a:gd name="T17" fmla="*/ 5 h 15"/>
                    <a:gd name="T18" fmla="*/ 8 w 11"/>
                    <a:gd name="T19" fmla="*/ 5 h 15"/>
                    <a:gd name="T20" fmla="*/ 8 w 11"/>
                    <a:gd name="T21" fmla="*/ 6 h 15"/>
                    <a:gd name="T22" fmla="*/ 7 w 11"/>
                    <a:gd name="T23" fmla="*/ 8 h 15"/>
                    <a:gd name="T24" fmla="*/ 3 w 11"/>
                    <a:gd name="T25" fmla="*/ 9 h 15"/>
                    <a:gd name="T26" fmla="*/ 1 w 11"/>
                    <a:gd name="T27" fmla="*/ 11 h 15"/>
                    <a:gd name="T28" fmla="*/ 0 w 11"/>
                    <a:gd name="T29" fmla="*/ 11 h 15"/>
                    <a:gd name="T30" fmla="*/ 0 w 11"/>
                    <a:gd name="T31" fmla="*/ 12 h 15"/>
                    <a:gd name="T32" fmla="*/ 0 w 11"/>
                    <a:gd name="T33" fmla="*/ 13 h 15"/>
                    <a:gd name="T34" fmla="*/ 0 w 11"/>
                    <a:gd name="T3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5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7" y="8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6" name="Freeform 729"/>
                <p:cNvSpPr>
                  <a:spLocks/>
                </p:cNvSpPr>
                <p:nvPr/>
              </p:nvSpPr>
              <p:spPr bwMode="auto">
                <a:xfrm>
                  <a:off x="3492" y="3105"/>
                  <a:ext cx="17" cy="18"/>
                </a:xfrm>
                <a:custGeom>
                  <a:avLst/>
                  <a:gdLst>
                    <a:gd name="T0" fmla="*/ 5 w 17"/>
                    <a:gd name="T1" fmla="*/ 0 h 18"/>
                    <a:gd name="T2" fmla="*/ 7 w 17"/>
                    <a:gd name="T3" fmla="*/ 1 h 18"/>
                    <a:gd name="T4" fmla="*/ 10 w 17"/>
                    <a:gd name="T5" fmla="*/ 3 h 18"/>
                    <a:gd name="T6" fmla="*/ 11 w 17"/>
                    <a:gd name="T7" fmla="*/ 3 h 18"/>
                    <a:gd name="T8" fmla="*/ 11 w 17"/>
                    <a:gd name="T9" fmla="*/ 3 h 18"/>
                    <a:gd name="T10" fmla="*/ 13 w 17"/>
                    <a:gd name="T11" fmla="*/ 4 h 18"/>
                    <a:gd name="T12" fmla="*/ 14 w 17"/>
                    <a:gd name="T13" fmla="*/ 5 h 18"/>
                    <a:gd name="T14" fmla="*/ 15 w 17"/>
                    <a:gd name="T15" fmla="*/ 5 h 18"/>
                    <a:gd name="T16" fmla="*/ 17 w 17"/>
                    <a:gd name="T17" fmla="*/ 7 h 18"/>
                    <a:gd name="T18" fmla="*/ 17 w 17"/>
                    <a:gd name="T19" fmla="*/ 8 h 18"/>
                    <a:gd name="T20" fmla="*/ 15 w 17"/>
                    <a:gd name="T21" fmla="*/ 9 h 18"/>
                    <a:gd name="T22" fmla="*/ 15 w 17"/>
                    <a:gd name="T23" fmla="*/ 9 h 18"/>
                    <a:gd name="T24" fmla="*/ 14 w 17"/>
                    <a:gd name="T25" fmla="*/ 11 h 18"/>
                    <a:gd name="T26" fmla="*/ 13 w 17"/>
                    <a:gd name="T27" fmla="*/ 11 h 18"/>
                    <a:gd name="T28" fmla="*/ 10 w 17"/>
                    <a:gd name="T29" fmla="*/ 11 h 18"/>
                    <a:gd name="T30" fmla="*/ 9 w 17"/>
                    <a:gd name="T31" fmla="*/ 11 h 18"/>
                    <a:gd name="T32" fmla="*/ 6 w 17"/>
                    <a:gd name="T33" fmla="*/ 9 h 18"/>
                    <a:gd name="T34" fmla="*/ 5 w 17"/>
                    <a:gd name="T35" fmla="*/ 9 h 18"/>
                    <a:gd name="T36" fmla="*/ 3 w 17"/>
                    <a:gd name="T37" fmla="*/ 9 h 18"/>
                    <a:gd name="T38" fmla="*/ 2 w 17"/>
                    <a:gd name="T39" fmla="*/ 9 h 18"/>
                    <a:gd name="T40" fmla="*/ 2 w 17"/>
                    <a:gd name="T41" fmla="*/ 11 h 18"/>
                    <a:gd name="T42" fmla="*/ 0 w 17"/>
                    <a:gd name="T43" fmla="*/ 12 h 18"/>
                    <a:gd name="T44" fmla="*/ 0 w 17"/>
                    <a:gd name="T45" fmla="*/ 12 h 18"/>
                    <a:gd name="T46" fmla="*/ 2 w 17"/>
                    <a:gd name="T47" fmla="*/ 15 h 18"/>
                    <a:gd name="T48" fmla="*/ 3 w 17"/>
                    <a:gd name="T49" fmla="*/ 16 h 18"/>
                    <a:gd name="T50" fmla="*/ 3 w 17"/>
                    <a:gd name="T51" fmla="*/ 18 h 18"/>
                    <a:gd name="T52" fmla="*/ 5 w 17"/>
                    <a:gd name="T5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" h="18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5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7" name="Freeform 730"/>
                <p:cNvSpPr>
                  <a:spLocks/>
                </p:cNvSpPr>
                <p:nvPr/>
              </p:nvSpPr>
              <p:spPr bwMode="auto">
                <a:xfrm>
                  <a:off x="3491" y="3093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0 h 4"/>
                    <a:gd name="T6" fmla="*/ 0 w 3"/>
                    <a:gd name="T7" fmla="*/ 1 h 4"/>
                    <a:gd name="T8" fmla="*/ 0 w 3"/>
                    <a:gd name="T9" fmla="*/ 1 h 4"/>
                    <a:gd name="T10" fmla="*/ 1 w 3"/>
                    <a:gd name="T11" fmla="*/ 3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8" name="Freeform 731"/>
                <p:cNvSpPr>
                  <a:spLocks/>
                </p:cNvSpPr>
                <p:nvPr/>
              </p:nvSpPr>
              <p:spPr bwMode="auto">
                <a:xfrm>
                  <a:off x="3494" y="3097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1 w 3"/>
                    <a:gd name="T3" fmla="*/ 3 h 8"/>
                    <a:gd name="T4" fmla="*/ 1 w 3"/>
                    <a:gd name="T5" fmla="*/ 3 h 8"/>
                    <a:gd name="T6" fmla="*/ 1 w 3"/>
                    <a:gd name="T7" fmla="*/ 4 h 8"/>
                    <a:gd name="T8" fmla="*/ 3 w 3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79" name="Freeform 732"/>
                <p:cNvSpPr>
                  <a:spLocks/>
                </p:cNvSpPr>
                <p:nvPr/>
              </p:nvSpPr>
              <p:spPr bwMode="auto">
                <a:xfrm>
                  <a:off x="3478" y="3078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1 w 20"/>
                    <a:gd name="T3" fmla="*/ 1 h 15"/>
                    <a:gd name="T4" fmla="*/ 4 w 20"/>
                    <a:gd name="T5" fmla="*/ 1 h 15"/>
                    <a:gd name="T6" fmla="*/ 8 w 20"/>
                    <a:gd name="T7" fmla="*/ 1 h 15"/>
                    <a:gd name="T8" fmla="*/ 10 w 20"/>
                    <a:gd name="T9" fmla="*/ 1 h 15"/>
                    <a:gd name="T10" fmla="*/ 12 w 20"/>
                    <a:gd name="T11" fmla="*/ 1 h 15"/>
                    <a:gd name="T12" fmla="*/ 13 w 20"/>
                    <a:gd name="T13" fmla="*/ 1 h 15"/>
                    <a:gd name="T14" fmla="*/ 14 w 20"/>
                    <a:gd name="T15" fmla="*/ 1 h 15"/>
                    <a:gd name="T16" fmla="*/ 14 w 20"/>
                    <a:gd name="T17" fmla="*/ 3 h 15"/>
                    <a:gd name="T18" fmla="*/ 16 w 20"/>
                    <a:gd name="T19" fmla="*/ 4 h 15"/>
                    <a:gd name="T20" fmla="*/ 16 w 20"/>
                    <a:gd name="T21" fmla="*/ 4 h 15"/>
                    <a:gd name="T22" fmla="*/ 13 w 20"/>
                    <a:gd name="T23" fmla="*/ 7 h 15"/>
                    <a:gd name="T24" fmla="*/ 13 w 20"/>
                    <a:gd name="T25" fmla="*/ 8 h 15"/>
                    <a:gd name="T26" fmla="*/ 14 w 20"/>
                    <a:gd name="T27" fmla="*/ 9 h 15"/>
                    <a:gd name="T28" fmla="*/ 16 w 20"/>
                    <a:gd name="T29" fmla="*/ 9 h 15"/>
                    <a:gd name="T30" fmla="*/ 19 w 20"/>
                    <a:gd name="T31" fmla="*/ 9 h 15"/>
                    <a:gd name="T32" fmla="*/ 20 w 20"/>
                    <a:gd name="T33" fmla="*/ 11 h 15"/>
                    <a:gd name="T34" fmla="*/ 20 w 20"/>
                    <a:gd name="T35" fmla="*/ 12 h 15"/>
                    <a:gd name="T36" fmla="*/ 20 w 20"/>
                    <a:gd name="T37" fmla="*/ 12 h 15"/>
                    <a:gd name="T38" fmla="*/ 20 w 20"/>
                    <a:gd name="T39" fmla="*/ 13 h 15"/>
                    <a:gd name="T40" fmla="*/ 20 w 20"/>
                    <a:gd name="T41" fmla="*/ 13 h 15"/>
                    <a:gd name="T42" fmla="*/ 17 w 20"/>
                    <a:gd name="T43" fmla="*/ 15 h 15"/>
                    <a:gd name="T44" fmla="*/ 14 w 20"/>
                    <a:gd name="T4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1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9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17" y="15"/>
                      </a:lnTo>
                      <a:lnTo>
                        <a:pt x="14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0" name="Freeform 733"/>
                <p:cNvSpPr>
                  <a:spLocks/>
                </p:cNvSpPr>
                <p:nvPr/>
              </p:nvSpPr>
              <p:spPr bwMode="auto">
                <a:xfrm>
                  <a:off x="3460" y="3035"/>
                  <a:ext cx="24" cy="43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2 h 43"/>
                    <a:gd name="T4" fmla="*/ 0 w 24"/>
                    <a:gd name="T5" fmla="*/ 4 h 43"/>
                    <a:gd name="T6" fmla="*/ 1 w 24"/>
                    <a:gd name="T7" fmla="*/ 5 h 43"/>
                    <a:gd name="T8" fmla="*/ 6 w 24"/>
                    <a:gd name="T9" fmla="*/ 8 h 43"/>
                    <a:gd name="T10" fmla="*/ 10 w 24"/>
                    <a:gd name="T11" fmla="*/ 12 h 43"/>
                    <a:gd name="T12" fmla="*/ 8 w 24"/>
                    <a:gd name="T13" fmla="*/ 12 h 43"/>
                    <a:gd name="T14" fmla="*/ 7 w 24"/>
                    <a:gd name="T15" fmla="*/ 12 h 43"/>
                    <a:gd name="T16" fmla="*/ 4 w 24"/>
                    <a:gd name="T17" fmla="*/ 12 h 43"/>
                    <a:gd name="T18" fmla="*/ 3 w 24"/>
                    <a:gd name="T19" fmla="*/ 12 h 43"/>
                    <a:gd name="T20" fmla="*/ 4 w 24"/>
                    <a:gd name="T21" fmla="*/ 13 h 43"/>
                    <a:gd name="T22" fmla="*/ 7 w 24"/>
                    <a:gd name="T23" fmla="*/ 16 h 43"/>
                    <a:gd name="T24" fmla="*/ 10 w 24"/>
                    <a:gd name="T25" fmla="*/ 20 h 43"/>
                    <a:gd name="T26" fmla="*/ 12 w 24"/>
                    <a:gd name="T27" fmla="*/ 23 h 43"/>
                    <a:gd name="T28" fmla="*/ 15 w 24"/>
                    <a:gd name="T29" fmla="*/ 23 h 43"/>
                    <a:gd name="T30" fmla="*/ 19 w 24"/>
                    <a:gd name="T31" fmla="*/ 21 h 43"/>
                    <a:gd name="T32" fmla="*/ 20 w 24"/>
                    <a:gd name="T33" fmla="*/ 21 h 43"/>
                    <a:gd name="T34" fmla="*/ 23 w 24"/>
                    <a:gd name="T35" fmla="*/ 23 h 43"/>
                    <a:gd name="T36" fmla="*/ 24 w 24"/>
                    <a:gd name="T37" fmla="*/ 24 h 43"/>
                    <a:gd name="T38" fmla="*/ 23 w 24"/>
                    <a:gd name="T39" fmla="*/ 27 h 43"/>
                    <a:gd name="T40" fmla="*/ 20 w 24"/>
                    <a:gd name="T41" fmla="*/ 28 h 43"/>
                    <a:gd name="T42" fmla="*/ 18 w 24"/>
                    <a:gd name="T43" fmla="*/ 28 h 43"/>
                    <a:gd name="T44" fmla="*/ 15 w 24"/>
                    <a:gd name="T45" fmla="*/ 27 h 43"/>
                    <a:gd name="T46" fmla="*/ 12 w 24"/>
                    <a:gd name="T47" fmla="*/ 25 h 43"/>
                    <a:gd name="T48" fmla="*/ 10 w 24"/>
                    <a:gd name="T49" fmla="*/ 27 h 43"/>
                    <a:gd name="T50" fmla="*/ 10 w 24"/>
                    <a:gd name="T51" fmla="*/ 28 h 43"/>
                    <a:gd name="T52" fmla="*/ 12 w 24"/>
                    <a:gd name="T53" fmla="*/ 31 h 43"/>
                    <a:gd name="T54" fmla="*/ 18 w 24"/>
                    <a:gd name="T55" fmla="*/ 32 h 43"/>
                    <a:gd name="T56" fmla="*/ 20 w 24"/>
                    <a:gd name="T57" fmla="*/ 34 h 43"/>
                    <a:gd name="T58" fmla="*/ 22 w 24"/>
                    <a:gd name="T59" fmla="*/ 36 h 43"/>
                    <a:gd name="T60" fmla="*/ 20 w 24"/>
                    <a:gd name="T61" fmla="*/ 38 h 43"/>
                    <a:gd name="T62" fmla="*/ 19 w 24"/>
                    <a:gd name="T63" fmla="*/ 42 h 43"/>
                    <a:gd name="T64" fmla="*/ 18 w 24"/>
                    <a:gd name="T6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4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4" y="13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8" y="17"/>
                      </a:lnTo>
                      <a:lnTo>
                        <a:pt x="10" y="20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3" y="23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5"/>
                      </a:lnTo>
                      <a:lnTo>
                        <a:pt x="23" y="27"/>
                      </a:lnTo>
                      <a:lnTo>
                        <a:pt x="23" y="27"/>
                      </a:lnTo>
                      <a:lnTo>
                        <a:pt x="20" y="28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5" y="27"/>
                      </a:lnTo>
                      <a:lnTo>
                        <a:pt x="14" y="27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1" y="29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8" y="32"/>
                      </a:lnTo>
                      <a:lnTo>
                        <a:pt x="19" y="32"/>
                      </a:lnTo>
                      <a:lnTo>
                        <a:pt x="20" y="34"/>
                      </a:lnTo>
                      <a:lnTo>
                        <a:pt x="20" y="35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0" y="38"/>
                      </a:lnTo>
                      <a:lnTo>
                        <a:pt x="20" y="39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8" y="4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1" name="Freeform 734"/>
                <p:cNvSpPr>
                  <a:spLocks/>
                </p:cNvSpPr>
                <p:nvPr/>
              </p:nvSpPr>
              <p:spPr bwMode="auto">
                <a:xfrm>
                  <a:off x="3441" y="3006"/>
                  <a:ext cx="0" cy="3"/>
                </a:xfrm>
                <a:custGeom>
                  <a:avLst/>
                  <a:gdLst>
                    <a:gd name="T0" fmla="*/ 0 h 3"/>
                    <a:gd name="T1" fmla="*/ 2 h 3"/>
                    <a:gd name="T2" fmla="*/ 2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2" name="Freeform 735"/>
                <p:cNvSpPr>
                  <a:spLocks/>
                </p:cNvSpPr>
                <p:nvPr/>
              </p:nvSpPr>
              <p:spPr bwMode="auto">
                <a:xfrm>
                  <a:off x="3405" y="2974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1 w 5"/>
                    <a:gd name="T5" fmla="*/ 1 h 5"/>
                    <a:gd name="T6" fmla="*/ 4 w 5"/>
                    <a:gd name="T7" fmla="*/ 4 h 5"/>
                    <a:gd name="T8" fmla="*/ 5 w 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3" name="Freeform 736"/>
                <p:cNvSpPr>
                  <a:spLocks/>
                </p:cNvSpPr>
                <p:nvPr/>
              </p:nvSpPr>
              <p:spPr bwMode="auto">
                <a:xfrm>
                  <a:off x="3374" y="294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4" name="Freeform 737"/>
                <p:cNvSpPr>
                  <a:spLocks/>
                </p:cNvSpPr>
                <p:nvPr/>
              </p:nvSpPr>
              <p:spPr bwMode="auto">
                <a:xfrm>
                  <a:off x="2839" y="2698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2 w 2"/>
                    <a:gd name="T3" fmla="*/ 3 h 13"/>
                    <a:gd name="T4" fmla="*/ 0 w 2"/>
                    <a:gd name="T5" fmla="*/ 10 h 13"/>
                    <a:gd name="T6" fmla="*/ 0 w 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1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5" name="Line 738"/>
                <p:cNvSpPr>
                  <a:spLocks noChangeShapeType="1"/>
                </p:cNvSpPr>
                <p:nvPr/>
              </p:nvSpPr>
              <p:spPr bwMode="auto">
                <a:xfrm>
                  <a:off x="2839" y="2711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6" name="Line 739"/>
                <p:cNvSpPr>
                  <a:spLocks noChangeShapeType="1"/>
                </p:cNvSpPr>
                <p:nvPr/>
              </p:nvSpPr>
              <p:spPr bwMode="auto">
                <a:xfrm>
                  <a:off x="2839" y="2712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7" name="Line 740"/>
                <p:cNvSpPr>
                  <a:spLocks noChangeShapeType="1"/>
                </p:cNvSpPr>
                <p:nvPr/>
              </p:nvSpPr>
              <p:spPr bwMode="auto">
                <a:xfrm>
                  <a:off x="2841" y="2713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8" name="Freeform 741"/>
                <p:cNvSpPr>
                  <a:spLocks/>
                </p:cNvSpPr>
                <p:nvPr/>
              </p:nvSpPr>
              <p:spPr bwMode="auto">
                <a:xfrm>
                  <a:off x="2842" y="271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89" name="Freeform 742"/>
                <p:cNvSpPr>
                  <a:spLocks/>
                </p:cNvSpPr>
                <p:nvPr/>
              </p:nvSpPr>
              <p:spPr bwMode="auto">
                <a:xfrm>
                  <a:off x="2849" y="2724"/>
                  <a:ext cx="6" cy="14"/>
                </a:xfrm>
                <a:custGeom>
                  <a:avLst/>
                  <a:gdLst>
                    <a:gd name="T0" fmla="*/ 0 w 6"/>
                    <a:gd name="T1" fmla="*/ 0 h 14"/>
                    <a:gd name="T2" fmla="*/ 1 w 6"/>
                    <a:gd name="T3" fmla="*/ 3 h 14"/>
                    <a:gd name="T4" fmla="*/ 2 w 6"/>
                    <a:gd name="T5" fmla="*/ 8 h 14"/>
                    <a:gd name="T6" fmla="*/ 4 w 6"/>
                    <a:gd name="T7" fmla="*/ 11 h 14"/>
                    <a:gd name="T8" fmla="*/ 6 w 6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6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0" name="Line 743"/>
                <p:cNvSpPr>
                  <a:spLocks noChangeShapeType="1"/>
                </p:cNvSpPr>
                <p:nvPr/>
              </p:nvSpPr>
              <p:spPr bwMode="auto">
                <a:xfrm>
                  <a:off x="2855" y="2738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1" name="Freeform 744"/>
                <p:cNvSpPr>
                  <a:spLocks/>
                </p:cNvSpPr>
                <p:nvPr/>
              </p:nvSpPr>
              <p:spPr bwMode="auto">
                <a:xfrm>
                  <a:off x="2857" y="2739"/>
                  <a:ext cx="13" cy="7"/>
                </a:xfrm>
                <a:custGeom>
                  <a:avLst/>
                  <a:gdLst>
                    <a:gd name="T0" fmla="*/ 0 w 13"/>
                    <a:gd name="T1" fmla="*/ 0 h 7"/>
                    <a:gd name="T2" fmla="*/ 7 w 13"/>
                    <a:gd name="T3" fmla="*/ 4 h 7"/>
                    <a:gd name="T4" fmla="*/ 13 w 13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2" name="Line 745"/>
                <p:cNvSpPr>
                  <a:spLocks noChangeShapeType="1"/>
                </p:cNvSpPr>
                <p:nvPr/>
              </p:nvSpPr>
              <p:spPr bwMode="auto">
                <a:xfrm>
                  <a:off x="2870" y="2746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3" name="Freeform 746"/>
                <p:cNvSpPr>
                  <a:spLocks/>
                </p:cNvSpPr>
                <p:nvPr/>
              </p:nvSpPr>
              <p:spPr bwMode="auto">
                <a:xfrm>
                  <a:off x="2872" y="2746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2 w 9"/>
                    <a:gd name="T3" fmla="*/ 1 h 5"/>
                    <a:gd name="T4" fmla="*/ 2 w 9"/>
                    <a:gd name="T5" fmla="*/ 1 h 5"/>
                    <a:gd name="T6" fmla="*/ 4 w 9"/>
                    <a:gd name="T7" fmla="*/ 2 h 5"/>
                    <a:gd name="T8" fmla="*/ 5 w 9"/>
                    <a:gd name="T9" fmla="*/ 2 h 5"/>
                    <a:gd name="T10" fmla="*/ 5 w 9"/>
                    <a:gd name="T11" fmla="*/ 2 h 5"/>
                    <a:gd name="T12" fmla="*/ 6 w 9"/>
                    <a:gd name="T13" fmla="*/ 2 h 5"/>
                    <a:gd name="T14" fmla="*/ 6 w 9"/>
                    <a:gd name="T15" fmla="*/ 4 h 5"/>
                    <a:gd name="T16" fmla="*/ 6 w 9"/>
                    <a:gd name="T17" fmla="*/ 4 h 5"/>
                    <a:gd name="T18" fmla="*/ 6 w 9"/>
                    <a:gd name="T19" fmla="*/ 4 h 5"/>
                    <a:gd name="T20" fmla="*/ 8 w 9"/>
                    <a:gd name="T21" fmla="*/ 5 h 5"/>
                    <a:gd name="T22" fmla="*/ 8 w 9"/>
                    <a:gd name="T23" fmla="*/ 5 h 5"/>
                    <a:gd name="T24" fmla="*/ 8 w 9"/>
                    <a:gd name="T25" fmla="*/ 5 h 5"/>
                    <a:gd name="T26" fmla="*/ 9 w 9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4" name="Freeform 747"/>
                <p:cNvSpPr>
                  <a:spLocks/>
                </p:cNvSpPr>
                <p:nvPr/>
              </p:nvSpPr>
              <p:spPr bwMode="auto">
                <a:xfrm>
                  <a:off x="2881" y="2751"/>
                  <a:ext cx="11" cy="7"/>
                </a:xfrm>
                <a:custGeom>
                  <a:avLst/>
                  <a:gdLst>
                    <a:gd name="T0" fmla="*/ 0 w 11"/>
                    <a:gd name="T1" fmla="*/ 0 h 7"/>
                    <a:gd name="T2" fmla="*/ 3 w 11"/>
                    <a:gd name="T3" fmla="*/ 0 h 7"/>
                    <a:gd name="T4" fmla="*/ 4 w 11"/>
                    <a:gd name="T5" fmla="*/ 0 h 7"/>
                    <a:gd name="T6" fmla="*/ 4 w 11"/>
                    <a:gd name="T7" fmla="*/ 0 h 7"/>
                    <a:gd name="T8" fmla="*/ 4 w 11"/>
                    <a:gd name="T9" fmla="*/ 0 h 7"/>
                    <a:gd name="T10" fmla="*/ 4 w 11"/>
                    <a:gd name="T11" fmla="*/ 2 h 7"/>
                    <a:gd name="T12" fmla="*/ 4 w 11"/>
                    <a:gd name="T13" fmla="*/ 2 h 7"/>
                    <a:gd name="T14" fmla="*/ 5 w 11"/>
                    <a:gd name="T15" fmla="*/ 2 h 7"/>
                    <a:gd name="T16" fmla="*/ 5 w 11"/>
                    <a:gd name="T17" fmla="*/ 3 h 7"/>
                    <a:gd name="T18" fmla="*/ 5 w 11"/>
                    <a:gd name="T19" fmla="*/ 3 h 7"/>
                    <a:gd name="T20" fmla="*/ 7 w 11"/>
                    <a:gd name="T21" fmla="*/ 3 h 7"/>
                    <a:gd name="T22" fmla="*/ 7 w 11"/>
                    <a:gd name="T23" fmla="*/ 3 h 7"/>
                    <a:gd name="T24" fmla="*/ 7 w 11"/>
                    <a:gd name="T25" fmla="*/ 3 h 7"/>
                    <a:gd name="T26" fmla="*/ 7 w 11"/>
                    <a:gd name="T27" fmla="*/ 4 h 7"/>
                    <a:gd name="T28" fmla="*/ 7 w 11"/>
                    <a:gd name="T29" fmla="*/ 4 h 7"/>
                    <a:gd name="T30" fmla="*/ 8 w 11"/>
                    <a:gd name="T31" fmla="*/ 4 h 7"/>
                    <a:gd name="T32" fmla="*/ 8 w 11"/>
                    <a:gd name="T33" fmla="*/ 4 h 7"/>
                    <a:gd name="T34" fmla="*/ 8 w 11"/>
                    <a:gd name="T35" fmla="*/ 4 h 7"/>
                    <a:gd name="T36" fmla="*/ 8 w 11"/>
                    <a:gd name="T37" fmla="*/ 4 h 7"/>
                    <a:gd name="T38" fmla="*/ 8 w 11"/>
                    <a:gd name="T39" fmla="*/ 6 h 7"/>
                    <a:gd name="T40" fmla="*/ 8 w 11"/>
                    <a:gd name="T41" fmla="*/ 6 h 7"/>
                    <a:gd name="T42" fmla="*/ 10 w 11"/>
                    <a:gd name="T43" fmla="*/ 7 h 7"/>
                    <a:gd name="T44" fmla="*/ 10 w 11"/>
                    <a:gd name="T45" fmla="*/ 7 h 7"/>
                    <a:gd name="T46" fmla="*/ 10 w 11"/>
                    <a:gd name="T47" fmla="*/ 7 h 7"/>
                    <a:gd name="T48" fmla="*/ 11 w 11"/>
                    <a:gd name="T4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1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5" name="Freeform 748"/>
                <p:cNvSpPr>
                  <a:spLocks/>
                </p:cNvSpPr>
                <p:nvPr/>
              </p:nvSpPr>
              <p:spPr bwMode="auto">
                <a:xfrm>
                  <a:off x="2892" y="2758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0 h 16"/>
                    <a:gd name="T4" fmla="*/ 1 w 12"/>
                    <a:gd name="T5" fmla="*/ 1 h 16"/>
                    <a:gd name="T6" fmla="*/ 3 w 12"/>
                    <a:gd name="T7" fmla="*/ 3 h 16"/>
                    <a:gd name="T8" fmla="*/ 3 w 12"/>
                    <a:gd name="T9" fmla="*/ 3 h 16"/>
                    <a:gd name="T10" fmla="*/ 3 w 12"/>
                    <a:gd name="T11" fmla="*/ 4 h 16"/>
                    <a:gd name="T12" fmla="*/ 4 w 12"/>
                    <a:gd name="T13" fmla="*/ 4 h 16"/>
                    <a:gd name="T14" fmla="*/ 4 w 12"/>
                    <a:gd name="T15" fmla="*/ 4 h 16"/>
                    <a:gd name="T16" fmla="*/ 4 w 12"/>
                    <a:gd name="T17" fmla="*/ 4 h 16"/>
                    <a:gd name="T18" fmla="*/ 7 w 12"/>
                    <a:gd name="T19" fmla="*/ 4 h 16"/>
                    <a:gd name="T20" fmla="*/ 8 w 12"/>
                    <a:gd name="T21" fmla="*/ 4 h 16"/>
                    <a:gd name="T22" fmla="*/ 8 w 12"/>
                    <a:gd name="T23" fmla="*/ 4 h 16"/>
                    <a:gd name="T24" fmla="*/ 8 w 12"/>
                    <a:gd name="T25" fmla="*/ 5 h 16"/>
                    <a:gd name="T26" fmla="*/ 8 w 12"/>
                    <a:gd name="T27" fmla="*/ 5 h 16"/>
                    <a:gd name="T28" fmla="*/ 8 w 12"/>
                    <a:gd name="T29" fmla="*/ 7 h 16"/>
                    <a:gd name="T30" fmla="*/ 8 w 12"/>
                    <a:gd name="T31" fmla="*/ 7 h 16"/>
                    <a:gd name="T32" fmla="*/ 8 w 12"/>
                    <a:gd name="T33" fmla="*/ 8 h 16"/>
                    <a:gd name="T34" fmla="*/ 9 w 12"/>
                    <a:gd name="T35" fmla="*/ 8 h 16"/>
                    <a:gd name="T36" fmla="*/ 9 w 12"/>
                    <a:gd name="T37" fmla="*/ 8 h 16"/>
                    <a:gd name="T38" fmla="*/ 9 w 12"/>
                    <a:gd name="T39" fmla="*/ 9 h 16"/>
                    <a:gd name="T40" fmla="*/ 9 w 12"/>
                    <a:gd name="T41" fmla="*/ 9 h 16"/>
                    <a:gd name="T42" fmla="*/ 9 w 12"/>
                    <a:gd name="T43" fmla="*/ 9 h 16"/>
                    <a:gd name="T44" fmla="*/ 9 w 12"/>
                    <a:gd name="T45" fmla="*/ 11 h 16"/>
                    <a:gd name="T46" fmla="*/ 11 w 12"/>
                    <a:gd name="T47" fmla="*/ 11 h 16"/>
                    <a:gd name="T48" fmla="*/ 11 w 12"/>
                    <a:gd name="T49" fmla="*/ 11 h 16"/>
                    <a:gd name="T50" fmla="*/ 11 w 12"/>
                    <a:gd name="T51" fmla="*/ 11 h 16"/>
                    <a:gd name="T52" fmla="*/ 11 w 12"/>
                    <a:gd name="T53" fmla="*/ 12 h 16"/>
                    <a:gd name="T54" fmla="*/ 11 w 12"/>
                    <a:gd name="T55" fmla="*/ 12 h 16"/>
                    <a:gd name="T56" fmla="*/ 11 w 12"/>
                    <a:gd name="T57" fmla="*/ 12 h 16"/>
                    <a:gd name="T58" fmla="*/ 12 w 12"/>
                    <a:gd name="T59" fmla="*/ 12 h 16"/>
                    <a:gd name="T60" fmla="*/ 12 w 12"/>
                    <a:gd name="T61" fmla="*/ 13 h 16"/>
                    <a:gd name="T62" fmla="*/ 12 w 12"/>
                    <a:gd name="T63" fmla="*/ 15 h 16"/>
                    <a:gd name="T64" fmla="*/ 12 w 12"/>
                    <a:gd name="T65" fmla="*/ 15 h 16"/>
                    <a:gd name="T66" fmla="*/ 12 w 12"/>
                    <a:gd name="T67" fmla="*/ 15 h 16"/>
                    <a:gd name="T68" fmla="*/ 12 w 12"/>
                    <a:gd name="T6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6" name="Freeform 749"/>
                <p:cNvSpPr>
                  <a:spLocks/>
                </p:cNvSpPr>
                <p:nvPr/>
              </p:nvSpPr>
              <p:spPr bwMode="auto">
                <a:xfrm>
                  <a:off x="2904" y="2774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1 w 7"/>
                    <a:gd name="T3" fmla="*/ 0 h 8"/>
                    <a:gd name="T4" fmla="*/ 1 w 7"/>
                    <a:gd name="T5" fmla="*/ 0 h 8"/>
                    <a:gd name="T6" fmla="*/ 1 w 7"/>
                    <a:gd name="T7" fmla="*/ 1 h 8"/>
                    <a:gd name="T8" fmla="*/ 1 w 7"/>
                    <a:gd name="T9" fmla="*/ 1 h 8"/>
                    <a:gd name="T10" fmla="*/ 1 w 7"/>
                    <a:gd name="T11" fmla="*/ 1 h 8"/>
                    <a:gd name="T12" fmla="*/ 1 w 7"/>
                    <a:gd name="T13" fmla="*/ 1 h 8"/>
                    <a:gd name="T14" fmla="*/ 1 w 7"/>
                    <a:gd name="T15" fmla="*/ 3 h 8"/>
                    <a:gd name="T16" fmla="*/ 3 w 7"/>
                    <a:gd name="T17" fmla="*/ 3 h 8"/>
                    <a:gd name="T18" fmla="*/ 3 w 7"/>
                    <a:gd name="T19" fmla="*/ 3 h 8"/>
                    <a:gd name="T20" fmla="*/ 4 w 7"/>
                    <a:gd name="T21" fmla="*/ 3 h 8"/>
                    <a:gd name="T22" fmla="*/ 4 w 7"/>
                    <a:gd name="T23" fmla="*/ 4 h 8"/>
                    <a:gd name="T24" fmla="*/ 4 w 7"/>
                    <a:gd name="T25" fmla="*/ 4 h 8"/>
                    <a:gd name="T26" fmla="*/ 4 w 7"/>
                    <a:gd name="T27" fmla="*/ 4 h 8"/>
                    <a:gd name="T28" fmla="*/ 4 w 7"/>
                    <a:gd name="T29" fmla="*/ 4 h 8"/>
                    <a:gd name="T30" fmla="*/ 4 w 7"/>
                    <a:gd name="T31" fmla="*/ 4 h 8"/>
                    <a:gd name="T32" fmla="*/ 5 w 7"/>
                    <a:gd name="T33" fmla="*/ 6 h 8"/>
                    <a:gd name="T34" fmla="*/ 5 w 7"/>
                    <a:gd name="T35" fmla="*/ 6 h 8"/>
                    <a:gd name="T36" fmla="*/ 5 w 7"/>
                    <a:gd name="T37" fmla="*/ 6 h 8"/>
                    <a:gd name="T38" fmla="*/ 7 w 7"/>
                    <a:gd name="T39" fmla="*/ 7 h 8"/>
                    <a:gd name="T40" fmla="*/ 7 w 7"/>
                    <a:gd name="T41" fmla="*/ 7 h 8"/>
                    <a:gd name="T42" fmla="*/ 7 w 7"/>
                    <a:gd name="T43" fmla="*/ 7 h 8"/>
                    <a:gd name="T44" fmla="*/ 7 w 7"/>
                    <a:gd name="T45" fmla="*/ 7 h 8"/>
                    <a:gd name="T46" fmla="*/ 7 w 7"/>
                    <a:gd name="T4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7" name="Freeform 750"/>
                <p:cNvSpPr>
                  <a:spLocks/>
                </p:cNvSpPr>
                <p:nvPr/>
              </p:nvSpPr>
              <p:spPr bwMode="auto">
                <a:xfrm>
                  <a:off x="2909" y="278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2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8" name="Freeform 751"/>
                <p:cNvSpPr>
                  <a:spLocks/>
                </p:cNvSpPr>
                <p:nvPr/>
              </p:nvSpPr>
              <p:spPr bwMode="auto">
                <a:xfrm>
                  <a:off x="2909" y="2782"/>
                  <a:ext cx="0" cy="4"/>
                </a:xfrm>
                <a:custGeom>
                  <a:avLst/>
                  <a:gdLst>
                    <a:gd name="T0" fmla="*/ 0 h 4"/>
                    <a:gd name="T1" fmla="*/ 2 h 4"/>
                    <a:gd name="T2" fmla="*/ 2 h 4"/>
                    <a:gd name="T3" fmla="*/ 2 h 4"/>
                    <a:gd name="T4" fmla="*/ 3 h 4"/>
                    <a:gd name="T5" fmla="*/ 3 h 4"/>
                    <a:gd name="T6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699" name="Freeform 752"/>
                <p:cNvSpPr>
                  <a:spLocks/>
                </p:cNvSpPr>
                <p:nvPr/>
              </p:nvSpPr>
              <p:spPr bwMode="auto">
                <a:xfrm>
                  <a:off x="2909" y="2786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0 w 7"/>
                    <a:gd name="T5" fmla="*/ 0 h 3"/>
                    <a:gd name="T6" fmla="*/ 2 w 7"/>
                    <a:gd name="T7" fmla="*/ 0 h 3"/>
                    <a:gd name="T8" fmla="*/ 2 w 7"/>
                    <a:gd name="T9" fmla="*/ 0 h 3"/>
                    <a:gd name="T10" fmla="*/ 2 w 7"/>
                    <a:gd name="T11" fmla="*/ 2 h 3"/>
                    <a:gd name="T12" fmla="*/ 2 w 7"/>
                    <a:gd name="T13" fmla="*/ 2 h 3"/>
                    <a:gd name="T14" fmla="*/ 2 w 7"/>
                    <a:gd name="T15" fmla="*/ 2 h 3"/>
                    <a:gd name="T16" fmla="*/ 2 w 7"/>
                    <a:gd name="T17" fmla="*/ 2 h 3"/>
                    <a:gd name="T18" fmla="*/ 3 w 7"/>
                    <a:gd name="T19" fmla="*/ 2 h 3"/>
                    <a:gd name="T20" fmla="*/ 3 w 7"/>
                    <a:gd name="T21" fmla="*/ 2 h 3"/>
                    <a:gd name="T22" fmla="*/ 3 w 7"/>
                    <a:gd name="T23" fmla="*/ 2 h 3"/>
                    <a:gd name="T24" fmla="*/ 4 w 7"/>
                    <a:gd name="T25" fmla="*/ 2 h 3"/>
                    <a:gd name="T26" fmla="*/ 6 w 7"/>
                    <a:gd name="T27" fmla="*/ 3 h 3"/>
                    <a:gd name="T28" fmla="*/ 6 w 7"/>
                    <a:gd name="T29" fmla="*/ 3 h 3"/>
                    <a:gd name="T30" fmla="*/ 7 w 7"/>
                    <a:gd name="T31" fmla="*/ 3 h 3"/>
                    <a:gd name="T32" fmla="*/ 7 w 7"/>
                    <a:gd name="T33" fmla="*/ 3 h 3"/>
                    <a:gd name="T34" fmla="*/ 7 w 7"/>
                    <a:gd name="T3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0" name="Freeform 753"/>
                <p:cNvSpPr>
                  <a:spLocks/>
                </p:cNvSpPr>
                <p:nvPr/>
              </p:nvSpPr>
              <p:spPr bwMode="auto">
                <a:xfrm>
                  <a:off x="2916" y="2789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2 w 11"/>
                    <a:gd name="T3" fmla="*/ 1 h 3"/>
                    <a:gd name="T4" fmla="*/ 3 w 11"/>
                    <a:gd name="T5" fmla="*/ 1 h 3"/>
                    <a:gd name="T6" fmla="*/ 3 w 11"/>
                    <a:gd name="T7" fmla="*/ 1 h 3"/>
                    <a:gd name="T8" fmla="*/ 4 w 11"/>
                    <a:gd name="T9" fmla="*/ 1 h 3"/>
                    <a:gd name="T10" fmla="*/ 6 w 11"/>
                    <a:gd name="T11" fmla="*/ 3 h 3"/>
                    <a:gd name="T12" fmla="*/ 6 w 11"/>
                    <a:gd name="T13" fmla="*/ 3 h 3"/>
                    <a:gd name="T14" fmla="*/ 7 w 11"/>
                    <a:gd name="T15" fmla="*/ 3 h 3"/>
                    <a:gd name="T16" fmla="*/ 7 w 11"/>
                    <a:gd name="T17" fmla="*/ 3 h 3"/>
                    <a:gd name="T18" fmla="*/ 7 w 11"/>
                    <a:gd name="T19" fmla="*/ 3 h 3"/>
                    <a:gd name="T20" fmla="*/ 8 w 11"/>
                    <a:gd name="T21" fmla="*/ 3 h 3"/>
                    <a:gd name="T22" fmla="*/ 10 w 11"/>
                    <a:gd name="T23" fmla="*/ 3 h 3"/>
                    <a:gd name="T24" fmla="*/ 10 w 11"/>
                    <a:gd name="T25" fmla="*/ 3 h 3"/>
                    <a:gd name="T26" fmla="*/ 11 w 11"/>
                    <a:gd name="T27" fmla="*/ 3 h 3"/>
                    <a:gd name="T28" fmla="*/ 11 w 11"/>
                    <a:gd name="T2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1" name="Freeform 754"/>
                <p:cNvSpPr>
                  <a:spLocks/>
                </p:cNvSpPr>
                <p:nvPr/>
              </p:nvSpPr>
              <p:spPr bwMode="auto">
                <a:xfrm>
                  <a:off x="2927" y="279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  <a:gd name="T10" fmla="*/ 3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2" name="Freeform 755"/>
                <p:cNvSpPr>
                  <a:spLocks/>
                </p:cNvSpPr>
                <p:nvPr/>
              </p:nvSpPr>
              <p:spPr bwMode="auto">
                <a:xfrm>
                  <a:off x="2930" y="2793"/>
                  <a:ext cx="21" cy="7"/>
                </a:xfrm>
                <a:custGeom>
                  <a:avLst/>
                  <a:gdLst>
                    <a:gd name="T0" fmla="*/ 0 w 21"/>
                    <a:gd name="T1" fmla="*/ 0 h 7"/>
                    <a:gd name="T2" fmla="*/ 1 w 21"/>
                    <a:gd name="T3" fmla="*/ 0 h 7"/>
                    <a:gd name="T4" fmla="*/ 1 w 21"/>
                    <a:gd name="T5" fmla="*/ 0 h 7"/>
                    <a:gd name="T6" fmla="*/ 2 w 21"/>
                    <a:gd name="T7" fmla="*/ 1 h 7"/>
                    <a:gd name="T8" fmla="*/ 4 w 21"/>
                    <a:gd name="T9" fmla="*/ 1 h 7"/>
                    <a:gd name="T10" fmla="*/ 4 w 21"/>
                    <a:gd name="T11" fmla="*/ 1 h 7"/>
                    <a:gd name="T12" fmla="*/ 6 w 21"/>
                    <a:gd name="T13" fmla="*/ 1 h 7"/>
                    <a:gd name="T14" fmla="*/ 6 w 21"/>
                    <a:gd name="T15" fmla="*/ 1 h 7"/>
                    <a:gd name="T16" fmla="*/ 6 w 21"/>
                    <a:gd name="T17" fmla="*/ 1 h 7"/>
                    <a:gd name="T18" fmla="*/ 6 w 21"/>
                    <a:gd name="T19" fmla="*/ 1 h 7"/>
                    <a:gd name="T20" fmla="*/ 6 w 21"/>
                    <a:gd name="T21" fmla="*/ 5 h 7"/>
                    <a:gd name="T22" fmla="*/ 8 w 21"/>
                    <a:gd name="T23" fmla="*/ 5 h 7"/>
                    <a:gd name="T24" fmla="*/ 8 w 21"/>
                    <a:gd name="T25" fmla="*/ 5 h 7"/>
                    <a:gd name="T26" fmla="*/ 9 w 21"/>
                    <a:gd name="T27" fmla="*/ 5 h 7"/>
                    <a:gd name="T28" fmla="*/ 10 w 21"/>
                    <a:gd name="T29" fmla="*/ 5 h 7"/>
                    <a:gd name="T30" fmla="*/ 10 w 21"/>
                    <a:gd name="T31" fmla="*/ 5 h 7"/>
                    <a:gd name="T32" fmla="*/ 10 w 21"/>
                    <a:gd name="T33" fmla="*/ 5 h 7"/>
                    <a:gd name="T34" fmla="*/ 15 w 21"/>
                    <a:gd name="T35" fmla="*/ 5 h 7"/>
                    <a:gd name="T36" fmla="*/ 15 w 21"/>
                    <a:gd name="T37" fmla="*/ 5 h 7"/>
                    <a:gd name="T38" fmla="*/ 16 w 21"/>
                    <a:gd name="T39" fmla="*/ 5 h 7"/>
                    <a:gd name="T40" fmla="*/ 16 w 21"/>
                    <a:gd name="T41" fmla="*/ 5 h 7"/>
                    <a:gd name="T42" fmla="*/ 17 w 21"/>
                    <a:gd name="T43" fmla="*/ 5 h 7"/>
                    <a:gd name="T44" fmla="*/ 17 w 21"/>
                    <a:gd name="T45" fmla="*/ 5 h 7"/>
                    <a:gd name="T46" fmla="*/ 17 w 21"/>
                    <a:gd name="T47" fmla="*/ 5 h 7"/>
                    <a:gd name="T48" fmla="*/ 17 w 21"/>
                    <a:gd name="T49" fmla="*/ 5 h 7"/>
                    <a:gd name="T50" fmla="*/ 17 w 21"/>
                    <a:gd name="T51" fmla="*/ 5 h 7"/>
                    <a:gd name="T52" fmla="*/ 17 w 21"/>
                    <a:gd name="T53" fmla="*/ 4 h 7"/>
                    <a:gd name="T54" fmla="*/ 19 w 21"/>
                    <a:gd name="T55" fmla="*/ 5 h 7"/>
                    <a:gd name="T56" fmla="*/ 20 w 21"/>
                    <a:gd name="T57" fmla="*/ 5 h 7"/>
                    <a:gd name="T58" fmla="*/ 20 w 21"/>
                    <a:gd name="T59" fmla="*/ 5 h 7"/>
                    <a:gd name="T60" fmla="*/ 20 w 21"/>
                    <a:gd name="T61" fmla="*/ 5 h 7"/>
                    <a:gd name="T62" fmla="*/ 20 w 21"/>
                    <a:gd name="T63" fmla="*/ 5 h 7"/>
                    <a:gd name="T64" fmla="*/ 20 w 21"/>
                    <a:gd name="T65" fmla="*/ 5 h 7"/>
                    <a:gd name="T66" fmla="*/ 21 w 21"/>
                    <a:gd name="T6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1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3" name="Freeform 756"/>
                <p:cNvSpPr>
                  <a:spLocks/>
                </p:cNvSpPr>
                <p:nvPr/>
              </p:nvSpPr>
              <p:spPr bwMode="auto">
                <a:xfrm>
                  <a:off x="2951" y="2797"/>
                  <a:ext cx="18" cy="4"/>
                </a:xfrm>
                <a:custGeom>
                  <a:avLst/>
                  <a:gdLst>
                    <a:gd name="T0" fmla="*/ 0 w 18"/>
                    <a:gd name="T1" fmla="*/ 3 h 4"/>
                    <a:gd name="T2" fmla="*/ 0 w 18"/>
                    <a:gd name="T3" fmla="*/ 3 h 4"/>
                    <a:gd name="T4" fmla="*/ 2 w 18"/>
                    <a:gd name="T5" fmla="*/ 3 h 4"/>
                    <a:gd name="T6" fmla="*/ 3 w 18"/>
                    <a:gd name="T7" fmla="*/ 3 h 4"/>
                    <a:gd name="T8" fmla="*/ 3 w 18"/>
                    <a:gd name="T9" fmla="*/ 3 h 4"/>
                    <a:gd name="T10" fmla="*/ 4 w 18"/>
                    <a:gd name="T11" fmla="*/ 4 h 4"/>
                    <a:gd name="T12" fmla="*/ 4 w 18"/>
                    <a:gd name="T13" fmla="*/ 4 h 4"/>
                    <a:gd name="T14" fmla="*/ 6 w 18"/>
                    <a:gd name="T15" fmla="*/ 4 h 4"/>
                    <a:gd name="T16" fmla="*/ 6 w 18"/>
                    <a:gd name="T17" fmla="*/ 4 h 4"/>
                    <a:gd name="T18" fmla="*/ 7 w 18"/>
                    <a:gd name="T19" fmla="*/ 3 h 4"/>
                    <a:gd name="T20" fmla="*/ 7 w 18"/>
                    <a:gd name="T21" fmla="*/ 3 h 4"/>
                    <a:gd name="T22" fmla="*/ 11 w 18"/>
                    <a:gd name="T23" fmla="*/ 3 h 4"/>
                    <a:gd name="T24" fmla="*/ 12 w 18"/>
                    <a:gd name="T25" fmla="*/ 4 h 4"/>
                    <a:gd name="T26" fmla="*/ 14 w 18"/>
                    <a:gd name="T27" fmla="*/ 4 h 4"/>
                    <a:gd name="T28" fmla="*/ 14 w 18"/>
                    <a:gd name="T29" fmla="*/ 4 h 4"/>
                    <a:gd name="T30" fmla="*/ 15 w 18"/>
                    <a:gd name="T31" fmla="*/ 4 h 4"/>
                    <a:gd name="T32" fmla="*/ 16 w 18"/>
                    <a:gd name="T33" fmla="*/ 3 h 4"/>
                    <a:gd name="T34" fmla="*/ 16 w 18"/>
                    <a:gd name="T35" fmla="*/ 3 h 4"/>
                    <a:gd name="T36" fmla="*/ 16 w 18"/>
                    <a:gd name="T37" fmla="*/ 3 h 4"/>
                    <a:gd name="T38" fmla="*/ 16 w 18"/>
                    <a:gd name="T39" fmla="*/ 3 h 4"/>
                    <a:gd name="T40" fmla="*/ 16 w 18"/>
                    <a:gd name="T41" fmla="*/ 1 h 4"/>
                    <a:gd name="T42" fmla="*/ 16 w 18"/>
                    <a:gd name="T43" fmla="*/ 1 h 4"/>
                    <a:gd name="T44" fmla="*/ 16 w 18"/>
                    <a:gd name="T45" fmla="*/ 0 h 4"/>
                    <a:gd name="T46" fmla="*/ 16 w 18"/>
                    <a:gd name="T47" fmla="*/ 0 h 4"/>
                    <a:gd name="T48" fmla="*/ 18 w 18"/>
                    <a:gd name="T4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4" name="Freeform 757"/>
                <p:cNvSpPr>
                  <a:spLocks/>
                </p:cNvSpPr>
                <p:nvPr/>
              </p:nvSpPr>
              <p:spPr bwMode="auto">
                <a:xfrm>
                  <a:off x="2969" y="2797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5" name="Freeform 758"/>
                <p:cNvSpPr>
                  <a:spLocks/>
                </p:cNvSpPr>
                <p:nvPr/>
              </p:nvSpPr>
              <p:spPr bwMode="auto">
                <a:xfrm>
                  <a:off x="2972" y="2797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0 w 6"/>
                    <a:gd name="T5" fmla="*/ 0 h 7"/>
                    <a:gd name="T6" fmla="*/ 0 w 6"/>
                    <a:gd name="T7" fmla="*/ 1 h 7"/>
                    <a:gd name="T8" fmla="*/ 2 w 6"/>
                    <a:gd name="T9" fmla="*/ 3 h 7"/>
                    <a:gd name="T10" fmla="*/ 4 w 6"/>
                    <a:gd name="T11" fmla="*/ 3 h 7"/>
                    <a:gd name="T12" fmla="*/ 4 w 6"/>
                    <a:gd name="T13" fmla="*/ 4 h 7"/>
                    <a:gd name="T14" fmla="*/ 5 w 6"/>
                    <a:gd name="T15" fmla="*/ 5 h 7"/>
                    <a:gd name="T16" fmla="*/ 5 w 6"/>
                    <a:gd name="T17" fmla="*/ 5 h 7"/>
                    <a:gd name="T18" fmla="*/ 6 w 6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6" name="Line 759"/>
                <p:cNvSpPr>
                  <a:spLocks noChangeShapeType="1"/>
                </p:cNvSpPr>
                <p:nvPr/>
              </p:nvSpPr>
              <p:spPr bwMode="auto">
                <a:xfrm>
                  <a:off x="2978" y="280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7" name="Freeform 760"/>
                <p:cNvSpPr>
                  <a:spLocks/>
                </p:cNvSpPr>
                <p:nvPr/>
              </p:nvSpPr>
              <p:spPr bwMode="auto">
                <a:xfrm>
                  <a:off x="2978" y="2804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2 w 6"/>
                    <a:gd name="T3" fmla="*/ 0 h 1"/>
                    <a:gd name="T4" fmla="*/ 3 w 6"/>
                    <a:gd name="T5" fmla="*/ 0 h 1"/>
                    <a:gd name="T6" fmla="*/ 4 w 6"/>
                    <a:gd name="T7" fmla="*/ 1 h 1"/>
                    <a:gd name="T8" fmla="*/ 6 w 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8" name="Freeform 761"/>
                <p:cNvSpPr>
                  <a:spLocks/>
                </p:cNvSpPr>
                <p:nvPr/>
              </p:nvSpPr>
              <p:spPr bwMode="auto">
                <a:xfrm>
                  <a:off x="2984" y="2805"/>
                  <a:ext cx="10" cy="6"/>
                </a:xfrm>
                <a:custGeom>
                  <a:avLst/>
                  <a:gdLst>
                    <a:gd name="T0" fmla="*/ 0 w 10"/>
                    <a:gd name="T1" fmla="*/ 0 h 6"/>
                    <a:gd name="T2" fmla="*/ 2 w 10"/>
                    <a:gd name="T3" fmla="*/ 0 h 6"/>
                    <a:gd name="T4" fmla="*/ 4 w 10"/>
                    <a:gd name="T5" fmla="*/ 0 h 6"/>
                    <a:gd name="T6" fmla="*/ 5 w 10"/>
                    <a:gd name="T7" fmla="*/ 0 h 6"/>
                    <a:gd name="T8" fmla="*/ 5 w 10"/>
                    <a:gd name="T9" fmla="*/ 0 h 6"/>
                    <a:gd name="T10" fmla="*/ 6 w 10"/>
                    <a:gd name="T11" fmla="*/ 0 h 6"/>
                    <a:gd name="T12" fmla="*/ 6 w 10"/>
                    <a:gd name="T13" fmla="*/ 0 h 6"/>
                    <a:gd name="T14" fmla="*/ 9 w 10"/>
                    <a:gd name="T15" fmla="*/ 2 h 6"/>
                    <a:gd name="T16" fmla="*/ 9 w 10"/>
                    <a:gd name="T17" fmla="*/ 2 h 6"/>
                    <a:gd name="T18" fmla="*/ 9 w 10"/>
                    <a:gd name="T19" fmla="*/ 3 h 6"/>
                    <a:gd name="T20" fmla="*/ 10 w 10"/>
                    <a:gd name="T21" fmla="*/ 3 h 6"/>
                    <a:gd name="T22" fmla="*/ 10 w 10"/>
                    <a:gd name="T23" fmla="*/ 3 h 6"/>
                    <a:gd name="T24" fmla="*/ 10 w 10"/>
                    <a:gd name="T25" fmla="*/ 3 h 6"/>
                    <a:gd name="T26" fmla="*/ 10 w 10"/>
                    <a:gd name="T27" fmla="*/ 4 h 6"/>
                    <a:gd name="T28" fmla="*/ 10 w 10"/>
                    <a:gd name="T29" fmla="*/ 4 h 6"/>
                    <a:gd name="T30" fmla="*/ 9 w 10"/>
                    <a:gd name="T31" fmla="*/ 6 h 6"/>
                    <a:gd name="T32" fmla="*/ 9 w 10"/>
                    <a:gd name="T33" fmla="*/ 6 h 6"/>
                    <a:gd name="T34" fmla="*/ 10 w 10"/>
                    <a:gd name="T35" fmla="*/ 6 h 6"/>
                    <a:gd name="T36" fmla="*/ 10 w 10"/>
                    <a:gd name="T3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09" name="Freeform 762"/>
                <p:cNvSpPr>
                  <a:spLocks/>
                </p:cNvSpPr>
                <p:nvPr/>
              </p:nvSpPr>
              <p:spPr bwMode="auto">
                <a:xfrm>
                  <a:off x="2994" y="2811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0 w 7"/>
                    <a:gd name="T3" fmla="*/ 0 h 2"/>
                    <a:gd name="T4" fmla="*/ 0 w 7"/>
                    <a:gd name="T5" fmla="*/ 0 h 2"/>
                    <a:gd name="T6" fmla="*/ 2 w 7"/>
                    <a:gd name="T7" fmla="*/ 0 h 2"/>
                    <a:gd name="T8" fmla="*/ 2 w 7"/>
                    <a:gd name="T9" fmla="*/ 0 h 2"/>
                    <a:gd name="T10" fmla="*/ 2 w 7"/>
                    <a:gd name="T11" fmla="*/ 1 h 2"/>
                    <a:gd name="T12" fmla="*/ 3 w 7"/>
                    <a:gd name="T13" fmla="*/ 1 h 2"/>
                    <a:gd name="T14" fmla="*/ 3 w 7"/>
                    <a:gd name="T15" fmla="*/ 1 h 2"/>
                    <a:gd name="T16" fmla="*/ 3 w 7"/>
                    <a:gd name="T17" fmla="*/ 1 h 2"/>
                    <a:gd name="T18" fmla="*/ 3 w 7"/>
                    <a:gd name="T19" fmla="*/ 1 h 2"/>
                    <a:gd name="T20" fmla="*/ 5 w 7"/>
                    <a:gd name="T21" fmla="*/ 2 h 2"/>
                    <a:gd name="T22" fmla="*/ 5 w 7"/>
                    <a:gd name="T23" fmla="*/ 2 h 2"/>
                    <a:gd name="T24" fmla="*/ 6 w 7"/>
                    <a:gd name="T25" fmla="*/ 2 h 2"/>
                    <a:gd name="T26" fmla="*/ 7 w 7"/>
                    <a:gd name="T2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0" name="Line 763"/>
                <p:cNvSpPr>
                  <a:spLocks noChangeShapeType="1"/>
                </p:cNvSpPr>
                <p:nvPr/>
              </p:nvSpPr>
              <p:spPr bwMode="auto">
                <a:xfrm>
                  <a:off x="3001" y="281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1" name="Freeform 764"/>
                <p:cNvSpPr>
                  <a:spLocks/>
                </p:cNvSpPr>
                <p:nvPr/>
              </p:nvSpPr>
              <p:spPr bwMode="auto">
                <a:xfrm>
                  <a:off x="3001" y="281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2 w 3"/>
                    <a:gd name="T5" fmla="*/ 0 h 2"/>
                    <a:gd name="T6" fmla="*/ 2 w 3"/>
                    <a:gd name="T7" fmla="*/ 0 h 2"/>
                    <a:gd name="T8" fmla="*/ 3 w 3"/>
                    <a:gd name="T9" fmla="*/ 2 h 2"/>
                    <a:gd name="T10" fmla="*/ 3 w 3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2" name="Freeform 765"/>
                <p:cNvSpPr>
                  <a:spLocks/>
                </p:cNvSpPr>
                <p:nvPr/>
              </p:nvSpPr>
              <p:spPr bwMode="auto">
                <a:xfrm>
                  <a:off x="3004" y="28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3" name="Freeform 766"/>
                <p:cNvSpPr>
                  <a:spLocks/>
                </p:cNvSpPr>
                <p:nvPr/>
              </p:nvSpPr>
              <p:spPr bwMode="auto">
                <a:xfrm>
                  <a:off x="3004" y="28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4" name="Freeform 767"/>
                <p:cNvSpPr>
                  <a:spLocks/>
                </p:cNvSpPr>
                <p:nvPr/>
              </p:nvSpPr>
              <p:spPr bwMode="auto">
                <a:xfrm>
                  <a:off x="3005" y="281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2 w 6"/>
                    <a:gd name="T3" fmla="*/ 0 h 3"/>
                    <a:gd name="T4" fmla="*/ 2 w 6"/>
                    <a:gd name="T5" fmla="*/ 0 h 3"/>
                    <a:gd name="T6" fmla="*/ 2 w 6"/>
                    <a:gd name="T7" fmla="*/ 0 h 3"/>
                    <a:gd name="T8" fmla="*/ 2 w 6"/>
                    <a:gd name="T9" fmla="*/ 0 h 3"/>
                    <a:gd name="T10" fmla="*/ 2 w 6"/>
                    <a:gd name="T11" fmla="*/ 0 h 3"/>
                    <a:gd name="T12" fmla="*/ 2 w 6"/>
                    <a:gd name="T13" fmla="*/ 1 h 3"/>
                    <a:gd name="T14" fmla="*/ 2 w 6"/>
                    <a:gd name="T15" fmla="*/ 1 h 3"/>
                    <a:gd name="T16" fmla="*/ 2 w 6"/>
                    <a:gd name="T17" fmla="*/ 3 h 3"/>
                    <a:gd name="T18" fmla="*/ 3 w 6"/>
                    <a:gd name="T19" fmla="*/ 3 h 3"/>
                    <a:gd name="T20" fmla="*/ 4 w 6"/>
                    <a:gd name="T21" fmla="*/ 3 h 3"/>
                    <a:gd name="T22" fmla="*/ 4 w 6"/>
                    <a:gd name="T23" fmla="*/ 3 h 3"/>
                    <a:gd name="T24" fmla="*/ 6 w 6"/>
                    <a:gd name="T25" fmla="*/ 1 h 3"/>
                    <a:gd name="T26" fmla="*/ 6 w 6"/>
                    <a:gd name="T27" fmla="*/ 1 h 3"/>
                    <a:gd name="T28" fmla="*/ 6 w 6"/>
                    <a:gd name="T29" fmla="*/ 1 h 3"/>
                    <a:gd name="T30" fmla="*/ 4 w 6"/>
                    <a:gd name="T31" fmla="*/ 1 h 3"/>
                    <a:gd name="T32" fmla="*/ 4 w 6"/>
                    <a:gd name="T33" fmla="*/ 1 h 3"/>
                    <a:gd name="T34" fmla="*/ 4 w 6"/>
                    <a:gd name="T35" fmla="*/ 1 h 3"/>
                    <a:gd name="T36" fmla="*/ 4 w 6"/>
                    <a:gd name="T37" fmla="*/ 1 h 3"/>
                    <a:gd name="T38" fmla="*/ 4 w 6"/>
                    <a:gd name="T39" fmla="*/ 0 h 3"/>
                    <a:gd name="T40" fmla="*/ 4 w 6"/>
                    <a:gd name="T41" fmla="*/ 0 h 3"/>
                    <a:gd name="T42" fmla="*/ 6 w 6"/>
                    <a:gd name="T4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5" name="Freeform 768"/>
                <p:cNvSpPr>
                  <a:spLocks/>
                </p:cNvSpPr>
                <p:nvPr/>
              </p:nvSpPr>
              <p:spPr bwMode="auto">
                <a:xfrm>
                  <a:off x="3011" y="2816"/>
                  <a:ext cx="12" cy="3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0 h 3"/>
                    <a:gd name="T4" fmla="*/ 0 w 12"/>
                    <a:gd name="T5" fmla="*/ 0 h 3"/>
                    <a:gd name="T6" fmla="*/ 1 w 12"/>
                    <a:gd name="T7" fmla="*/ 0 h 3"/>
                    <a:gd name="T8" fmla="*/ 1 w 12"/>
                    <a:gd name="T9" fmla="*/ 0 h 3"/>
                    <a:gd name="T10" fmla="*/ 1 w 12"/>
                    <a:gd name="T11" fmla="*/ 0 h 3"/>
                    <a:gd name="T12" fmla="*/ 1 w 12"/>
                    <a:gd name="T13" fmla="*/ 0 h 3"/>
                    <a:gd name="T14" fmla="*/ 2 w 12"/>
                    <a:gd name="T15" fmla="*/ 0 h 3"/>
                    <a:gd name="T16" fmla="*/ 2 w 12"/>
                    <a:gd name="T17" fmla="*/ 0 h 3"/>
                    <a:gd name="T18" fmla="*/ 4 w 12"/>
                    <a:gd name="T19" fmla="*/ 0 h 3"/>
                    <a:gd name="T20" fmla="*/ 4 w 12"/>
                    <a:gd name="T21" fmla="*/ 0 h 3"/>
                    <a:gd name="T22" fmla="*/ 5 w 12"/>
                    <a:gd name="T23" fmla="*/ 0 h 3"/>
                    <a:gd name="T24" fmla="*/ 5 w 12"/>
                    <a:gd name="T25" fmla="*/ 0 h 3"/>
                    <a:gd name="T26" fmla="*/ 6 w 12"/>
                    <a:gd name="T27" fmla="*/ 0 h 3"/>
                    <a:gd name="T28" fmla="*/ 6 w 12"/>
                    <a:gd name="T29" fmla="*/ 0 h 3"/>
                    <a:gd name="T30" fmla="*/ 6 w 12"/>
                    <a:gd name="T31" fmla="*/ 0 h 3"/>
                    <a:gd name="T32" fmla="*/ 6 w 12"/>
                    <a:gd name="T33" fmla="*/ 0 h 3"/>
                    <a:gd name="T34" fmla="*/ 6 w 12"/>
                    <a:gd name="T35" fmla="*/ 0 h 3"/>
                    <a:gd name="T36" fmla="*/ 6 w 12"/>
                    <a:gd name="T37" fmla="*/ 0 h 3"/>
                    <a:gd name="T38" fmla="*/ 8 w 12"/>
                    <a:gd name="T39" fmla="*/ 1 h 3"/>
                    <a:gd name="T40" fmla="*/ 8 w 12"/>
                    <a:gd name="T41" fmla="*/ 0 h 3"/>
                    <a:gd name="T42" fmla="*/ 8 w 12"/>
                    <a:gd name="T43" fmla="*/ 1 h 3"/>
                    <a:gd name="T44" fmla="*/ 9 w 12"/>
                    <a:gd name="T45" fmla="*/ 1 h 3"/>
                    <a:gd name="T46" fmla="*/ 9 w 12"/>
                    <a:gd name="T47" fmla="*/ 1 h 3"/>
                    <a:gd name="T48" fmla="*/ 9 w 12"/>
                    <a:gd name="T49" fmla="*/ 3 h 3"/>
                    <a:gd name="T50" fmla="*/ 9 w 12"/>
                    <a:gd name="T51" fmla="*/ 3 h 3"/>
                    <a:gd name="T52" fmla="*/ 9 w 12"/>
                    <a:gd name="T53" fmla="*/ 3 h 3"/>
                    <a:gd name="T54" fmla="*/ 10 w 12"/>
                    <a:gd name="T55" fmla="*/ 3 h 3"/>
                    <a:gd name="T56" fmla="*/ 10 w 12"/>
                    <a:gd name="T57" fmla="*/ 3 h 3"/>
                    <a:gd name="T58" fmla="*/ 10 w 12"/>
                    <a:gd name="T59" fmla="*/ 1 h 3"/>
                    <a:gd name="T60" fmla="*/ 10 w 12"/>
                    <a:gd name="T61" fmla="*/ 1 h 3"/>
                    <a:gd name="T62" fmla="*/ 10 w 12"/>
                    <a:gd name="T63" fmla="*/ 1 h 3"/>
                    <a:gd name="T64" fmla="*/ 9 w 12"/>
                    <a:gd name="T65" fmla="*/ 1 h 3"/>
                    <a:gd name="T66" fmla="*/ 9 w 12"/>
                    <a:gd name="T67" fmla="*/ 1 h 3"/>
                    <a:gd name="T68" fmla="*/ 10 w 12"/>
                    <a:gd name="T69" fmla="*/ 1 h 3"/>
                    <a:gd name="T70" fmla="*/ 10 w 12"/>
                    <a:gd name="T71" fmla="*/ 1 h 3"/>
                    <a:gd name="T72" fmla="*/ 12 w 12"/>
                    <a:gd name="T73" fmla="*/ 1 h 3"/>
                    <a:gd name="T74" fmla="*/ 12 w 12"/>
                    <a:gd name="T7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6" name="Freeform 769"/>
                <p:cNvSpPr>
                  <a:spLocks/>
                </p:cNvSpPr>
                <p:nvPr/>
              </p:nvSpPr>
              <p:spPr bwMode="auto">
                <a:xfrm>
                  <a:off x="3023" y="2817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1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7" name="Freeform 770"/>
                <p:cNvSpPr>
                  <a:spLocks/>
                </p:cNvSpPr>
                <p:nvPr/>
              </p:nvSpPr>
              <p:spPr bwMode="auto">
                <a:xfrm>
                  <a:off x="3025" y="2817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0 w 10"/>
                    <a:gd name="T3" fmla="*/ 2 h 3"/>
                    <a:gd name="T4" fmla="*/ 0 w 10"/>
                    <a:gd name="T5" fmla="*/ 2 h 3"/>
                    <a:gd name="T6" fmla="*/ 0 w 10"/>
                    <a:gd name="T7" fmla="*/ 2 h 3"/>
                    <a:gd name="T8" fmla="*/ 2 w 10"/>
                    <a:gd name="T9" fmla="*/ 3 h 3"/>
                    <a:gd name="T10" fmla="*/ 2 w 10"/>
                    <a:gd name="T11" fmla="*/ 3 h 3"/>
                    <a:gd name="T12" fmla="*/ 2 w 10"/>
                    <a:gd name="T13" fmla="*/ 3 h 3"/>
                    <a:gd name="T14" fmla="*/ 5 w 10"/>
                    <a:gd name="T15" fmla="*/ 3 h 3"/>
                    <a:gd name="T16" fmla="*/ 5 w 10"/>
                    <a:gd name="T17" fmla="*/ 3 h 3"/>
                    <a:gd name="T18" fmla="*/ 6 w 10"/>
                    <a:gd name="T19" fmla="*/ 3 h 3"/>
                    <a:gd name="T20" fmla="*/ 6 w 10"/>
                    <a:gd name="T21" fmla="*/ 3 h 3"/>
                    <a:gd name="T22" fmla="*/ 6 w 10"/>
                    <a:gd name="T23" fmla="*/ 3 h 3"/>
                    <a:gd name="T24" fmla="*/ 7 w 10"/>
                    <a:gd name="T25" fmla="*/ 3 h 3"/>
                    <a:gd name="T26" fmla="*/ 9 w 10"/>
                    <a:gd name="T27" fmla="*/ 3 h 3"/>
                    <a:gd name="T28" fmla="*/ 10 w 10"/>
                    <a:gd name="T29" fmla="*/ 3 h 3"/>
                    <a:gd name="T30" fmla="*/ 10 w 10"/>
                    <a:gd name="T3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8" name="Freeform 771"/>
                <p:cNvSpPr>
                  <a:spLocks/>
                </p:cNvSpPr>
                <p:nvPr/>
              </p:nvSpPr>
              <p:spPr bwMode="auto">
                <a:xfrm>
                  <a:off x="3035" y="2820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0 w 8"/>
                    <a:gd name="T3" fmla="*/ 0 h 1"/>
                    <a:gd name="T4" fmla="*/ 1 w 8"/>
                    <a:gd name="T5" fmla="*/ 0 h 1"/>
                    <a:gd name="T6" fmla="*/ 1 w 8"/>
                    <a:gd name="T7" fmla="*/ 0 h 1"/>
                    <a:gd name="T8" fmla="*/ 3 w 8"/>
                    <a:gd name="T9" fmla="*/ 0 h 1"/>
                    <a:gd name="T10" fmla="*/ 3 w 8"/>
                    <a:gd name="T11" fmla="*/ 0 h 1"/>
                    <a:gd name="T12" fmla="*/ 3 w 8"/>
                    <a:gd name="T13" fmla="*/ 0 h 1"/>
                    <a:gd name="T14" fmla="*/ 4 w 8"/>
                    <a:gd name="T15" fmla="*/ 0 h 1"/>
                    <a:gd name="T16" fmla="*/ 5 w 8"/>
                    <a:gd name="T17" fmla="*/ 0 h 1"/>
                    <a:gd name="T18" fmla="*/ 5 w 8"/>
                    <a:gd name="T19" fmla="*/ 0 h 1"/>
                    <a:gd name="T20" fmla="*/ 7 w 8"/>
                    <a:gd name="T21" fmla="*/ 0 h 1"/>
                    <a:gd name="T22" fmla="*/ 8 w 8"/>
                    <a:gd name="T23" fmla="*/ 0 h 1"/>
                    <a:gd name="T24" fmla="*/ 8 w 8"/>
                    <a:gd name="T2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19" name="Freeform 772"/>
                <p:cNvSpPr>
                  <a:spLocks/>
                </p:cNvSpPr>
                <p:nvPr/>
              </p:nvSpPr>
              <p:spPr bwMode="auto">
                <a:xfrm>
                  <a:off x="3043" y="2821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 w 15"/>
                    <a:gd name="T7" fmla="*/ 0 h 6"/>
                    <a:gd name="T8" fmla="*/ 4 w 15"/>
                    <a:gd name="T9" fmla="*/ 2 h 6"/>
                    <a:gd name="T10" fmla="*/ 5 w 15"/>
                    <a:gd name="T11" fmla="*/ 2 h 6"/>
                    <a:gd name="T12" fmla="*/ 7 w 15"/>
                    <a:gd name="T13" fmla="*/ 3 h 6"/>
                    <a:gd name="T14" fmla="*/ 7 w 15"/>
                    <a:gd name="T15" fmla="*/ 3 h 6"/>
                    <a:gd name="T16" fmla="*/ 8 w 15"/>
                    <a:gd name="T17" fmla="*/ 3 h 6"/>
                    <a:gd name="T18" fmla="*/ 9 w 15"/>
                    <a:gd name="T19" fmla="*/ 4 h 6"/>
                    <a:gd name="T20" fmla="*/ 12 w 15"/>
                    <a:gd name="T21" fmla="*/ 4 h 6"/>
                    <a:gd name="T22" fmla="*/ 12 w 15"/>
                    <a:gd name="T23" fmla="*/ 4 h 6"/>
                    <a:gd name="T24" fmla="*/ 14 w 15"/>
                    <a:gd name="T25" fmla="*/ 4 h 6"/>
                    <a:gd name="T26" fmla="*/ 15 w 15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0" name="Freeform 773"/>
                <p:cNvSpPr>
                  <a:spLocks/>
                </p:cNvSpPr>
                <p:nvPr/>
              </p:nvSpPr>
              <p:spPr bwMode="auto">
                <a:xfrm>
                  <a:off x="3058" y="2827"/>
                  <a:ext cx="27" cy="12"/>
                </a:xfrm>
                <a:custGeom>
                  <a:avLst/>
                  <a:gdLst>
                    <a:gd name="T0" fmla="*/ 0 w 27"/>
                    <a:gd name="T1" fmla="*/ 0 h 12"/>
                    <a:gd name="T2" fmla="*/ 0 w 27"/>
                    <a:gd name="T3" fmla="*/ 0 h 12"/>
                    <a:gd name="T4" fmla="*/ 1 w 27"/>
                    <a:gd name="T5" fmla="*/ 1 h 12"/>
                    <a:gd name="T6" fmla="*/ 1 w 27"/>
                    <a:gd name="T7" fmla="*/ 1 h 12"/>
                    <a:gd name="T8" fmla="*/ 0 w 27"/>
                    <a:gd name="T9" fmla="*/ 1 h 12"/>
                    <a:gd name="T10" fmla="*/ 0 w 27"/>
                    <a:gd name="T11" fmla="*/ 2 h 12"/>
                    <a:gd name="T12" fmla="*/ 0 w 27"/>
                    <a:gd name="T13" fmla="*/ 2 h 12"/>
                    <a:gd name="T14" fmla="*/ 1 w 27"/>
                    <a:gd name="T15" fmla="*/ 2 h 12"/>
                    <a:gd name="T16" fmla="*/ 1 w 27"/>
                    <a:gd name="T17" fmla="*/ 4 h 12"/>
                    <a:gd name="T18" fmla="*/ 3 w 27"/>
                    <a:gd name="T19" fmla="*/ 4 h 12"/>
                    <a:gd name="T20" fmla="*/ 4 w 27"/>
                    <a:gd name="T21" fmla="*/ 4 h 12"/>
                    <a:gd name="T22" fmla="*/ 4 w 27"/>
                    <a:gd name="T23" fmla="*/ 4 h 12"/>
                    <a:gd name="T24" fmla="*/ 4 w 27"/>
                    <a:gd name="T25" fmla="*/ 4 h 12"/>
                    <a:gd name="T26" fmla="*/ 5 w 27"/>
                    <a:gd name="T27" fmla="*/ 4 h 12"/>
                    <a:gd name="T28" fmla="*/ 5 w 27"/>
                    <a:gd name="T29" fmla="*/ 4 h 12"/>
                    <a:gd name="T30" fmla="*/ 5 w 27"/>
                    <a:gd name="T31" fmla="*/ 4 h 12"/>
                    <a:gd name="T32" fmla="*/ 4 w 27"/>
                    <a:gd name="T33" fmla="*/ 2 h 12"/>
                    <a:gd name="T34" fmla="*/ 4 w 27"/>
                    <a:gd name="T35" fmla="*/ 2 h 12"/>
                    <a:gd name="T36" fmla="*/ 4 w 27"/>
                    <a:gd name="T37" fmla="*/ 2 h 12"/>
                    <a:gd name="T38" fmla="*/ 5 w 27"/>
                    <a:gd name="T39" fmla="*/ 1 h 12"/>
                    <a:gd name="T40" fmla="*/ 5 w 27"/>
                    <a:gd name="T41" fmla="*/ 1 h 12"/>
                    <a:gd name="T42" fmla="*/ 7 w 27"/>
                    <a:gd name="T43" fmla="*/ 2 h 12"/>
                    <a:gd name="T44" fmla="*/ 9 w 27"/>
                    <a:gd name="T45" fmla="*/ 2 h 12"/>
                    <a:gd name="T46" fmla="*/ 11 w 27"/>
                    <a:gd name="T47" fmla="*/ 4 h 12"/>
                    <a:gd name="T48" fmla="*/ 12 w 27"/>
                    <a:gd name="T49" fmla="*/ 4 h 12"/>
                    <a:gd name="T50" fmla="*/ 12 w 27"/>
                    <a:gd name="T51" fmla="*/ 5 h 12"/>
                    <a:gd name="T52" fmla="*/ 13 w 27"/>
                    <a:gd name="T53" fmla="*/ 5 h 12"/>
                    <a:gd name="T54" fmla="*/ 15 w 27"/>
                    <a:gd name="T55" fmla="*/ 7 h 12"/>
                    <a:gd name="T56" fmla="*/ 15 w 27"/>
                    <a:gd name="T57" fmla="*/ 7 h 12"/>
                    <a:gd name="T58" fmla="*/ 16 w 27"/>
                    <a:gd name="T59" fmla="*/ 7 h 12"/>
                    <a:gd name="T60" fmla="*/ 17 w 27"/>
                    <a:gd name="T61" fmla="*/ 7 h 12"/>
                    <a:gd name="T62" fmla="*/ 17 w 27"/>
                    <a:gd name="T63" fmla="*/ 8 h 12"/>
                    <a:gd name="T64" fmla="*/ 19 w 27"/>
                    <a:gd name="T65" fmla="*/ 8 h 12"/>
                    <a:gd name="T66" fmla="*/ 20 w 27"/>
                    <a:gd name="T67" fmla="*/ 8 h 12"/>
                    <a:gd name="T68" fmla="*/ 20 w 27"/>
                    <a:gd name="T69" fmla="*/ 9 h 12"/>
                    <a:gd name="T70" fmla="*/ 23 w 27"/>
                    <a:gd name="T71" fmla="*/ 9 h 12"/>
                    <a:gd name="T72" fmla="*/ 23 w 27"/>
                    <a:gd name="T73" fmla="*/ 9 h 12"/>
                    <a:gd name="T74" fmla="*/ 24 w 27"/>
                    <a:gd name="T75" fmla="*/ 11 h 12"/>
                    <a:gd name="T76" fmla="*/ 27 w 27"/>
                    <a:gd name="T7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7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4" y="11"/>
                      </a:lnTo>
                      <a:lnTo>
                        <a:pt x="27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1" name="Freeform 774"/>
                <p:cNvSpPr>
                  <a:spLocks/>
                </p:cNvSpPr>
                <p:nvPr/>
              </p:nvSpPr>
              <p:spPr bwMode="auto">
                <a:xfrm>
                  <a:off x="3074" y="2839"/>
                  <a:ext cx="12" cy="9"/>
                </a:xfrm>
                <a:custGeom>
                  <a:avLst/>
                  <a:gdLst>
                    <a:gd name="T0" fmla="*/ 11 w 12"/>
                    <a:gd name="T1" fmla="*/ 0 h 9"/>
                    <a:gd name="T2" fmla="*/ 11 w 12"/>
                    <a:gd name="T3" fmla="*/ 0 h 9"/>
                    <a:gd name="T4" fmla="*/ 11 w 12"/>
                    <a:gd name="T5" fmla="*/ 0 h 9"/>
                    <a:gd name="T6" fmla="*/ 12 w 12"/>
                    <a:gd name="T7" fmla="*/ 0 h 9"/>
                    <a:gd name="T8" fmla="*/ 12 w 12"/>
                    <a:gd name="T9" fmla="*/ 1 h 9"/>
                    <a:gd name="T10" fmla="*/ 12 w 12"/>
                    <a:gd name="T11" fmla="*/ 1 h 9"/>
                    <a:gd name="T12" fmla="*/ 11 w 12"/>
                    <a:gd name="T13" fmla="*/ 3 h 9"/>
                    <a:gd name="T14" fmla="*/ 11 w 12"/>
                    <a:gd name="T15" fmla="*/ 3 h 9"/>
                    <a:gd name="T16" fmla="*/ 10 w 12"/>
                    <a:gd name="T17" fmla="*/ 4 h 9"/>
                    <a:gd name="T18" fmla="*/ 10 w 12"/>
                    <a:gd name="T19" fmla="*/ 4 h 9"/>
                    <a:gd name="T20" fmla="*/ 8 w 12"/>
                    <a:gd name="T21" fmla="*/ 4 h 9"/>
                    <a:gd name="T22" fmla="*/ 8 w 12"/>
                    <a:gd name="T23" fmla="*/ 4 h 9"/>
                    <a:gd name="T24" fmla="*/ 7 w 12"/>
                    <a:gd name="T25" fmla="*/ 4 h 9"/>
                    <a:gd name="T26" fmla="*/ 5 w 12"/>
                    <a:gd name="T27" fmla="*/ 4 h 9"/>
                    <a:gd name="T28" fmla="*/ 4 w 12"/>
                    <a:gd name="T29" fmla="*/ 5 h 9"/>
                    <a:gd name="T30" fmla="*/ 3 w 12"/>
                    <a:gd name="T31" fmla="*/ 5 h 9"/>
                    <a:gd name="T32" fmla="*/ 1 w 12"/>
                    <a:gd name="T33" fmla="*/ 5 h 9"/>
                    <a:gd name="T34" fmla="*/ 1 w 12"/>
                    <a:gd name="T35" fmla="*/ 5 h 9"/>
                    <a:gd name="T36" fmla="*/ 0 w 12"/>
                    <a:gd name="T37" fmla="*/ 7 h 9"/>
                    <a:gd name="T38" fmla="*/ 0 w 12"/>
                    <a:gd name="T39" fmla="*/ 7 h 9"/>
                    <a:gd name="T40" fmla="*/ 0 w 12"/>
                    <a:gd name="T41" fmla="*/ 7 h 9"/>
                    <a:gd name="T42" fmla="*/ 1 w 12"/>
                    <a:gd name="T43" fmla="*/ 7 h 9"/>
                    <a:gd name="T44" fmla="*/ 1 w 12"/>
                    <a:gd name="T45" fmla="*/ 8 h 9"/>
                    <a:gd name="T46" fmla="*/ 3 w 12"/>
                    <a:gd name="T47" fmla="*/ 8 h 9"/>
                    <a:gd name="T48" fmla="*/ 3 w 12"/>
                    <a:gd name="T49" fmla="*/ 8 h 9"/>
                    <a:gd name="T50" fmla="*/ 3 w 12"/>
                    <a:gd name="T51" fmla="*/ 8 h 9"/>
                    <a:gd name="T52" fmla="*/ 3 w 12"/>
                    <a:gd name="T53" fmla="*/ 8 h 9"/>
                    <a:gd name="T54" fmla="*/ 3 w 12"/>
                    <a:gd name="T55" fmla="*/ 8 h 9"/>
                    <a:gd name="T56" fmla="*/ 3 w 12"/>
                    <a:gd name="T57" fmla="*/ 9 h 9"/>
                    <a:gd name="T58" fmla="*/ 4 w 12"/>
                    <a:gd name="T5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" h="9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2" name="Freeform 775"/>
                <p:cNvSpPr>
                  <a:spLocks/>
                </p:cNvSpPr>
                <p:nvPr/>
              </p:nvSpPr>
              <p:spPr bwMode="auto">
                <a:xfrm>
                  <a:off x="3078" y="2847"/>
                  <a:ext cx="20" cy="5"/>
                </a:xfrm>
                <a:custGeom>
                  <a:avLst/>
                  <a:gdLst>
                    <a:gd name="T0" fmla="*/ 0 w 20"/>
                    <a:gd name="T1" fmla="*/ 1 h 5"/>
                    <a:gd name="T2" fmla="*/ 0 w 20"/>
                    <a:gd name="T3" fmla="*/ 1 h 5"/>
                    <a:gd name="T4" fmla="*/ 1 w 20"/>
                    <a:gd name="T5" fmla="*/ 3 h 5"/>
                    <a:gd name="T6" fmla="*/ 3 w 20"/>
                    <a:gd name="T7" fmla="*/ 3 h 5"/>
                    <a:gd name="T8" fmla="*/ 4 w 20"/>
                    <a:gd name="T9" fmla="*/ 3 h 5"/>
                    <a:gd name="T10" fmla="*/ 6 w 20"/>
                    <a:gd name="T11" fmla="*/ 3 h 5"/>
                    <a:gd name="T12" fmla="*/ 7 w 20"/>
                    <a:gd name="T13" fmla="*/ 3 h 5"/>
                    <a:gd name="T14" fmla="*/ 7 w 20"/>
                    <a:gd name="T15" fmla="*/ 3 h 5"/>
                    <a:gd name="T16" fmla="*/ 7 w 20"/>
                    <a:gd name="T17" fmla="*/ 4 h 5"/>
                    <a:gd name="T18" fmla="*/ 7 w 20"/>
                    <a:gd name="T19" fmla="*/ 4 h 5"/>
                    <a:gd name="T20" fmla="*/ 8 w 20"/>
                    <a:gd name="T21" fmla="*/ 4 h 5"/>
                    <a:gd name="T22" fmla="*/ 8 w 20"/>
                    <a:gd name="T23" fmla="*/ 5 h 5"/>
                    <a:gd name="T24" fmla="*/ 8 w 20"/>
                    <a:gd name="T25" fmla="*/ 4 h 5"/>
                    <a:gd name="T26" fmla="*/ 10 w 20"/>
                    <a:gd name="T27" fmla="*/ 4 h 5"/>
                    <a:gd name="T28" fmla="*/ 10 w 20"/>
                    <a:gd name="T29" fmla="*/ 4 h 5"/>
                    <a:gd name="T30" fmla="*/ 10 w 20"/>
                    <a:gd name="T31" fmla="*/ 4 h 5"/>
                    <a:gd name="T32" fmla="*/ 11 w 20"/>
                    <a:gd name="T33" fmla="*/ 4 h 5"/>
                    <a:gd name="T34" fmla="*/ 12 w 20"/>
                    <a:gd name="T35" fmla="*/ 4 h 5"/>
                    <a:gd name="T36" fmla="*/ 12 w 20"/>
                    <a:gd name="T37" fmla="*/ 4 h 5"/>
                    <a:gd name="T38" fmla="*/ 14 w 20"/>
                    <a:gd name="T39" fmla="*/ 4 h 5"/>
                    <a:gd name="T40" fmla="*/ 14 w 20"/>
                    <a:gd name="T41" fmla="*/ 3 h 5"/>
                    <a:gd name="T42" fmla="*/ 14 w 20"/>
                    <a:gd name="T43" fmla="*/ 3 h 5"/>
                    <a:gd name="T44" fmla="*/ 14 w 20"/>
                    <a:gd name="T45" fmla="*/ 1 h 5"/>
                    <a:gd name="T46" fmla="*/ 12 w 20"/>
                    <a:gd name="T47" fmla="*/ 1 h 5"/>
                    <a:gd name="T48" fmla="*/ 12 w 20"/>
                    <a:gd name="T49" fmla="*/ 1 h 5"/>
                    <a:gd name="T50" fmla="*/ 12 w 20"/>
                    <a:gd name="T51" fmla="*/ 1 h 5"/>
                    <a:gd name="T52" fmla="*/ 12 w 20"/>
                    <a:gd name="T53" fmla="*/ 1 h 5"/>
                    <a:gd name="T54" fmla="*/ 12 w 20"/>
                    <a:gd name="T55" fmla="*/ 1 h 5"/>
                    <a:gd name="T56" fmla="*/ 12 w 20"/>
                    <a:gd name="T57" fmla="*/ 0 h 5"/>
                    <a:gd name="T58" fmla="*/ 14 w 20"/>
                    <a:gd name="T59" fmla="*/ 0 h 5"/>
                    <a:gd name="T60" fmla="*/ 14 w 20"/>
                    <a:gd name="T61" fmla="*/ 0 h 5"/>
                    <a:gd name="T62" fmla="*/ 15 w 20"/>
                    <a:gd name="T63" fmla="*/ 0 h 5"/>
                    <a:gd name="T64" fmla="*/ 15 w 20"/>
                    <a:gd name="T65" fmla="*/ 0 h 5"/>
                    <a:gd name="T66" fmla="*/ 16 w 20"/>
                    <a:gd name="T67" fmla="*/ 0 h 5"/>
                    <a:gd name="T68" fmla="*/ 18 w 20"/>
                    <a:gd name="T69" fmla="*/ 1 h 5"/>
                    <a:gd name="T70" fmla="*/ 18 w 20"/>
                    <a:gd name="T71" fmla="*/ 1 h 5"/>
                    <a:gd name="T72" fmla="*/ 18 w 20"/>
                    <a:gd name="T73" fmla="*/ 1 h 5"/>
                    <a:gd name="T74" fmla="*/ 18 w 20"/>
                    <a:gd name="T75" fmla="*/ 1 h 5"/>
                    <a:gd name="T76" fmla="*/ 16 w 20"/>
                    <a:gd name="T77" fmla="*/ 3 h 5"/>
                    <a:gd name="T78" fmla="*/ 16 w 20"/>
                    <a:gd name="T79" fmla="*/ 3 h 5"/>
                    <a:gd name="T80" fmla="*/ 18 w 20"/>
                    <a:gd name="T81" fmla="*/ 3 h 5"/>
                    <a:gd name="T82" fmla="*/ 18 w 20"/>
                    <a:gd name="T83" fmla="*/ 4 h 5"/>
                    <a:gd name="T84" fmla="*/ 19 w 20"/>
                    <a:gd name="T85" fmla="*/ 4 h 5"/>
                    <a:gd name="T86" fmla="*/ 20 w 20"/>
                    <a:gd name="T8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" h="5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3" name="Freeform 776"/>
                <p:cNvSpPr>
                  <a:spLocks/>
                </p:cNvSpPr>
                <p:nvPr/>
              </p:nvSpPr>
              <p:spPr bwMode="auto">
                <a:xfrm>
                  <a:off x="3097" y="2848"/>
                  <a:ext cx="15" cy="4"/>
                </a:xfrm>
                <a:custGeom>
                  <a:avLst/>
                  <a:gdLst>
                    <a:gd name="T0" fmla="*/ 1 w 15"/>
                    <a:gd name="T1" fmla="*/ 3 h 4"/>
                    <a:gd name="T2" fmla="*/ 1 w 15"/>
                    <a:gd name="T3" fmla="*/ 3 h 4"/>
                    <a:gd name="T4" fmla="*/ 1 w 15"/>
                    <a:gd name="T5" fmla="*/ 3 h 4"/>
                    <a:gd name="T6" fmla="*/ 1 w 15"/>
                    <a:gd name="T7" fmla="*/ 3 h 4"/>
                    <a:gd name="T8" fmla="*/ 1 w 15"/>
                    <a:gd name="T9" fmla="*/ 2 h 4"/>
                    <a:gd name="T10" fmla="*/ 1 w 15"/>
                    <a:gd name="T11" fmla="*/ 2 h 4"/>
                    <a:gd name="T12" fmla="*/ 0 w 15"/>
                    <a:gd name="T13" fmla="*/ 2 h 4"/>
                    <a:gd name="T14" fmla="*/ 0 w 15"/>
                    <a:gd name="T15" fmla="*/ 2 h 4"/>
                    <a:gd name="T16" fmla="*/ 1 w 15"/>
                    <a:gd name="T17" fmla="*/ 0 h 4"/>
                    <a:gd name="T18" fmla="*/ 1 w 15"/>
                    <a:gd name="T19" fmla="*/ 0 h 4"/>
                    <a:gd name="T20" fmla="*/ 3 w 15"/>
                    <a:gd name="T21" fmla="*/ 0 h 4"/>
                    <a:gd name="T22" fmla="*/ 3 w 15"/>
                    <a:gd name="T23" fmla="*/ 0 h 4"/>
                    <a:gd name="T24" fmla="*/ 3 w 15"/>
                    <a:gd name="T25" fmla="*/ 0 h 4"/>
                    <a:gd name="T26" fmla="*/ 3 w 15"/>
                    <a:gd name="T27" fmla="*/ 2 h 4"/>
                    <a:gd name="T28" fmla="*/ 4 w 15"/>
                    <a:gd name="T29" fmla="*/ 2 h 4"/>
                    <a:gd name="T30" fmla="*/ 4 w 15"/>
                    <a:gd name="T31" fmla="*/ 2 h 4"/>
                    <a:gd name="T32" fmla="*/ 7 w 15"/>
                    <a:gd name="T33" fmla="*/ 3 h 4"/>
                    <a:gd name="T34" fmla="*/ 7 w 15"/>
                    <a:gd name="T35" fmla="*/ 3 h 4"/>
                    <a:gd name="T36" fmla="*/ 8 w 15"/>
                    <a:gd name="T37" fmla="*/ 3 h 4"/>
                    <a:gd name="T38" fmla="*/ 9 w 15"/>
                    <a:gd name="T39" fmla="*/ 3 h 4"/>
                    <a:gd name="T40" fmla="*/ 9 w 15"/>
                    <a:gd name="T41" fmla="*/ 3 h 4"/>
                    <a:gd name="T42" fmla="*/ 11 w 15"/>
                    <a:gd name="T43" fmla="*/ 4 h 4"/>
                    <a:gd name="T44" fmla="*/ 11 w 15"/>
                    <a:gd name="T45" fmla="*/ 4 h 4"/>
                    <a:gd name="T46" fmla="*/ 12 w 15"/>
                    <a:gd name="T47" fmla="*/ 3 h 4"/>
                    <a:gd name="T48" fmla="*/ 14 w 15"/>
                    <a:gd name="T49" fmla="*/ 3 h 4"/>
                    <a:gd name="T50" fmla="*/ 15 w 15"/>
                    <a:gd name="T51" fmla="*/ 3 h 4"/>
                    <a:gd name="T52" fmla="*/ 15 w 15"/>
                    <a:gd name="T53" fmla="*/ 3 h 4"/>
                    <a:gd name="T54" fmla="*/ 15 w 15"/>
                    <a:gd name="T5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4" name="Freeform 777"/>
                <p:cNvSpPr>
                  <a:spLocks/>
                </p:cNvSpPr>
                <p:nvPr/>
              </p:nvSpPr>
              <p:spPr bwMode="auto">
                <a:xfrm>
                  <a:off x="3112" y="28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1 w 7"/>
                    <a:gd name="T3" fmla="*/ 0 h 1"/>
                    <a:gd name="T4" fmla="*/ 3 w 7"/>
                    <a:gd name="T5" fmla="*/ 0 h 1"/>
                    <a:gd name="T6" fmla="*/ 3 w 7"/>
                    <a:gd name="T7" fmla="*/ 0 h 1"/>
                    <a:gd name="T8" fmla="*/ 4 w 7"/>
                    <a:gd name="T9" fmla="*/ 0 h 1"/>
                    <a:gd name="T10" fmla="*/ 5 w 7"/>
                    <a:gd name="T11" fmla="*/ 0 h 1"/>
                    <a:gd name="T12" fmla="*/ 5 w 7"/>
                    <a:gd name="T13" fmla="*/ 0 h 1"/>
                    <a:gd name="T14" fmla="*/ 7 w 7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5" name="Freeform 778"/>
                <p:cNvSpPr>
                  <a:spLocks/>
                </p:cNvSpPr>
                <p:nvPr/>
              </p:nvSpPr>
              <p:spPr bwMode="auto">
                <a:xfrm>
                  <a:off x="3119" y="2850"/>
                  <a:ext cx="6" cy="0"/>
                </a:xfrm>
                <a:custGeom>
                  <a:avLst/>
                  <a:gdLst>
                    <a:gd name="T0" fmla="*/ 0 w 6"/>
                    <a:gd name="T1" fmla="*/ 1 w 6"/>
                    <a:gd name="T2" fmla="*/ 1 w 6"/>
                    <a:gd name="T3" fmla="*/ 2 w 6"/>
                    <a:gd name="T4" fmla="*/ 4 w 6"/>
                    <a:gd name="T5" fmla="*/ 4 w 6"/>
                    <a:gd name="T6" fmla="*/ 5 w 6"/>
                    <a:gd name="T7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6" name="Freeform 779"/>
                <p:cNvSpPr>
                  <a:spLocks/>
                </p:cNvSpPr>
                <p:nvPr/>
              </p:nvSpPr>
              <p:spPr bwMode="auto">
                <a:xfrm>
                  <a:off x="3125" y="2846"/>
                  <a:ext cx="0" cy="4"/>
                </a:xfrm>
                <a:custGeom>
                  <a:avLst/>
                  <a:gdLst>
                    <a:gd name="T0" fmla="*/ 4 h 4"/>
                    <a:gd name="T1" fmla="*/ 2 h 4"/>
                    <a:gd name="T2" fmla="*/ 2 h 4"/>
                    <a:gd name="T3" fmla="*/ 2 h 4"/>
                    <a:gd name="T4" fmla="*/ 1 h 4"/>
                    <a:gd name="T5" fmla="*/ 1 h 4"/>
                    <a:gd name="T6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7" name="Freeform 780"/>
                <p:cNvSpPr>
                  <a:spLocks/>
                </p:cNvSpPr>
                <p:nvPr/>
              </p:nvSpPr>
              <p:spPr bwMode="auto">
                <a:xfrm>
                  <a:off x="3125" y="2843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2 w 7"/>
                    <a:gd name="T3" fmla="*/ 3 h 3"/>
                    <a:gd name="T4" fmla="*/ 3 w 7"/>
                    <a:gd name="T5" fmla="*/ 1 h 3"/>
                    <a:gd name="T6" fmla="*/ 6 w 7"/>
                    <a:gd name="T7" fmla="*/ 1 h 3"/>
                    <a:gd name="T8" fmla="*/ 7 w 7"/>
                    <a:gd name="T9" fmla="*/ 1 h 3"/>
                    <a:gd name="T10" fmla="*/ 7 w 7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8" name="Freeform 781"/>
                <p:cNvSpPr>
                  <a:spLocks/>
                </p:cNvSpPr>
                <p:nvPr/>
              </p:nvSpPr>
              <p:spPr bwMode="auto">
                <a:xfrm>
                  <a:off x="3132" y="2840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3 w 12"/>
                    <a:gd name="T3" fmla="*/ 3 h 3"/>
                    <a:gd name="T4" fmla="*/ 4 w 12"/>
                    <a:gd name="T5" fmla="*/ 3 h 3"/>
                    <a:gd name="T6" fmla="*/ 6 w 12"/>
                    <a:gd name="T7" fmla="*/ 2 h 3"/>
                    <a:gd name="T8" fmla="*/ 6 w 12"/>
                    <a:gd name="T9" fmla="*/ 2 h 3"/>
                    <a:gd name="T10" fmla="*/ 10 w 12"/>
                    <a:gd name="T11" fmla="*/ 0 h 3"/>
                    <a:gd name="T12" fmla="*/ 12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29" name="Freeform 782"/>
                <p:cNvSpPr>
                  <a:spLocks/>
                </p:cNvSpPr>
                <p:nvPr/>
              </p:nvSpPr>
              <p:spPr bwMode="auto">
                <a:xfrm>
                  <a:off x="3144" y="2839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0 h 1"/>
                    <a:gd name="T4" fmla="*/ 2 w 3"/>
                    <a:gd name="T5" fmla="*/ 0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0" name="Line 783"/>
                <p:cNvSpPr>
                  <a:spLocks noChangeShapeType="1"/>
                </p:cNvSpPr>
                <p:nvPr/>
              </p:nvSpPr>
              <p:spPr bwMode="auto">
                <a:xfrm>
                  <a:off x="3147" y="2839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1" name="Freeform 784"/>
                <p:cNvSpPr>
                  <a:spLocks/>
                </p:cNvSpPr>
                <p:nvPr/>
              </p:nvSpPr>
              <p:spPr bwMode="auto">
                <a:xfrm>
                  <a:off x="3148" y="2839"/>
                  <a:ext cx="19" cy="5"/>
                </a:xfrm>
                <a:custGeom>
                  <a:avLst/>
                  <a:gdLst>
                    <a:gd name="T0" fmla="*/ 0 w 19"/>
                    <a:gd name="T1" fmla="*/ 0 h 5"/>
                    <a:gd name="T2" fmla="*/ 6 w 19"/>
                    <a:gd name="T3" fmla="*/ 1 h 5"/>
                    <a:gd name="T4" fmla="*/ 7 w 19"/>
                    <a:gd name="T5" fmla="*/ 1 h 5"/>
                    <a:gd name="T6" fmla="*/ 7 w 19"/>
                    <a:gd name="T7" fmla="*/ 1 h 5"/>
                    <a:gd name="T8" fmla="*/ 7 w 19"/>
                    <a:gd name="T9" fmla="*/ 1 h 5"/>
                    <a:gd name="T10" fmla="*/ 7 w 19"/>
                    <a:gd name="T11" fmla="*/ 3 h 5"/>
                    <a:gd name="T12" fmla="*/ 7 w 19"/>
                    <a:gd name="T13" fmla="*/ 3 h 5"/>
                    <a:gd name="T14" fmla="*/ 8 w 19"/>
                    <a:gd name="T15" fmla="*/ 4 h 5"/>
                    <a:gd name="T16" fmla="*/ 8 w 19"/>
                    <a:gd name="T17" fmla="*/ 4 h 5"/>
                    <a:gd name="T18" fmla="*/ 10 w 19"/>
                    <a:gd name="T19" fmla="*/ 4 h 5"/>
                    <a:gd name="T20" fmla="*/ 10 w 19"/>
                    <a:gd name="T21" fmla="*/ 4 h 5"/>
                    <a:gd name="T22" fmla="*/ 11 w 19"/>
                    <a:gd name="T23" fmla="*/ 4 h 5"/>
                    <a:gd name="T24" fmla="*/ 12 w 19"/>
                    <a:gd name="T25" fmla="*/ 3 h 5"/>
                    <a:gd name="T26" fmla="*/ 12 w 19"/>
                    <a:gd name="T27" fmla="*/ 3 h 5"/>
                    <a:gd name="T28" fmla="*/ 14 w 19"/>
                    <a:gd name="T29" fmla="*/ 3 h 5"/>
                    <a:gd name="T30" fmla="*/ 15 w 19"/>
                    <a:gd name="T31" fmla="*/ 3 h 5"/>
                    <a:gd name="T32" fmla="*/ 17 w 19"/>
                    <a:gd name="T33" fmla="*/ 4 h 5"/>
                    <a:gd name="T34" fmla="*/ 17 w 19"/>
                    <a:gd name="T35" fmla="*/ 4 h 5"/>
                    <a:gd name="T36" fmla="*/ 18 w 19"/>
                    <a:gd name="T37" fmla="*/ 5 h 5"/>
                    <a:gd name="T38" fmla="*/ 18 w 19"/>
                    <a:gd name="T39" fmla="*/ 5 h 5"/>
                    <a:gd name="T40" fmla="*/ 19 w 19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5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2" name="Freeform 785"/>
                <p:cNvSpPr>
                  <a:spLocks/>
                </p:cNvSpPr>
                <p:nvPr/>
              </p:nvSpPr>
              <p:spPr bwMode="auto">
                <a:xfrm>
                  <a:off x="3167" y="2844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0 h 2"/>
                    <a:gd name="T4" fmla="*/ 4 w 8"/>
                    <a:gd name="T5" fmla="*/ 0 h 2"/>
                    <a:gd name="T6" fmla="*/ 7 w 8"/>
                    <a:gd name="T7" fmla="*/ 0 h 2"/>
                    <a:gd name="T8" fmla="*/ 7 w 8"/>
                    <a:gd name="T9" fmla="*/ 2 h 2"/>
                    <a:gd name="T10" fmla="*/ 8 w 8"/>
                    <a:gd name="T11" fmla="*/ 2 h 2"/>
                    <a:gd name="T12" fmla="*/ 8 w 8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3" name="Freeform 786"/>
                <p:cNvSpPr>
                  <a:spLocks/>
                </p:cNvSpPr>
                <p:nvPr/>
              </p:nvSpPr>
              <p:spPr bwMode="auto">
                <a:xfrm>
                  <a:off x="3175" y="2846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2 w 3"/>
                    <a:gd name="T3" fmla="*/ 2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4" name="Freeform 787"/>
                <p:cNvSpPr>
                  <a:spLocks/>
                </p:cNvSpPr>
                <p:nvPr/>
              </p:nvSpPr>
              <p:spPr bwMode="auto">
                <a:xfrm>
                  <a:off x="3178" y="284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5" name="Freeform 788"/>
                <p:cNvSpPr>
                  <a:spLocks/>
                </p:cNvSpPr>
                <p:nvPr/>
              </p:nvSpPr>
              <p:spPr bwMode="auto">
                <a:xfrm>
                  <a:off x="3181" y="2846"/>
                  <a:ext cx="6" cy="2"/>
                </a:xfrm>
                <a:custGeom>
                  <a:avLst/>
                  <a:gdLst>
                    <a:gd name="T0" fmla="*/ 0 w 6"/>
                    <a:gd name="T1" fmla="*/ 1 h 2"/>
                    <a:gd name="T2" fmla="*/ 0 w 6"/>
                    <a:gd name="T3" fmla="*/ 1 h 2"/>
                    <a:gd name="T4" fmla="*/ 0 w 6"/>
                    <a:gd name="T5" fmla="*/ 1 h 2"/>
                    <a:gd name="T6" fmla="*/ 1 w 6"/>
                    <a:gd name="T7" fmla="*/ 1 h 2"/>
                    <a:gd name="T8" fmla="*/ 2 w 6"/>
                    <a:gd name="T9" fmla="*/ 2 h 2"/>
                    <a:gd name="T10" fmla="*/ 4 w 6"/>
                    <a:gd name="T11" fmla="*/ 2 h 2"/>
                    <a:gd name="T12" fmla="*/ 4 w 6"/>
                    <a:gd name="T13" fmla="*/ 2 h 2"/>
                    <a:gd name="T14" fmla="*/ 5 w 6"/>
                    <a:gd name="T15" fmla="*/ 1 h 2"/>
                    <a:gd name="T16" fmla="*/ 4 w 6"/>
                    <a:gd name="T17" fmla="*/ 1 h 2"/>
                    <a:gd name="T18" fmla="*/ 4 w 6"/>
                    <a:gd name="T19" fmla="*/ 0 h 2"/>
                    <a:gd name="T20" fmla="*/ 4 w 6"/>
                    <a:gd name="T21" fmla="*/ 0 h 2"/>
                    <a:gd name="T22" fmla="*/ 5 w 6"/>
                    <a:gd name="T23" fmla="*/ 0 h 2"/>
                    <a:gd name="T24" fmla="*/ 6 w 6"/>
                    <a:gd name="T25" fmla="*/ 0 h 2"/>
                    <a:gd name="T26" fmla="*/ 6 w 6"/>
                    <a:gd name="T2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6" name="Freeform 789"/>
                <p:cNvSpPr>
                  <a:spLocks/>
                </p:cNvSpPr>
                <p:nvPr/>
              </p:nvSpPr>
              <p:spPr bwMode="auto">
                <a:xfrm>
                  <a:off x="3187" y="2846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2 w 10"/>
                    <a:gd name="T3" fmla="*/ 0 h 2"/>
                    <a:gd name="T4" fmla="*/ 5 w 10"/>
                    <a:gd name="T5" fmla="*/ 0 h 2"/>
                    <a:gd name="T6" fmla="*/ 7 w 10"/>
                    <a:gd name="T7" fmla="*/ 0 h 2"/>
                    <a:gd name="T8" fmla="*/ 7 w 10"/>
                    <a:gd name="T9" fmla="*/ 0 h 2"/>
                    <a:gd name="T10" fmla="*/ 9 w 10"/>
                    <a:gd name="T11" fmla="*/ 1 h 2"/>
                    <a:gd name="T12" fmla="*/ 10 w 10"/>
                    <a:gd name="T13" fmla="*/ 1 h 2"/>
                    <a:gd name="T14" fmla="*/ 10 w 10"/>
                    <a:gd name="T15" fmla="*/ 2 h 2"/>
                    <a:gd name="T16" fmla="*/ 10 w 10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7" name="Freeform 790"/>
                <p:cNvSpPr>
                  <a:spLocks/>
                </p:cNvSpPr>
                <p:nvPr/>
              </p:nvSpPr>
              <p:spPr bwMode="auto">
                <a:xfrm>
                  <a:off x="3197" y="2848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2 h 4"/>
                    <a:gd name="T4" fmla="*/ 1 w 4"/>
                    <a:gd name="T5" fmla="*/ 2 h 4"/>
                    <a:gd name="T6" fmla="*/ 3 w 4"/>
                    <a:gd name="T7" fmla="*/ 3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8" name="Freeform 791"/>
                <p:cNvSpPr>
                  <a:spLocks/>
                </p:cNvSpPr>
                <p:nvPr/>
              </p:nvSpPr>
              <p:spPr bwMode="auto">
                <a:xfrm>
                  <a:off x="3201" y="285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39" name="Freeform 792"/>
                <p:cNvSpPr>
                  <a:spLocks/>
                </p:cNvSpPr>
                <p:nvPr/>
              </p:nvSpPr>
              <p:spPr bwMode="auto">
                <a:xfrm>
                  <a:off x="3202" y="2851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1 h 4"/>
                    <a:gd name="T4" fmla="*/ 3 w 7"/>
                    <a:gd name="T5" fmla="*/ 1 h 4"/>
                    <a:gd name="T6" fmla="*/ 3 w 7"/>
                    <a:gd name="T7" fmla="*/ 1 h 4"/>
                    <a:gd name="T8" fmla="*/ 3 w 7"/>
                    <a:gd name="T9" fmla="*/ 3 h 4"/>
                    <a:gd name="T10" fmla="*/ 4 w 7"/>
                    <a:gd name="T11" fmla="*/ 3 h 4"/>
                    <a:gd name="T12" fmla="*/ 4 w 7"/>
                    <a:gd name="T13" fmla="*/ 3 h 4"/>
                    <a:gd name="T14" fmla="*/ 6 w 7"/>
                    <a:gd name="T15" fmla="*/ 3 h 4"/>
                    <a:gd name="T16" fmla="*/ 6 w 7"/>
                    <a:gd name="T17" fmla="*/ 3 h 4"/>
                    <a:gd name="T18" fmla="*/ 7 w 7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0" name="Freeform 793"/>
                <p:cNvSpPr>
                  <a:spLocks/>
                </p:cNvSpPr>
                <p:nvPr/>
              </p:nvSpPr>
              <p:spPr bwMode="auto">
                <a:xfrm>
                  <a:off x="3209" y="285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4 w 5"/>
                    <a:gd name="T5" fmla="*/ 1 h 1"/>
                    <a:gd name="T6" fmla="*/ 4 w 5"/>
                    <a:gd name="T7" fmla="*/ 1 h 1"/>
                    <a:gd name="T8" fmla="*/ 5 w 5"/>
                    <a:gd name="T9" fmla="*/ 1 h 1"/>
                    <a:gd name="T10" fmla="*/ 5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1" name="Freeform 794"/>
                <p:cNvSpPr>
                  <a:spLocks/>
                </p:cNvSpPr>
                <p:nvPr/>
              </p:nvSpPr>
              <p:spPr bwMode="auto">
                <a:xfrm>
                  <a:off x="3214" y="2855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3 w 7"/>
                    <a:gd name="T3" fmla="*/ 1 h 1"/>
                    <a:gd name="T4" fmla="*/ 5 w 7"/>
                    <a:gd name="T5" fmla="*/ 1 h 1"/>
                    <a:gd name="T6" fmla="*/ 6 w 7"/>
                    <a:gd name="T7" fmla="*/ 1 h 1"/>
                    <a:gd name="T8" fmla="*/ 6 w 7"/>
                    <a:gd name="T9" fmla="*/ 1 h 1"/>
                    <a:gd name="T10" fmla="*/ 6 w 7"/>
                    <a:gd name="T11" fmla="*/ 1 h 1"/>
                    <a:gd name="T12" fmla="*/ 7 w 7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2" name="Freeform 795"/>
                <p:cNvSpPr>
                  <a:spLocks/>
                </p:cNvSpPr>
                <p:nvPr/>
              </p:nvSpPr>
              <p:spPr bwMode="auto">
                <a:xfrm>
                  <a:off x="3221" y="2854"/>
                  <a:ext cx="8" cy="2"/>
                </a:xfrm>
                <a:custGeom>
                  <a:avLst/>
                  <a:gdLst>
                    <a:gd name="T0" fmla="*/ 0 w 8"/>
                    <a:gd name="T1" fmla="*/ 1 h 2"/>
                    <a:gd name="T2" fmla="*/ 0 w 8"/>
                    <a:gd name="T3" fmla="*/ 1 h 2"/>
                    <a:gd name="T4" fmla="*/ 0 w 8"/>
                    <a:gd name="T5" fmla="*/ 0 h 2"/>
                    <a:gd name="T6" fmla="*/ 2 w 8"/>
                    <a:gd name="T7" fmla="*/ 0 h 2"/>
                    <a:gd name="T8" fmla="*/ 3 w 8"/>
                    <a:gd name="T9" fmla="*/ 1 h 2"/>
                    <a:gd name="T10" fmla="*/ 4 w 8"/>
                    <a:gd name="T11" fmla="*/ 1 h 2"/>
                    <a:gd name="T12" fmla="*/ 6 w 8"/>
                    <a:gd name="T13" fmla="*/ 1 h 2"/>
                    <a:gd name="T14" fmla="*/ 7 w 8"/>
                    <a:gd name="T15" fmla="*/ 2 h 2"/>
                    <a:gd name="T16" fmla="*/ 8 w 8"/>
                    <a:gd name="T17" fmla="*/ 2 h 2"/>
                    <a:gd name="T18" fmla="*/ 8 w 8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3" name="Freeform 796"/>
                <p:cNvSpPr>
                  <a:spLocks/>
                </p:cNvSpPr>
                <p:nvPr/>
              </p:nvSpPr>
              <p:spPr bwMode="auto">
                <a:xfrm>
                  <a:off x="3229" y="2856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3 w 15"/>
                    <a:gd name="T5" fmla="*/ 2 h 3"/>
                    <a:gd name="T6" fmla="*/ 3 w 15"/>
                    <a:gd name="T7" fmla="*/ 2 h 3"/>
                    <a:gd name="T8" fmla="*/ 4 w 15"/>
                    <a:gd name="T9" fmla="*/ 2 h 3"/>
                    <a:gd name="T10" fmla="*/ 6 w 15"/>
                    <a:gd name="T11" fmla="*/ 2 h 3"/>
                    <a:gd name="T12" fmla="*/ 7 w 15"/>
                    <a:gd name="T13" fmla="*/ 2 h 3"/>
                    <a:gd name="T14" fmla="*/ 10 w 15"/>
                    <a:gd name="T15" fmla="*/ 2 h 3"/>
                    <a:gd name="T16" fmla="*/ 15 w 15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4" name="Freeform 797"/>
                <p:cNvSpPr>
                  <a:spLocks/>
                </p:cNvSpPr>
                <p:nvPr/>
              </p:nvSpPr>
              <p:spPr bwMode="auto">
                <a:xfrm>
                  <a:off x="3244" y="2859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5" name="Freeform 798"/>
                <p:cNvSpPr>
                  <a:spLocks/>
                </p:cNvSpPr>
                <p:nvPr/>
              </p:nvSpPr>
              <p:spPr bwMode="auto">
                <a:xfrm>
                  <a:off x="3246" y="2861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1 h 16"/>
                    <a:gd name="T4" fmla="*/ 1 w 12"/>
                    <a:gd name="T5" fmla="*/ 1 h 16"/>
                    <a:gd name="T6" fmla="*/ 1 w 12"/>
                    <a:gd name="T7" fmla="*/ 1 h 16"/>
                    <a:gd name="T8" fmla="*/ 1 w 12"/>
                    <a:gd name="T9" fmla="*/ 1 h 16"/>
                    <a:gd name="T10" fmla="*/ 2 w 12"/>
                    <a:gd name="T11" fmla="*/ 2 h 16"/>
                    <a:gd name="T12" fmla="*/ 2 w 12"/>
                    <a:gd name="T13" fmla="*/ 4 h 16"/>
                    <a:gd name="T14" fmla="*/ 2 w 12"/>
                    <a:gd name="T15" fmla="*/ 4 h 16"/>
                    <a:gd name="T16" fmla="*/ 1 w 12"/>
                    <a:gd name="T17" fmla="*/ 6 h 16"/>
                    <a:gd name="T18" fmla="*/ 1 w 12"/>
                    <a:gd name="T19" fmla="*/ 6 h 16"/>
                    <a:gd name="T20" fmla="*/ 1 w 12"/>
                    <a:gd name="T21" fmla="*/ 8 h 16"/>
                    <a:gd name="T22" fmla="*/ 2 w 12"/>
                    <a:gd name="T23" fmla="*/ 8 h 16"/>
                    <a:gd name="T24" fmla="*/ 2 w 12"/>
                    <a:gd name="T25" fmla="*/ 9 h 16"/>
                    <a:gd name="T26" fmla="*/ 2 w 12"/>
                    <a:gd name="T27" fmla="*/ 9 h 16"/>
                    <a:gd name="T28" fmla="*/ 4 w 12"/>
                    <a:gd name="T29" fmla="*/ 10 h 16"/>
                    <a:gd name="T30" fmla="*/ 5 w 12"/>
                    <a:gd name="T31" fmla="*/ 12 h 16"/>
                    <a:gd name="T32" fmla="*/ 6 w 12"/>
                    <a:gd name="T33" fmla="*/ 12 h 16"/>
                    <a:gd name="T34" fmla="*/ 9 w 12"/>
                    <a:gd name="T35" fmla="*/ 13 h 16"/>
                    <a:gd name="T36" fmla="*/ 10 w 12"/>
                    <a:gd name="T37" fmla="*/ 14 h 16"/>
                    <a:gd name="T38" fmla="*/ 12 w 12"/>
                    <a:gd name="T3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1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6" name="Freeform 799"/>
                <p:cNvSpPr>
                  <a:spLocks/>
                </p:cNvSpPr>
                <p:nvPr/>
              </p:nvSpPr>
              <p:spPr bwMode="auto">
                <a:xfrm>
                  <a:off x="3258" y="2877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1 w 9"/>
                    <a:gd name="T3" fmla="*/ 1 h 5"/>
                    <a:gd name="T4" fmla="*/ 2 w 9"/>
                    <a:gd name="T5" fmla="*/ 2 h 5"/>
                    <a:gd name="T6" fmla="*/ 4 w 9"/>
                    <a:gd name="T7" fmla="*/ 5 h 5"/>
                    <a:gd name="T8" fmla="*/ 5 w 9"/>
                    <a:gd name="T9" fmla="*/ 5 h 5"/>
                    <a:gd name="T10" fmla="*/ 8 w 9"/>
                    <a:gd name="T11" fmla="*/ 5 h 5"/>
                    <a:gd name="T12" fmla="*/ 9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7" name="Freeform 800"/>
                <p:cNvSpPr>
                  <a:spLocks/>
                </p:cNvSpPr>
                <p:nvPr/>
              </p:nvSpPr>
              <p:spPr bwMode="auto">
                <a:xfrm>
                  <a:off x="3267" y="2882"/>
                  <a:ext cx="28" cy="6"/>
                </a:xfrm>
                <a:custGeom>
                  <a:avLst/>
                  <a:gdLst>
                    <a:gd name="T0" fmla="*/ 0 w 28"/>
                    <a:gd name="T1" fmla="*/ 0 h 6"/>
                    <a:gd name="T2" fmla="*/ 3 w 28"/>
                    <a:gd name="T3" fmla="*/ 0 h 6"/>
                    <a:gd name="T4" fmla="*/ 5 w 28"/>
                    <a:gd name="T5" fmla="*/ 1 h 6"/>
                    <a:gd name="T6" fmla="*/ 10 w 28"/>
                    <a:gd name="T7" fmla="*/ 1 h 6"/>
                    <a:gd name="T8" fmla="*/ 12 w 28"/>
                    <a:gd name="T9" fmla="*/ 3 h 6"/>
                    <a:gd name="T10" fmla="*/ 14 w 28"/>
                    <a:gd name="T11" fmla="*/ 3 h 6"/>
                    <a:gd name="T12" fmla="*/ 18 w 28"/>
                    <a:gd name="T13" fmla="*/ 3 h 6"/>
                    <a:gd name="T14" fmla="*/ 22 w 28"/>
                    <a:gd name="T15" fmla="*/ 3 h 6"/>
                    <a:gd name="T16" fmla="*/ 23 w 28"/>
                    <a:gd name="T17" fmla="*/ 3 h 6"/>
                    <a:gd name="T18" fmla="*/ 24 w 28"/>
                    <a:gd name="T19" fmla="*/ 4 h 6"/>
                    <a:gd name="T20" fmla="*/ 26 w 28"/>
                    <a:gd name="T21" fmla="*/ 4 h 6"/>
                    <a:gd name="T22" fmla="*/ 26 w 28"/>
                    <a:gd name="T23" fmla="*/ 4 h 6"/>
                    <a:gd name="T24" fmla="*/ 26 w 28"/>
                    <a:gd name="T25" fmla="*/ 4 h 6"/>
                    <a:gd name="T26" fmla="*/ 26 w 28"/>
                    <a:gd name="T27" fmla="*/ 6 h 6"/>
                    <a:gd name="T28" fmla="*/ 27 w 28"/>
                    <a:gd name="T29" fmla="*/ 6 h 6"/>
                    <a:gd name="T30" fmla="*/ 28 w 28"/>
                    <a:gd name="T31" fmla="*/ 6 h 6"/>
                    <a:gd name="T32" fmla="*/ 28 w 28"/>
                    <a:gd name="T33" fmla="*/ 6 h 6"/>
                    <a:gd name="T34" fmla="*/ 28 w 28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8" name="Line 801"/>
                <p:cNvSpPr>
                  <a:spLocks noChangeShapeType="1"/>
                </p:cNvSpPr>
                <p:nvPr/>
              </p:nvSpPr>
              <p:spPr bwMode="auto">
                <a:xfrm>
                  <a:off x="3295" y="28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49" name="Line 802"/>
                <p:cNvSpPr>
                  <a:spLocks noChangeShapeType="1"/>
                </p:cNvSpPr>
                <p:nvPr/>
              </p:nvSpPr>
              <p:spPr bwMode="auto">
                <a:xfrm>
                  <a:off x="3297" y="288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0" name="Line 803"/>
                <p:cNvSpPr>
                  <a:spLocks noChangeShapeType="1"/>
                </p:cNvSpPr>
                <p:nvPr/>
              </p:nvSpPr>
              <p:spPr bwMode="auto">
                <a:xfrm>
                  <a:off x="3297" y="28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1" name="Freeform 804"/>
                <p:cNvSpPr>
                  <a:spLocks/>
                </p:cNvSpPr>
                <p:nvPr/>
              </p:nvSpPr>
              <p:spPr bwMode="auto">
                <a:xfrm>
                  <a:off x="3298" y="2888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4 w 14"/>
                    <a:gd name="T3" fmla="*/ 0 h 8"/>
                    <a:gd name="T4" fmla="*/ 4 w 14"/>
                    <a:gd name="T5" fmla="*/ 0 h 8"/>
                    <a:gd name="T6" fmla="*/ 4 w 14"/>
                    <a:gd name="T7" fmla="*/ 0 h 8"/>
                    <a:gd name="T8" fmla="*/ 6 w 14"/>
                    <a:gd name="T9" fmla="*/ 0 h 8"/>
                    <a:gd name="T10" fmla="*/ 6 w 14"/>
                    <a:gd name="T11" fmla="*/ 0 h 8"/>
                    <a:gd name="T12" fmla="*/ 6 w 14"/>
                    <a:gd name="T13" fmla="*/ 0 h 8"/>
                    <a:gd name="T14" fmla="*/ 7 w 14"/>
                    <a:gd name="T15" fmla="*/ 0 h 8"/>
                    <a:gd name="T16" fmla="*/ 7 w 14"/>
                    <a:gd name="T17" fmla="*/ 0 h 8"/>
                    <a:gd name="T18" fmla="*/ 8 w 14"/>
                    <a:gd name="T19" fmla="*/ 1 h 8"/>
                    <a:gd name="T20" fmla="*/ 8 w 14"/>
                    <a:gd name="T21" fmla="*/ 1 h 8"/>
                    <a:gd name="T22" fmla="*/ 8 w 14"/>
                    <a:gd name="T23" fmla="*/ 2 h 8"/>
                    <a:gd name="T24" fmla="*/ 8 w 14"/>
                    <a:gd name="T25" fmla="*/ 2 h 8"/>
                    <a:gd name="T26" fmla="*/ 8 w 14"/>
                    <a:gd name="T27" fmla="*/ 4 h 8"/>
                    <a:gd name="T28" fmla="*/ 8 w 14"/>
                    <a:gd name="T29" fmla="*/ 4 h 8"/>
                    <a:gd name="T30" fmla="*/ 8 w 14"/>
                    <a:gd name="T31" fmla="*/ 4 h 8"/>
                    <a:gd name="T32" fmla="*/ 7 w 14"/>
                    <a:gd name="T33" fmla="*/ 5 h 8"/>
                    <a:gd name="T34" fmla="*/ 7 w 14"/>
                    <a:gd name="T35" fmla="*/ 5 h 8"/>
                    <a:gd name="T36" fmla="*/ 7 w 14"/>
                    <a:gd name="T37" fmla="*/ 6 h 8"/>
                    <a:gd name="T38" fmla="*/ 7 w 14"/>
                    <a:gd name="T39" fmla="*/ 6 h 8"/>
                    <a:gd name="T40" fmla="*/ 7 w 14"/>
                    <a:gd name="T41" fmla="*/ 6 h 8"/>
                    <a:gd name="T42" fmla="*/ 8 w 14"/>
                    <a:gd name="T43" fmla="*/ 6 h 8"/>
                    <a:gd name="T44" fmla="*/ 11 w 14"/>
                    <a:gd name="T45" fmla="*/ 6 h 8"/>
                    <a:gd name="T46" fmla="*/ 11 w 14"/>
                    <a:gd name="T47" fmla="*/ 6 h 8"/>
                    <a:gd name="T48" fmla="*/ 12 w 14"/>
                    <a:gd name="T49" fmla="*/ 6 h 8"/>
                    <a:gd name="T50" fmla="*/ 14 w 14"/>
                    <a:gd name="T51" fmla="*/ 6 h 8"/>
                    <a:gd name="T52" fmla="*/ 14 w 14"/>
                    <a:gd name="T53" fmla="*/ 6 h 8"/>
                    <a:gd name="T54" fmla="*/ 14 w 14"/>
                    <a:gd name="T55" fmla="*/ 8 h 8"/>
                    <a:gd name="T56" fmla="*/ 14 w 14"/>
                    <a:gd name="T57" fmla="*/ 8 h 8"/>
                    <a:gd name="T58" fmla="*/ 14 w 14"/>
                    <a:gd name="T5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2" name="Freeform 805"/>
                <p:cNvSpPr>
                  <a:spLocks/>
                </p:cNvSpPr>
                <p:nvPr/>
              </p:nvSpPr>
              <p:spPr bwMode="auto">
                <a:xfrm>
                  <a:off x="3310" y="2896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1 h 2"/>
                    <a:gd name="T6" fmla="*/ 0 w 2"/>
                    <a:gd name="T7" fmla="*/ 1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3" name="Freeform 806"/>
                <p:cNvSpPr>
                  <a:spLocks/>
                </p:cNvSpPr>
                <p:nvPr/>
              </p:nvSpPr>
              <p:spPr bwMode="auto">
                <a:xfrm>
                  <a:off x="3309" y="289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754" name="Freeform 807"/>
                <p:cNvSpPr>
                  <a:spLocks/>
                </p:cNvSpPr>
                <p:nvPr/>
              </p:nvSpPr>
              <p:spPr bwMode="auto">
                <a:xfrm>
                  <a:off x="3308" y="2900"/>
                  <a:ext cx="10" cy="11"/>
                </a:xfrm>
                <a:custGeom>
                  <a:avLst/>
                  <a:gdLst>
                    <a:gd name="T0" fmla="*/ 1 w 10"/>
                    <a:gd name="T1" fmla="*/ 0 h 11"/>
                    <a:gd name="T2" fmla="*/ 1 w 10"/>
                    <a:gd name="T3" fmla="*/ 1 h 11"/>
                    <a:gd name="T4" fmla="*/ 0 w 10"/>
                    <a:gd name="T5" fmla="*/ 2 h 11"/>
                    <a:gd name="T6" fmla="*/ 0 w 10"/>
                    <a:gd name="T7" fmla="*/ 2 h 11"/>
                    <a:gd name="T8" fmla="*/ 0 w 10"/>
                    <a:gd name="T9" fmla="*/ 4 h 11"/>
                    <a:gd name="T10" fmla="*/ 0 w 10"/>
                    <a:gd name="T11" fmla="*/ 4 h 11"/>
                    <a:gd name="T12" fmla="*/ 0 w 10"/>
                    <a:gd name="T13" fmla="*/ 5 h 11"/>
                    <a:gd name="T14" fmla="*/ 1 w 10"/>
                    <a:gd name="T15" fmla="*/ 6 h 11"/>
                    <a:gd name="T16" fmla="*/ 5 w 10"/>
                    <a:gd name="T17" fmla="*/ 9 h 11"/>
                    <a:gd name="T18" fmla="*/ 8 w 10"/>
                    <a:gd name="T19" fmla="*/ 11 h 11"/>
                    <a:gd name="T20" fmla="*/ 9 w 10"/>
                    <a:gd name="T21" fmla="*/ 11 h 11"/>
                    <a:gd name="T22" fmla="*/ 10 w 10"/>
                    <a:gd name="T2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5" y="9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1234" name="Group 1009"/>
              <p:cNvGrpSpPr>
                <a:grpSpLocks/>
              </p:cNvGrpSpPr>
              <p:nvPr/>
            </p:nvGrpSpPr>
            <p:grpSpPr bwMode="auto">
              <a:xfrm>
                <a:off x="7358584" y="2669593"/>
                <a:ext cx="1015129" cy="957122"/>
                <a:chOff x="3318" y="2902"/>
                <a:chExt cx="1050" cy="990"/>
              </a:xfrm>
            </p:grpSpPr>
            <p:sp>
              <p:nvSpPr>
                <p:cNvPr id="1355" name="Freeform 809"/>
                <p:cNvSpPr>
                  <a:spLocks/>
                </p:cNvSpPr>
                <p:nvPr/>
              </p:nvSpPr>
              <p:spPr bwMode="auto">
                <a:xfrm>
                  <a:off x="3318" y="2902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2 w 13"/>
                    <a:gd name="T3" fmla="*/ 7 h 7"/>
                    <a:gd name="T4" fmla="*/ 2 w 13"/>
                    <a:gd name="T5" fmla="*/ 6 h 7"/>
                    <a:gd name="T6" fmla="*/ 3 w 13"/>
                    <a:gd name="T7" fmla="*/ 4 h 7"/>
                    <a:gd name="T8" fmla="*/ 4 w 13"/>
                    <a:gd name="T9" fmla="*/ 4 h 7"/>
                    <a:gd name="T10" fmla="*/ 6 w 13"/>
                    <a:gd name="T11" fmla="*/ 2 h 7"/>
                    <a:gd name="T12" fmla="*/ 6 w 13"/>
                    <a:gd name="T13" fmla="*/ 2 h 7"/>
                    <a:gd name="T14" fmla="*/ 6 w 13"/>
                    <a:gd name="T15" fmla="*/ 0 h 7"/>
                    <a:gd name="T16" fmla="*/ 7 w 13"/>
                    <a:gd name="T17" fmla="*/ 2 h 7"/>
                    <a:gd name="T18" fmla="*/ 10 w 13"/>
                    <a:gd name="T19" fmla="*/ 2 h 7"/>
                    <a:gd name="T20" fmla="*/ 10 w 13"/>
                    <a:gd name="T21" fmla="*/ 2 h 7"/>
                    <a:gd name="T22" fmla="*/ 13 w 13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56" name="Freeform 810"/>
                <p:cNvSpPr>
                  <a:spLocks/>
                </p:cNvSpPr>
                <p:nvPr/>
              </p:nvSpPr>
              <p:spPr bwMode="auto">
                <a:xfrm>
                  <a:off x="3331" y="290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57" name="Freeform 811"/>
                <p:cNvSpPr>
                  <a:spLocks/>
                </p:cNvSpPr>
                <p:nvPr/>
              </p:nvSpPr>
              <p:spPr bwMode="auto">
                <a:xfrm>
                  <a:off x="3332" y="290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1 w 1"/>
                    <a:gd name="T5" fmla="*/ 2 h 7"/>
                    <a:gd name="T6" fmla="*/ 1 w 1"/>
                    <a:gd name="T7" fmla="*/ 3 h 7"/>
                    <a:gd name="T8" fmla="*/ 1 w 1"/>
                    <a:gd name="T9" fmla="*/ 5 h 7"/>
                    <a:gd name="T10" fmla="*/ 0 w 1"/>
                    <a:gd name="T11" fmla="*/ 6 h 7"/>
                    <a:gd name="T12" fmla="*/ 0 w 1"/>
                    <a:gd name="T13" fmla="*/ 6 h 7"/>
                    <a:gd name="T14" fmla="*/ 0 w 1"/>
                    <a:gd name="T15" fmla="*/ 6 h 7"/>
                    <a:gd name="T16" fmla="*/ 0 w 1"/>
                    <a:gd name="T17" fmla="*/ 7 h 7"/>
                    <a:gd name="T18" fmla="*/ 0 w 1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58" name="Freeform 812"/>
                <p:cNvSpPr>
                  <a:spLocks/>
                </p:cNvSpPr>
                <p:nvPr/>
              </p:nvSpPr>
              <p:spPr bwMode="auto">
                <a:xfrm>
                  <a:off x="3332" y="291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2 h 3"/>
                    <a:gd name="T4" fmla="*/ 1 w 1"/>
                    <a:gd name="T5" fmla="*/ 2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59" name="Freeform 813"/>
                <p:cNvSpPr>
                  <a:spLocks/>
                </p:cNvSpPr>
                <p:nvPr/>
              </p:nvSpPr>
              <p:spPr bwMode="auto">
                <a:xfrm>
                  <a:off x="3333" y="2916"/>
                  <a:ext cx="22" cy="9"/>
                </a:xfrm>
                <a:custGeom>
                  <a:avLst/>
                  <a:gdLst>
                    <a:gd name="T0" fmla="*/ 0 w 22"/>
                    <a:gd name="T1" fmla="*/ 0 h 9"/>
                    <a:gd name="T2" fmla="*/ 2 w 22"/>
                    <a:gd name="T3" fmla="*/ 0 h 9"/>
                    <a:gd name="T4" fmla="*/ 2 w 22"/>
                    <a:gd name="T5" fmla="*/ 1 h 9"/>
                    <a:gd name="T6" fmla="*/ 3 w 22"/>
                    <a:gd name="T7" fmla="*/ 1 h 9"/>
                    <a:gd name="T8" fmla="*/ 4 w 22"/>
                    <a:gd name="T9" fmla="*/ 1 h 9"/>
                    <a:gd name="T10" fmla="*/ 6 w 22"/>
                    <a:gd name="T11" fmla="*/ 1 h 9"/>
                    <a:gd name="T12" fmla="*/ 7 w 22"/>
                    <a:gd name="T13" fmla="*/ 1 h 9"/>
                    <a:gd name="T14" fmla="*/ 8 w 22"/>
                    <a:gd name="T15" fmla="*/ 1 h 9"/>
                    <a:gd name="T16" fmla="*/ 10 w 22"/>
                    <a:gd name="T17" fmla="*/ 1 h 9"/>
                    <a:gd name="T18" fmla="*/ 11 w 22"/>
                    <a:gd name="T19" fmla="*/ 3 h 9"/>
                    <a:gd name="T20" fmla="*/ 12 w 22"/>
                    <a:gd name="T21" fmla="*/ 4 h 9"/>
                    <a:gd name="T22" fmla="*/ 14 w 22"/>
                    <a:gd name="T23" fmla="*/ 4 h 9"/>
                    <a:gd name="T24" fmla="*/ 16 w 22"/>
                    <a:gd name="T25" fmla="*/ 5 h 9"/>
                    <a:gd name="T26" fmla="*/ 19 w 22"/>
                    <a:gd name="T27" fmla="*/ 7 h 9"/>
                    <a:gd name="T28" fmla="*/ 20 w 22"/>
                    <a:gd name="T29" fmla="*/ 8 h 9"/>
                    <a:gd name="T30" fmla="*/ 22 w 22"/>
                    <a:gd name="T31" fmla="*/ 9 h 9"/>
                    <a:gd name="T32" fmla="*/ 22 w 22"/>
                    <a:gd name="T33" fmla="*/ 9 h 9"/>
                    <a:gd name="T34" fmla="*/ 22 w 22"/>
                    <a:gd name="T3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0" name="Freeform 814"/>
                <p:cNvSpPr>
                  <a:spLocks/>
                </p:cNvSpPr>
                <p:nvPr/>
              </p:nvSpPr>
              <p:spPr bwMode="auto">
                <a:xfrm>
                  <a:off x="3355" y="2925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3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1" name="Freeform 815"/>
                <p:cNvSpPr>
                  <a:spLocks/>
                </p:cNvSpPr>
                <p:nvPr/>
              </p:nvSpPr>
              <p:spPr bwMode="auto">
                <a:xfrm>
                  <a:off x="3358" y="292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2" name="Freeform 816"/>
                <p:cNvSpPr>
                  <a:spLocks/>
                </p:cNvSpPr>
                <p:nvPr/>
              </p:nvSpPr>
              <p:spPr bwMode="auto">
                <a:xfrm>
                  <a:off x="3359" y="292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2 h 4"/>
                    <a:gd name="T4" fmla="*/ 0 w 1"/>
                    <a:gd name="T5" fmla="*/ 3 h 4"/>
                    <a:gd name="T6" fmla="*/ 1 w 1"/>
                    <a:gd name="T7" fmla="*/ 3 h 4"/>
                    <a:gd name="T8" fmla="*/ 1 w 1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3" name="Freeform 817"/>
                <p:cNvSpPr>
                  <a:spLocks/>
                </p:cNvSpPr>
                <p:nvPr/>
              </p:nvSpPr>
              <p:spPr bwMode="auto">
                <a:xfrm>
                  <a:off x="3360" y="29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4" name="Line 818"/>
                <p:cNvSpPr>
                  <a:spLocks noChangeShapeType="1"/>
                </p:cNvSpPr>
                <p:nvPr/>
              </p:nvSpPr>
              <p:spPr bwMode="auto">
                <a:xfrm>
                  <a:off x="3360" y="293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5" name="Freeform 819"/>
                <p:cNvSpPr>
                  <a:spLocks/>
                </p:cNvSpPr>
                <p:nvPr/>
              </p:nvSpPr>
              <p:spPr bwMode="auto">
                <a:xfrm>
                  <a:off x="3360" y="2933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6" name="Line 820"/>
                <p:cNvSpPr>
                  <a:spLocks noChangeShapeType="1"/>
                </p:cNvSpPr>
                <p:nvPr/>
              </p:nvSpPr>
              <p:spPr bwMode="auto">
                <a:xfrm>
                  <a:off x="3360" y="2936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7" name="Freeform 821"/>
                <p:cNvSpPr>
                  <a:spLocks/>
                </p:cNvSpPr>
                <p:nvPr/>
              </p:nvSpPr>
              <p:spPr bwMode="auto">
                <a:xfrm>
                  <a:off x="3362" y="293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8" name="Freeform 822"/>
                <p:cNvSpPr>
                  <a:spLocks/>
                </p:cNvSpPr>
                <p:nvPr/>
              </p:nvSpPr>
              <p:spPr bwMode="auto">
                <a:xfrm>
                  <a:off x="3363" y="2938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69" name="Freeform 823"/>
                <p:cNvSpPr>
                  <a:spLocks/>
                </p:cNvSpPr>
                <p:nvPr/>
              </p:nvSpPr>
              <p:spPr bwMode="auto">
                <a:xfrm>
                  <a:off x="3366" y="2939"/>
                  <a:ext cx="5" cy="8"/>
                </a:xfrm>
                <a:custGeom>
                  <a:avLst/>
                  <a:gdLst>
                    <a:gd name="T0" fmla="*/ 0 w 5"/>
                    <a:gd name="T1" fmla="*/ 0 h 8"/>
                    <a:gd name="T2" fmla="*/ 0 w 5"/>
                    <a:gd name="T3" fmla="*/ 1 h 8"/>
                    <a:gd name="T4" fmla="*/ 0 w 5"/>
                    <a:gd name="T5" fmla="*/ 1 h 8"/>
                    <a:gd name="T6" fmla="*/ 1 w 5"/>
                    <a:gd name="T7" fmla="*/ 3 h 8"/>
                    <a:gd name="T8" fmla="*/ 2 w 5"/>
                    <a:gd name="T9" fmla="*/ 3 h 8"/>
                    <a:gd name="T10" fmla="*/ 2 w 5"/>
                    <a:gd name="T11" fmla="*/ 4 h 8"/>
                    <a:gd name="T12" fmla="*/ 2 w 5"/>
                    <a:gd name="T13" fmla="*/ 7 h 8"/>
                    <a:gd name="T14" fmla="*/ 4 w 5"/>
                    <a:gd name="T15" fmla="*/ 7 h 8"/>
                    <a:gd name="T16" fmla="*/ 4 w 5"/>
                    <a:gd name="T17" fmla="*/ 8 h 8"/>
                    <a:gd name="T18" fmla="*/ 5 w 5"/>
                    <a:gd name="T19" fmla="*/ 8 h 8"/>
                    <a:gd name="T20" fmla="*/ 5 w 5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0" name="Line 824"/>
                <p:cNvSpPr>
                  <a:spLocks noChangeShapeType="1"/>
                </p:cNvSpPr>
                <p:nvPr/>
              </p:nvSpPr>
              <p:spPr bwMode="auto">
                <a:xfrm>
                  <a:off x="3371" y="2947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1" name="Line 825"/>
                <p:cNvSpPr>
                  <a:spLocks noChangeShapeType="1"/>
                </p:cNvSpPr>
                <p:nvPr/>
              </p:nvSpPr>
              <p:spPr bwMode="auto">
                <a:xfrm>
                  <a:off x="3371" y="294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2" name="Line 826"/>
                <p:cNvSpPr>
                  <a:spLocks noChangeShapeType="1"/>
                </p:cNvSpPr>
                <p:nvPr/>
              </p:nvSpPr>
              <p:spPr bwMode="auto">
                <a:xfrm>
                  <a:off x="3372" y="294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3" name="Freeform 827"/>
                <p:cNvSpPr>
                  <a:spLocks/>
                </p:cNvSpPr>
                <p:nvPr/>
              </p:nvSpPr>
              <p:spPr bwMode="auto">
                <a:xfrm>
                  <a:off x="3510" y="333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4" name="Freeform 828"/>
                <p:cNvSpPr>
                  <a:spLocks/>
                </p:cNvSpPr>
                <p:nvPr/>
              </p:nvSpPr>
              <p:spPr bwMode="auto">
                <a:xfrm>
                  <a:off x="3529" y="334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5" name="Freeform 829"/>
                <p:cNvSpPr>
                  <a:spLocks/>
                </p:cNvSpPr>
                <p:nvPr/>
              </p:nvSpPr>
              <p:spPr bwMode="auto">
                <a:xfrm>
                  <a:off x="3532" y="334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6" name="Freeform 830"/>
                <p:cNvSpPr>
                  <a:spLocks/>
                </p:cNvSpPr>
                <p:nvPr/>
              </p:nvSpPr>
              <p:spPr bwMode="auto">
                <a:xfrm>
                  <a:off x="3532" y="334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7" name="Freeform 831"/>
                <p:cNvSpPr>
                  <a:spLocks/>
                </p:cNvSpPr>
                <p:nvPr/>
              </p:nvSpPr>
              <p:spPr bwMode="auto">
                <a:xfrm>
                  <a:off x="3540" y="3355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1 w 6"/>
                    <a:gd name="T3" fmla="*/ 0 h 1"/>
                    <a:gd name="T4" fmla="*/ 2 w 6"/>
                    <a:gd name="T5" fmla="*/ 1 h 1"/>
                    <a:gd name="T6" fmla="*/ 2 w 6"/>
                    <a:gd name="T7" fmla="*/ 1 h 1"/>
                    <a:gd name="T8" fmla="*/ 4 w 6"/>
                    <a:gd name="T9" fmla="*/ 0 h 1"/>
                    <a:gd name="T10" fmla="*/ 5 w 6"/>
                    <a:gd name="T11" fmla="*/ 0 h 1"/>
                    <a:gd name="T12" fmla="*/ 5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8" name="Freeform 832"/>
                <p:cNvSpPr>
                  <a:spLocks/>
                </p:cNvSpPr>
                <p:nvPr/>
              </p:nvSpPr>
              <p:spPr bwMode="auto">
                <a:xfrm>
                  <a:off x="3546" y="335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2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5 w 5"/>
                    <a:gd name="T11" fmla="*/ 0 h 1"/>
                    <a:gd name="T12" fmla="*/ 5 w 5"/>
                    <a:gd name="T13" fmla="*/ 1 h 1"/>
                    <a:gd name="T14" fmla="*/ 5 w 5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79" name="Freeform 833"/>
                <p:cNvSpPr>
                  <a:spLocks/>
                </p:cNvSpPr>
                <p:nvPr/>
              </p:nvSpPr>
              <p:spPr bwMode="auto">
                <a:xfrm>
                  <a:off x="3555" y="3360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1 w 8"/>
                    <a:gd name="T3" fmla="*/ 2 h 6"/>
                    <a:gd name="T4" fmla="*/ 1 w 8"/>
                    <a:gd name="T5" fmla="*/ 2 h 6"/>
                    <a:gd name="T6" fmla="*/ 2 w 8"/>
                    <a:gd name="T7" fmla="*/ 2 h 6"/>
                    <a:gd name="T8" fmla="*/ 2 w 8"/>
                    <a:gd name="T9" fmla="*/ 2 h 6"/>
                    <a:gd name="T10" fmla="*/ 4 w 8"/>
                    <a:gd name="T11" fmla="*/ 2 h 6"/>
                    <a:gd name="T12" fmla="*/ 4 w 8"/>
                    <a:gd name="T13" fmla="*/ 2 h 6"/>
                    <a:gd name="T14" fmla="*/ 5 w 8"/>
                    <a:gd name="T15" fmla="*/ 2 h 6"/>
                    <a:gd name="T16" fmla="*/ 5 w 8"/>
                    <a:gd name="T17" fmla="*/ 2 h 6"/>
                    <a:gd name="T18" fmla="*/ 6 w 8"/>
                    <a:gd name="T19" fmla="*/ 3 h 6"/>
                    <a:gd name="T20" fmla="*/ 6 w 8"/>
                    <a:gd name="T21" fmla="*/ 3 h 6"/>
                    <a:gd name="T22" fmla="*/ 6 w 8"/>
                    <a:gd name="T23" fmla="*/ 3 h 6"/>
                    <a:gd name="T24" fmla="*/ 6 w 8"/>
                    <a:gd name="T25" fmla="*/ 4 h 6"/>
                    <a:gd name="T26" fmla="*/ 6 w 8"/>
                    <a:gd name="T27" fmla="*/ 4 h 6"/>
                    <a:gd name="T28" fmla="*/ 6 w 8"/>
                    <a:gd name="T29" fmla="*/ 4 h 6"/>
                    <a:gd name="T30" fmla="*/ 6 w 8"/>
                    <a:gd name="T31" fmla="*/ 4 h 6"/>
                    <a:gd name="T32" fmla="*/ 8 w 8"/>
                    <a:gd name="T33" fmla="*/ 4 h 6"/>
                    <a:gd name="T34" fmla="*/ 8 w 8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0" name="Freeform 834"/>
                <p:cNvSpPr>
                  <a:spLocks/>
                </p:cNvSpPr>
                <p:nvPr/>
              </p:nvSpPr>
              <p:spPr bwMode="auto">
                <a:xfrm>
                  <a:off x="3563" y="33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1" name="Freeform 835"/>
                <p:cNvSpPr>
                  <a:spLocks/>
                </p:cNvSpPr>
                <p:nvPr/>
              </p:nvSpPr>
              <p:spPr bwMode="auto">
                <a:xfrm>
                  <a:off x="3572" y="338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2" name="Freeform 836"/>
                <p:cNvSpPr>
                  <a:spLocks/>
                </p:cNvSpPr>
                <p:nvPr/>
              </p:nvSpPr>
              <p:spPr bwMode="auto">
                <a:xfrm>
                  <a:off x="3575" y="338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1 h 3"/>
                    <a:gd name="T6" fmla="*/ 0 w 1"/>
                    <a:gd name="T7" fmla="*/ 1 h 3"/>
                    <a:gd name="T8" fmla="*/ 0 w 1"/>
                    <a:gd name="T9" fmla="*/ 1 h 3"/>
                    <a:gd name="T10" fmla="*/ 0 w 1"/>
                    <a:gd name="T11" fmla="*/ 3 h 3"/>
                    <a:gd name="T12" fmla="*/ 0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3" name="Freeform 837"/>
                <p:cNvSpPr>
                  <a:spLocks/>
                </p:cNvSpPr>
                <p:nvPr/>
              </p:nvSpPr>
              <p:spPr bwMode="auto">
                <a:xfrm>
                  <a:off x="3582" y="338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4" name="Freeform 838"/>
                <p:cNvSpPr>
                  <a:spLocks/>
                </p:cNvSpPr>
                <p:nvPr/>
              </p:nvSpPr>
              <p:spPr bwMode="auto">
                <a:xfrm>
                  <a:off x="3583" y="338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5" name="Freeform 839"/>
                <p:cNvSpPr>
                  <a:spLocks/>
                </p:cNvSpPr>
                <p:nvPr/>
              </p:nvSpPr>
              <p:spPr bwMode="auto">
                <a:xfrm>
                  <a:off x="3494" y="33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1 w 4"/>
                    <a:gd name="T5" fmla="*/ 0 h 1"/>
                    <a:gd name="T6" fmla="*/ 1 w 4"/>
                    <a:gd name="T7" fmla="*/ 0 h 1"/>
                    <a:gd name="T8" fmla="*/ 1 w 4"/>
                    <a:gd name="T9" fmla="*/ 0 h 1"/>
                    <a:gd name="T10" fmla="*/ 3 w 4"/>
                    <a:gd name="T11" fmla="*/ 0 h 1"/>
                    <a:gd name="T12" fmla="*/ 3 w 4"/>
                    <a:gd name="T13" fmla="*/ 0 h 1"/>
                    <a:gd name="T14" fmla="*/ 4 w 4"/>
                    <a:gd name="T15" fmla="*/ 1 h 1"/>
                    <a:gd name="T16" fmla="*/ 4 w 4"/>
                    <a:gd name="T17" fmla="*/ 1 h 1"/>
                    <a:gd name="T18" fmla="*/ 4 w 4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6" name="Freeform 840"/>
                <p:cNvSpPr>
                  <a:spLocks/>
                </p:cNvSpPr>
                <p:nvPr/>
              </p:nvSpPr>
              <p:spPr bwMode="auto">
                <a:xfrm>
                  <a:off x="3498" y="3318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2 h 10"/>
                    <a:gd name="T6" fmla="*/ 1 w 3"/>
                    <a:gd name="T7" fmla="*/ 2 h 10"/>
                    <a:gd name="T8" fmla="*/ 1 w 3"/>
                    <a:gd name="T9" fmla="*/ 4 h 10"/>
                    <a:gd name="T10" fmla="*/ 1 w 3"/>
                    <a:gd name="T11" fmla="*/ 6 h 10"/>
                    <a:gd name="T12" fmla="*/ 1 w 3"/>
                    <a:gd name="T13" fmla="*/ 6 h 10"/>
                    <a:gd name="T14" fmla="*/ 1 w 3"/>
                    <a:gd name="T15" fmla="*/ 7 h 10"/>
                    <a:gd name="T16" fmla="*/ 1 w 3"/>
                    <a:gd name="T17" fmla="*/ 7 h 10"/>
                    <a:gd name="T18" fmla="*/ 1 w 3"/>
                    <a:gd name="T19" fmla="*/ 7 h 10"/>
                    <a:gd name="T20" fmla="*/ 3 w 3"/>
                    <a:gd name="T21" fmla="*/ 8 h 10"/>
                    <a:gd name="T22" fmla="*/ 3 w 3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7" name="Freeform 841"/>
                <p:cNvSpPr>
                  <a:spLocks/>
                </p:cNvSpPr>
                <p:nvPr/>
              </p:nvSpPr>
              <p:spPr bwMode="auto">
                <a:xfrm>
                  <a:off x="3487" y="330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8" name="Freeform 842"/>
                <p:cNvSpPr>
                  <a:spLocks/>
                </p:cNvSpPr>
                <p:nvPr/>
              </p:nvSpPr>
              <p:spPr bwMode="auto">
                <a:xfrm>
                  <a:off x="3487" y="330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89" name="Freeform 843"/>
                <p:cNvSpPr>
                  <a:spLocks/>
                </p:cNvSpPr>
                <p:nvPr/>
              </p:nvSpPr>
              <p:spPr bwMode="auto">
                <a:xfrm>
                  <a:off x="3982" y="3533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0" name="Freeform 844"/>
                <p:cNvSpPr>
                  <a:spLocks/>
                </p:cNvSpPr>
                <p:nvPr/>
              </p:nvSpPr>
              <p:spPr bwMode="auto">
                <a:xfrm>
                  <a:off x="3600" y="3394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1 h 3"/>
                    <a:gd name="T6" fmla="*/ 0 w 2"/>
                    <a:gd name="T7" fmla="*/ 1 h 3"/>
                    <a:gd name="T8" fmla="*/ 0 w 2"/>
                    <a:gd name="T9" fmla="*/ 1 h 3"/>
                    <a:gd name="T10" fmla="*/ 0 w 2"/>
                    <a:gd name="T11" fmla="*/ 3 h 3"/>
                    <a:gd name="T12" fmla="*/ 2 w 2"/>
                    <a:gd name="T13" fmla="*/ 3 h 3"/>
                    <a:gd name="T14" fmla="*/ 2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1" name="Freeform 845"/>
                <p:cNvSpPr>
                  <a:spLocks/>
                </p:cNvSpPr>
                <p:nvPr/>
              </p:nvSpPr>
              <p:spPr bwMode="auto">
                <a:xfrm>
                  <a:off x="3602" y="339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1 h 1"/>
                    <a:gd name="T4" fmla="*/ 1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2" name="Freeform 846"/>
                <p:cNvSpPr>
                  <a:spLocks/>
                </p:cNvSpPr>
                <p:nvPr/>
              </p:nvSpPr>
              <p:spPr bwMode="auto">
                <a:xfrm>
                  <a:off x="3653" y="3412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1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3" name="Freeform 847"/>
                <p:cNvSpPr>
                  <a:spLocks/>
                </p:cNvSpPr>
                <p:nvPr/>
              </p:nvSpPr>
              <p:spPr bwMode="auto">
                <a:xfrm>
                  <a:off x="3656" y="341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4" name="Freeform 848"/>
                <p:cNvSpPr>
                  <a:spLocks/>
                </p:cNvSpPr>
                <p:nvPr/>
              </p:nvSpPr>
              <p:spPr bwMode="auto">
                <a:xfrm>
                  <a:off x="3649" y="3412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1 h 2"/>
                    <a:gd name="T4" fmla="*/ 0 w 4"/>
                    <a:gd name="T5" fmla="*/ 1 h 2"/>
                    <a:gd name="T6" fmla="*/ 1 w 4"/>
                    <a:gd name="T7" fmla="*/ 1 h 2"/>
                    <a:gd name="T8" fmla="*/ 1 w 4"/>
                    <a:gd name="T9" fmla="*/ 2 h 2"/>
                    <a:gd name="T10" fmla="*/ 3 w 4"/>
                    <a:gd name="T11" fmla="*/ 2 h 2"/>
                    <a:gd name="T12" fmla="*/ 3 w 4"/>
                    <a:gd name="T13" fmla="*/ 2 h 2"/>
                    <a:gd name="T14" fmla="*/ 4 w 4"/>
                    <a:gd name="T15" fmla="*/ 1 h 2"/>
                    <a:gd name="T16" fmla="*/ 4 w 4"/>
                    <a:gd name="T17" fmla="*/ 1 h 2"/>
                    <a:gd name="T18" fmla="*/ 3 w 4"/>
                    <a:gd name="T19" fmla="*/ 1 h 2"/>
                    <a:gd name="T20" fmla="*/ 4 w 4"/>
                    <a:gd name="T21" fmla="*/ 0 h 2"/>
                    <a:gd name="T22" fmla="*/ 4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5" name="Freeform 849"/>
                <p:cNvSpPr>
                  <a:spLocks/>
                </p:cNvSpPr>
                <p:nvPr/>
              </p:nvSpPr>
              <p:spPr bwMode="auto">
                <a:xfrm>
                  <a:off x="3675" y="343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2 w 4"/>
                    <a:gd name="T7" fmla="*/ 1 h 4"/>
                    <a:gd name="T8" fmla="*/ 4 w 4"/>
                    <a:gd name="T9" fmla="*/ 2 h 4"/>
                    <a:gd name="T10" fmla="*/ 4 w 4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6" name="Freeform 850"/>
                <p:cNvSpPr>
                  <a:spLocks/>
                </p:cNvSpPr>
                <p:nvPr/>
              </p:nvSpPr>
              <p:spPr bwMode="auto">
                <a:xfrm>
                  <a:off x="3679" y="3443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1 h 4"/>
                    <a:gd name="T4" fmla="*/ 2 w 4"/>
                    <a:gd name="T5" fmla="*/ 2 h 4"/>
                    <a:gd name="T6" fmla="*/ 2 w 4"/>
                    <a:gd name="T7" fmla="*/ 4 h 4"/>
                    <a:gd name="T8" fmla="*/ 2 w 4"/>
                    <a:gd name="T9" fmla="*/ 4 h 4"/>
                    <a:gd name="T10" fmla="*/ 4 w 4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7" name="Freeform 851"/>
                <p:cNvSpPr>
                  <a:spLocks/>
                </p:cNvSpPr>
                <p:nvPr/>
              </p:nvSpPr>
              <p:spPr bwMode="auto">
                <a:xfrm>
                  <a:off x="3683" y="344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1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8" name="Freeform 852"/>
                <p:cNvSpPr>
                  <a:spLocks/>
                </p:cNvSpPr>
                <p:nvPr/>
              </p:nvSpPr>
              <p:spPr bwMode="auto">
                <a:xfrm>
                  <a:off x="3691" y="3449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399" name="Freeform 853"/>
                <p:cNvSpPr>
                  <a:spLocks/>
                </p:cNvSpPr>
                <p:nvPr/>
              </p:nvSpPr>
              <p:spPr bwMode="auto">
                <a:xfrm>
                  <a:off x="3683" y="3449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1 w 8"/>
                    <a:gd name="T5" fmla="*/ 0 h 3"/>
                    <a:gd name="T6" fmla="*/ 1 w 8"/>
                    <a:gd name="T7" fmla="*/ 0 h 3"/>
                    <a:gd name="T8" fmla="*/ 1 w 8"/>
                    <a:gd name="T9" fmla="*/ 2 h 3"/>
                    <a:gd name="T10" fmla="*/ 3 w 8"/>
                    <a:gd name="T11" fmla="*/ 2 h 3"/>
                    <a:gd name="T12" fmla="*/ 4 w 8"/>
                    <a:gd name="T13" fmla="*/ 3 h 3"/>
                    <a:gd name="T14" fmla="*/ 4 w 8"/>
                    <a:gd name="T15" fmla="*/ 3 h 3"/>
                    <a:gd name="T16" fmla="*/ 5 w 8"/>
                    <a:gd name="T17" fmla="*/ 3 h 3"/>
                    <a:gd name="T18" fmla="*/ 5 w 8"/>
                    <a:gd name="T19" fmla="*/ 3 h 3"/>
                    <a:gd name="T20" fmla="*/ 8 w 8"/>
                    <a:gd name="T21" fmla="*/ 2 h 3"/>
                    <a:gd name="T22" fmla="*/ 8 w 8"/>
                    <a:gd name="T2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0" name="Freeform 854"/>
                <p:cNvSpPr>
                  <a:spLocks/>
                </p:cNvSpPr>
                <p:nvPr/>
              </p:nvSpPr>
              <p:spPr bwMode="auto">
                <a:xfrm>
                  <a:off x="3692" y="3449"/>
                  <a:ext cx="10" cy="6"/>
                </a:xfrm>
                <a:custGeom>
                  <a:avLst/>
                  <a:gdLst>
                    <a:gd name="T0" fmla="*/ 0 w 10"/>
                    <a:gd name="T1" fmla="*/ 0 h 6"/>
                    <a:gd name="T2" fmla="*/ 0 w 10"/>
                    <a:gd name="T3" fmla="*/ 0 h 6"/>
                    <a:gd name="T4" fmla="*/ 2 w 10"/>
                    <a:gd name="T5" fmla="*/ 0 h 6"/>
                    <a:gd name="T6" fmla="*/ 2 w 10"/>
                    <a:gd name="T7" fmla="*/ 0 h 6"/>
                    <a:gd name="T8" fmla="*/ 3 w 10"/>
                    <a:gd name="T9" fmla="*/ 0 h 6"/>
                    <a:gd name="T10" fmla="*/ 4 w 10"/>
                    <a:gd name="T11" fmla="*/ 2 h 6"/>
                    <a:gd name="T12" fmla="*/ 6 w 10"/>
                    <a:gd name="T13" fmla="*/ 2 h 6"/>
                    <a:gd name="T14" fmla="*/ 7 w 10"/>
                    <a:gd name="T15" fmla="*/ 3 h 6"/>
                    <a:gd name="T16" fmla="*/ 8 w 10"/>
                    <a:gd name="T17" fmla="*/ 4 h 6"/>
                    <a:gd name="T18" fmla="*/ 10 w 10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1" name="Freeform 855"/>
                <p:cNvSpPr>
                  <a:spLocks/>
                </p:cNvSpPr>
                <p:nvPr/>
              </p:nvSpPr>
              <p:spPr bwMode="auto">
                <a:xfrm>
                  <a:off x="3733" y="3468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2 h 6"/>
                    <a:gd name="T4" fmla="*/ 0 w 1"/>
                    <a:gd name="T5" fmla="*/ 2 h 6"/>
                    <a:gd name="T6" fmla="*/ 0 w 1"/>
                    <a:gd name="T7" fmla="*/ 2 h 6"/>
                    <a:gd name="T8" fmla="*/ 0 w 1"/>
                    <a:gd name="T9" fmla="*/ 3 h 6"/>
                    <a:gd name="T10" fmla="*/ 0 w 1"/>
                    <a:gd name="T11" fmla="*/ 3 h 6"/>
                    <a:gd name="T12" fmla="*/ 0 w 1"/>
                    <a:gd name="T13" fmla="*/ 4 h 6"/>
                    <a:gd name="T14" fmla="*/ 1 w 1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2" name="Freeform 856"/>
                <p:cNvSpPr>
                  <a:spLocks/>
                </p:cNvSpPr>
                <p:nvPr/>
              </p:nvSpPr>
              <p:spPr bwMode="auto">
                <a:xfrm>
                  <a:off x="3702" y="3455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1 w 6"/>
                    <a:gd name="T3" fmla="*/ 1 h 4"/>
                    <a:gd name="T4" fmla="*/ 1 w 6"/>
                    <a:gd name="T5" fmla="*/ 1 h 4"/>
                    <a:gd name="T6" fmla="*/ 1 w 6"/>
                    <a:gd name="T7" fmla="*/ 1 h 4"/>
                    <a:gd name="T8" fmla="*/ 1 w 6"/>
                    <a:gd name="T9" fmla="*/ 1 h 4"/>
                    <a:gd name="T10" fmla="*/ 2 w 6"/>
                    <a:gd name="T11" fmla="*/ 1 h 4"/>
                    <a:gd name="T12" fmla="*/ 2 w 6"/>
                    <a:gd name="T13" fmla="*/ 2 h 4"/>
                    <a:gd name="T14" fmla="*/ 2 w 6"/>
                    <a:gd name="T15" fmla="*/ 2 h 4"/>
                    <a:gd name="T16" fmla="*/ 4 w 6"/>
                    <a:gd name="T17" fmla="*/ 2 h 4"/>
                    <a:gd name="T18" fmla="*/ 4 w 6"/>
                    <a:gd name="T19" fmla="*/ 4 h 4"/>
                    <a:gd name="T20" fmla="*/ 5 w 6"/>
                    <a:gd name="T21" fmla="*/ 4 h 4"/>
                    <a:gd name="T22" fmla="*/ 5 w 6"/>
                    <a:gd name="T23" fmla="*/ 4 h 4"/>
                    <a:gd name="T24" fmla="*/ 6 w 6"/>
                    <a:gd name="T2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3" name="Line 857"/>
                <p:cNvSpPr>
                  <a:spLocks noChangeShapeType="1"/>
                </p:cNvSpPr>
                <p:nvPr/>
              </p:nvSpPr>
              <p:spPr bwMode="auto">
                <a:xfrm>
                  <a:off x="3584" y="338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4" name="Line 858"/>
                <p:cNvSpPr>
                  <a:spLocks noChangeShapeType="1"/>
                </p:cNvSpPr>
                <p:nvPr/>
              </p:nvSpPr>
              <p:spPr bwMode="auto">
                <a:xfrm>
                  <a:off x="3586" y="3389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5" name="Freeform 859"/>
                <p:cNvSpPr>
                  <a:spLocks/>
                </p:cNvSpPr>
                <p:nvPr/>
              </p:nvSpPr>
              <p:spPr bwMode="auto">
                <a:xfrm>
                  <a:off x="3586" y="3389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1 w 6"/>
                    <a:gd name="T3" fmla="*/ 0 h 1"/>
                    <a:gd name="T4" fmla="*/ 1 w 6"/>
                    <a:gd name="T5" fmla="*/ 0 h 1"/>
                    <a:gd name="T6" fmla="*/ 1 w 6"/>
                    <a:gd name="T7" fmla="*/ 0 h 1"/>
                    <a:gd name="T8" fmla="*/ 2 w 6"/>
                    <a:gd name="T9" fmla="*/ 0 h 1"/>
                    <a:gd name="T10" fmla="*/ 4 w 6"/>
                    <a:gd name="T11" fmla="*/ 0 h 1"/>
                    <a:gd name="T12" fmla="*/ 4 w 6"/>
                    <a:gd name="T13" fmla="*/ 0 h 1"/>
                    <a:gd name="T14" fmla="*/ 6 w 6"/>
                    <a:gd name="T15" fmla="*/ 0 h 1"/>
                    <a:gd name="T16" fmla="*/ 6 w 6"/>
                    <a:gd name="T17" fmla="*/ 1 h 1"/>
                    <a:gd name="T18" fmla="*/ 6 w 6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6" name="Freeform 860"/>
                <p:cNvSpPr>
                  <a:spLocks/>
                </p:cNvSpPr>
                <p:nvPr/>
              </p:nvSpPr>
              <p:spPr bwMode="auto">
                <a:xfrm>
                  <a:off x="3501" y="3328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0 w 9"/>
                    <a:gd name="T7" fmla="*/ 1 h 5"/>
                    <a:gd name="T8" fmla="*/ 1 w 9"/>
                    <a:gd name="T9" fmla="*/ 1 h 5"/>
                    <a:gd name="T10" fmla="*/ 1 w 9"/>
                    <a:gd name="T11" fmla="*/ 2 h 5"/>
                    <a:gd name="T12" fmla="*/ 2 w 9"/>
                    <a:gd name="T13" fmla="*/ 2 h 5"/>
                    <a:gd name="T14" fmla="*/ 2 w 9"/>
                    <a:gd name="T15" fmla="*/ 2 h 5"/>
                    <a:gd name="T16" fmla="*/ 4 w 9"/>
                    <a:gd name="T17" fmla="*/ 2 h 5"/>
                    <a:gd name="T18" fmla="*/ 5 w 9"/>
                    <a:gd name="T19" fmla="*/ 4 h 5"/>
                    <a:gd name="T20" fmla="*/ 6 w 9"/>
                    <a:gd name="T21" fmla="*/ 4 h 5"/>
                    <a:gd name="T22" fmla="*/ 8 w 9"/>
                    <a:gd name="T23" fmla="*/ 4 h 5"/>
                    <a:gd name="T24" fmla="*/ 8 w 9"/>
                    <a:gd name="T25" fmla="*/ 5 h 5"/>
                    <a:gd name="T26" fmla="*/ 9 w 9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7" name="Freeform 861"/>
                <p:cNvSpPr>
                  <a:spLocks/>
                </p:cNvSpPr>
                <p:nvPr/>
              </p:nvSpPr>
              <p:spPr bwMode="auto">
                <a:xfrm>
                  <a:off x="3511" y="3335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2 w 18"/>
                    <a:gd name="T3" fmla="*/ 0 h 9"/>
                    <a:gd name="T4" fmla="*/ 3 w 18"/>
                    <a:gd name="T5" fmla="*/ 1 h 9"/>
                    <a:gd name="T6" fmla="*/ 4 w 18"/>
                    <a:gd name="T7" fmla="*/ 1 h 9"/>
                    <a:gd name="T8" fmla="*/ 4 w 18"/>
                    <a:gd name="T9" fmla="*/ 1 h 9"/>
                    <a:gd name="T10" fmla="*/ 4 w 18"/>
                    <a:gd name="T11" fmla="*/ 2 h 9"/>
                    <a:gd name="T12" fmla="*/ 4 w 18"/>
                    <a:gd name="T13" fmla="*/ 2 h 9"/>
                    <a:gd name="T14" fmla="*/ 4 w 18"/>
                    <a:gd name="T15" fmla="*/ 4 h 9"/>
                    <a:gd name="T16" fmla="*/ 4 w 18"/>
                    <a:gd name="T17" fmla="*/ 4 h 9"/>
                    <a:gd name="T18" fmla="*/ 4 w 18"/>
                    <a:gd name="T19" fmla="*/ 4 h 9"/>
                    <a:gd name="T20" fmla="*/ 4 w 18"/>
                    <a:gd name="T21" fmla="*/ 5 h 9"/>
                    <a:gd name="T22" fmla="*/ 4 w 18"/>
                    <a:gd name="T23" fmla="*/ 5 h 9"/>
                    <a:gd name="T24" fmla="*/ 6 w 18"/>
                    <a:gd name="T25" fmla="*/ 5 h 9"/>
                    <a:gd name="T26" fmla="*/ 6 w 18"/>
                    <a:gd name="T27" fmla="*/ 5 h 9"/>
                    <a:gd name="T28" fmla="*/ 7 w 18"/>
                    <a:gd name="T29" fmla="*/ 5 h 9"/>
                    <a:gd name="T30" fmla="*/ 8 w 18"/>
                    <a:gd name="T31" fmla="*/ 5 h 9"/>
                    <a:gd name="T32" fmla="*/ 8 w 18"/>
                    <a:gd name="T33" fmla="*/ 5 h 9"/>
                    <a:gd name="T34" fmla="*/ 10 w 18"/>
                    <a:gd name="T35" fmla="*/ 5 h 9"/>
                    <a:gd name="T36" fmla="*/ 10 w 18"/>
                    <a:gd name="T37" fmla="*/ 6 h 9"/>
                    <a:gd name="T38" fmla="*/ 11 w 18"/>
                    <a:gd name="T39" fmla="*/ 6 h 9"/>
                    <a:gd name="T40" fmla="*/ 11 w 18"/>
                    <a:gd name="T41" fmla="*/ 6 h 9"/>
                    <a:gd name="T42" fmla="*/ 11 w 18"/>
                    <a:gd name="T43" fmla="*/ 8 h 9"/>
                    <a:gd name="T44" fmla="*/ 11 w 18"/>
                    <a:gd name="T45" fmla="*/ 8 h 9"/>
                    <a:gd name="T46" fmla="*/ 13 w 18"/>
                    <a:gd name="T47" fmla="*/ 9 h 9"/>
                    <a:gd name="T48" fmla="*/ 13 w 18"/>
                    <a:gd name="T49" fmla="*/ 9 h 9"/>
                    <a:gd name="T50" fmla="*/ 13 w 18"/>
                    <a:gd name="T51" fmla="*/ 9 h 9"/>
                    <a:gd name="T52" fmla="*/ 14 w 18"/>
                    <a:gd name="T53" fmla="*/ 9 h 9"/>
                    <a:gd name="T54" fmla="*/ 14 w 18"/>
                    <a:gd name="T55" fmla="*/ 9 h 9"/>
                    <a:gd name="T56" fmla="*/ 14 w 18"/>
                    <a:gd name="T57" fmla="*/ 9 h 9"/>
                    <a:gd name="T58" fmla="*/ 14 w 18"/>
                    <a:gd name="T59" fmla="*/ 8 h 9"/>
                    <a:gd name="T60" fmla="*/ 15 w 18"/>
                    <a:gd name="T61" fmla="*/ 8 h 9"/>
                    <a:gd name="T62" fmla="*/ 15 w 18"/>
                    <a:gd name="T63" fmla="*/ 8 h 9"/>
                    <a:gd name="T64" fmla="*/ 15 w 18"/>
                    <a:gd name="T65" fmla="*/ 8 h 9"/>
                    <a:gd name="T66" fmla="*/ 17 w 18"/>
                    <a:gd name="T67" fmla="*/ 8 h 9"/>
                    <a:gd name="T68" fmla="*/ 17 w 18"/>
                    <a:gd name="T69" fmla="*/ 8 h 9"/>
                    <a:gd name="T70" fmla="*/ 18 w 18"/>
                    <a:gd name="T71" fmla="*/ 8 h 9"/>
                    <a:gd name="T72" fmla="*/ 18 w 18"/>
                    <a:gd name="T7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8" name="Freeform 862"/>
                <p:cNvSpPr>
                  <a:spLocks/>
                </p:cNvSpPr>
                <p:nvPr/>
              </p:nvSpPr>
              <p:spPr bwMode="auto">
                <a:xfrm>
                  <a:off x="3532" y="334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09" name="Freeform 863"/>
                <p:cNvSpPr>
                  <a:spLocks/>
                </p:cNvSpPr>
                <p:nvPr/>
              </p:nvSpPr>
              <p:spPr bwMode="auto">
                <a:xfrm>
                  <a:off x="3533" y="3349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0 w 7"/>
                    <a:gd name="T3" fmla="*/ 0 h 6"/>
                    <a:gd name="T4" fmla="*/ 0 w 7"/>
                    <a:gd name="T5" fmla="*/ 0 h 6"/>
                    <a:gd name="T6" fmla="*/ 1 w 7"/>
                    <a:gd name="T7" fmla="*/ 0 h 6"/>
                    <a:gd name="T8" fmla="*/ 3 w 7"/>
                    <a:gd name="T9" fmla="*/ 2 h 6"/>
                    <a:gd name="T10" fmla="*/ 3 w 7"/>
                    <a:gd name="T11" fmla="*/ 2 h 6"/>
                    <a:gd name="T12" fmla="*/ 3 w 7"/>
                    <a:gd name="T13" fmla="*/ 3 h 6"/>
                    <a:gd name="T14" fmla="*/ 4 w 7"/>
                    <a:gd name="T15" fmla="*/ 3 h 6"/>
                    <a:gd name="T16" fmla="*/ 4 w 7"/>
                    <a:gd name="T17" fmla="*/ 4 h 6"/>
                    <a:gd name="T18" fmla="*/ 7 w 7"/>
                    <a:gd name="T19" fmla="*/ 4 h 6"/>
                    <a:gd name="T20" fmla="*/ 7 w 7"/>
                    <a:gd name="T21" fmla="*/ 4 h 6"/>
                    <a:gd name="T22" fmla="*/ 7 w 7"/>
                    <a:gd name="T23" fmla="*/ 4 h 6"/>
                    <a:gd name="T24" fmla="*/ 7 w 7"/>
                    <a:gd name="T25" fmla="*/ 6 h 6"/>
                    <a:gd name="T26" fmla="*/ 7 w 7"/>
                    <a:gd name="T27" fmla="*/ 6 h 6"/>
                    <a:gd name="T28" fmla="*/ 7 w 7"/>
                    <a:gd name="T2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0" name="Freeform 864"/>
                <p:cNvSpPr>
                  <a:spLocks/>
                </p:cNvSpPr>
                <p:nvPr/>
              </p:nvSpPr>
              <p:spPr bwMode="auto">
                <a:xfrm>
                  <a:off x="3551" y="3356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0 h 4"/>
                    <a:gd name="T4" fmla="*/ 1 w 4"/>
                    <a:gd name="T5" fmla="*/ 0 h 4"/>
                    <a:gd name="T6" fmla="*/ 1 w 4"/>
                    <a:gd name="T7" fmla="*/ 0 h 4"/>
                    <a:gd name="T8" fmla="*/ 1 w 4"/>
                    <a:gd name="T9" fmla="*/ 0 h 4"/>
                    <a:gd name="T10" fmla="*/ 1 w 4"/>
                    <a:gd name="T11" fmla="*/ 1 h 4"/>
                    <a:gd name="T12" fmla="*/ 1 w 4"/>
                    <a:gd name="T13" fmla="*/ 1 h 4"/>
                    <a:gd name="T14" fmla="*/ 1 w 4"/>
                    <a:gd name="T15" fmla="*/ 1 h 4"/>
                    <a:gd name="T16" fmla="*/ 1 w 4"/>
                    <a:gd name="T17" fmla="*/ 3 h 4"/>
                    <a:gd name="T18" fmla="*/ 2 w 4"/>
                    <a:gd name="T19" fmla="*/ 3 h 4"/>
                    <a:gd name="T20" fmla="*/ 2 w 4"/>
                    <a:gd name="T21" fmla="*/ 3 h 4"/>
                    <a:gd name="T22" fmla="*/ 2 w 4"/>
                    <a:gd name="T23" fmla="*/ 3 h 4"/>
                    <a:gd name="T24" fmla="*/ 4 w 4"/>
                    <a:gd name="T25" fmla="*/ 3 h 4"/>
                    <a:gd name="T26" fmla="*/ 4 w 4"/>
                    <a:gd name="T27" fmla="*/ 4 h 4"/>
                    <a:gd name="T28" fmla="*/ 4 w 4"/>
                    <a:gd name="T29" fmla="*/ 4 h 4"/>
                    <a:gd name="T30" fmla="*/ 4 w 4"/>
                    <a:gd name="T31" fmla="*/ 4 h 4"/>
                    <a:gd name="T32" fmla="*/ 4 w 4"/>
                    <a:gd name="T3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1" name="Freeform 865"/>
                <p:cNvSpPr>
                  <a:spLocks/>
                </p:cNvSpPr>
                <p:nvPr/>
              </p:nvSpPr>
              <p:spPr bwMode="auto">
                <a:xfrm>
                  <a:off x="3565" y="3367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0 w 10"/>
                    <a:gd name="T5" fmla="*/ 1 h 9"/>
                    <a:gd name="T6" fmla="*/ 2 w 10"/>
                    <a:gd name="T7" fmla="*/ 1 h 9"/>
                    <a:gd name="T8" fmla="*/ 2 w 10"/>
                    <a:gd name="T9" fmla="*/ 1 h 9"/>
                    <a:gd name="T10" fmla="*/ 3 w 10"/>
                    <a:gd name="T11" fmla="*/ 1 h 9"/>
                    <a:gd name="T12" fmla="*/ 4 w 10"/>
                    <a:gd name="T13" fmla="*/ 1 h 9"/>
                    <a:gd name="T14" fmla="*/ 4 w 10"/>
                    <a:gd name="T15" fmla="*/ 1 h 9"/>
                    <a:gd name="T16" fmla="*/ 4 w 10"/>
                    <a:gd name="T17" fmla="*/ 1 h 9"/>
                    <a:gd name="T18" fmla="*/ 4 w 10"/>
                    <a:gd name="T19" fmla="*/ 1 h 9"/>
                    <a:gd name="T20" fmla="*/ 6 w 10"/>
                    <a:gd name="T21" fmla="*/ 1 h 9"/>
                    <a:gd name="T22" fmla="*/ 6 w 10"/>
                    <a:gd name="T23" fmla="*/ 1 h 9"/>
                    <a:gd name="T24" fmla="*/ 8 w 10"/>
                    <a:gd name="T25" fmla="*/ 3 h 9"/>
                    <a:gd name="T26" fmla="*/ 10 w 10"/>
                    <a:gd name="T27" fmla="*/ 3 h 9"/>
                    <a:gd name="T28" fmla="*/ 10 w 10"/>
                    <a:gd name="T29" fmla="*/ 3 h 9"/>
                    <a:gd name="T30" fmla="*/ 10 w 10"/>
                    <a:gd name="T31" fmla="*/ 4 h 9"/>
                    <a:gd name="T32" fmla="*/ 10 w 10"/>
                    <a:gd name="T33" fmla="*/ 4 h 9"/>
                    <a:gd name="T34" fmla="*/ 10 w 10"/>
                    <a:gd name="T35" fmla="*/ 4 h 9"/>
                    <a:gd name="T36" fmla="*/ 10 w 10"/>
                    <a:gd name="T37" fmla="*/ 5 h 9"/>
                    <a:gd name="T38" fmla="*/ 10 w 10"/>
                    <a:gd name="T39" fmla="*/ 5 h 9"/>
                    <a:gd name="T40" fmla="*/ 8 w 10"/>
                    <a:gd name="T41" fmla="*/ 7 h 9"/>
                    <a:gd name="T42" fmla="*/ 8 w 10"/>
                    <a:gd name="T43" fmla="*/ 7 h 9"/>
                    <a:gd name="T44" fmla="*/ 8 w 10"/>
                    <a:gd name="T45" fmla="*/ 7 h 9"/>
                    <a:gd name="T46" fmla="*/ 8 w 10"/>
                    <a:gd name="T47" fmla="*/ 7 h 9"/>
                    <a:gd name="T48" fmla="*/ 8 w 10"/>
                    <a:gd name="T49" fmla="*/ 8 h 9"/>
                    <a:gd name="T50" fmla="*/ 8 w 10"/>
                    <a:gd name="T51" fmla="*/ 8 h 9"/>
                    <a:gd name="T52" fmla="*/ 8 w 10"/>
                    <a:gd name="T53" fmla="*/ 9 h 9"/>
                    <a:gd name="T54" fmla="*/ 8 w 10"/>
                    <a:gd name="T55" fmla="*/ 9 h 9"/>
                    <a:gd name="T56" fmla="*/ 8 w 10"/>
                    <a:gd name="T57" fmla="*/ 9 h 9"/>
                    <a:gd name="T58" fmla="*/ 8 w 10"/>
                    <a:gd name="T5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2" name="Freeform 866"/>
                <p:cNvSpPr>
                  <a:spLocks/>
                </p:cNvSpPr>
                <p:nvPr/>
              </p:nvSpPr>
              <p:spPr bwMode="auto">
                <a:xfrm>
                  <a:off x="3571" y="3376"/>
                  <a:ext cx="2" cy="6"/>
                </a:xfrm>
                <a:custGeom>
                  <a:avLst/>
                  <a:gdLst>
                    <a:gd name="T0" fmla="*/ 2 w 2"/>
                    <a:gd name="T1" fmla="*/ 0 h 6"/>
                    <a:gd name="T2" fmla="*/ 2 w 2"/>
                    <a:gd name="T3" fmla="*/ 2 h 6"/>
                    <a:gd name="T4" fmla="*/ 1 w 2"/>
                    <a:gd name="T5" fmla="*/ 2 h 6"/>
                    <a:gd name="T6" fmla="*/ 1 w 2"/>
                    <a:gd name="T7" fmla="*/ 2 h 6"/>
                    <a:gd name="T8" fmla="*/ 1 w 2"/>
                    <a:gd name="T9" fmla="*/ 3 h 6"/>
                    <a:gd name="T10" fmla="*/ 0 w 2"/>
                    <a:gd name="T11" fmla="*/ 3 h 6"/>
                    <a:gd name="T12" fmla="*/ 0 w 2"/>
                    <a:gd name="T13" fmla="*/ 4 h 6"/>
                    <a:gd name="T14" fmla="*/ 0 w 2"/>
                    <a:gd name="T15" fmla="*/ 4 h 6"/>
                    <a:gd name="T16" fmla="*/ 1 w 2"/>
                    <a:gd name="T17" fmla="*/ 6 h 6"/>
                    <a:gd name="T18" fmla="*/ 1 w 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3" name="Freeform 867"/>
                <p:cNvSpPr>
                  <a:spLocks/>
                </p:cNvSpPr>
                <p:nvPr/>
              </p:nvSpPr>
              <p:spPr bwMode="auto">
                <a:xfrm>
                  <a:off x="3576" y="338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2 w 6"/>
                    <a:gd name="T7" fmla="*/ 1 h 1"/>
                    <a:gd name="T8" fmla="*/ 4 w 6"/>
                    <a:gd name="T9" fmla="*/ 1 h 1"/>
                    <a:gd name="T10" fmla="*/ 4 w 6"/>
                    <a:gd name="T11" fmla="*/ 1 h 1"/>
                    <a:gd name="T12" fmla="*/ 6 w 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4" name="Freeform 868"/>
                <p:cNvSpPr>
                  <a:spLocks/>
                </p:cNvSpPr>
                <p:nvPr/>
              </p:nvSpPr>
              <p:spPr bwMode="auto">
                <a:xfrm>
                  <a:off x="3708" y="3457"/>
                  <a:ext cx="17" cy="6"/>
                </a:xfrm>
                <a:custGeom>
                  <a:avLst/>
                  <a:gdLst>
                    <a:gd name="T0" fmla="*/ 0 w 17"/>
                    <a:gd name="T1" fmla="*/ 2 h 6"/>
                    <a:gd name="T2" fmla="*/ 2 w 17"/>
                    <a:gd name="T3" fmla="*/ 2 h 6"/>
                    <a:gd name="T4" fmla="*/ 3 w 17"/>
                    <a:gd name="T5" fmla="*/ 3 h 6"/>
                    <a:gd name="T6" fmla="*/ 3 w 17"/>
                    <a:gd name="T7" fmla="*/ 3 h 6"/>
                    <a:gd name="T8" fmla="*/ 5 w 17"/>
                    <a:gd name="T9" fmla="*/ 3 h 6"/>
                    <a:gd name="T10" fmla="*/ 6 w 17"/>
                    <a:gd name="T11" fmla="*/ 4 h 6"/>
                    <a:gd name="T12" fmla="*/ 6 w 17"/>
                    <a:gd name="T13" fmla="*/ 4 h 6"/>
                    <a:gd name="T14" fmla="*/ 7 w 17"/>
                    <a:gd name="T15" fmla="*/ 3 h 6"/>
                    <a:gd name="T16" fmla="*/ 7 w 17"/>
                    <a:gd name="T17" fmla="*/ 3 h 6"/>
                    <a:gd name="T18" fmla="*/ 7 w 17"/>
                    <a:gd name="T19" fmla="*/ 3 h 6"/>
                    <a:gd name="T20" fmla="*/ 7 w 17"/>
                    <a:gd name="T21" fmla="*/ 3 h 6"/>
                    <a:gd name="T22" fmla="*/ 7 w 17"/>
                    <a:gd name="T23" fmla="*/ 2 h 6"/>
                    <a:gd name="T24" fmla="*/ 7 w 17"/>
                    <a:gd name="T25" fmla="*/ 2 h 6"/>
                    <a:gd name="T26" fmla="*/ 7 w 17"/>
                    <a:gd name="T27" fmla="*/ 2 h 6"/>
                    <a:gd name="T28" fmla="*/ 7 w 17"/>
                    <a:gd name="T29" fmla="*/ 0 h 6"/>
                    <a:gd name="T30" fmla="*/ 7 w 17"/>
                    <a:gd name="T31" fmla="*/ 0 h 6"/>
                    <a:gd name="T32" fmla="*/ 7 w 17"/>
                    <a:gd name="T33" fmla="*/ 0 h 6"/>
                    <a:gd name="T34" fmla="*/ 9 w 17"/>
                    <a:gd name="T35" fmla="*/ 0 h 6"/>
                    <a:gd name="T36" fmla="*/ 9 w 17"/>
                    <a:gd name="T37" fmla="*/ 2 h 6"/>
                    <a:gd name="T38" fmla="*/ 10 w 17"/>
                    <a:gd name="T39" fmla="*/ 2 h 6"/>
                    <a:gd name="T40" fmla="*/ 10 w 17"/>
                    <a:gd name="T41" fmla="*/ 2 h 6"/>
                    <a:gd name="T42" fmla="*/ 11 w 17"/>
                    <a:gd name="T43" fmla="*/ 3 h 6"/>
                    <a:gd name="T44" fmla="*/ 11 w 17"/>
                    <a:gd name="T45" fmla="*/ 3 h 6"/>
                    <a:gd name="T46" fmla="*/ 11 w 17"/>
                    <a:gd name="T47" fmla="*/ 4 h 6"/>
                    <a:gd name="T48" fmla="*/ 10 w 17"/>
                    <a:gd name="T49" fmla="*/ 4 h 6"/>
                    <a:gd name="T50" fmla="*/ 10 w 17"/>
                    <a:gd name="T51" fmla="*/ 6 h 6"/>
                    <a:gd name="T52" fmla="*/ 11 w 17"/>
                    <a:gd name="T53" fmla="*/ 6 h 6"/>
                    <a:gd name="T54" fmla="*/ 11 w 17"/>
                    <a:gd name="T55" fmla="*/ 6 h 6"/>
                    <a:gd name="T56" fmla="*/ 13 w 17"/>
                    <a:gd name="T57" fmla="*/ 6 h 6"/>
                    <a:gd name="T58" fmla="*/ 13 w 17"/>
                    <a:gd name="T59" fmla="*/ 6 h 6"/>
                    <a:gd name="T60" fmla="*/ 14 w 17"/>
                    <a:gd name="T61" fmla="*/ 6 h 6"/>
                    <a:gd name="T62" fmla="*/ 14 w 17"/>
                    <a:gd name="T63" fmla="*/ 6 h 6"/>
                    <a:gd name="T64" fmla="*/ 14 w 17"/>
                    <a:gd name="T65" fmla="*/ 6 h 6"/>
                    <a:gd name="T66" fmla="*/ 14 w 17"/>
                    <a:gd name="T67" fmla="*/ 4 h 6"/>
                    <a:gd name="T68" fmla="*/ 15 w 17"/>
                    <a:gd name="T69" fmla="*/ 4 h 6"/>
                    <a:gd name="T70" fmla="*/ 15 w 17"/>
                    <a:gd name="T71" fmla="*/ 3 h 6"/>
                    <a:gd name="T72" fmla="*/ 15 w 17"/>
                    <a:gd name="T73" fmla="*/ 3 h 6"/>
                    <a:gd name="T74" fmla="*/ 17 w 17"/>
                    <a:gd name="T75" fmla="*/ 3 h 6"/>
                    <a:gd name="T76" fmla="*/ 17 w 17"/>
                    <a:gd name="T77" fmla="*/ 4 h 6"/>
                    <a:gd name="T78" fmla="*/ 17 w 17"/>
                    <a:gd name="T7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" h="6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5" name="Freeform 869"/>
                <p:cNvSpPr>
                  <a:spLocks/>
                </p:cNvSpPr>
                <p:nvPr/>
              </p:nvSpPr>
              <p:spPr bwMode="auto">
                <a:xfrm>
                  <a:off x="3592" y="33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0 h 4"/>
                    <a:gd name="T4" fmla="*/ 2 w 8"/>
                    <a:gd name="T5" fmla="*/ 0 h 4"/>
                    <a:gd name="T6" fmla="*/ 3 w 8"/>
                    <a:gd name="T7" fmla="*/ 1 h 4"/>
                    <a:gd name="T8" fmla="*/ 3 w 8"/>
                    <a:gd name="T9" fmla="*/ 1 h 4"/>
                    <a:gd name="T10" fmla="*/ 3 w 8"/>
                    <a:gd name="T11" fmla="*/ 1 h 4"/>
                    <a:gd name="T12" fmla="*/ 3 w 8"/>
                    <a:gd name="T13" fmla="*/ 1 h 4"/>
                    <a:gd name="T14" fmla="*/ 4 w 8"/>
                    <a:gd name="T15" fmla="*/ 3 h 4"/>
                    <a:gd name="T16" fmla="*/ 4 w 8"/>
                    <a:gd name="T17" fmla="*/ 3 h 4"/>
                    <a:gd name="T18" fmla="*/ 6 w 8"/>
                    <a:gd name="T19" fmla="*/ 4 h 4"/>
                    <a:gd name="T20" fmla="*/ 6 w 8"/>
                    <a:gd name="T21" fmla="*/ 4 h 4"/>
                    <a:gd name="T22" fmla="*/ 7 w 8"/>
                    <a:gd name="T23" fmla="*/ 4 h 4"/>
                    <a:gd name="T24" fmla="*/ 8 w 8"/>
                    <a:gd name="T2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6" name="Freeform 870"/>
                <p:cNvSpPr>
                  <a:spLocks/>
                </p:cNvSpPr>
                <p:nvPr/>
              </p:nvSpPr>
              <p:spPr bwMode="auto">
                <a:xfrm>
                  <a:off x="3605" y="3395"/>
                  <a:ext cx="10" cy="3"/>
                </a:xfrm>
                <a:custGeom>
                  <a:avLst/>
                  <a:gdLst>
                    <a:gd name="T0" fmla="*/ 0 w 10"/>
                    <a:gd name="T1" fmla="*/ 3 h 3"/>
                    <a:gd name="T2" fmla="*/ 0 w 10"/>
                    <a:gd name="T3" fmla="*/ 3 h 3"/>
                    <a:gd name="T4" fmla="*/ 1 w 10"/>
                    <a:gd name="T5" fmla="*/ 3 h 3"/>
                    <a:gd name="T6" fmla="*/ 2 w 10"/>
                    <a:gd name="T7" fmla="*/ 3 h 3"/>
                    <a:gd name="T8" fmla="*/ 4 w 10"/>
                    <a:gd name="T9" fmla="*/ 3 h 3"/>
                    <a:gd name="T10" fmla="*/ 4 w 10"/>
                    <a:gd name="T11" fmla="*/ 3 h 3"/>
                    <a:gd name="T12" fmla="*/ 5 w 10"/>
                    <a:gd name="T13" fmla="*/ 3 h 3"/>
                    <a:gd name="T14" fmla="*/ 5 w 10"/>
                    <a:gd name="T15" fmla="*/ 3 h 3"/>
                    <a:gd name="T16" fmla="*/ 5 w 10"/>
                    <a:gd name="T17" fmla="*/ 2 h 3"/>
                    <a:gd name="T18" fmla="*/ 6 w 10"/>
                    <a:gd name="T19" fmla="*/ 2 h 3"/>
                    <a:gd name="T20" fmla="*/ 6 w 10"/>
                    <a:gd name="T21" fmla="*/ 2 h 3"/>
                    <a:gd name="T22" fmla="*/ 6 w 10"/>
                    <a:gd name="T23" fmla="*/ 0 h 3"/>
                    <a:gd name="T24" fmla="*/ 8 w 10"/>
                    <a:gd name="T25" fmla="*/ 0 h 3"/>
                    <a:gd name="T26" fmla="*/ 8 w 10"/>
                    <a:gd name="T27" fmla="*/ 0 h 3"/>
                    <a:gd name="T28" fmla="*/ 9 w 10"/>
                    <a:gd name="T29" fmla="*/ 0 h 3"/>
                    <a:gd name="T30" fmla="*/ 10 w 10"/>
                    <a:gd name="T31" fmla="*/ 2 h 3"/>
                    <a:gd name="T32" fmla="*/ 10 w 10"/>
                    <a:gd name="T33" fmla="*/ 2 h 3"/>
                    <a:gd name="T34" fmla="*/ 10 w 10"/>
                    <a:gd name="T35" fmla="*/ 2 h 3"/>
                    <a:gd name="T36" fmla="*/ 10 w 10"/>
                    <a:gd name="T3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7" name="Freeform 871"/>
                <p:cNvSpPr>
                  <a:spLocks/>
                </p:cNvSpPr>
                <p:nvPr/>
              </p:nvSpPr>
              <p:spPr bwMode="auto">
                <a:xfrm>
                  <a:off x="3619" y="339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2 w 3"/>
                    <a:gd name="T5" fmla="*/ 2 h 2"/>
                    <a:gd name="T6" fmla="*/ 2 w 3"/>
                    <a:gd name="T7" fmla="*/ 2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8" name="Freeform 872"/>
                <p:cNvSpPr>
                  <a:spLocks/>
                </p:cNvSpPr>
                <p:nvPr/>
              </p:nvSpPr>
              <p:spPr bwMode="auto">
                <a:xfrm>
                  <a:off x="3622" y="340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19" name="Freeform 873"/>
                <p:cNvSpPr>
                  <a:spLocks/>
                </p:cNvSpPr>
                <p:nvPr/>
              </p:nvSpPr>
              <p:spPr bwMode="auto">
                <a:xfrm>
                  <a:off x="3623" y="340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0" name="Freeform 874"/>
                <p:cNvSpPr>
                  <a:spLocks/>
                </p:cNvSpPr>
                <p:nvPr/>
              </p:nvSpPr>
              <p:spPr bwMode="auto">
                <a:xfrm>
                  <a:off x="3638" y="340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1" name="Freeform 875"/>
                <p:cNvSpPr>
                  <a:spLocks/>
                </p:cNvSpPr>
                <p:nvPr/>
              </p:nvSpPr>
              <p:spPr bwMode="auto">
                <a:xfrm>
                  <a:off x="3633" y="3402"/>
                  <a:ext cx="5" cy="3"/>
                </a:xfrm>
                <a:custGeom>
                  <a:avLst/>
                  <a:gdLst>
                    <a:gd name="T0" fmla="*/ 0 w 5"/>
                    <a:gd name="T1" fmla="*/ 1 h 3"/>
                    <a:gd name="T2" fmla="*/ 0 w 5"/>
                    <a:gd name="T3" fmla="*/ 1 h 3"/>
                    <a:gd name="T4" fmla="*/ 0 w 5"/>
                    <a:gd name="T5" fmla="*/ 1 h 3"/>
                    <a:gd name="T6" fmla="*/ 1 w 5"/>
                    <a:gd name="T7" fmla="*/ 1 h 3"/>
                    <a:gd name="T8" fmla="*/ 1 w 5"/>
                    <a:gd name="T9" fmla="*/ 0 h 3"/>
                    <a:gd name="T10" fmla="*/ 1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4 w 5"/>
                    <a:gd name="T17" fmla="*/ 1 h 3"/>
                    <a:gd name="T18" fmla="*/ 4 w 5"/>
                    <a:gd name="T19" fmla="*/ 1 h 3"/>
                    <a:gd name="T20" fmla="*/ 5 w 5"/>
                    <a:gd name="T21" fmla="*/ 3 h 3"/>
                    <a:gd name="T22" fmla="*/ 5 w 5"/>
                    <a:gd name="T23" fmla="*/ 3 h 3"/>
                    <a:gd name="T24" fmla="*/ 5 w 5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2" name="Freeform 876"/>
                <p:cNvSpPr>
                  <a:spLocks/>
                </p:cNvSpPr>
                <p:nvPr/>
              </p:nvSpPr>
              <p:spPr bwMode="auto">
                <a:xfrm>
                  <a:off x="3632" y="340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3" name="Freeform 877"/>
                <p:cNvSpPr>
                  <a:spLocks/>
                </p:cNvSpPr>
                <p:nvPr/>
              </p:nvSpPr>
              <p:spPr bwMode="auto">
                <a:xfrm>
                  <a:off x="3625" y="3402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0 h 4"/>
                    <a:gd name="T4" fmla="*/ 1 w 7"/>
                    <a:gd name="T5" fmla="*/ 1 h 4"/>
                    <a:gd name="T6" fmla="*/ 2 w 7"/>
                    <a:gd name="T7" fmla="*/ 1 h 4"/>
                    <a:gd name="T8" fmla="*/ 2 w 7"/>
                    <a:gd name="T9" fmla="*/ 1 h 4"/>
                    <a:gd name="T10" fmla="*/ 4 w 7"/>
                    <a:gd name="T11" fmla="*/ 1 h 4"/>
                    <a:gd name="T12" fmla="*/ 4 w 7"/>
                    <a:gd name="T13" fmla="*/ 1 h 4"/>
                    <a:gd name="T14" fmla="*/ 4 w 7"/>
                    <a:gd name="T15" fmla="*/ 1 h 4"/>
                    <a:gd name="T16" fmla="*/ 5 w 7"/>
                    <a:gd name="T17" fmla="*/ 1 h 4"/>
                    <a:gd name="T18" fmla="*/ 5 w 7"/>
                    <a:gd name="T19" fmla="*/ 3 h 4"/>
                    <a:gd name="T20" fmla="*/ 5 w 7"/>
                    <a:gd name="T21" fmla="*/ 3 h 4"/>
                    <a:gd name="T22" fmla="*/ 5 w 7"/>
                    <a:gd name="T23" fmla="*/ 3 h 4"/>
                    <a:gd name="T24" fmla="*/ 5 w 7"/>
                    <a:gd name="T25" fmla="*/ 3 h 4"/>
                    <a:gd name="T26" fmla="*/ 7 w 7"/>
                    <a:gd name="T27" fmla="*/ 4 h 4"/>
                    <a:gd name="T28" fmla="*/ 7 w 7"/>
                    <a:gd name="T29" fmla="*/ 4 h 4"/>
                    <a:gd name="T30" fmla="*/ 7 w 7"/>
                    <a:gd name="T3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4" name="Freeform 878"/>
                <p:cNvSpPr>
                  <a:spLocks/>
                </p:cNvSpPr>
                <p:nvPr/>
              </p:nvSpPr>
              <p:spPr bwMode="auto">
                <a:xfrm>
                  <a:off x="3640" y="3403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2 h 3"/>
                    <a:gd name="T6" fmla="*/ 2 w 2"/>
                    <a:gd name="T7" fmla="*/ 2 h 3"/>
                    <a:gd name="T8" fmla="*/ 2 w 2"/>
                    <a:gd name="T9" fmla="*/ 2 h 3"/>
                    <a:gd name="T10" fmla="*/ 2 w 2"/>
                    <a:gd name="T11" fmla="*/ 2 h 3"/>
                    <a:gd name="T12" fmla="*/ 2 w 2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5" name="Freeform 879"/>
                <p:cNvSpPr>
                  <a:spLocks/>
                </p:cNvSpPr>
                <p:nvPr/>
              </p:nvSpPr>
              <p:spPr bwMode="auto">
                <a:xfrm>
                  <a:off x="3615" y="3397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2 w 4"/>
                    <a:gd name="T5" fmla="*/ 1 h 2"/>
                    <a:gd name="T6" fmla="*/ 2 w 4"/>
                    <a:gd name="T7" fmla="*/ 1 h 2"/>
                    <a:gd name="T8" fmla="*/ 2 w 4"/>
                    <a:gd name="T9" fmla="*/ 1 h 2"/>
                    <a:gd name="T10" fmla="*/ 4 w 4"/>
                    <a:gd name="T11" fmla="*/ 2 h 2"/>
                    <a:gd name="T12" fmla="*/ 4 w 4"/>
                    <a:gd name="T13" fmla="*/ 2 h 2"/>
                    <a:gd name="T14" fmla="*/ 4 w 4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6" name="Freeform 880"/>
                <p:cNvSpPr>
                  <a:spLocks/>
                </p:cNvSpPr>
                <p:nvPr/>
              </p:nvSpPr>
              <p:spPr bwMode="auto">
                <a:xfrm>
                  <a:off x="3642" y="3406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2 w 7"/>
                    <a:gd name="T3" fmla="*/ 0 h 6"/>
                    <a:gd name="T4" fmla="*/ 2 w 7"/>
                    <a:gd name="T5" fmla="*/ 0 h 6"/>
                    <a:gd name="T6" fmla="*/ 3 w 7"/>
                    <a:gd name="T7" fmla="*/ 0 h 6"/>
                    <a:gd name="T8" fmla="*/ 3 w 7"/>
                    <a:gd name="T9" fmla="*/ 0 h 6"/>
                    <a:gd name="T10" fmla="*/ 4 w 7"/>
                    <a:gd name="T11" fmla="*/ 1 h 6"/>
                    <a:gd name="T12" fmla="*/ 6 w 7"/>
                    <a:gd name="T13" fmla="*/ 3 h 6"/>
                    <a:gd name="T14" fmla="*/ 6 w 7"/>
                    <a:gd name="T15" fmla="*/ 4 h 6"/>
                    <a:gd name="T16" fmla="*/ 7 w 7"/>
                    <a:gd name="T17" fmla="*/ 4 h 6"/>
                    <a:gd name="T18" fmla="*/ 7 w 7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7" name="Freeform 881"/>
                <p:cNvSpPr>
                  <a:spLocks/>
                </p:cNvSpPr>
                <p:nvPr/>
              </p:nvSpPr>
              <p:spPr bwMode="auto">
                <a:xfrm>
                  <a:off x="3484" y="3317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8" name="Freeform 882"/>
                <p:cNvSpPr>
                  <a:spLocks/>
                </p:cNvSpPr>
                <p:nvPr/>
              </p:nvSpPr>
              <p:spPr bwMode="auto">
                <a:xfrm>
                  <a:off x="3488" y="3317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2 w 6"/>
                    <a:gd name="T3" fmla="*/ 1 h 1"/>
                    <a:gd name="T4" fmla="*/ 3 w 6"/>
                    <a:gd name="T5" fmla="*/ 1 h 1"/>
                    <a:gd name="T6" fmla="*/ 4 w 6"/>
                    <a:gd name="T7" fmla="*/ 1 h 1"/>
                    <a:gd name="T8" fmla="*/ 6 w 6"/>
                    <a:gd name="T9" fmla="*/ 0 h 1"/>
                    <a:gd name="T10" fmla="*/ 6 w 6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29" name="Line 883"/>
                <p:cNvSpPr>
                  <a:spLocks noChangeShapeType="1"/>
                </p:cNvSpPr>
                <p:nvPr/>
              </p:nvSpPr>
              <p:spPr bwMode="auto">
                <a:xfrm>
                  <a:off x="3702" y="345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0" name="Freeform 884"/>
                <p:cNvSpPr>
                  <a:spLocks/>
                </p:cNvSpPr>
                <p:nvPr/>
              </p:nvSpPr>
              <p:spPr bwMode="auto">
                <a:xfrm>
                  <a:off x="3727" y="3461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0 w 6"/>
                    <a:gd name="T5" fmla="*/ 2 h 7"/>
                    <a:gd name="T6" fmla="*/ 2 w 6"/>
                    <a:gd name="T7" fmla="*/ 2 h 7"/>
                    <a:gd name="T8" fmla="*/ 3 w 6"/>
                    <a:gd name="T9" fmla="*/ 3 h 7"/>
                    <a:gd name="T10" fmla="*/ 3 w 6"/>
                    <a:gd name="T11" fmla="*/ 3 h 7"/>
                    <a:gd name="T12" fmla="*/ 4 w 6"/>
                    <a:gd name="T13" fmla="*/ 3 h 7"/>
                    <a:gd name="T14" fmla="*/ 6 w 6"/>
                    <a:gd name="T15" fmla="*/ 3 h 7"/>
                    <a:gd name="T16" fmla="*/ 6 w 6"/>
                    <a:gd name="T17" fmla="*/ 5 h 7"/>
                    <a:gd name="T18" fmla="*/ 6 w 6"/>
                    <a:gd name="T19" fmla="*/ 5 h 7"/>
                    <a:gd name="T20" fmla="*/ 6 w 6"/>
                    <a:gd name="T21" fmla="*/ 5 h 7"/>
                    <a:gd name="T22" fmla="*/ 6 w 6"/>
                    <a:gd name="T23" fmla="*/ 6 h 7"/>
                    <a:gd name="T24" fmla="*/ 6 w 6"/>
                    <a:gd name="T25" fmla="*/ 6 h 7"/>
                    <a:gd name="T26" fmla="*/ 4 w 6"/>
                    <a:gd name="T27" fmla="*/ 7 h 7"/>
                    <a:gd name="T28" fmla="*/ 6 w 6"/>
                    <a:gd name="T2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1" name="Freeform 885"/>
                <p:cNvSpPr>
                  <a:spLocks/>
                </p:cNvSpPr>
                <p:nvPr/>
              </p:nvSpPr>
              <p:spPr bwMode="auto">
                <a:xfrm>
                  <a:off x="3725" y="3461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2" name="Line 886"/>
                <p:cNvSpPr>
                  <a:spLocks noChangeShapeType="1"/>
                </p:cNvSpPr>
                <p:nvPr/>
              </p:nvSpPr>
              <p:spPr bwMode="auto">
                <a:xfrm>
                  <a:off x="3605" y="339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3" name="Freeform 887"/>
                <p:cNvSpPr>
                  <a:spLocks/>
                </p:cNvSpPr>
                <p:nvPr/>
              </p:nvSpPr>
              <p:spPr bwMode="auto">
                <a:xfrm>
                  <a:off x="3483" y="3312"/>
                  <a:ext cx="0" cy="4"/>
                </a:xfrm>
                <a:custGeom>
                  <a:avLst/>
                  <a:gdLst>
                    <a:gd name="T0" fmla="*/ 0 h 4"/>
                    <a:gd name="T1" fmla="*/ 1 h 4"/>
                    <a:gd name="T2" fmla="*/ 2 h 4"/>
                    <a:gd name="T3" fmla="*/ 2 h 4"/>
                    <a:gd name="T4" fmla="*/ 4 h 4"/>
                    <a:gd name="T5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4" name="Line 888"/>
                <p:cNvSpPr>
                  <a:spLocks noChangeShapeType="1"/>
                </p:cNvSpPr>
                <p:nvPr/>
              </p:nvSpPr>
              <p:spPr bwMode="auto">
                <a:xfrm>
                  <a:off x="3487" y="331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5" name="Freeform 889"/>
                <p:cNvSpPr>
                  <a:spLocks/>
                </p:cNvSpPr>
                <p:nvPr/>
              </p:nvSpPr>
              <p:spPr bwMode="auto">
                <a:xfrm>
                  <a:off x="4351" y="350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6" name="Freeform 890"/>
                <p:cNvSpPr>
                  <a:spLocks/>
                </p:cNvSpPr>
                <p:nvPr/>
              </p:nvSpPr>
              <p:spPr bwMode="auto">
                <a:xfrm>
                  <a:off x="4355" y="3506"/>
                  <a:ext cx="3" cy="7"/>
                </a:xfrm>
                <a:custGeom>
                  <a:avLst/>
                  <a:gdLst>
                    <a:gd name="T0" fmla="*/ 0 w 3"/>
                    <a:gd name="T1" fmla="*/ 0 h 7"/>
                    <a:gd name="T2" fmla="*/ 1 w 3"/>
                    <a:gd name="T3" fmla="*/ 1 h 7"/>
                    <a:gd name="T4" fmla="*/ 3 w 3"/>
                    <a:gd name="T5" fmla="*/ 1 h 7"/>
                    <a:gd name="T6" fmla="*/ 3 w 3"/>
                    <a:gd name="T7" fmla="*/ 3 h 7"/>
                    <a:gd name="T8" fmla="*/ 3 w 3"/>
                    <a:gd name="T9" fmla="*/ 3 h 7"/>
                    <a:gd name="T10" fmla="*/ 1 w 3"/>
                    <a:gd name="T11" fmla="*/ 5 h 7"/>
                    <a:gd name="T12" fmla="*/ 3 w 3"/>
                    <a:gd name="T13" fmla="*/ 7 h 7"/>
                    <a:gd name="T14" fmla="*/ 3 w 3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7" name="Freeform 891"/>
                <p:cNvSpPr>
                  <a:spLocks/>
                </p:cNvSpPr>
                <p:nvPr/>
              </p:nvSpPr>
              <p:spPr bwMode="auto">
                <a:xfrm>
                  <a:off x="4352" y="35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8" name="Freeform 892"/>
                <p:cNvSpPr>
                  <a:spLocks/>
                </p:cNvSpPr>
                <p:nvPr/>
              </p:nvSpPr>
              <p:spPr bwMode="auto">
                <a:xfrm>
                  <a:off x="4352" y="350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39" name="Freeform 893"/>
                <p:cNvSpPr>
                  <a:spLocks/>
                </p:cNvSpPr>
                <p:nvPr/>
              </p:nvSpPr>
              <p:spPr bwMode="auto">
                <a:xfrm>
                  <a:off x="4305" y="348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3 h 11"/>
                    <a:gd name="T4" fmla="*/ 3 w 11"/>
                    <a:gd name="T5" fmla="*/ 4 h 11"/>
                    <a:gd name="T6" fmla="*/ 3 w 11"/>
                    <a:gd name="T7" fmla="*/ 7 h 11"/>
                    <a:gd name="T8" fmla="*/ 4 w 11"/>
                    <a:gd name="T9" fmla="*/ 7 h 11"/>
                    <a:gd name="T10" fmla="*/ 4 w 11"/>
                    <a:gd name="T11" fmla="*/ 7 h 11"/>
                    <a:gd name="T12" fmla="*/ 5 w 11"/>
                    <a:gd name="T13" fmla="*/ 8 h 11"/>
                    <a:gd name="T14" fmla="*/ 5 w 11"/>
                    <a:gd name="T15" fmla="*/ 8 h 11"/>
                    <a:gd name="T16" fmla="*/ 7 w 11"/>
                    <a:gd name="T17" fmla="*/ 10 h 11"/>
                    <a:gd name="T18" fmla="*/ 8 w 11"/>
                    <a:gd name="T19" fmla="*/ 10 h 11"/>
                    <a:gd name="T20" fmla="*/ 11 w 11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0" name="Freeform 894"/>
                <p:cNvSpPr>
                  <a:spLocks/>
                </p:cNvSpPr>
                <p:nvPr/>
              </p:nvSpPr>
              <p:spPr bwMode="auto">
                <a:xfrm>
                  <a:off x="4316" y="349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1" name="Freeform 895"/>
                <p:cNvSpPr>
                  <a:spLocks/>
                </p:cNvSpPr>
                <p:nvPr/>
              </p:nvSpPr>
              <p:spPr bwMode="auto">
                <a:xfrm>
                  <a:off x="4317" y="3498"/>
                  <a:ext cx="4" cy="0"/>
                </a:xfrm>
                <a:custGeom>
                  <a:avLst/>
                  <a:gdLst>
                    <a:gd name="T0" fmla="*/ 0 w 4"/>
                    <a:gd name="T1" fmla="*/ 2 w 4"/>
                    <a:gd name="T2" fmla="*/ 3 w 4"/>
                    <a:gd name="T3" fmla="*/ 4 w 4"/>
                    <a:gd name="T4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2" name="Freeform 896"/>
                <p:cNvSpPr>
                  <a:spLocks/>
                </p:cNvSpPr>
                <p:nvPr/>
              </p:nvSpPr>
              <p:spPr bwMode="auto">
                <a:xfrm>
                  <a:off x="4321" y="34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3" name="Freeform 897"/>
                <p:cNvSpPr>
                  <a:spLocks/>
                </p:cNvSpPr>
                <p:nvPr/>
              </p:nvSpPr>
              <p:spPr bwMode="auto">
                <a:xfrm>
                  <a:off x="4323" y="349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3 h 4"/>
                    <a:gd name="T4" fmla="*/ 4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4" name="Freeform 898"/>
                <p:cNvSpPr>
                  <a:spLocks/>
                </p:cNvSpPr>
                <p:nvPr/>
              </p:nvSpPr>
              <p:spPr bwMode="auto">
                <a:xfrm>
                  <a:off x="4327" y="350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5" name="Freeform 899"/>
                <p:cNvSpPr>
                  <a:spLocks/>
                </p:cNvSpPr>
                <p:nvPr/>
              </p:nvSpPr>
              <p:spPr bwMode="auto">
                <a:xfrm>
                  <a:off x="4328" y="3505"/>
                  <a:ext cx="23" cy="5"/>
                </a:xfrm>
                <a:custGeom>
                  <a:avLst/>
                  <a:gdLst>
                    <a:gd name="T0" fmla="*/ 0 w 23"/>
                    <a:gd name="T1" fmla="*/ 1 h 5"/>
                    <a:gd name="T2" fmla="*/ 1 w 23"/>
                    <a:gd name="T3" fmla="*/ 1 h 5"/>
                    <a:gd name="T4" fmla="*/ 5 w 23"/>
                    <a:gd name="T5" fmla="*/ 2 h 5"/>
                    <a:gd name="T6" fmla="*/ 7 w 23"/>
                    <a:gd name="T7" fmla="*/ 2 h 5"/>
                    <a:gd name="T8" fmla="*/ 8 w 23"/>
                    <a:gd name="T9" fmla="*/ 4 h 5"/>
                    <a:gd name="T10" fmla="*/ 9 w 23"/>
                    <a:gd name="T11" fmla="*/ 5 h 5"/>
                    <a:gd name="T12" fmla="*/ 12 w 23"/>
                    <a:gd name="T13" fmla="*/ 5 h 5"/>
                    <a:gd name="T14" fmla="*/ 13 w 23"/>
                    <a:gd name="T15" fmla="*/ 5 h 5"/>
                    <a:gd name="T16" fmla="*/ 15 w 23"/>
                    <a:gd name="T17" fmla="*/ 5 h 5"/>
                    <a:gd name="T18" fmla="*/ 18 w 23"/>
                    <a:gd name="T19" fmla="*/ 4 h 5"/>
                    <a:gd name="T20" fmla="*/ 18 w 23"/>
                    <a:gd name="T21" fmla="*/ 2 h 5"/>
                    <a:gd name="T22" fmla="*/ 18 w 23"/>
                    <a:gd name="T23" fmla="*/ 1 h 5"/>
                    <a:gd name="T24" fmla="*/ 19 w 23"/>
                    <a:gd name="T25" fmla="*/ 0 h 5"/>
                    <a:gd name="T26" fmla="*/ 20 w 23"/>
                    <a:gd name="T27" fmla="*/ 0 h 5"/>
                    <a:gd name="T28" fmla="*/ 23 w 23"/>
                    <a:gd name="T29" fmla="*/ 0 h 5"/>
                    <a:gd name="T30" fmla="*/ 23 w 23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5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5" y="5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6" name="Freeform 900"/>
                <p:cNvSpPr>
                  <a:spLocks/>
                </p:cNvSpPr>
                <p:nvPr/>
              </p:nvSpPr>
              <p:spPr bwMode="auto">
                <a:xfrm>
                  <a:off x="4293" y="3471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0 w 11"/>
                    <a:gd name="T3" fmla="*/ 0 h 13"/>
                    <a:gd name="T4" fmla="*/ 0 w 11"/>
                    <a:gd name="T5" fmla="*/ 1 h 13"/>
                    <a:gd name="T6" fmla="*/ 0 w 11"/>
                    <a:gd name="T7" fmla="*/ 1 h 13"/>
                    <a:gd name="T8" fmla="*/ 1 w 11"/>
                    <a:gd name="T9" fmla="*/ 3 h 13"/>
                    <a:gd name="T10" fmla="*/ 4 w 11"/>
                    <a:gd name="T11" fmla="*/ 4 h 13"/>
                    <a:gd name="T12" fmla="*/ 5 w 11"/>
                    <a:gd name="T13" fmla="*/ 4 h 13"/>
                    <a:gd name="T14" fmla="*/ 7 w 11"/>
                    <a:gd name="T15" fmla="*/ 4 h 13"/>
                    <a:gd name="T16" fmla="*/ 8 w 11"/>
                    <a:gd name="T17" fmla="*/ 4 h 13"/>
                    <a:gd name="T18" fmla="*/ 8 w 11"/>
                    <a:gd name="T19" fmla="*/ 5 h 13"/>
                    <a:gd name="T20" fmla="*/ 8 w 11"/>
                    <a:gd name="T21" fmla="*/ 5 h 13"/>
                    <a:gd name="T22" fmla="*/ 8 w 11"/>
                    <a:gd name="T23" fmla="*/ 7 h 13"/>
                    <a:gd name="T24" fmla="*/ 5 w 11"/>
                    <a:gd name="T25" fmla="*/ 8 h 13"/>
                    <a:gd name="T26" fmla="*/ 5 w 11"/>
                    <a:gd name="T27" fmla="*/ 8 h 13"/>
                    <a:gd name="T28" fmla="*/ 4 w 11"/>
                    <a:gd name="T29" fmla="*/ 9 h 13"/>
                    <a:gd name="T30" fmla="*/ 4 w 11"/>
                    <a:gd name="T31" fmla="*/ 9 h 13"/>
                    <a:gd name="T32" fmla="*/ 5 w 11"/>
                    <a:gd name="T33" fmla="*/ 9 h 13"/>
                    <a:gd name="T34" fmla="*/ 8 w 11"/>
                    <a:gd name="T35" fmla="*/ 12 h 13"/>
                    <a:gd name="T36" fmla="*/ 9 w 11"/>
                    <a:gd name="T37" fmla="*/ 12 h 13"/>
                    <a:gd name="T38" fmla="*/ 11 w 11"/>
                    <a:gd name="T39" fmla="*/ 13 h 13"/>
                    <a:gd name="T40" fmla="*/ 11 w 11"/>
                    <a:gd name="T4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11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7" name="Freeform 901"/>
                <p:cNvSpPr>
                  <a:spLocks/>
                </p:cNvSpPr>
                <p:nvPr/>
              </p:nvSpPr>
              <p:spPr bwMode="auto">
                <a:xfrm>
                  <a:off x="4304" y="3484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8" name="Freeform 902"/>
                <p:cNvSpPr>
                  <a:spLocks/>
                </p:cNvSpPr>
                <p:nvPr/>
              </p:nvSpPr>
              <p:spPr bwMode="auto">
                <a:xfrm>
                  <a:off x="4290" y="3456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49" name="Freeform 903"/>
                <p:cNvSpPr>
                  <a:spLocks/>
                </p:cNvSpPr>
                <p:nvPr/>
              </p:nvSpPr>
              <p:spPr bwMode="auto">
                <a:xfrm>
                  <a:off x="4289" y="3459"/>
                  <a:ext cx="8" cy="12"/>
                </a:xfrm>
                <a:custGeom>
                  <a:avLst/>
                  <a:gdLst>
                    <a:gd name="T0" fmla="*/ 1 w 8"/>
                    <a:gd name="T1" fmla="*/ 0 h 12"/>
                    <a:gd name="T2" fmla="*/ 0 w 8"/>
                    <a:gd name="T3" fmla="*/ 1 h 12"/>
                    <a:gd name="T4" fmla="*/ 0 w 8"/>
                    <a:gd name="T5" fmla="*/ 2 h 12"/>
                    <a:gd name="T6" fmla="*/ 1 w 8"/>
                    <a:gd name="T7" fmla="*/ 4 h 12"/>
                    <a:gd name="T8" fmla="*/ 3 w 8"/>
                    <a:gd name="T9" fmla="*/ 5 h 12"/>
                    <a:gd name="T10" fmla="*/ 5 w 8"/>
                    <a:gd name="T11" fmla="*/ 5 h 12"/>
                    <a:gd name="T12" fmla="*/ 7 w 8"/>
                    <a:gd name="T13" fmla="*/ 5 h 12"/>
                    <a:gd name="T14" fmla="*/ 8 w 8"/>
                    <a:gd name="T15" fmla="*/ 5 h 12"/>
                    <a:gd name="T16" fmla="*/ 8 w 8"/>
                    <a:gd name="T17" fmla="*/ 7 h 12"/>
                    <a:gd name="T18" fmla="*/ 8 w 8"/>
                    <a:gd name="T19" fmla="*/ 9 h 12"/>
                    <a:gd name="T20" fmla="*/ 7 w 8"/>
                    <a:gd name="T21" fmla="*/ 11 h 12"/>
                    <a:gd name="T22" fmla="*/ 4 w 8"/>
                    <a:gd name="T23" fmla="*/ 11 h 12"/>
                    <a:gd name="T24" fmla="*/ 4 w 8"/>
                    <a:gd name="T25" fmla="*/ 11 h 12"/>
                    <a:gd name="T26" fmla="*/ 4 w 8"/>
                    <a:gd name="T2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1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0" name="Freeform 904"/>
                <p:cNvSpPr>
                  <a:spLocks/>
                </p:cNvSpPr>
                <p:nvPr/>
              </p:nvSpPr>
              <p:spPr bwMode="auto">
                <a:xfrm>
                  <a:off x="4287" y="345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1" name="Line 905"/>
                <p:cNvSpPr>
                  <a:spLocks noChangeShapeType="1"/>
                </p:cNvSpPr>
                <p:nvPr/>
              </p:nvSpPr>
              <p:spPr bwMode="auto">
                <a:xfrm>
                  <a:off x="4290" y="3456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2" name="Freeform 906"/>
                <p:cNvSpPr>
                  <a:spLocks/>
                </p:cNvSpPr>
                <p:nvPr/>
              </p:nvSpPr>
              <p:spPr bwMode="auto">
                <a:xfrm>
                  <a:off x="4275" y="3459"/>
                  <a:ext cx="7" cy="5"/>
                </a:xfrm>
                <a:custGeom>
                  <a:avLst/>
                  <a:gdLst>
                    <a:gd name="T0" fmla="*/ 0 w 7"/>
                    <a:gd name="T1" fmla="*/ 0 h 5"/>
                    <a:gd name="T2" fmla="*/ 0 w 7"/>
                    <a:gd name="T3" fmla="*/ 1 h 5"/>
                    <a:gd name="T4" fmla="*/ 2 w 7"/>
                    <a:gd name="T5" fmla="*/ 4 h 5"/>
                    <a:gd name="T6" fmla="*/ 3 w 7"/>
                    <a:gd name="T7" fmla="*/ 4 h 5"/>
                    <a:gd name="T8" fmla="*/ 4 w 7"/>
                    <a:gd name="T9" fmla="*/ 5 h 5"/>
                    <a:gd name="T10" fmla="*/ 4 w 7"/>
                    <a:gd name="T11" fmla="*/ 5 h 5"/>
                    <a:gd name="T12" fmla="*/ 6 w 7"/>
                    <a:gd name="T13" fmla="*/ 4 h 5"/>
                    <a:gd name="T14" fmla="*/ 7 w 7"/>
                    <a:gd name="T15" fmla="*/ 4 h 5"/>
                    <a:gd name="T16" fmla="*/ 7 w 7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3" name="Freeform 907"/>
                <p:cNvSpPr>
                  <a:spLocks/>
                </p:cNvSpPr>
                <p:nvPr/>
              </p:nvSpPr>
              <p:spPr bwMode="auto">
                <a:xfrm>
                  <a:off x="4282" y="346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4" name="Freeform 908"/>
                <p:cNvSpPr>
                  <a:spLocks/>
                </p:cNvSpPr>
                <p:nvPr/>
              </p:nvSpPr>
              <p:spPr bwMode="auto">
                <a:xfrm>
                  <a:off x="4283" y="3455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5 h 6"/>
                    <a:gd name="T4" fmla="*/ 0 w 4"/>
                    <a:gd name="T5" fmla="*/ 5 h 6"/>
                    <a:gd name="T6" fmla="*/ 0 w 4"/>
                    <a:gd name="T7" fmla="*/ 2 h 6"/>
                    <a:gd name="T8" fmla="*/ 4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5" name="Freeform 909"/>
                <p:cNvSpPr>
                  <a:spLocks/>
                </p:cNvSpPr>
                <p:nvPr/>
              </p:nvSpPr>
              <p:spPr bwMode="auto">
                <a:xfrm>
                  <a:off x="4265" y="3452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1 h 4"/>
                    <a:gd name="T4" fmla="*/ 0 w 4"/>
                    <a:gd name="T5" fmla="*/ 1 h 4"/>
                    <a:gd name="T6" fmla="*/ 1 w 4"/>
                    <a:gd name="T7" fmla="*/ 3 h 4"/>
                    <a:gd name="T8" fmla="*/ 1 w 4"/>
                    <a:gd name="T9" fmla="*/ 3 h 4"/>
                    <a:gd name="T10" fmla="*/ 2 w 4"/>
                    <a:gd name="T11" fmla="*/ 4 h 4"/>
                    <a:gd name="T12" fmla="*/ 4 w 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6" name="Freeform 910"/>
                <p:cNvSpPr>
                  <a:spLocks/>
                </p:cNvSpPr>
                <p:nvPr/>
              </p:nvSpPr>
              <p:spPr bwMode="auto">
                <a:xfrm>
                  <a:off x="4269" y="345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1 w 6"/>
                    <a:gd name="T3" fmla="*/ 0 h 3"/>
                    <a:gd name="T4" fmla="*/ 5 w 6"/>
                    <a:gd name="T5" fmla="*/ 1 h 3"/>
                    <a:gd name="T6" fmla="*/ 6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7" name="Freeform 911"/>
                <p:cNvSpPr>
                  <a:spLocks/>
                </p:cNvSpPr>
                <p:nvPr/>
              </p:nvSpPr>
              <p:spPr bwMode="auto">
                <a:xfrm>
                  <a:off x="4252" y="3443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8" name="Freeform 912"/>
                <p:cNvSpPr>
                  <a:spLocks/>
                </p:cNvSpPr>
                <p:nvPr/>
              </p:nvSpPr>
              <p:spPr bwMode="auto">
                <a:xfrm>
                  <a:off x="4252" y="3445"/>
                  <a:ext cx="13" cy="7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2 h 7"/>
                    <a:gd name="T4" fmla="*/ 0 w 13"/>
                    <a:gd name="T5" fmla="*/ 3 h 7"/>
                    <a:gd name="T6" fmla="*/ 2 w 13"/>
                    <a:gd name="T7" fmla="*/ 3 h 7"/>
                    <a:gd name="T8" fmla="*/ 6 w 13"/>
                    <a:gd name="T9" fmla="*/ 6 h 7"/>
                    <a:gd name="T10" fmla="*/ 7 w 13"/>
                    <a:gd name="T11" fmla="*/ 6 h 7"/>
                    <a:gd name="T12" fmla="*/ 8 w 13"/>
                    <a:gd name="T13" fmla="*/ 7 h 7"/>
                    <a:gd name="T14" fmla="*/ 11 w 13"/>
                    <a:gd name="T15" fmla="*/ 7 h 7"/>
                    <a:gd name="T16" fmla="*/ 13 w 13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59" name="Freeform 913"/>
                <p:cNvSpPr>
                  <a:spLocks/>
                </p:cNvSpPr>
                <p:nvPr/>
              </p:nvSpPr>
              <p:spPr bwMode="auto">
                <a:xfrm>
                  <a:off x="4190" y="3436"/>
                  <a:ext cx="14" cy="9"/>
                </a:xfrm>
                <a:custGeom>
                  <a:avLst/>
                  <a:gdLst>
                    <a:gd name="T0" fmla="*/ 0 w 14"/>
                    <a:gd name="T1" fmla="*/ 9 h 9"/>
                    <a:gd name="T2" fmla="*/ 3 w 14"/>
                    <a:gd name="T3" fmla="*/ 9 h 9"/>
                    <a:gd name="T4" fmla="*/ 4 w 14"/>
                    <a:gd name="T5" fmla="*/ 7 h 9"/>
                    <a:gd name="T6" fmla="*/ 8 w 14"/>
                    <a:gd name="T7" fmla="*/ 4 h 9"/>
                    <a:gd name="T8" fmla="*/ 10 w 14"/>
                    <a:gd name="T9" fmla="*/ 3 h 9"/>
                    <a:gd name="T10" fmla="*/ 10 w 14"/>
                    <a:gd name="T11" fmla="*/ 1 h 9"/>
                    <a:gd name="T12" fmla="*/ 11 w 14"/>
                    <a:gd name="T13" fmla="*/ 0 h 9"/>
                    <a:gd name="T14" fmla="*/ 14 w 14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8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0" name="Freeform 914"/>
                <p:cNvSpPr>
                  <a:spLocks/>
                </p:cNvSpPr>
                <p:nvPr/>
              </p:nvSpPr>
              <p:spPr bwMode="auto">
                <a:xfrm>
                  <a:off x="4220" y="3417"/>
                  <a:ext cx="3" cy="8"/>
                </a:xfrm>
                <a:custGeom>
                  <a:avLst/>
                  <a:gdLst>
                    <a:gd name="T0" fmla="*/ 0 w 3"/>
                    <a:gd name="T1" fmla="*/ 8 h 8"/>
                    <a:gd name="T2" fmla="*/ 0 w 3"/>
                    <a:gd name="T3" fmla="*/ 7 h 8"/>
                    <a:gd name="T4" fmla="*/ 0 w 3"/>
                    <a:gd name="T5" fmla="*/ 5 h 8"/>
                    <a:gd name="T6" fmla="*/ 1 w 3"/>
                    <a:gd name="T7" fmla="*/ 4 h 8"/>
                    <a:gd name="T8" fmla="*/ 1 w 3"/>
                    <a:gd name="T9" fmla="*/ 3 h 8"/>
                    <a:gd name="T10" fmla="*/ 3 w 3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1" name="Freeform 915"/>
                <p:cNvSpPr>
                  <a:spLocks/>
                </p:cNvSpPr>
                <p:nvPr/>
              </p:nvSpPr>
              <p:spPr bwMode="auto">
                <a:xfrm>
                  <a:off x="4223" y="3414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1 w 12"/>
                    <a:gd name="T3" fmla="*/ 2 h 3"/>
                    <a:gd name="T4" fmla="*/ 2 w 12"/>
                    <a:gd name="T5" fmla="*/ 2 h 3"/>
                    <a:gd name="T6" fmla="*/ 4 w 12"/>
                    <a:gd name="T7" fmla="*/ 2 h 3"/>
                    <a:gd name="T8" fmla="*/ 5 w 12"/>
                    <a:gd name="T9" fmla="*/ 2 h 3"/>
                    <a:gd name="T10" fmla="*/ 6 w 12"/>
                    <a:gd name="T11" fmla="*/ 2 h 3"/>
                    <a:gd name="T12" fmla="*/ 9 w 12"/>
                    <a:gd name="T13" fmla="*/ 0 h 3"/>
                    <a:gd name="T14" fmla="*/ 10 w 12"/>
                    <a:gd name="T15" fmla="*/ 2 h 3"/>
                    <a:gd name="T16" fmla="*/ 12 w 12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2" name="Freeform 916"/>
                <p:cNvSpPr>
                  <a:spLocks/>
                </p:cNvSpPr>
                <p:nvPr/>
              </p:nvSpPr>
              <p:spPr bwMode="auto">
                <a:xfrm>
                  <a:off x="4235" y="3416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3 w 5"/>
                    <a:gd name="T3" fmla="*/ 2 h 4"/>
                    <a:gd name="T4" fmla="*/ 4 w 5"/>
                    <a:gd name="T5" fmla="*/ 4 h 4"/>
                    <a:gd name="T6" fmla="*/ 5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3" name="Freeform 917"/>
                <p:cNvSpPr>
                  <a:spLocks/>
                </p:cNvSpPr>
                <p:nvPr/>
              </p:nvSpPr>
              <p:spPr bwMode="auto">
                <a:xfrm>
                  <a:off x="4240" y="3420"/>
                  <a:ext cx="14" cy="23"/>
                </a:xfrm>
                <a:custGeom>
                  <a:avLst/>
                  <a:gdLst>
                    <a:gd name="T0" fmla="*/ 0 w 14"/>
                    <a:gd name="T1" fmla="*/ 0 h 23"/>
                    <a:gd name="T2" fmla="*/ 3 w 14"/>
                    <a:gd name="T3" fmla="*/ 1 h 23"/>
                    <a:gd name="T4" fmla="*/ 3 w 14"/>
                    <a:gd name="T5" fmla="*/ 2 h 23"/>
                    <a:gd name="T6" fmla="*/ 7 w 14"/>
                    <a:gd name="T7" fmla="*/ 2 h 23"/>
                    <a:gd name="T8" fmla="*/ 7 w 14"/>
                    <a:gd name="T9" fmla="*/ 4 h 23"/>
                    <a:gd name="T10" fmla="*/ 8 w 14"/>
                    <a:gd name="T11" fmla="*/ 5 h 23"/>
                    <a:gd name="T12" fmla="*/ 8 w 14"/>
                    <a:gd name="T13" fmla="*/ 6 h 23"/>
                    <a:gd name="T14" fmla="*/ 8 w 14"/>
                    <a:gd name="T15" fmla="*/ 8 h 23"/>
                    <a:gd name="T16" fmla="*/ 10 w 14"/>
                    <a:gd name="T17" fmla="*/ 12 h 23"/>
                    <a:gd name="T18" fmla="*/ 10 w 14"/>
                    <a:gd name="T19" fmla="*/ 13 h 23"/>
                    <a:gd name="T20" fmla="*/ 12 w 14"/>
                    <a:gd name="T21" fmla="*/ 19 h 23"/>
                    <a:gd name="T22" fmla="*/ 14 w 14"/>
                    <a:gd name="T23" fmla="*/ 20 h 23"/>
                    <a:gd name="T24" fmla="*/ 12 w 14"/>
                    <a:gd name="T25" fmla="*/ 23 h 23"/>
                    <a:gd name="T26" fmla="*/ 14 w 14"/>
                    <a:gd name="T2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2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2" y="23"/>
                      </a:lnTo>
                      <a:lnTo>
                        <a:pt x="14" y="2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4" name="Freeform 918"/>
                <p:cNvSpPr>
                  <a:spLocks/>
                </p:cNvSpPr>
                <p:nvPr/>
              </p:nvSpPr>
              <p:spPr bwMode="auto">
                <a:xfrm>
                  <a:off x="4204" y="3430"/>
                  <a:ext cx="11" cy="6"/>
                </a:xfrm>
                <a:custGeom>
                  <a:avLst/>
                  <a:gdLst>
                    <a:gd name="T0" fmla="*/ 0 w 11"/>
                    <a:gd name="T1" fmla="*/ 6 h 6"/>
                    <a:gd name="T2" fmla="*/ 3 w 11"/>
                    <a:gd name="T3" fmla="*/ 4 h 6"/>
                    <a:gd name="T4" fmla="*/ 5 w 11"/>
                    <a:gd name="T5" fmla="*/ 4 h 6"/>
                    <a:gd name="T6" fmla="*/ 8 w 11"/>
                    <a:gd name="T7" fmla="*/ 4 h 6"/>
                    <a:gd name="T8" fmla="*/ 8 w 11"/>
                    <a:gd name="T9" fmla="*/ 3 h 6"/>
                    <a:gd name="T10" fmla="*/ 11 w 11"/>
                    <a:gd name="T11" fmla="*/ 2 h 6"/>
                    <a:gd name="T12" fmla="*/ 11 w 11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">
                      <a:moveTo>
                        <a:pt x="0" y="6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5" name="Freeform 919"/>
                <p:cNvSpPr>
                  <a:spLocks/>
                </p:cNvSpPr>
                <p:nvPr/>
              </p:nvSpPr>
              <p:spPr bwMode="auto">
                <a:xfrm>
                  <a:off x="4215" y="3429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6" name="Freeform 920"/>
                <p:cNvSpPr>
                  <a:spLocks/>
                </p:cNvSpPr>
                <p:nvPr/>
              </p:nvSpPr>
              <p:spPr bwMode="auto">
                <a:xfrm>
                  <a:off x="4217" y="3425"/>
                  <a:ext cx="3" cy="4"/>
                </a:xfrm>
                <a:custGeom>
                  <a:avLst/>
                  <a:gdLst>
                    <a:gd name="T0" fmla="*/ 0 w 3"/>
                    <a:gd name="T1" fmla="*/ 4 h 4"/>
                    <a:gd name="T2" fmla="*/ 2 w 3"/>
                    <a:gd name="T3" fmla="*/ 3 h 4"/>
                    <a:gd name="T4" fmla="*/ 2 w 3"/>
                    <a:gd name="T5" fmla="*/ 3 h 4"/>
                    <a:gd name="T6" fmla="*/ 3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7" name="Freeform 921"/>
                <p:cNvSpPr>
                  <a:spLocks/>
                </p:cNvSpPr>
                <p:nvPr/>
              </p:nvSpPr>
              <p:spPr bwMode="auto">
                <a:xfrm>
                  <a:off x="4181" y="3453"/>
                  <a:ext cx="15" cy="11"/>
                </a:xfrm>
                <a:custGeom>
                  <a:avLst/>
                  <a:gdLst>
                    <a:gd name="T0" fmla="*/ 15 w 15"/>
                    <a:gd name="T1" fmla="*/ 11 h 11"/>
                    <a:gd name="T2" fmla="*/ 15 w 15"/>
                    <a:gd name="T3" fmla="*/ 10 h 11"/>
                    <a:gd name="T4" fmla="*/ 15 w 15"/>
                    <a:gd name="T5" fmla="*/ 10 h 11"/>
                    <a:gd name="T6" fmla="*/ 13 w 15"/>
                    <a:gd name="T7" fmla="*/ 10 h 11"/>
                    <a:gd name="T8" fmla="*/ 11 w 15"/>
                    <a:gd name="T9" fmla="*/ 8 h 11"/>
                    <a:gd name="T10" fmla="*/ 9 w 15"/>
                    <a:gd name="T11" fmla="*/ 7 h 11"/>
                    <a:gd name="T12" fmla="*/ 9 w 15"/>
                    <a:gd name="T13" fmla="*/ 7 h 11"/>
                    <a:gd name="T14" fmla="*/ 5 w 15"/>
                    <a:gd name="T15" fmla="*/ 7 h 11"/>
                    <a:gd name="T16" fmla="*/ 4 w 15"/>
                    <a:gd name="T17" fmla="*/ 6 h 11"/>
                    <a:gd name="T18" fmla="*/ 4 w 15"/>
                    <a:gd name="T19" fmla="*/ 6 h 11"/>
                    <a:gd name="T20" fmla="*/ 4 w 15"/>
                    <a:gd name="T21" fmla="*/ 4 h 11"/>
                    <a:gd name="T22" fmla="*/ 4 w 15"/>
                    <a:gd name="T23" fmla="*/ 3 h 11"/>
                    <a:gd name="T24" fmla="*/ 0 w 15"/>
                    <a:gd name="T25" fmla="*/ 0 h 11"/>
                    <a:gd name="T26" fmla="*/ 0 w 15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1">
                      <a:moveTo>
                        <a:pt x="15" y="11"/>
                      </a:move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8" name="Freeform 922"/>
                <p:cNvSpPr>
                  <a:spLocks/>
                </p:cNvSpPr>
                <p:nvPr/>
              </p:nvSpPr>
              <p:spPr bwMode="auto">
                <a:xfrm>
                  <a:off x="4188" y="344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0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69" name="Freeform 923"/>
                <p:cNvSpPr>
                  <a:spLocks/>
                </p:cNvSpPr>
                <p:nvPr/>
              </p:nvSpPr>
              <p:spPr bwMode="auto">
                <a:xfrm>
                  <a:off x="4181" y="34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0" name="Freeform 924"/>
                <p:cNvSpPr>
                  <a:spLocks/>
                </p:cNvSpPr>
                <p:nvPr/>
              </p:nvSpPr>
              <p:spPr bwMode="auto">
                <a:xfrm>
                  <a:off x="4182" y="3447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2 w 6"/>
                    <a:gd name="T3" fmla="*/ 2 h 4"/>
                    <a:gd name="T4" fmla="*/ 3 w 6"/>
                    <a:gd name="T5" fmla="*/ 1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1" name="Freeform 925"/>
                <p:cNvSpPr>
                  <a:spLocks/>
                </p:cNvSpPr>
                <p:nvPr/>
              </p:nvSpPr>
              <p:spPr bwMode="auto">
                <a:xfrm>
                  <a:off x="4192" y="3464"/>
                  <a:ext cx="4" cy="10"/>
                </a:xfrm>
                <a:custGeom>
                  <a:avLst/>
                  <a:gdLst>
                    <a:gd name="T0" fmla="*/ 1 w 4"/>
                    <a:gd name="T1" fmla="*/ 10 h 10"/>
                    <a:gd name="T2" fmla="*/ 0 w 4"/>
                    <a:gd name="T3" fmla="*/ 8 h 10"/>
                    <a:gd name="T4" fmla="*/ 0 w 4"/>
                    <a:gd name="T5" fmla="*/ 7 h 10"/>
                    <a:gd name="T6" fmla="*/ 0 w 4"/>
                    <a:gd name="T7" fmla="*/ 6 h 10"/>
                    <a:gd name="T8" fmla="*/ 0 w 4"/>
                    <a:gd name="T9" fmla="*/ 6 h 10"/>
                    <a:gd name="T10" fmla="*/ 1 w 4"/>
                    <a:gd name="T11" fmla="*/ 4 h 10"/>
                    <a:gd name="T12" fmla="*/ 2 w 4"/>
                    <a:gd name="T13" fmla="*/ 3 h 10"/>
                    <a:gd name="T14" fmla="*/ 4 w 4"/>
                    <a:gd name="T15" fmla="*/ 2 h 10"/>
                    <a:gd name="T16" fmla="*/ 4 w 4"/>
                    <a:gd name="T17" fmla="*/ 2 h 10"/>
                    <a:gd name="T18" fmla="*/ 4 w 4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1" y="10"/>
                      </a:move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2" name="Freeform 926"/>
                <p:cNvSpPr>
                  <a:spLocks/>
                </p:cNvSpPr>
                <p:nvPr/>
              </p:nvSpPr>
              <p:spPr bwMode="auto">
                <a:xfrm>
                  <a:off x="4193" y="347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3" name="Freeform 927"/>
                <p:cNvSpPr>
                  <a:spLocks/>
                </p:cNvSpPr>
                <p:nvPr/>
              </p:nvSpPr>
              <p:spPr bwMode="auto">
                <a:xfrm>
                  <a:off x="4192" y="3478"/>
                  <a:ext cx="4" cy="10"/>
                </a:xfrm>
                <a:custGeom>
                  <a:avLst/>
                  <a:gdLst>
                    <a:gd name="T0" fmla="*/ 0 w 4"/>
                    <a:gd name="T1" fmla="*/ 10 h 10"/>
                    <a:gd name="T2" fmla="*/ 0 w 4"/>
                    <a:gd name="T3" fmla="*/ 10 h 10"/>
                    <a:gd name="T4" fmla="*/ 0 w 4"/>
                    <a:gd name="T5" fmla="*/ 9 h 10"/>
                    <a:gd name="T6" fmla="*/ 4 w 4"/>
                    <a:gd name="T7" fmla="*/ 5 h 10"/>
                    <a:gd name="T8" fmla="*/ 4 w 4"/>
                    <a:gd name="T9" fmla="*/ 5 h 10"/>
                    <a:gd name="T10" fmla="*/ 4 w 4"/>
                    <a:gd name="T11" fmla="*/ 2 h 10"/>
                    <a:gd name="T12" fmla="*/ 4 w 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4" name="Line 928"/>
                <p:cNvSpPr>
                  <a:spLocks noChangeShapeType="1"/>
                </p:cNvSpPr>
                <p:nvPr/>
              </p:nvSpPr>
              <p:spPr bwMode="auto">
                <a:xfrm flipV="1">
                  <a:off x="4192" y="348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5" name="Freeform 929"/>
                <p:cNvSpPr>
                  <a:spLocks/>
                </p:cNvSpPr>
                <p:nvPr/>
              </p:nvSpPr>
              <p:spPr bwMode="auto">
                <a:xfrm>
                  <a:off x="4166" y="3493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1 w 9"/>
                    <a:gd name="T3" fmla="*/ 1 h 6"/>
                    <a:gd name="T4" fmla="*/ 3 w 9"/>
                    <a:gd name="T5" fmla="*/ 2 h 6"/>
                    <a:gd name="T6" fmla="*/ 3 w 9"/>
                    <a:gd name="T7" fmla="*/ 4 h 6"/>
                    <a:gd name="T8" fmla="*/ 5 w 9"/>
                    <a:gd name="T9" fmla="*/ 5 h 6"/>
                    <a:gd name="T10" fmla="*/ 8 w 9"/>
                    <a:gd name="T11" fmla="*/ 6 h 6"/>
                    <a:gd name="T12" fmla="*/ 9 w 9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8" y="6"/>
                      </a:lnTo>
                      <a:lnTo>
                        <a:pt x="9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6" name="Freeform 930"/>
                <p:cNvSpPr>
                  <a:spLocks/>
                </p:cNvSpPr>
                <p:nvPr/>
              </p:nvSpPr>
              <p:spPr bwMode="auto">
                <a:xfrm>
                  <a:off x="4175" y="349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7" name="Freeform 931"/>
                <p:cNvSpPr>
                  <a:spLocks/>
                </p:cNvSpPr>
                <p:nvPr/>
              </p:nvSpPr>
              <p:spPr bwMode="auto">
                <a:xfrm>
                  <a:off x="4178" y="3490"/>
                  <a:ext cx="18" cy="15"/>
                </a:xfrm>
                <a:custGeom>
                  <a:avLst/>
                  <a:gdLst>
                    <a:gd name="T0" fmla="*/ 0 w 18"/>
                    <a:gd name="T1" fmla="*/ 11 h 15"/>
                    <a:gd name="T2" fmla="*/ 0 w 18"/>
                    <a:gd name="T3" fmla="*/ 11 h 15"/>
                    <a:gd name="T4" fmla="*/ 3 w 18"/>
                    <a:gd name="T5" fmla="*/ 12 h 15"/>
                    <a:gd name="T6" fmla="*/ 4 w 18"/>
                    <a:gd name="T7" fmla="*/ 13 h 15"/>
                    <a:gd name="T8" fmla="*/ 8 w 18"/>
                    <a:gd name="T9" fmla="*/ 15 h 15"/>
                    <a:gd name="T10" fmla="*/ 12 w 18"/>
                    <a:gd name="T11" fmla="*/ 15 h 15"/>
                    <a:gd name="T12" fmla="*/ 14 w 18"/>
                    <a:gd name="T13" fmla="*/ 15 h 15"/>
                    <a:gd name="T14" fmla="*/ 15 w 18"/>
                    <a:gd name="T15" fmla="*/ 15 h 15"/>
                    <a:gd name="T16" fmla="*/ 16 w 18"/>
                    <a:gd name="T17" fmla="*/ 15 h 15"/>
                    <a:gd name="T18" fmla="*/ 16 w 18"/>
                    <a:gd name="T19" fmla="*/ 15 h 15"/>
                    <a:gd name="T20" fmla="*/ 16 w 18"/>
                    <a:gd name="T21" fmla="*/ 13 h 15"/>
                    <a:gd name="T22" fmla="*/ 16 w 18"/>
                    <a:gd name="T23" fmla="*/ 12 h 15"/>
                    <a:gd name="T24" fmla="*/ 18 w 18"/>
                    <a:gd name="T25" fmla="*/ 11 h 15"/>
                    <a:gd name="T26" fmla="*/ 18 w 18"/>
                    <a:gd name="T27" fmla="*/ 11 h 15"/>
                    <a:gd name="T28" fmla="*/ 15 w 18"/>
                    <a:gd name="T29" fmla="*/ 7 h 15"/>
                    <a:gd name="T30" fmla="*/ 14 w 18"/>
                    <a:gd name="T31" fmla="*/ 3 h 15"/>
                    <a:gd name="T32" fmla="*/ 14 w 18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5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5" y="7"/>
                      </a:lnTo>
                      <a:lnTo>
                        <a:pt x="14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8" name="Freeform 932"/>
                <p:cNvSpPr>
                  <a:spLocks/>
                </p:cNvSpPr>
                <p:nvPr/>
              </p:nvSpPr>
              <p:spPr bwMode="auto">
                <a:xfrm>
                  <a:off x="4111" y="3495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2 w 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79" name="Freeform 933"/>
                <p:cNvSpPr>
                  <a:spLocks/>
                </p:cNvSpPr>
                <p:nvPr/>
              </p:nvSpPr>
              <p:spPr bwMode="auto">
                <a:xfrm>
                  <a:off x="4113" y="3493"/>
                  <a:ext cx="11" cy="2"/>
                </a:xfrm>
                <a:custGeom>
                  <a:avLst/>
                  <a:gdLst>
                    <a:gd name="T0" fmla="*/ 0 w 11"/>
                    <a:gd name="T1" fmla="*/ 2 h 2"/>
                    <a:gd name="T2" fmla="*/ 2 w 11"/>
                    <a:gd name="T3" fmla="*/ 1 h 2"/>
                    <a:gd name="T4" fmla="*/ 3 w 11"/>
                    <a:gd name="T5" fmla="*/ 1 h 2"/>
                    <a:gd name="T6" fmla="*/ 4 w 11"/>
                    <a:gd name="T7" fmla="*/ 1 h 2"/>
                    <a:gd name="T8" fmla="*/ 8 w 11"/>
                    <a:gd name="T9" fmla="*/ 0 h 2"/>
                    <a:gd name="T10" fmla="*/ 11 w 1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">
                      <a:moveTo>
                        <a:pt x="0" y="2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0" name="Line 934"/>
                <p:cNvSpPr>
                  <a:spLocks noChangeShapeType="1"/>
                </p:cNvSpPr>
                <p:nvPr/>
              </p:nvSpPr>
              <p:spPr bwMode="auto">
                <a:xfrm>
                  <a:off x="4124" y="349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1" name="Freeform 935"/>
                <p:cNvSpPr>
                  <a:spLocks/>
                </p:cNvSpPr>
                <p:nvPr/>
              </p:nvSpPr>
              <p:spPr bwMode="auto">
                <a:xfrm>
                  <a:off x="4126" y="3490"/>
                  <a:ext cx="6" cy="3"/>
                </a:xfrm>
                <a:custGeom>
                  <a:avLst/>
                  <a:gdLst>
                    <a:gd name="T0" fmla="*/ 0 w 6"/>
                    <a:gd name="T1" fmla="*/ 3 h 3"/>
                    <a:gd name="T2" fmla="*/ 1 w 6"/>
                    <a:gd name="T3" fmla="*/ 3 h 3"/>
                    <a:gd name="T4" fmla="*/ 2 w 6"/>
                    <a:gd name="T5" fmla="*/ 3 h 3"/>
                    <a:gd name="T6" fmla="*/ 4 w 6"/>
                    <a:gd name="T7" fmla="*/ 1 h 3"/>
                    <a:gd name="T8" fmla="*/ 4 w 6"/>
                    <a:gd name="T9" fmla="*/ 1 h 3"/>
                    <a:gd name="T10" fmla="*/ 5 w 6"/>
                    <a:gd name="T11" fmla="*/ 0 h 3"/>
                    <a:gd name="T12" fmla="*/ 6 w 6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2" name="Freeform 936"/>
                <p:cNvSpPr>
                  <a:spLocks/>
                </p:cNvSpPr>
                <p:nvPr/>
              </p:nvSpPr>
              <p:spPr bwMode="auto">
                <a:xfrm>
                  <a:off x="4132" y="3487"/>
                  <a:ext cx="16" cy="3"/>
                </a:xfrm>
                <a:custGeom>
                  <a:avLst/>
                  <a:gdLst>
                    <a:gd name="T0" fmla="*/ 0 w 16"/>
                    <a:gd name="T1" fmla="*/ 3 h 3"/>
                    <a:gd name="T2" fmla="*/ 3 w 16"/>
                    <a:gd name="T3" fmla="*/ 1 h 3"/>
                    <a:gd name="T4" fmla="*/ 7 w 16"/>
                    <a:gd name="T5" fmla="*/ 1 h 3"/>
                    <a:gd name="T6" fmla="*/ 10 w 16"/>
                    <a:gd name="T7" fmla="*/ 1 h 3"/>
                    <a:gd name="T8" fmla="*/ 15 w 16"/>
                    <a:gd name="T9" fmla="*/ 0 h 3"/>
                    <a:gd name="T10" fmla="*/ 16 w 16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3" name="Freeform 937"/>
                <p:cNvSpPr>
                  <a:spLocks/>
                </p:cNvSpPr>
                <p:nvPr/>
              </p:nvSpPr>
              <p:spPr bwMode="auto">
                <a:xfrm>
                  <a:off x="4082" y="3501"/>
                  <a:ext cx="29" cy="2"/>
                </a:xfrm>
                <a:custGeom>
                  <a:avLst/>
                  <a:gdLst>
                    <a:gd name="T0" fmla="*/ 0 w 29"/>
                    <a:gd name="T1" fmla="*/ 2 h 2"/>
                    <a:gd name="T2" fmla="*/ 2 w 29"/>
                    <a:gd name="T3" fmla="*/ 1 h 2"/>
                    <a:gd name="T4" fmla="*/ 3 w 29"/>
                    <a:gd name="T5" fmla="*/ 1 h 2"/>
                    <a:gd name="T6" fmla="*/ 4 w 29"/>
                    <a:gd name="T7" fmla="*/ 1 h 2"/>
                    <a:gd name="T8" fmla="*/ 7 w 29"/>
                    <a:gd name="T9" fmla="*/ 2 h 2"/>
                    <a:gd name="T10" fmla="*/ 8 w 29"/>
                    <a:gd name="T11" fmla="*/ 2 h 2"/>
                    <a:gd name="T12" fmla="*/ 8 w 29"/>
                    <a:gd name="T13" fmla="*/ 2 h 2"/>
                    <a:gd name="T14" fmla="*/ 10 w 29"/>
                    <a:gd name="T15" fmla="*/ 1 h 2"/>
                    <a:gd name="T16" fmla="*/ 12 w 29"/>
                    <a:gd name="T17" fmla="*/ 1 h 2"/>
                    <a:gd name="T18" fmla="*/ 15 w 29"/>
                    <a:gd name="T19" fmla="*/ 1 h 2"/>
                    <a:gd name="T20" fmla="*/ 17 w 29"/>
                    <a:gd name="T21" fmla="*/ 1 h 2"/>
                    <a:gd name="T22" fmla="*/ 18 w 29"/>
                    <a:gd name="T23" fmla="*/ 2 h 2"/>
                    <a:gd name="T24" fmla="*/ 19 w 29"/>
                    <a:gd name="T25" fmla="*/ 2 h 2"/>
                    <a:gd name="T26" fmla="*/ 21 w 29"/>
                    <a:gd name="T27" fmla="*/ 2 h 2"/>
                    <a:gd name="T28" fmla="*/ 22 w 29"/>
                    <a:gd name="T29" fmla="*/ 2 h 2"/>
                    <a:gd name="T30" fmla="*/ 25 w 29"/>
                    <a:gd name="T31" fmla="*/ 1 h 2"/>
                    <a:gd name="T32" fmla="*/ 26 w 29"/>
                    <a:gd name="T33" fmla="*/ 1 h 2"/>
                    <a:gd name="T34" fmla="*/ 27 w 29"/>
                    <a:gd name="T35" fmla="*/ 0 h 2"/>
                    <a:gd name="T36" fmla="*/ 29 w 29"/>
                    <a:gd name="T3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2">
                      <a:moveTo>
                        <a:pt x="0" y="2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4" name="Freeform 938"/>
                <p:cNvSpPr>
                  <a:spLocks/>
                </p:cNvSpPr>
                <p:nvPr/>
              </p:nvSpPr>
              <p:spPr bwMode="auto">
                <a:xfrm>
                  <a:off x="4076" y="3503"/>
                  <a:ext cx="6" cy="3"/>
                </a:xfrm>
                <a:custGeom>
                  <a:avLst/>
                  <a:gdLst>
                    <a:gd name="T0" fmla="*/ 0 w 6"/>
                    <a:gd name="T1" fmla="*/ 3 h 3"/>
                    <a:gd name="T2" fmla="*/ 0 w 6"/>
                    <a:gd name="T3" fmla="*/ 3 h 3"/>
                    <a:gd name="T4" fmla="*/ 1 w 6"/>
                    <a:gd name="T5" fmla="*/ 2 h 3"/>
                    <a:gd name="T6" fmla="*/ 2 w 6"/>
                    <a:gd name="T7" fmla="*/ 2 h 3"/>
                    <a:gd name="T8" fmla="*/ 4 w 6"/>
                    <a:gd name="T9" fmla="*/ 0 h 3"/>
                    <a:gd name="T10" fmla="*/ 6 w 6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5" name="Freeform 939"/>
                <p:cNvSpPr>
                  <a:spLocks/>
                </p:cNvSpPr>
                <p:nvPr/>
              </p:nvSpPr>
              <p:spPr bwMode="auto">
                <a:xfrm>
                  <a:off x="4051" y="3507"/>
                  <a:ext cx="25" cy="13"/>
                </a:xfrm>
                <a:custGeom>
                  <a:avLst/>
                  <a:gdLst>
                    <a:gd name="T0" fmla="*/ 0 w 25"/>
                    <a:gd name="T1" fmla="*/ 13 h 13"/>
                    <a:gd name="T2" fmla="*/ 2 w 25"/>
                    <a:gd name="T3" fmla="*/ 13 h 13"/>
                    <a:gd name="T4" fmla="*/ 6 w 25"/>
                    <a:gd name="T5" fmla="*/ 10 h 13"/>
                    <a:gd name="T6" fmla="*/ 7 w 25"/>
                    <a:gd name="T7" fmla="*/ 8 h 13"/>
                    <a:gd name="T8" fmla="*/ 7 w 25"/>
                    <a:gd name="T9" fmla="*/ 6 h 13"/>
                    <a:gd name="T10" fmla="*/ 8 w 25"/>
                    <a:gd name="T11" fmla="*/ 6 h 13"/>
                    <a:gd name="T12" fmla="*/ 8 w 25"/>
                    <a:gd name="T13" fmla="*/ 6 h 13"/>
                    <a:gd name="T14" fmla="*/ 10 w 25"/>
                    <a:gd name="T15" fmla="*/ 6 h 13"/>
                    <a:gd name="T16" fmla="*/ 11 w 25"/>
                    <a:gd name="T17" fmla="*/ 6 h 13"/>
                    <a:gd name="T18" fmla="*/ 12 w 25"/>
                    <a:gd name="T19" fmla="*/ 6 h 13"/>
                    <a:gd name="T20" fmla="*/ 14 w 25"/>
                    <a:gd name="T21" fmla="*/ 7 h 13"/>
                    <a:gd name="T22" fmla="*/ 16 w 25"/>
                    <a:gd name="T23" fmla="*/ 8 h 13"/>
                    <a:gd name="T24" fmla="*/ 18 w 25"/>
                    <a:gd name="T25" fmla="*/ 8 h 13"/>
                    <a:gd name="T26" fmla="*/ 18 w 25"/>
                    <a:gd name="T27" fmla="*/ 7 h 13"/>
                    <a:gd name="T28" fmla="*/ 19 w 25"/>
                    <a:gd name="T29" fmla="*/ 7 h 13"/>
                    <a:gd name="T30" fmla="*/ 21 w 25"/>
                    <a:gd name="T31" fmla="*/ 6 h 13"/>
                    <a:gd name="T32" fmla="*/ 23 w 25"/>
                    <a:gd name="T33" fmla="*/ 4 h 13"/>
                    <a:gd name="T34" fmla="*/ 25 w 25"/>
                    <a:gd name="T35" fmla="*/ 2 h 13"/>
                    <a:gd name="T36" fmla="*/ 25 w 25"/>
                    <a:gd name="T37" fmla="*/ 0 h 13"/>
                    <a:gd name="T38" fmla="*/ 25 w 25"/>
                    <a:gd name="T3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" h="13">
                      <a:moveTo>
                        <a:pt x="0" y="13"/>
                      </a:moveTo>
                      <a:lnTo>
                        <a:pt x="2" y="13"/>
                      </a:lnTo>
                      <a:lnTo>
                        <a:pt x="6" y="10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9" y="7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6" name="Freeform 940"/>
                <p:cNvSpPr>
                  <a:spLocks/>
                </p:cNvSpPr>
                <p:nvPr/>
              </p:nvSpPr>
              <p:spPr bwMode="auto">
                <a:xfrm>
                  <a:off x="4076" y="350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7" name="Freeform 941"/>
                <p:cNvSpPr>
                  <a:spLocks/>
                </p:cNvSpPr>
                <p:nvPr/>
              </p:nvSpPr>
              <p:spPr bwMode="auto">
                <a:xfrm>
                  <a:off x="3985" y="3520"/>
                  <a:ext cx="66" cy="14"/>
                </a:xfrm>
                <a:custGeom>
                  <a:avLst/>
                  <a:gdLst>
                    <a:gd name="T0" fmla="*/ 0 w 66"/>
                    <a:gd name="T1" fmla="*/ 13 h 14"/>
                    <a:gd name="T2" fmla="*/ 0 w 66"/>
                    <a:gd name="T3" fmla="*/ 13 h 14"/>
                    <a:gd name="T4" fmla="*/ 1 w 66"/>
                    <a:gd name="T5" fmla="*/ 14 h 14"/>
                    <a:gd name="T6" fmla="*/ 3 w 66"/>
                    <a:gd name="T7" fmla="*/ 14 h 14"/>
                    <a:gd name="T8" fmla="*/ 6 w 66"/>
                    <a:gd name="T9" fmla="*/ 14 h 14"/>
                    <a:gd name="T10" fmla="*/ 11 w 66"/>
                    <a:gd name="T11" fmla="*/ 12 h 14"/>
                    <a:gd name="T12" fmla="*/ 12 w 66"/>
                    <a:gd name="T13" fmla="*/ 12 h 14"/>
                    <a:gd name="T14" fmla="*/ 14 w 66"/>
                    <a:gd name="T15" fmla="*/ 12 h 14"/>
                    <a:gd name="T16" fmla="*/ 15 w 66"/>
                    <a:gd name="T17" fmla="*/ 10 h 14"/>
                    <a:gd name="T18" fmla="*/ 16 w 66"/>
                    <a:gd name="T19" fmla="*/ 10 h 14"/>
                    <a:gd name="T20" fmla="*/ 18 w 66"/>
                    <a:gd name="T21" fmla="*/ 9 h 14"/>
                    <a:gd name="T22" fmla="*/ 19 w 66"/>
                    <a:gd name="T23" fmla="*/ 9 h 14"/>
                    <a:gd name="T24" fmla="*/ 23 w 66"/>
                    <a:gd name="T25" fmla="*/ 8 h 14"/>
                    <a:gd name="T26" fmla="*/ 26 w 66"/>
                    <a:gd name="T27" fmla="*/ 6 h 14"/>
                    <a:gd name="T28" fmla="*/ 30 w 66"/>
                    <a:gd name="T29" fmla="*/ 6 h 14"/>
                    <a:gd name="T30" fmla="*/ 34 w 66"/>
                    <a:gd name="T31" fmla="*/ 6 h 14"/>
                    <a:gd name="T32" fmla="*/ 38 w 66"/>
                    <a:gd name="T33" fmla="*/ 6 h 14"/>
                    <a:gd name="T34" fmla="*/ 41 w 66"/>
                    <a:gd name="T35" fmla="*/ 6 h 14"/>
                    <a:gd name="T36" fmla="*/ 42 w 66"/>
                    <a:gd name="T37" fmla="*/ 6 h 14"/>
                    <a:gd name="T38" fmla="*/ 45 w 66"/>
                    <a:gd name="T39" fmla="*/ 6 h 14"/>
                    <a:gd name="T40" fmla="*/ 46 w 66"/>
                    <a:gd name="T41" fmla="*/ 6 h 14"/>
                    <a:gd name="T42" fmla="*/ 55 w 66"/>
                    <a:gd name="T43" fmla="*/ 6 h 14"/>
                    <a:gd name="T44" fmla="*/ 57 w 66"/>
                    <a:gd name="T45" fmla="*/ 5 h 14"/>
                    <a:gd name="T46" fmla="*/ 57 w 66"/>
                    <a:gd name="T47" fmla="*/ 5 h 14"/>
                    <a:gd name="T48" fmla="*/ 61 w 66"/>
                    <a:gd name="T49" fmla="*/ 5 h 14"/>
                    <a:gd name="T50" fmla="*/ 62 w 66"/>
                    <a:gd name="T51" fmla="*/ 4 h 14"/>
                    <a:gd name="T52" fmla="*/ 66 w 66"/>
                    <a:gd name="T5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3" y="8"/>
                      </a:lnTo>
                      <a:lnTo>
                        <a:pt x="26" y="6"/>
                      </a:lnTo>
                      <a:lnTo>
                        <a:pt x="30" y="6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41" y="6"/>
                      </a:lnTo>
                      <a:lnTo>
                        <a:pt x="42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55" y="6"/>
                      </a:lnTo>
                      <a:lnTo>
                        <a:pt x="57" y="5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2" y="4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8" name="Line 942"/>
                <p:cNvSpPr>
                  <a:spLocks noChangeShapeType="1"/>
                </p:cNvSpPr>
                <p:nvPr/>
              </p:nvSpPr>
              <p:spPr bwMode="auto">
                <a:xfrm>
                  <a:off x="3981" y="353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89" name="Line 943"/>
                <p:cNvSpPr>
                  <a:spLocks noChangeShapeType="1"/>
                </p:cNvSpPr>
                <p:nvPr/>
              </p:nvSpPr>
              <p:spPr bwMode="auto">
                <a:xfrm>
                  <a:off x="3981" y="353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0" name="Freeform 944"/>
                <p:cNvSpPr>
                  <a:spLocks/>
                </p:cNvSpPr>
                <p:nvPr/>
              </p:nvSpPr>
              <p:spPr bwMode="auto">
                <a:xfrm>
                  <a:off x="3904" y="3537"/>
                  <a:ext cx="23" cy="12"/>
                </a:xfrm>
                <a:custGeom>
                  <a:avLst/>
                  <a:gdLst>
                    <a:gd name="T0" fmla="*/ 0 w 23"/>
                    <a:gd name="T1" fmla="*/ 0 h 12"/>
                    <a:gd name="T2" fmla="*/ 2 w 23"/>
                    <a:gd name="T3" fmla="*/ 3 h 12"/>
                    <a:gd name="T4" fmla="*/ 6 w 23"/>
                    <a:gd name="T5" fmla="*/ 5 h 12"/>
                    <a:gd name="T6" fmla="*/ 11 w 23"/>
                    <a:gd name="T7" fmla="*/ 8 h 12"/>
                    <a:gd name="T8" fmla="*/ 15 w 23"/>
                    <a:gd name="T9" fmla="*/ 10 h 12"/>
                    <a:gd name="T10" fmla="*/ 19 w 23"/>
                    <a:gd name="T11" fmla="*/ 11 h 12"/>
                    <a:gd name="T12" fmla="*/ 23 w 2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5" y="10"/>
                      </a:lnTo>
                      <a:lnTo>
                        <a:pt x="19" y="11"/>
                      </a:lnTo>
                      <a:lnTo>
                        <a:pt x="23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1" name="Freeform 945"/>
                <p:cNvSpPr>
                  <a:spLocks/>
                </p:cNvSpPr>
                <p:nvPr/>
              </p:nvSpPr>
              <p:spPr bwMode="auto">
                <a:xfrm>
                  <a:off x="3927" y="3534"/>
                  <a:ext cx="54" cy="15"/>
                </a:xfrm>
                <a:custGeom>
                  <a:avLst/>
                  <a:gdLst>
                    <a:gd name="T0" fmla="*/ 0 w 54"/>
                    <a:gd name="T1" fmla="*/ 15 h 15"/>
                    <a:gd name="T2" fmla="*/ 3 w 54"/>
                    <a:gd name="T3" fmla="*/ 15 h 15"/>
                    <a:gd name="T4" fmla="*/ 6 w 54"/>
                    <a:gd name="T5" fmla="*/ 15 h 15"/>
                    <a:gd name="T6" fmla="*/ 8 w 54"/>
                    <a:gd name="T7" fmla="*/ 15 h 15"/>
                    <a:gd name="T8" fmla="*/ 12 w 54"/>
                    <a:gd name="T9" fmla="*/ 14 h 15"/>
                    <a:gd name="T10" fmla="*/ 15 w 54"/>
                    <a:gd name="T11" fmla="*/ 14 h 15"/>
                    <a:gd name="T12" fmla="*/ 22 w 54"/>
                    <a:gd name="T13" fmla="*/ 13 h 15"/>
                    <a:gd name="T14" fmla="*/ 28 w 54"/>
                    <a:gd name="T15" fmla="*/ 11 h 15"/>
                    <a:gd name="T16" fmla="*/ 34 w 54"/>
                    <a:gd name="T17" fmla="*/ 11 h 15"/>
                    <a:gd name="T18" fmla="*/ 39 w 54"/>
                    <a:gd name="T19" fmla="*/ 10 h 15"/>
                    <a:gd name="T20" fmla="*/ 47 w 54"/>
                    <a:gd name="T21" fmla="*/ 8 h 15"/>
                    <a:gd name="T22" fmla="*/ 51 w 54"/>
                    <a:gd name="T23" fmla="*/ 7 h 15"/>
                    <a:gd name="T24" fmla="*/ 51 w 54"/>
                    <a:gd name="T25" fmla="*/ 7 h 15"/>
                    <a:gd name="T26" fmla="*/ 51 w 54"/>
                    <a:gd name="T27" fmla="*/ 6 h 15"/>
                    <a:gd name="T28" fmla="*/ 51 w 54"/>
                    <a:gd name="T29" fmla="*/ 4 h 15"/>
                    <a:gd name="T30" fmla="*/ 51 w 54"/>
                    <a:gd name="T31" fmla="*/ 4 h 15"/>
                    <a:gd name="T32" fmla="*/ 51 w 54"/>
                    <a:gd name="T33" fmla="*/ 3 h 15"/>
                    <a:gd name="T34" fmla="*/ 53 w 54"/>
                    <a:gd name="T35" fmla="*/ 2 h 15"/>
                    <a:gd name="T36" fmla="*/ 54 w 54"/>
                    <a:gd name="T3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4" h="15">
                      <a:moveTo>
                        <a:pt x="0" y="15"/>
                      </a:moveTo>
                      <a:lnTo>
                        <a:pt x="3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39" y="10"/>
                      </a:lnTo>
                      <a:lnTo>
                        <a:pt x="47" y="8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53" y="2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2" name="Freeform 946"/>
                <p:cNvSpPr>
                  <a:spLocks/>
                </p:cNvSpPr>
                <p:nvPr/>
              </p:nvSpPr>
              <p:spPr bwMode="auto">
                <a:xfrm>
                  <a:off x="3870" y="352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2 w 6"/>
                    <a:gd name="T3" fmla="*/ 2 h 3"/>
                    <a:gd name="T4" fmla="*/ 4 w 6"/>
                    <a:gd name="T5" fmla="*/ 2 h 3"/>
                    <a:gd name="T6" fmla="*/ 6 w 6"/>
                    <a:gd name="T7" fmla="*/ 2 h 3"/>
                    <a:gd name="T8" fmla="*/ 6 w 6"/>
                    <a:gd name="T9" fmla="*/ 3 h 3"/>
                    <a:gd name="T10" fmla="*/ 6 w 6"/>
                    <a:gd name="T11" fmla="*/ 3 h 3"/>
                    <a:gd name="T12" fmla="*/ 6 w 6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3" name="Freeform 947"/>
                <p:cNvSpPr>
                  <a:spLocks/>
                </p:cNvSpPr>
                <p:nvPr/>
              </p:nvSpPr>
              <p:spPr bwMode="auto">
                <a:xfrm>
                  <a:off x="3876" y="352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1 w 4"/>
                    <a:gd name="T3" fmla="*/ 1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4" name="Freeform 948"/>
                <p:cNvSpPr>
                  <a:spLocks/>
                </p:cNvSpPr>
                <p:nvPr/>
              </p:nvSpPr>
              <p:spPr bwMode="auto">
                <a:xfrm>
                  <a:off x="3880" y="3530"/>
                  <a:ext cx="21" cy="6"/>
                </a:xfrm>
                <a:custGeom>
                  <a:avLst/>
                  <a:gdLst>
                    <a:gd name="T0" fmla="*/ 0 w 21"/>
                    <a:gd name="T1" fmla="*/ 0 h 6"/>
                    <a:gd name="T2" fmla="*/ 1 w 21"/>
                    <a:gd name="T3" fmla="*/ 2 h 6"/>
                    <a:gd name="T4" fmla="*/ 5 w 21"/>
                    <a:gd name="T5" fmla="*/ 2 h 6"/>
                    <a:gd name="T6" fmla="*/ 8 w 21"/>
                    <a:gd name="T7" fmla="*/ 2 h 6"/>
                    <a:gd name="T8" fmla="*/ 11 w 21"/>
                    <a:gd name="T9" fmla="*/ 2 h 6"/>
                    <a:gd name="T10" fmla="*/ 13 w 21"/>
                    <a:gd name="T11" fmla="*/ 2 h 6"/>
                    <a:gd name="T12" fmla="*/ 15 w 21"/>
                    <a:gd name="T13" fmla="*/ 3 h 6"/>
                    <a:gd name="T14" fmla="*/ 19 w 21"/>
                    <a:gd name="T15" fmla="*/ 4 h 6"/>
                    <a:gd name="T16" fmla="*/ 21 w 21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5" name="Freeform 949"/>
                <p:cNvSpPr>
                  <a:spLocks/>
                </p:cNvSpPr>
                <p:nvPr/>
              </p:nvSpPr>
              <p:spPr bwMode="auto">
                <a:xfrm>
                  <a:off x="3901" y="3536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6" name="Line 950"/>
                <p:cNvSpPr>
                  <a:spLocks noChangeShapeType="1"/>
                </p:cNvSpPr>
                <p:nvPr/>
              </p:nvSpPr>
              <p:spPr bwMode="auto">
                <a:xfrm>
                  <a:off x="3903" y="353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7" name="Freeform 951"/>
                <p:cNvSpPr>
                  <a:spLocks/>
                </p:cNvSpPr>
                <p:nvPr/>
              </p:nvSpPr>
              <p:spPr bwMode="auto">
                <a:xfrm>
                  <a:off x="3761" y="3503"/>
                  <a:ext cx="7" cy="10"/>
                </a:xfrm>
                <a:custGeom>
                  <a:avLst/>
                  <a:gdLst>
                    <a:gd name="T0" fmla="*/ 1 w 7"/>
                    <a:gd name="T1" fmla="*/ 8 h 10"/>
                    <a:gd name="T2" fmla="*/ 1 w 7"/>
                    <a:gd name="T3" fmla="*/ 10 h 10"/>
                    <a:gd name="T4" fmla="*/ 3 w 7"/>
                    <a:gd name="T5" fmla="*/ 10 h 10"/>
                    <a:gd name="T6" fmla="*/ 3 w 7"/>
                    <a:gd name="T7" fmla="*/ 8 h 10"/>
                    <a:gd name="T8" fmla="*/ 3 w 7"/>
                    <a:gd name="T9" fmla="*/ 7 h 10"/>
                    <a:gd name="T10" fmla="*/ 4 w 7"/>
                    <a:gd name="T11" fmla="*/ 6 h 10"/>
                    <a:gd name="T12" fmla="*/ 4 w 7"/>
                    <a:gd name="T13" fmla="*/ 4 h 10"/>
                    <a:gd name="T14" fmla="*/ 3 w 7"/>
                    <a:gd name="T15" fmla="*/ 3 h 10"/>
                    <a:gd name="T16" fmla="*/ 3 w 7"/>
                    <a:gd name="T17" fmla="*/ 2 h 10"/>
                    <a:gd name="T18" fmla="*/ 0 w 7"/>
                    <a:gd name="T19" fmla="*/ 2 h 10"/>
                    <a:gd name="T20" fmla="*/ 0 w 7"/>
                    <a:gd name="T21" fmla="*/ 2 h 10"/>
                    <a:gd name="T22" fmla="*/ 0 w 7"/>
                    <a:gd name="T23" fmla="*/ 0 h 10"/>
                    <a:gd name="T24" fmla="*/ 0 w 7"/>
                    <a:gd name="T25" fmla="*/ 0 h 10"/>
                    <a:gd name="T26" fmla="*/ 1 w 7"/>
                    <a:gd name="T27" fmla="*/ 0 h 10"/>
                    <a:gd name="T28" fmla="*/ 1 w 7"/>
                    <a:gd name="T29" fmla="*/ 0 h 10"/>
                    <a:gd name="T30" fmla="*/ 3 w 7"/>
                    <a:gd name="T31" fmla="*/ 0 h 10"/>
                    <a:gd name="T32" fmla="*/ 3 w 7"/>
                    <a:gd name="T33" fmla="*/ 0 h 10"/>
                    <a:gd name="T34" fmla="*/ 4 w 7"/>
                    <a:gd name="T35" fmla="*/ 2 h 10"/>
                    <a:gd name="T36" fmla="*/ 5 w 7"/>
                    <a:gd name="T37" fmla="*/ 2 h 10"/>
                    <a:gd name="T38" fmla="*/ 5 w 7"/>
                    <a:gd name="T39" fmla="*/ 2 h 10"/>
                    <a:gd name="T40" fmla="*/ 7 w 7"/>
                    <a:gd name="T4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" h="10">
                      <a:moveTo>
                        <a:pt x="1" y="8"/>
                      </a:move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8" name="Freeform 952"/>
                <p:cNvSpPr>
                  <a:spLocks/>
                </p:cNvSpPr>
                <p:nvPr/>
              </p:nvSpPr>
              <p:spPr bwMode="auto">
                <a:xfrm>
                  <a:off x="3742" y="3499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3 w 4"/>
                    <a:gd name="T5" fmla="*/ 2 h 2"/>
                    <a:gd name="T6" fmla="*/ 4 w 4"/>
                    <a:gd name="T7" fmla="*/ 2 h 2"/>
                    <a:gd name="T8" fmla="*/ 4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499" name="Freeform 953"/>
                <p:cNvSpPr>
                  <a:spLocks/>
                </p:cNvSpPr>
                <p:nvPr/>
              </p:nvSpPr>
              <p:spPr bwMode="auto">
                <a:xfrm>
                  <a:off x="3768" y="3506"/>
                  <a:ext cx="19" cy="12"/>
                </a:xfrm>
                <a:custGeom>
                  <a:avLst/>
                  <a:gdLst>
                    <a:gd name="T0" fmla="*/ 0 w 19"/>
                    <a:gd name="T1" fmla="*/ 0 h 12"/>
                    <a:gd name="T2" fmla="*/ 0 w 19"/>
                    <a:gd name="T3" fmla="*/ 0 h 12"/>
                    <a:gd name="T4" fmla="*/ 0 w 19"/>
                    <a:gd name="T5" fmla="*/ 3 h 12"/>
                    <a:gd name="T6" fmla="*/ 0 w 19"/>
                    <a:gd name="T7" fmla="*/ 5 h 12"/>
                    <a:gd name="T8" fmla="*/ 0 w 19"/>
                    <a:gd name="T9" fmla="*/ 5 h 12"/>
                    <a:gd name="T10" fmla="*/ 0 w 19"/>
                    <a:gd name="T11" fmla="*/ 5 h 12"/>
                    <a:gd name="T12" fmla="*/ 1 w 19"/>
                    <a:gd name="T13" fmla="*/ 5 h 12"/>
                    <a:gd name="T14" fmla="*/ 3 w 19"/>
                    <a:gd name="T15" fmla="*/ 5 h 12"/>
                    <a:gd name="T16" fmla="*/ 3 w 19"/>
                    <a:gd name="T17" fmla="*/ 4 h 12"/>
                    <a:gd name="T18" fmla="*/ 4 w 19"/>
                    <a:gd name="T19" fmla="*/ 4 h 12"/>
                    <a:gd name="T20" fmla="*/ 7 w 19"/>
                    <a:gd name="T21" fmla="*/ 3 h 12"/>
                    <a:gd name="T22" fmla="*/ 8 w 19"/>
                    <a:gd name="T23" fmla="*/ 3 h 12"/>
                    <a:gd name="T24" fmla="*/ 11 w 19"/>
                    <a:gd name="T25" fmla="*/ 4 h 12"/>
                    <a:gd name="T26" fmla="*/ 12 w 19"/>
                    <a:gd name="T27" fmla="*/ 4 h 12"/>
                    <a:gd name="T28" fmla="*/ 12 w 19"/>
                    <a:gd name="T29" fmla="*/ 4 h 12"/>
                    <a:gd name="T30" fmla="*/ 12 w 19"/>
                    <a:gd name="T31" fmla="*/ 7 h 12"/>
                    <a:gd name="T32" fmla="*/ 11 w 19"/>
                    <a:gd name="T33" fmla="*/ 8 h 12"/>
                    <a:gd name="T34" fmla="*/ 11 w 19"/>
                    <a:gd name="T35" fmla="*/ 8 h 12"/>
                    <a:gd name="T36" fmla="*/ 11 w 19"/>
                    <a:gd name="T37" fmla="*/ 9 h 12"/>
                    <a:gd name="T38" fmla="*/ 11 w 19"/>
                    <a:gd name="T39" fmla="*/ 9 h 12"/>
                    <a:gd name="T40" fmla="*/ 12 w 19"/>
                    <a:gd name="T41" fmla="*/ 9 h 12"/>
                    <a:gd name="T42" fmla="*/ 15 w 19"/>
                    <a:gd name="T43" fmla="*/ 9 h 12"/>
                    <a:gd name="T44" fmla="*/ 16 w 19"/>
                    <a:gd name="T45" fmla="*/ 9 h 12"/>
                    <a:gd name="T46" fmla="*/ 17 w 19"/>
                    <a:gd name="T47" fmla="*/ 9 h 12"/>
                    <a:gd name="T48" fmla="*/ 17 w 19"/>
                    <a:gd name="T49" fmla="*/ 11 h 12"/>
                    <a:gd name="T50" fmla="*/ 19 w 19"/>
                    <a:gd name="T51" fmla="*/ 12 h 12"/>
                    <a:gd name="T52" fmla="*/ 19 w 19"/>
                    <a:gd name="T5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9" y="12"/>
                      </a:lnTo>
                      <a:lnTo>
                        <a:pt x="19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0" name="Freeform 954"/>
                <p:cNvSpPr>
                  <a:spLocks/>
                </p:cNvSpPr>
                <p:nvPr/>
              </p:nvSpPr>
              <p:spPr bwMode="auto">
                <a:xfrm>
                  <a:off x="3746" y="3501"/>
                  <a:ext cx="16" cy="10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1 h 10"/>
                    <a:gd name="T4" fmla="*/ 2 w 16"/>
                    <a:gd name="T5" fmla="*/ 2 h 10"/>
                    <a:gd name="T6" fmla="*/ 3 w 16"/>
                    <a:gd name="T7" fmla="*/ 2 h 10"/>
                    <a:gd name="T8" fmla="*/ 3 w 16"/>
                    <a:gd name="T9" fmla="*/ 4 h 10"/>
                    <a:gd name="T10" fmla="*/ 3 w 16"/>
                    <a:gd name="T11" fmla="*/ 4 h 10"/>
                    <a:gd name="T12" fmla="*/ 2 w 16"/>
                    <a:gd name="T13" fmla="*/ 4 h 10"/>
                    <a:gd name="T14" fmla="*/ 2 w 16"/>
                    <a:gd name="T15" fmla="*/ 5 h 10"/>
                    <a:gd name="T16" fmla="*/ 0 w 16"/>
                    <a:gd name="T17" fmla="*/ 5 h 10"/>
                    <a:gd name="T18" fmla="*/ 0 w 16"/>
                    <a:gd name="T19" fmla="*/ 5 h 10"/>
                    <a:gd name="T20" fmla="*/ 2 w 16"/>
                    <a:gd name="T21" fmla="*/ 6 h 10"/>
                    <a:gd name="T22" fmla="*/ 2 w 16"/>
                    <a:gd name="T23" fmla="*/ 6 h 10"/>
                    <a:gd name="T24" fmla="*/ 3 w 16"/>
                    <a:gd name="T25" fmla="*/ 8 h 10"/>
                    <a:gd name="T26" fmla="*/ 4 w 16"/>
                    <a:gd name="T27" fmla="*/ 8 h 10"/>
                    <a:gd name="T28" fmla="*/ 6 w 16"/>
                    <a:gd name="T29" fmla="*/ 6 h 10"/>
                    <a:gd name="T30" fmla="*/ 6 w 16"/>
                    <a:gd name="T31" fmla="*/ 6 h 10"/>
                    <a:gd name="T32" fmla="*/ 7 w 16"/>
                    <a:gd name="T33" fmla="*/ 5 h 10"/>
                    <a:gd name="T34" fmla="*/ 8 w 16"/>
                    <a:gd name="T35" fmla="*/ 4 h 10"/>
                    <a:gd name="T36" fmla="*/ 10 w 16"/>
                    <a:gd name="T37" fmla="*/ 4 h 10"/>
                    <a:gd name="T38" fmla="*/ 11 w 16"/>
                    <a:gd name="T39" fmla="*/ 4 h 10"/>
                    <a:gd name="T40" fmla="*/ 12 w 16"/>
                    <a:gd name="T41" fmla="*/ 5 h 10"/>
                    <a:gd name="T42" fmla="*/ 14 w 16"/>
                    <a:gd name="T43" fmla="*/ 6 h 10"/>
                    <a:gd name="T44" fmla="*/ 15 w 16"/>
                    <a:gd name="T45" fmla="*/ 6 h 10"/>
                    <a:gd name="T46" fmla="*/ 16 w 16"/>
                    <a:gd name="T47" fmla="*/ 6 h 10"/>
                    <a:gd name="T48" fmla="*/ 16 w 16"/>
                    <a:gd name="T49" fmla="*/ 8 h 10"/>
                    <a:gd name="T50" fmla="*/ 16 w 16"/>
                    <a:gd name="T51" fmla="*/ 9 h 10"/>
                    <a:gd name="T52" fmla="*/ 16 w 16"/>
                    <a:gd name="T5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1" name="Freeform 955"/>
                <p:cNvSpPr>
                  <a:spLocks/>
                </p:cNvSpPr>
                <p:nvPr/>
              </p:nvSpPr>
              <p:spPr bwMode="auto">
                <a:xfrm>
                  <a:off x="3812" y="3518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2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2" name="Freeform 956"/>
                <p:cNvSpPr>
                  <a:spLocks/>
                </p:cNvSpPr>
                <p:nvPr/>
              </p:nvSpPr>
              <p:spPr bwMode="auto">
                <a:xfrm>
                  <a:off x="3807" y="3514"/>
                  <a:ext cx="5" cy="4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0 h 4"/>
                    <a:gd name="T4" fmla="*/ 1 w 5"/>
                    <a:gd name="T5" fmla="*/ 0 h 4"/>
                    <a:gd name="T6" fmla="*/ 1 w 5"/>
                    <a:gd name="T7" fmla="*/ 1 h 4"/>
                    <a:gd name="T8" fmla="*/ 1 w 5"/>
                    <a:gd name="T9" fmla="*/ 1 h 4"/>
                    <a:gd name="T10" fmla="*/ 3 w 5"/>
                    <a:gd name="T11" fmla="*/ 3 h 4"/>
                    <a:gd name="T12" fmla="*/ 5 w 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3" name="Freeform 957"/>
                <p:cNvSpPr>
                  <a:spLocks/>
                </p:cNvSpPr>
                <p:nvPr/>
              </p:nvSpPr>
              <p:spPr bwMode="auto">
                <a:xfrm>
                  <a:off x="3787" y="3515"/>
                  <a:ext cx="20" cy="3"/>
                </a:xfrm>
                <a:custGeom>
                  <a:avLst/>
                  <a:gdLst>
                    <a:gd name="T0" fmla="*/ 0 w 20"/>
                    <a:gd name="T1" fmla="*/ 3 h 3"/>
                    <a:gd name="T2" fmla="*/ 2 w 20"/>
                    <a:gd name="T3" fmla="*/ 3 h 3"/>
                    <a:gd name="T4" fmla="*/ 4 w 20"/>
                    <a:gd name="T5" fmla="*/ 3 h 3"/>
                    <a:gd name="T6" fmla="*/ 5 w 20"/>
                    <a:gd name="T7" fmla="*/ 3 h 3"/>
                    <a:gd name="T8" fmla="*/ 5 w 20"/>
                    <a:gd name="T9" fmla="*/ 2 h 3"/>
                    <a:gd name="T10" fmla="*/ 16 w 20"/>
                    <a:gd name="T11" fmla="*/ 0 h 3"/>
                    <a:gd name="T12" fmla="*/ 19 w 20"/>
                    <a:gd name="T13" fmla="*/ 0 h 3"/>
                    <a:gd name="T14" fmla="*/ 20 w 20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4" name="Freeform 958"/>
                <p:cNvSpPr>
                  <a:spLocks/>
                </p:cNvSpPr>
                <p:nvPr/>
              </p:nvSpPr>
              <p:spPr bwMode="auto">
                <a:xfrm>
                  <a:off x="3815" y="3517"/>
                  <a:ext cx="55" cy="9"/>
                </a:xfrm>
                <a:custGeom>
                  <a:avLst/>
                  <a:gdLst>
                    <a:gd name="T0" fmla="*/ 0 w 55"/>
                    <a:gd name="T1" fmla="*/ 3 h 9"/>
                    <a:gd name="T2" fmla="*/ 1 w 55"/>
                    <a:gd name="T3" fmla="*/ 4 h 9"/>
                    <a:gd name="T4" fmla="*/ 7 w 55"/>
                    <a:gd name="T5" fmla="*/ 4 h 9"/>
                    <a:gd name="T6" fmla="*/ 10 w 55"/>
                    <a:gd name="T7" fmla="*/ 5 h 9"/>
                    <a:gd name="T8" fmla="*/ 10 w 55"/>
                    <a:gd name="T9" fmla="*/ 5 h 9"/>
                    <a:gd name="T10" fmla="*/ 11 w 55"/>
                    <a:gd name="T11" fmla="*/ 4 h 9"/>
                    <a:gd name="T12" fmla="*/ 12 w 55"/>
                    <a:gd name="T13" fmla="*/ 3 h 9"/>
                    <a:gd name="T14" fmla="*/ 14 w 55"/>
                    <a:gd name="T15" fmla="*/ 1 h 9"/>
                    <a:gd name="T16" fmla="*/ 15 w 55"/>
                    <a:gd name="T17" fmla="*/ 0 h 9"/>
                    <a:gd name="T18" fmla="*/ 16 w 55"/>
                    <a:gd name="T19" fmla="*/ 0 h 9"/>
                    <a:gd name="T20" fmla="*/ 16 w 55"/>
                    <a:gd name="T21" fmla="*/ 0 h 9"/>
                    <a:gd name="T22" fmla="*/ 18 w 55"/>
                    <a:gd name="T23" fmla="*/ 0 h 9"/>
                    <a:gd name="T24" fmla="*/ 20 w 55"/>
                    <a:gd name="T25" fmla="*/ 0 h 9"/>
                    <a:gd name="T26" fmla="*/ 23 w 55"/>
                    <a:gd name="T27" fmla="*/ 1 h 9"/>
                    <a:gd name="T28" fmla="*/ 27 w 55"/>
                    <a:gd name="T29" fmla="*/ 3 h 9"/>
                    <a:gd name="T30" fmla="*/ 32 w 55"/>
                    <a:gd name="T31" fmla="*/ 5 h 9"/>
                    <a:gd name="T32" fmla="*/ 35 w 55"/>
                    <a:gd name="T33" fmla="*/ 7 h 9"/>
                    <a:gd name="T34" fmla="*/ 38 w 55"/>
                    <a:gd name="T35" fmla="*/ 8 h 9"/>
                    <a:gd name="T36" fmla="*/ 41 w 55"/>
                    <a:gd name="T37" fmla="*/ 8 h 9"/>
                    <a:gd name="T38" fmla="*/ 45 w 55"/>
                    <a:gd name="T39" fmla="*/ 8 h 9"/>
                    <a:gd name="T40" fmla="*/ 47 w 55"/>
                    <a:gd name="T41" fmla="*/ 8 h 9"/>
                    <a:gd name="T42" fmla="*/ 50 w 55"/>
                    <a:gd name="T43" fmla="*/ 8 h 9"/>
                    <a:gd name="T44" fmla="*/ 55 w 55"/>
                    <a:gd name="T4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9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2" y="5"/>
                      </a:lnTo>
                      <a:lnTo>
                        <a:pt x="35" y="7"/>
                      </a:lnTo>
                      <a:lnTo>
                        <a:pt x="38" y="8"/>
                      </a:lnTo>
                      <a:lnTo>
                        <a:pt x="41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50" y="8"/>
                      </a:lnTo>
                      <a:lnTo>
                        <a:pt x="5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5" name="Freeform 959"/>
                <p:cNvSpPr>
                  <a:spLocks/>
                </p:cNvSpPr>
                <p:nvPr/>
              </p:nvSpPr>
              <p:spPr bwMode="auto">
                <a:xfrm>
                  <a:off x="3754" y="349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6" name="Freeform 960"/>
                <p:cNvSpPr>
                  <a:spLocks/>
                </p:cNvSpPr>
                <p:nvPr/>
              </p:nvSpPr>
              <p:spPr bwMode="auto">
                <a:xfrm>
                  <a:off x="3742" y="3491"/>
                  <a:ext cx="15" cy="11"/>
                </a:xfrm>
                <a:custGeom>
                  <a:avLst/>
                  <a:gdLst>
                    <a:gd name="T0" fmla="*/ 12 w 15"/>
                    <a:gd name="T1" fmla="*/ 0 h 11"/>
                    <a:gd name="T2" fmla="*/ 12 w 15"/>
                    <a:gd name="T3" fmla="*/ 2 h 11"/>
                    <a:gd name="T4" fmla="*/ 12 w 15"/>
                    <a:gd name="T5" fmla="*/ 2 h 11"/>
                    <a:gd name="T6" fmla="*/ 12 w 15"/>
                    <a:gd name="T7" fmla="*/ 2 h 11"/>
                    <a:gd name="T8" fmla="*/ 14 w 15"/>
                    <a:gd name="T9" fmla="*/ 3 h 11"/>
                    <a:gd name="T10" fmla="*/ 15 w 15"/>
                    <a:gd name="T11" fmla="*/ 3 h 11"/>
                    <a:gd name="T12" fmla="*/ 15 w 15"/>
                    <a:gd name="T13" fmla="*/ 4 h 11"/>
                    <a:gd name="T14" fmla="*/ 15 w 15"/>
                    <a:gd name="T15" fmla="*/ 4 h 11"/>
                    <a:gd name="T16" fmla="*/ 14 w 15"/>
                    <a:gd name="T17" fmla="*/ 6 h 11"/>
                    <a:gd name="T18" fmla="*/ 14 w 15"/>
                    <a:gd name="T19" fmla="*/ 6 h 11"/>
                    <a:gd name="T20" fmla="*/ 12 w 15"/>
                    <a:gd name="T21" fmla="*/ 6 h 11"/>
                    <a:gd name="T22" fmla="*/ 10 w 15"/>
                    <a:gd name="T23" fmla="*/ 4 h 11"/>
                    <a:gd name="T24" fmla="*/ 8 w 15"/>
                    <a:gd name="T25" fmla="*/ 4 h 11"/>
                    <a:gd name="T26" fmla="*/ 7 w 15"/>
                    <a:gd name="T27" fmla="*/ 6 h 11"/>
                    <a:gd name="T28" fmla="*/ 7 w 15"/>
                    <a:gd name="T29" fmla="*/ 6 h 11"/>
                    <a:gd name="T30" fmla="*/ 7 w 15"/>
                    <a:gd name="T31" fmla="*/ 6 h 11"/>
                    <a:gd name="T32" fmla="*/ 7 w 15"/>
                    <a:gd name="T33" fmla="*/ 7 h 11"/>
                    <a:gd name="T34" fmla="*/ 8 w 15"/>
                    <a:gd name="T35" fmla="*/ 7 h 11"/>
                    <a:gd name="T36" fmla="*/ 8 w 15"/>
                    <a:gd name="T37" fmla="*/ 8 h 11"/>
                    <a:gd name="T38" fmla="*/ 10 w 15"/>
                    <a:gd name="T39" fmla="*/ 8 h 11"/>
                    <a:gd name="T40" fmla="*/ 11 w 15"/>
                    <a:gd name="T41" fmla="*/ 8 h 11"/>
                    <a:gd name="T42" fmla="*/ 11 w 15"/>
                    <a:gd name="T43" fmla="*/ 10 h 11"/>
                    <a:gd name="T44" fmla="*/ 11 w 15"/>
                    <a:gd name="T45" fmla="*/ 10 h 11"/>
                    <a:gd name="T46" fmla="*/ 11 w 15"/>
                    <a:gd name="T47" fmla="*/ 11 h 11"/>
                    <a:gd name="T48" fmla="*/ 10 w 15"/>
                    <a:gd name="T49" fmla="*/ 11 h 11"/>
                    <a:gd name="T50" fmla="*/ 8 w 15"/>
                    <a:gd name="T51" fmla="*/ 11 h 11"/>
                    <a:gd name="T52" fmla="*/ 8 w 15"/>
                    <a:gd name="T53" fmla="*/ 11 h 11"/>
                    <a:gd name="T54" fmla="*/ 7 w 15"/>
                    <a:gd name="T55" fmla="*/ 11 h 11"/>
                    <a:gd name="T56" fmla="*/ 7 w 15"/>
                    <a:gd name="T57" fmla="*/ 10 h 11"/>
                    <a:gd name="T58" fmla="*/ 6 w 15"/>
                    <a:gd name="T59" fmla="*/ 8 h 11"/>
                    <a:gd name="T60" fmla="*/ 6 w 15"/>
                    <a:gd name="T61" fmla="*/ 7 h 11"/>
                    <a:gd name="T62" fmla="*/ 6 w 15"/>
                    <a:gd name="T63" fmla="*/ 6 h 11"/>
                    <a:gd name="T64" fmla="*/ 4 w 15"/>
                    <a:gd name="T65" fmla="*/ 6 h 11"/>
                    <a:gd name="T66" fmla="*/ 4 w 15"/>
                    <a:gd name="T67" fmla="*/ 4 h 11"/>
                    <a:gd name="T68" fmla="*/ 3 w 15"/>
                    <a:gd name="T69" fmla="*/ 4 h 11"/>
                    <a:gd name="T70" fmla="*/ 2 w 15"/>
                    <a:gd name="T71" fmla="*/ 6 h 11"/>
                    <a:gd name="T72" fmla="*/ 0 w 15"/>
                    <a:gd name="T73" fmla="*/ 6 h 11"/>
                    <a:gd name="T74" fmla="*/ 0 w 15"/>
                    <a:gd name="T75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" h="11">
                      <a:moveTo>
                        <a:pt x="12" y="0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7" name="Freeform 961"/>
                <p:cNvSpPr>
                  <a:spLocks/>
                </p:cNvSpPr>
                <p:nvPr/>
              </p:nvSpPr>
              <p:spPr bwMode="auto">
                <a:xfrm>
                  <a:off x="3741" y="347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8" name="Freeform 962"/>
                <p:cNvSpPr>
                  <a:spLocks/>
                </p:cNvSpPr>
                <p:nvPr/>
              </p:nvSpPr>
              <p:spPr bwMode="auto">
                <a:xfrm>
                  <a:off x="3741" y="3471"/>
                  <a:ext cx="5" cy="3"/>
                </a:xfrm>
                <a:custGeom>
                  <a:avLst/>
                  <a:gdLst>
                    <a:gd name="T0" fmla="*/ 1 w 5"/>
                    <a:gd name="T1" fmla="*/ 3 h 3"/>
                    <a:gd name="T2" fmla="*/ 1 w 5"/>
                    <a:gd name="T3" fmla="*/ 3 h 3"/>
                    <a:gd name="T4" fmla="*/ 0 w 5"/>
                    <a:gd name="T5" fmla="*/ 1 h 3"/>
                    <a:gd name="T6" fmla="*/ 0 w 5"/>
                    <a:gd name="T7" fmla="*/ 0 h 3"/>
                    <a:gd name="T8" fmla="*/ 0 w 5"/>
                    <a:gd name="T9" fmla="*/ 0 h 3"/>
                    <a:gd name="T10" fmla="*/ 0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3 w 5"/>
                    <a:gd name="T17" fmla="*/ 1 h 3"/>
                    <a:gd name="T18" fmla="*/ 5 w 5"/>
                    <a:gd name="T19" fmla="*/ 1 h 3"/>
                    <a:gd name="T20" fmla="*/ 5 w 5"/>
                    <a:gd name="T21" fmla="*/ 3 h 3"/>
                    <a:gd name="T22" fmla="*/ 5 w 5"/>
                    <a:gd name="T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09" name="Freeform 963"/>
                <p:cNvSpPr>
                  <a:spLocks/>
                </p:cNvSpPr>
                <p:nvPr/>
              </p:nvSpPr>
              <p:spPr bwMode="auto">
                <a:xfrm>
                  <a:off x="3746" y="347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0" name="Freeform 964"/>
                <p:cNvSpPr>
                  <a:spLocks/>
                </p:cNvSpPr>
                <p:nvPr/>
              </p:nvSpPr>
              <p:spPr bwMode="auto">
                <a:xfrm>
                  <a:off x="3746" y="3474"/>
                  <a:ext cx="12" cy="16"/>
                </a:xfrm>
                <a:custGeom>
                  <a:avLst/>
                  <a:gdLst>
                    <a:gd name="T0" fmla="*/ 0 w 12"/>
                    <a:gd name="T1" fmla="*/ 1 h 16"/>
                    <a:gd name="T2" fmla="*/ 0 w 12"/>
                    <a:gd name="T3" fmla="*/ 1 h 16"/>
                    <a:gd name="T4" fmla="*/ 0 w 12"/>
                    <a:gd name="T5" fmla="*/ 2 h 16"/>
                    <a:gd name="T6" fmla="*/ 2 w 12"/>
                    <a:gd name="T7" fmla="*/ 4 h 16"/>
                    <a:gd name="T8" fmla="*/ 2 w 12"/>
                    <a:gd name="T9" fmla="*/ 4 h 16"/>
                    <a:gd name="T10" fmla="*/ 3 w 12"/>
                    <a:gd name="T11" fmla="*/ 2 h 16"/>
                    <a:gd name="T12" fmla="*/ 3 w 12"/>
                    <a:gd name="T13" fmla="*/ 1 h 16"/>
                    <a:gd name="T14" fmla="*/ 3 w 12"/>
                    <a:gd name="T15" fmla="*/ 1 h 16"/>
                    <a:gd name="T16" fmla="*/ 4 w 12"/>
                    <a:gd name="T17" fmla="*/ 0 h 16"/>
                    <a:gd name="T18" fmla="*/ 6 w 12"/>
                    <a:gd name="T19" fmla="*/ 0 h 16"/>
                    <a:gd name="T20" fmla="*/ 6 w 12"/>
                    <a:gd name="T21" fmla="*/ 0 h 16"/>
                    <a:gd name="T22" fmla="*/ 7 w 12"/>
                    <a:gd name="T23" fmla="*/ 1 h 16"/>
                    <a:gd name="T24" fmla="*/ 8 w 12"/>
                    <a:gd name="T25" fmla="*/ 1 h 16"/>
                    <a:gd name="T26" fmla="*/ 8 w 12"/>
                    <a:gd name="T27" fmla="*/ 2 h 16"/>
                    <a:gd name="T28" fmla="*/ 8 w 12"/>
                    <a:gd name="T29" fmla="*/ 2 h 16"/>
                    <a:gd name="T30" fmla="*/ 7 w 12"/>
                    <a:gd name="T31" fmla="*/ 2 h 16"/>
                    <a:gd name="T32" fmla="*/ 7 w 12"/>
                    <a:gd name="T33" fmla="*/ 2 h 16"/>
                    <a:gd name="T34" fmla="*/ 6 w 12"/>
                    <a:gd name="T35" fmla="*/ 4 h 16"/>
                    <a:gd name="T36" fmla="*/ 6 w 12"/>
                    <a:gd name="T37" fmla="*/ 4 h 16"/>
                    <a:gd name="T38" fmla="*/ 7 w 12"/>
                    <a:gd name="T39" fmla="*/ 5 h 16"/>
                    <a:gd name="T40" fmla="*/ 8 w 12"/>
                    <a:gd name="T41" fmla="*/ 5 h 16"/>
                    <a:gd name="T42" fmla="*/ 10 w 12"/>
                    <a:gd name="T43" fmla="*/ 5 h 16"/>
                    <a:gd name="T44" fmla="*/ 10 w 12"/>
                    <a:gd name="T45" fmla="*/ 5 h 16"/>
                    <a:gd name="T46" fmla="*/ 10 w 12"/>
                    <a:gd name="T47" fmla="*/ 8 h 16"/>
                    <a:gd name="T48" fmla="*/ 10 w 12"/>
                    <a:gd name="T49" fmla="*/ 9 h 16"/>
                    <a:gd name="T50" fmla="*/ 10 w 12"/>
                    <a:gd name="T51" fmla="*/ 9 h 16"/>
                    <a:gd name="T52" fmla="*/ 10 w 12"/>
                    <a:gd name="T53" fmla="*/ 10 h 16"/>
                    <a:gd name="T54" fmla="*/ 10 w 12"/>
                    <a:gd name="T55" fmla="*/ 12 h 16"/>
                    <a:gd name="T56" fmla="*/ 10 w 12"/>
                    <a:gd name="T57" fmla="*/ 12 h 16"/>
                    <a:gd name="T58" fmla="*/ 11 w 12"/>
                    <a:gd name="T59" fmla="*/ 12 h 16"/>
                    <a:gd name="T60" fmla="*/ 12 w 12"/>
                    <a:gd name="T61" fmla="*/ 13 h 16"/>
                    <a:gd name="T62" fmla="*/ 12 w 12"/>
                    <a:gd name="T63" fmla="*/ 13 h 16"/>
                    <a:gd name="T64" fmla="*/ 12 w 12"/>
                    <a:gd name="T65" fmla="*/ 13 h 16"/>
                    <a:gd name="T66" fmla="*/ 12 w 12"/>
                    <a:gd name="T67" fmla="*/ 14 h 16"/>
                    <a:gd name="T68" fmla="*/ 11 w 12"/>
                    <a:gd name="T69" fmla="*/ 14 h 16"/>
                    <a:gd name="T70" fmla="*/ 10 w 12"/>
                    <a:gd name="T71" fmla="*/ 14 h 16"/>
                    <a:gd name="T72" fmla="*/ 10 w 12"/>
                    <a:gd name="T73" fmla="*/ 14 h 16"/>
                    <a:gd name="T74" fmla="*/ 10 w 12"/>
                    <a:gd name="T7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" h="1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8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1" name="Freeform 965"/>
                <p:cNvSpPr>
                  <a:spLocks/>
                </p:cNvSpPr>
                <p:nvPr/>
              </p:nvSpPr>
              <p:spPr bwMode="auto">
                <a:xfrm>
                  <a:off x="3734" y="3474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1 w 5"/>
                    <a:gd name="T3" fmla="*/ 3 w 5"/>
                    <a:gd name="T4" fmla="*/ 4 w 5"/>
                    <a:gd name="T5" fmla="*/ 5 w 5"/>
                    <a:gd name="T6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2" name="Freeform 966"/>
                <p:cNvSpPr>
                  <a:spLocks/>
                </p:cNvSpPr>
                <p:nvPr/>
              </p:nvSpPr>
              <p:spPr bwMode="auto">
                <a:xfrm>
                  <a:off x="3739" y="347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3" name="Freeform 967"/>
                <p:cNvSpPr>
                  <a:spLocks/>
                </p:cNvSpPr>
                <p:nvPr/>
              </p:nvSpPr>
              <p:spPr bwMode="auto">
                <a:xfrm>
                  <a:off x="3739" y="347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4" name="Line 968"/>
                <p:cNvSpPr>
                  <a:spLocks noChangeShapeType="1"/>
                </p:cNvSpPr>
                <p:nvPr/>
              </p:nvSpPr>
              <p:spPr bwMode="auto">
                <a:xfrm>
                  <a:off x="3488" y="3303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5" name="Freeform 969"/>
                <p:cNvSpPr>
                  <a:spLocks/>
                </p:cNvSpPr>
                <p:nvPr/>
              </p:nvSpPr>
              <p:spPr bwMode="auto">
                <a:xfrm>
                  <a:off x="3488" y="3298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1 h 4"/>
                    <a:gd name="T4" fmla="*/ 2 w 3"/>
                    <a:gd name="T5" fmla="*/ 1 h 4"/>
                    <a:gd name="T6" fmla="*/ 2 w 3"/>
                    <a:gd name="T7" fmla="*/ 3 h 4"/>
                    <a:gd name="T8" fmla="*/ 3 w 3"/>
                    <a:gd name="T9" fmla="*/ 4 h 4"/>
                    <a:gd name="T10" fmla="*/ 2 w 3"/>
                    <a:gd name="T11" fmla="*/ 4 h 4"/>
                    <a:gd name="T12" fmla="*/ 0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6" name="Freeform 970"/>
                <p:cNvSpPr>
                  <a:spLocks/>
                </p:cNvSpPr>
                <p:nvPr/>
              </p:nvSpPr>
              <p:spPr bwMode="auto">
                <a:xfrm>
                  <a:off x="3484" y="330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0 w 2"/>
                    <a:gd name="T5" fmla="*/ 1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7" name="Freeform 971"/>
                <p:cNvSpPr>
                  <a:spLocks/>
                </p:cNvSpPr>
                <p:nvPr/>
              </p:nvSpPr>
              <p:spPr bwMode="auto">
                <a:xfrm>
                  <a:off x="3483" y="331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8" name="Line 972"/>
                <p:cNvSpPr>
                  <a:spLocks noChangeShapeType="1"/>
                </p:cNvSpPr>
                <p:nvPr/>
              </p:nvSpPr>
              <p:spPr bwMode="auto">
                <a:xfrm flipH="1">
                  <a:off x="3483" y="3312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19" name="Freeform 973"/>
                <p:cNvSpPr>
                  <a:spLocks/>
                </p:cNvSpPr>
                <p:nvPr/>
              </p:nvSpPr>
              <p:spPr bwMode="auto">
                <a:xfrm>
                  <a:off x="3490" y="330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0" name="Freeform 974"/>
                <p:cNvSpPr>
                  <a:spLocks/>
                </p:cNvSpPr>
                <p:nvPr/>
              </p:nvSpPr>
              <p:spPr bwMode="auto">
                <a:xfrm>
                  <a:off x="3486" y="3306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0 h 3"/>
                    <a:gd name="T4" fmla="*/ 2 w 4"/>
                    <a:gd name="T5" fmla="*/ 2 h 3"/>
                    <a:gd name="T6" fmla="*/ 2 w 4"/>
                    <a:gd name="T7" fmla="*/ 2 h 3"/>
                    <a:gd name="T8" fmla="*/ 1 w 4"/>
                    <a:gd name="T9" fmla="*/ 3 h 3"/>
                    <a:gd name="T10" fmla="*/ 0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1" name="Freeform 975"/>
                <p:cNvSpPr>
                  <a:spLocks/>
                </p:cNvSpPr>
                <p:nvPr/>
              </p:nvSpPr>
              <p:spPr bwMode="auto">
                <a:xfrm>
                  <a:off x="3491" y="3267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3 w 4"/>
                    <a:gd name="T3" fmla="*/ 3 h 4"/>
                    <a:gd name="T4" fmla="*/ 3 w 4"/>
                    <a:gd name="T5" fmla="*/ 3 h 4"/>
                    <a:gd name="T6" fmla="*/ 4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2" name="Line 976"/>
                <p:cNvSpPr>
                  <a:spLocks noChangeShapeType="1"/>
                </p:cNvSpPr>
                <p:nvPr/>
              </p:nvSpPr>
              <p:spPr bwMode="auto">
                <a:xfrm>
                  <a:off x="3474" y="324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3" name="Freeform 977"/>
                <p:cNvSpPr>
                  <a:spLocks/>
                </p:cNvSpPr>
                <p:nvPr/>
              </p:nvSpPr>
              <p:spPr bwMode="auto">
                <a:xfrm>
                  <a:off x="3474" y="3244"/>
                  <a:ext cx="10" cy="11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0 h 11"/>
                    <a:gd name="T4" fmla="*/ 0 w 10"/>
                    <a:gd name="T5" fmla="*/ 1 h 11"/>
                    <a:gd name="T6" fmla="*/ 0 w 10"/>
                    <a:gd name="T7" fmla="*/ 3 h 11"/>
                    <a:gd name="T8" fmla="*/ 0 w 10"/>
                    <a:gd name="T9" fmla="*/ 3 h 11"/>
                    <a:gd name="T10" fmla="*/ 1 w 10"/>
                    <a:gd name="T11" fmla="*/ 4 h 11"/>
                    <a:gd name="T12" fmla="*/ 1 w 10"/>
                    <a:gd name="T13" fmla="*/ 5 h 11"/>
                    <a:gd name="T14" fmla="*/ 1 w 10"/>
                    <a:gd name="T15" fmla="*/ 5 h 11"/>
                    <a:gd name="T16" fmla="*/ 1 w 10"/>
                    <a:gd name="T17" fmla="*/ 7 h 11"/>
                    <a:gd name="T18" fmla="*/ 1 w 10"/>
                    <a:gd name="T19" fmla="*/ 7 h 11"/>
                    <a:gd name="T20" fmla="*/ 1 w 10"/>
                    <a:gd name="T21" fmla="*/ 8 h 11"/>
                    <a:gd name="T22" fmla="*/ 1 w 10"/>
                    <a:gd name="T23" fmla="*/ 8 h 11"/>
                    <a:gd name="T24" fmla="*/ 2 w 10"/>
                    <a:gd name="T25" fmla="*/ 10 h 11"/>
                    <a:gd name="T26" fmla="*/ 4 w 10"/>
                    <a:gd name="T27" fmla="*/ 10 h 11"/>
                    <a:gd name="T28" fmla="*/ 6 w 10"/>
                    <a:gd name="T29" fmla="*/ 11 h 11"/>
                    <a:gd name="T30" fmla="*/ 9 w 10"/>
                    <a:gd name="T31" fmla="*/ 11 h 11"/>
                    <a:gd name="T32" fmla="*/ 10 w 10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4" name="Freeform 978"/>
                <p:cNvSpPr>
                  <a:spLocks/>
                </p:cNvSpPr>
                <p:nvPr/>
              </p:nvSpPr>
              <p:spPr bwMode="auto">
                <a:xfrm>
                  <a:off x="3461" y="3237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2 w 6"/>
                    <a:gd name="T3" fmla="*/ 2 h 4"/>
                    <a:gd name="T4" fmla="*/ 3 w 6"/>
                    <a:gd name="T5" fmla="*/ 3 h 4"/>
                    <a:gd name="T6" fmla="*/ 3 w 6"/>
                    <a:gd name="T7" fmla="*/ 4 h 4"/>
                    <a:gd name="T8" fmla="*/ 6 w 6"/>
                    <a:gd name="T9" fmla="*/ 4 h 4"/>
                    <a:gd name="T10" fmla="*/ 6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5" name="Freeform 979"/>
                <p:cNvSpPr>
                  <a:spLocks/>
                </p:cNvSpPr>
                <p:nvPr/>
              </p:nvSpPr>
              <p:spPr bwMode="auto">
                <a:xfrm>
                  <a:off x="3456" y="3237"/>
                  <a:ext cx="5" cy="0"/>
                </a:xfrm>
                <a:custGeom>
                  <a:avLst/>
                  <a:gdLst>
                    <a:gd name="T0" fmla="*/ 0 w 5"/>
                    <a:gd name="T1" fmla="*/ 1 w 5"/>
                    <a:gd name="T2" fmla="*/ 5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6" name="Freeform 980"/>
                <p:cNvSpPr>
                  <a:spLocks/>
                </p:cNvSpPr>
                <p:nvPr/>
              </p:nvSpPr>
              <p:spPr bwMode="auto">
                <a:xfrm>
                  <a:off x="3467" y="3241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1 w 7"/>
                    <a:gd name="T3" fmla="*/ 0 h 3"/>
                    <a:gd name="T4" fmla="*/ 4 w 7"/>
                    <a:gd name="T5" fmla="*/ 0 h 3"/>
                    <a:gd name="T6" fmla="*/ 4 w 7"/>
                    <a:gd name="T7" fmla="*/ 2 h 3"/>
                    <a:gd name="T8" fmla="*/ 5 w 7"/>
                    <a:gd name="T9" fmla="*/ 2 h 3"/>
                    <a:gd name="T10" fmla="*/ 7 w 7"/>
                    <a:gd name="T11" fmla="*/ 2 h 3"/>
                    <a:gd name="T12" fmla="*/ 7 w 7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7" name="Freeform 981"/>
                <p:cNvSpPr>
                  <a:spLocks/>
                </p:cNvSpPr>
                <p:nvPr/>
              </p:nvSpPr>
              <p:spPr bwMode="auto">
                <a:xfrm>
                  <a:off x="3484" y="3255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2 w 3"/>
                    <a:gd name="T5" fmla="*/ 1 h 4"/>
                    <a:gd name="T6" fmla="*/ 2 w 3"/>
                    <a:gd name="T7" fmla="*/ 1 h 4"/>
                    <a:gd name="T8" fmla="*/ 2 w 3"/>
                    <a:gd name="T9" fmla="*/ 3 h 4"/>
                    <a:gd name="T10" fmla="*/ 3 w 3"/>
                    <a:gd name="T11" fmla="*/ 4 h 4"/>
                    <a:gd name="T12" fmla="*/ 3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8" name="Freeform 982"/>
                <p:cNvSpPr>
                  <a:spLocks/>
                </p:cNvSpPr>
                <p:nvPr/>
              </p:nvSpPr>
              <p:spPr bwMode="auto">
                <a:xfrm>
                  <a:off x="3487" y="3259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0 w 3"/>
                    <a:gd name="T3" fmla="*/ 1 h 8"/>
                    <a:gd name="T4" fmla="*/ 0 w 3"/>
                    <a:gd name="T5" fmla="*/ 3 h 8"/>
                    <a:gd name="T6" fmla="*/ 1 w 3"/>
                    <a:gd name="T7" fmla="*/ 5 h 8"/>
                    <a:gd name="T8" fmla="*/ 1 w 3"/>
                    <a:gd name="T9" fmla="*/ 7 h 8"/>
                    <a:gd name="T10" fmla="*/ 3 w 3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29" name="Freeform 983"/>
                <p:cNvSpPr>
                  <a:spLocks/>
                </p:cNvSpPr>
                <p:nvPr/>
              </p:nvSpPr>
              <p:spPr bwMode="auto">
                <a:xfrm>
                  <a:off x="3490" y="326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0" name="Freeform 984"/>
                <p:cNvSpPr>
                  <a:spLocks/>
                </p:cNvSpPr>
                <p:nvPr/>
              </p:nvSpPr>
              <p:spPr bwMode="auto">
                <a:xfrm>
                  <a:off x="3491" y="3271"/>
                  <a:ext cx="4" cy="14"/>
                </a:xfrm>
                <a:custGeom>
                  <a:avLst/>
                  <a:gdLst>
                    <a:gd name="T0" fmla="*/ 4 w 4"/>
                    <a:gd name="T1" fmla="*/ 0 h 14"/>
                    <a:gd name="T2" fmla="*/ 4 w 4"/>
                    <a:gd name="T3" fmla="*/ 0 h 14"/>
                    <a:gd name="T4" fmla="*/ 4 w 4"/>
                    <a:gd name="T5" fmla="*/ 1 h 14"/>
                    <a:gd name="T6" fmla="*/ 1 w 4"/>
                    <a:gd name="T7" fmla="*/ 1 h 14"/>
                    <a:gd name="T8" fmla="*/ 0 w 4"/>
                    <a:gd name="T9" fmla="*/ 3 h 14"/>
                    <a:gd name="T10" fmla="*/ 0 w 4"/>
                    <a:gd name="T11" fmla="*/ 4 h 14"/>
                    <a:gd name="T12" fmla="*/ 0 w 4"/>
                    <a:gd name="T13" fmla="*/ 4 h 14"/>
                    <a:gd name="T14" fmla="*/ 0 w 4"/>
                    <a:gd name="T15" fmla="*/ 5 h 14"/>
                    <a:gd name="T16" fmla="*/ 1 w 4"/>
                    <a:gd name="T17" fmla="*/ 5 h 14"/>
                    <a:gd name="T18" fmla="*/ 3 w 4"/>
                    <a:gd name="T19" fmla="*/ 7 h 14"/>
                    <a:gd name="T20" fmla="*/ 3 w 4"/>
                    <a:gd name="T21" fmla="*/ 7 h 14"/>
                    <a:gd name="T22" fmla="*/ 3 w 4"/>
                    <a:gd name="T23" fmla="*/ 7 h 14"/>
                    <a:gd name="T24" fmla="*/ 3 w 4"/>
                    <a:gd name="T25" fmla="*/ 8 h 14"/>
                    <a:gd name="T26" fmla="*/ 3 w 4"/>
                    <a:gd name="T27" fmla="*/ 11 h 14"/>
                    <a:gd name="T28" fmla="*/ 1 w 4"/>
                    <a:gd name="T2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1" name="Freeform 985"/>
                <p:cNvSpPr>
                  <a:spLocks/>
                </p:cNvSpPr>
                <p:nvPr/>
              </p:nvSpPr>
              <p:spPr bwMode="auto">
                <a:xfrm>
                  <a:off x="3491" y="3285"/>
                  <a:ext cx="4" cy="4"/>
                </a:xfrm>
                <a:custGeom>
                  <a:avLst/>
                  <a:gdLst>
                    <a:gd name="T0" fmla="*/ 1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3 w 4"/>
                    <a:gd name="T7" fmla="*/ 1 h 4"/>
                    <a:gd name="T8" fmla="*/ 4 w 4"/>
                    <a:gd name="T9" fmla="*/ 1 h 4"/>
                    <a:gd name="T10" fmla="*/ 4 w 4"/>
                    <a:gd name="T11" fmla="*/ 2 h 4"/>
                    <a:gd name="T12" fmla="*/ 3 w 4"/>
                    <a:gd name="T13" fmla="*/ 2 h 4"/>
                    <a:gd name="T14" fmla="*/ 3 w 4"/>
                    <a:gd name="T15" fmla="*/ 2 h 4"/>
                    <a:gd name="T16" fmla="*/ 1 w 4"/>
                    <a:gd name="T17" fmla="*/ 4 h 4"/>
                    <a:gd name="T18" fmla="*/ 1 w 4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2" name="Freeform 986"/>
                <p:cNvSpPr>
                  <a:spLocks/>
                </p:cNvSpPr>
                <p:nvPr/>
              </p:nvSpPr>
              <p:spPr bwMode="auto">
                <a:xfrm>
                  <a:off x="3490" y="3289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0 h 4"/>
                    <a:gd name="T4" fmla="*/ 0 w 2"/>
                    <a:gd name="T5" fmla="*/ 1 h 4"/>
                    <a:gd name="T6" fmla="*/ 0 w 2"/>
                    <a:gd name="T7" fmla="*/ 1 h 4"/>
                    <a:gd name="T8" fmla="*/ 0 w 2"/>
                    <a:gd name="T9" fmla="*/ 2 h 4"/>
                    <a:gd name="T10" fmla="*/ 1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  <a:gd name="T16" fmla="*/ 0 w 2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3" name="Freeform 987"/>
                <p:cNvSpPr>
                  <a:spLocks/>
                </p:cNvSpPr>
                <p:nvPr/>
              </p:nvSpPr>
              <p:spPr bwMode="auto">
                <a:xfrm>
                  <a:off x="3488" y="3293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2 h 5"/>
                    <a:gd name="T4" fmla="*/ 0 w 2"/>
                    <a:gd name="T5" fmla="*/ 4 h 5"/>
                    <a:gd name="T6" fmla="*/ 0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4" name="Line 988"/>
                <p:cNvSpPr>
                  <a:spLocks noChangeShapeType="1"/>
                </p:cNvSpPr>
                <p:nvPr/>
              </p:nvSpPr>
              <p:spPr bwMode="auto">
                <a:xfrm>
                  <a:off x="4159" y="3488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5" name="Freeform 989"/>
                <p:cNvSpPr>
                  <a:spLocks/>
                </p:cNvSpPr>
                <p:nvPr/>
              </p:nvSpPr>
              <p:spPr bwMode="auto">
                <a:xfrm>
                  <a:off x="4157" y="348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6" name="Freeform 990"/>
                <p:cNvSpPr>
                  <a:spLocks/>
                </p:cNvSpPr>
                <p:nvPr/>
              </p:nvSpPr>
              <p:spPr bwMode="auto">
                <a:xfrm>
                  <a:off x="4153" y="3488"/>
                  <a:ext cx="4" cy="0"/>
                </a:xfrm>
                <a:custGeom>
                  <a:avLst/>
                  <a:gdLst>
                    <a:gd name="T0" fmla="*/ 0 w 4"/>
                    <a:gd name="T1" fmla="*/ 0 w 4"/>
                    <a:gd name="T2" fmla="*/ 1 w 4"/>
                    <a:gd name="T3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7" name="Line 991"/>
                <p:cNvSpPr>
                  <a:spLocks noChangeShapeType="1"/>
                </p:cNvSpPr>
                <p:nvPr/>
              </p:nvSpPr>
              <p:spPr bwMode="auto">
                <a:xfrm>
                  <a:off x="4148" y="348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8" name="Freeform 992"/>
                <p:cNvSpPr>
                  <a:spLocks/>
                </p:cNvSpPr>
                <p:nvPr/>
              </p:nvSpPr>
              <p:spPr bwMode="auto">
                <a:xfrm>
                  <a:off x="4150" y="348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39" name="Freeform 993"/>
                <p:cNvSpPr>
                  <a:spLocks/>
                </p:cNvSpPr>
                <p:nvPr/>
              </p:nvSpPr>
              <p:spPr bwMode="auto">
                <a:xfrm>
                  <a:off x="4358" y="3505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1 w 9"/>
                    <a:gd name="T3" fmla="*/ 8 h 8"/>
                    <a:gd name="T4" fmla="*/ 2 w 9"/>
                    <a:gd name="T5" fmla="*/ 6 h 8"/>
                    <a:gd name="T6" fmla="*/ 4 w 9"/>
                    <a:gd name="T7" fmla="*/ 6 h 8"/>
                    <a:gd name="T8" fmla="*/ 4 w 9"/>
                    <a:gd name="T9" fmla="*/ 4 h 8"/>
                    <a:gd name="T10" fmla="*/ 6 w 9"/>
                    <a:gd name="T11" fmla="*/ 2 h 8"/>
                    <a:gd name="T12" fmla="*/ 6 w 9"/>
                    <a:gd name="T13" fmla="*/ 2 h 8"/>
                    <a:gd name="T14" fmla="*/ 8 w 9"/>
                    <a:gd name="T15" fmla="*/ 1 h 8"/>
                    <a:gd name="T16" fmla="*/ 9 w 9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0" name="Line 994"/>
                <p:cNvSpPr>
                  <a:spLocks noChangeShapeType="1"/>
                </p:cNvSpPr>
                <p:nvPr/>
              </p:nvSpPr>
              <p:spPr bwMode="auto">
                <a:xfrm>
                  <a:off x="4367" y="350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1" name="Freeform 995"/>
                <p:cNvSpPr>
                  <a:spLocks/>
                </p:cNvSpPr>
                <p:nvPr/>
              </p:nvSpPr>
              <p:spPr bwMode="auto">
                <a:xfrm>
                  <a:off x="4161" y="3490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1 w 5"/>
                    <a:gd name="T3" fmla="*/ 0 h 3"/>
                    <a:gd name="T4" fmla="*/ 2 w 5"/>
                    <a:gd name="T5" fmla="*/ 0 h 3"/>
                    <a:gd name="T6" fmla="*/ 4 w 5"/>
                    <a:gd name="T7" fmla="*/ 0 h 3"/>
                    <a:gd name="T8" fmla="*/ 5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2" name="Freeform 996"/>
                <p:cNvSpPr>
                  <a:spLocks/>
                </p:cNvSpPr>
                <p:nvPr/>
              </p:nvSpPr>
              <p:spPr bwMode="auto">
                <a:xfrm>
                  <a:off x="3664" y="3422"/>
                  <a:ext cx="8" cy="11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0 h 11"/>
                    <a:gd name="T4" fmla="*/ 1 w 8"/>
                    <a:gd name="T5" fmla="*/ 0 h 11"/>
                    <a:gd name="T6" fmla="*/ 1 w 8"/>
                    <a:gd name="T7" fmla="*/ 0 h 11"/>
                    <a:gd name="T8" fmla="*/ 1 w 8"/>
                    <a:gd name="T9" fmla="*/ 2 h 11"/>
                    <a:gd name="T10" fmla="*/ 1 w 8"/>
                    <a:gd name="T11" fmla="*/ 3 h 11"/>
                    <a:gd name="T12" fmla="*/ 1 w 8"/>
                    <a:gd name="T13" fmla="*/ 3 h 11"/>
                    <a:gd name="T14" fmla="*/ 1 w 8"/>
                    <a:gd name="T15" fmla="*/ 3 h 11"/>
                    <a:gd name="T16" fmla="*/ 0 w 8"/>
                    <a:gd name="T17" fmla="*/ 3 h 11"/>
                    <a:gd name="T18" fmla="*/ 0 w 8"/>
                    <a:gd name="T19" fmla="*/ 3 h 11"/>
                    <a:gd name="T20" fmla="*/ 0 w 8"/>
                    <a:gd name="T21" fmla="*/ 4 h 11"/>
                    <a:gd name="T22" fmla="*/ 0 w 8"/>
                    <a:gd name="T23" fmla="*/ 4 h 11"/>
                    <a:gd name="T24" fmla="*/ 1 w 8"/>
                    <a:gd name="T25" fmla="*/ 4 h 11"/>
                    <a:gd name="T26" fmla="*/ 1 w 8"/>
                    <a:gd name="T27" fmla="*/ 4 h 11"/>
                    <a:gd name="T28" fmla="*/ 3 w 8"/>
                    <a:gd name="T29" fmla="*/ 4 h 11"/>
                    <a:gd name="T30" fmla="*/ 3 w 8"/>
                    <a:gd name="T31" fmla="*/ 4 h 11"/>
                    <a:gd name="T32" fmla="*/ 3 w 8"/>
                    <a:gd name="T33" fmla="*/ 4 h 11"/>
                    <a:gd name="T34" fmla="*/ 4 w 8"/>
                    <a:gd name="T35" fmla="*/ 4 h 11"/>
                    <a:gd name="T36" fmla="*/ 5 w 8"/>
                    <a:gd name="T37" fmla="*/ 4 h 11"/>
                    <a:gd name="T38" fmla="*/ 5 w 8"/>
                    <a:gd name="T39" fmla="*/ 4 h 11"/>
                    <a:gd name="T40" fmla="*/ 5 w 8"/>
                    <a:gd name="T41" fmla="*/ 4 h 11"/>
                    <a:gd name="T42" fmla="*/ 5 w 8"/>
                    <a:gd name="T43" fmla="*/ 4 h 11"/>
                    <a:gd name="T44" fmla="*/ 5 w 8"/>
                    <a:gd name="T45" fmla="*/ 3 h 11"/>
                    <a:gd name="T46" fmla="*/ 5 w 8"/>
                    <a:gd name="T47" fmla="*/ 3 h 11"/>
                    <a:gd name="T48" fmla="*/ 5 w 8"/>
                    <a:gd name="T49" fmla="*/ 3 h 11"/>
                    <a:gd name="T50" fmla="*/ 5 w 8"/>
                    <a:gd name="T51" fmla="*/ 3 h 11"/>
                    <a:gd name="T52" fmla="*/ 8 w 8"/>
                    <a:gd name="T53" fmla="*/ 3 h 11"/>
                    <a:gd name="T54" fmla="*/ 8 w 8"/>
                    <a:gd name="T55" fmla="*/ 4 h 11"/>
                    <a:gd name="T56" fmla="*/ 8 w 8"/>
                    <a:gd name="T57" fmla="*/ 6 h 11"/>
                    <a:gd name="T58" fmla="*/ 8 w 8"/>
                    <a:gd name="T59" fmla="*/ 6 h 11"/>
                    <a:gd name="T60" fmla="*/ 8 w 8"/>
                    <a:gd name="T61" fmla="*/ 7 h 11"/>
                    <a:gd name="T62" fmla="*/ 8 w 8"/>
                    <a:gd name="T63" fmla="*/ 7 h 11"/>
                    <a:gd name="T64" fmla="*/ 8 w 8"/>
                    <a:gd name="T65" fmla="*/ 8 h 11"/>
                    <a:gd name="T66" fmla="*/ 8 w 8"/>
                    <a:gd name="T67" fmla="*/ 8 h 11"/>
                    <a:gd name="T68" fmla="*/ 8 w 8"/>
                    <a:gd name="T69" fmla="*/ 10 h 11"/>
                    <a:gd name="T70" fmla="*/ 8 w 8"/>
                    <a:gd name="T71" fmla="*/ 10 h 11"/>
                    <a:gd name="T72" fmla="*/ 8 w 8"/>
                    <a:gd name="T73" fmla="*/ 10 h 11"/>
                    <a:gd name="T74" fmla="*/ 7 w 8"/>
                    <a:gd name="T75" fmla="*/ 11 h 11"/>
                    <a:gd name="T76" fmla="*/ 5 w 8"/>
                    <a:gd name="T77" fmla="*/ 11 h 11"/>
                    <a:gd name="T78" fmla="*/ 3 w 8"/>
                    <a:gd name="T79" fmla="*/ 11 h 11"/>
                    <a:gd name="T80" fmla="*/ 1 w 8"/>
                    <a:gd name="T81" fmla="*/ 11 h 11"/>
                    <a:gd name="T82" fmla="*/ 0 w 8"/>
                    <a:gd name="T83" fmla="*/ 11 h 11"/>
                    <a:gd name="T84" fmla="*/ 0 w 8"/>
                    <a:gd name="T85" fmla="*/ 11 h 11"/>
                    <a:gd name="T86" fmla="*/ 0 w 8"/>
                    <a:gd name="T87" fmla="*/ 11 h 11"/>
                    <a:gd name="T88" fmla="*/ 0 w 8"/>
                    <a:gd name="T8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3" name="Line 997"/>
                <p:cNvSpPr>
                  <a:spLocks noChangeShapeType="1"/>
                </p:cNvSpPr>
                <p:nvPr/>
              </p:nvSpPr>
              <p:spPr bwMode="auto">
                <a:xfrm>
                  <a:off x="3664" y="3433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4" name="Freeform 998"/>
                <p:cNvSpPr>
                  <a:spLocks/>
                </p:cNvSpPr>
                <p:nvPr/>
              </p:nvSpPr>
              <p:spPr bwMode="auto">
                <a:xfrm>
                  <a:off x="3659" y="3413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0 h 9"/>
                    <a:gd name="T6" fmla="*/ 0 w 5"/>
                    <a:gd name="T7" fmla="*/ 0 h 9"/>
                    <a:gd name="T8" fmla="*/ 1 w 5"/>
                    <a:gd name="T9" fmla="*/ 1 h 9"/>
                    <a:gd name="T10" fmla="*/ 1 w 5"/>
                    <a:gd name="T11" fmla="*/ 1 h 9"/>
                    <a:gd name="T12" fmla="*/ 1 w 5"/>
                    <a:gd name="T13" fmla="*/ 3 h 9"/>
                    <a:gd name="T14" fmla="*/ 2 w 5"/>
                    <a:gd name="T15" fmla="*/ 3 h 9"/>
                    <a:gd name="T16" fmla="*/ 2 w 5"/>
                    <a:gd name="T17" fmla="*/ 3 h 9"/>
                    <a:gd name="T18" fmla="*/ 4 w 5"/>
                    <a:gd name="T19" fmla="*/ 3 h 9"/>
                    <a:gd name="T20" fmla="*/ 4 w 5"/>
                    <a:gd name="T21" fmla="*/ 5 h 9"/>
                    <a:gd name="T22" fmla="*/ 4 w 5"/>
                    <a:gd name="T23" fmla="*/ 5 h 9"/>
                    <a:gd name="T24" fmla="*/ 4 w 5"/>
                    <a:gd name="T25" fmla="*/ 5 h 9"/>
                    <a:gd name="T26" fmla="*/ 4 w 5"/>
                    <a:gd name="T27" fmla="*/ 7 h 9"/>
                    <a:gd name="T28" fmla="*/ 4 w 5"/>
                    <a:gd name="T29" fmla="*/ 7 h 9"/>
                    <a:gd name="T30" fmla="*/ 4 w 5"/>
                    <a:gd name="T31" fmla="*/ 8 h 9"/>
                    <a:gd name="T32" fmla="*/ 5 w 5"/>
                    <a:gd name="T33" fmla="*/ 8 h 9"/>
                    <a:gd name="T34" fmla="*/ 5 w 5"/>
                    <a:gd name="T35" fmla="*/ 8 h 9"/>
                    <a:gd name="T36" fmla="*/ 5 w 5"/>
                    <a:gd name="T3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5" name="Freeform 999"/>
                <p:cNvSpPr>
                  <a:spLocks/>
                </p:cNvSpPr>
                <p:nvPr/>
              </p:nvSpPr>
              <p:spPr bwMode="auto">
                <a:xfrm>
                  <a:off x="3664" y="3434"/>
                  <a:ext cx="11" cy="5"/>
                </a:xfrm>
                <a:custGeom>
                  <a:avLst/>
                  <a:gdLst>
                    <a:gd name="T0" fmla="*/ 0 w 11"/>
                    <a:gd name="T1" fmla="*/ 0 h 5"/>
                    <a:gd name="T2" fmla="*/ 0 w 11"/>
                    <a:gd name="T3" fmla="*/ 0 h 5"/>
                    <a:gd name="T4" fmla="*/ 0 w 11"/>
                    <a:gd name="T5" fmla="*/ 0 h 5"/>
                    <a:gd name="T6" fmla="*/ 1 w 11"/>
                    <a:gd name="T7" fmla="*/ 2 h 5"/>
                    <a:gd name="T8" fmla="*/ 1 w 11"/>
                    <a:gd name="T9" fmla="*/ 2 h 5"/>
                    <a:gd name="T10" fmla="*/ 1 w 11"/>
                    <a:gd name="T11" fmla="*/ 2 h 5"/>
                    <a:gd name="T12" fmla="*/ 3 w 11"/>
                    <a:gd name="T13" fmla="*/ 2 h 5"/>
                    <a:gd name="T14" fmla="*/ 4 w 11"/>
                    <a:gd name="T15" fmla="*/ 3 h 5"/>
                    <a:gd name="T16" fmla="*/ 5 w 11"/>
                    <a:gd name="T17" fmla="*/ 3 h 5"/>
                    <a:gd name="T18" fmla="*/ 5 w 11"/>
                    <a:gd name="T19" fmla="*/ 3 h 5"/>
                    <a:gd name="T20" fmla="*/ 5 w 11"/>
                    <a:gd name="T21" fmla="*/ 5 h 5"/>
                    <a:gd name="T22" fmla="*/ 5 w 11"/>
                    <a:gd name="T23" fmla="*/ 5 h 5"/>
                    <a:gd name="T24" fmla="*/ 5 w 11"/>
                    <a:gd name="T25" fmla="*/ 5 h 5"/>
                    <a:gd name="T26" fmla="*/ 7 w 11"/>
                    <a:gd name="T27" fmla="*/ 5 h 5"/>
                    <a:gd name="T28" fmla="*/ 7 w 11"/>
                    <a:gd name="T29" fmla="*/ 5 h 5"/>
                    <a:gd name="T30" fmla="*/ 8 w 11"/>
                    <a:gd name="T31" fmla="*/ 5 h 5"/>
                    <a:gd name="T32" fmla="*/ 9 w 11"/>
                    <a:gd name="T33" fmla="*/ 5 h 5"/>
                    <a:gd name="T34" fmla="*/ 11 w 11"/>
                    <a:gd name="T35" fmla="*/ 5 h 5"/>
                    <a:gd name="T36" fmla="*/ 11 w 11"/>
                    <a:gd name="T3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1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6" name="Freeform 1000"/>
                <p:cNvSpPr>
                  <a:spLocks/>
                </p:cNvSpPr>
                <p:nvPr/>
              </p:nvSpPr>
              <p:spPr bwMode="auto">
                <a:xfrm>
                  <a:off x="3713" y="3840"/>
                  <a:ext cx="51" cy="9"/>
                </a:xfrm>
                <a:custGeom>
                  <a:avLst/>
                  <a:gdLst>
                    <a:gd name="T0" fmla="*/ 51 w 51"/>
                    <a:gd name="T1" fmla="*/ 0 h 9"/>
                    <a:gd name="T2" fmla="*/ 18 w 51"/>
                    <a:gd name="T3" fmla="*/ 5 h 9"/>
                    <a:gd name="T4" fmla="*/ 8 w 51"/>
                    <a:gd name="T5" fmla="*/ 8 h 9"/>
                    <a:gd name="T6" fmla="*/ 0 w 51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9">
                      <a:moveTo>
                        <a:pt x="51" y="0"/>
                      </a:moveTo>
                      <a:lnTo>
                        <a:pt x="18" y="5"/>
                      </a:lnTo>
                      <a:lnTo>
                        <a:pt x="8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7" name="Line 1001"/>
                <p:cNvSpPr>
                  <a:spLocks noChangeShapeType="1"/>
                </p:cNvSpPr>
                <p:nvPr/>
              </p:nvSpPr>
              <p:spPr bwMode="auto">
                <a:xfrm flipH="1">
                  <a:off x="3575" y="3887"/>
                  <a:ext cx="28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8" name="Freeform 1002"/>
                <p:cNvSpPr>
                  <a:spLocks/>
                </p:cNvSpPr>
                <p:nvPr/>
              </p:nvSpPr>
              <p:spPr bwMode="auto">
                <a:xfrm>
                  <a:off x="3686" y="3849"/>
                  <a:ext cx="27" cy="18"/>
                </a:xfrm>
                <a:custGeom>
                  <a:avLst/>
                  <a:gdLst>
                    <a:gd name="T0" fmla="*/ 27 w 27"/>
                    <a:gd name="T1" fmla="*/ 0 h 18"/>
                    <a:gd name="T2" fmla="*/ 16 w 27"/>
                    <a:gd name="T3" fmla="*/ 4 h 18"/>
                    <a:gd name="T4" fmla="*/ 16 w 27"/>
                    <a:gd name="T5" fmla="*/ 4 h 18"/>
                    <a:gd name="T6" fmla="*/ 5 w 27"/>
                    <a:gd name="T7" fmla="*/ 14 h 18"/>
                    <a:gd name="T8" fmla="*/ 0 w 27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8">
                      <a:moveTo>
                        <a:pt x="27" y="0"/>
                      </a:move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5" y="14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49" name="Freeform 1003"/>
                <p:cNvSpPr>
                  <a:spLocks/>
                </p:cNvSpPr>
                <p:nvPr/>
              </p:nvSpPr>
              <p:spPr bwMode="auto">
                <a:xfrm>
                  <a:off x="3669" y="3867"/>
                  <a:ext cx="17" cy="13"/>
                </a:xfrm>
                <a:custGeom>
                  <a:avLst/>
                  <a:gdLst>
                    <a:gd name="T0" fmla="*/ 17 w 17"/>
                    <a:gd name="T1" fmla="*/ 0 h 13"/>
                    <a:gd name="T2" fmla="*/ 3 w 17"/>
                    <a:gd name="T3" fmla="*/ 10 h 13"/>
                    <a:gd name="T4" fmla="*/ 0 w 17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3">
                      <a:moveTo>
                        <a:pt x="17" y="0"/>
                      </a:moveTo>
                      <a:lnTo>
                        <a:pt x="3" y="1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0" name="Freeform 1004"/>
                <p:cNvSpPr>
                  <a:spLocks/>
                </p:cNvSpPr>
                <p:nvPr/>
              </p:nvSpPr>
              <p:spPr bwMode="auto">
                <a:xfrm>
                  <a:off x="3922" y="3795"/>
                  <a:ext cx="60" cy="5"/>
                </a:xfrm>
                <a:custGeom>
                  <a:avLst/>
                  <a:gdLst>
                    <a:gd name="T0" fmla="*/ 60 w 60"/>
                    <a:gd name="T1" fmla="*/ 1 h 5"/>
                    <a:gd name="T2" fmla="*/ 36 w 60"/>
                    <a:gd name="T3" fmla="*/ 1 h 5"/>
                    <a:gd name="T4" fmla="*/ 25 w 60"/>
                    <a:gd name="T5" fmla="*/ 0 h 5"/>
                    <a:gd name="T6" fmla="*/ 0 w 60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1"/>
                      </a:moveTo>
                      <a:lnTo>
                        <a:pt x="36" y="1"/>
                      </a:lnTo>
                      <a:lnTo>
                        <a:pt x="2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1" name="Freeform 1005"/>
                <p:cNvSpPr>
                  <a:spLocks/>
                </p:cNvSpPr>
                <p:nvPr/>
              </p:nvSpPr>
              <p:spPr bwMode="auto">
                <a:xfrm>
                  <a:off x="4243" y="3740"/>
                  <a:ext cx="34" cy="2"/>
                </a:xfrm>
                <a:custGeom>
                  <a:avLst/>
                  <a:gdLst>
                    <a:gd name="T0" fmla="*/ 34 w 34"/>
                    <a:gd name="T1" fmla="*/ 0 h 2"/>
                    <a:gd name="T2" fmla="*/ 20 w 34"/>
                    <a:gd name="T3" fmla="*/ 1 h 2"/>
                    <a:gd name="T4" fmla="*/ 0 w 3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" h="2">
                      <a:moveTo>
                        <a:pt x="34" y="0"/>
                      </a:moveTo>
                      <a:lnTo>
                        <a:pt x="2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2" name="Freeform 1006"/>
                <p:cNvSpPr>
                  <a:spLocks/>
                </p:cNvSpPr>
                <p:nvPr/>
              </p:nvSpPr>
              <p:spPr bwMode="auto">
                <a:xfrm>
                  <a:off x="4277" y="3729"/>
                  <a:ext cx="77" cy="11"/>
                </a:xfrm>
                <a:custGeom>
                  <a:avLst/>
                  <a:gdLst>
                    <a:gd name="T0" fmla="*/ 77 w 77"/>
                    <a:gd name="T1" fmla="*/ 0 h 11"/>
                    <a:gd name="T2" fmla="*/ 75 w 77"/>
                    <a:gd name="T3" fmla="*/ 0 h 11"/>
                    <a:gd name="T4" fmla="*/ 42 w 77"/>
                    <a:gd name="T5" fmla="*/ 1 h 11"/>
                    <a:gd name="T6" fmla="*/ 15 w 77"/>
                    <a:gd name="T7" fmla="*/ 5 h 11"/>
                    <a:gd name="T8" fmla="*/ 15 w 77"/>
                    <a:gd name="T9" fmla="*/ 5 h 11"/>
                    <a:gd name="T10" fmla="*/ 0 w 77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1">
                      <a:moveTo>
                        <a:pt x="77" y="0"/>
                      </a:moveTo>
                      <a:lnTo>
                        <a:pt x="75" y="0"/>
                      </a:lnTo>
                      <a:lnTo>
                        <a:pt x="42" y="1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3" name="Line 1007"/>
                <p:cNvSpPr>
                  <a:spLocks noChangeShapeType="1"/>
                </p:cNvSpPr>
                <p:nvPr/>
              </p:nvSpPr>
              <p:spPr bwMode="auto">
                <a:xfrm flipH="1">
                  <a:off x="3850" y="3807"/>
                  <a:ext cx="15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554" name="Line 1008"/>
                <p:cNvSpPr>
                  <a:spLocks noChangeShapeType="1"/>
                </p:cNvSpPr>
                <p:nvPr/>
              </p:nvSpPr>
              <p:spPr bwMode="auto">
                <a:xfrm flipH="1">
                  <a:off x="3872" y="3807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sp>
            <p:nvSpPr>
              <p:cNvPr id="1235" name="Freeform 1010"/>
              <p:cNvSpPr>
                <a:spLocks/>
              </p:cNvSpPr>
              <p:nvPr/>
            </p:nvSpPr>
            <p:spPr bwMode="auto">
              <a:xfrm>
                <a:off x="7887418" y="3544537"/>
                <a:ext cx="6768" cy="0"/>
              </a:xfrm>
              <a:custGeom>
                <a:avLst/>
                <a:gdLst>
                  <a:gd name="T0" fmla="*/ 7 w 7"/>
                  <a:gd name="T1" fmla="*/ 3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6" name="Freeform 1011"/>
              <p:cNvSpPr>
                <a:spLocks/>
              </p:cNvSpPr>
              <p:nvPr/>
            </p:nvSpPr>
            <p:spPr bwMode="auto">
              <a:xfrm>
                <a:off x="8000532" y="3509733"/>
                <a:ext cx="70576" cy="24170"/>
              </a:xfrm>
              <a:custGeom>
                <a:avLst/>
                <a:gdLst>
                  <a:gd name="T0" fmla="*/ 73 w 73"/>
                  <a:gd name="T1" fmla="*/ 0 h 25"/>
                  <a:gd name="T2" fmla="*/ 69 w 73"/>
                  <a:gd name="T3" fmla="*/ 2 h 25"/>
                  <a:gd name="T4" fmla="*/ 40 w 73"/>
                  <a:gd name="T5" fmla="*/ 17 h 25"/>
                  <a:gd name="T6" fmla="*/ 31 w 73"/>
                  <a:gd name="T7" fmla="*/ 21 h 25"/>
                  <a:gd name="T8" fmla="*/ 15 w 73"/>
                  <a:gd name="T9" fmla="*/ 24 h 25"/>
                  <a:gd name="T10" fmla="*/ 14 w 73"/>
                  <a:gd name="T11" fmla="*/ 24 h 25"/>
                  <a:gd name="T12" fmla="*/ 0 w 73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5">
                    <a:moveTo>
                      <a:pt x="73" y="0"/>
                    </a:moveTo>
                    <a:lnTo>
                      <a:pt x="69" y="2"/>
                    </a:lnTo>
                    <a:lnTo>
                      <a:pt x="40" y="17"/>
                    </a:lnTo>
                    <a:lnTo>
                      <a:pt x="31" y="21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7" name="Freeform 1012"/>
              <p:cNvSpPr>
                <a:spLocks/>
              </p:cNvSpPr>
              <p:nvPr/>
            </p:nvSpPr>
            <p:spPr bwMode="auto">
              <a:xfrm>
                <a:off x="8071108" y="3475895"/>
                <a:ext cx="181756" cy="33838"/>
              </a:xfrm>
              <a:custGeom>
                <a:avLst/>
                <a:gdLst>
                  <a:gd name="T0" fmla="*/ 188 w 188"/>
                  <a:gd name="T1" fmla="*/ 6 h 35"/>
                  <a:gd name="T2" fmla="*/ 169 w 188"/>
                  <a:gd name="T3" fmla="*/ 8 h 35"/>
                  <a:gd name="T4" fmla="*/ 161 w 188"/>
                  <a:gd name="T5" fmla="*/ 8 h 35"/>
                  <a:gd name="T6" fmla="*/ 134 w 188"/>
                  <a:gd name="T7" fmla="*/ 14 h 35"/>
                  <a:gd name="T8" fmla="*/ 120 w 188"/>
                  <a:gd name="T9" fmla="*/ 16 h 35"/>
                  <a:gd name="T10" fmla="*/ 112 w 188"/>
                  <a:gd name="T11" fmla="*/ 16 h 35"/>
                  <a:gd name="T12" fmla="*/ 91 w 188"/>
                  <a:gd name="T13" fmla="*/ 10 h 35"/>
                  <a:gd name="T14" fmla="*/ 66 w 188"/>
                  <a:gd name="T15" fmla="*/ 2 h 35"/>
                  <a:gd name="T16" fmla="*/ 61 w 188"/>
                  <a:gd name="T17" fmla="*/ 0 h 35"/>
                  <a:gd name="T18" fmla="*/ 38 w 188"/>
                  <a:gd name="T19" fmla="*/ 13 h 35"/>
                  <a:gd name="T20" fmla="*/ 33 w 188"/>
                  <a:gd name="T21" fmla="*/ 19 h 35"/>
                  <a:gd name="T22" fmla="*/ 31 w 188"/>
                  <a:gd name="T23" fmla="*/ 20 h 35"/>
                  <a:gd name="T24" fmla="*/ 18 w 188"/>
                  <a:gd name="T25" fmla="*/ 32 h 35"/>
                  <a:gd name="T26" fmla="*/ 0 w 188"/>
                  <a:gd name="T2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8" h="35">
                    <a:moveTo>
                      <a:pt x="188" y="6"/>
                    </a:moveTo>
                    <a:lnTo>
                      <a:pt x="169" y="8"/>
                    </a:lnTo>
                    <a:lnTo>
                      <a:pt x="161" y="8"/>
                    </a:lnTo>
                    <a:lnTo>
                      <a:pt x="134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91" y="10"/>
                    </a:lnTo>
                    <a:lnTo>
                      <a:pt x="66" y="2"/>
                    </a:lnTo>
                    <a:lnTo>
                      <a:pt x="61" y="0"/>
                    </a:lnTo>
                    <a:lnTo>
                      <a:pt x="38" y="13"/>
                    </a:lnTo>
                    <a:lnTo>
                      <a:pt x="33" y="19"/>
                    </a:lnTo>
                    <a:lnTo>
                      <a:pt x="31" y="20"/>
                    </a:lnTo>
                    <a:lnTo>
                      <a:pt x="18" y="32"/>
                    </a:lnTo>
                    <a:lnTo>
                      <a:pt x="0" y="3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8" name="Freeform 1013"/>
              <p:cNvSpPr>
                <a:spLocks/>
              </p:cNvSpPr>
              <p:nvPr/>
            </p:nvSpPr>
            <p:spPr bwMode="auto">
              <a:xfrm>
                <a:off x="7909654" y="3537770"/>
                <a:ext cx="32871" cy="6768"/>
              </a:xfrm>
              <a:custGeom>
                <a:avLst/>
                <a:gdLst>
                  <a:gd name="T0" fmla="*/ 34 w 34"/>
                  <a:gd name="T1" fmla="*/ 0 h 7"/>
                  <a:gd name="T2" fmla="*/ 22 w 34"/>
                  <a:gd name="T3" fmla="*/ 2 h 7"/>
                  <a:gd name="T4" fmla="*/ 0 w 3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34" y="0"/>
                    </a:moveTo>
                    <a:lnTo>
                      <a:pt x="22" y="2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9" name="Freeform 1014"/>
              <p:cNvSpPr>
                <a:spLocks/>
              </p:cNvSpPr>
              <p:nvPr/>
            </p:nvSpPr>
            <p:spPr bwMode="auto">
              <a:xfrm>
                <a:off x="8502296" y="3441091"/>
                <a:ext cx="19336" cy="9668"/>
              </a:xfrm>
              <a:custGeom>
                <a:avLst/>
                <a:gdLst>
                  <a:gd name="T0" fmla="*/ 20 w 20"/>
                  <a:gd name="T1" fmla="*/ 0 h 10"/>
                  <a:gd name="T2" fmla="*/ 16 w 20"/>
                  <a:gd name="T3" fmla="*/ 3 h 10"/>
                  <a:gd name="T4" fmla="*/ 15 w 20"/>
                  <a:gd name="T5" fmla="*/ 3 h 10"/>
                  <a:gd name="T6" fmla="*/ 1 w 20"/>
                  <a:gd name="T7" fmla="*/ 10 h 10"/>
                  <a:gd name="T8" fmla="*/ 0 w 2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6" y="3"/>
                    </a:lnTo>
                    <a:lnTo>
                      <a:pt x="15" y="3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0" name="Line 1015"/>
              <p:cNvSpPr>
                <a:spLocks noChangeShapeType="1"/>
              </p:cNvSpPr>
              <p:nvPr/>
            </p:nvSpPr>
            <p:spPr bwMode="auto">
              <a:xfrm flipH="1">
                <a:off x="8498429" y="3450759"/>
                <a:ext cx="3867" cy="290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1" name="Freeform 1016"/>
              <p:cNvSpPr>
                <a:spLocks/>
              </p:cNvSpPr>
              <p:nvPr/>
            </p:nvSpPr>
            <p:spPr bwMode="auto">
              <a:xfrm>
                <a:off x="8456857" y="3453659"/>
                <a:ext cx="41572" cy="16435"/>
              </a:xfrm>
              <a:custGeom>
                <a:avLst/>
                <a:gdLst>
                  <a:gd name="T0" fmla="*/ 43 w 43"/>
                  <a:gd name="T1" fmla="*/ 0 h 17"/>
                  <a:gd name="T2" fmla="*/ 21 w 43"/>
                  <a:gd name="T3" fmla="*/ 8 h 17"/>
                  <a:gd name="T4" fmla="*/ 16 w 43"/>
                  <a:gd name="T5" fmla="*/ 10 h 17"/>
                  <a:gd name="T6" fmla="*/ 0 w 4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7">
                    <a:moveTo>
                      <a:pt x="43" y="0"/>
                    </a:moveTo>
                    <a:lnTo>
                      <a:pt x="21" y="8"/>
                    </a:lnTo>
                    <a:lnTo>
                      <a:pt x="16" y="10"/>
                    </a:lnTo>
                    <a:lnTo>
                      <a:pt x="0" y="1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2" name="Freeform 1017"/>
              <p:cNvSpPr>
                <a:spLocks/>
              </p:cNvSpPr>
              <p:nvPr/>
            </p:nvSpPr>
            <p:spPr bwMode="auto">
              <a:xfrm>
                <a:off x="8428820" y="3470095"/>
                <a:ext cx="28037" cy="5801"/>
              </a:xfrm>
              <a:custGeom>
                <a:avLst/>
                <a:gdLst>
                  <a:gd name="T0" fmla="*/ 29 w 29"/>
                  <a:gd name="T1" fmla="*/ 0 h 6"/>
                  <a:gd name="T2" fmla="*/ 16 w 29"/>
                  <a:gd name="T3" fmla="*/ 3 h 6"/>
                  <a:gd name="T4" fmla="*/ 0 w 2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">
                    <a:moveTo>
                      <a:pt x="29" y="0"/>
                    </a:moveTo>
                    <a:lnTo>
                      <a:pt x="16" y="3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3" name="Freeform 1018"/>
              <p:cNvSpPr>
                <a:spLocks/>
              </p:cNvSpPr>
              <p:nvPr/>
            </p:nvSpPr>
            <p:spPr bwMode="auto">
              <a:xfrm>
                <a:off x="8532266" y="3312508"/>
                <a:ext cx="38672" cy="59941"/>
              </a:xfrm>
              <a:custGeom>
                <a:avLst/>
                <a:gdLst>
                  <a:gd name="T0" fmla="*/ 0 w 40"/>
                  <a:gd name="T1" fmla="*/ 0 h 62"/>
                  <a:gd name="T2" fmla="*/ 19 w 40"/>
                  <a:gd name="T3" fmla="*/ 20 h 62"/>
                  <a:gd name="T4" fmla="*/ 23 w 40"/>
                  <a:gd name="T5" fmla="*/ 30 h 62"/>
                  <a:gd name="T6" fmla="*/ 31 w 40"/>
                  <a:gd name="T7" fmla="*/ 43 h 62"/>
                  <a:gd name="T8" fmla="*/ 40 w 40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0" y="0"/>
                    </a:moveTo>
                    <a:lnTo>
                      <a:pt x="19" y="20"/>
                    </a:lnTo>
                    <a:lnTo>
                      <a:pt x="23" y="30"/>
                    </a:lnTo>
                    <a:lnTo>
                      <a:pt x="31" y="43"/>
                    </a:lnTo>
                    <a:lnTo>
                      <a:pt x="40" y="6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4" name="Freeform 1019"/>
              <p:cNvSpPr>
                <a:spLocks/>
              </p:cNvSpPr>
              <p:nvPr/>
            </p:nvSpPr>
            <p:spPr bwMode="auto">
              <a:xfrm>
                <a:off x="8570938" y="3372449"/>
                <a:ext cx="1934" cy="10635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9 h 11"/>
                  <a:gd name="T4" fmla="*/ 2 w 2"/>
                  <a:gd name="T5" fmla="*/ 11 h 11"/>
                  <a:gd name="T6" fmla="*/ 0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5" name="Line 1020"/>
              <p:cNvSpPr>
                <a:spLocks noChangeShapeType="1"/>
              </p:cNvSpPr>
              <p:nvPr/>
            </p:nvSpPr>
            <p:spPr bwMode="auto">
              <a:xfrm>
                <a:off x="8570938" y="338308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6" name="Freeform 1021"/>
              <p:cNvSpPr>
                <a:spLocks/>
              </p:cNvSpPr>
              <p:nvPr/>
            </p:nvSpPr>
            <p:spPr bwMode="auto">
              <a:xfrm>
                <a:off x="8556436" y="3383083"/>
                <a:ext cx="14502" cy="29970"/>
              </a:xfrm>
              <a:custGeom>
                <a:avLst/>
                <a:gdLst>
                  <a:gd name="T0" fmla="*/ 15 w 15"/>
                  <a:gd name="T1" fmla="*/ 0 h 31"/>
                  <a:gd name="T2" fmla="*/ 14 w 15"/>
                  <a:gd name="T3" fmla="*/ 5 h 31"/>
                  <a:gd name="T4" fmla="*/ 9 w 15"/>
                  <a:gd name="T5" fmla="*/ 21 h 31"/>
                  <a:gd name="T6" fmla="*/ 0 w 1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lnTo>
                      <a:pt x="14" y="5"/>
                    </a:lnTo>
                    <a:lnTo>
                      <a:pt x="9" y="21"/>
                    </a:lnTo>
                    <a:lnTo>
                      <a:pt x="0" y="3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7" name="Line 1022"/>
              <p:cNvSpPr>
                <a:spLocks noChangeShapeType="1"/>
              </p:cNvSpPr>
              <p:nvPr/>
            </p:nvSpPr>
            <p:spPr bwMode="auto">
              <a:xfrm flipH="1">
                <a:off x="7677624" y="3615113"/>
                <a:ext cx="20303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8" name="Freeform 1023"/>
              <p:cNvSpPr>
                <a:spLocks/>
              </p:cNvSpPr>
              <p:nvPr/>
            </p:nvSpPr>
            <p:spPr bwMode="auto">
              <a:xfrm>
                <a:off x="7652488" y="3616080"/>
                <a:ext cx="25137" cy="1934"/>
              </a:xfrm>
              <a:custGeom>
                <a:avLst/>
                <a:gdLst>
                  <a:gd name="T0" fmla="*/ 26 w 26"/>
                  <a:gd name="T1" fmla="*/ 0 h 2"/>
                  <a:gd name="T2" fmla="*/ 22 w 26"/>
                  <a:gd name="T3" fmla="*/ 0 h 2"/>
                  <a:gd name="T4" fmla="*/ 1 w 26"/>
                  <a:gd name="T5" fmla="*/ 2 h 2"/>
                  <a:gd name="T6" fmla="*/ 0 w 2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22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9" name="Freeform 1024"/>
              <p:cNvSpPr>
                <a:spLocks/>
              </p:cNvSpPr>
              <p:nvPr/>
            </p:nvSpPr>
            <p:spPr bwMode="auto">
              <a:xfrm>
                <a:off x="7828444" y="3548404"/>
                <a:ext cx="44472" cy="13535"/>
              </a:xfrm>
              <a:custGeom>
                <a:avLst/>
                <a:gdLst>
                  <a:gd name="T0" fmla="*/ 46 w 46"/>
                  <a:gd name="T1" fmla="*/ 0 h 14"/>
                  <a:gd name="T2" fmla="*/ 30 w 46"/>
                  <a:gd name="T3" fmla="*/ 3 h 14"/>
                  <a:gd name="T4" fmla="*/ 30 w 46"/>
                  <a:gd name="T5" fmla="*/ 3 h 14"/>
                  <a:gd name="T6" fmla="*/ 23 w 46"/>
                  <a:gd name="T7" fmla="*/ 6 h 14"/>
                  <a:gd name="T8" fmla="*/ 19 w 46"/>
                  <a:gd name="T9" fmla="*/ 7 h 14"/>
                  <a:gd name="T10" fmla="*/ 16 w 46"/>
                  <a:gd name="T11" fmla="*/ 8 h 14"/>
                  <a:gd name="T12" fmla="*/ 0 w 4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30" y="3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0" name="Freeform 1025"/>
              <p:cNvSpPr>
                <a:spLocks/>
              </p:cNvSpPr>
              <p:nvPr/>
            </p:nvSpPr>
            <p:spPr bwMode="auto">
              <a:xfrm>
                <a:off x="7789772" y="3561940"/>
                <a:ext cx="38672" cy="14502"/>
              </a:xfrm>
              <a:custGeom>
                <a:avLst/>
                <a:gdLst>
                  <a:gd name="T0" fmla="*/ 40 w 40"/>
                  <a:gd name="T1" fmla="*/ 0 h 15"/>
                  <a:gd name="T2" fmla="*/ 39 w 40"/>
                  <a:gd name="T3" fmla="*/ 0 h 15"/>
                  <a:gd name="T4" fmla="*/ 11 w 40"/>
                  <a:gd name="T5" fmla="*/ 11 h 15"/>
                  <a:gd name="T6" fmla="*/ 0 w 4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5">
                    <a:moveTo>
                      <a:pt x="40" y="0"/>
                    </a:moveTo>
                    <a:lnTo>
                      <a:pt x="39" y="0"/>
                    </a:lnTo>
                    <a:lnTo>
                      <a:pt x="11" y="11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1" name="Freeform 1026"/>
              <p:cNvSpPr>
                <a:spLocks/>
              </p:cNvSpPr>
              <p:nvPr/>
            </p:nvSpPr>
            <p:spPr bwMode="auto">
              <a:xfrm>
                <a:off x="8526466" y="3413054"/>
                <a:ext cx="29970" cy="24170"/>
              </a:xfrm>
              <a:custGeom>
                <a:avLst/>
                <a:gdLst>
                  <a:gd name="T0" fmla="*/ 31 w 31"/>
                  <a:gd name="T1" fmla="*/ 0 h 25"/>
                  <a:gd name="T2" fmla="*/ 23 w 31"/>
                  <a:gd name="T3" fmla="*/ 5 h 25"/>
                  <a:gd name="T4" fmla="*/ 14 w 31"/>
                  <a:gd name="T5" fmla="*/ 13 h 25"/>
                  <a:gd name="T6" fmla="*/ 3 w 31"/>
                  <a:gd name="T7" fmla="*/ 23 h 25"/>
                  <a:gd name="T8" fmla="*/ 0 w 31"/>
                  <a:gd name="T9" fmla="*/ 25 h 25"/>
                  <a:gd name="T10" fmla="*/ 0 w 31"/>
                  <a:gd name="T11" fmla="*/ 25 h 25"/>
                  <a:gd name="T12" fmla="*/ 0 w 31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31" y="0"/>
                    </a:moveTo>
                    <a:lnTo>
                      <a:pt x="23" y="5"/>
                    </a:lnTo>
                    <a:lnTo>
                      <a:pt x="14" y="13"/>
                    </a:lnTo>
                    <a:lnTo>
                      <a:pt x="3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2" name="Freeform 1027"/>
              <p:cNvSpPr>
                <a:spLocks/>
              </p:cNvSpPr>
              <p:nvPr/>
            </p:nvSpPr>
            <p:spPr bwMode="auto">
              <a:xfrm>
                <a:off x="8521632" y="3437224"/>
                <a:ext cx="4834" cy="3867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3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3" name="Freeform 1028"/>
              <p:cNvSpPr>
                <a:spLocks/>
              </p:cNvSpPr>
              <p:nvPr/>
            </p:nvSpPr>
            <p:spPr bwMode="auto">
              <a:xfrm>
                <a:off x="7636053" y="3618013"/>
                <a:ext cx="16435" cy="3867"/>
              </a:xfrm>
              <a:custGeom>
                <a:avLst/>
                <a:gdLst>
                  <a:gd name="T0" fmla="*/ 17 w 17"/>
                  <a:gd name="T1" fmla="*/ 0 h 4"/>
                  <a:gd name="T2" fmla="*/ 4 w 17"/>
                  <a:gd name="T3" fmla="*/ 3 h 4"/>
                  <a:gd name="T4" fmla="*/ 0 w 1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4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4" name="Line 1029"/>
              <p:cNvSpPr>
                <a:spLocks noChangeShapeType="1"/>
              </p:cNvSpPr>
              <p:nvPr/>
            </p:nvSpPr>
            <p:spPr bwMode="auto">
              <a:xfrm flipH="1">
                <a:off x="7634119" y="3621880"/>
                <a:ext cx="193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5" name="Freeform 1030"/>
              <p:cNvSpPr>
                <a:spLocks/>
              </p:cNvSpPr>
              <p:nvPr/>
            </p:nvSpPr>
            <p:spPr bwMode="auto">
              <a:xfrm>
                <a:off x="8371779" y="3470095"/>
                <a:ext cx="57041" cy="6768"/>
              </a:xfrm>
              <a:custGeom>
                <a:avLst/>
                <a:gdLst>
                  <a:gd name="T0" fmla="*/ 59 w 59"/>
                  <a:gd name="T1" fmla="*/ 6 h 7"/>
                  <a:gd name="T2" fmla="*/ 39 w 59"/>
                  <a:gd name="T3" fmla="*/ 7 h 7"/>
                  <a:gd name="T4" fmla="*/ 20 w 59"/>
                  <a:gd name="T5" fmla="*/ 4 h 7"/>
                  <a:gd name="T6" fmla="*/ 16 w 59"/>
                  <a:gd name="T7" fmla="*/ 3 h 7"/>
                  <a:gd name="T8" fmla="*/ 0 w 5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">
                    <a:moveTo>
                      <a:pt x="59" y="6"/>
                    </a:moveTo>
                    <a:lnTo>
                      <a:pt x="39" y="7"/>
                    </a:lnTo>
                    <a:lnTo>
                      <a:pt x="20" y="4"/>
                    </a:lnTo>
                    <a:lnTo>
                      <a:pt x="16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6" name="Line 1031"/>
              <p:cNvSpPr>
                <a:spLocks noChangeShapeType="1"/>
              </p:cNvSpPr>
              <p:nvPr/>
            </p:nvSpPr>
            <p:spPr bwMode="auto">
              <a:xfrm flipH="1">
                <a:off x="8365979" y="3470095"/>
                <a:ext cx="580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7" name="Line 1032"/>
              <p:cNvSpPr>
                <a:spLocks noChangeShapeType="1"/>
              </p:cNvSpPr>
              <p:nvPr/>
            </p:nvSpPr>
            <p:spPr bwMode="auto">
              <a:xfrm flipH="1" flipV="1">
                <a:off x="7475565" y="3614146"/>
                <a:ext cx="9668" cy="870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8" name="Freeform 1033"/>
              <p:cNvSpPr>
                <a:spLocks/>
              </p:cNvSpPr>
              <p:nvPr/>
            </p:nvSpPr>
            <p:spPr bwMode="auto">
              <a:xfrm>
                <a:off x="7464931" y="3607379"/>
                <a:ext cx="10635" cy="6768"/>
              </a:xfrm>
              <a:custGeom>
                <a:avLst/>
                <a:gdLst>
                  <a:gd name="T0" fmla="*/ 11 w 11"/>
                  <a:gd name="T1" fmla="*/ 7 h 7"/>
                  <a:gd name="T2" fmla="*/ 9 w 11"/>
                  <a:gd name="T3" fmla="*/ 7 h 7"/>
                  <a:gd name="T4" fmla="*/ 0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9" y="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9" name="Freeform 1034"/>
              <p:cNvSpPr>
                <a:spLocks/>
              </p:cNvSpPr>
              <p:nvPr/>
            </p:nvSpPr>
            <p:spPr bwMode="auto">
              <a:xfrm>
                <a:off x="7485233" y="3622847"/>
                <a:ext cx="17402" cy="9668"/>
              </a:xfrm>
              <a:custGeom>
                <a:avLst/>
                <a:gdLst>
                  <a:gd name="T0" fmla="*/ 18 w 18"/>
                  <a:gd name="T1" fmla="*/ 10 h 10"/>
                  <a:gd name="T2" fmla="*/ 17 w 18"/>
                  <a:gd name="T3" fmla="*/ 10 h 10"/>
                  <a:gd name="T4" fmla="*/ 14 w 18"/>
                  <a:gd name="T5" fmla="*/ 8 h 10"/>
                  <a:gd name="T6" fmla="*/ 0 w 1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0">
                    <a:moveTo>
                      <a:pt x="18" y="10"/>
                    </a:moveTo>
                    <a:lnTo>
                      <a:pt x="17" y="10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0" name="Freeform 1035"/>
              <p:cNvSpPr>
                <a:spLocks/>
              </p:cNvSpPr>
              <p:nvPr/>
            </p:nvSpPr>
            <p:spPr bwMode="auto">
              <a:xfrm>
                <a:off x="7502636" y="3632515"/>
                <a:ext cx="11601" cy="1934"/>
              </a:xfrm>
              <a:custGeom>
                <a:avLst/>
                <a:gdLst>
                  <a:gd name="T0" fmla="*/ 12 w 12"/>
                  <a:gd name="T1" fmla="*/ 2 h 2"/>
                  <a:gd name="T2" fmla="*/ 11 w 12"/>
                  <a:gd name="T3" fmla="*/ 2 h 2"/>
                  <a:gd name="T4" fmla="*/ 0 w 1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2"/>
                    </a:move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1" name="Freeform 1036"/>
              <p:cNvSpPr>
                <a:spLocks/>
              </p:cNvSpPr>
              <p:nvPr/>
            </p:nvSpPr>
            <p:spPr bwMode="auto">
              <a:xfrm>
                <a:off x="7514237" y="3634449"/>
                <a:ext cx="15469" cy="0"/>
              </a:xfrm>
              <a:custGeom>
                <a:avLst/>
                <a:gdLst>
                  <a:gd name="T0" fmla="*/ 16 w 16"/>
                  <a:gd name="T1" fmla="*/ 4 w 16"/>
                  <a:gd name="T2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2" name="Freeform 1037"/>
              <p:cNvSpPr>
                <a:spLocks/>
              </p:cNvSpPr>
              <p:nvPr/>
            </p:nvSpPr>
            <p:spPr bwMode="auto">
              <a:xfrm>
                <a:off x="8360178" y="3469128"/>
                <a:ext cx="5801" cy="967"/>
              </a:xfrm>
              <a:custGeom>
                <a:avLst/>
                <a:gdLst>
                  <a:gd name="T0" fmla="*/ 6 w 6"/>
                  <a:gd name="T1" fmla="*/ 1 h 1"/>
                  <a:gd name="T2" fmla="*/ 6 w 6"/>
                  <a:gd name="T3" fmla="*/ 1 h 1"/>
                  <a:gd name="T4" fmla="*/ 2 w 6"/>
                  <a:gd name="T5" fmla="*/ 0 h 1"/>
                  <a:gd name="T6" fmla="*/ 0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3" name="Freeform 1038"/>
              <p:cNvSpPr>
                <a:spLocks/>
              </p:cNvSpPr>
              <p:nvPr/>
            </p:nvSpPr>
            <p:spPr bwMode="auto">
              <a:xfrm>
                <a:off x="7587713" y="3628648"/>
                <a:ext cx="11601" cy="1934"/>
              </a:xfrm>
              <a:custGeom>
                <a:avLst/>
                <a:gdLst>
                  <a:gd name="T0" fmla="*/ 12 w 12"/>
                  <a:gd name="T1" fmla="*/ 0 h 2"/>
                  <a:gd name="T2" fmla="*/ 0 w 12"/>
                  <a:gd name="T3" fmla="*/ 2 h 2"/>
                  <a:gd name="T4" fmla="*/ 0 w 1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4" name="Freeform 1039"/>
              <p:cNvSpPr>
                <a:spLocks/>
              </p:cNvSpPr>
              <p:nvPr/>
            </p:nvSpPr>
            <p:spPr bwMode="auto">
              <a:xfrm>
                <a:off x="7579012" y="3630582"/>
                <a:ext cx="8701" cy="1934"/>
              </a:xfrm>
              <a:custGeom>
                <a:avLst/>
                <a:gdLst>
                  <a:gd name="T0" fmla="*/ 9 w 9"/>
                  <a:gd name="T1" fmla="*/ 0 h 2"/>
                  <a:gd name="T2" fmla="*/ 6 w 9"/>
                  <a:gd name="T3" fmla="*/ 0 h 2"/>
                  <a:gd name="T4" fmla="*/ 0 w 9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5" name="Line 1040"/>
              <p:cNvSpPr>
                <a:spLocks noChangeShapeType="1"/>
              </p:cNvSpPr>
              <p:nvPr/>
            </p:nvSpPr>
            <p:spPr bwMode="auto">
              <a:xfrm flipH="1">
                <a:off x="7539374" y="3632515"/>
                <a:ext cx="39638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6" name="Freeform 1041"/>
              <p:cNvSpPr>
                <a:spLocks/>
              </p:cNvSpPr>
              <p:nvPr/>
            </p:nvSpPr>
            <p:spPr bwMode="auto">
              <a:xfrm>
                <a:off x="7599315" y="3626714"/>
                <a:ext cx="7734" cy="1934"/>
              </a:xfrm>
              <a:custGeom>
                <a:avLst/>
                <a:gdLst>
                  <a:gd name="T0" fmla="*/ 8 w 8"/>
                  <a:gd name="T1" fmla="*/ 0 h 2"/>
                  <a:gd name="T2" fmla="*/ 4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7" name="Freeform 1042"/>
              <p:cNvSpPr>
                <a:spLocks/>
              </p:cNvSpPr>
              <p:nvPr/>
            </p:nvSpPr>
            <p:spPr bwMode="auto">
              <a:xfrm>
                <a:off x="7398222" y="3600611"/>
                <a:ext cx="66708" cy="6768"/>
              </a:xfrm>
              <a:custGeom>
                <a:avLst/>
                <a:gdLst>
                  <a:gd name="T0" fmla="*/ 69 w 69"/>
                  <a:gd name="T1" fmla="*/ 7 h 7"/>
                  <a:gd name="T2" fmla="*/ 62 w 69"/>
                  <a:gd name="T3" fmla="*/ 6 h 7"/>
                  <a:gd name="T4" fmla="*/ 57 w 69"/>
                  <a:gd name="T5" fmla="*/ 3 h 7"/>
                  <a:gd name="T6" fmla="*/ 48 w 69"/>
                  <a:gd name="T7" fmla="*/ 2 h 7"/>
                  <a:gd name="T8" fmla="*/ 32 w 69"/>
                  <a:gd name="T9" fmla="*/ 0 h 7"/>
                  <a:gd name="T10" fmla="*/ 19 w 69"/>
                  <a:gd name="T11" fmla="*/ 0 h 7"/>
                  <a:gd name="T12" fmla="*/ 13 w 69"/>
                  <a:gd name="T13" fmla="*/ 0 h 7"/>
                  <a:gd name="T14" fmla="*/ 0 w 69"/>
                  <a:gd name="T15" fmla="*/ 6 h 7"/>
                  <a:gd name="T16" fmla="*/ 0 w 69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">
                    <a:moveTo>
                      <a:pt x="69" y="7"/>
                    </a:moveTo>
                    <a:lnTo>
                      <a:pt x="62" y="6"/>
                    </a:lnTo>
                    <a:lnTo>
                      <a:pt x="57" y="3"/>
                    </a:lnTo>
                    <a:lnTo>
                      <a:pt x="48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8" name="Freeform 1043"/>
              <p:cNvSpPr>
                <a:spLocks/>
              </p:cNvSpPr>
              <p:nvPr/>
            </p:nvSpPr>
            <p:spPr bwMode="auto">
              <a:xfrm>
                <a:off x="8510030" y="3297039"/>
                <a:ext cx="22236" cy="15469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20 w 23"/>
                  <a:gd name="T5" fmla="*/ 13 h 16"/>
                  <a:gd name="T6" fmla="*/ 20 w 23"/>
                  <a:gd name="T7" fmla="*/ 14 h 16"/>
                  <a:gd name="T8" fmla="*/ 23 w 2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0" y="0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23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9" name="Freeform 1044"/>
              <p:cNvSpPr>
                <a:spLocks/>
              </p:cNvSpPr>
              <p:nvPr/>
            </p:nvSpPr>
            <p:spPr bwMode="auto">
              <a:xfrm>
                <a:off x="7529706" y="3633482"/>
                <a:ext cx="9668" cy="967"/>
              </a:xfrm>
              <a:custGeom>
                <a:avLst/>
                <a:gdLst>
                  <a:gd name="T0" fmla="*/ 10 w 10"/>
                  <a:gd name="T1" fmla="*/ 0 h 1"/>
                  <a:gd name="T2" fmla="*/ 4 w 10"/>
                  <a:gd name="T3" fmla="*/ 1 h 1"/>
                  <a:gd name="T4" fmla="*/ 2 w 10"/>
                  <a:gd name="T5" fmla="*/ 1 h 1"/>
                  <a:gd name="T6" fmla="*/ 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0" name="Freeform 1045"/>
              <p:cNvSpPr>
                <a:spLocks/>
              </p:cNvSpPr>
              <p:nvPr/>
            </p:nvSpPr>
            <p:spPr bwMode="auto">
              <a:xfrm>
                <a:off x="7369219" y="3606412"/>
                <a:ext cx="29004" cy="15469"/>
              </a:xfrm>
              <a:custGeom>
                <a:avLst/>
                <a:gdLst>
                  <a:gd name="T0" fmla="*/ 30 w 30"/>
                  <a:gd name="T1" fmla="*/ 0 h 16"/>
                  <a:gd name="T2" fmla="*/ 24 w 30"/>
                  <a:gd name="T3" fmla="*/ 1 h 16"/>
                  <a:gd name="T4" fmla="*/ 14 w 30"/>
                  <a:gd name="T5" fmla="*/ 9 h 16"/>
                  <a:gd name="T6" fmla="*/ 11 w 30"/>
                  <a:gd name="T7" fmla="*/ 10 h 16"/>
                  <a:gd name="T8" fmla="*/ 0 w 3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lnTo>
                      <a:pt x="24" y="1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0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1" name="Freeform 1046"/>
              <p:cNvSpPr>
                <a:spLocks/>
              </p:cNvSpPr>
              <p:nvPr/>
            </p:nvSpPr>
            <p:spPr bwMode="auto">
              <a:xfrm>
                <a:off x="7338281" y="3621880"/>
                <a:ext cx="30937" cy="8701"/>
              </a:xfrm>
              <a:custGeom>
                <a:avLst/>
                <a:gdLst>
                  <a:gd name="T0" fmla="*/ 32 w 32"/>
                  <a:gd name="T1" fmla="*/ 0 h 9"/>
                  <a:gd name="T2" fmla="*/ 28 w 32"/>
                  <a:gd name="T3" fmla="*/ 1 h 9"/>
                  <a:gd name="T4" fmla="*/ 27 w 32"/>
                  <a:gd name="T5" fmla="*/ 1 h 9"/>
                  <a:gd name="T6" fmla="*/ 12 w 32"/>
                  <a:gd name="T7" fmla="*/ 5 h 9"/>
                  <a:gd name="T8" fmla="*/ 7 w 32"/>
                  <a:gd name="T9" fmla="*/ 7 h 9"/>
                  <a:gd name="T10" fmla="*/ 0 w 3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9">
                    <a:moveTo>
                      <a:pt x="32" y="0"/>
                    </a:moveTo>
                    <a:lnTo>
                      <a:pt x="28" y="1"/>
                    </a:lnTo>
                    <a:lnTo>
                      <a:pt x="27" y="1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2" name="Line 1047"/>
              <p:cNvSpPr>
                <a:spLocks noChangeShapeType="1"/>
              </p:cNvSpPr>
              <p:nvPr/>
            </p:nvSpPr>
            <p:spPr bwMode="auto">
              <a:xfrm flipH="1">
                <a:off x="7332481" y="3630582"/>
                <a:ext cx="5801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3" name="Freeform 1048"/>
              <p:cNvSpPr>
                <a:spLocks/>
              </p:cNvSpPr>
              <p:nvPr/>
            </p:nvSpPr>
            <p:spPr bwMode="auto">
              <a:xfrm>
                <a:off x="7318946" y="3632515"/>
                <a:ext cx="13535" cy="4834"/>
              </a:xfrm>
              <a:custGeom>
                <a:avLst/>
                <a:gdLst>
                  <a:gd name="T0" fmla="*/ 14 w 14"/>
                  <a:gd name="T1" fmla="*/ 0 h 5"/>
                  <a:gd name="T2" fmla="*/ 12 w 14"/>
                  <a:gd name="T3" fmla="*/ 1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2" y="1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4" name="Line 1049"/>
              <p:cNvSpPr>
                <a:spLocks noChangeShapeType="1"/>
              </p:cNvSpPr>
              <p:nvPr/>
            </p:nvSpPr>
            <p:spPr bwMode="auto">
              <a:xfrm flipH="1">
                <a:off x="7297676" y="3637349"/>
                <a:ext cx="21269" cy="48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5" name="Line 1050"/>
              <p:cNvSpPr>
                <a:spLocks noChangeShapeType="1"/>
              </p:cNvSpPr>
              <p:nvPr/>
            </p:nvSpPr>
            <p:spPr bwMode="auto">
              <a:xfrm flipH="1">
                <a:off x="7274473" y="3642183"/>
                <a:ext cx="23203" cy="580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6" name="Line 1051"/>
              <p:cNvSpPr>
                <a:spLocks noChangeShapeType="1"/>
              </p:cNvSpPr>
              <p:nvPr/>
            </p:nvSpPr>
            <p:spPr bwMode="auto">
              <a:xfrm flipH="1">
                <a:off x="7271573" y="3647984"/>
                <a:ext cx="2900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7" name="Freeform 1052"/>
              <p:cNvSpPr>
                <a:spLocks/>
              </p:cNvSpPr>
              <p:nvPr/>
            </p:nvSpPr>
            <p:spPr bwMode="auto">
              <a:xfrm>
                <a:off x="7260938" y="3648951"/>
                <a:ext cx="10635" cy="2900"/>
              </a:xfrm>
              <a:custGeom>
                <a:avLst/>
                <a:gdLst>
                  <a:gd name="T0" fmla="*/ 11 w 11"/>
                  <a:gd name="T1" fmla="*/ 0 h 3"/>
                  <a:gd name="T2" fmla="*/ 4 w 11"/>
                  <a:gd name="T3" fmla="*/ 2 h 3"/>
                  <a:gd name="T4" fmla="*/ 0 w 11"/>
                  <a:gd name="T5" fmla="*/ 3 h 3"/>
                  <a:gd name="T6" fmla="*/ 0 w 1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8" name="Line 1053"/>
              <p:cNvSpPr>
                <a:spLocks noChangeShapeType="1"/>
              </p:cNvSpPr>
              <p:nvPr/>
            </p:nvSpPr>
            <p:spPr bwMode="auto">
              <a:xfrm flipH="1">
                <a:off x="7259971" y="3651851"/>
                <a:ext cx="967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9" name="Freeform 1054"/>
              <p:cNvSpPr>
                <a:spLocks/>
              </p:cNvSpPr>
              <p:nvPr/>
            </p:nvSpPr>
            <p:spPr bwMode="auto">
              <a:xfrm>
                <a:off x="7257071" y="3651851"/>
                <a:ext cx="2900" cy="967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0" name="Freeform 1055"/>
              <p:cNvSpPr>
                <a:spLocks/>
              </p:cNvSpPr>
              <p:nvPr/>
            </p:nvSpPr>
            <p:spPr bwMode="auto">
              <a:xfrm>
                <a:off x="7245470" y="3652818"/>
                <a:ext cx="11601" cy="7734"/>
              </a:xfrm>
              <a:custGeom>
                <a:avLst/>
                <a:gdLst>
                  <a:gd name="T0" fmla="*/ 12 w 12"/>
                  <a:gd name="T1" fmla="*/ 0 h 8"/>
                  <a:gd name="T2" fmla="*/ 4 w 12"/>
                  <a:gd name="T3" fmla="*/ 6 h 8"/>
                  <a:gd name="T4" fmla="*/ 0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lnTo>
                      <a:pt x="4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1" name="Freeform 1056"/>
              <p:cNvSpPr>
                <a:spLocks/>
              </p:cNvSpPr>
              <p:nvPr/>
            </p:nvSpPr>
            <p:spPr bwMode="auto">
              <a:xfrm>
                <a:off x="7237735" y="3660552"/>
                <a:ext cx="7734" cy="5801"/>
              </a:xfrm>
              <a:custGeom>
                <a:avLst/>
                <a:gdLst>
                  <a:gd name="T0" fmla="*/ 8 w 8"/>
                  <a:gd name="T1" fmla="*/ 0 h 6"/>
                  <a:gd name="T2" fmla="*/ 7 w 8"/>
                  <a:gd name="T3" fmla="*/ 2 h 6"/>
                  <a:gd name="T4" fmla="*/ 0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7" y="2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2" name="Freeform 1057"/>
              <p:cNvSpPr>
                <a:spLocks/>
              </p:cNvSpPr>
              <p:nvPr/>
            </p:nvSpPr>
            <p:spPr bwMode="auto">
              <a:xfrm>
                <a:off x="7218399" y="3666353"/>
                <a:ext cx="19336" cy="7734"/>
              </a:xfrm>
              <a:custGeom>
                <a:avLst/>
                <a:gdLst>
                  <a:gd name="T0" fmla="*/ 20 w 20"/>
                  <a:gd name="T1" fmla="*/ 0 h 8"/>
                  <a:gd name="T2" fmla="*/ 6 w 20"/>
                  <a:gd name="T3" fmla="*/ 7 h 8"/>
                  <a:gd name="T4" fmla="*/ 5 w 20"/>
                  <a:gd name="T5" fmla="*/ 8 h 8"/>
                  <a:gd name="T6" fmla="*/ 1 w 20"/>
                  <a:gd name="T7" fmla="*/ 8 h 8"/>
                  <a:gd name="T8" fmla="*/ 0 w 2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6" y="7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3" name="Freeform 1058"/>
              <p:cNvSpPr>
                <a:spLocks/>
              </p:cNvSpPr>
              <p:nvPr/>
            </p:nvSpPr>
            <p:spPr bwMode="auto">
              <a:xfrm>
                <a:off x="7166193" y="3660552"/>
                <a:ext cx="52207" cy="13535"/>
              </a:xfrm>
              <a:custGeom>
                <a:avLst/>
                <a:gdLst>
                  <a:gd name="T0" fmla="*/ 54 w 54"/>
                  <a:gd name="T1" fmla="*/ 14 h 14"/>
                  <a:gd name="T2" fmla="*/ 52 w 54"/>
                  <a:gd name="T3" fmla="*/ 14 h 14"/>
                  <a:gd name="T4" fmla="*/ 43 w 54"/>
                  <a:gd name="T5" fmla="*/ 6 h 14"/>
                  <a:gd name="T6" fmla="*/ 39 w 54"/>
                  <a:gd name="T7" fmla="*/ 2 h 14"/>
                  <a:gd name="T8" fmla="*/ 33 w 54"/>
                  <a:gd name="T9" fmla="*/ 2 h 14"/>
                  <a:gd name="T10" fmla="*/ 32 w 54"/>
                  <a:gd name="T11" fmla="*/ 0 h 14"/>
                  <a:gd name="T12" fmla="*/ 29 w 54"/>
                  <a:gd name="T13" fmla="*/ 0 h 14"/>
                  <a:gd name="T14" fmla="*/ 24 w 54"/>
                  <a:gd name="T15" fmla="*/ 2 h 14"/>
                  <a:gd name="T16" fmla="*/ 6 w 54"/>
                  <a:gd name="T17" fmla="*/ 7 h 14"/>
                  <a:gd name="T18" fmla="*/ 0 w 54"/>
                  <a:gd name="T1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4">
                    <a:moveTo>
                      <a:pt x="54" y="14"/>
                    </a:moveTo>
                    <a:lnTo>
                      <a:pt x="52" y="14"/>
                    </a:lnTo>
                    <a:lnTo>
                      <a:pt x="43" y="6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6" y="7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4" name="Freeform 1059"/>
              <p:cNvSpPr>
                <a:spLocks/>
              </p:cNvSpPr>
              <p:nvPr/>
            </p:nvSpPr>
            <p:spPr bwMode="auto">
              <a:xfrm>
                <a:off x="7138156" y="3660552"/>
                <a:ext cx="28037" cy="5801"/>
              </a:xfrm>
              <a:custGeom>
                <a:avLst/>
                <a:gdLst>
                  <a:gd name="T0" fmla="*/ 29 w 29"/>
                  <a:gd name="T1" fmla="*/ 6 h 6"/>
                  <a:gd name="T2" fmla="*/ 22 w 29"/>
                  <a:gd name="T3" fmla="*/ 4 h 6"/>
                  <a:gd name="T4" fmla="*/ 11 w 29"/>
                  <a:gd name="T5" fmla="*/ 3 h 6"/>
                  <a:gd name="T6" fmla="*/ 0 w 2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22" y="4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5" name="Freeform 1060"/>
              <p:cNvSpPr>
                <a:spLocks/>
              </p:cNvSpPr>
              <p:nvPr/>
            </p:nvSpPr>
            <p:spPr bwMode="auto">
              <a:xfrm>
                <a:off x="7121721" y="3660552"/>
                <a:ext cx="16435" cy="2900"/>
              </a:xfrm>
              <a:custGeom>
                <a:avLst/>
                <a:gdLst>
                  <a:gd name="T0" fmla="*/ 17 w 17"/>
                  <a:gd name="T1" fmla="*/ 0 h 3"/>
                  <a:gd name="T2" fmla="*/ 11 w 17"/>
                  <a:gd name="T3" fmla="*/ 0 h 3"/>
                  <a:gd name="T4" fmla="*/ 0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1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6" name="Freeform 1061"/>
              <p:cNvSpPr>
                <a:spLocks/>
              </p:cNvSpPr>
              <p:nvPr/>
            </p:nvSpPr>
            <p:spPr bwMode="auto">
              <a:xfrm>
                <a:off x="7115920" y="3663452"/>
                <a:ext cx="5801" cy="967"/>
              </a:xfrm>
              <a:custGeom>
                <a:avLst/>
                <a:gdLst>
                  <a:gd name="T0" fmla="*/ 6 w 6"/>
                  <a:gd name="T1" fmla="*/ 0 h 1"/>
                  <a:gd name="T2" fmla="*/ 3 w 6"/>
                  <a:gd name="T3" fmla="*/ 0 h 1"/>
                  <a:gd name="T4" fmla="*/ 0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7" name="Line 1062"/>
              <p:cNvSpPr>
                <a:spLocks noChangeShapeType="1"/>
              </p:cNvSpPr>
              <p:nvPr/>
            </p:nvSpPr>
            <p:spPr bwMode="auto">
              <a:xfrm flipH="1">
                <a:off x="7107219" y="3664419"/>
                <a:ext cx="8701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8" name="Freeform 1063"/>
              <p:cNvSpPr>
                <a:spLocks/>
              </p:cNvSpPr>
              <p:nvPr/>
            </p:nvSpPr>
            <p:spPr bwMode="auto">
              <a:xfrm>
                <a:off x="7073381" y="3666353"/>
                <a:ext cx="33838" cy="22236"/>
              </a:xfrm>
              <a:custGeom>
                <a:avLst/>
                <a:gdLst>
                  <a:gd name="T0" fmla="*/ 35 w 35"/>
                  <a:gd name="T1" fmla="*/ 0 h 23"/>
                  <a:gd name="T2" fmla="*/ 20 w 35"/>
                  <a:gd name="T3" fmla="*/ 8 h 23"/>
                  <a:gd name="T4" fmla="*/ 17 w 35"/>
                  <a:gd name="T5" fmla="*/ 9 h 23"/>
                  <a:gd name="T6" fmla="*/ 5 w 35"/>
                  <a:gd name="T7" fmla="*/ 17 h 23"/>
                  <a:gd name="T8" fmla="*/ 0 w 35"/>
                  <a:gd name="T9" fmla="*/ 21 h 23"/>
                  <a:gd name="T10" fmla="*/ 0 w 3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3">
                    <a:moveTo>
                      <a:pt x="35" y="0"/>
                    </a:moveTo>
                    <a:lnTo>
                      <a:pt x="20" y="8"/>
                    </a:lnTo>
                    <a:lnTo>
                      <a:pt x="17" y="9"/>
                    </a:lnTo>
                    <a:lnTo>
                      <a:pt x="5" y="17"/>
                    </a:lnTo>
                    <a:lnTo>
                      <a:pt x="0" y="21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9" name="Freeform 1064"/>
              <p:cNvSpPr>
                <a:spLocks/>
              </p:cNvSpPr>
              <p:nvPr/>
            </p:nvSpPr>
            <p:spPr bwMode="auto">
              <a:xfrm>
                <a:off x="7057912" y="3688589"/>
                <a:ext cx="15469" cy="7734"/>
              </a:xfrm>
              <a:custGeom>
                <a:avLst/>
                <a:gdLst>
                  <a:gd name="T0" fmla="*/ 16 w 16"/>
                  <a:gd name="T1" fmla="*/ 0 h 8"/>
                  <a:gd name="T2" fmla="*/ 6 w 16"/>
                  <a:gd name="T3" fmla="*/ 5 h 8"/>
                  <a:gd name="T4" fmla="*/ 0 w 1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6" y="5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0" name="Freeform 1065"/>
              <p:cNvSpPr>
                <a:spLocks/>
              </p:cNvSpPr>
              <p:nvPr/>
            </p:nvSpPr>
            <p:spPr bwMode="auto">
              <a:xfrm>
                <a:off x="7025042" y="3676987"/>
                <a:ext cx="32871" cy="20303"/>
              </a:xfrm>
              <a:custGeom>
                <a:avLst/>
                <a:gdLst>
                  <a:gd name="T0" fmla="*/ 34 w 34"/>
                  <a:gd name="T1" fmla="*/ 20 h 21"/>
                  <a:gd name="T2" fmla="*/ 16 w 34"/>
                  <a:gd name="T3" fmla="*/ 21 h 21"/>
                  <a:gd name="T4" fmla="*/ 15 w 34"/>
                  <a:gd name="T5" fmla="*/ 21 h 21"/>
                  <a:gd name="T6" fmla="*/ 12 w 34"/>
                  <a:gd name="T7" fmla="*/ 20 h 21"/>
                  <a:gd name="T8" fmla="*/ 11 w 34"/>
                  <a:gd name="T9" fmla="*/ 20 h 21"/>
                  <a:gd name="T10" fmla="*/ 5 w 34"/>
                  <a:gd name="T11" fmla="*/ 17 h 21"/>
                  <a:gd name="T12" fmla="*/ 4 w 34"/>
                  <a:gd name="T13" fmla="*/ 17 h 21"/>
                  <a:gd name="T14" fmla="*/ 0 w 34"/>
                  <a:gd name="T15" fmla="*/ 12 h 21"/>
                  <a:gd name="T16" fmla="*/ 0 w 34"/>
                  <a:gd name="T17" fmla="*/ 9 h 21"/>
                  <a:gd name="T18" fmla="*/ 0 w 34"/>
                  <a:gd name="T19" fmla="*/ 9 h 21"/>
                  <a:gd name="T20" fmla="*/ 1 w 34"/>
                  <a:gd name="T21" fmla="*/ 6 h 21"/>
                  <a:gd name="T22" fmla="*/ 1 w 34"/>
                  <a:gd name="T23" fmla="*/ 5 h 21"/>
                  <a:gd name="T24" fmla="*/ 0 w 34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1">
                    <a:moveTo>
                      <a:pt x="34" y="20"/>
                    </a:moveTo>
                    <a:lnTo>
                      <a:pt x="16" y="21"/>
                    </a:lnTo>
                    <a:lnTo>
                      <a:pt x="15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1" name="Freeform 1066"/>
              <p:cNvSpPr>
                <a:spLocks/>
              </p:cNvSpPr>
              <p:nvPr/>
            </p:nvSpPr>
            <p:spPr bwMode="auto">
              <a:xfrm>
                <a:off x="7024075" y="3670220"/>
                <a:ext cx="967" cy="6768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4 h 7"/>
                  <a:gd name="T4" fmla="*/ 0 w 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2" name="Freeform 1067"/>
              <p:cNvSpPr>
                <a:spLocks/>
              </p:cNvSpPr>
              <p:nvPr/>
            </p:nvSpPr>
            <p:spPr bwMode="auto">
              <a:xfrm>
                <a:off x="7019241" y="3662486"/>
                <a:ext cx="4834" cy="7734"/>
              </a:xfrm>
              <a:custGeom>
                <a:avLst/>
                <a:gdLst>
                  <a:gd name="T0" fmla="*/ 5 w 5"/>
                  <a:gd name="T1" fmla="*/ 8 h 8"/>
                  <a:gd name="T2" fmla="*/ 3 w 5"/>
                  <a:gd name="T3" fmla="*/ 6 h 8"/>
                  <a:gd name="T4" fmla="*/ 0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3" name="Freeform 1068"/>
              <p:cNvSpPr>
                <a:spLocks/>
              </p:cNvSpPr>
              <p:nvPr/>
            </p:nvSpPr>
            <p:spPr bwMode="auto">
              <a:xfrm>
                <a:off x="7013440" y="3654751"/>
                <a:ext cx="5801" cy="7734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6 h 8"/>
                  <a:gd name="T4" fmla="*/ 0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4" name="Freeform 1069"/>
              <p:cNvSpPr>
                <a:spLocks/>
              </p:cNvSpPr>
              <p:nvPr/>
            </p:nvSpPr>
            <p:spPr bwMode="auto">
              <a:xfrm>
                <a:off x="6968968" y="3644117"/>
                <a:ext cx="44472" cy="10635"/>
              </a:xfrm>
              <a:custGeom>
                <a:avLst/>
                <a:gdLst>
                  <a:gd name="T0" fmla="*/ 46 w 46"/>
                  <a:gd name="T1" fmla="*/ 11 h 11"/>
                  <a:gd name="T2" fmla="*/ 19 w 46"/>
                  <a:gd name="T3" fmla="*/ 5 h 11"/>
                  <a:gd name="T4" fmla="*/ 11 w 46"/>
                  <a:gd name="T5" fmla="*/ 3 h 11"/>
                  <a:gd name="T6" fmla="*/ 0 w 4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1">
                    <a:moveTo>
                      <a:pt x="46" y="11"/>
                    </a:moveTo>
                    <a:lnTo>
                      <a:pt x="19" y="5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5" name="Freeform 1070"/>
              <p:cNvSpPr>
                <a:spLocks/>
              </p:cNvSpPr>
              <p:nvPr/>
            </p:nvSpPr>
            <p:spPr bwMode="auto">
              <a:xfrm>
                <a:off x="6958333" y="3637349"/>
                <a:ext cx="10635" cy="6768"/>
              </a:xfrm>
              <a:custGeom>
                <a:avLst/>
                <a:gdLst>
                  <a:gd name="T0" fmla="*/ 11 w 11"/>
                  <a:gd name="T1" fmla="*/ 7 h 7"/>
                  <a:gd name="T2" fmla="*/ 4 w 11"/>
                  <a:gd name="T3" fmla="*/ 4 h 7"/>
                  <a:gd name="T4" fmla="*/ 0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6" name="Freeform 1071"/>
              <p:cNvSpPr>
                <a:spLocks/>
              </p:cNvSpPr>
              <p:nvPr/>
            </p:nvSpPr>
            <p:spPr bwMode="auto">
              <a:xfrm>
                <a:off x="6924495" y="3629615"/>
                <a:ext cx="33838" cy="7734"/>
              </a:xfrm>
              <a:custGeom>
                <a:avLst/>
                <a:gdLst>
                  <a:gd name="T0" fmla="*/ 35 w 35"/>
                  <a:gd name="T1" fmla="*/ 8 h 8"/>
                  <a:gd name="T2" fmla="*/ 30 w 35"/>
                  <a:gd name="T3" fmla="*/ 5 h 8"/>
                  <a:gd name="T4" fmla="*/ 8 w 35"/>
                  <a:gd name="T5" fmla="*/ 0 h 8"/>
                  <a:gd name="T6" fmla="*/ 4 w 35"/>
                  <a:gd name="T7" fmla="*/ 0 h 8"/>
                  <a:gd name="T8" fmla="*/ 0 w 3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">
                    <a:moveTo>
                      <a:pt x="35" y="8"/>
                    </a:moveTo>
                    <a:lnTo>
                      <a:pt x="30" y="5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7" name="Line 1072"/>
              <p:cNvSpPr>
                <a:spLocks noChangeShapeType="1"/>
              </p:cNvSpPr>
              <p:nvPr/>
            </p:nvSpPr>
            <p:spPr bwMode="auto">
              <a:xfrm flipH="1" flipV="1">
                <a:off x="6919662" y="3628648"/>
                <a:ext cx="4834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8" name="Line 1073"/>
              <p:cNvSpPr>
                <a:spLocks noChangeShapeType="1"/>
              </p:cNvSpPr>
              <p:nvPr/>
            </p:nvSpPr>
            <p:spPr bwMode="auto">
              <a:xfrm flipH="1">
                <a:off x="6913861" y="3628648"/>
                <a:ext cx="5801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9" name="Freeform 1074"/>
              <p:cNvSpPr>
                <a:spLocks/>
              </p:cNvSpPr>
              <p:nvPr/>
            </p:nvSpPr>
            <p:spPr bwMode="auto">
              <a:xfrm>
                <a:off x="6897425" y="3629615"/>
                <a:ext cx="16435" cy="3867"/>
              </a:xfrm>
              <a:custGeom>
                <a:avLst/>
                <a:gdLst>
                  <a:gd name="T0" fmla="*/ 17 w 17"/>
                  <a:gd name="T1" fmla="*/ 0 h 4"/>
                  <a:gd name="T2" fmla="*/ 8 w 17"/>
                  <a:gd name="T3" fmla="*/ 0 h 4"/>
                  <a:gd name="T4" fmla="*/ 5 w 17"/>
                  <a:gd name="T5" fmla="*/ 1 h 4"/>
                  <a:gd name="T6" fmla="*/ 0 w 1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0" name="Freeform 1075"/>
              <p:cNvSpPr>
                <a:spLocks/>
              </p:cNvSpPr>
              <p:nvPr/>
            </p:nvSpPr>
            <p:spPr bwMode="auto">
              <a:xfrm>
                <a:off x="6886791" y="3633482"/>
                <a:ext cx="10635" cy="3867"/>
              </a:xfrm>
              <a:custGeom>
                <a:avLst/>
                <a:gdLst>
                  <a:gd name="T0" fmla="*/ 11 w 11"/>
                  <a:gd name="T1" fmla="*/ 0 h 4"/>
                  <a:gd name="T2" fmla="*/ 9 w 11"/>
                  <a:gd name="T3" fmla="*/ 0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9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1" name="Freeform 1076"/>
              <p:cNvSpPr>
                <a:spLocks/>
              </p:cNvSpPr>
              <p:nvPr/>
            </p:nvSpPr>
            <p:spPr bwMode="auto">
              <a:xfrm>
                <a:off x="6845219" y="3630582"/>
                <a:ext cx="41572" cy="6768"/>
              </a:xfrm>
              <a:custGeom>
                <a:avLst/>
                <a:gdLst>
                  <a:gd name="T0" fmla="*/ 43 w 43"/>
                  <a:gd name="T1" fmla="*/ 7 h 7"/>
                  <a:gd name="T2" fmla="*/ 39 w 43"/>
                  <a:gd name="T3" fmla="*/ 7 h 7"/>
                  <a:gd name="T4" fmla="*/ 35 w 43"/>
                  <a:gd name="T5" fmla="*/ 6 h 7"/>
                  <a:gd name="T6" fmla="*/ 16 w 43"/>
                  <a:gd name="T7" fmla="*/ 3 h 7"/>
                  <a:gd name="T8" fmla="*/ 13 w 43"/>
                  <a:gd name="T9" fmla="*/ 3 h 7"/>
                  <a:gd name="T10" fmla="*/ 12 w 43"/>
                  <a:gd name="T11" fmla="*/ 3 h 7"/>
                  <a:gd name="T12" fmla="*/ 0 w 4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7">
                    <a:moveTo>
                      <a:pt x="43" y="7"/>
                    </a:moveTo>
                    <a:lnTo>
                      <a:pt x="39" y="7"/>
                    </a:lnTo>
                    <a:lnTo>
                      <a:pt x="35" y="6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2" name="Freeform 1077"/>
              <p:cNvSpPr>
                <a:spLocks/>
              </p:cNvSpPr>
              <p:nvPr/>
            </p:nvSpPr>
            <p:spPr bwMode="auto">
              <a:xfrm>
                <a:off x="6826850" y="3622847"/>
                <a:ext cx="18369" cy="7734"/>
              </a:xfrm>
              <a:custGeom>
                <a:avLst/>
                <a:gdLst>
                  <a:gd name="T0" fmla="*/ 19 w 19"/>
                  <a:gd name="T1" fmla="*/ 8 h 8"/>
                  <a:gd name="T2" fmla="*/ 16 w 19"/>
                  <a:gd name="T3" fmla="*/ 7 h 8"/>
                  <a:gd name="T4" fmla="*/ 8 w 19"/>
                  <a:gd name="T5" fmla="*/ 4 h 8"/>
                  <a:gd name="T6" fmla="*/ 0 w 1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16" y="7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3" name="Freeform 1078"/>
              <p:cNvSpPr>
                <a:spLocks/>
              </p:cNvSpPr>
              <p:nvPr/>
            </p:nvSpPr>
            <p:spPr bwMode="auto">
              <a:xfrm>
                <a:off x="6812348" y="3618013"/>
                <a:ext cx="14502" cy="4834"/>
              </a:xfrm>
              <a:custGeom>
                <a:avLst/>
                <a:gdLst>
                  <a:gd name="T0" fmla="*/ 15 w 15"/>
                  <a:gd name="T1" fmla="*/ 5 h 5"/>
                  <a:gd name="T2" fmla="*/ 4 w 15"/>
                  <a:gd name="T3" fmla="*/ 1 h 5"/>
                  <a:gd name="T4" fmla="*/ 0 w 1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4" name="Line 1079"/>
              <p:cNvSpPr>
                <a:spLocks noChangeShapeType="1"/>
              </p:cNvSpPr>
              <p:nvPr/>
            </p:nvSpPr>
            <p:spPr bwMode="auto">
              <a:xfrm flipH="1" flipV="1">
                <a:off x="6801713" y="3616080"/>
                <a:ext cx="10635" cy="193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5" name="Freeform 1080"/>
              <p:cNvSpPr>
                <a:spLocks/>
              </p:cNvSpPr>
              <p:nvPr/>
            </p:nvSpPr>
            <p:spPr bwMode="auto">
              <a:xfrm>
                <a:off x="6772710" y="3616080"/>
                <a:ext cx="29004" cy="4834"/>
              </a:xfrm>
              <a:custGeom>
                <a:avLst/>
                <a:gdLst>
                  <a:gd name="T0" fmla="*/ 30 w 30"/>
                  <a:gd name="T1" fmla="*/ 0 h 5"/>
                  <a:gd name="T2" fmla="*/ 19 w 30"/>
                  <a:gd name="T3" fmla="*/ 0 h 5"/>
                  <a:gd name="T4" fmla="*/ 0 w 3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lnTo>
                      <a:pt x="19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6" name="Freeform 1081"/>
              <p:cNvSpPr>
                <a:spLocks/>
              </p:cNvSpPr>
              <p:nvPr/>
            </p:nvSpPr>
            <p:spPr bwMode="auto">
              <a:xfrm>
                <a:off x="6718569" y="3620914"/>
                <a:ext cx="54140" cy="7734"/>
              </a:xfrm>
              <a:custGeom>
                <a:avLst/>
                <a:gdLst>
                  <a:gd name="T0" fmla="*/ 56 w 56"/>
                  <a:gd name="T1" fmla="*/ 0 h 8"/>
                  <a:gd name="T2" fmla="*/ 35 w 56"/>
                  <a:gd name="T3" fmla="*/ 2 h 8"/>
                  <a:gd name="T4" fmla="*/ 21 w 56"/>
                  <a:gd name="T5" fmla="*/ 4 h 8"/>
                  <a:gd name="T6" fmla="*/ 12 w 56"/>
                  <a:gd name="T7" fmla="*/ 6 h 8"/>
                  <a:gd name="T8" fmla="*/ 0 w 5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35" y="2"/>
                    </a:lnTo>
                    <a:lnTo>
                      <a:pt x="21" y="4"/>
                    </a:lnTo>
                    <a:lnTo>
                      <a:pt x="12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7" name="Line 1082"/>
              <p:cNvSpPr>
                <a:spLocks noChangeShapeType="1"/>
              </p:cNvSpPr>
              <p:nvPr/>
            </p:nvSpPr>
            <p:spPr bwMode="auto">
              <a:xfrm flipH="1">
                <a:off x="6715669" y="3628648"/>
                <a:ext cx="290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8" name="Freeform 1083"/>
              <p:cNvSpPr>
                <a:spLocks/>
              </p:cNvSpPr>
              <p:nvPr/>
            </p:nvSpPr>
            <p:spPr bwMode="auto">
              <a:xfrm>
                <a:off x="6698267" y="3628648"/>
                <a:ext cx="17402" cy="967"/>
              </a:xfrm>
              <a:custGeom>
                <a:avLst/>
                <a:gdLst>
                  <a:gd name="T0" fmla="*/ 18 w 18"/>
                  <a:gd name="T1" fmla="*/ 0 h 1"/>
                  <a:gd name="T2" fmla="*/ 14 w 18"/>
                  <a:gd name="T3" fmla="*/ 0 h 1"/>
                  <a:gd name="T4" fmla="*/ 0 w 1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lnTo>
                      <a:pt x="14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9" name="Line 1084"/>
              <p:cNvSpPr>
                <a:spLocks noChangeShapeType="1"/>
              </p:cNvSpPr>
              <p:nvPr/>
            </p:nvSpPr>
            <p:spPr bwMode="auto">
              <a:xfrm flipH="1">
                <a:off x="6694400" y="3629615"/>
                <a:ext cx="3867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0" name="Line 1085"/>
              <p:cNvSpPr>
                <a:spLocks noChangeShapeType="1"/>
              </p:cNvSpPr>
              <p:nvPr/>
            </p:nvSpPr>
            <p:spPr bwMode="auto">
              <a:xfrm flipH="1">
                <a:off x="6681831" y="3630582"/>
                <a:ext cx="12568" cy="580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1" name="Line 1086"/>
              <p:cNvSpPr>
                <a:spLocks noChangeShapeType="1"/>
              </p:cNvSpPr>
              <p:nvPr/>
            </p:nvSpPr>
            <p:spPr bwMode="auto">
              <a:xfrm>
                <a:off x="6681831" y="3636382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2" name="Line 1087"/>
              <p:cNvSpPr>
                <a:spLocks noChangeShapeType="1"/>
              </p:cNvSpPr>
              <p:nvPr/>
            </p:nvSpPr>
            <p:spPr bwMode="auto">
              <a:xfrm flipH="1">
                <a:off x="6676031" y="3636382"/>
                <a:ext cx="580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3" name="Line 1088"/>
              <p:cNvSpPr>
                <a:spLocks noChangeShapeType="1"/>
              </p:cNvSpPr>
              <p:nvPr/>
            </p:nvSpPr>
            <p:spPr bwMode="auto">
              <a:xfrm flipH="1">
                <a:off x="6675064" y="3636382"/>
                <a:ext cx="967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4" name="Line 1089"/>
              <p:cNvSpPr>
                <a:spLocks noChangeShapeType="1"/>
              </p:cNvSpPr>
              <p:nvPr/>
            </p:nvSpPr>
            <p:spPr bwMode="auto">
              <a:xfrm flipH="1">
                <a:off x="6670230" y="3636382"/>
                <a:ext cx="483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5" name="Freeform 1090"/>
              <p:cNvSpPr>
                <a:spLocks/>
              </p:cNvSpPr>
              <p:nvPr/>
            </p:nvSpPr>
            <p:spPr bwMode="auto">
              <a:xfrm>
                <a:off x="6658628" y="3636382"/>
                <a:ext cx="11601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6" name="Freeform 1091"/>
              <p:cNvSpPr>
                <a:spLocks/>
              </p:cNvSpPr>
              <p:nvPr/>
            </p:nvSpPr>
            <p:spPr bwMode="auto">
              <a:xfrm>
                <a:off x="6637359" y="3633482"/>
                <a:ext cx="21269" cy="2900"/>
              </a:xfrm>
              <a:custGeom>
                <a:avLst/>
                <a:gdLst>
                  <a:gd name="T0" fmla="*/ 22 w 22"/>
                  <a:gd name="T1" fmla="*/ 3 h 3"/>
                  <a:gd name="T2" fmla="*/ 8 w 22"/>
                  <a:gd name="T3" fmla="*/ 1 h 3"/>
                  <a:gd name="T4" fmla="*/ 3 w 22"/>
                  <a:gd name="T5" fmla="*/ 0 h 3"/>
                  <a:gd name="T6" fmla="*/ 0 w 2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">
                    <a:moveTo>
                      <a:pt x="22" y="3"/>
                    </a:move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7" name="Line 1092"/>
              <p:cNvSpPr>
                <a:spLocks noChangeShapeType="1"/>
              </p:cNvSpPr>
              <p:nvPr/>
            </p:nvSpPr>
            <p:spPr bwMode="auto">
              <a:xfrm flipH="1" flipV="1">
                <a:off x="6623824" y="3632515"/>
                <a:ext cx="13535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8" name="Freeform 1093"/>
              <p:cNvSpPr>
                <a:spLocks/>
              </p:cNvSpPr>
              <p:nvPr/>
            </p:nvSpPr>
            <p:spPr bwMode="auto">
              <a:xfrm>
                <a:off x="6618023" y="3630582"/>
                <a:ext cx="5801" cy="1934"/>
              </a:xfrm>
              <a:custGeom>
                <a:avLst/>
                <a:gdLst>
                  <a:gd name="T0" fmla="*/ 6 w 6"/>
                  <a:gd name="T1" fmla="*/ 2 h 2"/>
                  <a:gd name="T2" fmla="*/ 1 w 6"/>
                  <a:gd name="T3" fmla="*/ 0 h 2"/>
                  <a:gd name="T4" fmla="*/ 0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9" name="Line 1094"/>
              <p:cNvSpPr>
                <a:spLocks noChangeShapeType="1"/>
              </p:cNvSpPr>
              <p:nvPr/>
            </p:nvSpPr>
            <p:spPr bwMode="auto">
              <a:xfrm flipH="1" flipV="1">
                <a:off x="6611256" y="3629615"/>
                <a:ext cx="6768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0" name="Freeform 1095"/>
              <p:cNvSpPr>
                <a:spLocks/>
              </p:cNvSpPr>
              <p:nvPr/>
            </p:nvSpPr>
            <p:spPr bwMode="auto">
              <a:xfrm>
                <a:off x="6597721" y="3628648"/>
                <a:ext cx="13535" cy="967"/>
              </a:xfrm>
              <a:custGeom>
                <a:avLst/>
                <a:gdLst>
                  <a:gd name="T0" fmla="*/ 14 w 14"/>
                  <a:gd name="T1" fmla="*/ 1 h 1"/>
                  <a:gd name="T2" fmla="*/ 9 w 14"/>
                  <a:gd name="T3" fmla="*/ 0 h 1"/>
                  <a:gd name="T4" fmla="*/ 0 w 1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">
                    <a:moveTo>
                      <a:pt x="14" y="1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1" name="Freeform 1096"/>
              <p:cNvSpPr>
                <a:spLocks/>
              </p:cNvSpPr>
              <p:nvPr/>
            </p:nvSpPr>
            <p:spPr bwMode="auto">
              <a:xfrm>
                <a:off x="6584186" y="3628648"/>
                <a:ext cx="13535" cy="1934"/>
              </a:xfrm>
              <a:custGeom>
                <a:avLst/>
                <a:gdLst>
                  <a:gd name="T0" fmla="*/ 14 w 14"/>
                  <a:gd name="T1" fmla="*/ 0 h 2"/>
                  <a:gd name="T2" fmla="*/ 4 w 14"/>
                  <a:gd name="T3" fmla="*/ 1 h 2"/>
                  <a:gd name="T4" fmla="*/ 0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2" name="Freeform 1097"/>
              <p:cNvSpPr>
                <a:spLocks/>
              </p:cNvSpPr>
              <p:nvPr/>
            </p:nvSpPr>
            <p:spPr bwMode="auto">
              <a:xfrm>
                <a:off x="6572584" y="3630582"/>
                <a:ext cx="11601" cy="5801"/>
              </a:xfrm>
              <a:custGeom>
                <a:avLst/>
                <a:gdLst>
                  <a:gd name="T0" fmla="*/ 12 w 12"/>
                  <a:gd name="T1" fmla="*/ 0 h 6"/>
                  <a:gd name="T2" fmla="*/ 4 w 12"/>
                  <a:gd name="T3" fmla="*/ 4 h 6"/>
                  <a:gd name="T4" fmla="*/ 0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3" name="Freeform 1098"/>
              <p:cNvSpPr>
                <a:spLocks/>
              </p:cNvSpPr>
              <p:nvPr/>
            </p:nvSpPr>
            <p:spPr bwMode="auto">
              <a:xfrm>
                <a:off x="6562916" y="3636382"/>
                <a:ext cx="9668" cy="1934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1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4" name="Freeform 1099"/>
              <p:cNvSpPr>
                <a:spLocks/>
              </p:cNvSpPr>
              <p:nvPr/>
            </p:nvSpPr>
            <p:spPr bwMode="auto">
              <a:xfrm>
                <a:off x="6552282" y="3638316"/>
                <a:ext cx="10635" cy="3867"/>
              </a:xfrm>
              <a:custGeom>
                <a:avLst/>
                <a:gdLst>
                  <a:gd name="T0" fmla="*/ 11 w 11"/>
                  <a:gd name="T1" fmla="*/ 0 h 4"/>
                  <a:gd name="T2" fmla="*/ 7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7" y="2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5" name="Freeform 1100"/>
              <p:cNvSpPr>
                <a:spLocks/>
              </p:cNvSpPr>
              <p:nvPr/>
            </p:nvSpPr>
            <p:spPr bwMode="auto">
              <a:xfrm>
                <a:off x="6528112" y="3642183"/>
                <a:ext cx="24170" cy="25137"/>
              </a:xfrm>
              <a:custGeom>
                <a:avLst/>
                <a:gdLst>
                  <a:gd name="T0" fmla="*/ 25 w 25"/>
                  <a:gd name="T1" fmla="*/ 0 h 26"/>
                  <a:gd name="T2" fmla="*/ 13 w 25"/>
                  <a:gd name="T3" fmla="*/ 11 h 26"/>
                  <a:gd name="T4" fmla="*/ 14 w 25"/>
                  <a:gd name="T5" fmla="*/ 15 h 26"/>
                  <a:gd name="T6" fmla="*/ 9 w 25"/>
                  <a:gd name="T7" fmla="*/ 21 h 26"/>
                  <a:gd name="T8" fmla="*/ 0 w 2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lnTo>
                      <a:pt x="13" y="11"/>
                    </a:lnTo>
                    <a:lnTo>
                      <a:pt x="14" y="15"/>
                    </a:lnTo>
                    <a:lnTo>
                      <a:pt x="9" y="21"/>
                    </a:lnTo>
                    <a:lnTo>
                      <a:pt x="0" y="2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6" name="Freeform 1101"/>
              <p:cNvSpPr>
                <a:spLocks/>
              </p:cNvSpPr>
              <p:nvPr/>
            </p:nvSpPr>
            <p:spPr bwMode="auto">
              <a:xfrm>
                <a:off x="6518444" y="3667320"/>
                <a:ext cx="9668" cy="2900"/>
              </a:xfrm>
              <a:custGeom>
                <a:avLst/>
                <a:gdLst>
                  <a:gd name="T0" fmla="*/ 10 w 10"/>
                  <a:gd name="T1" fmla="*/ 0 h 3"/>
                  <a:gd name="T2" fmla="*/ 7 w 10"/>
                  <a:gd name="T3" fmla="*/ 1 h 3"/>
                  <a:gd name="T4" fmla="*/ 2 w 10"/>
                  <a:gd name="T5" fmla="*/ 3 h 3"/>
                  <a:gd name="T6" fmla="*/ 0 w 10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7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7" name="Freeform 1102"/>
              <p:cNvSpPr>
                <a:spLocks/>
              </p:cNvSpPr>
              <p:nvPr/>
            </p:nvSpPr>
            <p:spPr bwMode="auto">
              <a:xfrm>
                <a:off x="6514577" y="3670220"/>
                <a:ext cx="3867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8" name="Line 1103"/>
              <p:cNvSpPr>
                <a:spLocks noChangeShapeType="1"/>
              </p:cNvSpPr>
              <p:nvPr/>
            </p:nvSpPr>
            <p:spPr bwMode="auto">
              <a:xfrm flipH="1">
                <a:off x="6446901" y="3689556"/>
                <a:ext cx="12568" cy="38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9" name="Freeform 1104"/>
              <p:cNvSpPr>
                <a:spLocks/>
              </p:cNvSpPr>
              <p:nvPr/>
            </p:nvSpPr>
            <p:spPr bwMode="auto">
              <a:xfrm>
                <a:off x="6194569" y="3718559"/>
                <a:ext cx="6768" cy="1934"/>
              </a:xfrm>
              <a:custGeom>
                <a:avLst/>
                <a:gdLst>
                  <a:gd name="T0" fmla="*/ 7 w 7"/>
                  <a:gd name="T1" fmla="*/ 0 h 2"/>
                  <a:gd name="T2" fmla="*/ 4 w 7"/>
                  <a:gd name="T3" fmla="*/ 2 h 2"/>
                  <a:gd name="T4" fmla="*/ 0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0" name="Freeform 1105"/>
              <p:cNvSpPr>
                <a:spLocks/>
              </p:cNvSpPr>
              <p:nvPr/>
            </p:nvSpPr>
            <p:spPr bwMode="auto">
              <a:xfrm>
                <a:off x="6353123" y="3712759"/>
                <a:ext cx="29970" cy="9668"/>
              </a:xfrm>
              <a:custGeom>
                <a:avLst/>
                <a:gdLst>
                  <a:gd name="T0" fmla="*/ 31 w 31"/>
                  <a:gd name="T1" fmla="*/ 0 h 10"/>
                  <a:gd name="T2" fmla="*/ 24 w 31"/>
                  <a:gd name="T3" fmla="*/ 0 h 10"/>
                  <a:gd name="T4" fmla="*/ 8 w 31"/>
                  <a:gd name="T5" fmla="*/ 4 h 10"/>
                  <a:gd name="T6" fmla="*/ 0 w 3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0">
                    <a:moveTo>
                      <a:pt x="31" y="0"/>
                    </a:moveTo>
                    <a:lnTo>
                      <a:pt x="24" y="0"/>
                    </a:lnTo>
                    <a:lnTo>
                      <a:pt x="8" y="4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1" name="Freeform 1106"/>
              <p:cNvSpPr>
                <a:spLocks/>
              </p:cNvSpPr>
              <p:nvPr/>
            </p:nvSpPr>
            <p:spPr bwMode="auto">
              <a:xfrm>
                <a:off x="6487507" y="3677954"/>
                <a:ext cx="11601" cy="4834"/>
              </a:xfrm>
              <a:custGeom>
                <a:avLst/>
                <a:gdLst>
                  <a:gd name="T0" fmla="*/ 12 w 12"/>
                  <a:gd name="T1" fmla="*/ 0 h 5"/>
                  <a:gd name="T2" fmla="*/ 8 w 12"/>
                  <a:gd name="T3" fmla="*/ 3 h 5"/>
                  <a:gd name="T4" fmla="*/ 0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lnTo>
                      <a:pt x="8" y="3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2" name="Freeform 1110"/>
              <p:cNvSpPr>
                <a:spLocks/>
              </p:cNvSpPr>
              <p:nvPr/>
            </p:nvSpPr>
            <p:spPr bwMode="auto">
              <a:xfrm>
                <a:off x="6133662" y="3711792"/>
                <a:ext cx="17402" cy="2900"/>
              </a:xfrm>
              <a:custGeom>
                <a:avLst/>
                <a:gdLst>
                  <a:gd name="T0" fmla="*/ 18 w 18"/>
                  <a:gd name="T1" fmla="*/ 3 h 3"/>
                  <a:gd name="T2" fmla="*/ 13 w 18"/>
                  <a:gd name="T3" fmla="*/ 3 h 3"/>
                  <a:gd name="T4" fmla="*/ 0 w 1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3"/>
                    </a:moveTo>
                    <a:lnTo>
                      <a:pt x="13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3" name="Freeform 1111"/>
              <p:cNvSpPr>
                <a:spLocks/>
              </p:cNvSpPr>
              <p:nvPr/>
            </p:nvSpPr>
            <p:spPr bwMode="auto">
              <a:xfrm>
                <a:off x="6416931" y="3693423"/>
                <a:ext cx="29970" cy="11601"/>
              </a:xfrm>
              <a:custGeom>
                <a:avLst/>
                <a:gdLst>
                  <a:gd name="T0" fmla="*/ 31 w 31"/>
                  <a:gd name="T1" fmla="*/ 0 h 12"/>
                  <a:gd name="T2" fmla="*/ 9 w 31"/>
                  <a:gd name="T3" fmla="*/ 10 h 12"/>
                  <a:gd name="T4" fmla="*/ 1 w 31"/>
                  <a:gd name="T5" fmla="*/ 12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31" y="0"/>
                    </a:moveTo>
                    <a:lnTo>
                      <a:pt x="9" y="10"/>
                    </a:lnTo>
                    <a:lnTo>
                      <a:pt x="1" y="12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4" name="Freeform 1112"/>
              <p:cNvSpPr>
                <a:spLocks/>
              </p:cNvSpPr>
              <p:nvPr/>
            </p:nvSpPr>
            <p:spPr bwMode="auto">
              <a:xfrm>
                <a:off x="6383093" y="3705024"/>
                <a:ext cx="33838" cy="7734"/>
              </a:xfrm>
              <a:custGeom>
                <a:avLst/>
                <a:gdLst>
                  <a:gd name="T0" fmla="*/ 35 w 35"/>
                  <a:gd name="T1" fmla="*/ 0 h 8"/>
                  <a:gd name="T2" fmla="*/ 17 w 35"/>
                  <a:gd name="T3" fmla="*/ 6 h 8"/>
                  <a:gd name="T4" fmla="*/ 15 w 35"/>
                  <a:gd name="T5" fmla="*/ 7 h 8"/>
                  <a:gd name="T6" fmla="*/ 11 w 35"/>
                  <a:gd name="T7" fmla="*/ 7 h 8"/>
                  <a:gd name="T8" fmla="*/ 9 w 35"/>
                  <a:gd name="T9" fmla="*/ 7 h 8"/>
                  <a:gd name="T10" fmla="*/ 0 w 3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">
                    <a:moveTo>
                      <a:pt x="35" y="0"/>
                    </a:moveTo>
                    <a:lnTo>
                      <a:pt x="17" y="6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5" name="Freeform 1113"/>
              <p:cNvSpPr>
                <a:spLocks/>
              </p:cNvSpPr>
              <p:nvPr/>
            </p:nvSpPr>
            <p:spPr bwMode="auto">
              <a:xfrm>
                <a:off x="6473972" y="3682788"/>
                <a:ext cx="13535" cy="5801"/>
              </a:xfrm>
              <a:custGeom>
                <a:avLst/>
                <a:gdLst>
                  <a:gd name="T0" fmla="*/ 14 w 14"/>
                  <a:gd name="T1" fmla="*/ 0 h 6"/>
                  <a:gd name="T2" fmla="*/ 12 w 14"/>
                  <a:gd name="T3" fmla="*/ 0 h 6"/>
                  <a:gd name="T4" fmla="*/ 4 w 14"/>
                  <a:gd name="T5" fmla="*/ 4 h 6"/>
                  <a:gd name="T6" fmla="*/ 0 w 1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2" y="0"/>
                    </a:ln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6" name="Freeform 1116"/>
              <p:cNvSpPr>
                <a:spLocks/>
              </p:cNvSpPr>
              <p:nvPr/>
            </p:nvSpPr>
            <p:spPr bwMode="auto">
              <a:xfrm>
                <a:off x="6125927" y="3710825"/>
                <a:ext cx="7734" cy="967"/>
              </a:xfrm>
              <a:custGeom>
                <a:avLst/>
                <a:gdLst>
                  <a:gd name="T0" fmla="*/ 8 w 8"/>
                  <a:gd name="T1" fmla="*/ 1 h 1"/>
                  <a:gd name="T2" fmla="*/ 5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7" name="Freeform 1117"/>
              <p:cNvSpPr>
                <a:spLocks/>
              </p:cNvSpPr>
              <p:nvPr/>
            </p:nvSpPr>
            <p:spPr bwMode="auto">
              <a:xfrm>
                <a:off x="6086289" y="3701157"/>
                <a:ext cx="39638" cy="9668"/>
              </a:xfrm>
              <a:custGeom>
                <a:avLst/>
                <a:gdLst>
                  <a:gd name="T0" fmla="*/ 41 w 41"/>
                  <a:gd name="T1" fmla="*/ 10 h 10"/>
                  <a:gd name="T2" fmla="*/ 17 w 41"/>
                  <a:gd name="T3" fmla="*/ 4 h 10"/>
                  <a:gd name="T4" fmla="*/ 0 w 4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8" name="Line 1118"/>
              <p:cNvSpPr>
                <a:spLocks noChangeShapeType="1"/>
              </p:cNvSpPr>
              <p:nvPr/>
            </p:nvSpPr>
            <p:spPr bwMode="auto">
              <a:xfrm flipH="1">
                <a:off x="6346355" y="3722427"/>
                <a:ext cx="6768" cy="96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9" name="Freeform 1119"/>
              <p:cNvSpPr>
                <a:spLocks/>
              </p:cNvSpPr>
              <p:nvPr/>
            </p:nvSpPr>
            <p:spPr bwMode="auto">
              <a:xfrm>
                <a:off x="6321219" y="3723393"/>
                <a:ext cx="25137" cy="7734"/>
              </a:xfrm>
              <a:custGeom>
                <a:avLst/>
                <a:gdLst>
                  <a:gd name="T0" fmla="*/ 26 w 26"/>
                  <a:gd name="T1" fmla="*/ 0 h 8"/>
                  <a:gd name="T2" fmla="*/ 17 w 26"/>
                  <a:gd name="T3" fmla="*/ 3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26" y="0"/>
                    </a:moveTo>
                    <a:lnTo>
                      <a:pt x="17" y="3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0" name="Freeform 1120"/>
              <p:cNvSpPr>
                <a:spLocks/>
              </p:cNvSpPr>
              <p:nvPr/>
            </p:nvSpPr>
            <p:spPr bwMode="auto">
              <a:xfrm>
                <a:off x="6459470" y="3688589"/>
                <a:ext cx="14502" cy="967"/>
              </a:xfrm>
              <a:custGeom>
                <a:avLst/>
                <a:gdLst>
                  <a:gd name="T0" fmla="*/ 15 w 15"/>
                  <a:gd name="T1" fmla="*/ 0 h 1"/>
                  <a:gd name="T2" fmla="*/ 9 w 15"/>
                  <a:gd name="T3" fmla="*/ 0 h 1"/>
                  <a:gd name="T4" fmla="*/ 0 w 1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">
                    <a:moveTo>
                      <a:pt x="15" y="0"/>
                    </a:moveTo>
                    <a:lnTo>
                      <a:pt x="9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1" name="Line 1121"/>
              <p:cNvSpPr>
                <a:spLocks noChangeShapeType="1"/>
              </p:cNvSpPr>
              <p:nvPr/>
            </p:nvSpPr>
            <p:spPr bwMode="auto">
              <a:xfrm flipH="1">
                <a:off x="6290282" y="3734995"/>
                <a:ext cx="3867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2" name="Freeform 1123"/>
              <p:cNvSpPr>
                <a:spLocks/>
              </p:cNvSpPr>
              <p:nvPr/>
            </p:nvSpPr>
            <p:spPr bwMode="auto">
              <a:xfrm>
                <a:off x="6151064" y="3714692"/>
                <a:ext cx="9668" cy="7734"/>
              </a:xfrm>
              <a:custGeom>
                <a:avLst/>
                <a:gdLst>
                  <a:gd name="T0" fmla="*/ 10 w 10"/>
                  <a:gd name="T1" fmla="*/ 8 h 8"/>
                  <a:gd name="T2" fmla="*/ 6 w 10"/>
                  <a:gd name="T3" fmla="*/ 5 h 8"/>
                  <a:gd name="T4" fmla="*/ 1 w 10"/>
                  <a:gd name="T5" fmla="*/ 2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lnTo>
                      <a:pt x="6" y="5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3" name="Freeform 1124"/>
              <p:cNvSpPr>
                <a:spLocks/>
              </p:cNvSpPr>
              <p:nvPr/>
            </p:nvSpPr>
            <p:spPr bwMode="auto">
              <a:xfrm>
                <a:off x="6294149" y="3731128"/>
                <a:ext cx="27070" cy="3867"/>
              </a:xfrm>
              <a:custGeom>
                <a:avLst/>
                <a:gdLst>
                  <a:gd name="T0" fmla="*/ 28 w 28"/>
                  <a:gd name="T1" fmla="*/ 0 h 4"/>
                  <a:gd name="T2" fmla="*/ 27 w 28"/>
                  <a:gd name="T3" fmla="*/ 0 h 4"/>
                  <a:gd name="T4" fmla="*/ 15 w 28"/>
                  <a:gd name="T5" fmla="*/ 2 h 4"/>
                  <a:gd name="T6" fmla="*/ 11 w 28"/>
                  <a:gd name="T7" fmla="*/ 3 h 4"/>
                  <a:gd name="T8" fmla="*/ 8 w 28"/>
                  <a:gd name="T9" fmla="*/ 3 h 4"/>
                  <a:gd name="T10" fmla="*/ 0 w 2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lnTo>
                      <a:pt x="27" y="0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4" name="Freeform 1127"/>
              <p:cNvSpPr>
                <a:spLocks/>
              </p:cNvSpPr>
              <p:nvPr/>
            </p:nvSpPr>
            <p:spPr bwMode="auto">
              <a:xfrm>
                <a:off x="6177167" y="3720493"/>
                <a:ext cx="17402" cy="2900"/>
              </a:xfrm>
              <a:custGeom>
                <a:avLst/>
                <a:gdLst>
                  <a:gd name="T0" fmla="*/ 18 w 18"/>
                  <a:gd name="T1" fmla="*/ 0 h 3"/>
                  <a:gd name="T2" fmla="*/ 10 w 18"/>
                  <a:gd name="T3" fmla="*/ 3 h 3"/>
                  <a:gd name="T4" fmla="*/ 1 w 18"/>
                  <a:gd name="T5" fmla="*/ 3 h 3"/>
                  <a:gd name="T6" fmla="*/ 0 w 1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lnTo>
                      <a:pt x="10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5" name="Freeform 1128"/>
              <p:cNvSpPr>
                <a:spLocks/>
              </p:cNvSpPr>
              <p:nvPr/>
            </p:nvSpPr>
            <p:spPr bwMode="auto">
              <a:xfrm>
                <a:off x="6160732" y="3722427"/>
                <a:ext cx="16435" cy="967"/>
              </a:xfrm>
              <a:custGeom>
                <a:avLst/>
                <a:gdLst>
                  <a:gd name="T0" fmla="*/ 17 w 17"/>
                  <a:gd name="T1" fmla="*/ 1 h 1"/>
                  <a:gd name="T2" fmla="*/ 14 w 17"/>
                  <a:gd name="T3" fmla="*/ 1 h 1"/>
                  <a:gd name="T4" fmla="*/ 0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1"/>
                    </a:moveTo>
                    <a:lnTo>
                      <a:pt x="14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6" name="Freeform 1129"/>
              <p:cNvSpPr>
                <a:spLocks/>
              </p:cNvSpPr>
              <p:nvPr/>
            </p:nvSpPr>
            <p:spPr bwMode="auto">
              <a:xfrm>
                <a:off x="6201337" y="3718559"/>
                <a:ext cx="31904" cy="3867"/>
              </a:xfrm>
              <a:custGeom>
                <a:avLst/>
                <a:gdLst>
                  <a:gd name="T0" fmla="*/ 33 w 33"/>
                  <a:gd name="T1" fmla="*/ 4 h 4"/>
                  <a:gd name="T2" fmla="*/ 30 w 33"/>
                  <a:gd name="T3" fmla="*/ 4 h 4"/>
                  <a:gd name="T4" fmla="*/ 15 w 33"/>
                  <a:gd name="T5" fmla="*/ 0 h 4"/>
                  <a:gd name="T6" fmla="*/ 15 w 33"/>
                  <a:gd name="T7" fmla="*/ 0 h 4"/>
                  <a:gd name="T8" fmla="*/ 0 w 3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30" y="4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7" name="Freeform 1130"/>
              <p:cNvSpPr>
                <a:spLocks/>
              </p:cNvSpPr>
              <p:nvPr/>
            </p:nvSpPr>
            <p:spPr bwMode="auto">
              <a:xfrm>
                <a:off x="6260311" y="3734995"/>
                <a:ext cx="29970" cy="2900"/>
              </a:xfrm>
              <a:custGeom>
                <a:avLst/>
                <a:gdLst>
                  <a:gd name="T0" fmla="*/ 31 w 31"/>
                  <a:gd name="T1" fmla="*/ 0 h 3"/>
                  <a:gd name="T2" fmla="*/ 19 w 31"/>
                  <a:gd name="T3" fmla="*/ 3 h 3"/>
                  <a:gd name="T4" fmla="*/ 4 w 31"/>
                  <a:gd name="T5" fmla="*/ 3 h 3"/>
                  <a:gd name="T6" fmla="*/ 0 w 3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">
                    <a:moveTo>
                      <a:pt x="31" y="0"/>
                    </a:moveTo>
                    <a:lnTo>
                      <a:pt x="19" y="3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8" name="Freeform 1131"/>
              <p:cNvSpPr>
                <a:spLocks/>
              </p:cNvSpPr>
              <p:nvPr/>
            </p:nvSpPr>
            <p:spPr bwMode="auto">
              <a:xfrm>
                <a:off x="6233241" y="3722427"/>
                <a:ext cx="27070" cy="15469"/>
              </a:xfrm>
              <a:custGeom>
                <a:avLst/>
                <a:gdLst>
                  <a:gd name="T0" fmla="*/ 28 w 28"/>
                  <a:gd name="T1" fmla="*/ 16 h 16"/>
                  <a:gd name="T2" fmla="*/ 27 w 28"/>
                  <a:gd name="T3" fmla="*/ 16 h 16"/>
                  <a:gd name="T4" fmla="*/ 21 w 28"/>
                  <a:gd name="T5" fmla="*/ 16 h 16"/>
                  <a:gd name="T6" fmla="*/ 17 w 28"/>
                  <a:gd name="T7" fmla="*/ 13 h 16"/>
                  <a:gd name="T8" fmla="*/ 17 w 28"/>
                  <a:gd name="T9" fmla="*/ 13 h 16"/>
                  <a:gd name="T10" fmla="*/ 10 w 28"/>
                  <a:gd name="T11" fmla="*/ 11 h 16"/>
                  <a:gd name="T12" fmla="*/ 5 w 28"/>
                  <a:gd name="T13" fmla="*/ 5 h 16"/>
                  <a:gd name="T14" fmla="*/ 5 w 28"/>
                  <a:gd name="T15" fmla="*/ 4 h 16"/>
                  <a:gd name="T16" fmla="*/ 1 w 28"/>
                  <a:gd name="T17" fmla="*/ 1 h 16"/>
                  <a:gd name="T18" fmla="*/ 0 w 2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lnTo>
                      <a:pt x="27" y="16"/>
                    </a:lnTo>
                    <a:lnTo>
                      <a:pt x="21" y="16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0" y="11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9" name="Freeform 1132"/>
              <p:cNvSpPr>
                <a:spLocks/>
              </p:cNvSpPr>
              <p:nvPr/>
            </p:nvSpPr>
            <p:spPr bwMode="auto">
              <a:xfrm>
                <a:off x="6499108" y="3668286"/>
                <a:ext cx="15469" cy="9668"/>
              </a:xfrm>
              <a:custGeom>
                <a:avLst/>
                <a:gdLst>
                  <a:gd name="T0" fmla="*/ 16 w 16"/>
                  <a:gd name="T1" fmla="*/ 2 h 10"/>
                  <a:gd name="T2" fmla="*/ 13 w 16"/>
                  <a:gd name="T3" fmla="*/ 2 h 10"/>
                  <a:gd name="T4" fmla="*/ 9 w 16"/>
                  <a:gd name="T5" fmla="*/ 0 h 10"/>
                  <a:gd name="T6" fmla="*/ 7 w 16"/>
                  <a:gd name="T7" fmla="*/ 2 h 10"/>
                  <a:gd name="T8" fmla="*/ 4 w 16"/>
                  <a:gd name="T9" fmla="*/ 3 h 10"/>
                  <a:gd name="T10" fmla="*/ 4 w 16"/>
                  <a:gd name="T11" fmla="*/ 5 h 10"/>
                  <a:gd name="T12" fmla="*/ 0 w 1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6" y="2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0" name="Freeform 1133"/>
              <p:cNvSpPr>
                <a:spLocks/>
              </p:cNvSpPr>
              <p:nvPr/>
            </p:nvSpPr>
            <p:spPr bwMode="auto">
              <a:xfrm>
                <a:off x="6514577" y="36702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1" name="Rectangle 1203"/>
              <p:cNvSpPr>
                <a:spLocks noChangeArrowheads="1"/>
              </p:cNvSpPr>
              <p:nvPr/>
            </p:nvSpPr>
            <p:spPr bwMode="auto">
              <a:xfrm>
                <a:off x="7888385" y="2970264"/>
                <a:ext cx="0" cy="13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2" name="Rectangle 1204"/>
              <p:cNvSpPr>
                <a:spLocks noChangeArrowheads="1"/>
              </p:cNvSpPr>
              <p:nvPr/>
            </p:nvSpPr>
            <p:spPr bwMode="auto">
              <a:xfrm>
                <a:off x="7907720" y="2076951"/>
                <a:ext cx="0" cy="13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3" name="Rectangle 1205"/>
              <p:cNvSpPr>
                <a:spLocks noChangeArrowheads="1"/>
              </p:cNvSpPr>
              <p:nvPr/>
            </p:nvSpPr>
            <p:spPr bwMode="auto">
              <a:xfrm>
                <a:off x="7504569" y="2900656"/>
                <a:ext cx="0" cy="13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4" name="Chevron 1353"/>
              <p:cNvSpPr/>
              <p:nvPr/>
            </p:nvSpPr>
            <p:spPr>
              <a:xfrm rot="10380000">
                <a:off x="6365788" y="3566643"/>
                <a:ext cx="199635" cy="199635"/>
              </a:xfrm>
              <a:prstGeom prst="chevr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855" name="TextBox 854"/>
          <p:cNvSpPr txBox="1"/>
          <p:nvPr/>
        </p:nvSpPr>
        <p:spPr>
          <a:xfrm>
            <a:off x="2001545" y="176463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Return: daily counts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b="8895"/>
          <a:stretch/>
        </p:blipFill>
        <p:spPr bwMode="auto">
          <a:xfrm>
            <a:off x="962526" y="2654969"/>
            <a:ext cx="6650100" cy="269507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48" name="Group 47"/>
          <p:cNvGrpSpPr/>
          <p:nvPr/>
        </p:nvGrpSpPr>
        <p:grpSpPr>
          <a:xfrm>
            <a:off x="3431023" y="5365008"/>
            <a:ext cx="915635" cy="634026"/>
            <a:chOff x="1299409" y="6071937"/>
            <a:chExt cx="915635" cy="634026"/>
          </a:xfrm>
          <a:solidFill>
            <a:schemeClr val="bg1"/>
          </a:solidFill>
        </p:grpSpPr>
        <p:sp>
          <p:nvSpPr>
            <p:cNvPr id="49" name="Down Arrow 48"/>
            <p:cNvSpPr/>
            <p:nvPr/>
          </p:nvSpPr>
          <p:spPr>
            <a:xfrm flipV="1">
              <a:off x="1628273" y="6071937"/>
              <a:ext cx="120317" cy="240631"/>
            </a:xfrm>
            <a:prstGeom prst="downArrow">
              <a:avLst>
                <a:gd name="adj1" fmla="val 25718"/>
                <a:gd name="adj2" fmla="val 60117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99409" y="6336631"/>
              <a:ext cx="91563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July 9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01545" y="176463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Return: daily counts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09348" y="3888825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(% total return)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63840" y="1363579"/>
            <a:ext cx="6253267" cy="2468880"/>
            <a:chOff x="2163840" y="1363579"/>
            <a:chExt cx="6253267" cy="2468880"/>
          </a:xfrm>
        </p:grpSpPr>
        <p:sp>
          <p:nvSpPr>
            <p:cNvPr id="33" name="Rectangle 32"/>
            <p:cNvSpPr/>
            <p:nvPr/>
          </p:nvSpPr>
          <p:spPr>
            <a:xfrm>
              <a:off x="6087838" y="1363579"/>
              <a:ext cx="2329269" cy="2468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289"/>
            <p:cNvSpPr>
              <a:spLocks/>
            </p:cNvSpPr>
            <p:nvPr/>
          </p:nvSpPr>
          <p:spPr bwMode="auto">
            <a:xfrm>
              <a:off x="7895668" y="1938255"/>
              <a:ext cx="8857" cy="9742"/>
            </a:xfrm>
            <a:custGeom>
              <a:avLst/>
              <a:gdLst>
                <a:gd name="T0" fmla="*/ 10 w 10"/>
                <a:gd name="T1" fmla="*/ 11 h 11"/>
                <a:gd name="T2" fmla="*/ 10 w 10"/>
                <a:gd name="T3" fmla="*/ 11 h 11"/>
                <a:gd name="T4" fmla="*/ 5 w 10"/>
                <a:gd name="T5" fmla="*/ 4 h 11"/>
                <a:gd name="T6" fmla="*/ 2 w 10"/>
                <a:gd name="T7" fmla="*/ 0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10" y="11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Freeform 290"/>
            <p:cNvSpPr>
              <a:spLocks/>
            </p:cNvSpPr>
            <p:nvPr/>
          </p:nvSpPr>
          <p:spPr bwMode="auto">
            <a:xfrm>
              <a:off x="7843415" y="1930284"/>
              <a:ext cx="52254" cy="14171"/>
            </a:xfrm>
            <a:custGeom>
              <a:avLst/>
              <a:gdLst>
                <a:gd name="T0" fmla="*/ 59 w 59"/>
                <a:gd name="T1" fmla="*/ 9 h 16"/>
                <a:gd name="T2" fmla="*/ 57 w 59"/>
                <a:gd name="T3" fmla="*/ 9 h 16"/>
                <a:gd name="T4" fmla="*/ 46 w 59"/>
                <a:gd name="T5" fmla="*/ 15 h 16"/>
                <a:gd name="T6" fmla="*/ 44 w 59"/>
                <a:gd name="T7" fmla="*/ 16 h 16"/>
                <a:gd name="T8" fmla="*/ 36 w 59"/>
                <a:gd name="T9" fmla="*/ 16 h 16"/>
                <a:gd name="T10" fmla="*/ 33 w 59"/>
                <a:gd name="T11" fmla="*/ 16 h 16"/>
                <a:gd name="T12" fmla="*/ 32 w 59"/>
                <a:gd name="T13" fmla="*/ 16 h 16"/>
                <a:gd name="T14" fmla="*/ 29 w 59"/>
                <a:gd name="T15" fmla="*/ 15 h 16"/>
                <a:gd name="T16" fmla="*/ 25 w 59"/>
                <a:gd name="T17" fmla="*/ 9 h 16"/>
                <a:gd name="T18" fmla="*/ 23 w 59"/>
                <a:gd name="T19" fmla="*/ 5 h 16"/>
                <a:gd name="T20" fmla="*/ 15 w 59"/>
                <a:gd name="T21" fmla="*/ 1 h 16"/>
                <a:gd name="T22" fmla="*/ 13 w 59"/>
                <a:gd name="T23" fmla="*/ 1 h 16"/>
                <a:gd name="T24" fmla="*/ 11 w 59"/>
                <a:gd name="T25" fmla="*/ 1 h 16"/>
                <a:gd name="T26" fmla="*/ 6 w 59"/>
                <a:gd name="T27" fmla="*/ 1 h 16"/>
                <a:gd name="T28" fmla="*/ 6 w 59"/>
                <a:gd name="T29" fmla="*/ 1 h 16"/>
                <a:gd name="T30" fmla="*/ 0 w 5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16">
                  <a:moveTo>
                    <a:pt x="59" y="9"/>
                  </a:moveTo>
                  <a:lnTo>
                    <a:pt x="57" y="9"/>
                  </a:lnTo>
                  <a:lnTo>
                    <a:pt x="46" y="15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29" y="15"/>
                  </a:lnTo>
                  <a:lnTo>
                    <a:pt x="25" y="9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" name="Freeform 291"/>
            <p:cNvSpPr>
              <a:spLocks/>
            </p:cNvSpPr>
            <p:nvPr/>
          </p:nvSpPr>
          <p:spPr bwMode="auto">
            <a:xfrm>
              <a:off x="7838101" y="1930284"/>
              <a:ext cx="5314" cy="3542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Freeform 292"/>
            <p:cNvSpPr>
              <a:spLocks/>
            </p:cNvSpPr>
            <p:nvPr/>
          </p:nvSpPr>
          <p:spPr bwMode="auto">
            <a:xfrm>
              <a:off x="7825702" y="1933827"/>
              <a:ext cx="14171" cy="7971"/>
            </a:xfrm>
            <a:custGeom>
              <a:avLst/>
              <a:gdLst>
                <a:gd name="T0" fmla="*/ 14 w 16"/>
                <a:gd name="T1" fmla="*/ 0 h 9"/>
                <a:gd name="T2" fmla="*/ 15 w 16"/>
                <a:gd name="T3" fmla="*/ 1 h 9"/>
                <a:gd name="T4" fmla="*/ 16 w 16"/>
                <a:gd name="T5" fmla="*/ 4 h 9"/>
                <a:gd name="T6" fmla="*/ 15 w 16"/>
                <a:gd name="T7" fmla="*/ 5 h 9"/>
                <a:gd name="T8" fmla="*/ 15 w 16"/>
                <a:gd name="T9" fmla="*/ 5 h 9"/>
                <a:gd name="T10" fmla="*/ 14 w 16"/>
                <a:gd name="T11" fmla="*/ 9 h 9"/>
                <a:gd name="T12" fmla="*/ 6 w 16"/>
                <a:gd name="T13" fmla="*/ 9 h 9"/>
                <a:gd name="T14" fmla="*/ 0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5" y="1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9"/>
                  </a:lnTo>
                  <a:lnTo>
                    <a:pt x="6" y="9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" name="Freeform 293"/>
            <p:cNvSpPr>
              <a:spLocks/>
            </p:cNvSpPr>
            <p:nvPr/>
          </p:nvSpPr>
          <p:spPr bwMode="auto">
            <a:xfrm>
              <a:off x="7805333" y="1941797"/>
              <a:ext cx="20370" cy="5314"/>
            </a:xfrm>
            <a:custGeom>
              <a:avLst/>
              <a:gdLst>
                <a:gd name="T0" fmla="*/ 23 w 23"/>
                <a:gd name="T1" fmla="*/ 0 h 6"/>
                <a:gd name="T2" fmla="*/ 21 w 23"/>
                <a:gd name="T3" fmla="*/ 0 h 6"/>
                <a:gd name="T4" fmla="*/ 12 w 23"/>
                <a:gd name="T5" fmla="*/ 0 h 6"/>
                <a:gd name="T6" fmla="*/ 2 w 23"/>
                <a:gd name="T7" fmla="*/ 4 h 6"/>
                <a:gd name="T8" fmla="*/ 0 w 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3" y="0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Freeform 294"/>
            <p:cNvSpPr>
              <a:spLocks/>
            </p:cNvSpPr>
            <p:nvPr/>
          </p:nvSpPr>
          <p:spPr bwMode="auto">
            <a:xfrm>
              <a:off x="7794704" y="1947112"/>
              <a:ext cx="10627" cy="886"/>
            </a:xfrm>
            <a:custGeom>
              <a:avLst/>
              <a:gdLst>
                <a:gd name="T0" fmla="*/ 12 w 12"/>
                <a:gd name="T1" fmla="*/ 0 h 1"/>
                <a:gd name="T2" fmla="*/ 11 w 12"/>
                <a:gd name="T3" fmla="*/ 0 h 1"/>
                <a:gd name="T4" fmla="*/ 8 w 12"/>
                <a:gd name="T5" fmla="*/ 0 h 1"/>
                <a:gd name="T6" fmla="*/ 0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" name="Freeform 295"/>
            <p:cNvSpPr>
              <a:spLocks/>
            </p:cNvSpPr>
            <p:nvPr/>
          </p:nvSpPr>
          <p:spPr bwMode="auto">
            <a:xfrm>
              <a:off x="7773449" y="1947997"/>
              <a:ext cx="21256" cy="10627"/>
            </a:xfrm>
            <a:custGeom>
              <a:avLst/>
              <a:gdLst>
                <a:gd name="T0" fmla="*/ 24 w 24"/>
                <a:gd name="T1" fmla="*/ 0 h 12"/>
                <a:gd name="T2" fmla="*/ 16 w 24"/>
                <a:gd name="T3" fmla="*/ 5 h 12"/>
                <a:gd name="T4" fmla="*/ 16 w 24"/>
                <a:gd name="T5" fmla="*/ 5 h 12"/>
                <a:gd name="T6" fmla="*/ 11 w 24"/>
                <a:gd name="T7" fmla="*/ 8 h 12"/>
                <a:gd name="T8" fmla="*/ 3 w 24"/>
                <a:gd name="T9" fmla="*/ 11 h 12"/>
                <a:gd name="T10" fmla="*/ 0 w 2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Freeform 296"/>
            <p:cNvSpPr>
              <a:spLocks/>
            </p:cNvSpPr>
            <p:nvPr/>
          </p:nvSpPr>
          <p:spPr bwMode="auto">
            <a:xfrm>
              <a:off x="7763707" y="1958625"/>
              <a:ext cx="16827" cy="30112"/>
            </a:xfrm>
            <a:custGeom>
              <a:avLst/>
              <a:gdLst>
                <a:gd name="T0" fmla="*/ 11 w 19"/>
                <a:gd name="T1" fmla="*/ 0 h 34"/>
                <a:gd name="T2" fmla="*/ 5 w 19"/>
                <a:gd name="T3" fmla="*/ 1 h 34"/>
                <a:gd name="T4" fmla="*/ 1 w 19"/>
                <a:gd name="T5" fmla="*/ 3 h 34"/>
                <a:gd name="T6" fmla="*/ 0 w 19"/>
                <a:gd name="T7" fmla="*/ 6 h 34"/>
                <a:gd name="T8" fmla="*/ 0 w 19"/>
                <a:gd name="T9" fmla="*/ 7 h 34"/>
                <a:gd name="T10" fmla="*/ 0 w 19"/>
                <a:gd name="T11" fmla="*/ 7 h 34"/>
                <a:gd name="T12" fmla="*/ 0 w 19"/>
                <a:gd name="T13" fmla="*/ 11 h 34"/>
                <a:gd name="T14" fmla="*/ 7 w 19"/>
                <a:gd name="T15" fmla="*/ 18 h 34"/>
                <a:gd name="T16" fmla="*/ 8 w 19"/>
                <a:gd name="T17" fmla="*/ 19 h 34"/>
                <a:gd name="T18" fmla="*/ 14 w 19"/>
                <a:gd name="T19" fmla="*/ 24 h 34"/>
                <a:gd name="T20" fmla="*/ 16 w 19"/>
                <a:gd name="T21" fmla="*/ 28 h 34"/>
                <a:gd name="T22" fmla="*/ 19 w 19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4">
                  <a:moveTo>
                    <a:pt x="11" y="0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9" y="3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" name="Line 297"/>
            <p:cNvSpPr>
              <a:spLocks noChangeShapeType="1"/>
            </p:cNvSpPr>
            <p:nvPr/>
          </p:nvSpPr>
          <p:spPr bwMode="auto">
            <a:xfrm>
              <a:off x="7780534" y="1988737"/>
              <a:ext cx="0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Freeform 298"/>
            <p:cNvSpPr>
              <a:spLocks/>
            </p:cNvSpPr>
            <p:nvPr/>
          </p:nvSpPr>
          <p:spPr bwMode="auto">
            <a:xfrm>
              <a:off x="7773449" y="1993165"/>
              <a:ext cx="7085" cy="10627"/>
            </a:xfrm>
            <a:custGeom>
              <a:avLst/>
              <a:gdLst>
                <a:gd name="T0" fmla="*/ 8 w 8"/>
                <a:gd name="T1" fmla="*/ 0 h 12"/>
                <a:gd name="T2" fmla="*/ 7 w 8"/>
                <a:gd name="T3" fmla="*/ 3 h 12"/>
                <a:gd name="T4" fmla="*/ 7 w 8"/>
                <a:gd name="T5" fmla="*/ 3 h 12"/>
                <a:gd name="T6" fmla="*/ 5 w 8"/>
                <a:gd name="T7" fmla="*/ 8 h 12"/>
                <a:gd name="T8" fmla="*/ 3 w 8"/>
                <a:gd name="T9" fmla="*/ 11 h 12"/>
                <a:gd name="T10" fmla="*/ 0 w 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Line 299"/>
            <p:cNvSpPr>
              <a:spLocks noChangeShapeType="1"/>
            </p:cNvSpPr>
            <p:nvPr/>
          </p:nvSpPr>
          <p:spPr bwMode="auto">
            <a:xfrm flipH="1">
              <a:off x="7770792" y="2003793"/>
              <a:ext cx="2657" cy="79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" name="Freeform 300"/>
            <p:cNvSpPr>
              <a:spLocks/>
            </p:cNvSpPr>
            <p:nvPr/>
          </p:nvSpPr>
          <p:spPr bwMode="auto">
            <a:xfrm>
              <a:off x="7770792" y="2011764"/>
              <a:ext cx="10627" cy="8857"/>
            </a:xfrm>
            <a:custGeom>
              <a:avLst/>
              <a:gdLst>
                <a:gd name="T0" fmla="*/ 0 w 12"/>
                <a:gd name="T1" fmla="*/ 0 h 10"/>
                <a:gd name="T2" fmla="*/ 2 w 12"/>
                <a:gd name="T3" fmla="*/ 1 h 10"/>
                <a:gd name="T4" fmla="*/ 3 w 12"/>
                <a:gd name="T5" fmla="*/ 2 h 10"/>
                <a:gd name="T6" fmla="*/ 6 w 12"/>
                <a:gd name="T7" fmla="*/ 4 h 10"/>
                <a:gd name="T8" fmla="*/ 12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12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Freeform 301"/>
            <p:cNvSpPr>
              <a:spLocks/>
            </p:cNvSpPr>
            <p:nvPr/>
          </p:nvSpPr>
          <p:spPr bwMode="auto">
            <a:xfrm>
              <a:off x="7781419" y="2020620"/>
              <a:ext cx="3542" cy="13285"/>
            </a:xfrm>
            <a:custGeom>
              <a:avLst/>
              <a:gdLst>
                <a:gd name="T0" fmla="*/ 0 w 4"/>
                <a:gd name="T1" fmla="*/ 0 h 15"/>
                <a:gd name="T2" fmla="*/ 2 w 4"/>
                <a:gd name="T3" fmla="*/ 6 h 15"/>
                <a:gd name="T4" fmla="*/ 3 w 4"/>
                <a:gd name="T5" fmla="*/ 10 h 15"/>
                <a:gd name="T6" fmla="*/ 4 w 4"/>
                <a:gd name="T7" fmla="*/ 13 h 15"/>
                <a:gd name="T8" fmla="*/ 3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2" y="6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9" name="Line 302"/>
            <p:cNvSpPr>
              <a:spLocks noChangeShapeType="1"/>
            </p:cNvSpPr>
            <p:nvPr/>
          </p:nvSpPr>
          <p:spPr bwMode="auto">
            <a:xfrm>
              <a:off x="7784077" y="2033905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Freeform 303"/>
            <p:cNvSpPr>
              <a:spLocks/>
            </p:cNvSpPr>
            <p:nvPr/>
          </p:nvSpPr>
          <p:spPr bwMode="auto">
            <a:xfrm>
              <a:off x="7770792" y="2035676"/>
              <a:ext cx="13285" cy="8857"/>
            </a:xfrm>
            <a:custGeom>
              <a:avLst/>
              <a:gdLst>
                <a:gd name="T0" fmla="*/ 15 w 15"/>
                <a:gd name="T1" fmla="*/ 0 h 10"/>
                <a:gd name="T2" fmla="*/ 8 w 15"/>
                <a:gd name="T3" fmla="*/ 5 h 10"/>
                <a:gd name="T4" fmla="*/ 6 w 15"/>
                <a:gd name="T5" fmla="*/ 6 h 10"/>
                <a:gd name="T6" fmla="*/ 0 w 1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Line 304"/>
            <p:cNvSpPr>
              <a:spLocks noChangeShapeType="1"/>
            </p:cNvSpPr>
            <p:nvPr/>
          </p:nvSpPr>
          <p:spPr bwMode="auto">
            <a:xfrm flipH="1">
              <a:off x="7767250" y="2044533"/>
              <a:ext cx="3542" cy="354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Line 305"/>
            <p:cNvSpPr>
              <a:spLocks noChangeShapeType="1"/>
            </p:cNvSpPr>
            <p:nvPr/>
          </p:nvSpPr>
          <p:spPr bwMode="auto">
            <a:xfrm flipH="1">
              <a:off x="7764592" y="2048075"/>
              <a:ext cx="2657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Freeform 306"/>
            <p:cNvSpPr>
              <a:spLocks/>
            </p:cNvSpPr>
            <p:nvPr/>
          </p:nvSpPr>
          <p:spPr bwMode="auto">
            <a:xfrm>
              <a:off x="7750422" y="2048075"/>
              <a:ext cx="14171" cy="20370"/>
            </a:xfrm>
            <a:custGeom>
              <a:avLst/>
              <a:gdLst>
                <a:gd name="T0" fmla="*/ 16 w 16"/>
                <a:gd name="T1" fmla="*/ 0 h 23"/>
                <a:gd name="T2" fmla="*/ 10 w 16"/>
                <a:gd name="T3" fmla="*/ 4 h 23"/>
                <a:gd name="T4" fmla="*/ 0 w 16"/>
                <a:gd name="T5" fmla="*/ 11 h 23"/>
                <a:gd name="T6" fmla="*/ 0 w 16"/>
                <a:gd name="T7" fmla="*/ 15 h 23"/>
                <a:gd name="T8" fmla="*/ 2 w 16"/>
                <a:gd name="T9" fmla="*/ 18 h 23"/>
                <a:gd name="T10" fmla="*/ 4 w 1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lnTo>
                    <a:pt x="10" y="4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Freeform 307"/>
            <p:cNvSpPr>
              <a:spLocks/>
            </p:cNvSpPr>
            <p:nvPr/>
          </p:nvSpPr>
          <p:spPr bwMode="auto">
            <a:xfrm>
              <a:off x="7745994" y="2068445"/>
              <a:ext cx="9742" cy="15941"/>
            </a:xfrm>
            <a:custGeom>
              <a:avLst/>
              <a:gdLst>
                <a:gd name="T0" fmla="*/ 9 w 11"/>
                <a:gd name="T1" fmla="*/ 0 h 18"/>
                <a:gd name="T2" fmla="*/ 11 w 11"/>
                <a:gd name="T3" fmla="*/ 4 h 18"/>
                <a:gd name="T4" fmla="*/ 8 w 11"/>
                <a:gd name="T5" fmla="*/ 7 h 18"/>
                <a:gd name="T6" fmla="*/ 4 w 11"/>
                <a:gd name="T7" fmla="*/ 15 h 18"/>
                <a:gd name="T8" fmla="*/ 0 w 1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9" y="0"/>
                  </a:moveTo>
                  <a:lnTo>
                    <a:pt x="11" y="4"/>
                  </a:lnTo>
                  <a:lnTo>
                    <a:pt x="8" y="7"/>
                  </a:lnTo>
                  <a:lnTo>
                    <a:pt x="4" y="15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Freeform 308"/>
            <p:cNvSpPr>
              <a:spLocks/>
            </p:cNvSpPr>
            <p:nvPr/>
          </p:nvSpPr>
          <p:spPr bwMode="auto">
            <a:xfrm>
              <a:off x="7733595" y="2084387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0 w 14"/>
                <a:gd name="T3" fmla="*/ 3 h 5"/>
                <a:gd name="T4" fmla="*/ 3 w 14"/>
                <a:gd name="T5" fmla="*/ 5 h 5"/>
                <a:gd name="T6" fmla="*/ 0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0" y="3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Freeform 309"/>
            <p:cNvSpPr>
              <a:spLocks/>
            </p:cNvSpPr>
            <p:nvPr/>
          </p:nvSpPr>
          <p:spPr bwMode="auto">
            <a:xfrm>
              <a:off x="7725624" y="2088815"/>
              <a:ext cx="7971" cy="2657"/>
            </a:xfrm>
            <a:custGeom>
              <a:avLst/>
              <a:gdLst>
                <a:gd name="T0" fmla="*/ 9 w 9"/>
                <a:gd name="T1" fmla="*/ 0 h 3"/>
                <a:gd name="T2" fmla="*/ 8 w 9"/>
                <a:gd name="T3" fmla="*/ 0 h 3"/>
                <a:gd name="T4" fmla="*/ 1 w 9"/>
                <a:gd name="T5" fmla="*/ 3 h 3"/>
                <a:gd name="T6" fmla="*/ 0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8" y="0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Freeform 310"/>
            <p:cNvSpPr>
              <a:spLocks/>
            </p:cNvSpPr>
            <p:nvPr/>
          </p:nvSpPr>
          <p:spPr bwMode="auto">
            <a:xfrm>
              <a:off x="7720310" y="209147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1 h 12"/>
                <a:gd name="T4" fmla="*/ 3 w 6"/>
                <a:gd name="T5" fmla="*/ 3 h 12"/>
                <a:gd name="T6" fmla="*/ 2 w 6"/>
                <a:gd name="T7" fmla="*/ 8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Freeform 311"/>
            <p:cNvSpPr>
              <a:spLocks/>
            </p:cNvSpPr>
            <p:nvPr/>
          </p:nvSpPr>
          <p:spPr bwMode="auto">
            <a:xfrm>
              <a:off x="7713225" y="2102100"/>
              <a:ext cx="7085" cy="12399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2 h 14"/>
                <a:gd name="T4" fmla="*/ 6 w 8"/>
                <a:gd name="T5" fmla="*/ 6 h 14"/>
                <a:gd name="T6" fmla="*/ 3 w 8"/>
                <a:gd name="T7" fmla="*/ 11 h 14"/>
                <a:gd name="T8" fmla="*/ 0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" name="Line 312"/>
            <p:cNvSpPr>
              <a:spLocks noChangeShapeType="1"/>
            </p:cNvSpPr>
            <p:nvPr/>
          </p:nvSpPr>
          <p:spPr bwMode="auto">
            <a:xfrm>
              <a:off x="8037371" y="159373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Line 313"/>
            <p:cNvSpPr>
              <a:spLocks noChangeShapeType="1"/>
            </p:cNvSpPr>
            <p:nvPr/>
          </p:nvSpPr>
          <p:spPr bwMode="auto">
            <a:xfrm>
              <a:off x="8048000" y="1371440"/>
              <a:ext cx="3542" cy="88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" name="Freeform 314"/>
            <p:cNvSpPr>
              <a:spLocks/>
            </p:cNvSpPr>
            <p:nvPr/>
          </p:nvSpPr>
          <p:spPr bwMode="auto">
            <a:xfrm>
              <a:off x="8048000" y="1367898"/>
              <a:ext cx="0" cy="3542"/>
            </a:xfrm>
            <a:custGeom>
              <a:avLst/>
              <a:gdLst>
                <a:gd name="T0" fmla="*/ 0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Line 315"/>
            <p:cNvSpPr>
              <a:spLocks noChangeShapeType="1"/>
            </p:cNvSpPr>
            <p:nvPr/>
          </p:nvSpPr>
          <p:spPr bwMode="auto">
            <a:xfrm>
              <a:off x="8051542" y="1380297"/>
              <a:ext cx="1772" cy="79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" name="Freeform 316"/>
            <p:cNvSpPr>
              <a:spLocks/>
            </p:cNvSpPr>
            <p:nvPr/>
          </p:nvSpPr>
          <p:spPr bwMode="auto">
            <a:xfrm>
              <a:off x="8053314" y="1388268"/>
              <a:ext cx="3542" cy="10627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9 h 12"/>
                <a:gd name="T4" fmla="*/ 2 w 4"/>
                <a:gd name="T5" fmla="*/ 12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9"/>
                  </a:lnTo>
                  <a:lnTo>
                    <a:pt x="2" y="12"/>
                  </a:lnTo>
                  <a:lnTo>
                    <a:pt x="2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Freeform 317"/>
            <p:cNvSpPr>
              <a:spLocks/>
            </p:cNvSpPr>
            <p:nvPr/>
          </p:nvSpPr>
          <p:spPr bwMode="auto">
            <a:xfrm>
              <a:off x="8054199" y="1398896"/>
              <a:ext cx="886" cy="354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1 h 4"/>
                <a:gd name="T6" fmla="*/ 1 w 1"/>
                <a:gd name="T7" fmla="*/ 3 h 4"/>
                <a:gd name="T8" fmla="*/ 0 w 1"/>
                <a:gd name="T9" fmla="*/ 3 h 4"/>
                <a:gd name="T10" fmla="*/ 0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" name="Freeform 318"/>
            <p:cNvSpPr>
              <a:spLocks/>
            </p:cNvSpPr>
            <p:nvPr/>
          </p:nvSpPr>
          <p:spPr bwMode="auto">
            <a:xfrm>
              <a:off x="8054199" y="1402438"/>
              <a:ext cx="4428" cy="5314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0 w 5"/>
                <a:gd name="T5" fmla="*/ 2 h 6"/>
                <a:gd name="T6" fmla="*/ 1 w 5"/>
                <a:gd name="T7" fmla="*/ 2 h 6"/>
                <a:gd name="T8" fmla="*/ 1 w 5"/>
                <a:gd name="T9" fmla="*/ 3 h 6"/>
                <a:gd name="T10" fmla="*/ 3 w 5"/>
                <a:gd name="T11" fmla="*/ 2 h 6"/>
                <a:gd name="T12" fmla="*/ 3 w 5"/>
                <a:gd name="T13" fmla="*/ 3 h 6"/>
                <a:gd name="T14" fmla="*/ 1 w 5"/>
                <a:gd name="T15" fmla="*/ 3 h 6"/>
                <a:gd name="T16" fmla="*/ 1 w 5"/>
                <a:gd name="T17" fmla="*/ 3 h 6"/>
                <a:gd name="T18" fmla="*/ 1 w 5"/>
                <a:gd name="T19" fmla="*/ 4 h 6"/>
                <a:gd name="T20" fmla="*/ 1 w 5"/>
                <a:gd name="T21" fmla="*/ 4 h 6"/>
                <a:gd name="T22" fmla="*/ 3 w 5"/>
                <a:gd name="T23" fmla="*/ 4 h 6"/>
                <a:gd name="T24" fmla="*/ 4 w 5"/>
                <a:gd name="T25" fmla="*/ 4 h 6"/>
                <a:gd name="T26" fmla="*/ 4 w 5"/>
                <a:gd name="T27" fmla="*/ 4 h 6"/>
                <a:gd name="T28" fmla="*/ 5 w 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Freeform 319"/>
            <p:cNvSpPr>
              <a:spLocks/>
            </p:cNvSpPr>
            <p:nvPr/>
          </p:nvSpPr>
          <p:spPr bwMode="auto">
            <a:xfrm>
              <a:off x="8058627" y="1407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" name="Line 320"/>
            <p:cNvSpPr>
              <a:spLocks noChangeShapeType="1"/>
            </p:cNvSpPr>
            <p:nvPr/>
          </p:nvSpPr>
          <p:spPr bwMode="auto">
            <a:xfrm>
              <a:off x="8058627" y="140775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Freeform 321"/>
            <p:cNvSpPr>
              <a:spLocks/>
            </p:cNvSpPr>
            <p:nvPr/>
          </p:nvSpPr>
          <p:spPr bwMode="auto">
            <a:xfrm>
              <a:off x="8061285" y="1477718"/>
              <a:ext cx="9742" cy="7085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1 w 11"/>
                <a:gd name="T5" fmla="*/ 2 h 8"/>
                <a:gd name="T6" fmla="*/ 3 w 11"/>
                <a:gd name="T7" fmla="*/ 2 h 8"/>
                <a:gd name="T8" fmla="*/ 6 w 11"/>
                <a:gd name="T9" fmla="*/ 2 h 8"/>
                <a:gd name="T10" fmla="*/ 10 w 11"/>
                <a:gd name="T11" fmla="*/ 4 h 8"/>
                <a:gd name="T12" fmla="*/ 11 w 11"/>
                <a:gd name="T13" fmla="*/ 6 h 8"/>
                <a:gd name="T14" fmla="*/ 11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" name="Line 322"/>
            <p:cNvSpPr>
              <a:spLocks noChangeShapeType="1"/>
            </p:cNvSpPr>
            <p:nvPr/>
          </p:nvSpPr>
          <p:spPr bwMode="auto">
            <a:xfrm flipH="1">
              <a:off x="8061285" y="1476833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Freeform 323"/>
            <p:cNvSpPr>
              <a:spLocks/>
            </p:cNvSpPr>
            <p:nvPr/>
          </p:nvSpPr>
          <p:spPr bwMode="auto">
            <a:xfrm>
              <a:off x="8062170" y="146797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5 w 5"/>
                <a:gd name="T3" fmla="*/ 2 h 10"/>
                <a:gd name="T4" fmla="*/ 5 w 5"/>
                <a:gd name="T5" fmla="*/ 7 h 10"/>
                <a:gd name="T6" fmla="*/ 2 w 5"/>
                <a:gd name="T7" fmla="*/ 9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Freeform 324"/>
            <p:cNvSpPr>
              <a:spLocks/>
            </p:cNvSpPr>
            <p:nvPr/>
          </p:nvSpPr>
          <p:spPr bwMode="auto">
            <a:xfrm>
              <a:off x="8061285" y="1409523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Freeform 325"/>
            <p:cNvSpPr>
              <a:spLocks/>
            </p:cNvSpPr>
            <p:nvPr/>
          </p:nvSpPr>
          <p:spPr bwMode="auto">
            <a:xfrm>
              <a:off x="8060399" y="1411295"/>
              <a:ext cx="1772" cy="7971"/>
            </a:xfrm>
            <a:custGeom>
              <a:avLst/>
              <a:gdLst>
                <a:gd name="T0" fmla="*/ 1 w 2"/>
                <a:gd name="T1" fmla="*/ 0 h 9"/>
                <a:gd name="T2" fmla="*/ 1 w 2"/>
                <a:gd name="T3" fmla="*/ 0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1 h 9"/>
                <a:gd name="T10" fmla="*/ 1 w 2"/>
                <a:gd name="T11" fmla="*/ 2 h 9"/>
                <a:gd name="T12" fmla="*/ 1 w 2"/>
                <a:gd name="T13" fmla="*/ 4 h 9"/>
                <a:gd name="T14" fmla="*/ 2 w 2"/>
                <a:gd name="T15" fmla="*/ 4 h 9"/>
                <a:gd name="T16" fmla="*/ 1 w 2"/>
                <a:gd name="T17" fmla="*/ 6 h 9"/>
                <a:gd name="T18" fmla="*/ 1 w 2"/>
                <a:gd name="T19" fmla="*/ 6 h 9"/>
                <a:gd name="T20" fmla="*/ 1 w 2"/>
                <a:gd name="T21" fmla="*/ 6 h 9"/>
                <a:gd name="T22" fmla="*/ 0 w 2"/>
                <a:gd name="T23" fmla="*/ 8 h 9"/>
                <a:gd name="T24" fmla="*/ 0 w 2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Freeform 326"/>
            <p:cNvSpPr>
              <a:spLocks/>
            </p:cNvSpPr>
            <p:nvPr/>
          </p:nvSpPr>
          <p:spPr bwMode="auto">
            <a:xfrm>
              <a:off x="8058627" y="1407753"/>
              <a:ext cx="2657" cy="177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Freeform 327"/>
            <p:cNvSpPr>
              <a:spLocks/>
            </p:cNvSpPr>
            <p:nvPr/>
          </p:nvSpPr>
          <p:spPr bwMode="auto">
            <a:xfrm>
              <a:off x="8050656" y="1442292"/>
              <a:ext cx="4428" cy="6200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1 h 7"/>
                <a:gd name="T4" fmla="*/ 3 w 5"/>
                <a:gd name="T5" fmla="*/ 1 h 7"/>
                <a:gd name="T6" fmla="*/ 1 w 5"/>
                <a:gd name="T7" fmla="*/ 1 h 7"/>
                <a:gd name="T8" fmla="*/ 0 w 5"/>
                <a:gd name="T9" fmla="*/ 2 h 7"/>
                <a:gd name="T10" fmla="*/ 0 w 5"/>
                <a:gd name="T11" fmla="*/ 2 h 7"/>
                <a:gd name="T12" fmla="*/ 1 w 5"/>
                <a:gd name="T13" fmla="*/ 4 h 7"/>
                <a:gd name="T14" fmla="*/ 3 w 5"/>
                <a:gd name="T15" fmla="*/ 4 h 7"/>
                <a:gd name="T16" fmla="*/ 3 w 5"/>
                <a:gd name="T17" fmla="*/ 5 h 7"/>
                <a:gd name="T18" fmla="*/ 3 w 5"/>
                <a:gd name="T19" fmla="*/ 5 h 7"/>
                <a:gd name="T20" fmla="*/ 3 w 5"/>
                <a:gd name="T21" fmla="*/ 7 h 7"/>
                <a:gd name="T22" fmla="*/ 5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Freeform 328"/>
            <p:cNvSpPr>
              <a:spLocks/>
            </p:cNvSpPr>
            <p:nvPr/>
          </p:nvSpPr>
          <p:spPr bwMode="auto">
            <a:xfrm>
              <a:off x="8055085" y="1436093"/>
              <a:ext cx="1772" cy="6200"/>
            </a:xfrm>
            <a:custGeom>
              <a:avLst/>
              <a:gdLst>
                <a:gd name="T0" fmla="*/ 0 w 2"/>
                <a:gd name="T1" fmla="*/ 0 h 7"/>
                <a:gd name="T2" fmla="*/ 2 w 2"/>
                <a:gd name="T3" fmla="*/ 0 h 7"/>
                <a:gd name="T4" fmla="*/ 2 w 2"/>
                <a:gd name="T5" fmla="*/ 1 h 7"/>
                <a:gd name="T6" fmla="*/ 2 w 2"/>
                <a:gd name="T7" fmla="*/ 3 h 7"/>
                <a:gd name="T8" fmla="*/ 2 w 2"/>
                <a:gd name="T9" fmla="*/ 4 h 7"/>
                <a:gd name="T10" fmla="*/ 2 w 2"/>
                <a:gd name="T11" fmla="*/ 5 h 7"/>
                <a:gd name="T12" fmla="*/ 2 w 2"/>
                <a:gd name="T13" fmla="*/ 7 h 7"/>
                <a:gd name="T14" fmla="*/ 0 w 2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Freeform 329"/>
            <p:cNvSpPr>
              <a:spLocks/>
            </p:cNvSpPr>
            <p:nvPr/>
          </p:nvSpPr>
          <p:spPr bwMode="auto">
            <a:xfrm>
              <a:off x="8055085" y="1448492"/>
              <a:ext cx="8857" cy="3542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0 h 4"/>
                <a:gd name="T4" fmla="*/ 4 w 10"/>
                <a:gd name="T5" fmla="*/ 0 h 4"/>
                <a:gd name="T6" fmla="*/ 6 w 10"/>
                <a:gd name="T7" fmla="*/ 0 h 4"/>
                <a:gd name="T8" fmla="*/ 7 w 10"/>
                <a:gd name="T9" fmla="*/ 0 h 4"/>
                <a:gd name="T10" fmla="*/ 8 w 10"/>
                <a:gd name="T11" fmla="*/ 0 h 4"/>
                <a:gd name="T12" fmla="*/ 8 w 10"/>
                <a:gd name="T13" fmla="*/ 0 h 4"/>
                <a:gd name="T14" fmla="*/ 10 w 10"/>
                <a:gd name="T15" fmla="*/ 0 h 4"/>
                <a:gd name="T16" fmla="*/ 10 w 10"/>
                <a:gd name="T17" fmla="*/ 1 h 4"/>
                <a:gd name="T18" fmla="*/ 10 w 10"/>
                <a:gd name="T19" fmla="*/ 2 h 4"/>
                <a:gd name="T20" fmla="*/ 10 w 10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330"/>
            <p:cNvSpPr>
              <a:spLocks/>
            </p:cNvSpPr>
            <p:nvPr/>
          </p:nvSpPr>
          <p:spPr bwMode="auto">
            <a:xfrm>
              <a:off x="8062170" y="1452035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1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Freeform 331"/>
            <p:cNvSpPr>
              <a:spLocks/>
            </p:cNvSpPr>
            <p:nvPr/>
          </p:nvSpPr>
          <p:spPr bwMode="auto">
            <a:xfrm>
              <a:off x="8057742" y="1455577"/>
              <a:ext cx="10627" cy="12399"/>
            </a:xfrm>
            <a:custGeom>
              <a:avLst/>
              <a:gdLst>
                <a:gd name="T0" fmla="*/ 7 w 12"/>
                <a:gd name="T1" fmla="*/ 0 h 14"/>
                <a:gd name="T2" fmla="*/ 7 w 12"/>
                <a:gd name="T3" fmla="*/ 0 h 14"/>
                <a:gd name="T4" fmla="*/ 7 w 12"/>
                <a:gd name="T5" fmla="*/ 0 h 14"/>
                <a:gd name="T6" fmla="*/ 7 w 12"/>
                <a:gd name="T7" fmla="*/ 1 h 14"/>
                <a:gd name="T8" fmla="*/ 12 w 12"/>
                <a:gd name="T9" fmla="*/ 2 h 14"/>
                <a:gd name="T10" fmla="*/ 12 w 12"/>
                <a:gd name="T11" fmla="*/ 4 h 14"/>
                <a:gd name="T12" fmla="*/ 11 w 12"/>
                <a:gd name="T13" fmla="*/ 5 h 14"/>
                <a:gd name="T14" fmla="*/ 11 w 12"/>
                <a:gd name="T15" fmla="*/ 5 h 14"/>
                <a:gd name="T16" fmla="*/ 7 w 12"/>
                <a:gd name="T17" fmla="*/ 5 h 14"/>
                <a:gd name="T18" fmla="*/ 3 w 12"/>
                <a:gd name="T19" fmla="*/ 5 h 14"/>
                <a:gd name="T20" fmla="*/ 1 w 12"/>
                <a:gd name="T21" fmla="*/ 5 h 14"/>
                <a:gd name="T22" fmla="*/ 0 w 12"/>
                <a:gd name="T23" fmla="*/ 6 h 14"/>
                <a:gd name="T24" fmla="*/ 0 w 12"/>
                <a:gd name="T25" fmla="*/ 8 h 14"/>
                <a:gd name="T26" fmla="*/ 1 w 12"/>
                <a:gd name="T27" fmla="*/ 8 h 14"/>
                <a:gd name="T28" fmla="*/ 3 w 12"/>
                <a:gd name="T29" fmla="*/ 9 h 14"/>
                <a:gd name="T30" fmla="*/ 3 w 12"/>
                <a:gd name="T31" fmla="*/ 12 h 14"/>
                <a:gd name="T32" fmla="*/ 4 w 12"/>
                <a:gd name="T33" fmla="*/ 13 h 14"/>
                <a:gd name="T34" fmla="*/ 7 w 12"/>
                <a:gd name="T35" fmla="*/ 14 h 14"/>
                <a:gd name="T36" fmla="*/ 10 w 1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0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" name="Freeform 332"/>
            <p:cNvSpPr>
              <a:spLocks/>
            </p:cNvSpPr>
            <p:nvPr/>
          </p:nvSpPr>
          <p:spPr bwMode="auto">
            <a:xfrm>
              <a:off x="8042686" y="1558313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Freeform 333"/>
            <p:cNvSpPr>
              <a:spLocks/>
            </p:cNvSpPr>
            <p:nvPr/>
          </p:nvSpPr>
          <p:spPr bwMode="auto">
            <a:xfrm>
              <a:off x="8036486" y="1561855"/>
              <a:ext cx="3542" cy="886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1 w 4"/>
                <a:gd name="T5" fmla="*/ 0 h 1"/>
                <a:gd name="T6" fmla="*/ 0 w 4"/>
                <a:gd name="T7" fmla="*/ 1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" name="Line 334"/>
            <p:cNvSpPr>
              <a:spLocks noChangeShapeType="1"/>
            </p:cNvSpPr>
            <p:nvPr/>
          </p:nvSpPr>
          <p:spPr bwMode="auto">
            <a:xfrm flipH="1">
              <a:off x="8040915" y="1559197"/>
              <a:ext cx="177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Line 335"/>
            <p:cNvSpPr>
              <a:spLocks noChangeShapeType="1"/>
            </p:cNvSpPr>
            <p:nvPr/>
          </p:nvSpPr>
          <p:spPr bwMode="auto">
            <a:xfrm>
              <a:off x="8042686" y="1559197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Freeform 336"/>
            <p:cNvSpPr>
              <a:spLocks/>
            </p:cNvSpPr>
            <p:nvPr/>
          </p:nvSpPr>
          <p:spPr bwMode="auto">
            <a:xfrm>
              <a:off x="8029401" y="1576025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Line 337"/>
            <p:cNvSpPr>
              <a:spLocks noChangeShapeType="1"/>
            </p:cNvSpPr>
            <p:nvPr/>
          </p:nvSpPr>
          <p:spPr bwMode="auto">
            <a:xfrm>
              <a:off x="8023202" y="1617650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Line 338"/>
            <p:cNvSpPr>
              <a:spLocks noChangeShapeType="1"/>
            </p:cNvSpPr>
            <p:nvPr/>
          </p:nvSpPr>
          <p:spPr bwMode="auto">
            <a:xfrm flipH="1">
              <a:off x="8022316" y="1617650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Freeform 339"/>
            <p:cNvSpPr>
              <a:spLocks/>
            </p:cNvSpPr>
            <p:nvPr/>
          </p:nvSpPr>
          <p:spPr bwMode="auto">
            <a:xfrm>
              <a:off x="8023202" y="1614108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2 h 4"/>
                <a:gd name="T6" fmla="*/ 3 w 3"/>
                <a:gd name="T7" fmla="*/ 3 h 4"/>
                <a:gd name="T8" fmla="*/ 1 w 3"/>
                <a:gd name="T9" fmla="*/ 3 h 4"/>
                <a:gd name="T10" fmla="*/ 1 w 3"/>
                <a:gd name="T11" fmla="*/ 3 h 4"/>
                <a:gd name="T12" fmla="*/ 1 w 3"/>
                <a:gd name="T13" fmla="*/ 4 h 4"/>
                <a:gd name="T14" fmla="*/ 0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Freeform 340"/>
            <p:cNvSpPr>
              <a:spLocks/>
            </p:cNvSpPr>
            <p:nvPr/>
          </p:nvSpPr>
          <p:spPr bwMode="auto">
            <a:xfrm>
              <a:off x="8025858" y="1606137"/>
              <a:ext cx="5314" cy="7971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1 h 9"/>
                <a:gd name="T6" fmla="*/ 5 w 6"/>
                <a:gd name="T7" fmla="*/ 1 h 9"/>
                <a:gd name="T8" fmla="*/ 5 w 6"/>
                <a:gd name="T9" fmla="*/ 2 h 9"/>
                <a:gd name="T10" fmla="*/ 6 w 6"/>
                <a:gd name="T11" fmla="*/ 4 h 9"/>
                <a:gd name="T12" fmla="*/ 5 w 6"/>
                <a:gd name="T13" fmla="*/ 7 h 9"/>
                <a:gd name="T14" fmla="*/ 5 w 6"/>
                <a:gd name="T15" fmla="*/ 7 h 9"/>
                <a:gd name="T16" fmla="*/ 5 w 6"/>
                <a:gd name="T17" fmla="*/ 7 h 9"/>
                <a:gd name="T18" fmla="*/ 4 w 6"/>
                <a:gd name="T19" fmla="*/ 8 h 9"/>
                <a:gd name="T20" fmla="*/ 2 w 6"/>
                <a:gd name="T21" fmla="*/ 8 h 9"/>
                <a:gd name="T22" fmla="*/ 1 w 6"/>
                <a:gd name="T23" fmla="*/ 8 h 9"/>
                <a:gd name="T24" fmla="*/ 0 w 6"/>
                <a:gd name="T25" fmla="*/ 8 h 9"/>
                <a:gd name="T26" fmla="*/ 0 w 6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Freeform 341"/>
            <p:cNvSpPr>
              <a:spLocks/>
            </p:cNvSpPr>
            <p:nvPr/>
          </p:nvSpPr>
          <p:spPr bwMode="auto">
            <a:xfrm>
              <a:off x="8016117" y="1624736"/>
              <a:ext cx="7085" cy="11513"/>
            </a:xfrm>
            <a:custGeom>
              <a:avLst/>
              <a:gdLst>
                <a:gd name="T0" fmla="*/ 7 w 8"/>
                <a:gd name="T1" fmla="*/ 0 h 13"/>
                <a:gd name="T2" fmla="*/ 4 w 8"/>
                <a:gd name="T3" fmla="*/ 0 h 13"/>
                <a:gd name="T4" fmla="*/ 3 w 8"/>
                <a:gd name="T5" fmla="*/ 2 h 13"/>
                <a:gd name="T6" fmla="*/ 1 w 8"/>
                <a:gd name="T7" fmla="*/ 3 h 13"/>
                <a:gd name="T8" fmla="*/ 0 w 8"/>
                <a:gd name="T9" fmla="*/ 6 h 13"/>
                <a:gd name="T10" fmla="*/ 0 w 8"/>
                <a:gd name="T11" fmla="*/ 6 h 13"/>
                <a:gd name="T12" fmla="*/ 1 w 8"/>
                <a:gd name="T13" fmla="*/ 7 h 13"/>
                <a:gd name="T14" fmla="*/ 3 w 8"/>
                <a:gd name="T15" fmla="*/ 8 h 13"/>
                <a:gd name="T16" fmla="*/ 8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7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" name="Freeform 342"/>
            <p:cNvSpPr>
              <a:spLocks/>
            </p:cNvSpPr>
            <p:nvPr/>
          </p:nvSpPr>
          <p:spPr bwMode="auto">
            <a:xfrm>
              <a:off x="8018773" y="1636249"/>
              <a:ext cx="5314" cy="7085"/>
            </a:xfrm>
            <a:custGeom>
              <a:avLst/>
              <a:gdLst>
                <a:gd name="T0" fmla="*/ 5 w 6"/>
                <a:gd name="T1" fmla="*/ 0 h 8"/>
                <a:gd name="T2" fmla="*/ 6 w 6"/>
                <a:gd name="T3" fmla="*/ 1 h 8"/>
                <a:gd name="T4" fmla="*/ 5 w 6"/>
                <a:gd name="T5" fmla="*/ 2 h 8"/>
                <a:gd name="T6" fmla="*/ 4 w 6"/>
                <a:gd name="T7" fmla="*/ 4 h 8"/>
                <a:gd name="T8" fmla="*/ 2 w 6"/>
                <a:gd name="T9" fmla="*/ 5 h 8"/>
                <a:gd name="T10" fmla="*/ 0 w 6"/>
                <a:gd name="T11" fmla="*/ 6 h 8"/>
                <a:gd name="T12" fmla="*/ 0 w 6"/>
                <a:gd name="T13" fmla="*/ 6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lnTo>
                    <a:pt x="6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" name="Freeform 343"/>
            <p:cNvSpPr>
              <a:spLocks/>
            </p:cNvSpPr>
            <p:nvPr/>
          </p:nvSpPr>
          <p:spPr bwMode="auto">
            <a:xfrm>
              <a:off x="8005488" y="1665476"/>
              <a:ext cx="3542" cy="9742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2 h 11"/>
                <a:gd name="T4" fmla="*/ 2 w 4"/>
                <a:gd name="T5" fmla="*/ 4 h 11"/>
                <a:gd name="T6" fmla="*/ 1 w 4"/>
                <a:gd name="T7" fmla="*/ 6 h 11"/>
                <a:gd name="T8" fmla="*/ 0 w 4"/>
                <a:gd name="T9" fmla="*/ 7 h 11"/>
                <a:gd name="T10" fmla="*/ 0 w 4"/>
                <a:gd name="T11" fmla="*/ 8 h 11"/>
                <a:gd name="T12" fmla="*/ 0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" name="Freeform 344"/>
            <p:cNvSpPr>
              <a:spLocks/>
            </p:cNvSpPr>
            <p:nvPr/>
          </p:nvSpPr>
          <p:spPr bwMode="auto">
            <a:xfrm>
              <a:off x="8005488" y="167521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" name="Freeform 345"/>
            <p:cNvSpPr>
              <a:spLocks/>
            </p:cNvSpPr>
            <p:nvPr/>
          </p:nvSpPr>
          <p:spPr bwMode="auto">
            <a:xfrm>
              <a:off x="8006374" y="1676104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2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Freeform 346"/>
            <p:cNvSpPr>
              <a:spLocks/>
            </p:cNvSpPr>
            <p:nvPr/>
          </p:nvSpPr>
          <p:spPr bwMode="auto">
            <a:xfrm>
              <a:off x="8019659" y="1643334"/>
              <a:ext cx="0" cy="1772"/>
            </a:xfrm>
            <a:custGeom>
              <a:avLst/>
              <a:gdLst>
                <a:gd name="T0" fmla="*/ 0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" name="Freeform 347"/>
            <p:cNvSpPr>
              <a:spLocks/>
            </p:cNvSpPr>
            <p:nvPr/>
          </p:nvSpPr>
          <p:spPr bwMode="auto">
            <a:xfrm>
              <a:off x="8019659" y="1645106"/>
              <a:ext cx="0" cy="2657"/>
            </a:xfrm>
            <a:custGeom>
              <a:avLst/>
              <a:gdLst>
                <a:gd name="T0" fmla="*/ 0 h 3"/>
                <a:gd name="T1" fmla="*/ 2 h 3"/>
                <a:gd name="T2" fmla="*/ 2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" name="Freeform 348"/>
            <p:cNvSpPr>
              <a:spLocks/>
            </p:cNvSpPr>
            <p:nvPr/>
          </p:nvSpPr>
          <p:spPr bwMode="auto">
            <a:xfrm>
              <a:off x="8009031" y="1647762"/>
              <a:ext cx="10627" cy="17713"/>
            </a:xfrm>
            <a:custGeom>
              <a:avLst/>
              <a:gdLst>
                <a:gd name="T0" fmla="*/ 12 w 12"/>
                <a:gd name="T1" fmla="*/ 0 h 20"/>
                <a:gd name="T2" fmla="*/ 11 w 12"/>
                <a:gd name="T3" fmla="*/ 1 h 20"/>
                <a:gd name="T4" fmla="*/ 11 w 12"/>
                <a:gd name="T5" fmla="*/ 3 h 20"/>
                <a:gd name="T6" fmla="*/ 11 w 12"/>
                <a:gd name="T7" fmla="*/ 4 h 20"/>
                <a:gd name="T8" fmla="*/ 11 w 12"/>
                <a:gd name="T9" fmla="*/ 5 h 20"/>
                <a:gd name="T10" fmla="*/ 11 w 12"/>
                <a:gd name="T11" fmla="*/ 5 h 20"/>
                <a:gd name="T12" fmla="*/ 11 w 12"/>
                <a:gd name="T13" fmla="*/ 7 h 20"/>
                <a:gd name="T14" fmla="*/ 11 w 12"/>
                <a:gd name="T15" fmla="*/ 8 h 20"/>
                <a:gd name="T16" fmla="*/ 11 w 12"/>
                <a:gd name="T17" fmla="*/ 9 h 20"/>
                <a:gd name="T18" fmla="*/ 11 w 12"/>
                <a:gd name="T19" fmla="*/ 9 h 20"/>
                <a:gd name="T20" fmla="*/ 9 w 12"/>
                <a:gd name="T21" fmla="*/ 11 h 20"/>
                <a:gd name="T22" fmla="*/ 9 w 12"/>
                <a:gd name="T23" fmla="*/ 12 h 20"/>
                <a:gd name="T24" fmla="*/ 8 w 12"/>
                <a:gd name="T25" fmla="*/ 14 h 20"/>
                <a:gd name="T26" fmla="*/ 8 w 12"/>
                <a:gd name="T27" fmla="*/ 15 h 20"/>
                <a:gd name="T28" fmla="*/ 7 w 12"/>
                <a:gd name="T29" fmla="*/ 16 h 20"/>
                <a:gd name="T30" fmla="*/ 2 w 12"/>
                <a:gd name="T31" fmla="*/ 19 h 20"/>
                <a:gd name="T32" fmla="*/ 2 w 12"/>
                <a:gd name="T33" fmla="*/ 19 h 20"/>
                <a:gd name="T34" fmla="*/ 1 w 12"/>
                <a:gd name="T35" fmla="*/ 19 h 20"/>
                <a:gd name="T36" fmla="*/ 0 w 12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" name="Line 349"/>
            <p:cNvSpPr>
              <a:spLocks noChangeShapeType="1"/>
            </p:cNvSpPr>
            <p:nvPr/>
          </p:nvSpPr>
          <p:spPr bwMode="auto">
            <a:xfrm>
              <a:off x="8022316" y="162385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" name="Freeform 350"/>
            <p:cNvSpPr>
              <a:spLocks/>
            </p:cNvSpPr>
            <p:nvPr/>
          </p:nvSpPr>
          <p:spPr bwMode="auto">
            <a:xfrm>
              <a:off x="8066599" y="150871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2 h 10"/>
                <a:gd name="T4" fmla="*/ 2 w 5"/>
                <a:gd name="T5" fmla="*/ 2 h 10"/>
                <a:gd name="T6" fmla="*/ 2 w 5"/>
                <a:gd name="T7" fmla="*/ 3 h 10"/>
                <a:gd name="T8" fmla="*/ 4 w 5"/>
                <a:gd name="T9" fmla="*/ 3 h 10"/>
                <a:gd name="T10" fmla="*/ 4 w 5"/>
                <a:gd name="T11" fmla="*/ 4 h 10"/>
                <a:gd name="T12" fmla="*/ 4 w 5"/>
                <a:gd name="T13" fmla="*/ 6 h 10"/>
                <a:gd name="T14" fmla="*/ 4 w 5"/>
                <a:gd name="T15" fmla="*/ 7 h 10"/>
                <a:gd name="T16" fmla="*/ 4 w 5"/>
                <a:gd name="T17" fmla="*/ 8 h 10"/>
                <a:gd name="T18" fmla="*/ 2 w 5"/>
                <a:gd name="T19" fmla="*/ 10 h 10"/>
                <a:gd name="T20" fmla="*/ 1 w 5"/>
                <a:gd name="T21" fmla="*/ 10 h 10"/>
                <a:gd name="T22" fmla="*/ 0 w 5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" name="Freeform 351"/>
            <p:cNvSpPr>
              <a:spLocks/>
            </p:cNvSpPr>
            <p:nvPr/>
          </p:nvSpPr>
          <p:spPr bwMode="auto">
            <a:xfrm>
              <a:off x="8068369" y="1484803"/>
              <a:ext cx="3542" cy="23912"/>
            </a:xfrm>
            <a:custGeom>
              <a:avLst/>
              <a:gdLst>
                <a:gd name="T0" fmla="*/ 3 w 4"/>
                <a:gd name="T1" fmla="*/ 0 h 27"/>
                <a:gd name="T2" fmla="*/ 3 w 4"/>
                <a:gd name="T3" fmla="*/ 0 h 27"/>
                <a:gd name="T4" fmla="*/ 3 w 4"/>
                <a:gd name="T5" fmla="*/ 0 h 27"/>
                <a:gd name="T6" fmla="*/ 0 w 4"/>
                <a:gd name="T7" fmla="*/ 4 h 27"/>
                <a:gd name="T8" fmla="*/ 0 w 4"/>
                <a:gd name="T9" fmla="*/ 4 h 27"/>
                <a:gd name="T10" fmla="*/ 0 w 4"/>
                <a:gd name="T11" fmla="*/ 6 h 27"/>
                <a:gd name="T12" fmla="*/ 3 w 4"/>
                <a:gd name="T13" fmla="*/ 6 h 27"/>
                <a:gd name="T14" fmla="*/ 4 w 4"/>
                <a:gd name="T15" fmla="*/ 6 h 27"/>
                <a:gd name="T16" fmla="*/ 4 w 4"/>
                <a:gd name="T17" fmla="*/ 7 h 27"/>
                <a:gd name="T18" fmla="*/ 4 w 4"/>
                <a:gd name="T19" fmla="*/ 10 h 27"/>
                <a:gd name="T20" fmla="*/ 4 w 4"/>
                <a:gd name="T21" fmla="*/ 11 h 27"/>
                <a:gd name="T22" fmla="*/ 3 w 4"/>
                <a:gd name="T23" fmla="*/ 13 h 27"/>
                <a:gd name="T24" fmla="*/ 3 w 4"/>
                <a:gd name="T25" fmla="*/ 14 h 27"/>
                <a:gd name="T26" fmla="*/ 3 w 4"/>
                <a:gd name="T27" fmla="*/ 14 h 27"/>
                <a:gd name="T28" fmla="*/ 3 w 4"/>
                <a:gd name="T29" fmla="*/ 15 h 27"/>
                <a:gd name="T30" fmla="*/ 4 w 4"/>
                <a:gd name="T31" fmla="*/ 17 h 27"/>
                <a:gd name="T32" fmla="*/ 4 w 4"/>
                <a:gd name="T33" fmla="*/ 18 h 27"/>
                <a:gd name="T34" fmla="*/ 4 w 4"/>
                <a:gd name="T35" fmla="*/ 19 h 27"/>
                <a:gd name="T36" fmla="*/ 4 w 4"/>
                <a:gd name="T37" fmla="*/ 19 h 27"/>
                <a:gd name="T38" fmla="*/ 3 w 4"/>
                <a:gd name="T39" fmla="*/ 21 h 27"/>
                <a:gd name="T40" fmla="*/ 3 w 4"/>
                <a:gd name="T41" fmla="*/ 22 h 27"/>
                <a:gd name="T42" fmla="*/ 3 w 4"/>
                <a:gd name="T43" fmla="*/ 25 h 27"/>
                <a:gd name="T44" fmla="*/ 3 w 4"/>
                <a:gd name="T45" fmla="*/ 26 h 27"/>
                <a:gd name="T46" fmla="*/ 3 w 4"/>
                <a:gd name="T4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2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" name="Freeform 352"/>
            <p:cNvSpPr>
              <a:spLocks/>
            </p:cNvSpPr>
            <p:nvPr/>
          </p:nvSpPr>
          <p:spPr bwMode="auto">
            <a:xfrm>
              <a:off x="8049771" y="1517572"/>
              <a:ext cx="16827" cy="30998"/>
            </a:xfrm>
            <a:custGeom>
              <a:avLst/>
              <a:gdLst>
                <a:gd name="T0" fmla="*/ 19 w 19"/>
                <a:gd name="T1" fmla="*/ 0 h 35"/>
                <a:gd name="T2" fmla="*/ 17 w 19"/>
                <a:gd name="T3" fmla="*/ 1 h 35"/>
                <a:gd name="T4" fmla="*/ 16 w 19"/>
                <a:gd name="T5" fmla="*/ 1 h 35"/>
                <a:gd name="T6" fmla="*/ 14 w 19"/>
                <a:gd name="T7" fmla="*/ 3 h 35"/>
                <a:gd name="T8" fmla="*/ 13 w 19"/>
                <a:gd name="T9" fmla="*/ 4 h 35"/>
                <a:gd name="T10" fmla="*/ 13 w 19"/>
                <a:gd name="T11" fmla="*/ 5 h 35"/>
                <a:gd name="T12" fmla="*/ 13 w 19"/>
                <a:gd name="T13" fmla="*/ 7 h 35"/>
                <a:gd name="T14" fmla="*/ 14 w 19"/>
                <a:gd name="T15" fmla="*/ 8 h 35"/>
                <a:gd name="T16" fmla="*/ 14 w 19"/>
                <a:gd name="T17" fmla="*/ 9 h 35"/>
                <a:gd name="T18" fmla="*/ 14 w 19"/>
                <a:gd name="T19" fmla="*/ 11 h 35"/>
                <a:gd name="T20" fmla="*/ 13 w 19"/>
                <a:gd name="T21" fmla="*/ 13 h 35"/>
                <a:gd name="T22" fmla="*/ 12 w 19"/>
                <a:gd name="T23" fmla="*/ 16 h 35"/>
                <a:gd name="T24" fmla="*/ 10 w 19"/>
                <a:gd name="T25" fmla="*/ 16 h 35"/>
                <a:gd name="T26" fmla="*/ 9 w 19"/>
                <a:gd name="T27" fmla="*/ 16 h 35"/>
                <a:gd name="T28" fmla="*/ 8 w 19"/>
                <a:gd name="T29" fmla="*/ 17 h 35"/>
                <a:gd name="T30" fmla="*/ 8 w 19"/>
                <a:gd name="T31" fmla="*/ 17 h 35"/>
                <a:gd name="T32" fmla="*/ 6 w 19"/>
                <a:gd name="T33" fmla="*/ 20 h 35"/>
                <a:gd name="T34" fmla="*/ 6 w 19"/>
                <a:gd name="T35" fmla="*/ 21 h 35"/>
                <a:gd name="T36" fmla="*/ 6 w 19"/>
                <a:gd name="T37" fmla="*/ 23 h 35"/>
                <a:gd name="T38" fmla="*/ 6 w 19"/>
                <a:gd name="T39" fmla="*/ 24 h 35"/>
                <a:gd name="T40" fmla="*/ 6 w 19"/>
                <a:gd name="T41" fmla="*/ 25 h 35"/>
                <a:gd name="T42" fmla="*/ 5 w 19"/>
                <a:gd name="T43" fmla="*/ 28 h 35"/>
                <a:gd name="T44" fmla="*/ 4 w 19"/>
                <a:gd name="T45" fmla="*/ 30 h 35"/>
                <a:gd name="T46" fmla="*/ 4 w 19"/>
                <a:gd name="T47" fmla="*/ 32 h 35"/>
                <a:gd name="T48" fmla="*/ 2 w 19"/>
                <a:gd name="T49" fmla="*/ 34 h 35"/>
                <a:gd name="T50" fmla="*/ 2 w 19"/>
                <a:gd name="T51" fmla="*/ 34 h 35"/>
                <a:gd name="T52" fmla="*/ 0 w 19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" name="Freeform 353"/>
            <p:cNvSpPr>
              <a:spLocks/>
            </p:cNvSpPr>
            <p:nvPr/>
          </p:nvSpPr>
          <p:spPr bwMode="auto">
            <a:xfrm>
              <a:off x="8044457" y="1548570"/>
              <a:ext cx="5314" cy="4428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1 h 5"/>
                <a:gd name="T4" fmla="*/ 4 w 6"/>
                <a:gd name="T5" fmla="*/ 1 h 5"/>
                <a:gd name="T6" fmla="*/ 4 w 6"/>
                <a:gd name="T7" fmla="*/ 3 h 5"/>
                <a:gd name="T8" fmla="*/ 3 w 6"/>
                <a:gd name="T9" fmla="*/ 3 h 5"/>
                <a:gd name="T10" fmla="*/ 3 w 6"/>
                <a:gd name="T11" fmla="*/ 4 h 5"/>
                <a:gd name="T12" fmla="*/ 2 w 6"/>
                <a:gd name="T13" fmla="*/ 4 h 5"/>
                <a:gd name="T14" fmla="*/ 2 w 6"/>
                <a:gd name="T15" fmla="*/ 5 h 5"/>
                <a:gd name="T16" fmla="*/ 0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" name="Freeform 354"/>
            <p:cNvSpPr>
              <a:spLocks/>
            </p:cNvSpPr>
            <p:nvPr/>
          </p:nvSpPr>
          <p:spPr bwMode="auto">
            <a:xfrm>
              <a:off x="8042686" y="1552998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2 h 4"/>
                <a:gd name="T6" fmla="*/ 1 w 2"/>
                <a:gd name="T7" fmla="*/ 2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" name="Line 355"/>
            <p:cNvSpPr>
              <a:spLocks noChangeShapeType="1"/>
            </p:cNvSpPr>
            <p:nvPr/>
          </p:nvSpPr>
          <p:spPr bwMode="auto">
            <a:xfrm flipH="1">
              <a:off x="8058627" y="1419266"/>
              <a:ext cx="1772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" name="Freeform 356"/>
            <p:cNvSpPr>
              <a:spLocks/>
            </p:cNvSpPr>
            <p:nvPr/>
          </p:nvSpPr>
          <p:spPr bwMode="auto">
            <a:xfrm>
              <a:off x="8054199" y="1421922"/>
              <a:ext cx="4428" cy="14171"/>
            </a:xfrm>
            <a:custGeom>
              <a:avLst/>
              <a:gdLst>
                <a:gd name="T0" fmla="*/ 5 w 5"/>
                <a:gd name="T1" fmla="*/ 0 h 16"/>
                <a:gd name="T2" fmla="*/ 5 w 5"/>
                <a:gd name="T3" fmla="*/ 1 h 16"/>
                <a:gd name="T4" fmla="*/ 5 w 5"/>
                <a:gd name="T5" fmla="*/ 3 h 16"/>
                <a:gd name="T6" fmla="*/ 4 w 5"/>
                <a:gd name="T7" fmla="*/ 4 h 16"/>
                <a:gd name="T8" fmla="*/ 4 w 5"/>
                <a:gd name="T9" fmla="*/ 5 h 16"/>
                <a:gd name="T10" fmla="*/ 4 w 5"/>
                <a:gd name="T11" fmla="*/ 7 h 16"/>
                <a:gd name="T12" fmla="*/ 3 w 5"/>
                <a:gd name="T13" fmla="*/ 8 h 16"/>
                <a:gd name="T14" fmla="*/ 3 w 5"/>
                <a:gd name="T15" fmla="*/ 9 h 16"/>
                <a:gd name="T16" fmla="*/ 3 w 5"/>
                <a:gd name="T17" fmla="*/ 9 h 16"/>
                <a:gd name="T18" fmla="*/ 3 w 5"/>
                <a:gd name="T19" fmla="*/ 11 h 16"/>
                <a:gd name="T20" fmla="*/ 3 w 5"/>
                <a:gd name="T21" fmla="*/ 11 h 16"/>
                <a:gd name="T22" fmla="*/ 3 w 5"/>
                <a:gd name="T23" fmla="*/ 11 h 16"/>
                <a:gd name="T24" fmla="*/ 1 w 5"/>
                <a:gd name="T25" fmla="*/ 12 h 16"/>
                <a:gd name="T26" fmla="*/ 1 w 5"/>
                <a:gd name="T27" fmla="*/ 13 h 16"/>
                <a:gd name="T28" fmla="*/ 1 w 5"/>
                <a:gd name="T29" fmla="*/ 15 h 16"/>
                <a:gd name="T30" fmla="*/ 1 w 5"/>
                <a:gd name="T31" fmla="*/ 15 h 16"/>
                <a:gd name="T32" fmla="*/ 0 w 5"/>
                <a:gd name="T33" fmla="*/ 15 h 16"/>
                <a:gd name="T34" fmla="*/ 0 w 5"/>
                <a:gd name="T35" fmla="*/ 15 h 16"/>
                <a:gd name="T36" fmla="*/ 1 w 5"/>
                <a:gd name="T37" fmla="*/ 15 h 16"/>
                <a:gd name="T38" fmla="*/ 1 w 5"/>
                <a:gd name="T3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" name="Line 357"/>
            <p:cNvSpPr>
              <a:spLocks noChangeShapeType="1"/>
            </p:cNvSpPr>
            <p:nvPr/>
          </p:nvSpPr>
          <p:spPr bwMode="auto">
            <a:xfrm>
              <a:off x="8042686" y="1556541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" name="Freeform 358"/>
            <p:cNvSpPr>
              <a:spLocks/>
            </p:cNvSpPr>
            <p:nvPr/>
          </p:nvSpPr>
          <p:spPr bwMode="auto">
            <a:xfrm>
              <a:off x="8040029" y="1559197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" name="Freeform 359"/>
            <p:cNvSpPr>
              <a:spLocks/>
            </p:cNvSpPr>
            <p:nvPr/>
          </p:nvSpPr>
          <p:spPr bwMode="auto">
            <a:xfrm>
              <a:off x="8033829" y="1562741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" name="Freeform 360"/>
            <p:cNvSpPr>
              <a:spLocks/>
            </p:cNvSpPr>
            <p:nvPr/>
          </p:nvSpPr>
          <p:spPr bwMode="auto">
            <a:xfrm>
              <a:off x="8032944" y="1566283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0 w 1"/>
                <a:gd name="T7" fmla="*/ 2 h 3"/>
                <a:gd name="T8" fmla="*/ 0 w 1"/>
                <a:gd name="T9" fmla="*/ 3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" name="Freeform 361"/>
            <p:cNvSpPr>
              <a:spLocks/>
            </p:cNvSpPr>
            <p:nvPr/>
          </p:nvSpPr>
          <p:spPr bwMode="auto">
            <a:xfrm>
              <a:off x="8029401" y="1568940"/>
              <a:ext cx="3542" cy="6200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1 h 7"/>
                <a:gd name="T8" fmla="*/ 1 w 4"/>
                <a:gd name="T9" fmla="*/ 3 h 7"/>
                <a:gd name="T10" fmla="*/ 1 w 4"/>
                <a:gd name="T11" fmla="*/ 3 h 7"/>
                <a:gd name="T12" fmla="*/ 0 w 4"/>
                <a:gd name="T13" fmla="*/ 4 h 7"/>
                <a:gd name="T14" fmla="*/ 0 w 4"/>
                <a:gd name="T15" fmla="*/ 4 h 7"/>
                <a:gd name="T16" fmla="*/ 0 w 4"/>
                <a:gd name="T17" fmla="*/ 5 h 7"/>
                <a:gd name="T18" fmla="*/ 0 w 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" name="Line 362"/>
            <p:cNvSpPr>
              <a:spLocks noChangeShapeType="1"/>
            </p:cNvSpPr>
            <p:nvPr/>
          </p:nvSpPr>
          <p:spPr bwMode="auto">
            <a:xfrm>
              <a:off x="8029401" y="157514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" name="Freeform 363"/>
            <p:cNvSpPr>
              <a:spLocks/>
            </p:cNvSpPr>
            <p:nvPr/>
          </p:nvSpPr>
          <p:spPr bwMode="auto">
            <a:xfrm>
              <a:off x="8026744" y="1576911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1 w 3"/>
                <a:gd name="T7" fmla="*/ 2 h 3"/>
                <a:gd name="T8" fmla="*/ 0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2" name="Freeform 364"/>
            <p:cNvSpPr>
              <a:spLocks/>
            </p:cNvSpPr>
            <p:nvPr/>
          </p:nvSpPr>
          <p:spPr bwMode="auto">
            <a:xfrm>
              <a:off x="8032944" y="1599938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3" name="Freeform 365"/>
            <p:cNvSpPr>
              <a:spLocks/>
            </p:cNvSpPr>
            <p:nvPr/>
          </p:nvSpPr>
          <p:spPr bwMode="auto">
            <a:xfrm>
              <a:off x="8030287" y="1602595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4" name="Freeform 366"/>
            <p:cNvSpPr>
              <a:spLocks/>
            </p:cNvSpPr>
            <p:nvPr/>
          </p:nvSpPr>
          <p:spPr bwMode="auto">
            <a:xfrm>
              <a:off x="8022316" y="1695588"/>
              <a:ext cx="5314" cy="8857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0 h 10"/>
                <a:gd name="T4" fmla="*/ 0 w 6"/>
                <a:gd name="T5" fmla="*/ 1 h 10"/>
                <a:gd name="T6" fmla="*/ 0 w 6"/>
                <a:gd name="T7" fmla="*/ 3 h 10"/>
                <a:gd name="T8" fmla="*/ 0 w 6"/>
                <a:gd name="T9" fmla="*/ 4 h 10"/>
                <a:gd name="T10" fmla="*/ 2 w 6"/>
                <a:gd name="T11" fmla="*/ 7 h 10"/>
                <a:gd name="T12" fmla="*/ 6 w 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5" name="Freeform 367"/>
            <p:cNvSpPr>
              <a:spLocks/>
            </p:cNvSpPr>
            <p:nvPr/>
          </p:nvSpPr>
          <p:spPr bwMode="auto">
            <a:xfrm>
              <a:off x="8027630" y="1704444"/>
              <a:ext cx="2657" cy="12399"/>
            </a:xfrm>
            <a:custGeom>
              <a:avLst/>
              <a:gdLst>
                <a:gd name="T0" fmla="*/ 0 w 3"/>
                <a:gd name="T1" fmla="*/ 0 h 14"/>
                <a:gd name="T2" fmla="*/ 2 w 3"/>
                <a:gd name="T3" fmla="*/ 1 h 14"/>
                <a:gd name="T4" fmla="*/ 3 w 3"/>
                <a:gd name="T5" fmla="*/ 2 h 14"/>
                <a:gd name="T6" fmla="*/ 3 w 3"/>
                <a:gd name="T7" fmla="*/ 5 h 14"/>
                <a:gd name="T8" fmla="*/ 3 w 3"/>
                <a:gd name="T9" fmla="*/ 6 h 14"/>
                <a:gd name="T10" fmla="*/ 3 w 3"/>
                <a:gd name="T11" fmla="*/ 8 h 14"/>
                <a:gd name="T12" fmla="*/ 3 w 3"/>
                <a:gd name="T13" fmla="*/ 9 h 14"/>
                <a:gd name="T14" fmla="*/ 3 w 3"/>
                <a:gd name="T15" fmla="*/ 10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Freeform 368"/>
            <p:cNvSpPr>
              <a:spLocks/>
            </p:cNvSpPr>
            <p:nvPr/>
          </p:nvSpPr>
          <p:spPr bwMode="auto">
            <a:xfrm>
              <a:off x="8029401" y="1723928"/>
              <a:ext cx="886" cy="11513"/>
            </a:xfrm>
            <a:custGeom>
              <a:avLst/>
              <a:gdLst>
                <a:gd name="T0" fmla="*/ 1 w 1"/>
                <a:gd name="T1" fmla="*/ 0 h 13"/>
                <a:gd name="T2" fmla="*/ 0 w 1"/>
                <a:gd name="T3" fmla="*/ 2 h 13"/>
                <a:gd name="T4" fmla="*/ 1 w 1"/>
                <a:gd name="T5" fmla="*/ 9 h 13"/>
                <a:gd name="T6" fmla="*/ 1 w 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0" y="2"/>
                  </a:lnTo>
                  <a:lnTo>
                    <a:pt x="1" y="9"/>
                  </a:lnTo>
                  <a:lnTo>
                    <a:pt x="1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7" name="Freeform 369"/>
            <p:cNvSpPr>
              <a:spLocks/>
            </p:cNvSpPr>
            <p:nvPr/>
          </p:nvSpPr>
          <p:spPr bwMode="auto">
            <a:xfrm>
              <a:off x="7975376" y="1752269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5 w 7"/>
                <a:gd name="T3" fmla="*/ 2 h 8"/>
                <a:gd name="T4" fmla="*/ 4 w 7"/>
                <a:gd name="T5" fmla="*/ 5 h 8"/>
                <a:gd name="T6" fmla="*/ 3 w 7"/>
                <a:gd name="T7" fmla="*/ 6 h 8"/>
                <a:gd name="T8" fmla="*/ 0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5" y="2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8" name="Freeform 370"/>
            <p:cNvSpPr>
              <a:spLocks/>
            </p:cNvSpPr>
            <p:nvPr/>
          </p:nvSpPr>
          <p:spPr bwMode="auto">
            <a:xfrm>
              <a:off x="7968291" y="1759354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3 w 8"/>
                <a:gd name="T3" fmla="*/ 1 h 2"/>
                <a:gd name="T4" fmla="*/ 1 w 8"/>
                <a:gd name="T5" fmla="*/ 1 h 2"/>
                <a:gd name="T6" fmla="*/ 0 w 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9" name="Freeform 371"/>
            <p:cNvSpPr>
              <a:spLocks/>
            </p:cNvSpPr>
            <p:nvPr/>
          </p:nvSpPr>
          <p:spPr bwMode="auto">
            <a:xfrm>
              <a:off x="7961207" y="1761125"/>
              <a:ext cx="7085" cy="8857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3 h 10"/>
                <a:gd name="T4" fmla="*/ 2 w 8"/>
                <a:gd name="T5" fmla="*/ 7 h 10"/>
                <a:gd name="T6" fmla="*/ 1 w 8"/>
                <a:gd name="T7" fmla="*/ 7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5" y="3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0" name="Freeform 372"/>
            <p:cNvSpPr>
              <a:spLocks/>
            </p:cNvSpPr>
            <p:nvPr/>
          </p:nvSpPr>
          <p:spPr bwMode="auto">
            <a:xfrm>
              <a:off x="7943493" y="1769982"/>
              <a:ext cx="17713" cy="22141"/>
            </a:xfrm>
            <a:custGeom>
              <a:avLst/>
              <a:gdLst>
                <a:gd name="T0" fmla="*/ 20 w 20"/>
                <a:gd name="T1" fmla="*/ 0 h 25"/>
                <a:gd name="T2" fmla="*/ 16 w 20"/>
                <a:gd name="T3" fmla="*/ 2 h 25"/>
                <a:gd name="T4" fmla="*/ 10 w 20"/>
                <a:gd name="T5" fmla="*/ 5 h 25"/>
                <a:gd name="T6" fmla="*/ 8 w 20"/>
                <a:gd name="T7" fmla="*/ 7 h 25"/>
                <a:gd name="T8" fmla="*/ 8 w 20"/>
                <a:gd name="T9" fmla="*/ 8 h 25"/>
                <a:gd name="T10" fmla="*/ 6 w 20"/>
                <a:gd name="T11" fmla="*/ 8 h 25"/>
                <a:gd name="T12" fmla="*/ 8 w 20"/>
                <a:gd name="T13" fmla="*/ 8 h 25"/>
                <a:gd name="T14" fmla="*/ 6 w 20"/>
                <a:gd name="T15" fmla="*/ 9 h 25"/>
                <a:gd name="T16" fmla="*/ 5 w 20"/>
                <a:gd name="T17" fmla="*/ 9 h 25"/>
                <a:gd name="T18" fmla="*/ 5 w 20"/>
                <a:gd name="T19" fmla="*/ 9 h 25"/>
                <a:gd name="T20" fmla="*/ 5 w 20"/>
                <a:gd name="T21" fmla="*/ 11 h 25"/>
                <a:gd name="T22" fmla="*/ 4 w 20"/>
                <a:gd name="T23" fmla="*/ 11 h 25"/>
                <a:gd name="T24" fmla="*/ 2 w 20"/>
                <a:gd name="T25" fmla="*/ 12 h 25"/>
                <a:gd name="T26" fmla="*/ 2 w 20"/>
                <a:gd name="T27" fmla="*/ 12 h 25"/>
                <a:gd name="T28" fmla="*/ 1 w 20"/>
                <a:gd name="T29" fmla="*/ 12 h 25"/>
                <a:gd name="T30" fmla="*/ 1 w 20"/>
                <a:gd name="T31" fmla="*/ 13 h 25"/>
                <a:gd name="T32" fmla="*/ 1 w 20"/>
                <a:gd name="T33" fmla="*/ 15 h 25"/>
                <a:gd name="T34" fmla="*/ 1 w 20"/>
                <a:gd name="T35" fmla="*/ 16 h 25"/>
                <a:gd name="T36" fmla="*/ 1 w 20"/>
                <a:gd name="T37" fmla="*/ 20 h 25"/>
                <a:gd name="T38" fmla="*/ 2 w 20"/>
                <a:gd name="T39" fmla="*/ 20 h 25"/>
                <a:gd name="T40" fmla="*/ 2 w 20"/>
                <a:gd name="T41" fmla="*/ 21 h 25"/>
                <a:gd name="T42" fmla="*/ 1 w 20"/>
                <a:gd name="T43" fmla="*/ 23 h 25"/>
                <a:gd name="T44" fmla="*/ 1 w 20"/>
                <a:gd name="T45" fmla="*/ 23 h 25"/>
                <a:gd name="T46" fmla="*/ 0 w 20"/>
                <a:gd name="T47" fmla="*/ 24 h 25"/>
                <a:gd name="T48" fmla="*/ 1 w 20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1" y="2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1" name="Freeform 373"/>
            <p:cNvSpPr>
              <a:spLocks/>
            </p:cNvSpPr>
            <p:nvPr/>
          </p:nvSpPr>
          <p:spPr bwMode="auto">
            <a:xfrm>
              <a:off x="7941722" y="1792123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3 h 4"/>
                <a:gd name="T6" fmla="*/ 2 w 3"/>
                <a:gd name="T7" fmla="*/ 3 h 4"/>
                <a:gd name="T8" fmla="*/ 2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2" name="Freeform 374"/>
            <p:cNvSpPr>
              <a:spLocks/>
            </p:cNvSpPr>
            <p:nvPr/>
          </p:nvSpPr>
          <p:spPr bwMode="auto">
            <a:xfrm>
              <a:off x="7931980" y="1795666"/>
              <a:ext cx="9742" cy="5314"/>
            </a:xfrm>
            <a:custGeom>
              <a:avLst/>
              <a:gdLst>
                <a:gd name="T0" fmla="*/ 11 w 11"/>
                <a:gd name="T1" fmla="*/ 0 h 6"/>
                <a:gd name="T2" fmla="*/ 8 w 11"/>
                <a:gd name="T3" fmla="*/ 2 h 6"/>
                <a:gd name="T4" fmla="*/ 6 w 11"/>
                <a:gd name="T5" fmla="*/ 3 h 6"/>
                <a:gd name="T6" fmla="*/ 4 w 11"/>
                <a:gd name="T7" fmla="*/ 3 h 6"/>
                <a:gd name="T8" fmla="*/ 0 w 11"/>
                <a:gd name="T9" fmla="*/ 6 h 6"/>
                <a:gd name="T10" fmla="*/ 0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3" name="Line 375"/>
            <p:cNvSpPr>
              <a:spLocks noChangeShapeType="1"/>
            </p:cNvSpPr>
            <p:nvPr/>
          </p:nvSpPr>
          <p:spPr bwMode="auto">
            <a:xfrm flipH="1">
              <a:off x="7930209" y="1800980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4" name="Freeform 376"/>
            <p:cNvSpPr>
              <a:spLocks/>
            </p:cNvSpPr>
            <p:nvPr/>
          </p:nvSpPr>
          <p:spPr bwMode="auto">
            <a:xfrm>
              <a:off x="7910725" y="1801866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20 w 22"/>
                <a:gd name="T3" fmla="*/ 0 h 8"/>
                <a:gd name="T4" fmla="*/ 19 w 22"/>
                <a:gd name="T5" fmla="*/ 2 h 8"/>
                <a:gd name="T6" fmla="*/ 16 w 22"/>
                <a:gd name="T7" fmla="*/ 2 h 8"/>
                <a:gd name="T8" fmla="*/ 15 w 22"/>
                <a:gd name="T9" fmla="*/ 3 h 8"/>
                <a:gd name="T10" fmla="*/ 12 w 22"/>
                <a:gd name="T11" fmla="*/ 3 h 8"/>
                <a:gd name="T12" fmla="*/ 10 w 22"/>
                <a:gd name="T13" fmla="*/ 4 h 8"/>
                <a:gd name="T14" fmla="*/ 8 w 22"/>
                <a:gd name="T15" fmla="*/ 6 h 8"/>
                <a:gd name="T16" fmla="*/ 4 w 22"/>
                <a:gd name="T17" fmla="*/ 7 h 8"/>
                <a:gd name="T18" fmla="*/ 0 w 2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20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5" name="Line 377"/>
            <p:cNvSpPr>
              <a:spLocks noChangeShapeType="1"/>
            </p:cNvSpPr>
            <p:nvPr/>
          </p:nvSpPr>
          <p:spPr bwMode="auto">
            <a:xfrm flipH="1">
              <a:off x="7909839" y="1808951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6" name="Freeform 378"/>
            <p:cNvSpPr>
              <a:spLocks/>
            </p:cNvSpPr>
            <p:nvPr/>
          </p:nvSpPr>
          <p:spPr bwMode="auto">
            <a:xfrm>
              <a:off x="7884155" y="1808951"/>
              <a:ext cx="25684" cy="9742"/>
            </a:xfrm>
            <a:custGeom>
              <a:avLst/>
              <a:gdLst>
                <a:gd name="T0" fmla="*/ 29 w 29"/>
                <a:gd name="T1" fmla="*/ 0 h 11"/>
                <a:gd name="T2" fmla="*/ 27 w 29"/>
                <a:gd name="T3" fmla="*/ 0 h 11"/>
                <a:gd name="T4" fmla="*/ 26 w 29"/>
                <a:gd name="T5" fmla="*/ 0 h 11"/>
                <a:gd name="T6" fmla="*/ 23 w 29"/>
                <a:gd name="T7" fmla="*/ 0 h 11"/>
                <a:gd name="T8" fmla="*/ 23 w 29"/>
                <a:gd name="T9" fmla="*/ 0 h 11"/>
                <a:gd name="T10" fmla="*/ 22 w 29"/>
                <a:gd name="T11" fmla="*/ 2 h 11"/>
                <a:gd name="T12" fmla="*/ 21 w 29"/>
                <a:gd name="T13" fmla="*/ 3 h 11"/>
                <a:gd name="T14" fmla="*/ 11 w 29"/>
                <a:gd name="T15" fmla="*/ 7 h 11"/>
                <a:gd name="T16" fmla="*/ 7 w 29"/>
                <a:gd name="T17" fmla="*/ 10 h 11"/>
                <a:gd name="T18" fmla="*/ 4 w 29"/>
                <a:gd name="T19" fmla="*/ 11 h 11"/>
                <a:gd name="T20" fmla="*/ 0 w 29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7" name="Line 379"/>
            <p:cNvSpPr>
              <a:spLocks noChangeShapeType="1"/>
            </p:cNvSpPr>
            <p:nvPr/>
          </p:nvSpPr>
          <p:spPr bwMode="auto">
            <a:xfrm flipH="1">
              <a:off x="7882383" y="1818693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8" name="Freeform 380"/>
            <p:cNvSpPr>
              <a:spLocks/>
            </p:cNvSpPr>
            <p:nvPr/>
          </p:nvSpPr>
          <p:spPr bwMode="auto">
            <a:xfrm>
              <a:off x="7867328" y="1819578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14 w 17"/>
                <a:gd name="T3" fmla="*/ 2 h 13"/>
                <a:gd name="T4" fmla="*/ 10 w 17"/>
                <a:gd name="T5" fmla="*/ 2 h 13"/>
                <a:gd name="T6" fmla="*/ 7 w 17"/>
                <a:gd name="T7" fmla="*/ 3 h 13"/>
                <a:gd name="T8" fmla="*/ 5 w 17"/>
                <a:gd name="T9" fmla="*/ 6 h 13"/>
                <a:gd name="T10" fmla="*/ 2 w 17"/>
                <a:gd name="T11" fmla="*/ 7 h 13"/>
                <a:gd name="T12" fmla="*/ 0 w 17"/>
                <a:gd name="T13" fmla="*/ 9 h 13"/>
                <a:gd name="T14" fmla="*/ 2 w 17"/>
                <a:gd name="T15" fmla="*/ 9 h 13"/>
                <a:gd name="T16" fmla="*/ 2 w 17"/>
                <a:gd name="T17" fmla="*/ 10 h 13"/>
                <a:gd name="T18" fmla="*/ 2 w 17"/>
                <a:gd name="T19" fmla="*/ 11 h 13"/>
                <a:gd name="T20" fmla="*/ 0 w 17"/>
                <a:gd name="T21" fmla="*/ 11 h 13"/>
                <a:gd name="T22" fmla="*/ 0 w 17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9" name="Freeform 381"/>
            <p:cNvSpPr>
              <a:spLocks/>
            </p:cNvSpPr>
            <p:nvPr/>
          </p:nvSpPr>
          <p:spPr bwMode="auto">
            <a:xfrm>
              <a:off x="7862013" y="183109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5 w 6"/>
                <a:gd name="T3" fmla="*/ 1 h 12"/>
                <a:gd name="T4" fmla="*/ 4 w 6"/>
                <a:gd name="T5" fmla="*/ 2 h 12"/>
                <a:gd name="T6" fmla="*/ 2 w 6"/>
                <a:gd name="T7" fmla="*/ 4 h 12"/>
                <a:gd name="T8" fmla="*/ 1 w 6"/>
                <a:gd name="T9" fmla="*/ 4 h 12"/>
                <a:gd name="T10" fmla="*/ 0 w 6"/>
                <a:gd name="T11" fmla="*/ 4 h 12"/>
                <a:gd name="T12" fmla="*/ 0 w 6"/>
                <a:gd name="T13" fmla="*/ 5 h 12"/>
                <a:gd name="T14" fmla="*/ 0 w 6"/>
                <a:gd name="T15" fmla="*/ 8 h 12"/>
                <a:gd name="T16" fmla="*/ 0 w 6"/>
                <a:gd name="T17" fmla="*/ 9 h 12"/>
                <a:gd name="T18" fmla="*/ 0 w 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0" name="Freeform 382"/>
            <p:cNvSpPr>
              <a:spLocks/>
            </p:cNvSpPr>
            <p:nvPr/>
          </p:nvSpPr>
          <p:spPr bwMode="auto">
            <a:xfrm>
              <a:off x="7862013" y="1841719"/>
              <a:ext cx="13285" cy="21256"/>
            </a:xfrm>
            <a:custGeom>
              <a:avLst/>
              <a:gdLst>
                <a:gd name="T0" fmla="*/ 0 w 15"/>
                <a:gd name="T1" fmla="*/ 0 h 24"/>
                <a:gd name="T2" fmla="*/ 2 w 15"/>
                <a:gd name="T3" fmla="*/ 3 h 24"/>
                <a:gd name="T4" fmla="*/ 4 w 15"/>
                <a:gd name="T5" fmla="*/ 5 h 24"/>
                <a:gd name="T6" fmla="*/ 4 w 15"/>
                <a:gd name="T7" fmla="*/ 8 h 24"/>
                <a:gd name="T8" fmla="*/ 1 w 15"/>
                <a:gd name="T9" fmla="*/ 11 h 24"/>
                <a:gd name="T10" fmla="*/ 5 w 15"/>
                <a:gd name="T11" fmla="*/ 15 h 24"/>
                <a:gd name="T12" fmla="*/ 12 w 15"/>
                <a:gd name="T13" fmla="*/ 19 h 24"/>
                <a:gd name="T14" fmla="*/ 13 w 15"/>
                <a:gd name="T15" fmla="*/ 21 h 24"/>
                <a:gd name="T16" fmla="*/ 15 w 15"/>
                <a:gd name="T17" fmla="*/ 21 h 24"/>
                <a:gd name="T18" fmla="*/ 13 w 15"/>
                <a:gd name="T19" fmla="*/ 23 h 24"/>
                <a:gd name="T20" fmla="*/ 13 w 15"/>
                <a:gd name="T21" fmla="*/ 24 h 24"/>
                <a:gd name="T22" fmla="*/ 15 w 15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4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" name="Line 383"/>
            <p:cNvSpPr>
              <a:spLocks noChangeShapeType="1"/>
            </p:cNvSpPr>
            <p:nvPr/>
          </p:nvSpPr>
          <p:spPr bwMode="auto">
            <a:xfrm>
              <a:off x="7889469" y="1871832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" name="Freeform 384"/>
            <p:cNvSpPr>
              <a:spLocks/>
            </p:cNvSpPr>
            <p:nvPr/>
          </p:nvSpPr>
          <p:spPr bwMode="auto">
            <a:xfrm>
              <a:off x="7875298" y="1862975"/>
              <a:ext cx="14171" cy="8857"/>
            </a:xfrm>
            <a:custGeom>
              <a:avLst/>
              <a:gdLst>
                <a:gd name="T0" fmla="*/ 0 w 16"/>
                <a:gd name="T1" fmla="*/ 0 h 10"/>
                <a:gd name="T2" fmla="*/ 1 w 16"/>
                <a:gd name="T3" fmla="*/ 3 h 10"/>
                <a:gd name="T4" fmla="*/ 2 w 16"/>
                <a:gd name="T5" fmla="*/ 3 h 10"/>
                <a:gd name="T6" fmla="*/ 5 w 16"/>
                <a:gd name="T7" fmla="*/ 3 h 10"/>
                <a:gd name="T8" fmla="*/ 8 w 16"/>
                <a:gd name="T9" fmla="*/ 4 h 10"/>
                <a:gd name="T10" fmla="*/ 10 w 16"/>
                <a:gd name="T11" fmla="*/ 6 h 10"/>
                <a:gd name="T12" fmla="*/ 16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" name="Freeform 385"/>
            <p:cNvSpPr>
              <a:spLocks/>
            </p:cNvSpPr>
            <p:nvPr/>
          </p:nvSpPr>
          <p:spPr bwMode="auto">
            <a:xfrm>
              <a:off x="7890354" y="1872717"/>
              <a:ext cx="16827" cy="26570"/>
            </a:xfrm>
            <a:custGeom>
              <a:avLst/>
              <a:gdLst>
                <a:gd name="T0" fmla="*/ 0 w 19"/>
                <a:gd name="T1" fmla="*/ 0 h 30"/>
                <a:gd name="T2" fmla="*/ 6 w 19"/>
                <a:gd name="T3" fmla="*/ 3 h 30"/>
                <a:gd name="T4" fmla="*/ 8 w 19"/>
                <a:gd name="T5" fmla="*/ 4 h 30"/>
                <a:gd name="T6" fmla="*/ 10 w 19"/>
                <a:gd name="T7" fmla="*/ 7 h 30"/>
                <a:gd name="T8" fmla="*/ 10 w 19"/>
                <a:gd name="T9" fmla="*/ 9 h 30"/>
                <a:gd name="T10" fmla="*/ 10 w 19"/>
                <a:gd name="T11" fmla="*/ 9 h 30"/>
                <a:gd name="T12" fmla="*/ 10 w 19"/>
                <a:gd name="T13" fmla="*/ 12 h 30"/>
                <a:gd name="T14" fmla="*/ 12 w 19"/>
                <a:gd name="T15" fmla="*/ 15 h 30"/>
                <a:gd name="T16" fmla="*/ 12 w 19"/>
                <a:gd name="T17" fmla="*/ 17 h 30"/>
                <a:gd name="T18" fmla="*/ 15 w 19"/>
                <a:gd name="T19" fmla="*/ 22 h 30"/>
                <a:gd name="T20" fmla="*/ 16 w 19"/>
                <a:gd name="T21" fmla="*/ 26 h 30"/>
                <a:gd name="T22" fmla="*/ 19 w 19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6" y="3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9" y="3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" name="Freeform 386"/>
            <p:cNvSpPr>
              <a:spLocks/>
            </p:cNvSpPr>
            <p:nvPr/>
          </p:nvSpPr>
          <p:spPr bwMode="auto">
            <a:xfrm>
              <a:off x="8027630" y="1582225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1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" name="Freeform 387"/>
            <p:cNvSpPr>
              <a:spLocks/>
            </p:cNvSpPr>
            <p:nvPr/>
          </p:nvSpPr>
          <p:spPr bwMode="auto">
            <a:xfrm>
              <a:off x="8026744" y="1583996"/>
              <a:ext cx="4428" cy="5314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2 h 6"/>
                <a:gd name="T4" fmla="*/ 1 w 5"/>
                <a:gd name="T5" fmla="*/ 2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5 h 6"/>
                <a:gd name="T12" fmla="*/ 3 w 5"/>
                <a:gd name="T13" fmla="*/ 5 h 6"/>
                <a:gd name="T14" fmla="*/ 5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" name="Freeform 388"/>
            <p:cNvSpPr>
              <a:spLocks/>
            </p:cNvSpPr>
            <p:nvPr/>
          </p:nvSpPr>
          <p:spPr bwMode="auto">
            <a:xfrm>
              <a:off x="8031172" y="1589310"/>
              <a:ext cx="1772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" name="Line 389"/>
            <p:cNvSpPr>
              <a:spLocks noChangeShapeType="1"/>
            </p:cNvSpPr>
            <p:nvPr/>
          </p:nvSpPr>
          <p:spPr bwMode="auto">
            <a:xfrm>
              <a:off x="8032944" y="1590196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" name="Freeform 390"/>
            <p:cNvSpPr>
              <a:spLocks/>
            </p:cNvSpPr>
            <p:nvPr/>
          </p:nvSpPr>
          <p:spPr bwMode="auto">
            <a:xfrm>
              <a:off x="8033829" y="159196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1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" name="Freeform 391"/>
            <p:cNvSpPr>
              <a:spLocks/>
            </p:cNvSpPr>
            <p:nvPr/>
          </p:nvSpPr>
          <p:spPr bwMode="auto">
            <a:xfrm>
              <a:off x="8026744" y="157956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" name="Freeform 392"/>
            <p:cNvSpPr>
              <a:spLocks/>
            </p:cNvSpPr>
            <p:nvPr/>
          </p:nvSpPr>
          <p:spPr bwMode="auto">
            <a:xfrm>
              <a:off x="8036486" y="159285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" name="Line 393"/>
            <p:cNvSpPr>
              <a:spLocks noChangeShapeType="1"/>
            </p:cNvSpPr>
            <p:nvPr/>
          </p:nvSpPr>
          <p:spPr bwMode="auto">
            <a:xfrm>
              <a:off x="8037371" y="1593738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" name="Freeform 394"/>
            <p:cNvSpPr>
              <a:spLocks/>
            </p:cNvSpPr>
            <p:nvPr/>
          </p:nvSpPr>
          <p:spPr bwMode="auto">
            <a:xfrm>
              <a:off x="8033829" y="1596395"/>
              <a:ext cx="3542" cy="3542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1 h 4"/>
                <a:gd name="T4" fmla="*/ 3 w 4"/>
                <a:gd name="T5" fmla="*/ 3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" name="Freeform 395"/>
            <p:cNvSpPr>
              <a:spLocks/>
            </p:cNvSpPr>
            <p:nvPr/>
          </p:nvSpPr>
          <p:spPr bwMode="auto">
            <a:xfrm>
              <a:off x="8037371" y="1595510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" name="Freeform 396"/>
            <p:cNvSpPr>
              <a:spLocks/>
            </p:cNvSpPr>
            <p:nvPr/>
          </p:nvSpPr>
          <p:spPr bwMode="auto">
            <a:xfrm>
              <a:off x="8010803" y="1735441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19 w 22"/>
                <a:gd name="T3" fmla="*/ 2 h 8"/>
                <a:gd name="T4" fmla="*/ 19 w 22"/>
                <a:gd name="T5" fmla="*/ 4 h 8"/>
                <a:gd name="T6" fmla="*/ 18 w 22"/>
                <a:gd name="T7" fmla="*/ 5 h 8"/>
                <a:gd name="T8" fmla="*/ 17 w 22"/>
                <a:gd name="T9" fmla="*/ 6 h 8"/>
                <a:gd name="T10" fmla="*/ 15 w 22"/>
                <a:gd name="T11" fmla="*/ 6 h 8"/>
                <a:gd name="T12" fmla="*/ 13 w 22"/>
                <a:gd name="T13" fmla="*/ 8 h 8"/>
                <a:gd name="T14" fmla="*/ 9 w 22"/>
                <a:gd name="T15" fmla="*/ 8 h 8"/>
                <a:gd name="T16" fmla="*/ 7 w 22"/>
                <a:gd name="T17" fmla="*/ 8 h 8"/>
                <a:gd name="T18" fmla="*/ 3 w 22"/>
                <a:gd name="T19" fmla="*/ 6 h 8"/>
                <a:gd name="T20" fmla="*/ 0 w 22"/>
                <a:gd name="T21" fmla="*/ 5 h 8"/>
                <a:gd name="T22" fmla="*/ 0 w 22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" name="Freeform 397"/>
            <p:cNvSpPr>
              <a:spLocks/>
            </p:cNvSpPr>
            <p:nvPr/>
          </p:nvSpPr>
          <p:spPr bwMode="auto">
            <a:xfrm>
              <a:off x="7981576" y="1736327"/>
              <a:ext cx="29226" cy="15941"/>
            </a:xfrm>
            <a:custGeom>
              <a:avLst/>
              <a:gdLst>
                <a:gd name="T0" fmla="*/ 33 w 33"/>
                <a:gd name="T1" fmla="*/ 4 h 18"/>
                <a:gd name="T2" fmla="*/ 32 w 33"/>
                <a:gd name="T3" fmla="*/ 4 h 18"/>
                <a:gd name="T4" fmla="*/ 31 w 33"/>
                <a:gd name="T5" fmla="*/ 4 h 18"/>
                <a:gd name="T6" fmla="*/ 25 w 33"/>
                <a:gd name="T7" fmla="*/ 1 h 18"/>
                <a:gd name="T8" fmla="*/ 23 w 33"/>
                <a:gd name="T9" fmla="*/ 1 h 18"/>
                <a:gd name="T10" fmla="*/ 21 w 33"/>
                <a:gd name="T11" fmla="*/ 1 h 18"/>
                <a:gd name="T12" fmla="*/ 19 w 33"/>
                <a:gd name="T13" fmla="*/ 0 h 18"/>
                <a:gd name="T14" fmla="*/ 17 w 33"/>
                <a:gd name="T15" fmla="*/ 1 h 18"/>
                <a:gd name="T16" fmla="*/ 16 w 33"/>
                <a:gd name="T17" fmla="*/ 1 h 18"/>
                <a:gd name="T18" fmla="*/ 15 w 33"/>
                <a:gd name="T19" fmla="*/ 3 h 18"/>
                <a:gd name="T20" fmla="*/ 15 w 33"/>
                <a:gd name="T21" fmla="*/ 4 h 18"/>
                <a:gd name="T22" fmla="*/ 16 w 33"/>
                <a:gd name="T23" fmla="*/ 7 h 18"/>
                <a:gd name="T24" fmla="*/ 15 w 33"/>
                <a:gd name="T25" fmla="*/ 7 h 18"/>
                <a:gd name="T26" fmla="*/ 13 w 33"/>
                <a:gd name="T27" fmla="*/ 8 h 18"/>
                <a:gd name="T28" fmla="*/ 12 w 33"/>
                <a:gd name="T29" fmla="*/ 8 h 18"/>
                <a:gd name="T30" fmla="*/ 12 w 33"/>
                <a:gd name="T31" fmla="*/ 9 h 18"/>
                <a:gd name="T32" fmla="*/ 12 w 33"/>
                <a:gd name="T33" fmla="*/ 11 h 18"/>
                <a:gd name="T34" fmla="*/ 12 w 33"/>
                <a:gd name="T35" fmla="*/ 12 h 18"/>
                <a:gd name="T36" fmla="*/ 12 w 33"/>
                <a:gd name="T37" fmla="*/ 13 h 18"/>
                <a:gd name="T38" fmla="*/ 11 w 33"/>
                <a:gd name="T39" fmla="*/ 15 h 18"/>
                <a:gd name="T40" fmla="*/ 11 w 33"/>
                <a:gd name="T41" fmla="*/ 15 h 18"/>
                <a:gd name="T42" fmla="*/ 9 w 33"/>
                <a:gd name="T43" fmla="*/ 15 h 18"/>
                <a:gd name="T44" fmla="*/ 9 w 33"/>
                <a:gd name="T45" fmla="*/ 15 h 18"/>
                <a:gd name="T46" fmla="*/ 8 w 33"/>
                <a:gd name="T47" fmla="*/ 13 h 18"/>
                <a:gd name="T48" fmla="*/ 6 w 33"/>
                <a:gd name="T49" fmla="*/ 13 h 18"/>
                <a:gd name="T50" fmla="*/ 5 w 33"/>
                <a:gd name="T51" fmla="*/ 13 h 18"/>
                <a:gd name="T52" fmla="*/ 5 w 33"/>
                <a:gd name="T53" fmla="*/ 13 h 18"/>
                <a:gd name="T54" fmla="*/ 5 w 33"/>
                <a:gd name="T55" fmla="*/ 13 h 18"/>
                <a:gd name="T56" fmla="*/ 2 w 33"/>
                <a:gd name="T57" fmla="*/ 13 h 18"/>
                <a:gd name="T58" fmla="*/ 1 w 33"/>
                <a:gd name="T59" fmla="*/ 13 h 18"/>
                <a:gd name="T60" fmla="*/ 1 w 33"/>
                <a:gd name="T61" fmla="*/ 15 h 18"/>
                <a:gd name="T62" fmla="*/ 0 w 33"/>
                <a:gd name="T63" fmla="*/ 18 h 18"/>
                <a:gd name="T64" fmla="*/ 0 w 33"/>
                <a:gd name="T65" fmla="*/ 18 h 18"/>
                <a:gd name="T66" fmla="*/ 0 w 33"/>
                <a:gd name="T6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18">
                  <a:moveTo>
                    <a:pt x="33" y="4"/>
                  </a:moveTo>
                  <a:lnTo>
                    <a:pt x="32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" name="Freeform 398"/>
            <p:cNvSpPr>
              <a:spLocks/>
            </p:cNvSpPr>
            <p:nvPr/>
          </p:nvSpPr>
          <p:spPr bwMode="auto">
            <a:xfrm>
              <a:off x="8029401" y="1716843"/>
              <a:ext cx="886" cy="708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3 h 8"/>
                <a:gd name="T4" fmla="*/ 0 w 1"/>
                <a:gd name="T5" fmla="*/ 4 h 8"/>
                <a:gd name="T6" fmla="*/ 0 w 1"/>
                <a:gd name="T7" fmla="*/ 7 h 8"/>
                <a:gd name="T8" fmla="*/ 1 w 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" name="Line 399"/>
            <p:cNvSpPr>
              <a:spLocks noChangeShapeType="1"/>
            </p:cNvSpPr>
            <p:nvPr/>
          </p:nvSpPr>
          <p:spPr bwMode="auto">
            <a:xfrm>
              <a:off x="8022316" y="161942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" name="Freeform 400"/>
            <p:cNvSpPr>
              <a:spLocks/>
            </p:cNvSpPr>
            <p:nvPr/>
          </p:nvSpPr>
          <p:spPr bwMode="auto">
            <a:xfrm>
              <a:off x="8020544" y="1619422"/>
              <a:ext cx="1772" cy="442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1 h 5"/>
                <a:gd name="T4" fmla="*/ 2 w 2"/>
                <a:gd name="T5" fmla="*/ 2 h 5"/>
                <a:gd name="T6" fmla="*/ 0 w 2"/>
                <a:gd name="T7" fmla="*/ 4 h 5"/>
                <a:gd name="T8" fmla="*/ 2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" name="Freeform 401"/>
            <p:cNvSpPr>
              <a:spLocks/>
            </p:cNvSpPr>
            <p:nvPr/>
          </p:nvSpPr>
          <p:spPr bwMode="auto">
            <a:xfrm>
              <a:off x="7876184" y="1899286"/>
              <a:ext cx="30998" cy="34540"/>
            </a:xfrm>
            <a:custGeom>
              <a:avLst/>
              <a:gdLst>
                <a:gd name="T0" fmla="*/ 35 w 35"/>
                <a:gd name="T1" fmla="*/ 0 h 39"/>
                <a:gd name="T2" fmla="*/ 35 w 35"/>
                <a:gd name="T3" fmla="*/ 0 h 39"/>
                <a:gd name="T4" fmla="*/ 35 w 35"/>
                <a:gd name="T5" fmla="*/ 4 h 39"/>
                <a:gd name="T6" fmla="*/ 34 w 35"/>
                <a:gd name="T7" fmla="*/ 5 h 39"/>
                <a:gd name="T8" fmla="*/ 32 w 35"/>
                <a:gd name="T9" fmla="*/ 6 h 39"/>
                <a:gd name="T10" fmla="*/ 30 w 35"/>
                <a:gd name="T11" fmla="*/ 10 h 39"/>
                <a:gd name="T12" fmla="*/ 28 w 35"/>
                <a:gd name="T13" fmla="*/ 14 h 39"/>
                <a:gd name="T14" fmla="*/ 24 w 35"/>
                <a:gd name="T15" fmla="*/ 21 h 39"/>
                <a:gd name="T16" fmla="*/ 23 w 35"/>
                <a:gd name="T17" fmla="*/ 24 h 39"/>
                <a:gd name="T18" fmla="*/ 22 w 35"/>
                <a:gd name="T19" fmla="*/ 28 h 39"/>
                <a:gd name="T20" fmla="*/ 19 w 35"/>
                <a:gd name="T21" fmla="*/ 33 h 39"/>
                <a:gd name="T22" fmla="*/ 16 w 35"/>
                <a:gd name="T23" fmla="*/ 35 h 39"/>
                <a:gd name="T24" fmla="*/ 13 w 35"/>
                <a:gd name="T25" fmla="*/ 33 h 39"/>
                <a:gd name="T26" fmla="*/ 12 w 35"/>
                <a:gd name="T27" fmla="*/ 33 h 39"/>
                <a:gd name="T28" fmla="*/ 7 w 35"/>
                <a:gd name="T29" fmla="*/ 35 h 39"/>
                <a:gd name="T30" fmla="*/ 3 w 35"/>
                <a:gd name="T31" fmla="*/ 37 h 39"/>
                <a:gd name="T32" fmla="*/ 0 w 35"/>
                <a:gd name="T33" fmla="*/ 39 h 39"/>
                <a:gd name="T34" fmla="*/ 0 w 35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9">
                  <a:moveTo>
                    <a:pt x="35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6" y="35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" name="Freeform 402"/>
            <p:cNvSpPr>
              <a:spLocks/>
            </p:cNvSpPr>
            <p:nvPr/>
          </p:nvSpPr>
          <p:spPr bwMode="auto">
            <a:xfrm>
              <a:off x="7863785" y="1932056"/>
              <a:ext cx="12399" cy="2657"/>
            </a:xfrm>
            <a:custGeom>
              <a:avLst/>
              <a:gdLst>
                <a:gd name="T0" fmla="*/ 14 w 14"/>
                <a:gd name="T1" fmla="*/ 2 h 3"/>
                <a:gd name="T2" fmla="*/ 10 w 14"/>
                <a:gd name="T3" fmla="*/ 0 h 3"/>
                <a:gd name="T4" fmla="*/ 4 w 14"/>
                <a:gd name="T5" fmla="*/ 2 h 3"/>
                <a:gd name="T6" fmla="*/ 0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" name="Freeform 403"/>
            <p:cNvSpPr>
              <a:spLocks/>
            </p:cNvSpPr>
            <p:nvPr/>
          </p:nvSpPr>
          <p:spPr bwMode="auto">
            <a:xfrm>
              <a:off x="8007260" y="1678760"/>
              <a:ext cx="15941" cy="16827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1 h 19"/>
                <a:gd name="T4" fmla="*/ 2 w 18"/>
                <a:gd name="T5" fmla="*/ 1 h 19"/>
                <a:gd name="T6" fmla="*/ 3 w 18"/>
                <a:gd name="T7" fmla="*/ 1 h 19"/>
                <a:gd name="T8" fmla="*/ 4 w 18"/>
                <a:gd name="T9" fmla="*/ 3 h 19"/>
                <a:gd name="T10" fmla="*/ 6 w 18"/>
                <a:gd name="T11" fmla="*/ 3 h 19"/>
                <a:gd name="T12" fmla="*/ 6 w 18"/>
                <a:gd name="T13" fmla="*/ 4 h 19"/>
                <a:gd name="T14" fmla="*/ 7 w 18"/>
                <a:gd name="T15" fmla="*/ 4 h 19"/>
                <a:gd name="T16" fmla="*/ 9 w 18"/>
                <a:gd name="T17" fmla="*/ 7 h 19"/>
                <a:gd name="T18" fmla="*/ 11 w 18"/>
                <a:gd name="T19" fmla="*/ 8 h 19"/>
                <a:gd name="T20" fmla="*/ 14 w 18"/>
                <a:gd name="T21" fmla="*/ 10 h 19"/>
                <a:gd name="T22" fmla="*/ 18 w 18"/>
                <a:gd name="T23" fmla="*/ 15 h 19"/>
                <a:gd name="T24" fmla="*/ 18 w 18"/>
                <a:gd name="T25" fmla="*/ 16 h 19"/>
                <a:gd name="T26" fmla="*/ 18 w 18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" name="Freeform 404"/>
            <p:cNvSpPr>
              <a:spLocks/>
            </p:cNvSpPr>
            <p:nvPr/>
          </p:nvSpPr>
          <p:spPr bwMode="auto">
            <a:xfrm>
              <a:off x="7696398" y="2128670"/>
              <a:ext cx="8857" cy="6200"/>
            </a:xfrm>
            <a:custGeom>
              <a:avLst/>
              <a:gdLst>
                <a:gd name="T0" fmla="*/ 10 w 10"/>
                <a:gd name="T1" fmla="*/ 0 h 7"/>
                <a:gd name="T2" fmla="*/ 6 w 10"/>
                <a:gd name="T3" fmla="*/ 5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6" y="5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" name="Line 405"/>
            <p:cNvSpPr>
              <a:spLocks noChangeShapeType="1"/>
            </p:cNvSpPr>
            <p:nvPr/>
          </p:nvSpPr>
          <p:spPr bwMode="auto">
            <a:xfrm flipH="1">
              <a:off x="7677799" y="2135754"/>
              <a:ext cx="974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7" name="Freeform 407"/>
            <p:cNvSpPr>
              <a:spLocks/>
            </p:cNvSpPr>
            <p:nvPr/>
          </p:nvSpPr>
          <p:spPr bwMode="auto">
            <a:xfrm>
              <a:off x="7674257" y="2135755"/>
              <a:ext cx="3543" cy="886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8" name="Line 408"/>
            <p:cNvSpPr>
              <a:spLocks noChangeShapeType="1"/>
            </p:cNvSpPr>
            <p:nvPr/>
          </p:nvSpPr>
          <p:spPr bwMode="auto">
            <a:xfrm flipH="1">
              <a:off x="7671600" y="2136640"/>
              <a:ext cx="2657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9" name="Line 409"/>
            <p:cNvSpPr>
              <a:spLocks noChangeShapeType="1"/>
            </p:cNvSpPr>
            <p:nvPr/>
          </p:nvSpPr>
          <p:spPr bwMode="auto">
            <a:xfrm flipH="1">
              <a:off x="7668057" y="2138411"/>
              <a:ext cx="3543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0" name="Line 410"/>
            <p:cNvSpPr>
              <a:spLocks noChangeShapeType="1"/>
            </p:cNvSpPr>
            <p:nvPr/>
          </p:nvSpPr>
          <p:spPr bwMode="auto">
            <a:xfrm flipH="1" flipV="1">
              <a:off x="7622889" y="2138411"/>
              <a:ext cx="9742" cy="3543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1" name="Line 411"/>
            <p:cNvSpPr>
              <a:spLocks noChangeShapeType="1"/>
            </p:cNvSpPr>
            <p:nvPr/>
          </p:nvSpPr>
          <p:spPr bwMode="auto">
            <a:xfrm flipH="1">
              <a:off x="7660972" y="2138411"/>
              <a:ext cx="7085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2" name="Line 412"/>
            <p:cNvSpPr>
              <a:spLocks noChangeShapeType="1"/>
            </p:cNvSpPr>
            <p:nvPr/>
          </p:nvSpPr>
          <p:spPr bwMode="auto">
            <a:xfrm flipH="1" flipV="1">
              <a:off x="7632631" y="2141954"/>
              <a:ext cx="3543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3" name="Line 413"/>
            <p:cNvSpPr>
              <a:spLocks noChangeShapeType="1"/>
            </p:cNvSpPr>
            <p:nvPr/>
          </p:nvSpPr>
          <p:spPr bwMode="auto">
            <a:xfrm flipH="1">
              <a:off x="7653887" y="2140183"/>
              <a:ext cx="7085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4" name="Line 414"/>
            <p:cNvSpPr>
              <a:spLocks noChangeShapeType="1"/>
            </p:cNvSpPr>
            <p:nvPr/>
          </p:nvSpPr>
          <p:spPr bwMode="auto">
            <a:xfrm flipH="1">
              <a:off x="7647687" y="2142840"/>
              <a:ext cx="620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5" name="Freeform 415"/>
            <p:cNvSpPr>
              <a:spLocks/>
            </p:cNvSpPr>
            <p:nvPr/>
          </p:nvSpPr>
          <p:spPr bwMode="auto">
            <a:xfrm>
              <a:off x="7603405" y="2136640"/>
              <a:ext cx="17713" cy="2657"/>
            </a:xfrm>
            <a:custGeom>
              <a:avLst/>
              <a:gdLst>
                <a:gd name="T0" fmla="*/ 20 w 20"/>
                <a:gd name="T1" fmla="*/ 0 h 3"/>
                <a:gd name="T2" fmla="*/ 16 w 20"/>
                <a:gd name="T3" fmla="*/ 0 h 3"/>
                <a:gd name="T4" fmla="*/ 15 w 20"/>
                <a:gd name="T5" fmla="*/ 0 h 3"/>
                <a:gd name="T6" fmla="*/ 12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6" name="Freeform 416"/>
            <p:cNvSpPr>
              <a:spLocks/>
            </p:cNvSpPr>
            <p:nvPr/>
          </p:nvSpPr>
          <p:spPr bwMode="auto">
            <a:xfrm>
              <a:off x="7621118" y="2136640"/>
              <a:ext cx="1771" cy="177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7" name="Freeform 417"/>
            <p:cNvSpPr>
              <a:spLocks/>
            </p:cNvSpPr>
            <p:nvPr/>
          </p:nvSpPr>
          <p:spPr bwMode="auto">
            <a:xfrm>
              <a:off x="7636174" y="2142840"/>
              <a:ext cx="11513" cy="2657"/>
            </a:xfrm>
            <a:custGeom>
              <a:avLst/>
              <a:gdLst>
                <a:gd name="T0" fmla="*/ 13 w 13"/>
                <a:gd name="T1" fmla="*/ 1 h 3"/>
                <a:gd name="T2" fmla="*/ 8 w 13"/>
                <a:gd name="T3" fmla="*/ 3 h 3"/>
                <a:gd name="T4" fmla="*/ 1 w 13"/>
                <a:gd name="T5" fmla="*/ 1 h 3"/>
                <a:gd name="T6" fmla="*/ 0 w 1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8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8" name="Freeform 418"/>
            <p:cNvSpPr>
              <a:spLocks/>
            </p:cNvSpPr>
            <p:nvPr/>
          </p:nvSpPr>
          <p:spPr bwMode="auto">
            <a:xfrm>
              <a:off x="7687541" y="2134869"/>
              <a:ext cx="8856" cy="886"/>
            </a:xfrm>
            <a:custGeom>
              <a:avLst/>
              <a:gdLst>
                <a:gd name="T0" fmla="*/ 10 w 10"/>
                <a:gd name="T1" fmla="*/ 0 h 1"/>
                <a:gd name="T2" fmla="*/ 6 w 10"/>
                <a:gd name="T3" fmla="*/ 0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9" name="Line 419"/>
            <p:cNvSpPr>
              <a:spLocks noChangeShapeType="1"/>
            </p:cNvSpPr>
            <p:nvPr/>
          </p:nvSpPr>
          <p:spPr bwMode="auto">
            <a:xfrm flipH="1">
              <a:off x="7582149" y="2145497"/>
              <a:ext cx="2657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0" name="Line 420"/>
            <p:cNvSpPr>
              <a:spLocks noChangeShapeType="1"/>
            </p:cNvSpPr>
            <p:nvPr/>
          </p:nvSpPr>
          <p:spPr bwMode="auto">
            <a:xfrm flipH="1">
              <a:off x="7575064" y="2145497"/>
              <a:ext cx="7085" cy="3543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1" name="Line 421"/>
            <p:cNvSpPr>
              <a:spLocks noChangeShapeType="1"/>
            </p:cNvSpPr>
            <p:nvPr/>
          </p:nvSpPr>
          <p:spPr bwMode="auto">
            <a:xfrm flipH="1">
              <a:off x="7560894" y="2156124"/>
              <a:ext cx="4428" cy="620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2" name="Freeform 422"/>
            <p:cNvSpPr>
              <a:spLocks/>
            </p:cNvSpPr>
            <p:nvPr/>
          </p:nvSpPr>
          <p:spPr bwMode="auto">
            <a:xfrm>
              <a:off x="7584806" y="2139297"/>
              <a:ext cx="18599" cy="6200"/>
            </a:xfrm>
            <a:custGeom>
              <a:avLst/>
              <a:gdLst>
                <a:gd name="T0" fmla="*/ 21 w 21"/>
                <a:gd name="T1" fmla="*/ 0 h 7"/>
                <a:gd name="T2" fmla="*/ 20 w 21"/>
                <a:gd name="T3" fmla="*/ 1 h 7"/>
                <a:gd name="T4" fmla="*/ 8 w 21"/>
                <a:gd name="T5" fmla="*/ 4 h 7"/>
                <a:gd name="T6" fmla="*/ 0 w 2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20" y="1"/>
                  </a:lnTo>
                  <a:lnTo>
                    <a:pt x="8" y="4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3" name="Freeform 423"/>
            <p:cNvSpPr>
              <a:spLocks/>
            </p:cNvSpPr>
            <p:nvPr/>
          </p:nvSpPr>
          <p:spPr bwMode="auto">
            <a:xfrm>
              <a:off x="7565322" y="2149039"/>
              <a:ext cx="9742" cy="7085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5 h 8"/>
                <a:gd name="T4" fmla="*/ 0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4" y="5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4" name="Line 424"/>
            <p:cNvSpPr>
              <a:spLocks noChangeShapeType="1"/>
            </p:cNvSpPr>
            <p:nvPr/>
          </p:nvSpPr>
          <p:spPr bwMode="auto">
            <a:xfrm flipH="1">
              <a:off x="7559123" y="2162324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5" name="Line 425"/>
            <p:cNvSpPr>
              <a:spLocks noChangeShapeType="1"/>
            </p:cNvSpPr>
            <p:nvPr/>
          </p:nvSpPr>
          <p:spPr bwMode="auto">
            <a:xfrm flipH="1">
              <a:off x="7558237" y="2164095"/>
              <a:ext cx="886" cy="3543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6" name="Line 426"/>
            <p:cNvSpPr>
              <a:spLocks noChangeShapeType="1"/>
            </p:cNvSpPr>
            <p:nvPr/>
          </p:nvSpPr>
          <p:spPr bwMode="auto">
            <a:xfrm>
              <a:off x="7562665" y="2177380"/>
              <a:ext cx="2657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7" name="Freeform 427"/>
            <p:cNvSpPr>
              <a:spLocks/>
            </p:cNvSpPr>
            <p:nvPr/>
          </p:nvSpPr>
          <p:spPr bwMode="auto">
            <a:xfrm>
              <a:off x="7558237" y="2167638"/>
              <a:ext cx="4428" cy="9742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5 h 11"/>
                <a:gd name="T4" fmla="*/ 3 w 5"/>
                <a:gd name="T5" fmla="*/ 7 h 11"/>
                <a:gd name="T6" fmla="*/ 3 w 5"/>
                <a:gd name="T7" fmla="*/ 7 h 11"/>
                <a:gd name="T8" fmla="*/ 5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8" name="Freeform 428"/>
            <p:cNvSpPr>
              <a:spLocks/>
            </p:cNvSpPr>
            <p:nvPr/>
          </p:nvSpPr>
          <p:spPr bwMode="auto">
            <a:xfrm>
              <a:off x="7571522" y="2189779"/>
              <a:ext cx="886" cy="7971"/>
            </a:xfrm>
            <a:custGeom>
              <a:avLst/>
              <a:gdLst>
                <a:gd name="T0" fmla="*/ 1 w 1"/>
                <a:gd name="T1" fmla="*/ 0 h 9"/>
                <a:gd name="T2" fmla="*/ 1 w 1"/>
                <a:gd name="T3" fmla="*/ 1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1" y="1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9" name="Line 429"/>
            <p:cNvSpPr>
              <a:spLocks noChangeShapeType="1"/>
            </p:cNvSpPr>
            <p:nvPr/>
          </p:nvSpPr>
          <p:spPr bwMode="auto">
            <a:xfrm>
              <a:off x="7549380" y="2228748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0" name="Freeform 430"/>
            <p:cNvSpPr>
              <a:spLocks/>
            </p:cNvSpPr>
            <p:nvPr/>
          </p:nvSpPr>
          <p:spPr bwMode="auto">
            <a:xfrm>
              <a:off x="7549380" y="2210149"/>
              <a:ext cx="11513" cy="18599"/>
            </a:xfrm>
            <a:custGeom>
              <a:avLst/>
              <a:gdLst>
                <a:gd name="T0" fmla="*/ 13 w 13"/>
                <a:gd name="T1" fmla="*/ 0 h 21"/>
                <a:gd name="T2" fmla="*/ 11 w 13"/>
                <a:gd name="T3" fmla="*/ 1 h 21"/>
                <a:gd name="T4" fmla="*/ 6 w 13"/>
                <a:gd name="T5" fmla="*/ 11 h 21"/>
                <a:gd name="T6" fmla="*/ 2 w 13"/>
                <a:gd name="T7" fmla="*/ 17 h 21"/>
                <a:gd name="T8" fmla="*/ 0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3" y="0"/>
                  </a:moveTo>
                  <a:lnTo>
                    <a:pt x="11" y="1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1" name="Freeform 431"/>
            <p:cNvSpPr>
              <a:spLocks/>
            </p:cNvSpPr>
            <p:nvPr/>
          </p:nvSpPr>
          <p:spPr bwMode="auto">
            <a:xfrm>
              <a:off x="7560894" y="2197750"/>
              <a:ext cx="10628" cy="12399"/>
            </a:xfrm>
            <a:custGeom>
              <a:avLst/>
              <a:gdLst>
                <a:gd name="T0" fmla="*/ 12 w 12"/>
                <a:gd name="T1" fmla="*/ 0 h 14"/>
                <a:gd name="T2" fmla="*/ 6 w 12"/>
                <a:gd name="T3" fmla="*/ 7 h 14"/>
                <a:gd name="T4" fmla="*/ 4 w 12"/>
                <a:gd name="T5" fmla="*/ 10 h 14"/>
                <a:gd name="T6" fmla="*/ 0 w 1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6" y="7"/>
                  </a:lnTo>
                  <a:lnTo>
                    <a:pt x="4" y="10"/>
                  </a:lnTo>
                  <a:lnTo>
                    <a:pt x="0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2" name="Freeform 432"/>
            <p:cNvSpPr>
              <a:spLocks/>
            </p:cNvSpPr>
            <p:nvPr/>
          </p:nvSpPr>
          <p:spPr bwMode="auto">
            <a:xfrm>
              <a:off x="7565322" y="2180037"/>
              <a:ext cx="7085" cy="9742"/>
            </a:xfrm>
            <a:custGeom>
              <a:avLst/>
              <a:gdLst>
                <a:gd name="T0" fmla="*/ 0 w 8"/>
                <a:gd name="T1" fmla="*/ 0 h 11"/>
                <a:gd name="T2" fmla="*/ 1 w 8"/>
                <a:gd name="T3" fmla="*/ 1 h 11"/>
                <a:gd name="T4" fmla="*/ 5 w 8"/>
                <a:gd name="T5" fmla="*/ 4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8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3" name="Line 433"/>
            <p:cNvSpPr>
              <a:spLocks noChangeShapeType="1"/>
            </p:cNvSpPr>
            <p:nvPr/>
          </p:nvSpPr>
          <p:spPr bwMode="auto">
            <a:xfrm flipH="1">
              <a:off x="7536981" y="2265945"/>
              <a:ext cx="886" cy="5314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4" name="Line 434"/>
            <p:cNvSpPr>
              <a:spLocks noChangeShapeType="1"/>
            </p:cNvSpPr>
            <p:nvPr/>
          </p:nvSpPr>
          <p:spPr bwMode="auto">
            <a:xfrm flipH="1">
              <a:off x="7533439" y="2271259"/>
              <a:ext cx="3543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5" name="Line 435"/>
            <p:cNvSpPr>
              <a:spLocks noChangeShapeType="1"/>
            </p:cNvSpPr>
            <p:nvPr/>
          </p:nvSpPr>
          <p:spPr bwMode="auto">
            <a:xfrm flipH="1">
              <a:off x="7530782" y="2275687"/>
              <a:ext cx="2657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6" name="Line 436"/>
            <p:cNvSpPr>
              <a:spLocks noChangeShapeType="1"/>
            </p:cNvSpPr>
            <p:nvPr/>
          </p:nvSpPr>
          <p:spPr bwMode="auto">
            <a:xfrm flipH="1">
              <a:off x="7528125" y="2278344"/>
              <a:ext cx="2657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7" name="Freeform 437"/>
            <p:cNvSpPr>
              <a:spLocks/>
            </p:cNvSpPr>
            <p:nvPr/>
          </p:nvSpPr>
          <p:spPr bwMode="auto">
            <a:xfrm>
              <a:off x="7517497" y="2279230"/>
              <a:ext cx="10628" cy="6200"/>
            </a:xfrm>
            <a:custGeom>
              <a:avLst/>
              <a:gdLst>
                <a:gd name="T0" fmla="*/ 12 w 12"/>
                <a:gd name="T1" fmla="*/ 0 h 7"/>
                <a:gd name="T2" fmla="*/ 5 w 12"/>
                <a:gd name="T3" fmla="*/ 1 h 7"/>
                <a:gd name="T4" fmla="*/ 0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5" y="1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8" name="Line 438"/>
            <p:cNvSpPr>
              <a:spLocks noChangeShapeType="1"/>
            </p:cNvSpPr>
            <p:nvPr/>
          </p:nvSpPr>
          <p:spPr bwMode="auto">
            <a:xfrm flipH="1">
              <a:off x="7511298" y="2285429"/>
              <a:ext cx="6200" cy="79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9" name="Freeform 439"/>
            <p:cNvSpPr>
              <a:spLocks/>
            </p:cNvSpPr>
            <p:nvPr/>
          </p:nvSpPr>
          <p:spPr bwMode="auto">
            <a:xfrm>
              <a:off x="7506869" y="2293400"/>
              <a:ext cx="4428" cy="974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6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0" name="Line 440"/>
            <p:cNvSpPr>
              <a:spLocks noChangeShapeType="1"/>
            </p:cNvSpPr>
            <p:nvPr/>
          </p:nvSpPr>
          <p:spPr bwMode="auto">
            <a:xfrm flipH="1">
              <a:off x="7505984" y="2303142"/>
              <a:ext cx="886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1" name="Freeform 441"/>
            <p:cNvSpPr>
              <a:spLocks/>
            </p:cNvSpPr>
            <p:nvPr/>
          </p:nvSpPr>
          <p:spPr bwMode="auto">
            <a:xfrm>
              <a:off x="7504212" y="2305799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4 h 5"/>
                <a:gd name="T4" fmla="*/ 0 w 2"/>
                <a:gd name="T5" fmla="*/ 5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2" name="Line 442"/>
            <p:cNvSpPr>
              <a:spLocks noChangeShapeType="1"/>
            </p:cNvSpPr>
            <p:nvPr/>
          </p:nvSpPr>
          <p:spPr bwMode="auto">
            <a:xfrm flipH="1">
              <a:off x="7548495" y="2247346"/>
              <a:ext cx="2657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3" name="Freeform 443"/>
            <p:cNvSpPr>
              <a:spLocks/>
            </p:cNvSpPr>
            <p:nvPr/>
          </p:nvSpPr>
          <p:spPr bwMode="auto">
            <a:xfrm>
              <a:off x="7549380" y="2230519"/>
              <a:ext cx="0" cy="13285"/>
            </a:xfrm>
            <a:custGeom>
              <a:avLst/>
              <a:gdLst>
                <a:gd name="T0" fmla="*/ 0 h 15"/>
                <a:gd name="T1" fmla="*/ 2 h 15"/>
                <a:gd name="T2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2"/>
                  </a:lnTo>
                  <a:lnTo>
                    <a:pt x="0" y="1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4" name="Freeform 444"/>
            <p:cNvSpPr>
              <a:spLocks/>
            </p:cNvSpPr>
            <p:nvPr/>
          </p:nvSpPr>
          <p:spPr bwMode="auto">
            <a:xfrm>
              <a:off x="7549380" y="2243804"/>
              <a:ext cx="1771" cy="354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5" name="Freeform 445"/>
            <p:cNvSpPr>
              <a:spLocks/>
            </p:cNvSpPr>
            <p:nvPr/>
          </p:nvSpPr>
          <p:spPr bwMode="auto">
            <a:xfrm>
              <a:off x="7537867" y="2251774"/>
              <a:ext cx="10628" cy="14170"/>
            </a:xfrm>
            <a:custGeom>
              <a:avLst/>
              <a:gdLst>
                <a:gd name="T0" fmla="*/ 12 w 12"/>
                <a:gd name="T1" fmla="*/ 0 h 16"/>
                <a:gd name="T2" fmla="*/ 9 w 12"/>
                <a:gd name="T3" fmla="*/ 7 h 16"/>
                <a:gd name="T4" fmla="*/ 4 w 12"/>
                <a:gd name="T5" fmla="*/ 13 h 16"/>
                <a:gd name="T6" fmla="*/ 3 w 12"/>
                <a:gd name="T7" fmla="*/ 13 h 16"/>
                <a:gd name="T8" fmla="*/ 0 w 1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lnTo>
                    <a:pt x="9" y="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6" name="Freeform 446"/>
            <p:cNvSpPr>
              <a:spLocks/>
            </p:cNvSpPr>
            <p:nvPr/>
          </p:nvSpPr>
          <p:spPr bwMode="auto">
            <a:xfrm>
              <a:off x="7501555" y="2310227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2 w 3"/>
                <a:gd name="T5" fmla="*/ 6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7" name="Line 447"/>
            <p:cNvSpPr>
              <a:spLocks noChangeShapeType="1"/>
            </p:cNvSpPr>
            <p:nvPr/>
          </p:nvSpPr>
          <p:spPr bwMode="auto">
            <a:xfrm flipH="1">
              <a:off x="7498013" y="2319084"/>
              <a:ext cx="3543" cy="106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8" name="Freeform 448"/>
            <p:cNvSpPr>
              <a:spLocks/>
            </p:cNvSpPr>
            <p:nvPr/>
          </p:nvSpPr>
          <p:spPr bwMode="auto">
            <a:xfrm>
              <a:off x="7530782" y="2381965"/>
              <a:ext cx="11513" cy="3543"/>
            </a:xfrm>
            <a:custGeom>
              <a:avLst/>
              <a:gdLst>
                <a:gd name="T0" fmla="*/ 0 w 13"/>
                <a:gd name="T1" fmla="*/ 0 h 4"/>
                <a:gd name="T2" fmla="*/ 11 w 13"/>
                <a:gd name="T3" fmla="*/ 3 h 4"/>
                <a:gd name="T4" fmla="*/ 13 w 1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9" name="Freeform 449"/>
            <p:cNvSpPr>
              <a:spLocks/>
            </p:cNvSpPr>
            <p:nvPr/>
          </p:nvSpPr>
          <p:spPr bwMode="auto">
            <a:xfrm>
              <a:off x="7542295" y="2385507"/>
              <a:ext cx="74394" cy="9742"/>
            </a:xfrm>
            <a:custGeom>
              <a:avLst/>
              <a:gdLst>
                <a:gd name="T0" fmla="*/ 0 w 84"/>
                <a:gd name="T1" fmla="*/ 0 h 11"/>
                <a:gd name="T2" fmla="*/ 14 w 84"/>
                <a:gd name="T3" fmla="*/ 2 h 11"/>
                <a:gd name="T4" fmla="*/ 21 w 84"/>
                <a:gd name="T5" fmla="*/ 2 h 11"/>
                <a:gd name="T6" fmla="*/ 34 w 84"/>
                <a:gd name="T7" fmla="*/ 3 h 11"/>
                <a:gd name="T8" fmla="*/ 45 w 84"/>
                <a:gd name="T9" fmla="*/ 6 h 11"/>
                <a:gd name="T10" fmla="*/ 53 w 84"/>
                <a:gd name="T11" fmla="*/ 7 h 11"/>
                <a:gd name="T12" fmla="*/ 57 w 84"/>
                <a:gd name="T13" fmla="*/ 8 h 11"/>
                <a:gd name="T14" fmla="*/ 73 w 84"/>
                <a:gd name="T15" fmla="*/ 10 h 11"/>
                <a:gd name="T16" fmla="*/ 84 w 8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">
                  <a:moveTo>
                    <a:pt x="0" y="0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34" y="3"/>
                  </a:lnTo>
                  <a:lnTo>
                    <a:pt x="45" y="6"/>
                  </a:lnTo>
                  <a:lnTo>
                    <a:pt x="53" y="7"/>
                  </a:lnTo>
                  <a:lnTo>
                    <a:pt x="57" y="8"/>
                  </a:lnTo>
                  <a:lnTo>
                    <a:pt x="73" y="10"/>
                  </a:lnTo>
                  <a:lnTo>
                    <a:pt x="84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0" name="Freeform 450"/>
            <p:cNvSpPr>
              <a:spLocks/>
            </p:cNvSpPr>
            <p:nvPr/>
          </p:nvSpPr>
          <p:spPr bwMode="auto">
            <a:xfrm>
              <a:off x="7516611" y="2375765"/>
              <a:ext cx="14170" cy="6200"/>
            </a:xfrm>
            <a:custGeom>
              <a:avLst/>
              <a:gdLst>
                <a:gd name="T0" fmla="*/ 0 w 16"/>
                <a:gd name="T1" fmla="*/ 0 h 7"/>
                <a:gd name="T2" fmla="*/ 1 w 16"/>
                <a:gd name="T3" fmla="*/ 3 h 7"/>
                <a:gd name="T4" fmla="*/ 16 w 1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" y="3"/>
                  </a:lnTo>
                  <a:lnTo>
                    <a:pt x="1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1" name="Freeform 451"/>
            <p:cNvSpPr>
              <a:spLocks/>
            </p:cNvSpPr>
            <p:nvPr/>
          </p:nvSpPr>
          <p:spPr bwMode="auto">
            <a:xfrm>
              <a:off x="7498013" y="2329712"/>
              <a:ext cx="6200" cy="239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9 h 27"/>
                <a:gd name="T4" fmla="*/ 0 w 7"/>
                <a:gd name="T5" fmla="*/ 9 h 27"/>
                <a:gd name="T6" fmla="*/ 0 w 7"/>
                <a:gd name="T7" fmla="*/ 9 h 27"/>
                <a:gd name="T8" fmla="*/ 4 w 7"/>
                <a:gd name="T9" fmla="*/ 19 h 27"/>
                <a:gd name="T10" fmla="*/ 7 w 7"/>
                <a:gd name="T11" fmla="*/ 27 h 27"/>
                <a:gd name="T12" fmla="*/ 7 w 7"/>
                <a:gd name="T13" fmla="*/ 27 h 27"/>
                <a:gd name="T14" fmla="*/ 7 w 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7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2" name="Freeform 452"/>
            <p:cNvSpPr>
              <a:spLocks/>
            </p:cNvSpPr>
            <p:nvPr/>
          </p:nvSpPr>
          <p:spPr bwMode="auto">
            <a:xfrm>
              <a:off x="7504212" y="2353624"/>
              <a:ext cx="6200" cy="10628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4 w 7"/>
                <a:gd name="T5" fmla="*/ 5 h 12"/>
                <a:gd name="T6" fmla="*/ 7 w 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7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3" name="Freeform 453"/>
            <p:cNvSpPr>
              <a:spLocks/>
            </p:cNvSpPr>
            <p:nvPr/>
          </p:nvSpPr>
          <p:spPr bwMode="auto">
            <a:xfrm>
              <a:off x="7510412" y="2364252"/>
              <a:ext cx="6200" cy="11513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5 h 13"/>
                <a:gd name="T4" fmla="*/ 3 w 7"/>
                <a:gd name="T5" fmla="*/ 8 h 13"/>
                <a:gd name="T6" fmla="*/ 4 w 7"/>
                <a:gd name="T7" fmla="*/ 11 h 13"/>
                <a:gd name="T8" fmla="*/ 7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5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4" name="Line 454"/>
            <p:cNvSpPr>
              <a:spLocks noChangeShapeType="1"/>
            </p:cNvSpPr>
            <p:nvPr/>
          </p:nvSpPr>
          <p:spPr bwMode="auto">
            <a:xfrm>
              <a:off x="7629974" y="2404992"/>
              <a:ext cx="9742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5" name="Line 455"/>
            <p:cNvSpPr>
              <a:spLocks noChangeShapeType="1"/>
            </p:cNvSpPr>
            <p:nvPr/>
          </p:nvSpPr>
          <p:spPr bwMode="auto">
            <a:xfrm>
              <a:off x="7639716" y="2409420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6" name="Freeform 456"/>
            <p:cNvSpPr>
              <a:spLocks/>
            </p:cNvSpPr>
            <p:nvPr/>
          </p:nvSpPr>
          <p:spPr bwMode="auto">
            <a:xfrm>
              <a:off x="7616690" y="2395250"/>
              <a:ext cx="10628" cy="7085"/>
            </a:xfrm>
            <a:custGeom>
              <a:avLst/>
              <a:gdLst>
                <a:gd name="T0" fmla="*/ 0 w 12"/>
                <a:gd name="T1" fmla="*/ 0 h 8"/>
                <a:gd name="T2" fmla="*/ 1 w 12"/>
                <a:gd name="T3" fmla="*/ 1 h 8"/>
                <a:gd name="T4" fmla="*/ 3 w 12"/>
                <a:gd name="T5" fmla="*/ 1 h 8"/>
                <a:gd name="T6" fmla="*/ 12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12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7" name="Freeform 457"/>
            <p:cNvSpPr>
              <a:spLocks/>
            </p:cNvSpPr>
            <p:nvPr/>
          </p:nvSpPr>
          <p:spPr bwMode="auto">
            <a:xfrm>
              <a:off x="7627317" y="2402335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8" name="Freeform 458"/>
            <p:cNvSpPr>
              <a:spLocks/>
            </p:cNvSpPr>
            <p:nvPr/>
          </p:nvSpPr>
          <p:spPr bwMode="auto">
            <a:xfrm>
              <a:off x="7640602" y="2409420"/>
              <a:ext cx="4428" cy="18599"/>
            </a:xfrm>
            <a:custGeom>
              <a:avLst/>
              <a:gdLst>
                <a:gd name="T0" fmla="*/ 0 w 5"/>
                <a:gd name="T1" fmla="*/ 0 h 21"/>
                <a:gd name="T2" fmla="*/ 3 w 5"/>
                <a:gd name="T3" fmla="*/ 2 h 21"/>
                <a:gd name="T4" fmla="*/ 4 w 5"/>
                <a:gd name="T5" fmla="*/ 4 h 21"/>
                <a:gd name="T6" fmla="*/ 5 w 5"/>
                <a:gd name="T7" fmla="*/ 6 h 21"/>
                <a:gd name="T8" fmla="*/ 4 w 5"/>
                <a:gd name="T9" fmla="*/ 7 h 21"/>
                <a:gd name="T10" fmla="*/ 1 w 5"/>
                <a:gd name="T11" fmla="*/ 16 h 21"/>
                <a:gd name="T12" fmla="*/ 3 w 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1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16"/>
                  </a:lnTo>
                  <a:lnTo>
                    <a:pt x="3" y="2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9" name="Freeform 459"/>
            <p:cNvSpPr>
              <a:spLocks/>
            </p:cNvSpPr>
            <p:nvPr/>
          </p:nvSpPr>
          <p:spPr bwMode="auto">
            <a:xfrm>
              <a:off x="7641488" y="2428019"/>
              <a:ext cx="1771" cy="7971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2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2"/>
                  </a:lnTo>
                  <a:lnTo>
                    <a:pt x="2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0" name="Line 460"/>
            <p:cNvSpPr>
              <a:spLocks noChangeShapeType="1"/>
            </p:cNvSpPr>
            <p:nvPr/>
          </p:nvSpPr>
          <p:spPr bwMode="auto">
            <a:xfrm flipH="1">
              <a:off x="7640602" y="2435989"/>
              <a:ext cx="2657" cy="1594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1" name="Line 461"/>
            <p:cNvSpPr>
              <a:spLocks noChangeShapeType="1"/>
            </p:cNvSpPr>
            <p:nvPr/>
          </p:nvSpPr>
          <p:spPr bwMode="auto">
            <a:xfrm>
              <a:off x="7637945" y="2460788"/>
              <a:ext cx="0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2" name="Line 462"/>
            <p:cNvSpPr>
              <a:spLocks noChangeShapeType="1"/>
            </p:cNvSpPr>
            <p:nvPr/>
          </p:nvSpPr>
          <p:spPr bwMode="auto">
            <a:xfrm>
              <a:off x="7640602" y="2473187"/>
              <a:ext cx="4428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3" name="Freeform 463"/>
            <p:cNvSpPr>
              <a:spLocks/>
            </p:cNvSpPr>
            <p:nvPr/>
          </p:nvSpPr>
          <p:spPr bwMode="auto">
            <a:xfrm>
              <a:off x="7637945" y="2451931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4 h 10"/>
                <a:gd name="T4" fmla="*/ 0 w 3"/>
                <a:gd name="T5" fmla="*/ 10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4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4" name="Freeform 464"/>
            <p:cNvSpPr>
              <a:spLocks/>
            </p:cNvSpPr>
            <p:nvPr/>
          </p:nvSpPr>
          <p:spPr bwMode="auto">
            <a:xfrm>
              <a:off x="7637945" y="2463444"/>
              <a:ext cx="2657" cy="9742"/>
            </a:xfrm>
            <a:custGeom>
              <a:avLst/>
              <a:gdLst>
                <a:gd name="T0" fmla="*/ 0 w 3"/>
                <a:gd name="T1" fmla="*/ 0 h 11"/>
                <a:gd name="T2" fmla="*/ 2 w 3"/>
                <a:gd name="T3" fmla="*/ 5 h 11"/>
                <a:gd name="T4" fmla="*/ 3 w 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2" y="5"/>
                  </a:lnTo>
                  <a:lnTo>
                    <a:pt x="3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5" name="Line 465"/>
            <p:cNvSpPr>
              <a:spLocks noChangeShapeType="1"/>
            </p:cNvSpPr>
            <p:nvPr/>
          </p:nvSpPr>
          <p:spPr bwMode="auto">
            <a:xfrm>
              <a:off x="7677799" y="2482929"/>
              <a:ext cx="2657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6" name="Freeform 466"/>
            <p:cNvSpPr>
              <a:spLocks/>
            </p:cNvSpPr>
            <p:nvPr/>
          </p:nvSpPr>
          <p:spPr bwMode="auto">
            <a:xfrm>
              <a:off x="7657429" y="2482929"/>
              <a:ext cx="20370" cy="886"/>
            </a:xfrm>
            <a:custGeom>
              <a:avLst/>
              <a:gdLst>
                <a:gd name="T0" fmla="*/ 0 w 23"/>
                <a:gd name="T1" fmla="*/ 1 h 1"/>
                <a:gd name="T2" fmla="*/ 4 w 23"/>
                <a:gd name="T3" fmla="*/ 1 h 1"/>
                <a:gd name="T4" fmla="*/ 23 w 2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4" y="1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7" name="Freeform 467"/>
            <p:cNvSpPr>
              <a:spLocks/>
            </p:cNvSpPr>
            <p:nvPr/>
          </p:nvSpPr>
          <p:spPr bwMode="auto">
            <a:xfrm>
              <a:off x="7645030" y="2477615"/>
              <a:ext cx="12399" cy="6200"/>
            </a:xfrm>
            <a:custGeom>
              <a:avLst/>
              <a:gdLst>
                <a:gd name="T0" fmla="*/ 0 w 14"/>
                <a:gd name="T1" fmla="*/ 0 h 7"/>
                <a:gd name="T2" fmla="*/ 3 w 14"/>
                <a:gd name="T3" fmla="*/ 4 h 7"/>
                <a:gd name="T4" fmla="*/ 7 w 14"/>
                <a:gd name="T5" fmla="*/ 6 h 7"/>
                <a:gd name="T6" fmla="*/ 13 w 14"/>
                <a:gd name="T7" fmla="*/ 7 h 7"/>
                <a:gd name="T8" fmla="*/ 14 w 1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3" y="4"/>
                  </a:lnTo>
                  <a:lnTo>
                    <a:pt x="7" y="6"/>
                  </a:lnTo>
                  <a:lnTo>
                    <a:pt x="13" y="7"/>
                  </a:lnTo>
                  <a:lnTo>
                    <a:pt x="1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8" name="Freeform 468"/>
            <p:cNvSpPr>
              <a:spLocks/>
            </p:cNvSpPr>
            <p:nvPr/>
          </p:nvSpPr>
          <p:spPr bwMode="auto">
            <a:xfrm>
              <a:off x="7680456" y="2482929"/>
              <a:ext cx="12399" cy="3543"/>
            </a:xfrm>
            <a:custGeom>
              <a:avLst/>
              <a:gdLst>
                <a:gd name="T0" fmla="*/ 0 w 14"/>
                <a:gd name="T1" fmla="*/ 0 h 4"/>
                <a:gd name="T2" fmla="*/ 6 w 14"/>
                <a:gd name="T3" fmla="*/ 0 h 4"/>
                <a:gd name="T4" fmla="*/ 6 w 14"/>
                <a:gd name="T5" fmla="*/ 0 h 4"/>
                <a:gd name="T6" fmla="*/ 14 w 1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9" name="Freeform 469"/>
            <p:cNvSpPr>
              <a:spLocks/>
            </p:cNvSpPr>
            <p:nvPr/>
          </p:nvSpPr>
          <p:spPr bwMode="auto">
            <a:xfrm>
              <a:off x="7691084" y="2519240"/>
              <a:ext cx="4428" cy="12399"/>
            </a:xfrm>
            <a:custGeom>
              <a:avLst/>
              <a:gdLst>
                <a:gd name="T0" fmla="*/ 0 w 5"/>
                <a:gd name="T1" fmla="*/ 0 h 14"/>
                <a:gd name="T2" fmla="*/ 1 w 5"/>
                <a:gd name="T3" fmla="*/ 5 h 14"/>
                <a:gd name="T4" fmla="*/ 2 w 5"/>
                <a:gd name="T5" fmla="*/ 9 h 14"/>
                <a:gd name="T6" fmla="*/ 5 w 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5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0" name="Freeform 470"/>
            <p:cNvSpPr>
              <a:spLocks/>
            </p:cNvSpPr>
            <p:nvPr/>
          </p:nvSpPr>
          <p:spPr bwMode="auto">
            <a:xfrm>
              <a:off x="7687541" y="2531639"/>
              <a:ext cx="7971" cy="23027"/>
            </a:xfrm>
            <a:custGeom>
              <a:avLst/>
              <a:gdLst>
                <a:gd name="T0" fmla="*/ 9 w 9"/>
                <a:gd name="T1" fmla="*/ 0 h 26"/>
                <a:gd name="T2" fmla="*/ 9 w 9"/>
                <a:gd name="T3" fmla="*/ 13 h 26"/>
                <a:gd name="T4" fmla="*/ 8 w 9"/>
                <a:gd name="T5" fmla="*/ 16 h 26"/>
                <a:gd name="T6" fmla="*/ 0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9" y="13"/>
                  </a:lnTo>
                  <a:lnTo>
                    <a:pt x="8" y="16"/>
                  </a:lnTo>
                  <a:lnTo>
                    <a:pt x="0" y="2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1" name="Line 471"/>
            <p:cNvSpPr>
              <a:spLocks noChangeShapeType="1"/>
            </p:cNvSpPr>
            <p:nvPr/>
          </p:nvSpPr>
          <p:spPr bwMode="auto">
            <a:xfrm flipH="1">
              <a:off x="7685770" y="2554666"/>
              <a:ext cx="1771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2" name="Line 472"/>
            <p:cNvSpPr>
              <a:spLocks noChangeShapeType="1"/>
            </p:cNvSpPr>
            <p:nvPr/>
          </p:nvSpPr>
          <p:spPr bwMode="auto">
            <a:xfrm flipH="1">
              <a:off x="7674257" y="2556438"/>
              <a:ext cx="10628" cy="1682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3" name="Freeform 473"/>
            <p:cNvSpPr>
              <a:spLocks/>
            </p:cNvSpPr>
            <p:nvPr/>
          </p:nvSpPr>
          <p:spPr bwMode="auto">
            <a:xfrm>
              <a:off x="7672485" y="2573265"/>
              <a:ext cx="12399" cy="22141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8 h 25"/>
                <a:gd name="T4" fmla="*/ 14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2" y="0"/>
                  </a:moveTo>
                  <a:lnTo>
                    <a:pt x="0" y="8"/>
                  </a:lnTo>
                  <a:lnTo>
                    <a:pt x="14" y="2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4" name="Line 474"/>
            <p:cNvSpPr>
              <a:spLocks noChangeShapeType="1"/>
            </p:cNvSpPr>
            <p:nvPr/>
          </p:nvSpPr>
          <p:spPr bwMode="auto">
            <a:xfrm>
              <a:off x="7688427" y="2599834"/>
              <a:ext cx="2657" cy="3543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5" name="Line 475"/>
            <p:cNvSpPr>
              <a:spLocks noChangeShapeType="1"/>
            </p:cNvSpPr>
            <p:nvPr/>
          </p:nvSpPr>
          <p:spPr bwMode="auto">
            <a:xfrm>
              <a:off x="7691084" y="2603377"/>
              <a:ext cx="0" cy="620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6" name="Line 476"/>
            <p:cNvSpPr>
              <a:spLocks noChangeShapeType="1"/>
            </p:cNvSpPr>
            <p:nvPr/>
          </p:nvSpPr>
          <p:spPr bwMode="auto">
            <a:xfrm>
              <a:off x="7691084" y="2609576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7" name="Freeform 477"/>
            <p:cNvSpPr>
              <a:spLocks/>
            </p:cNvSpPr>
            <p:nvPr/>
          </p:nvSpPr>
          <p:spPr bwMode="auto">
            <a:xfrm>
              <a:off x="7684884" y="2555552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8" name="Freeform 478"/>
            <p:cNvSpPr>
              <a:spLocks/>
            </p:cNvSpPr>
            <p:nvPr/>
          </p:nvSpPr>
          <p:spPr bwMode="auto">
            <a:xfrm>
              <a:off x="7684884" y="259540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3 w 4"/>
                <a:gd name="T3" fmla="*/ 2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9" name="Freeform 479"/>
            <p:cNvSpPr>
              <a:spLocks/>
            </p:cNvSpPr>
            <p:nvPr/>
          </p:nvSpPr>
          <p:spPr bwMode="auto">
            <a:xfrm>
              <a:off x="7691084" y="2610462"/>
              <a:ext cx="7085" cy="7085"/>
            </a:xfrm>
            <a:custGeom>
              <a:avLst/>
              <a:gdLst>
                <a:gd name="T0" fmla="*/ 0 w 8"/>
                <a:gd name="T1" fmla="*/ 0 h 8"/>
                <a:gd name="T2" fmla="*/ 6 w 8"/>
                <a:gd name="T3" fmla="*/ 8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8"/>
                  </a:lnTo>
                  <a:lnTo>
                    <a:pt x="8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0" name="Line 480"/>
            <p:cNvSpPr>
              <a:spLocks noChangeShapeType="1"/>
            </p:cNvSpPr>
            <p:nvPr/>
          </p:nvSpPr>
          <p:spPr bwMode="auto">
            <a:xfrm>
              <a:off x="7714996" y="2668915"/>
              <a:ext cx="0" cy="25684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1" name="Line 481"/>
            <p:cNvSpPr>
              <a:spLocks noChangeShapeType="1"/>
            </p:cNvSpPr>
            <p:nvPr/>
          </p:nvSpPr>
          <p:spPr bwMode="auto">
            <a:xfrm>
              <a:off x="7712340" y="2654745"/>
              <a:ext cx="886" cy="7085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2" name="Line 482"/>
            <p:cNvSpPr>
              <a:spLocks noChangeShapeType="1"/>
            </p:cNvSpPr>
            <p:nvPr/>
          </p:nvSpPr>
          <p:spPr bwMode="auto">
            <a:xfrm>
              <a:off x="7713225" y="2661830"/>
              <a:ext cx="1771" cy="7085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3" name="Line 483"/>
            <p:cNvSpPr>
              <a:spLocks noChangeShapeType="1"/>
            </p:cNvSpPr>
            <p:nvPr/>
          </p:nvSpPr>
          <p:spPr bwMode="auto">
            <a:xfrm flipH="1">
              <a:off x="7713225" y="2694599"/>
              <a:ext cx="1771" cy="5314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4" name="Freeform 484"/>
            <p:cNvSpPr>
              <a:spLocks/>
            </p:cNvSpPr>
            <p:nvPr/>
          </p:nvSpPr>
          <p:spPr bwMode="auto">
            <a:xfrm>
              <a:off x="7713225" y="2699913"/>
              <a:ext cx="8856" cy="13285"/>
            </a:xfrm>
            <a:custGeom>
              <a:avLst/>
              <a:gdLst>
                <a:gd name="T0" fmla="*/ 0 w 10"/>
                <a:gd name="T1" fmla="*/ 0 h 15"/>
                <a:gd name="T2" fmla="*/ 3 w 10"/>
                <a:gd name="T3" fmla="*/ 4 h 15"/>
                <a:gd name="T4" fmla="*/ 6 w 10"/>
                <a:gd name="T5" fmla="*/ 9 h 15"/>
                <a:gd name="T6" fmla="*/ 7 w 10"/>
                <a:gd name="T7" fmla="*/ 11 h 15"/>
                <a:gd name="T8" fmla="*/ 10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3" y="4"/>
                  </a:lnTo>
                  <a:lnTo>
                    <a:pt x="6" y="9"/>
                  </a:lnTo>
                  <a:lnTo>
                    <a:pt x="7" y="11"/>
                  </a:lnTo>
                  <a:lnTo>
                    <a:pt x="10" y="1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5" name="Freeform 485"/>
            <p:cNvSpPr>
              <a:spLocks/>
            </p:cNvSpPr>
            <p:nvPr/>
          </p:nvSpPr>
          <p:spPr bwMode="auto">
            <a:xfrm>
              <a:off x="7698169" y="2617547"/>
              <a:ext cx="6200" cy="16827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8 h 19"/>
                <a:gd name="T4" fmla="*/ 7 w 7"/>
                <a:gd name="T5" fmla="*/ 15 h 19"/>
                <a:gd name="T6" fmla="*/ 7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8"/>
                  </a:lnTo>
                  <a:lnTo>
                    <a:pt x="7" y="15"/>
                  </a:lnTo>
                  <a:lnTo>
                    <a:pt x="7" y="1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6" name="Freeform 486"/>
            <p:cNvSpPr>
              <a:spLocks/>
            </p:cNvSpPr>
            <p:nvPr/>
          </p:nvSpPr>
          <p:spPr bwMode="auto">
            <a:xfrm>
              <a:off x="7704369" y="2634375"/>
              <a:ext cx="7971" cy="16827"/>
            </a:xfrm>
            <a:custGeom>
              <a:avLst/>
              <a:gdLst>
                <a:gd name="T0" fmla="*/ 0 w 9"/>
                <a:gd name="T1" fmla="*/ 0 h 19"/>
                <a:gd name="T2" fmla="*/ 2 w 9"/>
                <a:gd name="T3" fmla="*/ 4 h 19"/>
                <a:gd name="T4" fmla="*/ 9 w 9"/>
                <a:gd name="T5" fmla="*/ 18 h 19"/>
                <a:gd name="T6" fmla="*/ 9 w 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2" y="4"/>
                  </a:lnTo>
                  <a:lnTo>
                    <a:pt x="9" y="18"/>
                  </a:lnTo>
                  <a:lnTo>
                    <a:pt x="9" y="1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7" name="Freeform 487"/>
            <p:cNvSpPr>
              <a:spLocks/>
            </p:cNvSpPr>
            <p:nvPr/>
          </p:nvSpPr>
          <p:spPr bwMode="auto">
            <a:xfrm>
              <a:off x="7712340" y="2651202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8" name="Freeform 488"/>
            <p:cNvSpPr>
              <a:spLocks/>
            </p:cNvSpPr>
            <p:nvPr/>
          </p:nvSpPr>
          <p:spPr bwMode="auto">
            <a:xfrm>
              <a:off x="7705254" y="2114499"/>
              <a:ext cx="7971" cy="14170"/>
            </a:xfrm>
            <a:custGeom>
              <a:avLst/>
              <a:gdLst>
                <a:gd name="T0" fmla="*/ 9 w 9"/>
                <a:gd name="T1" fmla="*/ 0 h 16"/>
                <a:gd name="T2" fmla="*/ 5 w 9"/>
                <a:gd name="T3" fmla="*/ 6 h 16"/>
                <a:gd name="T4" fmla="*/ 3 w 9"/>
                <a:gd name="T5" fmla="*/ 13 h 16"/>
                <a:gd name="T6" fmla="*/ 0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5" y="6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9" name="Freeform 489"/>
            <p:cNvSpPr>
              <a:spLocks/>
            </p:cNvSpPr>
            <p:nvPr/>
          </p:nvSpPr>
          <p:spPr bwMode="auto">
            <a:xfrm>
              <a:off x="7692855" y="2486471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2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0" name="Freeform 490"/>
            <p:cNvSpPr>
              <a:spLocks/>
            </p:cNvSpPr>
            <p:nvPr/>
          </p:nvSpPr>
          <p:spPr bwMode="auto">
            <a:xfrm>
              <a:off x="7695512" y="2490014"/>
              <a:ext cx="2657" cy="14170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3 w 3"/>
                <a:gd name="T5" fmla="*/ 4 h 16"/>
                <a:gd name="T6" fmla="*/ 1 w 3"/>
                <a:gd name="T7" fmla="*/ 11 h 16"/>
                <a:gd name="T8" fmla="*/ 1 w 3"/>
                <a:gd name="T9" fmla="*/ 12 h 16"/>
                <a:gd name="T10" fmla="*/ 0 w 3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1" name="Freeform 491"/>
            <p:cNvSpPr>
              <a:spLocks/>
            </p:cNvSpPr>
            <p:nvPr/>
          </p:nvSpPr>
          <p:spPr bwMode="auto">
            <a:xfrm>
              <a:off x="7691084" y="2504184"/>
              <a:ext cx="4428" cy="15056"/>
            </a:xfrm>
            <a:custGeom>
              <a:avLst/>
              <a:gdLst>
                <a:gd name="T0" fmla="*/ 5 w 5"/>
                <a:gd name="T1" fmla="*/ 0 h 17"/>
                <a:gd name="T2" fmla="*/ 5 w 5"/>
                <a:gd name="T3" fmla="*/ 1 h 17"/>
                <a:gd name="T4" fmla="*/ 4 w 5"/>
                <a:gd name="T5" fmla="*/ 5 h 17"/>
                <a:gd name="T6" fmla="*/ 0 w 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5" y="1"/>
                  </a:lnTo>
                  <a:lnTo>
                    <a:pt x="4" y="5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2" name="Freeform 492"/>
            <p:cNvSpPr>
              <a:spLocks/>
            </p:cNvSpPr>
            <p:nvPr/>
          </p:nvSpPr>
          <p:spPr bwMode="auto">
            <a:xfrm>
              <a:off x="7722082" y="2713197"/>
              <a:ext cx="21256" cy="29226"/>
            </a:xfrm>
            <a:custGeom>
              <a:avLst/>
              <a:gdLst>
                <a:gd name="T0" fmla="*/ 0 w 24"/>
                <a:gd name="T1" fmla="*/ 0 h 33"/>
                <a:gd name="T2" fmla="*/ 13 w 24"/>
                <a:gd name="T3" fmla="*/ 19 h 33"/>
                <a:gd name="T4" fmla="*/ 21 w 24"/>
                <a:gd name="T5" fmla="*/ 27 h 33"/>
                <a:gd name="T6" fmla="*/ 24 w 24"/>
                <a:gd name="T7" fmla="*/ 31 h 33"/>
                <a:gd name="T8" fmla="*/ 24 w 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13" y="19"/>
                  </a:lnTo>
                  <a:lnTo>
                    <a:pt x="21" y="27"/>
                  </a:lnTo>
                  <a:lnTo>
                    <a:pt x="24" y="31"/>
                  </a:lnTo>
                  <a:lnTo>
                    <a:pt x="24" y="3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3" name="Freeform 493"/>
            <p:cNvSpPr>
              <a:spLocks/>
            </p:cNvSpPr>
            <p:nvPr/>
          </p:nvSpPr>
          <p:spPr bwMode="auto">
            <a:xfrm>
              <a:off x="7476757" y="2331483"/>
              <a:ext cx="7085" cy="4428"/>
            </a:xfrm>
            <a:custGeom>
              <a:avLst/>
              <a:gdLst>
                <a:gd name="T0" fmla="*/ 0 w 8"/>
                <a:gd name="T1" fmla="*/ 2 h 5"/>
                <a:gd name="T2" fmla="*/ 3 w 8"/>
                <a:gd name="T3" fmla="*/ 2 h 5"/>
                <a:gd name="T4" fmla="*/ 3 w 8"/>
                <a:gd name="T5" fmla="*/ 0 h 5"/>
                <a:gd name="T6" fmla="*/ 6 w 8"/>
                <a:gd name="T7" fmla="*/ 2 h 5"/>
                <a:gd name="T8" fmla="*/ 6 w 8"/>
                <a:gd name="T9" fmla="*/ 3 h 5"/>
                <a:gd name="T10" fmla="*/ 6 w 8"/>
                <a:gd name="T11" fmla="*/ 3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4" name="Freeform 494"/>
            <p:cNvSpPr>
              <a:spLocks/>
            </p:cNvSpPr>
            <p:nvPr/>
          </p:nvSpPr>
          <p:spPr bwMode="auto">
            <a:xfrm>
              <a:off x="7474100" y="2333254"/>
              <a:ext cx="2657" cy="0"/>
            </a:xfrm>
            <a:custGeom>
              <a:avLst/>
              <a:gdLst>
                <a:gd name="T0" fmla="*/ 0 w 3"/>
                <a:gd name="T1" fmla="*/ 2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5" name="Line 495"/>
            <p:cNvSpPr>
              <a:spLocks noChangeShapeType="1"/>
            </p:cNvSpPr>
            <p:nvPr/>
          </p:nvSpPr>
          <p:spPr bwMode="auto">
            <a:xfrm>
              <a:off x="7459044" y="2324398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6" name="Freeform 496"/>
            <p:cNvSpPr>
              <a:spLocks/>
            </p:cNvSpPr>
            <p:nvPr/>
          </p:nvSpPr>
          <p:spPr bwMode="auto">
            <a:xfrm>
              <a:off x="7459044" y="2326169"/>
              <a:ext cx="15056" cy="7085"/>
            </a:xfrm>
            <a:custGeom>
              <a:avLst/>
              <a:gdLst>
                <a:gd name="T0" fmla="*/ 0 w 17"/>
                <a:gd name="T1" fmla="*/ 0 h 8"/>
                <a:gd name="T2" fmla="*/ 0 w 17"/>
                <a:gd name="T3" fmla="*/ 1 h 8"/>
                <a:gd name="T4" fmla="*/ 1 w 17"/>
                <a:gd name="T5" fmla="*/ 1 h 8"/>
                <a:gd name="T6" fmla="*/ 3 w 17"/>
                <a:gd name="T7" fmla="*/ 1 h 8"/>
                <a:gd name="T8" fmla="*/ 4 w 17"/>
                <a:gd name="T9" fmla="*/ 1 h 8"/>
                <a:gd name="T10" fmla="*/ 5 w 17"/>
                <a:gd name="T11" fmla="*/ 1 h 8"/>
                <a:gd name="T12" fmla="*/ 5 w 17"/>
                <a:gd name="T13" fmla="*/ 1 h 8"/>
                <a:gd name="T14" fmla="*/ 5 w 17"/>
                <a:gd name="T15" fmla="*/ 1 h 8"/>
                <a:gd name="T16" fmla="*/ 7 w 17"/>
                <a:gd name="T17" fmla="*/ 2 h 8"/>
                <a:gd name="T18" fmla="*/ 7 w 17"/>
                <a:gd name="T19" fmla="*/ 4 h 8"/>
                <a:gd name="T20" fmla="*/ 8 w 17"/>
                <a:gd name="T21" fmla="*/ 5 h 8"/>
                <a:gd name="T22" fmla="*/ 8 w 17"/>
                <a:gd name="T23" fmla="*/ 6 h 8"/>
                <a:gd name="T24" fmla="*/ 9 w 17"/>
                <a:gd name="T25" fmla="*/ 6 h 8"/>
                <a:gd name="T26" fmla="*/ 11 w 17"/>
                <a:gd name="T27" fmla="*/ 6 h 8"/>
                <a:gd name="T28" fmla="*/ 13 w 17"/>
                <a:gd name="T29" fmla="*/ 8 h 8"/>
                <a:gd name="T30" fmla="*/ 15 w 17"/>
                <a:gd name="T31" fmla="*/ 8 h 8"/>
                <a:gd name="T32" fmla="*/ 17 w 1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7" name="Freeform 497"/>
            <p:cNvSpPr>
              <a:spLocks/>
            </p:cNvSpPr>
            <p:nvPr/>
          </p:nvSpPr>
          <p:spPr bwMode="auto">
            <a:xfrm>
              <a:off x="7483842" y="2335911"/>
              <a:ext cx="9742" cy="3543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1 h 4"/>
                <a:gd name="T4" fmla="*/ 4 w 11"/>
                <a:gd name="T5" fmla="*/ 1 h 4"/>
                <a:gd name="T6" fmla="*/ 7 w 11"/>
                <a:gd name="T7" fmla="*/ 2 h 4"/>
                <a:gd name="T8" fmla="*/ 10 w 11"/>
                <a:gd name="T9" fmla="*/ 2 h 4"/>
                <a:gd name="T10" fmla="*/ 11 w 1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8" name="Freeform 498"/>
            <p:cNvSpPr>
              <a:spLocks/>
            </p:cNvSpPr>
            <p:nvPr/>
          </p:nvSpPr>
          <p:spPr bwMode="auto">
            <a:xfrm>
              <a:off x="7445760" y="2322626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1 w 3"/>
                <a:gd name="T3" fmla="*/ 1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9" name="Freeform 499"/>
            <p:cNvSpPr>
              <a:spLocks/>
            </p:cNvSpPr>
            <p:nvPr/>
          </p:nvSpPr>
          <p:spPr bwMode="auto">
            <a:xfrm>
              <a:off x="7247375" y="2111842"/>
              <a:ext cx="13285" cy="4428"/>
            </a:xfrm>
            <a:custGeom>
              <a:avLst/>
              <a:gdLst>
                <a:gd name="T0" fmla="*/ 0 w 15"/>
                <a:gd name="T1" fmla="*/ 5 h 5"/>
                <a:gd name="T2" fmla="*/ 1 w 15"/>
                <a:gd name="T3" fmla="*/ 4 h 5"/>
                <a:gd name="T4" fmla="*/ 1 w 15"/>
                <a:gd name="T5" fmla="*/ 4 h 5"/>
                <a:gd name="T6" fmla="*/ 3 w 15"/>
                <a:gd name="T7" fmla="*/ 4 h 5"/>
                <a:gd name="T8" fmla="*/ 3 w 15"/>
                <a:gd name="T9" fmla="*/ 4 h 5"/>
                <a:gd name="T10" fmla="*/ 3 w 15"/>
                <a:gd name="T11" fmla="*/ 3 h 5"/>
                <a:gd name="T12" fmla="*/ 5 w 15"/>
                <a:gd name="T13" fmla="*/ 3 h 5"/>
                <a:gd name="T14" fmla="*/ 8 w 15"/>
                <a:gd name="T15" fmla="*/ 3 h 5"/>
                <a:gd name="T16" fmla="*/ 9 w 15"/>
                <a:gd name="T17" fmla="*/ 1 h 5"/>
                <a:gd name="T18" fmla="*/ 9 w 15"/>
                <a:gd name="T19" fmla="*/ 1 h 5"/>
                <a:gd name="T20" fmla="*/ 11 w 15"/>
                <a:gd name="T21" fmla="*/ 1 h 5"/>
                <a:gd name="T22" fmla="*/ 12 w 15"/>
                <a:gd name="T23" fmla="*/ 0 h 5"/>
                <a:gd name="T24" fmla="*/ 12 w 15"/>
                <a:gd name="T25" fmla="*/ 0 h 5"/>
                <a:gd name="T26" fmla="*/ 13 w 15"/>
                <a:gd name="T27" fmla="*/ 0 h 5"/>
                <a:gd name="T28" fmla="*/ 13 w 15"/>
                <a:gd name="T29" fmla="*/ 0 h 5"/>
                <a:gd name="T30" fmla="*/ 15 w 15"/>
                <a:gd name="T31" fmla="*/ 0 h 5"/>
                <a:gd name="T32" fmla="*/ 15 w 15"/>
                <a:gd name="T33" fmla="*/ 0 h 5"/>
                <a:gd name="T34" fmla="*/ 15 w 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0" name="Freeform 500"/>
            <p:cNvSpPr>
              <a:spLocks/>
            </p:cNvSpPr>
            <p:nvPr/>
          </p:nvSpPr>
          <p:spPr bwMode="auto">
            <a:xfrm>
              <a:off x="7284572" y="2123355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1" name="Freeform 501"/>
            <p:cNvSpPr>
              <a:spLocks/>
            </p:cNvSpPr>
            <p:nvPr/>
          </p:nvSpPr>
          <p:spPr bwMode="auto">
            <a:xfrm>
              <a:off x="7260659" y="2111842"/>
              <a:ext cx="23912" cy="13285"/>
            </a:xfrm>
            <a:custGeom>
              <a:avLst/>
              <a:gdLst>
                <a:gd name="T0" fmla="*/ 0 w 27"/>
                <a:gd name="T1" fmla="*/ 0 h 15"/>
                <a:gd name="T2" fmla="*/ 1 w 27"/>
                <a:gd name="T3" fmla="*/ 0 h 15"/>
                <a:gd name="T4" fmla="*/ 3 w 27"/>
                <a:gd name="T5" fmla="*/ 1 h 15"/>
                <a:gd name="T6" fmla="*/ 3 w 27"/>
                <a:gd name="T7" fmla="*/ 1 h 15"/>
                <a:gd name="T8" fmla="*/ 3 w 27"/>
                <a:gd name="T9" fmla="*/ 1 h 15"/>
                <a:gd name="T10" fmla="*/ 4 w 27"/>
                <a:gd name="T11" fmla="*/ 1 h 15"/>
                <a:gd name="T12" fmla="*/ 4 w 27"/>
                <a:gd name="T13" fmla="*/ 1 h 15"/>
                <a:gd name="T14" fmla="*/ 5 w 27"/>
                <a:gd name="T15" fmla="*/ 1 h 15"/>
                <a:gd name="T16" fmla="*/ 5 w 27"/>
                <a:gd name="T17" fmla="*/ 1 h 15"/>
                <a:gd name="T18" fmla="*/ 5 w 27"/>
                <a:gd name="T19" fmla="*/ 0 h 15"/>
                <a:gd name="T20" fmla="*/ 7 w 27"/>
                <a:gd name="T21" fmla="*/ 0 h 15"/>
                <a:gd name="T22" fmla="*/ 7 w 27"/>
                <a:gd name="T23" fmla="*/ 0 h 15"/>
                <a:gd name="T24" fmla="*/ 8 w 27"/>
                <a:gd name="T25" fmla="*/ 1 h 15"/>
                <a:gd name="T26" fmla="*/ 11 w 27"/>
                <a:gd name="T27" fmla="*/ 3 h 15"/>
                <a:gd name="T28" fmla="*/ 12 w 27"/>
                <a:gd name="T29" fmla="*/ 4 h 15"/>
                <a:gd name="T30" fmla="*/ 12 w 27"/>
                <a:gd name="T31" fmla="*/ 4 h 15"/>
                <a:gd name="T32" fmla="*/ 13 w 27"/>
                <a:gd name="T33" fmla="*/ 4 h 15"/>
                <a:gd name="T34" fmla="*/ 13 w 27"/>
                <a:gd name="T35" fmla="*/ 4 h 15"/>
                <a:gd name="T36" fmla="*/ 13 w 27"/>
                <a:gd name="T37" fmla="*/ 5 h 15"/>
                <a:gd name="T38" fmla="*/ 13 w 27"/>
                <a:gd name="T39" fmla="*/ 7 h 15"/>
                <a:gd name="T40" fmla="*/ 15 w 27"/>
                <a:gd name="T41" fmla="*/ 8 h 15"/>
                <a:gd name="T42" fmla="*/ 15 w 27"/>
                <a:gd name="T43" fmla="*/ 9 h 15"/>
                <a:gd name="T44" fmla="*/ 15 w 27"/>
                <a:gd name="T45" fmla="*/ 11 h 15"/>
                <a:gd name="T46" fmla="*/ 15 w 27"/>
                <a:gd name="T47" fmla="*/ 11 h 15"/>
                <a:gd name="T48" fmla="*/ 16 w 27"/>
                <a:gd name="T49" fmla="*/ 11 h 15"/>
                <a:gd name="T50" fmla="*/ 17 w 27"/>
                <a:gd name="T51" fmla="*/ 11 h 15"/>
                <a:gd name="T52" fmla="*/ 19 w 27"/>
                <a:gd name="T53" fmla="*/ 12 h 15"/>
                <a:gd name="T54" fmla="*/ 20 w 27"/>
                <a:gd name="T55" fmla="*/ 12 h 15"/>
                <a:gd name="T56" fmla="*/ 23 w 27"/>
                <a:gd name="T57" fmla="*/ 13 h 15"/>
                <a:gd name="T58" fmla="*/ 23 w 27"/>
                <a:gd name="T59" fmla="*/ 13 h 15"/>
                <a:gd name="T60" fmla="*/ 24 w 27"/>
                <a:gd name="T61" fmla="*/ 13 h 15"/>
                <a:gd name="T62" fmla="*/ 25 w 27"/>
                <a:gd name="T63" fmla="*/ 15 h 15"/>
                <a:gd name="T64" fmla="*/ 25 w 27"/>
                <a:gd name="T65" fmla="*/ 13 h 15"/>
                <a:gd name="T66" fmla="*/ 27 w 27"/>
                <a:gd name="T6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2" name="Freeform 502"/>
            <p:cNvSpPr>
              <a:spLocks/>
            </p:cNvSpPr>
            <p:nvPr/>
          </p:nvSpPr>
          <p:spPr bwMode="auto">
            <a:xfrm>
              <a:off x="7282801" y="2122470"/>
              <a:ext cx="6200" cy="7085"/>
            </a:xfrm>
            <a:custGeom>
              <a:avLst/>
              <a:gdLst>
                <a:gd name="T0" fmla="*/ 3 w 7"/>
                <a:gd name="T1" fmla="*/ 1 h 8"/>
                <a:gd name="T2" fmla="*/ 5 w 7"/>
                <a:gd name="T3" fmla="*/ 0 h 8"/>
                <a:gd name="T4" fmla="*/ 6 w 7"/>
                <a:gd name="T5" fmla="*/ 0 h 8"/>
                <a:gd name="T6" fmla="*/ 6 w 7"/>
                <a:gd name="T7" fmla="*/ 0 h 8"/>
                <a:gd name="T8" fmla="*/ 6 w 7"/>
                <a:gd name="T9" fmla="*/ 0 h 8"/>
                <a:gd name="T10" fmla="*/ 7 w 7"/>
                <a:gd name="T11" fmla="*/ 0 h 8"/>
                <a:gd name="T12" fmla="*/ 7 w 7"/>
                <a:gd name="T13" fmla="*/ 1 h 8"/>
                <a:gd name="T14" fmla="*/ 7 w 7"/>
                <a:gd name="T15" fmla="*/ 1 h 8"/>
                <a:gd name="T16" fmla="*/ 7 w 7"/>
                <a:gd name="T17" fmla="*/ 3 h 8"/>
                <a:gd name="T18" fmla="*/ 7 w 7"/>
                <a:gd name="T19" fmla="*/ 4 h 8"/>
                <a:gd name="T20" fmla="*/ 7 w 7"/>
                <a:gd name="T21" fmla="*/ 4 h 8"/>
                <a:gd name="T22" fmla="*/ 7 w 7"/>
                <a:gd name="T23" fmla="*/ 4 h 8"/>
                <a:gd name="T24" fmla="*/ 6 w 7"/>
                <a:gd name="T25" fmla="*/ 3 h 8"/>
                <a:gd name="T26" fmla="*/ 6 w 7"/>
                <a:gd name="T27" fmla="*/ 3 h 8"/>
                <a:gd name="T28" fmla="*/ 5 w 7"/>
                <a:gd name="T29" fmla="*/ 3 h 8"/>
                <a:gd name="T30" fmla="*/ 3 w 7"/>
                <a:gd name="T31" fmla="*/ 3 h 8"/>
                <a:gd name="T32" fmla="*/ 2 w 7"/>
                <a:gd name="T33" fmla="*/ 3 h 8"/>
                <a:gd name="T34" fmla="*/ 2 w 7"/>
                <a:gd name="T35" fmla="*/ 4 h 8"/>
                <a:gd name="T36" fmla="*/ 0 w 7"/>
                <a:gd name="T37" fmla="*/ 4 h 8"/>
                <a:gd name="T38" fmla="*/ 0 w 7"/>
                <a:gd name="T39" fmla="*/ 4 h 8"/>
                <a:gd name="T40" fmla="*/ 0 w 7"/>
                <a:gd name="T41" fmla="*/ 4 h 8"/>
                <a:gd name="T42" fmla="*/ 0 w 7"/>
                <a:gd name="T43" fmla="*/ 6 h 8"/>
                <a:gd name="T44" fmla="*/ 0 w 7"/>
                <a:gd name="T45" fmla="*/ 7 h 8"/>
                <a:gd name="T46" fmla="*/ 0 w 7"/>
                <a:gd name="T47" fmla="*/ 8 h 8"/>
                <a:gd name="T48" fmla="*/ 0 w 7"/>
                <a:gd name="T4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8">
                  <a:moveTo>
                    <a:pt x="3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3" name="Freeform 503"/>
            <p:cNvSpPr>
              <a:spLocks/>
            </p:cNvSpPr>
            <p:nvPr/>
          </p:nvSpPr>
          <p:spPr bwMode="auto">
            <a:xfrm>
              <a:off x="7279258" y="2129555"/>
              <a:ext cx="7971" cy="9742"/>
            </a:xfrm>
            <a:custGeom>
              <a:avLst/>
              <a:gdLst>
                <a:gd name="T0" fmla="*/ 4 w 9"/>
                <a:gd name="T1" fmla="*/ 0 h 11"/>
                <a:gd name="T2" fmla="*/ 4 w 9"/>
                <a:gd name="T3" fmla="*/ 0 h 11"/>
                <a:gd name="T4" fmla="*/ 3 w 9"/>
                <a:gd name="T5" fmla="*/ 2 h 11"/>
                <a:gd name="T6" fmla="*/ 2 w 9"/>
                <a:gd name="T7" fmla="*/ 2 h 11"/>
                <a:gd name="T8" fmla="*/ 2 w 9"/>
                <a:gd name="T9" fmla="*/ 2 h 11"/>
                <a:gd name="T10" fmla="*/ 2 w 9"/>
                <a:gd name="T11" fmla="*/ 2 h 11"/>
                <a:gd name="T12" fmla="*/ 2 w 9"/>
                <a:gd name="T13" fmla="*/ 3 h 11"/>
                <a:gd name="T14" fmla="*/ 0 w 9"/>
                <a:gd name="T15" fmla="*/ 3 h 11"/>
                <a:gd name="T16" fmla="*/ 0 w 9"/>
                <a:gd name="T17" fmla="*/ 4 h 11"/>
                <a:gd name="T18" fmla="*/ 2 w 9"/>
                <a:gd name="T19" fmla="*/ 4 h 11"/>
                <a:gd name="T20" fmla="*/ 3 w 9"/>
                <a:gd name="T21" fmla="*/ 6 h 11"/>
                <a:gd name="T22" fmla="*/ 3 w 9"/>
                <a:gd name="T23" fmla="*/ 6 h 11"/>
                <a:gd name="T24" fmla="*/ 3 w 9"/>
                <a:gd name="T25" fmla="*/ 7 h 11"/>
                <a:gd name="T26" fmla="*/ 3 w 9"/>
                <a:gd name="T27" fmla="*/ 8 h 11"/>
                <a:gd name="T28" fmla="*/ 4 w 9"/>
                <a:gd name="T29" fmla="*/ 8 h 11"/>
                <a:gd name="T30" fmla="*/ 4 w 9"/>
                <a:gd name="T31" fmla="*/ 8 h 11"/>
                <a:gd name="T32" fmla="*/ 6 w 9"/>
                <a:gd name="T33" fmla="*/ 8 h 11"/>
                <a:gd name="T34" fmla="*/ 7 w 9"/>
                <a:gd name="T35" fmla="*/ 10 h 11"/>
                <a:gd name="T36" fmla="*/ 9 w 9"/>
                <a:gd name="T37" fmla="*/ 10 h 11"/>
                <a:gd name="T38" fmla="*/ 9 w 9"/>
                <a:gd name="T39" fmla="*/ 10 h 11"/>
                <a:gd name="T40" fmla="*/ 9 w 9"/>
                <a:gd name="T41" fmla="*/ 10 h 11"/>
                <a:gd name="T42" fmla="*/ 9 w 9"/>
                <a:gd name="T43" fmla="*/ 11 h 11"/>
                <a:gd name="T44" fmla="*/ 9 w 9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4" name="Freeform 504"/>
            <p:cNvSpPr>
              <a:spLocks/>
            </p:cNvSpPr>
            <p:nvPr/>
          </p:nvSpPr>
          <p:spPr bwMode="auto">
            <a:xfrm>
              <a:off x="7284572" y="2139297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5" name="Freeform 505"/>
            <p:cNvSpPr>
              <a:spLocks/>
            </p:cNvSpPr>
            <p:nvPr/>
          </p:nvSpPr>
          <p:spPr bwMode="auto">
            <a:xfrm>
              <a:off x="7282801" y="2141954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6" name="Freeform 506"/>
            <p:cNvSpPr>
              <a:spLocks/>
            </p:cNvSpPr>
            <p:nvPr/>
          </p:nvSpPr>
          <p:spPr bwMode="auto">
            <a:xfrm>
              <a:off x="7281915" y="2141954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7" name="Line 507"/>
            <p:cNvSpPr>
              <a:spLocks noChangeShapeType="1"/>
            </p:cNvSpPr>
            <p:nvPr/>
          </p:nvSpPr>
          <p:spPr bwMode="auto">
            <a:xfrm flipH="1">
              <a:off x="7281029" y="2142840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8" name="Freeform 508"/>
            <p:cNvSpPr>
              <a:spLocks/>
            </p:cNvSpPr>
            <p:nvPr/>
          </p:nvSpPr>
          <p:spPr bwMode="auto">
            <a:xfrm>
              <a:off x="7278372" y="2142840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1 w 3"/>
                <a:gd name="T5" fmla="*/ 1 h 10"/>
                <a:gd name="T6" fmla="*/ 0 w 3"/>
                <a:gd name="T7" fmla="*/ 3 h 10"/>
                <a:gd name="T8" fmla="*/ 0 w 3"/>
                <a:gd name="T9" fmla="*/ 4 h 10"/>
                <a:gd name="T10" fmla="*/ 0 w 3"/>
                <a:gd name="T11" fmla="*/ 4 h 10"/>
                <a:gd name="T12" fmla="*/ 1 w 3"/>
                <a:gd name="T13" fmla="*/ 6 h 10"/>
                <a:gd name="T14" fmla="*/ 1 w 3"/>
                <a:gd name="T15" fmla="*/ 7 h 10"/>
                <a:gd name="T16" fmla="*/ 1 w 3"/>
                <a:gd name="T17" fmla="*/ 7 h 10"/>
                <a:gd name="T18" fmla="*/ 1 w 3"/>
                <a:gd name="T19" fmla="*/ 8 h 10"/>
                <a:gd name="T20" fmla="*/ 1 w 3"/>
                <a:gd name="T21" fmla="*/ 10 h 10"/>
                <a:gd name="T22" fmla="*/ 0 w 3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9" name="Line 509"/>
            <p:cNvSpPr>
              <a:spLocks noChangeShapeType="1"/>
            </p:cNvSpPr>
            <p:nvPr/>
          </p:nvSpPr>
          <p:spPr bwMode="auto">
            <a:xfrm flipH="1">
              <a:off x="7281029" y="2156124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0" name="Freeform 510"/>
            <p:cNvSpPr>
              <a:spLocks/>
            </p:cNvSpPr>
            <p:nvPr/>
          </p:nvSpPr>
          <p:spPr bwMode="auto">
            <a:xfrm>
              <a:off x="7278372" y="2157010"/>
              <a:ext cx="2657" cy="7085"/>
            </a:xfrm>
            <a:custGeom>
              <a:avLst/>
              <a:gdLst>
                <a:gd name="T0" fmla="*/ 3 w 3"/>
                <a:gd name="T1" fmla="*/ 0 h 8"/>
                <a:gd name="T2" fmla="*/ 3 w 3"/>
                <a:gd name="T3" fmla="*/ 0 h 8"/>
                <a:gd name="T4" fmla="*/ 3 w 3"/>
                <a:gd name="T5" fmla="*/ 2 h 8"/>
                <a:gd name="T6" fmla="*/ 3 w 3"/>
                <a:gd name="T7" fmla="*/ 2 h 8"/>
                <a:gd name="T8" fmla="*/ 1 w 3"/>
                <a:gd name="T9" fmla="*/ 4 h 8"/>
                <a:gd name="T10" fmla="*/ 0 w 3"/>
                <a:gd name="T11" fmla="*/ 4 h 8"/>
                <a:gd name="T12" fmla="*/ 0 w 3"/>
                <a:gd name="T13" fmla="*/ 6 h 8"/>
                <a:gd name="T14" fmla="*/ 0 w 3"/>
                <a:gd name="T15" fmla="*/ 6 h 8"/>
                <a:gd name="T16" fmla="*/ 0 w 3"/>
                <a:gd name="T17" fmla="*/ 6 h 8"/>
                <a:gd name="T18" fmla="*/ 0 w 3"/>
                <a:gd name="T19" fmla="*/ 7 h 8"/>
                <a:gd name="T20" fmla="*/ 1 w 3"/>
                <a:gd name="T21" fmla="*/ 7 h 8"/>
                <a:gd name="T22" fmla="*/ 1 w 3"/>
                <a:gd name="T23" fmla="*/ 7 h 8"/>
                <a:gd name="T24" fmla="*/ 3 w 3"/>
                <a:gd name="T25" fmla="*/ 8 h 8"/>
                <a:gd name="T26" fmla="*/ 3 w 3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1" name="Freeform 511"/>
            <p:cNvSpPr>
              <a:spLocks/>
            </p:cNvSpPr>
            <p:nvPr/>
          </p:nvSpPr>
          <p:spPr bwMode="auto">
            <a:xfrm>
              <a:off x="7267744" y="2164095"/>
              <a:ext cx="20370" cy="15942"/>
            </a:xfrm>
            <a:custGeom>
              <a:avLst/>
              <a:gdLst>
                <a:gd name="T0" fmla="*/ 15 w 23"/>
                <a:gd name="T1" fmla="*/ 0 h 18"/>
                <a:gd name="T2" fmla="*/ 17 w 23"/>
                <a:gd name="T3" fmla="*/ 2 h 18"/>
                <a:gd name="T4" fmla="*/ 19 w 23"/>
                <a:gd name="T5" fmla="*/ 2 h 18"/>
                <a:gd name="T6" fmla="*/ 22 w 23"/>
                <a:gd name="T7" fmla="*/ 2 h 18"/>
                <a:gd name="T8" fmla="*/ 22 w 23"/>
                <a:gd name="T9" fmla="*/ 2 h 18"/>
                <a:gd name="T10" fmla="*/ 23 w 23"/>
                <a:gd name="T11" fmla="*/ 2 h 18"/>
                <a:gd name="T12" fmla="*/ 23 w 23"/>
                <a:gd name="T13" fmla="*/ 3 h 18"/>
                <a:gd name="T14" fmla="*/ 23 w 23"/>
                <a:gd name="T15" fmla="*/ 4 h 18"/>
                <a:gd name="T16" fmla="*/ 23 w 23"/>
                <a:gd name="T17" fmla="*/ 4 h 18"/>
                <a:gd name="T18" fmla="*/ 23 w 23"/>
                <a:gd name="T19" fmla="*/ 6 h 18"/>
                <a:gd name="T20" fmla="*/ 23 w 23"/>
                <a:gd name="T21" fmla="*/ 6 h 18"/>
                <a:gd name="T22" fmla="*/ 22 w 23"/>
                <a:gd name="T23" fmla="*/ 6 h 18"/>
                <a:gd name="T24" fmla="*/ 22 w 23"/>
                <a:gd name="T25" fmla="*/ 6 h 18"/>
                <a:gd name="T26" fmla="*/ 20 w 23"/>
                <a:gd name="T27" fmla="*/ 6 h 18"/>
                <a:gd name="T28" fmla="*/ 19 w 23"/>
                <a:gd name="T29" fmla="*/ 6 h 18"/>
                <a:gd name="T30" fmla="*/ 19 w 23"/>
                <a:gd name="T31" fmla="*/ 7 h 18"/>
                <a:gd name="T32" fmla="*/ 17 w 23"/>
                <a:gd name="T33" fmla="*/ 7 h 18"/>
                <a:gd name="T34" fmla="*/ 17 w 23"/>
                <a:gd name="T35" fmla="*/ 7 h 18"/>
                <a:gd name="T36" fmla="*/ 16 w 23"/>
                <a:gd name="T37" fmla="*/ 9 h 18"/>
                <a:gd name="T38" fmla="*/ 15 w 23"/>
                <a:gd name="T39" fmla="*/ 10 h 18"/>
                <a:gd name="T40" fmla="*/ 15 w 23"/>
                <a:gd name="T41" fmla="*/ 10 h 18"/>
                <a:gd name="T42" fmla="*/ 15 w 23"/>
                <a:gd name="T43" fmla="*/ 10 h 18"/>
                <a:gd name="T44" fmla="*/ 16 w 23"/>
                <a:gd name="T45" fmla="*/ 11 h 18"/>
                <a:gd name="T46" fmla="*/ 16 w 23"/>
                <a:gd name="T47" fmla="*/ 11 h 18"/>
                <a:gd name="T48" fmla="*/ 16 w 23"/>
                <a:gd name="T49" fmla="*/ 11 h 18"/>
                <a:gd name="T50" fmla="*/ 17 w 23"/>
                <a:gd name="T51" fmla="*/ 11 h 18"/>
                <a:gd name="T52" fmla="*/ 19 w 23"/>
                <a:gd name="T53" fmla="*/ 13 h 18"/>
                <a:gd name="T54" fmla="*/ 20 w 23"/>
                <a:gd name="T55" fmla="*/ 13 h 18"/>
                <a:gd name="T56" fmla="*/ 20 w 23"/>
                <a:gd name="T57" fmla="*/ 13 h 18"/>
                <a:gd name="T58" fmla="*/ 20 w 23"/>
                <a:gd name="T59" fmla="*/ 13 h 18"/>
                <a:gd name="T60" fmla="*/ 20 w 23"/>
                <a:gd name="T61" fmla="*/ 14 h 18"/>
                <a:gd name="T62" fmla="*/ 20 w 23"/>
                <a:gd name="T63" fmla="*/ 14 h 18"/>
                <a:gd name="T64" fmla="*/ 20 w 23"/>
                <a:gd name="T65" fmla="*/ 14 h 18"/>
                <a:gd name="T66" fmla="*/ 19 w 23"/>
                <a:gd name="T67" fmla="*/ 14 h 18"/>
                <a:gd name="T68" fmla="*/ 16 w 23"/>
                <a:gd name="T69" fmla="*/ 15 h 18"/>
                <a:gd name="T70" fmla="*/ 16 w 23"/>
                <a:gd name="T71" fmla="*/ 17 h 18"/>
                <a:gd name="T72" fmla="*/ 15 w 23"/>
                <a:gd name="T73" fmla="*/ 15 h 18"/>
                <a:gd name="T74" fmla="*/ 13 w 23"/>
                <a:gd name="T75" fmla="*/ 15 h 18"/>
                <a:gd name="T76" fmla="*/ 13 w 23"/>
                <a:gd name="T77" fmla="*/ 15 h 18"/>
                <a:gd name="T78" fmla="*/ 12 w 23"/>
                <a:gd name="T79" fmla="*/ 15 h 18"/>
                <a:gd name="T80" fmla="*/ 12 w 23"/>
                <a:gd name="T81" fmla="*/ 15 h 18"/>
                <a:gd name="T82" fmla="*/ 12 w 23"/>
                <a:gd name="T83" fmla="*/ 15 h 18"/>
                <a:gd name="T84" fmla="*/ 12 w 23"/>
                <a:gd name="T85" fmla="*/ 15 h 18"/>
                <a:gd name="T86" fmla="*/ 12 w 23"/>
                <a:gd name="T87" fmla="*/ 17 h 18"/>
                <a:gd name="T88" fmla="*/ 12 w 23"/>
                <a:gd name="T89" fmla="*/ 17 h 18"/>
                <a:gd name="T90" fmla="*/ 11 w 23"/>
                <a:gd name="T91" fmla="*/ 17 h 18"/>
                <a:gd name="T92" fmla="*/ 9 w 23"/>
                <a:gd name="T93" fmla="*/ 17 h 18"/>
                <a:gd name="T94" fmla="*/ 8 w 23"/>
                <a:gd name="T95" fmla="*/ 17 h 18"/>
                <a:gd name="T96" fmla="*/ 5 w 23"/>
                <a:gd name="T97" fmla="*/ 18 h 18"/>
                <a:gd name="T98" fmla="*/ 3 w 23"/>
                <a:gd name="T99" fmla="*/ 18 h 18"/>
                <a:gd name="T100" fmla="*/ 1 w 23"/>
                <a:gd name="T101" fmla="*/ 17 h 18"/>
                <a:gd name="T102" fmla="*/ 0 w 23"/>
                <a:gd name="T103" fmla="*/ 18 h 18"/>
                <a:gd name="T104" fmla="*/ 0 w 23"/>
                <a:gd name="T10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8">
                  <a:moveTo>
                    <a:pt x="15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2" name="Freeform 512"/>
            <p:cNvSpPr>
              <a:spLocks/>
            </p:cNvSpPr>
            <p:nvPr/>
          </p:nvSpPr>
          <p:spPr bwMode="auto">
            <a:xfrm>
              <a:off x="7264202" y="2180037"/>
              <a:ext cx="3543" cy="0"/>
            </a:xfrm>
            <a:custGeom>
              <a:avLst/>
              <a:gdLst>
                <a:gd name="T0" fmla="*/ 4 w 4"/>
                <a:gd name="T1" fmla="*/ 1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3" name="Freeform 513"/>
            <p:cNvSpPr>
              <a:spLocks/>
            </p:cNvSpPr>
            <p:nvPr/>
          </p:nvSpPr>
          <p:spPr bwMode="auto">
            <a:xfrm>
              <a:off x="7258002" y="2179151"/>
              <a:ext cx="6200" cy="886"/>
            </a:xfrm>
            <a:custGeom>
              <a:avLst/>
              <a:gdLst>
                <a:gd name="T0" fmla="*/ 7 w 7"/>
                <a:gd name="T1" fmla="*/ 1 h 1"/>
                <a:gd name="T2" fmla="*/ 7 w 7"/>
                <a:gd name="T3" fmla="*/ 1 h 1"/>
                <a:gd name="T4" fmla="*/ 4 w 7"/>
                <a:gd name="T5" fmla="*/ 1 h 1"/>
                <a:gd name="T6" fmla="*/ 4 w 7"/>
                <a:gd name="T7" fmla="*/ 0 h 1"/>
                <a:gd name="T8" fmla="*/ 4 w 7"/>
                <a:gd name="T9" fmla="*/ 0 h 1"/>
                <a:gd name="T10" fmla="*/ 3 w 7"/>
                <a:gd name="T11" fmla="*/ 0 h 1"/>
                <a:gd name="T12" fmla="*/ 3 w 7"/>
                <a:gd name="T13" fmla="*/ 1 h 1"/>
                <a:gd name="T14" fmla="*/ 0 w 7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lnTo>
                    <a:pt x="7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4" name="Freeform 514"/>
            <p:cNvSpPr>
              <a:spLocks/>
            </p:cNvSpPr>
            <p:nvPr/>
          </p:nvSpPr>
          <p:spPr bwMode="auto">
            <a:xfrm>
              <a:off x="7258002" y="218003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5" name="Freeform 515"/>
            <p:cNvSpPr>
              <a:spLocks/>
            </p:cNvSpPr>
            <p:nvPr/>
          </p:nvSpPr>
          <p:spPr bwMode="auto">
            <a:xfrm>
              <a:off x="7253574" y="2180037"/>
              <a:ext cx="4428" cy="886"/>
            </a:xfrm>
            <a:custGeom>
              <a:avLst/>
              <a:gdLst>
                <a:gd name="T0" fmla="*/ 5 w 5"/>
                <a:gd name="T1" fmla="*/ 1 h 1"/>
                <a:gd name="T2" fmla="*/ 4 w 5"/>
                <a:gd name="T3" fmla="*/ 1 h 1"/>
                <a:gd name="T4" fmla="*/ 1 w 5"/>
                <a:gd name="T5" fmla="*/ 0 h 1"/>
                <a:gd name="T6" fmla="*/ 1 w 5"/>
                <a:gd name="T7" fmla="*/ 0 h 1"/>
                <a:gd name="T8" fmla="*/ 0 w 5"/>
                <a:gd name="T9" fmla="*/ 1 h 1"/>
                <a:gd name="T10" fmla="*/ 0 w 5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6" name="Line 516"/>
            <p:cNvSpPr>
              <a:spLocks noChangeShapeType="1"/>
            </p:cNvSpPr>
            <p:nvPr/>
          </p:nvSpPr>
          <p:spPr bwMode="auto">
            <a:xfrm>
              <a:off x="7253574" y="218092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7" name="Freeform 517"/>
            <p:cNvSpPr>
              <a:spLocks/>
            </p:cNvSpPr>
            <p:nvPr/>
          </p:nvSpPr>
          <p:spPr bwMode="auto">
            <a:xfrm>
              <a:off x="7250032" y="218092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1 w 4"/>
                <a:gd name="T5" fmla="*/ 2 h 3"/>
                <a:gd name="T6" fmla="*/ 1 w 4"/>
                <a:gd name="T7" fmla="*/ 2 h 3"/>
                <a:gd name="T8" fmla="*/ 0 w 4"/>
                <a:gd name="T9" fmla="*/ 2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8" name="Freeform 518"/>
            <p:cNvSpPr>
              <a:spLocks/>
            </p:cNvSpPr>
            <p:nvPr/>
          </p:nvSpPr>
          <p:spPr bwMode="auto">
            <a:xfrm>
              <a:off x="7248260" y="2183580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9" name="Freeform 519"/>
            <p:cNvSpPr>
              <a:spLocks/>
            </p:cNvSpPr>
            <p:nvPr/>
          </p:nvSpPr>
          <p:spPr bwMode="auto">
            <a:xfrm>
              <a:off x="7248260" y="2183580"/>
              <a:ext cx="2657" cy="7971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2 w 3"/>
                <a:gd name="T5" fmla="*/ 1 h 9"/>
                <a:gd name="T6" fmla="*/ 2 w 3"/>
                <a:gd name="T7" fmla="*/ 4 h 9"/>
                <a:gd name="T8" fmla="*/ 3 w 3"/>
                <a:gd name="T9" fmla="*/ 4 h 9"/>
                <a:gd name="T10" fmla="*/ 3 w 3"/>
                <a:gd name="T11" fmla="*/ 7 h 9"/>
                <a:gd name="T12" fmla="*/ 3 w 3"/>
                <a:gd name="T13" fmla="*/ 7 h 9"/>
                <a:gd name="T14" fmla="*/ 3 w 3"/>
                <a:gd name="T15" fmla="*/ 8 h 9"/>
                <a:gd name="T16" fmla="*/ 3 w 3"/>
                <a:gd name="T17" fmla="*/ 9 h 9"/>
                <a:gd name="T18" fmla="*/ 3 w 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0" name="Freeform 520"/>
            <p:cNvSpPr>
              <a:spLocks/>
            </p:cNvSpPr>
            <p:nvPr/>
          </p:nvSpPr>
          <p:spPr bwMode="auto">
            <a:xfrm>
              <a:off x="7248260" y="2191550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2 w 3"/>
                <a:gd name="T7" fmla="*/ 2 h 3"/>
                <a:gd name="T8" fmla="*/ 0 w 3"/>
                <a:gd name="T9" fmla="*/ 2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1" name="Freeform 521"/>
            <p:cNvSpPr>
              <a:spLocks/>
            </p:cNvSpPr>
            <p:nvPr/>
          </p:nvSpPr>
          <p:spPr bwMode="auto">
            <a:xfrm>
              <a:off x="7244718" y="2193322"/>
              <a:ext cx="3543" cy="886"/>
            </a:xfrm>
            <a:custGeom>
              <a:avLst/>
              <a:gdLst>
                <a:gd name="T0" fmla="*/ 4 w 4"/>
                <a:gd name="T1" fmla="*/ 1 h 1"/>
                <a:gd name="T2" fmla="*/ 3 w 4"/>
                <a:gd name="T3" fmla="*/ 1 h 1"/>
                <a:gd name="T4" fmla="*/ 3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2" name="Freeform 522"/>
            <p:cNvSpPr>
              <a:spLocks/>
            </p:cNvSpPr>
            <p:nvPr/>
          </p:nvSpPr>
          <p:spPr bwMode="auto">
            <a:xfrm>
              <a:off x="7240289" y="2193322"/>
              <a:ext cx="4428" cy="442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4 w 5"/>
                <a:gd name="T7" fmla="*/ 0 h 5"/>
                <a:gd name="T8" fmla="*/ 4 w 5"/>
                <a:gd name="T9" fmla="*/ 0 h 5"/>
                <a:gd name="T10" fmla="*/ 3 w 5"/>
                <a:gd name="T11" fmla="*/ 0 h 5"/>
                <a:gd name="T12" fmla="*/ 1 w 5"/>
                <a:gd name="T13" fmla="*/ 1 h 5"/>
                <a:gd name="T14" fmla="*/ 1 w 5"/>
                <a:gd name="T15" fmla="*/ 1 h 5"/>
                <a:gd name="T16" fmla="*/ 1 w 5"/>
                <a:gd name="T17" fmla="*/ 3 h 5"/>
                <a:gd name="T18" fmla="*/ 1 w 5"/>
                <a:gd name="T19" fmla="*/ 4 h 5"/>
                <a:gd name="T20" fmla="*/ 0 w 5"/>
                <a:gd name="T21" fmla="*/ 5 h 5"/>
                <a:gd name="T22" fmla="*/ 0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3" name="Freeform 523"/>
            <p:cNvSpPr>
              <a:spLocks/>
            </p:cNvSpPr>
            <p:nvPr/>
          </p:nvSpPr>
          <p:spPr bwMode="auto">
            <a:xfrm>
              <a:off x="7234976" y="2197750"/>
              <a:ext cx="5314" cy="5314"/>
            </a:xfrm>
            <a:custGeom>
              <a:avLst/>
              <a:gdLst>
                <a:gd name="T0" fmla="*/ 6 w 6"/>
                <a:gd name="T1" fmla="*/ 0 h 6"/>
                <a:gd name="T2" fmla="*/ 5 w 6"/>
                <a:gd name="T3" fmla="*/ 2 h 6"/>
                <a:gd name="T4" fmla="*/ 5 w 6"/>
                <a:gd name="T5" fmla="*/ 3 h 6"/>
                <a:gd name="T6" fmla="*/ 5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2 w 6"/>
                <a:gd name="T15" fmla="*/ 2 h 6"/>
                <a:gd name="T16" fmla="*/ 2 w 6"/>
                <a:gd name="T17" fmla="*/ 2 h 6"/>
                <a:gd name="T18" fmla="*/ 2 w 6"/>
                <a:gd name="T19" fmla="*/ 3 h 6"/>
                <a:gd name="T20" fmla="*/ 0 w 6"/>
                <a:gd name="T21" fmla="*/ 3 h 6"/>
                <a:gd name="T22" fmla="*/ 0 w 6"/>
                <a:gd name="T23" fmla="*/ 6 h 6"/>
                <a:gd name="T24" fmla="*/ 0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4" name="Line 524"/>
            <p:cNvSpPr>
              <a:spLocks noChangeShapeType="1"/>
            </p:cNvSpPr>
            <p:nvPr/>
          </p:nvSpPr>
          <p:spPr bwMode="auto">
            <a:xfrm flipH="1">
              <a:off x="7234090" y="2203064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5" name="Freeform 525"/>
            <p:cNvSpPr>
              <a:spLocks/>
            </p:cNvSpPr>
            <p:nvPr/>
          </p:nvSpPr>
          <p:spPr bwMode="auto">
            <a:xfrm>
              <a:off x="7234090" y="2204835"/>
              <a:ext cx="5314" cy="8856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 h 10"/>
                <a:gd name="T4" fmla="*/ 0 w 6"/>
                <a:gd name="T5" fmla="*/ 3 h 10"/>
                <a:gd name="T6" fmla="*/ 1 w 6"/>
                <a:gd name="T7" fmla="*/ 3 h 10"/>
                <a:gd name="T8" fmla="*/ 3 w 6"/>
                <a:gd name="T9" fmla="*/ 4 h 10"/>
                <a:gd name="T10" fmla="*/ 3 w 6"/>
                <a:gd name="T11" fmla="*/ 4 h 10"/>
                <a:gd name="T12" fmla="*/ 4 w 6"/>
                <a:gd name="T13" fmla="*/ 4 h 10"/>
                <a:gd name="T14" fmla="*/ 4 w 6"/>
                <a:gd name="T15" fmla="*/ 4 h 10"/>
                <a:gd name="T16" fmla="*/ 6 w 6"/>
                <a:gd name="T17" fmla="*/ 6 h 10"/>
                <a:gd name="T18" fmla="*/ 6 w 6"/>
                <a:gd name="T19" fmla="*/ 6 h 10"/>
                <a:gd name="T20" fmla="*/ 6 w 6"/>
                <a:gd name="T21" fmla="*/ 7 h 10"/>
                <a:gd name="T22" fmla="*/ 6 w 6"/>
                <a:gd name="T23" fmla="*/ 7 h 10"/>
                <a:gd name="T24" fmla="*/ 6 w 6"/>
                <a:gd name="T25" fmla="*/ 8 h 10"/>
                <a:gd name="T26" fmla="*/ 6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6" name="Freeform 526"/>
            <p:cNvSpPr>
              <a:spLocks/>
            </p:cNvSpPr>
            <p:nvPr/>
          </p:nvSpPr>
          <p:spPr bwMode="auto">
            <a:xfrm>
              <a:off x="7239404" y="2213692"/>
              <a:ext cx="3543" cy="620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1 w 4"/>
                <a:gd name="T9" fmla="*/ 1 h 7"/>
                <a:gd name="T10" fmla="*/ 1 w 4"/>
                <a:gd name="T11" fmla="*/ 1 h 7"/>
                <a:gd name="T12" fmla="*/ 2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4 h 7"/>
                <a:gd name="T20" fmla="*/ 4 w 4"/>
                <a:gd name="T21" fmla="*/ 5 h 7"/>
                <a:gd name="T22" fmla="*/ 4 w 4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7" name="Freeform 527"/>
            <p:cNvSpPr>
              <a:spLocks/>
            </p:cNvSpPr>
            <p:nvPr/>
          </p:nvSpPr>
          <p:spPr bwMode="auto">
            <a:xfrm>
              <a:off x="7242946" y="2219891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8" name="Freeform 528"/>
            <p:cNvSpPr>
              <a:spLocks/>
            </p:cNvSpPr>
            <p:nvPr/>
          </p:nvSpPr>
          <p:spPr bwMode="auto">
            <a:xfrm>
              <a:off x="7240289" y="2220777"/>
              <a:ext cx="4428" cy="6200"/>
            </a:xfrm>
            <a:custGeom>
              <a:avLst/>
              <a:gdLst>
                <a:gd name="T0" fmla="*/ 4 w 5"/>
                <a:gd name="T1" fmla="*/ 0 h 7"/>
                <a:gd name="T2" fmla="*/ 4 w 5"/>
                <a:gd name="T3" fmla="*/ 0 h 7"/>
                <a:gd name="T4" fmla="*/ 4 w 5"/>
                <a:gd name="T5" fmla="*/ 0 h 7"/>
                <a:gd name="T6" fmla="*/ 4 w 5"/>
                <a:gd name="T7" fmla="*/ 0 h 7"/>
                <a:gd name="T8" fmla="*/ 5 w 5"/>
                <a:gd name="T9" fmla="*/ 1 h 7"/>
                <a:gd name="T10" fmla="*/ 5 w 5"/>
                <a:gd name="T11" fmla="*/ 3 h 7"/>
                <a:gd name="T12" fmla="*/ 4 w 5"/>
                <a:gd name="T13" fmla="*/ 3 h 7"/>
                <a:gd name="T14" fmla="*/ 3 w 5"/>
                <a:gd name="T15" fmla="*/ 4 h 7"/>
                <a:gd name="T16" fmla="*/ 1 w 5"/>
                <a:gd name="T17" fmla="*/ 5 h 7"/>
                <a:gd name="T18" fmla="*/ 1 w 5"/>
                <a:gd name="T19" fmla="*/ 5 h 7"/>
                <a:gd name="T20" fmla="*/ 1 w 5"/>
                <a:gd name="T21" fmla="*/ 7 h 7"/>
                <a:gd name="T22" fmla="*/ 0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9" name="Freeform 529"/>
            <p:cNvSpPr>
              <a:spLocks/>
            </p:cNvSpPr>
            <p:nvPr/>
          </p:nvSpPr>
          <p:spPr bwMode="auto">
            <a:xfrm>
              <a:off x="7240289" y="2226976"/>
              <a:ext cx="0" cy="1771"/>
            </a:xfrm>
            <a:custGeom>
              <a:avLst/>
              <a:gdLst>
                <a:gd name="T0" fmla="*/ 0 h 2"/>
                <a:gd name="T1" fmla="*/ 1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0" name="Freeform 530"/>
            <p:cNvSpPr>
              <a:spLocks/>
            </p:cNvSpPr>
            <p:nvPr/>
          </p:nvSpPr>
          <p:spPr bwMode="auto">
            <a:xfrm>
              <a:off x="7243832" y="2237604"/>
              <a:ext cx="6200" cy="14170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1 w 7"/>
                <a:gd name="T5" fmla="*/ 0 h 16"/>
                <a:gd name="T6" fmla="*/ 1 w 7"/>
                <a:gd name="T7" fmla="*/ 0 h 16"/>
                <a:gd name="T8" fmla="*/ 1 w 7"/>
                <a:gd name="T9" fmla="*/ 1 h 16"/>
                <a:gd name="T10" fmla="*/ 1 w 7"/>
                <a:gd name="T11" fmla="*/ 2 h 16"/>
                <a:gd name="T12" fmla="*/ 3 w 7"/>
                <a:gd name="T13" fmla="*/ 2 h 16"/>
                <a:gd name="T14" fmla="*/ 3 w 7"/>
                <a:gd name="T15" fmla="*/ 4 h 16"/>
                <a:gd name="T16" fmla="*/ 3 w 7"/>
                <a:gd name="T17" fmla="*/ 4 h 16"/>
                <a:gd name="T18" fmla="*/ 3 w 7"/>
                <a:gd name="T19" fmla="*/ 5 h 16"/>
                <a:gd name="T20" fmla="*/ 4 w 7"/>
                <a:gd name="T21" fmla="*/ 7 h 16"/>
                <a:gd name="T22" fmla="*/ 4 w 7"/>
                <a:gd name="T23" fmla="*/ 8 h 16"/>
                <a:gd name="T24" fmla="*/ 4 w 7"/>
                <a:gd name="T25" fmla="*/ 8 h 16"/>
                <a:gd name="T26" fmla="*/ 4 w 7"/>
                <a:gd name="T27" fmla="*/ 9 h 16"/>
                <a:gd name="T28" fmla="*/ 4 w 7"/>
                <a:gd name="T29" fmla="*/ 9 h 16"/>
                <a:gd name="T30" fmla="*/ 4 w 7"/>
                <a:gd name="T31" fmla="*/ 9 h 16"/>
                <a:gd name="T32" fmla="*/ 4 w 7"/>
                <a:gd name="T33" fmla="*/ 11 h 16"/>
                <a:gd name="T34" fmla="*/ 4 w 7"/>
                <a:gd name="T35" fmla="*/ 11 h 16"/>
                <a:gd name="T36" fmla="*/ 5 w 7"/>
                <a:gd name="T37" fmla="*/ 11 h 16"/>
                <a:gd name="T38" fmla="*/ 5 w 7"/>
                <a:gd name="T39" fmla="*/ 12 h 16"/>
                <a:gd name="T40" fmla="*/ 5 w 7"/>
                <a:gd name="T41" fmla="*/ 12 h 16"/>
                <a:gd name="T42" fmla="*/ 5 w 7"/>
                <a:gd name="T43" fmla="*/ 12 h 16"/>
                <a:gd name="T44" fmla="*/ 5 w 7"/>
                <a:gd name="T45" fmla="*/ 13 h 16"/>
                <a:gd name="T46" fmla="*/ 7 w 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1" name="Freeform 531"/>
            <p:cNvSpPr>
              <a:spLocks/>
            </p:cNvSpPr>
            <p:nvPr/>
          </p:nvSpPr>
          <p:spPr bwMode="auto">
            <a:xfrm>
              <a:off x="7250032" y="2251774"/>
              <a:ext cx="7085" cy="620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1 w 8"/>
                <a:gd name="T5" fmla="*/ 1 h 7"/>
                <a:gd name="T6" fmla="*/ 1 w 8"/>
                <a:gd name="T7" fmla="*/ 1 h 7"/>
                <a:gd name="T8" fmla="*/ 1 w 8"/>
                <a:gd name="T9" fmla="*/ 1 h 7"/>
                <a:gd name="T10" fmla="*/ 1 w 8"/>
                <a:gd name="T11" fmla="*/ 1 h 7"/>
                <a:gd name="T12" fmla="*/ 2 w 8"/>
                <a:gd name="T13" fmla="*/ 4 h 7"/>
                <a:gd name="T14" fmla="*/ 2 w 8"/>
                <a:gd name="T15" fmla="*/ 4 h 7"/>
                <a:gd name="T16" fmla="*/ 4 w 8"/>
                <a:gd name="T17" fmla="*/ 5 h 7"/>
                <a:gd name="T18" fmla="*/ 4 w 8"/>
                <a:gd name="T19" fmla="*/ 5 h 7"/>
                <a:gd name="T20" fmla="*/ 5 w 8"/>
                <a:gd name="T21" fmla="*/ 5 h 7"/>
                <a:gd name="T22" fmla="*/ 6 w 8"/>
                <a:gd name="T23" fmla="*/ 7 h 7"/>
                <a:gd name="T24" fmla="*/ 8 w 8"/>
                <a:gd name="T25" fmla="*/ 7 h 7"/>
                <a:gd name="T26" fmla="*/ 8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2" name="Freeform 532"/>
            <p:cNvSpPr>
              <a:spLocks/>
            </p:cNvSpPr>
            <p:nvPr/>
          </p:nvSpPr>
          <p:spPr bwMode="auto">
            <a:xfrm>
              <a:off x="7257117" y="2257974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3" name="Freeform 533"/>
            <p:cNvSpPr>
              <a:spLocks/>
            </p:cNvSpPr>
            <p:nvPr/>
          </p:nvSpPr>
          <p:spPr bwMode="auto">
            <a:xfrm>
              <a:off x="7258888" y="2255317"/>
              <a:ext cx="15942" cy="7085"/>
            </a:xfrm>
            <a:custGeom>
              <a:avLst/>
              <a:gdLst>
                <a:gd name="T0" fmla="*/ 0 w 18"/>
                <a:gd name="T1" fmla="*/ 3 h 8"/>
                <a:gd name="T2" fmla="*/ 3 w 18"/>
                <a:gd name="T3" fmla="*/ 3 h 8"/>
                <a:gd name="T4" fmla="*/ 5 w 18"/>
                <a:gd name="T5" fmla="*/ 3 h 8"/>
                <a:gd name="T6" fmla="*/ 7 w 18"/>
                <a:gd name="T7" fmla="*/ 1 h 8"/>
                <a:gd name="T8" fmla="*/ 7 w 18"/>
                <a:gd name="T9" fmla="*/ 1 h 8"/>
                <a:gd name="T10" fmla="*/ 10 w 18"/>
                <a:gd name="T11" fmla="*/ 0 h 8"/>
                <a:gd name="T12" fmla="*/ 10 w 18"/>
                <a:gd name="T13" fmla="*/ 0 h 8"/>
                <a:gd name="T14" fmla="*/ 11 w 18"/>
                <a:gd name="T15" fmla="*/ 0 h 8"/>
                <a:gd name="T16" fmla="*/ 14 w 18"/>
                <a:gd name="T17" fmla="*/ 1 h 8"/>
                <a:gd name="T18" fmla="*/ 14 w 18"/>
                <a:gd name="T19" fmla="*/ 1 h 8"/>
                <a:gd name="T20" fmla="*/ 15 w 18"/>
                <a:gd name="T21" fmla="*/ 3 h 8"/>
                <a:gd name="T22" fmla="*/ 17 w 18"/>
                <a:gd name="T23" fmla="*/ 4 h 8"/>
                <a:gd name="T24" fmla="*/ 18 w 18"/>
                <a:gd name="T25" fmla="*/ 4 h 8"/>
                <a:gd name="T26" fmla="*/ 18 w 18"/>
                <a:gd name="T27" fmla="*/ 4 h 8"/>
                <a:gd name="T28" fmla="*/ 18 w 18"/>
                <a:gd name="T29" fmla="*/ 5 h 8"/>
                <a:gd name="T30" fmla="*/ 17 w 18"/>
                <a:gd name="T31" fmla="*/ 7 h 8"/>
                <a:gd name="T32" fmla="*/ 17 w 18"/>
                <a:gd name="T33" fmla="*/ 8 h 8"/>
                <a:gd name="T34" fmla="*/ 17 w 18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4" name="Freeform 534"/>
            <p:cNvSpPr>
              <a:spLocks/>
            </p:cNvSpPr>
            <p:nvPr/>
          </p:nvSpPr>
          <p:spPr bwMode="auto">
            <a:xfrm>
              <a:off x="7273944" y="2262402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5" name="Freeform 535"/>
            <p:cNvSpPr>
              <a:spLocks/>
            </p:cNvSpPr>
            <p:nvPr/>
          </p:nvSpPr>
          <p:spPr bwMode="auto">
            <a:xfrm>
              <a:off x="7278372" y="215169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1 w 4"/>
                <a:gd name="T5" fmla="*/ 1 h 5"/>
                <a:gd name="T6" fmla="*/ 1 w 4"/>
                <a:gd name="T7" fmla="*/ 1 h 5"/>
                <a:gd name="T8" fmla="*/ 1 w 4"/>
                <a:gd name="T9" fmla="*/ 2 h 5"/>
                <a:gd name="T10" fmla="*/ 4 w 4"/>
                <a:gd name="T11" fmla="*/ 4 h 5"/>
                <a:gd name="T12" fmla="*/ 4 w 4"/>
                <a:gd name="T13" fmla="*/ 4 h 5"/>
                <a:gd name="T14" fmla="*/ 4 w 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6" name="Freeform 536"/>
            <p:cNvSpPr>
              <a:spLocks/>
            </p:cNvSpPr>
            <p:nvPr/>
          </p:nvSpPr>
          <p:spPr bwMode="auto">
            <a:xfrm>
              <a:off x="7425390" y="2307570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7" name="Freeform 537"/>
            <p:cNvSpPr>
              <a:spLocks/>
            </p:cNvSpPr>
            <p:nvPr/>
          </p:nvSpPr>
          <p:spPr bwMode="auto">
            <a:xfrm>
              <a:off x="7405906" y="2295171"/>
              <a:ext cx="19484" cy="14170"/>
            </a:xfrm>
            <a:custGeom>
              <a:avLst/>
              <a:gdLst>
                <a:gd name="T0" fmla="*/ 0 w 22"/>
                <a:gd name="T1" fmla="*/ 0 h 16"/>
                <a:gd name="T2" fmla="*/ 2 w 22"/>
                <a:gd name="T3" fmla="*/ 1 h 16"/>
                <a:gd name="T4" fmla="*/ 3 w 22"/>
                <a:gd name="T5" fmla="*/ 1 h 16"/>
                <a:gd name="T6" fmla="*/ 5 w 22"/>
                <a:gd name="T7" fmla="*/ 2 h 16"/>
                <a:gd name="T8" fmla="*/ 5 w 22"/>
                <a:gd name="T9" fmla="*/ 4 h 16"/>
                <a:gd name="T10" fmla="*/ 5 w 22"/>
                <a:gd name="T11" fmla="*/ 4 h 16"/>
                <a:gd name="T12" fmla="*/ 5 w 22"/>
                <a:gd name="T13" fmla="*/ 6 h 16"/>
                <a:gd name="T14" fmla="*/ 9 w 22"/>
                <a:gd name="T15" fmla="*/ 8 h 16"/>
                <a:gd name="T16" fmla="*/ 11 w 22"/>
                <a:gd name="T17" fmla="*/ 9 h 16"/>
                <a:gd name="T18" fmla="*/ 13 w 22"/>
                <a:gd name="T19" fmla="*/ 9 h 16"/>
                <a:gd name="T20" fmla="*/ 11 w 22"/>
                <a:gd name="T21" fmla="*/ 12 h 16"/>
                <a:gd name="T22" fmla="*/ 11 w 22"/>
                <a:gd name="T23" fmla="*/ 12 h 16"/>
                <a:gd name="T24" fmla="*/ 11 w 22"/>
                <a:gd name="T25" fmla="*/ 12 h 16"/>
                <a:gd name="T26" fmla="*/ 19 w 22"/>
                <a:gd name="T27" fmla="*/ 16 h 16"/>
                <a:gd name="T28" fmla="*/ 21 w 22"/>
                <a:gd name="T29" fmla="*/ 16 h 16"/>
                <a:gd name="T30" fmla="*/ 22 w 22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2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8" name="Freeform 538"/>
            <p:cNvSpPr>
              <a:spLocks/>
            </p:cNvSpPr>
            <p:nvPr/>
          </p:nvSpPr>
          <p:spPr bwMode="auto">
            <a:xfrm>
              <a:off x="7398820" y="2295171"/>
              <a:ext cx="7085" cy="886"/>
            </a:xfrm>
            <a:custGeom>
              <a:avLst/>
              <a:gdLst>
                <a:gd name="T0" fmla="*/ 0 w 8"/>
                <a:gd name="T1" fmla="*/ 1 h 1"/>
                <a:gd name="T2" fmla="*/ 2 w 8"/>
                <a:gd name="T3" fmla="*/ 1 h 1"/>
                <a:gd name="T4" fmla="*/ 3 w 8"/>
                <a:gd name="T5" fmla="*/ 0 h 1"/>
                <a:gd name="T6" fmla="*/ 3 w 8"/>
                <a:gd name="T7" fmla="*/ 0 h 1"/>
                <a:gd name="T8" fmla="*/ 4 w 8"/>
                <a:gd name="T9" fmla="*/ 0 h 1"/>
                <a:gd name="T10" fmla="*/ 6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9" name="Line 539"/>
            <p:cNvSpPr>
              <a:spLocks noChangeShapeType="1"/>
            </p:cNvSpPr>
            <p:nvPr/>
          </p:nvSpPr>
          <p:spPr bwMode="auto">
            <a:xfrm flipV="1">
              <a:off x="7291657" y="2245575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0" name="Freeform 540"/>
            <p:cNvSpPr>
              <a:spLocks/>
            </p:cNvSpPr>
            <p:nvPr/>
          </p:nvSpPr>
          <p:spPr bwMode="auto">
            <a:xfrm>
              <a:off x="7292543" y="2245575"/>
              <a:ext cx="5314" cy="6200"/>
            </a:xfrm>
            <a:custGeom>
              <a:avLst/>
              <a:gdLst>
                <a:gd name="T0" fmla="*/ 0 w 6"/>
                <a:gd name="T1" fmla="*/ 0 h 7"/>
                <a:gd name="T2" fmla="*/ 4 w 6"/>
                <a:gd name="T3" fmla="*/ 2 h 7"/>
                <a:gd name="T4" fmla="*/ 4 w 6"/>
                <a:gd name="T5" fmla="*/ 2 h 7"/>
                <a:gd name="T6" fmla="*/ 6 w 6"/>
                <a:gd name="T7" fmla="*/ 3 h 7"/>
                <a:gd name="T8" fmla="*/ 6 w 6"/>
                <a:gd name="T9" fmla="*/ 4 h 7"/>
                <a:gd name="T10" fmla="*/ 4 w 6"/>
                <a:gd name="T11" fmla="*/ 6 h 7"/>
                <a:gd name="T12" fmla="*/ 4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1" name="Freeform 541"/>
            <p:cNvSpPr>
              <a:spLocks/>
            </p:cNvSpPr>
            <p:nvPr/>
          </p:nvSpPr>
          <p:spPr bwMode="auto">
            <a:xfrm>
              <a:off x="7296085" y="2250889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4 w 6"/>
                <a:gd name="T5" fmla="*/ 1 h 1"/>
                <a:gd name="T6" fmla="*/ 6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2" name="Freeform 542"/>
            <p:cNvSpPr>
              <a:spLocks/>
            </p:cNvSpPr>
            <p:nvPr/>
          </p:nvSpPr>
          <p:spPr bwMode="auto">
            <a:xfrm>
              <a:off x="7374908" y="2288972"/>
              <a:ext cx="3543" cy="886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0 h 1"/>
                <a:gd name="T4" fmla="*/ 3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3" name="Freeform 543"/>
            <p:cNvSpPr>
              <a:spLocks/>
            </p:cNvSpPr>
            <p:nvPr/>
          </p:nvSpPr>
          <p:spPr bwMode="auto">
            <a:xfrm>
              <a:off x="7378450" y="2289857"/>
              <a:ext cx="20370" cy="6200"/>
            </a:xfrm>
            <a:custGeom>
              <a:avLst/>
              <a:gdLst>
                <a:gd name="T0" fmla="*/ 0 w 23"/>
                <a:gd name="T1" fmla="*/ 0 h 7"/>
                <a:gd name="T2" fmla="*/ 3 w 23"/>
                <a:gd name="T3" fmla="*/ 0 h 7"/>
                <a:gd name="T4" fmla="*/ 5 w 23"/>
                <a:gd name="T5" fmla="*/ 2 h 7"/>
                <a:gd name="T6" fmla="*/ 6 w 23"/>
                <a:gd name="T7" fmla="*/ 3 h 7"/>
                <a:gd name="T8" fmla="*/ 9 w 23"/>
                <a:gd name="T9" fmla="*/ 3 h 7"/>
                <a:gd name="T10" fmla="*/ 13 w 23"/>
                <a:gd name="T11" fmla="*/ 4 h 7"/>
                <a:gd name="T12" fmla="*/ 15 w 23"/>
                <a:gd name="T13" fmla="*/ 4 h 7"/>
                <a:gd name="T14" fmla="*/ 17 w 23"/>
                <a:gd name="T15" fmla="*/ 4 h 7"/>
                <a:gd name="T16" fmla="*/ 17 w 23"/>
                <a:gd name="T17" fmla="*/ 4 h 7"/>
                <a:gd name="T18" fmla="*/ 18 w 23"/>
                <a:gd name="T19" fmla="*/ 7 h 7"/>
                <a:gd name="T20" fmla="*/ 18 w 23"/>
                <a:gd name="T21" fmla="*/ 7 h 7"/>
                <a:gd name="T22" fmla="*/ 19 w 23"/>
                <a:gd name="T23" fmla="*/ 7 h 7"/>
                <a:gd name="T24" fmla="*/ 21 w 23"/>
                <a:gd name="T25" fmla="*/ 7 h 7"/>
                <a:gd name="T26" fmla="*/ 21 w 23"/>
                <a:gd name="T27" fmla="*/ 7 h 7"/>
                <a:gd name="T28" fmla="*/ 22 w 23"/>
                <a:gd name="T29" fmla="*/ 7 h 7"/>
                <a:gd name="T30" fmla="*/ 23 w 23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4" name="Line 544"/>
            <p:cNvSpPr>
              <a:spLocks noChangeShapeType="1"/>
            </p:cNvSpPr>
            <p:nvPr/>
          </p:nvSpPr>
          <p:spPr bwMode="auto">
            <a:xfrm>
              <a:off x="7336825" y="2274801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5" name="Freeform 545"/>
            <p:cNvSpPr>
              <a:spLocks/>
            </p:cNvSpPr>
            <p:nvPr/>
          </p:nvSpPr>
          <p:spPr bwMode="auto">
            <a:xfrm>
              <a:off x="7336825" y="2276573"/>
              <a:ext cx="13285" cy="8856"/>
            </a:xfrm>
            <a:custGeom>
              <a:avLst/>
              <a:gdLst>
                <a:gd name="T0" fmla="*/ 2 w 15"/>
                <a:gd name="T1" fmla="*/ 0 h 10"/>
                <a:gd name="T2" fmla="*/ 2 w 15"/>
                <a:gd name="T3" fmla="*/ 2 h 10"/>
                <a:gd name="T4" fmla="*/ 3 w 15"/>
                <a:gd name="T5" fmla="*/ 2 h 10"/>
                <a:gd name="T6" fmla="*/ 3 w 15"/>
                <a:gd name="T7" fmla="*/ 3 h 10"/>
                <a:gd name="T8" fmla="*/ 2 w 15"/>
                <a:gd name="T9" fmla="*/ 4 h 10"/>
                <a:gd name="T10" fmla="*/ 2 w 15"/>
                <a:gd name="T11" fmla="*/ 6 h 10"/>
                <a:gd name="T12" fmla="*/ 0 w 15"/>
                <a:gd name="T13" fmla="*/ 6 h 10"/>
                <a:gd name="T14" fmla="*/ 0 w 15"/>
                <a:gd name="T15" fmla="*/ 7 h 10"/>
                <a:gd name="T16" fmla="*/ 0 w 15"/>
                <a:gd name="T17" fmla="*/ 7 h 10"/>
                <a:gd name="T18" fmla="*/ 2 w 15"/>
                <a:gd name="T19" fmla="*/ 7 h 10"/>
                <a:gd name="T20" fmla="*/ 3 w 15"/>
                <a:gd name="T21" fmla="*/ 8 h 10"/>
                <a:gd name="T22" fmla="*/ 4 w 15"/>
                <a:gd name="T23" fmla="*/ 8 h 10"/>
                <a:gd name="T24" fmla="*/ 4 w 15"/>
                <a:gd name="T25" fmla="*/ 8 h 10"/>
                <a:gd name="T26" fmla="*/ 6 w 15"/>
                <a:gd name="T27" fmla="*/ 8 h 10"/>
                <a:gd name="T28" fmla="*/ 7 w 15"/>
                <a:gd name="T29" fmla="*/ 7 h 10"/>
                <a:gd name="T30" fmla="*/ 10 w 15"/>
                <a:gd name="T31" fmla="*/ 6 h 10"/>
                <a:gd name="T32" fmla="*/ 11 w 15"/>
                <a:gd name="T33" fmla="*/ 7 h 10"/>
                <a:gd name="T34" fmla="*/ 11 w 15"/>
                <a:gd name="T35" fmla="*/ 7 h 10"/>
                <a:gd name="T36" fmla="*/ 11 w 15"/>
                <a:gd name="T37" fmla="*/ 8 h 10"/>
                <a:gd name="T38" fmla="*/ 14 w 15"/>
                <a:gd name="T39" fmla="*/ 8 h 10"/>
                <a:gd name="T40" fmla="*/ 15 w 15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6" name="Freeform 546"/>
            <p:cNvSpPr>
              <a:spLocks/>
            </p:cNvSpPr>
            <p:nvPr/>
          </p:nvSpPr>
          <p:spPr bwMode="auto">
            <a:xfrm>
              <a:off x="7350110" y="2283658"/>
              <a:ext cx="2657" cy="1771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7" name="Freeform 547"/>
            <p:cNvSpPr>
              <a:spLocks/>
            </p:cNvSpPr>
            <p:nvPr/>
          </p:nvSpPr>
          <p:spPr bwMode="auto">
            <a:xfrm>
              <a:off x="7350995" y="2283658"/>
              <a:ext cx="5314" cy="6200"/>
            </a:xfrm>
            <a:custGeom>
              <a:avLst/>
              <a:gdLst>
                <a:gd name="T0" fmla="*/ 2 w 6"/>
                <a:gd name="T1" fmla="*/ 0 h 7"/>
                <a:gd name="T2" fmla="*/ 3 w 6"/>
                <a:gd name="T3" fmla="*/ 0 h 7"/>
                <a:gd name="T4" fmla="*/ 3 w 6"/>
                <a:gd name="T5" fmla="*/ 2 h 7"/>
                <a:gd name="T6" fmla="*/ 4 w 6"/>
                <a:gd name="T7" fmla="*/ 2 h 7"/>
                <a:gd name="T8" fmla="*/ 4 w 6"/>
                <a:gd name="T9" fmla="*/ 2 h 7"/>
                <a:gd name="T10" fmla="*/ 3 w 6"/>
                <a:gd name="T11" fmla="*/ 3 h 7"/>
                <a:gd name="T12" fmla="*/ 3 w 6"/>
                <a:gd name="T13" fmla="*/ 3 h 7"/>
                <a:gd name="T14" fmla="*/ 2 w 6"/>
                <a:gd name="T15" fmla="*/ 5 h 7"/>
                <a:gd name="T16" fmla="*/ 0 w 6"/>
                <a:gd name="T17" fmla="*/ 5 h 7"/>
                <a:gd name="T18" fmla="*/ 0 w 6"/>
                <a:gd name="T19" fmla="*/ 5 h 7"/>
                <a:gd name="T20" fmla="*/ 2 w 6"/>
                <a:gd name="T21" fmla="*/ 6 h 7"/>
                <a:gd name="T22" fmla="*/ 2 w 6"/>
                <a:gd name="T23" fmla="*/ 7 h 7"/>
                <a:gd name="T24" fmla="*/ 3 w 6"/>
                <a:gd name="T25" fmla="*/ 7 h 7"/>
                <a:gd name="T26" fmla="*/ 6 w 6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8" name="Freeform 548"/>
            <p:cNvSpPr>
              <a:spLocks/>
            </p:cNvSpPr>
            <p:nvPr/>
          </p:nvSpPr>
          <p:spPr bwMode="auto">
            <a:xfrm>
              <a:off x="7356309" y="2288972"/>
              <a:ext cx="18599" cy="2657"/>
            </a:xfrm>
            <a:custGeom>
              <a:avLst/>
              <a:gdLst>
                <a:gd name="T0" fmla="*/ 0 w 21"/>
                <a:gd name="T1" fmla="*/ 1 h 3"/>
                <a:gd name="T2" fmla="*/ 1 w 21"/>
                <a:gd name="T3" fmla="*/ 1 h 3"/>
                <a:gd name="T4" fmla="*/ 3 w 21"/>
                <a:gd name="T5" fmla="*/ 1 h 3"/>
                <a:gd name="T6" fmla="*/ 4 w 21"/>
                <a:gd name="T7" fmla="*/ 3 h 3"/>
                <a:gd name="T8" fmla="*/ 4 w 21"/>
                <a:gd name="T9" fmla="*/ 3 h 3"/>
                <a:gd name="T10" fmla="*/ 5 w 21"/>
                <a:gd name="T11" fmla="*/ 3 h 3"/>
                <a:gd name="T12" fmla="*/ 7 w 21"/>
                <a:gd name="T13" fmla="*/ 3 h 3"/>
                <a:gd name="T14" fmla="*/ 7 w 21"/>
                <a:gd name="T15" fmla="*/ 3 h 3"/>
                <a:gd name="T16" fmla="*/ 8 w 21"/>
                <a:gd name="T17" fmla="*/ 1 h 3"/>
                <a:gd name="T18" fmla="*/ 8 w 21"/>
                <a:gd name="T19" fmla="*/ 0 h 3"/>
                <a:gd name="T20" fmla="*/ 9 w 21"/>
                <a:gd name="T21" fmla="*/ 0 h 3"/>
                <a:gd name="T22" fmla="*/ 11 w 21"/>
                <a:gd name="T23" fmla="*/ 0 h 3"/>
                <a:gd name="T24" fmla="*/ 13 w 21"/>
                <a:gd name="T25" fmla="*/ 0 h 3"/>
                <a:gd name="T26" fmla="*/ 15 w 21"/>
                <a:gd name="T27" fmla="*/ 1 h 3"/>
                <a:gd name="T28" fmla="*/ 16 w 21"/>
                <a:gd name="T29" fmla="*/ 1 h 3"/>
                <a:gd name="T30" fmla="*/ 21 w 21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9" name="Freeform 549"/>
            <p:cNvSpPr>
              <a:spLocks/>
            </p:cNvSpPr>
            <p:nvPr/>
          </p:nvSpPr>
          <p:spPr bwMode="auto">
            <a:xfrm>
              <a:off x="7285457" y="2247346"/>
              <a:ext cx="6200" cy="354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0" name="Freeform 550"/>
            <p:cNvSpPr>
              <a:spLocks/>
            </p:cNvSpPr>
            <p:nvPr/>
          </p:nvSpPr>
          <p:spPr bwMode="auto">
            <a:xfrm>
              <a:off x="7242946" y="223760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1" name="Freeform 551"/>
            <p:cNvSpPr>
              <a:spLocks/>
            </p:cNvSpPr>
            <p:nvPr/>
          </p:nvSpPr>
          <p:spPr bwMode="auto">
            <a:xfrm>
              <a:off x="7241175" y="2231405"/>
              <a:ext cx="1771" cy="6200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0 w 2"/>
                <a:gd name="T5" fmla="*/ 1 h 7"/>
                <a:gd name="T6" fmla="*/ 0 w 2"/>
                <a:gd name="T7" fmla="*/ 3 h 7"/>
                <a:gd name="T8" fmla="*/ 2 w 2"/>
                <a:gd name="T9" fmla="*/ 5 h 7"/>
                <a:gd name="T10" fmla="*/ 2 w 2"/>
                <a:gd name="T11" fmla="*/ 7 h 7"/>
                <a:gd name="T12" fmla="*/ 2 w 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2" name="Freeform 552"/>
            <p:cNvSpPr>
              <a:spLocks/>
            </p:cNvSpPr>
            <p:nvPr/>
          </p:nvSpPr>
          <p:spPr bwMode="auto">
            <a:xfrm>
              <a:off x="7240289" y="222874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3" name="Line 553"/>
            <p:cNvSpPr>
              <a:spLocks noChangeShapeType="1"/>
            </p:cNvSpPr>
            <p:nvPr/>
          </p:nvSpPr>
          <p:spPr bwMode="auto">
            <a:xfrm>
              <a:off x="7275715" y="2263288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4" name="Freeform 554"/>
            <p:cNvSpPr>
              <a:spLocks/>
            </p:cNvSpPr>
            <p:nvPr/>
          </p:nvSpPr>
          <p:spPr bwMode="auto">
            <a:xfrm>
              <a:off x="7277487" y="2262402"/>
              <a:ext cx="1771" cy="88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5" name="Freeform 555"/>
            <p:cNvSpPr>
              <a:spLocks/>
            </p:cNvSpPr>
            <p:nvPr/>
          </p:nvSpPr>
          <p:spPr bwMode="auto">
            <a:xfrm>
              <a:off x="7278372" y="2259745"/>
              <a:ext cx="886" cy="2657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6" name="Freeform 556"/>
            <p:cNvSpPr>
              <a:spLocks/>
            </p:cNvSpPr>
            <p:nvPr/>
          </p:nvSpPr>
          <p:spPr bwMode="auto">
            <a:xfrm>
              <a:off x="7277487" y="2254431"/>
              <a:ext cx="3543" cy="5314"/>
            </a:xfrm>
            <a:custGeom>
              <a:avLst/>
              <a:gdLst>
                <a:gd name="T0" fmla="*/ 1 w 4"/>
                <a:gd name="T1" fmla="*/ 6 h 6"/>
                <a:gd name="T2" fmla="*/ 0 w 4"/>
                <a:gd name="T3" fmla="*/ 5 h 6"/>
                <a:gd name="T4" fmla="*/ 2 w 4"/>
                <a:gd name="T5" fmla="*/ 2 h 6"/>
                <a:gd name="T6" fmla="*/ 4 w 4"/>
                <a:gd name="T7" fmla="*/ 1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7" name="Freeform 557"/>
            <p:cNvSpPr>
              <a:spLocks/>
            </p:cNvSpPr>
            <p:nvPr/>
          </p:nvSpPr>
          <p:spPr bwMode="auto">
            <a:xfrm>
              <a:off x="7281029" y="2252660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8" name="Freeform 558"/>
            <p:cNvSpPr>
              <a:spLocks/>
            </p:cNvSpPr>
            <p:nvPr/>
          </p:nvSpPr>
          <p:spPr bwMode="auto">
            <a:xfrm>
              <a:off x="7281915" y="2250889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9" name="Freeform 559"/>
            <p:cNvSpPr>
              <a:spLocks/>
            </p:cNvSpPr>
            <p:nvPr/>
          </p:nvSpPr>
          <p:spPr bwMode="auto">
            <a:xfrm>
              <a:off x="7301399" y="2250889"/>
              <a:ext cx="11513" cy="7971"/>
            </a:xfrm>
            <a:custGeom>
              <a:avLst/>
              <a:gdLst>
                <a:gd name="T0" fmla="*/ 0 w 13"/>
                <a:gd name="T1" fmla="*/ 0 h 9"/>
                <a:gd name="T2" fmla="*/ 1 w 13"/>
                <a:gd name="T3" fmla="*/ 1 h 9"/>
                <a:gd name="T4" fmla="*/ 2 w 13"/>
                <a:gd name="T5" fmla="*/ 1 h 9"/>
                <a:gd name="T6" fmla="*/ 2 w 13"/>
                <a:gd name="T7" fmla="*/ 2 h 9"/>
                <a:gd name="T8" fmla="*/ 4 w 13"/>
                <a:gd name="T9" fmla="*/ 2 h 9"/>
                <a:gd name="T10" fmla="*/ 5 w 13"/>
                <a:gd name="T11" fmla="*/ 2 h 9"/>
                <a:gd name="T12" fmla="*/ 8 w 13"/>
                <a:gd name="T13" fmla="*/ 8 h 9"/>
                <a:gd name="T14" fmla="*/ 9 w 13"/>
                <a:gd name="T15" fmla="*/ 8 h 9"/>
                <a:gd name="T16" fmla="*/ 12 w 13"/>
                <a:gd name="T17" fmla="*/ 9 h 9"/>
                <a:gd name="T18" fmla="*/ 13 w 1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8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0" name="Freeform 560"/>
            <p:cNvSpPr>
              <a:spLocks/>
            </p:cNvSpPr>
            <p:nvPr/>
          </p:nvSpPr>
          <p:spPr bwMode="auto">
            <a:xfrm>
              <a:off x="7312913" y="2258860"/>
              <a:ext cx="14170" cy="10628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1 h 12"/>
                <a:gd name="T4" fmla="*/ 2 w 16"/>
                <a:gd name="T5" fmla="*/ 1 h 12"/>
                <a:gd name="T6" fmla="*/ 0 w 16"/>
                <a:gd name="T7" fmla="*/ 4 h 12"/>
                <a:gd name="T8" fmla="*/ 0 w 16"/>
                <a:gd name="T9" fmla="*/ 4 h 12"/>
                <a:gd name="T10" fmla="*/ 0 w 16"/>
                <a:gd name="T11" fmla="*/ 5 h 12"/>
                <a:gd name="T12" fmla="*/ 2 w 16"/>
                <a:gd name="T13" fmla="*/ 7 h 12"/>
                <a:gd name="T14" fmla="*/ 3 w 16"/>
                <a:gd name="T15" fmla="*/ 7 h 12"/>
                <a:gd name="T16" fmla="*/ 4 w 16"/>
                <a:gd name="T17" fmla="*/ 8 h 12"/>
                <a:gd name="T18" fmla="*/ 6 w 16"/>
                <a:gd name="T19" fmla="*/ 11 h 12"/>
                <a:gd name="T20" fmla="*/ 7 w 16"/>
                <a:gd name="T21" fmla="*/ 12 h 12"/>
                <a:gd name="T22" fmla="*/ 8 w 16"/>
                <a:gd name="T23" fmla="*/ 12 h 12"/>
                <a:gd name="T24" fmla="*/ 11 w 16"/>
                <a:gd name="T25" fmla="*/ 11 h 12"/>
                <a:gd name="T26" fmla="*/ 12 w 16"/>
                <a:gd name="T27" fmla="*/ 10 h 12"/>
                <a:gd name="T28" fmla="*/ 12 w 16"/>
                <a:gd name="T29" fmla="*/ 10 h 12"/>
                <a:gd name="T30" fmla="*/ 14 w 16"/>
                <a:gd name="T31" fmla="*/ 8 h 12"/>
                <a:gd name="T32" fmla="*/ 15 w 16"/>
                <a:gd name="T33" fmla="*/ 8 h 12"/>
                <a:gd name="T34" fmla="*/ 16 w 16"/>
                <a:gd name="T3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1" name="Freeform 561"/>
            <p:cNvSpPr>
              <a:spLocks/>
            </p:cNvSpPr>
            <p:nvPr/>
          </p:nvSpPr>
          <p:spPr bwMode="auto">
            <a:xfrm>
              <a:off x="7327083" y="2267716"/>
              <a:ext cx="5314" cy="1771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1 h 2"/>
                <a:gd name="T4" fmla="*/ 6 w 6"/>
                <a:gd name="T5" fmla="*/ 2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6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2" name="Freeform 562"/>
            <p:cNvSpPr>
              <a:spLocks/>
            </p:cNvSpPr>
            <p:nvPr/>
          </p:nvSpPr>
          <p:spPr bwMode="auto">
            <a:xfrm>
              <a:off x="7332397" y="2269487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3" name="Freeform 563"/>
            <p:cNvSpPr>
              <a:spLocks/>
            </p:cNvSpPr>
            <p:nvPr/>
          </p:nvSpPr>
          <p:spPr bwMode="auto">
            <a:xfrm>
              <a:off x="7335054" y="2272144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4" name="Freeform 564"/>
            <p:cNvSpPr>
              <a:spLocks/>
            </p:cNvSpPr>
            <p:nvPr/>
          </p:nvSpPr>
          <p:spPr bwMode="auto">
            <a:xfrm>
              <a:off x="7428932" y="2309342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3 w 4"/>
                <a:gd name="T11" fmla="*/ 3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5" name="Freeform 565"/>
            <p:cNvSpPr>
              <a:spLocks/>
            </p:cNvSpPr>
            <p:nvPr/>
          </p:nvSpPr>
          <p:spPr bwMode="auto">
            <a:xfrm>
              <a:off x="7431589" y="2312884"/>
              <a:ext cx="3543" cy="442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3 h 5"/>
                <a:gd name="T4" fmla="*/ 1 w 4"/>
                <a:gd name="T5" fmla="*/ 4 h 5"/>
                <a:gd name="T6" fmla="*/ 4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6" name="Freeform 566"/>
            <p:cNvSpPr>
              <a:spLocks/>
            </p:cNvSpPr>
            <p:nvPr/>
          </p:nvSpPr>
          <p:spPr bwMode="auto">
            <a:xfrm>
              <a:off x="7435132" y="2317312"/>
              <a:ext cx="10628" cy="6200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3 w 12"/>
                <a:gd name="T5" fmla="*/ 2 h 7"/>
                <a:gd name="T6" fmla="*/ 3 w 12"/>
                <a:gd name="T7" fmla="*/ 2 h 7"/>
                <a:gd name="T8" fmla="*/ 5 w 12"/>
                <a:gd name="T9" fmla="*/ 4 h 7"/>
                <a:gd name="T10" fmla="*/ 5 w 12"/>
                <a:gd name="T11" fmla="*/ 4 h 7"/>
                <a:gd name="T12" fmla="*/ 7 w 12"/>
                <a:gd name="T13" fmla="*/ 6 h 7"/>
                <a:gd name="T14" fmla="*/ 7 w 12"/>
                <a:gd name="T15" fmla="*/ 6 h 7"/>
                <a:gd name="T16" fmla="*/ 8 w 12"/>
                <a:gd name="T17" fmla="*/ 6 h 7"/>
                <a:gd name="T18" fmla="*/ 9 w 12"/>
                <a:gd name="T19" fmla="*/ 6 h 7"/>
                <a:gd name="T20" fmla="*/ 11 w 12"/>
                <a:gd name="T21" fmla="*/ 7 h 7"/>
                <a:gd name="T22" fmla="*/ 12 w 12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7" name="Freeform 567"/>
            <p:cNvSpPr>
              <a:spLocks/>
            </p:cNvSpPr>
            <p:nvPr/>
          </p:nvSpPr>
          <p:spPr bwMode="auto">
            <a:xfrm>
              <a:off x="7448417" y="2322626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1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4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8" name="Line 568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9" name="Freeform 569"/>
            <p:cNvSpPr>
              <a:spLocks/>
            </p:cNvSpPr>
            <p:nvPr/>
          </p:nvSpPr>
          <p:spPr bwMode="auto">
            <a:xfrm>
              <a:off x="7456387" y="2324398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0" name="Line 570"/>
            <p:cNvSpPr>
              <a:spLocks noChangeShapeType="1"/>
            </p:cNvSpPr>
            <p:nvPr/>
          </p:nvSpPr>
          <p:spPr bwMode="auto">
            <a:xfrm>
              <a:off x="7451959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1" name="Line 571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2" name="Line 572"/>
            <p:cNvSpPr>
              <a:spLocks noChangeShapeType="1"/>
            </p:cNvSpPr>
            <p:nvPr/>
          </p:nvSpPr>
          <p:spPr bwMode="auto">
            <a:xfrm>
              <a:off x="7453730" y="2323512"/>
              <a:ext cx="1771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3" name="Line 573"/>
            <p:cNvSpPr>
              <a:spLocks noChangeShapeType="1"/>
            </p:cNvSpPr>
            <p:nvPr/>
          </p:nvSpPr>
          <p:spPr bwMode="auto">
            <a:xfrm>
              <a:off x="7456387" y="232439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4" name="Line 574"/>
            <p:cNvSpPr>
              <a:spLocks noChangeShapeType="1"/>
            </p:cNvSpPr>
            <p:nvPr/>
          </p:nvSpPr>
          <p:spPr bwMode="auto">
            <a:xfrm>
              <a:off x="7452845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5" name="Line 575"/>
            <p:cNvSpPr>
              <a:spLocks noChangeShapeType="1"/>
            </p:cNvSpPr>
            <p:nvPr/>
          </p:nvSpPr>
          <p:spPr bwMode="auto">
            <a:xfrm>
              <a:off x="7452845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6" name="Freeform 576"/>
            <p:cNvSpPr>
              <a:spLocks/>
            </p:cNvSpPr>
            <p:nvPr/>
          </p:nvSpPr>
          <p:spPr bwMode="auto">
            <a:xfrm>
              <a:off x="7455502" y="2324398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7" name="Line 577"/>
            <p:cNvSpPr>
              <a:spLocks noChangeShapeType="1"/>
            </p:cNvSpPr>
            <p:nvPr/>
          </p:nvSpPr>
          <p:spPr bwMode="auto">
            <a:xfrm flipV="1">
              <a:off x="7493585" y="2337682"/>
              <a:ext cx="4428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8" name="Freeform 578"/>
            <p:cNvSpPr>
              <a:spLocks/>
            </p:cNvSpPr>
            <p:nvPr/>
          </p:nvSpPr>
          <p:spPr bwMode="auto">
            <a:xfrm>
              <a:off x="7715882" y="2773421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4 h 8"/>
                <a:gd name="T4" fmla="*/ 0 w 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9" name="Freeform 579"/>
            <p:cNvSpPr>
              <a:spLocks/>
            </p:cNvSpPr>
            <p:nvPr/>
          </p:nvSpPr>
          <p:spPr bwMode="auto">
            <a:xfrm>
              <a:off x="7715882" y="2780507"/>
              <a:ext cx="0" cy="6200"/>
            </a:xfrm>
            <a:custGeom>
              <a:avLst/>
              <a:gdLst>
                <a:gd name="T0" fmla="*/ 0 h 7"/>
                <a:gd name="T1" fmla="*/ 1 h 7"/>
                <a:gd name="T2" fmla="*/ 4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0" name="Line 580"/>
            <p:cNvSpPr>
              <a:spLocks noChangeShapeType="1"/>
            </p:cNvSpPr>
            <p:nvPr/>
          </p:nvSpPr>
          <p:spPr bwMode="auto">
            <a:xfrm flipH="1">
              <a:off x="7714996" y="2786706"/>
              <a:ext cx="886" cy="4428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1" name="Freeform 581"/>
            <p:cNvSpPr>
              <a:spLocks/>
            </p:cNvSpPr>
            <p:nvPr/>
          </p:nvSpPr>
          <p:spPr bwMode="auto">
            <a:xfrm>
              <a:off x="7714996" y="2791134"/>
              <a:ext cx="3543" cy="15942"/>
            </a:xfrm>
            <a:custGeom>
              <a:avLst/>
              <a:gdLst>
                <a:gd name="T0" fmla="*/ 0 w 4"/>
                <a:gd name="T1" fmla="*/ 0 h 18"/>
                <a:gd name="T2" fmla="*/ 0 w 4"/>
                <a:gd name="T3" fmla="*/ 8 h 18"/>
                <a:gd name="T4" fmla="*/ 4 w 4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8"/>
                  </a:lnTo>
                  <a:lnTo>
                    <a:pt x="4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2" name="Freeform 582"/>
            <p:cNvSpPr>
              <a:spLocks/>
            </p:cNvSpPr>
            <p:nvPr/>
          </p:nvSpPr>
          <p:spPr bwMode="auto">
            <a:xfrm>
              <a:off x="7718539" y="2807076"/>
              <a:ext cx="7085" cy="10628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5 h 12"/>
                <a:gd name="T4" fmla="*/ 5 w 8"/>
                <a:gd name="T5" fmla="*/ 8 h 12"/>
                <a:gd name="T6" fmla="*/ 8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8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3" name="Freeform 583"/>
            <p:cNvSpPr>
              <a:spLocks/>
            </p:cNvSpPr>
            <p:nvPr/>
          </p:nvSpPr>
          <p:spPr bwMode="auto">
            <a:xfrm>
              <a:off x="7725624" y="2817704"/>
              <a:ext cx="4428" cy="7971"/>
            </a:xfrm>
            <a:custGeom>
              <a:avLst/>
              <a:gdLst>
                <a:gd name="T0" fmla="*/ 0 w 5"/>
                <a:gd name="T1" fmla="*/ 0 h 9"/>
                <a:gd name="T2" fmla="*/ 3 w 5"/>
                <a:gd name="T3" fmla="*/ 4 h 9"/>
                <a:gd name="T4" fmla="*/ 5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3" y="4"/>
                  </a:lnTo>
                  <a:lnTo>
                    <a:pt x="5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4" name="Freeform 584"/>
            <p:cNvSpPr>
              <a:spLocks/>
            </p:cNvSpPr>
            <p:nvPr/>
          </p:nvSpPr>
          <p:spPr bwMode="auto">
            <a:xfrm>
              <a:off x="7730052" y="2825675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2 w 4"/>
                <a:gd name="T3" fmla="*/ 3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2" y="3"/>
                  </a:lnTo>
                  <a:lnTo>
                    <a:pt x="4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5" name="Freeform 585"/>
            <p:cNvSpPr>
              <a:spLocks/>
            </p:cNvSpPr>
            <p:nvPr/>
          </p:nvSpPr>
          <p:spPr bwMode="auto">
            <a:xfrm>
              <a:off x="7733595" y="2832760"/>
              <a:ext cx="15056" cy="12399"/>
            </a:xfrm>
            <a:custGeom>
              <a:avLst/>
              <a:gdLst>
                <a:gd name="T0" fmla="*/ 0 w 17"/>
                <a:gd name="T1" fmla="*/ 0 h 14"/>
                <a:gd name="T2" fmla="*/ 8 w 17"/>
                <a:gd name="T3" fmla="*/ 7 h 14"/>
                <a:gd name="T4" fmla="*/ 17 w 17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8" y="7"/>
                  </a:lnTo>
                  <a:lnTo>
                    <a:pt x="17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6" name="Freeform 586"/>
            <p:cNvSpPr>
              <a:spLocks/>
            </p:cNvSpPr>
            <p:nvPr/>
          </p:nvSpPr>
          <p:spPr bwMode="auto">
            <a:xfrm>
              <a:off x="7748651" y="2795563"/>
              <a:ext cx="402084" cy="125762"/>
            </a:xfrm>
            <a:custGeom>
              <a:avLst/>
              <a:gdLst>
                <a:gd name="T0" fmla="*/ 5 w 454"/>
                <a:gd name="T1" fmla="*/ 60 h 142"/>
                <a:gd name="T2" fmla="*/ 27 w 454"/>
                <a:gd name="T3" fmla="*/ 69 h 142"/>
                <a:gd name="T4" fmla="*/ 31 w 454"/>
                <a:gd name="T5" fmla="*/ 71 h 142"/>
                <a:gd name="T6" fmla="*/ 52 w 454"/>
                <a:gd name="T7" fmla="*/ 73 h 142"/>
                <a:gd name="T8" fmla="*/ 67 w 454"/>
                <a:gd name="T9" fmla="*/ 73 h 142"/>
                <a:gd name="T10" fmla="*/ 75 w 454"/>
                <a:gd name="T11" fmla="*/ 71 h 142"/>
                <a:gd name="T12" fmla="*/ 107 w 454"/>
                <a:gd name="T13" fmla="*/ 67 h 142"/>
                <a:gd name="T14" fmla="*/ 120 w 454"/>
                <a:gd name="T15" fmla="*/ 65 h 142"/>
                <a:gd name="T16" fmla="*/ 140 w 454"/>
                <a:gd name="T17" fmla="*/ 57 h 142"/>
                <a:gd name="T18" fmla="*/ 151 w 454"/>
                <a:gd name="T19" fmla="*/ 56 h 142"/>
                <a:gd name="T20" fmla="*/ 182 w 454"/>
                <a:gd name="T21" fmla="*/ 61 h 142"/>
                <a:gd name="T22" fmla="*/ 187 w 454"/>
                <a:gd name="T23" fmla="*/ 61 h 142"/>
                <a:gd name="T24" fmla="*/ 193 w 454"/>
                <a:gd name="T25" fmla="*/ 61 h 142"/>
                <a:gd name="T26" fmla="*/ 211 w 454"/>
                <a:gd name="T27" fmla="*/ 57 h 142"/>
                <a:gd name="T28" fmla="*/ 224 w 454"/>
                <a:gd name="T29" fmla="*/ 52 h 142"/>
                <a:gd name="T30" fmla="*/ 256 w 454"/>
                <a:gd name="T31" fmla="*/ 26 h 142"/>
                <a:gd name="T32" fmla="*/ 279 w 454"/>
                <a:gd name="T33" fmla="*/ 4 h 142"/>
                <a:gd name="T34" fmla="*/ 287 w 454"/>
                <a:gd name="T35" fmla="*/ 0 h 142"/>
                <a:gd name="T36" fmla="*/ 295 w 454"/>
                <a:gd name="T37" fmla="*/ 3 h 142"/>
                <a:gd name="T38" fmla="*/ 306 w 454"/>
                <a:gd name="T39" fmla="*/ 9 h 142"/>
                <a:gd name="T40" fmla="*/ 315 w 454"/>
                <a:gd name="T41" fmla="*/ 15 h 142"/>
                <a:gd name="T42" fmla="*/ 333 w 454"/>
                <a:gd name="T43" fmla="*/ 29 h 142"/>
                <a:gd name="T44" fmla="*/ 333 w 454"/>
                <a:gd name="T45" fmla="*/ 33 h 142"/>
                <a:gd name="T46" fmla="*/ 329 w 454"/>
                <a:gd name="T47" fmla="*/ 37 h 142"/>
                <a:gd name="T48" fmla="*/ 328 w 454"/>
                <a:gd name="T49" fmla="*/ 40 h 142"/>
                <a:gd name="T50" fmla="*/ 334 w 454"/>
                <a:gd name="T51" fmla="*/ 44 h 142"/>
                <a:gd name="T52" fmla="*/ 356 w 454"/>
                <a:gd name="T53" fmla="*/ 50 h 142"/>
                <a:gd name="T54" fmla="*/ 360 w 454"/>
                <a:gd name="T55" fmla="*/ 57 h 142"/>
                <a:gd name="T56" fmla="*/ 363 w 454"/>
                <a:gd name="T57" fmla="*/ 73 h 142"/>
                <a:gd name="T58" fmla="*/ 365 w 454"/>
                <a:gd name="T59" fmla="*/ 80 h 142"/>
                <a:gd name="T60" fmla="*/ 367 w 454"/>
                <a:gd name="T61" fmla="*/ 83 h 142"/>
                <a:gd name="T62" fmla="*/ 384 w 454"/>
                <a:gd name="T63" fmla="*/ 98 h 142"/>
                <a:gd name="T64" fmla="*/ 402 w 454"/>
                <a:gd name="T65" fmla="*/ 108 h 142"/>
                <a:gd name="T66" fmla="*/ 408 w 454"/>
                <a:gd name="T67" fmla="*/ 113 h 142"/>
                <a:gd name="T68" fmla="*/ 423 w 454"/>
                <a:gd name="T69" fmla="*/ 121 h 142"/>
                <a:gd name="T70" fmla="*/ 431 w 454"/>
                <a:gd name="T71" fmla="*/ 129 h 142"/>
                <a:gd name="T72" fmla="*/ 437 w 454"/>
                <a:gd name="T73" fmla="*/ 134 h 142"/>
                <a:gd name="T74" fmla="*/ 454 w 454"/>
                <a:gd name="T7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4" h="142">
                  <a:moveTo>
                    <a:pt x="0" y="56"/>
                  </a:moveTo>
                  <a:lnTo>
                    <a:pt x="5" y="60"/>
                  </a:lnTo>
                  <a:lnTo>
                    <a:pt x="16" y="68"/>
                  </a:lnTo>
                  <a:lnTo>
                    <a:pt x="27" y="69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43" y="72"/>
                  </a:lnTo>
                  <a:lnTo>
                    <a:pt x="52" y="73"/>
                  </a:lnTo>
                  <a:lnTo>
                    <a:pt x="59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5" y="71"/>
                  </a:lnTo>
                  <a:lnTo>
                    <a:pt x="94" y="68"/>
                  </a:lnTo>
                  <a:lnTo>
                    <a:pt x="107" y="67"/>
                  </a:lnTo>
                  <a:lnTo>
                    <a:pt x="118" y="65"/>
                  </a:lnTo>
                  <a:lnTo>
                    <a:pt x="120" y="65"/>
                  </a:lnTo>
                  <a:lnTo>
                    <a:pt x="139" y="59"/>
                  </a:lnTo>
                  <a:lnTo>
                    <a:pt x="140" y="57"/>
                  </a:lnTo>
                  <a:lnTo>
                    <a:pt x="144" y="57"/>
                  </a:lnTo>
                  <a:lnTo>
                    <a:pt x="151" y="56"/>
                  </a:lnTo>
                  <a:lnTo>
                    <a:pt x="168" y="57"/>
                  </a:lnTo>
                  <a:lnTo>
                    <a:pt x="182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93" y="61"/>
                  </a:lnTo>
                  <a:lnTo>
                    <a:pt x="207" y="59"/>
                  </a:lnTo>
                  <a:lnTo>
                    <a:pt x="211" y="57"/>
                  </a:lnTo>
                  <a:lnTo>
                    <a:pt x="214" y="54"/>
                  </a:lnTo>
                  <a:lnTo>
                    <a:pt x="224" y="52"/>
                  </a:lnTo>
                  <a:lnTo>
                    <a:pt x="240" y="41"/>
                  </a:lnTo>
                  <a:lnTo>
                    <a:pt x="256" y="26"/>
                  </a:lnTo>
                  <a:lnTo>
                    <a:pt x="272" y="14"/>
                  </a:lnTo>
                  <a:lnTo>
                    <a:pt x="279" y="4"/>
                  </a:lnTo>
                  <a:lnTo>
                    <a:pt x="282" y="3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95" y="3"/>
                  </a:lnTo>
                  <a:lnTo>
                    <a:pt x="296" y="3"/>
                  </a:lnTo>
                  <a:lnTo>
                    <a:pt x="306" y="9"/>
                  </a:lnTo>
                  <a:lnTo>
                    <a:pt x="314" y="14"/>
                  </a:lnTo>
                  <a:lnTo>
                    <a:pt x="315" y="15"/>
                  </a:lnTo>
                  <a:lnTo>
                    <a:pt x="322" y="22"/>
                  </a:lnTo>
                  <a:lnTo>
                    <a:pt x="333" y="29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29" y="36"/>
                  </a:lnTo>
                  <a:lnTo>
                    <a:pt x="329" y="37"/>
                  </a:lnTo>
                  <a:lnTo>
                    <a:pt x="329" y="38"/>
                  </a:lnTo>
                  <a:lnTo>
                    <a:pt x="328" y="40"/>
                  </a:lnTo>
                  <a:lnTo>
                    <a:pt x="332" y="42"/>
                  </a:lnTo>
                  <a:lnTo>
                    <a:pt x="334" y="44"/>
                  </a:lnTo>
                  <a:lnTo>
                    <a:pt x="345" y="48"/>
                  </a:lnTo>
                  <a:lnTo>
                    <a:pt x="356" y="50"/>
                  </a:lnTo>
                  <a:lnTo>
                    <a:pt x="356" y="52"/>
                  </a:lnTo>
                  <a:lnTo>
                    <a:pt x="360" y="57"/>
                  </a:lnTo>
                  <a:lnTo>
                    <a:pt x="361" y="64"/>
                  </a:lnTo>
                  <a:lnTo>
                    <a:pt x="363" y="73"/>
                  </a:lnTo>
                  <a:lnTo>
                    <a:pt x="363" y="75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7" y="83"/>
                  </a:lnTo>
                  <a:lnTo>
                    <a:pt x="377" y="91"/>
                  </a:lnTo>
                  <a:lnTo>
                    <a:pt x="384" y="98"/>
                  </a:lnTo>
                  <a:lnTo>
                    <a:pt x="390" y="103"/>
                  </a:lnTo>
                  <a:lnTo>
                    <a:pt x="402" y="108"/>
                  </a:lnTo>
                  <a:lnTo>
                    <a:pt x="408" y="113"/>
                  </a:lnTo>
                  <a:lnTo>
                    <a:pt x="408" y="113"/>
                  </a:lnTo>
                  <a:lnTo>
                    <a:pt x="419" y="117"/>
                  </a:lnTo>
                  <a:lnTo>
                    <a:pt x="423" y="121"/>
                  </a:lnTo>
                  <a:lnTo>
                    <a:pt x="430" y="127"/>
                  </a:lnTo>
                  <a:lnTo>
                    <a:pt x="431" y="129"/>
                  </a:lnTo>
                  <a:lnTo>
                    <a:pt x="435" y="134"/>
                  </a:lnTo>
                  <a:lnTo>
                    <a:pt x="437" y="134"/>
                  </a:lnTo>
                  <a:lnTo>
                    <a:pt x="444" y="138"/>
                  </a:lnTo>
                  <a:lnTo>
                    <a:pt x="454" y="14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7" name="Freeform 587"/>
            <p:cNvSpPr>
              <a:spLocks/>
            </p:cNvSpPr>
            <p:nvPr/>
          </p:nvSpPr>
          <p:spPr bwMode="auto">
            <a:xfrm>
              <a:off x="8150735" y="2921325"/>
              <a:ext cx="8856" cy="14170"/>
            </a:xfrm>
            <a:custGeom>
              <a:avLst/>
              <a:gdLst>
                <a:gd name="T0" fmla="*/ 0 w 10"/>
                <a:gd name="T1" fmla="*/ 0 h 16"/>
                <a:gd name="T2" fmla="*/ 2 w 10"/>
                <a:gd name="T3" fmla="*/ 0 h 16"/>
                <a:gd name="T4" fmla="*/ 6 w 10"/>
                <a:gd name="T5" fmla="*/ 3 h 16"/>
                <a:gd name="T6" fmla="*/ 8 w 10"/>
                <a:gd name="T7" fmla="*/ 8 h 16"/>
                <a:gd name="T8" fmla="*/ 10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8" y="8"/>
                  </a:lnTo>
                  <a:lnTo>
                    <a:pt x="10" y="1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8" name="Freeform 588"/>
            <p:cNvSpPr>
              <a:spLocks/>
            </p:cNvSpPr>
            <p:nvPr/>
          </p:nvSpPr>
          <p:spPr bwMode="auto">
            <a:xfrm>
              <a:off x="8159592" y="2935495"/>
              <a:ext cx="6200" cy="15056"/>
            </a:xfrm>
            <a:custGeom>
              <a:avLst/>
              <a:gdLst>
                <a:gd name="T0" fmla="*/ 0 w 7"/>
                <a:gd name="T1" fmla="*/ 0 h 17"/>
                <a:gd name="T2" fmla="*/ 1 w 7"/>
                <a:gd name="T3" fmla="*/ 4 h 17"/>
                <a:gd name="T4" fmla="*/ 3 w 7"/>
                <a:gd name="T5" fmla="*/ 7 h 17"/>
                <a:gd name="T6" fmla="*/ 7 w 7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7" y="1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9" name="Line 589"/>
            <p:cNvSpPr>
              <a:spLocks noChangeShapeType="1"/>
            </p:cNvSpPr>
            <p:nvPr/>
          </p:nvSpPr>
          <p:spPr bwMode="auto">
            <a:xfrm>
              <a:off x="8165791" y="2950551"/>
              <a:ext cx="0" cy="354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0" name="Line 590"/>
            <p:cNvSpPr>
              <a:spLocks noChangeShapeType="1"/>
            </p:cNvSpPr>
            <p:nvPr/>
          </p:nvSpPr>
          <p:spPr bwMode="auto">
            <a:xfrm>
              <a:off x="8165791" y="2954094"/>
              <a:ext cx="0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1" name="Freeform 591"/>
            <p:cNvSpPr>
              <a:spLocks/>
            </p:cNvSpPr>
            <p:nvPr/>
          </p:nvSpPr>
          <p:spPr bwMode="auto">
            <a:xfrm>
              <a:off x="8160477" y="2959408"/>
              <a:ext cx="5314" cy="15942"/>
            </a:xfrm>
            <a:custGeom>
              <a:avLst/>
              <a:gdLst>
                <a:gd name="T0" fmla="*/ 6 w 6"/>
                <a:gd name="T1" fmla="*/ 0 h 18"/>
                <a:gd name="T2" fmla="*/ 4 w 6"/>
                <a:gd name="T3" fmla="*/ 2 h 18"/>
                <a:gd name="T4" fmla="*/ 2 w 6"/>
                <a:gd name="T5" fmla="*/ 3 h 18"/>
                <a:gd name="T6" fmla="*/ 0 w 6"/>
                <a:gd name="T7" fmla="*/ 11 h 18"/>
                <a:gd name="T8" fmla="*/ 2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11"/>
                  </a:lnTo>
                  <a:lnTo>
                    <a:pt x="2" y="18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2" name="Freeform 592"/>
            <p:cNvSpPr>
              <a:spLocks/>
            </p:cNvSpPr>
            <p:nvPr/>
          </p:nvSpPr>
          <p:spPr bwMode="auto">
            <a:xfrm>
              <a:off x="8160477" y="2975349"/>
              <a:ext cx="1771" cy="1151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3 h 13"/>
                <a:gd name="T4" fmla="*/ 2 w 2"/>
                <a:gd name="T5" fmla="*/ 8 h 13"/>
                <a:gd name="T6" fmla="*/ 0 w 2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0" y="1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3" name="Freeform 593"/>
            <p:cNvSpPr>
              <a:spLocks/>
            </p:cNvSpPr>
            <p:nvPr/>
          </p:nvSpPr>
          <p:spPr bwMode="auto">
            <a:xfrm>
              <a:off x="8157820" y="2986863"/>
              <a:ext cx="2657" cy="29226"/>
            </a:xfrm>
            <a:custGeom>
              <a:avLst/>
              <a:gdLst>
                <a:gd name="T0" fmla="*/ 3 w 3"/>
                <a:gd name="T1" fmla="*/ 0 h 33"/>
                <a:gd name="T2" fmla="*/ 3 w 3"/>
                <a:gd name="T3" fmla="*/ 2 h 33"/>
                <a:gd name="T4" fmla="*/ 3 w 3"/>
                <a:gd name="T5" fmla="*/ 13 h 33"/>
                <a:gd name="T6" fmla="*/ 0 w 3"/>
                <a:gd name="T7" fmla="*/ 19 h 33"/>
                <a:gd name="T8" fmla="*/ 0 w 3"/>
                <a:gd name="T9" fmla="*/ 22 h 33"/>
                <a:gd name="T10" fmla="*/ 0 w 3"/>
                <a:gd name="T11" fmla="*/ 26 h 33"/>
                <a:gd name="T12" fmla="*/ 0 w 3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lnTo>
                    <a:pt x="3" y="2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4" name="Freeform 594"/>
            <p:cNvSpPr>
              <a:spLocks/>
            </p:cNvSpPr>
            <p:nvPr/>
          </p:nvSpPr>
          <p:spPr bwMode="auto">
            <a:xfrm>
              <a:off x="8157820" y="3016089"/>
              <a:ext cx="4428" cy="11513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1 h 13"/>
                <a:gd name="T4" fmla="*/ 2 w 5"/>
                <a:gd name="T5" fmla="*/ 8 h 13"/>
                <a:gd name="T6" fmla="*/ 5 w 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"/>
                  </a:lnTo>
                  <a:lnTo>
                    <a:pt x="2" y="8"/>
                  </a:lnTo>
                  <a:lnTo>
                    <a:pt x="5" y="1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5" name="Freeform 595"/>
            <p:cNvSpPr>
              <a:spLocks/>
            </p:cNvSpPr>
            <p:nvPr/>
          </p:nvSpPr>
          <p:spPr bwMode="auto">
            <a:xfrm>
              <a:off x="8156935" y="3027603"/>
              <a:ext cx="40740" cy="75280"/>
            </a:xfrm>
            <a:custGeom>
              <a:avLst/>
              <a:gdLst>
                <a:gd name="T0" fmla="*/ 6 w 46"/>
                <a:gd name="T1" fmla="*/ 0 h 85"/>
                <a:gd name="T2" fmla="*/ 6 w 46"/>
                <a:gd name="T3" fmla="*/ 7 h 85"/>
                <a:gd name="T4" fmla="*/ 10 w 46"/>
                <a:gd name="T5" fmla="*/ 22 h 85"/>
                <a:gd name="T6" fmla="*/ 11 w 46"/>
                <a:gd name="T7" fmla="*/ 31 h 85"/>
                <a:gd name="T8" fmla="*/ 7 w 46"/>
                <a:gd name="T9" fmla="*/ 42 h 85"/>
                <a:gd name="T10" fmla="*/ 6 w 46"/>
                <a:gd name="T11" fmla="*/ 44 h 85"/>
                <a:gd name="T12" fmla="*/ 0 w 46"/>
                <a:gd name="T13" fmla="*/ 52 h 85"/>
                <a:gd name="T14" fmla="*/ 1 w 46"/>
                <a:gd name="T15" fmla="*/ 56 h 85"/>
                <a:gd name="T16" fmla="*/ 1 w 46"/>
                <a:gd name="T17" fmla="*/ 57 h 85"/>
                <a:gd name="T18" fmla="*/ 1 w 46"/>
                <a:gd name="T19" fmla="*/ 60 h 85"/>
                <a:gd name="T20" fmla="*/ 3 w 46"/>
                <a:gd name="T21" fmla="*/ 60 h 85"/>
                <a:gd name="T22" fmla="*/ 6 w 46"/>
                <a:gd name="T23" fmla="*/ 63 h 85"/>
                <a:gd name="T24" fmla="*/ 7 w 46"/>
                <a:gd name="T25" fmla="*/ 64 h 85"/>
                <a:gd name="T26" fmla="*/ 12 w 46"/>
                <a:gd name="T27" fmla="*/ 65 h 85"/>
                <a:gd name="T28" fmla="*/ 14 w 46"/>
                <a:gd name="T29" fmla="*/ 65 h 85"/>
                <a:gd name="T30" fmla="*/ 20 w 46"/>
                <a:gd name="T31" fmla="*/ 68 h 85"/>
                <a:gd name="T32" fmla="*/ 27 w 46"/>
                <a:gd name="T33" fmla="*/ 72 h 85"/>
                <a:gd name="T34" fmla="*/ 28 w 46"/>
                <a:gd name="T35" fmla="*/ 75 h 85"/>
                <a:gd name="T36" fmla="*/ 31 w 46"/>
                <a:gd name="T37" fmla="*/ 77 h 85"/>
                <a:gd name="T38" fmla="*/ 34 w 46"/>
                <a:gd name="T39" fmla="*/ 79 h 85"/>
                <a:gd name="T40" fmla="*/ 37 w 46"/>
                <a:gd name="T41" fmla="*/ 81 h 85"/>
                <a:gd name="T42" fmla="*/ 41 w 46"/>
                <a:gd name="T43" fmla="*/ 83 h 85"/>
                <a:gd name="T44" fmla="*/ 46 w 46"/>
                <a:gd name="T4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85">
                  <a:moveTo>
                    <a:pt x="6" y="0"/>
                  </a:moveTo>
                  <a:lnTo>
                    <a:pt x="6" y="7"/>
                  </a:lnTo>
                  <a:lnTo>
                    <a:pt x="10" y="22"/>
                  </a:lnTo>
                  <a:lnTo>
                    <a:pt x="11" y="31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20" y="68"/>
                  </a:lnTo>
                  <a:lnTo>
                    <a:pt x="27" y="72"/>
                  </a:lnTo>
                  <a:lnTo>
                    <a:pt x="28" y="75"/>
                  </a:lnTo>
                  <a:lnTo>
                    <a:pt x="31" y="77"/>
                  </a:lnTo>
                  <a:lnTo>
                    <a:pt x="34" y="79"/>
                  </a:lnTo>
                  <a:lnTo>
                    <a:pt x="37" y="81"/>
                  </a:lnTo>
                  <a:lnTo>
                    <a:pt x="41" y="83"/>
                  </a:lnTo>
                  <a:lnTo>
                    <a:pt x="46" y="8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6" name="Freeform 596"/>
            <p:cNvSpPr>
              <a:spLocks/>
            </p:cNvSpPr>
            <p:nvPr/>
          </p:nvSpPr>
          <p:spPr bwMode="auto">
            <a:xfrm>
              <a:off x="8197674" y="3102883"/>
              <a:ext cx="108935" cy="31883"/>
            </a:xfrm>
            <a:custGeom>
              <a:avLst/>
              <a:gdLst>
                <a:gd name="T0" fmla="*/ 0 w 123"/>
                <a:gd name="T1" fmla="*/ 0 h 36"/>
                <a:gd name="T2" fmla="*/ 8 w 123"/>
                <a:gd name="T3" fmla="*/ 3 h 36"/>
                <a:gd name="T4" fmla="*/ 23 w 123"/>
                <a:gd name="T5" fmla="*/ 7 h 36"/>
                <a:gd name="T6" fmla="*/ 32 w 123"/>
                <a:gd name="T7" fmla="*/ 7 h 36"/>
                <a:gd name="T8" fmla="*/ 43 w 123"/>
                <a:gd name="T9" fmla="*/ 9 h 36"/>
                <a:gd name="T10" fmla="*/ 55 w 123"/>
                <a:gd name="T11" fmla="*/ 11 h 36"/>
                <a:gd name="T12" fmla="*/ 73 w 123"/>
                <a:gd name="T13" fmla="*/ 15 h 36"/>
                <a:gd name="T14" fmla="*/ 93 w 123"/>
                <a:gd name="T15" fmla="*/ 22 h 36"/>
                <a:gd name="T16" fmla="*/ 93 w 123"/>
                <a:gd name="T17" fmla="*/ 22 h 36"/>
                <a:gd name="T18" fmla="*/ 105 w 123"/>
                <a:gd name="T19" fmla="*/ 27 h 36"/>
                <a:gd name="T20" fmla="*/ 115 w 123"/>
                <a:gd name="T21" fmla="*/ 32 h 36"/>
                <a:gd name="T22" fmla="*/ 123 w 123"/>
                <a:gd name="T23" fmla="*/ 36 h 36"/>
                <a:gd name="T24" fmla="*/ 123 w 123"/>
                <a:gd name="T25" fmla="*/ 36 h 36"/>
                <a:gd name="T26" fmla="*/ 123 w 123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36">
                  <a:moveTo>
                    <a:pt x="0" y="0"/>
                  </a:moveTo>
                  <a:lnTo>
                    <a:pt x="8" y="3"/>
                  </a:lnTo>
                  <a:lnTo>
                    <a:pt x="23" y="7"/>
                  </a:lnTo>
                  <a:lnTo>
                    <a:pt x="32" y="7"/>
                  </a:lnTo>
                  <a:lnTo>
                    <a:pt x="43" y="9"/>
                  </a:lnTo>
                  <a:lnTo>
                    <a:pt x="55" y="11"/>
                  </a:lnTo>
                  <a:lnTo>
                    <a:pt x="73" y="15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105" y="27"/>
                  </a:lnTo>
                  <a:lnTo>
                    <a:pt x="115" y="32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7" name="Freeform 597"/>
            <p:cNvSpPr>
              <a:spLocks/>
            </p:cNvSpPr>
            <p:nvPr/>
          </p:nvSpPr>
          <p:spPr bwMode="auto">
            <a:xfrm>
              <a:off x="7722082" y="2742424"/>
              <a:ext cx="21256" cy="30998"/>
            </a:xfrm>
            <a:custGeom>
              <a:avLst/>
              <a:gdLst>
                <a:gd name="T0" fmla="*/ 24 w 24"/>
                <a:gd name="T1" fmla="*/ 0 h 35"/>
                <a:gd name="T2" fmla="*/ 24 w 24"/>
                <a:gd name="T3" fmla="*/ 8 h 35"/>
                <a:gd name="T4" fmla="*/ 21 w 24"/>
                <a:gd name="T5" fmla="*/ 15 h 35"/>
                <a:gd name="T6" fmla="*/ 16 w 24"/>
                <a:gd name="T7" fmla="*/ 21 h 35"/>
                <a:gd name="T8" fmla="*/ 9 w 24"/>
                <a:gd name="T9" fmla="*/ 29 h 35"/>
                <a:gd name="T10" fmla="*/ 7 w 24"/>
                <a:gd name="T11" fmla="*/ 32 h 35"/>
                <a:gd name="T12" fmla="*/ 4 w 24"/>
                <a:gd name="T13" fmla="*/ 33 h 35"/>
                <a:gd name="T14" fmla="*/ 0 w 2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lnTo>
                    <a:pt x="24" y="8"/>
                  </a:lnTo>
                  <a:lnTo>
                    <a:pt x="21" y="15"/>
                  </a:lnTo>
                  <a:lnTo>
                    <a:pt x="16" y="21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0" y="3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8" name="Freeform 598"/>
            <p:cNvSpPr>
              <a:spLocks/>
            </p:cNvSpPr>
            <p:nvPr/>
          </p:nvSpPr>
          <p:spPr bwMode="auto">
            <a:xfrm>
              <a:off x="6967510" y="2254431"/>
              <a:ext cx="17713" cy="5314"/>
            </a:xfrm>
            <a:custGeom>
              <a:avLst/>
              <a:gdLst>
                <a:gd name="T0" fmla="*/ 0 w 20"/>
                <a:gd name="T1" fmla="*/ 0 h 6"/>
                <a:gd name="T2" fmla="*/ 3 w 20"/>
                <a:gd name="T3" fmla="*/ 0 h 6"/>
                <a:gd name="T4" fmla="*/ 4 w 20"/>
                <a:gd name="T5" fmla="*/ 0 h 6"/>
                <a:gd name="T6" fmla="*/ 4 w 20"/>
                <a:gd name="T7" fmla="*/ 0 h 6"/>
                <a:gd name="T8" fmla="*/ 6 w 20"/>
                <a:gd name="T9" fmla="*/ 0 h 6"/>
                <a:gd name="T10" fmla="*/ 6 w 20"/>
                <a:gd name="T11" fmla="*/ 0 h 6"/>
                <a:gd name="T12" fmla="*/ 6 w 20"/>
                <a:gd name="T13" fmla="*/ 0 h 6"/>
                <a:gd name="T14" fmla="*/ 7 w 20"/>
                <a:gd name="T15" fmla="*/ 0 h 6"/>
                <a:gd name="T16" fmla="*/ 7 w 20"/>
                <a:gd name="T17" fmla="*/ 0 h 6"/>
                <a:gd name="T18" fmla="*/ 8 w 20"/>
                <a:gd name="T19" fmla="*/ 0 h 6"/>
                <a:gd name="T20" fmla="*/ 8 w 20"/>
                <a:gd name="T21" fmla="*/ 0 h 6"/>
                <a:gd name="T22" fmla="*/ 10 w 20"/>
                <a:gd name="T23" fmla="*/ 0 h 6"/>
                <a:gd name="T24" fmla="*/ 10 w 20"/>
                <a:gd name="T25" fmla="*/ 0 h 6"/>
                <a:gd name="T26" fmla="*/ 10 w 20"/>
                <a:gd name="T27" fmla="*/ 0 h 6"/>
                <a:gd name="T28" fmla="*/ 11 w 20"/>
                <a:gd name="T29" fmla="*/ 1 h 6"/>
                <a:gd name="T30" fmla="*/ 14 w 20"/>
                <a:gd name="T31" fmla="*/ 1 h 6"/>
                <a:gd name="T32" fmla="*/ 14 w 20"/>
                <a:gd name="T33" fmla="*/ 1 h 6"/>
                <a:gd name="T34" fmla="*/ 14 w 20"/>
                <a:gd name="T35" fmla="*/ 2 h 6"/>
                <a:gd name="T36" fmla="*/ 15 w 20"/>
                <a:gd name="T37" fmla="*/ 4 h 6"/>
                <a:gd name="T38" fmla="*/ 15 w 20"/>
                <a:gd name="T39" fmla="*/ 4 h 6"/>
                <a:gd name="T40" fmla="*/ 15 w 20"/>
                <a:gd name="T41" fmla="*/ 5 h 6"/>
                <a:gd name="T42" fmla="*/ 16 w 20"/>
                <a:gd name="T43" fmla="*/ 5 h 6"/>
                <a:gd name="T44" fmla="*/ 18 w 20"/>
                <a:gd name="T45" fmla="*/ 5 h 6"/>
                <a:gd name="T46" fmla="*/ 18 w 20"/>
                <a:gd name="T47" fmla="*/ 5 h 6"/>
                <a:gd name="T48" fmla="*/ 18 w 20"/>
                <a:gd name="T49" fmla="*/ 5 h 6"/>
                <a:gd name="T50" fmla="*/ 19 w 20"/>
                <a:gd name="T51" fmla="*/ 6 h 6"/>
                <a:gd name="T52" fmla="*/ 19 w 20"/>
                <a:gd name="T53" fmla="*/ 6 h 6"/>
                <a:gd name="T54" fmla="*/ 20 w 20"/>
                <a:gd name="T5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9" name="Freeform 599"/>
            <p:cNvSpPr>
              <a:spLocks/>
            </p:cNvSpPr>
            <p:nvPr/>
          </p:nvSpPr>
          <p:spPr bwMode="auto">
            <a:xfrm>
              <a:off x="6985223" y="2259745"/>
              <a:ext cx="0" cy="1771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0" name="Freeform 600"/>
            <p:cNvSpPr>
              <a:spLocks/>
            </p:cNvSpPr>
            <p:nvPr/>
          </p:nvSpPr>
          <p:spPr bwMode="auto">
            <a:xfrm>
              <a:off x="6985223" y="226151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1" name="Freeform 601"/>
            <p:cNvSpPr>
              <a:spLocks/>
            </p:cNvSpPr>
            <p:nvPr/>
          </p:nvSpPr>
          <p:spPr bwMode="auto">
            <a:xfrm>
              <a:off x="6987880" y="226240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2" name="Line 602"/>
            <p:cNvSpPr>
              <a:spLocks noChangeShapeType="1"/>
            </p:cNvSpPr>
            <p:nvPr/>
          </p:nvSpPr>
          <p:spPr bwMode="auto">
            <a:xfrm>
              <a:off x="6988766" y="226328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3" name="Freeform 603"/>
            <p:cNvSpPr>
              <a:spLocks/>
            </p:cNvSpPr>
            <p:nvPr/>
          </p:nvSpPr>
          <p:spPr bwMode="auto">
            <a:xfrm>
              <a:off x="6988766" y="2263288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4" name="Freeform 604"/>
            <p:cNvSpPr>
              <a:spLocks/>
            </p:cNvSpPr>
            <p:nvPr/>
          </p:nvSpPr>
          <p:spPr bwMode="auto">
            <a:xfrm>
              <a:off x="6991422" y="2265059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1 w 4"/>
                <a:gd name="T7" fmla="*/ 3 h 8"/>
                <a:gd name="T8" fmla="*/ 3 w 4"/>
                <a:gd name="T9" fmla="*/ 4 h 8"/>
                <a:gd name="T10" fmla="*/ 3 w 4"/>
                <a:gd name="T11" fmla="*/ 4 h 8"/>
                <a:gd name="T12" fmla="*/ 4 w 4"/>
                <a:gd name="T13" fmla="*/ 5 h 8"/>
                <a:gd name="T14" fmla="*/ 4 w 4"/>
                <a:gd name="T15" fmla="*/ 7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5" name="Freeform 605"/>
            <p:cNvSpPr>
              <a:spLocks/>
            </p:cNvSpPr>
            <p:nvPr/>
          </p:nvSpPr>
          <p:spPr bwMode="auto">
            <a:xfrm>
              <a:off x="6994965" y="2272144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6" name="Freeform 606"/>
            <p:cNvSpPr>
              <a:spLocks/>
            </p:cNvSpPr>
            <p:nvPr/>
          </p:nvSpPr>
          <p:spPr bwMode="auto">
            <a:xfrm>
              <a:off x="6996736" y="2273030"/>
              <a:ext cx="3543" cy="265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0 w 4"/>
                <a:gd name="T7" fmla="*/ 2 h 3"/>
                <a:gd name="T8" fmla="*/ 0 w 4"/>
                <a:gd name="T9" fmla="*/ 2 h 3"/>
                <a:gd name="T10" fmla="*/ 1 w 4"/>
                <a:gd name="T11" fmla="*/ 2 h 3"/>
                <a:gd name="T12" fmla="*/ 1 w 4"/>
                <a:gd name="T13" fmla="*/ 2 h 3"/>
                <a:gd name="T14" fmla="*/ 1 w 4"/>
                <a:gd name="T15" fmla="*/ 2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2 w 4"/>
                <a:gd name="T27" fmla="*/ 3 h 3"/>
                <a:gd name="T28" fmla="*/ 2 w 4"/>
                <a:gd name="T29" fmla="*/ 3 h 3"/>
                <a:gd name="T30" fmla="*/ 2 w 4"/>
                <a:gd name="T31" fmla="*/ 3 h 3"/>
                <a:gd name="T32" fmla="*/ 4 w 4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grpSp>
          <p:nvGrpSpPr>
            <p:cNvPr id="165" name="Group 808"/>
            <p:cNvGrpSpPr>
              <a:grpSpLocks/>
            </p:cNvGrpSpPr>
            <p:nvPr/>
          </p:nvGrpSpPr>
          <p:grpSpPr bwMode="auto">
            <a:xfrm>
              <a:off x="6827577" y="2275687"/>
              <a:ext cx="593384" cy="580985"/>
              <a:chOff x="2839" y="2581"/>
              <a:chExt cx="670" cy="656"/>
            </a:xfrm>
          </p:grpSpPr>
          <p:sp>
            <p:nvSpPr>
              <p:cNvPr id="487" name="Line 608"/>
              <p:cNvSpPr>
                <a:spLocks noChangeShapeType="1"/>
              </p:cNvSpPr>
              <p:nvPr/>
            </p:nvSpPr>
            <p:spPr bwMode="auto">
              <a:xfrm flipH="1">
                <a:off x="3032" y="2581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8" name="Freeform 609"/>
              <p:cNvSpPr>
                <a:spLocks/>
              </p:cNvSpPr>
              <p:nvPr/>
            </p:nvSpPr>
            <p:spPr bwMode="auto">
              <a:xfrm>
                <a:off x="3032" y="2582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2 w 10"/>
                  <a:gd name="T5" fmla="*/ 0 h 7"/>
                  <a:gd name="T6" fmla="*/ 2 w 10"/>
                  <a:gd name="T7" fmla="*/ 0 h 7"/>
                  <a:gd name="T8" fmla="*/ 2 w 10"/>
                  <a:gd name="T9" fmla="*/ 0 h 7"/>
                  <a:gd name="T10" fmla="*/ 3 w 10"/>
                  <a:gd name="T11" fmla="*/ 2 h 7"/>
                  <a:gd name="T12" fmla="*/ 3 w 10"/>
                  <a:gd name="T13" fmla="*/ 2 h 7"/>
                  <a:gd name="T14" fmla="*/ 3 w 10"/>
                  <a:gd name="T15" fmla="*/ 2 h 7"/>
                  <a:gd name="T16" fmla="*/ 3 w 10"/>
                  <a:gd name="T17" fmla="*/ 2 h 7"/>
                  <a:gd name="T18" fmla="*/ 3 w 10"/>
                  <a:gd name="T19" fmla="*/ 2 h 7"/>
                  <a:gd name="T20" fmla="*/ 3 w 10"/>
                  <a:gd name="T21" fmla="*/ 3 h 7"/>
                  <a:gd name="T22" fmla="*/ 3 w 10"/>
                  <a:gd name="T23" fmla="*/ 3 h 7"/>
                  <a:gd name="T24" fmla="*/ 3 w 10"/>
                  <a:gd name="T25" fmla="*/ 3 h 7"/>
                  <a:gd name="T26" fmla="*/ 3 w 10"/>
                  <a:gd name="T27" fmla="*/ 4 h 7"/>
                  <a:gd name="T28" fmla="*/ 4 w 10"/>
                  <a:gd name="T29" fmla="*/ 4 h 7"/>
                  <a:gd name="T30" fmla="*/ 4 w 10"/>
                  <a:gd name="T31" fmla="*/ 6 h 7"/>
                  <a:gd name="T32" fmla="*/ 6 w 10"/>
                  <a:gd name="T33" fmla="*/ 6 h 7"/>
                  <a:gd name="T34" fmla="*/ 6 w 10"/>
                  <a:gd name="T35" fmla="*/ 6 h 7"/>
                  <a:gd name="T36" fmla="*/ 6 w 10"/>
                  <a:gd name="T37" fmla="*/ 6 h 7"/>
                  <a:gd name="T38" fmla="*/ 7 w 10"/>
                  <a:gd name="T39" fmla="*/ 6 h 7"/>
                  <a:gd name="T40" fmla="*/ 7 w 10"/>
                  <a:gd name="T41" fmla="*/ 6 h 7"/>
                  <a:gd name="T42" fmla="*/ 7 w 10"/>
                  <a:gd name="T43" fmla="*/ 7 h 7"/>
                  <a:gd name="T44" fmla="*/ 8 w 10"/>
                  <a:gd name="T45" fmla="*/ 7 h 7"/>
                  <a:gd name="T46" fmla="*/ 10 w 10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9" name="Freeform 610"/>
              <p:cNvSpPr>
                <a:spLocks/>
              </p:cNvSpPr>
              <p:nvPr/>
            </p:nvSpPr>
            <p:spPr bwMode="auto">
              <a:xfrm>
                <a:off x="3042" y="258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1 w 4"/>
                  <a:gd name="T5" fmla="*/ 1 h 3"/>
                  <a:gd name="T6" fmla="*/ 2 w 4"/>
                  <a:gd name="T7" fmla="*/ 1 h 3"/>
                  <a:gd name="T8" fmla="*/ 2 w 4"/>
                  <a:gd name="T9" fmla="*/ 1 h 3"/>
                  <a:gd name="T10" fmla="*/ 2 w 4"/>
                  <a:gd name="T11" fmla="*/ 1 h 3"/>
                  <a:gd name="T12" fmla="*/ 2 w 4"/>
                  <a:gd name="T13" fmla="*/ 3 h 3"/>
                  <a:gd name="T14" fmla="*/ 2 w 4"/>
                  <a:gd name="T15" fmla="*/ 3 h 3"/>
                  <a:gd name="T16" fmla="*/ 4 w 4"/>
                  <a:gd name="T17" fmla="*/ 3 h 3"/>
                  <a:gd name="T18" fmla="*/ 4 w 4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0" name="Freeform 611"/>
              <p:cNvSpPr>
                <a:spLocks/>
              </p:cNvSpPr>
              <p:nvPr/>
            </p:nvSpPr>
            <p:spPr bwMode="auto">
              <a:xfrm>
                <a:off x="3046" y="25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3 h 4"/>
                  <a:gd name="T12" fmla="*/ 1 w 4"/>
                  <a:gd name="T13" fmla="*/ 3 h 4"/>
                  <a:gd name="T14" fmla="*/ 1 w 4"/>
                  <a:gd name="T15" fmla="*/ 3 h 4"/>
                  <a:gd name="T16" fmla="*/ 1 w 4"/>
                  <a:gd name="T17" fmla="*/ 3 h 4"/>
                  <a:gd name="T18" fmla="*/ 2 w 4"/>
                  <a:gd name="T19" fmla="*/ 4 h 4"/>
                  <a:gd name="T20" fmla="*/ 2 w 4"/>
                  <a:gd name="T21" fmla="*/ 4 h 4"/>
                  <a:gd name="T22" fmla="*/ 2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1" name="Freeform 612"/>
              <p:cNvSpPr>
                <a:spLocks/>
              </p:cNvSpPr>
              <p:nvPr/>
            </p:nvSpPr>
            <p:spPr bwMode="auto">
              <a:xfrm>
                <a:off x="3050" y="259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2" name="Freeform 613"/>
              <p:cNvSpPr>
                <a:spLocks/>
              </p:cNvSpPr>
              <p:nvPr/>
            </p:nvSpPr>
            <p:spPr bwMode="auto">
              <a:xfrm>
                <a:off x="3052" y="259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1 h 4"/>
                  <a:gd name="T6" fmla="*/ 2 w 6"/>
                  <a:gd name="T7" fmla="*/ 1 h 4"/>
                  <a:gd name="T8" fmla="*/ 2 w 6"/>
                  <a:gd name="T9" fmla="*/ 1 h 4"/>
                  <a:gd name="T10" fmla="*/ 3 w 6"/>
                  <a:gd name="T11" fmla="*/ 2 h 4"/>
                  <a:gd name="T12" fmla="*/ 3 w 6"/>
                  <a:gd name="T13" fmla="*/ 2 h 4"/>
                  <a:gd name="T14" fmla="*/ 3 w 6"/>
                  <a:gd name="T15" fmla="*/ 4 h 4"/>
                  <a:gd name="T16" fmla="*/ 5 w 6"/>
                  <a:gd name="T17" fmla="*/ 4 h 4"/>
                  <a:gd name="T18" fmla="*/ 6 w 6"/>
                  <a:gd name="T19" fmla="*/ 4 h 4"/>
                  <a:gd name="T20" fmla="*/ 6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3" name="Freeform 614"/>
              <p:cNvSpPr>
                <a:spLocks/>
              </p:cNvSpPr>
              <p:nvPr/>
            </p:nvSpPr>
            <p:spPr bwMode="auto">
              <a:xfrm>
                <a:off x="3058" y="26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" name="Freeform 615"/>
              <p:cNvSpPr>
                <a:spLocks/>
              </p:cNvSpPr>
              <p:nvPr/>
            </p:nvSpPr>
            <p:spPr bwMode="auto">
              <a:xfrm>
                <a:off x="3059" y="260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2 w 7"/>
                  <a:gd name="T7" fmla="*/ 2 h 7"/>
                  <a:gd name="T8" fmla="*/ 3 w 7"/>
                  <a:gd name="T9" fmla="*/ 2 h 7"/>
                  <a:gd name="T10" fmla="*/ 4 w 7"/>
                  <a:gd name="T11" fmla="*/ 3 h 7"/>
                  <a:gd name="T12" fmla="*/ 6 w 7"/>
                  <a:gd name="T13" fmla="*/ 4 h 7"/>
                  <a:gd name="T14" fmla="*/ 6 w 7"/>
                  <a:gd name="T15" fmla="*/ 6 h 7"/>
                  <a:gd name="T16" fmla="*/ 7 w 7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5" name="Freeform 616"/>
              <p:cNvSpPr>
                <a:spLocks/>
              </p:cNvSpPr>
              <p:nvPr/>
            </p:nvSpPr>
            <p:spPr bwMode="auto">
              <a:xfrm>
                <a:off x="3066" y="261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6" name="Freeform 617"/>
              <p:cNvSpPr>
                <a:spLocks/>
              </p:cNvSpPr>
              <p:nvPr/>
            </p:nvSpPr>
            <p:spPr bwMode="auto">
              <a:xfrm>
                <a:off x="3067" y="26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7" name="Freeform 618"/>
              <p:cNvSpPr>
                <a:spLocks/>
              </p:cNvSpPr>
              <p:nvPr/>
            </p:nvSpPr>
            <p:spPr bwMode="auto">
              <a:xfrm>
                <a:off x="3069" y="26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1 w 2"/>
                  <a:gd name="T13" fmla="*/ 1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3 h 3"/>
                  <a:gd name="T20" fmla="*/ 2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8" name="Line 619"/>
              <p:cNvSpPr>
                <a:spLocks noChangeShapeType="1"/>
              </p:cNvSpPr>
              <p:nvPr/>
            </p:nvSpPr>
            <p:spPr bwMode="auto">
              <a:xfrm>
                <a:off x="3071" y="2619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9" name="Freeform 620"/>
              <p:cNvSpPr>
                <a:spLocks/>
              </p:cNvSpPr>
              <p:nvPr/>
            </p:nvSpPr>
            <p:spPr bwMode="auto">
              <a:xfrm>
                <a:off x="3071" y="2620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3 h 4"/>
                  <a:gd name="T18" fmla="*/ 2 w 3"/>
                  <a:gd name="T19" fmla="*/ 3 h 4"/>
                  <a:gd name="T20" fmla="*/ 2 w 3"/>
                  <a:gd name="T21" fmla="*/ 3 h 4"/>
                  <a:gd name="T22" fmla="*/ 3 w 3"/>
                  <a:gd name="T23" fmla="*/ 3 h 4"/>
                  <a:gd name="T24" fmla="*/ 3 w 3"/>
                  <a:gd name="T25" fmla="*/ 3 h 4"/>
                  <a:gd name="T26" fmla="*/ 3 w 3"/>
                  <a:gd name="T27" fmla="*/ 4 h 4"/>
                  <a:gd name="T28" fmla="*/ 3 w 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0" name="Freeform 621"/>
              <p:cNvSpPr>
                <a:spLocks/>
              </p:cNvSpPr>
              <p:nvPr/>
            </p:nvSpPr>
            <p:spPr bwMode="auto">
              <a:xfrm>
                <a:off x="3074" y="2624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2 h 12"/>
                  <a:gd name="T10" fmla="*/ 0 w 5"/>
                  <a:gd name="T11" fmla="*/ 2 h 12"/>
                  <a:gd name="T12" fmla="*/ 0 w 5"/>
                  <a:gd name="T13" fmla="*/ 2 h 12"/>
                  <a:gd name="T14" fmla="*/ 0 w 5"/>
                  <a:gd name="T15" fmla="*/ 3 h 12"/>
                  <a:gd name="T16" fmla="*/ 0 w 5"/>
                  <a:gd name="T17" fmla="*/ 3 h 12"/>
                  <a:gd name="T18" fmla="*/ 0 w 5"/>
                  <a:gd name="T19" fmla="*/ 3 h 12"/>
                  <a:gd name="T20" fmla="*/ 0 w 5"/>
                  <a:gd name="T21" fmla="*/ 4 h 12"/>
                  <a:gd name="T22" fmla="*/ 3 w 5"/>
                  <a:gd name="T23" fmla="*/ 4 h 12"/>
                  <a:gd name="T24" fmla="*/ 3 w 5"/>
                  <a:gd name="T25" fmla="*/ 4 h 12"/>
                  <a:gd name="T26" fmla="*/ 3 w 5"/>
                  <a:gd name="T27" fmla="*/ 4 h 12"/>
                  <a:gd name="T28" fmla="*/ 3 w 5"/>
                  <a:gd name="T29" fmla="*/ 6 h 12"/>
                  <a:gd name="T30" fmla="*/ 4 w 5"/>
                  <a:gd name="T31" fmla="*/ 6 h 12"/>
                  <a:gd name="T32" fmla="*/ 4 w 5"/>
                  <a:gd name="T33" fmla="*/ 7 h 12"/>
                  <a:gd name="T34" fmla="*/ 4 w 5"/>
                  <a:gd name="T35" fmla="*/ 7 h 12"/>
                  <a:gd name="T36" fmla="*/ 4 w 5"/>
                  <a:gd name="T37" fmla="*/ 7 h 12"/>
                  <a:gd name="T38" fmla="*/ 5 w 5"/>
                  <a:gd name="T39" fmla="*/ 8 h 12"/>
                  <a:gd name="T40" fmla="*/ 5 w 5"/>
                  <a:gd name="T41" fmla="*/ 8 h 12"/>
                  <a:gd name="T42" fmla="*/ 4 w 5"/>
                  <a:gd name="T43" fmla="*/ 8 h 12"/>
                  <a:gd name="T44" fmla="*/ 4 w 5"/>
                  <a:gd name="T45" fmla="*/ 8 h 12"/>
                  <a:gd name="T46" fmla="*/ 5 w 5"/>
                  <a:gd name="T47" fmla="*/ 10 h 12"/>
                  <a:gd name="T48" fmla="*/ 5 w 5"/>
                  <a:gd name="T49" fmla="*/ 10 h 12"/>
                  <a:gd name="T50" fmla="*/ 5 w 5"/>
                  <a:gd name="T51" fmla="*/ 10 h 12"/>
                  <a:gd name="T52" fmla="*/ 5 w 5"/>
                  <a:gd name="T53" fmla="*/ 10 h 12"/>
                  <a:gd name="T54" fmla="*/ 5 w 5"/>
                  <a:gd name="T55" fmla="*/ 11 h 12"/>
                  <a:gd name="T56" fmla="*/ 5 w 5"/>
                  <a:gd name="T57" fmla="*/ 11 h 12"/>
                  <a:gd name="T58" fmla="*/ 4 w 5"/>
                  <a:gd name="T59" fmla="*/ 11 h 12"/>
                  <a:gd name="T60" fmla="*/ 4 w 5"/>
                  <a:gd name="T61" fmla="*/ 11 h 12"/>
                  <a:gd name="T62" fmla="*/ 5 w 5"/>
                  <a:gd name="T6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1" name="Freeform 622"/>
              <p:cNvSpPr>
                <a:spLocks/>
              </p:cNvSpPr>
              <p:nvPr/>
            </p:nvSpPr>
            <p:spPr bwMode="auto">
              <a:xfrm>
                <a:off x="3077" y="2636"/>
                <a:ext cx="4" cy="14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2 h 14"/>
                  <a:gd name="T4" fmla="*/ 2 w 4"/>
                  <a:gd name="T5" fmla="*/ 2 h 14"/>
                  <a:gd name="T6" fmla="*/ 2 w 4"/>
                  <a:gd name="T7" fmla="*/ 2 h 14"/>
                  <a:gd name="T8" fmla="*/ 4 w 4"/>
                  <a:gd name="T9" fmla="*/ 3 h 14"/>
                  <a:gd name="T10" fmla="*/ 4 w 4"/>
                  <a:gd name="T11" fmla="*/ 3 h 14"/>
                  <a:gd name="T12" fmla="*/ 4 w 4"/>
                  <a:gd name="T13" fmla="*/ 3 h 14"/>
                  <a:gd name="T14" fmla="*/ 4 w 4"/>
                  <a:gd name="T15" fmla="*/ 4 h 14"/>
                  <a:gd name="T16" fmla="*/ 4 w 4"/>
                  <a:gd name="T17" fmla="*/ 4 h 14"/>
                  <a:gd name="T18" fmla="*/ 2 w 4"/>
                  <a:gd name="T19" fmla="*/ 4 h 14"/>
                  <a:gd name="T20" fmla="*/ 2 w 4"/>
                  <a:gd name="T21" fmla="*/ 4 h 14"/>
                  <a:gd name="T22" fmla="*/ 2 w 4"/>
                  <a:gd name="T23" fmla="*/ 6 h 14"/>
                  <a:gd name="T24" fmla="*/ 2 w 4"/>
                  <a:gd name="T25" fmla="*/ 6 h 14"/>
                  <a:gd name="T26" fmla="*/ 2 w 4"/>
                  <a:gd name="T27" fmla="*/ 6 h 14"/>
                  <a:gd name="T28" fmla="*/ 2 w 4"/>
                  <a:gd name="T29" fmla="*/ 7 h 14"/>
                  <a:gd name="T30" fmla="*/ 2 w 4"/>
                  <a:gd name="T31" fmla="*/ 7 h 14"/>
                  <a:gd name="T32" fmla="*/ 2 w 4"/>
                  <a:gd name="T33" fmla="*/ 7 h 14"/>
                  <a:gd name="T34" fmla="*/ 2 w 4"/>
                  <a:gd name="T35" fmla="*/ 7 h 14"/>
                  <a:gd name="T36" fmla="*/ 2 w 4"/>
                  <a:gd name="T37" fmla="*/ 8 h 14"/>
                  <a:gd name="T38" fmla="*/ 1 w 4"/>
                  <a:gd name="T39" fmla="*/ 8 h 14"/>
                  <a:gd name="T40" fmla="*/ 1 w 4"/>
                  <a:gd name="T41" fmla="*/ 8 h 14"/>
                  <a:gd name="T42" fmla="*/ 1 w 4"/>
                  <a:gd name="T43" fmla="*/ 8 h 14"/>
                  <a:gd name="T44" fmla="*/ 1 w 4"/>
                  <a:gd name="T45" fmla="*/ 10 h 14"/>
                  <a:gd name="T46" fmla="*/ 1 w 4"/>
                  <a:gd name="T47" fmla="*/ 10 h 14"/>
                  <a:gd name="T48" fmla="*/ 1 w 4"/>
                  <a:gd name="T49" fmla="*/ 10 h 14"/>
                  <a:gd name="T50" fmla="*/ 1 w 4"/>
                  <a:gd name="T51" fmla="*/ 11 h 14"/>
                  <a:gd name="T52" fmla="*/ 1 w 4"/>
                  <a:gd name="T53" fmla="*/ 13 h 14"/>
                  <a:gd name="T54" fmla="*/ 1 w 4"/>
                  <a:gd name="T55" fmla="*/ 13 h 14"/>
                  <a:gd name="T56" fmla="*/ 0 w 4"/>
                  <a:gd name="T57" fmla="*/ 13 h 14"/>
                  <a:gd name="T58" fmla="*/ 0 w 4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2" name="Freeform 623"/>
              <p:cNvSpPr>
                <a:spLocks/>
              </p:cNvSpPr>
              <p:nvPr/>
            </p:nvSpPr>
            <p:spPr bwMode="auto">
              <a:xfrm>
                <a:off x="3074" y="265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0 h 3"/>
                  <a:gd name="T6" fmla="*/ 1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3" name="Freeform 624"/>
              <p:cNvSpPr>
                <a:spLocks/>
              </p:cNvSpPr>
              <p:nvPr/>
            </p:nvSpPr>
            <p:spPr bwMode="auto">
              <a:xfrm>
                <a:off x="3074" y="26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4" name="Freeform 625"/>
              <p:cNvSpPr>
                <a:spLocks/>
              </p:cNvSpPr>
              <p:nvPr/>
            </p:nvSpPr>
            <p:spPr bwMode="auto">
              <a:xfrm>
                <a:off x="3071" y="2654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1 h 7"/>
                  <a:gd name="T4" fmla="*/ 3 w 3"/>
                  <a:gd name="T5" fmla="*/ 1 h 7"/>
                  <a:gd name="T6" fmla="*/ 3 w 3"/>
                  <a:gd name="T7" fmla="*/ 3 h 7"/>
                  <a:gd name="T8" fmla="*/ 3 w 3"/>
                  <a:gd name="T9" fmla="*/ 3 h 7"/>
                  <a:gd name="T10" fmla="*/ 2 w 3"/>
                  <a:gd name="T11" fmla="*/ 4 h 7"/>
                  <a:gd name="T12" fmla="*/ 2 w 3"/>
                  <a:gd name="T13" fmla="*/ 4 h 7"/>
                  <a:gd name="T14" fmla="*/ 2 w 3"/>
                  <a:gd name="T15" fmla="*/ 4 h 7"/>
                  <a:gd name="T16" fmla="*/ 2 w 3"/>
                  <a:gd name="T17" fmla="*/ 5 h 7"/>
                  <a:gd name="T18" fmla="*/ 0 w 3"/>
                  <a:gd name="T19" fmla="*/ 5 h 7"/>
                  <a:gd name="T20" fmla="*/ 0 w 3"/>
                  <a:gd name="T21" fmla="*/ 5 h 7"/>
                  <a:gd name="T22" fmla="*/ 0 w 3"/>
                  <a:gd name="T23" fmla="*/ 7 h 7"/>
                  <a:gd name="T24" fmla="*/ 0 w 3"/>
                  <a:gd name="T25" fmla="*/ 7 h 7"/>
                  <a:gd name="T26" fmla="*/ 0 w 3"/>
                  <a:gd name="T27" fmla="*/ 7 h 7"/>
                  <a:gd name="T28" fmla="*/ 0 w 3"/>
                  <a:gd name="T29" fmla="*/ 7 h 7"/>
                  <a:gd name="T30" fmla="*/ 0 w 3"/>
                  <a:gd name="T31" fmla="*/ 7 h 7"/>
                  <a:gd name="T32" fmla="*/ 0 w 3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5" name="Freeform 626"/>
              <p:cNvSpPr>
                <a:spLocks/>
              </p:cNvSpPr>
              <p:nvPr/>
            </p:nvSpPr>
            <p:spPr bwMode="auto">
              <a:xfrm>
                <a:off x="3069" y="266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1 h 4"/>
                  <a:gd name="T4" fmla="*/ 1 w 2"/>
                  <a:gd name="T5" fmla="*/ 1 h 4"/>
                  <a:gd name="T6" fmla="*/ 0 w 2"/>
                  <a:gd name="T7" fmla="*/ 1 h 4"/>
                  <a:gd name="T8" fmla="*/ 0 w 2"/>
                  <a:gd name="T9" fmla="*/ 1 h 4"/>
                  <a:gd name="T10" fmla="*/ 0 w 2"/>
                  <a:gd name="T11" fmla="*/ 2 h 4"/>
                  <a:gd name="T12" fmla="*/ 1 w 2"/>
                  <a:gd name="T13" fmla="*/ 2 h 4"/>
                  <a:gd name="T14" fmla="*/ 1 w 2"/>
                  <a:gd name="T15" fmla="*/ 4 h 4"/>
                  <a:gd name="T16" fmla="*/ 1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6" name="Line 627"/>
              <p:cNvSpPr>
                <a:spLocks noChangeShapeType="1"/>
              </p:cNvSpPr>
              <p:nvPr/>
            </p:nvSpPr>
            <p:spPr bwMode="auto">
              <a:xfrm flipH="1">
                <a:off x="3069" y="2665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7" name="Freeform 628"/>
              <p:cNvSpPr>
                <a:spLocks/>
              </p:cNvSpPr>
              <p:nvPr/>
            </p:nvSpPr>
            <p:spPr bwMode="auto">
              <a:xfrm>
                <a:off x="3067" y="266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8" name="Freeform 629"/>
              <p:cNvSpPr>
                <a:spLocks/>
              </p:cNvSpPr>
              <p:nvPr/>
            </p:nvSpPr>
            <p:spPr bwMode="auto">
              <a:xfrm>
                <a:off x="3050" y="2667"/>
                <a:ext cx="17" cy="11"/>
              </a:xfrm>
              <a:custGeom>
                <a:avLst/>
                <a:gdLst>
                  <a:gd name="T0" fmla="*/ 17 w 17"/>
                  <a:gd name="T1" fmla="*/ 0 h 11"/>
                  <a:gd name="T2" fmla="*/ 17 w 17"/>
                  <a:gd name="T3" fmla="*/ 0 h 11"/>
                  <a:gd name="T4" fmla="*/ 17 w 17"/>
                  <a:gd name="T5" fmla="*/ 0 h 11"/>
                  <a:gd name="T6" fmla="*/ 16 w 17"/>
                  <a:gd name="T7" fmla="*/ 2 h 11"/>
                  <a:gd name="T8" fmla="*/ 16 w 17"/>
                  <a:gd name="T9" fmla="*/ 2 h 11"/>
                  <a:gd name="T10" fmla="*/ 15 w 17"/>
                  <a:gd name="T11" fmla="*/ 2 h 11"/>
                  <a:gd name="T12" fmla="*/ 15 w 17"/>
                  <a:gd name="T13" fmla="*/ 2 h 11"/>
                  <a:gd name="T14" fmla="*/ 15 w 17"/>
                  <a:gd name="T15" fmla="*/ 3 h 11"/>
                  <a:gd name="T16" fmla="*/ 13 w 17"/>
                  <a:gd name="T17" fmla="*/ 4 h 11"/>
                  <a:gd name="T18" fmla="*/ 13 w 17"/>
                  <a:gd name="T19" fmla="*/ 4 h 11"/>
                  <a:gd name="T20" fmla="*/ 12 w 17"/>
                  <a:gd name="T21" fmla="*/ 6 h 11"/>
                  <a:gd name="T22" fmla="*/ 12 w 17"/>
                  <a:gd name="T23" fmla="*/ 6 h 11"/>
                  <a:gd name="T24" fmla="*/ 11 w 17"/>
                  <a:gd name="T25" fmla="*/ 6 h 11"/>
                  <a:gd name="T26" fmla="*/ 11 w 17"/>
                  <a:gd name="T27" fmla="*/ 6 h 11"/>
                  <a:gd name="T28" fmla="*/ 11 w 17"/>
                  <a:gd name="T29" fmla="*/ 6 h 11"/>
                  <a:gd name="T30" fmla="*/ 11 w 17"/>
                  <a:gd name="T31" fmla="*/ 6 h 11"/>
                  <a:gd name="T32" fmla="*/ 11 w 17"/>
                  <a:gd name="T33" fmla="*/ 7 h 11"/>
                  <a:gd name="T34" fmla="*/ 11 w 17"/>
                  <a:gd name="T35" fmla="*/ 7 h 11"/>
                  <a:gd name="T36" fmla="*/ 8 w 17"/>
                  <a:gd name="T37" fmla="*/ 7 h 11"/>
                  <a:gd name="T38" fmla="*/ 8 w 17"/>
                  <a:gd name="T39" fmla="*/ 7 h 11"/>
                  <a:gd name="T40" fmla="*/ 8 w 17"/>
                  <a:gd name="T41" fmla="*/ 7 h 11"/>
                  <a:gd name="T42" fmla="*/ 7 w 17"/>
                  <a:gd name="T43" fmla="*/ 9 h 11"/>
                  <a:gd name="T44" fmla="*/ 7 w 17"/>
                  <a:gd name="T45" fmla="*/ 9 h 11"/>
                  <a:gd name="T46" fmla="*/ 7 w 17"/>
                  <a:gd name="T47" fmla="*/ 10 h 11"/>
                  <a:gd name="T48" fmla="*/ 7 w 17"/>
                  <a:gd name="T49" fmla="*/ 10 h 11"/>
                  <a:gd name="T50" fmla="*/ 5 w 17"/>
                  <a:gd name="T51" fmla="*/ 10 h 11"/>
                  <a:gd name="T52" fmla="*/ 5 w 17"/>
                  <a:gd name="T53" fmla="*/ 10 h 11"/>
                  <a:gd name="T54" fmla="*/ 4 w 17"/>
                  <a:gd name="T55" fmla="*/ 10 h 11"/>
                  <a:gd name="T56" fmla="*/ 4 w 17"/>
                  <a:gd name="T57" fmla="*/ 10 h 11"/>
                  <a:gd name="T58" fmla="*/ 4 w 17"/>
                  <a:gd name="T59" fmla="*/ 10 h 11"/>
                  <a:gd name="T60" fmla="*/ 4 w 17"/>
                  <a:gd name="T61" fmla="*/ 10 h 11"/>
                  <a:gd name="T62" fmla="*/ 2 w 17"/>
                  <a:gd name="T63" fmla="*/ 10 h 11"/>
                  <a:gd name="T64" fmla="*/ 1 w 17"/>
                  <a:gd name="T65" fmla="*/ 10 h 11"/>
                  <a:gd name="T66" fmla="*/ 1 w 17"/>
                  <a:gd name="T67" fmla="*/ 10 h 11"/>
                  <a:gd name="T68" fmla="*/ 0 w 17"/>
                  <a:gd name="T69" fmla="*/ 10 h 11"/>
                  <a:gd name="T70" fmla="*/ 0 w 17"/>
                  <a:gd name="T71" fmla="*/ 10 h 11"/>
                  <a:gd name="T72" fmla="*/ 0 w 17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9" name="Line 630"/>
              <p:cNvSpPr>
                <a:spLocks noChangeShapeType="1"/>
              </p:cNvSpPr>
              <p:nvPr/>
            </p:nvSpPr>
            <p:spPr bwMode="auto">
              <a:xfrm>
                <a:off x="3050" y="267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0" name="Freeform 631"/>
              <p:cNvSpPr>
                <a:spLocks/>
              </p:cNvSpPr>
              <p:nvPr/>
            </p:nvSpPr>
            <p:spPr bwMode="auto">
              <a:xfrm>
                <a:off x="3043" y="2678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7 w 7"/>
                  <a:gd name="T3" fmla="*/ 0 h 11"/>
                  <a:gd name="T4" fmla="*/ 7 w 7"/>
                  <a:gd name="T5" fmla="*/ 0 h 11"/>
                  <a:gd name="T6" fmla="*/ 7 w 7"/>
                  <a:gd name="T7" fmla="*/ 2 h 11"/>
                  <a:gd name="T8" fmla="*/ 7 w 7"/>
                  <a:gd name="T9" fmla="*/ 2 h 11"/>
                  <a:gd name="T10" fmla="*/ 7 w 7"/>
                  <a:gd name="T11" fmla="*/ 2 h 11"/>
                  <a:gd name="T12" fmla="*/ 7 w 7"/>
                  <a:gd name="T13" fmla="*/ 2 h 11"/>
                  <a:gd name="T14" fmla="*/ 7 w 7"/>
                  <a:gd name="T15" fmla="*/ 3 h 11"/>
                  <a:gd name="T16" fmla="*/ 5 w 7"/>
                  <a:gd name="T17" fmla="*/ 3 h 11"/>
                  <a:gd name="T18" fmla="*/ 3 w 7"/>
                  <a:gd name="T19" fmla="*/ 3 h 11"/>
                  <a:gd name="T20" fmla="*/ 3 w 7"/>
                  <a:gd name="T21" fmla="*/ 3 h 11"/>
                  <a:gd name="T22" fmla="*/ 3 w 7"/>
                  <a:gd name="T23" fmla="*/ 3 h 11"/>
                  <a:gd name="T24" fmla="*/ 3 w 7"/>
                  <a:gd name="T25" fmla="*/ 6 h 11"/>
                  <a:gd name="T26" fmla="*/ 3 w 7"/>
                  <a:gd name="T27" fmla="*/ 6 h 11"/>
                  <a:gd name="T28" fmla="*/ 3 w 7"/>
                  <a:gd name="T29" fmla="*/ 7 h 11"/>
                  <a:gd name="T30" fmla="*/ 3 w 7"/>
                  <a:gd name="T31" fmla="*/ 7 h 11"/>
                  <a:gd name="T32" fmla="*/ 3 w 7"/>
                  <a:gd name="T33" fmla="*/ 8 h 11"/>
                  <a:gd name="T34" fmla="*/ 1 w 7"/>
                  <a:gd name="T35" fmla="*/ 10 h 11"/>
                  <a:gd name="T36" fmla="*/ 1 w 7"/>
                  <a:gd name="T37" fmla="*/ 10 h 11"/>
                  <a:gd name="T38" fmla="*/ 1 w 7"/>
                  <a:gd name="T39" fmla="*/ 10 h 11"/>
                  <a:gd name="T40" fmla="*/ 0 w 7"/>
                  <a:gd name="T41" fmla="*/ 10 h 11"/>
                  <a:gd name="T42" fmla="*/ 0 w 7"/>
                  <a:gd name="T43" fmla="*/ 10 h 11"/>
                  <a:gd name="T44" fmla="*/ 0 w 7"/>
                  <a:gd name="T45" fmla="*/ 11 h 11"/>
                  <a:gd name="T46" fmla="*/ 0 w 7"/>
                  <a:gd name="T4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1" name="Freeform 632"/>
              <p:cNvSpPr>
                <a:spLocks/>
              </p:cNvSpPr>
              <p:nvPr/>
            </p:nvSpPr>
            <p:spPr bwMode="auto">
              <a:xfrm>
                <a:off x="3043" y="26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2" name="Freeform 633"/>
              <p:cNvSpPr>
                <a:spLocks/>
              </p:cNvSpPr>
              <p:nvPr/>
            </p:nvSpPr>
            <p:spPr bwMode="auto">
              <a:xfrm>
                <a:off x="3043" y="269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3" name="Freeform 634"/>
              <p:cNvSpPr>
                <a:spLocks/>
              </p:cNvSpPr>
              <p:nvPr/>
            </p:nvSpPr>
            <p:spPr bwMode="auto">
              <a:xfrm>
                <a:off x="3042" y="269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3 h 4"/>
                  <a:gd name="T12" fmla="*/ 0 w 2"/>
                  <a:gd name="T13" fmla="*/ 3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4" name="Freeform 635"/>
              <p:cNvSpPr>
                <a:spLocks/>
              </p:cNvSpPr>
              <p:nvPr/>
            </p:nvSpPr>
            <p:spPr bwMode="auto">
              <a:xfrm>
                <a:off x="3042" y="269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5" name="Freeform 636"/>
              <p:cNvSpPr>
                <a:spLocks/>
              </p:cNvSpPr>
              <p:nvPr/>
            </p:nvSpPr>
            <p:spPr bwMode="auto">
              <a:xfrm>
                <a:off x="3042" y="270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2 h 4"/>
                  <a:gd name="T12" fmla="*/ 1 w 2"/>
                  <a:gd name="T13" fmla="*/ 3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6" name="Freeform 637"/>
              <p:cNvSpPr>
                <a:spLocks/>
              </p:cNvSpPr>
              <p:nvPr/>
            </p:nvSpPr>
            <p:spPr bwMode="auto">
              <a:xfrm>
                <a:off x="3043" y="270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7" name="Freeform 638"/>
              <p:cNvSpPr>
                <a:spLocks/>
              </p:cNvSpPr>
              <p:nvPr/>
            </p:nvSpPr>
            <p:spPr bwMode="auto">
              <a:xfrm>
                <a:off x="3042" y="270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8" name="Freeform 639"/>
              <p:cNvSpPr>
                <a:spLocks/>
              </p:cNvSpPr>
              <p:nvPr/>
            </p:nvSpPr>
            <p:spPr bwMode="auto">
              <a:xfrm>
                <a:off x="3038" y="2708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1 h 8"/>
                  <a:gd name="T4" fmla="*/ 2 w 4"/>
                  <a:gd name="T5" fmla="*/ 1 h 8"/>
                  <a:gd name="T6" fmla="*/ 2 w 4"/>
                  <a:gd name="T7" fmla="*/ 4 h 8"/>
                  <a:gd name="T8" fmla="*/ 2 w 4"/>
                  <a:gd name="T9" fmla="*/ 5 h 8"/>
                  <a:gd name="T10" fmla="*/ 1 w 4"/>
                  <a:gd name="T11" fmla="*/ 5 h 8"/>
                  <a:gd name="T12" fmla="*/ 1 w 4"/>
                  <a:gd name="T13" fmla="*/ 7 h 8"/>
                  <a:gd name="T14" fmla="*/ 1 w 4"/>
                  <a:gd name="T15" fmla="*/ 7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9" name="Freeform 640"/>
              <p:cNvSpPr>
                <a:spLocks/>
              </p:cNvSpPr>
              <p:nvPr/>
            </p:nvSpPr>
            <p:spPr bwMode="auto">
              <a:xfrm>
                <a:off x="3038" y="271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1 w 1"/>
                  <a:gd name="T5" fmla="*/ 1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1 h 4"/>
                  <a:gd name="T12" fmla="*/ 1 w 1"/>
                  <a:gd name="T13" fmla="*/ 3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0" name="Freeform 641"/>
              <p:cNvSpPr>
                <a:spLocks/>
              </p:cNvSpPr>
              <p:nvPr/>
            </p:nvSpPr>
            <p:spPr bwMode="auto">
              <a:xfrm>
                <a:off x="3035" y="2720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3 w 3"/>
                  <a:gd name="T5" fmla="*/ 1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4 h 5"/>
                  <a:gd name="T12" fmla="*/ 1 w 3"/>
                  <a:gd name="T13" fmla="*/ 4 h 5"/>
                  <a:gd name="T14" fmla="*/ 1 w 3"/>
                  <a:gd name="T15" fmla="*/ 4 h 5"/>
                  <a:gd name="T16" fmla="*/ 1 w 3"/>
                  <a:gd name="T17" fmla="*/ 5 h 5"/>
                  <a:gd name="T18" fmla="*/ 0 w 3"/>
                  <a:gd name="T19" fmla="*/ 5 h 5"/>
                  <a:gd name="T20" fmla="*/ 0 w 3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1" name="Freeform 642"/>
              <p:cNvSpPr>
                <a:spLocks/>
              </p:cNvSpPr>
              <p:nvPr/>
            </p:nvSpPr>
            <p:spPr bwMode="auto">
              <a:xfrm>
                <a:off x="3032" y="272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0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2" name="Freeform 643"/>
              <p:cNvSpPr>
                <a:spLocks/>
              </p:cNvSpPr>
              <p:nvPr/>
            </p:nvSpPr>
            <p:spPr bwMode="auto">
              <a:xfrm>
                <a:off x="3031" y="2728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0 h 11"/>
                  <a:gd name="T4" fmla="*/ 1 w 1"/>
                  <a:gd name="T5" fmla="*/ 2 h 11"/>
                  <a:gd name="T6" fmla="*/ 1 w 1"/>
                  <a:gd name="T7" fmla="*/ 6 h 11"/>
                  <a:gd name="T8" fmla="*/ 1 w 1"/>
                  <a:gd name="T9" fmla="*/ 8 h 11"/>
                  <a:gd name="T10" fmla="*/ 0 w 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3" name="Line 644"/>
              <p:cNvSpPr>
                <a:spLocks noChangeShapeType="1"/>
              </p:cNvSpPr>
              <p:nvPr/>
            </p:nvSpPr>
            <p:spPr bwMode="auto">
              <a:xfrm>
                <a:off x="3031" y="2739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4" name="Line 645"/>
              <p:cNvSpPr>
                <a:spLocks noChangeShapeType="1"/>
              </p:cNvSpPr>
              <p:nvPr/>
            </p:nvSpPr>
            <p:spPr bwMode="auto">
              <a:xfrm flipH="1">
                <a:off x="3031" y="2742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5" name="Line 646"/>
              <p:cNvSpPr>
                <a:spLocks noChangeShapeType="1"/>
              </p:cNvSpPr>
              <p:nvPr/>
            </p:nvSpPr>
            <p:spPr bwMode="auto">
              <a:xfrm>
                <a:off x="3031" y="2746"/>
                <a:ext cx="0" cy="5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6" name="Line 647"/>
              <p:cNvSpPr>
                <a:spLocks noChangeShapeType="1"/>
              </p:cNvSpPr>
              <p:nvPr/>
            </p:nvSpPr>
            <p:spPr bwMode="auto">
              <a:xfrm>
                <a:off x="3031" y="2751"/>
                <a:ext cx="0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7" name="Line 648"/>
              <p:cNvSpPr>
                <a:spLocks noChangeShapeType="1"/>
              </p:cNvSpPr>
              <p:nvPr/>
            </p:nvSpPr>
            <p:spPr bwMode="auto">
              <a:xfrm>
                <a:off x="3031" y="2755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8" name="Line 649"/>
              <p:cNvSpPr>
                <a:spLocks noChangeShapeType="1"/>
              </p:cNvSpPr>
              <p:nvPr/>
            </p:nvSpPr>
            <p:spPr bwMode="auto">
              <a:xfrm>
                <a:off x="3032" y="2762"/>
                <a:ext cx="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9" name="Freeform 650"/>
              <p:cNvSpPr>
                <a:spLocks/>
              </p:cNvSpPr>
              <p:nvPr/>
            </p:nvSpPr>
            <p:spPr bwMode="auto">
              <a:xfrm>
                <a:off x="3032" y="277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3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0" name="Line 651"/>
              <p:cNvSpPr>
                <a:spLocks noChangeShapeType="1"/>
              </p:cNvSpPr>
              <p:nvPr/>
            </p:nvSpPr>
            <p:spPr bwMode="auto">
              <a:xfrm>
                <a:off x="3036" y="2775"/>
                <a:ext cx="3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1" name="Freeform 652"/>
              <p:cNvSpPr>
                <a:spLocks/>
              </p:cNvSpPr>
              <p:nvPr/>
            </p:nvSpPr>
            <p:spPr bwMode="auto">
              <a:xfrm>
                <a:off x="3039" y="277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4 w 8"/>
                  <a:gd name="T3" fmla="*/ 4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2" name="Line 653"/>
              <p:cNvSpPr>
                <a:spLocks noChangeShapeType="1"/>
              </p:cNvSpPr>
              <p:nvPr/>
            </p:nvSpPr>
            <p:spPr bwMode="auto">
              <a:xfrm>
                <a:off x="3047" y="2785"/>
                <a:ext cx="1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3" name="Line 654"/>
              <p:cNvSpPr>
                <a:spLocks noChangeShapeType="1"/>
              </p:cNvSpPr>
              <p:nvPr/>
            </p:nvSpPr>
            <p:spPr bwMode="auto">
              <a:xfrm>
                <a:off x="3057" y="2794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4" name="Freeform 655"/>
              <p:cNvSpPr>
                <a:spLocks/>
              </p:cNvSpPr>
              <p:nvPr/>
            </p:nvSpPr>
            <p:spPr bwMode="auto">
              <a:xfrm>
                <a:off x="3058" y="27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3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5" name="Freeform 656"/>
              <p:cNvSpPr>
                <a:spLocks/>
              </p:cNvSpPr>
              <p:nvPr/>
            </p:nvSpPr>
            <p:spPr bwMode="auto">
              <a:xfrm>
                <a:off x="3059" y="2801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2 w 12"/>
                  <a:gd name="T3" fmla="*/ 0 h 8"/>
                  <a:gd name="T4" fmla="*/ 4 w 12"/>
                  <a:gd name="T5" fmla="*/ 0 h 8"/>
                  <a:gd name="T6" fmla="*/ 6 w 12"/>
                  <a:gd name="T7" fmla="*/ 1 h 8"/>
                  <a:gd name="T8" fmla="*/ 6 w 12"/>
                  <a:gd name="T9" fmla="*/ 1 h 8"/>
                  <a:gd name="T10" fmla="*/ 6 w 12"/>
                  <a:gd name="T11" fmla="*/ 1 h 8"/>
                  <a:gd name="T12" fmla="*/ 6 w 12"/>
                  <a:gd name="T13" fmla="*/ 1 h 8"/>
                  <a:gd name="T14" fmla="*/ 6 w 12"/>
                  <a:gd name="T15" fmla="*/ 1 h 8"/>
                  <a:gd name="T16" fmla="*/ 7 w 12"/>
                  <a:gd name="T17" fmla="*/ 3 h 8"/>
                  <a:gd name="T18" fmla="*/ 7 w 12"/>
                  <a:gd name="T19" fmla="*/ 3 h 8"/>
                  <a:gd name="T20" fmla="*/ 8 w 12"/>
                  <a:gd name="T21" fmla="*/ 4 h 8"/>
                  <a:gd name="T22" fmla="*/ 8 w 12"/>
                  <a:gd name="T23" fmla="*/ 4 h 8"/>
                  <a:gd name="T24" fmla="*/ 10 w 12"/>
                  <a:gd name="T25" fmla="*/ 4 h 8"/>
                  <a:gd name="T26" fmla="*/ 11 w 12"/>
                  <a:gd name="T27" fmla="*/ 4 h 8"/>
                  <a:gd name="T28" fmla="*/ 12 w 12"/>
                  <a:gd name="T29" fmla="*/ 4 h 8"/>
                  <a:gd name="T30" fmla="*/ 12 w 12"/>
                  <a:gd name="T31" fmla="*/ 6 h 8"/>
                  <a:gd name="T32" fmla="*/ 12 w 12"/>
                  <a:gd name="T33" fmla="*/ 6 h 8"/>
                  <a:gd name="T34" fmla="*/ 12 w 12"/>
                  <a:gd name="T35" fmla="*/ 6 h 8"/>
                  <a:gd name="T36" fmla="*/ 12 w 12"/>
                  <a:gd name="T37" fmla="*/ 7 h 8"/>
                  <a:gd name="T38" fmla="*/ 12 w 12"/>
                  <a:gd name="T39" fmla="*/ 7 h 8"/>
                  <a:gd name="T40" fmla="*/ 12 w 12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6" name="Freeform 657"/>
              <p:cNvSpPr>
                <a:spLocks/>
              </p:cNvSpPr>
              <p:nvPr/>
            </p:nvSpPr>
            <p:spPr bwMode="auto">
              <a:xfrm>
                <a:off x="3070" y="2809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0 w 7"/>
                  <a:gd name="T5" fmla="*/ 2 h 6"/>
                  <a:gd name="T6" fmla="*/ 0 w 7"/>
                  <a:gd name="T7" fmla="*/ 2 h 6"/>
                  <a:gd name="T8" fmla="*/ 0 w 7"/>
                  <a:gd name="T9" fmla="*/ 3 h 6"/>
                  <a:gd name="T10" fmla="*/ 0 w 7"/>
                  <a:gd name="T11" fmla="*/ 3 h 6"/>
                  <a:gd name="T12" fmla="*/ 1 w 7"/>
                  <a:gd name="T13" fmla="*/ 3 h 6"/>
                  <a:gd name="T14" fmla="*/ 3 w 7"/>
                  <a:gd name="T15" fmla="*/ 4 h 6"/>
                  <a:gd name="T16" fmla="*/ 4 w 7"/>
                  <a:gd name="T17" fmla="*/ 4 h 6"/>
                  <a:gd name="T18" fmla="*/ 5 w 7"/>
                  <a:gd name="T19" fmla="*/ 4 h 6"/>
                  <a:gd name="T20" fmla="*/ 5 w 7"/>
                  <a:gd name="T21" fmla="*/ 4 h 6"/>
                  <a:gd name="T22" fmla="*/ 5 w 7"/>
                  <a:gd name="T23" fmla="*/ 6 h 6"/>
                  <a:gd name="T24" fmla="*/ 7 w 7"/>
                  <a:gd name="T25" fmla="*/ 6 h 6"/>
                  <a:gd name="T26" fmla="*/ 7 w 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7" name="Freeform 658"/>
              <p:cNvSpPr>
                <a:spLocks/>
              </p:cNvSpPr>
              <p:nvPr/>
            </p:nvSpPr>
            <p:spPr bwMode="auto">
              <a:xfrm>
                <a:off x="3077" y="281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1 h 2"/>
                  <a:gd name="T5" fmla="*/ 1 h 2"/>
                  <a:gd name="T6" fmla="*/ 1 h 2"/>
                  <a:gd name="T7" fmla="*/ 1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8" name="Freeform 659"/>
              <p:cNvSpPr>
                <a:spLocks/>
              </p:cNvSpPr>
              <p:nvPr/>
            </p:nvSpPr>
            <p:spPr bwMode="auto">
              <a:xfrm>
                <a:off x="3077" y="281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0 h 1"/>
                  <a:gd name="T10" fmla="*/ 4 w 5"/>
                  <a:gd name="T11" fmla="*/ 0 h 1"/>
                  <a:gd name="T12" fmla="*/ 5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9" name="Freeform 660"/>
              <p:cNvSpPr>
                <a:spLocks/>
              </p:cNvSpPr>
              <p:nvPr/>
            </p:nvSpPr>
            <p:spPr bwMode="auto">
              <a:xfrm>
                <a:off x="3082" y="281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4 w 6"/>
                  <a:gd name="T9" fmla="*/ 1 h 1"/>
                  <a:gd name="T10" fmla="*/ 4 w 6"/>
                  <a:gd name="T11" fmla="*/ 1 h 1"/>
                  <a:gd name="T12" fmla="*/ 6 w 6"/>
                  <a:gd name="T13" fmla="*/ 1 h 1"/>
                  <a:gd name="T14" fmla="*/ 6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0" name="Freeform 661"/>
              <p:cNvSpPr>
                <a:spLocks/>
              </p:cNvSpPr>
              <p:nvPr/>
            </p:nvSpPr>
            <p:spPr bwMode="auto">
              <a:xfrm>
                <a:off x="3088" y="281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0 h 2"/>
                  <a:gd name="T4" fmla="*/ 1 w 5"/>
                  <a:gd name="T5" fmla="*/ 0 h 2"/>
                  <a:gd name="T6" fmla="*/ 2 w 5"/>
                  <a:gd name="T7" fmla="*/ 0 h 2"/>
                  <a:gd name="T8" fmla="*/ 2 w 5"/>
                  <a:gd name="T9" fmla="*/ 2 h 2"/>
                  <a:gd name="T10" fmla="*/ 2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1" name="Freeform 662"/>
              <p:cNvSpPr>
                <a:spLocks/>
              </p:cNvSpPr>
              <p:nvPr/>
            </p:nvSpPr>
            <p:spPr bwMode="auto">
              <a:xfrm>
                <a:off x="3093" y="281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2 h 2"/>
                  <a:gd name="T24" fmla="*/ 1 w 1"/>
                  <a:gd name="T25" fmla="*/ 2 h 2"/>
                  <a:gd name="T26" fmla="*/ 1 w 1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2" name="Freeform 663"/>
              <p:cNvSpPr>
                <a:spLocks/>
              </p:cNvSpPr>
              <p:nvPr/>
            </p:nvSpPr>
            <p:spPr bwMode="auto">
              <a:xfrm>
                <a:off x="3094" y="282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3" name="Freeform 664"/>
              <p:cNvSpPr>
                <a:spLocks/>
              </p:cNvSpPr>
              <p:nvPr/>
            </p:nvSpPr>
            <p:spPr bwMode="auto">
              <a:xfrm>
                <a:off x="3092" y="282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1 h 5"/>
                  <a:gd name="T6" fmla="*/ 4 w 5"/>
                  <a:gd name="T7" fmla="*/ 3 h 5"/>
                  <a:gd name="T8" fmla="*/ 4 w 5"/>
                  <a:gd name="T9" fmla="*/ 3 h 5"/>
                  <a:gd name="T10" fmla="*/ 2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4" name="Freeform 665"/>
              <p:cNvSpPr>
                <a:spLocks/>
              </p:cNvSpPr>
              <p:nvPr/>
            </p:nvSpPr>
            <p:spPr bwMode="auto">
              <a:xfrm>
                <a:off x="3092" y="2829"/>
                <a:ext cx="16" cy="1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2 h 14"/>
                  <a:gd name="T6" fmla="*/ 0 w 16"/>
                  <a:gd name="T7" fmla="*/ 2 h 14"/>
                  <a:gd name="T8" fmla="*/ 0 w 16"/>
                  <a:gd name="T9" fmla="*/ 2 h 14"/>
                  <a:gd name="T10" fmla="*/ 1 w 16"/>
                  <a:gd name="T11" fmla="*/ 3 h 14"/>
                  <a:gd name="T12" fmla="*/ 1 w 16"/>
                  <a:gd name="T13" fmla="*/ 3 h 14"/>
                  <a:gd name="T14" fmla="*/ 2 w 16"/>
                  <a:gd name="T15" fmla="*/ 3 h 14"/>
                  <a:gd name="T16" fmla="*/ 5 w 16"/>
                  <a:gd name="T17" fmla="*/ 3 h 14"/>
                  <a:gd name="T18" fmla="*/ 6 w 16"/>
                  <a:gd name="T19" fmla="*/ 5 h 14"/>
                  <a:gd name="T20" fmla="*/ 6 w 16"/>
                  <a:gd name="T21" fmla="*/ 5 h 14"/>
                  <a:gd name="T22" fmla="*/ 6 w 16"/>
                  <a:gd name="T23" fmla="*/ 6 h 14"/>
                  <a:gd name="T24" fmla="*/ 6 w 16"/>
                  <a:gd name="T25" fmla="*/ 6 h 14"/>
                  <a:gd name="T26" fmla="*/ 5 w 16"/>
                  <a:gd name="T27" fmla="*/ 7 h 14"/>
                  <a:gd name="T28" fmla="*/ 5 w 16"/>
                  <a:gd name="T29" fmla="*/ 7 h 14"/>
                  <a:gd name="T30" fmla="*/ 5 w 16"/>
                  <a:gd name="T31" fmla="*/ 7 h 14"/>
                  <a:gd name="T32" fmla="*/ 5 w 16"/>
                  <a:gd name="T33" fmla="*/ 9 h 14"/>
                  <a:gd name="T34" fmla="*/ 6 w 16"/>
                  <a:gd name="T35" fmla="*/ 9 h 14"/>
                  <a:gd name="T36" fmla="*/ 9 w 16"/>
                  <a:gd name="T37" fmla="*/ 11 h 14"/>
                  <a:gd name="T38" fmla="*/ 9 w 16"/>
                  <a:gd name="T39" fmla="*/ 11 h 14"/>
                  <a:gd name="T40" fmla="*/ 12 w 16"/>
                  <a:gd name="T41" fmla="*/ 13 h 14"/>
                  <a:gd name="T42" fmla="*/ 12 w 16"/>
                  <a:gd name="T43" fmla="*/ 13 h 14"/>
                  <a:gd name="T44" fmla="*/ 13 w 16"/>
                  <a:gd name="T45" fmla="*/ 13 h 14"/>
                  <a:gd name="T46" fmla="*/ 13 w 16"/>
                  <a:gd name="T47" fmla="*/ 13 h 14"/>
                  <a:gd name="T48" fmla="*/ 14 w 16"/>
                  <a:gd name="T49" fmla="*/ 11 h 14"/>
                  <a:gd name="T50" fmla="*/ 14 w 16"/>
                  <a:gd name="T51" fmla="*/ 11 h 14"/>
                  <a:gd name="T52" fmla="*/ 16 w 16"/>
                  <a:gd name="T53" fmla="*/ 11 h 14"/>
                  <a:gd name="T54" fmla="*/ 16 w 16"/>
                  <a:gd name="T55" fmla="*/ 13 h 14"/>
                  <a:gd name="T56" fmla="*/ 16 w 16"/>
                  <a:gd name="T57" fmla="*/ 13 h 14"/>
                  <a:gd name="T58" fmla="*/ 16 w 16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5" name="Freeform 666"/>
              <p:cNvSpPr>
                <a:spLocks/>
              </p:cNvSpPr>
              <p:nvPr/>
            </p:nvSpPr>
            <p:spPr bwMode="auto">
              <a:xfrm>
                <a:off x="3108" y="2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6" name="Freeform 667"/>
              <p:cNvSpPr>
                <a:spLocks/>
              </p:cNvSpPr>
              <p:nvPr/>
            </p:nvSpPr>
            <p:spPr bwMode="auto">
              <a:xfrm>
                <a:off x="3109" y="284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2 h 4"/>
                  <a:gd name="T12" fmla="*/ 2 w 3"/>
                  <a:gd name="T13" fmla="*/ 3 h 4"/>
                  <a:gd name="T14" fmla="*/ 2 w 3"/>
                  <a:gd name="T15" fmla="*/ 3 h 4"/>
                  <a:gd name="T16" fmla="*/ 2 w 3"/>
                  <a:gd name="T17" fmla="*/ 4 h 4"/>
                  <a:gd name="T18" fmla="*/ 2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7" name="Freeform 668"/>
              <p:cNvSpPr>
                <a:spLocks/>
              </p:cNvSpPr>
              <p:nvPr/>
            </p:nvSpPr>
            <p:spPr bwMode="auto">
              <a:xfrm>
                <a:off x="3112" y="284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0 h 2"/>
                  <a:gd name="T4" fmla="*/ 3 w 7"/>
                  <a:gd name="T5" fmla="*/ 0 h 2"/>
                  <a:gd name="T6" fmla="*/ 4 w 7"/>
                  <a:gd name="T7" fmla="*/ 2 h 2"/>
                  <a:gd name="T8" fmla="*/ 4 w 7"/>
                  <a:gd name="T9" fmla="*/ 2 h 2"/>
                  <a:gd name="T10" fmla="*/ 5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8" name="Freeform 669"/>
              <p:cNvSpPr>
                <a:spLocks/>
              </p:cNvSpPr>
              <p:nvPr/>
            </p:nvSpPr>
            <p:spPr bwMode="auto">
              <a:xfrm>
                <a:off x="2976" y="273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1 h 4"/>
                  <a:gd name="T4" fmla="*/ 0 w 9"/>
                  <a:gd name="T5" fmla="*/ 1 h 4"/>
                  <a:gd name="T6" fmla="*/ 1 w 9"/>
                  <a:gd name="T7" fmla="*/ 3 h 4"/>
                  <a:gd name="T8" fmla="*/ 1 w 9"/>
                  <a:gd name="T9" fmla="*/ 3 h 4"/>
                  <a:gd name="T10" fmla="*/ 2 w 9"/>
                  <a:gd name="T11" fmla="*/ 4 h 4"/>
                  <a:gd name="T12" fmla="*/ 4 w 9"/>
                  <a:gd name="T13" fmla="*/ 4 h 4"/>
                  <a:gd name="T14" fmla="*/ 5 w 9"/>
                  <a:gd name="T15" fmla="*/ 4 h 4"/>
                  <a:gd name="T16" fmla="*/ 5 w 9"/>
                  <a:gd name="T17" fmla="*/ 4 h 4"/>
                  <a:gd name="T18" fmla="*/ 6 w 9"/>
                  <a:gd name="T19" fmla="*/ 4 h 4"/>
                  <a:gd name="T20" fmla="*/ 6 w 9"/>
                  <a:gd name="T21" fmla="*/ 4 h 4"/>
                  <a:gd name="T22" fmla="*/ 8 w 9"/>
                  <a:gd name="T23" fmla="*/ 3 h 4"/>
                  <a:gd name="T24" fmla="*/ 8 w 9"/>
                  <a:gd name="T25" fmla="*/ 3 h 4"/>
                  <a:gd name="T26" fmla="*/ 8 w 9"/>
                  <a:gd name="T27" fmla="*/ 3 h 4"/>
                  <a:gd name="T28" fmla="*/ 9 w 9"/>
                  <a:gd name="T29" fmla="*/ 3 h 4"/>
                  <a:gd name="T30" fmla="*/ 9 w 9"/>
                  <a:gd name="T31" fmla="*/ 1 h 4"/>
                  <a:gd name="T32" fmla="*/ 9 w 9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9" name="Freeform 670"/>
              <p:cNvSpPr>
                <a:spLocks/>
              </p:cNvSpPr>
              <p:nvPr/>
            </p:nvSpPr>
            <p:spPr bwMode="auto">
              <a:xfrm>
                <a:off x="2985" y="2728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1 w 9"/>
                  <a:gd name="T3" fmla="*/ 4 h 4"/>
                  <a:gd name="T4" fmla="*/ 1 w 9"/>
                  <a:gd name="T5" fmla="*/ 3 h 4"/>
                  <a:gd name="T6" fmla="*/ 3 w 9"/>
                  <a:gd name="T7" fmla="*/ 3 h 4"/>
                  <a:gd name="T8" fmla="*/ 3 w 9"/>
                  <a:gd name="T9" fmla="*/ 3 h 4"/>
                  <a:gd name="T10" fmla="*/ 4 w 9"/>
                  <a:gd name="T11" fmla="*/ 3 h 4"/>
                  <a:gd name="T12" fmla="*/ 4 w 9"/>
                  <a:gd name="T13" fmla="*/ 2 h 4"/>
                  <a:gd name="T14" fmla="*/ 5 w 9"/>
                  <a:gd name="T15" fmla="*/ 2 h 4"/>
                  <a:gd name="T16" fmla="*/ 5 w 9"/>
                  <a:gd name="T17" fmla="*/ 0 h 4"/>
                  <a:gd name="T18" fmla="*/ 7 w 9"/>
                  <a:gd name="T19" fmla="*/ 0 h 4"/>
                  <a:gd name="T20" fmla="*/ 7 w 9"/>
                  <a:gd name="T21" fmla="*/ 0 h 4"/>
                  <a:gd name="T22" fmla="*/ 8 w 9"/>
                  <a:gd name="T23" fmla="*/ 2 h 4"/>
                  <a:gd name="T24" fmla="*/ 9 w 9"/>
                  <a:gd name="T25" fmla="*/ 2 h 4"/>
                  <a:gd name="T26" fmla="*/ 9 w 9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0" name="Freeform 671"/>
              <p:cNvSpPr>
                <a:spLocks/>
              </p:cNvSpPr>
              <p:nvPr/>
            </p:nvSpPr>
            <p:spPr bwMode="auto">
              <a:xfrm>
                <a:off x="2994" y="2720"/>
                <a:ext cx="38" cy="8"/>
              </a:xfrm>
              <a:custGeom>
                <a:avLst/>
                <a:gdLst>
                  <a:gd name="T0" fmla="*/ 0 w 38"/>
                  <a:gd name="T1" fmla="*/ 8 h 8"/>
                  <a:gd name="T2" fmla="*/ 0 w 38"/>
                  <a:gd name="T3" fmla="*/ 8 h 8"/>
                  <a:gd name="T4" fmla="*/ 2 w 38"/>
                  <a:gd name="T5" fmla="*/ 8 h 8"/>
                  <a:gd name="T6" fmla="*/ 2 w 38"/>
                  <a:gd name="T7" fmla="*/ 8 h 8"/>
                  <a:gd name="T8" fmla="*/ 2 w 38"/>
                  <a:gd name="T9" fmla="*/ 8 h 8"/>
                  <a:gd name="T10" fmla="*/ 3 w 38"/>
                  <a:gd name="T11" fmla="*/ 8 h 8"/>
                  <a:gd name="T12" fmla="*/ 3 w 38"/>
                  <a:gd name="T13" fmla="*/ 8 h 8"/>
                  <a:gd name="T14" fmla="*/ 5 w 38"/>
                  <a:gd name="T15" fmla="*/ 7 h 8"/>
                  <a:gd name="T16" fmla="*/ 6 w 38"/>
                  <a:gd name="T17" fmla="*/ 8 h 8"/>
                  <a:gd name="T18" fmla="*/ 7 w 38"/>
                  <a:gd name="T19" fmla="*/ 8 h 8"/>
                  <a:gd name="T20" fmla="*/ 7 w 38"/>
                  <a:gd name="T21" fmla="*/ 7 h 8"/>
                  <a:gd name="T22" fmla="*/ 9 w 38"/>
                  <a:gd name="T23" fmla="*/ 7 h 8"/>
                  <a:gd name="T24" fmla="*/ 10 w 38"/>
                  <a:gd name="T25" fmla="*/ 7 h 8"/>
                  <a:gd name="T26" fmla="*/ 10 w 38"/>
                  <a:gd name="T27" fmla="*/ 7 h 8"/>
                  <a:gd name="T28" fmla="*/ 11 w 38"/>
                  <a:gd name="T29" fmla="*/ 7 h 8"/>
                  <a:gd name="T30" fmla="*/ 11 w 38"/>
                  <a:gd name="T31" fmla="*/ 5 h 8"/>
                  <a:gd name="T32" fmla="*/ 13 w 38"/>
                  <a:gd name="T33" fmla="*/ 5 h 8"/>
                  <a:gd name="T34" fmla="*/ 13 w 38"/>
                  <a:gd name="T35" fmla="*/ 5 h 8"/>
                  <a:gd name="T36" fmla="*/ 13 w 38"/>
                  <a:gd name="T37" fmla="*/ 5 h 8"/>
                  <a:gd name="T38" fmla="*/ 14 w 38"/>
                  <a:gd name="T39" fmla="*/ 5 h 8"/>
                  <a:gd name="T40" fmla="*/ 14 w 38"/>
                  <a:gd name="T41" fmla="*/ 5 h 8"/>
                  <a:gd name="T42" fmla="*/ 14 w 38"/>
                  <a:gd name="T43" fmla="*/ 4 h 8"/>
                  <a:gd name="T44" fmla="*/ 14 w 38"/>
                  <a:gd name="T45" fmla="*/ 4 h 8"/>
                  <a:gd name="T46" fmla="*/ 14 w 38"/>
                  <a:gd name="T47" fmla="*/ 4 h 8"/>
                  <a:gd name="T48" fmla="*/ 15 w 38"/>
                  <a:gd name="T49" fmla="*/ 4 h 8"/>
                  <a:gd name="T50" fmla="*/ 17 w 38"/>
                  <a:gd name="T51" fmla="*/ 3 h 8"/>
                  <a:gd name="T52" fmla="*/ 17 w 38"/>
                  <a:gd name="T53" fmla="*/ 3 h 8"/>
                  <a:gd name="T54" fmla="*/ 18 w 38"/>
                  <a:gd name="T55" fmla="*/ 3 h 8"/>
                  <a:gd name="T56" fmla="*/ 19 w 38"/>
                  <a:gd name="T57" fmla="*/ 1 h 8"/>
                  <a:gd name="T58" fmla="*/ 21 w 38"/>
                  <a:gd name="T59" fmla="*/ 1 h 8"/>
                  <a:gd name="T60" fmla="*/ 22 w 38"/>
                  <a:gd name="T61" fmla="*/ 0 h 8"/>
                  <a:gd name="T62" fmla="*/ 22 w 38"/>
                  <a:gd name="T63" fmla="*/ 0 h 8"/>
                  <a:gd name="T64" fmla="*/ 23 w 38"/>
                  <a:gd name="T65" fmla="*/ 1 h 8"/>
                  <a:gd name="T66" fmla="*/ 23 w 38"/>
                  <a:gd name="T67" fmla="*/ 1 h 8"/>
                  <a:gd name="T68" fmla="*/ 25 w 38"/>
                  <a:gd name="T69" fmla="*/ 1 h 8"/>
                  <a:gd name="T70" fmla="*/ 25 w 38"/>
                  <a:gd name="T71" fmla="*/ 1 h 8"/>
                  <a:gd name="T72" fmla="*/ 26 w 38"/>
                  <a:gd name="T73" fmla="*/ 1 h 8"/>
                  <a:gd name="T74" fmla="*/ 26 w 38"/>
                  <a:gd name="T75" fmla="*/ 1 h 8"/>
                  <a:gd name="T76" fmla="*/ 26 w 38"/>
                  <a:gd name="T77" fmla="*/ 1 h 8"/>
                  <a:gd name="T78" fmla="*/ 26 w 38"/>
                  <a:gd name="T79" fmla="*/ 1 h 8"/>
                  <a:gd name="T80" fmla="*/ 26 w 38"/>
                  <a:gd name="T81" fmla="*/ 3 h 8"/>
                  <a:gd name="T82" fmla="*/ 27 w 38"/>
                  <a:gd name="T83" fmla="*/ 3 h 8"/>
                  <a:gd name="T84" fmla="*/ 27 w 38"/>
                  <a:gd name="T85" fmla="*/ 3 h 8"/>
                  <a:gd name="T86" fmla="*/ 29 w 38"/>
                  <a:gd name="T87" fmla="*/ 4 h 8"/>
                  <a:gd name="T88" fmla="*/ 29 w 38"/>
                  <a:gd name="T89" fmla="*/ 4 h 8"/>
                  <a:gd name="T90" fmla="*/ 30 w 38"/>
                  <a:gd name="T91" fmla="*/ 4 h 8"/>
                  <a:gd name="T92" fmla="*/ 30 w 38"/>
                  <a:gd name="T93" fmla="*/ 4 h 8"/>
                  <a:gd name="T94" fmla="*/ 31 w 38"/>
                  <a:gd name="T95" fmla="*/ 4 h 8"/>
                  <a:gd name="T96" fmla="*/ 33 w 38"/>
                  <a:gd name="T97" fmla="*/ 4 h 8"/>
                  <a:gd name="T98" fmla="*/ 33 w 38"/>
                  <a:gd name="T99" fmla="*/ 4 h 8"/>
                  <a:gd name="T100" fmla="*/ 34 w 38"/>
                  <a:gd name="T101" fmla="*/ 4 h 8"/>
                  <a:gd name="T102" fmla="*/ 34 w 38"/>
                  <a:gd name="T103" fmla="*/ 4 h 8"/>
                  <a:gd name="T104" fmla="*/ 34 w 38"/>
                  <a:gd name="T105" fmla="*/ 4 h 8"/>
                  <a:gd name="T106" fmla="*/ 34 w 38"/>
                  <a:gd name="T107" fmla="*/ 5 h 8"/>
                  <a:gd name="T108" fmla="*/ 34 w 38"/>
                  <a:gd name="T109" fmla="*/ 5 h 8"/>
                  <a:gd name="T110" fmla="*/ 36 w 38"/>
                  <a:gd name="T111" fmla="*/ 5 h 8"/>
                  <a:gd name="T112" fmla="*/ 36 w 38"/>
                  <a:gd name="T113" fmla="*/ 7 h 8"/>
                  <a:gd name="T114" fmla="*/ 37 w 38"/>
                  <a:gd name="T115" fmla="*/ 7 h 8"/>
                  <a:gd name="T116" fmla="*/ 38 w 38"/>
                  <a:gd name="T117" fmla="*/ 7 h 8"/>
                  <a:gd name="T118" fmla="*/ 38 w 38"/>
                  <a:gd name="T119" fmla="*/ 8 h 8"/>
                  <a:gd name="T120" fmla="*/ 38 w 38"/>
                  <a:gd name="T1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8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1" name="Line 672"/>
              <p:cNvSpPr>
                <a:spLocks noChangeShapeType="1"/>
              </p:cNvSpPr>
              <p:nvPr/>
            </p:nvSpPr>
            <p:spPr bwMode="auto">
              <a:xfrm>
                <a:off x="3032" y="272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2" name="Freeform 673"/>
              <p:cNvSpPr>
                <a:spLocks/>
              </p:cNvSpPr>
              <p:nvPr/>
            </p:nvSpPr>
            <p:spPr bwMode="auto">
              <a:xfrm>
                <a:off x="3386" y="295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3" name="Freeform 674"/>
              <p:cNvSpPr>
                <a:spLocks/>
              </p:cNvSpPr>
              <p:nvPr/>
            </p:nvSpPr>
            <p:spPr bwMode="auto">
              <a:xfrm>
                <a:off x="3391" y="29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4" name="Line 675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5" name="Line 67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6" name="Line 677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7" name="Line 678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8" name="Freeform 679"/>
              <p:cNvSpPr>
                <a:spLocks/>
              </p:cNvSpPr>
              <p:nvPr/>
            </p:nvSpPr>
            <p:spPr bwMode="auto">
              <a:xfrm>
                <a:off x="3379" y="295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1 w 7"/>
                  <a:gd name="T7" fmla="*/ 2 h 3"/>
                  <a:gd name="T8" fmla="*/ 1 w 7"/>
                  <a:gd name="T9" fmla="*/ 2 h 3"/>
                  <a:gd name="T10" fmla="*/ 3 w 7"/>
                  <a:gd name="T11" fmla="*/ 2 h 3"/>
                  <a:gd name="T12" fmla="*/ 4 w 7"/>
                  <a:gd name="T13" fmla="*/ 2 h 3"/>
                  <a:gd name="T14" fmla="*/ 6 w 7"/>
                  <a:gd name="T15" fmla="*/ 2 h 3"/>
                  <a:gd name="T16" fmla="*/ 6 w 7"/>
                  <a:gd name="T17" fmla="*/ 2 h 3"/>
                  <a:gd name="T18" fmla="*/ 7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9" name="Line 680"/>
              <p:cNvSpPr>
                <a:spLocks noChangeShapeType="1"/>
              </p:cNvSpPr>
              <p:nvPr/>
            </p:nvSpPr>
            <p:spPr bwMode="auto">
              <a:xfrm>
                <a:off x="3393" y="2967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0" name="Freeform 681"/>
              <p:cNvSpPr>
                <a:spLocks/>
              </p:cNvSpPr>
              <p:nvPr/>
            </p:nvSpPr>
            <p:spPr bwMode="auto">
              <a:xfrm>
                <a:off x="3397" y="297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4 w 5"/>
                  <a:gd name="T5" fmla="*/ 3 h 3"/>
                  <a:gd name="T6" fmla="*/ 4 w 5"/>
                  <a:gd name="T7" fmla="*/ 3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1" name="Freeform 682"/>
              <p:cNvSpPr>
                <a:spLocks/>
              </p:cNvSpPr>
              <p:nvPr/>
            </p:nvSpPr>
            <p:spPr bwMode="auto">
              <a:xfrm>
                <a:off x="3402" y="297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2" name="Freeform 683"/>
              <p:cNvSpPr>
                <a:spLocks/>
              </p:cNvSpPr>
              <p:nvPr/>
            </p:nvSpPr>
            <p:spPr bwMode="auto">
              <a:xfrm>
                <a:off x="3389" y="296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2 w 2"/>
                  <a:gd name="T11" fmla="*/ 4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3" name="Line 684"/>
              <p:cNvSpPr>
                <a:spLocks noChangeShapeType="1"/>
              </p:cNvSpPr>
              <p:nvPr/>
            </p:nvSpPr>
            <p:spPr bwMode="auto">
              <a:xfrm>
                <a:off x="3376" y="2952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4" name="Freeform 685"/>
              <p:cNvSpPr>
                <a:spLocks/>
              </p:cNvSpPr>
              <p:nvPr/>
            </p:nvSpPr>
            <p:spPr bwMode="auto">
              <a:xfrm>
                <a:off x="3378" y="295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5" name="Line 68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6" name="Line 687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7" name="Freeform 688"/>
              <p:cNvSpPr>
                <a:spLocks/>
              </p:cNvSpPr>
              <p:nvPr/>
            </p:nvSpPr>
            <p:spPr bwMode="auto">
              <a:xfrm>
                <a:off x="3394" y="296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8" name="Freeform 689"/>
              <p:cNvSpPr>
                <a:spLocks/>
              </p:cNvSpPr>
              <p:nvPr/>
            </p:nvSpPr>
            <p:spPr bwMode="auto">
              <a:xfrm>
                <a:off x="3376" y="2951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9" name="Line 690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0" name="Line 691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1" name="Line 692"/>
              <p:cNvSpPr>
                <a:spLocks noChangeShapeType="1"/>
              </p:cNvSpPr>
              <p:nvPr/>
            </p:nvSpPr>
            <p:spPr bwMode="auto">
              <a:xfrm flipH="1">
                <a:off x="3482" y="318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2" name="Freeform 693"/>
              <p:cNvSpPr>
                <a:spLocks/>
              </p:cNvSpPr>
              <p:nvPr/>
            </p:nvSpPr>
            <p:spPr bwMode="auto">
              <a:xfrm>
                <a:off x="3455" y="3028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2 w 5"/>
                  <a:gd name="T5" fmla="*/ 0 h 7"/>
                  <a:gd name="T6" fmla="*/ 2 w 5"/>
                  <a:gd name="T7" fmla="*/ 0 h 7"/>
                  <a:gd name="T8" fmla="*/ 4 w 5"/>
                  <a:gd name="T9" fmla="*/ 1 h 7"/>
                  <a:gd name="T10" fmla="*/ 4 w 5"/>
                  <a:gd name="T11" fmla="*/ 3 h 7"/>
                  <a:gd name="T12" fmla="*/ 4 w 5"/>
                  <a:gd name="T13" fmla="*/ 4 h 7"/>
                  <a:gd name="T14" fmla="*/ 5 w 5"/>
                  <a:gd name="T15" fmla="*/ 5 h 7"/>
                  <a:gd name="T16" fmla="*/ 5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3" name="Line 694"/>
              <p:cNvSpPr>
                <a:spLocks noChangeShapeType="1"/>
              </p:cNvSpPr>
              <p:nvPr/>
            </p:nvSpPr>
            <p:spPr bwMode="auto">
              <a:xfrm flipH="1">
                <a:off x="3440" y="300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4" name="Freeform 695"/>
              <p:cNvSpPr>
                <a:spLocks/>
              </p:cNvSpPr>
              <p:nvPr/>
            </p:nvSpPr>
            <p:spPr bwMode="auto">
              <a:xfrm>
                <a:off x="3440" y="30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3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5" name="Line 696"/>
              <p:cNvSpPr>
                <a:spLocks noChangeShapeType="1"/>
              </p:cNvSpPr>
              <p:nvPr/>
            </p:nvSpPr>
            <p:spPr bwMode="auto">
              <a:xfrm>
                <a:off x="3447" y="30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6" name="Freeform 697"/>
              <p:cNvSpPr>
                <a:spLocks/>
              </p:cNvSpPr>
              <p:nvPr/>
            </p:nvSpPr>
            <p:spPr bwMode="auto">
              <a:xfrm>
                <a:off x="3448" y="30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7" name="Freeform 698"/>
              <p:cNvSpPr>
                <a:spLocks/>
              </p:cNvSpPr>
              <p:nvPr/>
            </p:nvSpPr>
            <p:spPr bwMode="auto">
              <a:xfrm>
                <a:off x="3449" y="3024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8" name="Freeform 699"/>
              <p:cNvSpPr>
                <a:spLocks/>
              </p:cNvSpPr>
              <p:nvPr/>
            </p:nvSpPr>
            <p:spPr bwMode="auto">
              <a:xfrm>
                <a:off x="3452" y="302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3 h 4"/>
                  <a:gd name="T8" fmla="*/ 0 w 3"/>
                  <a:gd name="T9" fmla="*/ 3 h 4"/>
                  <a:gd name="T10" fmla="*/ 1 w 3"/>
                  <a:gd name="T11" fmla="*/ 3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9" name="Line 700"/>
              <p:cNvSpPr>
                <a:spLocks noChangeShapeType="1"/>
              </p:cNvSpPr>
              <p:nvPr/>
            </p:nvSpPr>
            <p:spPr bwMode="auto">
              <a:xfrm>
                <a:off x="3445" y="302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0" name="Freeform 701"/>
              <p:cNvSpPr>
                <a:spLocks/>
              </p:cNvSpPr>
              <p:nvPr/>
            </p:nvSpPr>
            <p:spPr bwMode="auto">
              <a:xfrm>
                <a:off x="3445" y="30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1" name="Freeform 702"/>
              <p:cNvSpPr>
                <a:spLocks/>
              </p:cNvSpPr>
              <p:nvPr/>
            </p:nvSpPr>
            <p:spPr bwMode="auto">
              <a:xfrm>
                <a:off x="3441" y="3013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1 h 7"/>
                  <a:gd name="T4" fmla="*/ 2 w 3"/>
                  <a:gd name="T5" fmla="*/ 3 h 7"/>
                  <a:gd name="T6" fmla="*/ 2 w 3"/>
                  <a:gd name="T7" fmla="*/ 4 h 7"/>
                  <a:gd name="T8" fmla="*/ 3 w 3"/>
                  <a:gd name="T9" fmla="*/ 4 h 7"/>
                  <a:gd name="T10" fmla="*/ 3 w 3"/>
                  <a:gd name="T11" fmla="*/ 6 h 7"/>
                  <a:gd name="T12" fmla="*/ 3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2" name="Freeform 703"/>
              <p:cNvSpPr>
                <a:spLocks/>
              </p:cNvSpPr>
              <p:nvPr/>
            </p:nvSpPr>
            <p:spPr bwMode="auto">
              <a:xfrm>
                <a:off x="3444" y="302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3" name="Freeform 704"/>
              <p:cNvSpPr>
                <a:spLocks/>
              </p:cNvSpPr>
              <p:nvPr/>
            </p:nvSpPr>
            <p:spPr bwMode="auto">
              <a:xfrm>
                <a:off x="3440" y="300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4" name="Line 705"/>
              <p:cNvSpPr>
                <a:spLocks noChangeShapeType="1"/>
              </p:cNvSpPr>
              <p:nvPr/>
            </p:nvSpPr>
            <p:spPr bwMode="auto">
              <a:xfrm>
                <a:off x="3441" y="3009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5" name="Line 706"/>
              <p:cNvSpPr>
                <a:spLocks noChangeShapeType="1"/>
              </p:cNvSpPr>
              <p:nvPr/>
            </p:nvSpPr>
            <p:spPr bwMode="auto">
              <a:xfrm>
                <a:off x="3430" y="3001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6" name="Freeform 707"/>
              <p:cNvSpPr>
                <a:spLocks/>
              </p:cNvSpPr>
              <p:nvPr/>
            </p:nvSpPr>
            <p:spPr bwMode="auto">
              <a:xfrm>
                <a:off x="3434" y="3002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3 w 6"/>
                  <a:gd name="T5" fmla="*/ 2 h 4"/>
                  <a:gd name="T6" fmla="*/ 5 w 6"/>
                  <a:gd name="T7" fmla="*/ 2 h 4"/>
                  <a:gd name="T8" fmla="*/ 5 w 6"/>
                  <a:gd name="T9" fmla="*/ 3 h 4"/>
                  <a:gd name="T10" fmla="*/ 6 w 6"/>
                  <a:gd name="T11" fmla="*/ 3 h 4"/>
                  <a:gd name="T12" fmla="*/ 6 w 6"/>
                  <a:gd name="T13" fmla="*/ 4 h 4"/>
                  <a:gd name="T14" fmla="*/ 6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7" name="Freeform 708"/>
              <p:cNvSpPr>
                <a:spLocks/>
              </p:cNvSpPr>
              <p:nvPr/>
            </p:nvSpPr>
            <p:spPr bwMode="auto">
              <a:xfrm>
                <a:off x="3432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8" name="Freeform 709"/>
              <p:cNvSpPr>
                <a:spLocks/>
              </p:cNvSpPr>
              <p:nvPr/>
            </p:nvSpPr>
            <p:spPr bwMode="auto">
              <a:xfrm>
                <a:off x="3432" y="300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9" name="Freeform 710"/>
              <p:cNvSpPr>
                <a:spLocks/>
              </p:cNvSpPr>
              <p:nvPr/>
            </p:nvSpPr>
            <p:spPr bwMode="auto">
              <a:xfrm>
                <a:off x="3410" y="2979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2 h 13"/>
                  <a:gd name="T4" fmla="*/ 0 w 10"/>
                  <a:gd name="T5" fmla="*/ 3 h 13"/>
                  <a:gd name="T6" fmla="*/ 2 w 10"/>
                  <a:gd name="T7" fmla="*/ 4 h 13"/>
                  <a:gd name="T8" fmla="*/ 3 w 10"/>
                  <a:gd name="T9" fmla="*/ 4 h 13"/>
                  <a:gd name="T10" fmla="*/ 4 w 10"/>
                  <a:gd name="T11" fmla="*/ 4 h 13"/>
                  <a:gd name="T12" fmla="*/ 6 w 10"/>
                  <a:gd name="T13" fmla="*/ 4 h 13"/>
                  <a:gd name="T14" fmla="*/ 7 w 10"/>
                  <a:gd name="T15" fmla="*/ 6 h 13"/>
                  <a:gd name="T16" fmla="*/ 7 w 10"/>
                  <a:gd name="T17" fmla="*/ 7 h 13"/>
                  <a:gd name="T18" fmla="*/ 7 w 10"/>
                  <a:gd name="T19" fmla="*/ 7 h 13"/>
                  <a:gd name="T20" fmla="*/ 7 w 10"/>
                  <a:gd name="T21" fmla="*/ 8 h 13"/>
                  <a:gd name="T22" fmla="*/ 7 w 10"/>
                  <a:gd name="T23" fmla="*/ 10 h 13"/>
                  <a:gd name="T24" fmla="*/ 8 w 10"/>
                  <a:gd name="T25" fmla="*/ 11 h 13"/>
                  <a:gd name="T26" fmla="*/ 10 w 10"/>
                  <a:gd name="T27" fmla="*/ 13 h 13"/>
                  <a:gd name="T28" fmla="*/ 10 w 10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0" name="Freeform 711"/>
              <p:cNvSpPr>
                <a:spLocks/>
              </p:cNvSpPr>
              <p:nvPr/>
            </p:nvSpPr>
            <p:spPr bwMode="auto">
              <a:xfrm>
                <a:off x="3425" y="299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2 h 7"/>
                  <a:gd name="T4" fmla="*/ 3 w 5"/>
                  <a:gd name="T5" fmla="*/ 2 h 7"/>
                  <a:gd name="T6" fmla="*/ 3 w 5"/>
                  <a:gd name="T7" fmla="*/ 3 h 7"/>
                  <a:gd name="T8" fmla="*/ 3 w 5"/>
                  <a:gd name="T9" fmla="*/ 3 h 7"/>
                  <a:gd name="T10" fmla="*/ 3 w 5"/>
                  <a:gd name="T11" fmla="*/ 3 h 7"/>
                  <a:gd name="T12" fmla="*/ 3 w 5"/>
                  <a:gd name="T13" fmla="*/ 4 h 7"/>
                  <a:gd name="T14" fmla="*/ 4 w 5"/>
                  <a:gd name="T15" fmla="*/ 6 h 7"/>
                  <a:gd name="T16" fmla="*/ 5 w 5"/>
                  <a:gd name="T17" fmla="*/ 7 h 7"/>
                  <a:gd name="T18" fmla="*/ 5 w 5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1" name="Freeform 712"/>
              <p:cNvSpPr>
                <a:spLocks/>
              </p:cNvSpPr>
              <p:nvPr/>
            </p:nvSpPr>
            <p:spPr bwMode="auto">
              <a:xfrm>
                <a:off x="3420" y="2992"/>
                <a:ext cx="4" cy="0"/>
              </a:xfrm>
              <a:custGeom>
                <a:avLst/>
                <a:gdLst>
                  <a:gd name="T0" fmla="*/ 0 w 4"/>
                  <a:gd name="T1" fmla="*/ 1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2" name="Freeform 713"/>
              <p:cNvSpPr>
                <a:spLocks/>
              </p:cNvSpPr>
              <p:nvPr/>
            </p:nvSpPr>
            <p:spPr bwMode="auto">
              <a:xfrm>
                <a:off x="3424" y="299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3" name="Freeform 714"/>
              <p:cNvSpPr>
                <a:spLocks/>
              </p:cNvSpPr>
              <p:nvPr/>
            </p:nvSpPr>
            <p:spPr bwMode="auto">
              <a:xfrm>
                <a:off x="3472" y="3191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4" name="Freeform 715"/>
              <p:cNvSpPr>
                <a:spLocks/>
              </p:cNvSpPr>
              <p:nvPr/>
            </p:nvSpPr>
            <p:spPr bwMode="auto">
              <a:xfrm>
                <a:off x="3448" y="323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5" name="Freeform 716"/>
              <p:cNvSpPr>
                <a:spLocks/>
              </p:cNvSpPr>
              <p:nvPr/>
            </p:nvSpPr>
            <p:spPr bwMode="auto">
              <a:xfrm>
                <a:off x="3448" y="323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2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2 h 2"/>
                  <a:gd name="T10" fmla="*/ 8 w 8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6" name="Freeform 717"/>
              <p:cNvSpPr>
                <a:spLocks/>
              </p:cNvSpPr>
              <p:nvPr/>
            </p:nvSpPr>
            <p:spPr bwMode="auto">
              <a:xfrm>
                <a:off x="3448" y="3204"/>
                <a:ext cx="27" cy="29"/>
              </a:xfrm>
              <a:custGeom>
                <a:avLst/>
                <a:gdLst>
                  <a:gd name="T0" fmla="*/ 24 w 27"/>
                  <a:gd name="T1" fmla="*/ 0 h 29"/>
                  <a:gd name="T2" fmla="*/ 24 w 27"/>
                  <a:gd name="T3" fmla="*/ 1 h 29"/>
                  <a:gd name="T4" fmla="*/ 24 w 27"/>
                  <a:gd name="T5" fmla="*/ 1 h 29"/>
                  <a:gd name="T6" fmla="*/ 27 w 27"/>
                  <a:gd name="T7" fmla="*/ 4 h 29"/>
                  <a:gd name="T8" fmla="*/ 27 w 27"/>
                  <a:gd name="T9" fmla="*/ 4 h 29"/>
                  <a:gd name="T10" fmla="*/ 27 w 27"/>
                  <a:gd name="T11" fmla="*/ 4 h 29"/>
                  <a:gd name="T12" fmla="*/ 26 w 27"/>
                  <a:gd name="T13" fmla="*/ 5 h 29"/>
                  <a:gd name="T14" fmla="*/ 23 w 27"/>
                  <a:gd name="T15" fmla="*/ 6 h 29"/>
                  <a:gd name="T16" fmla="*/ 22 w 27"/>
                  <a:gd name="T17" fmla="*/ 6 h 29"/>
                  <a:gd name="T18" fmla="*/ 20 w 27"/>
                  <a:gd name="T19" fmla="*/ 8 h 29"/>
                  <a:gd name="T20" fmla="*/ 18 w 27"/>
                  <a:gd name="T21" fmla="*/ 9 h 29"/>
                  <a:gd name="T22" fmla="*/ 16 w 27"/>
                  <a:gd name="T23" fmla="*/ 9 h 29"/>
                  <a:gd name="T24" fmla="*/ 15 w 27"/>
                  <a:gd name="T25" fmla="*/ 9 h 29"/>
                  <a:gd name="T26" fmla="*/ 15 w 27"/>
                  <a:gd name="T27" fmla="*/ 10 h 29"/>
                  <a:gd name="T28" fmla="*/ 16 w 27"/>
                  <a:gd name="T29" fmla="*/ 10 h 29"/>
                  <a:gd name="T30" fmla="*/ 16 w 27"/>
                  <a:gd name="T31" fmla="*/ 12 h 29"/>
                  <a:gd name="T32" fmla="*/ 16 w 27"/>
                  <a:gd name="T33" fmla="*/ 13 h 29"/>
                  <a:gd name="T34" fmla="*/ 16 w 27"/>
                  <a:gd name="T35" fmla="*/ 13 h 29"/>
                  <a:gd name="T36" fmla="*/ 16 w 27"/>
                  <a:gd name="T37" fmla="*/ 14 h 29"/>
                  <a:gd name="T38" fmla="*/ 13 w 27"/>
                  <a:gd name="T39" fmla="*/ 14 h 29"/>
                  <a:gd name="T40" fmla="*/ 12 w 27"/>
                  <a:gd name="T41" fmla="*/ 16 h 29"/>
                  <a:gd name="T42" fmla="*/ 13 w 27"/>
                  <a:gd name="T43" fmla="*/ 16 h 29"/>
                  <a:gd name="T44" fmla="*/ 13 w 27"/>
                  <a:gd name="T45" fmla="*/ 17 h 29"/>
                  <a:gd name="T46" fmla="*/ 13 w 27"/>
                  <a:gd name="T47" fmla="*/ 18 h 29"/>
                  <a:gd name="T48" fmla="*/ 13 w 27"/>
                  <a:gd name="T49" fmla="*/ 20 h 29"/>
                  <a:gd name="T50" fmla="*/ 12 w 27"/>
                  <a:gd name="T51" fmla="*/ 21 h 29"/>
                  <a:gd name="T52" fmla="*/ 11 w 27"/>
                  <a:gd name="T53" fmla="*/ 23 h 29"/>
                  <a:gd name="T54" fmla="*/ 9 w 27"/>
                  <a:gd name="T55" fmla="*/ 23 h 29"/>
                  <a:gd name="T56" fmla="*/ 9 w 27"/>
                  <a:gd name="T57" fmla="*/ 24 h 29"/>
                  <a:gd name="T58" fmla="*/ 8 w 27"/>
                  <a:gd name="T59" fmla="*/ 25 h 29"/>
                  <a:gd name="T60" fmla="*/ 7 w 27"/>
                  <a:gd name="T61" fmla="*/ 25 h 29"/>
                  <a:gd name="T62" fmla="*/ 4 w 27"/>
                  <a:gd name="T63" fmla="*/ 25 h 29"/>
                  <a:gd name="T64" fmla="*/ 3 w 27"/>
                  <a:gd name="T65" fmla="*/ 27 h 29"/>
                  <a:gd name="T66" fmla="*/ 1 w 27"/>
                  <a:gd name="T67" fmla="*/ 28 h 29"/>
                  <a:gd name="T68" fmla="*/ 0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24" y="0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7" name="Line 718"/>
              <p:cNvSpPr>
                <a:spLocks noChangeShapeType="1"/>
              </p:cNvSpPr>
              <p:nvPr/>
            </p:nvSpPr>
            <p:spPr bwMode="auto">
              <a:xfrm>
                <a:off x="3448" y="323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8" name="Freeform 719"/>
              <p:cNvSpPr>
                <a:spLocks/>
              </p:cNvSpPr>
              <p:nvPr/>
            </p:nvSpPr>
            <p:spPr bwMode="auto">
              <a:xfrm>
                <a:off x="3472" y="3194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9" name="Freeform 720"/>
              <p:cNvSpPr>
                <a:spLocks/>
              </p:cNvSpPr>
              <p:nvPr/>
            </p:nvSpPr>
            <p:spPr bwMode="auto">
              <a:xfrm>
                <a:off x="3472" y="320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0" name="Line 721"/>
              <p:cNvSpPr>
                <a:spLocks noChangeShapeType="1"/>
              </p:cNvSpPr>
              <p:nvPr/>
            </p:nvSpPr>
            <p:spPr bwMode="auto">
              <a:xfrm flipH="1">
                <a:off x="3484" y="3181"/>
                <a:ext cx="3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1" name="Freeform 722"/>
              <p:cNvSpPr>
                <a:spLocks/>
              </p:cNvSpPr>
              <p:nvPr/>
            </p:nvSpPr>
            <p:spPr bwMode="auto">
              <a:xfrm>
                <a:off x="3479" y="3183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2" name="Freeform 723"/>
              <p:cNvSpPr>
                <a:spLocks/>
              </p:cNvSpPr>
              <p:nvPr/>
            </p:nvSpPr>
            <p:spPr bwMode="auto">
              <a:xfrm>
                <a:off x="3472" y="3183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6 w 7"/>
                  <a:gd name="T3" fmla="*/ 2 h 8"/>
                  <a:gd name="T4" fmla="*/ 4 w 7"/>
                  <a:gd name="T5" fmla="*/ 3 h 8"/>
                  <a:gd name="T6" fmla="*/ 3 w 7"/>
                  <a:gd name="T7" fmla="*/ 3 h 8"/>
                  <a:gd name="T8" fmla="*/ 2 w 7"/>
                  <a:gd name="T9" fmla="*/ 4 h 8"/>
                  <a:gd name="T10" fmla="*/ 2 w 7"/>
                  <a:gd name="T11" fmla="*/ 6 h 8"/>
                  <a:gd name="T12" fmla="*/ 0 w 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3" name="Freeform 724"/>
              <p:cNvSpPr>
                <a:spLocks/>
              </p:cNvSpPr>
              <p:nvPr/>
            </p:nvSpPr>
            <p:spPr bwMode="auto">
              <a:xfrm>
                <a:off x="3497" y="3123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0 h 8"/>
                  <a:gd name="T4" fmla="*/ 1 w 4"/>
                  <a:gd name="T5" fmla="*/ 0 h 8"/>
                  <a:gd name="T6" fmla="*/ 2 w 4"/>
                  <a:gd name="T7" fmla="*/ 0 h 8"/>
                  <a:gd name="T8" fmla="*/ 4 w 4"/>
                  <a:gd name="T9" fmla="*/ 1 h 8"/>
                  <a:gd name="T10" fmla="*/ 4 w 4"/>
                  <a:gd name="T11" fmla="*/ 1 h 8"/>
                  <a:gd name="T12" fmla="*/ 4 w 4"/>
                  <a:gd name="T13" fmla="*/ 2 h 8"/>
                  <a:gd name="T14" fmla="*/ 4 w 4"/>
                  <a:gd name="T15" fmla="*/ 4 h 8"/>
                  <a:gd name="T16" fmla="*/ 4 w 4"/>
                  <a:gd name="T17" fmla="*/ 5 h 8"/>
                  <a:gd name="T18" fmla="*/ 1 w 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4" name="Line 725"/>
              <p:cNvSpPr>
                <a:spLocks noChangeShapeType="1"/>
              </p:cNvSpPr>
              <p:nvPr/>
            </p:nvSpPr>
            <p:spPr bwMode="auto">
              <a:xfrm flipH="1">
                <a:off x="3497" y="3131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5" name="Freeform 726"/>
              <p:cNvSpPr>
                <a:spLocks/>
              </p:cNvSpPr>
              <p:nvPr/>
            </p:nvSpPr>
            <p:spPr bwMode="auto">
              <a:xfrm>
                <a:off x="3497" y="3133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2 w 5"/>
                  <a:gd name="T7" fmla="*/ 0 h 6"/>
                  <a:gd name="T8" fmla="*/ 2 w 5"/>
                  <a:gd name="T9" fmla="*/ 2 h 6"/>
                  <a:gd name="T10" fmla="*/ 5 w 5"/>
                  <a:gd name="T11" fmla="*/ 3 h 6"/>
                  <a:gd name="T12" fmla="*/ 5 w 5"/>
                  <a:gd name="T13" fmla="*/ 4 h 6"/>
                  <a:gd name="T14" fmla="*/ 5 w 5"/>
                  <a:gd name="T15" fmla="*/ 4 h 6"/>
                  <a:gd name="T16" fmla="*/ 5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6" name="Freeform 727"/>
              <p:cNvSpPr>
                <a:spLocks/>
              </p:cNvSpPr>
              <p:nvPr/>
            </p:nvSpPr>
            <p:spPr bwMode="auto">
              <a:xfrm>
                <a:off x="3487" y="3154"/>
                <a:ext cx="15" cy="27"/>
              </a:xfrm>
              <a:custGeom>
                <a:avLst/>
                <a:gdLst>
                  <a:gd name="T0" fmla="*/ 4 w 15"/>
                  <a:gd name="T1" fmla="*/ 0 h 27"/>
                  <a:gd name="T2" fmla="*/ 3 w 15"/>
                  <a:gd name="T3" fmla="*/ 1 h 27"/>
                  <a:gd name="T4" fmla="*/ 3 w 15"/>
                  <a:gd name="T5" fmla="*/ 1 h 27"/>
                  <a:gd name="T6" fmla="*/ 3 w 15"/>
                  <a:gd name="T7" fmla="*/ 2 h 27"/>
                  <a:gd name="T8" fmla="*/ 3 w 15"/>
                  <a:gd name="T9" fmla="*/ 2 h 27"/>
                  <a:gd name="T10" fmla="*/ 4 w 15"/>
                  <a:gd name="T11" fmla="*/ 2 h 27"/>
                  <a:gd name="T12" fmla="*/ 7 w 15"/>
                  <a:gd name="T13" fmla="*/ 1 h 27"/>
                  <a:gd name="T14" fmla="*/ 8 w 15"/>
                  <a:gd name="T15" fmla="*/ 1 h 27"/>
                  <a:gd name="T16" fmla="*/ 10 w 15"/>
                  <a:gd name="T17" fmla="*/ 1 h 27"/>
                  <a:gd name="T18" fmla="*/ 12 w 15"/>
                  <a:gd name="T19" fmla="*/ 2 h 27"/>
                  <a:gd name="T20" fmla="*/ 14 w 15"/>
                  <a:gd name="T21" fmla="*/ 2 h 27"/>
                  <a:gd name="T22" fmla="*/ 15 w 15"/>
                  <a:gd name="T23" fmla="*/ 4 h 27"/>
                  <a:gd name="T24" fmla="*/ 15 w 15"/>
                  <a:gd name="T25" fmla="*/ 5 h 27"/>
                  <a:gd name="T26" fmla="*/ 15 w 15"/>
                  <a:gd name="T27" fmla="*/ 6 h 27"/>
                  <a:gd name="T28" fmla="*/ 15 w 15"/>
                  <a:gd name="T29" fmla="*/ 8 h 27"/>
                  <a:gd name="T30" fmla="*/ 14 w 15"/>
                  <a:gd name="T31" fmla="*/ 9 h 27"/>
                  <a:gd name="T32" fmla="*/ 12 w 15"/>
                  <a:gd name="T33" fmla="*/ 10 h 27"/>
                  <a:gd name="T34" fmla="*/ 12 w 15"/>
                  <a:gd name="T35" fmla="*/ 10 h 27"/>
                  <a:gd name="T36" fmla="*/ 12 w 15"/>
                  <a:gd name="T37" fmla="*/ 12 h 27"/>
                  <a:gd name="T38" fmla="*/ 12 w 15"/>
                  <a:gd name="T39" fmla="*/ 13 h 27"/>
                  <a:gd name="T40" fmla="*/ 12 w 15"/>
                  <a:gd name="T41" fmla="*/ 13 h 27"/>
                  <a:gd name="T42" fmla="*/ 14 w 15"/>
                  <a:gd name="T43" fmla="*/ 16 h 27"/>
                  <a:gd name="T44" fmla="*/ 15 w 15"/>
                  <a:gd name="T45" fmla="*/ 16 h 27"/>
                  <a:gd name="T46" fmla="*/ 14 w 15"/>
                  <a:gd name="T47" fmla="*/ 17 h 27"/>
                  <a:gd name="T48" fmla="*/ 14 w 15"/>
                  <a:gd name="T49" fmla="*/ 17 h 27"/>
                  <a:gd name="T50" fmla="*/ 12 w 15"/>
                  <a:gd name="T51" fmla="*/ 17 h 27"/>
                  <a:gd name="T52" fmla="*/ 11 w 15"/>
                  <a:gd name="T53" fmla="*/ 18 h 27"/>
                  <a:gd name="T54" fmla="*/ 10 w 15"/>
                  <a:gd name="T55" fmla="*/ 21 h 27"/>
                  <a:gd name="T56" fmla="*/ 8 w 15"/>
                  <a:gd name="T57" fmla="*/ 21 h 27"/>
                  <a:gd name="T58" fmla="*/ 7 w 15"/>
                  <a:gd name="T59" fmla="*/ 23 h 27"/>
                  <a:gd name="T60" fmla="*/ 5 w 15"/>
                  <a:gd name="T61" fmla="*/ 24 h 27"/>
                  <a:gd name="T62" fmla="*/ 3 w 15"/>
                  <a:gd name="T63" fmla="*/ 25 h 27"/>
                  <a:gd name="T64" fmla="*/ 0 w 15"/>
                  <a:gd name="T6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7">
                    <a:moveTo>
                      <a:pt x="4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7" name="Freeform 728"/>
              <p:cNvSpPr>
                <a:spLocks/>
              </p:cNvSpPr>
              <p:nvPr/>
            </p:nvSpPr>
            <p:spPr bwMode="auto">
              <a:xfrm>
                <a:off x="3491" y="3139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0 w 11"/>
                  <a:gd name="T3" fmla="*/ 1 h 15"/>
                  <a:gd name="T4" fmla="*/ 7 w 11"/>
                  <a:gd name="T5" fmla="*/ 1 h 15"/>
                  <a:gd name="T6" fmla="*/ 6 w 11"/>
                  <a:gd name="T7" fmla="*/ 2 h 15"/>
                  <a:gd name="T8" fmla="*/ 6 w 11"/>
                  <a:gd name="T9" fmla="*/ 2 h 15"/>
                  <a:gd name="T10" fmla="*/ 6 w 11"/>
                  <a:gd name="T11" fmla="*/ 4 h 15"/>
                  <a:gd name="T12" fmla="*/ 7 w 11"/>
                  <a:gd name="T13" fmla="*/ 4 h 15"/>
                  <a:gd name="T14" fmla="*/ 8 w 11"/>
                  <a:gd name="T15" fmla="*/ 4 h 15"/>
                  <a:gd name="T16" fmla="*/ 8 w 11"/>
                  <a:gd name="T17" fmla="*/ 5 h 15"/>
                  <a:gd name="T18" fmla="*/ 8 w 11"/>
                  <a:gd name="T19" fmla="*/ 5 h 15"/>
                  <a:gd name="T20" fmla="*/ 8 w 11"/>
                  <a:gd name="T21" fmla="*/ 6 h 15"/>
                  <a:gd name="T22" fmla="*/ 7 w 11"/>
                  <a:gd name="T23" fmla="*/ 8 h 15"/>
                  <a:gd name="T24" fmla="*/ 3 w 11"/>
                  <a:gd name="T25" fmla="*/ 9 h 15"/>
                  <a:gd name="T26" fmla="*/ 1 w 11"/>
                  <a:gd name="T27" fmla="*/ 11 h 15"/>
                  <a:gd name="T28" fmla="*/ 0 w 11"/>
                  <a:gd name="T29" fmla="*/ 11 h 15"/>
                  <a:gd name="T30" fmla="*/ 0 w 11"/>
                  <a:gd name="T31" fmla="*/ 12 h 15"/>
                  <a:gd name="T32" fmla="*/ 0 w 11"/>
                  <a:gd name="T33" fmla="*/ 13 h 15"/>
                  <a:gd name="T34" fmla="*/ 0 w 11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8" name="Freeform 729"/>
              <p:cNvSpPr>
                <a:spLocks/>
              </p:cNvSpPr>
              <p:nvPr/>
            </p:nvSpPr>
            <p:spPr bwMode="auto">
              <a:xfrm>
                <a:off x="3492" y="3105"/>
                <a:ext cx="17" cy="18"/>
              </a:xfrm>
              <a:custGeom>
                <a:avLst/>
                <a:gdLst>
                  <a:gd name="T0" fmla="*/ 5 w 17"/>
                  <a:gd name="T1" fmla="*/ 0 h 18"/>
                  <a:gd name="T2" fmla="*/ 7 w 17"/>
                  <a:gd name="T3" fmla="*/ 1 h 18"/>
                  <a:gd name="T4" fmla="*/ 10 w 17"/>
                  <a:gd name="T5" fmla="*/ 3 h 18"/>
                  <a:gd name="T6" fmla="*/ 11 w 17"/>
                  <a:gd name="T7" fmla="*/ 3 h 18"/>
                  <a:gd name="T8" fmla="*/ 11 w 17"/>
                  <a:gd name="T9" fmla="*/ 3 h 18"/>
                  <a:gd name="T10" fmla="*/ 13 w 17"/>
                  <a:gd name="T11" fmla="*/ 4 h 18"/>
                  <a:gd name="T12" fmla="*/ 14 w 17"/>
                  <a:gd name="T13" fmla="*/ 5 h 18"/>
                  <a:gd name="T14" fmla="*/ 15 w 17"/>
                  <a:gd name="T15" fmla="*/ 5 h 18"/>
                  <a:gd name="T16" fmla="*/ 17 w 17"/>
                  <a:gd name="T17" fmla="*/ 7 h 18"/>
                  <a:gd name="T18" fmla="*/ 17 w 17"/>
                  <a:gd name="T19" fmla="*/ 8 h 18"/>
                  <a:gd name="T20" fmla="*/ 15 w 17"/>
                  <a:gd name="T21" fmla="*/ 9 h 18"/>
                  <a:gd name="T22" fmla="*/ 15 w 17"/>
                  <a:gd name="T23" fmla="*/ 9 h 18"/>
                  <a:gd name="T24" fmla="*/ 14 w 17"/>
                  <a:gd name="T25" fmla="*/ 11 h 18"/>
                  <a:gd name="T26" fmla="*/ 13 w 17"/>
                  <a:gd name="T27" fmla="*/ 11 h 18"/>
                  <a:gd name="T28" fmla="*/ 10 w 17"/>
                  <a:gd name="T29" fmla="*/ 11 h 18"/>
                  <a:gd name="T30" fmla="*/ 9 w 17"/>
                  <a:gd name="T31" fmla="*/ 11 h 18"/>
                  <a:gd name="T32" fmla="*/ 6 w 17"/>
                  <a:gd name="T33" fmla="*/ 9 h 18"/>
                  <a:gd name="T34" fmla="*/ 5 w 17"/>
                  <a:gd name="T35" fmla="*/ 9 h 18"/>
                  <a:gd name="T36" fmla="*/ 3 w 17"/>
                  <a:gd name="T37" fmla="*/ 9 h 18"/>
                  <a:gd name="T38" fmla="*/ 2 w 17"/>
                  <a:gd name="T39" fmla="*/ 9 h 18"/>
                  <a:gd name="T40" fmla="*/ 2 w 17"/>
                  <a:gd name="T41" fmla="*/ 11 h 18"/>
                  <a:gd name="T42" fmla="*/ 0 w 17"/>
                  <a:gd name="T43" fmla="*/ 12 h 18"/>
                  <a:gd name="T44" fmla="*/ 0 w 17"/>
                  <a:gd name="T45" fmla="*/ 12 h 18"/>
                  <a:gd name="T46" fmla="*/ 2 w 17"/>
                  <a:gd name="T47" fmla="*/ 15 h 18"/>
                  <a:gd name="T48" fmla="*/ 3 w 17"/>
                  <a:gd name="T49" fmla="*/ 16 h 18"/>
                  <a:gd name="T50" fmla="*/ 3 w 17"/>
                  <a:gd name="T51" fmla="*/ 18 h 18"/>
                  <a:gd name="T52" fmla="*/ 5 w 17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8">
                    <a:moveTo>
                      <a:pt x="5" y="0"/>
                    </a:move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9" name="Freeform 730"/>
              <p:cNvSpPr>
                <a:spLocks/>
              </p:cNvSpPr>
              <p:nvPr/>
            </p:nvSpPr>
            <p:spPr bwMode="auto">
              <a:xfrm>
                <a:off x="3491" y="3093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3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0" name="Freeform 731"/>
              <p:cNvSpPr>
                <a:spLocks/>
              </p:cNvSpPr>
              <p:nvPr/>
            </p:nvSpPr>
            <p:spPr bwMode="auto">
              <a:xfrm>
                <a:off x="3494" y="3097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1 w 3"/>
                  <a:gd name="T3" fmla="*/ 3 h 8"/>
                  <a:gd name="T4" fmla="*/ 1 w 3"/>
                  <a:gd name="T5" fmla="*/ 3 h 8"/>
                  <a:gd name="T6" fmla="*/ 1 w 3"/>
                  <a:gd name="T7" fmla="*/ 4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1" name="Freeform 732"/>
              <p:cNvSpPr>
                <a:spLocks/>
              </p:cNvSpPr>
              <p:nvPr/>
            </p:nvSpPr>
            <p:spPr bwMode="auto">
              <a:xfrm>
                <a:off x="3478" y="3078"/>
                <a:ext cx="20" cy="15"/>
              </a:xfrm>
              <a:custGeom>
                <a:avLst/>
                <a:gdLst>
                  <a:gd name="T0" fmla="*/ 0 w 20"/>
                  <a:gd name="T1" fmla="*/ 0 h 15"/>
                  <a:gd name="T2" fmla="*/ 1 w 20"/>
                  <a:gd name="T3" fmla="*/ 1 h 15"/>
                  <a:gd name="T4" fmla="*/ 4 w 20"/>
                  <a:gd name="T5" fmla="*/ 1 h 15"/>
                  <a:gd name="T6" fmla="*/ 8 w 20"/>
                  <a:gd name="T7" fmla="*/ 1 h 15"/>
                  <a:gd name="T8" fmla="*/ 10 w 20"/>
                  <a:gd name="T9" fmla="*/ 1 h 15"/>
                  <a:gd name="T10" fmla="*/ 12 w 20"/>
                  <a:gd name="T11" fmla="*/ 1 h 15"/>
                  <a:gd name="T12" fmla="*/ 13 w 20"/>
                  <a:gd name="T13" fmla="*/ 1 h 15"/>
                  <a:gd name="T14" fmla="*/ 14 w 20"/>
                  <a:gd name="T15" fmla="*/ 1 h 15"/>
                  <a:gd name="T16" fmla="*/ 14 w 20"/>
                  <a:gd name="T17" fmla="*/ 3 h 15"/>
                  <a:gd name="T18" fmla="*/ 16 w 20"/>
                  <a:gd name="T19" fmla="*/ 4 h 15"/>
                  <a:gd name="T20" fmla="*/ 16 w 20"/>
                  <a:gd name="T21" fmla="*/ 4 h 15"/>
                  <a:gd name="T22" fmla="*/ 13 w 20"/>
                  <a:gd name="T23" fmla="*/ 7 h 15"/>
                  <a:gd name="T24" fmla="*/ 13 w 20"/>
                  <a:gd name="T25" fmla="*/ 8 h 15"/>
                  <a:gd name="T26" fmla="*/ 14 w 20"/>
                  <a:gd name="T27" fmla="*/ 9 h 15"/>
                  <a:gd name="T28" fmla="*/ 16 w 20"/>
                  <a:gd name="T29" fmla="*/ 9 h 15"/>
                  <a:gd name="T30" fmla="*/ 19 w 20"/>
                  <a:gd name="T31" fmla="*/ 9 h 15"/>
                  <a:gd name="T32" fmla="*/ 20 w 20"/>
                  <a:gd name="T33" fmla="*/ 11 h 15"/>
                  <a:gd name="T34" fmla="*/ 20 w 20"/>
                  <a:gd name="T35" fmla="*/ 12 h 15"/>
                  <a:gd name="T36" fmla="*/ 20 w 20"/>
                  <a:gd name="T37" fmla="*/ 12 h 15"/>
                  <a:gd name="T38" fmla="*/ 20 w 20"/>
                  <a:gd name="T39" fmla="*/ 13 h 15"/>
                  <a:gd name="T40" fmla="*/ 20 w 20"/>
                  <a:gd name="T41" fmla="*/ 13 h 15"/>
                  <a:gd name="T42" fmla="*/ 17 w 20"/>
                  <a:gd name="T43" fmla="*/ 15 h 15"/>
                  <a:gd name="T44" fmla="*/ 14 w 20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7" y="15"/>
                    </a:lnTo>
                    <a:lnTo>
                      <a:pt x="14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2" name="Freeform 733"/>
              <p:cNvSpPr>
                <a:spLocks/>
              </p:cNvSpPr>
              <p:nvPr/>
            </p:nvSpPr>
            <p:spPr bwMode="auto">
              <a:xfrm>
                <a:off x="3460" y="3035"/>
                <a:ext cx="24" cy="43"/>
              </a:xfrm>
              <a:custGeom>
                <a:avLst/>
                <a:gdLst>
                  <a:gd name="T0" fmla="*/ 0 w 24"/>
                  <a:gd name="T1" fmla="*/ 1 h 43"/>
                  <a:gd name="T2" fmla="*/ 1 w 24"/>
                  <a:gd name="T3" fmla="*/ 2 h 43"/>
                  <a:gd name="T4" fmla="*/ 0 w 24"/>
                  <a:gd name="T5" fmla="*/ 4 h 43"/>
                  <a:gd name="T6" fmla="*/ 1 w 24"/>
                  <a:gd name="T7" fmla="*/ 5 h 43"/>
                  <a:gd name="T8" fmla="*/ 6 w 24"/>
                  <a:gd name="T9" fmla="*/ 8 h 43"/>
                  <a:gd name="T10" fmla="*/ 10 w 24"/>
                  <a:gd name="T11" fmla="*/ 12 h 43"/>
                  <a:gd name="T12" fmla="*/ 8 w 24"/>
                  <a:gd name="T13" fmla="*/ 12 h 43"/>
                  <a:gd name="T14" fmla="*/ 7 w 24"/>
                  <a:gd name="T15" fmla="*/ 12 h 43"/>
                  <a:gd name="T16" fmla="*/ 4 w 24"/>
                  <a:gd name="T17" fmla="*/ 12 h 43"/>
                  <a:gd name="T18" fmla="*/ 3 w 24"/>
                  <a:gd name="T19" fmla="*/ 12 h 43"/>
                  <a:gd name="T20" fmla="*/ 4 w 24"/>
                  <a:gd name="T21" fmla="*/ 13 h 43"/>
                  <a:gd name="T22" fmla="*/ 7 w 24"/>
                  <a:gd name="T23" fmla="*/ 16 h 43"/>
                  <a:gd name="T24" fmla="*/ 10 w 24"/>
                  <a:gd name="T25" fmla="*/ 20 h 43"/>
                  <a:gd name="T26" fmla="*/ 12 w 24"/>
                  <a:gd name="T27" fmla="*/ 23 h 43"/>
                  <a:gd name="T28" fmla="*/ 15 w 24"/>
                  <a:gd name="T29" fmla="*/ 23 h 43"/>
                  <a:gd name="T30" fmla="*/ 19 w 24"/>
                  <a:gd name="T31" fmla="*/ 21 h 43"/>
                  <a:gd name="T32" fmla="*/ 20 w 24"/>
                  <a:gd name="T33" fmla="*/ 21 h 43"/>
                  <a:gd name="T34" fmla="*/ 23 w 24"/>
                  <a:gd name="T35" fmla="*/ 23 h 43"/>
                  <a:gd name="T36" fmla="*/ 24 w 24"/>
                  <a:gd name="T37" fmla="*/ 24 h 43"/>
                  <a:gd name="T38" fmla="*/ 23 w 24"/>
                  <a:gd name="T39" fmla="*/ 27 h 43"/>
                  <a:gd name="T40" fmla="*/ 20 w 24"/>
                  <a:gd name="T41" fmla="*/ 28 h 43"/>
                  <a:gd name="T42" fmla="*/ 18 w 24"/>
                  <a:gd name="T43" fmla="*/ 28 h 43"/>
                  <a:gd name="T44" fmla="*/ 15 w 24"/>
                  <a:gd name="T45" fmla="*/ 27 h 43"/>
                  <a:gd name="T46" fmla="*/ 12 w 24"/>
                  <a:gd name="T47" fmla="*/ 25 h 43"/>
                  <a:gd name="T48" fmla="*/ 10 w 24"/>
                  <a:gd name="T49" fmla="*/ 27 h 43"/>
                  <a:gd name="T50" fmla="*/ 10 w 24"/>
                  <a:gd name="T51" fmla="*/ 28 h 43"/>
                  <a:gd name="T52" fmla="*/ 12 w 24"/>
                  <a:gd name="T53" fmla="*/ 31 h 43"/>
                  <a:gd name="T54" fmla="*/ 18 w 24"/>
                  <a:gd name="T55" fmla="*/ 32 h 43"/>
                  <a:gd name="T56" fmla="*/ 20 w 24"/>
                  <a:gd name="T57" fmla="*/ 34 h 43"/>
                  <a:gd name="T58" fmla="*/ 22 w 24"/>
                  <a:gd name="T59" fmla="*/ 36 h 43"/>
                  <a:gd name="T60" fmla="*/ 20 w 24"/>
                  <a:gd name="T61" fmla="*/ 38 h 43"/>
                  <a:gd name="T62" fmla="*/ 19 w 24"/>
                  <a:gd name="T63" fmla="*/ 42 h 43"/>
                  <a:gd name="T64" fmla="*/ 18 w 24"/>
                  <a:gd name="T6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4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3" name="Freeform 734"/>
              <p:cNvSpPr>
                <a:spLocks/>
              </p:cNvSpPr>
              <p:nvPr/>
            </p:nvSpPr>
            <p:spPr bwMode="auto">
              <a:xfrm>
                <a:off x="3441" y="3006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4" name="Freeform 735"/>
              <p:cNvSpPr>
                <a:spLocks/>
              </p:cNvSpPr>
              <p:nvPr/>
            </p:nvSpPr>
            <p:spPr bwMode="auto">
              <a:xfrm>
                <a:off x="3405" y="297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1 w 5"/>
                  <a:gd name="T5" fmla="*/ 1 h 5"/>
                  <a:gd name="T6" fmla="*/ 4 w 5"/>
                  <a:gd name="T7" fmla="*/ 4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5" name="Freeform 736"/>
              <p:cNvSpPr>
                <a:spLocks/>
              </p:cNvSpPr>
              <p:nvPr/>
            </p:nvSpPr>
            <p:spPr bwMode="auto">
              <a:xfrm>
                <a:off x="3374" y="29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6" name="Freeform 737"/>
              <p:cNvSpPr>
                <a:spLocks/>
              </p:cNvSpPr>
              <p:nvPr/>
            </p:nvSpPr>
            <p:spPr bwMode="auto">
              <a:xfrm>
                <a:off x="2839" y="2698"/>
                <a:ext cx="2" cy="13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3 h 13"/>
                  <a:gd name="T4" fmla="*/ 0 w 2"/>
                  <a:gd name="T5" fmla="*/ 10 h 13"/>
                  <a:gd name="T6" fmla="*/ 0 w 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lnTo>
                      <a:pt x="2" y="3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7" name="Line 738"/>
              <p:cNvSpPr>
                <a:spLocks noChangeShapeType="1"/>
              </p:cNvSpPr>
              <p:nvPr/>
            </p:nvSpPr>
            <p:spPr bwMode="auto">
              <a:xfrm>
                <a:off x="2839" y="2711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8" name="Line 739"/>
              <p:cNvSpPr>
                <a:spLocks noChangeShapeType="1"/>
              </p:cNvSpPr>
              <p:nvPr/>
            </p:nvSpPr>
            <p:spPr bwMode="auto">
              <a:xfrm>
                <a:off x="2839" y="271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9" name="Line 740"/>
              <p:cNvSpPr>
                <a:spLocks noChangeShapeType="1"/>
              </p:cNvSpPr>
              <p:nvPr/>
            </p:nvSpPr>
            <p:spPr bwMode="auto">
              <a:xfrm>
                <a:off x="2841" y="2713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0" name="Freeform 741"/>
              <p:cNvSpPr>
                <a:spLocks/>
              </p:cNvSpPr>
              <p:nvPr/>
            </p:nvSpPr>
            <p:spPr bwMode="auto">
              <a:xfrm>
                <a:off x="2842" y="2716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1" name="Freeform 742"/>
              <p:cNvSpPr>
                <a:spLocks/>
              </p:cNvSpPr>
              <p:nvPr/>
            </p:nvSpPr>
            <p:spPr bwMode="auto">
              <a:xfrm>
                <a:off x="2849" y="272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3 h 14"/>
                  <a:gd name="T4" fmla="*/ 2 w 6"/>
                  <a:gd name="T5" fmla="*/ 8 h 14"/>
                  <a:gd name="T6" fmla="*/ 4 w 6"/>
                  <a:gd name="T7" fmla="*/ 11 h 14"/>
                  <a:gd name="T8" fmla="*/ 6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3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2" name="Line 743"/>
              <p:cNvSpPr>
                <a:spLocks noChangeShapeType="1"/>
              </p:cNvSpPr>
              <p:nvPr/>
            </p:nvSpPr>
            <p:spPr bwMode="auto">
              <a:xfrm>
                <a:off x="2855" y="2738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3" name="Freeform 744"/>
              <p:cNvSpPr>
                <a:spLocks/>
              </p:cNvSpPr>
              <p:nvPr/>
            </p:nvSpPr>
            <p:spPr bwMode="auto">
              <a:xfrm>
                <a:off x="2857" y="2739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7 w 13"/>
                  <a:gd name="T3" fmla="*/ 4 h 7"/>
                  <a:gd name="T4" fmla="*/ 13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7" y="4"/>
                    </a:lnTo>
                    <a:lnTo>
                      <a:pt x="1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4" name="Line 745"/>
              <p:cNvSpPr>
                <a:spLocks noChangeShapeType="1"/>
              </p:cNvSpPr>
              <p:nvPr/>
            </p:nvSpPr>
            <p:spPr bwMode="auto">
              <a:xfrm>
                <a:off x="2870" y="2746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5" name="Freeform 746"/>
              <p:cNvSpPr>
                <a:spLocks/>
              </p:cNvSpPr>
              <p:nvPr/>
            </p:nvSpPr>
            <p:spPr bwMode="auto">
              <a:xfrm>
                <a:off x="2872" y="274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2 w 9"/>
                  <a:gd name="T3" fmla="*/ 1 h 5"/>
                  <a:gd name="T4" fmla="*/ 2 w 9"/>
                  <a:gd name="T5" fmla="*/ 1 h 5"/>
                  <a:gd name="T6" fmla="*/ 4 w 9"/>
                  <a:gd name="T7" fmla="*/ 2 h 5"/>
                  <a:gd name="T8" fmla="*/ 5 w 9"/>
                  <a:gd name="T9" fmla="*/ 2 h 5"/>
                  <a:gd name="T10" fmla="*/ 5 w 9"/>
                  <a:gd name="T11" fmla="*/ 2 h 5"/>
                  <a:gd name="T12" fmla="*/ 6 w 9"/>
                  <a:gd name="T13" fmla="*/ 2 h 5"/>
                  <a:gd name="T14" fmla="*/ 6 w 9"/>
                  <a:gd name="T15" fmla="*/ 4 h 5"/>
                  <a:gd name="T16" fmla="*/ 6 w 9"/>
                  <a:gd name="T17" fmla="*/ 4 h 5"/>
                  <a:gd name="T18" fmla="*/ 6 w 9"/>
                  <a:gd name="T19" fmla="*/ 4 h 5"/>
                  <a:gd name="T20" fmla="*/ 8 w 9"/>
                  <a:gd name="T21" fmla="*/ 5 h 5"/>
                  <a:gd name="T22" fmla="*/ 8 w 9"/>
                  <a:gd name="T23" fmla="*/ 5 h 5"/>
                  <a:gd name="T24" fmla="*/ 8 w 9"/>
                  <a:gd name="T25" fmla="*/ 5 h 5"/>
                  <a:gd name="T26" fmla="*/ 9 w 9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6" name="Freeform 747"/>
              <p:cNvSpPr>
                <a:spLocks/>
              </p:cNvSpPr>
              <p:nvPr/>
            </p:nvSpPr>
            <p:spPr bwMode="auto">
              <a:xfrm>
                <a:off x="2881" y="2751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3 w 11"/>
                  <a:gd name="T3" fmla="*/ 0 h 7"/>
                  <a:gd name="T4" fmla="*/ 4 w 11"/>
                  <a:gd name="T5" fmla="*/ 0 h 7"/>
                  <a:gd name="T6" fmla="*/ 4 w 11"/>
                  <a:gd name="T7" fmla="*/ 0 h 7"/>
                  <a:gd name="T8" fmla="*/ 4 w 11"/>
                  <a:gd name="T9" fmla="*/ 0 h 7"/>
                  <a:gd name="T10" fmla="*/ 4 w 11"/>
                  <a:gd name="T11" fmla="*/ 2 h 7"/>
                  <a:gd name="T12" fmla="*/ 4 w 11"/>
                  <a:gd name="T13" fmla="*/ 2 h 7"/>
                  <a:gd name="T14" fmla="*/ 5 w 11"/>
                  <a:gd name="T15" fmla="*/ 2 h 7"/>
                  <a:gd name="T16" fmla="*/ 5 w 11"/>
                  <a:gd name="T17" fmla="*/ 3 h 7"/>
                  <a:gd name="T18" fmla="*/ 5 w 11"/>
                  <a:gd name="T19" fmla="*/ 3 h 7"/>
                  <a:gd name="T20" fmla="*/ 7 w 11"/>
                  <a:gd name="T21" fmla="*/ 3 h 7"/>
                  <a:gd name="T22" fmla="*/ 7 w 11"/>
                  <a:gd name="T23" fmla="*/ 3 h 7"/>
                  <a:gd name="T24" fmla="*/ 7 w 11"/>
                  <a:gd name="T25" fmla="*/ 3 h 7"/>
                  <a:gd name="T26" fmla="*/ 7 w 11"/>
                  <a:gd name="T27" fmla="*/ 4 h 7"/>
                  <a:gd name="T28" fmla="*/ 7 w 11"/>
                  <a:gd name="T29" fmla="*/ 4 h 7"/>
                  <a:gd name="T30" fmla="*/ 8 w 11"/>
                  <a:gd name="T31" fmla="*/ 4 h 7"/>
                  <a:gd name="T32" fmla="*/ 8 w 11"/>
                  <a:gd name="T33" fmla="*/ 4 h 7"/>
                  <a:gd name="T34" fmla="*/ 8 w 11"/>
                  <a:gd name="T35" fmla="*/ 4 h 7"/>
                  <a:gd name="T36" fmla="*/ 8 w 11"/>
                  <a:gd name="T37" fmla="*/ 4 h 7"/>
                  <a:gd name="T38" fmla="*/ 8 w 11"/>
                  <a:gd name="T39" fmla="*/ 6 h 7"/>
                  <a:gd name="T40" fmla="*/ 8 w 11"/>
                  <a:gd name="T41" fmla="*/ 6 h 7"/>
                  <a:gd name="T42" fmla="*/ 10 w 11"/>
                  <a:gd name="T43" fmla="*/ 7 h 7"/>
                  <a:gd name="T44" fmla="*/ 10 w 11"/>
                  <a:gd name="T45" fmla="*/ 7 h 7"/>
                  <a:gd name="T46" fmla="*/ 10 w 11"/>
                  <a:gd name="T47" fmla="*/ 7 h 7"/>
                  <a:gd name="T48" fmla="*/ 11 w 11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7" name="Freeform 748"/>
              <p:cNvSpPr>
                <a:spLocks/>
              </p:cNvSpPr>
              <p:nvPr/>
            </p:nvSpPr>
            <p:spPr bwMode="auto">
              <a:xfrm>
                <a:off x="2892" y="2758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1 w 12"/>
                  <a:gd name="T5" fmla="*/ 1 h 16"/>
                  <a:gd name="T6" fmla="*/ 3 w 12"/>
                  <a:gd name="T7" fmla="*/ 3 h 16"/>
                  <a:gd name="T8" fmla="*/ 3 w 12"/>
                  <a:gd name="T9" fmla="*/ 3 h 16"/>
                  <a:gd name="T10" fmla="*/ 3 w 12"/>
                  <a:gd name="T11" fmla="*/ 4 h 16"/>
                  <a:gd name="T12" fmla="*/ 4 w 12"/>
                  <a:gd name="T13" fmla="*/ 4 h 16"/>
                  <a:gd name="T14" fmla="*/ 4 w 12"/>
                  <a:gd name="T15" fmla="*/ 4 h 16"/>
                  <a:gd name="T16" fmla="*/ 4 w 12"/>
                  <a:gd name="T17" fmla="*/ 4 h 16"/>
                  <a:gd name="T18" fmla="*/ 7 w 12"/>
                  <a:gd name="T19" fmla="*/ 4 h 16"/>
                  <a:gd name="T20" fmla="*/ 8 w 12"/>
                  <a:gd name="T21" fmla="*/ 4 h 16"/>
                  <a:gd name="T22" fmla="*/ 8 w 12"/>
                  <a:gd name="T23" fmla="*/ 4 h 16"/>
                  <a:gd name="T24" fmla="*/ 8 w 12"/>
                  <a:gd name="T25" fmla="*/ 5 h 16"/>
                  <a:gd name="T26" fmla="*/ 8 w 12"/>
                  <a:gd name="T27" fmla="*/ 5 h 16"/>
                  <a:gd name="T28" fmla="*/ 8 w 12"/>
                  <a:gd name="T29" fmla="*/ 7 h 16"/>
                  <a:gd name="T30" fmla="*/ 8 w 12"/>
                  <a:gd name="T31" fmla="*/ 7 h 16"/>
                  <a:gd name="T32" fmla="*/ 8 w 12"/>
                  <a:gd name="T33" fmla="*/ 8 h 16"/>
                  <a:gd name="T34" fmla="*/ 9 w 12"/>
                  <a:gd name="T35" fmla="*/ 8 h 16"/>
                  <a:gd name="T36" fmla="*/ 9 w 12"/>
                  <a:gd name="T37" fmla="*/ 8 h 16"/>
                  <a:gd name="T38" fmla="*/ 9 w 12"/>
                  <a:gd name="T39" fmla="*/ 9 h 16"/>
                  <a:gd name="T40" fmla="*/ 9 w 12"/>
                  <a:gd name="T41" fmla="*/ 9 h 16"/>
                  <a:gd name="T42" fmla="*/ 9 w 12"/>
                  <a:gd name="T43" fmla="*/ 9 h 16"/>
                  <a:gd name="T44" fmla="*/ 9 w 12"/>
                  <a:gd name="T45" fmla="*/ 11 h 16"/>
                  <a:gd name="T46" fmla="*/ 11 w 12"/>
                  <a:gd name="T47" fmla="*/ 11 h 16"/>
                  <a:gd name="T48" fmla="*/ 11 w 12"/>
                  <a:gd name="T49" fmla="*/ 11 h 16"/>
                  <a:gd name="T50" fmla="*/ 11 w 12"/>
                  <a:gd name="T51" fmla="*/ 11 h 16"/>
                  <a:gd name="T52" fmla="*/ 11 w 12"/>
                  <a:gd name="T53" fmla="*/ 12 h 16"/>
                  <a:gd name="T54" fmla="*/ 11 w 12"/>
                  <a:gd name="T55" fmla="*/ 12 h 16"/>
                  <a:gd name="T56" fmla="*/ 11 w 12"/>
                  <a:gd name="T57" fmla="*/ 12 h 16"/>
                  <a:gd name="T58" fmla="*/ 12 w 12"/>
                  <a:gd name="T59" fmla="*/ 12 h 16"/>
                  <a:gd name="T60" fmla="*/ 12 w 12"/>
                  <a:gd name="T61" fmla="*/ 13 h 16"/>
                  <a:gd name="T62" fmla="*/ 12 w 12"/>
                  <a:gd name="T63" fmla="*/ 15 h 16"/>
                  <a:gd name="T64" fmla="*/ 12 w 12"/>
                  <a:gd name="T65" fmla="*/ 15 h 16"/>
                  <a:gd name="T66" fmla="*/ 12 w 12"/>
                  <a:gd name="T67" fmla="*/ 15 h 16"/>
                  <a:gd name="T68" fmla="*/ 12 w 12"/>
                  <a:gd name="T6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8" name="Freeform 749"/>
              <p:cNvSpPr>
                <a:spLocks/>
              </p:cNvSpPr>
              <p:nvPr/>
            </p:nvSpPr>
            <p:spPr bwMode="auto">
              <a:xfrm>
                <a:off x="2904" y="27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1 w 7"/>
                  <a:gd name="T3" fmla="*/ 0 h 8"/>
                  <a:gd name="T4" fmla="*/ 1 w 7"/>
                  <a:gd name="T5" fmla="*/ 0 h 8"/>
                  <a:gd name="T6" fmla="*/ 1 w 7"/>
                  <a:gd name="T7" fmla="*/ 1 h 8"/>
                  <a:gd name="T8" fmla="*/ 1 w 7"/>
                  <a:gd name="T9" fmla="*/ 1 h 8"/>
                  <a:gd name="T10" fmla="*/ 1 w 7"/>
                  <a:gd name="T11" fmla="*/ 1 h 8"/>
                  <a:gd name="T12" fmla="*/ 1 w 7"/>
                  <a:gd name="T13" fmla="*/ 1 h 8"/>
                  <a:gd name="T14" fmla="*/ 1 w 7"/>
                  <a:gd name="T15" fmla="*/ 3 h 8"/>
                  <a:gd name="T16" fmla="*/ 3 w 7"/>
                  <a:gd name="T17" fmla="*/ 3 h 8"/>
                  <a:gd name="T18" fmla="*/ 3 w 7"/>
                  <a:gd name="T19" fmla="*/ 3 h 8"/>
                  <a:gd name="T20" fmla="*/ 4 w 7"/>
                  <a:gd name="T21" fmla="*/ 3 h 8"/>
                  <a:gd name="T22" fmla="*/ 4 w 7"/>
                  <a:gd name="T23" fmla="*/ 4 h 8"/>
                  <a:gd name="T24" fmla="*/ 4 w 7"/>
                  <a:gd name="T25" fmla="*/ 4 h 8"/>
                  <a:gd name="T26" fmla="*/ 4 w 7"/>
                  <a:gd name="T27" fmla="*/ 4 h 8"/>
                  <a:gd name="T28" fmla="*/ 4 w 7"/>
                  <a:gd name="T29" fmla="*/ 4 h 8"/>
                  <a:gd name="T30" fmla="*/ 4 w 7"/>
                  <a:gd name="T31" fmla="*/ 4 h 8"/>
                  <a:gd name="T32" fmla="*/ 5 w 7"/>
                  <a:gd name="T33" fmla="*/ 6 h 8"/>
                  <a:gd name="T34" fmla="*/ 5 w 7"/>
                  <a:gd name="T35" fmla="*/ 6 h 8"/>
                  <a:gd name="T36" fmla="*/ 5 w 7"/>
                  <a:gd name="T37" fmla="*/ 6 h 8"/>
                  <a:gd name="T38" fmla="*/ 7 w 7"/>
                  <a:gd name="T39" fmla="*/ 7 h 8"/>
                  <a:gd name="T40" fmla="*/ 7 w 7"/>
                  <a:gd name="T41" fmla="*/ 7 h 8"/>
                  <a:gd name="T42" fmla="*/ 7 w 7"/>
                  <a:gd name="T43" fmla="*/ 7 h 8"/>
                  <a:gd name="T44" fmla="*/ 7 w 7"/>
                  <a:gd name="T45" fmla="*/ 7 h 8"/>
                  <a:gd name="T46" fmla="*/ 7 w 7"/>
                  <a:gd name="T4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9" name="Freeform 750"/>
              <p:cNvSpPr>
                <a:spLocks/>
              </p:cNvSpPr>
              <p:nvPr/>
            </p:nvSpPr>
            <p:spPr bwMode="auto">
              <a:xfrm>
                <a:off x="2909" y="27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0" name="Freeform 751"/>
              <p:cNvSpPr>
                <a:spLocks/>
              </p:cNvSpPr>
              <p:nvPr/>
            </p:nvSpPr>
            <p:spPr bwMode="auto">
              <a:xfrm>
                <a:off x="2909" y="2782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2 h 4"/>
                  <a:gd name="T3" fmla="*/ 2 h 4"/>
                  <a:gd name="T4" fmla="*/ 3 h 4"/>
                  <a:gd name="T5" fmla="*/ 3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1" name="Freeform 752"/>
              <p:cNvSpPr>
                <a:spLocks/>
              </p:cNvSpPr>
              <p:nvPr/>
            </p:nvSpPr>
            <p:spPr bwMode="auto">
              <a:xfrm>
                <a:off x="2909" y="278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 w 7"/>
                  <a:gd name="T7" fmla="*/ 0 h 3"/>
                  <a:gd name="T8" fmla="*/ 2 w 7"/>
                  <a:gd name="T9" fmla="*/ 0 h 3"/>
                  <a:gd name="T10" fmla="*/ 2 w 7"/>
                  <a:gd name="T11" fmla="*/ 2 h 3"/>
                  <a:gd name="T12" fmla="*/ 2 w 7"/>
                  <a:gd name="T13" fmla="*/ 2 h 3"/>
                  <a:gd name="T14" fmla="*/ 2 w 7"/>
                  <a:gd name="T15" fmla="*/ 2 h 3"/>
                  <a:gd name="T16" fmla="*/ 2 w 7"/>
                  <a:gd name="T17" fmla="*/ 2 h 3"/>
                  <a:gd name="T18" fmla="*/ 3 w 7"/>
                  <a:gd name="T19" fmla="*/ 2 h 3"/>
                  <a:gd name="T20" fmla="*/ 3 w 7"/>
                  <a:gd name="T21" fmla="*/ 2 h 3"/>
                  <a:gd name="T22" fmla="*/ 3 w 7"/>
                  <a:gd name="T23" fmla="*/ 2 h 3"/>
                  <a:gd name="T24" fmla="*/ 4 w 7"/>
                  <a:gd name="T25" fmla="*/ 2 h 3"/>
                  <a:gd name="T26" fmla="*/ 6 w 7"/>
                  <a:gd name="T27" fmla="*/ 3 h 3"/>
                  <a:gd name="T28" fmla="*/ 6 w 7"/>
                  <a:gd name="T29" fmla="*/ 3 h 3"/>
                  <a:gd name="T30" fmla="*/ 7 w 7"/>
                  <a:gd name="T31" fmla="*/ 3 h 3"/>
                  <a:gd name="T32" fmla="*/ 7 w 7"/>
                  <a:gd name="T33" fmla="*/ 3 h 3"/>
                  <a:gd name="T34" fmla="*/ 7 w 7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2" name="Freeform 753"/>
              <p:cNvSpPr>
                <a:spLocks/>
              </p:cNvSpPr>
              <p:nvPr/>
            </p:nvSpPr>
            <p:spPr bwMode="auto">
              <a:xfrm>
                <a:off x="2916" y="2789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2 w 11"/>
                  <a:gd name="T3" fmla="*/ 1 h 3"/>
                  <a:gd name="T4" fmla="*/ 3 w 11"/>
                  <a:gd name="T5" fmla="*/ 1 h 3"/>
                  <a:gd name="T6" fmla="*/ 3 w 11"/>
                  <a:gd name="T7" fmla="*/ 1 h 3"/>
                  <a:gd name="T8" fmla="*/ 4 w 11"/>
                  <a:gd name="T9" fmla="*/ 1 h 3"/>
                  <a:gd name="T10" fmla="*/ 6 w 11"/>
                  <a:gd name="T11" fmla="*/ 3 h 3"/>
                  <a:gd name="T12" fmla="*/ 6 w 11"/>
                  <a:gd name="T13" fmla="*/ 3 h 3"/>
                  <a:gd name="T14" fmla="*/ 7 w 11"/>
                  <a:gd name="T15" fmla="*/ 3 h 3"/>
                  <a:gd name="T16" fmla="*/ 7 w 11"/>
                  <a:gd name="T17" fmla="*/ 3 h 3"/>
                  <a:gd name="T18" fmla="*/ 7 w 11"/>
                  <a:gd name="T19" fmla="*/ 3 h 3"/>
                  <a:gd name="T20" fmla="*/ 8 w 11"/>
                  <a:gd name="T21" fmla="*/ 3 h 3"/>
                  <a:gd name="T22" fmla="*/ 10 w 11"/>
                  <a:gd name="T23" fmla="*/ 3 h 3"/>
                  <a:gd name="T24" fmla="*/ 10 w 11"/>
                  <a:gd name="T25" fmla="*/ 3 h 3"/>
                  <a:gd name="T26" fmla="*/ 11 w 11"/>
                  <a:gd name="T27" fmla="*/ 3 h 3"/>
                  <a:gd name="T28" fmla="*/ 11 w 11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3" name="Freeform 754"/>
              <p:cNvSpPr>
                <a:spLocks/>
              </p:cNvSpPr>
              <p:nvPr/>
            </p:nvSpPr>
            <p:spPr bwMode="auto">
              <a:xfrm>
                <a:off x="2927" y="279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4" name="Freeform 755"/>
              <p:cNvSpPr>
                <a:spLocks/>
              </p:cNvSpPr>
              <p:nvPr/>
            </p:nvSpPr>
            <p:spPr bwMode="auto">
              <a:xfrm>
                <a:off x="2930" y="2793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1 w 21"/>
                  <a:gd name="T3" fmla="*/ 0 h 7"/>
                  <a:gd name="T4" fmla="*/ 1 w 21"/>
                  <a:gd name="T5" fmla="*/ 0 h 7"/>
                  <a:gd name="T6" fmla="*/ 2 w 21"/>
                  <a:gd name="T7" fmla="*/ 1 h 7"/>
                  <a:gd name="T8" fmla="*/ 4 w 21"/>
                  <a:gd name="T9" fmla="*/ 1 h 7"/>
                  <a:gd name="T10" fmla="*/ 4 w 21"/>
                  <a:gd name="T11" fmla="*/ 1 h 7"/>
                  <a:gd name="T12" fmla="*/ 6 w 21"/>
                  <a:gd name="T13" fmla="*/ 1 h 7"/>
                  <a:gd name="T14" fmla="*/ 6 w 21"/>
                  <a:gd name="T15" fmla="*/ 1 h 7"/>
                  <a:gd name="T16" fmla="*/ 6 w 21"/>
                  <a:gd name="T17" fmla="*/ 1 h 7"/>
                  <a:gd name="T18" fmla="*/ 6 w 21"/>
                  <a:gd name="T19" fmla="*/ 1 h 7"/>
                  <a:gd name="T20" fmla="*/ 6 w 21"/>
                  <a:gd name="T21" fmla="*/ 5 h 7"/>
                  <a:gd name="T22" fmla="*/ 8 w 21"/>
                  <a:gd name="T23" fmla="*/ 5 h 7"/>
                  <a:gd name="T24" fmla="*/ 8 w 21"/>
                  <a:gd name="T25" fmla="*/ 5 h 7"/>
                  <a:gd name="T26" fmla="*/ 9 w 21"/>
                  <a:gd name="T27" fmla="*/ 5 h 7"/>
                  <a:gd name="T28" fmla="*/ 10 w 21"/>
                  <a:gd name="T29" fmla="*/ 5 h 7"/>
                  <a:gd name="T30" fmla="*/ 10 w 21"/>
                  <a:gd name="T31" fmla="*/ 5 h 7"/>
                  <a:gd name="T32" fmla="*/ 10 w 21"/>
                  <a:gd name="T33" fmla="*/ 5 h 7"/>
                  <a:gd name="T34" fmla="*/ 15 w 21"/>
                  <a:gd name="T35" fmla="*/ 5 h 7"/>
                  <a:gd name="T36" fmla="*/ 15 w 21"/>
                  <a:gd name="T37" fmla="*/ 5 h 7"/>
                  <a:gd name="T38" fmla="*/ 16 w 21"/>
                  <a:gd name="T39" fmla="*/ 5 h 7"/>
                  <a:gd name="T40" fmla="*/ 16 w 21"/>
                  <a:gd name="T41" fmla="*/ 5 h 7"/>
                  <a:gd name="T42" fmla="*/ 17 w 21"/>
                  <a:gd name="T43" fmla="*/ 5 h 7"/>
                  <a:gd name="T44" fmla="*/ 17 w 21"/>
                  <a:gd name="T45" fmla="*/ 5 h 7"/>
                  <a:gd name="T46" fmla="*/ 17 w 21"/>
                  <a:gd name="T47" fmla="*/ 5 h 7"/>
                  <a:gd name="T48" fmla="*/ 17 w 21"/>
                  <a:gd name="T49" fmla="*/ 5 h 7"/>
                  <a:gd name="T50" fmla="*/ 17 w 21"/>
                  <a:gd name="T51" fmla="*/ 5 h 7"/>
                  <a:gd name="T52" fmla="*/ 17 w 21"/>
                  <a:gd name="T53" fmla="*/ 4 h 7"/>
                  <a:gd name="T54" fmla="*/ 19 w 21"/>
                  <a:gd name="T55" fmla="*/ 5 h 7"/>
                  <a:gd name="T56" fmla="*/ 20 w 21"/>
                  <a:gd name="T57" fmla="*/ 5 h 7"/>
                  <a:gd name="T58" fmla="*/ 20 w 21"/>
                  <a:gd name="T59" fmla="*/ 5 h 7"/>
                  <a:gd name="T60" fmla="*/ 20 w 21"/>
                  <a:gd name="T61" fmla="*/ 5 h 7"/>
                  <a:gd name="T62" fmla="*/ 20 w 21"/>
                  <a:gd name="T63" fmla="*/ 5 h 7"/>
                  <a:gd name="T64" fmla="*/ 20 w 21"/>
                  <a:gd name="T65" fmla="*/ 5 h 7"/>
                  <a:gd name="T66" fmla="*/ 21 w 21"/>
                  <a:gd name="T6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5" name="Freeform 756"/>
              <p:cNvSpPr>
                <a:spLocks/>
              </p:cNvSpPr>
              <p:nvPr/>
            </p:nvSpPr>
            <p:spPr bwMode="auto">
              <a:xfrm>
                <a:off x="2951" y="2797"/>
                <a:ext cx="18" cy="4"/>
              </a:xfrm>
              <a:custGeom>
                <a:avLst/>
                <a:gdLst>
                  <a:gd name="T0" fmla="*/ 0 w 18"/>
                  <a:gd name="T1" fmla="*/ 3 h 4"/>
                  <a:gd name="T2" fmla="*/ 0 w 18"/>
                  <a:gd name="T3" fmla="*/ 3 h 4"/>
                  <a:gd name="T4" fmla="*/ 2 w 18"/>
                  <a:gd name="T5" fmla="*/ 3 h 4"/>
                  <a:gd name="T6" fmla="*/ 3 w 18"/>
                  <a:gd name="T7" fmla="*/ 3 h 4"/>
                  <a:gd name="T8" fmla="*/ 3 w 18"/>
                  <a:gd name="T9" fmla="*/ 3 h 4"/>
                  <a:gd name="T10" fmla="*/ 4 w 18"/>
                  <a:gd name="T11" fmla="*/ 4 h 4"/>
                  <a:gd name="T12" fmla="*/ 4 w 18"/>
                  <a:gd name="T13" fmla="*/ 4 h 4"/>
                  <a:gd name="T14" fmla="*/ 6 w 18"/>
                  <a:gd name="T15" fmla="*/ 4 h 4"/>
                  <a:gd name="T16" fmla="*/ 6 w 18"/>
                  <a:gd name="T17" fmla="*/ 4 h 4"/>
                  <a:gd name="T18" fmla="*/ 7 w 18"/>
                  <a:gd name="T19" fmla="*/ 3 h 4"/>
                  <a:gd name="T20" fmla="*/ 7 w 18"/>
                  <a:gd name="T21" fmla="*/ 3 h 4"/>
                  <a:gd name="T22" fmla="*/ 11 w 18"/>
                  <a:gd name="T23" fmla="*/ 3 h 4"/>
                  <a:gd name="T24" fmla="*/ 12 w 18"/>
                  <a:gd name="T25" fmla="*/ 4 h 4"/>
                  <a:gd name="T26" fmla="*/ 14 w 18"/>
                  <a:gd name="T27" fmla="*/ 4 h 4"/>
                  <a:gd name="T28" fmla="*/ 14 w 18"/>
                  <a:gd name="T29" fmla="*/ 4 h 4"/>
                  <a:gd name="T30" fmla="*/ 15 w 18"/>
                  <a:gd name="T31" fmla="*/ 4 h 4"/>
                  <a:gd name="T32" fmla="*/ 16 w 18"/>
                  <a:gd name="T33" fmla="*/ 3 h 4"/>
                  <a:gd name="T34" fmla="*/ 16 w 18"/>
                  <a:gd name="T35" fmla="*/ 3 h 4"/>
                  <a:gd name="T36" fmla="*/ 16 w 18"/>
                  <a:gd name="T37" fmla="*/ 3 h 4"/>
                  <a:gd name="T38" fmla="*/ 16 w 18"/>
                  <a:gd name="T39" fmla="*/ 3 h 4"/>
                  <a:gd name="T40" fmla="*/ 16 w 18"/>
                  <a:gd name="T41" fmla="*/ 1 h 4"/>
                  <a:gd name="T42" fmla="*/ 16 w 18"/>
                  <a:gd name="T43" fmla="*/ 1 h 4"/>
                  <a:gd name="T44" fmla="*/ 16 w 18"/>
                  <a:gd name="T45" fmla="*/ 0 h 4"/>
                  <a:gd name="T46" fmla="*/ 16 w 18"/>
                  <a:gd name="T47" fmla="*/ 0 h 4"/>
                  <a:gd name="T48" fmla="*/ 18 w 18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6" name="Freeform 757"/>
              <p:cNvSpPr>
                <a:spLocks/>
              </p:cNvSpPr>
              <p:nvPr/>
            </p:nvSpPr>
            <p:spPr bwMode="auto">
              <a:xfrm>
                <a:off x="2969" y="2797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7" name="Freeform 758"/>
              <p:cNvSpPr>
                <a:spLocks/>
              </p:cNvSpPr>
              <p:nvPr/>
            </p:nvSpPr>
            <p:spPr bwMode="auto">
              <a:xfrm>
                <a:off x="2972" y="279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1 h 7"/>
                  <a:gd name="T8" fmla="*/ 2 w 6"/>
                  <a:gd name="T9" fmla="*/ 3 h 7"/>
                  <a:gd name="T10" fmla="*/ 4 w 6"/>
                  <a:gd name="T11" fmla="*/ 3 h 7"/>
                  <a:gd name="T12" fmla="*/ 4 w 6"/>
                  <a:gd name="T13" fmla="*/ 4 h 7"/>
                  <a:gd name="T14" fmla="*/ 5 w 6"/>
                  <a:gd name="T15" fmla="*/ 5 h 7"/>
                  <a:gd name="T16" fmla="*/ 5 w 6"/>
                  <a:gd name="T17" fmla="*/ 5 h 7"/>
                  <a:gd name="T18" fmla="*/ 6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8" name="Line 759"/>
              <p:cNvSpPr>
                <a:spLocks noChangeShapeType="1"/>
              </p:cNvSpPr>
              <p:nvPr/>
            </p:nvSpPr>
            <p:spPr bwMode="auto">
              <a:xfrm>
                <a:off x="2978" y="2804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9" name="Freeform 760"/>
              <p:cNvSpPr>
                <a:spLocks/>
              </p:cNvSpPr>
              <p:nvPr/>
            </p:nvSpPr>
            <p:spPr bwMode="auto">
              <a:xfrm>
                <a:off x="2978" y="280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0 h 1"/>
                  <a:gd name="T4" fmla="*/ 3 w 6"/>
                  <a:gd name="T5" fmla="*/ 0 h 1"/>
                  <a:gd name="T6" fmla="*/ 4 w 6"/>
                  <a:gd name="T7" fmla="*/ 1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0" name="Freeform 761"/>
              <p:cNvSpPr>
                <a:spLocks/>
              </p:cNvSpPr>
              <p:nvPr/>
            </p:nvSpPr>
            <p:spPr bwMode="auto">
              <a:xfrm>
                <a:off x="2984" y="2805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0 h 6"/>
                  <a:gd name="T4" fmla="*/ 4 w 10"/>
                  <a:gd name="T5" fmla="*/ 0 h 6"/>
                  <a:gd name="T6" fmla="*/ 5 w 10"/>
                  <a:gd name="T7" fmla="*/ 0 h 6"/>
                  <a:gd name="T8" fmla="*/ 5 w 10"/>
                  <a:gd name="T9" fmla="*/ 0 h 6"/>
                  <a:gd name="T10" fmla="*/ 6 w 10"/>
                  <a:gd name="T11" fmla="*/ 0 h 6"/>
                  <a:gd name="T12" fmla="*/ 6 w 10"/>
                  <a:gd name="T13" fmla="*/ 0 h 6"/>
                  <a:gd name="T14" fmla="*/ 9 w 10"/>
                  <a:gd name="T15" fmla="*/ 2 h 6"/>
                  <a:gd name="T16" fmla="*/ 9 w 10"/>
                  <a:gd name="T17" fmla="*/ 2 h 6"/>
                  <a:gd name="T18" fmla="*/ 9 w 10"/>
                  <a:gd name="T19" fmla="*/ 3 h 6"/>
                  <a:gd name="T20" fmla="*/ 10 w 10"/>
                  <a:gd name="T21" fmla="*/ 3 h 6"/>
                  <a:gd name="T22" fmla="*/ 10 w 10"/>
                  <a:gd name="T23" fmla="*/ 3 h 6"/>
                  <a:gd name="T24" fmla="*/ 10 w 10"/>
                  <a:gd name="T25" fmla="*/ 3 h 6"/>
                  <a:gd name="T26" fmla="*/ 10 w 10"/>
                  <a:gd name="T27" fmla="*/ 4 h 6"/>
                  <a:gd name="T28" fmla="*/ 10 w 10"/>
                  <a:gd name="T29" fmla="*/ 4 h 6"/>
                  <a:gd name="T30" fmla="*/ 9 w 10"/>
                  <a:gd name="T31" fmla="*/ 6 h 6"/>
                  <a:gd name="T32" fmla="*/ 9 w 10"/>
                  <a:gd name="T33" fmla="*/ 6 h 6"/>
                  <a:gd name="T34" fmla="*/ 10 w 10"/>
                  <a:gd name="T35" fmla="*/ 6 h 6"/>
                  <a:gd name="T36" fmla="*/ 10 w 10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1" name="Freeform 762"/>
              <p:cNvSpPr>
                <a:spLocks/>
              </p:cNvSpPr>
              <p:nvPr/>
            </p:nvSpPr>
            <p:spPr bwMode="auto">
              <a:xfrm>
                <a:off x="2994" y="281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2 w 7"/>
                  <a:gd name="T11" fmla="*/ 1 h 2"/>
                  <a:gd name="T12" fmla="*/ 3 w 7"/>
                  <a:gd name="T13" fmla="*/ 1 h 2"/>
                  <a:gd name="T14" fmla="*/ 3 w 7"/>
                  <a:gd name="T15" fmla="*/ 1 h 2"/>
                  <a:gd name="T16" fmla="*/ 3 w 7"/>
                  <a:gd name="T17" fmla="*/ 1 h 2"/>
                  <a:gd name="T18" fmla="*/ 3 w 7"/>
                  <a:gd name="T19" fmla="*/ 1 h 2"/>
                  <a:gd name="T20" fmla="*/ 5 w 7"/>
                  <a:gd name="T21" fmla="*/ 2 h 2"/>
                  <a:gd name="T22" fmla="*/ 5 w 7"/>
                  <a:gd name="T23" fmla="*/ 2 h 2"/>
                  <a:gd name="T24" fmla="*/ 6 w 7"/>
                  <a:gd name="T25" fmla="*/ 2 h 2"/>
                  <a:gd name="T26" fmla="*/ 7 w 7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2" name="Line 763"/>
              <p:cNvSpPr>
                <a:spLocks noChangeShapeType="1"/>
              </p:cNvSpPr>
              <p:nvPr/>
            </p:nvSpPr>
            <p:spPr bwMode="auto">
              <a:xfrm>
                <a:off x="3001" y="281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3" name="Freeform 764"/>
              <p:cNvSpPr>
                <a:spLocks/>
              </p:cNvSpPr>
              <p:nvPr/>
            </p:nvSpPr>
            <p:spPr bwMode="auto">
              <a:xfrm>
                <a:off x="3001" y="281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4" name="Freeform 765"/>
              <p:cNvSpPr>
                <a:spLocks/>
              </p:cNvSpPr>
              <p:nvPr/>
            </p:nvSpPr>
            <p:spPr bwMode="auto">
              <a:xfrm>
                <a:off x="3004" y="28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5" name="Freeform 766"/>
              <p:cNvSpPr>
                <a:spLocks/>
              </p:cNvSpPr>
              <p:nvPr/>
            </p:nvSpPr>
            <p:spPr bwMode="auto">
              <a:xfrm>
                <a:off x="3004" y="281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6" name="Freeform 767"/>
              <p:cNvSpPr>
                <a:spLocks/>
              </p:cNvSpPr>
              <p:nvPr/>
            </p:nvSpPr>
            <p:spPr bwMode="auto">
              <a:xfrm>
                <a:off x="3005" y="2816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0 h 3"/>
                  <a:gd name="T4" fmla="*/ 2 w 6"/>
                  <a:gd name="T5" fmla="*/ 0 h 3"/>
                  <a:gd name="T6" fmla="*/ 2 w 6"/>
                  <a:gd name="T7" fmla="*/ 0 h 3"/>
                  <a:gd name="T8" fmla="*/ 2 w 6"/>
                  <a:gd name="T9" fmla="*/ 0 h 3"/>
                  <a:gd name="T10" fmla="*/ 2 w 6"/>
                  <a:gd name="T11" fmla="*/ 0 h 3"/>
                  <a:gd name="T12" fmla="*/ 2 w 6"/>
                  <a:gd name="T13" fmla="*/ 1 h 3"/>
                  <a:gd name="T14" fmla="*/ 2 w 6"/>
                  <a:gd name="T15" fmla="*/ 1 h 3"/>
                  <a:gd name="T16" fmla="*/ 2 w 6"/>
                  <a:gd name="T17" fmla="*/ 3 h 3"/>
                  <a:gd name="T18" fmla="*/ 3 w 6"/>
                  <a:gd name="T19" fmla="*/ 3 h 3"/>
                  <a:gd name="T20" fmla="*/ 4 w 6"/>
                  <a:gd name="T21" fmla="*/ 3 h 3"/>
                  <a:gd name="T22" fmla="*/ 4 w 6"/>
                  <a:gd name="T23" fmla="*/ 3 h 3"/>
                  <a:gd name="T24" fmla="*/ 6 w 6"/>
                  <a:gd name="T25" fmla="*/ 1 h 3"/>
                  <a:gd name="T26" fmla="*/ 6 w 6"/>
                  <a:gd name="T27" fmla="*/ 1 h 3"/>
                  <a:gd name="T28" fmla="*/ 6 w 6"/>
                  <a:gd name="T29" fmla="*/ 1 h 3"/>
                  <a:gd name="T30" fmla="*/ 4 w 6"/>
                  <a:gd name="T31" fmla="*/ 1 h 3"/>
                  <a:gd name="T32" fmla="*/ 4 w 6"/>
                  <a:gd name="T33" fmla="*/ 1 h 3"/>
                  <a:gd name="T34" fmla="*/ 4 w 6"/>
                  <a:gd name="T35" fmla="*/ 1 h 3"/>
                  <a:gd name="T36" fmla="*/ 4 w 6"/>
                  <a:gd name="T37" fmla="*/ 1 h 3"/>
                  <a:gd name="T38" fmla="*/ 4 w 6"/>
                  <a:gd name="T39" fmla="*/ 0 h 3"/>
                  <a:gd name="T40" fmla="*/ 4 w 6"/>
                  <a:gd name="T41" fmla="*/ 0 h 3"/>
                  <a:gd name="T42" fmla="*/ 6 w 6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7" name="Freeform 768"/>
              <p:cNvSpPr>
                <a:spLocks/>
              </p:cNvSpPr>
              <p:nvPr/>
            </p:nvSpPr>
            <p:spPr bwMode="auto">
              <a:xfrm>
                <a:off x="3011" y="281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 w 12"/>
                  <a:gd name="T7" fmla="*/ 0 h 3"/>
                  <a:gd name="T8" fmla="*/ 1 w 12"/>
                  <a:gd name="T9" fmla="*/ 0 h 3"/>
                  <a:gd name="T10" fmla="*/ 1 w 12"/>
                  <a:gd name="T11" fmla="*/ 0 h 3"/>
                  <a:gd name="T12" fmla="*/ 1 w 12"/>
                  <a:gd name="T13" fmla="*/ 0 h 3"/>
                  <a:gd name="T14" fmla="*/ 2 w 12"/>
                  <a:gd name="T15" fmla="*/ 0 h 3"/>
                  <a:gd name="T16" fmla="*/ 2 w 12"/>
                  <a:gd name="T17" fmla="*/ 0 h 3"/>
                  <a:gd name="T18" fmla="*/ 4 w 12"/>
                  <a:gd name="T19" fmla="*/ 0 h 3"/>
                  <a:gd name="T20" fmla="*/ 4 w 12"/>
                  <a:gd name="T21" fmla="*/ 0 h 3"/>
                  <a:gd name="T22" fmla="*/ 5 w 12"/>
                  <a:gd name="T23" fmla="*/ 0 h 3"/>
                  <a:gd name="T24" fmla="*/ 5 w 12"/>
                  <a:gd name="T25" fmla="*/ 0 h 3"/>
                  <a:gd name="T26" fmla="*/ 6 w 12"/>
                  <a:gd name="T27" fmla="*/ 0 h 3"/>
                  <a:gd name="T28" fmla="*/ 6 w 12"/>
                  <a:gd name="T29" fmla="*/ 0 h 3"/>
                  <a:gd name="T30" fmla="*/ 6 w 12"/>
                  <a:gd name="T31" fmla="*/ 0 h 3"/>
                  <a:gd name="T32" fmla="*/ 6 w 12"/>
                  <a:gd name="T33" fmla="*/ 0 h 3"/>
                  <a:gd name="T34" fmla="*/ 6 w 12"/>
                  <a:gd name="T35" fmla="*/ 0 h 3"/>
                  <a:gd name="T36" fmla="*/ 6 w 12"/>
                  <a:gd name="T37" fmla="*/ 0 h 3"/>
                  <a:gd name="T38" fmla="*/ 8 w 12"/>
                  <a:gd name="T39" fmla="*/ 1 h 3"/>
                  <a:gd name="T40" fmla="*/ 8 w 12"/>
                  <a:gd name="T41" fmla="*/ 0 h 3"/>
                  <a:gd name="T42" fmla="*/ 8 w 12"/>
                  <a:gd name="T43" fmla="*/ 1 h 3"/>
                  <a:gd name="T44" fmla="*/ 9 w 12"/>
                  <a:gd name="T45" fmla="*/ 1 h 3"/>
                  <a:gd name="T46" fmla="*/ 9 w 12"/>
                  <a:gd name="T47" fmla="*/ 1 h 3"/>
                  <a:gd name="T48" fmla="*/ 9 w 12"/>
                  <a:gd name="T49" fmla="*/ 3 h 3"/>
                  <a:gd name="T50" fmla="*/ 9 w 12"/>
                  <a:gd name="T51" fmla="*/ 3 h 3"/>
                  <a:gd name="T52" fmla="*/ 9 w 12"/>
                  <a:gd name="T53" fmla="*/ 3 h 3"/>
                  <a:gd name="T54" fmla="*/ 10 w 12"/>
                  <a:gd name="T55" fmla="*/ 3 h 3"/>
                  <a:gd name="T56" fmla="*/ 10 w 12"/>
                  <a:gd name="T57" fmla="*/ 3 h 3"/>
                  <a:gd name="T58" fmla="*/ 10 w 12"/>
                  <a:gd name="T59" fmla="*/ 1 h 3"/>
                  <a:gd name="T60" fmla="*/ 10 w 12"/>
                  <a:gd name="T61" fmla="*/ 1 h 3"/>
                  <a:gd name="T62" fmla="*/ 10 w 12"/>
                  <a:gd name="T63" fmla="*/ 1 h 3"/>
                  <a:gd name="T64" fmla="*/ 9 w 12"/>
                  <a:gd name="T65" fmla="*/ 1 h 3"/>
                  <a:gd name="T66" fmla="*/ 9 w 12"/>
                  <a:gd name="T67" fmla="*/ 1 h 3"/>
                  <a:gd name="T68" fmla="*/ 10 w 12"/>
                  <a:gd name="T69" fmla="*/ 1 h 3"/>
                  <a:gd name="T70" fmla="*/ 10 w 12"/>
                  <a:gd name="T71" fmla="*/ 1 h 3"/>
                  <a:gd name="T72" fmla="*/ 12 w 12"/>
                  <a:gd name="T73" fmla="*/ 1 h 3"/>
                  <a:gd name="T74" fmla="*/ 12 w 12"/>
                  <a:gd name="T7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8" name="Freeform 769"/>
              <p:cNvSpPr>
                <a:spLocks/>
              </p:cNvSpPr>
              <p:nvPr/>
            </p:nvSpPr>
            <p:spPr bwMode="auto">
              <a:xfrm>
                <a:off x="3023" y="281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1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9" name="Freeform 770"/>
              <p:cNvSpPr>
                <a:spLocks/>
              </p:cNvSpPr>
              <p:nvPr/>
            </p:nvSpPr>
            <p:spPr bwMode="auto">
              <a:xfrm>
                <a:off x="3025" y="2817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2 h 3"/>
                  <a:gd name="T4" fmla="*/ 0 w 10"/>
                  <a:gd name="T5" fmla="*/ 2 h 3"/>
                  <a:gd name="T6" fmla="*/ 0 w 10"/>
                  <a:gd name="T7" fmla="*/ 2 h 3"/>
                  <a:gd name="T8" fmla="*/ 2 w 10"/>
                  <a:gd name="T9" fmla="*/ 3 h 3"/>
                  <a:gd name="T10" fmla="*/ 2 w 10"/>
                  <a:gd name="T11" fmla="*/ 3 h 3"/>
                  <a:gd name="T12" fmla="*/ 2 w 10"/>
                  <a:gd name="T13" fmla="*/ 3 h 3"/>
                  <a:gd name="T14" fmla="*/ 5 w 10"/>
                  <a:gd name="T15" fmla="*/ 3 h 3"/>
                  <a:gd name="T16" fmla="*/ 5 w 10"/>
                  <a:gd name="T17" fmla="*/ 3 h 3"/>
                  <a:gd name="T18" fmla="*/ 6 w 10"/>
                  <a:gd name="T19" fmla="*/ 3 h 3"/>
                  <a:gd name="T20" fmla="*/ 6 w 10"/>
                  <a:gd name="T21" fmla="*/ 3 h 3"/>
                  <a:gd name="T22" fmla="*/ 6 w 10"/>
                  <a:gd name="T23" fmla="*/ 3 h 3"/>
                  <a:gd name="T24" fmla="*/ 7 w 10"/>
                  <a:gd name="T25" fmla="*/ 3 h 3"/>
                  <a:gd name="T26" fmla="*/ 9 w 10"/>
                  <a:gd name="T27" fmla="*/ 3 h 3"/>
                  <a:gd name="T28" fmla="*/ 10 w 10"/>
                  <a:gd name="T29" fmla="*/ 3 h 3"/>
                  <a:gd name="T30" fmla="*/ 10 w 10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0" name="Freeform 771"/>
              <p:cNvSpPr>
                <a:spLocks/>
              </p:cNvSpPr>
              <p:nvPr/>
            </p:nvSpPr>
            <p:spPr bwMode="auto">
              <a:xfrm>
                <a:off x="3035" y="282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1 w 8"/>
                  <a:gd name="T5" fmla="*/ 0 h 1"/>
                  <a:gd name="T6" fmla="*/ 1 w 8"/>
                  <a:gd name="T7" fmla="*/ 0 h 1"/>
                  <a:gd name="T8" fmla="*/ 3 w 8"/>
                  <a:gd name="T9" fmla="*/ 0 h 1"/>
                  <a:gd name="T10" fmla="*/ 3 w 8"/>
                  <a:gd name="T11" fmla="*/ 0 h 1"/>
                  <a:gd name="T12" fmla="*/ 3 w 8"/>
                  <a:gd name="T13" fmla="*/ 0 h 1"/>
                  <a:gd name="T14" fmla="*/ 4 w 8"/>
                  <a:gd name="T15" fmla="*/ 0 h 1"/>
                  <a:gd name="T16" fmla="*/ 5 w 8"/>
                  <a:gd name="T17" fmla="*/ 0 h 1"/>
                  <a:gd name="T18" fmla="*/ 5 w 8"/>
                  <a:gd name="T19" fmla="*/ 0 h 1"/>
                  <a:gd name="T20" fmla="*/ 7 w 8"/>
                  <a:gd name="T21" fmla="*/ 0 h 1"/>
                  <a:gd name="T22" fmla="*/ 8 w 8"/>
                  <a:gd name="T23" fmla="*/ 0 h 1"/>
                  <a:gd name="T24" fmla="*/ 8 w 8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1" name="Freeform 772"/>
              <p:cNvSpPr>
                <a:spLocks/>
              </p:cNvSpPr>
              <p:nvPr/>
            </p:nvSpPr>
            <p:spPr bwMode="auto">
              <a:xfrm>
                <a:off x="3043" y="2821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1 w 15"/>
                  <a:gd name="T7" fmla="*/ 0 h 6"/>
                  <a:gd name="T8" fmla="*/ 4 w 15"/>
                  <a:gd name="T9" fmla="*/ 2 h 6"/>
                  <a:gd name="T10" fmla="*/ 5 w 15"/>
                  <a:gd name="T11" fmla="*/ 2 h 6"/>
                  <a:gd name="T12" fmla="*/ 7 w 15"/>
                  <a:gd name="T13" fmla="*/ 3 h 6"/>
                  <a:gd name="T14" fmla="*/ 7 w 15"/>
                  <a:gd name="T15" fmla="*/ 3 h 6"/>
                  <a:gd name="T16" fmla="*/ 8 w 15"/>
                  <a:gd name="T17" fmla="*/ 3 h 6"/>
                  <a:gd name="T18" fmla="*/ 9 w 15"/>
                  <a:gd name="T19" fmla="*/ 4 h 6"/>
                  <a:gd name="T20" fmla="*/ 12 w 15"/>
                  <a:gd name="T21" fmla="*/ 4 h 6"/>
                  <a:gd name="T22" fmla="*/ 12 w 15"/>
                  <a:gd name="T23" fmla="*/ 4 h 6"/>
                  <a:gd name="T24" fmla="*/ 14 w 15"/>
                  <a:gd name="T25" fmla="*/ 4 h 6"/>
                  <a:gd name="T26" fmla="*/ 15 w 15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2" name="Freeform 773"/>
              <p:cNvSpPr>
                <a:spLocks/>
              </p:cNvSpPr>
              <p:nvPr/>
            </p:nvSpPr>
            <p:spPr bwMode="auto">
              <a:xfrm>
                <a:off x="3058" y="2827"/>
                <a:ext cx="27" cy="12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1 w 27"/>
                  <a:gd name="T5" fmla="*/ 1 h 12"/>
                  <a:gd name="T6" fmla="*/ 1 w 27"/>
                  <a:gd name="T7" fmla="*/ 1 h 12"/>
                  <a:gd name="T8" fmla="*/ 0 w 27"/>
                  <a:gd name="T9" fmla="*/ 1 h 12"/>
                  <a:gd name="T10" fmla="*/ 0 w 27"/>
                  <a:gd name="T11" fmla="*/ 2 h 12"/>
                  <a:gd name="T12" fmla="*/ 0 w 27"/>
                  <a:gd name="T13" fmla="*/ 2 h 12"/>
                  <a:gd name="T14" fmla="*/ 1 w 27"/>
                  <a:gd name="T15" fmla="*/ 2 h 12"/>
                  <a:gd name="T16" fmla="*/ 1 w 27"/>
                  <a:gd name="T17" fmla="*/ 4 h 12"/>
                  <a:gd name="T18" fmla="*/ 3 w 27"/>
                  <a:gd name="T19" fmla="*/ 4 h 12"/>
                  <a:gd name="T20" fmla="*/ 4 w 27"/>
                  <a:gd name="T21" fmla="*/ 4 h 12"/>
                  <a:gd name="T22" fmla="*/ 4 w 27"/>
                  <a:gd name="T23" fmla="*/ 4 h 12"/>
                  <a:gd name="T24" fmla="*/ 4 w 27"/>
                  <a:gd name="T25" fmla="*/ 4 h 12"/>
                  <a:gd name="T26" fmla="*/ 5 w 27"/>
                  <a:gd name="T27" fmla="*/ 4 h 12"/>
                  <a:gd name="T28" fmla="*/ 5 w 27"/>
                  <a:gd name="T29" fmla="*/ 4 h 12"/>
                  <a:gd name="T30" fmla="*/ 5 w 27"/>
                  <a:gd name="T31" fmla="*/ 4 h 12"/>
                  <a:gd name="T32" fmla="*/ 4 w 27"/>
                  <a:gd name="T33" fmla="*/ 2 h 12"/>
                  <a:gd name="T34" fmla="*/ 4 w 27"/>
                  <a:gd name="T35" fmla="*/ 2 h 12"/>
                  <a:gd name="T36" fmla="*/ 4 w 27"/>
                  <a:gd name="T37" fmla="*/ 2 h 12"/>
                  <a:gd name="T38" fmla="*/ 5 w 27"/>
                  <a:gd name="T39" fmla="*/ 1 h 12"/>
                  <a:gd name="T40" fmla="*/ 5 w 27"/>
                  <a:gd name="T41" fmla="*/ 1 h 12"/>
                  <a:gd name="T42" fmla="*/ 7 w 27"/>
                  <a:gd name="T43" fmla="*/ 2 h 12"/>
                  <a:gd name="T44" fmla="*/ 9 w 27"/>
                  <a:gd name="T45" fmla="*/ 2 h 12"/>
                  <a:gd name="T46" fmla="*/ 11 w 27"/>
                  <a:gd name="T47" fmla="*/ 4 h 12"/>
                  <a:gd name="T48" fmla="*/ 12 w 27"/>
                  <a:gd name="T49" fmla="*/ 4 h 12"/>
                  <a:gd name="T50" fmla="*/ 12 w 27"/>
                  <a:gd name="T51" fmla="*/ 5 h 12"/>
                  <a:gd name="T52" fmla="*/ 13 w 27"/>
                  <a:gd name="T53" fmla="*/ 5 h 12"/>
                  <a:gd name="T54" fmla="*/ 15 w 27"/>
                  <a:gd name="T55" fmla="*/ 7 h 12"/>
                  <a:gd name="T56" fmla="*/ 15 w 27"/>
                  <a:gd name="T57" fmla="*/ 7 h 12"/>
                  <a:gd name="T58" fmla="*/ 16 w 27"/>
                  <a:gd name="T59" fmla="*/ 7 h 12"/>
                  <a:gd name="T60" fmla="*/ 17 w 27"/>
                  <a:gd name="T61" fmla="*/ 7 h 12"/>
                  <a:gd name="T62" fmla="*/ 17 w 27"/>
                  <a:gd name="T63" fmla="*/ 8 h 12"/>
                  <a:gd name="T64" fmla="*/ 19 w 27"/>
                  <a:gd name="T65" fmla="*/ 8 h 12"/>
                  <a:gd name="T66" fmla="*/ 20 w 27"/>
                  <a:gd name="T67" fmla="*/ 8 h 12"/>
                  <a:gd name="T68" fmla="*/ 20 w 27"/>
                  <a:gd name="T69" fmla="*/ 9 h 12"/>
                  <a:gd name="T70" fmla="*/ 23 w 27"/>
                  <a:gd name="T71" fmla="*/ 9 h 12"/>
                  <a:gd name="T72" fmla="*/ 23 w 27"/>
                  <a:gd name="T73" fmla="*/ 9 h 12"/>
                  <a:gd name="T74" fmla="*/ 24 w 27"/>
                  <a:gd name="T75" fmla="*/ 11 h 12"/>
                  <a:gd name="T76" fmla="*/ 27 w 27"/>
                  <a:gd name="T7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7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3" name="Freeform 774"/>
              <p:cNvSpPr>
                <a:spLocks/>
              </p:cNvSpPr>
              <p:nvPr/>
            </p:nvSpPr>
            <p:spPr bwMode="auto">
              <a:xfrm>
                <a:off x="3074" y="283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11 w 12"/>
                  <a:gd name="T3" fmla="*/ 0 h 9"/>
                  <a:gd name="T4" fmla="*/ 11 w 12"/>
                  <a:gd name="T5" fmla="*/ 0 h 9"/>
                  <a:gd name="T6" fmla="*/ 12 w 12"/>
                  <a:gd name="T7" fmla="*/ 0 h 9"/>
                  <a:gd name="T8" fmla="*/ 12 w 12"/>
                  <a:gd name="T9" fmla="*/ 1 h 9"/>
                  <a:gd name="T10" fmla="*/ 12 w 12"/>
                  <a:gd name="T11" fmla="*/ 1 h 9"/>
                  <a:gd name="T12" fmla="*/ 11 w 12"/>
                  <a:gd name="T13" fmla="*/ 3 h 9"/>
                  <a:gd name="T14" fmla="*/ 11 w 12"/>
                  <a:gd name="T15" fmla="*/ 3 h 9"/>
                  <a:gd name="T16" fmla="*/ 10 w 12"/>
                  <a:gd name="T17" fmla="*/ 4 h 9"/>
                  <a:gd name="T18" fmla="*/ 10 w 12"/>
                  <a:gd name="T19" fmla="*/ 4 h 9"/>
                  <a:gd name="T20" fmla="*/ 8 w 12"/>
                  <a:gd name="T21" fmla="*/ 4 h 9"/>
                  <a:gd name="T22" fmla="*/ 8 w 12"/>
                  <a:gd name="T23" fmla="*/ 4 h 9"/>
                  <a:gd name="T24" fmla="*/ 7 w 12"/>
                  <a:gd name="T25" fmla="*/ 4 h 9"/>
                  <a:gd name="T26" fmla="*/ 5 w 12"/>
                  <a:gd name="T27" fmla="*/ 4 h 9"/>
                  <a:gd name="T28" fmla="*/ 4 w 12"/>
                  <a:gd name="T29" fmla="*/ 5 h 9"/>
                  <a:gd name="T30" fmla="*/ 3 w 12"/>
                  <a:gd name="T31" fmla="*/ 5 h 9"/>
                  <a:gd name="T32" fmla="*/ 1 w 12"/>
                  <a:gd name="T33" fmla="*/ 5 h 9"/>
                  <a:gd name="T34" fmla="*/ 1 w 12"/>
                  <a:gd name="T35" fmla="*/ 5 h 9"/>
                  <a:gd name="T36" fmla="*/ 0 w 12"/>
                  <a:gd name="T37" fmla="*/ 7 h 9"/>
                  <a:gd name="T38" fmla="*/ 0 w 12"/>
                  <a:gd name="T39" fmla="*/ 7 h 9"/>
                  <a:gd name="T40" fmla="*/ 0 w 12"/>
                  <a:gd name="T41" fmla="*/ 7 h 9"/>
                  <a:gd name="T42" fmla="*/ 1 w 12"/>
                  <a:gd name="T43" fmla="*/ 7 h 9"/>
                  <a:gd name="T44" fmla="*/ 1 w 12"/>
                  <a:gd name="T45" fmla="*/ 8 h 9"/>
                  <a:gd name="T46" fmla="*/ 3 w 12"/>
                  <a:gd name="T47" fmla="*/ 8 h 9"/>
                  <a:gd name="T48" fmla="*/ 3 w 12"/>
                  <a:gd name="T49" fmla="*/ 8 h 9"/>
                  <a:gd name="T50" fmla="*/ 3 w 12"/>
                  <a:gd name="T51" fmla="*/ 8 h 9"/>
                  <a:gd name="T52" fmla="*/ 3 w 12"/>
                  <a:gd name="T53" fmla="*/ 8 h 9"/>
                  <a:gd name="T54" fmla="*/ 3 w 12"/>
                  <a:gd name="T55" fmla="*/ 8 h 9"/>
                  <a:gd name="T56" fmla="*/ 3 w 12"/>
                  <a:gd name="T57" fmla="*/ 9 h 9"/>
                  <a:gd name="T58" fmla="*/ 4 w 12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9">
                    <a:moveTo>
                      <a:pt x="1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4" name="Freeform 775"/>
              <p:cNvSpPr>
                <a:spLocks/>
              </p:cNvSpPr>
              <p:nvPr/>
            </p:nvSpPr>
            <p:spPr bwMode="auto">
              <a:xfrm>
                <a:off x="3078" y="2847"/>
                <a:ext cx="20" cy="5"/>
              </a:xfrm>
              <a:custGeom>
                <a:avLst/>
                <a:gdLst>
                  <a:gd name="T0" fmla="*/ 0 w 20"/>
                  <a:gd name="T1" fmla="*/ 1 h 5"/>
                  <a:gd name="T2" fmla="*/ 0 w 20"/>
                  <a:gd name="T3" fmla="*/ 1 h 5"/>
                  <a:gd name="T4" fmla="*/ 1 w 20"/>
                  <a:gd name="T5" fmla="*/ 3 h 5"/>
                  <a:gd name="T6" fmla="*/ 3 w 20"/>
                  <a:gd name="T7" fmla="*/ 3 h 5"/>
                  <a:gd name="T8" fmla="*/ 4 w 20"/>
                  <a:gd name="T9" fmla="*/ 3 h 5"/>
                  <a:gd name="T10" fmla="*/ 6 w 20"/>
                  <a:gd name="T11" fmla="*/ 3 h 5"/>
                  <a:gd name="T12" fmla="*/ 7 w 20"/>
                  <a:gd name="T13" fmla="*/ 3 h 5"/>
                  <a:gd name="T14" fmla="*/ 7 w 20"/>
                  <a:gd name="T15" fmla="*/ 3 h 5"/>
                  <a:gd name="T16" fmla="*/ 7 w 20"/>
                  <a:gd name="T17" fmla="*/ 4 h 5"/>
                  <a:gd name="T18" fmla="*/ 7 w 20"/>
                  <a:gd name="T19" fmla="*/ 4 h 5"/>
                  <a:gd name="T20" fmla="*/ 8 w 20"/>
                  <a:gd name="T21" fmla="*/ 4 h 5"/>
                  <a:gd name="T22" fmla="*/ 8 w 20"/>
                  <a:gd name="T23" fmla="*/ 5 h 5"/>
                  <a:gd name="T24" fmla="*/ 8 w 20"/>
                  <a:gd name="T25" fmla="*/ 4 h 5"/>
                  <a:gd name="T26" fmla="*/ 10 w 20"/>
                  <a:gd name="T27" fmla="*/ 4 h 5"/>
                  <a:gd name="T28" fmla="*/ 10 w 20"/>
                  <a:gd name="T29" fmla="*/ 4 h 5"/>
                  <a:gd name="T30" fmla="*/ 10 w 20"/>
                  <a:gd name="T31" fmla="*/ 4 h 5"/>
                  <a:gd name="T32" fmla="*/ 11 w 20"/>
                  <a:gd name="T33" fmla="*/ 4 h 5"/>
                  <a:gd name="T34" fmla="*/ 12 w 20"/>
                  <a:gd name="T35" fmla="*/ 4 h 5"/>
                  <a:gd name="T36" fmla="*/ 12 w 20"/>
                  <a:gd name="T37" fmla="*/ 4 h 5"/>
                  <a:gd name="T38" fmla="*/ 14 w 20"/>
                  <a:gd name="T39" fmla="*/ 4 h 5"/>
                  <a:gd name="T40" fmla="*/ 14 w 20"/>
                  <a:gd name="T41" fmla="*/ 3 h 5"/>
                  <a:gd name="T42" fmla="*/ 14 w 20"/>
                  <a:gd name="T43" fmla="*/ 3 h 5"/>
                  <a:gd name="T44" fmla="*/ 14 w 20"/>
                  <a:gd name="T45" fmla="*/ 1 h 5"/>
                  <a:gd name="T46" fmla="*/ 12 w 20"/>
                  <a:gd name="T47" fmla="*/ 1 h 5"/>
                  <a:gd name="T48" fmla="*/ 12 w 20"/>
                  <a:gd name="T49" fmla="*/ 1 h 5"/>
                  <a:gd name="T50" fmla="*/ 12 w 20"/>
                  <a:gd name="T51" fmla="*/ 1 h 5"/>
                  <a:gd name="T52" fmla="*/ 12 w 20"/>
                  <a:gd name="T53" fmla="*/ 1 h 5"/>
                  <a:gd name="T54" fmla="*/ 12 w 20"/>
                  <a:gd name="T55" fmla="*/ 1 h 5"/>
                  <a:gd name="T56" fmla="*/ 12 w 20"/>
                  <a:gd name="T57" fmla="*/ 0 h 5"/>
                  <a:gd name="T58" fmla="*/ 14 w 20"/>
                  <a:gd name="T59" fmla="*/ 0 h 5"/>
                  <a:gd name="T60" fmla="*/ 14 w 20"/>
                  <a:gd name="T61" fmla="*/ 0 h 5"/>
                  <a:gd name="T62" fmla="*/ 15 w 20"/>
                  <a:gd name="T63" fmla="*/ 0 h 5"/>
                  <a:gd name="T64" fmla="*/ 15 w 20"/>
                  <a:gd name="T65" fmla="*/ 0 h 5"/>
                  <a:gd name="T66" fmla="*/ 16 w 20"/>
                  <a:gd name="T67" fmla="*/ 0 h 5"/>
                  <a:gd name="T68" fmla="*/ 18 w 20"/>
                  <a:gd name="T69" fmla="*/ 1 h 5"/>
                  <a:gd name="T70" fmla="*/ 18 w 20"/>
                  <a:gd name="T71" fmla="*/ 1 h 5"/>
                  <a:gd name="T72" fmla="*/ 18 w 20"/>
                  <a:gd name="T73" fmla="*/ 1 h 5"/>
                  <a:gd name="T74" fmla="*/ 18 w 20"/>
                  <a:gd name="T75" fmla="*/ 1 h 5"/>
                  <a:gd name="T76" fmla="*/ 16 w 20"/>
                  <a:gd name="T77" fmla="*/ 3 h 5"/>
                  <a:gd name="T78" fmla="*/ 16 w 20"/>
                  <a:gd name="T79" fmla="*/ 3 h 5"/>
                  <a:gd name="T80" fmla="*/ 18 w 20"/>
                  <a:gd name="T81" fmla="*/ 3 h 5"/>
                  <a:gd name="T82" fmla="*/ 18 w 20"/>
                  <a:gd name="T83" fmla="*/ 4 h 5"/>
                  <a:gd name="T84" fmla="*/ 19 w 20"/>
                  <a:gd name="T85" fmla="*/ 4 h 5"/>
                  <a:gd name="T86" fmla="*/ 20 w 20"/>
                  <a:gd name="T8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5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5" name="Freeform 776"/>
              <p:cNvSpPr>
                <a:spLocks/>
              </p:cNvSpPr>
              <p:nvPr/>
            </p:nvSpPr>
            <p:spPr bwMode="auto">
              <a:xfrm>
                <a:off x="3097" y="2848"/>
                <a:ext cx="15" cy="4"/>
              </a:xfrm>
              <a:custGeom>
                <a:avLst/>
                <a:gdLst>
                  <a:gd name="T0" fmla="*/ 1 w 15"/>
                  <a:gd name="T1" fmla="*/ 3 h 4"/>
                  <a:gd name="T2" fmla="*/ 1 w 15"/>
                  <a:gd name="T3" fmla="*/ 3 h 4"/>
                  <a:gd name="T4" fmla="*/ 1 w 15"/>
                  <a:gd name="T5" fmla="*/ 3 h 4"/>
                  <a:gd name="T6" fmla="*/ 1 w 15"/>
                  <a:gd name="T7" fmla="*/ 3 h 4"/>
                  <a:gd name="T8" fmla="*/ 1 w 15"/>
                  <a:gd name="T9" fmla="*/ 2 h 4"/>
                  <a:gd name="T10" fmla="*/ 1 w 15"/>
                  <a:gd name="T11" fmla="*/ 2 h 4"/>
                  <a:gd name="T12" fmla="*/ 0 w 15"/>
                  <a:gd name="T13" fmla="*/ 2 h 4"/>
                  <a:gd name="T14" fmla="*/ 0 w 15"/>
                  <a:gd name="T15" fmla="*/ 2 h 4"/>
                  <a:gd name="T16" fmla="*/ 1 w 15"/>
                  <a:gd name="T17" fmla="*/ 0 h 4"/>
                  <a:gd name="T18" fmla="*/ 1 w 15"/>
                  <a:gd name="T19" fmla="*/ 0 h 4"/>
                  <a:gd name="T20" fmla="*/ 3 w 15"/>
                  <a:gd name="T21" fmla="*/ 0 h 4"/>
                  <a:gd name="T22" fmla="*/ 3 w 15"/>
                  <a:gd name="T23" fmla="*/ 0 h 4"/>
                  <a:gd name="T24" fmla="*/ 3 w 15"/>
                  <a:gd name="T25" fmla="*/ 0 h 4"/>
                  <a:gd name="T26" fmla="*/ 3 w 15"/>
                  <a:gd name="T27" fmla="*/ 2 h 4"/>
                  <a:gd name="T28" fmla="*/ 4 w 15"/>
                  <a:gd name="T29" fmla="*/ 2 h 4"/>
                  <a:gd name="T30" fmla="*/ 4 w 15"/>
                  <a:gd name="T31" fmla="*/ 2 h 4"/>
                  <a:gd name="T32" fmla="*/ 7 w 15"/>
                  <a:gd name="T33" fmla="*/ 3 h 4"/>
                  <a:gd name="T34" fmla="*/ 7 w 15"/>
                  <a:gd name="T35" fmla="*/ 3 h 4"/>
                  <a:gd name="T36" fmla="*/ 8 w 15"/>
                  <a:gd name="T37" fmla="*/ 3 h 4"/>
                  <a:gd name="T38" fmla="*/ 9 w 15"/>
                  <a:gd name="T39" fmla="*/ 3 h 4"/>
                  <a:gd name="T40" fmla="*/ 9 w 15"/>
                  <a:gd name="T41" fmla="*/ 3 h 4"/>
                  <a:gd name="T42" fmla="*/ 11 w 15"/>
                  <a:gd name="T43" fmla="*/ 4 h 4"/>
                  <a:gd name="T44" fmla="*/ 11 w 15"/>
                  <a:gd name="T45" fmla="*/ 4 h 4"/>
                  <a:gd name="T46" fmla="*/ 12 w 15"/>
                  <a:gd name="T47" fmla="*/ 3 h 4"/>
                  <a:gd name="T48" fmla="*/ 14 w 15"/>
                  <a:gd name="T49" fmla="*/ 3 h 4"/>
                  <a:gd name="T50" fmla="*/ 15 w 15"/>
                  <a:gd name="T51" fmla="*/ 3 h 4"/>
                  <a:gd name="T52" fmla="*/ 15 w 15"/>
                  <a:gd name="T53" fmla="*/ 3 h 4"/>
                  <a:gd name="T54" fmla="*/ 15 w 15"/>
                  <a:gd name="T5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4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6" name="Freeform 777"/>
              <p:cNvSpPr>
                <a:spLocks/>
              </p:cNvSpPr>
              <p:nvPr/>
            </p:nvSpPr>
            <p:spPr bwMode="auto">
              <a:xfrm>
                <a:off x="3112" y="2850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1 w 7"/>
                  <a:gd name="T3" fmla="*/ 0 h 1"/>
                  <a:gd name="T4" fmla="*/ 3 w 7"/>
                  <a:gd name="T5" fmla="*/ 0 h 1"/>
                  <a:gd name="T6" fmla="*/ 3 w 7"/>
                  <a:gd name="T7" fmla="*/ 0 h 1"/>
                  <a:gd name="T8" fmla="*/ 4 w 7"/>
                  <a:gd name="T9" fmla="*/ 0 h 1"/>
                  <a:gd name="T10" fmla="*/ 5 w 7"/>
                  <a:gd name="T11" fmla="*/ 0 h 1"/>
                  <a:gd name="T12" fmla="*/ 5 w 7"/>
                  <a:gd name="T13" fmla="*/ 0 h 1"/>
                  <a:gd name="T14" fmla="*/ 7 w 7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7" name="Freeform 778"/>
              <p:cNvSpPr>
                <a:spLocks/>
              </p:cNvSpPr>
              <p:nvPr/>
            </p:nvSpPr>
            <p:spPr bwMode="auto">
              <a:xfrm>
                <a:off x="3119" y="2850"/>
                <a:ext cx="6" cy="0"/>
              </a:xfrm>
              <a:custGeom>
                <a:avLst/>
                <a:gdLst>
                  <a:gd name="T0" fmla="*/ 0 w 6"/>
                  <a:gd name="T1" fmla="*/ 1 w 6"/>
                  <a:gd name="T2" fmla="*/ 1 w 6"/>
                  <a:gd name="T3" fmla="*/ 2 w 6"/>
                  <a:gd name="T4" fmla="*/ 4 w 6"/>
                  <a:gd name="T5" fmla="*/ 4 w 6"/>
                  <a:gd name="T6" fmla="*/ 5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8" name="Freeform 779"/>
              <p:cNvSpPr>
                <a:spLocks/>
              </p:cNvSpPr>
              <p:nvPr/>
            </p:nvSpPr>
            <p:spPr bwMode="auto">
              <a:xfrm>
                <a:off x="3125" y="2846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2 h 4"/>
                  <a:gd name="T3" fmla="*/ 2 h 4"/>
                  <a:gd name="T4" fmla="*/ 1 h 4"/>
                  <a:gd name="T5" fmla="*/ 1 h 4"/>
                  <a:gd name="T6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9" name="Freeform 780"/>
              <p:cNvSpPr>
                <a:spLocks/>
              </p:cNvSpPr>
              <p:nvPr/>
            </p:nvSpPr>
            <p:spPr bwMode="auto">
              <a:xfrm>
                <a:off x="3125" y="284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3 h 3"/>
                  <a:gd name="T4" fmla="*/ 3 w 7"/>
                  <a:gd name="T5" fmla="*/ 1 h 3"/>
                  <a:gd name="T6" fmla="*/ 6 w 7"/>
                  <a:gd name="T7" fmla="*/ 1 h 3"/>
                  <a:gd name="T8" fmla="*/ 7 w 7"/>
                  <a:gd name="T9" fmla="*/ 1 h 3"/>
                  <a:gd name="T10" fmla="*/ 7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0" name="Freeform 781"/>
              <p:cNvSpPr>
                <a:spLocks/>
              </p:cNvSpPr>
              <p:nvPr/>
            </p:nvSpPr>
            <p:spPr bwMode="auto">
              <a:xfrm>
                <a:off x="3132" y="2840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3 w 12"/>
                  <a:gd name="T3" fmla="*/ 3 h 3"/>
                  <a:gd name="T4" fmla="*/ 4 w 12"/>
                  <a:gd name="T5" fmla="*/ 3 h 3"/>
                  <a:gd name="T6" fmla="*/ 6 w 12"/>
                  <a:gd name="T7" fmla="*/ 2 h 3"/>
                  <a:gd name="T8" fmla="*/ 6 w 12"/>
                  <a:gd name="T9" fmla="*/ 2 h 3"/>
                  <a:gd name="T10" fmla="*/ 10 w 12"/>
                  <a:gd name="T11" fmla="*/ 0 h 3"/>
                  <a:gd name="T12" fmla="*/ 1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1" name="Freeform 782"/>
              <p:cNvSpPr>
                <a:spLocks/>
              </p:cNvSpPr>
              <p:nvPr/>
            </p:nvSpPr>
            <p:spPr bwMode="auto">
              <a:xfrm>
                <a:off x="3144" y="283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2" name="Line 783"/>
              <p:cNvSpPr>
                <a:spLocks noChangeShapeType="1"/>
              </p:cNvSpPr>
              <p:nvPr/>
            </p:nvSpPr>
            <p:spPr bwMode="auto">
              <a:xfrm>
                <a:off x="3147" y="283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3" name="Freeform 784"/>
              <p:cNvSpPr>
                <a:spLocks/>
              </p:cNvSpPr>
              <p:nvPr/>
            </p:nvSpPr>
            <p:spPr bwMode="auto">
              <a:xfrm>
                <a:off x="3148" y="2839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6 w 19"/>
                  <a:gd name="T3" fmla="*/ 1 h 5"/>
                  <a:gd name="T4" fmla="*/ 7 w 19"/>
                  <a:gd name="T5" fmla="*/ 1 h 5"/>
                  <a:gd name="T6" fmla="*/ 7 w 19"/>
                  <a:gd name="T7" fmla="*/ 1 h 5"/>
                  <a:gd name="T8" fmla="*/ 7 w 19"/>
                  <a:gd name="T9" fmla="*/ 1 h 5"/>
                  <a:gd name="T10" fmla="*/ 7 w 19"/>
                  <a:gd name="T11" fmla="*/ 3 h 5"/>
                  <a:gd name="T12" fmla="*/ 7 w 19"/>
                  <a:gd name="T13" fmla="*/ 3 h 5"/>
                  <a:gd name="T14" fmla="*/ 8 w 19"/>
                  <a:gd name="T15" fmla="*/ 4 h 5"/>
                  <a:gd name="T16" fmla="*/ 8 w 19"/>
                  <a:gd name="T17" fmla="*/ 4 h 5"/>
                  <a:gd name="T18" fmla="*/ 10 w 19"/>
                  <a:gd name="T19" fmla="*/ 4 h 5"/>
                  <a:gd name="T20" fmla="*/ 10 w 19"/>
                  <a:gd name="T21" fmla="*/ 4 h 5"/>
                  <a:gd name="T22" fmla="*/ 11 w 19"/>
                  <a:gd name="T23" fmla="*/ 4 h 5"/>
                  <a:gd name="T24" fmla="*/ 12 w 19"/>
                  <a:gd name="T25" fmla="*/ 3 h 5"/>
                  <a:gd name="T26" fmla="*/ 12 w 19"/>
                  <a:gd name="T27" fmla="*/ 3 h 5"/>
                  <a:gd name="T28" fmla="*/ 14 w 19"/>
                  <a:gd name="T29" fmla="*/ 3 h 5"/>
                  <a:gd name="T30" fmla="*/ 15 w 19"/>
                  <a:gd name="T31" fmla="*/ 3 h 5"/>
                  <a:gd name="T32" fmla="*/ 17 w 19"/>
                  <a:gd name="T33" fmla="*/ 4 h 5"/>
                  <a:gd name="T34" fmla="*/ 17 w 19"/>
                  <a:gd name="T35" fmla="*/ 4 h 5"/>
                  <a:gd name="T36" fmla="*/ 18 w 19"/>
                  <a:gd name="T37" fmla="*/ 5 h 5"/>
                  <a:gd name="T38" fmla="*/ 18 w 19"/>
                  <a:gd name="T39" fmla="*/ 5 h 5"/>
                  <a:gd name="T40" fmla="*/ 19 w 19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4" name="Freeform 785"/>
              <p:cNvSpPr>
                <a:spLocks/>
              </p:cNvSpPr>
              <p:nvPr/>
            </p:nvSpPr>
            <p:spPr bwMode="auto">
              <a:xfrm>
                <a:off x="3167" y="284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0 h 2"/>
                  <a:gd name="T4" fmla="*/ 4 w 8"/>
                  <a:gd name="T5" fmla="*/ 0 h 2"/>
                  <a:gd name="T6" fmla="*/ 7 w 8"/>
                  <a:gd name="T7" fmla="*/ 0 h 2"/>
                  <a:gd name="T8" fmla="*/ 7 w 8"/>
                  <a:gd name="T9" fmla="*/ 2 h 2"/>
                  <a:gd name="T10" fmla="*/ 8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5" name="Freeform 786"/>
              <p:cNvSpPr>
                <a:spLocks/>
              </p:cNvSpPr>
              <p:nvPr/>
            </p:nvSpPr>
            <p:spPr bwMode="auto">
              <a:xfrm>
                <a:off x="3175" y="2846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2 w 3"/>
                  <a:gd name="T3" fmla="*/ 2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6" name="Freeform 787"/>
              <p:cNvSpPr>
                <a:spLocks/>
              </p:cNvSpPr>
              <p:nvPr/>
            </p:nvSpPr>
            <p:spPr bwMode="auto">
              <a:xfrm>
                <a:off x="3178" y="284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7" name="Freeform 788"/>
              <p:cNvSpPr>
                <a:spLocks/>
              </p:cNvSpPr>
              <p:nvPr/>
            </p:nvSpPr>
            <p:spPr bwMode="auto">
              <a:xfrm>
                <a:off x="3181" y="2846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1 h 2"/>
                  <a:gd name="T4" fmla="*/ 0 w 6"/>
                  <a:gd name="T5" fmla="*/ 1 h 2"/>
                  <a:gd name="T6" fmla="*/ 1 w 6"/>
                  <a:gd name="T7" fmla="*/ 1 h 2"/>
                  <a:gd name="T8" fmla="*/ 2 w 6"/>
                  <a:gd name="T9" fmla="*/ 2 h 2"/>
                  <a:gd name="T10" fmla="*/ 4 w 6"/>
                  <a:gd name="T11" fmla="*/ 2 h 2"/>
                  <a:gd name="T12" fmla="*/ 4 w 6"/>
                  <a:gd name="T13" fmla="*/ 2 h 2"/>
                  <a:gd name="T14" fmla="*/ 5 w 6"/>
                  <a:gd name="T15" fmla="*/ 1 h 2"/>
                  <a:gd name="T16" fmla="*/ 4 w 6"/>
                  <a:gd name="T17" fmla="*/ 1 h 2"/>
                  <a:gd name="T18" fmla="*/ 4 w 6"/>
                  <a:gd name="T19" fmla="*/ 0 h 2"/>
                  <a:gd name="T20" fmla="*/ 4 w 6"/>
                  <a:gd name="T21" fmla="*/ 0 h 2"/>
                  <a:gd name="T22" fmla="*/ 5 w 6"/>
                  <a:gd name="T23" fmla="*/ 0 h 2"/>
                  <a:gd name="T24" fmla="*/ 6 w 6"/>
                  <a:gd name="T25" fmla="*/ 0 h 2"/>
                  <a:gd name="T26" fmla="*/ 6 w 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8" name="Freeform 789"/>
              <p:cNvSpPr>
                <a:spLocks/>
              </p:cNvSpPr>
              <p:nvPr/>
            </p:nvSpPr>
            <p:spPr bwMode="auto">
              <a:xfrm>
                <a:off x="3187" y="284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2 w 10"/>
                  <a:gd name="T3" fmla="*/ 0 h 2"/>
                  <a:gd name="T4" fmla="*/ 5 w 10"/>
                  <a:gd name="T5" fmla="*/ 0 h 2"/>
                  <a:gd name="T6" fmla="*/ 7 w 10"/>
                  <a:gd name="T7" fmla="*/ 0 h 2"/>
                  <a:gd name="T8" fmla="*/ 7 w 10"/>
                  <a:gd name="T9" fmla="*/ 0 h 2"/>
                  <a:gd name="T10" fmla="*/ 9 w 10"/>
                  <a:gd name="T11" fmla="*/ 1 h 2"/>
                  <a:gd name="T12" fmla="*/ 10 w 10"/>
                  <a:gd name="T13" fmla="*/ 1 h 2"/>
                  <a:gd name="T14" fmla="*/ 10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9" name="Freeform 790"/>
              <p:cNvSpPr>
                <a:spLocks/>
              </p:cNvSpPr>
              <p:nvPr/>
            </p:nvSpPr>
            <p:spPr bwMode="auto">
              <a:xfrm>
                <a:off x="3197" y="284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1 w 4"/>
                  <a:gd name="T5" fmla="*/ 2 h 4"/>
                  <a:gd name="T6" fmla="*/ 3 w 4"/>
                  <a:gd name="T7" fmla="*/ 3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0" name="Freeform 791"/>
              <p:cNvSpPr>
                <a:spLocks/>
              </p:cNvSpPr>
              <p:nvPr/>
            </p:nvSpPr>
            <p:spPr bwMode="auto">
              <a:xfrm>
                <a:off x="3201" y="28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1" name="Freeform 792"/>
              <p:cNvSpPr>
                <a:spLocks/>
              </p:cNvSpPr>
              <p:nvPr/>
            </p:nvSpPr>
            <p:spPr bwMode="auto">
              <a:xfrm>
                <a:off x="3202" y="2851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3 w 7"/>
                  <a:gd name="T5" fmla="*/ 1 h 4"/>
                  <a:gd name="T6" fmla="*/ 3 w 7"/>
                  <a:gd name="T7" fmla="*/ 1 h 4"/>
                  <a:gd name="T8" fmla="*/ 3 w 7"/>
                  <a:gd name="T9" fmla="*/ 3 h 4"/>
                  <a:gd name="T10" fmla="*/ 4 w 7"/>
                  <a:gd name="T11" fmla="*/ 3 h 4"/>
                  <a:gd name="T12" fmla="*/ 4 w 7"/>
                  <a:gd name="T13" fmla="*/ 3 h 4"/>
                  <a:gd name="T14" fmla="*/ 6 w 7"/>
                  <a:gd name="T15" fmla="*/ 3 h 4"/>
                  <a:gd name="T16" fmla="*/ 6 w 7"/>
                  <a:gd name="T17" fmla="*/ 3 h 4"/>
                  <a:gd name="T18" fmla="*/ 7 w 7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2" name="Freeform 793"/>
              <p:cNvSpPr>
                <a:spLocks/>
              </p:cNvSpPr>
              <p:nvPr/>
            </p:nvSpPr>
            <p:spPr bwMode="auto">
              <a:xfrm>
                <a:off x="3209" y="285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4 w 5"/>
                  <a:gd name="T5" fmla="*/ 1 h 1"/>
                  <a:gd name="T6" fmla="*/ 4 w 5"/>
                  <a:gd name="T7" fmla="*/ 1 h 1"/>
                  <a:gd name="T8" fmla="*/ 5 w 5"/>
                  <a:gd name="T9" fmla="*/ 1 h 1"/>
                  <a:gd name="T10" fmla="*/ 5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3" name="Freeform 794"/>
              <p:cNvSpPr>
                <a:spLocks/>
              </p:cNvSpPr>
              <p:nvPr/>
            </p:nvSpPr>
            <p:spPr bwMode="auto">
              <a:xfrm>
                <a:off x="3214" y="2855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3 w 7"/>
                  <a:gd name="T3" fmla="*/ 1 h 1"/>
                  <a:gd name="T4" fmla="*/ 5 w 7"/>
                  <a:gd name="T5" fmla="*/ 1 h 1"/>
                  <a:gd name="T6" fmla="*/ 6 w 7"/>
                  <a:gd name="T7" fmla="*/ 1 h 1"/>
                  <a:gd name="T8" fmla="*/ 6 w 7"/>
                  <a:gd name="T9" fmla="*/ 1 h 1"/>
                  <a:gd name="T10" fmla="*/ 6 w 7"/>
                  <a:gd name="T11" fmla="*/ 1 h 1"/>
                  <a:gd name="T12" fmla="*/ 7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4" name="Freeform 795"/>
              <p:cNvSpPr>
                <a:spLocks/>
              </p:cNvSpPr>
              <p:nvPr/>
            </p:nvSpPr>
            <p:spPr bwMode="auto">
              <a:xfrm>
                <a:off x="3221" y="2854"/>
                <a:ext cx="8" cy="2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2 w 8"/>
                  <a:gd name="T7" fmla="*/ 0 h 2"/>
                  <a:gd name="T8" fmla="*/ 3 w 8"/>
                  <a:gd name="T9" fmla="*/ 1 h 2"/>
                  <a:gd name="T10" fmla="*/ 4 w 8"/>
                  <a:gd name="T11" fmla="*/ 1 h 2"/>
                  <a:gd name="T12" fmla="*/ 6 w 8"/>
                  <a:gd name="T13" fmla="*/ 1 h 2"/>
                  <a:gd name="T14" fmla="*/ 7 w 8"/>
                  <a:gd name="T15" fmla="*/ 2 h 2"/>
                  <a:gd name="T16" fmla="*/ 8 w 8"/>
                  <a:gd name="T17" fmla="*/ 2 h 2"/>
                  <a:gd name="T18" fmla="*/ 8 w 8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5" name="Freeform 796"/>
              <p:cNvSpPr>
                <a:spLocks/>
              </p:cNvSpPr>
              <p:nvPr/>
            </p:nvSpPr>
            <p:spPr bwMode="auto">
              <a:xfrm>
                <a:off x="3229" y="2856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3 w 15"/>
                  <a:gd name="T5" fmla="*/ 2 h 3"/>
                  <a:gd name="T6" fmla="*/ 3 w 15"/>
                  <a:gd name="T7" fmla="*/ 2 h 3"/>
                  <a:gd name="T8" fmla="*/ 4 w 15"/>
                  <a:gd name="T9" fmla="*/ 2 h 3"/>
                  <a:gd name="T10" fmla="*/ 6 w 15"/>
                  <a:gd name="T11" fmla="*/ 2 h 3"/>
                  <a:gd name="T12" fmla="*/ 7 w 15"/>
                  <a:gd name="T13" fmla="*/ 2 h 3"/>
                  <a:gd name="T14" fmla="*/ 10 w 15"/>
                  <a:gd name="T15" fmla="*/ 2 h 3"/>
                  <a:gd name="T16" fmla="*/ 15 w 1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6" name="Freeform 797"/>
              <p:cNvSpPr>
                <a:spLocks/>
              </p:cNvSpPr>
              <p:nvPr/>
            </p:nvSpPr>
            <p:spPr bwMode="auto">
              <a:xfrm>
                <a:off x="3244" y="28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7" name="Freeform 798"/>
              <p:cNvSpPr>
                <a:spLocks/>
              </p:cNvSpPr>
              <p:nvPr/>
            </p:nvSpPr>
            <p:spPr bwMode="auto">
              <a:xfrm>
                <a:off x="3246" y="2861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1 h 16"/>
                  <a:gd name="T4" fmla="*/ 1 w 12"/>
                  <a:gd name="T5" fmla="*/ 1 h 16"/>
                  <a:gd name="T6" fmla="*/ 1 w 12"/>
                  <a:gd name="T7" fmla="*/ 1 h 16"/>
                  <a:gd name="T8" fmla="*/ 1 w 12"/>
                  <a:gd name="T9" fmla="*/ 1 h 16"/>
                  <a:gd name="T10" fmla="*/ 2 w 12"/>
                  <a:gd name="T11" fmla="*/ 2 h 16"/>
                  <a:gd name="T12" fmla="*/ 2 w 12"/>
                  <a:gd name="T13" fmla="*/ 4 h 16"/>
                  <a:gd name="T14" fmla="*/ 2 w 12"/>
                  <a:gd name="T15" fmla="*/ 4 h 16"/>
                  <a:gd name="T16" fmla="*/ 1 w 12"/>
                  <a:gd name="T17" fmla="*/ 6 h 16"/>
                  <a:gd name="T18" fmla="*/ 1 w 12"/>
                  <a:gd name="T19" fmla="*/ 6 h 16"/>
                  <a:gd name="T20" fmla="*/ 1 w 12"/>
                  <a:gd name="T21" fmla="*/ 8 h 16"/>
                  <a:gd name="T22" fmla="*/ 2 w 12"/>
                  <a:gd name="T23" fmla="*/ 8 h 16"/>
                  <a:gd name="T24" fmla="*/ 2 w 12"/>
                  <a:gd name="T25" fmla="*/ 9 h 16"/>
                  <a:gd name="T26" fmla="*/ 2 w 12"/>
                  <a:gd name="T27" fmla="*/ 9 h 16"/>
                  <a:gd name="T28" fmla="*/ 4 w 12"/>
                  <a:gd name="T29" fmla="*/ 10 h 16"/>
                  <a:gd name="T30" fmla="*/ 5 w 12"/>
                  <a:gd name="T31" fmla="*/ 12 h 16"/>
                  <a:gd name="T32" fmla="*/ 6 w 12"/>
                  <a:gd name="T33" fmla="*/ 12 h 16"/>
                  <a:gd name="T34" fmla="*/ 9 w 12"/>
                  <a:gd name="T35" fmla="*/ 13 h 16"/>
                  <a:gd name="T36" fmla="*/ 10 w 12"/>
                  <a:gd name="T37" fmla="*/ 14 h 16"/>
                  <a:gd name="T38" fmla="*/ 12 w 12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8" name="Freeform 799"/>
              <p:cNvSpPr>
                <a:spLocks/>
              </p:cNvSpPr>
              <p:nvPr/>
            </p:nvSpPr>
            <p:spPr bwMode="auto">
              <a:xfrm>
                <a:off x="3258" y="2877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1 h 5"/>
                  <a:gd name="T4" fmla="*/ 2 w 9"/>
                  <a:gd name="T5" fmla="*/ 2 h 5"/>
                  <a:gd name="T6" fmla="*/ 4 w 9"/>
                  <a:gd name="T7" fmla="*/ 5 h 5"/>
                  <a:gd name="T8" fmla="*/ 5 w 9"/>
                  <a:gd name="T9" fmla="*/ 5 h 5"/>
                  <a:gd name="T10" fmla="*/ 8 w 9"/>
                  <a:gd name="T11" fmla="*/ 5 h 5"/>
                  <a:gd name="T12" fmla="*/ 9 w 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9" name="Freeform 800"/>
              <p:cNvSpPr>
                <a:spLocks/>
              </p:cNvSpPr>
              <p:nvPr/>
            </p:nvSpPr>
            <p:spPr bwMode="auto">
              <a:xfrm>
                <a:off x="3267" y="2882"/>
                <a:ext cx="28" cy="6"/>
              </a:xfrm>
              <a:custGeom>
                <a:avLst/>
                <a:gdLst>
                  <a:gd name="T0" fmla="*/ 0 w 28"/>
                  <a:gd name="T1" fmla="*/ 0 h 6"/>
                  <a:gd name="T2" fmla="*/ 3 w 28"/>
                  <a:gd name="T3" fmla="*/ 0 h 6"/>
                  <a:gd name="T4" fmla="*/ 5 w 28"/>
                  <a:gd name="T5" fmla="*/ 1 h 6"/>
                  <a:gd name="T6" fmla="*/ 10 w 28"/>
                  <a:gd name="T7" fmla="*/ 1 h 6"/>
                  <a:gd name="T8" fmla="*/ 12 w 28"/>
                  <a:gd name="T9" fmla="*/ 3 h 6"/>
                  <a:gd name="T10" fmla="*/ 14 w 28"/>
                  <a:gd name="T11" fmla="*/ 3 h 6"/>
                  <a:gd name="T12" fmla="*/ 18 w 28"/>
                  <a:gd name="T13" fmla="*/ 3 h 6"/>
                  <a:gd name="T14" fmla="*/ 22 w 28"/>
                  <a:gd name="T15" fmla="*/ 3 h 6"/>
                  <a:gd name="T16" fmla="*/ 23 w 28"/>
                  <a:gd name="T17" fmla="*/ 3 h 6"/>
                  <a:gd name="T18" fmla="*/ 24 w 28"/>
                  <a:gd name="T19" fmla="*/ 4 h 6"/>
                  <a:gd name="T20" fmla="*/ 26 w 28"/>
                  <a:gd name="T21" fmla="*/ 4 h 6"/>
                  <a:gd name="T22" fmla="*/ 26 w 28"/>
                  <a:gd name="T23" fmla="*/ 4 h 6"/>
                  <a:gd name="T24" fmla="*/ 26 w 28"/>
                  <a:gd name="T25" fmla="*/ 4 h 6"/>
                  <a:gd name="T26" fmla="*/ 26 w 28"/>
                  <a:gd name="T27" fmla="*/ 6 h 6"/>
                  <a:gd name="T28" fmla="*/ 27 w 28"/>
                  <a:gd name="T29" fmla="*/ 6 h 6"/>
                  <a:gd name="T30" fmla="*/ 28 w 28"/>
                  <a:gd name="T31" fmla="*/ 6 h 6"/>
                  <a:gd name="T32" fmla="*/ 28 w 28"/>
                  <a:gd name="T33" fmla="*/ 6 h 6"/>
                  <a:gd name="T34" fmla="*/ 28 w 28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0" name="Line 801"/>
              <p:cNvSpPr>
                <a:spLocks noChangeShapeType="1"/>
              </p:cNvSpPr>
              <p:nvPr/>
            </p:nvSpPr>
            <p:spPr bwMode="auto">
              <a:xfrm>
                <a:off x="3295" y="2888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1" name="Line 802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2" name="Line 803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3" name="Freeform 804"/>
              <p:cNvSpPr>
                <a:spLocks/>
              </p:cNvSpPr>
              <p:nvPr/>
            </p:nvSpPr>
            <p:spPr bwMode="auto">
              <a:xfrm>
                <a:off x="3298" y="2888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4 w 14"/>
                  <a:gd name="T3" fmla="*/ 0 h 8"/>
                  <a:gd name="T4" fmla="*/ 4 w 14"/>
                  <a:gd name="T5" fmla="*/ 0 h 8"/>
                  <a:gd name="T6" fmla="*/ 4 w 14"/>
                  <a:gd name="T7" fmla="*/ 0 h 8"/>
                  <a:gd name="T8" fmla="*/ 6 w 14"/>
                  <a:gd name="T9" fmla="*/ 0 h 8"/>
                  <a:gd name="T10" fmla="*/ 6 w 14"/>
                  <a:gd name="T11" fmla="*/ 0 h 8"/>
                  <a:gd name="T12" fmla="*/ 6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8 w 14"/>
                  <a:gd name="T19" fmla="*/ 1 h 8"/>
                  <a:gd name="T20" fmla="*/ 8 w 14"/>
                  <a:gd name="T21" fmla="*/ 1 h 8"/>
                  <a:gd name="T22" fmla="*/ 8 w 14"/>
                  <a:gd name="T23" fmla="*/ 2 h 8"/>
                  <a:gd name="T24" fmla="*/ 8 w 14"/>
                  <a:gd name="T25" fmla="*/ 2 h 8"/>
                  <a:gd name="T26" fmla="*/ 8 w 14"/>
                  <a:gd name="T27" fmla="*/ 4 h 8"/>
                  <a:gd name="T28" fmla="*/ 8 w 14"/>
                  <a:gd name="T29" fmla="*/ 4 h 8"/>
                  <a:gd name="T30" fmla="*/ 8 w 14"/>
                  <a:gd name="T31" fmla="*/ 4 h 8"/>
                  <a:gd name="T32" fmla="*/ 7 w 14"/>
                  <a:gd name="T33" fmla="*/ 5 h 8"/>
                  <a:gd name="T34" fmla="*/ 7 w 14"/>
                  <a:gd name="T35" fmla="*/ 5 h 8"/>
                  <a:gd name="T36" fmla="*/ 7 w 14"/>
                  <a:gd name="T37" fmla="*/ 6 h 8"/>
                  <a:gd name="T38" fmla="*/ 7 w 14"/>
                  <a:gd name="T39" fmla="*/ 6 h 8"/>
                  <a:gd name="T40" fmla="*/ 7 w 14"/>
                  <a:gd name="T41" fmla="*/ 6 h 8"/>
                  <a:gd name="T42" fmla="*/ 8 w 14"/>
                  <a:gd name="T43" fmla="*/ 6 h 8"/>
                  <a:gd name="T44" fmla="*/ 11 w 14"/>
                  <a:gd name="T45" fmla="*/ 6 h 8"/>
                  <a:gd name="T46" fmla="*/ 11 w 14"/>
                  <a:gd name="T47" fmla="*/ 6 h 8"/>
                  <a:gd name="T48" fmla="*/ 12 w 14"/>
                  <a:gd name="T49" fmla="*/ 6 h 8"/>
                  <a:gd name="T50" fmla="*/ 14 w 14"/>
                  <a:gd name="T51" fmla="*/ 6 h 8"/>
                  <a:gd name="T52" fmla="*/ 14 w 14"/>
                  <a:gd name="T53" fmla="*/ 6 h 8"/>
                  <a:gd name="T54" fmla="*/ 14 w 14"/>
                  <a:gd name="T55" fmla="*/ 8 h 8"/>
                  <a:gd name="T56" fmla="*/ 14 w 14"/>
                  <a:gd name="T57" fmla="*/ 8 h 8"/>
                  <a:gd name="T58" fmla="*/ 14 w 1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4" name="Freeform 805"/>
              <p:cNvSpPr>
                <a:spLocks/>
              </p:cNvSpPr>
              <p:nvPr/>
            </p:nvSpPr>
            <p:spPr bwMode="auto">
              <a:xfrm>
                <a:off x="3310" y="28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5" name="Freeform 806"/>
              <p:cNvSpPr>
                <a:spLocks/>
              </p:cNvSpPr>
              <p:nvPr/>
            </p:nvSpPr>
            <p:spPr bwMode="auto">
              <a:xfrm>
                <a:off x="3309" y="289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6" name="Freeform 807"/>
              <p:cNvSpPr>
                <a:spLocks/>
              </p:cNvSpPr>
              <p:nvPr/>
            </p:nvSpPr>
            <p:spPr bwMode="auto">
              <a:xfrm>
                <a:off x="3308" y="2900"/>
                <a:ext cx="10" cy="11"/>
              </a:xfrm>
              <a:custGeom>
                <a:avLst/>
                <a:gdLst>
                  <a:gd name="T0" fmla="*/ 1 w 10"/>
                  <a:gd name="T1" fmla="*/ 0 h 11"/>
                  <a:gd name="T2" fmla="*/ 1 w 10"/>
                  <a:gd name="T3" fmla="*/ 1 h 11"/>
                  <a:gd name="T4" fmla="*/ 0 w 10"/>
                  <a:gd name="T5" fmla="*/ 2 h 11"/>
                  <a:gd name="T6" fmla="*/ 0 w 10"/>
                  <a:gd name="T7" fmla="*/ 2 h 11"/>
                  <a:gd name="T8" fmla="*/ 0 w 10"/>
                  <a:gd name="T9" fmla="*/ 4 h 11"/>
                  <a:gd name="T10" fmla="*/ 0 w 10"/>
                  <a:gd name="T11" fmla="*/ 4 h 11"/>
                  <a:gd name="T12" fmla="*/ 0 w 10"/>
                  <a:gd name="T13" fmla="*/ 5 h 11"/>
                  <a:gd name="T14" fmla="*/ 1 w 10"/>
                  <a:gd name="T15" fmla="*/ 6 h 11"/>
                  <a:gd name="T16" fmla="*/ 5 w 10"/>
                  <a:gd name="T17" fmla="*/ 9 h 11"/>
                  <a:gd name="T18" fmla="*/ 8 w 10"/>
                  <a:gd name="T19" fmla="*/ 11 h 11"/>
                  <a:gd name="T20" fmla="*/ 9 w 10"/>
                  <a:gd name="T21" fmla="*/ 11 h 11"/>
                  <a:gd name="T22" fmla="*/ 10 w 10"/>
                  <a:gd name="T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287" name="Freeform 809"/>
            <p:cNvSpPr>
              <a:spLocks/>
            </p:cNvSpPr>
            <p:nvPr/>
          </p:nvSpPr>
          <p:spPr bwMode="auto">
            <a:xfrm>
              <a:off x="7251802" y="2559981"/>
              <a:ext cx="11513" cy="6200"/>
            </a:xfrm>
            <a:custGeom>
              <a:avLst/>
              <a:gdLst>
                <a:gd name="T0" fmla="*/ 0 w 13"/>
                <a:gd name="T1" fmla="*/ 7 h 7"/>
                <a:gd name="T2" fmla="*/ 2 w 13"/>
                <a:gd name="T3" fmla="*/ 7 h 7"/>
                <a:gd name="T4" fmla="*/ 2 w 13"/>
                <a:gd name="T5" fmla="*/ 6 h 7"/>
                <a:gd name="T6" fmla="*/ 3 w 13"/>
                <a:gd name="T7" fmla="*/ 4 h 7"/>
                <a:gd name="T8" fmla="*/ 4 w 13"/>
                <a:gd name="T9" fmla="*/ 4 h 7"/>
                <a:gd name="T10" fmla="*/ 6 w 13"/>
                <a:gd name="T11" fmla="*/ 2 h 7"/>
                <a:gd name="T12" fmla="*/ 6 w 13"/>
                <a:gd name="T13" fmla="*/ 2 h 7"/>
                <a:gd name="T14" fmla="*/ 6 w 13"/>
                <a:gd name="T15" fmla="*/ 0 h 7"/>
                <a:gd name="T16" fmla="*/ 7 w 13"/>
                <a:gd name="T17" fmla="*/ 2 h 7"/>
                <a:gd name="T18" fmla="*/ 10 w 13"/>
                <a:gd name="T19" fmla="*/ 2 h 7"/>
                <a:gd name="T20" fmla="*/ 10 w 13"/>
                <a:gd name="T21" fmla="*/ 2 h 7"/>
                <a:gd name="T22" fmla="*/ 13 w 13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8" name="Freeform 810"/>
            <p:cNvSpPr>
              <a:spLocks/>
            </p:cNvSpPr>
            <p:nvPr/>
          </p:nvSpPr>
          <p:spPr bwMode="auto">
            <a:xfrm>
              <a:off x="7263315" y="256263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9" name="Freeform 811"/>
            <p:cNvSpPr>
              <a:spLocks/>
            </p:cNvSpPr>
            <p:nvPr/>
          </p:nvSpPr>
          <p:spPr bwMode="auto">
            <a:xfrm>
              <a:off x="7264201" y="2563524"/>
              <a:ext cx="886" cy="620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1 w 1"/>
                <a:gd name="T5" fmla="*/ 2 h 7"/>
                <a:gd name="T6" fmla="*/ 1 w 1"/>
                <a:gd name="T7" fmla="*/ 3 h 7"/>
                <a:gd name="T8" fmla="*/ 1 w 1"/>
                <a:gd name="T9" fmla="*/ 5 h 7"/>
                <a:gd name="T10" fmla="*/ 0 w 1"/>
                <a:gd name="T11" fmla="*/ 6 h 7"/>
                <a:gd name="T12" fmla="*/ 0 w 1"/>
                <a:gd name="T13" fmla="*/ 6 h 7"/>
                <a:gd name="T14" fmla="*/ 0 w 1"/>
                <a:gd name="T15" fmla="*/ 6 h 7"/>
                <a:gd name="T16" fmla="*/ 0 w 1"/>
                <a:gd name="T17" fmla="*/ 7 h 7"/>
                <a:gd name="T18" fmla="*/ 0 w 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0" name="Freeform 812"/>
            <p:cNvSpPr>
              <a:spLocks/>
            </p:cNvSpPr>
            <p:nvPr/>
          </p:nvSpPr>
          <p:spPr bwMode="auto">
            <a:xfrm>
              <a:off x="7264201" y="2569723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1" name="Freeform 813"/>
            <p:cNvSpPr>
              <a:spLocks/>
            </p:cNvSpPr>
            <p:nvPr/>
          </p:nvSpPr>
          <p:spPr bwMode="auto">
            <a:xfrm>
              <a:off x="7265087" y="2572380"/>
              <a:ext cx="19484" cy="7971"/>
            </a:xfrm>
            <a:custGeom>
              <a:avLst/>
              <a:gdLst>
                <a:gd name="T0" fmla="*/ 0 w 22"/>
                <a:gd name="T1" fmla="*/ 0 h 9"/>
                <a:gd name="T2" fmla="*/ 2 w 22"/>
                <a:gd name="T3" fmla="*/ 0 h 9"/>
                <a:gd name="T4" fmla="*/ 2 w 22"/>
                <a:gd name="T5" fmla="*/ 1 h 9"/>
                <a:gd name="T6" fmla="*/ 3 w 22"/>
                <a:gd name="T7" fmla="*/ 1 h 9"/>
                <a:gd name="T8" fmla="*/ 4 w 22"/>
                <a:gd name="T9" fmla="*/ 1 h 9"/>
                <a:gd name="T10" fmla="*/ 6 w 22"/>
                <a:gd name="T11" fmla="*/ 1 h 9"/>
                <a:gd name="T12" fmla="*/ 7 w 22"/>
                <a:gd name="T13" fmla="*/ 1 h 9"/>
                <a:gd name="T14" fmla="*/ 8 w 22"/>
                <a:gd name="T15" fmla="*/ 1 h 9"/>
                <a:gd name="T16" fmla="*/ 10 w 22"/>
                <a:gd name="T17" fmla="*/ 1 h 9"/>
                <a:gd name="T18" fmla="*/ 11 w 22"/>
                <a:gd name="T19" fmla="*/ 3 h 9"/>
                <a:gd name="T20" fmla="*/ 12 w 22"/>
                <a:gd name="T21" fmla="*/ 4 h 9"/>
                <a:gd name="T22" fmla="*/ 14 w 22"/>
                <a:gd name="T23" fmla="*/ 4 h 9"/>
                <a:gd name="T24" fmla="*/ 16 w 22"/>
                <a:gd name="T25" fmla="*/ 5 h 9"/>
                <a:gd name="T26" fmla="*/ 19 w 22"/>
                <a:gd name="T27" fmla="*/ 7 h 9"/>
                <a:gd name="T28" fmla="*/ 20 w 22"/>
                <a:gd name="T29" fmla="*/ 8 h 9"/>
                <a:gd name="T30" fmla="*/ 22 w 22"/>
                <a:gd name="T31" fmla="*/ 9 h 9"/>
                <a:gd name="T32" fmla="*/ 22 w 22"/>
                <a:gd name="T33" fmla="*/ 9 h 9"/>
                <a:gd name="T34" fmla="*/ 22 w 22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2" name="Freeform 814"/>
            <p:cNvSpPr>
              <a:spLocks/>
            </p:cNvSpPr>
            <p:nvPr/>
          </p:nvSpPr>
          <p:spPr bwMode="auto">
            <a:xfrm>
              <a:off x="7284571" y="2580351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3" name="Freeform 815"/>
            <p:cNvSpPr>
              <a:spLocks/>
            </p:cNvSpPr>
            <p:nvPr/>
          </p:nvSpPr>
          <p:spPr bwMode="auto">
            <a:xfrm>
              <a:off x="7287228" y="258300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4" name="Freeform 816"/>
            <p:cNvSpPr>
              <a:spLocks/>
            </p:cNvSpPr>
            <p:nvPr/>
          </p:nvSpPr>
          <p:spPr bwMode="auto">
            <a:xfrm>
              <a:off x="7288114" y="2583894"/>
              <a:ext cx="886" cy="354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3 h 4"/>
                <a:gd name="T6" fmla="*/ 1 w 1"/>
                <a:gd name="T7" fmla="*/ 3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5" name="Freeform 817"/>
            <p:cNvSpPr>
              <a:spLocks/>
            </p:cNvSpPr>
            <p:nvPr/>
          </p:nvSpPr>
          <p:spPr bwMode="auto">
            <a:xfrm>
              <a:off x="7288999" y="2587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6" name="Line 818"/>
            <p:cNvSpPr>
              <a:spLocks noChangeShapeType="1"/>
            </p:cNvSpPr>
            <p:nvPr/>
          </p:nvSpPr>
          <p:spPr bwMode="auto">
            <a:xfrm>
              <a:off x="7288999" y="2587436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7" name="Freeform 819"/>
            <p:cNvSpPr>
              <a:spLocks/>
            </p:cNvSpPr>
            <p:nvPr/>
          </p:nvSpPr>
          <p:spPr bwMode="auto">
            <a:xfrm>
              <a:off x="7288999" y="2587436"/>
              <a:ext cx="0" cy="2657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8" name="Line 820"/>
            <p:cNvSpPr>
              <a:spLocks noChangeShapeType="1"/>
            </p:cNvSpPr>
            <p:nvPr/>
          </p:nvSpPr>
          <p:spPr bwMode="auto">
            <a:xfrm>
              <a:off x="7288999" y="2590093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9" name="Freeform 821"/>
            <p:cNvSpPr>
              <a:spLocks/>
            </p:cNvSpPr>
            <p:nvPr/>
          </p:nvSpPr>
          <p:spPr bwMode="auto">
            <a:xfrm>
              <a:off x="7290770" y="259186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0" name="Freeform 822"/>
            <p:cNvSpPr>
              <a:spLocks/>
            </p:cNvSpPr>
            <p:nvPr/>
          </p:nvSpPr>
          <p:spPr bwMode="auto">
            <a:xfrm>
              <a:off x="7291656" y="2591864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1" name="Freeform 823"/>
            <p:cNvSpPr>
              <a:spLocks/>
            </p:cNvSpPr>
            <p:nvPr/>
          </p:nvSpPr>
          <p:spPr bwMode="auto">
            <a:xfrm>
              <a:off x="7294313" y="2592750"/>
              <a:ext cx="4428" cy="708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1 w 5"/>
                <a:gd name="T7" fmla="*/ 3 h 8"/>
                <a:gd name="T8" fmla="*/ 2 w 5"/>
                <a:gd name="T9" fmla="*/ 3 h 8"/>
                <a:gd name="T10" fmla="*/ 2 w 5"/>
                <a:gd name="T11" fmla="*/ 4 h 8"/>
                <a:gd name="T12" fmla="*/ 2 w 5"/>
                <a:gd name="T13" fmla="*/ 7 h 8"/>
                <a:gd name="T14" fmla="*/ 4 w 5"/>
                <a:gd name="T15" fmla="*/ 7 h 8"/>
                <a:gd name="T16" fmla="*/ 4 w 5"/>
                <a:gd name="T17" fmla="*/ 8 h 8"/>
                <a:gd name="T18" fmla="*/ 5 w 5"/>
                <a:gd name="T19" fmla="*/ 8 h 8"/>
                <a:gd name="T20" fmla="*/ 5 w 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2" name="Line 824"/>
            <p:cNvSpPr>
              <a:spLocks noChangeShapeType="1"/>
            </p:cNvSpPr>
            <p:nvPr/>
          </p:nvSpPr>
          <p:spPr bwMode="auto">
            <a:xfrm>
              <a:off x="7298741" y="2599835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3" name="Line 825"/>
            <p:cNvSpPr>
              <a:spLocks noChangeShapeType="1"/>
            </p:cNvSpPr>
            <p:nvPr/>
          </p:nvSpPr>
          <p:spPr bwMode="auto">
            <a:xfrm>
              <a:off x="7298741" y="2599835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4" name="Line 826"/>
            <p:cNvSpPr>
              <a:spLocks noChangeShapeType="1"/>
            </p:cNvSpPr>
            <p:nvPr/>
          </p:nvSpPr>
          <p:spPr bwMode="auto">
            <a:xfrm>
              <a:off x="7299627" y="2599835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5" name="Freeform 827"/>
            <p:cNvSpPr>
              <a:spLocks/>
            </p:cNvSpPr>
            <p:nvPr/>
          </p:nvSpPr>
          <p:spPr bwMode="auto">
            <a:xfrm>
              <a:off x="7421846" y="2941695"/>
              <a:ext cx="886" cy="177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6" name="Freeform 828"/>
            <p:cNvSpPr>
              <a:spLocks/>
            </p:cNvSpPr>
            <p:nvPr/>
          </p:nvSpPr>
          <p:spPr bwMode="auto">
            <a:xfrm>
              <a:off x="7438674" y="2951438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7" name="Freeform 829"/>
            <p:cNvSpPr>
              <a:spLocks/>
            </p:cNvSpPr>
            <p:nvPr/>
          </p:nvSpPr>
          <p:spPr bwMode="auto">
            <a:xfrm>
              <a:off x="7441331" y="2952323"/>
              <a:ext cx="0" cy="1771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8" name="Freeform 830"/>
            <p:cNvSpPr>
              <a:spLocks/>
            </p:cNvSpPr>
            <p:nvPr/>
          </p:nvSpPr>
          <p:spPr bwMode="auto">
            <a:xfrm>
              <a:off x="7441331" y="2954980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9" name="Freeform 831"/>
            <p:cNvSpPr>
              <a:spLocks/>
            </p:cNvSpPr>
            <p:nvPr/>
          </p:nvSpPr>
          <p:spPr bwMode="auto">
            <a:xfrm>
              <a:off x="7448416" y="2961180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2 w 6"/>
                <a:gd name="T5" fmla="*/ 1 h 1"/>
                <a:gd name="T6" fmla="*/ 2 w 6"/>
                <a:gd name="T7" fmla="*/ 1 h 1"/>
                <a:gd name="T8" fmla="*/ 4 w 6"/>
                <a:gd name="T9" fmla="*/ 0 h 1"/>
                <a:gd name="T10" fmla="*/ 5 w 6"/>
                <a:gd name="T11" fmla="*/ 0 h 1"/>
                <a:gd name="T12" fmla="*/ 5 w 6"/>
                <a:gd name="T13" fmla="*/ 0 h 1"/>
                <a:gd name="T14" fmla="*/ 6 w 6"/>
                <a:gd name="T15" fmla="*/ 0 h 1"/>
                <a:gd name="T16" fmla="*/ 6 w 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0" name="Freeform 832"/>
            <p:cNvSpPr>
              <a:spLocks/>
            </p:cNvSpPr>
            <p:nvPr/>
          </p:nvSpPr>
          <p:spPr bwMode="auto">
            <a:xfrm>
              <a:off x="7453730" y="2961180"/>
              <a:ext cx="4428" cy="886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3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5 w 5"/>
                <a:gd name="T13" fmla="*/ 1 h 1"/>
                <a:gd name="T14" fmla="*/ 5 w 5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1" name="Freeform 833"/>
            <p:cNvSpPr>
              <a:spLocks/>
            </p:cNvSpPr>
            <p:nvPr/>
          </p:nvSpPr>
          <p:spPr bwMode="auto">
            <a:xfrm>
              <a:off x="7461700" y="2965608"/>
              <a:ext cx="7085" cy="531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2 h 6"/>
                <a:gd name="T4" fmla="*/ 1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4 w 8"/>
                <a:gd name="T11" fmla="*/ 2 h 6"/>
                <a:gd name="T12" fmla="*/ 4 w 8"/>
                <a:gd name="T13" fmla="*/ 2 h 6"/>
                <a:gd name="T14" fmla="*/ 5 w 8"/>
                <a:gd name="T15" fmla="*/ 2 h 6"/>
                <a:gd name="T16" fmla="*/ 5 w 8"/>
                <a:gd name="T17" fmla="*/ 2 h 6"/>
                <a:gd name="T18" fmla="*/ 6 w 8"/>
                <a:gd name="T19" fmla="*/ 3 h 6"/>
                <a:gd name="T20" fmla="*/ 6 w 8"/>
                <a:gd name="T21" fmla="*/ 3 h 6"/>
                <a:gd name="T22" fmla="*/ 6 w 8"/>
                <a:gd name="T23" fmla="*/ 3 h 6"/>
                <a:gd name="T24" fmla="*/ 6 w 8"/>
                <a:gd name="T25" fmla="*/ 4 h 6"/>
                <a:gd name="T26" fmla="*/ 6 w 8"/>
                <a:gd name="T27" fmla="*/ 4 h 6"/>
                <a:gd name="T28" fmla="*/ 6 w 8"/>
                <a:gd name="T29" fmla="*/ 4 h 6"/>
                <a:gd name="T30" fmla="*/ 6 w 8"/>
                <a:gd name="T31" fmla="*/ 4 h 6"/>
                <a:gd name="T32" fmla="*/ 8 w 8"/>
                <a:gd name="T33" fmla="*/ 4 h 6"/>
                <a:gd name="T34" fmla="*/ 8 w 8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2" name="Freeform 834"/>
            <p:cNvSpPr>
              <a:spLocks/>
            </p:cNvSpPr>
            <p:nvPr/>
          </p:nvSpPr>
          <p:spPr bwMode="auto">
            <a:xfrm>
              <a:off x="7468786" y="2970922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3" name="Freeform 835"/>
            <p:cNvSpPr>
              <a:spLocks/>
            </p:cNvSpPr>
            <p:nvPr/>
          </p:nvSpPr>
          <p:spPr bwMode="auto">
            <a:xfrm>
              <a:off x="7476756" y="2985092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4" name="Freeform 836"/>
            <p:cNvSpPr>
              <a:spLocks/>
            </p:cNvSpPr>
            <p:nvPr/>
          </p:nvSpPr>
          <p:spPr bwMode="auto">
            <a:xfrm>
              <a:off x="7479413" y="298597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3 h 3"/>
                <a:gd name="T12" fmla="*/ 0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5" name="Freeform 837"/>
            <p:cNvSpPr>
              <a:spLocks/>
            </p:cNvSpPr>
            <p:nvPr/>
          </p:nvSpPr>
          <p:spPr bwMode="auto">
            <a:xfrm>
              <a:off x="7485613" y="2988635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6" name="Freeform 838"/>
            <p:cNvSpPr>
              <a:spLocks/>
            </p:cNvSpPr>
            <p:nvPr/>
          </p:nvSpPr>
          <p:spPr bwMode="auto">
            <a:xfrm>
              <a:off x="7486499" y="2988635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7" name="Freeform 839"/>
            <p:cNvSpPr>
              <a:spLocks/>
            </p:cNvSpPr>
            <p:nvPr/>
          </p:nvSpPr>
          <p:spPr bwMode="auto">
            <a:xfrm>
              <a:off x="7407676" y="2927525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3 w 4"/>
                <a:gd name="T13" fmla="*/ 0 h 1"/>
                <a:gd name="T14" fmla="*/ 4 w 4"/>
                <a:gd name="T15" fmla="*/ 1 h 1"/>
                <a:gd name="T16" fmla="*/ 4 w 4"/>
                <a:gd name="T17" fmla="*/ 1 h 1"/>
                <a:gd name="T18" fmla="*/ 4 w 4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8" name="Freeform 840"/>
            <p:cNvSpPr>
              <a:spLocks/>
            </p:cNvSpPr>
            <p:nvPr/>
          </p:nvSpPr>
          <p:spPr bwMode="auto">
            <a:xfrm>
              <a:off x="7411219" y="2928411"/>
              <a:ext cx="2657" cy="8856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2 h 10"/>
                <a:gd name="T6" fmla="*/ 1 w 3"/>
                <a:gd name="T7" fmla="*/ 2 h 10"/>
                <a:gd name="T8" fmla="*/ 1 w 3"/>
                <a:gd name="T9" fmla="*/ 4 h 10"/>
                <a:gd name="T10" fmla="*/ 1 w 3"/>
                <a:gd name="T11" fmla="*/ 6 h 10"/>
                <a:gd name="T12" fmla="*/ 1 w 3"/>
                <a:gd name="T13" fmla="*/ 6 h 10"/>
                <a:gd name="T14" fmla="*/ 1 w 3"/>
                <a:gd name="T15" fmla="*/ 7 h 10"/>
                <a:gd name="T16" fmla="*/ 1 w 3"/>
                <a:gd name="T17" fmla="*/ 7 h 10"/>
                <a:gd name="T18" fmla="*/ 1 w 3"/>
                <a:gd name="T19" fmla="*/ 7 h 10"/>
                <a:gd name="T20" fmla="*/ 3 w 3"/>
                <a:gd name="T21" fmla="*/ 8 h 10"/>
                <a:gd name="T22" fmla="*/ 3 w 3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9" name="Freeform 841"/>
            <p:cNvSpPr>
              <a:spLocks/>
            </p:cNvSpPr>
            <p:nvPr/>
          </p:nvSpPr>
          <p:spPr bwMode="auto">
            <a:xfrm>
              <a:off x="7401476" y="2915126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0" name="Freeform 842"/>
            <p:cNvSpPr>
              <a:spLocks/>
            </p:cNvSpPr>
            <p:nvPr/>
          </p:nvSpPr>
          <p:spPr bwMode="auto">
            <a:xfrm>
              <a:off x="7401476" y="2914240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1" name="Freeform 843"/>
            <p:cNvSpPr>
              <a:spLocks/>
            </p:cNvSpPr>
            <p:nvPr/>
          </p:nvSpPr>
          <p:spPr bwMode="auto">
            <a:xfrm>
              <a:off x="7839872" y="3118825"/>
              <a:ext cx="2657" cy="886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2" name="Freeform 844"/>
            <p:cNvSpPr>
              <a:spLocks/>
            </p:cNvSpPr>
            <p:nvPr/>
          </p:nvSpPr>
          <p:spPr bwMode="auto">
            <a:xfrm>
              <a:off x="7501555" y="2995720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3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3" name="Freeform 845"/>
            <p:cNvSpPr>
              <a:spLocks/>
            </p:cNvSpPr>
            <p:nvPr/>
          </p:nvSpPr>
          <p:spPr bwMode="auto">
            <a:xfrm>
              <a:off x="7503326" y="299837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4" name="Freeform 846"/>
            <p:cNvSpPr>
              <a:spLocks/>
            </p:cNvSpPr>
            <p:nvPr/>
          </p:nvSpPr>
          <p:spPr bwMode="auto">
            <a:xfrm>
              <a:off x="7548494" y="3011662"/>
              <a:ext cx="2657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5" name="Freeform 847"/>
            <p:cNvSpPr>
              <a:spLocks/>
            </p:cNvSpPr>
            <p:nvPr/>
          </p:nvSpPr>
          <p:spPr bwMode="auto">
            <a:xfrm>
              <a:off x="7551151" y="3011662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6" name="Freeform 848"/>
            <p:cNvSpPr>
              <a:spLocks/>
            </p:cNvSpPr>
            <p:nvPr/>
          </p:nvSpPr>
          <p:spPr bwMode="auto">
            <a:xfrm>
              <a:off x="7544951" y="3011662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1 w 4"/>
                <a:gd name="T9" fmla="*/ 2 h 2"/>
                <a:gd name="T10" fmla="*/ 3 w 4"/>
                <a:gd name="T11" fmla="*/ 2 h 2"/>
                <a:gd name="T12" fmla="*/ 3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1 h 2"/>
                <a:gd name="T20" fmla="*/ 4 w 4"/>
                <a:gd name="T21" fmla="*/ 0 h 2"/>
                <a:gd name="T22" fmla="*/ 4 w 4"/>
                <a:gd name="T23" fmla="*/ 0 h 2"/>
                <a:gd name="T24" fmla="*/ 4 w 4"/>
                <a:gd name="T25" fmla="*/ 0 h 2"/>
                <a:gd name="T26" fmla="*/ 4 w 4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7" name="Freeform 849"/>
            <p:cNvSpPr>
              <a:spLocks/>
            </p:cNvSpPr>
            <p:nvPr/>
          </p:nvSpPr>
          <p:spPr bwMode="auto">
            <a:xfrm>
              <a:off x="7567978" y="3035574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2 w 4"/>
                <a:gd name="T7" fmla="*/ 1 h 4"/>
                <a:gd name="T8" fmla="*/ 4 w 4"/>
                <a:gd name="T9" fmla="*/ 2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8" name="Freeform 850"/>
            <p:cNvSpPr>
              <a:spLocks/>
            </p:cNvSpPr>
            <p:nvPr/>
          </p:nvSpPr>
          <p:spPr bwMode="auto">
            <a:xfrm>
              <a:off x="7571521" y="3039117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9" name="Freeform 851"/>
            <p:cNvSpPr>
              <a:spLocks/>
            </p:cNvSpPr>
            <p:nvPr/>
          </p:nvSpPr>
          <p:spPr bwMode="auto">
            <a:xfrm>
              <a:off x="7575063" y="3042659"/>
              <a:ext cx="0" cy="177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0" name="Freeform 852"/>
            <p:cNvSpPr>
              <a:spLocks/>
            </p:cNvSpPr>
            <p:nvPr/>
          </p:nvSpPr>
          <p:spPr bwMode="auto">
            <a:xfrm>
              <a:off x="7582149" y="3044431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1" name="Freeform 853"/>
            <p:cNvSpPr>
              <a:spLocks/>
            </p:cNvSpPr>
            <p:nvPr/>
          </p:nvSpPr>
          <p:spPr bwMode="auto">
            <a:xfrm>
              <a:off x="7575063" y="3044431"/>
              <a:ext cx="7085" cy="2657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1 w 8"/>
                <a:gd name="T9" fmla="*/ 2 h 3"/>
                <a:gd name="T10" fmla="*/ 3 w 8"/>
                <a:gd name="T11" fmla="*/ 2 h 3"/>
                <a:gd name="T12" fmla="*/ 4 w 8"/>
                <a:gd name="T13" fmla="*/ 3 h 3"/>
                <a:gd name="T14" fmla="*/ 4 w 8"/>
                <a:gd name="T15" fmla="*/ 3 h 3"/>
                <a:gd name="T16" fmla="*/ 5 w 8"/>
                <a:gd name="T17" fmla="*/ 3 h 3"/>
                <a:gd name="T18" fmla="*/ 5 w 8"/>
                <a:gd name="T19" fmla="*/ 3 h 3"/>
                <a:gd name="T20" fmla="*/ 8 w 8"/>
                <a:gd name="T21" fmla="*/ 2 h 3"/>
                <a:gd name="T22" fmla="*/ 8 w 8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2" name="Freeform 854"/>
            <p:cNvSpPr>
              <a:spLocks/>
            </p:cNvSpPr>
            <p:nvPr/>
          </p:nvSpPr>
          <p:spPr bwMode="auto">
            <a:xfrm>
              <a:off x="7583034" y="3044431"/>
              <a:ext cx="8856" cy="5314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2 w 10"/>
                <a:gd name="T5" fmla="*/ 0 h 6"/>
                <a:gd name="T6" fmla="*/ 2 w 10"/>
                <a:gd name="T7" fmla="*/ 0 h 6"/>
                <a:gd name="T8" fmla="*/ 3 w 10"/>
                <a:gd name="T9" fmla="*/ 0 h 6"/>
                <a:gd name="T10" fmla="*/ 4 w 10"/>
                <a:gd name="T11" fmla="*/ 2 h 6"/>
                <a:gd name="T12" fmla="*/ 6 w 10"/>
                <a:gd name="T13" fmla="*/ 2 h 6"/>
                <a:gd name="T14" fmla="*/ 7 w 10"/>
                <a:gd name="T15" fmla="*/ 3 h 6"/>
                <a:gd name="T16" fmla="*/ 8 w 10"/>
                <a:gd name="T17" fmla="*/ 4 h 6"/>
                <a:gd name="T18" fmla="*/ 10 w 1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4"/>
                  </a:lnTo>
                  <a:lnTo>
                    <a:pt x="1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3" name="Freeform 855"/>
            <p:cNvSpPr>
              <a:spLocks/>
            </p:cNvSpPr>
            <p:nvPr/>
          </p:nvSpPr>
          <p:spPr bwMode="auto">
            <a:xfrm>
              <a:off x="7619346" y="3061258"/>
              <a:ext cx="886" cy="5314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2 h 6"/>
                <a:gd name="T4" fmla="*/ 0 w 1"/>
                <a:gd name="T5" fmla="*/ 2 h 6"/>
                <a:gd name="T6" fmla="*/ 0 w 1"/>
                <a:gd name="T7" fmla="*/ 2 h 6"/>
                <a:gd name="T8" fmla="*/ 0 w 1"/>
                <a:gd name="T9" fmla="*/ 3 h 6"/>
                <a:gd name="T10" fmla="*/ 0 w 1"/>
                <a:gd name="T11" fmla="*/ 3 h 6"/>
                <a:gd name="T12" fmla="*/ 0 w 1"/>
                <a:gd name="T13" fmla="*/ 4 h 6"/>
                <a:gd name="T14" fmla="*/ 1 w 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4" name="Freeform 856"/>
            <p:cNvSpPr>
              <a:spLocks/>
            </p:cNvSpPr>
            <p:nvPr/>
          </p:nvSpPr>
          <p:spPr bwMode="auto">
            <a:xfrm>
              <a:off x="7591891" y="3049745"/>
              <a:ext cx="5314" cy="3543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1 w 6"/>
                <a:gd name="T5" fmla="*/ 1 h 4"/>
                <a:gd name="T6" fmla="*/ 1 w 6"/>
                <a:gd name="T7" fmla="*/ 1 h 4"/>
                <a:gd name="T8" fmla="*/ 1 w 6"/>
                <a:gd name="T9" fmla="*/ 1 h 4"/>
                <a:gd name="T10" fmla="*/ 2 w 6"/>
                <a:gd name="T11" fmla="*/ 1 h 4"/>
                <a:gd name="T12" fmla="*/ 2 w 6"/>
                <a:gd name="T13" fmla="*/ 2 h 4"/>
                <a:gd name="T14" fmla="*/ 2 w 6"/>
                <a:gd name="T15" fmla="*/ 2 h 4"/>
                <a:gd name="T16" fmla="*/ 4 w 6"/>
                <a:gd name="T17" fmla="*/ 2 h 4"/>
                <a:gd name="T18" fmla="*/ 4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6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5" name="Line 857"/>
            <p:cNvSpPr>
              <a:spLocks noChangeShapeType="1"/>
            </p:cNvSpPr>
            <p:nvPr/>
          </p:nvSpPr>
          <p:spPr bwMode="auto">
            <a:xfrm>
              <a:off x="7487384" y="2991292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6" name="Line 858"/>
            <p:cNvSpPr>
              <a:spLocks noChangeShapeType="1"/>
            </p:cNvSpPr>
            <p:nvPr/>
          </p:nvSpPr>
          <p:spPr bwMode="auto">
            <a:xfrm>
              <a:off x="7489156" y="299129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7" name="Freeform 859"/>
            <p:cNvSpPr>
              <a:spLocks/>
            </p:cNvSpPr>
            <p:nvPr/>
          </p:nvSpPr>
          <p:spPr bwMode="auto">
            <a:xfrm>
              <a:off x="7489156" y="2991292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1 w 6"/>
                <a:gd name="T5" fmla="*/ 0 h 1"/>
                <a:gd name="T6" fmla="*/ 1 w 6"/>
                <a:gd name="T7" fmla="*/ 0 h 1"/>
                <a:gd name="T8" fmla="*/ 2 w 6"/>
                <a:gd name="T9" fmla="*/ 0 h 1"/>
                <a:gd name="T10" fmla="*/ 4 w 6"/>
                <a:gd name="T11" fmla="*/ 0 h 1"/>
                <a:gd name="T12" fmla="*/ 4 w 6"/>
                <a:gd name="T13" fmla="*/ 0 h 1"/>
                <a:gd name="T14" fmla="*/ 6 w 6"/>
                <a:gd name="T15" fmla="*/ 0 h 1"/>
                <a:gd name="T16" fmla="*/ 6 w 6"/>
                <a:gd name="T17" fmla="*/ 1 h 1"/>
                <a:gd name="T18" fmla="*/ 6 w 6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8" name="Freeform 860"/>
            <p:cNvSpPr>
              <a:spLocks/>
            </p:cNvSpPr>
            <p:nvPr/>
          </p:nvSpPr>
          <p:spPr bwMode="auto">
            <a:xfrm>
              <a:off x="7413876" y="2937267"/>
              <a:ext cx="7971" cy="4428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1 h 5"/>
                <a:gd name="T8" fmla="*/ 1 w 9"/>
                <a:gd name="T9" fmla="*/ 1 h 5"/>
                <a:gd name="T10" fmla="*/ 1 w 9"/>
                <a:gd name="T11" fmla="*/ 2 h 5"/>
                <a:gd name="T12" fmla="*/ 2 w 9"/>
                <a:gd name="T13" fmla="*/ 2 h 5"/>
                <a:gd name="T14" fmla="*/ 2 w 9"/>
                <a:gd name="T15" fmla="*/ 2 h 5"/>
                <a:gd name="T16" fmla="*/ 4 w 9"/>
                <a:gd name="T17" fmla="*/ 2 h 5"/>
                <a:gd name="T18" fmla="*/ 5 w 9"/>
                <a:gd name="T19" fmla="*/ 4 h 5"/>
                <a:gd name="T20" fmla="*/ 6 w 9"/>
                <a:gd name="T21" fmla="*/ 4 h 5"/>
                <a:gd name="T22" fmla="*/ 8 w 9"/>
                <a:gd name="T23" fmla="*/ 4 h 5"/>
                <a:gd name="T24" fmla="*/ 8 w 9"/>
                <a:gd name="T25" fmla="*/ 5 h 5"/>
                <a:gd name="T26" fmla="*/ 9 w 9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9" name="Freeform 861"/>
            <p:cNvSpPr>
              <a:spLocks/>
            </p:cNvSpPr>
            <p:nvPr/>
          </p:nvSpPr>
          <p:spPr bwMode="auto">
            <a:xfrm>
              <a:off x="7422732" y="2943467"/>
              <a:ext cx="15942" cy="7971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3 w 18"/>
                <a:gd name="T5" fmla="*/ 1 h 9"/>
                <a:gd name="T6" fmla="*/ 4 w 18"/>
                <a:gd name="T7" fmla="*/ 1 h 9"/>
                <a:gd name="T8" fmla="*/ 4 w 18"/>
                <a:gd name="T9" fmla="*/ 1 h 9"/>
                <a:gd name="T10" fmla="*/ 4 w 18"/>
                <a:gd name="T11" fmla="*/ 2 h 9"/>
                <a:gd name="T12" fmla="*/ 4 w 18"/>
                <a:gd name="T13" fmla="*/ 2 h 9"/>
                <a:gd name="T14" fmla="*/ 4 w 18"/>
                <a:gd name="T15" fmla="*/ 4 h 9"/>
                <a:gd name="T16" fmla="*/ 4 w 18"/>
                <a:gd name="T17" fmla="*/ 4 h 9"/>
                <a:gd name="T18" fmla="*/ 4 w 18"/>
                <a:gd name="T19" fmla="*/ 4 h 9"/>
                <a:gd name="T20" fmla="*/ 4 w 18"/>
                <a:gd name="T21" fmla="*/ 5 h 9"/>
                <a:gd name="T22" fmla="*/ 4 w 18"/>
                <a:gd name="T23" fmla="*/ 5 h 9"/>
                <a:gd name="T24" fmla="*/ 6 w 18"/>
                <a:gd name="T25" fmla="*/ 5 h 9"/>
                <a:gd name="T26" fmla="*/ 6 w 18"/>
                <a:gd name="T27" fmla="*/ 5 h 9"/>
                <a:gd name="T28" fmla="*/ 7 w 18"/>
                <a:gd name="T29" fmla="*/ 5 h 9"/>
                <a:gd name="T30" fmla="*/ 8 w 18"/>
                <a:gd name="T31" fmla="*/ 5 h 9"/>
                <a:gd name="T32" fmla="*/ 8 w 18"/>
                <a:gd name="T33" fmla="*/ 5 h 9"/>
                <a:gd name="T34" fmla="*/ 10 w 18"/>
                <a:gd name="T35" fmla="*/ 5 h 9"/>
                <a:gd name="T36" fmla="*/ 10 w 18"/>
                <a:gd name="T37" fmla="*/ 6 h 9"/>
                <a:gd name="T38" fmla="*/ 11 w 18"/>
                <a:gd name="T39" fmla="*/ 6 h 9"/>
                <a:gd name="T40" fmla="*/ 11 w 18"/>
                <a:gd name="T41" fmla="*/ 6 h 9"/>
                <a:gd name="T42" fmla="*/ 11 w 18"/>
                <a:gd name="T43" fmla="*/ 8 h 9"/>
                <a:gd name="T44" fmla="*/ 11 w 18"/>
                <a:gd name="T45" fmla="*/ 8 h 9"/>
                <a:gd name="T46" fmla="*/ 13 w 18"/>
                <a:gd name="T47" fmla="*/ 9 h 9"/>
                <a:gd name="T48" fmla="*/ 13 w 18"/>
                <a:gd name="T49" fmla="*/ 9 h 9"/>
                <a:gd name="T50" fmla="*/ 13 w 18"/>
                <a:gd name="T51" fmla="*/ 9 h 9"/>
                <a:gd name="T52" fmla="*/ 14 w 18"/>
                <a:gd name="T53" fmla="*/ 9 h 9"/>
                <a:gd name="T54" fmla="*/ 14 w 18"/>
                <a:gd name="T55" fmla="*/ 9 h 9"/>
                <a:gd name="T56" fmla="*/ 14 w 18"/>
                <a:gd name="T57" fmla="*/ 9 h 9"/>
                <a:gd name="T58" fmla="*/ 14 w 18"/>
                <a:gd name="T59" fmla="*/ 8 h 9"/>
                <a:gd name="T60" fmla="*/ 15 w 18"/>
                <a:gd name="T61" fmla="*/ 8 h 9"/>
                <a:gd name="T62" fmla="*/ 15 w 18"/>
                <a:gd name="T63" fmla="*/ 8 h 9"/>
                <a:gd name="T64" fmla="*/ 15 w 18"/>
                <a:gd name="T65" fmla="*/ 8 h 9"/>
                <a:gd name="T66" fmla="*/ 17 w 18"/>
                <a:gd name="T67" fmla="*/ 8 h 9"/>
                <a:gd name="T68" fmla="*/ 17 w 18"/>
                <a:gd name="T69" fmla="*/ 8 h 9"/>
                <a:gd name="T70" fmla="*/ 18 w 18"/>
                <a:gd name="T71" fmla="*/ 8 h 9"/>
                <a:gd name="T72" fmla="*/ 18 w 18"/>
                <a:gd name="T7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0" name="Freeform 862"/>
            <p:cNvSpPr>
              <a:spLocks/>
            </p:cNvSpPr>
            <p:nvPr/>
          </p:nvSpPr>
          <p:spPr bwMode="auto">
            <a:xfrm>
              <a:off x="7441331" y="2954095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1" name="Freeform 863"/>
            <p:cNvSpPr>
              <a:spLocks/>
            </p:cNvSpPr>
            <p:nvPr/>
          </p:nvSpPr>
          <p:spPr bwMode="auto">
            <a:xfrm>
              <a:off x="7442216" y="2955866"/>
              <a:ext cx="6200" cy="531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1 w 7"/>
                <a:gd name="T7" fmla="*/ 0 h 6"/>
                <a:gd name="T8" fmla="*/ 3 w 7"/>
                <a:gd name="T9" fmla="*/ 2 h 6"/>
                <a:gd name="T10" fmla="*/ 3 w 7"/>
                <a:gd name="T11" fmla="*/ 2 h 6"/>
                <a:gd name="T12" fmla="*/ 3 w 7"/>
                <a:gd name="T13" fmla="*/ 3 h 6"/>
                <a:gd name="T14" fmla="*/ 4 w 7"/>
                <a:gd name="T15" fmla="*/ 3 h 6"/>
                <a:gd name="T16" fmla="*/ 4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7 w 7"/>
                <a:gd name="T23" fmla="*/ 4 h 6"/>
                <a:gd name="T24" fmla="*/ 7 w 7"/>
                <a:gd name="T25" fmla="*/ 6 h 6"/>
                <a:gd name="T26" fmla="*/ 7 w 7"/>
                <a:gd name="T27" fmla="*/ 6 h 6"/>
                <a:gd name="T28" fmla="*/ 7 w 7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2" name="Freeform 864"/>
            <p:cNvSpPr>
              <a:spLocks/>
            </p:cNvSpPr>
            <p:nvPr/>
          </p:nvSpPr>
          <p:spPr bwMode="auto">
            <a:xfrm>
              <a:off x="7458158" y="2962065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3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4 w 4"/>
                <a:gd name="T25" fmla="*/ 3 h 4"/>
                <a:gd name="T26" fmla="*/ 4 w 4"/>
                <a:gd name="T27" fmla="*/ 4 h 4"/>
                <a:gd name="T28" fmla="*/ 4 w 4"/>
                <a:gd name="T29" fmla="*/ 4 h 4"/>
                <a:gd name="T30" fmla="*/ 4 w 4"/>
                <a:gd name="T31" fmla="*/ 4 h 4"/>
                <a:gd name="T32" fmla="*/ 4 w 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3" name="Freeform 865"/>
            <p:cNvSpPr>
              <a:spLocks/>
            </p:cNvSpPr>
            <p:nvPr/>
          </p:nvSpPr>
          <p:spPr bwMode="auto">
            <a:xfrm>
              <a:off x="7470557" y="2971808"/>
              <a:ext cx="8856" cy="7971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0 h 9"/>
                <a:gd name="T4" fmla="*/ 0 w 10"/>
                <a:gd name="T5" fmla="*/ 1 h 9"/>
                <a:gd name="T6" fmla="*/ 2 w 10"/>
                <a:gd name="T7" fmla="*/ 1 h 9"/>
                <a:gd name="T8" fmla="*/ 2 w 10"/>
                <a:gd name="T9" fmla="*/ 1 h 9"/>
                <a:gd name="T10" fmla="*/ 3 w 10"/>
                <a:gd name="T11" fmla="*/ 1 h 9"/>
                <a:gd name="T12" fmla="*/ 4 w 10"/>
                <a:gd name="T13" fmla="*/ 1 h 9"/>
                <a:gd name="T14" fmla="*/ 4 w 10"/>
                <a:gd name="T15" fmla="*/ 1 h 9"/>
                <a:gd name="T16" fmla="*/ 4 w 10"/>
                <a:gd name="T17" fmla="*/ 1 h 9"/>
                <a:gd name="T18" fmla="*/ 4 w 10"/>
                <a:gd name="T19" fmla="*/ 1 h 9"/>
                <a:gd name="T20" fmla="*/ 6 w 10"/>
                <a:gd name="T21" fmla="*/ 1 h 9"/>
                <a:gd name="T22" fmla="*/ 6 w 10"/>
                <a:gd name="T23" fmla="*/ 1 h 9"/>
                <a:gd name="T24" fmla="*/ 8 w 10"/>
                <a:gd name="T25" fmla="*/ 3 h 9"/>
                <a:gd name="T26" fmla="*/ 10 w 10"/>
                <a:gd name="T27" fmla="*/ 3 h 9"/>
                <a:gd name="T28" fmla="*/ 10 w 10"/>
                <a:gd name="T29" fmla="*/ 3 h 9"/>
                <a:gd name="T30" fmla="*/ 10 w 10"/>
                <a:gd name="T31" fmla="*/ 4 h 9"/>
                <a:gd name="T32" fmla="*/ 10 w 10"/>
                <a:gd name="T33" fmla="*/ 4 h 9"/>
                <a:gd name="T34" fmla="*/ 10 w 10"/>
                <a:gd name="T35" fmla="*/ 4 h 9"/>
                <a:gd name="T36" fmla="*/ 10 w 10"/>
                <a:gd name="T37" fmla="*/ 5 h 9"/>
                <a:gd name="T38" fmla="*/ 10 w 10"/>
                <a:gd name="T39" fmla="*/ 5 h 9"/>
                <a:gd name="T40" fmla="*/ 8 w 10"/>
                <a:gd name="T41" fmla="*/ 7 h 9"/>
                <a:gd name="T42" fmla="*/ 8 w 10"/>
                <a:gd name="T43" fmla="*/ 7 h 9"/>
                <a:gd name="T44" fmla="*/ 8 w 10"/>
                <a:gd name="T45" fmla="*/ 7 h 9"/>
                <a:gd name="T46" fmla="*/ 8 w 10"/>
                <a:gd name="T47" fmla="*/ 7 h 9"/>
                <a:gd name="T48" fmla="*/ 8 w 10"/>
                <a:gd name="T49" fmla="*/ 8 h 9"/>
                <a:gd name="T50" fmla="*/ 8 w 10"/>
                <a:gd name="T51" fmla="*/ 8 h 9"/>
                <a:gd name="T52" fmla="*/ 8 w 10"/>
                <a:gd name="T53" fmla="*/ 9 h 9"/>
                <a:gd name="T54" fmla="*/ 8 w 10"/>
                <a:gd name="T55" fmla="*/ 9 h 9"/>
                <a:gd name="T56" fmla="*/ 8 w 10"/>
                <a:gd name="T57" fmla="*/ 9 h 9"/>
                <a:gd name="T58" fmla="*/ 8 w 10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4" name="Freeform 866"/>
            <p:cNvSpPr>
              <a:spLocks/>
            </p:cNvSpPr>
            <p:nvPr/>
          </p:nvSpPr>
          <p:spPr bwMode="auto">
            <a:xfrm>
              <a:off x="7475871" y="2979778"/>
              <a:ext cx="1771" cy="5314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2 h 6"/>
                <a:gd name="T4" fmla="*/ 1 w 2"/>
                <a:gd name="T5" fmla="*/ 2 h 6"/>
                <a:gd name="T6" fmla="*/ 1 w 2"/>
                <a:gd name="T7" fmla="*/ 2 h 6"/>
                <a:gd name="T8" fmla="*/ 1 w 2"/>
                <a:gd name="T9" fmla="*/ 3 h 6"/>
                <a:gd name="T10" fmla="*/ 0 w 2"/>
                <a:gd name="T11" fmla="*/ 3 h 6"/>
                <a:gd name="T12" fmla="*/ 0 w 2"/>
                <a:gd name="T13" fmla="*/ 4 h 6"/>
                <a:gd name="T14" fmla="*/ 0 w 2"/>
                <a:gd name="T15" fmla="*/ 4 h 6"/>
                <a:gd name="T16" fmla="*/ 1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5" name="Freeform 867"/>
            <p:cNvSpPr>
              <a:spLocks/>
            </p:cNvSpPr>
            <p:nvPr/>
          </p:nvSpPr>
          <p:spPr bwMode="auto">
            <a:xfrm>
              <a:off x="7480299" y="2988635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2 w 6"/>
                <a:gd name="T7" fmla="*/ 1 h 1"/>
                <a:gd name="T8" fmla="*/ 4 w 6"/>
                <a:gd name="T9" fmla="*/ 1 h 1"/>
                <a:gd name="T10" fmla="*/ 4 w 6"/>
                <a:gd name="T11" fmla="*/ 1 h 1"/>
                <a:gd name="T12" fmla="*/ 6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6" name="Freeform 868"/>
            <p:cNvSpPr>
              <a:spLocks/>
            </p:cNvSpPr>
            <p:nvPr/>
          </p:nvSpPr>
          <p:spPr bwMode="auto">
            <a:xfrm>
              <a:off x="7597205" y="3051516"/>
              <a:ext cx="15056" cy="5314"/>
            </a:xfrm>
            <a:custGeom>
              <a:avLst/>
              <a:gdLst>
                <a:gd name="T0" fmla="*/ 0 w 17"/>
                <a:gd name="T1" fmla="*/ 2 h 6"/>
                <a:gd name="T2" fmla="*/ 2 w 17"/>
                <a:gd name="T3" fmla="*/ 2 h 6"/>
                <a:gd name="T4" fmla="*/ 3 w 17"/>
                <a:gd name="T5" fmla="*/ 3 h 6"/>
                <a:gd name="T6" fmla="*/ 3 w 17"/>
                <a:gd name="T7" fmla="*/ 3 h 6"/>
                <a:gd name="T8" fmla="*/ 5 w 17"/>
                <a:gd name="T9" fmla="*/ 3 h 6"/>
                <a:gd name="T10" fmla="*/ 6 w 17"/>
                <a:gd name="T11" fmla="*/ 4 h 6"/>
                <a:gd name="T12" fmla="*/ 6 w 17"/>
                <a:gd name="T13" fmla="*/ 4 h 6"/>
                <a:gd name="T14" fmla="*/ 7 w 17"/>
                <a:gd name="T15" fmla="*/ 3 h 6"/>
                <a:gd name="T16" fmla="*/ 7 w 17"/>
                <a:gd name="T17" fmla="*/ 3 h 6"/>
                <a:gd name="T18" fmla="*/ 7 w 17"/>
                <a:gd name="T19" fmla="*/ 3 h 6"/>
                <a:gd name="T20" fmla="*/ 7 w 17"/>
                <a:gd name="T21" fmla="*/ 3 h 6"/>
                <a:gd name="T22" fmla="*/ 7 w 17"/>
                <a:gd name="T23" fmla="*/ 2 h 6"/>
                <a:gd name="T24" fmla="*/ 7 w 17"/>
                <a:gd name="T25" fmla="*/ 2 h 6"/>
                <a:gd name="T26" fmla="*/ 7 w 17"/>
                <a:gd name="T27" fmla="*/ 2 h 6"/>
                <a:gd name="T28" fmla="*/ 7 w 17"/>
                <a:gd name="T29" fmla="*/ 0 h 6"/>
                <a:gd name="T30" fmla="*/ 7 w 17"/>
                <a:gd name="T31" fmla="*/ 0 h 6"/>
                <a:gd name="T32" fmla="*/ 7 w 17"/>
                <a:gd name="T33" fmla="*/ 0 h 6"/>
                <a:gd name="T34" fmla="*/ 9 w 17"/>
                <a:gd name="T35" fmla="*/ 0 h 6"/>
                <a:gd name="T36" fmla="*/ 9 w 17"/>
                <a:gd name="T37" fmla="*/ 2 h 6"/>
                <a:gd name="T38" fmla="*/ 10 w 17"/>
                <a:gd name="T39" fmla="*/ 2 h 6"/>
                <a:gd name="T40" fmla="*/ 10 w 17"/>
                <a:gd name="T41" fmla="*/ 2 h 6"/>
                <a:gd name="T42" fmla="*/ 11 w 17"/>
                <a:gd name="T43" fmla="*/ 3 h 6"/>
                <a:gd name="T44" fmla="*/ 11 w 17"/>
                <a:gd name="T45" fmla="*/ 3 h 6"/>
                <a:gd name="T46" fmla="*/ 11 w 17"/>
                <a:gd name="T47" fmla="*/ 4 h 6"/>
                <a:gd name="T48" fmla="*/ 10 w 17"/>
                <a:gd name="T49" fmla="*/ 4 h 6"/>
                <a:gd name="T50" fmla="*/ 10 w 17"/>
                <a:gd name="T51" fmla="*/ 6 h 6"/>
                <a:gd name="T52" fmla="*/ 11 w 17"/>
                <a:gd name="T53" fmla="*/ 6 h 6"/>
                <a:gd name="T54" fmla="*/ 11 w 17"/>
                <a:gd name="T55" fmla="*/ 6 h 6"/>
                <a:gd name="T56" fmla="*/ 13 w 17"/>
                <a:gd name="T57" fmla="*/ 6 h 6"/>
                <a:gd name="T58" fmla="*/ 13 w 17"/>
                <a:gd name="T59" fmla="*/ 6 h 6"/>
                <a:gd name="T60" fmla="*/ 14 w 17"/>
                <a:gd name="T61" fmla="*/ 6 h 6"/>
                <a:gd name="T62" fmla="*/ 14 w 17"/>
                <a:gd name="T63" fmla="*/ 6 h 6"/>
                <a:gd name="T64" fmla="*/ 14 w 17"/>
                <a:gd name="T65" fmla="*/ 6 h 6"/>
                <a:gd name="T66" fmla="*/ 14 w 17"/>
                <a:gd name="T67" fmla="*/ 4 h 6"/>
                <a:gd name="T68" fmla="*/ 15 w 17"/>
                <a:gd name="T69" fmla="*/ 4 h 6"/>
                <a:gd name="T70" fmla="*/ 15 w 17"/>
                <a:gd name="T71" fmla="*/ 3 h 6"/>
                <a:gd name="T72" fmla="*/ 15 w 17"/>
                <a:gd name="T73" fmla="*/ 3 h 6"/>
                <a:gd name="T74" fmla="*/ 17 w 17"/>
                <a:gd name="T75" fmla="*/ 3 h 6"/>
                <a:gd name="T76" fmla="*/ 17 w 17"/>
                <a:gd name="T77" fmla="*/ 4 h 6"/>
                <a:gd name="T78" fmla="*/ 17 w 17"/>
                <a:gd name="T7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6">
                  <a:moveTo>
                    <a:pt x="0" y="2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7" name="Freeform 869"/>
            <p:cNvSpPr>
              <a:spLocks/>
            </p:cNvSpPr>
            <p:nvPr/>
          </p:nvSpPr>
          <p:spPr bwMode="auto">
            <a:xfrm>
              <a:off x="7494469" y="2992177"/>
              <a:ext cx="7085" cy="3543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0 h 4"/>
                <a:gd name="T4" fmla="*/ 2 w 8"/>
                <a:gd name="T5" fmla="*/ 0 h 4"/>
                <a:gd name="T6" fmla="*/ 3 w 8"/>
                <a:gd name="T7" fmla="*/ 1 h 4"/>
                <a:gd name="T8" fmla="*/ 3 w 8"/>
                <a:gd name="T9" fmla="*/ 1 h 4"/>
                <a:gd name="T10" fmla="*/ 3 w 8"/>
                <a:gd name="T11" fmla="*/ 1 h 4"/>
                <a:gd name="T12" fmla="*/ 3 w 8"/>
                <a:gd name="T13" fmla="*/ 1 h 4"/>
                <a:gd name="T14" fmla="*/ 4 w 8"/>
                <a:gd name="T15" fmla="*/ 3 h 4"/>
                <a:gd name="T16" fmla="*/ 4 w 8"/>
                <a:gd name="T17" fmla="*/ 3 h 4"/>
                <a:gd name="T18" fmla="*/ 6 w 8"/>
                <a:gd name="T19" fmla="*/ 4 h 4"/>
                <a:gd name="T20" fmla="*/ 6 w 8"/>
                <a:gd name="T21" fmla="*/ 4 h 4"/>
                <a:gd name="T22" fmla="*/ 7 w 8"/>
                <a:gd name="T23" fmla="*/ 4 h 4"/>
                <a:gd name="T24" fmla="*/ 8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8" name="Freeform 870"/>
            <p:cNvSpPr>
              <a:spLocks/>
            </p:cNvSpPr>
            <p:nvPr/>
          </p:nvSpPr>
          <p:spPr bwMode="auto">
            <a:xfrm>
              <a:off x="7505983" y="2996606"/>
              <a:ext cx="8856" cy="2657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1 w 10"/>
                <a:gd name="T5" fmla="*/ 3 h 3"/>
                <a:gd name="T6" fmla="*/ 2 w 10"/>
                <a:gd name="T7" fmla="*/ 3 h 3"/>
                <a:gd name="T8" fmla="*/ 4 w 10"/>
                <a:gd name="T9" fmla="*/ 3 h 3"/>
                <a:gd name="T10" fmla="*/ 4 w 10"/>
                <a:gd name="T11" fmla="*/ 3 h 3"/>
                <a:gd name="T12" fmla="*/ 5 w 10"/>
                <a:gd name="T13" fmla="*/ 3 h 3"/>
                <a:gd name="T14" fmla="*/ 5 w 10"/>
                <a:gd name="T15" fmla="*/ 3 h 3"/>
                <a:gd name="T16" fmla="*/ 5 w 10"/>
                <a:gd name="T17" fmla="*/ 2 h 3"/>
                <a:gd name="T18" fmla="*/ 6 w 10"/>
                <a:gd name="T19" fmla="*/ 2 h 3"/>
                <a:gd name="T20" fmla="*/ 6 w 10"/>
                <a:gd name="T21" fmla="*/ 2 h 3"/>
                <a:gd name="T22" fmla="*/ 6 w 10"/>
                <a:gd name="T23" fmla="*/ 0 h 3"/>
                <a:gd name="T24" fmla="*/ 8 w 10"/>
                <a:gd name="T25" fmla="*/ 0 h 3"/>
                <a:gd name="T26" fmla="*/ 8 w 10"/>
                <a:gd name="T27" fmla="*/ 0 h 3"/>
                <a:gd name="T28" fmla="*/ 9 w 10"/>
                <a:gd name="T29" fmla="*/ 0 h 3"/>
                <a:gd name="T30" fmla="*/ 10 w 10"/>
                <a:gd name="T31" fmla="*/ 2 h 3"/>
                <a:gd name="T32" fmla="*/ 10 w 10"/>
                <a:gd name="T33" fmla="*/ 2 h 3"/>
                <a:gd name="T34" fmla="*/ 10 w 10"/>
                <a:gd name="T35" fmla="*/ 2 h 3"/>
                <a:gd name="T36" fmla="*/ 10 w 10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9" name="Freeform 871"/>
            <p:cNvSpPr>
              <a:spLocks/>
            </p:cNvSpPr>
            <p:nvPr/>
          </p:nvSpPr>
          <p:spPr bwMode="auto">
            <a:xfrm>
              <a:off x="7518382" y="3000148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0" name="Freeform 872"/>
            <p:cNvSpPr>
              <a:spLocks/>
            </p:cNvSpPr>
            <p:nvPr/>
          </p:nvSpPr>
          <p:spPr bwMode="auto">
            <a:xfrm>
              <a:off x="7521039" y="3001920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1" name="Freeform 873"/>
            <p:cNvSpPr>
              <a:spLocks/>
            </p:cNvSpPr>
            <p:nvPr/>
          </p:nvSpPr>
          <p:spPr bwMode="auto">
            <a:xfrm>
              <a:off x="7521925" y="3002805"/>
              <a:ext cx="1771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2" name="Freeform 874"/>
            <p:cNvSpPr>
              <a:spLocks/>
            </p:cNvSpPr>
            <p:nvPr/>
          </p:nvSpPr>
          <p:spPr bwMode="auto">
            <a:xfrm>
              <a:off x="7535209" y="3003691"/>
              <a:ext cx="1771" cy="1771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3" name="Freeform 875"/>
            <p:cNvSpPr>
              <a:spLocks/>
            </p:cNvSpPr>
            <p:nvPr/>
          </p:nvSpPr>
          <p:spPr bwMode="auto">
            <a:xfrm>
              <a:off x="7530781" y="3002805"/>
              <a:ext cx="4428" cy="2657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0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1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4 w 5"/>
                <a:gd name="T17" fmla="*/ 1 h 3"/>
                <a:gd name="T18" fmla="*/ 4 w 5"/>
                <a:gd name="T19" fmla="*/ 1 h 3"/>
                <a:gd name="T20" fmla="*/ 5 w 5"/>
                <a:gd name="T21" fmla="*/ 3 h 3"/>
                <a:gd name="T22" fmla="*/ 5 w 5"/>
                <a:gd name="T23" fmla="*/ 3 h 3"/>
                <a:gd name="T24" fmla="*/ 5 w 5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4" name="Freeform 876"/>
            <p:cNvSpPr>
              <a:spLocks/>
            </p:cNvSpPr>
            <p:nvPr/>
          </p:nvSpPr>
          <p:spPr bwMode="auto">
            <a:xfrm>
              <a:off x="7529895" y="3003691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5" name="Freeform 877"/>
            <p:cNvSpPr>
              <a:spLocks/>
            </p:cNvSpPr>
            <p:nvPr/>
          </p:nvSpPr>
          <p:spPr bwMode="auto">
            <a:xfrm>
              <a:off x="7523696" y="3002805"/>
              <a:ext cx="6200" cy="3543"/>
            </a:xfrm>
            <a:custGeom>
              <a:avLst/>
              <a:gdLst>
                <a:gd name="T0" fmla="*/ 0 w 7"/>
                <a:gd name="T1" fmla="*/ 0 h 4"/>
                <a:gd name="T2" fmla="*/ 1 w 7"/>
                <a:gd name="T3" fmla="*/ 0 h 4"/>
                <a:gd name="T4" fmla="*/ 1 w 7"/>
                <a:gd name="T5" fmla="*/ 1 h 4"/>
                <a:gd name="T6" fmla="*/ 2 w 7"/>
                <a:gd name="T7" fmla="*/ 1 h 4"/>
                <a:gd name="T8" fmla="*/ 2 w 7"/>
                <a:gd name="T9" fmla="*/ 1 h 4"/>
                <a:gd name="T10" fmla="*/ 4 w 7"/>
                <a:gd name="T11" fmla="*/ 1 h 4"/>
                <a:gd name="T12" fmla="*/ 4 w 7"/>
                <a:gd name="T13" fmla="*/ 1 h 4"/>
                <a:gd name="T14" fmla="*/ 4 w 7"/>
                <a:gd name="T15" fmla="*/ 1 h 4"/>
                <a:gd name="T16" fmla="*/ 5 w 7"/>
                <a:gd name="T17" fmla="*/ 1 h 4"/>
                <a:gd name="T18" fmla="*/ 5 w 7"/>
                <a:gd name="T19" fmla="*/ 3 h 4"/>
                <a:gd name="T20" fmla="*/ 5 w 7"/>
                <a:gd name="T21" fmla="*/ 3 h 4"/>
                <a:gd name="T22" fmla="*/ 5 w 7"/>
                <a:gd name="T23" fmla="*/ 3 h 4"/>
                <a:gd name="T24" fmla="*/ 5 w 7"/>
                <a:gd name="T25" fmla="*/ 3 h 4"/>
                <a:gd name="T26" fmla="*/ 7 w 7"/>
                <a:gd name="T27" fmla="*/ 4 h 4"/>
                <a:gd name="T28" fmla="*/ 7 w 7"/>
                <a:gd name="T29" fmla="*/ 4 h 4"/>
                <a:gd name="T30" fmla="*/ 7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6" name="Freeform 878"/>
            <p:cNvSpPr>
              <a:spLocks/>
            </p:cNvSpPr>
            <p:nvPr/>
          </p:nvSpPr>
          <p:spPr bwMode="auto">
            <a:xfrm>
              <a:off x="7536981" y="3003691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7" name="Freeform 879"/>
            <p:cNvSpPr>
              <a:spLocks/>
            </p:cNvSpPr>
            <p:nvPr/>
          </p:nvSpPr>
          <p:spPr bwMode="auto">
            <a:xfrm>
              <a:off x="7514839" y="2998377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1 h 2"/>
                <a:gd name="T6" fmla="*/ 2 w 4"/>
                <a:gd name="T7" fmla="*/ 1 h 2"/>
                <a:gd name="T8" fmla="*/ 2 w 4"/>
                <a:gd name="T9" fmla="*/ 1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8" name="Freeform 880"/>
            <p:cNvSpPr>
              <a:spLocks/>
            </p:cNvSpPr>
            <p:nvPr/>
          </p:nvSpPr>
          <p:spPr bwMode="auto">
            <a:xfrm>
              <a:off x="7538752" y="3006348"/>
              <a:ext cx="6200" cy="5314"/>
            </a:xfrm>
            <a:custGeom>
              <a:avLst/>
              <a:gdLst>
                <a:gd name="T0" fmla="*/ 0 w 7"/>
                <a:gd name="T1" fmla="*/ 0 h 6"/>
                <a:gd name="T2" fmla="*/ 2 w 7"/>
                <a:gd name="T3" fmla="*/ 0 h 6"/>
                <a:gd name="T4" fmla="*/ 2 w 7"/>
                <a:gd name="T5" fmla="*/ 0 h 6"/>
                <a:gd name="T6" fmla="*/ 3 w 7"/>
                <a:gd name="T7" fmla="*/ 0 h 6"/>
                <a:gd name="T8" fmla="*/ 3 w 7"/>
                <a:gd name="T9" fmla="*/ 0 h 6"/>
                <a:gd name="T10" fmla="*/ 4 w 7"/>
                <a:gd name="T11" fmla="*/ 1 h 6"/>
                <a:gd name="T12" fmla="*/ 6 w 7"/>
                <a:gd name="T13" fmla="*/ 3 h 6"/>
                <a:gd name="T14" fmla="*/ 6 w 7"/>
                <a:gd name="T15" fmla="*/ 4 h 6"/>
                <a:gd name="T16" fmla="*/ 7 w 7"/>
                <a:gd name="T17" fmla="*/ 4 h 6"/>
                <a:gd name="T18" fmla="*/ 7 w 7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9" name="Freeform 881"/>
            <p:cNvSpPr>
              <a:spLocks/>
            </p:cNvSpPr>
            <p:nvPr/>
          </p:nvSpPr>
          <p:spPr bwMode="auto">
            <a:xfrm>
              <a:off x="7398820" y="2927525"/>
              <a:ext cx="2657" cy="886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0" name="Freeform 882"/>
            <p:cNvSpPr>
              <a:spLocks/>
            </p:cNvSpPr>
            <p:nvPr/>
          </p:nvSpPr>
          <p:spPr bwMode="auto">
            <a:xfrm>
              <a:off x="7402362" y="2927525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3 w 6"/>
                <a:gd name="T5" fmla="*/ 1 h 1"/>
                <a:gd name="T6" fmla="*/ 4 w 6"/>
                <a:gd name="T7" fmla="*/ 1 h 1"/>
                <a:gd name="T8" fmla="*/ 6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1" name="Line 883"/>
            <p:cNvSpPr>
              <a:spLocks noChangeShapeType="1"/>
            </p:cNvSpPr>
            <p:nvPr/>
          </p:nvSpPr>
          <p:spPr bwMode="auto">
            <a:xfrm>
              <a:off x="7591891" y="3049745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2" name="Freeform 884"/>
            <p:cNvSpPr>
              <a:spLocks/>
            </p:cNvSpPr>
            <p:nvPr/>
          </p:nvSpPr>
          <p:spPr bwMode="auto">
            <a:xfrm>
              <a:off x="7614032" y="3055059"/>
              <a:ext cx="5314" cy="6200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2 h 7"/>
                <a:gd name="T6" fmla="*/ 2 w 6"/>
                <a:gd name="T7" fmla="*/ 2 h 7"/>
                <a:gd name="T8" fmla="*/ 3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6 w 6"/>
                <a:gd name="T15" fmla="*/ 3 h 7"/>
                <a:gd name="T16" fmla="*/ 6 w 6"/>
                <a:gd name="T17" fmla="*/ 5 h 7"/>
                <a:gd name="T18" fmla="*/ 6 w 6"/>
                <a:gd name="T19" fmla="*/ 5 h 7"/>
                <a:gd name="T20" fmla="*/ 6 w 6"/>
                <a:gd name="T21" fmla="*/ 5 h 7"/>
                <a:gd name="T22" fmla="*/ 6 w 6"/>
                <a:gd name="T23" fmla="*/ 6 h 7"/>
                <a:gd name="T24" fmla="*/ 6 w 6"/>
                <a:gd name="T25" fmla="*/ 6 h 7"/>
                <a:gd name="T26" fmla="*/ 4 w 6"/>
                <a:gd name="T27" fmla="*/ 7 h 7"/>
                <a:gd name="T28" fmla="*/ 6 w 6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3" name="Freeform 885"/>
            <p:cNvSpPr>
              <a:spLocks/>
            </p:cNvSpPr>
            <p:nvPr/>
          </p:nvSpPr>
          <p:spPr bwMode="auto">
            <a:xfrm>
              <a:off x="7612261" y="3055059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4" name="Line 886"/>
            <p:cNvSpPr>
              <a:spLocks noChangeShapeType="1"/>
            </p:cNvSpPr>
            <p:nvPr/>
          </p:nvSpPr>
          <p:spPr bwMode="auto">
            <a:xfrm>
              <a:off x="7505983" y="299926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5" name="Freeform 887"/>
            <p:cNvSpPr>
              <a:spLocks/>
            </p:cNvSpPr>
            <p:nvPr/>
          </p:nvSpPr>
          <p:spPr bwMode="auto">
            <a:xfrm>
              <a:off x="7397934" y="2923097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2 h 4"/>
                <a:gd name="T3" fmla="*/ 2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6" name="Line 888"/>
            <p:cNvSpPr>
              <a:spLocks noChangeShapeType="1"/>
            </p:cNvSpPr>
            <p:nvPr/>
          </p:nvSpPr>
          <p:spPr bwMode="auto">
            <a:xfrm>
              <a:off x="7401476" y="2927525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7" name="Freeform 889"/>
            <p:cNvSpPr>
              <a:spLocks/>
            </p:cNvSpPr>
            <p:nvPr/>
          </p:nvSpPr>
          <p:spPr bwMode="auto">
            <a:xfrm>
              <a:off x="8166676" y="3094027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8" name="Freeform 890"/>
            <p:cNvSpPr>
              <a:spLocks/>
            </p:cNvSpPr>
            <p:nvPr/>
          </p:nvSpPr>
          <p:spPr bwMode="auto">
            <a:xfrm>
              <a:off x="8170219" y="3094913"/>
              <a:ext cx="2657" cy="62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1 h 7"/>
                <a:gd name="T4" fmla="*/ 3 w 3"/>
                <a:gd name="T5" fmla="*/ 1 h 7"/>
                <a:gd name="T6" fmla="*/ 3 w 3"/>
                <a:gd name="T7" fmla="*/ 3 h 7"/>
                <a:gd name="T8" fmla="*/ 3 w 3"/>
                <a:gd name="T9" fmla="*/ 3 h 7"/>
                <a:gd name="T10" fmla="*/ 1 w 3"/>
                <a:gd name="T11" fmla="*/ 5 h 7"/>
                <a:gd name="T12" fmla="*/ 3 w 3"/>
                <a:gd name="T13" fmla="*/ 7 h 7"/>
                <a:gd name="T14" fmla="*/ 3 w 3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9" name="Freeform 891"/>
            <p:cNvSpPr>
              <a:spLocks/>
            </p:cNvSpPr>
            <p:nvPr/>
          </p:nvSpPr>
          <p:spPr bwMode="auto">
            <a:xfrm>
              <a:off x="8167562" y="3094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0" name="Freeform 892"/>
            <p:cNvSpPr>
              <a:spLocks/>
            </p:cNvSpPr>
            <p:nvPr/>
          </p:nvSpPr>
          <p:spPr bwMode="auto">
            <a:xfrm>
              <a:off x="8167562" y="309402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1" name="Freeform 893"/>
            <p:cNvSpPr>
              <a:spLocks/>
            </p:cNvSpPr>
            <p:nvPr/>
          </p:nvSpPr>
          <p:spPr bwMode="auto">
            <a:xfrm>
              <a:off x="8125936" y="3078085"/>
              <a:ext cx="9742" cy="9742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3 h 11"/>
                <a:gd name="T4" fmla="*/ 3 w 11"/>
                <a:gd name="T5" fmla="*/ 4 h 11"/>
                <a:gd name="T6" fmla="*/ 3 w 11"/>
                <a:gd name="T7" fmla="*/ 7 h 11"/>
                <a:gd name="T8" fmla="*/ 4 w 11"/>
                <a:gd name="T9" fmla="*/ 7 h 11"/>
                <a:gd name="T10" fmla="*/ 4 w 11"/>
                <a:gd name="T11" fmla="*/ 7 h 11"/>
                <a:gd name="T12" fmla="*/ 5 w 11"/>
                <a:gd name="T13" fmla="*/ 8 h 11"/>
                <a:gd name="T14" fmla="*/ 5 w 11"/>
                <a:gd name="T15" fmla="*/ 8 h 11"/>
                <a:gd name="T16" fmla="*/ 7 w 11"/>
                <a:gd name="T17" fmla="*/ 10 h 11"/>
                <a:gd name="T18" fmla="*/ 8 w 11"/>
                <a:gd name="T19" fmla="*/ 10 h 11"/>
                <a:gd name="T20" fmla="*/ 11 w 1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1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2" name="Freeform 894"/>
            <p:cNvSpPr>
              <a:spLocks/>
            </p:cNvSpPr>
            <p:nvPr/>
          </p:nvSpPr>
          <p:spPr bwMode="auto">
            <a:xfrm>
              <a:off x="8135678" y="3087827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3" name="Freeform 895"/>
            <p:cNvSpPr>
              <a:spLocks/>
            </p:cNvSpPr>
            <p:nvPr/>
          </p:nvSpPr>
          <p:spPr bwMode="auto">
            <a:xfrm>
              <a:off x="8136564" y="3087827"/>
              <a:ext cx="3543" cy="0"/>
            </a:xfrm>
            <a:custGeom>
              <a:avLst/>
              <a:gdLst>
                <a:gd name="T0" fmla="*/ 0 w 4"/>
                <a:gd name="T1" fmla="*/ 2 w 4"/>
                <a:gd name="T2" fmla="*/ 3 w 4"/>
                <a:gd name="T3" fmla="*/ 4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4" name="Freeform 896"/>
            <p:cNvSpPr>
              <a:spLocks/>
            </p:cNvSpPr>
            <p:nvPr/>
          </p:nvSpPr>
          <p:spPr bwMode="auto">
            <a:xfrm>
              <a:off x="8140107" y="3087827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5" name="Freeform 897"/>
            <p:cNvSpPr>
              <a:spLocks/>
            </p:cNvSpPr>
            <p:nvPr/>
          </p:nvSpPr>
          <p:spPr bwMode="auto">
            <a:xfrm>
              <a:off x="8141878" y="3088713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3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3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6" name="Freeform 898"/>
            <p:cNvSpPr>
              <a:spLocks/>
            </p:cNvSpPr>
            <p:nvPr/>
          </p:nvSpPr>
          <p:spPr bwMode="auto">
            <a:xfrm>
              <a:off x="8145420" y="3092256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7" name="Freeform 899"/>
            <p:cNvSpPr>
              <a:spLocks/>
            </p:cNvSpPr>
            <p:nvPr/>
          </p:nvSpPr>
          <p:spPr bwMode="auto">
            <a:xfrm>
              <a:off x="8146306" y="3094027"/>
              <a:ext cx="20370" cy="4428"/>
            </a:xfrm>
            <a:custGeom>
              <a:avLst/>
              <a:gdLst>
                <a:gd name="T0" fmla="*/ 0 w 23"/>
                <a:gd name="T1" fmla="*/ 1 h 5"/>
                <a:gd name="T2" fmla="*/ 1 w 23"/>
                <a:gd name="T3" fmla="*/ 1 h 5"/>
                <a:gd name="T4" fmla="*/ 5 w 23"/>
                <a:gd name="T5" fmla="*/ 2 h 5"/>
                <a:gd name="T6" fmla="*/ 7 w 23"/>
                <a:gd name="T7" fmla="*/ 2 h 5"/>
                <a:gd name="T8" fmla="*/ 8 w 23"/>
                <a:gd name="T9" fmla="*/ 4 h 5"/>
                <a:gd name="T10" fmla="*/ 9 w 23"/>
                <a:gd name="T11" fmla="*/ 5 h 5"/>
                <a:gd name="T12" fmla="*/ 12 w 23"/>
                <a:gd name="T13" fmla="*/ 5 h 5"/>
                <a:gd name="T14" fmla="*/ 13 w 23"/>
                <a:gd name="T15" fmla="*/ 5 h 5"/>
                <a:gd name="T16" fmla="*/ 15 w 23"/>
                <a:gd name="T17" fmla="*/ 5 h 5"/>
                <a:gd name="T18" fmla="*/ 18 w 23"/>
                <a:gd name="T19" fmla="*/ 4 h 5"/>
                <a:gd name="T20" fmla="*/ 18 w 23"/>
                <a:gd name="T21" fmla="*/ 2 h 5"/>
                <a:gd name="T22" fmla="*/ 18 w 23"/>
                <a:gd name="T23" fmla="*/ 1 h 5"/>
                <a:gd name="T24" fmla="*/ 19 w 23"/>
                <a:gd name="T25" fmla="*/ 0 h 5"/>
                <a:gd name="T26" fmla="*/ 20 w 23"/>
                <a:gd name="T27" fmla="*/ 0 h 5"/>
                <a:gd name="T28" fmla="*/ 23 w 23"/>
                <a:gd name="T29" fmla="*/ 0 h 5"/>
                <a:gd name="T30" fmla="*/ 23 w 23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5">
                  <a:moveTo>
                    <a:pt x="0" y="1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8" name="Freeform 900"/>
            <p:cNvSpPr>
              <a:spLocks/>
            </p:cNvSpPr>
            <p:nvPr/>
          </p:nvSpPr>
          <p:spPr bwMode="auto">
            <a:xfrm>
              <a:off x="8115308" y="3063915"/>
              <a:ext cx="9742" cy="11513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1 w 11"/>
                <a:gd name="T9" fmla="*/ 3 h 13"/>
                <a:gd name="T10" fmla="*/ 4 w 11"/>
                <a:gd name="T11" fmla="*/ 4 h 13"/>
                <a:gd name="T12" fmla="*/ 5 w 11"/>
                <a:gd name="T13" fmla="*/ 4 h 13"/>
                <a:gd name="T14" fmla="*/ 7 w 11"/>
                <a:gd name="T15" fmla="*/ 4 h 13"/>
                <a:gd name="T16" fmla="*/ 8 w 11"/>
                <a:gd name="T17" fmla="*/ 4 h 13"/>
                <a:gd name="T18" fmla="*/ 8 w 11"/>
                <a:gd name="T19" fmla="*/ 5 h 13"/>
                <a:gd name="T20" fmla="*/ 8 w 11"/>
                <a:gd name="T21" fmla="*/ 5 h 13"/>
                <a:gd name="T22" fmla="*/ 8 w 11"/>
                <a:gd name="T23" fmla="*/ 7 h 13"/>
                <a:gd name="T24" fmla="*/ 5 w 11"/>
                <a:gd name="T25" fmla="*/ 8 h 13"/>
                <a:gd name="T26" fmla="*/ 5 w 11"/>
                <a:gd name="T27" fmla="*/ 8 h 13"/>
                <a:gd name="T28" fmla="*/ 4 w 11"/>
                <a:gd name="T29" fmla="*/ 9 h 13"/>
                <a:gd name="T30" fmla="*/ 4 w 11"/>
                <a:gd name="T31" fmla="*/ 9 h 13"/>
                <a:gd name="T32" fmla="*/ 5 w 11"/>
                <a:gd name="T33" fmla="*/ 9 h 13"/>
                <a:gd name="T34" fmla="*/ 8 w 11"/>
                <a:gd name="T35" fmla="*/ 12 h 13"/>
                <a:gd name="T36" fmla="*/ 9 w 11"/>
                <a:gd name="T37" fmla="*/ 12 h 13"/>
                <a:gd name="T38" fmla="*/ 11 w 11"/>
                <a:gd name="T39" fmla="*/ 13 h 13"/>
                <a:gd name="T40" fmla="*/ 11 w 11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9" name="Freeform 901"/>
            <p:cNvSpPr>
              <a:spLocks/>
            </p:cNvSpPr>
            <p:nvPr/>
          </p:nvSpPr>
          <p:spPr bwMode="auto">
            <a:xfrm>
              <a:off x="8125051" y="307542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0" name="Freeform 902"/>
            <p:cNvSpPr>
              <a:spLocks/>
            </p:cNvSpPr>
            <p:nvPr/>
          </p:nvSpPr>
          <p:spPr bwMode="auto">
            <a:xfrm>
              <a:off x="8112651" y="3050630"/>
              <a:ext cx="1771" cy="265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1" name="Freeform 903"/>
            <p:cNvSpPr>
              <a:spLocks/>
            </p:cNvSpPr>
            <p:nvPr/>
          </p:nvSpPr>
          <p:spPr bwMode="auto">
            <a:xfrm>
              <a:off x="8111766" y="3053287"/>
              <a:ext cx="7085" cy="10628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0 w 8"/>
                <a:gd name="T5" fmla="*/ 2 h 12"/>
                <a:gd name="T6" fmla="*/ 1 w 8"/>
                <a:gd name="T7" fmla="*/ 4 h 12"/>
                <a:gd name="T8" fmla="*/ 3 w 8"/>
                <a:gd name="T9" fmla="*/ 5 h 12"/>
                <a:gd name="T10" fmla="*/ 5 w 8"/>
                <a:gd name="T11" fmla="*/ 5 h 12"/>
                <a:gd name="T12" fmla="*/ 7 w 8"/>
                <a:gd name="T13" fmla="*/ 5 h 12"/>
                <a:gd name="T14" fmla="*/ 8 w 8"/>
                <a:gd name="T15" fmla="*/ 5 h 12"/>
                <a:gd name="T16" fmla="*/ 8 w 8"/>
                <a:gd name="T17" fmla="*/ 7 h 12"/>
                <a:gd name="T18" fmla="*/ 8 w 8"/>
                <a:gd name="T19" fmla="*/ 9 h 12"/>
                <a:gd name="T20" fmla="*/ 7 w 8"/>
                <a:gd name="T21" fmla="*/ 11 h 12"/>
                <a:gd name="T22" fmla="*/ 4 w 8"/>
                <a:gd name="T23" fmla="*/ 11 h 12"/>
                <a:gd name="T24" fmla="*/ 4 w 8"/>
                <a:gd name="T25" fmla="*/ 11 h 12"/>
                <a:gd name="T26" fmla="*/ 4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2" name="Freeform 904"/>
            <p:cNvSpPr>
              <a:spLocks/>
            </p:cNvSpPr>
            <p:nvPr/>
          </p:nvSpPr>
          <p:spPr bwMode="auto">
            <a:xfrm>
              <a:off x="8109995" y="3049745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3" name="Line 905"/>
            <p:cNvSpPr>
              <a:spLocks noChangeShapeType="1"/>
            </p:cNvSpPr>
            <p:nvPr/>
          </p:nvSpPr>
          <p:spPr bwMode="auto">
            <a:xfrm>
              <a:off x="8112651" y="3050630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4" name="Freeform 906"/>
            <p:cNvSpPr>
              <a:spLocks/>
            </p:cNvSpPr>
            <p:nvPr/>
          </p:nvSpPr>
          <p:spPr bwMode="auto">
            <a:xfrm>
              <a:off x="8099367" y="3053287"/>
              <a:ext cx="6200" cy="4428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2 w 7"/>
                <a:gd name="T5" fmla="*/ 4 h 5"/>
                <a:gd name="T6" fmla="*/ 3 w 7"/>
                <a:gd name="T7" fmla="*/ 4 h 5"/>
                <a:gd name="T8" fmla="*/ 4 w 7"/>
                <a:gd name="T9" fmla="*/ 5 h 5"/>
                <a:gd name="T10" fmla="*/ 4 w 7"/>
                <a:gd name="T11" fmla="*/ 5 h 5"/>
                <a:gd name="T12" fmla="*/ 6 w 7"/>
                <a:gd name="T13" fmla="*/ 4 h 5"/>
                <a:gd name="T14" fmla="*/ 7 w 7"/>
                <a:gd name="T15" fmla="*/ 4 h 5"/>
                <a:gd name="T16" fmla="*/ 7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5" name="Freeform 907"/>
            <p:cNvSpPr>
              <a:spLocks/>
            </p:cNvSpPr>
            <p:nvPr/>
          </p:nvSpPr>
          <p:spPr bwMode="auto">
            <a:xfrm>
              <a:off x="8105566" y="3055059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6" name="Freeform 908"/>
            <p:cNvSpPr>
              <a:spLocks/>
            </p:cNvSpPr>
            <p:nvPr/>
          </p:nvSpPr>
          <p:spPr bwMode="auto">
            <a:xfrm>
              <a:off x="8106452" y="3049745"/>
              <a:ext cx="3543" cy="5314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5 h 6"/>
                <a:gd name="T4" fmla="*/ 0 w 4"/>
                <a:gd name="T5" fmla="*/ 5 h 6"/>
                <a:gd name="T6" fmla="*/ 0 w 4"/>
                <a:gd name="T7" fmla="*/ 2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7" name="Freeform 909"/>
            <p:cNvSpPr>
              <a:spLocks/>
            </p:cNvSpPr>
            <p:nvPr/>
          </p:nvSpPr>
          <p:spPr bwMode="auto">
            <a:xfrm>
              <a:off x="8090510" y="3047088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1 w 4"/>
                <a:gd name="T7" fmla="*/ 3 h 4"/>
                <a:gd name="T8" fmla="*/ 1 w 4"/>
                <a:gd name="T9" fmla="*/ 3 h 4"/>
                <a:gd name="T10" fmla="*/ 2 w 4"/>
                <a:gd name="T11" fmla="*/ 4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8" name="Freeform 910"/>
            <p:cNvSpPr>
              <a:spLocks/>
            </p:cNvSpPr>
            <p:nvPr/>
          </p:nvSpPr>
          <p:spPr bwMode="auto">
            <a:xfrm>
              <a:off x="8094053" y="3050630"/>
              <a:ext cx="5314" cy="2657"/>
            </a:xfrm>
            <a:custGeom>
              <a:avLst/>
              <a:gdLst>
                <a:gd name="T0" fmla="*/ 0 w 6"/>
                <a:gd name="T1" fmla="*/ 0 h 3"/>
                <a:gd name="T2" fmla="*/ 1 w 6"/>
                <a:gd name="T3" fmla="*/ 0 h 3"/>
                <a:gd name="T4" fmla="*/ 5 w 6"/>
                <a:gd name="T5" fmla="*/ 1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6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89" name="Freeform 911"/>
            <p:cNvSpPr>
              <a:spLocks/>
            </p:cNvSpPr>
            <p:nvPr/>
          </p:nvSpPr>
          <p:spPr bwMode="auto">
            <a:xfrm>
              <a:off x="8078997" y="3039117"/>
              <a:ext cx="1771" cy="177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0" name="Freeform 912"/>
            <p:cNvSpPr>
              <a:spLocks/>
            </p:cNvSpPr>
            <p:nvPr/>
          </p:nvSpPr>
          <p:spPr bwMode="auto">
            <a:xfrm>
              <a:off x="8078997" y="3040888"/>
              <a:ext cx="11513" cy="6200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2 h 7"/>
                <a:gd name="T4" fmla="*/ 0 w 13"/>
                <a:gd name="T5" fmla="*/ 3 h 7"/>
                <a:gd name="T6" fmla="*/ 2 w 13"/>
                <a:gd name="T7" fmla="*/ 3 h 7"/>
                <a:gd name="T8" fmla="*/ 6 w 13"/>
                <a:gd name="T9" fmla="*/ 6 h 7"/>
                <a:gd name="T10" fmla="*/ 7 w 13"/>
                <a:gd name="T11" fmla="*/ 6 h 7"/>
                <a:gd name="T12" fmla="*/ 8 w 13"/>
                <a:gd name="T13" fmla="*/ 7 h 7"/>
                <a:gd name="T14" fmla="*/ 11 w 13"/>
                <a:gd name="T15" fmla="*/ 7 h 7"/>
                <a:gd name="T16" fmla="*/ 13 w 1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1" name="Freeform 913"/>
            <p:cNvSpPr>
              <a:spLocks/>
            </p:cNvSpPr>
            <p:nvPr/>
          </p:nvSpPr>
          <p:spPr bwMode="auto">
            <a:xfrm>
              <a:off x="8024087" y="3032917"/>
              <a:ext cx="12399" cy="7971"/>
            </a:xfrm>
            <a:custGeom>
              <a:avLst/>
              <a:gdLst>
                <a:gd name="T0" fmla="*/ 0 w 14"/>
                <a:gd name="T1" fmla="*/ 9 h 9"/>
                <a:gd name="T2" fmla="*/ 3 w 14"/>
                <a:gd name="T3" fmla="*/ 9 h 9"/>
                <a:gd name="T4" fmla="*/ 4 w 14"/>
                <a:gd name="T5" fmla="*/ 7 h 9"/>
                <a:gd name="T6" fmla="*/ 8 w 14"/>
                <a:gd name="T7" fmla="*/ 4 h 9"/>
                <a:gd name="T8" fmla="*/ 10 w 14"/>
                <a:gd name="T9" fmla="*/ 3 h 9"/>
                <a:gd name="T10" fmla="*/ 10 w 14"/>
                <a:gd name="T11" fmla="*/ 1 h 9"/>
                <a:gd name="T12" fmla="*/ 11 w 14"/>
                <a:gd name="T13" fmla="*/ 0 h 9"/>
                <a:gd name="T14" fmla="*/ 14 w 14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3" y="9"/>
                  </a:lnTo>
                  <a:lnTo>
                    <a:pt x="4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2" name="Freeform 914"/>
            <p:cNvSpPr>
              <a:spLocks/>
            </p:cNvSpPr>
            <p:nvPr/>
          </p:nvSpPr>
          <p:spPr bwMode="auto">
            <a:xfrm>
              <a:off x="8050656" y="3016090"/>
              <a:ext cx="2657" cy="7085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5 h 8"/>
                <a:gd name="T6" fmla="*/ 1 w 3"/>
                <a:gd name="T7" fmla="*/ 4 h 8"/>
                <a:gd name="T8" fmla="*/ 1 w 3"/>
                <a:gd name="T9" fmla="*/ 3 h 8"/>
                <a:gd name="T10" fmla="*/ 3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3" name="Freeform 915"/>
            <p:cNvSpPr>
              <a:spLocks/>
            </p:cNvSpPr>
            <p:nvPr/>
          </p:nvSpPr>
          <p:spPr bwMode="auto">
            <a:xfrm>
              <a:off x="8053313" y="3013433"/>
              <a:ext cx="10628" cy="2657"/>
            </a:xfrm>
            <a:custGeom>
              <a:avLst/>
              <a:gdLst>
                <a:gd name="T0" fmla="*/ 0 w 12"/>
                <a:gd name="T1" fmla="*/ 3 h 3"/>
                <a:gd name="T2" fmla="*/ 1 w 12"/>
                <a:gd name="T3" fmla="*/ 2 h 3"/>
                <a:gd name="T4" fmla="*/ 2 w 12"/>
                <a:gd name="T5" fmla="*/ 2 h 3"/>
                <a:gd name="T6" fmla="*/ 4 w 12"/>
                <a:gd name="T7" fmla="*/ 2 h 3"/>
                <a:gd name="T8" fmla="*/ 5 w 12"/>
                <a:gd name="T9" fmla="*/ 2 h 3"/>
                <a:gd name="T10" fmla="*/ 6 w 12"/>
                <a:gd name="T11" fmla="*/ 2 h 3"/>
                <a:gd name="T12" fmla="*/ 9 w 12"/>
                <a:gd name="T13" fmla="*/ 0 h 3"/>
                <a:gd name="T14" fmla="*/ 10 w 12"/>
                <a:gd name="T15" fmla="*/ 2 h 3"/>
                <a:gd name="T16" fmla="*/ 12 w 12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2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4" name="Freeform 916"/>
            <p:cNvSpPr>
              <a:spLocks/>
            </p:cNvSpPr>
            <p:nvPr/>
          </p:nvSpPr>
          <p:spPr bwMode="auto">
            <a:xfrm>
              <a:off x="8063941" y="3015204"/>
              <a:ext cx="4428" cy="3543"/>
            </a:xfrm>
            <a:custGeom>
              <a:avLst/>
              <a:gdLst>
                <a:gd name="T0" fmla="*/ 0 w 5"/>
                <a:gd name="T1" fmla="*/ 0 h 4"/>
                <a:gd name="T2" fmla="*/ 3 w 5"/>
                <a:gd name="T3" fmla="*/ 2 h 4"/>
                <a:gd name="T4" fmla="*/ 4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5" name="Freeform 917"/>
            <p:cNvSpPr>
              <a:spLocks/>
            </p:cNvSpPr>
            <p:nvPr/>
          </p:nvSpPr>
          <p:spPr bwMode="auto">
            <a:xfrm>
              <a:off x="8068369" y="3018747"/>
              <a:ext cx="12399" cy="20370"/>
            </a:xfrm>
            <a:custGeom>
              <a:avLst/>
              <a:gdLst>
                <a:gd name="T0" fmla="*/ 0 w 14"/>
                <a:gd name="T1" fmla="*/ 0 h 23"/>
                <a:gd name="T2" fmla="*/ 3 w 14"/>
                <a:gd name="T3" fmla="*/ 1 h 23"/>
                <a:gd name="T4" fmla="*/ 3 w 14"/>
                <a:gd name="T5" fmla="*/ 2 h 23"/>
                <a:gd name="T6" fmla="*/ 7 w 14"/>
                <a:gd name="T7" fmla="*/ 2 h 23"/>
                <a:gd name="T8" fmla="*/ 7 w 14"/>
                <a:gd name="T9" fmla="*/ 4 h 23"/>
                <a:gd name="T10" fmla="*/ 8 w 14"/>
                <a:gd name="T11" fmla="*/ 5 h 23"/>
                <a:gd name="T12" fmla="*/ 8 w 14"/>
                <a:gd name="T13" fmla="*/ 6 h 23"/>
                <a:gd name="T14" fmla="*/ 8 w 14"/>
                <a:gd name="T15" fmla="*/ 8 h 23"/>
                <a:gd name="T16" fmla="*/ 10 w 14"/>
                <a:gd name="T17" fmla="*/ 12 h 23"/>
                <a:gd name="T18" fmla="*/ 10 w 14"/>
                <a:gd name="T19" fmla="*/ 13 h 23"/>
                <a:gd name="T20" fmla="*/ 12 w 14"/>
                <a:gd name="T21" fmla="*/ 19 h 23"/>
                <a:gd name="T22" fmla="*/ 14 w 14"/>
                <a:gd name="T23" fmla="*/ 20 h 23"/>
                <a:gd name="T24" fmla="*/ 12 w 14"/>
                <a:gd name="T25" fmla="*/ 23 h 23"/>
                <a:gd name="T26" fmla="*/ 14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4" y="2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6" name="Freeform 918"/>
            <p:cNvSpPr>
              <a:spLocks/>
            </p:cNvSpPr>
            <p:nvPr/>
          </p:nvSpPr>
          <p:spPr bwMode="auto">
            <a:xfrm>
              <a:off x="8036486" y="3027603"/>
              <a:ext cx="9742" cy="5314"/>
            </a:xfrm>
            <a:custGeom>
              <a:avLst/>
              <a:gdLst>
                <a:gd name="T0" fmla="*/ 0 w 11"/>
                <a:gd name="T1" fmla="*/ 6 h 6"/>
                <a:gd name="T2" fmla="*/ 3 w 11"/>
                <a:gd name="T3" fmla="*/ 4 h 6"/>
                <a:gd name="T4" fmla="*/ 5 w 11"/>
                <a:gd name="T5" fmla="*/ 4 h 6"/>
                <a:gd name="T6" fmla="*/ 8 w 11"/>
                <a:gd name="T7" fmla="*/ 4 h 6"/>
                <a:gd name="T8" fmla="*/ 8 w 11"/>
                <a:gd name="T9" fmla="*/ 3 h 6"/>
                <a:gd name="T10" fmla="*/ 11 w 11"/>
                <a:gd name="T11" fmla="*/ 2 h 6"/>
                <a:gd name="T12" fmla="*/ 11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7" name="Freeform 919"/>
            <p:cNvSpPr>
              <a:spLocks/>
            </p:cNvSpPr>
            <p:nvPr/>
          </p:nvSpPr>
          <p:spPr bwMode="auto">
            <a:xfrm>
              <a:off x="8046228" y="3026718"/>
              <a:ext cx="1771" cy="8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8" name="Freeform 920"/>
            <p:cNvSpPr>
              <a:spLocks/>
            </p:cNvSpPr>
            <p:nvPr/>
          </p:nvSpPr>
          <p:spPr bwMode="auto">
            <a:xfrm>
              <a:off x="8047999" y="3023175"/>
              <a:ext cx="2657" cy="3543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3 h 4"/>
                <a:gd name="T4" fmla="*/ 2 w 3"/>
                <a:gd name="T5" fmla="*/ 3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9" name="Freeform 921"/>
            <p:cNvSpPr>
              <a:spLocks/>
            </p:cNvSpPr>
            <p:nvPr/>
          </p:nvSpPr>
          <p:spPr bwMode="auto">
            <a:xfrm>
              <a:off x="8016116" y="3047973"/>
              <a:ext cx="13285" cy="9742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0 h 11"/>
                <a:gd name="T4" fmla="*/ 15 w 15"/>
                <a:gd name="T5" fmla="*/ 10 h 11"/>
                <a:gd name="T6" fmla="*/ 13 w 15"/>
                <a:gd name="T7" fmla="*/ 10 h 11"/>
                <a:gd name="T8" fmla="*/ 11 w 15"/>
                <a:gd name="T9" fmla="*/ 8 h 11"/>
                <a:gd name="T10" fmla="*/ 9 w 15"/>
                <a:gd name="T11" fmla="*/ 7 h 11"/>
                <a:gd name="T12" fmla="*/ 9 w 15"/>
                <a:gd name="T13" fmla="*/ 7 h 11"/>
                <a:gd name="T14" fmla="*/ 5 w 15"/>
                <a:gd name="T15" fmla="*/ 7 h 11"/>
                <a:gd name="T16" fmla="*/ 4 w 15"/>
                <a:gd name="T17" fmla="*/ 6 h 11"/>
                <a:gd name="T18" fmla="*/ 4 w 15"/>
                <a:gd name="T19" fmla="*/ 6 h 11"/>
                <a:gd name="T20" fmla="*/ 4 w 15"/>
                <a:gd name="T21" fmla="*/ 4 h 11"/>
                <a:gd name="T22" fmla="*/ 4 w 15"/>
                <a:gd name="T23" fmla="*/ 3 h 11"/>
                <a:gd name="T24" fmla="*/ 0 w 15"/>
                <a:gd name="T25" fmla="*/ 0 h 11"/>
                <a:gd name="T26" fmla="*/ 0 w 15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0" name="Freeform 922"/>
            <p:cNvSpPr>
              <a:spLocks/>
            </p:cNvSpPr>
            <p:nvPr/>
          </p:nvSpPr>
          <p:spPr bwMode="auto">
            <a:xfrm>
              <a:off x="8022315" y="3040888"/>
              <a:ext cx="1771" cy="1771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1" name="Freeform 923"/>
            <p:cNvSpPr>
              <a:spLocks/>
            </p:cNvSpPr>
            <p:nvPr/>
          </p:nvSpPr>
          <p:spPr bwMode="auto">
            <a:xfrm>
              <a:off x="8016116" y="3046202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2" name="Freeform 924"/>
            <p:cNvSpPr>
              <a:spLocks/>
            </p:cNvSpPr>
            <p:nvPr/>
          </p:nvSpPr>
          <p:spPr bwMode="auto">
            <a:xfrm>
              <a:off x="8017002" y="3042659"/>
              <a:ext cx="5314" cy="3543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3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3" name="Freeform 925"/>
            <p:cNvSpPr>
              <a:spLocks/>
            </p:cNvSpPr>
            <p:nvPr/>
          </p:nvSpPr>
          <p:spPr bwMode="auto">
            <a:xfrm>
              <a:off x="8025858" y="3057715"/>
              <a:ext cx="3543" cy="8856"/>
            </a:xfrm>
            <a:custGeom>
              <a:avLst/>
              <a:gdLst>
                <a:gd name="T0" fmla="*/ 1 w 4"/>
                <a:gd name="T1" fmla="*/ 10 h 10"/>
                <a:gd name="T2" fmla="*/ 0 w 4"/>
                <a:gd name="T3" fmla="*/ 8 h 10"/>
                <a:gd name="T4" fmla="*/ 0 w 4"/>
                <a:gd name="T5" fmla="*/ 7 h 10"/>
                <a:gd name="T6" fmla="*/ 0 w 4"/>
                <a:gd name="T7" fmla="*/ 6 h 10"/>
                <a:gd name="T8" fmla="*/ 0 w 4"/>
                <a:gd name="T9" fmla="*/ 6 h 10"/>
                <a:gd name="T10" fmla="*/ 1 w 4"/>
                <a:gd name="T11" fmla="*/ 4 h 10"/>
                <a:gd name="T12" fmla="*/ 2 w 4"/>
                <a:gd name="T13" fmla="*/ 3 h 10"/>
                <a:gd name="T14" fmla="*/ 4 w 4"/>
                <a:gd name="T15" fmla="*/ 2 h 10"/>
                <a:gd name="T16" fmla="*/ 4 w 4"/>
                <a:gd name="T17" fmla="*/ 2 h 10"/>
                <a:gd name="T18" fmla="*/ 4 w 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4" name="Freeform 926"/>
            <p:cNvSpPr>
              <a:spLocks/>
            </p:cNvSpPr>
            <p:nvPr/>
          </p:nvSpPr>
          <p:spPr bwMode="auto">
            <a:xfrm>
              <a:off x="8026744" y="3066572"/>
              <a:ext cx="2657" cy="3543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5" name="Freeform 927"/>
            <p:cNvSpPr>
              <a:spLocks/>
            </p:cNvSpPr>
            <p:nvPr/>
          </p:nvSpPr>
          <p:spPr bwMode="auto">
            <a:xfrm>
              <a:off x="8025858" y="3070115"/>
              <a:ext cx="3543" cy="8856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0 w 4"/>
                <a:gd name="T5" fmla="*/ 9 h 10"/>
                <a:gd name="T6" fmla="*/ 4 w 4"/>
                <a:gd name="T7" fmla="*/ 5 h 10"/>
                <a:gd name="T8" fmla="*/ 4 w 4"/>
                <a:gd name="T9" fmla="*/ 5 h 10"/>
                <a:gd name="T10" fmla="*/ 4 w 4"/>
                <a:gd name="T11" fmla="*/ 2 h 10"/>
                <a:gd name="T12" fmla="*/ 4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6" name="Line 928"/>
            <p:cNvSpPr>
              <a:spLocks noChangeShapeType="1"/>
            </p:cNvSpPr>
            <p:nvPr/>
          </p:nvSpPr>
          <p:spPr bwMode="auto">
            <a:xfrm flipV="1">
              <a:off x="8025858" y="3078971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7" name="Freeform 929"/>
            <p:cNvSpPr>
              <a:spLocks/>
            </p:cNvSpPr>
            <p:nvPr/>
          </p:nvSpPr>
          <p:spPr bwMode="auto">
            <a:xfrm>
              <a:off x="8002831" y="3083399"/>
              <a:ext cx="7971" cy="5314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1 h 6"/>
                <a:gd name="T4" fmla="*/ 3 w 9"/>
                <a:gd name="T5" fmla="*/ 2 h 6"/>
                <a:gd name="T6" fmla="*/ 3 w 9"/>
                <a:gd name="T7" fmla="*/ 4 h 6"/>
                <a:gd name="T8" fmla="*/ 5 w 9"/>
                <a:gd name="T9" fmla="*/ 5 h 6"/>
                <a:gd name="T10" fmla="*/ 8 w 9"/>
                <a:gd name="T11" fmla="*/ 6 h 6"/>
                <a:gd name="T12" fmla="*/ 9 w 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5"/>
                  </a:lnTo>
                  <a:lnTo>
                    <a:pt x="8" y="6"/>
                  </a:lnTo>
                  <a:lnTo>
                    <a:pt x="9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8" name="Freeform 930"/>
            <p:cNvSpPr>
              <a:spLocks/>
            </p:cNvSpPr>
            <p:nvPr/>
          </p:nvSpPr>
          <p:spPr bwMode="auto">
            <a:xfrm>
              <a:off x="8010802" y="3088713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09" name="Freeform 931"/>
            <p:cNvSpPr>
              <a:spLocks/>
            </p:cNvSpPr>
            <p:nvPr/>
          </p:nvSpPr>
          <p:spPr bwMode="auto">
            <a:xfrm>
              <a:off x="8013459" y="3080742"/>
              <a:ext cx="15942" cy="13285"/>
            </a:xfrm>
            <a:custGeom>
              <a:avLst/>
              <a:gdLst>
                <a:gd name="T0" fmla="*/ 0 w 18"/>
                <a:gd name="T1" fmla="*/ 11 h 15"/>
                <a:gd name="T2" fmla="*/ 0 w 18"/>
                <a:gd name="T3" fmla="*/ 11 h 15"/>
                <a:gd name="T4" fmla="*/ 3 w 18"/>
                <a:gd name="T5" fmla="*/ 12 h 15"/>
                <a:gd name="T6" fmla="*/ 4 w 18"/>
                <a:gd name="T7" fmla="*/ 13 h 15"/>
                <a:gd name="T8" fmla="*/ 8 w 18"/>
                <a:gd name="T9" fmla="*/ 15 h 15"/>
                <a:gd name="T10" fmla="*/ 12 w 18"/>
                <a:gd name="T11" fmla="*/ 15 h 15"/>
                <a:gd name="T12" fmla="*/ 14 w 18"/>
                <a:gd name="T13" fmla="*/ 15 h 15"/>
                <a:gd name="T14" fmla="*/ 15 w 18"/>
                <a:gd name="T15" fmla="*/ 15 h 15"/>
                <a:gd name="T16" fmla="*/ 16 w 18"/>
                <a:gd name="T17" fmla="*/ 15 h 15"/>
                <a:gd name="T18" fmla="*/ 16 w 18"/>
                <a:gd name="T19" fmla="*/ 15 h 15"/>
                <a:gd name="T20" fmla="*/ 16 w 18"/>
                <a:gd name="T21" fmla="*/ 13 h 15"/>
                <a:gd name="T22" fmla="*/ 16 w 18"/>
                <a:gd name="T23" fmla="*/ 12 h 15"/>
                <a:gd name="T24" fmla="*/ 18 w 18"/>
                <a:gd name="T25" fmla="*/ 11 h 15"/>
                <a:gd name="T26" fmla="*/ 18 w 18"/>
                <a:gd name="T27" fmla="*/ 11 h 15"/>
                <a:gd name="T28" fmla="*/ 15 w 18"/>
                <a:gd name="T29" fmla="*/ 7 h 15"/>
                <a:gd name="T30" fmla="*/ 14 w 18"/>
                <a:gd name="T31" fmla="*/ 3 h 15"/>
                <a:gd name="T32" fmla="*/ 14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0" y="11"/>
                  </a:moveTo>
                  <a:lnTo>
                    <a:pt x="0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0" name="Freeform 932"/>
            <p:cNvSpPr>
              <a:spLocks/>
            </p:cNvSpPr>
            <p:nvPr/>
          </p:nvSpPr>
          <p:spPr bwMode="auto">
            <a:xfrm>
              <a:off x="7954121" y="3085171"/>
              <a:ext cx="1771" cy="5314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3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1" name="Freeform 933"/>
            <p:cNvSpPr>
              <a:spLocks/>
            </p:cNvSpPr>
            <p:nvPr/>
          </p:nvSpPr>
          <p:spPr bwMode="auto">
            <a:xfrm>
              <a:off x="7955892" y="3083399"/>
              <a:ext cx="9742" cy="1771"/>
            </a:xfrm>
            <a:custGeom>
              <a:avLst/>
              <a:gdLst>
                <a:gd name="T0" fmla="*/ 0 w 11"/>
                <a:gd name="T1" fmla="*/ 2 h 2"/>
                <a:gd name="T2" fmla="*/ 2 w 11"/>
                <a:gd name="T3" fmla="*/ 1 h 2"/>
                <a:gd name="T4" fmla="*/ 3 w 11"/>
                <a:gd name="T5" fmla="*/ 1 h 2"/>
                <a:gd name="T6" fmla="*/ 4 w 11"/>
                <a:gd name="T7" fmla="*/ 1 h 2"/>
                <a:gd name="T8" fmla="*/ 8 w 11"/>
                <a:gd name="T9" fmla="*/ 0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2" name="Line 934"/>
            <p:cNvSpPr>
              <a:spLocks noChangeShapeType="1"/>
            </p:cNvSpPr>
            <p:nvPr/>
          </p:nvSpPr>
          <p:spPr bwMode="auto">
            <a:xfrm>
              <a:off x="7965634" y="3083399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3" name="Freeform 935"/>
            <p:cNvSpPr>
              <a:spLocks/>
            </p:cNvSpPr>
            <p:nvPr/>
          </p:nvSpPr>
          <p:spPr bwMode="auto">
            <a:xfrm>
              <a:off x="7967405" y="3080742"/>
              <a:ext cx="5314" cy="2657"/>
            </a:xfrm>
            <a:custGeom>
              <a:avLst/>
              <a:gdLst>
                <a:gd name="T0" fmla="*/ 0 w 6"/>
                <a:gd name="T1" fmla="*/ 3 h 3"/>
                <a:gd name="T2" fmla="*/ 1 w 6"/>
                <a:gd name="T3" fmla="*/ 3 h 3"/>
                <a:gd name="T4" fmla="*/ 2 w 6"/>
                <a:gd name="T5" fmla="*/ 3 h 3"/>
                <a:gd name="T6" fmla="*/ 4 w 6"/>
                <a:gd name="T7" fmla="*/ 1 h 3"/>
                <a:gd name="T8" fmla="*/ 4 w 6"/>
                <a:gd name="T9" fmla="*/ 1 h 3"/>
                <a:gd name="T10" fmla="*/ 5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4" name="Freeform 936"/>
            <p:cNvSpPr>
              <a:spLocks/>
            </p:cNvSpPr>
            <p:nvPr/>
          </p:nvSpPr>
          <p:spPr bwMode="auto">
            <a:xfrm>
              <a:off x="7972719" y="3078085"/>
              <a:ext cx="14170" cy="2657"/>
            </a:xfrm>
            <a:custGeom>
              <a:avLst/>
              <a:gdLst>
                <a:gd name="T0" fmla="*/ 0 w 16"/>
                <a:gd name="T1" fmla="*/ 3 h 3"/>
                <a:gd name="T2" fmla="*/ 3 w 16"/>
                <a:gd name="T3" fmla="*/ 1 h 3"/>
                <a:gd name="T4" fmla="*/ 7 w 16"/>
                <a:gd name="T5" fmla="*/ 1 h 3"/>
                <a:gd name="T6" fmla="*/ 10 w 16"/>
                <a:gd name="T7" fmla="*/ 1 h 3"/>
                <a:gd name="T8" fmla="*/ 15 w 16"/>
                <a:gd name="T9" fmla="*/ 0 h 3"/>
                <a:gd name="T10" fmla="*/ 16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5" name="Freeform 937"/>
            <p:cNvSpPr>
              <a:spLocks/>
            </p:cNvSpPr>
            <p:nvPr/>
          </p:nvSpPr>
          <p:spPr bwMode="auto">
            <a:xfrm>
              <a:off x="7928437" y="3090484"/>
              <a:ext cx="25684" cy="1771"/>
            </a:xfrm>
            <a:custGeom>
              <a:avLst/>
              <a:gdLst>
                <a:gd name="T0" fmla="*/ 0 w 29"/>
                <a:gd name="T1" fmla="*/ 2 h 2"/>
                <a:gd name="T2" fmla="*/ 2 w 29"/>
                <a:gd name="T3" fmla="*/ 1 h 2"/>
                <a:gd name="T4" fmla="*/ 3 w 29"/>
                <a:gd name="T5" fmla="*/ 1 h 2"/>
                <a:gd name="T6" fmla="*/ 4 w 29"/>
                <a:gd name="T7" fmla="*/ 1 h 2"/>
                <a:gd name="T8" fmla="*/ 7 w 29"/>
                <a:gd name="T9" fmla="*/ 2 h 2"/>
                <a:gd name="T10" fmla="*/ 8 w 29"/>
                <a:gd name="T11" fmla="*/ 2 h 2"/>
                <a:gd name="T12" fmla="*/ 8 w 29"/>
                <a:gd name="T13" fmla="*/ 2 h 2"/>
                <a:gd name="T14" fmla="*/ 10 w 29"/>
                <a:gd name="T15" fmla="*/ 1 h 2"/>
                <a:gd name="T16" fmla="*/ 12 w 29"/>
                <a:gd name="T17" fmla="*/ 1 h 2"/>
                <a:gd name="T18" fmla="*/ 15 w 29"/>
                <a:gd name="T19" fmla="*/ 1 h 2"/>
                <a:gd name="T20" fmla="*/ 17 w 29"/>
                <a:gd name="T21" fmla="*/ 1 h 2"/>
                <a:gd name="T22" fmla="*/ 18 w 29"/>
                <a:gd name="T23" fmla="*/ 2 h 2"/>
                <a:gd name="T24" fmla="*/ 19 w 29"/>
                <a:gd name="T25" fmla="*/ 2 h 2"/>
                <a:gd name="T26" fmla="*/ 21 w 29"/>
                <a:gd name="T27" fmla="*/ 2 h 2"/>
                <a:gd name="T28" fmla="*/ 22 w 29"/>
                <a:gd name="T29" fmla="*/ 2 h 2"/>
                <a:gd name="T30" fmla="*/ 25 w 29"/>
                <a:gd name="T31" fmla="*/ 1 h 2"/>
                <a:gd name="T32" fmla="*/ 26 w 29"/>
                <a:gd name="T33" fmla="*/ 1 h 2"/>
                <a:gd name="T34" fmla="*/ 27 w 29"/>
                <a:gd name="T35" fmla="*/ 0 h 2"/>
                <a:gd name="T36" fmla="*/ 29 w 29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6" name="Freeform 938"/>
            <p:cNvSpPr>
              <a:spLocks/>
            </p:cNvSpPr>
            <p:nvPr/>
          </p:nvSpPr>
          <p:spPr bwMode="auto">
            <a:xfrm>
              <a:off x="7923123" y="3092256"/>
              <a:ext cx="5314" cy="265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3 h 3"/>
                <a:gd name="T4" fmla="*/ 1 w 6"/>
                <a:gd name="T5" fmla="*/ 2 h 3"/>
                <a:gd name="T6" fmla="*/ 2 w 6"/>
                <a:gd name="T7" fmla="*/ 2 h 3"/>
                <a:gd name="T8" fmla="*/ 4 w 6"/>
                <a:gd name="T9" fmla="*/ 0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7" name="Freeform 939"/>
            <p:cNvSpPr>
              <a:spLocks/>
            </p:cNvSpPr>
            <p:nvPr/>
          </p:nvSpPr>
          <p:spPr bwMode="auto">
            <a:xfrm>
              <a:off x="7900982" y="3095798"/>
              <a:ext cx="22141" cy="11513"/>
            </a:xfrm>
            <a:custGeom>
              <a:avLst/>
              <a:gdLst>
                <a:gd name="T0" fmla="*/ 0 w 25"/>
                <a:gd name="T1" fmla="*/ 13 h 13"/>
                <a:gd name="T2" fmla="*/ 2 w 25"/>
                <a:gd name="T3" fmla="*/ 13 h 13"/>
                <a:gd name="T4" fmla="*/ 6 w 25"/>
                <a:gd name="T5" fmla="*/ 10 h 13"/>
                <a:gd name="T6" fmla="*/ 7 w 25"/>
                <a:gd name="T7" fmla="*/ 8 h 13"/>
                <a:gd name="T8" fmla="*/ 7 w 25"/>
                <a:gd name="T9" fmla="*/ 6 h 13"/>
                <a:gd name="T10" fmla="*/ 8 w 25"/>
                <a:gd name="T11" fmla="*/ 6 h 13"/>
                <a:gd name="T12" fmla="*/ 8 w 25"/>
                <a:gd name="T13" fmla="*/ 6 h 13"/>
                <a:gd name="T14" fmla="*/ 10 w 25"/>
                <a:gd name="T15" fmla="*/ 6 h 13"/>
                <a:gd name="T16" fmla="*/ 11 w 25"/>
                <a:gd name="T17" fmla="*/ 6 h 13"/>
                <a:gd name="T18" fmla="*/ 12 w 25"/>
                <a:gd name="T19" fmla="*/ 6 h 13"/>
                <a:gd name="T20" fmla="*/ 14 w 25"/>
                <a:gd name="T21" fmla="*/ 7 h 13"/>
                <a:gd name="T22" fmla="*/ 16 w 25"/>
                <a:gd name="T23" fmla="*/ 8 h 13"/>
                <a:gd name="T24" fmla="*/ 18 w 25"/>
                <a:gd name="T25" fmla="*/ 8 h 13"/>
                <a:gd name="T26" fmla="*/ 18 w 25"/>
                <a:gd name="T27" fmla="*/ 7 h 13"/>
                <a:gd name="T28" fmla="*/ 19 w 25"/>
                <a:gd name="T29" fmla="*/ 7 h 13"/>
                <a:gd name="T30" fmla="*/ 21 w 25"/>
                <a:gd name="T31" fmla="*/ 6 h 13"/>
                <a:gd name="T32" fmla="*/ 23 w 25"/>
                <a:gd name="T33" fmla="*/ 4 h 13"/>
                <a:gd name="T34" fmla="*/ 25 w 25"/>
                <a:gd name="T35" fmla="*/ 2 h 13"/>
                <a:gd name="T36" fmla="*/ 25 w 25"/>
                <a:gd name="T37" fmla="*/ 0 h 13"/>
                <a:gd name="T38" fmla="*/ 25 w 25"/>
                <a:gd name="T3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2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8" name="Freeform 940"/>
            <p:cNvSpPr>
              <a:spLocks/>
            </p:cNvSpPr>
            <p:nvPr/>
          </p:nvSpPr>
          <p:spPr bwMode="auto">
            <a:xfrm>
              <a:off x="7923123" y="3094913"/>
              <a:ext cx="0" cy="886"/>
            </a:xfrm>
            <a:custGeom>
              <a:avLst/>
              <a:gdLst>
                <a:gd name="T0" fmla="*/ 1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9" name="Freeform 941"/>
            <p:cNvSpPr>
              <a:spLocks/>
            </p:cNvSpPr>
            <p:nvPr/>
          </p:nvSpPr>
          <p:spPr bwMode="auto">
            <a:xfrm>
              <a:off x="7842529" y="3107312"/>
              <a:ext cx="58453" cy="12399"/>
            </a:xfrm>
            <a:custGeom>
              <a:avLst/>
              <a:gdLst>
                <a:gd name="T0" fmla="*/ 0 w 66"/>
                <a:gd name="T1" fmla="*/ 13 h 14"/>
                <a:gd name="T2" fmla="*/ 0 w 66"/>
                <a:gd name="T3" fmla="*/ 13 h 14"/>
                <a:gd name="T4" fmla="*/ 1 w 66"/>
                <a:gd name="T5" fmla="*/ 14 h 14"/>
                <a:gd name="T6" fmla="*/ 3 w 66"/>
                <a:gd name="T7" fmla="*/ 14 h 14"/>
                <a:gd name="T8" fmla="*/ 6 w 66"/>
                <a:gd name="T9" fmla="*/ 14 h 14"/>
                <a:gd name="T10" fmla="*/ 11 w 66"/>
                <a:gd name="T11" fmla="*/ 12 h 14"/>
                <a:gd name="T12" fmla="*/ 12 w 66"/>
                <a:gd name="T13" fmla="*/ 12 h 14"/>
                <a:gd name="T14" fmla="*/ 14 w 66"/>
                <a:gd name="T15" fmla="*/ 12 h 14"/>
                <a:gd name="T16" fmla="*/ 15 w 66"/>
                <a:gd name="T17" fmla="*/ 10 h 14"/>
                <a:gd name="T18" fmla="*/ 16 w 66"/>
                <a:gd name="T19" fmla="*/ 10 h 14"/>
                <a:gd name="T20" fmla="*/ 18 w 66"/>
                <a:gd name="T21" fmla="*/ 9 h 14"/>
                <a:gd name="T22" fmla="*/ 19 w 66"/>
                <a:gd name="T23" fmla="*/ 9 h 14"/>
                <a:gd name="T24" fmla="*/ 23 w 66"/>
                <a:gd name="T25" fmla="*/ 8 h 14"/>
                <a:gd name="T26" fmla="*/ 26 w 66"/>
                <a:gd name="T27" fmla="*/ 6 h 14"/>
                <a:gd name="T28" fmla="*/ 30 w 66"/>
                <a:gd name="T29" fmla="*/ 6 h 14"/>
                <a:gd name="T30" fmla="*/ 34 w 66"/>
                <a:gd name="T31" fmla="*/ 6 h 14"/>
                <a:gd name="T32" fmla="*/ 38 w 66"/>
                <a:gd name="T33" fmla="*/ 6 h 14"/>
                <a:gd name="T34" fmla="*/ 41 w 66"/>
                <a:gd name="T35" fmla="*/ 6 h 14"/>
                <a:gd name="T36" fmla="*/ 42 w 66"/>
                <a:gd name="T37" fmla="*/ 6 h 14"/>
                <a:gd name="T38" fmla="*/ 45 w 66"/>
                <a:gd name="T39" fmla="*/ 6 h 14"/>
                <a:gd name="T40" fmla="*/ 46 w 66"/>
                <a:gd name="T41" fmla="*/ 6 h 14"/>
                <a:gd name="T42" fmla="*/ 55 w 66"/>
                <a:gd name="T43" fmla="*/ 6 h 14"/>
                <a:gd name="T44" fmla="*/ 57 w 66"/>
                <a:gd name="T45" fmla="*/ 5 h 14"/>
                <a:gd name="T46" fmla="*/ 57 w 66"/>
                <a:gd name="T47" fmla="*/ 5 h 14"/>
                <a:gd name="T48" fmla="*/ 61 w 66"/>
                <a:gd name="T49" fmla="*/ 5 h 14"/>
                <a:gd name="T50" fmla="*/ 62 w 66"/>
                <a:gd name="T51" fmla="*/ 4 h 14"/>
                <a:gd name="T52" fmla="*/ 66 w 6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4">
                  <a:moveTo>
                    <a:pt x="0" y="13"/>
                  </a:moveTo>
                  <a:lnTo>
                    <a:pt x="0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0" name="Line 942"/>
            <p:cNvSpPr>
              <a:spLocks noChangeShapeType="1"/>
            </p:cNvSpPr>
            <p:nvPr/>
          </p:nvSpPr>
          <p:spPr bwMode="auto">
            <a:xfrm>
              <a:off x="7838986" y="3119711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1" name="Line 943"/>
            <p:cNvSpPr>
              <a:spLocks noChangeShapeType="1"/>
            </p:cNvSpPr>
            <p:nvPr/>
          </p:nvSpPr>
          <p:spPr bwMode="auto">
            <a:xfrm>
              <a:off x="7838986" y="3119711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2" name="Freeform 944"/>
            <p:cNvSpPr>
              <a:spLocks/>
            </p:cNvSpPr>
            <p:nvPr/>
          </p:nvSpPr>
          <p:spPr bwMode="auto">
            <a:xfrm>
              <a:off x="7770792" y="3122368"/>
              <a:ext cx="20370" cy="10628"/>
            </a:xfrm>
            <a:custGeom>
              <a:avLst/>
              <a:gdLst>
                <a:gd name="T0" fmla="*/ 0 w 23"/>
                <a:gd name="T1" fmla="*/ 0 h 12"/>
                <a:gd name="T2" fmla="*/ 2 w 23"/>
                <a:gd name="T3" fmla="*/ 3 h 12"/>
                <a:gd name="T4" fmla="*/ 6 w 23"/>
                <a:gd name="T5" fmla="*/ 5 h 12"/>
                <a:gd name="T6" fmla="*/ 11 w 23"/>
                <a:gd name="T7" fmla="*/ 8 h 12"/>
                <a:gd name="T8" fmla="*/ 15 w 23"/>
                <a:gd name="T9" fmla="*/ 10 h 12"/>
                <a:gd name="T10" fmla="*/ 19 w 23"/>
                <a:gd name="T11" fmla="*/ 11 h 12"/>
                <a:gd name="T12" fmla="*/ 23 w 2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lnTo>
                    <a:pt x="2" y="3"/>
                  </a:lnTo>
                  <a:lnTo>
                    <a:pt x="6" y="5"/>
                  </a:lnTo>
                  <a:lnTo>
                    <a:pt x="11" y="8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3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3" name="Freeform 945"/>
            <p:cNvSpPr>
              <a:spLocks/>
            </p:cNvSpPr>
            <p:nvPr/>
          </p:nvSpPr>
          <p:spPr bwMode="auto">
            <a:xfrm>
              <a:off x="7791161" y="3119711"/>
              <a:ext cx="47825" cy="13285"/>
            </a:xfrm>
            <a:custGeom>
              <a:avLst/>
              <a:gdLst>
                <a:gd name="T0" fmla="*/ 0 w 54"/>
                <a:gd name="T1" fmla="*/ 15 h 15"/>
                <a:gd name="T2" fmla="*/ 3 w 54"/>
                <a:gd name="T3" fmla="*/ 15 h 15"/>
                <a:gd name="T4" fmla="*/ 6 w 54"/>
                <a:gd name="T5" fmla="*/ 15 h 15"/>
                <a:gd name="T6" fmla="*/ 8 w 54"/>
                <a:gd name="T7" fmla="*/ 15 h 15"/>
                <a:gd name="T8" fmla="*/ 12 w 54"/>
                <a:gd name="T9" fmla="*/ 14 h 15"/>
                <a:gd name="T10" fmla="*/ 15 w 54"/>
                <a:gd name="T11" fmla="*/ 14 h 15"/>
                <a:gd name="T12" fmla="*/ 22 w 54"/>
                <a:gd name="T13" fmla="*/ 13 h 15"/>
                <a:gd name="T14" fmla="*/ 28 w 54"/>
                <a:gd name="T15" fmla="*/ 11 h 15"/>
                <a:gd name="T16" fmla="*/ 34 w 54"/>
                <a:gd name="T17" fmla="*/ 11 h 15"/>
                <a:gd name="T18" fmla="*/ 39 w 54"/>
                <a:gd name="T19" fmla="*/ 10 h 15"/>
                <a:gd name="T20" fmla="*/ 47 w 54"/>
                <a:gd name="T21" fmla="*/ 8 h 15"/>
                <a:gd name="T22" fmla="*/ 51 w 54"/>
                <a:gd name="T23" fmla="*/ 7 h 15"/>
                <a:gd name="T24" fmla="*/ 51 w 54"/>
                <a:gd name="T25" fmla="*/ 7 h 15"/>
                <a:gd name="T26" fmla="*/ 51 w 54"/>
                <a:gd name="T27" fmla="*/ 6 h 15"/>
                <a:gd name="T28" fmla="*/ 51 w 54"/>
                <a:gd name="T29" fmla="*/ 4 h 15"/>
                <a:gd name="T30" fmla="*/ 51 w 54"/>
                <a:gd name="T31" fmla="*/ 4 h 15"/>
                <a:gd name="T32" fmla="*/ 51 w 54"/>
                <a:gd name="T33" fmla="*/ 3 h 15"/>
                <a:gd name="T34" fmla="*/ 53 w 54"/>
                <a:gd name="T35" fmla="*/ 2 h 15"/>
                <a:gd name="T36" fmla="*/ 54 w 54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">
                  <a:moveTo>
                    <a:pt x="0" y="15"/>
                  </a:moveTo>
                  <a:lnTo>
                    <a:pt x="3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22" y="13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39" y="10"/>
                  </a:lnTo>
                  <a:lnTo>
                    <a:pt x="47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4" name="Freeform 946"/>
            <p:cNvSpPr>
              <a:spLocks/>
            </p:cNvSpPr>
            <p:nvPr/>
          </p:nvSpPr>
          <p:spPr bwMode="auto">
            <a:xfrm>
              <a:off x="7740679" y="3112626"/>
              <a:ext cx="5314" cy="2657"/>
            </a:xfrm>
            <a:custGeom>
              <a:avLst/>
              <a:gdLst>
                <a:gd name="T0" fmla="*/ 0 w 6"/>
                <a:gd name="T1" fmla="*/ 0 h 3"/>
                <a:gd name="T2" fmla="*/ 2 w 6"/>
                <a:gd name="T3" fmla="*/ 2 h 3"/>
                <a:gd name="T4" fmla="*/ 4 w 6"/>
                <a:gd name="T5" fmla="*/ 2 h 3"/>
                <a:gd name="T6" fmla="*/ 6 w 6"/>
                <a:gd name="T7" fmla="*/ 2 h 3"/>
                <a:gd name="T8" fmla="*/ 6 w 6"/>
                <a:gd name="T9" fmla="*/ 3 h 3"/>
                <a:gd name="T10" fmla="*/ 6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5" name="Freeform 947"/>
            <p:cNvSpPr>
              <a:spLocks/>
            </p:cNvSpPr>
            <p:nvPr/>
          </p:nvSpPr>
          <p:spPr bwMode="auto">
            <a:xfrm>
              <a:off x="7745993" y="3115283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6" name="Freeform 948"/>
            <p:cNvSpPr>
              <a:spLocks/>
            </p:cNvSpPr>
            <p:nvPr/>
          </p:nvSpPr>
          <p:spPr bwMode="auto">
            <a:xfrm>
              <a:off x="7749536" y="3116168"/>
              <a:ext cx="18599" cy="5314"/>
            </a:xfrm>
            <a:custGeom>
              <a:avLst/>
              <a:gdLst>
                <a:gd name="T0" fmla="*/ 0 w 21"/>
                <a:gd name="T1" fmla="*/ 0 h 6"/>
                <a:gd name="T2" fmla="*/ 1 w 21"/>
                <a:gd name="T3" fmla="*/ 2 h 6"/>
                <a:gd name="T4" fmla="*/ 5 w 21"/>
                <a:gd name="T5" fmla="*/ 2 h 6"/>
                <a:gd name="T6" fmla="*/ 8 w 21"/>
                <a:gd name="T7" fmla="*/ 2 h 6"/>
                <a:gd name="T8" fmla="*/ 11 w 21"/>
                <a:gd name="T9" fmla="*/ 2 h 6"/>
                <a:gd name="T10" fmla="*/ 13 w 21"/>
                <a:gd name="T11" fmla="*/ 2 h 6"/>
                <a:gd name="T12" fmla="*/ 15 w 21"/>
                <a:gd name="T13" fmla="*/ 3 h 6"/>
                <a:gd name="T14" fmla="*/ 19 w 21"/>
                <a:gd name="T15" fmla="*/ 4 h 6"/>
                <a:gd name="T16" fmla="*/ 21 w 2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7" name="Freeform 949"/>
            <p:cNvSpPr>
              <a:spLocks/>
            </p:cNvSpPr>
            <p:nvPr/>
          </p:nvSpPr>
          <p:spPr bwMode="auto">
            <a:xfrm>
              <a:off x="7768135" y="3121482"/>
              <a:ext cx="1771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8" name="Line 950"/>
            <p:cNvSpPr>
              <a:spLocks noChangeShapeType="1"/>
            </p:cNvSpPr>
            <p:nvPr/>
          </p:nvSpPr>
          <p:spPr bwMode="auto">
            <a:xfrm>
              <a:off x="7769906" y="3121482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9" name="Freeform 951"/>
            <p:cNvSpPr>
              <a:spLocks/>
            </p:cNvSpPr>
            <p:nvPr/>
          </p:nvSpPr>
          <p:spPr bwMode="auto">
            <a:xfrm>
              <a:off x="7644144" y="3092256"/>
              <a:ext cx="6200" cy="8856"/>
            </a:xfrm>
            <a:custGeom>
              <a:avLst/>
              <a:gdLst>
                <a:gd name="T0" fmla="*/ 1 w 7"/>
                <a:gd name="T1" fmla="*/ 8 h 10"/>
                <a:gd name="T2" fmla="*/ 1 w 7"/>
                <a:gd name="T3" fmla="*/ 10 h 10"/>
                <a:gd name="T4" fmla="*/ 3 w 7"/>
                <a:gd name="T5" fmla="*/ 10 h 10"/>
                <a:gd name="T6" fmla="*/ 3 w 7"/>
                <a:gd name="T7" fmla="*/ 8 h 10"/>
                <a:gd name="T8" fmla="*/ 3 w 7"/>
                <a:gd name="T9" fmla="*/ 7 h 10"/>
                <a:gd name="T10" fmla="*/ 4 w 7"/>
                <a:gd name="T11" fmla="*/ 6 h 10"/>
                <a:gd name="T12" fmla="*/ 4 w 7"/>
                <a:gd name="T13" fmla="*/ 4 h 10"/>
                <a:gd name="T14" fmla="*/ 3 w 7"/>
                <a:gd name="T15" fmla="*/ 3 h 10"/>
                <a:gd name="T16" fmla="*/ 3 w 7"/>
                <a:gd name="T17" fmla="*/ 2 h 10"/>
                <a:gd name="T18" fmla="*/ 0 w 7"/>
                <a:gd name="T19" fmla="*/ 2 h 10"/>
                <a:gd name="T20" fmla="*/ 0 w 7"/>
                <a:gd name="T21" fmla="*/ 2 h 10"/>
                <a:gd name="T22" fmla="*/ 0 w 7"/>
                <a:gd name="T23" fmla="*/ 0 h 10"/>
                <a:gd name="T24" fmla="*/ 0 w 7"/>
                <a:gd name="T25" fmla="*/ 0 h 10"/>
                <a:gd name="T26" fmla="*/ 1 w 7"/>
                <a:gd name="T27" fmla="*/ 0 h 10"/>
                <a:gd name="T28" fmla="*/ 1 w 7"/>
                <a:gd name="T29" fmla="*/ 0 h 10"/>
                <a:gd name="T30" fmla="*/ 3 w 7"/>
                <a:gd name="T31" fmla="*/ 0 h 10"/>
                <a:gd name="T32" fmla="*/ 3 w 7"/>
                <a:gd name="T33" fmla="*/ 0 h 10"/>
                <a:gd name="T34" fmla="*/ 4 w 7"/>
                <a:gd name="T35" fmla="*/ 2 h 10"/>
                <a:gd name="T36" fmla="*/ 5 w 7"/>
                <a:gd name="T37" fmla="*/ 2 h 10"/>
                <a:gd name="T38" fmla="*/ 5 w 7"/>
                <a:gd name="T39" fmla="*/ 2 h 10"/>
                <a:gd name="T40" fmla="*/ 7 w 7"/>
                <a:gd name="T4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1" y="8"/>
                  </a:move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0" name="Freeform 952"/>
            <p:cNvSpPr>
              <a:spLocks/>
            </p:cNvSpPr>
            <p:nvPr/>
          </p:nvSpPr>
          <p:spPr bwMode="auto">
            <a:xfrm>
              <a:off x="7627317" y="3088713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1" name="Freeform 953"/>
            <p:cNvSpPr>
              <a:spLocks/>
            </p:cNvSpPr>
            <p:nvPr/>
          </p:nvSpPr>
          <p:spPr bwMode="auto">
            <a:xfrm>
              <a:off x="7650343" y="3094913"/>
              <a:ext cx="16827" cy="10628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3 h 12"/>
                <a:gd name="T6" fmla="*/ 0 w 19"/>
                <a:gd name="T7" fmla="*/ 5 h 12"/>
                <a:gd name="T8" fmla="*/ 0 w 19"/>
                <a:gd name="T9" fmla="*/ 5 h 12"/>
                <a:gd name="T10" fmla="*/ 0 w 19"/>
                <a:gd name="T11" fmla="*/ 5 h 12"/>
                <a:gd name="T12" fmla="*/ 1 w 19"/>
                <a:gd name="T13" fmla="*/ 5 h 12"/>
                <a:gd name="T14" fmla="*/ 3 w 19"/>
                <a:gd name="T15" fmla="*/ 5 h 12"/>
                <a:gd name="T16" fmla="*/ 3 w 19"/>
                <a:gd name="T17" fmla="*/ 4 h 12"/>
                <a:gd name="T18" fmla="*/ 4 w 19"/>
                <a:gd name="T19" fmla="*/ 4 h 12"/>
                <a:gd name="T20" fmla="*/ 7 w 19"/>
                <a:gd name="T21" fmla="*/ 3 h 12"/>
                <a:gd name="T22" fmla="*/ 8 w 19"/>
                <a:gd name="T23" fmla="*/ 3 h 12"/>
                <a:gd name="T24" fmla="*/ 11 w 19"/>
                <a:gd name="T25" fmla="*/ 4 h 12"/>
                <a:gd name="T26" fmla="*/ 12 w 19"/>
                <a:gd name="T27" fmla="*/ 4 h 12"/>
                <a:gd name="T28" fmla="*/ 12 w 19"/>
                <a:gd name="T29" fmla="*/ 4 h 12"/>
                <a:gd name="T30" fmla="*/ 12 w 19"/>
                <a:gd name="T31" fmla="*/ 7 h 12"/>
                <a:gd name="T32" fmla="*/ 11 w 19"/>
                <a:gd name="T33" fmla="*/ 8 h 12"/>
                <a:gd name="T34" fmla="*/ 11 w 19"/>
                <a:gd name="T35" fmla="*/ 8 h 12"/>
                <a:gd name="T36" fmla="*/ 11 w 19"/>
                <a:gd name="T37" fmla="*/ 9 h 12"/>
                <a:gd name="T38" fmla="*/ 11 w 19"/>
                <a:gd name="T39" fmla="*/ 9 h 12"/>
                <a:gd name="T40" fmla="*/ 12 w 19"/>
                <a:gd name="T41" fmla="*/ 9 h 12"/>
                <a:gd name="T42" fmla="*/ 15 w 19"/>
                <a:gd name="T43" fmla="*/ 9 h 12"/>
                <a:gd name="T44" fmla="*/ 16 w 19"/>
                <a:gd name="T45" fmla="*/ 9 h 12"/>
                <a:gd name="T46" fmla="*/ 17 w 19"/>
                <a:gd name="T47" fmla="*/ 9 h 12"/>
                <a:gd name="T48" fmla="*/ 17 w 19"/>
                <a:gd name="T49" fmla="*/ 11 h 12"/>
                <a:gd name="T50" fmla="*/ 19 w 19"/>
                <a:gd name="T51" fmla="*/ 12 h 12"/>
                <a:gd name="T52" fmla="*/ 19 w 19"/>
                <a:gd name="T5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19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2" name="Freeform 954"/>
            <p:cNvSpPr>
              <a:spLocks/>
            </p:cNvSpPr>
            <p:nvPr/>
          </p:nvSpPr>
          <p:spPr bwMode="auto">
            <a:xfrm>
              <a:off x="7630859" y="3090484"/>
              <a:ext cx="14170" cy="8856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1 h 10"/>
                <a:gd name="T4" fmla="*/ 2 w 16"/>
                <a:gd name="T5" fmla="*/ 2 h 10"/>
                <a:gd name="T6" fmla="*/ 3 w 16"/>
                <a:gd name="T7" fmla="*/ 2 h 10"/>
                <a:gd name="T8" fmla="*/ 3 w 16"/>
                <a:gd name="T9" fmla="*/ 4 h 10"/>
                <a:gd name="T10" fmla="*/ 3 w 16"/>
                <a:gd name="T11" fmla="*/ 4 h 10"/>
                <a:gd name="T12" fmla="*/ 2 w 16"/>
                <a:gd name="T13" fmla="*/ 4 h 10"/>
                <a:gd name="T14" fmla="*/ 2 w 16"/>
                <a:gd name="T15" fmla="*/ 5 h 10"/>
                <a:gd name="T16" fmla="*/ 0 w 16"/>
                <a:gd name="T17" fmla="*/ 5 h 10"/>
                <a:gd name="T18" fmla="*/ 0 w 16"/>
                <a:gd name="T19" fmla="*/ 5 h 10"/>
                <a:gd name="T20" fmla="*/ 2 w 16"/>
                <a:gd name="T21" fmla="*/ 6 h 10"/>
                <a:gd name="T22" fmla="*/ 2 w 16"/>
                <a:gd name="T23" fmla="*/ 6 h 10"/>
                <a:gd name="T24" fmla="*/ 3 w 16"/>
                <a:gd name="T25" fmla="*/ 8 h 10"/>
                <a:gd name="T26" fmla="*/ 4 w 16"/>
                <a:gd name="T27" fmla="*/ 8 h 10"/>
                <a:gd name="T28" fmla="*/ 6 w 16"/>
                <a:gd name="T29" fmla="*/ 6 h 10"/>
                <a:gd name="T30" fmla="*/ 6 w 16"/>
                <a:gd name="T31" fmla="*/ 6 h 10"/>
                <a:gd name="T32" fmla="*/ 7 w 16"/>
                <a:gd name="T33" fmla="*/ 5 h 10"/>
                <a:gd name="T34" fmla="*/ 8 w 16"/>
                <a:gd name="T35" fmla="*/ 4 h 10"/>
                <a:gd name="T36" fmla="*/ 10 w 16"/>
                <a:gd name="T37" fmla="*/ 4 h 10"/>
                <a:gd name="T38" fmla="*/ 11 w 16"/>
                <a:gd name="T39" fmla="*/ 4 h 10"/>
                <a:gd name="T40" fmla="*/ 12 w 16"/>
                <a:gd name="T41" fmla="*/ 5 h 10"/>
                <a:gd name="T42" fmla="*/ 14 w 16"/>
                <a:gd name="T43" fmla="*/ 6 h 10"/>
                <a:gd name="T44" fmla="*/ 15 w 16"/>
                <a:gd name="T45" fmla="*/ 6 h 10"/>
                <a:gd name="T46" fmla="*/ 16 w 16"/>
                <a:gd name="T47" fmla="*/ 6 h 10"/>
                <a:gd name="T48" fmla="*/ 16 w 16"/>
                <a:gd name="T49" fmla="*/ 8 h 10"/>
                <a:gd name="T50" fmla="*/ 16 w 16"/>
                <a:gd name="T51" fmla="*/ 9 h 10"/>
                <a:gd name="T52" fmla="*/ 16 w 16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3" name="Freeform 955"/>
            <p:cNvSpPr>
              <a:spLocks/>
            </p:cNvSpPr>
            <p:nvPr/>
          </p:nvSpPr>
          <p:spPr bwMode="auto">
            <a:xfrm>
              <a:off x="7689312" y="3105540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0 h 2"/>
                <a:gd name="T4" fmla="*/ 2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4" name="Freeform 956"/>
            <p:cNvSpPr>
              <a:spLocks/>
            </p:cNvSpPr>
            <p:nvPr/>
          </p:nvSpPr>
          <p:spPr bwMode="auto">
            <a:xfrm>
              <a:off x="7684884" y="3101998"/>
              <a:ext cx="4428" cy="3543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0 h 4"/>
                <a:gd name="T4" fmla="*/ 1 w 5"/>
                <a:gd name="T5" fmla="*/ 0 h 4"/>
                <a:gd name="T6" fmla="*/ 1 w 5"/>
                <a:gd name="T7" fmla="*/ 1 h 4"/>
                <a:gd name="T8" fmla="*/ 1 w 5"/>
                <a:gd name="T9" fmla="*/ 1 h 4"/>
                <a:gd name="T10" fmla="*/ 3 w 5"/>
                <a:gd name="T11" fmla="*/ 3 h 4"/>
                <a:gd name="T12" fmla="*/ 5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5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5" name="Freeform 957"/>
            <p:cNvSpPr>
              <a:spLocks/>
            </p:cNvSpPr>
            <p:nvPr/>
          </p:nvSpPr>
          <p:spPr bwMode="auto">
            <a:xfrm>
              <a:off x="7667171" y="3102884"/>
              <a:ext cx="17713" cy="2657"/>
            </a:xfrm>
            <a:custGeom>
              <a:avLst/>
              <a:gdLst>
                <a:gd name="T0" fmla="*/ 0 w 20"/>
                <a:gd name="T1" fmla="*/ 3 h 3"/>
                <a:gd name="T2" fmla="*/ 2 w 20"/>
                <a:gd name="T3" fmla="*/ 3 h 3"/>
                <a:gd name="T4" fmla="*/ 4 w 20"/>
                <a:gd name="T5" fmla="*/ 3 h 3"/>
                <a:gd name="T6" fmla="*/ 5 w 20"/>
                <a:gd name="T7" fmla="*/ 3 h 3"/>
                <a:gd name="T8" fmla="*/ 5 w 20"/>
                <a:gd name="T9" fmla="*/ 2 h 3"/>
                <a:gd name="T10" fmla="*/ 16 w 20"/>
                <a:gd name="T11" fmla="*/ 0 h 3"/>
                <a:gd name="T12" fmla="*/ 19 w 20"/>
                <a:gd name="T13" fmla="*/ 0 h 3"/>
                <a:gd name="T14" fmla="*/ 20 w 20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6" name="Freeform 958"/>
            <p:cNvSpPr>
              <a:spLocks/>
            </p:cNvSpPr>
            <p:nvPr/>
          </p:nvSpPr>
          <p:spPr bwMode="auto">
            <a:xfrm>
              <a:off x="7691969" y="3104655"/>
              <a:ext cx="48711" cy="7971"/>
            </a:xfrm>
            <a:custGeom>
              <a:avLst/>
              <a:gdLst>
                <a:gd name="T0" fmla="*/ 0 w 55"/>
                <a:gd name="T1" fmla="*/ 3 h 9"/>
                <a:gd name="T2" fmla="*/ 1 w 55"/>
                <a:gd name="T3" fmla="*/ 4 h 9"/>
                <a:gd name="T4" fmla="*/ 7 w 55"/>
                <a:gd name="T5" fmla="*/ 4 h 9"/>
                <a:gd name="T6" fmla="*/ 10 w 55"/>
                <a:gd name="T7" fmla="*/ 5 h 9"/>
                <a:gd name="T8" fmla="*/ 10 w 55"/>
                <a:gd name="T9" fmla="*/ 5 h 9"/>
                <a:gd name="T10" fmla="*/ 11 w 55"/>
                <a:gd name="T11" fmla="*/ 4 h 9"/>
                <a:gd name="T12" fmla="*/ 12 w 55"/>
                <a:gd name="T13" fmla="*/ 3 h 9"/>
                <a:gd name="T14" fmla="*/ 14 w 55"/>
                <a:gd name="T15" fmla="*/ 1 h 9"/>
                <a:gd name="T16" fmla="*/ 15 w 55"/>
                <a:gd name="T17" fmla="*/ 0 h 9"/>
                <a:gd name="T18" fmla="*/ 16 w 55"/>
                <a:gd name="T19" fmla="*/ 0 h 9"/>
                <a:gd name="T20" fmla="*/ 16 w 55"/>
                <a:gd name="T21" fmla="*/ 0 h 9"/>
                <a:gd name="T22" fmla="*/ 18 w 55"/>
                <a:gd name="T23" fmla="*/ 0 h 9"/>
                <a:gd name="T24" fmla="*/ 20 w 55"/>
                <a:gd name="T25" fmla="*/ 0 h 9"/>
                <a:gd name="T26" fmla="*/ 23 w 55"/>
                <a:gd name="T27" fmla="*/ 1 h 9"/>
                <a:gd name="T28" fmla="*/ 27 w 55"/>
                <a:gd name="T29" fmla="*/ 3 h 9"/>
                <a:gd name="T30" fmla="*/ 32 w 55"/>
                <a:gd name="T31" fmla="*/ 5 h 9"/>
                <a:gd name="T32" fmla="*/ 35 w 55"/>
                <a:gd name="T33" fmla="*/ 7 h 9"/>
                <a:gd name="T34" fmla="*/ 38 w 55"/>
                <a:gd name="T35" fmla="*/ 8 h 9"/>
                <a:gd name="T36" fmla="*/ 41 w 55"/>
                <a:gd name="T37" fmla="*/ 8 h 9"/>
                <a:gd name="T38" fmla="*/ 45 w 55"/>
                <a:gd name="T39" fmla="*/ 8 h 9"/>
                <a:gd name="T40" fmla="*/ 47 w 55"/>
                <a:gd name="T41" fmla="*/ 8 h 9"/>
                <a:gd name="T42" fmla="*/ 50 w 55"/>
                <a:gd name="T43" fmla="*/ 8 h 9"/>
                <a:gd name="T44" fmla="*/ 55 w 55"/>
                <a:gd name="T4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">
                  <a:moveTo>
                    <a:pt x="0" y="3"/>
                  </a:moveTo>
                  <a:lnTo>
                    <a:pt x="1" y="4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5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7" name="Freeform 959"/>
            <p:cNvSpPr>
              <a:spLocks/>
            </p:cNvSpPr>
            <p:nvPr/>
          </p:nvSpPr>
          <p:spPr bwMode="auto">
            <a:xfrm>
              <a:off x="7637944" y="3080742"/>
              <a:ext cx="1771" cy="88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8" name="Freeform 960"/>
            <p:cNvSpPr>
              <a:spLocks/>
            </p:cNvSpPr>
            <p:nvPr/>
          </p:nvSpPr>
          <p:spPr bwMode="auto">
            <a:xfrm>
              <a:off x="7627317" y="3081628"/>
              <a:ext cx="13285" cy="9742"/>
            </a:xfrm>
            <a:custGeom>
              <a:avLst/>
              <a:gdLst>
                <a:gd name="T0" fmla="*/ 12 w 15"/>
                <a:gd name="T1" fmla="*/ 0 h 11"/>
                <a:gd name="T2" fmla="*/ 12 w 15"/>
                <a:gd name="T3" fmla="*/ 2 h 11"/>
                <a:gd name="T4" fmla="*/ 12 w 15"/>
                <a:gd name="T5" fmla="*/ 2 h 11"/>
                <a:gd name="T6" fmla="*/ 12 w 15"/>
                <a:gd name="T7" fmla="*/ 2 h 11"/>
                <a:gd name="T8" fmla="*/ 14 w 15"/>
                <a:gd name="T9" fmla="*/ 3 h 11"/>
                <a:gd name="T10" fmla="*/ 15 w 15"/>
                <a:gd name="T11" fmla="*/ 3 h 11"/>
                <a:gd name="T12" fmla="*/ 15 w 15"/>
                <a:gd name="T13" fmla="*/ 4 h 11"/>
                <a:gd name="T14" fmla="*/ 15 w 15"/>
                <a:gd name="T15" fmla="*/ 4 h 11"/>
                <a:gd name="T16" fmla="*/ 14 w 15"/>
                <a:gd name="T17" fmla="*/ 6 h 11"/>
                <a:gd name="T18" fmla="*/ 14 w 15"/>
                <a:gd name="T19" fmla="*/ 6 h 11"/>
                <a:gd name="T20" fmla="*/ 12 w 15"/>
                <a:gd name="T21" fmla="*/ 6 h 11"/>
                <a:gd name="T22" fmla="*/ 10 w 15"/>
                <a:gd name="T23" fmla="*/ 4 h 11"/>
                <a:gd name="T24" fmla="*/ 8 w 15"/>
                <a:gd name="T25" fmla="*/ 4 h 11"/>
                <a:gd name="T26" fmla="*/ 7 w 15"/>
                <a:gd name="T27" fmla="*/ 6 h 11"/>
                <a:gd name="T28" fmla="*/ 7 w 15"/>
                <a:gd name="T29" fmla="*/ 6 h 11"/>
                <a:gd name="T30" fmla="*/ 7 w 15"/>
                <a:gd name="T31" fmla="*/ 6 h 11"/>
                <a:gd name="T32" fmla="*/ 7 w 15"/>
                <a:gd name="T33" fmla="*/ 7 h 11"/>
                <a:gd name="T34" fmla="*/ 8 w 15"/>
                <a:gd name="T35" fmla="*/ 7 h 11"/>
                <a:gd name="T36" fmla="*/ 8 w 15"/>
                <a:gd name="T37" fmla="*/ 8 h 11"/>
                <a:gd name="T38" fmla="*/ 10 w 15"/>
                <a:gd name="T39" fmla="*/ 8 h 11"/>
                <a:gd name="T40" fmla="*/ 11 w 15"/>
                <a:gd name="T41" fmla="*/ 8 h 11"/>
                <a:gd name="T42" fmla="*/ 11 w 15"/>
                <a:gd name="T43" fmla="*/ 10 h 11"/>
                <a:gd name="T44" fmla="*/ 11 w 15"/>
                <a:gd name="T45" fmla="*/ 10 h 11"/>
                <a:gd name="T46" fmla="*/ 11 w 15"/>
                <a:gd name="T47" fmla="*/ 11 h 11"/>
                <a:gd name="T48" fmla="*/ 10 w 15"/>
                <a:gd name="T49" fmla="*/ 11 h 11"/>
                <a:gd name="T50" fmla="*/ 8 w 15"/>
                <a:gd name="T51" fmla="*/ 11 h 11"/>
                <a:gd name="T52" fmla="*/ 8 w 15"/>
                <a:gd name="T53" fmla="*/ 11 h 11"/>
                <a:gd name="T54" fmla="*/ 7 w 15"/>
                <a:gd name="T55" fmla="*/ 11 h 11"/>
                <a:gd name="T56" fmla="*/ 7 w 15"/>
                <a:gd name="T57" fmla="*/ 10 h 11"/>
                <a:gd name="T58" fmla="*/ 6 w 15"/>
                <a:gd name="T59" fmla="*/ 8 h 11"/>
                <a:gd name="T60" fmla="*/ 6 w 15"/>
                <a:gd name="T61" fmla="*/ 7 h 11"/>
                <a:gd name="T62" fmla="*/ 6 w 15"/>
                <a:gd name="T63" fmla="*/ 6 h 11"/>
                <a:gd name="T64" fmla="*/ 4 w 15"/>
                <a:gd name="T65" fmla="*/ 6 h 11"/>
                <a:gd name="T66" fmla="*/ 4 w 15"/>
                <a:gd name="T67" fmla="*/ 4 h 11"/>
                <a:gd name="T68" fmla="*/ 3 w 15"/>
                <a:gd name="T69" fmla="*/ 4 h 11"/>
                <a:gd name="T70" fmla="*/ 2 w 15"/>
                <a:gd name="T71" fmla="*/ 6 h 11"/>
                <a:gd name="T72" fmla="*/ 0 w 15"/>
                <a:gd name="T73" fmla="*/ 6 h 11"/>
                <a:gd name="T74" fmla="*/ 0 w 15"/>
                <a:gd name="T7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1">
                  <a:moveTo>
                    <a:pt x="12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9" name="Freeform 961"/>
            <p:cNvSpPr>
              <a:spLocks/>
            </p:cNvSpPr>
            <p:nvPr/>
          </p:nvSpPr>
          <p:spPr bwMode="auto">
            <a:xfrm>
              <a:off x="7626431" y="3066572"/>
              <a:ext cx="886" cy="88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0" name="Freeform 962"/>
            <p:cNvSpPr>
              <a:spLocks/>
            </p:cNvSpPr>
            <p:nvPr/>
          </p:nvSpPr>
          <p:spPr bwMode="auto">
            <a:xfrm>
              <a:off x="7626431" y="3063915"/>
              <a:ext cx="4428" cy="2657"/>
            </a:xfrm>
            <a:custGeom>
              <a:avLst/>
              <a:gdLst>
                <a:gd name="T0" fmla="*/ 1 w 5"/>
                <a:gd name="T1" fmla="*/ 3 h 3"/>
                <a:gd name="T2" fmla="*/ 1 w 5"/>
                <a:gd name="T3" fmla="*/ 3 h 3"/>
                <a:gd name="T4" fmla="*/ 0 w 5"/>
                <a:gd name="T5" fmla="*/ 1 h 3"/>
                <a:gd name="T6" fmla="*/ 0 w 5"/>
                <a:gd name="T7" fmla="*/ 0 h 3"/>
                <a:gd name="T8" fmla="*/ 0 w 5"/>
                <a:gd name="T9" fmla="*/ 0 h 3"/>
                <a:gd name="T10" fmla="*/ 0 w 5"/>
                <a:gd name="T11" fmla="*/ 0 h 3"/>
                <a:gd name="T12" fmla="*/ 1 w 5"/>
                <a:gd name="T13" fmla="*/ 0 h 3"/>
                <a:gd name="T14" fmla="*/ 1 w 5"/>
                <a:gd name="T15" fmla="*/ 0 h 3"/>
                <a:gd name="T16" fmla="*/ 3 w 5"/>
                <a:gd name="T17" fmla="*/ 1 h 3"/>
                <a:gd name="T18" fmla="*/ 5 w 5"/>
                <a:gd name="T19" fmla="*/ 1 h 3"/>
                <a:gd name="T20" fmla="*/ 5 w 5"/>
                <a:gd name="T21" fmla="*/ 3 h 3"/>
                <a:gd name="T22" fmla="*/ 5 w 5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1" name="Freeform 963"/>
            <p:cNvSpPr>
              <a:spLocks/>
            </p:cNvSpPr>
            <p:nvPr/>
          </p:nvSpPr>
          <p:spPr bwMode="auto">
            <a:xfrm>
              <a:off x="7630859" y="3066572"/>
              <a:ext cx="0" cy="886"/>
            </a:xfrm>
            <a:custGeom>
              <a:avLst/>
              <a:gdLst>
                <a:gd name="T0" fmla="*/ 0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2" name="Freeform 964"/>
            <p:cNvSpPr>
              <a:spLocks/>
            </p:cNvSpPr>
            <p:nvPr/>
          </p:nvSpPr>
          <p:spPr bwMode="auto">
            <a:xfrm>
              <a:off x="7630859" y="3066572"/>
              <a:ext cx="10628" cy="14170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 h 16"/>
                <a:gd name="T4" fmla="*/ 0 w 12"/>
                <a:gd name="T5" fmla="*/ 2 h 16"/>
                <a:gd name="T6" fmla="*/ 2 w 12"/>
                <a:gd name="T7" fmla="*/ 4 h 16"/>
                <a:gd name="T8" fmla="*/ 2 w 12"/>
                <a:gd name="T9" fmla="*/ 4 h 16"/>
                <a:gd name="T10" fmla="*/ 3 w 12"/>
                <a:gd name="T11" fmla="*/ 2 h 16"/>
                <a:gd name="T12" fmla="*/ 3 w 12"/>
                <a:gd name="T13" fmla="*/ 1 h 16"/>
                <a:gd name="T14" fmla="*/ 3 w 12"/>
                <a:gd name="T15" fmla="*/ 1 h 16"/>
                <a:gd name="T16" fmla="*/ 4 w 12"/>
                <a:gd name="T17" fmla="*/ 0 h 16"/>
                <a:gd name="T18" fmla="*/ 6 w 12"/>
                <a:gd name="T19" fmla="*/ 0 h 16"/>
                <a:gd name="T20" fmla="*/ 6 w 12"/>
                <a:gd name="T21" fmla="*/ 0 h 16"/>
                <a:gd name="T22" fmla="*/ 7 w 12"/>
                <a:gd name="T23" fmla="*/ 1 h 16"/>
                <a:gd name="T24" fmla="*/ 8 w 12"/>
                <a:gd name="T25" fmla="*/ 1 h 16"/>
                <a:gd name="T26" fmla="*/ 8 w 12"/>
                <a:gd name="T27" fmla="*/ 2 h 16"/>
                <a:gd name="T28" fmla="*/ 8 w 12"/>
                <a:gd name="T29" fmla="*/ 2 h 16"/>
                <a:gd name="T30" fmla="*/ 7 w 12"/>
                <a:gd name="T31" fmla="*/ 2 h 16"/>
                <a:gd name="T32" fmla="*/ 7 w 12"/>
                <a:gd name="T33" fmla="*/ 2 h 16"/>
                <a:gd name="T34" fmla="*/ 6 w 12"/>
                <a:gd name="T35" fmla="*/ 4 h 16"/>
                <a:gd name="T36" fmla="*/ 6 w 12"/>
                <a:gd name="T37" fmla="*/ 4 h 16"/>
                <a:gd name="T38" fmla="*/ 7 w 12"/>
                <a:gd name="T39" fmla="*/ 5 h 16"/>
                <a:gd name="T40" fmla="*/ 8 w 12"/>
                <a:gd name="T41" fmla="*/ 5 h 16"/>
                <a:gd name="T42" fmla="*/ 10 w 12"/>
                <a:gd name="T43" fmla="*/ 5 h 16"/>
                <a:gd name="T44" fmla="*/ 10 w 12"/>
                <a:gd name="T45" fmla="*/ 5 h 16"/>
                <a:gd name="T46" fmla="*/ 10 w 12"/>
                <a:gd name="T47" fmla="*/ 8 h 16"/>
                <a:gd name="T48" fmla="*/ 10 w 12"/>
                <a:gd name="T49" fmla="*/ 9 h 16"/>
                <a:gd name="T50" fmla="*/ 10 w 12"/>
                <a:gd name="T51" fmla="*/ 9 h 16"/>
                <a:gd name="T52" fmla="*/ 10 w 12"/>
                <a:gd name="T53" fmla="*/ 10 h 16"/>
                <a:gd name="T54" fmla="*/ 10 w 12"/>
                <a:gd name="T55" fmla="*/ 12 h 16"/>
                <a:gd name="T56" fmla="*/ 10 w 12"/>
                <a:gd name="T57" fmla="*/ 12 h 16"/>
                <a:gd name="T58" fmla="*/ 11 w 12"/>
                <a:gd name="T59" fmla="*/ 12 h 16"/>
                <a:gd name="T60" fmla="*/ 12 w 12"/>
                <a:gd name="T61" fmla="*/ 13 h 16"/>
                <a:gd name="T62" fmla="*/ 12 w 12"/>
                <a:gd name="T63" fmla="*/ 13 h 16"/>
                <a:gd name="T64" fmla="*/ 12 w 12"/>
                <a:gd name="T65" fmla="*/ 13 h 16"/>
                <a:gd name="T66" fmla="*/ 12 w 12"/>
                <a:gd name="T67" fmla="*/ 14 h 16"/>
                <a:gd name="T68" fmla="*/ 11 w 12"/>
                <a:gd name="T69" fmla="*/ 14 h 16"/>
                <a:gd name="T70" fmla="*/ 10 w 12"/>
                <a:gd name="T71" fmla="*/ 14 h 16"/>
                <a:gd name="T72" fmla="*/ 10 w 12"/>
                <a:gd name="T73" fmla="*/ 14 h 16"/>
                <a:gd name="T74" fmla="*/ 10 w 12"/>
                <a:gd name="T7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3" name="Freeform 965"/>
            <p:cNvSpPr>
              <a:spLocks/>
            </p:cNvSpPr>
            <p:nvPr/>
          </p:nvSpPr>
          <p:spPr bwMode="auto">
            <a:xfrm>
              <a:off x="7620231" y="3066572"/>
              <a:ext cx="4428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3 w 5"/>
                <a:gd name="T4" fmla="*/ 4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4" name="Freeform 966"/>
            <p:cNvSpPr>
              <a:spLocks/>
            </p:cNvSpPr>
            <p:nvPr/>
          </p:nvSpPr>
          <p:spPr bwMode="auto">
            <a:xfrm>
              <a:off x="7624660" y="3066572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5" name="Freeform 967"/>
            <p:cNvSpPr>
              <a:spLocks/>
            </p:cNvSpPr>
            <p:nvPr/>
          </p:nvSpPr>
          <p:spPr bwMode="auto">
            <a:xfrm>
              <a:off x="7624660" y="3067458"/>
              <a:ext cx="1771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6" name="Line 968"/>
            <p:cNvSpPr>
              <a:spLocks noChangeShapeType="1"/>
            </p:cNvSpPr>
            <p:nvPr/>
          </p:nvSpPr>
          <p:spPr bwMode="auto">
            <a:xfrm>
              <a:off x="7402362" y="2915126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7" name="Freeform 969"/>
            <p:cNvSpPr>
              <a:spLocks/>
            </p:cNvSpPr>
            <p:nvPr/>
          </p:nvSpPr>
          <p:spPr bwMode="auto">
            <a:xfrm>
              <a:off x="7402362" y="2910698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1 h 4"/>
                <a:gd name="T4" fmla="*/ 2 w 3"/>
                <a:gd name="T5" fmla="*/ 1 h 4"/>
                <a:gd name="T6" fmla="*/ 2 w 3"/>
                <a:gd name="T7" fmla="*/ 3 h 4"/>
                <a:gd name="T8" fmla="*/ 3 w 3"/>
                <a:gd name="T9" fmla="*/ 4 h 4"/>
                <a:gd name="T10" fmla="*/ 2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8" name="Freeform 970"/>
            <p:cNvSpPr>
              <a:spLocks/>
            </p:cNvSpPr>
            <p:nvPr/>
          </p:nvSpPr>
          <p:spPr bwMode="auto">
            <a:xfrm>
              <a:off x="7398820" y="2920440"/>
              <a:ext cx="1771" cy="2657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9" name="Freeform 971"/>
            <p:cNvSpPr>
              <a:spLocks/>
            </p:cNvSpPr>
            <p:nvPr/>
          </p:nvSpPr>
          <p:spPr bwMode="auto">
            <a:xfrm>
              <a:off x="7397934" y="2926639"/>
              <a:ext cx="886" cy="177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0" name="Line 972"/>
            <p:cNvSpPr>
              <a:spLocks noChangeShapeType="1"/>
            </p:cNvSpPr>
            <p:nvPr/>
          </p:nvSpPr>
          <p:spPr bwMode="auto">
            <a:xfrm flipH="1">
              <a:off x="7397934" y="2923097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1" name="Freeform 973"/>
            <p:cNvSpPr>
              <a:spLocks/>
            </p:cNvSpPr>
            <p:nvPr/>
          </p:nvSpPr>
          <p:spPr bwMode="auto">
            <a:xfrm>
              <a:off x="7404133" y="291689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2" name="Freeform 974"/>
            <p:cNvSpPr>
              <a:spLocks/>
            </p:cNvSpPr>
            <p:nvPr/>
          </p:nvSpPr>
          <p:spPr bwMode="auto">
            <a:xfrm>
              <a:off x="7400591" y="291778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2 w 4"/>
                <a:gd name="T5" fmla="*/ 2 h 3"/>
                <a:gd name="T6" fmla="*/ 2 w 4"/>
                <a:gd name="T7" fmla="*/ 2 h 3"/>
                <a:gd name="T8" fmla="*/ 1 w 4"/>
                <a:gd name="T9" fmla="*/ 3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3" name="Freeform 975"/>
            <p:cNvSpPr>
              <a:spLocks/>
            </p:cNvSpPr>
            <p:nvPr/>
          </p:nvSpPr>
          <p:spPr bwMode="auto">
            <a:xfrm>
              <a:off x="7405019" y="2883243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3 w 4"/>
                <a:gd name="T3" fmla="*/ 3 h 4"/>
                <a:gd name="T4" fmla="*/ 3 w 4"/>
                <a:gd name="T5" fmla="*/ 3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4" name="Line 976"/>
            <p:cNvSpPr>
              <a:spLocks noChangeShapeType="1"/>
            </p:cNvSpPr>
            <p:nvPr/>
          </p:nvSpPr>
          <p:spPr bwMode="auto">
            <a:xfrm>
              <a:off x="7389963" y="286287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5" name="Freeform 977"/>
            <p:cNvSpPr>
              <a:spLocks/>
            </p:cNvSpPr>
            <p:nvPr/>
          </p:nvSpPr>
          <p:spPr bwMode="auto">
            <a:xfrm>
              <a:off x="7389963" y="2862873"/>
              <a:ext cx="8856" cy="9742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0 w 10"/>
                <a:gd name="T5" fmla="*/ 1 h 11"/>
                <a:gd name="T6" fmla="*/ 0 w 10"/>
                <a:gd name="T7" fmla="*/ 3 h 11"/>
                <a:gd name="T8" fmla="*/ 0 w 10"/>
                <a:gd name="T9" fmla="*/ 3 h 11"/>
                <a:gd name="T10" fmla="*/ 1 w 10"/>
                <a:gd name="T11" fmla="*/ 4 h 11"/>
                <a:gd name="T12" fmla="*/ 1 w 10"/>
                <a:gd name="T13" fmla="*/ 5 h 11"/>
                <a:gd name="T14" fmla="*/ 1 w 10"/>
                <a:gd name="T15" fmla="*/ 5 h 11"/>
                <a:gd name="T16" fmla="*/ 1 w 10"/>
                <a:gd name="T17" fmla="*/ 7 h 11"/>
                <a:gd name="T18" fmla="*/ 1 w 10"/>
                <a:gd name="T19" fmla="*/ 7 h 11"/>
                <a:gd name="T20" fmla="*/ 1 w 10"/>
                <a:gd name="T21" fmla="*/ 8 h 11"/>
                <a:gd name="T22" fmla="*/ 1 w 10"/>
                <a:gd name="T23" fmla="*/ 8 h 11"/>
                <a:gd name="T24" fmla="*/ 2 w 10"/>
                <a:gd name="T25" fmla="*/ 10 h 11"/>
                <a:gd name="T26" fmla="*/ 4 w 10"/>
                <a:gd name="T27" fmla="*/ 10 h 11"/>
                <a:gd name="T28" fmla="*/ 6 w 10"/>
                <a:gd name="T29" fmla="*/ 11 h 11"/>
                <a:gd name="T30" fmla="*/ 9 w 10"/>
                <a:gd name="T31" fmla="*/ 11 h 11"/>
                <a:gd name="T32" fmla="*/ 10 w 10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6" name="Freeform 978"/>
            <p:cNvSpPr>
              <a:spLocks/>
            </p:cNvSpPr>
            <p:nvPr/>
          </p:nvSpPr>
          <p:spPr bwMode="auto">
            <a:xfrm>
              <a:off x="7378450" y="2856673"/>
              <a:ext cx="5314" cy="3543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3 w 6"/>
                <a:gd name="T5" fmla="*/ 3 h 4"/>
                <a:gd name="T6" fmla="*/ 3 w 6"/>
                <a:gd name="T7" fmla="*/ 4 h 4"/>
                <a:gd name="T8" fmla="*/ 6 w 6"/>
                <a:gd name="T9" fmla="*/ 4 h 4"/>
                <a:gd name="T10" fmla="*/ 6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7" name="Freeform 979"/>
            <p:cNvSpPr>
              <a:spLocks/>
            </p:cNvSpPr>
            <p:nvPr/>
          </p:nvSpPr>
          <p:spPr bwMode="auto">
            <a:xfrm>
              <a:off x="7374021" y="2856673"/>
              <a:ext cx="4428" cy="0"/>
            </a:xfrm>
            <a:custGeom>
              <a:avLst/>
              <a:gdLst>
                <a:gd name="T0" fmla="*/ 0 w 5"/>
                <a:gd name="T1" fmla="*/ 1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8" name="Freeform 980"/>
            <p:cNvSpPr>
              <a:spLocks/>
            </p:cNvSpPr>
            <p:nvPr/>
          </p:nvSpPr>
          <p:spPr bwMode="auto">
            <a:xfrm>
              <a:off x="7383763" y="2860216"/>
              <a:ext cx="6200" cy="2657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0 h 3"/>
                <a:gd name="T4" fmla="*/ 4 w 7"/>
                <a:gd name="T5" fmla="*/ 0 h 3"/>
                <a:gd name="T6" fmla="*/ 4 w 7"/>
                <a:gd name="T7" fmla="*/ 2 h 3"/>
                <a:gd name="T8" fmla="*/ 5 w 7"/>
                <a:gd name="T9" fmla="*/ 2 h 3"/>
                <a:gd name="T10" fmla="*/ 7 w 7"/>
                <a:gd name="T11" fmla="*/ 2 h 3"/>
                <a:gd name="T12" fmla="*/ 7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9" name="Freeform 981"/>
            <p:cNvSpPr>
              <a:spLocks/>
            </p:cNvSpPr>
            <p:nvPr/>
          </p:nvSpPr>
          <p:spPr bwMode="auto">
            <a:xfrm>
              <a:off x="7398820" y="2872615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3 h 4"/>
                <a:gd name="T10" fmla="*/ 3 w 3"/>
                <a:gd name="T11" fmla="*/ 4 h 4"/>
                <a:gd name="T12" fmla="*/ 3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0" name="Freeform 982"/>
            <p:cNvSpPr>
              <a:spLocks/>
            </p:cNvSpPr>
            <p:nvPr/>
          </p:nvSpPr>
          <p:spPr bwMode="auto">
            <a:xfrm>
              <a:off x="7401476" y="2876158"/>
              <a:ext cx="2657" cy="7085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3 h 8"/>
                <a:gd name="T6" fmla="*/ 1 w 3"/>
                <a:gd name="T7" fmla="*/ 5 h 8"/>
                <a:gd name="T8" fmla="*/ 1 w 3"/>
                <a:gd name="T9" fmla="*/ 7 h 8"/>
                <a:gd name="T10" fmla="*/ 3 w 3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1" name="Freeform 983"/>
            <p:cNvSpPr>
              <a:spLocks/>
            </p:cNvSpPr>
            <p:nvPr/>
          </p:nvSpPr>
          <p:spPr bwMode="auto">
            <a:xfrm>
              <a:off x="7404133" y="2883243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2" name="Freeform 984"/>
            <p:cNvSpPr>
              <a:spLocks/>
            </p:cNvSpPr>
            <p:nvPr/>
          </p:nvSpPr>
          <p:spPr bwMode="auto">
            <a:xfrm>
              <a:off x="7405019" y="2886785"/>
              <a:ext cx="3543" cy="12399"/>
            </a:xfrm>
            <a:custGeom>
              <a:avLst/>
              <a:gdLst>
                <a:gd name="T0" fmla="*/ 4 w 4"/>
                <a:gd name="T1" fmla="*/ 0 h 14"/>
                <a:gd name="T2" fmla="*/ 4 w 4"/>
                <a:gd name="T3" fmla="*/ 0 h 14"/>
                <a:gd name="T4" fmla="*/ 4 w 4"/>
                <a:gd name="T5" fmla="*/ 1 h 14"/>
                <a:gd name="T6" fmla="*/ 1 w 4"/>
                <a:gd name="T7" fmla="*/ 1 h 14"/>
                <a:gd name="T8" fmla="*/ 0 w 4"/>
                <a:gd name="T9" fmla="*/ 3 h 14"/>
                <a:gd name="T10" fmla="*/ 0 w 4"/>
                <a:gd name="T11" fmla="*/ 4 h 14"/>
                <a:gd name="T12" fmla="*/ 0 w 4"/>
                <a:gd name="T13" fmla="*/ 4 h 14"/>
                <a:gd name="T14" fmla="*/ 0 w 4"/>
                <a:gd name="T15" fmla="*/ 5 h 14"/>
                <a:gd name="T16" fmla="*/ 1 w 4"/>
                <a:gd name="T17" fmla="*/ 5 h 14"/>
                <a:gd name="T18" fmla="*/ 3 w 4"/>
                <a:gd name="T19" fmla="*/ 7 h 14"/>
                <a:gd name="T20" fmla="*/ 3 w 4"/>
                <a:gd name="T21" fmla="*/ 7 h 14"/>
                <a:gd name="T22" fmla="*/ 3 w 4"/>
                <a:gd name="T23" fmla="*/ 7 h 14"/>
                <a:gd name="T24" fmla="*/ 3 w 4"/>
                <a:gd name="T25" fmla="*/ 8 h 14"/>
                <a:gd name="T26" fmla="*/ 3 w 4"/>
                <a:gd name="T27" fmla="*/ 11 h 14"/>
                <a:gd name="T28" fmla="*/ 1 w 4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1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3" name="Freeform 985"/>
            <p:cNvSpPr>
              <a:spLocks/>
            </p:cNvSpPr>
            <p:nvPr/>
          </p:nvSpPr>
          <p:spPr bwMode="auto">
            <a:xfrm>
              <a:off x="7405019" y="2899184"/>
              <a:ext cx="3543" cy="35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4 w 4"/>
                <a:gd name="T9" fmla="*/ 1 h 4"/>
                <a:gd name="T10" fmla="*/ 4 w 4"/>
                <a:gd name="T11" fmla="*/ 2 h 4"/>
                <a:gd name="T12" fmla="*/ 3 w 4"/>
                <a:gd name="T13" fmla="*/ 2 h 4"/>
                <a:gd name="T14" fmla="*/ 3 w 4"/>
                <a:gd name="T15" fmla="*/ 2 h 4"/>
                <a:gd name="T16" fmla="*/ 1 w 4"/>
                <a:gd name="T17" fmla="*/ 4 h 4"/>
                <a:gd name="T18" fmla="*/ 1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4" name="Freeform 986"/>
            <p:cNvSpPr>
              <a:spLocks/>
            </p:cNvSpPr>
            <p:nvPr/>
          </p:nvSpPr>
          <p:spPr bwMode="auto">
            <a:xfrm>
              <a:off x="7404133" y="2902727"/>
              <a:ext cx="1771" cy="3543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1 w 2"/>
                <a:gd name="T11" fmla="*/ 4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5" name="Freeform 987"/>
            <p:cNvSpPr>
              <a:spLocks/>
            </p:cNvSpPr>
            <p:nvPr/>
          </p:nvSpPr>
          <p:spPr bwMode="auto">
            <a:xfrm>
              <a:off x="7402362" y="2906270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2 h 5"/>
                <a:gd name="T4" fmla="*/ 0 w 2"/>
                <a:gd name="T5" fmla="*/ 4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6" name="Line 988"/>
            <p:cNvSpPr>
              <a:spLocks noChangeShapeType="1"/>
            </p:cNvSpPr>
            <p:nvPr/>
          </p:nvSpPr>
          <p:spPr bwMode="auto">
            <a:xfrm>
              <a:off x="7996632" y="3078971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7" name="Freeform 989"/>
            <p:cNvSpPr>
              <a:spLocks/>
            </p:cNvSpPr>
            <p:nvPr/>
          </p:nvSpPr>
          <p:spPr bwMode="auto">
            <a:xfrm>
              <a:off x="7994860" y="3078971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2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8" name="Freeform 990"/>
            <p:cNvSpPr>
              <a:spLocks/>
            </p:cNvSpPr>
            <p:nvPr/>
          </p:nvSpPr>
          <p:spPr bwMode="auto">
            <a:xfrm>
              <a:off x="7991318" y="3078971"/>
              <a:ext cx="3543" cy="0"/>
            </a:xfrm>
            <a:custGeom>
              <a:avLst/>
              <a:gdLst>
                <a:gd name="T0" fmla="*/ 0 w 4"/>
                <a:gd name="T1" fmla="*/ 0 w 4"/>
                <a:gd name="T2" fmla="*/ 1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9" name="Line 991"/>
            <p:cNvSpPr>
              <a:spLocks noChangeShapeType="1"/>
            </p:cNvSpPr>
            <p:nvPr/>
          </p:nvSpPr>
          <p:spPr bwMode="auto">
            <a:xfrm>
              <a:off x="7986890" y="3078085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0" name="Freeform 992"/>
            <p:cNvSpPr>
              <a:spLocks/>
            </p:cNvSpPr>
            <p:nvPr/>
          </p:nvSpPr>
          <p:spPr bwMode="auto">
            <a:xfrm>
              <a:off x="7988661" y="3078085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1" name="Freeform 993"/>
            <p:cNvSpPr>
              <a:spLocks/>
            </p:cNvSpPr>
            <p:nvPr/>
          </p:nvSpPr>
          <p:spPr bwMode="auto">
            <a:xfrm>
              <a:off x="8172876" y="3094027"/>
              <a:ext cx="7971" cy="7085"/>
            </a:xfrm>
            <a:custGeom>
              <a:avLst/>
              <a:gdLst>
                <a:gd name="T0" fmla="*/ 0 w 9"/>
                <a:gd name="T1" fmla="*/ 8 h 8"/>
                <a:gd name="T2" fmla="*/ 1 w 9"/>
                <a:gd name="T3" fmla="*/ 8 h 8"/>
                <a:gd name="T4" fmla="*/ 2 w 9"/>
                <a:gd name="T5" fmla="*/ 6 h 8"/>
                <a:gd name="T6" fmla="*/ 4 w 9"/>
                <a:gd name="T7" fmla="*/ 6 h 8"/>
                <a:gd name="T8" fmla="*/ 4 w 9"/>
                <a:gd name="T9" fmla="*/ 4 h 8"/>
                <a:gd name="T10" fmla="*/ 6 w 9"/>
                <a:gd name="T11" fmla="*/ 2 h 8"/>
                <a:gd name="T12" fmla="*/ 6 w 9"/>
                <a:gd name="T13" fmla="*/ 2 h 8"/>
                <a:gd name="T14" fmla="*/ 8 w 9"/>
                <a:gd name="T15" fmla="*/ 1 h 8"/>
                <a:gd name="T16" fmla="*/ 9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2" name="Line 994"/>
            <p:cNvSpPr>
              <a:spLocks noChangeShapeType="1"/>
            </p:cNvSpPr>
            <p:nvPr/>
          </p:nvSpPr>
          <p:spPr bwMode="auto">
            <a:xfrm>
              <a:off x="8180846" y="3094027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3" name="Freeform 995"/>
            <p:cNvSpPr>
              <a:spLocks/>
            </p:cNvSpPr>
            <p:nvPr/>
          </p:nvSpPr>
          <p:spPr bwMode="auto">
            <a:xfrm>
              <a:off x="7998403" y="3080742"/>
              <a:ext cx="4428" cy="2657"/>
            </a:xfrm>
            <a:custGeom>
              <a:avLst/>
              <a:gdLst>
                <a:gd name="T0" fmla="*/ 0 w 5"/>
                <a:gd name="T1" fmla="*/ 0 h 3"/>
                <a:gd name="T2" fmla="*/ 1 w 5"/>
                <a:gd name="T3" fmla="*/ 0 h 3"/>
                <a:gd name="T4" fmla="*/ 2 w 5"/>
                <a:gd name="T5" fmla="*/ 0 h 3"/>
                <a:gd name="T6" fmla="*/ 4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4" name="Freeform 996"/>
            <p:cNvSpPr>
              <a:spLocks/>
            </p:cNvSpPr>
            <p:nvPr/>
          </p:nvSpPr>
          <p:spPr bwMode="auto">
            <a:xfrm>
              <a:off x="7558236" y="3020518"/>
              <a:ext cx="7085" cy="9742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1 w 8"/>
                <a:gd name="T5" fmla="*/ 0 h 11"/>
                <a:gd name="T6" fmla="*/ 1 w 8"/>
                <a:gd name="T7" fmla="*/ 0 h 11"/>
                <a:gd name="T8" fmla="*/ 1 w 8"/>
                <a:gd name="T9" fmla="*/ 2 h 11"/>
                <a:gd name="T10" fmla="*/ 1 w 8"/>
                <a:gd name="T11" fmla="*/ 3 h 11"/>
                <a:gd name="T12" fmla="*/ 1 w 8"/>
                <a:gd name="T13" fmla="*/ 3 h 11"/>
                <a:gd name="T14" fmla="*/ 1 w 8"/>
                <a:gd name="T15" fmla="*/ 3 h 11"/>
                <a:gd name="T16" fmla="*/ 0 w 8"/>
                <a:gd name="T17" fmla="*/ 3 h 11"/>
                <a:gd name="T18" fmla="*/ 0 w 8"/>
                <a:gd name="T19" fmla="*/ 3 h 11"/>
                <a:gd name="T20" fmla="*/ 0 w 8"/>
                <a:gd name="T21" fmla="*/ 4 h 11"/>
                <a:gd name="T22" fmla="*/ 0 w 8"/>
                <a:gd name="T23" fmla="*/ 4 h 11"/>
                <a:gd name="T24" fmla="*/ 1 w 8"/>
                <a:gd name="T25" fmla="*/ 4 h 11"/>
                <a:gd name="T26" fmla="*/ 1 w 8"/>
                <a:gd name="T27" fmla="*/ 4 h 11"/>
                <a:gd name="T28" fmla="*/ 3 w 8"/>
                <a:gd name="T29" fmla="*/ 4 h 11"/>
                <a:gd name="T30" fmla="*/ 3 w 8"/>
                <a:gd name="T31" fmla="*/ 4 h 11"/>
                <a:gd name="T32" fmla="*/ 3 w 8"/>
                <a:gd name="T33" fmla="*/ 4 h 11"/>
                <a:gd name="T34" fmla="*/ 4 w 8"/>
                <a:gd name="T35" fmla="*/ 4 h 11"/>
                <a:gd name="T36" fmla="*/ 5 w 8"/>
                <a:gd name="T37" fmla="*/ 4 h 11"/>
                <a:gd name="T38" fmla="*/ 5 w 8"/>
                <a:gd name="T39" fmla="*/ 4 h 11"/>
                <a:gd name="T40" fmla="*/ 5 w 8"/>
                <a:gd name="T41" fmla="*/ 4 h 11"/>
                <a:gd name="T42" fmla="*/ 5 w 8"/>
                <a:gd name="T43" fmla="*/ 4 h 11"/>
                <a:gd name="T44" fmla="*/ 5 w 8"/>
                <a:gd name="T45" fmla="*/ 3 h 11"/>
                <a:gd name="T46" fmla="*/ 5 w 8"/>
                <a:gd name="T47" fmla="*/ 3 h 11"/>
                <a:gd name="T48" fmla="*/ 5 w 8"/>
                <a:gd name="T49" fmla="*/ 3 h 11"/>
                <a:gd name="T50" fmla="*/ 5 w 8"/>
                <a:gd name="T51" fmla="*/ 3 h 11"/>
                <a:gd name="T52" fmla="*/ 8 w 8"/>
                <a:gd name="T53" fmla="*/ 3 h 11"/>
                <a:gd name="T54" fmla="*/ 8 w 8"/>
                <a:gd name="T55" fmla="*/ 4 h 11"/>
                <a:gd name="T56" fmla="*/ 8 w 8"/>
                <a:gd name="T57" fmla="*/ 6 h 11"/>
                <a:gd name="T58" fmla="*/ 8 w 8"/>
                <a:gd name="T59" fmla="*/ 6 h 11"/>
                <a:gd name="T60" fmla="*/ 8 w 8"/>
                <a:gd name="T61" fmla="*/ 7 h 11"/>
                <a:gd name="T62" fmla="*/ 8 w 8"/>
                <a:gd name="T63" fmla="*/ 7 h 11"/>
                <a:gd name="T64" fmla="*/ 8 w 8"/>
                <a:gd name="T65" fmla="*/ 8 h 11"/>
                <a:gd name="T66" fmla="*/ 8 w 8"/>
                <a:gd name="T67" fmla="*/ 8 h 11"/>
                <a:gd name="T68" fmla="*/ 8 w 8"/>
                <a:gd name="T69" fmla="*/ 10 h 11"/>
                <a:gd name="T70" fmla="*/ 8 w 8"/>
                <a:gd name="T71" fmla="*/ 10 h 11"/>
                <a:gd name="T72" fmla="*/ 8 w 8"/>
                <a:gd name="T73" fmla="*/ 10 h 11"/>
                <a:gd name="T74" fmla="*/ 7 w 8"/>
                <a:gd name="T75" fmla="*/ 11 h 11"/>
                <a:gd name="T76" fmla="*/ 5 w 8"/>
                <a:gd name="T77" fmla="*/ 11 h 11"/>
                <a:gd name="T78" fmla="*/ 3 w 8"/>
                <a:gd name="T79" fmla="*/ 11 h 11"/>
                <a:gd name="T80" fmla="*/ 1 w 8"/>
                <a:gd name="T81" fmla="*/ 11 h 11"/>
                <a:gd name="T82" fmla="*/ 0 w 8"/>
                <a:gd name="T83" fmla="*/ 11 h 11"/>
                <a:gd name="T84" fmla="*/ 0 w 8"/>
                <a:gd name="T85" fmla="*/ 11 h 11"/>
                <a:gd name="T86" fmla="*/ 0 w 8"/>
                <a:gd name="T87" fmla="*/ 11 h 11"/>
                <a:gd name="T88" fmla="*/ 0 w 8"/>
                <a:gd name="T8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5" name="Line 997"/>
            <p:cNvSpPr>
              <a:spLocks noChangeShapeType="1"/>
            </p:cNvSpPr>
            <p:nvPr/>
          </p:nvSpPr>
          <p:spPr bwMode="auto">
            <a:xfrm>
              <a:off x="7558236" y="303026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6" name="Freeform 998"/>
            <p:cNvSpPr>
              <a:spLocks/>
            </p:cNvSpPr>
            <p:nvPr/>
          </p:nvSpPr>
          <p:spPr bwMode="auto">
            <a:xfrm>
              <a:off x="7553808" y="3012547"/>
              <a:ext cx="4428" cy="797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3 h 9"/>
                <a:gd name="T14" fmla="*/ 2 w 5"/>
                <a:gd name="T15" fmla="*/ 3 h 9"/>
                <a:gd name="T16" fmla="*/ 2 w 5"/>
                <a:gd name="T17" fmla="*/ 3 h 9"/>
                <a:gd name="T18" fmla="*/ 4 w 5"/>
                <a:gd name="T19" fmla="*/ 3 h 9"/>
                <a:gd name="T20" fmla="*/ 4 w 5"/>
                <a:gd name="T21" fmla="*/ 5 h 9"/>
                <a:gd name="T22" fmla="*/ 4 w 5"/>
                <a:gd name="T23" fmla="*/ 5 h 9"/>
                <a:gd name="T24" fmla="*/ 4 w 5"/>
                <a:gd name="T25" fmla="*/ 5 h 9"/>
                <a:gd name="T26" fmla="*/ 4 w 5"/>
                <a:gd name="T27" fmla="*/ 7 h 9"/>
                <a:gd name="T28" fmla="*/ 4 w 5"/>
                <a:gd name="T29" fmla="*/ 7 h 9"/>
                <a:gd name="T30" fmla="*/ 4 w 5"/>
                <a:gd name="T31" fmla="*/ 8 h 9"/>
                <a:gd name="T32" fmla="*/ 5 w 5"/>
                <a:gd name="T33" fmla="*/ 8 h 9"/>
                <a:gd name="T34" fmla="*/ 5 w 5"/>
                <a:gd name="T35" fmla="*/ 8 h 9"/>
                <a:gd name="T36" fmla="*/ 5 w 5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7" name="Freeform 999"/>
            <p:cNvSpPr>
              <a:spLocks/>
            </p:cNvSpPr>
            <p:nvPr/>
          </p:nvSpPr>
          <p:spPr bwMode="auto">
            <a:xfrm>
              <a:off x="7558236" y="3031146"/>
              <a:ext cx="9742" cy="442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0 h 5"/>
                <a:gd name="T4" fmla="*/ 0 w 11"/>
                <a:gd name="T5" fmla="*/ 0 h 5"/>
                <a:gd name="T6" fmla="*/ 1 w 11"/>
                <a:gd name="T7" fmla="*/ 2 h 5"/>
                <a:gd name="T8" fmla="*/ 1 w 11"/>
                <a:gd name="T9" fmla="*/ 2 h 5"/>
                <a:gd name="T10" fmla="*/ 1 w 11"/>
                <a:gd name="T11" fmla="*/ 2 h 5"/>
                <a:gd name="T12" fmla="*/ 3 w 11"/>
                <a:gd name="T13" fmla="*/ 2 h 5"/>
                <a:gd name="T14" fmla="*/ 4 w 11"/>
                <a:gd name="T15" fmla="*/ 3 h 5"/>
                <a:gd name="T16" fmla="*/ 5 w 11"/>
                <a:gd name="T17" fmla="*/ 3 h 5"/>
                <a:gd name="T18" fmla="*/ 5 w 11"/>
                <a:gd name="T19" fmla="*/ 3 h 5"/>
                <a:gd name="T20" fmla="*/ 5 w 11"/>
                <a:gd name="T21" fmla="*/ 5 h 5"/>
                <a:gd name="T22" fmla="*/ 5 w 11"/>
                <a:gd name="T23" fmla="*/ 5 h 5"/>
                <a:gd name="T24" fmla="*/ 5 w 11"/>
                <a:gd name="T25" fmla="*/ 5 h 5"/>
                <a:gd name="T26" fmla="*/ 7 w 11"/>
                <a:gd name="T27" fmla="*/ 5 h 5"/>
                <a:gd name="T28" fmla="*/ 7 w 11"/>
                <a:gd name="T29" fmla="*/ 5 h 5"/>
                <a:gd name="T30" fmla="*/ 8 w 11"/>
                <a:gd name="T31" fmla="*/ 5 h 5"/>
                <a:gd name="T32" fmla="*/ 9 w 11"/>
                <a:gd name="T33" fmla="*/ 5 h 5"/>
                <a:gd name="T34" fmla="*/ 11 w 11"/>
                <a:gd name="T35" fmla="*/ 5 h 5"/>
                <a:gd name="T36" fmla="*/ 11 w 11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8" name="Freeform 1000"/>
            <p:cNvSpPr>
              <a:spLocks/>
            </p:cNvSpPr>
            <p:nvPr/>
          </p:nvSpPr>
          <p:spPr bwMode="auto">
            <a:xfrm>
              <a:off x="7601633" y="3390719"/>
              <a:ext cx="45168" cy="7971"/>
            </a:xfrm>
            <a:custGeom>
              <a:avLst/>
              <a:gdLst>
                <a:gd name="T0" fmla="*/ 51 w 51"/>
                <a:gd name="T1" fmla="*/ 0 h 9"/>
                <a:gd name="T2" fmla="*/ 18 w 51"/>
                <a:gd name="T3" fmla="*/ 5 h 9"/>
                <a:gd name="T4" fmla="*/ 8 w 51"/>
                <a:gd name="T5" fmla="*/ 8 h 9"/>
                <a:gd name="T6" fmla="*/ 0 w 5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9">
                  <a:moveTo>
                    <a:pt x="51" y="0"/>
                  </a:moveTo>
                  <a:lnTo>
                    <a:pt x="18" y="5"/>
                  </a:lnTo>
                  <a:lnTo>
                    <a:pt x="8" y="8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79" name="Line 1001"/>
            <p:cNvSpPr>
              <a:spLocks noChangeShapeType="1"/>
            </p:cNvSpPr>
            <p:nvPr/>
          </p:nvSpPr>
          <p:spPr bwMode="auto">
            <a:xfrm flipH="1">
              <a:off x="7479413" y="3432345"/>
              <a:ext cx="24798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0" name="Freeform 1002"/>
            <p:cNvSpPr>
              <a:spLocks/>
            </p:cNvSpPr>
            <p:nvPr/>
          </p:nvSpPr>
          <p:spPr bwMode="auto">
            <a:xfrm>
              <a:off x="7577720" y="3398690"/>
              <a:ext cx="23912" cy="15942"/>
            </a:xfrm>
            <a:custGeom>
              <a:avLst/>
              <a:gdLst>
                <a:gd name="T0" fmla="*/ 27 w 27"/>
                <a:gd name="T1" fmla="*/ 0 h 18"/>
                <a:gd name="T2" fmla="*/ 16 w 27"/>
                <a:gd name="T3" fmla="*/ 4 h 18"/>
                <a:gd name="T4" fmla="*/ 16 w 27"/>
                <a:gd name="T5" fmla="*/ 4 h 18"/>
                <a:gd name="T6" fmla="*/ 5 w 27"/>
                <a:gd name="T7" fmla="*/ 14 h 18"/>
                <a:gd name="T8" fmla="*/ 0 w 2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5" y="14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1" name="Freeform 1003"/>
            <p:cNvSpPr>
              <a:spLocks/>
            </p:cNvSpPr>
            <p:nvPr/>
          </p:nvSpPr>
          <p:spPr bwMode="auto">
            <a:xfrm>
              <a:off x="7562664" y="3414632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3 w 17"/>
                <a:gd name="T3" fmla="*/ 10 h 13"/>
                <a:gd name="T4" fmla="*/ 0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3" y="10"/>
                  </a:lnTo>
                  <a:lnTo>
                    <a:pt x="0" y="1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2" name="Freeform 1004"/>
            <p:cNvSpPr>
              <a:spLocks/>
            </p:cNvSpPr>
            <p:nvPr/>
          </p:nvSpPr>
          <p:spPr bwMode="auto">
            <a:xfrm>
              <a:off x="7786733" y="3350865"/>
              <a:ext cx="53139" cy="4428"/>
            </a:xfrm>
            <a:custGeom>
              <a:avLst/>
              <a:gdLst>
                <a:gd name="T0" fmla="*/ 60 w 60"/>
                <a:gd name="T1" fmla="*/ 1 h 5"/>
                <a:gd name="T2" fmla="*/ 36 w 60"/>
                <a:gd name="T3" fmla="*/ 1 h 5"/>
                <a:gd name="T4" fmla="*/ 25 w 60"/>
                <a:gd name="T5" fmla="*/ 0 h 5"/>
                <a:gd name="T6" fmla="*/ 0 w 6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">
                  <a:moveTo>
                    <a:pt x="60" y="1"/>
                  </a:moveTo>
                  <a:lnTo>
                    <a:pt x="36" y="1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3" name="Freeform 1005"/>
            <p:cNvSpPr>
              <a:spLocks/>
            </p:cNvSpPr>
            <p:nvPr/>
          </p:nvSpPr>
          <p:spPr bwMode="auto">
            <a:xfrm>
              <a:off x="8071026" y="3302154"/>
              <a:ext cx="30112" cy="1771"/>
            </a:xfrm>
            <a:custGeom>
              <a:avLst/>
              <a:gdLst>
                <a:gd name="T0" fmla="*/ 34 w 34"/>
                <a:gd name="T1" fmla="*/ 0 h 2"/>
                <a:gd name="T2" fmla="*/ 20 w 34"/>
                <a:gd name="T3" fmla="*/ 1 h 2"/>
                <a:gd name="T4" fmla="*/ 0 w 3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lnTo>
                    <a:pt x="20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4" name="Freeform 1006"/>
            <p:cNvSpPr>
              <a:spLocks/>
            </p:cNvSpPr>
            <p:nvPr/>
          </p:nvSpPr>
          <p:spPr bwMode="auto">
            <a:xfrm>
              <a:off x="8101138" y="3292412"/>
              <a:ext cx="68195" cy="9742"/>
            </a:xfrm>
            <a:custGeom>
              <a:avLst/>
              <a:gdLst>
                <a:gd name="T0" fmla="*/ 77 w 77"/>
                <a:gd name="T1" fmla="*/ 0 h 11"/>
                <a:gd name="T2" fmla="*/ 75 w 77"/>
                <a:gd name="T3" fmla="*/ 0 h 11"/>
                <a:gd name="T4" fmla="*/ 42 w 77"/>
                <a:gd name="T5" fmla="*/ 1 h 11"/>
                <a:gd name="T6" fmla="*/ 15 w 77"/>
                <a:gd name="T7" fmla="*/ 5 h 11"/>
                <a:gd name="T8" fmla="*/ 15 w 77"/>
                <a:gd name="T9" fmla="*/ 5 h 11"/>
                <a:gd name="T10" fmla="*/ 0 w 7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75" y="0"/>
                  </a:lnTo>
                  <a:lnTo>
                    <a:pt x="42" y="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5" name="Line 1007"/>
            <p:cNvSpPr>
              <a:spLocks noChangeShapeType="1"/>
            </p:cNvSpPr>
            <p:nvPr/>
          </p:nvSpPr>
          <p:spPr bwMode="auto">
            <a:xfrm flipH="1">
              <a:off x="7722967" y="3361493"/>
              <a:ext cx="13285" cy="354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486" name="Line 1008"/>
            <p:cNvSpPr>
              <a:spLocks noChangeShapeType="1"/>
            </p:cNvSpPr>
            <p:nvPr/>
          </p:nvSpPr>
          <p:spPr bwMode="auto">
            <a:xfrm flipH="1">
              <a:off x="7742451" y="3361493"/>
              <a:ext cx="1417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7" name="Freeform 1010"/>
            <p:cNvSpPr>
              <a:spLocks/>
            </p:cNvSpPr>
            <p:nvPr/>
          </p:nvSpPr>
          <p:spPr bwMode="auto">
            <a:xfrm>
              <a:off x="7736252" y="3361492"/>
              <a:ext cx="6200" cy="0"/>
            </a:xfrm>
            <a:custGeom>
              <a:avLst/>
              <a:gdLst>
                <a:gd name="T0" fmla="*/ 7 w 7"/>
                <a:gd name="T1" fmla="*/ 3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8" name="Freeform 1011"/>
            <p:cNvSpPr>
              <a:spLocks/>
            </p:cNvSpPr>
            <p:nvPr/>
          </p:nvSpPr>
          <p:spPr bwMode="auto">
            <a:xfrm>
              <a:off x="7839872" y="3329609"/>
              <a:ext cx="64653" cy="22141"/>
            </a:xfrm>
            <a:custGeom>
              <a:avLst/>
              <a:gdLst>
                <a:gd name="T0" fmla="*/ 73 w 73"/>
                <a:gd name="T1" fmla="*/ 0 h 25"/>
                <a:gd name="T2" fmla="*/ 69 w 73"/>
                <a:gd name="T3" fmla="*/ 2 h 25"/>
                <a:gd name="T4" fmla="*/ 40 w 73"/>
                <a:gd name="T5" fmla="*/ 17 h 25"/>
                <a:gd name="T6" fmla="*/ 31 w 73"/>
                <a:gd name="T7" fmla="*/ 21 h 25"/>
                <a:gd name="T8" fmla="*/ 15 w 73"/>
                <a:gd name="T9" fmla="*/ 24 h 25"/>
                <a:gd name="T10" fmla="*/ 14 w 73"/>
                <a:gd name="T11" fmla="*/ 24 h 25"/>
                <a:gd name="T12" fmla="*/ 0 w 7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73" y="0"/>
                  </a:moveTo>
                  <a:lnTo>
                    <a:pt x="69" y="2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0" y="2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9" name="Freeform 1012"/>
            <p:cNvSpPr>
              <a:spLocks/>
            </p:cNvSpPr>
            <p:nvPr/>
          </p:nvSpPr>
          <p:spPr bwMode="auto">
            <a:xfrm>
              <a:off x="7904525" y="3298611"/>
              <a:ext cx="166501" cy="30998"/>
            </a:xfrm>
            <a:custGeom>
              <a:avLst/>
              <a:gdLst>
                <a:gd name="T0" fmla="*/ 188 w 188"/>
                <a:gd name="T1" fmla="*/ 6 h 35"/>
                <a:gd name="T2" fmla="*/ 169 w 188"/>
                <a:gd name="T3" fmla="*/ 8 h 35"/>
                <a:gd name="T4" fmla="*/ 161 w 188"/>
                <a:gd name="T5" fmla="*/ 8 h 35"/>
                <a:gd name="T6" fmla="*/ 134 w 188"/>
                <a:gd name="T7" fmla="*/ 14 h 35"/>
                <a:gd name="T8" fmla="*/ 120 w 188"/>
                <a:gd name="T9" fmla="*/ 16 h 35"/>
                <a:gd name="T10" fmla="*/ 112 w 188"/>
                <a:gd name="T11" fmla="*/ 16 h 35"/>
                <a:gd name="T12" fmla="*/ 91 w 188"/>
                <a:gd name="T13" fmla="*/ 10 h 35"/>
                <a:gd name="T14" fmla="*/ 66 w 188"/>
                <a:gd name="T15" fmla="*/ 2 h 35"/>
                <a:gd name="T16" fmla="*/ 61 w 188"/>
                <a:gd name="T17" fmla="*/ 0 h 35"/>
                <a:gd name="T18" fmla="*/ 38 w 188"/>
                <a:gd name="T19" fmla="*/ 13 h 35"/>
                <a:gd name="T20" fmla="*/ 33 w 188"/>
                <a:gd name="T21" fmla="*/ 19 h 35"/>
                <a:gd name="T22" fmla="*/ 31 w 188"/>
                <a:gd name="T23" fmla="*/ 20 h 35"/>
                <a:gd name="T24" fmla="*/ 18 w 188"/>
                <a:gd name="T25" fmla="*/ 32 h 35"/>
                <a:gd name="T26" fmla="*/ 0 w 18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35">
                  <a:moveTo>
                    <a:pt x="188" y="6"/>
                  </a:moveTo>
                  <a:lnTo>
                    <a:pt x="169" y="8"/>
                  </a:lnTo>
                  <a:lnTo>
                    <a:pt x="161" y="8"/>
                  </a:lnTo>
                  <a:lnTo>
                    <a:pt x="134" y="14"/>
                  </a:lnTo>
                  <a:lnTo>
                    <a:pt x="120" y="16"/>
                  </a:lnTo>
                  <a:lnTo>
                    <a:pt x="112" y="16"/>
                  </a:lnTo>
                  <a:lnTo>
                    <a:pt x="91" y="10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38" y="13"/>
                  </a:lnTo>
                  <a:lnTo>
                    <a:pt x="33" y="19"/>
                  </a:lnTo>
                  <a:lnTo>
                    <a:pt x="31" y="20"/>
                  </a:lnTo>
                  <a:lnTo>
                    <a:pt x="18" y="32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0" name="Freeform 1013"/>
            <p:cNvSpPr>
              <a:spLocks/>
            </p:cNvSpPr>
            <p:nvPr/>
          </p:nvSpPr>
          <p:spPr bwMode="auto">
            <a:xfrm>
              <a:off x="7756621" y="3355293"/>
              <a:ext cx="30112" cy="6200"/>
            </a:xfrm>
            <a:custGeom>
              <a:avLst/>
              <a:gdLst>
                <a:gd name="T0" fmla="*/ 34 w 34"/>
                <a:gd name="T1" fmla="*/ 0 h 7"/>
                <a:gd name="T2" fmla="*/ 22 w 34"/>
                <a:gd name="T3" fmla="*/ 2 h 7"/>
                <a:gd name="T4" fmla="*/ 0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lnTo>
                    <a:pt x="22" y="2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1" name="Freeform 1014"/>
            <p:cNvSpPr>
              <a:spLocks/>
            </p:cNvSpPr>
            <p:nvPr/>
          </p:nvSpPr>
          <p:spPr bwMode="auto">
            <a:xfrm>
              <a:off x="8299523" y="3266728"/>
              <a:ext cx="17713" cy="8857"/>
            </a:xfrm>
            <a:custGeom>
              <a:avLst/>
              <a:gdLst>
                <a:gd name="T0" fmla="*/ 20 w 20"/>
                <a:gd name="T1" fmla="*/ 0 h 10"/>
                <a:gd name="T2" fmla="*/ 16 w 20"/>
                <a:gd name="T3" fmla="*/ 3 h 10"/>
                <a:gd name="T4" fmla="*/ 15 w 20"/>
                <a:gd name="T5" fmla="*/ 3 h 10"/>
                <a:gd name="T6" fmla="*/ 1 w 20"/>
                <a:gd name="T7" fmla="*/ 10 h 10"/>
                <a:gd name="T8" fmla="*/ 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6" y="3"/>
                  </a:lnTo>
                  <a:lnTo>
                    <a:pt x="15" y="3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2" name="Line 1015"/>
            <p:cNvSpPr>
              <a:spLocks noChangeShapeType="1"/>
            </p:cNvSpPr>
            <p:nvPr/>
          </p:nvSpPr>
          <p:spPr bwMode="auto">
            <a:xfrm flipH="1">
              <a:off x="8295981" y="3275584"/>
              <a:ext cx="3542" cy="2657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3" name="Freeform 1016"/>
            <p:cNvSpPr>
              <a:spLocks/>
            </p:cNvSpPr>
            <p:nvPr/>
          </p:nvSpPr>
          <p:spPr bwMode="auto">
            <a:xfrm>
              <a:off x="8257898" y="3278241"/>
              <a:ext cx="38083" cy="15056"/>
            </a:xfrm>
            <a:custGeom>
              <a:avLst/>
              <a:gdLst>
                <a:gd name="T0" fmla="*/ 43 w 43"/>
                <a:gd name="T1" fmla="*/ 0 h 17"/>
                <a:gd name="T2" fmla="*/ 21 w 43"/>
                <a:gd name="T3" fmla="*/ 8 h 17"/>
                <a:gd name="T4" fmla="*/ 16 w 43"/>
                <a:gd name="T5" fmla="*/ 10 h 17"/>
                <a:gd name="T6" fmla="*/ 0 w 4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lnTo>
                    <a:pt x="21" y="8"/>
                  </a:lnTo>
                  <a:lnTo>
                    <a:pt x="16" y="10"/>
                  </a:lnTo>
                  <a:lnTo>
                    <a:pt x="0" y="1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4" name="Freeform 1017"/>
            <p:cNvSpPr>
              <a:spLocks/>
            </p:cNvSpPr>
            <p:nvPr/>
          </p:nvSpPr>
          <p:spPr bwMode="auto">
            <a:xfrm>
              <a:off x="8232214" y="3293298"/>
              <a:ext cx="25684" cy="5314"/>
            </a:xfrm>
            <a:custGeom>
              <a:avLst/>
              <a:gdLst>
                <a:gd name="T0" fmla="*/ 29 w 29"/>
                <a:gd name="T1" fmla="*/ 0 h 6"/>
                <a:gd name="T2" fmla="*/ 16 w 29"/>
                <a:gd name="T3" fmla="*/ 3 h 6"/>
                <a:gd name="T4" fmla="*/ 0 w 2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6">
                  <a:moveTo>
                    <a:pt x="29" y="0"/>
                  </a:moveTo>
                  <a:lnTo>
                    <a:pt x="16" y="3"/>
                  </a:lnTo>
                  <a:lnTo>
                    <a:pt x="0" y="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5" name="Freeform 1018"/>
            <p:cNvSpPr>
              <a:spLocks/>
            </p:cNvSpPr>
            <p:nvPr/>
          </p:nvSpPr>
          <p:spPr bwMode="auto">
            <a:xfrm>
              <a:off x="8326978" y="3148937"/>
              <a:ext cx="35426" cy="54910"/>
            </a:xfrm>
            <a:custGeom>
              <a:avLst/>
              <a:gdLst>
                <a:gd name="T0" fmla="*/ 0 w 40"/>
                <a:gd name="T1" fmla="*/ 0 h 62"/>
                <a:gd name="T2" fmla="*/ 19 w 40"/>
                <a:gd name="T3" fmla="*/ 20 h 62"/>
                <a:gd name="T4" fmla="*/ 23 w 40"/>
                <a:gd name="T5" fmla="*/ 30 h 62"/>
                <a:gd name="T6" fmla="*/ 31 w 40"/>
                <a:gd name="T7" fmla="*/ 43 h 62"/>
                <a:gd name="T8" fmla="*/ 40 w 4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2">
                  <a:moveTo>
                    <a:pt x="0" y="0"/>
                  </a:moveTo>
                  <a:lnTo>
                    <a:pt x="19" y="20"/>
                  </a:lnTo>
                  <a:lnTo>
                    <a:pt x="23" y="30"/>
                  </a:lnTo>
                  <a:lnTo>
                    <a:pt x="31" y="43"/>
                  </a:lnTo>
                  <a:lnTo>
                    <a:pt x="40" y="62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6" name="Freeform 1019"/>
            <p:cNvSpPr>
              <a:spLocks/>
            </p:cNvSpPr>
            <p:nvPr/>
          </p:nvSpPr>
          <p:spPr bwMode="auto">
            <a:xfrm>
              <a:off x="8362404" y="3203847"/>
              <a:ext cx="1772" cy="9742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9 h 11"/>
                <a:gd name="T4" fmla="*/ 2 w 2"/>
                <a:gd name="T5" fmla="*/ 11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7" name="Line 1020"/>
            <p:cNvSpPr>
              <a:spLocks noChangeShapeType="1"/>
            </p:cNvSpPr>
            <p:nvPr/>
          </p:nvSpPr>
          <p:spPr bwMode="auto">
            <a:xfrm>
              <a:off x="8362404" y="3213588"/>
              <a:ext cx="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8" name="Freeform 1021"/>
            <p:cNvSpPr>
              <a:spLocks/>
            </p:cNvSpPr>
            <p:nvPr/>
          </p:nvSpPr>
          <p:spPr bwMode="auto">
            <a:xfrm>
              <a:off x="8349119" y="3213588"/>
              <a:ext cx="13285" cy="27455"/>
            </a:xfrm>
            <a:custGeom>
              <a:avLst/>
              <a:gdLst>
                <a:gd name="T0" fmla="*/ 15 w 15"/>
                <a:gd name="T1" fmla="*/ 0 h 31"/>
                <a:gd name="T2" fmla="*/ 14 w 15"/>
                <a:gd name="T3" fmla="*/ 5 h 31"/>
                <a:gd name="T4" fmla="*/ 9 w 15"/>
                <a:gd name="T5" fmla="*/ 21 h 31"/>
                <a:gd name="T6" fmla="*/ 0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14" y="5"/>
                  </a:lnTo>
                  <a:lnTo>
                    <a:pt x="9" y="21"/>
                  </a:lnTo>
                  <a:lnTo>
                    <a:pt x="0" y="3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79" name="Line 1022"/>
            <p:cNvSpPr>
              <a:spLocks noChangeShapeType="1"/>
            </p:cNvSpPr>
            <p:nvPr/>
          </p:nvSpPr>
          <p:spPr bwMode="auto">
            <a:xfrm flipH="1">
              <a:off x="7544065" y="3426144"/>
              <a:ext cx="185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0" name="Freeform 1023"/>
            <p:cNvSpPr>
              <a:spLocks/>
            </p:cNvSpPr>
            <p:nvPr/>
          </p:nvSpPr>
          <p:spPr bwMode="auto">
            <a:xfrm>
              <a:off x="7521039" y="3427030"/>
              <a:ext cx="23027" cy="1772"/>
            </a:xfrm>
            <a:custGeom>
              <a:avLst/>
              <a:gdLst>
                <a:gd name="T0" fmla="*/ 26 w 26"/>
                <a:gd name="T1" fmla="*/ 0 h 2"/>
                <a:gd name="T2" fmla="*/ 22 w 26"/>
                <a:gd name="T3" fmla="*/ 0 h 2"/>
                <a:gd name="T4" fmla="*/ 1 w 26"/>
                <a:gd name="T5" fmla="*/ 2 h 2"/>
                <a:gd name="T6" fmla="*/ 0 w 2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2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1" name="Freeform 1024"/>
            <p:cNvSpPr>
              <a:spLocks/>
            </p:cNvSpPr>
            <p:nvPr/>
          </p:nvSpPr>
          <p:spPr bwMode="auto">
            <a:xfrm>
              <a:off x="7682227" y="3365034"/>
              <a:ext cx="40739" cy="12399"/>
            </a:xfrm>
            <a:custGeom>
              <a:avLst/>
              <a:gdLst>
                <a:gd name="T0" fmla="*/ 46 w 46"/>
                <a:gd name="T1" fmla="*/ 0 h 14"/>
                <a:gd name="T2" fmla="*/ 30 w 46"/>
                <a:gd name="T3" fmla="*/ 3 h 14"/>
                <a:gd name="T4" fmla="*/ 30 w 46"/>
                <a:gd name="T5" fmla="*/ 3 h 14"/>
                <a:gd name="T6" fmla="*/ 23 w 46"/>
                <a:gd name="T7" fmla="*/ 6 h 14"/>
                <a:gd name="T8" fmla="*/ 19 w 46"/>
                <a:gd name="T9" fmla="*/ 7 h 14"/>
                <a:gd name="T10" fmla="*/ 16 w 46"/>
                <a:gd name="T11" fmla="*/ 8 h 14"/>
                <a:gd name="T12" fmla="*/ 0 w 4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lnTo>
                    <a:pt x="30" y="3"/>
                  </a:lnTo>
                  <a:lnTo>
                    <a:pt x="30" y="3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2" name="Freeform 1025"/>
            <p:cNvSpPr>
              <a:spLocks/>
            </p:cNvSpPr>
            <p:nvPr/>
          </p:nvSpPr>
          <p:spPr bwMode="auto">
            <a:xfrm>
              <a:off x="7646801" y="3377434"/>
              <a:ext cx="35426" cy="13285"/>
            </a:xfrm>
            <a:custGeom>
              <a:avLst/>
              <a:gdLst>
                <a:gd name="T0" fmla="*/ 40 w 40"/>
                <a:gd name="T1" fmla="*/ 0 h 15"/>
                <a:gd name="T2" fmla="*/ 39 w 40"/>
                <a:gd name="T3" fmla="*/ 0 h 15"/>
                <a:gd name="T4" fmla="*/ 11 w 40"/>
                <a:gd name="T5" fmla="*/ 11 h 15"/>
                <a:gd name="T6" fmla="*/ 0 w 4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5">
                  <a:moveTo>
                    <a:pt x="40" y="0"/>
                  </a:moveTo>
                  <a:lnTo>
                    <a:pt x="39" y="0"/>
                  </a:lnTo>
                  <a:lnTo>
                    <a:pt x="11" y="11"/>
                  </a:lnTo>
                  <a:lnTo>
                    <a:pt x="0" y="1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3" name="Freeform 1026"/>
            <p:cNvSpPr>
              <a:spLocks/>
            </p:cNvSpPr>
            <p:nvPr/>
          </p:nvSpPr>
          <p:spPr bwMode="auto">
            <a:xfrm>
              <a:off x="8321665" y="3241044"/>
              <a:ext cx="27455" cy="22141"/>
            </a:xfrm>
            <a:custGeom>
              <a:avLst/>
              <a:gdLst>
                <a:gd name="T0" fmla="*/ 31 w 31"/>
                <a:gd name="T1" fmla="*/ 0 h 25"/>
                <a:gd name="T2" fmla="*/ 23 w 31"/>
                <a:gd name="T3" fmla="*/ 5 h 25"/>
                <a:gd name="T4" fmla="*/ 14 w 31"/>
                <a:gd name="T5" fmla="*/ 13 h 25"/>
                <a:gd name="T6" fmla="*/ 3 w 31"/>
                <a:gd name="T7" fmla="*/ 23 h 25"/>
                <a:gd name="T8" fmla="*/ 0 w 31"/>
                <a:gd name="T9" fmla="*/ 25 h 25"/>
                <a:gd name="T10" fmla="*/ 0 w 31"/>
                <a:gd name="T11" fmla="*/ 25 h 25"/>
                <a:gd name="T12" fmla="*/ 0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31" y="0"/>
                  </a:moveTo>
                  <a:lnTo>
                    <a:pt x="23" y="5"/>
                  </a:lnTo>
                  <a:lnTo>
                    <a:pt x="14" y="13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4" name="Freeform 1027"/>
            <p:cNvSpPr>
              <a:spLocks/>
            </p:cNvSpPr>
            <p:nvPr/>
          </p:nvSpPr>
          <p:spPr bwMode="auto">
            <a:xfrm>
              <a:off x="8317237" y="3263185"/>
              <a:ext cx="4428" cy="3542"/>
            </a:xfrm>
            <a:custGeom>
              <a:avLst/>
              <a:gdLst>
                <a:gd name="T0" fmla="*/ 5 w 5"/>
                <a:gd name="T1" fmla="*/ 0 h 4"/>
                <a:gd name="T2" fmla="*/ 3 w 5"/>
                <a:gd name="T3" fmla="*/ 3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5" name="Freeform 1028"/>
            <p:cNvSpPr>
              <a:spLocks/>
            </p:cNvSpPr>
            <p:nvPr/>
          </p:nvSpPr>
          <p:spPr bwMode="auto">
            <a:xfrm>
              <a:off x="7505983" y="3428801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4 w 17"/>
                <a:gd name="T3" fmla="*/ 3 h 4"/>
                <a:gd name="T4" fmla="*/ 0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4" y="3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6" name="Line 1029"/>
            <p:cNvSpPr>
              <a:spLocks noChangeShapeType="1"/>
            </p:cNvSpPr>
            <p:nvPr/>
          </p:nvSpPr>
          <p:spPr bwMode="auto">
            <a:xfrm flipH="1">
              <a:off x="7504212" y="3432343"/>
              <a:ext cx="17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7" name="Freeform 1030"/>
            <p:cNvSpPr>
              <a:spLocks/>
            </p:cNvSpPr>
            <p:nvPr/>
          </p:nvSpPr>
          <p:spPr bwMode="auto">
            <a:xfrm>
              <a:off x="8179961" y="3293298"/>
              <a:ext cx="52254" cy="6200"/>
            </a:xfrm>
            <a:custGeom>
              <a:avLst/>
              <a:gdLst>
                <a:gd name="T0" fmla="*/ 59 w 59"/>
                <a:gd name="T1" fmla="*/ 6 h 7"/>
                <a:gd name="T2" fmla="*/ 39 w 59"/>
                <a:gd name="T3" fmla="*/ 7 h 7"/>
                <a:gd name="T4" fmla="*/ 20 w 59"/>
                <a:gd name="T5" fmla="*/ 4 h 7"/>
                <a:gd name="T6" fmla="*/ 16 w 59"/>
                <a:gd name="T7" fmla="*/ 3 h 7"/>
                <a:gd name="T8" fmla="*/ 0 w 5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">
                  <a:moveTo>
                    <a:pt x="59" y="6"/>
                  </a:moveTo>
                  <a:lnTo>
                    <a:pt x="39" y="7"/>
                  </a:lnTo>
                  <a:lnTo>
                    <a:pt x="20" y="4"/>
                  </a:ln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8" name="Line 1031"/>
            <p:cNvSpPr>
              <a:spLocks noChangeShapeType="1"/>
            </p:cNvSpPr>
            <p:nvPr/>
          </p:nvSpPr>
          <p:spPr bwMode="auto">
            <a:xfrm flipH="1">
              <a:off x="8174647" y="3293298"/>
              <a:ext cx="531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89" name="Line 1032"/>
            <p:cNvSpPr>
              <a:spLocks noChangeShapeType="1"/>
            </p:cNvSpPr>
            <p:nvPr/>
          </p:nvSpPr>
          <p:spPr bwMode="auto">
            <a:xfrm flipH="1" flipV="1">
              <a:off x="7358965" y="3425258"/>
              <a:ext cx="8857" cy="7971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0" name="Freeform 1033"/>
            <p:cNvSpPr>
              <a:spLocks/>
            </p:cNvSpPr>
            <p:nvPr/>
          </p:nvSpPr>
          <p:spPr bwMode="auto">
            <a:xfrm>
              <a:off x="7349224" y="3419059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9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1" name="Freeform 1034"/>
            <p:cNvSpPr>
              <a:spLocks/>
            </p:cNvSpPr>
            <p:nvPr/>
          </p:nvSpPr>
          <p:spPr bwMode="auto">
            <a:xfrm>
              <a:off x="7367822" y="3433229"/>
              <a:ext cx="15941" cy="8857"/>
            </a:xfrm>
            <a:custGeom>
              <a:avLst/>
              <a:gdLst>
                <a:gd name="T0" fmla="*/ 18 w 18"/>
                <a:gd name="T1" fmla="*/ 10 h 10"/>
                <a:gd name="T2" fmla="*/ 17 w 18"/>
                <a:gd name="T3" fmla="*/ 10 h 10"/>
                <a:gd name="T4" fmla="*/ 14 w 18"/>
                <a:gd name="T5" fmla="*/ 8 h 10"/>
                <a:gd name="T6" fmla="*/ 0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lnTo>
                    <a:pt x="17" y="10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2" name="Freeform 1035"/>
            <p:cNvSpPr>
              <a:spLocks/>
            </p:cNvSpPr>
            <p:nvPr/>
          </p:nvSpPr>
          <p:spPr bwMode="auto">
            <a:xfrm>
              <a:off x="7383764" y="3442086"/>
              <a:ext cx="10627" cy="1772"/>
            </a:xfrm>
            <a:custGeom>
              <a:avLst/>
              <a:gdLst>
                <a:gd name="T0" fmla="*/ 12 w 12"/>
                <a:gd name="T1" fmla="*/ 2 h 2"/>
                <a:gd name="T2" fmla="*/ 11 w 12"/>
                <a:gd name="T3" fmla="*/ 2 h 2"/>
                <a:gd name="T4" fmla="*/ 0 w 1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3" name="Freeform 1036"/>
            <p:cNvSpPr>
              <a:spLocks/>
            </p:cNvSpPr>
            <p:nvPr/>
          </p:nvSpPr>
          <p:spPr bwMode="auto">
            <a:xfrm>
              <a:off x="7394391" y="3443857"/>
              <a:ext cx="14171" cy="0"/>
            </a:xfrm>
            <a:custGeom>
              <a:avLst/>
              <a:gdLst>
                <a:gd name="T0" fmla="*/ 16 w 16"/>
                <a:gd name="T1" fmla="*/ 4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4" name="Freeform 1037"/>
            <p:cNvSpPr>
              <a:spLocks/>
            </p:cNvSpPr>
            <p:nvPr/>
          </p:nvSpPr>
          <p:spPr bwMode="auto">
            <a:xfrm>
              <a:off x="8169333" y="3292412"/>
              <a:ext cx="5314" cy="886"/>
            </a:xfrm>
            <a:custGeom>
              <a:avLst/>
              <a:gdLst>
                <a:gd name="T0" fmla="*/ 6 w 6"/>
                <a:gd name="T1" fmla="*/ 1 h 1"/>
                <a:gd name="T2" fmla="*/ 6 w 6"/>
                <a:gd name="T3" fmla="*/ 1 h 1"/>
                <a:gd name="T4" fmla="*/ 2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5" name="Freeform 1038"/>
            <p:cNvSpPr>
              <a:spLocks/>
            </p:cNvSpPr>
            <p:nvPr/>
          </p:nvSpPr>
          <p:spPr bwMode="auto">
            <a:xfrm>
              <a:off x="7461701" y="3438543"/>
              <a:ext cx="10627" cy="1772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6" name="Freeform 1039"/>
            <p:cNvSpPr>
              <a:spLocks/>
            </p:cNvSpPr>
            <p:nvPr/>
          </p:nvSpPr>
          <p:spPr bwMode="auto">
            <a:xfrm>
              <a:off x="7453730" y="3440315"/>
              <a:ext cx="7971" cy="1772"/>
            </a:xfrm>
            <a:custGeom>
              <a:avLst/>
              <a:gdLst>
                <a:gd name="T0" fmla="*/ 9 w 9"/>
                <a:gd name="T1" fmla="*/ 0 h 2"/>
                <a:gd name="T2" fmla="*/ 6 w 9"/>
                <a:gd name="T3" fmla="*/ 0 h 2"/>
                <a:gd name="T4" fmla="*/ 0 w 9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7" name="Line 1040"/>
            <p:cNvSpPr>
              <a:spLocks noChangeShapeType="1"/>
            </p:cNvSpPr>
            <p:nvPr/>
          </p:nvSpPr>
          <p:spPr bwMode="auto">
            <a:xfrm flipH="1">
              <a:off x="7417419" y="3442086"/>
              <a:ext cx="36311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8" name="Freeform 1041"/>
            <p:cNvSpPr>
              <a:spLocks/>
            </p:cNvSpPr>
            <p:nvPr/>
          </p:nvSpPr>
          <p:spPr bwMode="auto">
            <a:xfrm>
              <a:off x="7472329" y="3436772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0 h 2"/>
                <a:gd name="T4" fmla="*/ 0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99" name="Freeform 1042"/>
            <p:cNvSpPr>
              <a:spLocks/>
            </p:cNvSpPr>
            <p:nvPr/>
          </p:nvSpPr>
          <p:spPr bwMode="auto">
            <a:xfrm>
              <a:off x="7288113" y="3412859"/>
              <a:ext cx="61109" cy="6200"/>
            </a:xfrm>
            <a:custGeom>
              <a:avLst/>
              <a:gdLst>
                <a:gd name="T0" fmla="*/ 69 w 69"/>
                <a:gd name="T1" fmla="*/ 7 h 7"/>
                <a:gd name="T2" fmla="*/ 62 w 69"/>
                <a:gd name="T3" fmla="*/ 6 h 7"/>
                <a:gd name="T4" fmla="*/ 57 w 69"/>
                <a:gd name="T5" fmla="*/ 3 h 7"/>
                <a:gd name="T6" fmla="*/ 48 w 69"/>
                <a:gd name="T7" fmla="*/ 2 h 7"/>
                <a:gd name="T8" fmla="*/ 32 w 69"/>
                <a:gd name="T9" fmla="*/ 0 h 7"/>
                <a:gd name="T10" fmla="*/ 19 w 69"/>
                <a:gd name="T11" fmla="*/ 0 h 7"/>
                <a:gd name="T12" fmla="*/ 13 w 69"/>
                <a:gd name="T13" fmla="*/ 0 h 7"/>
                <a:gd name="T14" fmla="*/ 0 w 69"/>
                <a:gd name="T15" fmla="*/ 6 h 7"/>
                <a:gd name="T16" fmla="*/ 0 w 69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">
                  <a:moveTo>
                    <a:pt x="69" y="7"/>
                  </a:moveTo>
                  <a:lnTo>
                    <a:pt x="62" y="6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0" name="Freeform 1043"/>
            <p:cNvSpPr>
              <a:spLocks/>
            </p:cNvSpPr>
            <p:nvPr/>
          </p:nvSpPr>
          <p:spPr bwMode="auto">
            <a:xfrm>
              <a:off x="8306608" y="3134766"/>
              <a:ext cx="20370" cy="14171"/>
            </a:xfrm>
            <a:custGeom>
              <a:avLst/>
              <a:gdLst>
                <a:gd name="T0" fmla="*/ 0 w 23"/>
                <a:gd name="T1" fmla="*/ 0 h 16"/>
                <a:gd name="T2" fmla="*/ 0 w 23"/>
                <a:gd name="T3" fmla="*/ 0 h 16"/>
                <a:gd name="T4" fmla="*/ 20 w 23"/>
                <a:gd name="T5" fmla="*/ 13 h 16"/>
                <a:gd name="T6" fmla="*/ 20 w 23"/>
                <a:gd name="T7" fmla="*/ 14 h 16"/>
                <a:gd name="T8" fmla="*/ 23 w 2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0" y="0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3" y="1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1" name="Freeform 1044"/>
            <p:cNvSpPr>
              <a:spLocks/>
            </p:cNvSpPr>
            <p:nvPr/>
          </p:nvSpPr>
          <p:spPr bwMode="auto">
            <a:xfrm>
              <a:off x="7408562" y="3442972"/>
              <a:ext cx="8857" cy="886"/>
            </a:xfrm>
            <a:custGeom>
              <a:avLst/>
              <a:gdLst>
                <a:gd name="T0" fmla="*/ 10 w 10"/>
                <a:gd name="T1" fmla="*/ 0 h 1"/>
                <a:gd name="T2" fmla="*/ 4 w 10"/>
                <a:gd name="T3" fmla="*/ 1 h 1"/>
                <a:gd name="T4" fmla="*/ 2 w 10"/>
                <a:gd name="T5" fmla="*/ 1 h 1"/>
                <a:gd name="T6" fmla="*/ 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2" name="Freeform 1045"/>
            <p:cNvSpPr>
              <a:spLocks/>
            </p:cNvSpPr>
            <p:nvPr/>
          </p:nvSpPr>
          <p:spPr bwMode="auto">
            <a:xfrm>
              <a:off x="7261545" y="3418174"/>
              <a:ext cx="26570" cy="14171"/>
            </a:xfrm>
            <a:custGeom>
              <a:avLst/>
              <a:gdLst>
                <a:gd name="T0" fmla="*/ 30 w 30"/>
                <a:gd name="T1" fmla="*/ 0 h 16"/>
                <a:gd name="T2" fmla="*/ 24 w 30"/>
                <a:gd name="T3" fmla="*/ 1 h 16"/>
                <a:gd name="T4" fmla="*/ 14 w 30"/>
                <a:gd name="T5" fmla="*/ 9 h 16"/>
                <a:gd name="T6" fmla="*/ 11 w 30"/>
                <a:gd name="T7" fmla="*/ 10 h 16"/>
                <a:gd name="T8" fmla="*/ 0 w 3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lnTo>
                    <a:pt x="24" y="1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3" name="Freeform 1046"/>
            <p:cNvSpPr>
              <a:spLocks/>
            </p:cNvSpPr>
            <p:nvPr/>
          </p:nvSpPr>
          <p:spPr bwMode="auto">
            <a:xfrm>
              <a:off x="7233203" y="3432343"/>
              <a:ext cx="28340" cy="7971"/>
            </a:xfrm>
            <a:custGeom>
              <a:avLst/>
              <a:gdLst>
                <a:gd name="T0" fmla="*/ 32 w 32"/>
                <a:gd name="T1" fmla="*/ 0 h 9"/>
                <a:gd name="T2" fmla="*/ 28 w 32"/>
                <a:gd name="T3" fmla="*/ 1 h 9"/>
                <a:gd name="T4" fmla="*/ 27 w 32"/>
                <a:gd name="T5" fmla="*/ 1 h 9"/>
                <a:gd name="T6" fmla="*/ 12 w 32"/>
                <a:gd name="T7" fmla="*/ 5 h 9"/>
                <a:gd name="T8" fmla="*/ 7 w 32"/>
                <a:gd name="T9" fmla="*/ 7 h 9"/>
                <a:gd name="T10" fmla="*/ 0 w 3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2" y="0"/>
                  </a:moveTo>
                  <a:lnTo>
                    <a:pt x="28" y="1"/>
                  </a:lnTo>
                  <a:lnTo>
                    <a:pt x="27" y="1"/>
                  </a:lnTo>
                  <a:lnTo>
                    <a:pt x="12" y="5"/>
                  </a:lnTo>
                  <a:lnTo>
                    <a:pt x="7" y="7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4" name="Line 1047"/>
            <p:cNvSpPr>
              <a:spLocks noChangeShapeType="1"/>
            </p:cNvSpPr>
            <p:nvPr/>
          </p:nvSpPr>
          <p:spPr bwMode="auto">
            <a:xfrm flipH="1">
              <a:off x="7227890" y="3440315"/>
              <a:ext cx="5314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5" name="Freeform 1048"/>
            <p:cNvSpPr>
              <a:spLocks/>
            </p:cNvSpPr>
            <p:nvPr/>
          </p:nvSpPr>
          <p:spPr bwMode="auto">
            <a:xfrm>
              <a:off x="7215491" y="3442086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2 w 14"/>
                <a:gd name="T3" fmla="*/ 1 h 5"/>
                <a:gd name="T4" fmla="*/ 0 w 1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2" y="1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6" name="Line 1049"/>
            <p:cNvSpPr>
              <a:spLocks noChangeShapeType="1"/>
            </p:cNvSpPr>
            <p:nvPr/>
          </p:nvSpPr>
          <p:spPr bwMode="auto">
            <a:xfrm flipH="1">
              <a:off x="7196006" y="3446514"/>
              <a:ext cx="19484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7" name="Line 1050"/>
            <p:cNvSpPr>
              <a:spLocks noChangeShapeType="1"/>
            </p:cNvSpPr>
            <p:nvPr/>
          </p:nvSpPr>
          <p:spPr bwMode="auto">
            <a:xfrm flipH="1">
              <a:off x="7174751" y="3450942"/>
              <a:ext cx="21256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8" name="Line 1051"/>
            <p:cNvSpPr>
              <a:spLocks noChangeShapeType="1"/>
            </p:cNvSpPr>
            <p:nvPr/>
          </p:nvSpPr>
          <p:spPr bwMode="auto">
            <a:xfrm flipH="1">
              <a:off x="7172094" y="3456257"/>
              <a:ext cx="2657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09" name="Freeform 1052"/>
            <p:cNvSpPr>
              <a:spLocks/>
            </p:cNvSpPr>
            <p:nvPr/>
          </p:nvSpPr>
          <p:spPr bwMode="auto">
            <a:xfrm>
              <a:off x="7162352" y="3457142"/>
              <a:ext cx="9742" cy="2657"/>
            </a:xfrm>
            <a:custGeom>
              <a:avLst/>
              <a:gdLst>
                <a:gd name="T0" fmla="*/ 11 w 11"/>
                <a:gd name="T1" fmla="*/ 0 h 3"/>
                <a:gd name="T2" fmla="*/ 4 w 11"/>
                <a:gd name="T3" fmla="*/ 2 h 3"/>
                <a:gd name="T4" fmla="*/ 0 w 11"/>
                <a:gd name="T5" fmla="*/ 3 h 3"/>
                <a:gd name="T6" fmla="*/ 0 w 1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0" name="Line 1053"/>
            <p:cNvSpPr>
              <a:spLocks noChangeShapeType="1"/>
            </p:cNvSpPr>
            <p:nvPr/>
          </p:nvSpPr>
          <p:spPr bwMode="auto">
            <a:xfrm flipH="1">
              <a:off x="7161466" y="3459799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1" name="Freeform 1054"/>
            <p:cNvSpPr>
              <a:spLocks/>
            </p:cNvSpPr>
            <p:nvPr/>
          </p:nvSpPr>
          <p:spPr bwMode="auto">
            <a:xfrm>
              <a:off x="7158809" y="3459799"/>
              <a:ext cx="2657" cy="886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2" name="Freeform 1055"/>
            <p:cNvSpPr>
              <a:spLocks/>
            </p:cNvSpPr>
            <p:nvPr/>
          </p:nvSpPr>
          <p:spPr bwMode="auto">
            <a:xfrm>
              <a:off x="7148182" y="3460685"/>
              <a:ext cx="10627" cy="7085"/>
            </a:xfrm>
            <a:custGeom>
              <a:avLst/>
              <a:gdLst>
                <a:gd name="T0" fmla="*/ 12 w 12"/>
                <a:gd name="T1" fmla="*/ 0 h 8"/>
                <a:gd name="T2" fmla="*/ 4 w 12"/>
                <a:gd name="T3" fmla="*/ 6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3" name="Freeform 1056"/>
            <p:cNvSpPr>
              <a:spLocks/>
            </p:cNvSpPr>
            <p:nvPr/>
          </p:nvSpPr>
          <p:spPr bwMode="auto">
            <a:xfrm>
              <a:off x="7141096" y="3467770"/>
              <a:ext cx="7085" cy="5314"/>
            </a:xfrm>
            <a:custGeom>
              <a:avLst/>
              <a:gdLst>
                <a:gd name="T0" fmla="*/ 8 w 8"/>
                <a:gd name="T1" fmla="*/ 0 h 6"/>
                <a:gd name="T2" fmla="*/ 7 w 8"/>
                <a:gd name="T3" fmla="*/ 2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7" y="2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4" name="Freeform 1057"/>
            <p:cNvSpPr>
              <a:spLocks/>
            </p:cNvSpPr>
            <p:nvPr/>
          </p:nvSpPr>
          <p:spPr bwMode="auto">
            <a:xfrm>
              <a:off x="7123383" y="3473084"/>
              <a:ext cx="17713" cy="7085"/>
            </a:xfrm>
            <a:custGeom>
              <a:avLst/>
              <a:gdLst>
                <a:gd name="T0" fmla="*/ 20 w 20"/>
                <a:gd name="T1" fmla="*/ 0 h 8"/>
                <a:gd name="T2" fmla="*/ 6 w 20"/>
                <a:gd name="T3" fmla="*/ 7 h 8"/>
                <a:gd name="T4" fmla="*/ 5 w 20"/>
                <a:gd name="T5" fmla="*/ 8 h 8"/>
                <a:gd name="T6" fmla="*/ 1 w 20"/>
                <a:gd name="T7" fmla="*/ 8 h 8"/>
                <a:gd name="T8" fmla="*/ 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6" y="7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5" name="Freeform 1058"/>
            <p:cNvSpPr>
              <a:spLocks/>
            </p:cNvSpPr>
            <p:nvPr/>
          </p:nvSpPr>
          <p:spPr bwMode="auto">
            <a:xfrm>
              <a:off x="7075558" y="3467770"/>
              <a:ext cx="47825" cy="12399"/>
            </a:xfrm>
            <a:custGeom>
              <a:avLst/>
              <a:gdLst>
                <a:gd name="T0" fmla="*/ 54 w 54"/>
                <a:gd name="T1" fmla="*/ 14 h 14"/>
                <a:gd name="T2" fmla="*/ 52 w 54"/>
                <a:gd name="T3" fmla="*/ 14 h 14"/>
                <a:gd name="T4" fmla="*/ 43 w 54"/>
                <a:gd name="T5" fmla="*/ 6 h 14"/>
                <a:gd name="T6" fmla="*/ 39 w 54"/>
                <a:gd name="T7" fmla="*/ 2 h 14"/>
                <a:gd name="T8" fmla="*/ 33 w 54"/>
                <a:gd name="T9" fmla="*/ 2 h 14"/>
                <a:gd name="T10" fmla="*/ 32 w 54"/>
                <a:gd name="T11" fmla="*/ 0 h 14"/>
                <a:gd name="T12" fmla="*/ 29 w 54"/>
                <a:gd name="T13" fmla="*/ 0 h 14"/>
                <a:gd name="T14" fmla="*/ 24 w 54"/>
                <a:gd name="T15" fmla="*/ 2 h 14"/>
                <a:gd name="T16" fmla="*/ 6 w 54"/>
                <a:gd name="T17" fmla="*/ 7 h 14"/>
                <a:gd name="T18" fmla="*/ 0 w 5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4">
                  <a:moveTo>
                    <a:pt x="54" y="14"/>
                  </a:moveTo>
                  <a:lnTo>
                    <a:pt x="52" y="14"/>
                  </a:lnTo>
                  <a:lnTo>
                    <a:pt x="43" y="6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6" y="7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6" name="Freeform 1059"/>
            <p:cNvSpPr>
              <a:spLocks/>
            </p:cNvSpPr>
            <p:nvPr/>
          </p:nvSpPr>
          <p:spPr bwMode="auto">
            <a:xfrm>
              <a:off x="7049875" y="3467770"/>
              <a:ext cx="25684" cy="5314"/>
            </a:xfrm>
            <a:custGeom>
              <a:avLst/>
              <a:gdLst>
                <a:gd name="T0" fmla="*/ 29 w 29"/>
                <a:gd name="T1" fmla="*/ 6 h 6"/>
                <a:gd name="T2" fmla="*/ 22 w 29"/>
                <a:gd name="T3" fmla="*/ 4 h 6"/>
                <a:gd name="T4" fmla="*/ 11 w 29"/>
                <a:gd name="T5" fmla="*/ 3 h 6"/>
                <a:gd name="T6" fmla="*/ 0 w 2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">
                  <a:moveTo>
                    <a:pt x="29" y="6"/>
                  </a:moveTo>
                  <a:lnTo>
                    <a:pt x="22" y="4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7" name="Freeform 1060"/>
            <p:cNvSpPr>
              <a:spLocks/>
            </p:cNvSpPr>
            <p:nvPr/>
          </p:nvSpPr>
          <p:spPr bwMode="auto">
            <a:xfrm>
              <a:off x="7034819" y="3467770"/>
              <a:ext cx="15056" cy="2657"/>
            </a:xfrm>
            <a:custGeom>
              <a:avLst/>
              <a:gdLst>
                <a:gd name="T0" fmla="*/ 17 w 17"/>
                <a:gd name="T1" fmla="*/ 0 h 3"/>
                <a:gd name="T2" fmla="*/ 11 w 17"/>
                <a:gd name="T3" fmla="*/ 0 h 3"/>
                <a:gd name="T4" fmla="*/ 0 w 1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8" name="Freeform 1061"/>
            <p:cNvSpPr>
              <a:spLocks/>
            </p:cNvSpPr>
            <p:nvPr/>
          </p:nvSpPr>
          <p:spPr bwMode="auto">
            <a:xfrm>
              <a:off x="7029505" y="3470426"/>
              <a:ext cx="5314" cy="886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19" name="Line 1062"/>
            <p:cNvSpPr>
              <a:spLocks noChangeShapeType="1"/>
            </p:cNvSpPr>
            <p:nvPr/>
          </p:nvSpPr>
          <p:spPr bwMode="auto">
            <a:xfrm flipH="1">
              <a:off x="7021534" y="3471312"/>
              <a:ext cx="7971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20" name="Freeform 1063"/>
            <p:cNvSpPr>
              <a:spLocks/>
            </p:cNvSpPr>
            <p:nvPr/>
          </p:nvSpPr>
          <p:spPr bwMode="auto">
            <a:xfrm>
              <a:off x="6990536" y="3473084"/>
              <a:ext cx="30998" cy="20370"/>
            </a:xfrm>
            <a:custGeom>
              <a:avLst/>
              <a:gdLst>
                <a:gd name="T0" fmla="*/ 35 w 35"/>
                <a:gd name="T1" fmla="*/ 0 h 23"/>
                <a:gd name="T2" fmla="*/ 20 w 35"/>
                <a:gd name="T3" fmla="*/ 8 h 23"/>
                <a:gd name="T4" fmla="*/ 17 w 35"/>
                <a:gd name="T5" fmla="*/ 9 h 23"/>
                <a:gd name="T6" fmla="*/ 5 w 35"/>
                <a:gd name="T7" fmla="*/ 17 h 23"/>
                <a:gd name="T8" fmla="*/ 0 w 35"/>
                <a:gd name="T9" fmla="*/ 21 h 23"/>
                <a:gd name="T10" fmla="*/ 0 w 3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5" y="0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5" y="17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21" name="Freeform 1064"/>
            <p:cNvSpPr>
              <a:spLocks/>
            </p:cNvSpPr>
            <p:nvPr/>
          </p:nvSpPr>
          <p:spPr bwMode="auto">
            <a:xfrm>
              <a:off x="6976365" y="3493454"/>
              <a:ext cx="14171" cy="7085"/>
            </a:xfrm>
            <a:custGeom>
              <a:avLst/>
              <a:gdLst>
                <a:gd name="T0" fmla="*/ 16 w 16"/>
                <a:gd name="T1" fmla="*/ 0 h 8"/>
                <a:gd name="T2" fmla="*/ 6 w 16"/>
                <a:gd name="T3" fmla="*/ 5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6" y="5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22" name="Freeform 1065"/>
            <p:cNvSpPr>
              <a:spLocks/>
            </p:cNvSpPr>
            <p:nvPr/>
          </p:nvSpPr>
          <p:spPr bwMode="auto">
            <a:xfrm>
              <a:off x="6946254" y="3482825"/>
              <a:ext cx="30112" cy="18599"/>
            </a:xfrm>
            <a:custGeom>
              <a:avLst/>
              <a:gdLst>
                <a:gd name="T0" fmla="*/ 34 w 34"/>
                <a:gd name="T1" fmla="*/ 20 h 21"/>
                <a:gd name="T2" fmla="*/ 16 w 34"/>
                <a:gd name="T3" fmla="*/ 21 h 21"/>
                <a:gd name="T4" fmla="*/ 15 w 34"/>
                <a:gd name="T5" fmla="*/ 21 h 21"/>
                <a:gd name="T6" fmla="*/ 12 w 34"/>
                <a:gd name="T7" fmla="*/ 20 h 21"/>
                <a:gd name="T8" fmla="*/ 11 w 34"/>
                <a:gd name="T9" fmla="*/ 20 h 21"/>
                <a:gd name="T10" fmla="*/ 5 w 34"/>
                <a:gd name="T11" fmla="*/ 17 h 21"/>
                <a:gd name="T12" fmla="*/ 4 w 34"/>
                <a:gd name="T13" fmla="*/ 17 h 21"/>
                <a:gd name="T14" fmla="*/ 0 w 34"/>
                <a:gd name="T15" fmla="*/ 12 h 21"/>
                <a:gd name="T16" fmla="*/ 0 w 34"/>
                <a:gd name="T17" fmla="*/ 9 h 21"/>
                <a:gd name="T18" fmla="*/ 0 w 34"/>
                <a:gd name="T19" fmla="*/ 9 h 21"/>
                <a:gd name="T20" fmla="*/ 1 w 34"/>
                <a:gd name="T21" fmla="*/ 6 h 21"/>
                <a:gd name="T22" fmla="*/ 1 w 34"/>
                <a:gd name="T23" fmla="*/ 5 h 21"/>
                <a:gd name="T24" fmla="*/ 0 w 34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1">
                  <a:moveTo>
                    <a:pt x="34" y="20"/>
                  </a:moveTo>
                  <a:lnTo>
                    <a:pt x="16" y="21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223" name="Freeform 1066"/>
            <p:cNvSpPr>
              <a:spLocks/>
            </p:cNvSpPr>
            <p:nvPr/>
          </p:nvSpPr>
          <p:spPr bwMode="auto">
            <a:xfrm>
              <a:off x="6945368" y="3476626"/>
              <a:ext cx="886" cy="6200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4 h 7"/>
                <a:gd name="T4" fmla="*/ 0 w 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4" name="Freeform 1067"/>
            <p:cNvSpPr>
              <a:spLocks/>
            </p:cNvSpPr>
            <p:nvPr/>
          </p:nvSpPr>
          <p:spPr bwMode="auto">
            <a:xfrm>
              <a:off x="6940940" y="3469541"/>
              <a:ext cx="4428" cy="7085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6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5" name="Freeform 1068"/>
            <p:cNvSpPr>
              <a:spLocks/>
            </p:cNvSpPr>
            <p:nvPr/>
          </p:nvSpPr>
          <p:spPr bwMode="auto">
            <a:xfrm>
              <a:off x="6935626" y="3462456"/>
              <a:ext cx="5314" cy="7085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6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6" name="Freeform 1069"/>
            <p:cNvSpPr>
              <a:spLocks/>
            </p:cNvSpPr>
            <p:nvPr/>
          </p:nvSpPr>
          <p:spPr bwMode="auto">
            <a:xfrm>
              <a:off x="6894886" y="3452714"/>
              <a:ext cx="40739" cy="9742"/>
            </a:xfrm>
            <a:custGeom>
              <a:avLst/>
              <a:gdLst>
                <a:gd name="T0" fmla="*/ 46 w 46"/>
                <a:gd name="T1" fmla="*/ 11 h 11"/>
                <a:gd name="T2" fmla="*/ 19 w 46"/>
                <a:gd name="T3" fmla="*/ 5 h 11"/>
                <a:gd name="T4" fmla="*/ 11 w 46"/>
                <a:gd name="T5" fmla="*/ 3 h 11"/>
                <a:gd name="T6" fmla="*/ 0 w 4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19" y="5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7" name="Freeform 1070"/>
            <p:cNvSpPr>
              <a:spLocks/>
            </p:cNvSpPr>
            <p:nvPr/>
          </p:nvSpPr>
          <p:spPr bwMode="auto">
            <a:xfrm>
              <a:off x="6885144" y="3446514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4 w 11"/>
                <a:gd name="T3" fmla="*/ 4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8" name="Freeform 1071"/>
            <p:cNvSpPr>
              <a:spLocks/>
            </p:cNvSpPr>
            <p:nvPr/>
          </p:nvSpPr>
          <p:spPr bwMode="auto">
            <a:xfrm>
              <a:off x="6854146" y="3439429"/>
              <a:ext cx="30998" cy="7085"/>
            </a:xfrm>
            <a:custGeom>
              <a:avLst/>
              <a:gdLst>
                <a:gd name="T0" fmla="*/ 35 w 35"/>
                <a:gd name="T1" fmla="*/ 8 h 8"/>
                <a:gd name="T2" fmla="*/ 30 w 35"/>
                <a:gd name="T3" fmla="*/ 5 h 8"/>
                <a:gd name="T4" fmla="*/ 8 w 35"/>
                <a:gd name="T5" fmla="*/ 0 h 8"/>
                <a:gd name="T6" fmla="*/ 4 w 35"/>
                <a:gd name="T7" fmla="*/ 0 h 8"/>
                <a:gd name="T8" fmla="*/ 0 w 3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30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9" name="Line 1072"/>
            <p:cNvSpPr>
              <a:spLocks noChangeShapeType="1"/>
            </p:cNvSpPr>
            <p:nvPr/>
          </p:nvSpPr>
          <p:spPr bwMode="auto">
            <a:xfrm flipH="1" flipV="1">
              <a:off x="6849719" y="3438543"/>
              <a:ext cx="4428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0" name="Line 1073"/>
            <p:cNvSpPr>
              <a:spLocks noChangeShapeType="1"/>
            </p:cNvSpPr>
            <p:nvPr/>
          </p:nvSpPr>
          <p:spPr bwMode="auto">
            <a:xfrm flipH="1">
              <a:off x="6844405" y="3438543"/>
              <a:ext cx="5314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1" name="Freeform 1074"/>
            <p:cNvSpPr>
              <a:spLocks/>
            </p:cNvSpPr>
            <p:nvPr/>
          </p:nvSpPr>
          <p:spPr bwMode="auto">
            <a:xfrm>
              <a:off x="6829348" y="3439429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8 w 17"/>
                <a:gd name="T3" fmla="*/ 0 h 4"/>
                <a:gd name="T4" fmla="*/ 5 w 17"/>
                <a:gd name="T5" fmla="*/ 1 h 4"/>
                <a:gd name="T6" fmla="*/ 0 w 1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2" name="Freeform 1075"/>
            <p:cNvSpPr>
              <a:spLocks/>
            </p:cNvSpPr>
            <p:nvPr/>
          </p:nvSpPr>
          <p:spPr bwMode="auto">
            <a:xfrm>
              <a:off x="6819606" y="3442972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3" name="Freeform 1076"/>
            <p:cNvSpPr>
              <a:spLocks/>
            </p:cNvSpPr>
            <p:nvPr/>
          </p:nvSpPr>
          <p:spPr bwMode="auto">
            <a:xfrm>
              <a:off x="6781524" y="3440315"/>
              <a:ext cx="38083" cy="6200"/>
            </a:xfrm>
            <a:custGeom>
              <a:avLst/>
              <a:gdLst>
                <a:gd name="T0" fmla="*/ 43 w 43"/>
                <a:gd name="T1" fmla="*/ 7 h 7"/>
                <a:gd name="T2" fmla="*/ 39 w 43"/>
                <a:gd name="T3" fmla="*/ 7 h 7"/>
                <a:gd name="T4" fmla="*/ 35 w 43"/>
                <a:gd name="T5" fmla="*/ 6 h 7"/>
                <a:gd name="T6" fmla="*/ 16 w 43"/>
                <a:gd name="T7" fmla="*/ 3 h 7"/>
                <a:gd name="T8" fmla="*/ 13 w 43"/>
                <a:gd name="T9" fmla="*/ 3 h 7"/>
                <a:gd name="T10" fmla="*/ 12 w 43"/>
                <a:gd name="T11" fmla="*/ 3 h 7"/>
                <a:gd name="T12" fmla="*/ 0 w 4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">
                  <a:moveTo>
                    <a:pt x="43" y="7"/>
                  </a:moveTo>
                  <a:lnTo>
                    <a:pt x="39" y="7"/>
                  </a:lnTo>
                  <a:lnTo>
                    <a:pt x="35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4" name="Freeform 1077"/>
            <p:cNvSpPr>
              <a:spLocks/>
            </p:cNvSpPr>
            <p:nvPr/>
          </p:nvSpPr>
          <p:spPr bwMode="auto">
            <a:xfrm>
              <a:off x="6764696" y="3433229"/>
              <a:ext cx="16827" cy="7085"/>
            </a:xfrm>
            <a:custGeom>
              <a:avLst/>
              <a:gdLst>
                <a:gd name="T0" fmla="*/ 19 w 19"/>
                <a:gd name="T1" fmla="*/ 8 h 8"/>
                <a:gd name="T2" fmla="*/ 16 w 19"/>
                <a:gd name="T3" fmla="*/ 7 h 8"/>
                <a:gd name="T4" fmla="*/ 8 w 19"/>
                <a:gd name="T5" fmla="*/ 4 h 8"/>
                <a:gd name="T6" fmla="*/ 0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5" name="Freeform 1078"/>
            <p:cNvSpPr>
              <a:spLocks/>
            </p:cNvSpPr>
            <p:nvPr/>
          </p:nvSpPr>
          <p:spPr bwMode="auto">
            <a:xfrm>
              <a:off x="6751411" y="3428801"/>
              <a:ext cx="13285" cy="4428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1 h 5"/>
                <a:gd name="T4" fmla="*/ 0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6" name="Line 1079"/>
            <p:cNvSpPr>
              <a:spLocks noChangeShapeType="1"/>
            </p:cNvSpPr>
            <p:nvPr/>
          </p:nvSpPr>
          <p:spPr bwMode="auto">
            <a:xfrm flipH="1" flipV="1">
              <a:off x="6741669" y="3427030"/>
              <a:ext cx="9742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7" name="Freeform 1080"/>
            <p:cNvSpPr>
              <a:spLocks/>
            </p:cNvSpPr>
            <p:nvPr/>
          </p:nvSpPr>
          <p:spPr bwMode="auto">
            <a:xfrm>
              <a:off x="6715100" y="3427030"/>
              <a:ext cx="26570" cy="4428"/>
            </a:xfrm>
            <a:custGeom>
              <a:avLst/>
              <a:gdLst>
                <a:gd name="T0" fmla="*/ 30 w 30"/>
                <a:gd name="T1" fmla="*/ 0 h 5"/>
                <a:gd name="T2" fmla="*/ 19 w 30"/>
                <a:gd name="T3" fmla="*/ 0 h 5"/>
                <a:gd name="T4" fmla="*/ 0 w 3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30" y="0"/>
                  </a:move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8" name="Freeform 1081"/>
            <p:cNvSpPr>
              <a:spLocks/>
            </p:cNvSpPr>
            <p:nvPr/>
          </p:nvSpPr>
          <p:spPr bwMode="auto">
            <a:xfrm>
              <a:off x="6665503" y="3431458"/>
              <a:ext cx="49596" cy="7085"/>
            </a:xfrm>
            <a:custGeom>
              <a:avLst/>
              <a:gdLst>
                <a:gd name="T0" fmla="*/ 56 w 56"/>
                <a:gd name="T1" fmla="*/ 0 h 8"/>
                <a:gd name="T2" fmla="*/ 35 w 56"/>
                <a:gd name="T3" fmla="*/ 2 h 8"/>
                <a:gd name="T4" fmla="*/ 21 w 56"/>
                <a:gd name="T5" fmla="*/ 4 h 8"/>
                <a:gd name="T6" fmla="*/ 12 w 56"/>
                <a:gd name="T7" fmla="*/ 6 h 8"/>
                <a:gd name="T8" fmla="*/ 0 w 5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">
                  <a:moveTo>
                    <a:pt x="56" y="0"/>
                  </a:moveTo>
                  <a:lnTo>
                    <a:pt x="35" y="2"/>
                  </a:lnTo>
                  <a:lnTo>
                    <a:pt x="21" y="4"/>
                  </a:lnTo>
                  <a:lnTo>
                    <a:pt x="12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9" name="Line 1082"/>
            <p:cNvSpPr>
              <a:spLocks noChangeShapeType="1"/>
            </p:cNvSpPr>
            <p:nvPr/>
          </p:nvSpPr>
          <p:spPr bwMode="auto">
            <a:xfrm flipH="1">
              <a:off x="6662847" y="3438543"/>
              <a:ext cx="265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0" name="Freeform 1083"/>
            <p:cNvSpPr>
              <a:spLocks/>
            </p:cNvSpPr>
            <p:nvPr/>
          </p:nvSpPr>
          <p:spPr bwMode="auto">
            <a:xfrm>
              <a:off x="6646905" y="3438543"/>
              <a:ext cx="15941" cy="886"/>
            </a:xfrm>
            <a:custGeom>
              <a:avLst/>
              <a:gdLst>
                <a:gd name="T0" fmla="*/ 18 w 18"/>
                <a:gd name="T1" fmla="*/ 0 h 1"/>
                <a:gd name="T2" fmla="*/ 14 w 18"/>
                <a:gd name="T3" fmla="*/ 0 h 1"/>
                <a:gd name="T4" fmla="*/ 0 w 1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">
                  <a:moveTo>
                    <a:pt x="18" y="0"/>
                  </a:moveTo>
                  <a:lnTo>
                    <a:pt x="14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1" name="Line 1084"/>
            <p:cNvSpPr>
              <a:spLocks noChangeShapeType="1"/>
            </p:cNvSpPr>
            <p:nvPr/>
          </p:nvSpPr>
          <p:spPr bwMode="auto">
            <a:xfrm flipH="1">
              <a:off x="6643363" y="3439429"/>
              <a:ext cx="3542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2" name="Line 1085"/>
            <p:cNvSpPr>
              <a:spLocks noChangeShapeType="1"/>
            </p:cNvSpPr>
            <p:nvPr/>
          </p:nvSpPr>
          <p:spPr bwMode="auto">
            <a:xfrm flipH="1">
              <a:off x="6631849" y="3440315"/>
              <a:ext cx="11513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3" name="Line 1086"/>
            <p:cNvSpPr>
              <a:spLocks noChangeShapeType="1"/>
            </p:cNvSpPr>
            <p:nvPr/>
          </p:nvSpPr>
          <p:spPr bwMode="auto">
            <a:xfrm>
              <a:off x="6631849" y="3445628"/>
              <a:ext cx="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4" name="Line 1087"/>
            <p:cNvSpPr>
              <a:spLocks noChangeShapeType="1"/>
            </p:cNvSpPr>
            <p:nvPr/>
          </p:nvSpPr>
          <p:spPr bwMode="auto">
            <a:xfrm flipH="1">
              <a:off x="6626535" y="3445628"/>
              <a:ext cx="531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5" name="Line 1088"/>
            <p:cNvSpPr>
              <a:spLocks noChangeShapeType="1"/>
            </p:cNvSpPr>
            <p:nvPr/>
          </p:nvSpPr>
          <p:spPr bwMode="auto">
            <a:xfrm flipH="1">
              <a:off x="6625650" y="3445628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6" name="Line 1089"/>
            <p:cNvSpPr>
              <a:spLocks noChangeShapeType="1"/>
            </p:cNvSpPr>
            <p:nvPr/>
          </p:nvSpPr>
          <p:spPr bwMode="auto">
            <a:xfrm flipH="1">
              <a:off x="6621221" y="3445628"/>
              <a:ext cx="442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7" name="Freeform 1090"/>
            <p:cNvSpPr>
              <a:spLocks/>
            </p:cNvSpPr>
            <p:nvPr/>
          </p:nvSpPr>
          <p:spPr bwMode="auto">
            <a:xfrm>
              <a:off x="6610593" y="3445628"/>
              <a:ext cx="10627" cy="0"/>
            </a:xfrm>
            <a:custGeom>
              <a:avLst/>
              <a:gdLst>
                <a:gd name="T0" fmla="*/ 12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8" name="Freeform 1091"/>
            <p:cNvSpPr>
              <a:spLocks/>
            </p:cNvSpPr>
            <p:nvPr/>
          </p:nvSpPr>
          <p:spPr bwMode="auto">
            <a:xfrm>
              <a:off x="6591109" y="3442972"/>
              <a:ext cx="19484" cy="2657"/>
            </a:xfrm>
            <a:custGeom>
              <a:avLst/>
              <a:gdLst>
                <a:gd name="T0" fmla="*/ 22 w 22"/>
                <a:gd name="T1" fmla="*/ 3 h 3"/>
                <a:gd name="T2" fmla="*/ 8 w 22"/>
                <a:gd name="T3" fmla="*/ 1 h 3"/>
                <a:gd name="T4" fmla="*/ 3 w 22"/>
                <a:gd name="T5" fmla="*/ 0 h 3"/>
                <a:gd name="T6" fmla="*/ 0 w 2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">
                  <a:moveTo>
                    <a:pt x="2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9" name="Line 1092"/>
            <p:cNvSpPr>
              <a:spLocks noChangeShapeType="1"/>
            </p:cNvSpPr>
            <p:nvPr/>
          </p:nvSpPr>
          <p:spPr bwMode="auto">
            <a:xfrm flipH="1" flipV="1">
              <a:off x="6578710" y="3442086"/>
              <a:ext cx="123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0" name="Freeform 1093"/>
            <p:cNvSpPr>
              <a:spLocks/>
            </p:cNvSpPr>
            <p:nvPr/>
          </p:nvSpPr>
          <p:spPr bwMode="auto">
            <a:xfrm>
              <a:off x="6573396" y="3440315"/>
              <a:ext cx="5314" cy="1772"/>
            </a:xfrm>
            <a:custGeom>
              <a:avLst/>
              <a:gdLst>
                <a:gd name="T0" fmla="*/ 6 w 6"/>
                <a:gd name="T1" fmla="*/ 2 h 2"/>
                <a:gd name="T2" fmla="*/ 1 w 6"/>
                <a:gd name="T3" fmla="*/ 0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1" name="Line 1094"/>
            <p:cNvSpPr>
              <a:spLocks noChangeShapeType="1"/>
            </p:cNvSpPr>
            <p:nvPr/>
          </p:nvSpPr>
          <p:spPr bwMode="auto">
            <a:xfrm flipH="1" flipV="1">
              <a:off x="6567197" y="3439429"/>
              <a:ext cx="6200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2" name="Freeform 1095"/>
            <p:cNvSpPr>
              <a:spLocks/>
            </p:cNvSpPr>
            <p:nvPr/>
          </p:nvSpPr>
          <p:spPr bwMode="auto">
            <a:xfrm>
              <a:off x="6554798" y="3438543"/>
              <a:ext cx="12399" cy="886"/>
            </a:xfrm>
            <a:custGeom>
              <a:avLst/>
              <a:gdLst>
                <a:gd name="T0" fmla="*/ 14 w 14"/>
                <a:gd name="T1" fmla="*/ 1 h 1"/>
                <a:gd name="T2" fmla="*/ 9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3" name="Freeform 1096"/>
            <p:cNvSpPr>
              <a:spLocks/>
            </p:cNvSpPr>
            <p:nvPr/>
          </p:nvSpPr>
          <p:spPr bwMode="auto">
            <a:xfrm>
              <a:off x="6542399" y="3438543"/>
              <a:ext cx="12399" cy="1772"/>
            </a:xfrm>
            <a:custGeom>
              <a:avLst/>
              <a:gdLst>
                <a:gd name="T0" fmla="*/ 14 w 14"/>
                <a:gd name="T1" fmla="*/ 0 h 2"/>
                <a:gd name="T2" fmla="*/ 4 w 14"/>
                <a:gd name="T3" fmla="*/ 1 h 2"/>
                <a:gd name="T4" fmla="*/ 0 w 1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4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4" name="Freeform 1097"/>
            <p:cNvSpPr>
              <a:spLocks/>
            </p:cNvSpPr>
            <p:nvPr/>
          </p:nvSpPr>
          <p:spPr bwMode="auto">
            <a:xfrm>
              <a:off x="6531771" y="3440315"/>
              <a:ext cx="10627" cy="5314"/>
            </a:xfrm>
            <a:custGeom>
              <a:avLst/>
              <a:gdLst>
                <a:gd name="T0" fmla="*/ 12 w 12"/>
                <a:gd name="T1" fmla="*/ 0 h 6"/>
                <a:gd name="T2" fmla="*/ 4 w 12"/>
                <a:gd name="T3" fmla="*/ 4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Freeform 1098"/>
            <p:cNvSpPr>
              <a:spLocks/>
            </p:cNvSpPr>
            <p:nvPr/>
          </p:nvSpPr>
          <p:spPr bwMode="auto">
            <a:xfrm>
              <a:off x="6522914" y="3445628"/>
              <a:ext cx="8857" cy="1772"/>
            </a:xfrm>
            <a:custGeom>
              <a:avLst/>
              <a:gdLst>
                <a:gd name="T0" fmla="*/ 10 w 10"/>
                <a:gd name="T1" fmla="*/ 0 h 2"/>
                <a:gd name="T2" fmla="*/ 3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6" name="Freeform 1099"/>
            <p:cNvSpPr>
              <a:spLocks/>
            </p:cNvSpPr>
            <p:nvPr/>
          </p:nvSpPr>
          <p:spPr bwMode="auto">
            <a:xfrm>
              <a:off x="6513173" y="3447400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7 w 11"/>
                <a:gd name="T3" fmla="*/ 2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7" y="2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Freeform 1100"/>
            <p:cNvSpPr>
              <a:spLocks/>
            </p:cNvSpPr>
            <p:nvPr/>
          </p:nvSpPr>
          <p:spPr bwMode="auto">
            <a:xfrm>
              <a:off x="6491031" y="3450942"/>
              <a:ext cx="22141" cy="23027"/>
            </a:xfrm>
            <a:custGeom>
              <a:avLst/>
              <a:gdLst>
                <a:gd name="T0" fmla="*/ 25 w 25"/>
                <a:gd name="T1" fmla="*/ 0 h 26"/>
                <a:gd name="T2" fmla="*/ 13 w 25"/>
                <a:gd name="T3" fmla="*/ 11 h 26"/>
                <a:gd name="T4" fmla="*/ 14 w 25"/>
                <a:gd name="T5" fmla="*/ 15 h 26"/>
                <a:gd name="T6" fmla="*/ 9 w 25"/>
                <a:gd name="T7" fmla="*/ 21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5" y="0"/>
                  </a:moveTo>
                  <a:lnTo>
                    <a:pt x="13" y="11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8" name="Freeform 1101"/>
            <p:cNvSpPr>
              <a:spLocks/>
            </p:cNvSpPr>
            <p:nvPr/>
          </p:nvSpPr>
          <p:spPr bwMode="auto">
            <a:xfrm>
              <a:off x="6482175" y="3473970"/>
              <a:ext cx="8857" cy="2657"/>
            </a:xfrm>
            <a:custGeom>
              <a:avLst/>
              <a:gdLst>
                <a:gd name="T0" fmla="*/ 10 w 10"/>
                <a:gd name="T1" fmla="*/ 0 h 3"/>
                <a:gd name="T2" fmla="*/ 7 w 10"/>
                <a:gd name="T3" fmla="*/ 1 h 3"/>
                <a:gd name="T4" fmla="*/ 2 w 10"/>
                <a:gd name="T5" fmla="*/ 3 h 3"/>
                <a:gd name="T6" fmla="*/ 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7" y="1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Freeform 1102"/>
            <p:cNvSpPr>
              <a:spLocks/>
            </p:cNvSpPr>
            <p:nvPr/>
          </p:nvSpPr>
          <p:spPr bwMode="auto">
            <a:xfrm>
              <a:off x="6478632" y="3476626"/>
              <a:ext cx="3542" cy="0"/>
            </a:xfrm>
            <a:custGeom>
              <a:avLst/>
              <a:gdLst>
                <a:gd name="T0" fmla="*/ 4 w 4"/>
                <a:gd name="T1" fmla="*/ 0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0" name="Line 1103"/>
            <p:cNvSpPr>
              <a:spLocks noChangeShapeType="1"/>
            </p:cNvSpPr>
            <p:nvPr/>
          </p:nvSpPr>
          <p:spPr bwMode="auto">
            <a:xfrm flipH="1">
              <a:off x="6416636" y="3494339"/>
              <a:ext cx="11513" cy="354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1" name="Freeform 1104"/>
            <p:cNvSpPr>
              <a:spLocks/>
            </p:cNvSpPr>
            <p:nvPr/>
          </p:nvSpPr>
          <p:spPr bwMode="auto">
            <a:xfrm>
              <a:off x="6185482" y="3520908"/>
              <a:ext cx="6200" cy="1772"/>
            </a:xfrm>
            <a:custGeom>
              <a:avLst/>
              <a:gdLst>
                <a:gd name="T0" fmla="*/ 7 w 7"/>
                <a:gd name="T1" fmla="*/ 0 h 2"/>
                <a:gd name="T2" fmla="*/ 4 w 7"/>
                <a:gd name="T3" fmla="*/ 2 h 2"/>
                <a:gd name="T4" fmla="*/ 0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2" name="Freeform 1105"/>
            <p:cNvSpPr>
              <a:spLocks/>
            </p:cNvSpPr>
            <p:nvPr/>
          </p:nvSpPr>
          <p:spPr bwMode="auto">
            <a:xfrm>
              <a:off x="6330729" y="3515595"/>
              <a:ext cx="27455" cy="8857"/>
            </a:xfrm>
            <a:custGeom>
              <a:avLst/>
              <a:gdLst>
                <a:gd name="T0" fmla="*/ 31 w 31"/>
                <a:gd name="T1" fmla="*/ 0 h 10"/>
                <a:gd name="T2" fmla="*/ 24 w 31"/>
                <a:gd name="T3" fmla="*/ 0 h 10"/>
                <a:gd name="T4" fmla="*/ 8 w 31"/>
                <a:gd name="T5" fmla="*/ 4 h 10"/>
                <a:gd name="T6" fmla="*/ 0 w 3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4" y="0"/>
                  </a:lnTo>
                  <a:lnTo>
                    <a:pt x="8" y="4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3" name="Freeform 1106"/>
            <p:cNvSpPr>
              <a:spLocks/>
            </p:cNvSpPr>
            <p:nvPr/>
          </p:nvSpPr>
          <p:spPr bwMode="auto">
            <a:xfrm>
              <a:off x="6453834" y="3483711"/>
              <a:ext cx="10627" cy="4428"/>
            </a:xfrm>
            <a:custGeom>
              <a:avLst/>
              <a:gdLst>
                <a:gd name="T0" fmla="*/ 12 w 12"/>
                <a:gd name="T1" fmla="*/ 0 h 5"/>
                <a:gd name="T2" fmla="*/ 8 w 12"/>
                <a:gd name="T3" fmla="*/ 3 h 5"/>
                <a:gd name="T4" fmla="*/ 0 w 1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8" y="3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4" name="Freeform 1110"/>
            <p:cNvSpPr>
              <a:spLocks/>
            </p:cNvSpPr>
            <p:nvPr/>
          </p:nvSpPr>
          <p:spPr bwMode="auto">
            <a:xfrm>
              <a:off x="6129687" y="3514709"/>
              <a:ext cx="15941" cy="2657"/>
            </a:xfrm>
            <a:custGeom>
              <a:avLst/>
              <a:gdLst>
                <a:gd name="T0" fmla="*/ 18 w 18"/>
                <a:gd name="T1" fmla="*/ 3 h 3"/>
                <a:gd name="T2" fmla="*/ 13 w 18"/>
                <a:gd name="T3" fmla="*/ 3 h 3"/>
                <a:gd name="T4" fmla="*/ 0 w 1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lnTo>
                    <a:pt x="13" y="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5" name="Freeform 1111"/>
            <p:cNvSpPr>
              <a:spLocks/>
            </p:cNvSpPr>
            <p:nvPr/>
          </p:nvSpPr>
          <p:spPr bwMode="auto">
            <a:xfrm>
              <a:off x="6389181" y="3497882"/>
              <a:ext cx="27455" cy="10627"/>
            </a:xfrm>
            <a:custGeom>
              <a:avLst/>
              <a:gdLst>
                <a:gd name="T0" fmla="*/ 31 w 31"/>
                <a:gd name="T1" fmla="*/ 0 h 12"/>
                <a:gd name="T2" fmla="*/ 9 w 31"/>
                <a:gd name="T3" fmla="*/ 10 h 12"/>
                <a:gd name="T4" fmla="*/ 1 w 31"/>
                <a:gd name="T5" fmla="*/ 12 h 12"/>
                <a:gd name="T6" fmla="*/ 0 w 3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9" y="10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6" name="Freeform 1112"/>
            <p:cNvSpPr>
              <a:spLocks/>
            </p:cNvSpPr>
            <p:nvPr/>
          </p:nvSpPr>
          <p:spPr bwMode="auto">
            <a:xfrm>
              <a:off x="6358183" y="3508509"/>
              <a:ext cx="30998" cy="7085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6 h 8"/>
                <a:gd name="T4" fmla="*/ 15 w 35"/>
                <a:gd name="T5" fmla="*/ 7 h 8"/>
                <a:gd name="T6" fmla="*/ 11 w 35"/>
                <a:gd name="T7" fmla="*/ 7 h 8"/>
                <a:gd name="T8" fmla="*/ 9 w 35"/>
                <a:gd name="T9" fmla="*/ 7 h 8"/>
                <a:gd name="T10" fmla="*/ 0 w 3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17" y="6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7" name="Freeform 1113"/>
            <p:cNvSpPr>
              <a:spLocks/>
            </p:cNvSpPr>
            <p:nvPr/>
          </p:nvSpPr>
          <p:spPr bwMode="auto">
            <a:xfrm>
              <a:off x="6441435" y="3488139"/>
              <a:ext cx="12399" cy="5314"/>
            </a:xfrm>
            <a:custGeom>
              <a:avLst/>
              <a:gdLst>
                <a:gd name="T0" fmla="*/ 14 w 14"/>
                <a:gd name="T1" fmla="*/ 0 h 6"/>
                <a:gd name="T2" fmla="*/ 12 w 14"/>
                <a:gd name="T3" fmla="*/ 0 h 6"/>
                <a:gd name="T4" fmla="*/ 4 w 14"/>
                <a:gd name="T5" fmla="*/ 4 h 6"/>
                <a:gd name="T6" fmla="*/ 0 w 1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8" name="Freeform 1116"/>
            <p:cNvSpPr>
              <a:spLocks/>
            </p:cNvSpPr>
            <p:nvPr/>
          </p:nvSpPr>
          <p:spPr bwMode="auto">
            <a:xfrm>
              <a:off x="6122601" y="3513823"/>
              <a:ext cx="7085" cy="886"/>
            </a:xfrm>
            <a:custGeom>
              <a:avLst/>
              <a:gdLst>
                <a:gd name="T0" fmla="*/ 8 w 8"/>
                <a:gd name="T1" fmla="*/ 1 h 1"/>
                <a:gd name="T2" fmla="*/ 5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9" name="Freeform 1117"/>
            <p:cNvSpPr>
              <a:spLocks/>
            </p:cNvSpPr>
            <p:nvPr/>
          </p:nvSpPr>
          <p:spPr bwMode="auto">
            <a:xfrm>
              <a:off x="6086290" y="3504967"/>
              <a:ext cx="36311" cy="8857"/>
            </a:xfrm>
            <a:custGeom>
              <a:avLst/>
              <a:gdLst>
                <a:gd name="T0" fmla="*/ 41 w 41"/>
                <a:gd name="T1" fmla="*/ 10 h 10"/>
                <a:gd name="T2" fmla="*/ 17 w 41"/>
                <a:gd name="T3" fmla="*/ 4 h 10"/>
                <a:gd name="T4" fmla="*/ 0 w 4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0" name="Line 1118"/>
            <p:cNvSpPr>
              <a:spLocks noChangeShapeType="1"/>
            </p:cNvSpPr>
            <p:nvPr/>
          </p:nvSpPr>
          <p:spPr bwMode="auto">
            <a:xfrm flipH="1">
              <a:off x="6324529" y="3524452"/>
              <a:ext cx="620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1" name="Freeform 1119"/>
            <p:cNvSpPr>
              <a:spLocks/>
            </p:cNvSpPr>
            <p:nvPr/>
          </p:nvSpPr>
          <p:spPr bwMode="auto">
            <a:xfrm>
              <a:off x="6301503" y="3525337"/>
              <a:ext cx="23027" cy="7085"/>
            </a:xfrm>
            <a:custGeom>
              <a:avLst/>
              <a:gdLst>
                <a:gd name="T0" fmla="*/ 26 w 26"/>
                <a:gd name="T1" fmla="*/ 0 h 8"/>
                <a:gd name="T2" fmla="*/ 17 w 26"/>
                <a:gd name="T3" fmla="*/ 3 h 8"/>
                <a:gd name="T4" fmla="*/ 0 w 2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17" y="3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2" name="Freeform 1120"/>
            <p:cNvSpPr>
              <a:spLocks/>
            </p:cNvSpPr>
            <p:nvPr/>
          </p:nvSpPr>
          <p:spPr bwMode="auto">
            <a:xfrm>
              <a:off x="6428150" y="3493454"/>
              <a:ext cx="13285" cy="886"/>
            </a:xfrm>
            <a:custGeom>
              <a:avLst/>
              <a:gdLst>
                <a:gd name="T0" fmla="*/ 15 w 15"/>
                <a:gd name="T1" fmla="*/ 0 h 1"/>
                <a:gd name="T2" fmla="*/ 9 w 15"/>
                <a:gd name="T3" fmla="*/ 0 h 1"/>
                <a:gd name="T4" fmla="*/ 0 w 1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3" name="Line 1121"/>
            <p:cNvSpPr>
              <a:spLocks noChangeShapeType="1"/>
            </p:cNvSpPr>
            <p:nvPr/>
          </p:nvSpPr>
          <p:spPr bwMode="auto">
            <a:xfrm flipH="1">
              <a:off x="6273162" y="3535965"/>
              <a:ext cx="354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4" name="Freeform 1123"/>
            <p:cNvSpPr>
              <a:spLocks/>
            </p:cNvSpPr>
            <p:nvPr/>
          </p:nvSpPr>
          <p:spPr bwMode="auto">
            <a:xfrm>
              <a:off x="6145628" y="3517366"/>
              <a:ext cx="8857" cy="7085"/>
            </a:xfrm>
            <a:custGeom>
              <a:avLst/>
              <a:gdLst>
                <a:gd name="T0" fmla="*/ 10 w 10"/>
                <a:gd name="T1" fmla="*/ 8 h 8"/>
                <a:gd name="T2" fmla="*/ 6 w 10"/>
                <a:gd name="T3" fmla="*/ 5 h 8"/>
                <a:gd name="T4" fmla="*/ 1 w 10"/>
                <a:gd name="T5" fmla="*/ 2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5" name="Freeform 1124"/>
            <p:cNvSpPr>
              <a:spLocks/>
            </p:cNvSpPr>
            <p:nvPr/>
          </p:nvSpPr>
          <p:spPr bwMode="auto">
            <a:xfrm>
              <a:off x="6276704" y="3532422"/>
              <a:ext cx="24798" cy="3542"/>
            </a:xfrm>
            <a:custGeom>
              <a:avLst/>
              <a:gdLst>
                <a:gd name="T0" fmla="*/ 28 w 28"/>
                <a:gd name="T1" fmla="*/ 0 h 4"/>
                <a:gd name="T2" fmla="*/ 27 w 28"/>
                <a:gd name="T3" fmla="*/ 0 h 4"/>
                <a:gd name="T4" fmla="*/ 15 w 28"/>
                <a:gd name="T5" fmla="*/ 2 h 4"/>
                <a:gd name="T6" fmla="*/ 11 w 28"/>
                <a:gd name="T7" fmla="*/ 3 h 4"/>
                <a:gd name="T8" fmla="*/ 8 w 28"/>
                <a:gd name="T9" fmla="*/ 3 h 4"/>
                <a:gd name="T10" fmla="*/ 0 w 2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">
                  <a:moveTo>
                    <a:pt x="28" y="0"/>
                  </a:moveTo>
                  <a:lnTo>
                    <a:pt x="27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6" name="Freeform 1127"/>
            <p:cNvSpPr>
              <a:spLocks/>
            </p:cNvSpPr>
            <p:nvPr/>
          </p:nvSpPr>
          <p:spPr bwMode="auto">
            <a:xfrm>
              <a:off x="6169541" y="3522680"/>
              <a:ext cx="15941" cy="2657"/>
            </a:xfrm>
            <a:custGeom>
              <a:avLst/>
              <a:gdLst>
                <a:gd name="T0" fmla="*/ 18 w 18"/>
                <a:gd name="T1" fmla="*/ 0 h 3"/>
                <a:gd name="T2" fmla="*/ 10 w 18"/>
                <a:gd name="T3" fmla="*/ 3 h 3"/>
                <a:gd name="T4" fmla="*/ 1 w 18"/>
                <a:gd name="T5" fmla="*/ 3 h 3"/>
                <a:gd name="T6" fmla="*/ 0 w 1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">
                  <a:moveTo>
                    <a:pt x="18" y="0"/>
                  </a:moveTo>
                  <a:lnTo>
                    <a:pt x="10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7" name="Freeform 1128"/>
            <p:cNvSpPr>
              <a:spLocks/>
            </p:cNvSpPr>
            <p:nvPr/>
          </p:nvSpPr>
          <p:spPr bwMode="auto">
            <a:xfrm>
              <a:off x="6154485" y="3524452"/>
              <a:ext cx="15056" cy="886"/>
            </a:xfrm>
            <a:custGeom>
              <a:avLst/>
              <a:gdLst>
                <a:gd name="T0" fmla="*/ 17 w 17"/>
                <a:gd name="T1" fmla="*/ 1 h 1"/>
                <a:gd name="T2" fmla="*/ 14 w 17"/>
                <a:gd name="T3" fmla="*/ 1 h 1"/>
                <a:gd name="T4" fmla="*/ 0 w 1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17" y="1"/>
                  </a:move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8" name="Freeform 1129"/>
            <p:cNvSpPr>
              <a:spLocks/>
            </p:cNvSpPr>
            <p:nvPr/>
          </p:nvSpPr>
          <p:spPr bwMode="auto">
            <a:xfrm>
              <a:off x="6191682" y="3520908"/>
              <a:ext cx="29226" cy="3542"/>
            </a:xfrm>
            <a:custGeom>
              <a:avLst/>
              <a:gdLst>
                <a:gd name="T0" fmla="*/ 33 w 33"/>
                <a:gd name="T1" fmla="*/ 4 h 4"/>
                <a:gd name="T2" fmla="*/ 30 w 33"/>
                <a:gd name="T3" fmla="*/ 4 h 4"/>
                <a:gd name="T4" fmla="*/ 15 w 33"/>
                <a:gd name="T5" fmla="*/ 0 h 4"/>
                <a:gd name="T6" fmla="*/ 15 w 33"/>
                <a:gd name="T7" fmla="*/ 0 h 4"/>
                <a:gd name="T8" fmla="*/ 0 w 3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4"/>
                  </a:moveTo>
                  <a:lnTo>
                    <a:pt x="30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9" name="Freeform 1130"/>
            <p:cNvSpPr>
              <a:spLocks/>
            </p:cNvSpPr>
            <p:nvPr/>
          </p:nvSpPr>
          <p:spPr bwMode="auto">
            <a:xfrm>
              <a:off x="6245706" y="3535965"/>
              <a:ext cx="27455" cy="2657"/>
            </a:xfrm>
            <a:custGeom>
              <a:avLst/>
              <a:gdLst>
                <a:gd name="T0" fmla="*/ 31 w 31"/>
                <a:gd name="T1" fmla="*/ 0 h 3"/>
                <a:gd name="T2" fmla="*/ 19 w 31"/>
                <a:gd name="T3" fmla="*/ 3 h 3"/>
                <a:gd name="T4" fmla="*/ 4 w 31"/>
                <a:gd name="T5" fmla="*/ 3 h 3"/>
                <a:gd name="T6" fmla="*/ 0 w 3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">
                  <a:moveTo>
                    <a:pt x="31" y="0"/>
                  </a:moveTo>
                  <a:lnTo>
                    <a:pt x="19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0" name="Freeform 1131"/>
            <p:cNvSpPr>
              <a:spLocks/>
            </p:cNvSpPr>
            <p:nvPr/>
          </p:nvSpPr>
          <p:spPr bwMode="auto">
            <a:xfrm>
              <a:off x="6220908" y="3524452"/>
              <a:ext cx="24798" cy="14171"/>
            </a:xfrm>
            <a:custGeom>
              <a:avLst/>
              <a:gdLst>
                <a:gd name="T0" fmla="*/ 28 w 28"/>
                <a:gd name="T1" fmla="*/ 16 h 16"/>
                <a:gd name="T2" fmla="*/ 27 w 28"/>
                <a:gd name="T3" fmla="*/ 16 h 16"/>
                <a:gd name="T4" fmla="*/ 21 w 28"/>
                <a:gd name="T5" fmla="*/ 16 h 16"/>
                <a:gd name="T6" fmla="*/ 17 w 28"/>
                <a:gd name="T7" fmla="*/ 13 h 16"/>
                <a:gd name="T8" fmla="*/ 17 w 28"/>
                <a:gd name="T9" fmla="*/ 13 h 16"/>
                <a:gd name="T10" fmla="*/ 10 w 28"/>
                <a:gd name="T11" fmla="*/ 11 h 16"/>
                <a:gd name="T12" fmla="*/ 5 w 28"/>
                <a:gd name="T13" fmla="*/ 5 h 16"/>
                <a:gd name="T14" fmla="*/ 5 w 28"/>
                <a:gd name="T15" fmla="*/ 4 h 16"/>
                <a:gd name="T16" fmla="*/ 1 w 28"/>
                <a:gd name="T17" fmla="*/ 1 h 16"/>
                <a:gd name="T18" fmla="*/ 0 w 2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6">
                  <a:moveTo>
                    <a:pt x="28" y="16"/>
                  </a:moveTo>
                  <a:lnTo>
                    <a:pt x="27" y="16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5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1" name="Freeform 1132"/>
            <p:cNvSpPr>
              <a:spLocks/>
            </p:cNvSpPr>
            <p:nvPr/>
          </p:nvSpPr>
          <p:spPr bwMode="auto">
            <a:xfrm>
              <a:off x="6464461" y="3474855"/>
              <a:ext cx="14171" cy="8857"/>
            </a:xfrm>
            <a:custGeom>
              <a:avLst/>
              <a:gdLst>
                <a:gd name="T0" fmla="*/ 16 w 16"/>
                <a:gd name="T1" fmla="*/ 2 h 10"/>
                <a:gd name="T2" fmla="*/ 13 w 16"/>
                <a:gd name="T3" fmla="*/ 2 h 10"/>
                <a:gd name="T4" fmla="*/ 9 w 16"/>
                <a:gd name="T5" fmla="*/ 0 h 10"/>
                <a:gd name="T6" fmla="*/ 7 w 16"/>
                <a:gd name="T7" fmla="*/ 2 h 10"/>
                <a:gd name="T8" fmla="*/ 4 w 16"/>
                <a:gd name="T9" fmla="*/ 3 h 10"/>
                <a:gd name="T10" fmla="*/ 4 w 16"/>
                <a:gd name="T11" fmla="*/ 5 h 10"/>
                <a:gd name="T12" fmla="*/ 0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2" name="Freeform 1133"/>
            <p:cNvSpPr>
              <a:spLocks/>
            </p:cNvSpPr>
            <p:nvPr/>
          </p:nvSpPr>
          <p:spPr bwMode="auto">
            <a:xfrm>
              <a:off x="6478632" y="347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4" name="Rectangle 1204"/>
            <p:cNvSpPr>
              <a:spLocks noChangeArrowheads="1"/>
            </p:cNvSpPr>
            <p:nvPr/>
          </p:nvSpPr>
          <p:spPr bwMode="auto">
            <a:xfrm>
              <a:off x="7754850" y="2017078"/>
              <a:ext cx="0" cy="12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Rectangle 1205"/>
            <p:cNvSpPr>
              <a:spLocks noChangeArrowheads="1"/>
            </p:cNvSpPr>
            <p:nvPr/>
          </p:nvSpPr>
          <p:spPr bwMode="auto">
            <a:xfrm>
              <a:off x="7385535" y="2771651"/>
              <a:ext cx="0" cy="12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Chevron 285"/>
            <p:cNvSpPr/>
            <p:nvPr/>
          </p:nvSpPr>
          <p:spPr>
            <a:xfrm rot="10380000">
              <a:off x="6342331" y="3381743"/>
              <a:ext cx="182880" cy="182880"/>
            </a:xfrm>
            <a:prstGeom prst="chevr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887" name="Chevron 886"/>
            <p:cNvSpPr/>
            <p:nvPr/>
          </p:nvSpPr>
          <p:spPr>
            <a:xfrm rot="13920000">
              <a:off x="7657328" y="2730906"/>
              <a:ext cx="182880" cy="182880"/>
            </a:xfrm>
            <a:prstGeom prst="chevron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163840" y="1911886"/>
              <a:ext cx="3929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 1 week: Bonn to PRD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23119" y="2516071"/>
            <a:ext cx="1931879" cy="307777"/>
            <a:chOff x="6063176" y="1599649"/>
            <a:chExt cx="1931879" cy="307777"/>
          </a:xfrm>
        </p:grpSpPr>
        <p:sp>
          <p:nvSpPr>
            <p:cNvPr id="23" name="Rectangle 22"/>
            <p:cNvSpPr/>
            <p:nvPr/>
          </p:nvSpPr>
          <p:spPr>
            <a:xfrm>
              <a:off x="6063176" y="1710767"/>
              <a:ext cx="267286" cy="4571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16390" y="1599649"/>
              <a:ext cx="1678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Priest Rapids Dam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TextBox 861"/>
          <p:cNvSpPr txBox="1"/>
          <p:nvPr/>
        </p:nvSpPr>
        <p:spPr>
          <a:xfrm>
            <a:off x="1947273" y="1911886"/>
            <a:ext cx="414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 2 weeks: PRD to Wells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6"/>
          <a:stretch/>
        </p:blipFill>
        <p:spPr bwMode="auto">
          <a:xfrm>
            <a:off x="844498" y="2654491"/>
            <a:ext cx="6766560" cy="26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3630243" y="5365008"/>
            <a:ext cx="1043876" cy="634026"/>
            <a:chOff x="1219199" y="6071937"/>
            <a:chExt cx="1043876" cy="634026"/>
          </a:xfrm>
          <a:solidFill>
            <a:schemeClr val="bg1"/>
          </a:solidFill>
        </p:grpSpPr>
        <p:sp>
          <p:nvSpPr>
            <p:cNvPr id="49" name="Down Arrow 48"/>
            <p:cNvSpPr/>
            <p:nvPr/>
          </p:nvSpPr>
          <p:spPr>
            <a:xfrm flipV="1">
              <a:off x="1628273" y="6071937"/>
              <a:ext cx="120317" cy="240631"/>
            </a:xfrm>
            <a:prstGeom prst="downArrow">
              <a:avLst>
                <a:gd name="adj1" fmla="val 25718"/>
                <a:gd name="adj2" fmla="val 60117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9199" y="6336631"/>
              <a:ext cx="104387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July 14 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01545" y="176463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Return: daily counts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09348" y="3888825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(% total return)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86290" y="1363579"/>
            <a:ext cx="2330817" cy="2468880"/>
            <a:chOff x="6086290" y="1363579"/>
            <a:chExt cx="2330817" cy="2468880"/>
          </a:xfrm>
        </p:grpSpPr>
        <p:sp>
          <p:nvSpPr>
            <p:cNvPr id="891" name="Rectangle 890"/>
            <p:cNvSpPr/>
            <p:nvPr/>
          </p:nvSpPr>
          <p:spPr>
            <a:xfrm>
              <a:off x="6087838" y="1363579"/>
              <a:ext cx="2329269" cy="2468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Freeform 289"/>
            <p:cNvSpPr>
              <a:spLocks/>
            </p:cNvSpPr>
            <p:nvPr/>
          </p:nvSpPr>
          <p:spPr bwMode="auto">
            <a:xfrm>
              <a:off x="7895668" y="1938255"/>
              <a:ext cx="8857" cy="9742"/>
            </a:xfrm>
            <a:custGeom>
              <a:avLst/>
              <a:gdLst>
                <a:gd name="T0" fmla="*/ 10 w 10"/>
                <a:gd name="T1" fmla="*/ 11 h 11"/>
                <a:gd name="T2" fmla="*/ 10 w 10"/>
                <a:gd name="T3" fmla="*/ 11 h 11"/>
                <a:gd name="T4" fmla="*/ 5 w 10"/>
                <a:gd name="T5" fmla="*/ 4 h 11"/>
                <a:gd name="T6" fmla="*/ 2 w 10"/>
                <a:gd name="T7" fmla="*/ 0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10" y="11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3" name="Freeform 290"/>
            <p:cNvSpPr>
              <a:spLocks/>
            </p:cNvSpPr>
            <p:nvPr/>
          </p:nvSpPr>
          <p:spPr bwMode="auto">
            <a:xfrm>
              <a:off x="7843415" y="1930284"/>
              <a:ext cx="52254" cy="14171"/>
            </a:xfrm>
            <a:custGeom>
              <a:avLst/>
              <a:gdLst>
                <a:gd name="T0" fmla="*/ 59 w 59"/>
                <a:gd name="T1" fmla="*/ 9 h 16"/>
                <a:gd name="T2" fmla="*/ 57 w 59"/>
                <a:gd name="T3" fmla="*/ 9 h 16"/>
                <a:gd name="T4" fmla="*/ 46 w 59"/>
                <a:gd name="T5" fmla="*/ 15 h 16"/>
                <a:gd name="T6" fmla="*/ 44 w 59"/>
                <a:gd name="T7" fmla="*/ 16 h 16"/>
                <a:gd name="T8" fmla="*/ 36 w 59"/>
                <a:gd name="T9" fmla="*/ 16 h 16"/>
                <a:gd name="T10" fmla="*/ 33 w 59"/>
                <a:gd name="T11" fmla="*/ 16 h 16"/>
                <a:gd name="T12" fmla="*/ 32 w 59"/>
                <a:gd name="T13" fmla="*/ 16 h 16"/>
                <a:gd name="T14" fmla="*/ 29 w 59"/>
                <a:gd name="T15" fmla="*/ 15 h 16"/>
                <a:gd name="T16" fmla="*/ 25 w 59"/>
                <a:gd name="T17" fmla="*/ 9 h 16"/>
                <a:gd name="T18" fmla="*/ 23 w 59"/>
                <a:gd name="T19" fmla="*/ 5 h 16"/>
                <a:gd name="T20" fmla="*/ 15 w 59"/>
                <a:gd name="T21" fmla="*/ 1 h 16"/>
                <a:gd name="T22" fmla="*/ 13 w 59"/>
                <a:gd name="T23" fmla="*/ 1 h 16"/>
                <a:gd name="T24" fmla="*/ 11 w 59"/>
                <a:gd name="T25" fmla="*/ 1 h 16"/>
                <a:gd name="T26" fmla="*/ 6 w 59"/>
                <a:gd name="T27" fmla="*/ 1 h 16"/>
                <a:gd name="T28" fmla="*/ 6 w 59"/>
                <a:gd name="T29" fmla="*/ 1 h 16"/>
                <a:gd name="T30" fmla="*/ 0 w 5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16">
                  <a:moveTo>
                    <a:pt x="59" y="9"/>
                  </a:moveTo>
                  <a:lnTo>
                    <a:pt x="57" y="9"/>
                  </a:lnTo>
                  <a:lnTo>
                    <a:pt x="46" y="15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29" y="15"/>
                  </a:lnTo>
                  <a:lnTo>
                    <a:pt x="25" y="9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4" name="Freeform 291"/>
            <p:cNvSpPr>
              <a:spLocks/>
            </p:cNvSpPr>
            <p:nvPr/>
          </p:nvSpPr>
          <p:spPr bwMode="auto">
            <a:xfrm>
              <a:off x="7838101" y="1930284"/>
              <a:ext cx="5314" cy="3542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5" name="Freeform 292"/>
            <p:cNvSpPr>
              <a:spLocks/>
            </p:cNvSpPr>
            <p:nvPr/>
          </p:nvSpPr>
          <p:spPr bwMode="auto">
            <a:xfrm>
              <a:off x="7825702" y="1933827"/>
              <a:ext cx="14171" cy="7971"/>
            </a:xfrm>
            <a:custGeom>
              <a:avLst/>
              <a:gdLst>
                <a:gd name="T0" fmla="*/ 14 w 16"/>
                <a:gd name="T1" fmla="*/ 0 h 9"/>
                <a:gd name="T2" fmla="*/ 15 w 16"/>
                <a:gd name="T3" fmla="*/ 1 h 9"/>
                <a:gd name="T4" fmla="*/ 16 w 16"/>
                <a:gd name="T5" fmla="*/ 4 h 9"/>
                <a:gd name="T6" fmla="*/ 15 w 16"/>
                <a:gd name="T7" fmla="*/ 5 h 9"/>
                <a:gd name="T8" fmla="*/ 15 w 16"/>
                <a:gd name="T9" fmla="*/ 5 h 9"/>
                <a:gd name="T10" fmla="*/ 14 w 16"/>
                <a:gd name="T11" fmla="*/ 9 h 9"/>
                <a:gd name="T12" fmla="*/ 6 w 16"/>
                <a:gd name="T13" fmla="*/ 9 h 9"/>
                <a:gd name="T14" fmla="*/ 0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5" y="1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9"/>
                  </a:lnTo>
                  <a:lnTo>
                    <a:pt x="6" y="9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6" name="Freeform 293"/>
            <p:cNvSpPr>
              <a:spLocks/>
            </p:cNvSpPr>
            <p:nvPr/>
          </p:nvSpPr>
          <p:spPr bwMode="auto">
            <a:xfrm>
              <a:off x="7805333" y="1941797"/>
              <a:ext cx="20370" cy="5314"/>
            </a:xfrm>
            <a:custGeom>
              <a:avLst/>
              <a:gdLst>
                <a:gd name="T0" fmla="*/ 23 w 23"/>
                <a:gd name="T1" fmla="*/ 0 h 6"/>
                <a:gd name="T2" fmla="*/ 21 w 23"/>
                <a:gd name="T3" fmla="*/ 0 h 6"/>
                <a:gd name="T4" fmla="*/ 12 w 23"/>
                <a:gd name="T5" fmla="*/ 0 h 6"/>
                <a:gd name="T6" fmla="*/ 2 w 23"/>
                <a:gd name="T7" fmla="*/ 4 h 6"/>
                <a:gd name="T8" fmla="*/ 0 w 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3" y="0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7" name="Freeform 294"/>
            <p:cNvSpPr>
              <a:spLocks/>
            </p:cNvSpPr>
            <p:nvPr/>
          </p:nvSpPr>
          <p:spPr bwMode="auto">
            <a:xfrm>
              <a:off x="7794704" y="1947112"/>
              <a:ext cx="10627" cy="886"/>
            </a:xfrm>
            <a:custGeom>
              <a:avLst/>
              <a:gdLst>
                <a:gd name="T0" fmla="*/ 12 w 12"/>
                <a:gd name="T1" fmla="*/ 0 h 1"/>
                <a:gd name="T2" fmla="*/ 11 w 12"/>
                <a:gd name="T3" fmla="*/ 0 h 1"/>
                <a:gd name="T4" fmla="*/ 8 w 12"/>
                <a:gd name="T5" fmla="*/ 0 h 1"/>
                <a:gd name="T6" fmla="*/ 0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8" name="Freeform 295"/>
            <p:cNvSpPr>
              <a:spLocks/>
            </p:cNvSpPr>
            <p:nvPr/>
          </p:nvSpPr>
          <p:spPr bwMode="auto">
            <a:xfrm>
              <a:off x="7773449" y="1947997"/>
              <a:ext cx="21256" cy="10627"/>
            </a:xfrm>
            <a:custGeom>
              <a:avLst/>
              <a:gdLst>
                <a:gd name="T0" fmla="*/ 24 w 24"/>
                <a:gd name="T1" fmla="*/ 0 h 12"/>
                <a:gd name="T2" fmla="*/ 16 w 24"/>
                <a:gd name="T3" fmla="*/ 5 h 12"/>
                <a:gd name="T4" fmla="*/ 16 w 24"/>
                <a:gd name="T5" fmla="*/ 5 h 12"/>
                <a:gd name="T6" fmla="*/ 11 w 24"/>
                <a:gd name="T7" fmla="*/ 8 h 12"/>
                <a:gd name="T8" fmla="*/ 3 w 24"/>
                <a:gd name="T9" fmla="*/ 11 h 12"/>
                <a:gd name="T10" fmla="*/ 0 w 2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9" name="Freeform 296"/>
            <p:cNvSpPr>
              <a:spLocks/>
            </p:cNvSpPr>
            <p:nvPr/>
          </p:nvSpPr>
          <p:spPr bwMode="auto">
            <a:xfrm>
              <a:off x="7763707" y="1958625"/>
              <a:ext cx="16827" cy="30112"/>
            </a:xfrm>
            <a:custGeom>
              <a:avLst/>
              <a:gdLst>
                <a:gd name="T0" fmla="*/ 11 w 19"/>
                <a:gd name="T1" fmla="*/ 0 h 34"/>
                <a:gd name="T2" fmla="*/ 5 w 19"/>
                <a:gd name="T3" fmla="*/ 1 h 34"/>
                <a:gd name="T4" fmla="*/ 1 w 19"/>
                <a:gd name="T5" fmla="*/ 3 h 34"/>
                <a:gd name="T6" fmla="*/ 0 w 19"/>
                <a:gd name="T7" fmla="*/ 6 h 34"/>
                <a:gd name="T8" fmla="*/ 0 w 19"/>
                <a:gd name="T9" fmla="*/ 7 h 34"/>
                <a:gd name="T10" fmla="*/ 0 w 19"/>
                <a:gd name="T11" fmla="*/ 7 h 34"/>
                <a:gd name="T12" fmla="*/ 0 w 19"/>
                <a:gd name="T13" fmla="*/ 11 h 34"/>
                <a:gd name="T14" fmla="*/ 7 w 19"/>
                <a:gd name="T15" fmla="*/ 18 h 34"/>
                <a:gd name="T16" fmla="*/ 8 w 19"/>
                <a:gd name="T17" fmla="*/ 19 h 34"/>
                <a:gd name="T18" fmla="*/ 14 w 19"/>
                <a:gd name="T19" fmla="*/ 24 h 34"/>
                <a:gd name="T20" fmla="*/ 16 w 19"/>
                <a:gd name="T21" fmla="*/ 28 h 34"/>
                <a:gd name="T22" fmla="*/ 19 w 19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4">
                  <a:moveTo>
                    <a:pt x="11" y="0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9" y="3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0" name="Line 297"/>
            <p:cNvSpPr>
              <a:spLocks noChangeShapeType="1"/>
            </p:cNvSpPr>
            <p:nvPr/>
          </p:nvSpPr>
          <p:spPr bwMode="auto">
            <a:xfrm>
              <a:off x="7780534" y="1988737"/>
              <a:ext cx="0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1" name="Freeform 298"/>
            <p:cNvSpPr>
              <a:spLocks/>
            </p:cNvSpPr>
            <p:nvPr/>
          </p:nvSpPr>
          <p:spPr bwMode="auto">
            <a:xfrm>
              <a:off x="7773449" y="1993165"/>
              <a:ext cx="7085" cy="10627"/>
            </a:xfrm>
            <a:custGeom>
              <a:avLst/>
              <a:gdLst>
                <a:gd name="T0" fmla="*/ 8 w 8"/>
                <a:gd name="T1" fmla="*/ 0 h 12"/>
                <a:gd name="T2" fmla="*/ 7 w 8"/>
                <a:gd name="T3" fmla="*/ 3 h 12"/>
                <a:gd name="T4" fmla="*/ 7 w 8"/>
                <a:gd name="T5" fmla="*/ 3 h 12"/>
                <a:gd name="T6" fmla="*/ 5 w 8"/>
                <a:gd name="T7" fmla="*/ 8 h 12"/>
                <a:gd name="T8" fmla="*/ 3 w 8"/>
                <a:gd name="T9" fmla="*/ 11 h 12"/>
                <a:gd name="T10" fmla="*/ 0 w 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2" name="Line 299"/>
            <p:cNvSpPr>
              <a:spLocks noChangeShapeType="1"/>
            </p:cNvSpPr>
            <p:nvPr/>
          </p:nvSpPr>
          <p:spPr bwMode="auto">
            <a:xfrm flipH="1">
              <a:off x="7770792" y="2003793"/>
              <a:ext cx="2657" cy="79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3" name="Freeform 300"/>
            <p:cNvSpPr>
              <a:spLocks/>
            </p:cNvSpPr>
            <p:nvPr/>
          </p:nvSpPr>
          <p:spPr bwMode="auto">
            <a:xfrm>
              <a:off x="7770792" y="2011764"/>
              <a:ext cx="10627" cy="8857"/>
            </a:xfrm>
            <a:custGeom>
              <a:avLst/>
              <a:gdLst>
                <a:gd name="T0" fmla="*/ 0 w 12"/>
                <a:gd name="T1" fmla="*/ 0 h 10"/>
                <a:gd name="T2" fmla="*/ 2 w 12"/>
                <a:gd name="T3" fmla="*/ 1 h 10"/>
                <a:gd name="T4" fmla="*/ 3 w 12"/>
                <a:gd name="T5" fmla="*/ 2 h 10"/>
                <a:gd name="T6" fmla="*/ 6 w 12"/>
                <a:gd name="T7" fmla="*/ 4 h 10"/>
                <a:gd name="T8" fmla="*/ 12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12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4" name="Freeform 301"/>
            <p:cNvSpPr>
              <a:spLocks/>
            </p:cNvSpPr>
            <p:nvPr/>
          </p:nvSpPr>
          <p:spPr bwMode="auto">
            <a:xfrm>
              <a:off x="7781419" y="2020620"/>
              <a:ext cx="3542" cy="13285"/>
            </a:xfrm>
            <a:custGeom>
              <a:avLst/>
              <a:gdLst>
                <a:gd name="T0" fmla="*/ 0 w 4"/>
                <a:gd name="T1" fmla="*/ 0 h 15"/>
                <a:gd name="T2" fmla="*/ 2 w 4"/>
                <a:gd name="T3" fmla="*/ 6 h 15"/>
                <a:gd name="T4" fmla="*/ 3 w 4"/>
                <a:gd name="T5" fmla="*/ 10 h 15"/>
                <a:gd name="T6" fmla="*/ 4 w 4"/>
                <a:gd name="T7" fmla="*/ 13 h 15"/>
                <a:gd name="T8" fmla="*/ 3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2" y="6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5" name="Line 302"/>
            <p:cNvSpPr>
              <a:spLocks noChangeShapeType="1"/>
            </p:cNvSpPr>
            <p:nvPr/>
          </p:nvSpPr>
          <p:spPr bwMode="auto">
            <a:xfrm>
              <a:off x="7784077" y="2033905"/>
              <a:ext cx="0" cy="177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6" name="Freeform 303"/>
            <p:cNvSpPr>
              <a:spLocks/>
            </p:cNvSpPr>
            <p:nvPr/>
          </p:nvSpPr>
          <p:spPr bwMode="auto">
            <a:xfrm>
              <a:off x="7770792" y="2035676"/>
              <a:ext cx="13285" cy="8857"/>
            </a:xfrm>
            <a:custGeom>
              <a:avLst/>
              <a:gdLst>
                <a:gd name="T0" fmla="*/ 15 w 15"/>
                <a:gd name="T1" fmla="*/ 0 h 10"/>
                <a:gd name="T2" fmla="*/ 8 w 15"/>
                <a:gd name="T3" fmla="*/ 5 h 10"/>
                <a:gd name="T4" fmla="*/ 6 w 15"/>
                <a:gd name="T5" fmla="*/ 6 h 10"/>
                <a:gd name="T6" fmla="*/ 0 w 1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7" name="Line 304"/>
            <p:cNvSpPr>
              <a:spLocks noChangeShapeType="1"/>
            </p:cNvSpPr>
            <p:nvPr/>
          </p:nvSpPr>
          <p:spPr bwMode="auto">
            <a:xfrm flipH="1">
              <a:off x="7767250" y="2044533"/>
              <a:ext cx="3542" cy="354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8" name="Line 305"/>
            <p:cNvSpPr>
              <a:spLocks noChangeShapeType="1"/>
            </p:cNvSpPr>
            <p:nvPr/>
          </p:nvSpPr>
          <p:spPr bwMode="auto">
            <a:xfrm flipH="1">
              <a:off x="7764592" y="2048075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9" name="Freeform 306"/>
            <p:cNvSpPr>
              <a:spLocks/>
            </p:cNvSpPr>
            <p:nvPr/>
          </p:nvSpPr>
          <p:spPr bwMode="auto">
            <a:xfrm>
              <a:off x="7750422" y="2048075"/>
              <a:ext cx="14171" cy="20370"/>
            </a:xfrm>
            <a:custGeom>
              <a:avLst/>
              <a:gdLst>
                <a:gd name="T0" fmla="*/ 16 w 16"/>
                <a:gd name="T1" fmla="*/ 0 h 23"/>
                <a:gd name="T2" fmla="*/ 10 w 16"/>
                <a:gd name="T3" fmla="*/ 4 h 23"/>
                <a:gd name="T4" fmla="*/ 0 w 16"/>
                <a:gd name="T5" fmla="*/ 11 h 23"/>
                <a:gd name="T6" fmla="*/ 0 w 16"/>
                <a:gd name="T7" fmla="*/ 15 h 23"/>
                <a:gd name="T8" fmla="*/ 2 w 16"/>
                <a:gd name="T9" fmla="*/ 18 h 23"/>
                <a:gd name="T10" fmla="*/ 4 w 1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lnTo>
                    <a:pt x="10" y="4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0" name="Freeform 307"/>
            <p:cNvSpPr>
              <a:spLocks/>
            </p:cNvSpPr>
            <p:nvPr/>
          </p:nvSpPr>
          <p:spPr bwMode="auto">
            <a:xfrm>
              <a:off x="7745994" y="2068445"/>
              <a:ext cx="9742" cy="15941"/>
            </a:xfrm>
            <a:custGeom>
              <a:avLst/>
              <a:gdLst>
                <a:gd name="T0" fmla="*/ 9 w 11"/>
                <a:gd name="T1" fmla="*/ 0 h 18"/>
                <a:gd name="T2" fmla="*/ 11 w 11"/>
                <a:gd name="T3" fmla="*/ 4 h 18"/>
                <a:gd name="T4" fmla="*/ 8 w 11"/>
                <a:gd name="T5" fmla="*/ 7 h 18"/>
                <a:gd name="T6" fmla="*/ 4 w 11"/>
                <a:gd name="T7" fmla="*/ 15 h 18"/>
                <a:gd name="T8" fmla="*/ 0 w 1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9" y="0"/>
                  </a:moveTo>
                  <a:lnTo>
                    <a:pt x="11" y="4"/>
                  </a:lnTo>
                  <a:lnTo>
                    <a:pt x="8" y="7"/>
                  </a:lnTo>
                  <a:lnTo>
                    <a:pt x="4" y="15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1" name="Freeform 308"/>
            <p:cNvSpPr>
              <a:spLocks/>
            </p:cNvSpPr>
            <p:nvPr/>
          </p:nvSpPr>
          <p:spPr bwMode="auto">
            <a:xfrm>
              <a:off x="7733595" y="2084387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0 w 14"/>
                <a:gd name="T3" fmla="*/ 3 h 5"/>
                <a:gd name="T4" fmla="*/ 3 w 14"/>
                <a:gd name="T5" fmla="*/ 5 h 5"/>
                <a:gd name="T6" fmla="*/ 0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0" y="3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2" name="Freeform 309"/>
            <p:cNvSpPr>
              <a:spLocks/>
            </p:cNvSpPr>
            <p:nvPr/>
          </p:nvSpPr>
          <p:spPr bwMode="auto">
            <a:xfrm>
              <a:off x="7725624" y="2088815"/>
              <a:ext cx="7971" cy="2657"/>
            </a:xfrm>
            <a:custGeom>
              <a:avLst/>
              <a:gdLst>
                <a:gd name="T0" fmla="*/ 9 w 9"/>
                <a:gd name="T1" fmla="*/ 0 h 3"/>
                <a:gd name="T2" fmla="*/ 8 w 9"/>
                <a:gd name="T3" fmla="*/ 0 h 3"/>
                <a:gd name="T4" fmla="*/ 1 w 9"/>
                <a:gd name="T5" fmla="*/ 3 h 3"/>
                <a:gd name="T6" fmla="*/ 0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8" y="0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3" name="Freeform 310"/>
            <p:cNvSpPr>
              <a:spLocks/>
            </p:cNvSpPr>
            <p:nvPr/>
          </p:nvSpPr>
          <p:spPr bwMode="auto">
            <a:xfrm>
              <a:off x="7720310" y="209147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1 h 12"/>
                <a:gd name="T4" fmla="*/ 3 w 6"/>
                <a:gd name="T5" fmla="*/ 3 h 12"/>
                <a:gd name="T6" fmla="*/ 2 w 6"/>
                <a:gd name="T7" fmla="*/ 8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4" name="Freeform 311"/>
            <p:cNvSpPr>
              <a:spLocks/>
            </p:cNvSpPr>
            <p:nvPr/>
          </p:nvSpPr>
          <p:spPr bwMode="auto">
            <a:xfrm>
              <a:off x="7713225" y="2102100"/>
              <a:ext cx="7085" cy="12399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2 h 14"/>
                <a:gd name="T4" fmla="*/ 6 w 8"/>
                <a:gd name="T5" fmla="*/ 6 h 14"/>
                <a:gd name="T6" fmla="*/ 3 w 8"/>
                <a:gd name="T7" fmla="*/ 11 h 14"/>
                <a:gd name="T8" fmla="*/ 0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5" name="Line 312"/>
            <p:cNvSpPr>
              <a:spLocks noChangeShapeType="1"/>
            </p:cNvSpPr>
            <p:nvPr/>
          </p:nvSpPr>
          <p:spPr bwMode="auto">
            <a:xfrm>
              <a:off x="8037371" y="159373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6" name="Line 313"/>
            <p:cNvSpPr>
              <a:spLocks noChangeShapeType="1"/>
            </p:cNvSpPr>
            <p:nvPr/>
          </p:nvSpPr>
          <p:spPr bwMode="auto">
            <a:xfrm>
              <a:off x="8048000" y="1371440"/>
              <a:ext cx="3542" cy="88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7" name="Freeform 314"/>
            <p:cNvSpPr>
              <a:spLocks/>
            </p:cNvSpPr>
            <p:nvPr/>
          </p:nvSpPr>
          <p:spPr bwMode="auto">
            <a:xfrm>
              <a:off x="8048000" y="1367898"/>
              <a:ext cx="0" cy="3542"/>
            </a:xfrm>
            <a:custGeom>
              <a:avLst/>
              <a:gdLst>
                <a:gd name="T0" fmla="*/ 0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8" name="Line 315"/>
            <p:cNvSpPr>
              <a:spLocks noChangeShapeType="1"/>
            </p:cNvSpPr>
            <p:nvPr/>
          </p:nvSpPr>
          <p:spPr bwMode="auto">
            <a:xfrm>
              <a:off x="8051542" y="1380297"/>
              <a:ext cx="1772" cy="79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9" name="Freeform 316"/>
            <p:cNvSpPr>
              <a:spLocks/>
            </p:cNvSpPr>
            <p:nvPr/>
          </p:nvSpPr>
          <p:spPr bwMode="auto">
            <a:xfrm>
              <a:off x="8053314" y="1388268"/>
              <a:ext cx="3542" cy="10627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9 h 12"/>
                <a:gd name="T4" fmla="*/ 2 w 4"/>
                <a:gd name="T5" fmla="*/ 12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9"/>
                  </a:lnTo>
                  <a:lnTo>
                    <a:pt x="2" y="12"/>
                  </a:lnTo>
                  <a:lnTo>
                    <a:pt x="2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0" name="Freeform 317"/>
            <p:cNvSpPr>
              <a:spLocks/>
            </p:cNvSpPr>
            <p:nvPr/>
          </p:nvSpPr>
          <p:spPr bwMode="auto">
            <a:xfrm>
              <a:off x="8054199" y="1398896"/>
              <a:ext cx="886" cy="354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1 h 4"/>
                <a:gd name="T6" fmla="*/ 1 w 1"/>
                <a:gd name="T7" fmla="*/ 3 h 4"/>
                <a:gd name="T8" fmla="*/ 0 w 1"/>
                <a:gd name="T9" fmla="*/ 3 h 4"/>
                <a:gd name="T10" fmla="*/ 0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1" name="Freeform 318"/>
            <p:cNvSpPr>
              <a:spLocks/>
            </p:cNvSpPr>
            <p:nvPr/>
          </p:nvSpPr>
          <p:spPr bwMode="auto">
            <a:xfrm>
              <a:off x="8054199" y="1402438"/>
              <a:ext cx="4428" cy="5314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0 w 5"/>
                <a:gd name="T5" fmla="*/ 2 h 6"/>
                <a:gd name="T6" fmla="*/ 1 w 5"/>
                <a:gd name="T7" fmla="*/ 2 h 6"/>
                <a:gd name="T8" fmla="*/ 1 w 5"/>
                <a:gd name="T9" fmla="*/ 3 h 6"/>
                <a:gd name="T10" fmla="*/ 3 w 5"/>
                <a:gd name="T11" fmla="*/ 2 h 6"/>
                <a:gd name="T12" fmla="*/ 3 w 5"/>
                <a:gd name="T13" fmla="*/ 3 h 6"/>
                <a:gd name="T14" fmla="*/ 1 w 5"/>
                <a:gd name="T15" fmla="*/ 3 h 6"/>
                <a:gd name="T16" fmla="*/ 1 w 5"/>
                <a:gd name="T17" fmla="*/ 3 h 6"/>
                <a:gd name="T18" fmla="*/ 1 w 5"/>
                <a:gd name="T19" fmla="*/ 4 h 6"/>
                <a:gd name="T20" fmla="*/ 1 w 5"/>
                <a:gd name="T21" fmla="*/ 4 h 6"/>
                <a:gd name="T22" fmla="*/ 3 w 5"/>
                <a:gd name="T23" fmla="*/ 4 h 6"/>
                <a:gd name="T24" fmla="*/ 4 w 5"/>
                <a:gd name="T25" fmla="*/ 4 h 6"/>
                <a:gd name="T26" fmla="*/ 4 w 5"/>
                <a:gd name="T27" fmla="*/ 4 h 6"/>
                <a:gd name="T28" fmla="*/ 5 w 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2" name="Freeform 319"/>
            <p:cNvSpPr>
              <a:spLocks/>
            </p:cNvSpPr>
            <p:nvPr/>
          </p:nvSpPr>
          <p:spPr bwMode="auto">
            <a:xfrm>
              <a:off x="8058627" y="1407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3" name="Line 320"/>
            <p:cNvSpPr>
              <a:spLocks noChangeShapeType="1"/>
            </p:cNvSpPr>
            <p:nvPr/>
          </p:nvSpPr>
          <p:spPr bwMode="auto">
            <a:xfrm>
              <a:off x="8058627" y="140775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4" name="Freeform 321"/>
            <p:cNvSpPr>
              <a:spLocks/>
            </p:cNvSpPr>
            <p:nvPr/>
          </p:nvSpPr>
          <p:spPr bwMode="auto">
            <a:xfrm>
              <a:off x="8061285" y="1477718"/>
              <a:ext cx="9742" cy="7085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1 w 11"/>
                <a:gd name="T5" fmla="*/ 2 h 8"/>
                <a:gd name="T6" fmla="*/ 3 w 11"/>
                <a:gd name="T7" fmla="*/ 2 h 8"/>
                <a:gd name="T8" fmla="*/ 6 w 11"/>
                <a:gd name="T9" fmla="*/ 2 h 8"/>
                <a:gd name="T10" fmla="*/ 10 w 11"/>
                <a:gd name="T11" fmla="*/ 4 h 8"/>
                <a:gd name="T12" fmla="*/ 11 w 11"/>
                <a:gd name="T13" fmla="*/ 6 h 8"/>
                <a:gd name="T14" fmla="*/ 11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5" name="Line 322"/>
            <p:cNvSpPr>
              <a:spLocks noChangeShapeType="1"/>
            </p:cNvSpPr>
            <p:nvPr/>
          </p:nvSpPr>
          <p:spPr bwMode="auto">
            <a:xfrm flipH="1">
              <a:off x="8061285" y="1476833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6" name="Freeform 323"/>
            <p:cNvSpPr>
              <a:spLocks/>
            </p:cNvSpPr>
            <p:nvPr/>
          </p:nvSpPr>
          <p:spPr bwMode="auto">
            <a:xfrm>
              <a:off x="8062170" y="146797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5 w 5"/>
                <a:gd name="T3" fmla="*/ 2 h 10"/>
                <a:gd name="T4" fmla="*/ 5 w 5"/>
                <a:gd name="T5" fmla="*/ 7 h 10"/>
                <a:gd name="T6" fmla="*/ 2 w 5"/>
                <a:gd name="T7" fmla="*/ 9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7" name="Freeform 324"/>
            <p:cNvSpPr>
              <a:spLocks/>
            </p:cNvSpPr>
            <p:nvPr/>
          </p:nvSpPr>
          <p:spPr bwMode="auto">
            <a:xfrm>
              <a:off x="8061285" y="1409523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8" name="Freeform 325"/>
            <p:cNvSpPr>
              <a:spLocks/>
            </p:cNvSpPr>
            <p:nvPr/>
          </p:nvSpPr>
          <p:spPr bwMode="auto">
            <a:xfrm>
              <a:off x="8060399" y="1411295"/>
              <a:ext cx="1772" cy="7971"/>
            </a:xfrm>
            <a:custGeom>
              <a:avLst/>
              <a:gdLst>
                <a:gd name="T0" fmla="*/ 1 w 2"/>
                <a:gd name="T1" fmla="*/ 0 h 9"/>
                <a:gd name="T2" fmla="*/ 1 w 2"/>
                <a:gd name="T3" fmla="*/ 0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1 h 9"/>
                <a:gd name="T10" fmla="*/ 1 w 2"/>
                <a:gd name="T11" fmla="*/ 2 h 9"/>
                <a:gd name="T12" fmla="*/ 1 w 2"/>
                <a:gd name="T13" fmla="*/ 4 h 9"/>
                <a:gd name="T14" fmla="*/ 2 w 2"/>
                <a:gd name="T15" fmla="*/ 4 h 9"/>
                <a:gd name="T16" fmla="*/ 1 w 2"/>
                <a:gd name="T17" fmla="*/ 6 h 9"/>
                <a:gd name="T18" fmla="*/ 1 w 2"/>
                <a:gd name="T19" fmla="*/ 6 h 9"/>
                <a:gd name="T20" fmla="*/ 1 w 2"/>
                <a:gd name="T21" fmla="*/ 6 h 9"/>
                <a:gd name="T22" fmla="*/ 0 w 2"/>
                <a:gd name="T23" fmla="*/ 8 h 9"/>
                <a:gd name="T24" fmla="*/ 0 w 2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9" name="Freeform 326"/>
            <p:cNvSpPr>
              <a:spLocks/>
            </p:cNvSpPr>
            <p:nvPr/>
          </p:nvSpPr>
          <p:spPr bwMode="auto">
            <a:xfrm>
              <a:off x="8058627" y="1407753"/>
              <a:ext cx="2657" cy="177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0" name="Freeform 327"/>
            <p:cNvSpPr>
              <a:spLocks/>
            </p:cNvSpPr>
            <p:nvPr/>
          </p:nvSpPr>
          <p:spPr bwMode="auto">
            <a:xfrm>
              <a:off x="8050656" y="1442292"/>
              <a:ext cx="4428" cy="6200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1 h 7"/>
                <a:gd name="T4" fmla="*/ 3 w 5"/>
                <a:gd name="T5" fmla="*/ 1 h 7"/>
                <a:gd name="T6" fmla="*/ 1 w 5"/>
                <a:gd name="T7" fmla="*/ 1 h 7"/>
                <a:gd name="T8" fmla="*/ 0 w 5"/>
                <a:gd name="T9" fmla="*/ 2 h 7"/>
                <a:gd name="T10" fmla="*/ 0 w 5"/>
                <a:gd name="T11" fmla="*/ 2 h 7"/>
                <a:gd name="T12" fmla="*/ 1 w 5"/>
                <a:gd name="T13" fmla="*/ 4 h 7"/>
                <a:gd name="T14" fmla="*/ 3 w 5"/>
                <a:gd name="T15" fmla="*/ 4 h 7"/>
                <a:gd name="T16" fmla="*/ 3 w 5"/>
                <a:gd name="T17" fmla="*/ 5 h 7"/>
                <a:gd name="T18" fmla="*/ 3 w 5"/>
                <a:gd name="T19" fmla="*/ 5 h 7"/>
                <a:gd name="T20" fmla="*/ 3 w 5"/>
                <a:gd name="T21" fmla="*/ 7 h 7"/>
                <a:gd name="T22" fmla="*/ 5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1" name="Freeform 328"/>
            <p:cNvSpPr>
              <a:spLocks/>
            </p:cNvSpPr>
            <p:nvPr/>
          </p:nvSpPr>
          <p:spPr bwMode="auto">
            <a:xfrm>
              <a:off x="8055085" y="1436093"/>
              <a:ext cx="1772" cy="6200"/>
            </a:xfrm>
            <a:custGeom>
              <a:avLst/>
              <a:gdLst>
                <a:gd name="T0" fmla="*/ 0 w 2"/>
                <a:gd name="T1" fmla="*/ 0 h 7"/>
                <a:gd name="T2" fmla="*/ 2 w 2"/>
                <a:gd name="T3" fmla="*/ 0 h 7"/>
                <a:gd name="T4" fmla="*/ 2 w 2"/>
                <a:gd name="T5" fmla="*/ 1 h 7"/>
                <a:gd name="T6" fmla="*/ 2 w 2"/>
                <a:gd name="T7" fmla="*/ 3 h 7"/>
                <a:gd name="T8" fmla="*/ 2 w 2"/>
                <a:gd name="T9" fmla="*/ 4 h 7"/>
                <a:gd name="T10" fmla="*/ 2 w 2"/>
                <a:gd name="T11" fmla="*/ 5 h 7"/>
                <a:gd name="T12" fmla="*/ 2 w 2"/>
                <a:gd name="T13" fmla="*/ 7 h 7"/>
                <a:gd name="T14" fmla="*/ 0 w 2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2" name="Freeform 329"/>
            <p:cNvSpPr>
              <a:spLocks/>
            </p:cNvSpPr>
            <p:nvPr/>
          </p:nvSpPr>
          <p:spPr bwMode="auto">
            <a:xfrm>
              <a:off x="8055085" y="1448492"/>
              <a:ext cx="8857" cy="3542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0 h 4"/>
                <a:gd name="T4" fmla="*/ 4 w 10"/>
                <a:gd name="T5" fmla="*/ 0 h 4"/>
                <a:gd name="T6" fmla="*/ 6 w 10"/>
                <a:gd name="T7" fmla="*/ 0 h 4"/>
                <a:gd name="T8" fmla="*/ 7 w 10"/>
                <a:gd name="T9" fmla="*/ 0 h 4"/>
                <a:gd name="T10" fmla="*/ 8 w 10"/>
                <a:gd name="T11" fmla="*/ 0 h 4"/>
                <a:gd name="T12" fmla="*/ 8 w 10"/>
                <a:gd name="T13" fmla="*/ 0 h 4"/>
                <a:gd name="T14" fmla="*/ 10 w 10"/>
                <a:gd name="T15" fmla="*/ 0 h 4"/>
                <a:gd name="T16" fmla="*/ 10 w 10"/>
                <a:gd name="T17" fmla="*/ 1 h 4"/>
                <a:gd name="T18" fmla="*/ 10 w 10"/>
                <a:gd name="T19" fmla="*/ 2 h 4"/>
                <a:gd name="T20" fmla="*/ 10 w 10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3" name="Freeform 330"/>
            <p:cNvSpPr>
              <a:spLocks/>
            </p:cNvSpPr>
            <p:nvPr/>
          </p:nvSpPr>
          <p:spPr bwMode="auto">
            <a:xfrm>
              <a:off x="8062170" y="1452035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1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4" name="Freeform 331"/>
            <p:cNvSpPr>
              <a:spLocks/>
            </p:cNvSpPr>
            <p:nvPr/>
          </p:nvSpPr>
          <p:spPr bwMode="auto">
            <a:xfrm>
              <a:off x="8057742" y="1455577"/>
              <a:ext cx="10627" cy="12399"/>
            </a:xfrm>
            <a:custGeom>
              <a:avLst/>
              <a:gdLst>
                <a:gd name="T0" fmla="*/ 7 w 12"/>
                <a:gd name="T1" fmla="*/ 0 h 14"/>
                <a:gd name="T2" fmla="*/ 7 w 12"/>
                <a:gd name="T3" fmla="*/ 0 h 14"/>
                <a:gd name="T4" fmla="*/ 7 w 12"/>
                <a:gd name="T5" fmla="*/ 0 h 14"/>
                <a:gd name="T6" fmla="*/ 7 w 12"/>
                <a:gd name="T7" fmla="*/ 1 h 14"/>
                <a:gd name="T8" fmla="*/ 12 w 12"/>
                <a:gd name="T9" fmla="*/ 2 h 14"/>
                <a:gd name="T10" fmla="*/ 12 w 12"/>
                <a:gd name="T11" fmla="*/ 4 h 14"/>
                <a:gd name="T12" fmla="*/ 11 w 12"/>
                <a:gd name="T13" fmla="*/ 5 h 14"/>
                <a:gd name="T14" fmla="*/ 11 w 12"/>
                <a:gd name="T15" fmla="*/ 5 h 14"/>
                <a:gd name="T16" fmla="*/ 7 w 12"/>
                <a:gd name="T17" fmla="*/ 5 h 14"/>
                <a:gd name="T18" fmla="*/ 3 w 12"/>
                <a:gd name="T19" fmla="*/ 5 h 14"/>
                <a:gd name="T20" fmla="*/ 1 w 12"/>
                <a:gd name="T21" fmla="*/ 5 h 14"/>
                <a:gd name="T22" fmla="*/ 0 w 12"/>
                <a:gd name="T23" fmla="*/ 6 h 14"/>
                <a:gd name="T24" fmla="*/ 0 w 12"/>
                <a:gd name="T25" fmla="*/ 8 h 14"/>
                <a:gd name="T26" fmla="*/ 1 w 12"/>
                <a:gd name="T27" fmla="*/ 8 h 14"/>
                <a:gd name="T28" fmla="*/ 3 w 12"/>
                <a:gd name="T29" fmla="*/ 9 h 14"/>
                <a:gd name="T30" fmla="*/ 3 w 12"/>
                <a:gd name="T31" fmla="*/ 12 h 14"/>
                <a:gd name="T32" fmla="*/ 4 w 12"/>
                <a:gd name="T33" fmla="*/ 13 h 14"/>
                <a:gd name="T34" fmla="*/ 7 w 12"/>
                <a:gd name="T35" fmla="*/ 14 h 14"/>
                <a:gd name="T36" fmla="*/ 10 w 1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0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5" name="Freeform 332"/>
            <p:cNvSpPr>
              <a:spLocks/>
            </p:cNvSpPr>
            <p:nvPr/>
          </p:nvSpPr>
          <p:spPr bwMode="auto">
            <a:xfrm>
              <a:off x="8042686" y="1558313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6" name="Freeform 333"/>
            <p:cNvSpPr>
              <a:spLocks/>
            </p:cNvSpPr>
            <p:nvPr/>
          </p:nvSpPr>
          <p:spPr bwMode="auto">
            <a:xfrm>
              <a:off x="8036486" y="1561855"/>
              <a:ext cx="3542" cy="886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1 w 4"/>
                <a:gd name="T5" fmla="*/ 0 h 1"/>
                <a:gd name="T6" fmla="*/ 0 w 4"/>
                <a:gd name="T7" fmla="*/ 1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7" name="Line 334"/>
            <p:cNvSpPr>
              <a:spLocks noChangeShapeType="1"/>
            </p:cNvSpPr>
            <p:nvPr/>
          </p:nvSpPr>
          <p:spPr bwMode="auto">
            <a:xfrm flipH="1">
              <a:off x="8040915" y="1559197"/>
              <a:ext cx="177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8" name="Line 335"/>
            <p:cNvSpPr>
              <a:spLocks noChangeShapeType="1"/>
            </p:cNvSpPr>
            <p:nvPr/>
          </p:nvSpPr>
          <p:spPr bwMode="auto">
            <a:xfrm>
              <a:off x="8042686" y="1559197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9" name="Freeform 336"/>
            <p:cNvSpPr>
              <a:spLocks/>
            </p:cNvSpPr>
            <p:nvPr/>
          </p:nvSpPr>
          <p:spPr bwMode="auto">
            <a:xfrm>
              <a:off x="8029401" y="1576025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0" name="Line 337"/>
            <p:cNvSpPr>
              <a:spLocks noChangeShapeType="1"/>
            </p:cNvSpPr>
            <p:nvPr/>
          </p:nvSpPr>
          <p:spPr bwMode="auto">
            <a:xfrm>
              <a:off x="8023202" y="1617650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1" name="Line 338"/>
            <p:cNvSpPr>
              <a:spLocks noChangeShapeType="1"/>
            </p:cNvSpPr>
            <p:nvPr/>
          </p:nvSpPr>
          <p:spPr bwMode="auto">
            <a:xfrm flipH="1">
              <a:off x="8022316" y="1617650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2" name="Freeform 339"/>
            <p:cNvSpPr>
              <a:spLocks/>
            </p:cNvSpPr>
            <p:nvPr/>
          </p:nvSpPr>
          <p:spPr bwMode="auto">
            <a:xfrm>
              <a:off x="8023202" y="1614108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2 h 4"/>
                <a:gd name="T6" fmla="*/ 3 w 3"/>
                <a:gd name="T7" fmla="*/ 3 h 4"/>
                <a:gd name="T8" fmla="*/ 1 w 3"/>
                <a:gd name="T9" fmla="*/ 3 h 4"/>
                <a:gd name="T10" fmla="*/ 1 w 3"/>
                <a:gd name="T11" fmla="*/ 3 h 4"/>
                <a:gd name="T12" fmla="*/ 1 w 3"/>
                <a:gd name="T13" fmla="*/ 4 h 4"/>
                <a:gd name="T14" fmla="*/ 0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3" name="Freeform 340"/>
            <p:cNvSpPr>
              <a:spLocks/>
            </p:cNvSpPr>
            <p:nvPr/>
          </p:nvSpPr>
          <p:spPr bwMode="auto">
            <a:xfrm>
              <a:off x="8025858" y="1606137"/>
              <a:ext cx="5314" cy="7971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1 h 9"/>
                <a:gd name="T6" fmla="*/ 5 w 6"/>
                <a:gd name="T7" fmla="*/ 1 h 9"/>
                <a:gd name="T8" fmla="*/ 5 w 6"/>
                <a:gd name="T9" fmla="*/ 2 h 9"/>
                <a:gd name="T10" fmla="*/ 6 w 6"/>
                <a:gd name="T11" fmla="*/ 4 h 9"/>
                <a:gd name="T12" fmla="*/ 5 w 6"/>
                <a:gd name="T13" fmla="*/ 7 h 9"/>
                <a:gd name="T14" fmla="*/ 5 w 6"/>
                <a:gd name="T15" fmla="*/ 7 h 9"/>
                <a:gd name="T16" fmla="*/ 5 w 6"/>
                <a:gd name="T17" fmla="*/ 7 h 9"/>
                <a:gd name="T18" fmla="*/ 4 w 6"/>
                <a:gd name="T19" fmla="*/ 8 h 9"/>
                <a:gd name="T20" fmla="*/ 2 w 6"/>
                <a:gd name="T21" fmla="*/ 8 h 9"/>
                <a:gd name="T22" fmla="*/ 1 w 6"/>
                <a:gd name="T23" fmla="*/ 8 h 9"/>
                <a:gd name="T24" fmla="*/ 0 w 6"/>
                <a:gd name="T25" fmla="*/ 8 h 9"/>
                <a:gd name="T26" fmla="*/ 0 w 6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4" name="Freeform 341"/>
            <p:cNvSpPr>
              <a:spLocks/>
            </p:cNvSpPr>
            <p:nvPr/>
          </p:nvSpPr>
          <p:spPr bwMode="auto">
            <a:xfrm>
              <a:off x="8016117" y="1624736"/>
              <a:ext cx="7085" cy="11513"/>
            </a:xfrm>
            <a:custGeom>
              <a:avLst/>
              <a:gdLst>
                <a:gd name="T0" fmla="*/ 7 w 8"/>
                <a:gd name="T1" fmla="*/ 0 h 13"/>
                <a:gd name="T2" fmla="*/ 4 w 8"/>
                <a:gd name="T3" fmla="*/ 0 h 13"/>
                <a:gd name="T4" fmla="*/ 3 w 8"/>
                <a:gd name="T5" fmla="*/ 2 h 13"/>
                <a:gd name="T6" fmla="*/ 1 w 8"/>
                <a:gd name="T7" fmla="*/ 3 h 13"/>
                <a:gd name="T8" fmla="*/ 0 w 8"/>
                <a:gd name="T9" fmla="*/ 6 h 13"/>
                <a:gd name="T10" fmla="*/ 0 w 8"/>
                <a:gd name="T11" fmla="*/ 6 h 13"/>
                <a:gd name="T12" fmla="*/ 1 w 8"/>
                <a:gd name="T13" fmla="*/ 7 h 13"/>
                <a:gd name="T14" fmla="*/ 3 w 8"/>
                <a:gd name="T15" fmla="*/ 8 h 13"/>
                <a:gd name="T16" fmla="*/ 8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7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5" name="Freeform 342"/>
            <p:cNvSpPr>
              <a:spLocks/>
            </p:cNvSpPr>
            <p:nvPr/>
          </p:nvSpPr>
          <p:spPr bwMode="auto">
            <a:xfrm>
              <a:off x="8018773" y="1636249"/>
              <a:ext cx="5314" cy="7085"/>
            </a:xfrm>
            <a:custGeom>
              <a:avLst/>
              <a:gdLst>
                <a:gd name="T0" fmla="*/ 5 w 6"/>
                <a:gd name="T1" fmla="*/ 0 h 8"/>
                <a:gd name="T2" fmla="*/ 6 w 6"/>
                <a:gd name="T3" fmla="*/ 1 h 8"/>
                <a:gd name="T4" fmla="*/ 5 w 6"/>
                <a:gd name="T5" fmla="*/ 2 h 8"/>
                <a:gd name="T6" fmla="*/ 4 w 6"/>
                <a:gd name="T7" fmla="*/ 4 h 8"/>
                <a:gd name="T8" fmla="*/ 2 w 6"/>
                <a:gd name="T9" fmla="*/ 5 h 8"/>
                <a:gd name="T10" fmla="*/ 0 w 6"/>
                <a:gd name="T11" fmla="*/ 6 h 8"/>
                <a:gd name="T12" fmla="*/ 0 w 6"/>
                <a:gd name="T13" fmla="*/ 6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lnTo>
                    <a:pt x="6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6" name="Freeform 343"/>
            <p:cNvSpPr>
              <a:spLocks/>
            </p:cNvSpPr>
            <p:nvPr/>
          </p:nvSpPr>
          <p:spPr bwMode="auto">
            <a:xfrm>
              <a:off x="8005488" y="1665476"/>
              <a:ext cx="3542" cy="9742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2 h 11"/>
                <a:gd name="T4" fmla="*/ 2 w 4"/>
                <a:gd name="T5" fmla="*/ 4 h 11"/>
                <a:gd name="T6" fmla="*/ 1 w 4"/>
                <a:gd name="T7" fmla="*/ 6 h 11"/>
                <a:gd name="T8" fmla="*/ 0 w 4"/>
                <a:gd name="T9" fmla="*/ 7 h 11"/>
                <a:gd name="T10" fmla="*/ 0 w 4"/>
                <a:gd name="T11" fmla="*/ 8 h 11"/>
                <a:gd name="T12" fmla="*/ 0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7" name="Freeform 344"/>
            <p:cNvSpPr>
              <a:spLocks/>
            </p:cNvSpPr>
            <p:nvPr/>
          </p:nvSpPr>
          <p:spPr bwMode="auto">
            <a:xfrm>
              <a:off x="8005488" y="167521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8" name="Freeform 345"/>
            <p:cNvSpPr>
              <a:spLocks/>
            </p:cNvSpPr>
            <p:nvPr/>
          </p:nvSpPr>
          <p:spPr bwMode="auto">
            <a:xfrm>
              <a:off x="8006374" y="1676104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2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9" name="Freeform 346"/>
            <p:cNvSpPr>
              <a:spLocks/>
            </p:cNvSpPr>
            <p:nvPr/>
          </p:nvSpPr>
          <p:spPr bwMode="auto">
            <a:xfrm>
              <a:off x="8019659" y="1643334"/>
              <a:ext cx="0" cy="1772"/>
            </a:xfrm>
            <a:custGeom>
              <a:avLst/>
              <a:gdLst>
                <a:gd name="T0" fmla="*/ 0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0" name="Freeform 347"/>
            <p:cNvSpPr>
              <a:spLocks/>
            </p:cNvSpPr>
            <p:nvPr/>
          </p:nvSpPr>
          <p:spPr bwMode="auto">
            <a:xfrm>
              <a:off x="8019659" y="1645106"/>
              <a:ext cx="0" cy="2657"/>
            </a:xfrm>
            <a:custGeom>
              <a:avLst/>
              <a:gdLst>
                <a:gd name="T0" fmla="*/ 0 h 3"/>
                <a:gd name="T1" fmla="*/ 2 h 3"/>
                <a:gd name="T2" fmla="*/ 2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1" name="Freeform 348"/>
            <p:cNvSpPr>
              <a:spLocks/>
            </p:cNvSpPr>
            <p:nvPr/>
          </p:nvSpPr>
          <p:spPr bwMode="auto">
            <a:xfrm>
              <a:off x="8009031" y="1647762"/>
              <a:ext cx="10627" cy="17713"/>
            </a:xfrm>
            <a:custGeom>
              <a:avLst/>
              <a:gdLst>
                <a:gd name="T0" fmla="*/ 12 w 12"/>
                <a:gd name="T1" fmla="*/ 0 h 20"/>
                <a:gd name="T2" fmla="*/ 11 w 12"/>
                <a:gd name="T3" fmla="*/ 1 h 20"/>
                <a:gd name="T4" fmla="*/ 11 w 12"/>
                <a:gd name="T5" fmla="*/ 3 h 20"/>
                <a:gd name="T6" fmla="*/ 11 w 12"/>
                <a:gd name="T7" fmla="*/ 4 h 20"/>
                <a:gd name="T8" fmla="*/ 11 w 12"/>
                <a:gd name="T9" fmla="*/ 5 h 20"/>
                <a:gd name="T10" fmla="*/ 11 w 12"/>
                <a:gd name="T11" fmla="*/ 5 h 20"/>
                <a:gd name="T12" fmla="*/ 11 w 12"/>
                <a:gd name="T13" fmla="*/ 7 h 20"/>
                <a:gd name="T14" fmla="*/ 11 w 12"/>
                <a:gd name="T15" fmla="*/ 8 h 20"/>
                <a:gd name="T16" fmla="*/ 11 w 12"/>
                <a:gd name="T17" fmla="*/ 9 h 20"/>
                <a:gd name="T18" fmla="*/ 11 w 12"/>
                <a:gd name="T19" fmla="*/ 9 h 20"/>
                <a:gd name="T20" fmla="*/ 9 w 12"/>
                <a:gd name="T21" fmla="*/ 11 h 20"/>
                <a:gd name="T22" fmla="*/ 9 w 12"/>
                <a:gd name="T23" fmla="*/ 12 h 20"/>
                <a:gd name="T24" fmla="*/ 8 w 12"/>
                <a:gd name="T25" fmla="*/ 14 h 20"/>
                <a:gd name="T26" fmla="*/ 8 w 12"/>
                <a:gd name="T27" fmla="*/ 15 h 20"/>
                <a:gd name="T28" fmla="*/ 7 w 12"/>
                <a:gd name="T29" fmla="*/ 16 h 20"/>
                <a:gd name="T30" fmla="*/ 2 w 12"/>
                <a:gd name="T31" fmla="*/ 19 h 20"/>
                <a:gd name="T32" fmla="*/ 2 w 12"/>
                <a:gd name="T33" fmla="*/ 19 h 20"/>
                <a:gd name="T34" fmla="*/ 1 w 12"/>
                <a:gd name="T35" fmla="*/ 19 h 20"/>
                <a:gd name="T36" fmla="*/ 0 w 12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2" name="Line 349"/>
            <p:cNvSpPr>
              <a:spLocks noChangeShapeType="1"/>
            </p:cNvSpPr>
            <p:nvPr/>
          </p:nvSpPr>
          <p:spPr bwMode="auto">
            <a:xfrm>
              <a:off x="8022316" y="162385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3" name="Freeform 350"/>
            <p:cNvSpPr>
              <a:spLocks/>
            </p:cNvSpPr>
            <p:nvPr/>
          </p:nvSpPr>
          <p:spPr bwMode="auto">
            <a:xfrm>
              <a:off x="8066599" y="150871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2 h 10"/>
                <a:gd name="T4" fmla="*/ 2 w 5"/>
                <a:gd name="T5" fmla="*/ 2 h 10"/>
                <a:gd name="T6" fmla="*/ 2 w 5"/>
                <a:gd name="T7" fmla="*/ 3 h 10"/>
                <a:gd name="T8" fmla="*/ 4 w 5"/>
                <a:gd name="T9" fmla="*/ 3 h 10"/>
                <a:gd name="T10" fmla="*/ 4 w 5"/>
                <a:gd name="T11" fmla="*/ 4 h 10"/>
                <a:gd name="T12" fmla="*/ 4 w 5"/>
                <a:gd name="T13" fmla="*/ 6 h 10"/>
                <a:gd name="T14" fmla="*/ 4 w 5"/>
                <a:gd name="T15" fmla="*/ 7 h 10"/>
                <a:gd name="T16" fmla="*/ 4 w 5"/>
                <a:gd name="T17" fmla="*/ 8 h 10"/>
                <a:gd name="T18" fmla="*/ 2 w 5"/>
                <a:gd name="T19" fmla="*/ 10 h 10"/>
                <a:gd name="T20" fmla="*/ 1 w 5"/>
                <a:gd name="T21" fmla="*/ 10 h 10"/>
                <a:gd name="T22" fmla="*/ 0 w 5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4" name="Freeform 351"/>
            <p:cNvSpPr>
              <a:spLocks/>
            </p:cNvSpPr>
            <p:nvPr/>
          </p:nvSpPr>
          <p:spPr bwMode="auto">
            <a:xfrm>
              <a:off x="8068369" y="1484803"/>
              <a:ext cx="3542" cy="23912"/>
            </a:xfrm>
            <a:custGeom>
              <a:avLst/>
              <a:gdLst>
                <a:gd name="T0" fmla="*/ 3 w 4"/>
                <a:gd name="T1" fmla="*/ 0 h 27"/>
                <a:gd name="T2" fmla="*/ 3 w 4"/>
                <a:gd name="T3" fmla="*/ 0 h 27"/>
                <a:gd name="T4" fmla="*/ 3 w 4"/>
                <a:gd name="T5" fmla="*/ 0 h 27"/>
                <a:gd name="T6" fmla="*/ 0 w 4"/>
                <a:gd name="T7" fmla="*/ 4 h 27"/>
                <a:gd name="T8" fmla="*/ 0 w 4"/>
                <a:gd name="T9" fmla="*/ 4 h 27"/>
                <a:gd name="T10" fmla="*/ 0 w 4"/>
                <a:gd name="T11" fmla="*/ 6 h 27"/>
                <a:gd name="T12" fmla="*/ 3 w 4"/>
                <a:gd name="T13" fmla="*/ 6 h 27"/>
                <a:gd name="T14" fmla="*/ 4 w 4"/>
                <a:gd name="T15" fmla="*/ 6 h 27"/>
                <a:gd name="T16" fmla="*/ 4 w 4"/>
                <a:gd name="T17" fmla="*/ 7 h 27"/>
                <a:gd name="T18" fmla="*/ 4 w 4"/>
                <a:gd name="T19" fmla="*/ 10 h 27"/>
                <a:gd name="T20" fmla="*/ 4 w 4"/>
                <a:gd name="T21" fmla="*/ 11 h 27"/>
                <a:gd name="T22" fmla="*/ 3 w 4"/>
                <a:gd name="T23" fmla="*/ 13 h 27"/>
                <a:gd name="T24" fmla="*/ 3 w 4"/>
                <a:gd name="T25" fmla="*/ 14 h 27"/>
                <a:gd name="T26" fmla="*/ 3 w 4"/>
                <a:gd name="T27" fmla="*/ 14 h 27"/>
                <a:gd name="T28" fmla="*/ 3 w 4"/>
                <a:gd name="T29" fmla="*/ 15 h 27"/>
                <a:gd name="T30" fmla="*/ 4 w 4"/>
                <a:gd name="T31" fmla="*/ 17 h 27"/>
                <a:gd name="T32" fmla="*/ 4 w 4"/>
                <a:gd name="T33" fmla="*/ 18 h 27"/>
                <a:gd name="T34" fmla="*/ 4 w 4"/>
                <a:gd name="T35" fmla="*/ 19 h 27"/>
                <a:gd name="T36" fmla="*/ 4 w 4"/>
                <a:gd name="T37" fmla="*/ 19 h 27"/>
                <a:gd name="T38" fmla="*/ 3 w 4"/>
                <a:gd name="T39" fmla="*/ 21 h 27"/>
                <a:gd name="T40" fmla="*/ 3 w 4"/>
                <a:gd name="T41" fmla="*/ 22 h 27"/>
                <a:gd name="T42" fmla="*/ 3 w 4"/>
                <a:gd name="T43" fmla="*/ 25 h 27"/>
                <a:gd name="T44" fmla="*/ 3 w 4"/>
                <a:gd name="T45" fmla="*/ 26 h 27"/>
                <a:gd name="T46" fmla="*/ 3 w 4"/>
                <a:gd name="T4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2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5" name="Freeform 352"/>
            <p:cNvSpPr>
              <a:spLocks/>
            </p:cNvSpPr>
            <p:nvPr/>
          </p:nvSpPr>
          <p:spPr bwMode="auto">
            <a:xfrm>
              <a:off x="8049771" y="1517572"/>
              <a:ext cx="16827" cy="30998"/>
            </a:xfrm>
            <a:custGeom>
              <a:avLst/>
              <a:gdLst>
                <a:gd name="T0" fmla="*/ 19 w 19"/>
                <a:gd name="T1" fmla="*/ 0 h 35"/>
                <a:gd name="T2" fmla="*/ 17 w 19"/>
                <a:gd name="T3" fmla="*/ 1 h 35"/>
                <a:gd name="T4" fmla="*/ 16 w 19"/>
                <a:gd name="T5" fmla="*/ 1 h 35"/>
                <a:gd name="T6" fmla="*/ 14 w 19"/>
                <a:gd name="T7" fmla="*/ 3 h 35"/>
                <a:gd name="T8" fmla="*/ 13 w 19"/>
                <a:gd name="T9" fmla="*/ 4 h 35"/>
                <a:gd name="T10" fmla="*/ 13 w 19"/>
                <a:gd name="T11" fmla="*/ 5 h 35"/>
                <a:gd name="T12" fmla="*/ 13 w 19"/>
                <a:gd name="T13" fmla="*/ 7 h 35"/>
                <a:gd name="T14" fmla="*/ 14 w 19"/>
                <a:gd name="T15" fmla="*/ 8 h 35"/>
                <a:gd name="T16" fmla="*/ 14 w 19"/>
                <a:gd name="T17" fmla="*/ 9 h 35"/>
                <a:gd name="T18" fmla="*/ 14 w 19"/>
                <a:gd name="T19" fmla="*/ 11 h 35"/>
                <a:gd name="T20" fmla="*/ 13 w 19"/>
                <a:gd name="T21" fmla="*/ 13 h 35"/>
                <a:gd name="T22" fmla="*/ 12 w 19"/>
                <a:gd name="T23" fmla="*/ 16 h 35"/>
                <a:gd name="T24" fmla="*/ 10 w 19"/>
                <a:gd name="T25" fmla="*/ 16 h 35"/>
                <a:gd name="T26" fmla="*/ 9 w 19"/>
                <a:gd name="T27" fmla="*/ 16 h 35"/>
                <a:gd name="T28" fmla="*/ 8 w 19"/>
                <a:gd name="T29" fmla="*/ 17 h 35"/>
                <a:gd name="T30" fmla="*/ 8 w 19"/>
                <a:gd name="T31" fmla="*/ 17 h 35"/>
                <a:gd name="T32" fmla="*/ 6 w 19"/>
                <a:gd name="T33" fmla="*/ 20 h 35"/>
                <a:gd name="T34" fmla="*/ 6 w 19"/>
                <a:gd name="T35" fmla="*/ 21 h 35"/>
                <a:gd name="T36" fmla="*/ 6 w 19"/>
                <a:gd name="T37" fmla="*/ 23 h 35"/>
                <a:gd name="T38" fmla="*/ 6 w 19"/>
                <a:gd name="T39" fmla="*/ 24 h 35"/>
                <a:gd name="T40" fmla="*/ 6 w 19"/>
                <a:gd name="T41" fmla="*/ 25 h 35"/>
                <a:gd name="T42" fmla="*/ 5 w 19"/>
                <a:gd name="T43" fmla="*/ 28 h 35"/>
                <a:gd name="T44" fmla="*/ 4 w 19"/>
                <a:gd name="T45" fmla="*/ 30 h 35"/>
                <a:gd name="T46" fmla="*/ 4 w 19"/>
                <a:gd name="T47" fmla="*/ 32 h 35"/>
                <a:gd name="T48" fmla="*/ 2 w 19"/>
                <a:gd name="T49" fmla="*/ 34 h 35"/>
                <a:gd name="T50" fmla="*/ 2 w 19"/>
                <a:gd name="T51" fmla="*/ 34 h 35"/>
                <a:gd name="T52" fmla="*/ 0 w 19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6" name="Freeform 353"/>
            <p:cNvSpPr>
              <a:spLocks/>
            </p:cNvSpPr>
            <p:nvPr/>
          </p:nvSpPr>
          <p:spPr bwMode="auto">
            <a:xfrm>
              <a:off x="8044457" y="1548570"/>
              <a:ext cx="5314" cy="4428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1 h 5"/>
                <a:gd name="T4" fmla="*/ 4 w 6"/>
                <a:gd name="T5" fmla="*/ 1 h 5"/>
                <a:gd name="T6" fmla="*/ 4 w 6"/>
                <a:gd name="T7" fmla="*/ 3 h 5"/>
                <a:gd name="T8" fmla="*/ 3 w 6"/>
                <a:gd name="T9" fmla="*/ 3 h 5"/>
                <a:gd name="T10" fmla="*/ 3 w 6"/>
                <a:gd name="T11" fmla="*/ 4 h 5"/>
                <a:gd name="T12" fmla="*/ 2 w 6"/>
                <a:gd name="T13" fmla="*/ 4 h 5"/>
                <a:gd name="T14" fmla="*/ 2 w 6"/>
                <a:gd name="T15" fmla="*/ 5 h 5"/>
                <a:gd name="T16" fmla="*/ 0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7" name="Freeform 354"/>
            <p:cNvSpPr>
              <a:spLocks/>
            </p:cNvSpPr>
            <p:nvPr/>
          </p:nvSpPr>
          <p:spPr bwMode="auto">
            <a:xfrm>
              <a:off x="8042686" y="1552998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2 h 4"/>
                <a:gd name="T6" fmla="*/ 1 w 2"/>
                <a:gd name="T7" fmla="*/ 2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8" name="Line 355"/>
            <p:cNvSpPr>
              <a:spLocks noChangeShapeType="1"/>
            </p:cNvSpPr>
            <p:nvPr/>
          </p:nvSpPr>
          <p:spPr bwMode="auto">
            <a:xfrm flipH="1">
              <a:off x="8058627" y="1419266"/>
              <a:ext cx="1772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9" name="Freeform 356"/>
            <p:cNvSpPr>
              <a:spLocks/>
            </p:cNvSpPr>
            <p:nvPr/>
          </p:nvSpPr>
          <p:spPr bwMode="auto">
            <a:xfrm>
              <a:off x="8054199" y="1421922"/>
              <a:ext cx="4428" cy="14171"/>
            </a:xfrm>
            <a:custGeom>
              <a:avLst/>
              <a:gdLst>
                <a:gd name="T0" fmla="*/ 5 w 5"/>
                <a:gd name="T1" fmla="*/ 0 h 16"/>
                <a:gd name="T2" fmla="*/ 5 w 5"/>
                <a:gd name="T3" fmla="*/ 1 h 16"/>
                <a:gd name="T4" fmla="*/ 5 w 5"/>
                <a:gd name="T5" fmla="*/ 3 h 16"/>
                <a:gd name="T6" fmla="*/ 4 w 5"/>
                <a:gd name="T7" fmla="*/ 4 h 16"/>
                <a:gd name="T8" fmla="*/ 4 w 5"/>
                <a:gd name="T9" fmla="*/ 5 h 16"/>
                <a:gd name="T10" fmla="*/ 4 w 5"/>
                <a:gd name="T11" fmla="*/ 7 h 16"/>
                <a:gd name="T12" fmla="*/ 3 w 5"/>
                <a:gd name="T13" fmla="*/ 8 h 16"/>
                <a:gd name="T14" fmla="*/ 3 w 5"/>
                <a:gd name="T15" fmla="*/ 9 h 16"/>
                <a:gd name="T16" fmla="*/ 3 w 5"/>
                <a:gd name="T17" fmla="*/ 9 h 16"/>
                <a:gd name="T18" fmla="*/ 3 w 5"/>
                <a:gd name="T19" fmla="*/ 11 h 16"/>
                <a:gd name="T20" fmla="*/ 3 w 5"/>
                <a:gd name="T21" fmla="*/ 11 h 16"/>
                <a:gd name="T22" fmla="*/ 3 w 5"/>
                <a:gd name="T23" fmla="*/ 11 h 16"/>
                <a:gd name="T24" fmla="*/ 1 w 5"/>
                <a:gd name="T25" fmla="*/ 12 h 16"/>
                <a:gd name="T26" fmla="*/ 1 w 5"/>
                <a:gd name="T27" fmla="*/ 13 h 16"/>
                <a:gd name="T28" fmla="*/ 1 w 5"/>
                <a:gd name="T29" fmla="*/ 15 h 16"/>
                <a:gd name="T30" fmla="*/ 1 w 5"/>
                <a:gd name="T31" fmla="*/ 15 h 16"/>
                <a:gd name="T32" fmla="*/ 0 w 5"/>
                <a:gd name="T33" fmla="*/ 15 h 16"/>
                <a:gd name="T34" fmla="*/ 0 w 5"/>
                <a:gd name="T35" fmla="*/ 15 h 16"/>
                <a:gd name="T36" fmla="*/ 1 w 5"/>
                <a:gd name="T37" fmla="*/ 15 h 16"/>
                <a:gd name="T38" fmla="*/ 1 w 5"/>
                <a:gd name="T3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0" name="Line 357"/>
            <p:cNvSpPr>
              <a:spLocks noChangeShapeType="1"/>
            </p:cNvSpPr>
            <p:nvPr/>
          </p:nvSpPr>
          <p:spPr bwMode="auto">
            <a:xfrm>
              <a:off x="8042686" y="1556541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1" name="Freeform 358"/>
            <p:cNvSpPr>
              <a:spLocks/>
            </p:cNvSpPr>
            <p:nvPr/>
          </p:nvSpPr>
          <p:spPr bwMode="auto">
            <a:xfrm>
              <a:off x="8040029" y="1559197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2" name="Freeform 359"/>
            <p:cNvSpPr>
              <a:spLocks/>
            </p:cNvSpPr>
            <p:nvPr/>
          </p:nvSpPr>
          <p:spPr bwMode="auto">
            <a:xfrm>
              <a:off x="8033829" y="1562741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3" name="Freeform 360"/>
            <p:cNvSpPr>
              <a:spLocks/>
            </p:cNvSpPr>
            <p:nvPr/>
          </p:nvSpPr>
          <p:spPr bwMode="auto">
            <a:xfrm>
              <a:off x="8032944" y="1566283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0 w 1"/>
                <a:gd name="T7" fmla="*/ 2 h 3"/>
                <a:gd name="T8" fmla="*/ 0 w 1"/>
                <a:gd name="T9" fmla="*/ 3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4" name="Freeform 361"/>
            <p:cNvSpPr>
              <a:spLocks/>
            </p:cNvSpPr>
            <p:nvPr/>
          </p:nvSpPr>
          <p:spPr bwMode="auto">
            <a:xfrm>
              <a:off x="8029401" y="1568940"/>
              <a:ext cx="3542" cy="6200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1 h 7"/>
                <a:gd name="T8" fmla="*/ 1 w 4"/>
                <a:gd name="T9" fmla="*/ 3 h 7"/>
                <a:gd name="T10" fmla="*/ 1 w 4"/>
                <a:gd name="T11" fmla="*/ 3 h 7"/>
                <a:gd name="T12" fmla="*/ 0 w 4"/>
                <a:gd name="T13" fmla="*/ 4 h 7"/>
                <a:gd name="T14" fmla="*/ 0 w 4"/>
                <a:gd name="T15" fmla="*/ 4 h 7"/>
                <a:gd name="T16" fmla="*/ 0 w 4"/>
                <a:gd name="T17" fmla="*/ 5 h 7"/>
                <a:gd name="T18" fmla="*/ 0 w 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5" name="Line 362"/>
            <p:cNvSpPr>
              <a:spLocks noChangeShapeType="1"/>
            </p:cNvSpPr>
            <p:nvPr/>
          </p:nvSpPr>
          <p:spPr bwMode="auto">
            <a:xfrm>
              <a:off x="8029401" y="157514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6" name="Freeform 363"/>
            <p:cNvSpPr>
              <a:spLocks/>
            </p:cNvSpPr>
            <p:nvPr/>
          </p:nvSpPr>
          <p:spPr bwMode="auto">
            <a:xfrm>
              <a:off x="8026744" y="1576911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1 w 3"/>
                <a:gd name="T7" fmla="*/ 2 h 3"/>
                <a:gd name="T8" fmla="*/ 0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7" name="Freeform 364"/>
            <p:cNvSpPr>
              <a:spLocks/>
            </p:cNvSpPr>
            <p:nvPr/>
          </p:nvSpPr>
          <p:spPr bwMode="auto">
            <a:xfrm>
              <a:off x="8032944" y="1599938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8" name="Freeform 365"/>
            <p:cNvSpPr>
              <a:spLocks/>
            </p:cNvSpPr>
            <p:nvPr/>
          </p:nvSpPr>
          <p:spPr bwMode="auto">
            <a:xfrm>
              <a:off x="8030287" y="1602595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9" name="Freeform 366"/>
            <p:cNvSpPr>
              <a:spLocks/>
            </p:cNvSpPr>
            <p:nvPr/>
          </p:nvSpPr>
          <p:spPr bwMode="auto">
            <a:xfrm>
              <a:off x="8022316" y="1695588"/>
              <a:ext cx="5314" cy="8857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0 h 10"/>
                <a:gd name="T4" fmla="*/ 0 w 6"/>
                <a:gd name="T5" fmla="*/ 1 h 10"/>
                <a:gd name="T6" fmla="*/ 0 w 6"/>
                <a:gd name="T7" fmla="*/ 3 h 10"/>
                <a:gd name="T8" fmla="*/ 0 w 6"/>
                <a:gd name="T9" fmla="*/ 4 h 10"/>
                <a:gd name="T10" fmla="*/ 2 w 6"/>
                <a:gd name="T11" fmla="*/ 7 h 10"/>
                <a:gd name="T12" fmla="*/ 6 w 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0" name="Freeform 367"/>
            <p:cNvSpPr>
              <a:spLocks/>
            </p:cNvSpPr>
            <p:nvPr/>
          </p:nvSpPr>
          <p:spPr bwMode="auto">
            <a:xfrm>
              <a:off x="8027630" y="1704444"/>
              <a:ext cx="2657" cy="12399"/>
            </a:xfrm>
            <a:custGeom>
              <a:avLst/>
              <a:gdLst>
                <a:gd name="T0" fmla="*/ 0 w 3"/>
                <a:gd name="T1" fmla="*/ 0 h 14"/>
                <a:gd name="T2" fmla="*/ 2 w 3"/>
                <a:gd name="T3" fmla="*/ 1 h 14"/>
                <a:gd name="T4" fmla="*/ 3 w 3"/>
                <a:gd name="T5" fmla="*/ 2 h 14"/>
                <a:gd name="T6" fmla="*/ 3 w 3"/>
                <a:gd name="T7" fmla="*/ 5 h 14"/>
                <a:gd name="T8" fmla="*/ 3 w 3"/>
                <a:gd name="T9" fmla="*/ 6 h 14"/>
                <a:gd name="T10" fmla="*/ 3 w 3"/>
                <a:gd name="T11" fmla="*/ 8 h 14"/>
                <a:gd name="T12" fmla="*/ 3 w 3"/>
                <a:gd name="T13" fmla="*/ 9 h 14"/>
                <a:gd name="T14" fmla="*/ 3 w 3"/>
                <a:gd name="T15" fmla="*/ 10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1" name="Freeform 368"/>
            <p:cNvSpPr>
              <a:spLocks/>
            </p:cNvSpPr>
            <p:nvPr/>
          </p:nvSpPr>
          <p:spPr bwMode="auto">
            <a:xfrm>
              <a:off x="8029401" y="1723928"/>
              <a:ext cx="886" cy="11513"/>
            </a:xfrm>
            <a:custGeom>
              <a:avLst/>
              <a:gdLst>
                <a:gd name="T0" fmla="*/ 1 w 1"/>
                <a:gd name="T1" fmla="*/ 0 h 13"/>
                <a:gd name="T2" fmla="*/ 0 w 1"/>
                <a:gd name="T3" fmla="*/ 2 h 13"/>
                <a:gd name="T4" fmla="*/ 1 w 1"/>
                <a:gd name="T5" fmla="*/ 9 h 13"/>
                <a:gd name="T6" fmla="*/ 1 w 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0" y="2"/>
                  </a:lnTo>
                  <a:lnTo>
                    <a:pt x="1" y="9"/>
                  </a:lnTo>
                  <a:lnTo>
                    <a:pt x="1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2" name="Freeform 369"/>
            <p:cNvSpPr>
              <a:spLocks/>
            </p:cNvSpPr>
            <p:nvPr/>
          </p:nvSpPr>
          <p:spPr bwMode="auto">
            <a:xfrm>
              <a:off x="7975376" y="1752269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5 w 7"/>
                <a:gd name="T3" fmla="*/ 2 h 8"/>
                <a:gd name="T4" fmla="*/ 4 w 7"/>
                <a:gd name="T5" fmla="*/ 5 h 8"/>
                <a:gd name="T6" fmla="*/ 3 w 7"/>
                <a:gd name="T7" fmla="*/ 6 h 8"/>
                <a:gd name="T8" fmla="*/ 0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5" y="2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3" name="Freeform 370"/>
            <p:cNvSpPr>
              <a:spLocks/>
            </p:cNvSpPr>
            <p:nvPr/>
          </p:nvSpPr>
          <p:spPr bwMode="auto">
            <a:xfrm>
              <a:off x="7968291" y="1759354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3 w 8"/>
                <a:gd name="T3" fmla="*/ 1 h 2"/>
                <a:gd name="T4" fmla="*/ 1 w 8"/>
                <a:gd name="T5" fmla="*/ 1 h 2"/>
                <a:gd name="T6" fmla="*/ 0 w 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4" name="Freeform 371"/>
            <p:cNvSpPr>
              <a:spLocks/>
            </p:cNvSpPr>
            <p:nvPr/>
          </p:nvSpPr>
          <p:spPr bwMode="auto">
            <a:xfrm>
              <a:off x="7961207" y="1761125"/>
              <a:ext cx="7085" cy="8857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3 h 10"/>
                <a:gd name="T4" fmla="*/ 2 w 8"/>
                <a:gd name="T5" fmla="*/ 7 h 10"/>
                <a:gd name="T6" fmla="*/ 1 w 8"/>
                <a:gd name="T7" fmla="*/ 7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5" y="3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5" name="Freeform 372"/>
            <p:cNvSpPr>
              <a:spLocks/>
            </p:cNvSpPr>
            <p:nvPr/>
          </p:nvSpPr>
          <p:spPr bwMode="auto">
            <a:xfrm>
              <a:off x="7943493" y="1769982"/>
              <a:ext cx="17713" cy="22141"/>
            </a:xfrm>
            <a:custGeom>
              <a:avLst/>
              <a:gdLst>
                <a:gd name="T0" fmla="*/ 20 w 20"/>
                <a:gd name="T1" fmla="*/ 0 h 25"/>
                <a:gd name="T2" fmla="*/ 16 w 20"/>
                <a:gd name="T3" fmla="*/ 2 h 25"/>
                <a:gd name="T4" fmla="*/ 10 w 20"/>
                <a:gd name="T5" fmla="*/ 5 h 25"/>
                <a:gd name="T6" fmla="*/ 8 w 20"/>
                <a:gd name="T7" fmla="*/ 7 h 25"/>
                <a:gd name="T8" fmla="*/ 8 w 20"/>
                <a:gd name="T9" fmla="*/ 8 h 25"/>
                <a:gd name="T10" fmla="*/ 6 w 20"/>
                <a:gd name="T11" fmla="*/ 8 h 25"/>
                <a:gd name="T12" fmla="*/ 8 w 20"/>
                <a:gd name="T13" fmla="*/ 8 h 25"/>
                <a:gd name="T14" fmla="*/ 6 w 20"/>
                <a:gd name="T15" fmla="*/ 9 h 25"/>
                <a:gd name="T16" fmla="*/ 5 w 20"/>
                <a:gd name="T17" fmla="*/ 9 h 25"/>
                <a:gd name="T18" fmla="*/ 5 w 20"/>
                <a:gd name="T19" fmla="*/ 9 h 25"/>
                <a:gd name="T20" fmla="*/ 5 w 20"/>
                <a:gd name="T21" fmla="*/ 11 h 25"/>
                <a:gd name="T22" fmla="*/ 4 w 20"/>
                <a:gd name="T23" fmla="*/ 11 h 25"/>
                <a:gd name="T24" fmla="*/ 2 w 20"/>
                <a:gd name="T25" fmla="*/ 12 h 25"/>
                <a:gd name="T26" fmla="*/ 2 w 20"/>
                <a:gd name="T27" fmla="*/ 12 h 25"/>
                <a:gd name="T28" fmla="*/ 1 w 20"/>
                <a:gd name="T29" fmla="*/ 12 h 25"/>
                <a:gd name="T30" fmla="*/ 1 w 20"/>
                <a:gd name="T31" fmla="*/ 13 h 25"/>
                <a:gd name="T32" fmla="*/ 1 w 20"/>
                <a:gd name="T33" fmla="*/ 15 h 25"/>
                <a:gd name="T34" fmla="*/ 1 w 20"/>
                <a:gd name="T35" fmla="*/ 16 h 25"/>
                <a:gd name="T36" fmla="*/ 1 w 20"/>
                <a:gd name="T37" fmla="*/ 20 h 25"/>
                <a:gd name="T38" fmla="*/ 2 w 20"/>
                <a:gd name="T39" fmla="*/ 20 h 25"/>
                <a:gd name="T40" fmla="*/ 2 w 20"/>
                <a:gd name="T41" fmla="*/ 21 h 25"/>
                <a:gd name="T42" fmla="*/ 1 w 20"/>
                <a:gd name="T43" fmla="*/ 23 h 25"/>
                <a:gd name="T44" fmla="*/ 1 w 20"/>
                <a:gd name="T45" fmla="*/ 23 h 25"/>
                <a:gd name="T46" fmla="*/ 0 w 20"/>
                <a:gd name="T47" fmla="*/ 24 h 25"/>
                <a:gd name="T48" fmla="*/ 1 w 20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1" y="2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6" name="Freeform 373"/>
            <p:cNvSpPr>
              <a:spLocks/>
            </p:cNvSpPr>
            <p:nvPr/>
          </p:nvSpPr>
          <p:spPr bwMode="auto">
            <a:xfrm>
              <a:off x="7941722" y="1792123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3 h 4"/>
                <a:gd name="T6" fmla="*/ 2 w 3"/>
                <a:gd name="T7" fmla="*/ 3 h 4"/>
                <a:gd name="T8" fmla="*/ 2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7" name="Freeform 374"/>
            <p:cNvSpPr>
              <a:spLocks/>
            </p:cNvSpPr>
            <p:nvPr/>
          </p:nvSpPr>
          <p:spPr bwMode="auto">
            <a:xfrm>
              <a:off x="7931980" y="1795666"/>
              <a:ext cx="9742" cy="5314"/>
            </a:xfrm>
            <a:custGeom>
              <a:avLst/>
              <a:gdLst>
                <a:gd name="T0" fmla="*/ 11 w 11"/>
                <a:gd name="T1" fmla="*/ 0 h 6"/>
                <a:gd name="T2" fmla="*/ 8 w 11"/>
                <a:gd name="T3" fmla="*/ 2 h 6"/>
                <a:gd name="T4" fmla="*/ 6 w 11"/>
                <a:gd name="T5" fmla="*/ 3 h 6"/>
                <a:gd name="T6" fmla="*/ 4 w 11"/>
                <a:gd name="T7" fmla="*/ 3 h 6"/>
                <a:gd name="T8" fmla="*/ 0 w 11"/>
                <a:gd name="T9" fmla="*/ 6 h 6"/>
                <a:gd name="T10" fmla="*/ 0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8" name="Line 375"/>
            <p:cNvSpPr>
              <a:spLocks noChangeShapeType="1"/>
            </p:cNvSpPr>
            <p:nvPr/>
          </p:nvSpPr>
          <p:spPr bwMode="auto">
            <a:xfrm flipH="1">
              <a:off x="7930209" y="1800980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9" name="Freeform 376"/>
            <p:cNvSpPr>
              <a:spLocks/>
            </p:cNvSpPr>
            <p:nvPr/>
          </p:nvSpPr>
          <p:spPr bwMode="auto">
            <a:xfrm>
              <a:off x="7910725" y="1801866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20 w 22"/>
                <a:gd name="T3" fmla="*/ 0 h 8"/>
                <a:gd name="T4" fmla="*/ 19 w 22"/>
                <a:gd name="T5" fmla="*/ 2 h 8"/>
                <a:gd name="T6" fmla="*/ 16 w 22"/>
                <a:gd name="T7" fmla="*/ 2 h 8"/>
                <a:gd name="T8" fmla="*/ 15 w 22"/>
                <a:gd name="T9" fmla="*/ 3 h 8"/>
                <a:gd name="T10" fmla="*/ 12 w 22"/>
                <a:gd name="T11" fmla="*/ 3 h 8"/>
                <a:gd name="T12" fmla="*/ 10 w 22"/>
                <a:gd name="T13" fmla="*/ 4 h 8"/>
                <a:gd name="T14" fmla="*/ 8 w 22"/>
                <a:gd name="T15" fmla="*/ 6 h 8"/>
                <a:gd name="T16" fmla="*/ 4 w 22"/>
                <a:gd name="T17" fmla="*/ 7 h 8"/>
                <a:gd name="T18" fmla="*/ 0 w 2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20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0" name="Line 377"/>
            <p:cNvSpPr>
              <a:spLocks noChangeShapeType="1"/>
            </p:cNvSpPr>
            <p:nvPr/>
          </p:nvSpPr>
          <p:spPr bwMode="auto">
            <a:xfrm flipH="1">
              <a:off x="7909839" y="1808951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1" name="Freeform 378"/>
            <p:cNvSpPr>
              <a:spLocks/>
            </p:cNvSpPr>
            <p:nvPr/>
          </p:nvSpPr>
          <p:spPr bwMode="auto">
            <a:xfrm>
              <a:off x="7884155" y="1808951"/>
              <a:ext cx="25684" cy="9742"/>
            </a:xfrm>
            <a:custGeom>
              <a:avLst/>
              <a:gdLst>
                <a:gd name="T0" fmla="*/ 29 w 29"/>
                <a:gd name="T1" fmla="*/ 0 h 11"/>
                <a:gd name="T2" fmla="*/ 27 w 29"/>
                <a:gd name="T3" fmla="*/ 0 h 11"/>
                <a:gd name="T4" fmla="*/ 26 w 29"/>
                <a:gd name="T5" fmla="*/ 0 h 11"/>
                <a:gd name="T6" fmla="*/ 23 w 29"/>
                <a:gd name="T7" fmla="*/ 0 h 11"/>
                <a:gd name="T8" fmla="*/ 23 w 29"/>
                <a:gd name="T9" fmla="*/ 0 h 11"/>
                <a:gd name="T10" fmla="*/ 22 w 29"/>
                <a:gd name="T11" fmla="*/ 2 h 11"/>
                <a:gd name="T12" fmla="*/ 21 w 29"/>
                <a:gd name="T13" fmla="*/ 3 h 11"/>
                <a:gd name="T14" fmla="*/ 11 w 29"/>
                <a:gd name="T15" fmla="*/ 7 h 11"/>
                <a:gd name="T16" fmla="*/ 7 w 29"/>
                <a:gd name="T17" fmla="*/ 10 h 11"/>
                <a:gd name="T18" fmla="*/ 4 w 29"/>
                <a:gd name="T19" fmla="*/ 11 h 11"/>
                <a:gd name="T20" fmla="*/ 0 w 29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2" name="Line 379"/>
            <p:cNvSpPr>
              <a:spLocks noChangeShapeType="1"/>
            </p:cNvSpPr>
            <p:nvPr/>
          </p:nvSpPr>
          <p:spPr bwMode="auto">
            <a:xfrm flipH="1">
              <a:off x="7882383" y="1818693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3" name="Freeform 380"/>
            <p:cNvSpPr>
              <a:spLocks/>
            </p:cNvSpPr>
            <p:nvPr/>
          </p:nvSpPr>
          <p:spPr bwMode="auto">
            <a:xfrm>
              <a:off x="7867328" y="1819578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14 w 17"/>
                <a:gd name="T3" fmla="*/ 2 h 13"/>
                <a:gd name="T4" fmla="*/ 10 w 17"/>
                <a:gd name="T5" fmla="*/ 2 h 13"/>
                <a:gd name="T6" fmla="*/ 7 w 17"/>
                <a:gd name="T7" fmla="*/ 3 h 13"/>
                <a:gd name="T8" fmla="*/ 5 w 17"/>
                <a:gd name="T9" fmla="*/ 6 h 13"/>
                <a:gd name="T10" fmla="*/ 2 w 17"/>
                <a:gd name="T11" fmla="*/ 7 h 13"/>
                <a:gd name="T12" fmla="*/ 0 w 17"/>
                <a:gd name="T13" fmla="*/ 9 h 13"/>
                <a:gd name="T14" fmla="*/ 2 w 17"/>
                <a:gd name="T15" fmla="*/ 9 h 13"/>
                <a:gd name="T16" fmla="*/ 2 w 17"/>
                <a:gd name="T17" fmla="*/ 10 h 13"/>
                <a:gd name="T18" fmla="*/ 2 w 17"/>
                <a:gd name="T19" fmla="*/ 11 h 13"/>
                <a:gd name="T20" fmla="*/ 0 w 17"/>
                <a:gd name="T21" fmla="*/ 11 h 13"/>
                <a:gd name="T22" fmla="*/ 0 w 17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4" name="Freeform 381"/>
            <p:cNvSpPr>
              <a:spLocks/>
            </p:cNvSpPr>
            <p:nvPr/>
          </p:nvSpPr>
          <p:spPr bwMode="auto">
            <a:xfrm>
              <a:off x="7862013" y="183109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5 w 6"/>
                <a:gd name="T3" fmla="*/ 1 h 12"/>
                <a:gd name="T4" fmla="*/ 4 w 6"/>
                <a:gd name="T5" fmla="*/ 2 h 12"/>
                <a:gd name="T6" fmla="*/ 2 w 6"/>
                <a:gd name="T7" fmla="*/ 4 h 12"/>
                <a:gd name="T8" fmla="*/ 1 w 6"/>
                <a:gd name="T9" fmla="*/ 4 h 12"/>
                <a:gd name="T10" fmla="*/ 0 w 6"/>
                <a:gd name="T11" fmla="*/ 4 h 12"/>
                <a:gd name="T12" fmla="*/ 0 w 6"/>
                <a:gd name="T13" fmla="*/ 5 h 12"/>
                <a:gd name="T14" fmla="*/ 0 w 6"/>
                <a:gd name="T15" fmla="*/ 8 h 12"/>
                <a:gd name="T16" fmla="*/ 0 w 6"/>
                <a:gd name="T17" fmla="*/ 9 h 12"/>
                <a:gd name="T18" fmla="*/ 0 w 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5" name="Freeform 382"/>
            <p:cNvSpPr>
              <a:spLocks/>
            </p:cNvSpPr>
            <p:nvPr/>
          </p:nvSpPr>
          <p:spPr bwMode="auto">
            <a:xfrm>
              <a:off x="7862013" y="1841719"/>
              <a:ext cx="13285" cy="21256"/>
            </a:xfrm>
            <a:custGeom>
              <a:avLst/>
              <a:gdLst>
                <a:gd name="T0" fmla="*/ 0 w 15"/>
                <a:gd name="T1" fmla="*/ 0 h 24"/>
                <a:gd name="T2" fmla="*/ 2 w 15"/>
                <a:gd name="T3" fmla="*/ 3 h 24"/>
                <a:gd name="T4" fmla="*/ 4 w 15"/>
                <a:gd name="T5" fmla="*/ 5 h 24"/>
                <a:gd name="T6" fmla="*/ 4 w 15"/>
                <a:gd name="T7" fmla="*/ 8 h 24"/>
                <a:gd name="T8" fmla="*/ 1 w 15"/>
                <a:gd name="T9" fmla="*/ 11 h 24"/>
                <a:gd name="T10" fmla="*/ 5 w 15"/>
                <a:gd name="T11" fmla="*/ 15 h 24"/>
                <a:gd name="T12" fmla="*/ 12 w 15"/>
                <a:gd name="T13" fmla="*/ 19 h 24"/>
                <a:gd name="T14" fmla="*/ 13 w 15"/>
                <a:gd name="T15" fmla="*/ 21 h 24"/>
                <a:gd name="T16" fmla="*/ 15 w 15"/>
                <a:gd name="T17" fmla="*/ 21 h 24"/>
                <a:gd name="T18" fmla="*/ 13 w 15"/>
                <a:gd name="T19" fmla="*/ 23 h 24"/>
                <a:gd name="T20" fmla="*/ 13 w 15"/>
                <a:gd name="T21" fmla="*/ 24 h 24"/>
                <a:gd name="T22" fmla="*/ 15 w 15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4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6" name="Line 383"/>
            <p:cNvSpPr>
              <a:spLocks noChangeShapeType="1"/>
            </p:cNvSpPr>
            <p:nvPr/>
          </p:nvSpPr>
          <p:spPr bwMode="auto">
            <a:xfrm>
              <a:off x="7889469" y="1871832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7" name="Freeform 384"/>
            <p:cNvSpPr>
              <a:spLocks/>
            </p:cNvSpPr>
            <p:nvPr/>
          </p:nvSpPr>
          <p:spPr bwMode="auto">
            <a:xfrm>
              <a:off x="7875298" y="1862975"/>
              <a:ext cx="14171" cy="8857"/>
            </a:xfrm>
            <a:custGeom>
              <a:avLst/>
              <a:gdLst>
                <a:gd name="T0" fmla="*/ 0 w 16"/>
                <a:gd name="T1" fmla="*/ 0 h 10"/>
                <a:gd name="T2" fmla="*/ 1 w 16"/>
                <a:gd name="T3" fmla="*/ 3 h 10"/>
                <a:gd name="T4" fmla="*/ 2 w 16"/>
                <a:gd name="T5" fmla="*/ 3 h 10"/>
                <a:gd name="T6" fmla="*/ 5 w 16"/>
                <a:gd name="T7" fmla="*/ 3 h 10"/>
                <a:gd name="T8" fmla="*/ 8 w 16"/>
                <a:gd name="T9" fmla="*/ 4 h 10"/>
                <a:gd name="T10" fmla="*/ 10 w 16"/>
                <a:gd name="T11" fmla="*/ 6 h 10"/>
                <a:gd name="T12" fmla="*/ 16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8" name="Freeform 385"/>
            <p:cNvSpPr>
              <a:spLocks/>
            </p:cNvSpPr>
            <p:nvPr/>
          </p:nvSpPr>
          <p:spPr bwMode="auto">
            <a:xfrm>
              <a:off x="7890354" y="1872717"/>
              <a:ext cx="16827" cy="26570"/>
            </a:xfrm>
            <a:custGeom>
              <a:avLst/>
              <a:gdLst>
                <a:gd name="T0" fmla="*/ 0 w 19"/>
                <a:gd name="T1" fmla="*/ 0 h 30"/>
                <a:gd name="T2" fmla="*/ 6 w 19"/>
                <a:gd name="T3" fmla="*/ 3 h 30"/>
                <a:gd name="T4" fmla="*/ 8 w 19"/>
                <a:gd name="T5" fmla="*/ 4 h 30"/>
                <a:gd name="T6" fmla="*/ 10 w 19"/>
                <a:gd name="T7" fmla="*/ 7 h 30"/>
                <a:gd name="T8" fmla="*/ 10 w 19"/>
                <a:gd name="T9" fmla="*/ 9 h 30"/>
                <a:gd name="T10" fmla="*/ 10 w 19"/>
                <a:gd name="T11" fmla="*/ 9 h 30"/>
                <a:gd name="T12" fmla="*/ 10 w 19"/>
                <a:gd name="T13" fmla="*/ 12 h 30"/>
                <a:gd name="T14" fmla="*/ 12 w 19"/>
                <a:gd name="T15" fmla="*/ 15 h 30"/>
                <a:gd name="T16" fmla="*/ 12 w 19"/>
                <a:gd name="T17" fmla="*/ 17 h 30"/>
                <a:gd name="T18" fmla="*/ 15 w 19"/>
                <a:gd name="T19" fmla="*/ 22 h 30"/>
                <a:gd name="T20" fmla="*/ 16 w 19"/>
                <a:gd name="T21" fmla="*/ 26 h 30"/>
                <a:gd name="T22" fmla="*/ 19 w 19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6" y="3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9" y="3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9" name="Freeform 386"/>
            <p:cNvSpPr>
              <a:spLocks/>
            </p:cNvSpPr>
            <p:nvPr/>
          </p:nvSpPr>
          <p:spPr bwMode="auto">
            <a:xfrm>
              <a:off x="8027630" y="1582225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1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0" name="Freeform 387"/>
            <p:cNvSpPr>
              <a:spLocks/>
            </p:cNvSpPr>
            <p:nvPr/>
          </p:nvSpPr>
          <p:spPr bwMode="auto">
            <a:xfrm>
              <a:off x="8026744" y="1583996"/>
              <a:ext cx="4428" cy="5314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2 h 6"/>
                <a:gd name="T4" fmla="*/ 1 w 5"/>
                <a:gd name="T5" fmla="*/ 2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5 h 6"/>
                <a:gd name="T12" fmla="*/ 3 w 5"/>
                <a:gd name="T13" fmla="*/ 5 h 6"/>
                <a:gd name="T14" fmla="*/ 5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1" name="Freeform 388"/>
            <p:cNvSpPr>
              <a:spLocks/>
            </p:cNvSpPr>
            <p:nvPr/>
          </p:nvSpPr>
          <p:spPr bwMode="auto">
            <a:xfrm>
              <a:off x="8031172" y="1589310"/>
              <a:ext cx="1772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2" name="Line 389"/>
            <p:cNvSpPr>
              <a:spLocks noChangeShapeType="1"/>
            </p:cNvSpPr>
            <p:nvPr/>
          </p:nvSpPr>
          <p:spPr bwMode="auto">
            <a:xfrm>
              <a:off x="8032944" y="1590196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3" name="Freeform 390"/>
            <p:cNvSpPr>
              <a:spLocks/>
            </p:cNvSpPr>
            <p:nvPr/>
          </p:nvSpPr>
          <p:spPr bwMode="auto">
            <a:xfrm>
              <a:off x="8033829" y="159196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1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4" name="Freeform 391"/>
            <p:cNvSpPr>
              <a:spLocks/>
            </p:cNvSpPr>
            <p:nvPr/>
          </p:nvSpPr>
          <p:spPr bwMode="auto">
            <a:xfrm>
              <a:off x="8026744" y="157956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5" name="Freeform 392"/>
            <p:cNvSpPr>
              <a:spLocks/>
            </p:cNvSpPr>
            <p:nvPr/>
          </p:nvSpPr>
          <p:spPr bwMode="auto">
            <a:xfrm>
              <a:off x="8036486" y="159285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6" name="Line 393"/>
            <p:cNvSpPr>
              <a:spLocks noChangeShapeType="1"/>
            </p:cNvSpPr>
            <p:nvPr/>
          </p:nvSpPr>
          <p:spPr bwMode="auto">
            <a:xfrm>
              <a:off x="8037371" y="1593738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7" name="Freeform 394"/>
            <p:cNvSpPr>
              <a:spLocks/>
            </p:cNvSpPr>
            <p:nvPr/>
          </p:nvSpPr>
          <p:spPr bwMode="auto">
            <a:xfrm>
              <a:off x="8033829" y="1596395"/>
              <a:ext cx="3542" cy="3542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1 h 4"/>
                <a:gd name="T4" fmla="*/ 3 w 4"/>
                <a:gd name="T5" fmla="*/ 3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8" name="Freeform 395"/>
            <p:cNvSpPr>
              <a:spLocks/>
            </p:cNvSpPr>
            <p:nvPr/>
          </p:nvSpPr>
          <p:spPr bwMode="auto">
            <a:xfrm>
              <a:off x="8037371" y="1595510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9" name="Freeform 396"/>
            <p:cNvSpPr>
              <a:spLocks/>
            </p:cNvSpPr>
            <p:nvPr/>
          </p:nvSpPr>
          <p:spPr bwMode="auto">
            <a:xfrm>
              <a:off x="8010803" y="1735441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19 w 22"/>
                <a:gd name="T3" fmla="*/ 2 h 8"/>
                <a:gd name="T4" fmla="*/ 19 w 22"/>
                <a:gd name="T5" fmla="*/ 4 h 8"/>
                <a:gd name="T6" fmla="*/ 18 w 22"/>
                <a:gd name="T7" fmla="*/ 5 h 8"/>
                <a:gd name="T8" fmla="*/ 17 w 22"/>
                <a:gd name="T9" fmla="*/ 6 h 8"/>
                <a:gd name="T10" fmla="*/ 15 w 22"/>
                <a:gd name="T11" fmla="*/ 6 h 8"/>
                <a:gd name="T12" fmla="*/ 13 w 22"/>
                <a:gd name="T13" fmla="*/ 8 h 8"/>
                <a:gd name="T14" fmla="*/ 9 w 22"/>
                <a:gd name="T15" fmla="*/ 8 h 8"/>
                <a:gd name="T16" fmla="*/ 7 w 22"/>
                <a:gd name="T17" fmla="*/ 8 h 8"/>
                <a:gd name="T18" fmla="*/ 3 w 22"/>
                <a:gd name="T19" fmla="*/ 6 h 8"/>
                <a:gd name="T20" fmla="*/ 0 w 22"/>
                <a:gd name="T21" fmla="*/ 5 h 8"/>
                <a:gd name="T22" fmla="*/ 0 w 22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0" name="Freeform 397"/>
            <p:cNvSpPr>
              <a:spLocks/>
            </p:cNvSpPr>
            <p:nvPr/>
          </p:nvSpPr>
          <p:spPr bwMode="auto">
            <a:xfrm>
              <a:off x="7981576" y="1736327"/>
              <a:ext cx="29226" cy="15941"/>
            </a:xfrm>
            <a:custGeom>
              <a:avLst/>
              <a:gdLst>
                <a:gd name="T0" fmla="*/ 33 w 33"/>
                <a:gd name="T1" fmla="*/ 4 h 18"/>
                <a:gd name="T2" fmla="*/ 32 w 33"/>
                <a:gd name="T3" fmla="*/ 4 h 18"/>
                <a:gd name="T4" fmla="*/ 31 w 33"/>
                <a:gd name="T5" fmla="*/ 4 h 18"/>
                <a:gd name="T6" fmla="*/ 25 w 33"/>
                <a:gd name="T7" fmla="*/ 1 h 18"/>
                <a:gd name="T8" fmla="*/ 23 w 33"/>
                <a:gd name="T9" fmla="*/ 1 h 18"/>
                <a:gd name="T10" fmla="*/ 21 w 33"/>
                <a:gd name="T11" fmla="*/ 1 h 18"/>
                <a:gd name="T12" fmla="*/ 19 w 33"/>
                <a:gd name="T13" fmla="*/ 0 h 18"/>
                <a:gd name="T14" fmla="*/ 17 w 33"/>
                <a:gd name="T15" fmla="*/ 1 h 18"/>
                <a:gd name="T16" fmla="*/ 16 w 33"/>
                <a:gd name="T17" fmla="*/ 1 h 18"/>
                <a:gd name="T18" fmla="*/ 15 w 33"/>
                <a:gd name="T19" fmla="*/ 3 h 18"/>
                <a:gd name="T20" fmla="*/ 15 w 33"/>
                <a:gd name="T21" fmla="*/ 4 h 18"/>
                <a:gd name="T22" fmla="*/ 16 w 33"/>
                <a:gd name="T23" fmla="*/ 7 h 18"/>
                <a:gd name="T24" fmla="*/ 15 w 33"/>
                <a:gd name="T25" fmla="*/ 7 h 18"/>
                <a:gd name="T26" fmla="*/ 13 w 33"/>
                <a:gd name="T27" fmla="*/ 8 h 18"/>
                <a:gd name="T28" fmla="*/ 12 w 33"/>
                <a:gd name="T29" fmla="*/ 8 h 18"/>
                <a:gd name="T30" fmla="*/ 12 w 33"/>
                <a:gd name="T31" fmla="*/ 9 h 18"/>
                <a:gd name="T32" fmla="*/ 12 w 33"/>
                <a:gd name="T33" fmla="*/ 11 h 18"/>
                <a:gd name="T34" fmla="*/ 12 w 33"/>
                <a:gd name="T35" fmla="*/ 12 h 18"/>
                <a:gd name="T36" fmla="*/ 12 w 33"/>
                <a:gd name="T37" fmla="*/ 13 h 18"/>
                <a:gd name="T38" fmla="*/ 11 w 33"/>
                <a:gd name="T39" fmla="*/ 15 h 18"/>
                <a:gd name="T40" fmla="*/ 11 w 33"/>
                <a:gd name="T41" fmla="*/ 15 h 18"/>
                <a:gd name="T42" fmla="*/ 9 w 33"/>
                <a:gd name="T43" fmla="*/ 15 h 18"/>
                <a:gd name="T44" fmla="*/ 9 w 33"/>
                <a:gd name="T45" fmla="*/ 15 h 18"/>
                <a:gd name="T46" fmla="*/ 8 w 33"/>
                <a:gd name="T47" fmla="*/ 13 h 18"/>
                <a:gd name="T48" fmla="*/ 6 w 33"/>
                <a:gd name="T49" fmla="*/ 13 h 18"/>
                <a:gd name="T50" fmla="*/ 5 w 33"/>
                <a:gd name="T51" fmla="*/ 13 h 18"/>
                <a:gd name="T52" fmla="*/ 5 w 33"/>
                <a:gd name="T53" fmla="*/ 13 h 18"/>
                <a:gd name="T54" fmla="*/ 5 w 33"/>
                <a:gd name="T55" fmla="*/ 13 h 18"/>
                <a:gd name="T56" fmla="*/ 2 w 33"/>
                <a:gd name="T57" fmla="*/ 13 h 18"/>
                <a:gd name="T58" fmla="*/ 1 w 33"/>
                <a:gd name="T59" fmla="*/ 13 h 18"/>
                <a:gd name="T60" fmla="*/ 1 w 33"/>
                <a:gd name="T61" fmla="*/ 15 h 18"/>
                <a:gd name="T62" fmla="*/ 0 w 33"/>
                <a:gd name="T63" fmla="*/ 18 h 18"/>
                <a:gd name="T64" fmla="*/ 0 w 33"/>
                <a:gd name="T65" fmla="*/ 18 h 18"/>
                <a:gd name="T66" fmla="*/ 0 w 33"/>
                <a:gd name="T6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18">
                  <a:moveTo>
                    <a:pt x="33" y="4"/>
                  </a:moveTo>
                  <a:lnTo>
                    <a:pt x="32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1" name="Freeform 398"/>
            <p:cNvSpPr>
              <a:spLocks/>
            </p:cNvSpPr>
            <p:nvPr/>
          </p:nvSpPr>
          <p:spPr bwMode="auto">
            <a:xfrm>
              <a:off x="8029401" y="1716843"/>
              <a:ext cx="886" cy="708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3 h 8"/>
                <a:gd name="T4" fmla="*/ 0 w 1"/>
                <a:gd name="T5" fmla="*/ 4 h 8"/>
                <a:gd name="T6" fmla="*/ 0 w 1"/>
                <a:gd name="T7" fmla="*/ 7 h 8"/>
                <a:gd name="T8" fmla="*/ 1 w 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2" name="Line 399"/>
            <p:cNvSpPr>
              <a:spLocks noChangeShapeType="1"/>
            </p:cNvSpPr>
            <p:nvPr/>
          </p:nvSpPr>
          <p:spPr bwMode="auto">
            <a:xfrm>
              <a:off x="8022316" y="161942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3" name="Freeform 400"/>
            <p:cNvSpPr>
              <a:spLocks/>
            </p:cNvSpPr>
            <p:nvPr/>
          </p:nvSpPr>
          <p:spPr bwMode="auto">
            <a:xfrm>
              <a:off x="8020544" y="1619422"/>
              <a:ext cx="1772" cy="442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1 h 5"/>
                <a:gd name="T4" fmla="*/ 2 w 2"/>
                <a:gd name="T5" fmla="*/ 2 h 5"/>
                <a:gd name="T6" fmla="*/ 0 w 2"/>
                <a:gd name="T7" fmla="*/ 4 h 5"/>
                <a:gd name="T8" fmla="*/ 2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4" name="Freeform 401"/>
            <p:cNvSpPr>
              <a:spLocks/>
            </p:cNvSpPr>
            <p:nvPr/>
          </p:nvSpPr>
          <p:spPr bwMode="auto">
            <a:xfrm>
              <a:off x="7876184" y="1899286"/>
              <a:ext cx="30998" cy="34540"/>
            </a:xfrm>
            <a:custGeom>
              <a:avLst/>
              <a:gdLst>
                <a:gd name="T0" fmla="*/ 35 w 35"/>
                <a:gd name="T1" fmla="*/ 0 h 39"/>
                <a:gd name="T2" fmla="*/ 35 w 35"/>
                <a:gd name="T3" fmla="*/ 0 h 39"/>
                <a:gd name="T4" fmla="*/ 35 w 35"/>
                <a:gd name="T5" fmla="*/ 4 h 39"/>
                <a:gd name="T6" fmla="*/ 34 w 35"/>
                <a:gd name="T7" fmla="*/ 5 h 39"/>
                <a:gd name="T8" fmla="*/ 32 w 35"/>
                <a:gd name="T9" fmla="*/ 6 h 39"/>
                <a:gd name="T10" fmla="*/ 30 w 35"/>
                <a:gd name="T11" fmla="*/ 10 h 39"/>
                <a:gd name="T12" fmla="*/ 28 w 35"/>
                <a:gd name="T13" fmla="*/ 14 h 39"/>
                <a:gd name="T14" fmla="*/ 24 w 35"/>
                <a:gd name="T15" fmla="*/ 21 h 39"/>
                <a:gd name="T16" fmla="*/ 23 w 35"/>
                <a:gd name="T17" fmla="*/ 24 h 39"/>
                <a:gd name="T18" fmla="*/ 22 w 35"/>
                <a:gd name="T19" fmla="*/ 28 h 39"/>
                <a:gd name="T20" fmla="*/ 19 w 35"/>
                <a:gd name="T21" fmla="*/ 33 h 39"/>
                <a:gd name="T22" fmla="*/ 16 w 35"/>
                <a:gd name="T23" fmla="*/ 35 h 39"/>
                <a:gd name="T24" fmla="*/ 13 w 35"/>
                <a:gd name="T25" fmla="*/ 33 h 39"/>
                <a:gd name="T26" fmla="*/ 12 w 35"/>
                <a:gd name="T27" fmla="*/ 33 h 39"/>
                <a:gd name="T28" fmla="*/ 7 w 35"/>
                <a:gd name="T29" fmla="*/ 35 h 39"/>
                <a:gd name="T30" fmla="*/ 3 w 35"/>
                <a:gd name="T31" fmla="*/ 37 h 39"/>
                <a:gd name="T32" fmla="*/ 0 w 35"/>
                <a:gd name="T33" fmla="*/ 39 h 39"/>
                <a:gd name="T34" fmla="*/ 0 w 35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9">
                  <a:moveTo>
                    <a:pt x="35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6" y="35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5" name="Freeform 402"/>
            <p:cNvSpPr>
              <a:spLocks/>
            </p:cNvSpPr>
            <p:nvPr/>
          </p:nvSpPr>
          <p:spPr bwMode="auto">
            <a:xfrm>
              <a:off x="7863785" y="1932056"/>
              <a:ext cx="12399" cy="2657"/>
            </a:xfrm>
            <a:custGeom>
              <a:avLst/>
              <a:gdLst>
                <a:gd name="T0" fmla="*/ 14 w 14"/>
                <a:gd name="T1" fmla="*/ 2 h 3"/>
                <a:gd name="T2" fmla="*/ 10 w 14"/>
                <a:gd name="T3" fmla="*/ 0 h 3"/>
                <a:gd name="T4" fmla="*/ 4 w 14"/>
                <a:gd name="T5" fmla="*/ 2 h 3"/>
                <a:gd name="T6" fmla="*/ 0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6" name="Freeform 403"/>
            <p:cNvSpPr>
              <a:spLocks/>
            </p:cNvSpPr>
            <p:nvPr/>
          </p:nvSpPr>
          <p:spPr bwMode="auto">
            <a:xfrm>
              <a:off x="8007260" y="1678760"/>
              <a:ext cx="15941" cy="16827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1 h 19"/>
                <a:gd name="T4" fmla="*/ 2 w 18"/>
                <a:gd name="T5" fmla="*/ 1 h 19"/>
                <a:gd name="T6" fmla="*/ 3 w 18"/>
                <a:gd name="T7" fmla="*/ 1 h 19"/>
                <a:gd name="T8" fmla="*/ 4 w 18"/>
                <a:gd name="T9" fmla="*/ 3 h 19"/>
                <a:gd name="T10" fmla="*/ 6 w 18"/>
                <a:gd name="T11" fmla="*/ 3 h 19"/>
                <a:gd name="T12" fmla="*/ 6 w 18"/>
                <a:gd name="T13" fmla="*/ 4 h 19"/>
                <a:gd name="T14" fmla="*/ 7 w 18"/>
                <a:gd name="T15" fmla="*/ 4 h 19"/>
                <a:gd name="T16" fmla="*/ 9 w 18"/>
                <a:gd name="T17" fmla="*/ 7 h 19"/>
                <a:gd name="T18" fmla="*/ 11 w 18"/>
                <a:gd name="T19" fmla="*/ 8 h 19"/>
                <a:gd name="T20" fmla="*/ 14 w 18"/>
                <a:gd name="T21" fmla="*/ 10 h 19"/>
                <a:gd name="T22" fmla="*/ 18 w 18"/>
                <a:gd name="T23" fmla="*/ 15 h 19"/>
                <a:gd name="T24" fmla="*/ 18 w 18"/>
                <a:gd name="T25" fmla="*/ 16 h 19"/>
                <a:gd name="T26" fmla="*/ 18 w 18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7" name="Freeform 404"/>
            <p:cNvSpPr>
              <a:spLocks/>
            </p:cNvSpPr>
            <p:nvPr/>
          </p:nvSpPr>
          <p:spPr bwMode="auto">
            <a:xfrm>
              <a:off x="7696398" y="2128670"/>
              <a:ext cx="8857" cy="6200"/>
            </a:xfrm>
            <a:custGeom>
              <a:avLst/>
              <a:gdLst>
                <a:gd name="T0" fmla="*/ 10 w 10"/>
                <a:gd name="T1" fmla="*/ 0 h 7"/>
                <a:gd name="T2" fmla="*/ 6 w 10"/>
                <a:gd name="T3" fmla="*/ 5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6" y="5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8" name="Line 405"/>
            <p:cNvSpPr>
              <a:spLocks noChangeShapeType="1"/>
            </p:cNvSpPr>
            <p:nvPr/>
          </p:nvSpPr>
          <p:spPr bwMode="auto">
            <a:xfrm flipH="1">
              <a:off x="7677799" y="2135754"/>
              <a:ext cx="974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9" name="Freeform 407"/>
            <p:cNvSpPr>
              <a:spLocks/>
            </p:cNvSpPr>
            <p:nvPr/>
          </p:nvSpPr>
          <p:spPr bwMode="auto">
            <a:xfrm>
              <a:off x="7674257" y="2135755"/>
              <a:ext cx="3543" cy="886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0" name="Line 408"/>
            <p:cNvSpPr>
              <a:spLocks noChangeShapeType="1"/>
            </p:cNvSpPr>
            <p:nvPr/>
          </p:nvSpPr>
          <p:spPr bwMode="auto">
            <a:xfrm flipH="1">
              <a:off x="7671600" y="2136640"/>
              <a:ext cx="2657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1" name="Line 409"/>
            <p:cNvSpPr>
              <a:spLocks noChangeShapeType="1"/>
            </p:cNvSpPr>
            <p:nvPr/>
          </p:nvSpPr>
          <p:spPr bwMode="auto">
            <a:xfrm flipH="1">
              <a:off x="7668057" y="2138411"/>
              <a:ext cx="3543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2" name="Line 410"/>
            <p:cNvSpPr>
              <a:spLocks noChangeShapeType="1"/>
            </p:cNvSpPr>
            <p:nvPr/>
          </p:nvSpPr>
          <p:spPr bwMode="auto">
            <a:xfrm flipH="1" flipV="1">
              <a:off x="7622889" y="2138411"/>
              <a:ext cx="9742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3" name="Line 411"/>
            <p:cNvSpPr>
              <a:spLocks noChangeShapeType="1"/>
            </p:cNvSpPr>
            <p:nvPr/>
          </p:nvSpPr>
          <p:spPr bwMode="auto">
            <a:xfrm flipH="1">
              <a:off x="7660972" y="2138411"/>
              <a:ext cx="7085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4" name="Line 412"/>
            <p:cNvSpPr>
              <a:spLocks noChangeShapeType="1"/>
            </p:cNvSpPr>
            <p:nvPr/>
          </p:nvSpPr>
          <p:spPr bwMode="auto">
            <a:xfrm flipH="1" flipV="1">
              <a:off x="7632631" y="2141954"/>
              <a:ext cx="3543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5" name="Line 413"/>
            <p:cNvSpPr>
              <a:spLocks noChangeShapeType="1"/>
            </p:cNvSpPr>
            <p:nvPr/>
          </p:nvSpPr>
          <p:spPr bwMode="auto">
            <a:xfrm flipH="1">
              <a:off x="7653887" y="2140183"/>
              <a:ext cx="7085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6" name="Line 414"/>
            <p:cNvSpPr>
              <a:spLocks noChangeShapeType="1"/>
            </p:cNvSpPr>
            <p:nvPr/>
          </p:nvSpPr>
          <p:spPr bwMode="auto">
            <a:xfrm flipH="1">
              <a:off x="7647687" y="2142840"/>
              <a:ext cx="6200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7" name="Freeform 415"/>
            <p:cNvSpPr>
              <a:spLocks/>
            </p:cNvSpPr>
            <p:nvPr/>
          </p:nvSpPr>
          <p:spPr bwMode="auto">
            <a:xfrm>
              <a:off x="7603405" y="2136640"/>
              <a:ext cx="17713" cy="2657"/>
            </a:xfrm>
            <a:custGeom>
              <a:avLst/>
              <a:gdLst>
                <a:gd name="T0" fmla="*/ 20 w 20"/>
                <a:gd name="T1" fmla="*/ 0 h 3"/>
                <a:gd name="T2" fmla="*/ 16 w 20"/>
                <a:gd name="T3" fmla="*/ 0 h 3"/>
                <a:gd name="T4" fmla="*/ 15 w 20"/>
                <a:gd name="T5" fmla="*/ 0 h 3"/>
                <a:gd name="T6" fmla="*/ 12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8" name="Freeform 416"/>
            <p:cNvSpPr>
              <a:spLocks/>
            </p:cNvSpPr>
            <p:nvPr/>
          </p:nvSpPr>
          <p:spPr bwMode="auto">
            <a:xfrm>
              <a:off x="7621118" y="2136640"/>
              <a:ext cx="1771" cy="177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9" name="Freeform 417"/>
            <p:cNvSpPr>
              <a:spLocks/>
            </p:cNvSpPr>
            <p:nvPr/>
          </p:nvSpPr>
          <p:spPr bwMode="auto">
            <a:xfrm>
              <a:off x="7636174" y="2142840"/>
              <a:ext cx="11513" cy="2657"/>
            </a:xfrm>
            <a:custGeom>
              <a:avLst/>
              <a:gdLst>
                <a:gd name="T0" fmla="*/ 13 w 13"/>
                <a:gd name="T1" fmla="*/ 1 h 3"/>
                <a:gd name="T2" fmla="*/ 8 w 13"/>
                <a:gd name="T3" fmla="*/ 3 h 3"/>
                <a:gd name="T4" fmla="*/ 1 w 13"/>
                <a:gd name="T5" fmla="*/ 1 h 3"/>
                <a:gd name="T6" fmla="*/ 0 w 1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8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0" name="Freeform 418"/>
            <p:cNvSpPr>
              <a:spLocks/>
            </p:cNvSpPr>
            <p:nvPr/>
          </p:nvSpPr>
          <p:spPr bwMode="auto">
            <a:xfrm>
              <a:off x="7687541" y="2134869"/>
              <a:ext cx="8856" cy="886"/>
            </a:xfrm>
            <a:custGeom>
              <a:avLst/>
              <a:gdLst>
                <a:gd name="T0" fmla="*/ 10 w 10"/>
                <a:gd name="T1" fmla="*/ 0 h 1"/>
                <a:gd name="T2" fmla="*/ 6 w 10"/>
                <a:gd name="T3" fmla="*/ 0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1" name="Line 419"/>
            <p:cNvSpPr>
              <a:spLocks noChangeShapeType="1"/>
            </p:cNvSpPr>
            <p:nvPr/>
          </p:nvSpPr>
          <p:spPr bwMode="auto">
            <a:xfrm flipH="1">
              <a:off x="7582149" y="2145497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2" name="Line 420"/>
            <p:cNvSpPr>
              <a:spLocks noChangeShapeType="1"/>
            </p:cNvSpPr>
            <p:nvPr/>
          </p:nvSpPr>
          <p:spPr bwMode="auto">
            <a:xfrm flipH="1">
              <a:off x="7575064" y="2145497"/>
              <a:ext cx="7085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3" name="Line 421"/>
            <p:cNvSpPr>
              <a:spLocks noChangeShapeType="1"/>
            </p:cNvSpPr>
            <p:nvPr/>
          </p:nvSpPr>
          <p:spPr bwMode="auto">
            <a:xfrm flipH="1">
              <a:off x="7560894" y="2156124"/>
              <a:ext cx="4428" cy="62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4" name="Freeform 422"/>
            <p:cNvSpPr>
              <a:spLocks/>
            </p:cNvSpPr>
            <p:nvPr/>
          </p:nvSpPr>
          <p:spPr bwMode="auto">
            <a:xfrm>
              <a:off x="7584806" y="2139297"/>
              <a:ext cx="18599" cy="6200"/>
            </a:xfrm>
            <a:custGeom>
              <a:avLst/>
              <a:gdLst>
                <a:gd name="T0" fmla="*/ 21 w 21"/>
                <a:gd name="T1" fmla="*/ 0 h 7"/>
                <a:gd name="T2" fmla="*/ 20 w 21"/>
                <a:gd name="T3" fmla="*/ 1 h 7"/>
                <a:gd name="T4" fmla="*/ 8 w 21"/>
                <a:gd name="T5" fmla="*/ 4 h 7"/>
                <a:gd name="T6" fmla="*/ 0 w 2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20" y="1"/>
                  </a:lnTo>
                  <a:lnTo>
                    <a:pt x="8" y="4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5" name="Freeform 423"/>
            <p:cNvSpPr>
              <a:spLocks/>
            </p:cNvSpPr>
            <p:nvPr/>
          </p:nvSpPr>
          <p:spPr bwMode="auto">
            <a:xfrm>
              <a:off x="7565322" y="2149039"/>
              <a:ext cx="9742" cy="7085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5 h 8"/>
                <a:gd name="T4" fmla="*/ 0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4" y="5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6" name="Line 424"/>
            <p:cNvSpPr>
              <a:spLocks noChangeShapeType="1"/>
            </p:cNvSpPr>
            <p:nvPr/>
          </p:nvSpPr>
          <p:spPr bwMode="auto">
            <a:xfrm flipH="1">
              <a:off x="7559123" y="2162324"/>
              <a:ext cx="1771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7" name="Line 425"/>
            <p:cNvSpPr>
              <a:spLocks noChangeShapeType="1"/>
            </p:cNvSpPr>
            <p:nvPr/>
          </p:nvSpPr>
          <p:spPr bwMode="auto">
            <a:xfrm flipH="1">
              <a:off x="7558237" y="2164095"/>
              <a:ext cx="886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8" name="Line 426"/>
            <p:cNvSpPr>
              <a:spLocks noChangeShapeType="1"/>
            </p:cNvSpPr>
            <p:nvPr/>
          </p:nvSpPr>
          <p:spPr bwMode="auto">
            <a:xfrm>
              <a:off x="7562665" y="2177380"/>
              <a:ext cx="2657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9" name="Freeform 427"/>
            <p:cNvSpPr>
              <a:spLocks/>
            </p:cNvSpPr>
            <p:nvPr/>
          </p:nvSpPr>
          <p:spPr bwMode="auto">
            <a:xfrm>
              <a:off x="7558237" y="2167638"/>
              <a:ext cx="4428" cy="9742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5 h 11"/>
                <a:gd name="T4" fmla="*/ 3 w 5"/>
                <a:gd name="T5" fmla="*/ 7 h 11"/>
                <a:gd name="T6" fmla="*/ 3 w 5"/>
                <a:gd name="T7" fmla="*/ 7 h 11"/>
                <a:gd name="T8" fmla="*/ 5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0" name="Freeform 428"/>
            <p:cNvSpPr>
              <a:spLocks/>
            </p:cNvSpPr>
            <p:nvPr/>
          </p:nvSpPr>
          <p:spPr bwMode="auto">
            <a:xfrm>
              <a:off x="7571522" y="2189779"/>
              <a:ext cx="886" cy="7971"/>
            </a:xfrm>
            <a:custGeom>
              <a:avLst/>
              <a:gdLst>
                <a:gd name="T0" fmla="*/ 1 w 1"/>
                <a:gd name="T1" fmla="*/ 0 h 9"/>
                <a:gd name="T2" fmla="*/ 1 w 1"/>
                <a:gd name="T3" fmla="*/ 1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1" y="1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1" name="Line 429"/>
            <p:cNvSpPr>
              <a:spLocks noChangeShapeType="1"/>
            </p:cNvSpPr>
            <p:nvPr/>
          </p:nvSpPr>
          <p:spPr bwMode="auto">
            <a:xfrm>
              <a:off x="7549380" y="2228748"/>
              <a:ext cx="0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2" name="Freeform 430"/>
            <p:cNvSpPr>
              <a:spLocks/>
            </p:cNvSpPr>
            <p:nvPr/>
          </p:nvSpPr>
          <p:spPr bwMode="auto">
            <a:xfrm>
              <a:off x="7549380" y="2210149"/>
              <a:ext cx="11513" cy="18599"/>
            </a:xfrm>
            <a:custGeom>
              <a:avLst/>
              <a:gdLst>
                <a:gd name="T0" fmla="*/ 13 w 13"/>
                <a:gd name="T1" fmla="*/ 0 h 21"/>
                <a:gd name="T2" fmla="*/ 11 w 13"/>
                <a:gd name="T3" fmla="*/ 1 h 21"/>
                <a:gd name="T4" fmla="*/ 6 w 13"/>
                <a:gd name="T5" fmla="*/ 11 h 21"/>
                <a:gd name="T6" fmla="*/ 2 w 13"/>
                <a:gd name="T7" fmla="*/ 17 h 21"/>
                <a:gd name="T8" fmla="*/ 0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3" y="0"/>
                  </a:moveTo>
                  <a:lnTo>
                    <a:pt x="11" y="1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3" name="Freeform 431"/>
            <p:cNvSpPr>
              <a:spLocks/>
            </p:cNvSpPr>
            <p:nvPr/>
          </p:nvSpPr>
          <p:spPr bwMode="auto">
            <a:xfrm>
              <a:off x="7560894" y="2197750"/>
              <a:ext cx="10628" cy="12399"/>
            </a:xfrm>
            <a:custGeom>
              <a:avLst/>
              <a:gdLst>
                <a:gd name="T0" fmla="*/ 12 w 12"/>
                <a:gd name="T1" fmla="*/ 0 h 14"/>
                <a:gd name="T2" fmla="*/ 6 w 12"/>
                <a:gd name="T3" fmla="*/ 7 h 14"/>
                <a:gd name="T4" fmla="*/ 4 w 12"/>
                <a:gd name="T5" fmla="*/ 10 h 14"/>
                <a:gd name="T6" fmla="*/ 0 w 1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6" y="7"/>
                  </a:lnTo>
                  <a:lnTo>
                    <a:pt x="4" y="10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4" name="Freeform 432"/>
            <p:cNvSpPr>
              <a:spLocks/>
            </p:cNvSpPr>
            <p:nvPr/>
          </p:nvSpPr>
          <p:spPr bwMode="auto">
            <a:xfrm>
              <a:off x="7565322" y="2180037"/>
              <a:ext cx="7085" cy="9742"/>
            </a:xfrm>
            <a:custGeom>
              <a:avLst/>
              <a:gdLst>
                <a:gd name="T0" fmla="*/ 0 w 8"/>
                <a:gd name="T1" fmla="*/ 0 h 11"/>
                <a:gd name="T2" fmla="*/ 1 w 8"/>
                <a:gd name="T3" fmla="*/ 1 h 11"/>
                <a:gd name="T4" fmla="*/ 5 w 8"/>
                <a:gd name="T5" fmla="*/ 4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8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6" name="Line 433"/>
            <p:cNvSpPr>
              <a:spLocks noChangeShapeType="1"/>
            </p:cNvSpPr>
            <p:nvPr/>
          </p:nvSpPr>
          <p:spPr bwMode="auto">
            <a:xfrm flipH="1">
              <a:off x="7536981" y="2265945"/>
              <a:ext cx="886" cy="531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7" name="Line 434"/>
            <p:cNvSpPr>
              <a:spLocks noChangeShapeType="1"/>
            </p:cNvSpPr>
            <p:nvPr/>
          </p:nvSpPr>
          <p:spPr bwMode="auto">
            <a:xfrm flipH="1">
              <a:off x="7533439" y="2271259"/>
              <a:ext cx="3543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8" name="Line 435"/>
            <p:cNvSpPr>
              <a:spLocks noChangeShapeType="1"/>
            </p:cNvSpPr>
            <p:nvPr/>
          </p:nvSpPr>
          <p:spPr bwMode="auto">
            <a:xfrm flipH="1">
              <a:off x="7530782" y="2275687"/>
              <a:ext cx="2657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9" name="Line 436"/>
            <p:cNvSpPr>
              <a:spLocks noChangeShapeType="1"/>
            </p:cNvSpPr>
            <p:nvPr/>
          </p:nvSpPr>
          <p:spPr bwMode="auto">
            <a:xfrm flipH="1">
              <a:off x="7528125" y="2278344"/>
              <a:ext cx="2657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0" name="Freeform 437"/>
            <p:cNvSpPr>
              <a:spLocks/>
            </p:cNvSpPr>
            <p:nvPr/>
          </p:nvSpPr>
          <p:spPr bwMode="auto">
            <a:xfrm>
              <a:off x="7517497" y="2279230"/>
              <a:ext cx="10628" cy="6200"/>
            </a:xfrm>
            <a:custGeom>
              <a:avLst/>
              <a:gdLst>
                <a:gd name="T0" fmla="*/ 12 w 12"/>
                <a:gd name="T1" fmla="*/ 0 h 7"/>
                <a:gd name="T2" fmla="*/ 5 w 12"/>
                <a:gd name="T3" fmla="*/ 1 h 7"/>
                <a:gd name="T4" fmla="*/ 0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5" y="1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1" name="Line 438"/>
            <p:cNvSpPr>
              <a:spLocks noChangeShapeType="1"/>
            </p:cNvSpPr>
            <p:nvPr/>
          </p:nvSpPr>
          <p:spPr bwMode="auto">
            <a:xfrm flipH="1">
              <a:off x="7511298" y="2285429"/>
              <a:ext cx="6200" cy="79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2" name="Freeform 439"/>
            <p:cNvSpPr>
              <a:spLocks/>
            </p:cNvSpPr>
            <p:nvPr/>
          </p:nvSpPr>
          <p:spPr bwMode="auto">
            <a:xfrm>
              <a:off x="7506869" y="2293400"/>
              <a:ext cx="4428" cy="974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6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3" name="Line 440"/>
            <p:cNvSpPr>
              <a:spLocks noChangeShapeType="1"/>
            </p:cNvSpPr>
            <p:nvPr/>
          </p:nvSpPr>
          <p:spPr bwMode="auto">
            <a:xfrm flipH="1">
              <a:off x="7505984" y="2303142"/>
              <a:ext cx="886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4" name="Freeform 441"/>
            <p:cNvSpPr>
              <a:spLocks/>
            </p:cNvSpPr>
            <p:nvPr/>
          </p:nvSpPr>
          <p:spPr bwMode="auto">
            <a:xfrm>
              <a:off x="7504212" y="2305799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4 h 5"/>
                <a:gd name="T4" fmla="*/ 0 w 2"/>
                <a:gd name="T5" fmla="*/ 5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5" name="Line 442"/>
            <p:cNvSpPr>
              <a:spLocks noChangeShapeType="1"/>
            </p:cNvSpPr>
            <p:nvPr/>
          </p:nvSpPr>
          <p:spPr bwMode="auto">
            <a:xfrm flipH="1">
              <a:off x="7548495" y="2247346"/>
              <a:ext cx="2657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6" name="Freeform 443"/>
            <p:cNvSpPr>
              <a:spLocks/>
            </p:cNvSpPr>
            <p:nvPr/>
          </p:nvSpPr>
          <p:spPr bwMode="auto">
            <a:xfrm>
              <a:off x="7549380" y="2230519"/>
              <a:ext cx="0" cy="13285"/>
            </a:xfrm>
            <a:custGeom>
              <a:avLst/>
              <a:gdLst>
                <a:gd name="T0" fmla="*/ 0 h 15"/>
                <a:gd name="T1" fmla="*/ 2 h 15"/>
                <a:gd name="T2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2"/>
                  </a:lnTo>
                  <a:lnTo>
                    <a:pt x="0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7" name="Freeform 444"/>
            <p:cNvSpPr>
              <a:spLocks/>
            </p:cNvSpPr>
            <p:nvPr/>
          </p:nvSpPr>
          <p:spPr bwMode="auto">
            <a:xfrm>
              <a:off x="7549380" y="2243804"/>
              <a:ext cx="1771" cy="354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8" name="Freeform 445"/>
            <p:cNvSpPr>
              <a:spLocks/>
            </p:cNvSpPr>
            <p:nvPr/>
          </p:nvSpPr>
          <p:spPr bwMode="auto">
            <a:xfrm>
              <a:off x="7537867" y="2251774"/>
              <a:ext cx="10628" cy="14170"/>
            </a:xfrm>
            <a:custGeom>
              <a:avLst/>
              <a:gdLst>
                <a:gd name="T0" fmla="*/ 12 w 12"/>
                <a:gd name="T1" fmla="*/ 0 h 16"/>
                <a:gd name="T2" fmla="*/ 9 w 12"/>
                <a:gd name="T3" fmla="*/ 7 h 16"/>
                <a:gd name="T4" fmla="*/ 4 w 12"/>
                <a:gd name="T5" fmla="*/ 13 h 16"/>
                <a:gd name="T6" fmla="*/ 3 w 12"/>
                <a:gd name="T7" fmla="*/ 13 h 16"/>
                <a:gd name="T8" fmla="*/ 0 w 1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lnTo>
                    <a:pt x="9" y="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9" name="Freeform 446"/>
            <p:cNvSpPr>
              <a:spLocks/>
            </p:cNvSpPr>
            <p:nvPr/>
          </p:nvSpPr>
          <p:spPr bwMode="auto">
            <a:xfrm>
              <a:off x="7501555" y="2310227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2 w 3"/>
                <a:gd name="T5" fmla="*/ 6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0" name="Line 447"/>
            <p:cNvSpPr>
              <a:spLocks noChangeShapeType="1"/>
            </p:cNvSpPr>
            <p:nvPr/>
          </p:nvSpPr>
          <p:spPr bwMode="auto">
            <a:xfrm flipH="1">
              <a:off x="7498013" y="2319084"/>
              <a:ext cx="3543" cy="106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1" name="Freeform 448"/>
            <p:cNvSpPr>
              <a:spLocks/>
            </p:cNvSpPr>
            <p:nvPr/>
          </p:nvSpPr>
          <p:spPr bwMode="auto">
            <a:xfrm>
              <a:off x="7530782" y="2381965"/>
              <a:ext cx="11513" cy="3543"/>
            </a:xfrm>
            <a:custGeom>
              <a:avLst/>
              <a:gdLst>
                <a:gd name="T0" fmla="*/ 0 w 13"/>
                <a:gd name="T1" fmla="*/ 0 h 4"/>
                <a:gd name="T2" fmla="*/ 11 w 13"/>
                <a:gd name="T3" fmla="*/ 3 h 4"/>
                <a:gd name="T4" fmla="*/ 13 w 1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2" name="Freeform 449"/>
            <p:cNvSpPr>
              <a:spLocks/>
            </p:cNvSpPr>
            <p:nvPr/>
          </p:nvSpPr>
          <p:spPr bwMode="auto">
            <a:xfrm>
              <a:off x="7542295" y="2385507"/>
              <a:ext cx="74394" cy="9742"/>
            </a:xfrm>
            <a:custGeom>
              <a:avLst/>
              <a:gdLst>
                <a:gd name="T0" fmla="*/ 0 w 84"/>
                <a:gd name="T1" fmla="*/ 0 h 11"/>
                <a:gd name="T2" fmla="*/ 14 w 84"/>
                <a:gd name="T3" fmla="*/ 2 h 11"/>
                <a:gd name="T4" fmla="*/ 21 w 84"/>
                <a:gd name="T5" fmla="*/ 2 h 11"/>
                <a:gd name="T6" fmla="*/ 34 w 84"/>
                <a:gd name="T7" fmla="*/ 3 h 11"/>
                <a:gd name="T8" fmla="*/ 45 w 84"/>
                <a:gd name="T9" fmla="*/ 6 h 11"/>
                <a:gd name="T10" fmla="*/ 53 w 84"/>
                <a:gd name="T11" fmla="*/ 7 h 11"/>
                <a:gd name="T12" fmla="*/ 57 w 84"/>
                <a:gd name="T13" fmla="*/ 8 h 11"/>
                <a:gd name="T14" fmla="*/ 73 w 84"/>
                <a:gd name="T15" fmla="*/ 10 h 11"/>
                <a:gd name="T16" fmla="*/ 84 w 8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">
                  <a:moveTo>
                    <a:pt x="0" y="0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34" y="3"/>
                  </a:lnTo>
                  <a:lnTo>
                    <a:pt x="45" y="6"/>
                  </a:lnTo>
                  <a:lnTo>
                    <a:pt x="53" y="7"/>
                  </a:lnTo>
                  <a:lnTo>
                    <a:pt x="57" y="8"/>
                  </a:lnTo>
                  <a:lnTo>
                    <a:pt x="73" y="10"/>
                  </a:lnTo>
                  <a:lnTo>
                    <a:pt x="84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3" name="Freeform 450"/>
            <p:cNvSpPr>
              <a:spLocks/>
            </p:cNvSpPr>
            <p:nvPr/>
          </p:nvSpPr>
          <p:spPr bwMode="auto">
            <a:xfrm>
              <a:off x="7516611" y="2375765"/>
              <a:ext cx="14170" cy="6200"/>
            </a:xfrm>
            <a:custGeom>
              <a:avLst/>
              <a:gdLst>
                <a:gd name="T0" fmla="*/ 0 w 16"/>
                <a:gd name="T1" fmla="*/ 0 h 7"/>
                <a:gd name="T2" fmla="*/ 1 w 16"/>
                <a:gd name="T3" fmla="*/ 3 h 7"/>
                <a:gd name="T4" fmla="*/ 16 w 1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" y="3"/>
                  </a:lnTo>
                  <a:lnTo>
                    <a:pt x="16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4" name="Freeform 451"/>
            <p:cNvSpPr>
              <a:spLocks/>
            </p:cNvSpPr>
            <p:nvPr/>
          </p:nvSpPr>
          <p:spPr bwMode="auto">
            <a:xfrm>
              <a:off x="7498013" y="2329712"/>
              <a:ext cx="6200" cy="239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9 h 27"/>
                <a:gd name="T4" fmla="*/ 0 w 7"/>
                <a:gd name="T5" fmla="*/ 9 h 27"/>
                <a:gd name="T6" fmla="*/ 0 w 7"/>
                <a:gd name="T7" fmla="*/ 9 h 27"/>
                <a:gd name="T8" fmla="*/ 4 w 7"/>
                <a:gd name="T9" fmla="*/ 19 h 27"/>
                <a:gd name="T10" fmla="*/ 7 w 7"/>
                <a:gd name="T11" fmla="*/ 27 h 27"/>
                <a:gd name="T12" fmla="*/ 7 w 7"/>
                <a:gd name="T13" fmla="*/ 27 h 27"/>
                <a:gd name="T14" fmla="*/ 7 w 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7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5" name="Freeform 452"/>
            <p:cNvSpPr>
              <a:spLocks/>
            </p:cNvSpPr>
            <p:nvPr/>
          </p:nvSpPr>
          <p:spPr bwMode="auto">
            <a:xfrm>
              <a:off x="7504212" y="2353624"/>
              <a:ext cx="6200" cy="10628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4 w 7"/>
                <a:gd name="T5" fmla="*/ 5 h 12"/>
                <a:gd name="T6" fmla="*/ 7 w 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7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6" name="Freeform 453"/>
            <p:cNvSpPr>
              <a:spLocks/>
            </p:cNvSpPr>
            <p:nvPr/>
          </p:nvSpPr>
          <p:spPr bwMode="auto">
            <a:xfrm>
              <a:off x="7510412" y="2364252"/>
              <a:ext cx="6200" cy="11513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5 h 13"/>
                <a:gd name="T4" fmla="*/ 3 w 7"/>
                <a:gd name="T5" fmla="*/ 8 h 13"/>
                <a:gd name="T6" fmla="*/ 4 w 7"/>
                <a:gd name="T7" fmla="*/ 11 h 13"/>
                <a:gd name="T8" fmla="*/ 7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5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7" name="Line 454"/>
            <p:cNvSpPr>
              <a:spLocks noChangeShapeType="1"/>
            </p:cNvSpPr>
            <p:nvPr/>
          </p:nvSpPr>
          <p:spPr bwMode="auto">
            <a:xfrm>
              <a:off x="7629974" y="2404992"/>
              <a:ext cx="9742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8" name="Line 455"/>
            <p:cNvSpPr>
              <a:spLocks noChangeShapeType="1"/>
            </p:cNvSpPr>
            <p:nvPr/>
          </p:nvSpPr>
          <p:spPr bwMode="auto">
            <a:xfrm>
              <a:off x="7639716" y="2409420"/>
              <a:ext cx="88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9" name="Freeform 456"/>
            <p:cNvSpPr>
              <a:spLocks/>
            </p:cNvSpPr>
            <p:nvPr/>
          </p:nvSpPr>
          <p:spPr bwMode="auto">
            <a:xfrm>
              <a:off x="7616690" y="2395250"/>
              <a:ext cx="10628" cy="7085"/>
            </a:xfrm>
            <a:custGeom>
              <a:avLst/>
              <a:gdLst>
                <a:gd name="T0" fmla="*/ 0 w 12"/>
                <a:gd name="T1" fmla="*/ 0 h 8"/>
                <a:gd name="T2" fmla="*/ 1 w 12"/>
                <a:gd name="T3" fmla="*/ 1 h 8"/>
                <a:gd name="T4" fmla="*/ 3 w 12"/>
                <a:gd name="T5" fmla="*/ 1 h 8"/>
                <a:gd name="T6" fmla="*/ 12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12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0" name="Freeform 457"/>
            <p:cNvSpPr>
              <a:spLocks/>
            </p:cNvSpPr>
            <p:nvPr/>
          </p:nvSpPr>
          <p:spPr bwMode="auto">
            <a:xfrm>
              <a:off x="7627317" y="2402335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1" name="Freeform 458"/>
            <p:cNvSpPr>
              <a:spLocks/>
            </p:cNvSpPr>
            <p:nvPr/>
          </p:nvSpPr>
          <p:spPr bwMode="auto">
            <a:xfrm>
              <a:off x="7640602" y="2409420"/>
              <a:ext cx="4428" cy="18599"/>
            </a:xfrm>
            <a:custGeom>
              <a:avLst/>
              <a:gdLst>
                <a:gd name="T0" fmla="*/ 0 w 5"/>
                <a:gd name="T1" fmla="*/ 0 h 21"/>
                <a:gd name="T2" fmla="*/ 3 w 5"/>
                <a:gd name="T3" fmla="*/ 2 h 21"/>
                <a:gd name="T4" fmla="*/ 4 w 5"/>
                <a:gd name="T5" fmla="*/ 4 h 21"/>
                <a:gd name="T6" fmla="*/ 5 w 5"/>
                <a:gd name="T7" fmla="*/ 6 h 21"/>
                <a:gd name="T8" fmla="*/ 4 w 5"/>
                <a:gd name="T9" fmla="*/ 7 h 21"/>
                <a:gd name="T10" fmla="*/ 1 w 5"/>
                <a:gd name="T11" fmla="*/ 16 h 21"/>
                <a:gd name="T12" fmla="*/ 3 w 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1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16"/>
                  </a:lnTo>
                  <a:lnTo>
                    <a:pt x="3" y="2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2" name="Freeform 459"/>
            <p:cNvSpPr>
              <a:spLocks/>
            </p:cNvSpPr>
            <p:nvPr/>
          </p:nvSpPr>
          <p:spPr bwMode="auto">
            <a:xfrm>
              <a:off x="7641488" y="2428019"/>
              <a:ext cx="1771" cy="7971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2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2"/>
                  </a:lnTo>
                  <a:lnTo>
                    <a:pt x="2" y="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3" name="Line 460"/>
            <p:cNvSpPr>
              <a:spLocks noChangeShapeType="1"/>
            </p:cNvSpPr>
            <p:nvPr/>
          </p:nvSpPr>
          <p:spPr bwMode="auto">
            <a:xfrm flipH="1">
              <a:off x="7640602" y="2435989"/>
              <a:ext cx="2657" cy="1594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4" name="Line 461"/>
            <p:cNvSpPr>
              <a:spLocks noChangeShapeType="1"/>
            </p:cNvSpPr>
            <p:nvPr/>
          </p:nvSpPr>
          <p:spPr bwMode="auto">
            <a:xfrm>
              <a:off x="7637945" y="2460788"/>
              <a:ext cx="0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5" name="Line 462"/>
            <p:cNvSpPr>
              <a:spLocks noChangeShapeType="1"/>
            </p:cNvSpPr>
            <p:nvPr/>
          </p:nvSpPr>
          <p:spPr bwMode="auto">
            <a:xfrm>
              <a:off x="7640602" y="2473187"/>
              <a:ext cx="4428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6" name="Freeform 463"/>
            <p:cNvSpPr>
              <a:spLocks/>
            </p:cNvSpPr>
            <p:nvPr/>
          </p:nvSpPr>
          <p:spPr bwMode="auto">
            <a:xfrm>
              <a:off x="7637945" y="2451931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4 h 10"/>
                <a:gd name="T4" fmla="*/ 0 w 3"/>
                <a:gd name="T5" fmla="*/ 10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4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7" name="Freeform 464"/>
            <p:cNvSpPr>
              <a:spLocks/>
            </p:cNvSpPr>
            <p:nvPr/>
          </p:nvSpPr>
          <p:spPr bwMode="auto">
            <a:xfrm>
              <a:off x="7637945" y="2463444"/>
              <a:ext cx="2657" cy="9742"/>
            </a:xfrm>
            <a:custGeom>
              <a:avLst/>
              <a:gdLst>
                <a:gd name="T0" fmla="*/ 0 w 3"/>
                <a:gd name="T1" fmla="*/ 0 h 11"/>
                <a:gd name="T2" fmla="*/ 2 w 3"/>
                <a:gd name="T3" fmla="*/ 5 h 11"/>
                <a:gd name="T4" fmla="*/ 3 w 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2" y="5"/>
                  </a:lnTo>
                  <a:lnTo>
                    <a:pt x="3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8" name="Line 465"/>
            <p:cNvSpPr>
              <a:spLocks noChangeShapeType="1"/>
            </p:cNvSpPr>
            <p:nvPr/>
          </p:nvSpPr>
          <p:spPr bwMode="auto">
            <a:xfrm>
              <a:off x="7677799" y="2482929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9" name="Freeform 466"/>
            <p:cNvSpPr>
              <a:spLocks/>
            </p:cNvSpPr>
            <p:nvPr/>
          </p:nvSpPr>
          <p:spPr bwMode="auto">
            <a:xfrm>
              <a:off x="7657429" y="2482929"/>
              <a:ext cx="20370" cy="886"/>
            </a:xfrm>
            <a:custGeom>
              <a:avLst/>
              <a:gdLst>
                <a:gd name="T0" fmla="*/ 0 w 23"/>
                <a:gd name="T1" fmla="*/ 1 h 1"/>
                <a:gd name="T2" fmla="*/ 4 w 23"/>
                <a:gd name="T3" fmla="*/ 1 h 1"/>
                <a:gd name="T4" fmla="*/ 23 w 2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4" y="1"/>
                  </a:lnTo>
                  <a:lnTo>
                    <a:pt x="23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0" name="Freeform 467"/>
            <p:cNvSpPr>
              <a:spLocks/>
            </p:cNvSpPr>
            <p:nvPr/>
          </p:nvSpPr>
          <p:spPr bwMode="auto">
            <a:xfrm>
              <a:off x="7645030" y="2477615"/>
              <a:ext cx="12399" cy="6200"/>
            </a:xfrm>
            <a:custGeom>
              <a:avLst/>
              <a:gdLst>
                <a:gd name="T0" fmla="*/ 0 w 14"/>
                <a:gd name="T1" fmla="*/ 0 h 7"/>
                <a:gd name="T2" fmla="*/ 3 w 14"/>
                <a:gd name="T3" fmla="*/ 4 h 7"/>
                <a:gd name="T4" fmla="*/ 7 w 14"/>
                <a:gd name="T5" fmla="*/ 6 h 7"/>
                <a:gd name="T6" fmla="*/ 13 w 14"/>
                <a:gd name="T7" fmla="*/ 7 h 7"/>
                <a:gd name="T8" fmla="*/ 14 w 1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3" y="4"/>
                  </a:lnTo>
                  <a:lnTo>
                    <a:pt x="7" y="6"/>
                  </a:lnTo>
                  <a:lnTo>
                    <a:pt x="13" y="7"/>
                  </a:lnTo>
                  <a:lnTo>
                    <a:pt x="14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1" name="Freeform 468"/>
            <p:cNvSpPr>
              <a:spLocks/>
            </p:cNvSpPr>
            <p:nvPr/>
          </p:nvSpPr>
          <p:spPr bwMode="auto">
            <a:xfrm>
              <a:off x="7680456" y="2482929"/>
              <a:ext cx="12399" cy="3543"/>
            </a:xfrm>
            <a:custGeom>
              <a:avLst/>
              <a:gdLst>
                <a:gd name="T0" fmla="*/ 0 w 14"/>
                <a:gd name="T1" fmla="*/ 0 h 4"/>
                <a:gd name="T2" fmla="*/ 6 w 14"/>
                <a:gd name="T3" fmla="*/ 0 h 4"/>
                <a:gd name="T4" fmla="*/ 6 w 14"/>
                <a:gd name="T5" fmla="*/ 0 h 4"/>
                <a:gd name="T6" fmla="*/ 14 w 1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4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2" name="Freeform 469"/>
            <p:cNvSpPr>
              <a:spLocks/>
            </p:cNvSpPr>
            <p:nvPr/>
          </p:nvSpPr>
          <p:spPr bwMode="auto">
            <a:xfrm>
              <a:off x="7691084" y="2519240"/>
              <a:ext cx="4428" cy="12399"/>
            </a:xfrm>
            <a:custGeom>
              <a:avLst/>
              <a:gdLst>
                <a:gd name="T0" fmla="*/ 0 w 5"/>
                <a:gd name="T1" fmla="*/ 0 h 14"/>
                <a:gd name="T2" fmla="*/ 1 w 5"/>
                <a:gd name="T3" fmla="*/ 5 h 14"/>
                <a:gd name="T4" fmla="*/ 2 w 5"/>
                <a:gd name="T5" fmla="*/ 9 h 14"/>
                <a:gd name="T6" fmla="*/ 5 w 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5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3" name="Freeform 470"/>
            <p:cNvSpPr>
              <a:spLocks/>
            </p:cNvSpPr>
            <p:nvPr/>
          </p:nvSpPr>
          <p:spPr bwMode="auto">
            <a:xfrm>
              <a:off x="7687541" y="2531639"/>
              <a:ext cx="7971" cy="23027"/>
            </a:xfrm>
            <a:custGeom>
              <a:avLst/>
              <a:gdLst>
                <a:gd name="T0" fmla="*/ 9 w 9"/>
                <a:gd name="T1" fmla="*/ 0 h 26"/>
                <a:gd name="T2" fmla="*/ 9 w 9"/>
                <a:gd name="T3" fmla="*/ 13 h 26"/>
                <a:gd name="T4" fmla="*/ 8 w 9"/>
                <a:gd name="T5" fmla="*/ 16 h 26"/>
                <a:gd name="T6" fmla="*/ 0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9" y="13"/>
                  </a:lnTo>
                  <a:lnTo>
                    <a:pt x="8" y="16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4" name="Line 471"/>
            <p:cNvSpPr>
              <a:spLocks noChangeShapeType="1"/>
            </p:cNvSpPr>
            <p:nvPr/>
          </p:nvSpPr>
          <p:spPr bwMode="auto">
            <a:xfrm flipH="1">
              <a:off x="7685770" y="2554666"/>
              <a:ext cx="1771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5" name="Line 472"/>
            <p:cNvSpPr>
              <a:spLocks noChangeShapeType="1"/>
            </p:cNvSpPr>
            <p:nvPr/>
          </p:nvSpPr>
          <p:spPr bwMode="auto">
            <a:xfrm flipH="1">
              <a:off x="7674257" y="2556438"/>
              <a:ext cx="10628" cy="1682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6" name="Freeform 473"/>
            <p:cNvSpPr>
              <a:spLocks/>
            </p:cNvSpPr>
            <p:nvPr/>
          </p:nvSpPr>
          <p:spPr bwMode="auto">
            <a:xfrm>
              <a:off x="7672485" y="2573265"/>
              <a:ext cx="12399" cy="22141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8 h 25"/>
                <a:gd name="T4" fmla="*/ 14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2" y="0"/>
                  </a:moveTo>
                  <a:lnTo>
                    <a:pt x="0" y="8"/>
                  </a:lnTo>
                  <a:lnTo>
                    <a:pt x="14" y="2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7" name="Line 474"/>
            <p:cNvSpPr>
              <a:spLocks noChangeShapeType="1"/>
            </p:cNvSpPr>
            <p:nvPr/>
          </p:nvSpPr>
          <p:spPr bwMode="auto">
            <a:xfrm>
              <a:off x="7688427" y="2599834"/>
              <a:ext cx="2657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8" name="Line 475"/>
            <p:cNvSpPr>
              <a:spLocks noChangeShapeType="1"/>
            </p:cNvSpPr>
            <p:nvPr/>
          </p:nvSpPr>
          <p:spPr bwMode="auto">
            <a:xfrm>
              <a:off x="7691084" y="2603377"/>
              <a:ext cx="0" cy="62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9" name="Line 476"/>
            <p:cNvSpPr>
              <a:spLocks noChangeShapeType="1"/>
            </p:cNvSpPr>
            <p:nvPr/>
          </p:nvSpPr>
          <p:spPr bwMode="auto">
            <a:xfrm>
              <a:off x="7691084" y="2609576"/>
              <a:ext cx="0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0" name="Freeform 477"/>
            <p:cNvSpPr>
              <a:spLocks/>
            </p:cNvSpPr>
            <p:nvPr/>
          </p:nvSpPr>
          <p:spPr bwMode="auto">
            <a:xfrm>
              <a:off x="7684884" y="2555552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1" name="Freeform 478"/>
            <p:cNvSpPr>
              <a:spLocks/>
            </p:cNvSpPr>
            <p:nvPr/>
          </p:nvSpPr>
          <p:spPr bwMode="auto">
            <a:xfrm>
              <a:off x="7684884" y="259540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3 w 4"/>
                <a:gd name="T3" fmla="*/ 2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2" name="Freeform 479"/>
            <p:cNvSpPr>
              <a:spLocks/>
            </p:cNvSpPr>
            <p:nvPr/>
          </p:nvSpPr>
          <p:spPr bwMode="auto">
            <a:xfrm>
              <a:off x="7691084" y="2610462"/>
              <a:ext cx="7085" cy="7085"/>
            </a:xfrm>
            <a:custGeom>
              <a:avLst/>
              <a:gdLst>
                <a:gd name="T0" fmla="*/ 0 w 8"/>
                <a:gd name="T1" fmla="*/ 0 h 8"/>
                <a:gd name="T2" fmla="*/ 6 w 8"/>
                <a:gd name="T3" fmla="*/ 8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8"/>
                  </a:lnTo>
                  <a:lnTo>
                    <a:pt x="8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3" name="Line 480"/>
            <p:cNvSpPr>
              <a:spLocks noChangeShapeType="1"/>
            </p:cNvSpPr>
            <p:nvPr/>
          </p:nvSpPr>
          <p:spPr bwMode="auto">
            <a:xfrm>
              <a:off x="7714996" y="2668915"/>
              <a:ext cx="0" cy="2568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4" name="Line 481"/>
            <p:cNvSpPr>
              <a:spLocks noChangeShapeType="1"/>
            </p:cNvSpPr>
            <p:nvPr/>
          </p:nvSpPr>
          <p:spPr bwMode="auto">
            <a:xfrm>
              <a:off x="7712340" y="2654745"/>
              <a:ext cx="886" cy="708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5" name="Line 482"/>
            <p:cNvSpPr>
              <a:spLocks noChangeShapeType="1"/>
            </p:cNvSpPr>
            <p:nvPr/>
          </p:nvSpPr>
          <p:spPr bwMode="auto">
            <a:xfrm>
              <a:off x="7713225" y="2661830"/>
              <a:ext cx="1771" cy="708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6" name="Line 483"/>
            <p:cNvSpPr>
              <a:spLocks noChangeShapeType="1"/>
            </p:cNvSpPr>
            <p:nvPr/>
          </p:nvSpPr>
          <p:spPr bwMode="auto">
            <a:xfrm flipH="1">
              <a:off x="7713225" y="2694599"/>
              <a:ext cx="1771" cy="531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7" name="Freeform 484"/>
            <p:cNvSpPr>
              <a:spLocks/>
            </p:cNvSpPr>
            <p:nvPr/>
          </p:nvSpPr>
          <p:spPr bwMode="auto">
            <a:xfrm>
              <a:off x="7713225" y="2699913"/>
              <a:ext cx="8856" cy="13285"/>
            </a:xfrm>
            <a:custGeom>
              <a:avLst/>
              <a:gdLst>
                <a:gd name="T0" fmla="*/ 0 w 10"/>
                <a:gd name="T1" fmla="*/ 0 h 15"/>
                <a:gd name="T2" fmla="*/ 3 w 10"/>
                <a:gd name="T3" fmla="*/ 4 h 15"/>
                <a:gd name="T4" fmla="*/ 6 w 10"/>
                <a:gd name="T5" fmla="*/ 9 h 15"/>
                <a:gd name="T6" fmla="*/ 7 w 10"/>
                <a:gd name="T7" fmla="*/ 11 h 15"/>
                <a:gd name="T8" fmla="*/ 10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3" y="4"/>
                  </a:lnTo>
                  <a:lnTo>
                    <a:pt x="6" y="9"/>
                  </a:lnTo>
                  <a:lnTo>
                    <a:pt x="7" y="11"/>
                  </a:lnTo>
                  <a:lnTo>
                    <a:pt x="10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8" name="Freeform 485"/>
            <p:cNvSpPr>
              <a:spLocks/>
            </p:cNvSpPr>
            <p:nvPr/>
          </p:nvSpPr>
          <p:spPr bwMode="auto">
            <a:xfrm>
              <a:off x="7698169" y="2617547"/>
              <a:ext cx="6200" cy="16827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8 h 19"/>
                <a:gd name="T4" fmla="*/ 7 w 7"/>
                <a:gd name="T5" fmla="*/ 15 h 19"/>
                <a:gd name="T6" fmla="*/ 7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8"/>
                  </a:lnTo>
                  <a:lnTo>
                    <a:pt x="7" y="15"/>
                  </a:lnTo>
                  <a:lnTo>
                    <a:pt x="7" y="1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9" name="Freeform 486"/>
            <p:cNvSpPr>
              <a:spLocks/>
            </p:cNvSpPr>
            <p:nvPr/>
          </p:nvSpPr>
          <p:spPr bwMode="auto">
            <a:xfrm>
              <a:off x="7704369" y="2634375"/>
              <a:ext cx="7971" cy="16827"/>
            </a:xfrm>
            <a:custGeom>
              <a:avLst/>
              <a:gdLst>
                <a:gd name="T0" fmla="*/ 0 w 9"/>
                <a:gd name="T1" fmla="*/ 0 h 19"/>
                <a:gd name="T2" fmla="*/ 2 w 9"/>
                <a:gd name="T3" fmla="*/ 4 h 19"/>
                <a:gd name="T4" fmla="*/ 9 w 9"/>
                <a:gd name="T5" fmla="*/ 18 h 19"/>
                <a:gd name="T6" fmla="*/ 9 w 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2" y="4"/>
                  </a:lnTo>
                  <a:lnTo>
                    <a:pt x="9" y="18"/>
                  </a:lnTo>
                  <a:lnTo>
                    <a:pt x="9" y="1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0" name="Freeform 487"/>
            <p:cNvSpPr>
              <a:spLocks/>
            </p:cNvSpPr>
            <p:nvPr/>
          </p:nvSpPr>
          <p:spPr bwMode="auto">
            <a:xfrm>
              <a:off x="7712340" y="2651202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1" name="Freeform 488"/>
            <p:cNvSpPr>
              <a:spLocks/>
            </p:cNvSpPr>
            <p:nvPr/>
          </p:nvSpPr>
          <p:spPr bwMode="auto">
            <a:xfrm>
              <a:off x="7705254" y="2114499"/>
              <a:ext cx="7971" cy="14170"/>
            </a:xfrm>
            <a:custGeom>
              <a:avLst/>
              <a:gdLst>
                <a:gd name="T0" fmla="*/ 9 w 9"/>
                <a:gd name="T1" fmla="*/ 0 h 16"/>
                <a:gd name="T2" fmla="*/ 5 w 9"/>
                <a:gd name="T3" fmla="*/ 6 h 16"/>
                <a:gd name="T4" fmla="*/ 3 w 9"/>
                <a:gd name="T5" fmla="*/ 13 h 16"/>
                <a:gd name="T6" fmla="*/ 0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5" y="6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2" name="Freeform 489"/>
            <p:cNvSpPr>
              <a:spLocks/>
            </p:cNvSpPr>
            <p:nvPr/>
          </p:nvSpPr>
          <p:spPr bwMode="auto">
            <a:xfrm>
              <a:off x="7692855" y="2486471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2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3" name="Freeform 490"/>
            <p:cNvSpPr>
              <a:spLocks/>
            </p:cNvSpPr>
            <p:nvPr/>
          </p:nvSpPr>
          <p:spPr bwMode="auto">
            <a:xfrm>
              <a:off x="7695512" y="2490014"/>
              <a:ext cx="2657" cy="14170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3 w 3"/>
                <a:gd name="T5" fmla="*/ 4 h 16"/>
                <a:gd name="T6" fmla="*/ 1 w 3"/>
                <a:gd name="T7" fmla="*/ 11 h 16"/>
                <a:gd name="T8" fmla="*/ 1 w 3"/>
                <a:gd name="T9" fmla="*/ 12 h 16"/>
                <a:gd name="T10" fmla="*/ 0 w 3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4" name="Freeform 491"/>
            <p:cNvSpPr>
              <a:spLocks/>
            </p:cNvSpPr>
            <p:nvPr/>
          </p:nvSpPr>
          <p:spPr bwMode="auto">
            <a:xfrm>
              <a:off x="7691084" y="2504184"/>
              <a:ext cx="4428" cy="15056"/>
            </a:xfrm>
            <a:custGeom>
              <a:avLst/>
              <a:gdLst>
                <a:gd name="T0" fmla="*/ 5 w 5"/>
                <a:gd name="T1" fmla="*/ 0 h 17"/>
                <a:gd name="T2" fmla="*/ 5 w 5"/>
                <a:gd name="T3" fmla="*/ 1 h 17"/>
                <a:gd name="T4" fmla="*/ 4 w 5"/>
                <a:gd name="T5" fmla="*/ 5 h 17"/>
                <a:gd name="T6" fmla="*/ 0 w 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5" y="1"/>
                  </a:lnTo>
                  <a:lnTo>
                    <a:pt x="4" y="5"/>
                  </a:lnTo>
                  <a:lnTo>
                    <a:pt x="0" y="1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5" name="Freeform 492"/>
            <p:cNvSpPr>
              <a:spLocks/>
            </p:cNvSpPr>
            <p:nvPr/>
          </p:nvSpPr>
          <p:spPr bwMode="auto">
            <a:xfrm>
              <a:off x="7722082" y="2713197"/>
              <a:ext cx="21256" cy="29226"/>
            </a:xfrm>
            <a:custGeom>
              <a:avLst/>
              <a:gdLst>
                <a:gd name="T0" fmla="*/ 0 w 24"/>
                <a:gd name="T1" fmla="*/ 0 h 33"/>
                <a:gd name="T2" fmla="*/ 13 w 24"/>
                <a:gd name="T3" fmla="*/ 19 h 33"/>
                <a:gd name="T4" fmla="*/ 21 w 24"/>
                <a:gd name="T5" fmla="*/ 27 h 33"/>
                <a:gd name="T6" fmla="*/ 24 w 24"/>
                <a:gd name="T7" fmla="*/ 31 h 33"/>
                <a:gd name="T8" fmla="*/ 24 w 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13" y="19"/>
                  </a:lnTo>
                  <a:lnTo>
                    <a:pt x="21" y="27"/>
                  </a:lnTo>
                  <a:lnTo>
                    <a:pt x="24" y="31"/>
                  </a:lnTo>
                  <a:lnTo>
                    <a:pt x="24" y="3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6" name="Freeform 493"/>
            <p:cNvSpPr>
              <a:spLocks/>
            </p:cNvSpPr>
            <p:nvPr/>
          </p:nvSpPr>
          <p:spPr bwMode="auto">
            <a:xfrm>
              <a:off x="7476757" y="2331483"/>
              <a:ext cx="7085" cy="4428"/>
            </a:xfrm>
            <a:custGeom>
              <a:avLst/>
              <a:gdLst>
                <a:gd name="T0" fmla="*/ 0 w 8"/>
                <a:gd name="T1" fmla="*/ 2 h 5"/>
                <a:gd name="T2" fmla="*/ 3 w 8"/>
                <a:gd name="T3" fmla="*/ 2 h 5"/>
                <a:gd name="T4" fmla="*/ 3 w 8"/>
                <a:gd name="T5" fmla="*/ 0 h 5"/>
                <a:gd name="T6" fmla="*/ 6 w 8"/>
                <a:gd name="T7" fmla="*/ 2 h 5"/>
                <a:gd name="T8" fmla="*/ 6 w 8"/>
                <a:gd name="T9" fmla="*/ 3 h 5"/>
                <a:gd name="T10" fmla="*/ 6 w 8"/>
                <a:gd name="T11" fmla="*/ 3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7" name="Freeform 494"/>
            <p:cNvSpPr>
              <a:spLocks/>
            </p:cNvSpPr>
            <p:nvPr/>
          </p:nvSpPr>
          <p:spPr bwMode="auto">
            <a:xfrm>
              <a:off x="7474100" y="2333254"/>
              <a:ext cx="2657" cy="0"/>
            </a:xfrm>
            <a:custGeom>
              <a:avLst/>
              <a:gdLst>
                <a:gd name="T0" fmla="*/ 0 w 3"/>
                <a:gd name="T1" fmla="*/ 2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8" name="Line 495"/>
            <p:cNvSpPr>
              <a:spLocks noChangeShapeType="1"/>
            </p:cNvSpPr>
            <p:nvPr/>
          </p:nvSpPr>
          <p:spPr bwMode="auto">
            <a:xfrm>
              <a:off x="7459044" y="2324398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9" name="Freeform 496"/>
            <p:cNvSpPr>
              <a:spLocks/>
            </p:cNvSpPr>
            <p:nvPr/>
          </p:nvSpPr>
          <p:spPr bwMode="auto">
            <a:xfrm>
              <a:off x="7459044" y="2326169"/>
              <a:ext cx="15056" cy="7085"/>
            </a:xfrm>
            <a:custGeom>
              <a:avLst/>
              <a:gdLst>
                <a:gd name="T0" fmla="*/ 0 w 17"/>
                <a:gd name="T1" fmla="*/ 0 h 8"/>
                <a:gd name="T2" fmla="*/ 0 w 17"/>
                <a:gd name="T3" fmla="*/ 1 h 8"/>
                <a:gd name="T4" fmla="*/ 1 w 17"/>
                <a:gd name="T5" fmla="*/ 1 h 8"/>
                <a:gd name="T6" fmla="*/ 3 w 17"/>
                <a:gd name="T7" fmla="*/ 1 h 8"/>
                <a:gd name="T8" fmla="*/ 4 w 17"/>
                <a:gd name="T9" fmla="*/ 1 h 8"/>
                <a:gd name="T10" fmla="*/ 5 w 17"/>
                <a:gd name="T11" fmla="*/ 1 h 8"/>
                <a:gd name="T12" fmla="*/ 5 w 17"/>
                <a:gd name="T13" fmla="*/ 1 h 8"/>
                <a:gd name="T14" fmla="*/ 5 w 17"/>
                <a:gd name="T15" fmla="*/ 1 h 8"/>
                <a:gd name="T16" fmla="*/ 7 w 17"/>
                <a:gd name="T17" fmla="*/ 2 h 8"/>
                <a:gd name="T18" fmla="*/ 7 w 17"/>
                <a:gd name="T19" fmla="*/ 4 h 8"/>
                <a:gd name="T20" fmla="*/ 8 w 17"/>
                <a:gd name="T21" fmla="*/ 5 h 8"/>
                <a:gd name="T22" fmla="*/ 8 w 17"/>
                <a:gd name="T23" fmla="*/ 6 h 8"/>
                <a:gd name="T24" fmla="*/ 9 w 17"/>
                <a:gd name="T25" fmla="*/ 6 h 8"/>
                <a:gd name="T26" fmla="*/ 11 w 17"/>
                <a:gd name="T27" fmla="*/ 6 h 8"/>
                <a:gd name="T28" fmla="*/ 13 w 17"/>
                <a:gd name="T29" fmla="*/ 8 h 8"/>
                <a:gd name="T30" fmla="*/ 15 w 17"/>
                <a:gd name="T31" fmla="*/ 8 h 8"/>
                <a:gd name="T32" fmla="*/ 17 w 1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0" name="Freeform 497"/>
            <p:cNvSpPr>
              <a:spLocks/>
            </p:cNvSpPr>
            <p:nvPr/>
          </p:nvSpPr>
          <p:spPr bwMode="auto">
            <a:xfrm>
              <a:off x="7483842" y="2335911"/>
              <a:ext cx="9742" cy="3543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1 h 4"/>
                <a:gd name="T4" fmla="*/ 4 w 11"/>
                <a:gd name="T5" fmla="*/ 1 h 4"/>
                <a:gd name="T6" fmla="*/ 7 w 11"/>
                <a:gd name="T7" fmla="*/ 2 h 4"/>
                <a:gd name="T8" fmla="*/ 10 w 11"/>
                <a:gd name="T9" fmla="*/ 2 h 4"/>
                <a:gd name="T10" fmla="*/ 11 w 1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1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1" name="Freeform 498"/>
            <p:cNvSpPr>
              <a:spLocks/>
            </p:cNvSpPr>
            <p:nvPr/>
          </p:nvSpPr>
          <p:spPr bwMode="auto">
            <a:xfrm>
              <a:off x="7445760" y="2322626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1 w 3"/>
                <a:gd name="T3" fmla="*/ 1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2" name="Freeform 499"/>
            <p:cNvSpPr>
              <a:spLocks/>
            </p:cNvSpPr>
            <p:nvPr/>
          </p:nvSpPr>
          <p:spPr bwMode="auto">
            <a:xfrm>
              <a:off x="7247375" y="2111842"/>
              <a:ext cx="13285" cy="4428"/>
            </a:xfrm>
            <a:custGeom>
              <a:avLst/>
              <a:gdLst>
                <a:gd name="T0" fmla="*/ 0 w 15"/>
                <a:gd name="T1" fmla="*/ 5 h 5"/>
                <a:gd name="T2" fmla="*/ 1 w 15"/>
                <a:gd name="T3" fmla="*/ 4 h 5"/>
                <a:gd name="T4" fmla="*/ 1 w 15"/>
                <a:gd name="T5" fmla="*/ 4 h 5"/>
                <a:gd name="T6" fmla="*/ 3 w 15"/>
                <a:gd name="T7" fmla="*/ 4 h 5"/>
                <a:gd name="T8" fmla="*/ 3 w 15"/>
                <a:gd name="T9" fmla="*/ 4 h 5"/>
                <a:gd name="T10" fmla="*/ 3 w 15"/>
                <a:gd name="T11" fmla="*/ 3 h 5"/>
                <a:gd name="T12" fmla="*/ 5 w 15"/>
                <a:gd name="T13" fmla="*/ 3 h 5"/>
                <a:gd name="T14" fmla="*/ 8 w 15"/>
                <a:gd name="T15" fmla="*/ 3 h 5"/>
                <a:gd name="T16" fmla="*/ 9 w 15"/>
                <a:gd name="T17" fmla="*/ 1 h 5"/>
                <a:gd name="T18" fmla="*/ 9 w 15"/>
                <a:gd name="T19" fmla="*/ 1 h 5"/>
                <a:gd name="T20" fmla="*/ 11 w 15"/>
                <a:gd name="T21" fmla="*/ 1 h 5"/>
                <a:gd name="T22" fmla="*/ 12 w 15"/>
                <a:gd name="T23" fmla="*/ 0 h 5"/>
                <a:gd name="T24" fmla="*/ 12 w 15"/>
                <a:gd name="T25" fmla="*/ 0 h 5"/>
                <a:gd name="T26" fmla="*/ 13 w 15"/>
                <a:gd name="T27" fmla="*/ 0 h 5"/>
                <a:gd name="T28" fmla="*/ 13 w 15"/>
                <a:gd name="T29" fmla="*/ 0 h 5"/>
                <a:gd name="T30" fmla="*/ 15 w 15"/>
                <a:gd name="T31" fmla="*/ 0 h 5"/>
                <a:gd name="T32" fmla="*/ 15 w 15"/>
                <a:gd name="T33" fmla="*/ 0 h 5"/>
                <a:gd name="T34" fmla="*/ 15 w 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3" name="Freeform 500"/>
            <p:cNvSpPr>
              <a:spLocks/>
            </p:cNvSpPr>
            <p:nvPr/>
          </p:nvSpPr>
          <p:spPr bwMode="auto">
            <a:xfrm>
              <a:off x="7284572" y="2123355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4" name="Freeform 501"/>
            <p:cNvSpPr>
              <a:spLocks/>
            </p:cNvSpPr>
            <p:nvPr/>
          </p:nvSpPr>
          <p:spPr bwMode="auto">
            <a:xfrm>
              <a:off x="7260659" y="2111842"/>
              <a:ext cx="23912" cy="13285"/>
            </a:xfrm>
            <a:custGeom>
              <a:avLst/>
              <a:gdLst>
                <a:gd name="T0" fmla="*/ 0 w 27"/>
                <a:gd name="T1" fmla="*/ 0 h 15"/>
                <a:gd name="T2" fmla="*/ 1 w 27"/>
                <a:gd name="T3" fmla="*/ 0 h 15"/>
                <a:gd name="T4" fmla="*/ 3 w 27"/>
                <a:gd name="T5" fmla="*/ 1 h 15"/>
                <a:gd name="T6" fmla="*/ 3 w 27"/>
                <a:gd name="T7" fmla="*/ 1 h 15"/>
                <a:gd name="T8" fmla="*/ 3 w 27"/>
                <a:gd name="T9" fmla="*/ 1 h 15"/>
                <a:gd name="T10" fmla="*/ 4 w 27"/>
                <a:gd name="T11" fmla="*/ 1 h 15"/>
                <a:gd name="T12" fmla="*/ 4 w 27"/>
                <a:gd name="T13" fmla="*/ 1 h 15"/>
                <a:gd name="T14" fmla="*/ 5 w 27"/>
                <a:gd name="T15" fmla="*/ 1 h 15"/>
                <a:gd name="T16" fmla="*/ 5 w 27"/>
                <a:gd name="T17" fmla="*/ 1 h 15"/>
                <a:gd name="T18" fmla="*/ 5 w 27"/>
                <a:gd name="T19" fmla="*/ 0 h 15"/>
                <a:gd name="T20" fmla="*/ 7 w 27"/>
                <a:gd name="T21" fmla="*/ 0 h 15"/>
                <a:gd name="T22" fmla="*/ 7 w 27"/>
                <a:gd name="T23" fmla="*/ 0 h 15"/>
                <a:gd name="T24" fmla="*/ 8 w 27"/>
                <a:gd name="T25" fmla="*/ 1 h 15"/>
                <a:gd name="T26" fmla="*/ 11 w 27"/>
                <a:gd name="T27" fmla="*/ 3 h 15"/>
                <a:gd name="T28" fmla="*/ 12 w 27"/>
                <a:gd name="T29" fmla="*/ 4 h 15"/>
                <a:gd name="T30" fmla="*/ 12 w 27"/>
                <a:gd name="T31" fmla="*/ 4 h 15"/>
                <a:gd name="T32" fmla="*/ 13 w 27"/>
                <a:gd name="T33" fmla="*/ 4 h 15"/>
                <a:gd name="T34" fmla="*/ 13 w 27"/>
                <a:gd name="T35" fmla="*/ 4 h 15"/>
                <a:gd name="T36" fmla="*/ 13 w 27"/>
                <a:gd name="T37" fmla="*/ 5 h 15"/>
                <a:gd name="T38" fmla="*/ 13 w 27"/>
                <a:gd name="T39" fmla="*/ 7 h 15"/>
                <a:gd name="T40" fmla="*/ 15 w 27"/>
                <a:gd name="T41" fmla="*/ 8 h 15"/>
                <a:gd name="T42" fmla="*/ 15 w 27"/>
                <a:gd name="T43" fmla="*/ 9 h 15"/>
                <a:gd name="T44" fmla="*/ 15 w 27"/>
                <a:gd name="T45" fmla="*/ 11 h 15"/>
                <a:gd name="T46" fmla="*/ 15 w 27"/>
                <a:gd name="T47" fmla="*/ 11 h 15"/>
                <a:gd name="T48" fmla="*/ 16 w 27"/>
                <a:gd name="T49" fmla="*/ 11 h 15"/>
                <a:gd name="T50" fmla="*/ 17 w 27"/>
                <a:gd name="T51" fmla="*/ 11 h 15"/>
                <a:gd name="T52" fmla="*/ 19 w 27"/>
                <a:gd name="T53" fmla="*/ 12 h 15"/>
                <a:gd name="T54" fmla="*/ 20 w 27"/>
                <a:gd name="T55" fmla="*/ 12 h 15"/>
                <a:gd name="T56" fmla="*/ 23 w 27"/>
                <a:gd name="T57" fmla="*/ 13 h 15"/>
                <a:gd name="T58" fmla="*/ 23 w 27"/>
                <a:gd name="T59" fmla="*/ 13 h 15"/>
                <a:gd name="T60" fmla="*/ 24 w 27"/>
                <a:gd name="T61" fmla="*/ 13 h 15"/>
                <a:gd name="T62" fmla="*/ 25 w 27"/>
                <a:gd name="T63" fmla="*/ 15 h 15"/>
                <a:gd name="T64" fmla="*/ 25 w 27"/>
                <a:gd name="T65" fmla="*/ 13 h 15"/>
                <a:gd name="T66" fmla="*/ 27 w 27"/>
                <a:gd name="T6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5" name="Freeform 502"/>
            <p:cNvSpPr>
              <a:spLocks/>
            </p:cNvSpPr>
            <p:nvPr/>
          </p:nvSpPr>
          <p:spPr bwMode="auto">
            <a:xfrm>
              <a:off x="7282801" y="2122470"/>
              <a:ext cx="6200" cy="7085"/>
            </a:xfrm>
            <a:custGeom>
              <a:avLst/>
              <a:gdLst>
                <a:gd name="T0" fmla="*/ 3 w 7"/>
                <a:gd name="T1" fmla="*/ 1 h 8"/>
                <a:gd name="T2" fmla="*/ 5 w 7"/>
                <a:gd name="T3" fmla="*/ 0 h 8"/>
                <a:gd name="T4" fmla="*/ 6 w 7"/>
                <a:gd name="T5" fmla="*/ 0 h 8"/>
                <a:gd name="T6" fmla="*/ 6 w 7"/>
                <a:gd name="T7" fmla="*/ 0 h 8"/>
                <a:gd name="T8" fmla="*/ 6 w 7"/>
                <a:gd name="T9" fmla="*/ 0 h 8"/>
                <a:gd name="T10" fmla="*/ 7 w 7"/>
                <a:gd name="T11" fmla="*/ 0 h 8"/>
                <a:gd name="T12" fmla="*/ 7 w 7"/>
                <a:gd name="T13" fmla="*/ 1 h 8"/>
                <a:gd name="T14" fmla="*/ 7 w 7"/>
                <a:gd name="T15" fmla="*/ 1 h 8"/>
                <a:gd name="T16" fmla="*/ 7 w 7"/>
                <a:gd name="T17" fmla="*/ 3 h 8"/>
                <a:gd name="T18" fmla="*/ 7 w 7"/>
                <a:gd name="T19" fmla="*/ 4 h 8"/>
                <a:gd name="T20" fmla="*/ 7 w 7"/>
                <a:gd name="T21" fmla="*/ 4 h 8"/>
                <a:gd name="T22" fmla="*/ 7 w 7"/>
                <a:gd name="T23" fmla="*/ 4 h 8"/>
                <a:gd name="T24" fmla="*/ 6 w 7"/>
                <a:gd name="T25" fmla="*/ 3 h 8"/>
                <a:gd name="T26" fmla="*/ 6 w 7"/>
                <a:gd name="T27" fmla="*/ 3 h 8"/>
                <a:gd name="T28" fmla="*/ 5 w 7"/>
                <a:gd name="T29" fmla="*/ 3 h 8"/>
                <a:gd name="T30" fmla="*/ 3 w 7"/>
                <a:gd name="T31" fmla="*/ 3 h 8"/>
                <a:gd name="T32" fmla="*/ 2 w 7"/>
                <a:gd name="T33" fmla="*/ 3 h 8"/>
                <a:gd name="T34" fmla="*/ 2 w 7"/>
                <a:gd name="T35" fmla="*/ 4 h 8"/>
                <a:gd name="T36" fmla="*/ 0 w 7"/>
                <a:gd name="T37" fmla="*/ 4 h 8"/>
                <a:gd name="T38" fmla="*/ 0 w 7"/>
                <a:gd name="T39" fmla="*/ 4 h 8"/>
                <a:gd name="T40" fmla="*/ 0 w 7"/>
                <a:gd name="T41" fmla="*/ 4 h 8"/>
                <a:gd name="T42" fmla="*/ 0 w 7"/>
                <a:gd name="T43" fmla="*/ 6 h 8"/>
                <a:gd name="T44" fmla="*/ 0 w 7"/>
                <a:gd name="T45" fmla="*/ 7 h 8"/>
                <a:gd name="T46" fmla="*/ 0 w 7"/>
                <a:gd name="T47" fmla="*/ 8 h 8"/>
                <a:gd name="T48" fmla="*/ 0 w 7"/>
                <a:gd name="T4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8">
                  <a:moveTo>
                    <a:pt x="3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6" name="Freeform 503"/>
            <p:cNvSpPr>
              <a:spLocks/>
            </p:cNvSpPr>
            <p:nvPr/>
          </p:nvSpPr>
          <p:spPr bwMode="auto">
            <a:xfrm>
              <a:off x="7279258" y="2129555"/>
              <a:ext cx="7971" cy="9742"/>
            </a:xfrm>
            <a:custGeom>
              <a:avLst/>
              <a:gdLst>
                <a:gd name="T0" fmla="*/ 4 w 9"/>
                <a:gd name="T1" fmla="*/ 0 h 11"/>
                <a:gd name="T2" fmla="*/ 4 w 9"/>
                <a:gd name="T3" fmla="*/ 0 h 11"/>
                <a:gd name="T4" fmla="*/ 3 w 9"/>
                <a:gd name="T5" fmla="*/ 2 h 11"/>
                <a:gd name="T6" fmla="*/ 2 w 9"/>
                <a:gd name="T7" fmla="*/ 2 h 11"/>
                <a:gd name="T8" fmla="*/ 2 w 9"/>
                <a:gd name="T9" fmla="*/ 2 h 11"/>
                <a:gd name="T10" fmla="*/ 2 w 9"/>
                <a:gd name="T11" fmla="*/ 2 h 11"/>
                <a:gd name="T12" fmla="*/ 2 w 9"/>
                <a:gd name="T13" fmla="*/ 3 h 11"/>
                <a:gd name="T14" fmla="*/ 0 w 9"/>
                <a:gd name="T15" fmla="*/ 3 h 11"/>
                <a:gd name="T16" fmla="*/ 0 w 9"/>
                <a:gd name="T17" fmla="*/ 4 h 11"/>
                <a:gd name="T18" fmla="*/ 2 w 9"/>
                <a:gd name="T19" fmla="*/ 4 h 11"/>
                <a:gd name="T20" fmla="*/ 3 w 9"/>
                <a:gd name="T21" fmla="*/ 6 h 11"/>
                <a:gd name="T22" fmla="*/ 3 w 9"/>
                <a:gd name="T23" fmla="*/ 6 h 11"/>
                <a:gd name="T24" fmla="*/ 3 w 9"/>
                <a:gd name="T25" fmla="*/ 7 h 11"/>
                <a:gd name="T26" fmla="*/ 3 w 9"/>
                <a:gd name="T27" fmla="*/ 8 h 11"/>
                <a:gd name="T28" fmla="*/ 4 w 9"/>
                <a:gd name="T29" fmla="*/ 8 h 11"/>
                <a:gd name="T30" fmla="*/ 4 w 9"/>
                <a:gd name="T31" fmla="*/ 8 h 11"/>
                <a:gd name="T32" fmla="*/ 6 w 9"/>
                <a:gd name="T33" fmla="*/ 8 h 11"/>
                <a:gd name="T34" fmla="*/ 7 w 9"/>
                <a:gd name="T35" fmla="*/ 10 h 11"/>
                <a:gd name="T36" fmla="*/ 9 w 9"/>
                <a:gd name="T37" fmla="*/ 10 h 11"/>
                <a:gd name="T38" fmla="*/ 9 w 9"/>
                <a:gd name="T39" fmla="*/ 10 h 11"/>
                <a:gd name="T40" fmla="*/ 9 w 9"/>
                <a:gd name="T41" fmla="*/ 10 h 11"/>
                <a:gd name="T42" fmla="*/ 9 w 9"/>
                <a:gd name="T43" fmla="*/ 11 h 11"/>
                <a:gd name="T44" fmla="*/ 9 w 9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7" name="Freeform 504"/>
            <p:cNvSpPr>
              <a:spLocks/>
            </p:cNvSpPr>
            <p:nvPr/>
          </p:nvSpPr>
          <p:spPr bwMode="auto">
            <a:xfrm>
              <a:off x="7284572" y="2139297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8" name="Freeform 505"/>
            <p:cNvSpPr>
              <a:spLocks/>
            </p:cNvSpPr>
            <p:nvPr/>
          </p:nvSpPr>
          <p:spPr bwMode="auto">
            <a:xfrm>
              <a:off x="7282801" y="2141954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9" name="Freeform 506"/>
            <p:cNvSpPr>
              <a:spLocks/>
            </p:cNvSpPr>
            <p:nvPr/>
          </p:nvSpPr>
          <p:spPr bwMode="auto">
            <a:xfrm>
              <a:off x="7281915" y="2141954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0" name="Line 507"/>
            <p:cNvSpPr>
              <a:spLocks noChangeShapeType="1"/>
            </p:cNvSpPr>
            <p:nvPr/>
          </p:nvSpPr>
          <p:spPr bwMode="auto">
            <a:xfrm flipH="1">
              <a:off x="7281029" y="2142840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1" name="Freeform 508"/>
            <p:cNvSpPr>
              <a:spLocks/>
            </p:cNvSpPr>
            <p:nvPr/>
          </p:nvSpPr>
          <p:spPr bwMode="auto">
            <a:xfrm>
              <a:off x="7278372" y="2142840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1 w 3"/>
                <a:gd name="T5" fmla="*/ 1 h 10"/>
                <a:gd name="T6" fmla="*/ 0 w 3"/>
                <a:gd name="T7" fmla="*/ 3 h 10"/>
                <a:gd name="T8" fmla="*/ 0 w 3"/>
                <a:gd name="T9" fmla="*/ 4 h 10"/>
                <a:gd name="T10" fmla="*/ 0 w 3"/>
                <a:gd name="T11" fmla="*/ 4 h 10"/>
                <a:gd name="T12" fmla="*/ 1 w 3"/>
                <a:gd name="T13" fmla="*/ 6 h 10"/>
                <a:gd name="T14" fmla="*/ 1 w 3"/>
                <a:gd name="T15" fmla="*/ 7 h 10"/>
                <a:gd name="T16" fmla="*/ 1 w 3"/>
                <a:gd name="T17" fmla="*/ 7 h 10"/>
                <a:gd name="T18" fmla="*/ 1 w 3"/>
                <a:gd name="T19" fmla="*/ 8 h 10"/>
                <a:gd name="T20" fmla="*/ 1 w 3"/>
                <a:gd name="T21" fmla="*/ 10 h 10"/>
                <a:gd name="T22" fmla="*/ 0 w 3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2" name="Line 509"/>
            <p:cNvSpPr>
              <a:spLocks noChangeShapeType="1"/>
            </p:cNvSpPr>
            <p:nvPr/>
          </p:nvSpPr>
          <p:spPr bwMode="auto">
            <a:xfrm flipH="1">
              <a:off x="7281029" y="2156124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3" name="Freeform 510"/>
            <p:cNvSpPr>
              <a:spLocks/>
            </p:cNvSpPr>
            <p:nvPr/>
          </p:nvSpPr>
          <p:spPr bwMode="auto">
            <a:xfrm>
              <a:off x="7278372" y="2157010"/>
              <a:ext cx="2657" cy="7085"/>
            </a:xfrm>
            <a:custGeom>
              <a:avLst/>
              <a:gdLst>
                <a:gd name="T0" fmla="*/ 3 w 3"/>
                <a:gd name="T1" fmla="*/ 0 h 8"/>
                <a:gd name="T2" fmla="*/ 3 w 3"/>
                <a:gd name="T3" fmla="*/ 0 h 8"/>
                <a:gd name="T4" fmla="*/ 3 w 3"/>
                <a:gd name="T5" fmla="*/ 2 h 8"/>
                <a:gd name="T6" fmla="*/ 3 w 3"/>
                <a:gd name="T7" fmla="*/ 2 h 8"/>
                <a:gd name="T8" fmla="*/ 1 w 3"/>
                <a:gd name="T9" fmla="*/ 4 h 8"/>
                <a:gd name="T10" fmla="*/ 0 w 3"/>
                <a:gd name="T11" fmla="*/ 4 h 8"/>
                <a:gd name="T12" fmla="*/ 0 w 3"/>
                <a:gd name="T13" fmla="*/ 6 h 8"/>
                <a:gd name="T14" fmla="*/ 0 w 3"/>
                <a:gd name="T15" fmla="*/ 6 h 8"/>
                <a:gd name="T16" fmla="*/ 0 w 3"/>
                <a:gd name="T17" fmla="*/ 6 h 8"/>
                <a:gd name="T18" fmla="*/ 0 w 3"/>
                <a:gd name="T19" fmla="*/ 7 h 8"/>
                <a:gd name="T20" fmla="*/ 1 w 3"/>
                <a:gd name="T21" fmla="*/ 7 h 8"/>
                <a:gd name="T22" fmla="*/ 1 w 3"/>
                <a:gd name="T23" fmla="*/ 7 h 8"/>
                <a:gd name="T24" fmla="*/ 3 w 3"/>
                <a:gd name="T25" fmla="*/ 8 h 8"/>
                <a:gd name="T26" fmla="*/ 3 w 3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4" name="Freeform 511"/>
            <p:cNvSpPr>
              <a:spLocks/>
            </p:cNvSpPr>
            <p:nvPr/>
          </p:nvSpPr>
          <p:spPr bwMode="auto">
            <a:xfrm>
              <a:off x="7267744" y="2164095"/>
              <a:ext cx="20370" cy="15942"/>
            </a:xfrm>
            <a:custGeom>
              <a:avLst/>
              <a:gdLst>
                <a:gd name="T0" fmla="*/ 15 w 23"/>
                <a:gd name="T1" fmla="*/ 0 h 18"/>
                <a:gd name="T2" fmla="*/ 17 w 23"/>
                <a:gd name="T3" fmla="*/ 2 h 18"/>
                <a:gd name="T4" fmla="*/ 19 w 23"/>
                <a:gd name="T5" fmla="*/ 2 h 18"/>
                <a:gd name="T6" fmla="*/ 22 w 23"/>
                <a:gd name="T7" fmla="*/ 2 h 18"/>
                <a:gd name="T8" fmla="*/ 22 w 23"/>
                <a:gd name="T9" fmla="*/ 2 h 18"/>
                <a:gd name="T10" fmla="*/ 23 w 23"/>
                <a:gd name="T11" fmla="*/ 2 h 18"/>
                <a:gd name="T12" fmla="*/ 23 w 23"/>
                <a:gd name="T13" fmla="*/ 3 h 18"/>
                <a:gd name="T14" fmla="*/ 23 w 23"/>
                <a:gd name="T15" fmla="*/ 4 h 18"/>
                <a:gd name="T16" fmla="*/ 23 w 23"/>
                <a:gd name="T17" fmla="*/ 4 h 18"/>
                <a:gd name="T18" fmla="*/ 23 w 23"/>
                <a:gd name="T19" fmla="*/ 6 h 18"/>
                <a:gd name="T20" fmla="*/ 23 w 23"/>
                <a:gd name="T21" fmla="*/ 6 h 18"/>
                <a:gd name="T22" fmla="*/ 22 w 23"/>
                <a:gd name="T23" fmla="*/ 6 h 18"/>
                <a:gd name="T24" fmla="*/ 22 w 23"/>
                <a:gd name="T25" fmla="*/ 6 h 18"/>
                <a:gd name="T26" fmla="*/ 20 w 23"/>
                <a:gd name="T27" fmla="*/ 6 h 18"/>
                <a:gd name="T28" fmla="*/ 19 w 23"/>
                <a:gd name="T29" fmla="*/ 6 h 18"/>
                <a:gd name="T30" fmla="*/ 19 w 23"/>
                <a:gd name="T31" fmla="*/ 7 h 18"/>
                <a:gd name="T32" fmla="*/ 17 w 23"/>
                <a:gd name="T33" fmla="*/ 7 h 18"/>
                <a:gd name="T34" fmla="*/ 17 w 23"/>
                <a:gd name="T35" fmla="*/ 7 h 18"/>
                <a:gd name="T36" fmla="*/ 16 w 23"/>
                <a:gd name="T37" fmla="*/ 9 h 18"/>
                <a:gd name="T38" fmla="*/ 15 w 23"/>
                <a:gd name="T39" fmla="*/ 10 h 18"/>
                <a:gd name="T40" fmla="*/ 15 w 23"/>
                <a:gd name="T41" fmla="*/ 10 h 18"/>
                <a:gd name="T42" fmla="*/ 15 w 23"/>
                <a:gd name="T43" fmla="*/ 10 h 18"/>
                <a:gd name="T44" fmla="*/ 16 w 23"/>
                <a:gd name="T45" fmla="*/ 11 h 18"/>
                <a:gd name="T46" fmla="*/ 16 w 23"/>
                <a:gd name="T47" fmla="*/ 11 h 18"/>
                <a:gd name="T48" fmla="*/ 16 w 23"/>
                <a:gd name="T49" fmla="*/ 11 h 18"/>
                <a:gd name="T50" fmla="*/ 17 w 23"/>
                <a:gd name="T51" fmla="*/ 11 h 18"/>
                <a:gd name="T52" fmla="*/ 19 w 23"/>
                <a:gd name="T53" fmla="*/ 13 h 18"/>
                <a:gd name="T54" fmla="*/ 20 w 23"/>
                <a:gd name="T55" fmla="*/ 13 h 18"/>
                <a:gd name="T56" fmla="*/ 20 w 23"/>
                <a:gd name="T57" fmla="*/ 13 h 18"/>
                <a:gd name="T58" fmla="*/ 20 w 23"/>
                <a:gd name="T59" fmla="*/ 13 h 18"/>
                <a:gd name="T60" fmla="*/ 20 w 23"/>
                <a:gd name="T61" fmla="*/ 14 h 18"/>
                <a:gd name="T62" fmla="*/ 20 w 23"/>
                <a:gd name="T63" fmla="*/ 14 h 18"/>
                <a:gd name="T64" fmla="*/ 20 w 23"/>
                <a:gd name="T65" fmla="*/ 14 h 18"/>
                <a:gd name="T66" fmla="*/ 19 w 23"/>
                <a:gd name="T67" fmla="*/ 14 h 18"/>
                <a:gd name="T68" fmla="*/ 16 w 23"/>
                <a:gd name="T69" fmla="*/ 15 h 18"/>
                <a:gd name="T70" fmla="*/ 16 w 23"/>
                <a:gd name="T71" fmla="*/ 17 h 18"/>
                <a:gd name="T72" fmla="*/ 15 w 23"/>
                <a:gd name="T73" fmla="*/ 15 h 18"/>
                <a:gd name="T74" fmla="*/ 13 w 23"/>
                <a:gd name="T75" fmla="*/ 15 h 18"/>
                <a:gd name="T76" fmla="*/ 13 w 23"/>
                <a:gd name="T77" fmla="*/ 15 h 18"/>
                <a:gd name="T78" fmla="*/ 12 w 23"/>
                <a:gd name="T79" fmla="*/ 15 h 18"/>
                <a:gd name="T80" fmla="*/ 12 w 23"/>
                <a:gd name="T81" fmla="*/ 15 h 18"/>
                <a:gd name="T82" fmla="*/ 12 w 23"/>
                <a:gd name="T83" fmla="*/ 15 h 18"/>
                <a:gd name="T84" fmla="*/ 12 w 23"/>
                <a:gd name="T85" fmla="*/ 15 h 18"/>
                <a:gd name="T86" fmla="*/ 12 w 23"/>
                <a:gd name="T87" fmla="*/ 17 h 18"/>
                <a:gd name="T88" fmla="*/ 12 w 23"/>
                <a:gd name="T89" fmla="*/ 17 h 18"/>
                <a:gd name="T90" fmla="*/ 11 w 23"/>
                <a:gd name="T91" fmla="*/ 17 h 18"/>
                <a:gd name="T92" fmla="*/ 9 w 23"/>
                <a:gd name="T93" fmla="*/ 17 h 18"/>
                <a:gd name="T94" fmla="*/ 8 w 23"/>
                <a:gd name="T95" fmla="*/ 17 h 18"/>
                <a:gd name="T96" fmla="*/ 5 w 23"/>
                <a:gd name="T97" fmla="*/ 18 h 18"/>
                <a:gd name="T98" fmla="*/ 3 w 23"/>
                <a:gd name="T99" fmla="*/ 18 h 18"/>
                <a:gd name="T100" fmla="*/ 1 w 23"/>
                <a:gd name="T101" fmla="*/ 17 h 18"/>
                <a:gd name="T102" fmla="*/ 0 w 23"/>
                <a:gd name="T103" fmla="*/ 18 h 18"/>
                <a:gd name="T104" fmla="*/ 0 w 23"/>
                <a:gd name="T10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8">
                  <a:moveTo>
                    <a:pt x="15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5" name="Freeform 512"/>
            <p:cNvSpPr>
              <a:spLocks/>
            </p:cNvSpPr>
            <p:nvPr/>
          </p:nvSpPr>
          <p:spPr bwMode="auto">
            <a:xfrm>
              <a:off x="7264202" y="2180037"/>
              <a:ext cx="3543" cy="0"/>
            </a:xfrm>
            <a:custGeom>
              <a:avLst/>
              <a:gdLst>
                <a:gd name="T0" fmla="*/ 4 w 4"/>
                <a:gd name="T1" fmla="*/ 1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6" name="Freeform 513"/>
            <p:cNvSpPr>
              <a:spLocks/>
            </p:cNvSpPr>
            <p:nvPr/>
          </p:nvSpPr>
          <p:spPr bwMode="auto">
            <a:xfrm>
              <a:off x="7258002" y="2179151"/>
              <a:ext cx="6200" cy="886"/>
            </a:xfrm>
            <a:custGeom>
              <a:avLst/>
              <a:gdLst>
                <a:gd name="T0" fmla="*/ 7 w 7"/>
                <a:gd name="T1" fmla="*/ 1 h 1"/>
                <a:gd name="T2" fmla="*/ 7 w 7"/>
                <a:gd name="T3" fmla="*/ 1 h 1"/>
                <a:gd name="T4" fmla="*/ 4 w 7"/>
                <a:gd name="T5" fmla="*/ 1 h 1"/>
                <a:gd name="T6" fmla="*/ 4 w 7"/>
                <a:gd name="T7" fmla="*/ 0 h 1"/>
                <a:gd name="T8" fmla="*/ 4 w 7"/>
                <a:gd name="T9" fmla="*/ 0 h 1"/>
                <a:gd name="T10" fmla="*/ 3 w 7"/>
                <a:gd name="T11" fmla="*/ 0 h 1"/>
                <a:gd name="T12" fmla="*/ 3 w 7"/>
                <a:gd name="T13" fmla="*/ 1 h 1"/>
                <a:gd name="T14" fmla="*/ 0 w 7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lnTo>
                    <a:pt x="7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7" name="Freeform 514"/>
            <p:cNvSpPr>
              <a:spLocks/>
            </p:cNvSpPr>
            <p:nvPr/>
          </p:nvSpPr>
          <p:spPr bwMode="auto">
            <a:xfrm>
              <a:off x="7258002" y="218003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8" name="Freeform 515"/>
            <p:cNvSpPr>
              <a:spLocks/>
            </p:cNvSpPr>
            <p:nvPr/>
          </p:nvSpPr>
          <p:spPr bwMode="auto">
            <a:xfrm>
              <a:off x="7253574" y="2180037"/>
              <a:ext cx="4428" cy="886"/>
            </a:xfrm>
            <a:custGeom>
              <a:avLst/>
              <a:gdLst>
                <a:gd name="T0" fmla="*/ 5 w 5"/>
                <a:gd name="T1" fmla="*/ 1 h 1"/>
                <a:gd name="T2" fmla="*/ 4 w 5"/>
                <a:gd name="T3" fmla="*/ 1 h 1"/>
                <a:gd name="T4" fmla="*/ 1 w 5"/>
                <a:gd name="T5" fmla="*/ 0 h 1"/>
                <a:gd name="T6" fmla="*/ 1 w 5"/>
                <a:gd name="T7" fmla="*/ 0 h 1"/>
                <a:gd name="T8" fmla="*/ 0 w 5"/>
                <a:gd name="T9" fmla="*/ 1 h 1"/>
                <a:gd name="T10" fmla="*/ 0 w 5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9" name="Line 516"/>
            <p:cNvSpPr>
              <a:spLocks noChangeShapeType="1"/>
            </p:cNvSpPr>
            <p:nvPr/>
          </p:nvSpPr>
          <p:spPr bwMode="auto">
            <a:xfrm>
              <a:off x="7253574" y="218092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0" name="Freeform 517"/>
            <p:cNvSpPr>
              <a:spLocks/>
            </p:cNvSpPr>
            <p:nvPr/>
          </p:nvSpPr>
          <p:spPr bwMode="auto">
            <a:xfrm>
              <a:off x="7250032" y="218092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1 w 4"/>
                <a:gd name="T5" fmla="*/ 2 h 3"/>
                <a:gd name="T6" fmla="*/ 1 w 4"/>
                <a:gd name="T7" fmla="*/ 2 h 3"/>
                <a:gd name="T8" fmla="*/ 0 w 4"/>
                <a:gd name="T9" fmla="*/ 2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1" name="Freeform 518"/>
            <p:cNvSpPr>
              <a:spLocks/>
            </p:cNvSpPr>
            <p:nvPr/>
          </p:nvSpPr>
          <p:spPr bwMode="auto">
            <a:xfrm>
              <a:off x="7248260" y="2183580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2" name="Freeform 519"/>
            <p:cNvSpPr>
              <a:spLocks/>
            </p:cNvSpPr>
            <p:nvPr/>
          </p:nvSpPr>
          <p:spPr bwMode="auto">
            <a:xfrm>
              <a:off x="7248260" y="2183580"/>
              <a:ext cx="2657" cy="7971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2 w 3"/>
                <a:gd name="T5" fmla="*/ 1 h 9"/>
                <a:gd name="T6" fmla="*/ 2 w 3"/>
                <a:gd name="T7" fmla="*/ 4 h 9"/>
                <a:gd name="T8" fmla="*/ 3 w 3"/>
                <a:gd name="T9" fmla="*/ 4 h 9"/>
                <a:gd name="T10" fmla="*/ 3 w 3"/>
                <a:gd name="T11" fmla="*/ 7 h 9"/>
                <a:gd name="T12" fmla="*/ 3 w 3"/>
                <a:gd name="T13" fmla="*/ 7 h 9"/>
                <a:gd name="T14" fmla="*/ 3 w 3"/>
                <a:gd name="T15" fmla="*/ 8 h 9"/>
                <a:gd name="T16" fmla="*/ 3 w 3"/>
                <a:gd name="T17" fmla="*/ 9 h 9"/>
                <a:gd name="T18" fmla="*/ 3 w 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3" name="Freeform 520"/>
            <p:cNvSpPr>
              <a:spLocks/>
            </p:cNvSpPr>
            <p:nvPr/>
          </p:nvSpPr>
          <p:spPr bwMode="auto">
            <a:xfrm>
              <a:off x="7248260" y="2191550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2 w 3"/>
                <a:gd name="T7" fmla="*/ 2 h 3"/>
                <a:gd name="T8" fmla="*/ 0 w 3"/>
                <a:gd name="T9" fmla="*/ 2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4" name="Freeform 521"/>
            <p:cNvSpPr>
              <a:spLocks/>
            </p:cNvSpPr>
            <p:nvPr/>
          </p:nvSpPr>
          <p:spPr bwMode="auto">
            <a:xfrm>
              <a:off x="7244718" y="2193322"/>
              <a:ext cx="3543" cy="886"/>
            </a:xfrm>
            <a:custGeom>
              <a:avLst/>
              <a:gdLst>
                <a:gd name="T0" fmla="*/ 4 w 4"/>
                <a:gd name="T1" fmla="*/ 1 h 1"/>
                <a:gd name="T2" fmla="*/ 3 w 4"/>
                <a:gd name="T3" fmla="*/ 1 h 1"/>
                <a:gd name="T4" fmla="*/ 3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5" name="Freeform 522"/>
            <p:cNvSpPr>
              <a:spLocks/>
            </p:cNvSpPr>
            <p:nvPr/>
          </p:nvSpPr>
          <p:spPr bwMode="auto">
            <a:xfrm>
              <a:off x="7240289" y="2193322"/>
              <a:ext cx="4428" cy="442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4 w 5"/>
                <a:gd name="T7" fmla="*/ 0 h 5"/>
                <a:gd name="T8" fmla="*/ 4 w 5"/>
                <a:gd name="T9" fmla="*/ 0 h 5"/>
                <a:gd name="T10" fmla="*/ 3 w 5"/>
                <a:gd name="T11" fmla="*/ 0 h 5"/>
                <a:gd name="T12" fmla="*/ 1 w 5"/>
                <a:gd name="T13" fmla="*/ 1 h 5"/>
                <a:gd name="T14" fmla="*/ 1 w 5"/>
                <a:gd name="T15" fmla="*/ 1 h 5"/>
                <a:gd name="T16" fmla="*/ 1 w 5"/>
                <a:gd name="T17" fmla="*/ 3 h 5"/>
                <a:gd name="T18" fmla="*/ 1 w 5"/>
                <a:gd name="T19" fmla="*/ 4 h 5"/>
                <a:gd name="T20" fmla="*/ 0 w 5"/>
                <a:gd name="T21" fmla="*/ 5 h 5"/>
                <a:gd name="T22" fmla="*/ 0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6" name="Freeform 523"/>
            <p:cNvSpPr>
              <a:spLocks/>
            </p:cNvSpPr>
            <p:nvPr/>
          </p:nvSpPr>
          <p:spPr bwMode="auto">
            <a:xfrm>
              <a:off x="7234976" y="2197750"/>
              <a:ext cx="5314" cy="5314"/>
            </a:xfrm>
            <a:custGeom>
              <a:avLst/>
              <a:gdLst>
                <a:gd name="T0" fmla="*/ 6 w 6"/>
                <a:gd name="T1" fmla="*/ 0 h 6"/>
                <a:gd name="T2" fmla="*/ 5 w 6"/>
                <a:gd name="T3" fmla="*/ 2 h 6"/>
                <a:gd name="T4" fmla="*/ 5 w 6"/>
                <a:gd name="T5" fmla="*/ 3 h 6"/>
                <a:gd name="T6" fmla="*/ 5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2 w 6"/>
                <a:gd name="T15" fmla="*/ 2 h 6"/>
                <a:gd name="T16" fmla="*/ 2 w 6"/>
                <a:gd name="T17" fmla="*/ 2 h 6"/>
                <a:gd name="T18" fmla="*/ 2 w 6"/>
                <a:gd name="T19" fmla="*/ 3 h 6"/>
                <a:gd name="T20" fmla="*/ 0 w 6"/>
                <a:gd name="T21" fmla="*/ 3 h 6"/>
                <a:gd name="T22" fmla="*/ 0 w 6"/>
                <a:gd name="T23" fmla="*/ 6 h 6"/>
                <a:gd name="T24" fmla="*/ 0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7" name="Line 524"/>
            <p:cNvSpPr>
              <a:spLocks noChangeShapeType="1"/>
            </p:cNvSpPr>
            <p:nvPr/>
          </p:nvSpPr>
          <p:spPr bwMode="auto">
            <a:xfrm flipH="1">
              <a:off x="7234090" y="2203064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8" name="Freeform 525"/>
            <p:cNvSpPr>
              <a:spLocks/>
            </p:cNvSpPr>
            <p:nvPr/>
          </p:nvSpPr>
          <p:spPr bwMode="auto">
            <a:xfrm>
              <a:off x="7234090" y="2204835"/>
              <a:ext cx="5314" cy="8856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 h 10"/>
                <a:gd name="T4" fmla="*/ 0 w 6"/>
                <a:gd name="T5" fmla="*/ 3 h 10"/>
                <a:gd name="T6" fmla="*/ 1 w 6"/>
                <a:gd name="T7" fmla="*/ 3 h 10"/>
                <a:gd name="T8" fmla="*/ 3 w 6"/>
                <a:gd name="T9" fmla="*/ 4 h 10"/>
                <a:gd name="T10" fmla="*/ 3 w 6"/>
                <a:gd name="T11" fmla="*/ 4 h 10"/>
                <a:gd name="T12" fmla="*/ 4 w 6"/>
                <a:gd name="T13" fmla="*/ 4 h 10"/>
                <a:gd name="T14" fmla="*/ 4 w 6"/>
                <a:gd name="T15" fmla="*/ 4 h 10"/>
                <a:gd name="T16" fmla="*/ 6 w 6"/>
                <a:gd name="T17" fmla="*/ 6 h 10"/>
                <a:gd name="T18" fmla="*/ 6 w 6"/>
                <a:gd name="T19" fmla="*/ 6 h 10"/>
                <a:gd name="T20" fmla="*/ 6 w 6"/>
                <a:gd name="T21" fmla="*/ 7 h 10"/>
                <a:gd name="T22" fmla="*/ 6 w 6"/>
                <a:gd name="T23" fmla="*/ 7 h 10"/>
                <a:gd name="T24" fmla="*/ 6 w 6"/>
                <a:gd name="T25" fmla="*/ 8 h 10"/>
                <a:gd name="T26" fmla="*/ 6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9" name="Freeform 526"/>
            <p:cNvSpPr>
              <a:spLocks/>
            </p:cNvSpPr>
            <p:nvPr/>
          </p:nvSpPr>
          <p:spPr bwMode="auto">
            <a:xfrm>
              <a:off x="7239404" y="2213692"/>
              <a:ext cx="3543" cy="620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1 w 4"/>
                <a:gd name="T9" fmla="*/ 1 h 7"/>
                <a:gd name="T10" fmla="*/ 1 w 4"/>
                <a:gd name="T11" fmla="*/ 1 h 7"/>
                <a:gd name="T12" fmla="*/ 2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4 h 7"/>
                <a:gd name="T20" fmla="*/ 4 w 4"/>
                <a:gd name="T21" fmla="*/ 5 h 7"/>
                <a:gd name="T22" fmla="*/ 4 w 4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0" name="Freeform 527"/>
            <p:cNvSpPr>
              <a:spLocks/>
            </p:cNvSpPr>
            <p:nvPr/>
          </p:nvSpPr>
          <p:spPr bwMode="auto">
            <a:xfrm>
              <a:off x="7242946" y="2219891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1" name="Freeform 528"/>
            <p:cNvSpPr>
              <a:spLocks/>
            </p:cNvSpPr>
            <p:nvPr/>
          </p:nvSpPr>
          <p:spPr bwMode="auto">
            <a:xfrm>
              <a:off x="7240289" y="2220777"/>
              <a:ext cx="4428" cy="6200"/>
            </a:xfrm>
            <a:custGeom>
              <a:avLst/>
              <a:gdLst>
                <a:gd name="T0" fmla="*/ 4 w 5"/>
                <a:gd name="T1" fmla="*/ 0 h 7"/>
                <a:gd name="T2" fmla="*/ 4 w 5"/>
                <a:gd name="T3" fmla="*/ 0 h 7"/>
                <a:gd name="T4" fmla="*/ 4 w 5"/>
                <a:gd name="T5" fmla="*/ 0 h 7"/>
                <a:gd name="T6" fmla="*/ 4 w 5"/>
                <a:gd name="T7" fmla="*/ 0 h 7"/>
                <a:gd name="T8" fmla="*/ 5 w 5"/>
                <a:gd name="T9" fmla="*/ 1 h 7"/>
                <a:gd name="T10" fmla="*/ 5 w 5"/>
                <a:gd name="T11" fmla="*/ 3 h 7"/>
                <a:gd name="T12" fmla="*/ 4 w 5"/>
                <a:gd name="T13" fmla="*/ 3 h 7"/>
                <a:gd name="T14" fmla="*/ 3 w 5"/>
                <a:gd name="T15" fmla="*/ 4 h 7"/>
                <a:gd name="T16" fmla="*/ 1 w 5"/>
                <a:gd name="T17" fmla="*/ 5 h 7"/>
                <a:gd name="T18" fmla="*/ 1 w 5"/>
                <a:gd name="T19" fmla="*/ 5 h 7"/>
                <a:gd name="T20" fmla="*/ 1 w 5"/>
                <a:gd name="T21" fmla="*/ 7 h 7"/>
                <a:gd name="T22" fmla="*/ 0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2" name="Freeform 529"/>
            <p:cNvSpPr>
              <a:spLocks/>
            </p:cNvSpPr>
            <p:nvPr/>
          </p:nvSpPr>
          <p:spPr bwMode="auto">
            <a:xfrm>
              <a:off x="7240289" y="2226976"/>
              <a:ext cx="0" cy="1771"/>
            </a:xfrm>
            <a:custGeom>
              <a:avLst/>
              <a:gdLst>
                <a:gd name="T0" fmla="*/ 0 h 2"/>
                <a:gd name="T1" fmla="*/ 1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3" name="Freeform 530"/>
            <p:cNvSpPr>
              <a:spLocks/>
            </p:cNvSpPr>
            <p:nvPr/>
          </p:nvSpPr>
          <p:spPr bwMode="auto">
            <a:xfrm>
              <a:off x="7243832" y="2237604"/>
              <a:ext cx="6200" cy="14170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1 w 7"/>
                <a:gd name="T5" fmla="*/ 0 h 16"/>
                <a:gd name="T6" fmla="*/ 1 w 7"/>
                <a:gd name="T7" fmla="*/ 0 h 16"/>
                <a:gd name="T8" fmla="*/ 1 w 7"/>
                <a:gd name="T9" fmla="*/ 1 h 16"/>
                <a:gd name="T10" fmla="*/ 1 w 7"/>
                <a:gd name="T11" fmla="*/ 2 h 16"/>
                <a:gd name="T12" fmla="*/ 3 w 7"/>
                <a:gd name="T13" fmla="*/ 2 h 16"/>
                <a:gd name="T14" fmla="*/ 3 w 7"/>
                <a:gd name="T15" fmla="*/ 4 h 16"/>
                <a:gd name="T16" fmla="*/ 3 w 7"/>
                <a:gd name="T17" fmla="*/ 4 h 16"/>
                <a:gd name="T18" fmla="*/ 3 w 7"/>
                <a:gd name="T19" fmla="*/ 5 h 16"/>
                <a:gd name="T20" fmla="*/ 4 w 7"/>
                <a:gd name="T21" fmla="*/ 7 h 16"/>
                <a:gd name="T22" fmla="*/ 4 w 7"/>
                <a:gd name="T23" fmla="*/ 8 h 16"/>
                <a:gd name="T24" fmla="*/ 4 w 7"/>
                <a:gd name="T25" fmla="*/ 8 h 16"/>
                <a:gd name="T26" fmla="*/ 4 w 7"/>
                <a:gd name="T27" fmla="*/ 9 h 16"/>
                <a:gd name="T28" fmla="*/ 4 w 7"/>
                <a:gd name="T29" fmla="*/ 9 h 16"/>
                <a:gd name="T30" fmla="*/ 4 w 7"/>
                <a:gd name="T31" fmla="*/ 9 h 16"/>
                <a:gd name="T32" fmla="*/ 4 w 7"/>
                <a:gd name="T33" fmla="*/ 11 h 16"/>
                <a:gd name="T34" fmla="*/ 4 w 7"/>
                <a:gd name="T35" fmla="*/ 11 h 16"/>
                <a:gd name="T36" fmla="*/ 5 w 7"/>
                <a:gd name="T37" fmla="*/ 11 h 16"/>
                <a:gd name="T38" fmla="*/ 5 w 7"/>
                <a:gd name="T39" fmla="*/ 12 h 16"/>
                <a:gd name="T40" fmla="*/ 5 w 7"/>
                <a:gd name="T41" fmla="*/ 12 h 16"/>
                <a:gd name="T42" fmla="*/ 5 w 7"/>
                <a:gd name="T43" fmla="*/ 12 h 16"/>
                <a:gd name="T44" fmla="*/ 5 w 7"/>
                <a:gd name="T45" fmla="*/ 13 h 16"/>
                <a:gd name="T46" fmla="*/ 7 w 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4" name="Freeform 531"/>
            <p:cNvSpPr>
              <a:spLocks/>
            </p:cNvSpPr>
            <p:nvPr/>
          </p:nvSpPr>
          <p:spPr bwMode="auto">
            <a:xfrm>
              <a:off x="7250032" y="2251774"/>
              <a:ext cx="7085" cy="620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1 w 8"/>
                <a:gd name="T5" fmla="*/ 1 h 7"/>
                <a:gd name="T6" fmla="*/ 1 w 8"/>
                <a:gd name="T7" fmla="*/ 1 h 7"/>
                <a:gd name="T8" fmla="*/ 1 w 8"/>
                <a:gd name="T9" fmla="*/ 1 h 7"/>
                <a:gd name="T10" fmla="*/ 1 w 8"/>
                <a:gd name="T11" fmla="*/ 1 h 7"/>
                <a:gd name="T12" fmla="*/ 2 w 8"/>
                <a:gd name="T13" fmla="*/ 4 h 7"/>
                <a:gd name="T14" fmla="*/ 2 w 8"/>
                <a:gd name="T15" fmla="*/ 4 h 7"/>
                <a:gd name="T16" fmla="*/ 4 w 8"/>
                <a:gd name="T17" fmla="*/ 5 h 7"/>
                <a:gd name="T18" fmla="*/ 4 w 8"/>
                <a:gd name="T19" fmla="*/ 5 h 7"/>
                <a:gd name="T20" fmla="*/ 5 w 8"/>
                <a:gd name="T21" fmla="*/ 5 h 7"/>
                <a:gd name="T22" fmla="*/ 6 w 8"/>
                <a:gd name="T23" fmla="*/ 7 h 7"/>
                <a:gd name="T24" fmla="*/ 8 w 8"/>
                <a:gd name="T25" fmla="*/ 7 h 7"/>
                <a:gd name="T26" fmla="*/ 8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5" name="Freeform 532"/>
            <p:cNvSpPr>
              <a:spLocks/>
            </p:cNvSpPr>
            <p:nvPr/>
          </p:nvSpPr>
          <p:spPr bwMode="auto">
            <a:xfrm>
              <a:off x="7257117" y="2257974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6" name="Freeform 533"/>
            <p:cNvSpPr>
              <a:spLocks/>
            </p:cNvSpPr>
            <p:nvPr/>
          </p:nvSpPr>
          <p:spPr bwMode="auto">
            <a:xfrm>
              <a:off x="7258888" y="2255317"/>
              <a:ext cx="15942" cy="7085"/>
            </a:xfrm>
            <a:custGeom>
              <a:avLst/>
              <a:gdLst>
                <a:gd name="T0" fmla="*/ 0 w 18"/>
                <a:gd name="T1" fmla="*/ 3 h 8"/>
                <a:gd name="T2" fmla="*/ 3 w 18"/>
                <a:gd name="T3" fmla="*/ 3 h 8"/>
                <a:gd name="T4" fmla="*/ 5 w 18"/>
                <a:gd name="T5" fmla="*/ 3 h 8"/>
                <a:gd name="T6" fmla="*/ 7 w 18"/>
                <a:gd name="T7" fmla="*/ 1 h 8"/>
                <a:gd name="T8" fmla="*/ 7 w 18"/>
                <a:gd name="T9" fmla="*/ 1 h 8"/>
                <a:gd name="T10" fmla="*/ 10 w 18"/>
                <a:gd name="T11" fmla="*/ 0 h 8"/>
                <a:gd name="T12" fmla="*/ 10 w 18"/>
                <a:gd name="T13" fmla="*/ 0 h 8"/>
                <a:gd name="T14" fmla="*/ 11 w 18"/>
                <a:gd name="T15" fmla="*/ 0 h 8"/>
                <a:gd name="T16" fmla="*/ 14 w 18"/>
                <a:gd name="T17" fmla="*/ 1 h 8"/>
                <a:gd name="T18" fmla="*/ 14 w 18"/>
                <a:gd name="T19" fmla="*/ 1 h 8"/>
                <a:gd name="T20" fmla="*/ 15 w 18"/>
                <a:gd name="T21" fmla="*/ 3 h 8"/>
                <a:gd name="T22" fmla="*/ 17 w 18"/>
                <a:gd name="T23" fmla="*/ 4 h 8"/>
                <a:gd name="T24" fmla="*/ 18 w 18"/>
                <a:gd name="T25" fmla="*/ 4 h 8"/>
                <a:gd name="T26" fmla="*/ 18 w 18"/>
                <a:gd name="T27" fmla="*/ 4 h 8"/>
                <a:gd name="T28" fmla="*/ 18 w 18"/>
                <a:gd name="T29" fmla="*/ 5 h 8"/>
                <a:gd name="T30" fmla="*/ 17 w 18"/>
                <a:gd name="T31" fmla="*/ 7 h 8"/>
                <a:gd name="T32" fmla="*/ 17 w 18"/>
                <a:gd name="T33" fmla="*/ 8 h 8"/>
                <a:gd name="T34" fmla="*/ 17 w 18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7" name="Freeform 534"/>
            <p:cNvSpPr>
              <a:spLocks/>
            </p:cNvSpPr>
            <p:nvPr/>
          </p:nvSpPr>
          <p:spPr bwMode="auto">
            <a:xfrm>
              <a:off x="7273944" y="2262402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8" name="Freeform 535"/>
            <p:cNvSpPr>
              <a:spLocks/>
            </p:cNvSpPr>
            <p:nvPr/>
          </p:nvSpPr>
          <p:spPr bwMode="auto">
            <a:xfrm>
              <a:off x="7278372" y="215169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1 w 4"/>
                <a:gd name="T5" fmla="*/ 1 h 5"/>
                <a:gd name="T6" fmla="*/ 1 w 4"/>
                <a:gd name="T7" fmla="*/ 1 h 5"/>
                <a:gd name="T8" fmla="*/ 1 w 4"/>
                <a:gd name="T9" fmla="*/ 2 h 5"/>
                <a:gd name="T10" fmla="*/ 4 w 4"/>
                <a:gd name="T11" fmla="*/ 4 h 5"/>
                <a:gd name="T12" fmla="*/ 4 w 4"/>
                <a:gd name="T13" fmla="*/ 4 h 5"/>
                <a:gd name="T14" fmla="*/ 4 w 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9" name="Freeform 536"/>
            <p:cNvSpPr>
              <a:spLocks/>
            </p:cNvSpPr>
            <p:nvPr/>
          </p:nvSpPr>
          <p:spPr bwMode="auto">
            <a:xfrm>
              <a:off x="7425390" y="2307570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0" name="Freeform 537"/>
            <p:cNvSpPr>
              <a:spLocks/>
            </p:cNvSpPr>
            <p:nvPr/>
          </p:nvSpPr>
          <p:spPr bwMode="auto">
            <a:xfrm>
              <a:off x="7405906" y="2295171"/>
              <a:ext cx="19484" cy="14170"/>
            </a:xfrm>
            <a:custGeom>
              <a:avLst/>
              <a:gdLst>
                <a:gd name="T0" fmla="*/ 0 w 22"/>
                <a:gd name="T1" fmla="*/ 0 h 16"/>
                <a:gd name="T2" fmla="*/ 2 w 22"/>
                <a:gd name="T3" fmla="*/ 1 h 16"/>
                <a:gd name="T4" fmla="*/ 3 w 22"/>
                <a:gd name="T5" fmla="*/ 1 h 16"/>
                <a:gd name="T6" fmla="*/ 5 w 22"/>
                <a:gd name="T7" fmla="*/ 2 h 16"/>
                <a:gd name="T8" fmla="*/ 5 w 22"/>
                <a:gd name="T9" fmla="*/ 4 h 16"/>
                <a:gd name="T10" fmla="*/ 5 w 22"/>
                <a:gd name="T11" fmla="*/ 4 h 16"/>
                <a:gd name="T12" fmla="*/ 5 w 22"/>
                <a:gd name="T13" fmla="*/ 6 h 16"/>
                <a:gd name="T14" fmla="*/ 9 w 22"/>
                <a:gd name="T15" fmla="*/ 8 h 16"/>
                <a:gd name="T16" fmla="*/ 11 w 22"/>
                <a:gd name="T17" fmla="*/ 9 h 16"/>
                <a:gd name="T18" fmla="*/ 13 w 22"/>
                <a:gd name="T19" fmla="*/ 9 h 16"/>
                <a:gd name="T20" fmla="*/ 11 w 22"/>
                <a:gd name="T21" fmla="*/ 12 h 16"/>
                <a:gd name="T22" fmla="*/ 11 w 22"/>
                <a:gd name="T23" fmla="*/ 12 h 16"/>
                <a:gd name="T24" fmla="*/ 11 w 22"/>
                <a:gd name="T25" fmla="*/ 12 h 16"/>
                <a:gd name="T26" fmla="*/ 19 w 22"/>
                <a:gd name="T27" fmla="*/ 16 h 16"/>
                <a:gd name="T28" fmla="*/ 21 w 22"/>
                <a:gd name="T29" fmla="*/ 16 h 16"/>
                <a:gd name="T30" fmla="*/ 22 w 22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2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1" name="Freeform 538"/>
            <p:cNvSpPr>
              <a:spLocks/>
            </p:cNvSpPr>
            <p:nvPr/>
          </p:nvSpPr>
          <p:spPr bwMode="auto">
            <a:xfrm>
              <a:off x="7398820" y="2295171"/>
              <a:ext cx="7085" cy="886"/>
            </a:xfrm>
            <a:custGeom>
              <a:avLst/>
              <a:gdLst>
                <a:gd name="T0" fmla="*/ 0 w 8"/>
                <a:gd name="T1" fmla="*/ 1 h 1"/>
                <a:gd name="T2" fmla="*/ 2 w 8"/>
                <a:gd name="T3" fmla="*/ 1 h 1"/>
                <a:gd name="T4" fmla="*/ 3 w 8"/>
                <a:gd name="T5" fmla="*/ 0 h 1"/>
                <a:gd name="T6" fmla="*/ 3 w 8"/>
                <a:gd name="T7" fmla="*/ 0 h 1"/>
                <a:gd name="T8" fmla="*/ 4 w 8"/>
                <a:gd name="T9" fmla="*/ 0 h 1"/>
                <a:gd name="T10" fmla="*/ 6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2" name="Line 539"/>
            <p:cNvSpPr>
              <a:spLocks noChangeShapeType="1"/>
            </p:cNvSpPr>
            <p:nvPr/>
          </p:nvSpPr>
          <p:spPr bwMode="auto">
            <a:xfrm flipV="1">
              <a:off x="7291657" y="2245575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3" name="Freeform 540"/>
            <p:cNvSpPr>
              <a:spLocks/>
            </p:cNvSpPr>
            <p:nvPr/>
          </p:nvSpPr>
          <p:spPr bwMode="auto">
            <a:xfrm>
              <a:off x="7292543" y="2245575"/>
              <a:ext cx="5314" cy="6200"/>
            </a:xfrm>
            <a:custGeom>
              <a:avLst/>
              <a:gdLst>
                <a:gd name="T0" fmla="*/ 0 w 6"/>
                <a:gd name="T1" fmla="*/ 0 h 7"/>
                <a:gd name="T2" fmla="*/ 4 w 6"/>
                <a:gd name="T3" fmla="*/ 2 h 7"/>
                <a:gd name="T4" fmla="*/ 4 w 6"/>
                <a:gd name="T5" fmla="*/ 2 h 7"/>
                <a:gd name="T6" fmla="*/ 6 w 6"/>
                <a:gd name="T7" fmla="*/ 3 h 7"/>
                <a:gd name="T8" fmla="*/ 6 w 6"/>
                <a:gd name="T9" fmla="*/ 4 h 7"/>
                <a:gd name="T10" fmla="*/ 4 w 6"/>
                <a:gd name="T11" fmla="*/ 6 h 7"/>
                <a:gd name="T12" fmla="*/ 4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4" name="Freeform 541"/>
            <p:cNvSpPr>
              <a:spLocks/>
            </p:cNvSpPr>
            <p:nvPr/>
          </p:nvSpPr>
          <p:spPr bwMode="auto">
            <a:xfrm>
              <a:off x="7296085" y="2250889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4 w 6"/>
                <a:gd name="T5" fmla="*/ 1 h 1"/>
                <a:gd name="T6" fmla="*/ 6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5" name="Freeform 542"/>
            <p:cNvSpPr>
              <a:spLocks/>
            </p:cNvSpPr>
            <p:nvPr/>
          </p:nvSpPr>
          <p:spPr bwMode="auto">
            <a:xfrm>
              <a:off x="7374908" y="2288972"/>
              <a:ext cx="3543" cy="886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0 h 1"/>
                <a:gd name="T4" fmla="*/ 3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6" name="Freeform 543"/>
            <p:cNvSpPr>
              <a:spLocks/>
            </p:cNvSpPr>
            <p:nvPr/>
          </p:nvSpPr>
          <p:spPr bwMode="auto">
            <a:xfrm>
              <a:off x="7378450" y="2289857"/>
              <a:ext cx="20370" cy="6200"/>
            </a:xfrm>
            <a:custGeom>
              <a:avLst/>
              <a:gdLst>
                <a:gd name="T0" fmla="*/ 0 w 23"/>
                <a:gd name="T1" fmla="*/ 0 h 7"/>
                <a:gd name="T2" fmla="*/ 3 w 23"/>
                <a:gd name="T3" fmla="*/ 0 h 7"/>
                <a:gd name="T4" fmla="*/ 5 w 23"/>
                <a:gd name="T5" fmla="*/ 2 h 7"/>
                <a:gd name="T6" fmla="*/ 6 w 23"/>
                <a:gd name="T7" fmla="*/ 3 h 7"/>
                <a:gd name="T8" fmla="*/ 9 w 23"/>
                <a:gd name="T9" fmla="*/ 3 h 7"/>
                <a:gd name="T10" fmla="*/ 13 w 23"/>
                <a:gd name="T11" fmla="*/ 4 h 7"/>
                <a:gd name="T12" fmla="*/ 15 w 23"/>
                <a:gd name="T13" fmla="*/ 4 h 7"/>
                <a:gd name="T14" fmla="*/ 17 w 23"/>
                <a:gd name="T15" fmla="*/ 4 h 7"/>
                <a:gd name="T16" fmla="*/ 17 w 23"/>
                <a:gd name="T17" fmla="*/ 4 h 7"/>
                <a:gd name="T18" fmla="*/ 18 w 23"/>
                <a:gd name="T19" fmla="*/ 7 h 7"/>
                <a:gd name="T20" fmla="*/ 18 w 23"/>
                <a:gd name="T21" fmla="*/ 7 h 7"/>
                <a:gd name="T22" fmla="*/ 19 w 23"/>
                <a:gd name="T23" fmla="*/ 7 h 7"/>
                <a:gd name="T24" fmla="*/ 21 w 23"/>
                <a:gd name="T25" fmla="*/ 7 h 7"/>
                <a:gd name="T26" fmla="*/ 21 w 23"/>
                <a:gd name="T27" fmla="*/ 7 h 7"/>
                <a:gd name="T28" fmla="*/ 22 w 23"/>
                <a:gd name="T29" fmla="*/ 7 h 7"/>
                <a:gd name="T30" fmla="*/ 23 w 23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7" name="Line 544"/>
            <p:cNvSpPr>
              <a:spLocks noChangeShapeType="1"/>
            </p:cNvSpPr>
            <p:nvPr/>
          </p:nvSpPr>
          <p:spPr bwMode="auto">
            <a:xfrm>
              <a:off x="7336825" y="2274801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8" name="Freeform 545"/>
            <p:cNvSpPr>
              <a:spLocks/>
            </p:cNvSpPr>
            <p:nvPr/>
          </p:nvSpPr>
          <p:spPr bwMode="auto">
            <a:xfrm>
              <a:off x="7336825" y="2276573"/>
              <a:ext cx="13285" cy="8856"/>
            </a:xfrm>
            <a:custGeom>
              <a:avLst/>
              <a:gdLst>
                <a:gd name="T0" fmla="*/ 2 w 15"/>
                <a:gd name="T1" fmla="*/ 0 h 10"/>
                <a:gd name="T2" fmla="*/ 2 w 15"/>
                <a:gd name="T3" fmla="*/ 2 h 10"/>
                <a:gd name="T4" fmla="*/ 3 w 15"/>
                <a:gd name="T5" fmla="*/ 2 h 10"/>
                <a:gd name="T6" fmla="*/ 3 w 15"/>
                <a:gd name="T7" fmla="*/ 3 h 10"/>
                <a:gd name="T8" fmla="*/ 2 w 15"/>
                <a:gd name="T9" fmla="*/ 4 h 10"/>
                <a:gd name="T10" fmla="*/ 2 w 15"/>
                <a:gd name="T11" fmla="*/ 6 h 10"/>
                <a:gd name="T12" fmla="*/ 0 w 15"/>
                <a:gd name="T13" fmla="*/ 6 h 10"/>
                <a:gd name="T14" fmla="*/ 0 w 15"/>
                <a:gd name="T15" fmla="*/ 7 h 10"/>
                <a:gd name="T16" fmla="*/ 0 w 15"/>
                <a:gd name="T17" fmla="*/ 7 h 10"/>
                <a:gd name="T18" fmla="*/ 2 w 15"/>
                <a:gd name="T19" fmla="*/ 7 h 10"/>
                <a:gd name="T20" fmla="*/ 3 w 15"/>
                <a:gd name="T21" fmla="*/ 8 h 10"/>
                <a:gd name="T22" fmla="*/ 4 w 15"/>
                <a:gd name="T23" fmla="*/ 8 h 10"/>
                <a:gd name="T24" fmla="*/ 4 w 15"/>
                <a:gd name="T25" fmla="*/ 8 h 10"/>
                <a:gd name="T26" fmla="*/ 6 w 15"/>
                <a:gd name="T27" fmla="*/ 8 h 10"/>
                <a:gd name="T28" fmla="*/ 7 w 15"/>
                <a:gd name="T29" fmla="*/ 7 h 10"/>
                <a:gd name="T30" fmla="*/ 10 w 15"/>
                <a:gd name="T31" fmla="*/ 6 h 10"/>
                <a:gd name="T32" fmla="*/ 11 w 15"/>
                <a:gd name="T33" fmla="*/ 7 h 10"/>
                <a:gd name="T34" fmla="*/ 11 w 15"/>
                <a:gd name="T35" fmla="*/ 7 h 10"/>
                <a:gd name="T36" fmla="*/ 11 w 15"/>
                <a:gd name="T37" fmla="*/ 8 h 10"/>
                <a:gd name="T38" fmla="*/ 14 w 15"/>
                <a:gd name="T39" fmla="*/ 8 h 10"/>
                <a:gd name="T40" fmla="*/ 15 w 15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9" name="Freeform 546"/>
            <p:cNvSpPr>
              <a:spLocks/>
            </p:cNvSpPr>
            <p:nvPr/>
          </p:nvSpPr>
          <p:spPr bwMode="auto">
            <a:xfrm>
              <a:off x="7350110" y="2283658"/>
              <a:ext cx="2657" cy="1771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0" name="Freeform 547"/>
            <p:cNvSpPr>
              <a:spLocks/>
            </p:cNvSpPr>
            <p:nvPr/>
          </p:nvSpPr>
          <p:spPr bwMode="auto">
            <a:xfrm>
              <a:off x="7350995" y="2283658"/>
              <a:ext cx="5314" cy="6200"/>
            </a:xfrm>
            <a:custGeom>
              <a:avLst/>
              <a:gdLst>
                <a:gd name="T0" fmla="*/ 2 w 6"/>
                <a:gd name="T1" fmla="*/ 0 h 7"/>
                <a:gd name="T2" fmla="*/ 3 w 6"/>
                <a:gd name="T3" fmla="*/ 0 h 7"/>
                <a:gd name="T4" fmla="*/ 3 w 6"/>
                <a:gd name="T5" fmla="*/ 2 h 7"/>
                <a:gd name="T6" fmla="*/ 4 w 6"/>
                <a:gd name="T7" fmla="*/ 2 h 7"/>
                <a:gd name="T8" fmla="*/ 4 w 6"/>
                <a:gd name="T9" fmla="*/ 2 h 7"/>
                <a:gd name="T10" fmla="*/ 3 w 6"/>
                <a:gd name="T11" fmla="*/ 3 h 7"/>
                <a:gd name="T12" fmla="*/ 3 w 6"/>
                <a:gd name="T13" fmla="*/ 3 h 7"/>
                <a:gd name="T14" fmla="*/ 2 w 6"/>
                <a:gd name="T15" fmla="*/ 5 h 7"/>
                <a:gd name="T16" fmla="*/ 0 w 6"/>
                <a:gd name="T17" fmla="*/ 5 h 7"/>
                <a:gd name="T18" fmla="*/ 0 w 6"/>
                <a:gd name="T19" fmla="*/ 5 h 7"/>
                <a:gd name="T20" fmla="*/ 2 w 6"/>
                <a:gd name="T21" fmla="*/ 6 h 7"/>
                <a:gd name="T22" fmla="*/ 2 w 6"/>
                <a:gd name="T23" fmla="*/ 7 h 7"/>
                <a:gd name="T24" fmla="*/ 3 w 6"/>
                <a:gd name="T25" fmla="*/ 7 h 7"/>
                <a:gd name="T26" fmla="*/ 6 w 6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1" name="Freeform 548"/>
            <p:cNvSpPr>
              <a:spLocks/>
            </p:cNvSpPr>
            <p:nvPr/>
          </p:nvSpPr>
          <p:spPr bwMode="auto">
            <a:xfrm>
              <a:off x="7356309" y="2288972"/>
              <a:ext cx="18599" cy="2657"/>
            </a:xfrm>
            <a:custGeom>
              <a:avLst/>
              <a:gdLst>
                <a:gd name="T0" fmla="*/ 0 w 21"/>
                <a:gd name="T1" fmla="*/ 1 h 3"/>
                <a:gd name="T2" fmla="*/ 1 w 21"/>
                <a:gd name="T3" fmla="*/ 1 h 3"/>
                <a:gd name="T4" fmla="*/ 3 w 21"/>
                <a:gd name="T5" fmla="*/ 1 h 3"/>
                <a:gd name="T6" fmla="*/ 4 w 21"/>
                <a:gd name="T7" fmla="*/ 3 h 3"/>
                <a:gd name="T8" fmla="*/ 4 w 21"/>
                <a:gd name="T9" fmla="*/ 3 h 3"/>
                <a:gd name="T10" fmla="*/ 5 w 21"/>
                <a:gd name="T11" fmla="*/ 3 h 3"/>
                <a:gd name="T12" fmla="*/ 7 w 21"/>
                <a:gd name="T13" fmla="*/ 3 h 3"/>
                <a:gd name="T14" fmla="*/ 7 w 21"/>
                <a:gd name="T15" fmla="*/ 3 h 3"/>
                <a:gd name="T16" fmla="*/ 8 w 21"/>
                <a:gd name="T17" fmla="*/ 1 h 3"/>
                <a:gd name="T18" fmla="*/ 8 w 21"/>
                <a:gd name="T19" fmla="*/ 0 h 3"/>
                <a:gd name="T20" fmla="*/ 9 w 21"/>
                <a:gd name="T21" fmla="*/ 0 h 3"/>
                <a:gd name="T22" fmla="*/ 11 w 21"/>
                <a:gd name="T23" fmla="*/ 0 h 3"/>
                <a:gd name="T24" fmla="*/ 13 w 21"/>
                <a:gd name="T25" fmla="*/ 0 h 3"/>
                <a:gd name="T26" fmla="*/ 15 w 21"/>
                <a:gd name="T27" fmla="*/ 1 h 3"/>
                <a:gd name="T28" fmla="*/ 16 w 21"/>
                <a:gd name="T29" fmla="*/ 1 h 3"/>
                <a:gd name="T30" fmla="*/ 21 w 21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2" name="Freeform 549"/>
            <p:cNvSpPr>
              <a:spLocks/>
            </p:cNvSpPr>
            <p:nvPr/>
          </p:nvSpPr>
          <p:spPr bwMode="auto">
            <a:xfrm>
              <a:off x="7285457" y="2247346"/>
              <a:ext cx="6200" cy="354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3" name="Freeform 550"/>
            <p:cNvSpPr>
              <a:spLocks/>
            </p:cNvSpPr>
            <p:nvPr/>
          </p:nvSpPr>
          <p:spPr bwMode="auto">
            <a:xfrm>
              <a:off x="7242946" y="223760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4" name="Freeform 551"/>
            <p:cNvSpPr>
              <a:spLocks/>
            </p:cNvSpPr>
            <p:nvPr/>
          </p:nvSpPr>
          <p:spPr bwMode="auto">
            <a:xfrm>
              <a:off x="7241175" y="2231405"/>
              <a:ext cx="1771" cy="6200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0 w 2"/>
                <a:gd name="T5" fmla="*/ 1 h 7"/>
                <a:gd name="T6" fmla="*/ 0 w 2"/>
                <a:gd name="T7" fmla="*/ 3 h 7"/>
                <a:gd name="T8" fmla="*/ 2 w 2"/>
                <a:gd name="T9" fmla="*/ 5 h 7"/>
                <a:gd name="T10" fmla="*/ 2 w 2"/>
                <a:gd name="T11" fmla="*/ 7 h 7"/>
                <a:gd name="T12" fmla="*/ 2 w 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5" name="Freeform 552"/>
            <p:cNvSpPr>
              <a:spLocks/>
            </p:cNvSpPr>
            <p:nvPr/>
          </p:nvSpPr>
          <p:spPr bwMode="auto">
            <a:xfrm>
              <a:off x="7240289" y="222874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6" name="Line 553"/>
            <p:cNvSpPr>
              <a:spLocks noChangeShapeType="1"/>
            </p:cNvSpPr>
            <p:nvPr/>
          </p:nvSpPr>
          <p:spPr bwMode="auto">
            <a:xfrm>
              <a:off x="7275715" y="2263288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7" name="Freeform 554"/>
            <p:cNvSpPr>
              <a:spLocks/>
            </p:cNvSpPr>
            <p:nvPr/>
          </p:nvSpPr>
          <p:spPr bwMode="auto">
            <a:xfrm>
              <a:off x="7277487" y="2262402"/>
              <a:ext cx="1771" cy="88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8" name="Freeform 555"/>
            <p:cNvSpPr>
              <a:spLocks/>
            </p:cNvSpPr>
            <p:nvPr/>
          </p:nvSpPr>
          <p:spPr bwMode="auto">
            <a:xfrm>
              <a:off x="7278372" y="2259745"/>
              <a:ext cx="886" cy="2657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9" name="Freeform 556"/>
            <p:cNvSpPr>
              <a:spLocks/>
            </p:cNvSpPr>
            <p:nvPr/>
          </p:nvSpPr>
          <p:spPr bwMode="auto">
            <a:xfrm>
              <a:off x="7277487" y="2254431"/>
              <a:ext cx="3543" cy="5314"/>
            </a:xfrm>
            <a:custGeom>
              <a:avLst/>
              <a:gdLst>
                <a:gd name="T0" fmla="*/ 1 w 4"/>
                <a:gd name="T1" fmla="*/ 6 h 6"/>
                <a:gd name="T2" fmla="*/ 0 w 4"/>
                <a:gd name="T3" fmla="*/ 5 h 6"/>
                <a:gd name="T4" fmla="*/ 2 w 4"/>
                <a:gd name="T5" fmla="*/ 2 h 6"/>
                <a:gd name="T6" fmla="*/ 4 w 4"/>
                <a:gd name="T7" fmla="*/ 1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0" name="Freeform 557"/>
            <p:cNvSpPr>
              <a:spLocks/>
            </p:cNvSpPr>
            <p:nvPr/>
          </p:nvSpPr>
          <p:spPr bwMode="auto">
            <a:xfrm>
              <a:off x="7281029" y="2252660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1" name="Freeform 558"/>
            <p:cNvSpPr>
              <a:spLocks/>
            </p:cNvSpPr>
            <p:nvPr/>
          </p:nvSpPr>
          <p:spPr bwMode="auto">
            <a:xfrm>
              <a:off x="7281915" y="2250889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2" name="Freeform 559"/>
            <p:cNvSpPr>
              <a:spLocks/>
            </p:cNvSpPr>
            <p:nvPr/>
          </p:nvSpPr>
          <p:spPr bwMode="auto">
            <a:xfrm>
              <a:off x="7301399" y="2250889"/>
              <a:ext cx="11513" cy="7971"/>
            </a:xfrm>
            <a:custGeom>
              <a:avLst/>
              <a:gdLst>
                <a:gd name="T0" fmla="*/ 0 w 13"/>
                <a:gd name="T1" fmla="*/ 0 h 9"/>
                <a:gd name="T2" fmla="*/ 1 w 13"/>
                <a:gd name="T3" fmla="*/ 1 h 9"/>
                <a:gd name="T4" fmla="*/ 2 w 13"/>
                <a:gd name="T5" fmla="*/ 1 h 9"/>
                <a:gd name="T6" fmla="*/ 2 w 13"/>
                <a:gd name="T7" fmla="*/ 2 h 9"/>
                <a:gd name="T8" fmla="*/ 4 w 13"/>
                <a:gd name="T9" fmla="*/ 2 h 9"/>
                <a:gd name="T10" fmla="*/ 5 w 13"/>
                <a:gd name="T11" fmla="*/ 2 h 9"/>
                <a:gd name="T12" fmla="*/ 8 w 13"/>
                <a:gd name="T13" fmla="*/ 8 h 9"/>
                <a:gd name="T14" fmla="*/ 9 w 13"/>
                <a:gd name="T15" fmla="*/ 8 h 9"/>
                <a:gd name="T16" fmla="*/ 12 w 13"/>
                <a:gd name="T17" fmla="*/ 9 h 9"/>
                <a:gd name="T18" fmla="*/ 13 w 1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8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3" name="Freeform 560"/>
            <p:cNvSpPr>
              <a:spLocks/>
            </p:cNvSpPr>
            <p:nvPr/>
          </p:nvSpPr>
          <p:spPr bwMode="auto">
            <a:xfrm>
              <a:off x="7312913" y="2258860"/>
              <a:ext cx="14170" cy="10628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1 h 12"/>
                <a:gd name="T4" fmla="*/ 2 w 16"/>
                <a:gd name="T5" fmla="*/ 1 h 12"/>
                <a:gd name="T6" fmla="*/ 0 w 16"/>
                <a:gd name="T7" fmla="*/ 4 h 12"/>
                <a:gd name="T8" fmla="*/ 0 w 16"/>
                <a:gd name="T9" fmla="*/ 4 h 12"/>
                <a:gd name="T10" fmla="*/ 0 w 16"/>
                <a:gd name="T11" fmla="*/ 5 h 12"/>
                <a:gd name="T12" fmla="*/ 2 w 16"/>
                <a:gd name="T13" fmla="*/ 7 h 12"/>
                <a:gd name="T14" fmla="*/ 3 w 16"/>
                <a:gd name="T15" fmla="*/ 7 h 12"/>
                <a:gd name="T16" fmla="*/ 4 w 16"/>
                <a:gd name="T17" fmla="*/ 8 h 12"/>
                <a:gd name="T18" fmla="*/ 6 w 16"/>
                <a:gd name="T19" fmla="*/ 11 h 12"/>
                <a:gd name="T20" fmla="*/ 7 w 16"/>
                <a:gd name="T21" fmla="*/ 12 h 12"/>
                <a:gd name="T22" fmla="*/ 8 w 16"/>
                <a:gd name="T23" fmla="*/ 12 h 12"/>
                <a:gd name="T24" fmla="*/ 11 w 16"/>
                <a:gd name="T25" fmla="*/ 11 h 12"/>
                <a:gd name="T26" fmla="*/ 12 w 16"/>
                <a:gd name="T27" fmla="*/ 10 h 12"/>
                <a:gd name="T28" fmla="*/ 12 w 16"/>
                <a:gd name="T29" fmla="*/ 10 h 12"/>
                <a:gd name="T30" fmla="*/ 14 w 16"/>
                <a:gd name="T31" fmla="*/ 8 h 12"/>
                <a:gd name="T32" fmla="*/ 15 w 16"/>
                <a:gd name="T33" fmla="*/ 8 h 12"/>
                <a:gd name="T34" fmla="*/ 16 w 16"/>
                <a:gd name="T3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4" name="Freeform 561"/>
            <p:cNvSpPr>
              <a:spLocks/>
            </p:cNvSpPr>
            <p:nvPr/>
          </p:nvSpPr>
          <p:spPr bwMode="auto">
            <a:xfrm>
              <a:off x="7327083" y="2267716"/>
              <a:ext cx="5314" cy="1771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1 h 2"/>
                <a:gd name="T4" fmla="*/ 6 w 6"/>
                <a:gd name="T5" fmla="*/ 2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6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5" name="Freeform 562"/>
            <p:cNvSpPr>
              <a:spLocks/>
            </p:cNvSpPr>
            <p:nvPr/>
          </p:nvSpPr>
          <p:spPr bwMode="auto">
            <a:xfrm>
              <a:off x="7332397" y="2269487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6" name="Freeform 563"/>
            <p:cNvSpPr>
              <a:spLocks/>
            </p:cNvSpPr>
            <p:nvPr/>
          </p:nvSpPr>
          <p:spPr bwMode="auto">
            <a:xfrm>
              <a:off x="7335054" y="2272144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7" name="Freeform 564"/>
            <p:cNvSpPr>
              <a:spLocks/>
            </p:cNvSpPr>
            <p:nvPr/>
          </p:nvSpPr>
          <p:spPr bwMode="auto">
            <a:xfrm>
              <a:off x="7428932" y="2309342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3 w 4"/>
                <a:gd name="T11" fmla="*/ 3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8" name="Freeform 565"/>
            <p:cNvSpPr>
              <a:spLocks/>
            </p:cNvSpPr>
            <p:nvPr/>
          </p:nvSpPr>
          <p:spPr bwMode="auto">
            <a:xfrm>
              <a:off x="7431589" y="2312884"/>
              <a:ext cx="3543" cy="442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3 h 5"/>
                <a:gd name="T4" fmla="*/ 1 w 4"/>
                <a:gd name="T5" fmla="*/ 4 h 5"/>
                <a:gd name="T6" fmla="*/ 4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9" name="Freeform 566"/>
            <p:cNvSpPr>
              <a:spLocks/>
            </p:cNvSpPr>
            <p:nvPr/>
          </p:nvSpPr>
          <p:spPr bwMode="auto">
            <a:xfrm>
              <a:off x="7435132" y="2317312"/>
              <a:ext cx="10628" cy="6200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3 w 12"/>
                <a:gd name="T5" fmla="*/ 2 h 7"/>
                <a:gd name="T6" fmla="*/ 3 w 12"/>
                <a:gd name="T7" fmla="*/ 2 h 7"/>
                <a:gd name="T8" fmla="*/ 5 w 12"/>
                <a:gd name="T9" fmla="*/ 4 h 7"/>
                <a:gd name="T10" fmla="*/ 5 w 12"/>
                <a:gd name="T11" fmla="*/ 4 h 7"/>
                <a:gd name="T12" fmla="*/ 7 w 12"/>
                <a:gd name="T13" fmla="*/ 6 h 7"/>
                <a:gd name="T14" fmla="*/ 7 w 12"/>
                <a:gd name="T15" fmla="*/ 6 h 7"/>
                <a:gd name="T16" fmla="*/ 8 w 12"/>
                <a:gd name="T17" fmla="*/ 6 h 7"/>
                <a:gd name="T18" fmla="*/ 9 w 12"/>
                <a:gd name="T19" fmla="*/ 6 h 7"/>
                <a:gd name="T20" fmla="*/ 11 w 12"/>
                <a:gd name="T21" fmla="*/ 7 h 7"/>
                <a:gd name="T22" fmla="*/ 12 w 12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0" name="Freeform 567"/>
            <p:cNvSpPr>
              <a:spLocks/>
            </p:cNvSpPr>
            <p:nvPr/>
          </p:nvSpPr>
          <p:spPr bwMode="auto">
            <a:xfrm>
              <a:off x="7448417" y="2322626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1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4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1" name="Line 568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2" name="Freeform 569"/>
            <p:cNvSpPr>
              <a:spLocks/>
            </p:cNvSpPr>
            <p:nvPr/>
          </p:nvSpPr>
          <p:spPr bwMode="auto">
            <a:xfrm>
              <a:off x="7456387" y="2324398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3" name="Line 570"/>
            <p:cNvSpPr>
              <a:spLocks noChangeShapeType="1"/>
            </p:cNvSpPr>
            <p:nvPr/>
          </p:nvSpPr>
          <p:spPr bwMode="auto">
            <a:xfrm>
              <a:off x="7451959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4" name="Line 571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5" name="Line 572"/>
            <p:cNvSpPr>
              <a:spLocks noChangeShapeType="1"/>
            </p:cNvSpPr>
            <p:nvPr/>
          </p:nvSpPr>
          <p:spPr bwMode="auto">
            <a:xfrm>
              <a:off x="7453730" y="2323512"/>
              <a:ext cx="1771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6" name="Line 573"/>
            <p:cNvSpPr>
              <a:spLocks noChangeShapeType="1"/>
            </p:cNvSpPr>
            <p:nvPr/>
          </p:nvSpPr>
          <p:spPr bwMode="auto">
            <a:xfrm>
              <a:off x="7456387" y="232439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7" name="Line 574"/>
            <p:cNvSpPr>
              <a:spLocks noChangeShapeType="1"/>
            </p:cNvSpPr>
            <p:nvPr/>
          </p:nvSpPr>
          <p:spPr bwMode="auto">
            <a:xfrm>
              <a:off x="7452845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8" name="Line 575"/>
            <p:cNvSpPr>
              <a:spLocks noChangeShapeType="1"/>
            </p:cNvSpPr>
            <p:nvPr/>
          </p:nvSpPr>
          <p:spPr bwMode="auto">
            <a:xfrm>
              <a:off x="7452845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9" name="Freeform 576"/>
            <p:cNvSpPr>
              <a:spLocks/>
            </p:cNvSpPr>
            <p:nvPr/>
          </p:nvSpPr>
          <p:spPr bwMode="auto">
            <a:xfrm>
              <a:off x="7455502" y="2324398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0" name="Line 577"/>
            <p:cNvSpPr>
              <a:spLocks noChangeShapeType="1"/>
            </p:cNvSpPr>
            <p:nvPr/>
          </p:nvSpPr>
          <p:spPr bwMode="auto">
            <a:xfrm flipV="1">
              <a:off x="7493585" y="2337682"/>
              <a:ext cx="4428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1" name="Freeform 578"/>
            <p:cNvSpPr>
              <a:spLocks/>
            </p:cNvSpPr>
            <p:nvPr/>
          </p:nvSpPr>
          <p:spPr bwMode="auto">
            <a:xfrm>
              <a:off x="7715882" y="2773421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4 h 8"/>
                <a:gd name="T4" fmla="*/ 0 w 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2" name="Freeform 579"/>
            <p:cNvSpPr>
              <a:spLocks/>
            </p:cNvSpPr>
            <p:nvPr/>
          </p:nvSpPr>
          <p:spPr bwMode="auto">
            <a:xfrm>
              <a:off x="7715882" y="2780507"/>
              <a:ext cx="0" cy="6200"/>
            </a:xfrm>
            <a:custGeom>
              <a:avLst/>
              <a:gdLst>
                <a:gd name="T0" fmla="*/ 0 h 7"/>
                <a:gd name="T1" fmla="*/ 1 h 7"/>
                <a:gd name="T2" fmla="*/ 4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3" name="Line 580"/>
            <p:cNvSpPr>
              <a:spLocks noChangeShapeType="1"/>
            </p:cNvSpPr>
            <p:nvPr/>
          </p:nvSpPr>
          <p:spPr bwMode="auto">
            <a:xfrm flipH="1">
              <a:off x="7714996" y="2786706"/>
              <a:ext cx="886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4" name="Freeform 581"/>
            <p:cNvSpPr>
              <a:spLocks/>
            </p:cNvSpPr>
            <p:nvPr/>
          </p:nvSpPr>
          <p:spPr bwMode="auto">
            <a:xfrm>
              <a:off x="7714996" y="2791134"/>
              <a:ext cx="3543" cy="15942"/>
            </a:xfrm>
            <a:custGeom>
              <a:avLst/>
              <a:gdLst>
                <a:gd name="T0" fmla="*/ 0 w 4"/>
                <a:gd name="T1" fmla="*/ 0 h 18"/>
                <a:gd name="T2" fmla="*/ 0 w 4"/>
                <a:gd name="T3" fmla="*/ 8 h 18"/>
                <a:gd name="T4" fmla="*/ 4 w 4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8"/>
                  </a:lnTo>
                  <a:lnTo>
                    <a:pt x="4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5" name="Freeform 582"/>
            <p:cNvSpPr>
              <a:spLocks/>
            </p:cNvSpPr>
            <p:nvPr/>
          </p:nvSpPr>
          <p:spPr bwMode="auto">
            <a:xfrm>
              <a:off x="7718539" y="2807076"/>
              <a:ext cx="7085" cy="10628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5 h 12"/>
                <a:gd name="T4" fmla="*/ 5 w 8"/>
                <a:gd name="T5" fmla="*/ 8 h 12"/>
                <a:gd name="T6" fmla="*/ 8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8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6" name="Freeform 583"/>
            <p:cNvSpPr>
              <a:spLocks/>
            </p:cNvSpPr>
            <p:nvPr/>
          </p:nvSpPr>
          <p:spPr bwMode="auto">
            <a:xfrm>
              <a:off x="7725624" y="2817704"/>
              <a:ext cx="4428" cy="7971"/>
            </a:xfrm>
            <a:custGeom>
              <a:avLst/>
              <a:gdLst>
                <a:gd name="T0" fmla="*/ 0 w 5"/>
                <a:gd name="T1" fmla="*/ 0 h 9"/>
                <a:gd name="T2" fmla="*/ 3 w 5"/>
                <a:gd name="T3" fmla="*/ 4 h 9"/>
                <a:gd name="T4" fmla="*/ 5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3" y="4"/>
                  </a:lnTo>
                  <a:lnTo>
                    <a:pt x="5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7" name="Freeform 584"/>
            <p:cNvSpPr>
              <a:spLocks/>
            </p:cNvSpPr>
            <p:nvPr/>
          </p:nvSpPr>
          <p:spPr bwMode="auto">
            <a:xfrm>
              <a:off x="7730052" y="2825675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2 w 4"/>
                <a:gd name="T3" fmla="*/ 3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2" y="3"/>
                  </a:lnTo>
                  <a:lnTo>
                    <a:pt x="4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8" name="Freeform 585"/>
            <p:cNvSpPr>
              <a:spLocks/>
            </p:cNvSpPr>
            <p:nvPr/>
          </p:nvSpPr>
          <p:spPr bwMode="auto">
            <a:xfrm>
              <a:off x="7733595" y="2832760"/>
              <a:ext cx="15056" cy="12399"/>
            </a:xfrm>
            <a:custGeom>
              <a:avLst/>
              <a:gdLst>
                <a:gd name="T0" fmla="*/ 0 w 17"/>
                <a:gd name="T1" fmla="*/ 0 h 14"/>
                <a:gd name="T2" fmla="*/ 8 w 17"/>
                <a:gd name="T3" fmla="*/ 7 h 14"/>
                <a:gd name="T4" fmla="*/ 17 w 17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8" y="7"/>
                  </a:lnTo>
                  <a:lnTo>
                    <a:pt x="17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9" name="Freeform 586"/>
            <p:cNvSpPr>
              <a:spLocks/>
            </p:cNvSpPr>
            <p:nvPr/>
          </p:nvSpPr>
          <p:spPr bwMode="auto">
            <a:xfrm>
              <a:off x="7748651" y="2795563"/>
              <a:ext cx="402084" cy="125762"/>
            </a:xfrm>
            <a:custGeom>
              <a:avLst/>
              <a:gdLst>
                <a:gd name="T0" fmla="*/ 5 w 454"/>
                <a:gd name="T1" fmla="*/ 60 h 142"/>
                <a:gd name="T2" fmla="*/ 27 w 454"/>
                <a:gd name="T3" fmla="*/ 69 h 142"/>
                <a:gd name="T4" fmla="*/ 31 w 454"/>
                <a:gd name="T5" fmla="*/ 71 h 142"/>
                <a:gd name="T6" fmla="*/ 52 w 454"/>
                <a:gd name="T7" fmla="*/ 73 h 142"/>
                <a:gd name="T8" fmla="*/ 67 w 454"/>
                <a:gd name="T9" fmla="*/ 73 h 142"/>
                <a:gd name="T10" fmla="*/ 75 w 454"/>
                <a:gd name="T11" fmla="*/ 71 h 142"/>
                <a:gd name="T12" fmla="*/ 107 w 454"/>
                <a:gd name="T13" fmla="*/ 67 h 142"/>
                <a:gd name="T14" fmla="*/ 120 w 454"/>
                <a:gd name="T15" fmla="*/ 65 h 142"/>
                <a:gd name="T16" fmla="*/ 140 w 454"/>
                <a:gd name="T17" fmla="*/ 57 h 142"/>
                <a:gd name="T18" fmla="*/ 151 w 454"/>
                <a:gd name="T19" fmla="*/ 56 h 142"/>
                <a:gd name="T20" fmla="*/ 182 w 454"/>
                <a:gd name="T21" fmla="*/ 61 h 142"/>
                <a:gd name="T22" fmla="*/ 187 w 454"/>
                <a:gd name="T23" fmla="*/ 61 h 142"/>
                <a:gd name="T24" fmla="*/ 193 w 454"/>
                <a:gd name="T25" fmla="*/ 61 h 142"/>
                <a:gd name="T26" fmla="*/ 211 w 454"/>
                <a:gd name="T27" fmla="*/ 57 h 142"/>
                <a:gd name="T28" fmla="*/ 224 w 454"/>
                <a:gd name="T29" fmla="*/ 52 h 142"/>
                <a:gd name="T30" fmla="*/ 256 w 454"/>
                <a:gd name="T31" fmla="*/ 26 h 142"/>
                <a:gd name="T32" fmla="*/ 279 w 454"/>
                <a:gd name="T33" fmla="*/ 4 h 142"/>
                <a:gd name="T34" fmla="*/ 287 w 454"/>
                <a:gd name="T35" fmla="*/ 0 h 142"/>
                <a:gd name="T36" fmla="*/ 295 w 454"/>
                <a:gd name="T37" fmla="*/ 3 h 142"/>
                <a:gd name="T38" fmla="*/ 306 w 454"/>
                <a:gd name="T39" fmla="*/ 9 h 142"/>
                <a:gd name="T40" fmla="*/ 315 w 454"/>
                <a:gd name="T41" fmla="*/ 15 h 142"/>
                <a:gd name="T42" fmla="*/ 333 w 454"/>
                <a:gd name="T43" fmla="*/ 29 h 142"/>
                <a:gd name="T44" fmla="*/ 333 w 454"/>
                <a:gd name="T45" fmla="*/ 33 h 142"/>
                <a:gd name="T46" fmla="*/ 329 w 454"/>
                <a:gd name="T47" fmla="*/ 37 h 142"/>
                <a:gd name="T48" fmla="*/ 328 w 454"/>
                <a:gd name="T49" fmla="*/ 40 h 142"/>
                <a:gd name="T50" fmla="*/ 334 w 454"/>
                <a:gd name="T51" fmla="*/ 44 h 142"/>
                <a:gd name="T52" fmla="*/ 356 w 454"/>
                <a:gd name="T53" fmla="*/ 50 h 142"/>
                <a:gd name="T54" fmla="*/ 360 w 454"/>
                <a:gd name="T55" fmla="*/ 57 h 142"/>
                <a:gd name="T56" fmla="*/ 363 w 454"/>
                <a:gd name="T57" fmla="*/ 73 h 142"/>
                <a:gd name="T58" fmla="*/ 365 w 454"/>
                <a:gd name="T59" fmla="*/ 80 h 142"/>
                <a:gd name="T60" fmla="*/ 367 w 454"/>
                <a:gd name="T61" fmla="*/ 83 h 142"/>
                <a:gd name="T62" fmla="*/ 384 w 454"/>
                <a:gd name="T63" fmla="*/ 98 h 142"/>
                <a:gd name="T64" fmla="*/ 402 w 454"/>
                <a:gd name="T65" fmla="*/ 108 h 142"/>
                <a:gd name="T66" fmla="*/ 408 w 454"/>
                <a:gd name="T67" fmla="*/ 113 h 142"/>
                <a:gd name="T68" fmla="*/ 423 w 454"/>
                <a:gd name="T69" fmla="*/ 121 h 142"/>
                <a:gd name="T70" fmla="*/ 431 w 454"/>
                <a:gd name="T71" fmla="*/ 129 h 142"/>
                <a:gd name="T72" fmla="*/ 437 w 454"/>
                <a:gd name="T73" fmla="*/ 134 h 142"/>
                <a:gd name="T74" fmla="*/ 454 w 454"/>
                <a:gd name="T7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4" h="142">
                  <a:moveTo>
                    <a:pt x="0" y="56"/>
                  </a:moveTo>
                  <a:lnTo>
                    <a:pt x="5" y="60"/>
                  </a:lnTo>
                  <a:lnTo>
                    <a:pt x="16" y="68"/>
                  </a:lnTo>
                  <a:lnTo>
                    <a:pt x="27" y="69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43" y="72"/>
                  </a:lnTo>
                  <a:lnTo>
                    <a:pt x="52" y="73"/>
                  </a:lnTo>
                  <a:lnTo>
                    <a:pt x="59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5" y="71"/>
                  </a:lnTo>
                  <a:lnTo>
                    <a:pt x="94" y="68"/>
                  </a:lnTo>
                  <a:lnTo>
                    <a:pt x="107" y="67"/>
                  </a:lnTo>
                  <a:lnTo>
                    <a:pt x="118" y="65"/>
                  </a:lnTo>
                  <a:lnTo>
                    <a:pt x="120" y="65"/>
                  </a:lnTo>
                  <a:lnTo>
                    <a:pt x="139" y="59"/>
                  </a:lnTo>
                  <a:lnTo>
                    <a:pt x="140" y="57"/>
                  </a:lnTo>
                  <a:lnTo>
                    <a:pt x="144" y="57"/>
                  </a:lnTo>
                  <a:lnTo>
                    <a:pt x="151" y="56"/>
                  </a:lnTo>
                  <a:lnTo>
                    <a:pt x="168" y="57"/>
                  </a:lnTo>
                  <a:lnTo>
                    <a:pt x="182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93" y="61"/>
                  </a:lnTo>
                  <a:lnTo>
                    <a:pt x="207" y="59"/>
                  </a:lnTo>
                  <a:lnTo>
                    <a:pt x="211" y="57"/>
                  </a:lnTo>
                  <a:lnTo>
                    <a:pt x="214" y="54"/>
                  </a:lnTo>
                  <a:lnTo>
                    <a:pt x="224" y="52"/>
                  </a:lnTo>
                  <a:lnTo>
                    <a:pt x="240" y="41"/>
                  </a:lnTo>
                  <a:lnTo>
                    <a:pt x="256" y="26"/>
                  </a:lnTo>
                  <a:lnTo>
                    <a:pt x="272" y="14"/>
                  </a:lnTo>
                  <a:lnTo>
                    <a:pt x="279" y="4"/>
                  </a:lnTo>
                  <a:lnTo>
                    <a:pt x="282" y="3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95" y="3"/>
                  </a:lnTo>
                  <a:lnTo>
                    <a:pt x="296" y="3"/>
                  </a:lnTo>
                  <a:lnTo>
                    <a:pt x="306" y="9"/>
                  </a:lnTo>
                  <a:lnTo>
                    <a:pt x="314" y="14"/>
                  </a:lnTo>
                  <a:lnTo>
                    <a:pt x="315" y="15"/>
                  </a:lnTo>
                  <a:lnTo>
                    <a:pt x="322" y="22"/>
                  </a:lnTo>
                  <a:lnTo>
                    <a:pt x="333" y="29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29" y="36"/>
                  </a:lnTo>
                  <a:lnTo>
                    <a:pt x="329" y="37"/>
                  </a:lnTo>
                  <a:lnTo>
                    <a:pt x="329" y="38"/>
                  </a:lnTo>
                  <a:lnTo>
                    <a:pt x="328" y="40"/>
                  </a:lnTo>
                  <a:lnTo>
                    <a:pt x="332" y="42"/>
                  </a:lnTo>
                  <a:lnTo>
                    <a:pt x="334" y="44"/>
                  </a:lnTo>
                  <a:lnTo>
                    <a:pt x="345" y="48"/>
                  </a:lnTo>
                  <a:lnTo>
                    <a:pt x="356" y="50"/>
                  </a:lnTo>
                  <a:lnTo>
                    <a:pt x="356" y="52"/>
                  </a:lnTo>
                  <a:lnTo>
                    <a:pt x="360" y="57"/>
                  </a:lnTo>
                  <a:lnTo>
                    <a:pt x="361" y="64"/>
                  </a:lnTo>
                  <a:lnTo>
                    <a:pt x="363" y="73"/>
                  </a:lnTo>
                  <a:lnTo>
                    <a:pt x="363" y="75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7" y="83"/>
                  </a:lnTo>
                  <a:lnTo>
                    <a:pt x="377" y="91"/>
                  </a:lnTo>
                  <a:lnTo>
                    <a:pt x="384" y="98"/>
                  </a:lnTo>
                  <a:lnTo>
                    <a:pt x="390" y="103"/>
                  </a:lnTo>
                  <a:lnTo>
                    <a:pt x="402" y="108"/>
                  </a:lnTo>
                  <a:lnTo>
                    <a:pt x="408" y="113"/>
                  </a:lnTo>
                  <a:lnTo>
                    <a:pt x="408" y="113"/>
                  </a:lnTo>
                  <a:lnTo>
                    <a:pt x="419" y="117"/>
                  </a:lnTo>
                  <a:lnTo>
                    <a:pt x="423" y="121"/>
                  </a:lnTo>
                  <a:lnTo>
                    <a:pt x="430" y="127"/>
                  </a:lnTo>
                  <a:lnTo>
                    <a:pt x="431" y="129"/>
                  </a:lnTo>
                  <a:lnTo>
                    <a:pt x="435" y="134"/>
                  </a:lnTo>
                  <a:lnTo>
                    <a:pt x="437" y="134"/>
                  </a:lnTo>
                  <a:lnTo>
                    <a:pt x="444" y="138"/>
                  </a:lnTo>
                  <a:lnTo>
                    <a:pt x="454" y="14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0" name="Freeform 587"/>
            <p:cNvSpPr>
              <a:spLocks/>
            </p:cNvSpPr>
            <p:nvPr/>
          </p:nvSpPr>
          <p:spPr bwMode="auto">
            <a:xfrm>
              <a:off x="8150735" y="2921325"/>
              <a:ext cx="8856" cy="14170"/>
            </a:xfrm>
            <a:custGeom>
              <a:avLst/>
              <a:gdLst>
                <a:gd name="T0" fmla="*/ 0 w 10"/>
                <a:gd name="T1" fmla="*/ 0 h 16"/>
                <a:gd name="T2" fmla="*/ 2 w 10"/>
                <a:gd name="T3" fmla="*/ 0 h 16"/>
                <a:gd name="T4" fmla="*/ 6 w 10"/>
                <a:gd name="T5" fmla="*/ 3 h 16"/>
                <a:gd name="T6" fmla="*/ 8 w 10"/>
                <a:gd name="T7" fmla="*/ 8 h 16"/>
                <a:gd name="T8" fmla="*/ 10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2" y="0"/>
                  </a:lnTo>
                  <a:lnTo>
                    <a:pt x="6" y="3"/>
                  </a:lnTo>
                  <a:lnTo>
                    <a:pt x="8" y="8"/>
                  </a:lnTo>
                  <a:lnTo>
                    <a:pt x="10" y="1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1" name="Freeform 588"/>
            <p:cNvSpPr>
              <a:spLocks/>
            </p:cNvSpPr>
            <p:nvPr/>
          </p:nvSpPr>
          <p:spPr bwMode="auto">
            <a:xfrm>
              <a:off x="8159592" y="2935495"/>
              <a:ext cx="6200" cy="15056"/>
            </a:xfrm>
            <a:custGeom>
              <a:avLst/>
              <a:gdLst>
                <a:gd name="T0" fmla="*/ 0 w 7"/>
                <a:gd name="T1" fmla="*/ 0 h 17"/>
                <a:gd name="T2" fmla="*/ 1 w 7"/>
                <a:gd name="T3" fmla="*/ 4 h 17"/>
                <a:gd name="T4" fmla="*/ 3 w 7"/>
                <a:gd name="T5" fmla="*/ 7 h 17"/>
                <a:gd name="T6" fmla="*/ 7 w 7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7" y="1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2" name="Line 589"/>
            <p:cNvSpPr>
              <a:spLocks noChangeShapeType="1"/>
            </p:cNvSpPr>
            <p:nvPr/>
          </p:nvSpPr>
          <p:spPr bwMode="auto">
            <a:xfrm>
              <a:off x="8165791" y="2950551"/>
              <a:ext cx="0" cy="354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3" name="Line 590"/>
            <p:cNvSpPr>
              <a:spLocks noChangeShapeType="1"/>
            </p:cNvSpPr>
            <p:nvPr/>
          </p:nvSpPr>
          <p:spPr bwMode="auto">
            <a:xfrm>
              <a:off x="8165791" y="2954094"/>
              <a:ext cx="0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4" name="Freeform 591"/>
            <p:cNvSpPr>
              <a:spLocks/>
            </p:cNvSpPr>
            <p:nvPr/>
          </p:nvSpPr>
          <p:spPr bwMode="auto">
            <a:xfrm>
              <a:off x="8160477" y="2959408"/>
              <a:ext cx="5314" cy="15942"/>
            </a:xfrm>
            <a:custGeom>
              <a:avLst/>
              <a:gdLst>
                <a:gd name="T0" fmla="*/ 6 w 6"/>
                <a:gd name="T1" fmla="*/ 0 h 18"/>
                <a:gd name="T2" fmla="*/ 4 w 6"/>
                <a:gd name="T3" fmla="*/ 2 h 18"/>
                <a:gd name="T4" fmla="*/ 2 w 6"/>
                <a:gd name="T5" fmla="*/ 3 h 18"/>
                <a:gd name="T6" fmla="*/ 0 w 6"/>
                <a:gd name="T7" fmla="*/ 11 h 18"/>
                <a:gd name="T8" fmla="*/ 2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11"/>
                  </a:lnTo>
                  <a:lnTo>
                    <a:pt x="2" y="18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5" name="Freeform 592"/>
            <p:cNvSpPr>
              <a:spLocks/>
            </p:cNvSpPr>
            <p:nvPr/>
          </p:nvSpPr>
          <p:spPr bwMode="auto">
            <a:xfrm>
              <a:off x="8160477" y="2975349"/>
              <a:ext cx="1771" cy="11513"/>
            </a:xfrm>
            <a:custGeom>
              <a:avLst/>
              <a:gdLst>
                <a:gd name="T0" fmla="*/ 2 w 2"/>
                <a:gd name="T1" fmla="*/ 0 h 13"/>
                <a:gd name="T2" fmla="*/ 2 w 2"/>
                <a:gd name="T3" fmla="*/ 3 h 13"/>
                <a:gd name="T4" fmla="*/ 2 w 2"/>
                <a:gd name="T5" fmla="*/ 8 h 13"/>
                <a:gd name="T6" fmla="*/ 0 w 2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0" y="1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6" name="Freeform 593"/>
            <p:cNvSpPr>
              <a:spLocks/>
            </p:cNvSpPr>
            <p:nvPr/>
          </p:nvSpPr>
          <p:spPr bwMode="auto">
            <a:xfrm>
              <a:off x="8157820" y="2986863"/>
              <a:ext cx="2657" cy="29226"/>
            </a:xfrm>
            <a:custGeom>
              <a:avLst/>
              <a:gdLst>
                <a:gd name="T0" fmla="*/ 3 w 3"/>
                <a:gd name="T1" fmla="*/ 0 h 33"/>
                <a:gd name="T2" fmla="*/ 3 w 3"/>
                <a:gd name="T3" fmla="*/ 2 h 33"/>
                <a:gd name="T4" fmla="*/ 3 w 3"/>
                <a:gd name="T5" fmla="*/ 13 h 33"/>
                <a:gd name="T6" fmla="*/ 0 w 3"/>
                <a:gd name="T7" fmla="*/ 19 h 33"/>
                <a:gd name="T8" fmla="*/ 0 w 3"/>
                <a:gd name="T9" fmla="*/ 22 h 33"/>
                <a:gd name="T10" fmla="*/ 0 w 3"/>
                <a:gd name="T11" fmla="*/ 26 h 33"/>
                <a:gd name="T12" fmla="*/ 0 w 3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lnTo>
                    <a:pt x="3" y="2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7" name="Freeform 594"/>
            <p:cNvSpPr>
              <a:spLocks/>
            </p:cNvSpPr>
            <p:nvPr/>
          </p:nvSpPr>
          <p:spPr bwMode="auto">
            <a:xfrm>
              <a:off x="8157820" y="3016089"/>
              <a:ext cx="4428" cy="11513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1 h 13"/>
                <a:gd name="T4" fmla="*/ 2 w 5"/>
                <a:gd name="T5" fmla="*/ 8 h 13"/>
                <a:gd name="T6" fmla="*/ 5 w 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1"/>
                  </a:lnTo>
                  <a:lnTo>
                    <a:pt x="2" y="8"/>
                  </a:lnTo>
                  <a:lnTo>
                    <a:pt x="5" y="13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8" name="Freeform 595"/>
            <p:cNvSpPr>
              <a:spLocks/>
            </p:cNvSpPr>
            <p:nvPr/>
          </p:nvSpPr>
          <p:spPr bwMode="auto">
            <a:xfrm>
              <a:off x="8156935" y="3027603"/>
              <a:ext cx="40740" cy="75280"/>
            </a:xfrm>
            <a:custGeom>
              <a:avLst/>
              <a:gdLst>
                <a:gd name="T0" fmla="*/ 6 w 46"/>
                <a:gd name="T1" fmla="*/ 0 h 85"/>
                <a:gd name="T2" fmla="*/ 6 w 46"/>
                <a:gd name="T3" fmla="*/ 7 h 85"/>
                <a:gd name="T4" fmla="*/ 10 w 46"/>
                <a:gd name="T5" fmla="*/ 22 h 85"/>
                <a:gd name="T6" fmla="*/ 11 w 46"/>
                <a:gd name="T7" fmla="*/ 31 h 85"/>
                <a:gd name="T8" fmla="*/ 7 w 46"/>
                <a:gd name="T9" fmla="*/ 42 h 85"/>
                <a:gd name="T10" fmla="*/ 6 w 46"/>
                <a:gd name="T11" fmla="*/ 44 h 85"/>
                <a:gd name="T12" fmla="*/ 0 w 46"/>
                <a:gd name="T13" fmla="*/ 52 h 85"/>
                <a:gd name="T14" fmla="*/ 1 w 46"/>
                <a:gd name="T15" fmla="*/ 56 h 85"/>
                <a:gd name="T16" fmla="*/ 1 w 46"/>
                <a:gd name="T17" fmla="*/ 57 h 85"/>
                <a:gd name="T18" fmla="*/ 1 w 46"/>
                <a:gd name="T19" fmla="*/ 60 h 85"/>
                <a:gd name="T20" fmla="*/ 3 w 46"/>
                <a:gd name="T21" fmla="*/ 60 h 85"/>
                <a:gd name="T22" fmla="*/ 6 w 46"/>
                <a:gd name="T23" fmla="*/ 63 h 85"/>
                <a:gd name="T24" fmla="*/ 7 w 46"/>
                <a:gd name="T25" fmla="*/ 64 h 85"/>
                <a:gd name="T26" fmla="*/ 12 w 46"/>
                <a:gd name="T27" fmla="*/ 65 h 85"/>
                <a:gd name="T28" fmla="*/ 14 w 46"/>
                <a:gd name="T29" fmla="*/ 65 h 85"/>
                <a:gd name="T30" fmla="*/ 20 w 46"/>
                <a:gd name="T31" fmla="*/ 68 h 85"/>
                <a:gd name="T32" fmla="*/ 27 w 46"/>
                <a:gd name="T33" fmla="*/ 72 h 85"/>
                <a:gd name="T34" fmla="*/ 28 w 46"/>
                <a:gd name="T35" fmla="*/ 75 h 85"/>
                <a:gd name="T36" fmla="*/ 31 w 46"/>
                <a:gd name="T37" fmla="*/ 77 h 85"/>
                <a:gd name="T38" fmla="*/ 34 w 46"/>
                <a:gd name="T39" fmla="*/ 79 h 85"/>
                <a:gd name="T40" fmla="*/ 37 w 46"/>
                <a:gd name="T41" fmla="*/ 81 h 85"/>
                <a:gd name="T42" fmla="*/ 41 w 46"/>
                <a:gd name="T43" fmla="*/ 83 h 85"/>
                <a:gd name="T44" fmla="*/ 46 w 46"/>
                <a:gd name="T4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85">
                  <a:moveTo>
                    <a:pt x="6" y="0"/>
                  </a:moveTo>
                  <a:lnTo>
                    <a:pt x="6" y="7"/>
                  </a:lnTo>
                  <a:lnTo>
                    <a:pt x="10" y="22"/>
                  </a:lnTo>
                  <a:lnTo>
                    <a:pt x="11" y="31"/>
                  </a:lnTo>
                  <a:lnTo>
                    <a:pt x="7" y="42"/>
                  </a:lnTo>
                  <a:lnTo>
                    <a:pt x="6" y="44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20" y="68"/>
                  </a:lnTo>
                  <a:lnTo>
                    <a:pt x="27" y="72"/>
                  </a:lnTo>
                  <a:lnTo>
                    <a:pt x="28" y="75"/>
                  </a:lnTo>
                  <a:lnTo>
                    <a:pt x="31" y="77"/>
                  </a:lnTo>
                  <a:lnTo>
                    <a:pt x="34" y="79"/>
                  </a:lnTo>
                  <a:lnTo>
                    <a:pt x="37" y="81"/>
                  </a:lnTo>
                  <a:lnTo>
                    <a:pt x="41" y="83"/>
                  </a:lnTo>
                  <a:lnTo>
                    <a:pt x="46" y="8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9" name="Freeform 596"/>
            <p:cNvSpPr>
              <a:spLocks/>
            </p:cNvSpPr>
            <p:nvPr/>
          </p:nvSpPr>
          <p:spPr bwMode="auto">
            <a:xfrm>
              <a:off x="8197674" y="3102883"/>
              <a:ext cx="108935" cy="31883"/>
            </a:xfrm>
            <a:custGeom>
              <a:avLst/>
              <a:gdLst>
                <a:gd name="T0" fmla="*/ 0 w 123"/>
                <a:gd name="T1" fmla="*/ 0 h 36"/>
                <a:gd name="T2" fmla="*/ 8 w 123"/>
                <a:gd name="T3" fmla="*/ 3 h 36"/>
                <a:gd name="T4" fmla="*/ 23 w 123"/>
                <a:gd name="T5" fmla="*/ 7 h 36"/>
                <a:gd name="T6" fmla="*/ 32 w 123"/>
                <a:gd name="T7" fmla="*/ 7 h 36"/>
                <a:gd name="T8" fmla="*/ 43 w 123"/>
                <a:gd name="T9" fmla="*/ 9 h 36"/>
                <a:gd name="T10" fmla="*/ 55 w 123"/>
                <a:gd name="T11" fmla="*/ 11 h 36"/>
                <a:gd name="T12" fmla="*/ 73 w 123"/>
                <a:gd name="T13" fmla="*/ 15 h 36"/>
                <a:gd name="T14" fmla="*/ 93 w 123"/>
                <a:gd name="T15" fmla="*/ 22 h 36"/>
                <a:gd name="T16" fmla="*/ 93 w 123"/>
                <a:gd name="T17" fmla="*/ 22 h 36"/>
                <a:gd name="T18" fmla="*/ 105 w 123"/>
                <a:gd name="T19" fmla="*/ 27 h 36"/>
                <a:gd name="T20" fmla="*/ 115 w 123"/>
                <a:gd name="T21" fmla="*/ 32 h 36"/>
                <a:gd name="T22" fmla="*/ 123 w 123"/>
                <a:gd name="T23" fmla="*/ 36 h 36"/>
                <a:gd name="T24" fmla="*/ 123 w 123"/>
                <a:gd name="T25" fmla="*/ 36 h 36"/>
                <a:gd name="T26" fmla="*/ 123 w 123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36">
                  <a:moveTo>
                    <a:pt x="0" y="0"/>
                  </a:moveTo>
                  <a:lnTo>
                    <a:pt x="8" y="3"/>
                  </a:lnTo>
                  <a:lnTo>
                    <a:pt x="23" y="7"/>
                  </a:lnTo>
                  <a:lnTo>
                    <a:pt x="32" y="7"/>
                  </a:lnTo>
                  <a:lnTo>
                    <a:pt x="43" y="9"/>
                  </a:lnTo>
                  <a:lnTo>
                    <a:pt x="55" y="11"/>
                  </a:lnTo>
                  <a:lnTo>
                    <a:pt x="73" y="15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105" y="27"/>
                  </a:lnTo>
                  <a:lnTo>
                    <a:pt x="115" y="32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3" y="3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0" name="Freeform 597"/>
            <p:cNvSpPr>
              <a:spLocks/>
            </p:cNvSpPr>
            <p:nvPr/>
          </p:nvSpPr>
          <p:spPr bwMode="auto">
            <a:xfrm>
              <a:off x="7722082" y="2742424"/>
              <a:ext cx="21256" cy="30998"/>
            </a:xfrm>
            <a:custGeom>
              <a:avLst/>
              <a:gdLst>
                <a:gd name="T0" fmla="*/ 24 w 24"/>
                <a:gd name="T1" fmla="*/ 0 h 35"/>
                <a:gd name="T2" fmla="*/ 24 w 24"/>
                <a:gd name="T3" fmla="*/ 8 h 35"/>
                <a:gd name="T4" fmla="*/ 21 w 24"/>
                <a:gd name="T5" fmla="*/ 15 h 35"/>
                <a:gd name="T6" fmla="*/ 16 w 24"/>
                <a:gd name="T7" fmla="*/ 21 h 35"/>
                <a:gd name="T8" fmla="*/ 9 w 24"/>
                <a:gd name="T9" fmla="*/ 29 h 35"/>
                <a:gd name="T10" fmla="*/ 7 w 24"/>
                <a:gd name="T11" fmla="*/ 32 h 35"/>
                <a:gd name="T12" fmla="*/ 4 w 24"/>
                <a:gd name="T13" fmla="*/ 33 h 35"/>
                <a:gd name="T14" fmla="*/ 0 w 2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lnTo>
                    <a:pt x="24" y="8"/>
                  </a:lnTo>
                  <a:lnTo>
                    <a:pt x="21" y="15"/>
                  </a:lnTo>
                  <a:lnTo>
                    <a:pt x="16" y="21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1" name="Freeform 598"/>
            <p:cNvSpPr>
              <a:spLocks/>
            </p:cNvSpPr>
            <p:nvPr/>
          </p:nvSpPr>
          <p:spPr bwMode="auto">
            <a:xfrm>
              <a:off x="6967510" y="2254431"/>
              <a:ext cx="17713" cy="5314"/>
            </a:xfrm>
            <a:custGeom>
              <a:avLst/>
              <a:gdLst>
                <a:gd name="T0" fmla="*/ 0 w 20"/>
                <a:gd name="T1" fmla="*/ 0 h 6"/>
                <a:gd name="T2" fmla="*/ 3 w 20"/>
                <a:gd name="T3" fmla="*/ 0 h 6"/>
                <a:gd name="T4" fmla="*/ 4 w 20"/>
                <a:gd name="T5" fmla="*/ 0 h 6"/>
                <a:gd name="T6" fmla="*/ 4 w 20"/>
                <a:gd name="T7" fmla="*/ 0 h 6"/>
                <a:gd name="T8" fmla="*/ 6 w 20"/>
                <a:gd name="T9" fmla="*/ 0 h 6"/>
                <a:gd name="T10" fmla="*/ 6 w 20"/>
                <a:gd name="T11" fmla="*/ 0 h 6"/>
                <a:gd name="T12" fmla="*/ 6 w 20"/>
                <a:gd name="T13" fmla="*/ 0 h 6"/>
                <a:gd name="T14" fmla="*/ 7 w 20"/>
                <a:gd name="T15" fmla="*/ 0 h 6"/>
                <a:gd name="T16" fmla="*/ 7 w 20"/>
                <a:gd name="T17" fmla="*/ 0 h 6"/>
                <a:gd name="T18" fmla="*/ 8 w 20"/>
                <a:gd name="T19" fmla="*/ 0 h 6"/>
                <a:gd name="T20" fmla="*/ 8 w 20"/>
                <a:gd name="T21" fmla="*/ 0 h 6"/>
                <a:gd name="T22" fmla="*/ 10 w 20"/>
                <a:gd name="T23" fmla="*/ 0 h 6"/>
                <a:gd name="T24" fmla="*/ 10 w 20"/>
                <a:gd name="T25" fmla="*/ 0 h 6"/>
                <a:gd name="T26" fmla="*/ 10 w 20"/>
                <a:gd name="T27" fmla="*/ 0 h 6"/>
                <a:gd name="T28" fmla="*/ 11 w 20"/>
                <a:gd name="T29" fmla="*/ 1 h 6"/>
                <a:gd name="T30" fmla="*/ 14 w 20"/>
                <a:gd name="T31" fmla="*/ 1 h 6"/>
                <a:gd name="T32" fmla="*/ 14 w 20"/>
                <a:gd name="T33" fmla="*/ 1 h 6"/>
                <a:gd name="T34" fmla="*/ 14 w 20"/>
                <a:gd name="T35" fmla="*/ 2 h 6"/>
                <a:gd name="T36" fmla="*/ 15 w 20"/>
                <a:gd name="T37" fmla="*/ 4 h 6"/>
                <a:gd name="T38" fmla="*/ 15 w 20"/>
                <a:gd name="T39" fmla="*/ 4 h 6"/>
                <a:gd name="T40" fmla="*/ 15 w 20"/>
                <a:gd name="T41" fmla="*/ 5 h 6"/>
                <a:gd name="T42" fmla="*/ 16 w 20"/>
                <a:gd name="T43" fmla="*/ 5 h 6"/>
                <a:gd name="T44" fmla="*/ 18 w 20"/>
                <a:gd name="T45" fmla="*/ 5 h 6"/>
                <a:gd name="T46" fmla="*/ 18 w 20"/>
                <a:gd name="T47" fmla="*/ 5 h 6"/>
                <a:gd name="T48" fmla="*/ 18 w 20"/>
                <a:gd name="T49" fmla="*/ 5 h 6"/>
                <a:gd name="T50" fmla="*/ 19 w 20"/>
                <a:gd name="T51" fmla="*/ 6 h 6"/>
                <a:gd name="T52" fmla="*/ 19 w 20"/>
                <a:gd name="T53" fmla="*/ 6 h 6"/>
                <a:gd name="T54" fmla="*/ 20 w 20"/>
                <a:gd name="T5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2" name="Freeform 599"/>
            <p:cNvSpPr>
              <a:spLocks/>
            </p:cNvSpPr>
            <p:nvPr/>
          </p:nvSpPr>
          <p:spPr bwMode="auto">
            <a:xfrm>
              <a:off x="6985223" y="2259745"/>
              <a:ext cx="0" cy="1771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3" name="Freeform 600"/>
            <p:cNvSpPr>
              <a:spLocks/>
            </p:cNvSpPr>
            <p:nvPr/>
          </p:nvSpPr>
          <p:spPr bwMode="auto">
            <a:xfrm>
              <a:off x="6985223" y="226151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4" name="Freeform 601"/>
            <p:cNvSpPr>
              <a:spLocks/>
            </p:cNvSpPr>
            <p:nvPr/>
          </p:nvSpPr>
          <p:spPr bwMode="auto">
            <a:xfrm>
              <a:off x="6987880" y="226240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5" name="Line 602"/>
            <p:cNvSpPr>
              <a:spLocks noChangeShapeType="1"/>
            </p:cNvSpPr>
            <p:nvPr/>
          </p:nvSpPr>
          <p:spPr bwMode="auto">
            <a:xfrm>
              <a:off x="6988766" y="226328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6" name="Freeform 603"/>
            <p:cNvSpPr>
              <a:spLocks/>
            </p:cNvSpPr>
            <p:nvPr/>
          </p:nvSpPr>
          <p:spPr bwMode="auto">
            <a:xfrm>
              <a:off x="6988766" y="2263288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7" name="Freeform 604"/>
            <p:cNvSpPr>
              <a:spLocks/>
            </p:cNvSpPr>
            <p:nvPr/>
          </p:nvSpPr>
          <p:spPr bwMode="auto">
            <a:xfrm>
              <a:off x="6991422" y="2265059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1 w 4"/>
                <a:gd name="T7" fmla="*/ 3 h 8"/>
                <a:gd name="T8" fmla="*/ 3 w 4"/>
                <a:gd name="T9" fmla="*/ 4 h 8"/>
                <a:gd name="T10" fmla="*/ 3 w 4"/>
                <a:gd name="T11" fmla="*/ 4 h 8"/>
                <a:gd name="T12" fmla="*/ 4 w 4"/>
                <a:gd name="T13" fmla="*/ 5 h 8"/>
                <a:gd name="T14" fmla="*/ 4 w 4"/>
                <a:gd name="T15" fmla="*/ 7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8" name="Freeform 605"/>
            <p:cNvSpPr>
              <a:spLocks/>
            </p:cNvSpPr>
            <p:nvPr/>
          </p:nvSpPr>
          <p:spPr bwMode="auto">
            <a:xfrm>
              <a:off x="6994965" y="2272144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9" name="Freeform 606"/>
            <p:cNvSpPr>
              <a:spLocks/>
            </p:cNvSpPr>
            <p:nvPr/>
          </p:nvSpPr>
          <p:spPr bwMode="auto">
            <a:xfrm>
              <a:off x="6996736" y="2273030"/>
              <a:ext cx="3543" cy="265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0 w 4"/>
                <a:gd name="T7" fmla="*/ 2 h 3"/>
                <a:gd name="T8" fmla="*/ 0 w 4"/>
                <a:gd name="T9" fmla="*/ 2 h 3"/>
                <a:gd name="T10" fmla="*/ 1 w 4"/>
                <a:gd name="T11" fmla="*/ 2 h 3"/>
                <a:gd name="T12" fmla="*/ 1 w 4"/>
                <a:gd name="T13" fmla="*/ 2 h 3"/>
                <a:gd name="T14" fmla="*/ 1 w 4"/>
                <a:gd name="T15" fmla="*/ 2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2 w 4"/>
                <a:gd name="T27" fmla="*/ 3 h 3"/>
                <a:gd name="T28" fmla="*/ 2 w 4"/>
                <a:gd name="T29" fmla="*/ 3 h 3"/>
                <a:gd name="T30" fmla="*/ 2 w 4"/>
                <a:gd name="T31" fmla="*/ 3 h 3"/>
                <a:gd name="T32" fmla="*/ 4 w 4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grpSp>
          <p:nvGrpSpPr>
            <p:cNvPr id="1210" name="Group 808"/>
            <p:cNvGrpSpPr>
              <a:grpSpLocks/>
            </p:cNvGrpSpPr>
            <p:nvPr/>
          </p:nvGrpSpPr>
          <p:grpSpPr bwMode="auto">
            <a:xfrm>
              <a:off x="6827577" y="2275687"/>
              <a:ext cx="593384" cy="580985"/>
              <a:chOff x="2839" y="2581"/>
              <a:chExt cx="670" cy="656"/>
            </a:xfrm>
          </p:grpSpPr>
          <p:sp>
            <p:nvSpPr>
              <p:cNvPr id="1211" name="Line 608"/>
              <p:cNvSpPr>
                <a:spLocks noChangeShapeType="1"/>
              </p:cNvSpPr>
              <p:nvPr/>
            </p:nvSpPr>
            <p:spPr bwMode="auto">
              <a:xfrm flipH="1">
                <a:off x="3032" y="2581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2" name="Freeform 609"/>
              <p:cNvSpPr>
                <a:spLocks/>
              </p:cNvSpPr>
              <p:nvPr/>
            </p:nvSpPr>
            <p:spPr bwMode="auto">
              <a:xfrm>
                <a:off x="3032" y="2582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2 w 10"/>
                  <a:gd name="T5" fmla="*/ 0 h 7"/>
                  <a:gd name="T6" fmla="*/ 2 w 10"/>
                  <a:gd name="T7" fmla="*/ 0 h 7"/>
                  <a:gd name="T8" fmla="*/ 2 w 10"/>
                  <a:gd name="T9" fmla="*/ 0 h 7"/>
                  <a:gd name="T10" fmla="*/ 3 w 10"/>
                  <a:gd name="T11" fmla="*/ 2 h 7"/>
                  <a:gd name="T12" fmla="*/ 3 w 10"/>
                  <a:gd name="T13" fmla="*/ 2 h 7"/>
                  <a:gd name="T14" fmla="*/ 3 w 10"/>
                  <a:gd name="T15" fmla="*/ 2 h 7"/>
                  <a:gd name="T16" fmla="*/ 3 w 10"/>
                  <a:gd name="T17" fmla="*/ 2 h 7"/>
                  <a:gd name="T18" fmla="*/ 3 w 10"/>
                  <a:gd name="T19" fmla="*/ 2 h 7"/>
                  <a:gd name="T20" fmla="*/ 3 w 10"/>
                  <a:gd name="T21" fmla="*/ 3 h 7"/>
                  <a:gd name="T22" fmla="*/ 3 w 10"/>
                  <a:gd name="T23" fmla="*/ 3 h 7"/>
                  <a:gd name="T24" fmla="*/ 3 w 10"/>
                  <a:gd name="T25" fmla="*/ 3 h 7"/>
                  <a:gd name="T26" fmla="*/ 3 w 10"/>
                  <a:gd name="T27" fmla="*/ 4 h 7"/>
                  <a:gd name="T28" fmla="*/ 4 w 10"/>
                  <a:gd name="T29" fmla="*/ 4 h 7"/>
                  <a:gd name="T30" fmla="*/ 4 w 10"/>
                  <a:gd name="T31" fmla="*/ 6 h 7"/>
                  <a:gd name="T32" fmla="*/ 6 w 10"/>
                  <a:gd name="T33" fmla="*/ 6 h 7"/>
                  <a:gd name="T34" fmla="*/ 6 w 10"/>
                  <a:gd name="T35" fmla="*/ 6 h 7"/>
                  <a:gd name="T36" fmla="*/ 6 w 10"/>
                  <a:gd name="T37" fmla="*/ 6 h 7"/>
                  <a:gd name="T38" fmla="*/ 7 w 10"/>
                  <a:gd name="T39" fmla="*/ 6 h 7"/>
                  <a:gd name="T40" fmla="*/ 7 w 10"/>
                  <a:gd name="T41" fmla="*/ 6 h 7"/>
                  <a:gd name="T42" fmla="*/ 7 w 10"/>
                  <a:gd name="T43" fmla="*/ 7 h 7"/>
                  <a:gd name="T44" fmla="*/ 8 w 10"/>
                  <a:gd name="T45" fmla="*/ 7 h 7"/>
                  <a:gd name="T46" fmla="*/ 10 w 10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3" name="Freeform 610"/>
              <p:cNvSpPr>
                <a:spLocks/>
              </p:cNvSpPr>
              <p:nvPr/>
            </p:nvSpPr>
            <p:spPr bwMode="auto">
              <a:xfrm>
                <a:off x="3042" y="258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1 w 4"/>
                  <a:gd name="T5" fmla="*/ 1 h 3"/>
                  <a:gd name="T6" fmla="*/ 2 w 4"/>
                  <a:gd name="T7" fmla="*/ 1 h 3"/>
                  <a:gd name="T8" fmla="*/ 2 w 4"/>
                  <a:gd name="T9" fmla="*/ 1 h 3"/>
                  <a:gd name="T10" fmla="*/ 2 w 4"/>
                  <a:gd name="T11" fmla="*/ 1 h 3"/>
                  <a:gd name="T12" fmla="*/ 2 w 4"/>
                  <a:gd name="T13" fmla="*/ 3 h 3"/>
                  <a:gd name="T14" fmla="*/ 2 w 4"/>
                  <a:gd name="T15" fmla="*/ 3 h 3"/>
                  <a:gd name="T16" fmla="*/ 4 w 4"/>
                  <a:gd name="T17" fmla="*/ 3 h 3"/>
                  <a:gd name="T18" fmla="*/ 4 w 4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4" name="Freeform 611"/>
              <p:cNvSpPr>
                <a:spLocks/>
              </p:cNvSpPr>
              <p:nvPr/>
            </p:nvSpPr>
            <p:spPr bwMode="auto">
              <a:xfrm>
                <a:off x="3046" y="25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3 h 4"/>
                  <a:gd name="T12" fmla="*/ 1 w 4"/>
                  <a:gd name="T13" fmla="*/ 3 h 4"/>
                  <a:gd name="T14" fmla="*/ 1 w 4"/>
                  <a:gd name="T15" fmla="*/ 3 h 4"/>
                  <a:gd name="T16" fmla="*/ 1 w 4"/>
                  <a:gd name="T17" fmla="*/ 3 h 4"/>
                  <a:gd name="T18" fmla="*/ 2 w 4"/>
                  <a:gd name="T19" fmla="*/ 4 h 4"/>
                  <a:gd name="T20" fmla="*/ 2 w 4"/>
                  <a:gd name="T21" fmla="*/ 4 h 4"/>
                  <a:gd name="T22" fmla="*/ 2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5" name="Freeform 612"/>
              <p:cNvSpPr>
                <a:spLocks/>
              </p:cNvSpPr>
              <p:nvPr/>
            </p:nvSpPr>
            <p:spPr bwMode="auto">
              <a:xfrm>
                <a:off x="3050" y="259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6" name="Freeform 613"/>
              <p:cNvSpPr>
                <a:spLocks/>
              </p:cNvSpPr>
              <p:nvPr/>
            </p:nvSpPr>
            <p:spPr bwMode="auto">
              <a:xfrm>
                <a:off x="3052" y="259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1 h 4"/>
                  <a:gd name="T6" fmla="*/ 2 w 6"/>
                  <a:gd name="T7" fmla="*/ 1 h 4"/>
                  <a:gd name="T8" fmla="*/ 2 w 6"/>
                  <a:gd name="T9" fmla="*/ 1 h 4"/>
                  <a:gd name="T10" fmla="*/ 3 w 6"/>
                  <a:gd name="T11" fmla="*/ 2 h 4"/>
                  <a:gd name="T12" fmla="*/ 3 w 6"/>
                  <a:gd name="T13" fmla="*/ 2 h 4"/>
                  <a:gd name="T14" fmla="*/ 3 w 6"/>
                  <a:gd name="T15" fmla="*/ 4 h 4"/>
                  <a:gd name="T16" fmla="*/ 5 w 6"/>
                  <a:gd name="T17" fmla="*/ 4 h 4"/>
                  <a:gd name="T18" fmla="*/ 6 w 6"/>
                  <a:gd name="T19" fmla="*/ 4 h 4"/>
                  <a:gd name="T20" fmla="*/ 6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7" name="Freeform 614"/>
              <p:cNvSpPr>
                <a:spLocks/>
              </p:cNvSpPr>
              <p:nvPr/>
            </p:nvSpPr>
            <p:spPr bwMode="auto">
              <a:xfrm>
                <a:off x="3058" y="26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8" name="Freeform 615"/>
              <p:cNvSpPr>
                <a:spLocks/>
              </p:cNvSpPr>
              <p:nvPr/>
            </p:nvSpPr>
            <p:spPr bwMode="auto">
              <a:xfrm>
                <a:off x="3059" y="260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2 w 7"/>
                  <a:gd name="T7" fmla="*/ 2 h 7"/>
                  <a:gd name="T8" fmla="*/ 3 w 7"/>
                  <a:gd name="T9" fmla="*/ 2 h 7"/>
                  <a:gd name="T10" fmla="*/ 4 w 7"/>
                  <a:gd name="T11" fmla="*/ 3 h 7"/>
                  <a:gd name="T12" fmla="*/ 6 w 7"/>
                  <a:gd name="T13" fmla="*/ 4 h 7"/>
                  <a:gd name="T14" fmla="*/ 6 w 7"/>
                  <a:gd name="T15" fmla="*/ 6 h 7"/>
                  <a:gd name="T16" fmla="*/ 7 w 7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9" name="Freeform 616"/>
              <p:cNvSpPr>
                <a:spLocks/>
              </p:cNvSpPr>
              <p:nvPr/>
            </p:nvSpPr>
            <p:spPr bwMode="auto">
              <a:xfrm>
                <a:off x="3066" y="261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0" name="Freeform 617"/>
              <p:cNvSpPr>
                <a:spLocks/>
              </p:cNvSpPr>
              <p:nvPr/>
            </p:nvSpPr>
            <p:spPr bwMode="auto">
              <a:xfrm>
                <a:off x="3067" y="26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1" name="Freeform 618"/>
              <p:cNvSpPr>
                <a:spLocks/>
              </p:cNvSpPr>
              <p:nvPr/>
            </p:nvSpPr>
            <p:spPr bwMode="auto">
              <a:xfrm>
                <a:off x="3069" y="26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1 w 2"/>
                  <a:gd name="T13" fmla="*/ 1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3 h 3"/>
                  <a:gd name="T20" fmla="*/ 2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2" name="Line 619"/>
              <p:cNvSpPr>
                <a:spLocks noChangeShapeType="1"/>
              </p:cNvSpPr>
              <p:nvPr/>
            </p:nvSpPr>
            <p:spPr bwMode="auto">
              <a:xfrm>
                <a:off x="3071" y="2619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3" name="Freeform 620"/>
              <p:cNvSpPr>
                <a:spLocks/>
              </p:cNvSpPr>
              <p:nvPr/>
            </p:nvSpPr>
            <p:spPr bwMode="auto">
              <a:xfrm>
                <a:off x="3071" y="2620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3 h 4"/>
                  <a:gd name="T18" fmla="*/ 2 w 3"/>
                  <a:gd name="T19" fmla="*/ 3 h 4"/>
                  <a:gd name="T20" fmla="*/ 2 w 3"/>
                  <a:gd name="T21" fmla="*/ 3 h 4"/>
                  <a:gd name="T22" fmla="*/ 3 w 3"/>
                  <a:gd name="T23" fmla="*/ 3 h 4"/>
                  <a:gd name="T24" fmla="*/ 3 w 3"/>
                  <a:gd name="T25" fmla="*/ 3 h 4"/>
                  <a:gd name="T26" fmla="*/ 3 w 3"/>
                  <a:gd name="T27" fmla="*/ 4 h 4"/>
                  <a:gd name="T28" fmla="*/ 3 w 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4" name="Freeform 621"/>
              <p:cNvSpPr>
                <a:spLocks/>
              </p:cNvSpPr>
              <p:nvPr/>
            </p:nvSpPr>
            <p:spPr bwMode="auto">
              <a:xfrm>
                <a:off x="3074" y="2624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2 h 12"/>
                  <a:gd name="T10" fmla="*/ 0 w 5"/>
                  <a:gd name="T11" fmla="*/ 2 h 12"/>
                  <a:gd name="T12" fmla="*/ 0 w 5"/>
                  <a:gd name="T13" fmla="*/ 2 h 12"/>
                  <a:gd name="T14" fmla="*/ 0 w 5"/>
                  <a:gd name="T15" fmla="*/ 3 h 12"/>
                  <a:gd name="T16" fmla="*/ 0 w 5"/>
                  <a:gd name="T17" fmla="*/ 3 h 12"/>
                  <a:gd name="T18" fmla="*/ 0 w 5"/>
                  <a:gd name="T19" fmla="*/ 3 h 12"/>
                  <a:gd name="T20" fmla="*/ 0 w 5"/>
                  <a:gd name="T21" fmla="*/ 4 h 12"/>
                  <a:gd name="T22" fmla="*/ 3 w 5"/>
                  <a:gd name="T23" fmla="*/ 4 h 12"/>
                  <a:gd name="T24" fmla="*/ 3 w 5"/>
                  <a:gd name="T25" fmla="*/ 4 h 12"/>
                  <a:gd name="T26" fmla="*/ 3 w 5"/>
                  <a:gd name="T27" fmla="*/ 4 h 12"/>
                  <a:gd name="T28" fmla="*/ 3 w 5"/>
                  <a:gd name="T29" fmla="*/ 6 h 12"/>
                  <a:gd name="T30" fmla="*/ 4 w 5"/>
                  <a:gd name="T31" fmla="*/ 6 h 12"/>
                  <a:gd name="T32" fmla="*/ 4 w 5"/>
                  <a:gd name="T33" fmla="*/ 7 h 12"/>
                  <a:gd name="T34" fmla="*/ 4 w 5"/>
                  <a:gd name="T35" fmla="*/ 7 h 12"/>
                  <a:gd name="T36" fmla="*/ 4 w 5"/>
                  <a:gd name="T37" fmla="*/ 7 h 12"/>
                  <a:gd name="T38" fmla="*/ 5 w 5"/>
                  <a:gd name="T39" fmla="*/ 8 h 12"/>
                  <a:gd name="T40" fmla="*/ 5 w 5"/>
                  <a:gd name="T41" fmla="*/ 8 h 12"/>
                  <a:gd name="T42" fmla="*/ 4 w 5"/>
                  <a:gd name="T43" fmla="*/ 8 h 12"/>
                  <a:gd name="T44" fmla="*/ 4 w 5"/>
                  <a:gd name="T45" fmla="*/ 8 h 12"/>
                  <a:gd name="T46" fmla="*/ 5 w 5"/>
                  <a:gd name="T47" fmla="*/ 10 h 12"/>
                  <a:gd name="T48" fmla="*/ 5 w 5"/>
                  <a:gd name="T49" fmla="*/ 10 h 12"/>
                  <a:gd name="T50" fmla="*/ 5 w 5"/>
                  <a:gd name="T51" fmla="*/ 10 h 12"/>
                  <a:gd name="T52" fmla="*/ 5 w 5"/>
                  <a:gd name="T53" fmla="*/ 10 h 12"/>
                  <a:gd name="T54" fmla="*/ 5 w 5"/>
                  <a:gd name="T55" fmla="*/ 11 h 12"/>
                  <a:gd name="T56" fmla="*/ 5 w 5"/>
                  <a:gd name="T57" fmla="*/ 11 h 12"/>
                  <a:gd name="T58" fmla="*/ 4 w 5"/>
                  <a:gd name="T59" fmla="*/ 11 h 12"/>
                  <a:gd name="T60" fmla="*/ 4 w 5"/>
                  <a:gd name="T61" fmla="*/ 11 h 12"/>
                  <a:gd name="T62" fmla="*/ 5 w 5"/>
                  <a:gd name="T6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5" name="Freeform 622"/>
              <p:cNvSpPr>
                <a:spLocks/>
              </p:cNvSpPr>
              <p:nvPr/>
            </p:nvSpPr>
            <p:spPr bwMode="auto">
              <a:xfrm>
                <a:off x="3077" y="2636"/>
                <a:ext cx="4" cy="14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2 h 14"/>
                  <a:gd name="T4" fmla="*/ 2 w 4"/>
                  <a:gd name="T5" fmla="*/ 2 h 14"/>
                  <a:gd name="T6" fmla="*/ 2 w 4"/>
                  <a:gd name="T7" fmla="*/ 2 h 14"/>
                  <a:gd name="T8" fmla="*/ 4 w 4"/>
                  <a:gd name="T9" fmla="*/ 3 h 14"/>
                  <a:gd name="T10" fmla="*/ 4 w 4"/>
                  <a:gd name="T11" fmla="*/ 3 h 14"/>
                  <a:gd name="T12" fmla="*/ 4 w 4"/>
                  <a:gd name="T13" fmla="*/ 3 h 14"/>
                  <a:gd name="T14" fmla="*/ 4 w 4"/>
                  <a:gd name="T15" fmla="*/ 4 h 14"/>
                  <a:gd name="T16" fmla="*/ 4 w 4"/>
                  <a:gd name="T17" fmla="*/ 4 h 14"/>
                  <a:gd name="T18" fmla="*/ 2 w 4"/>
                  <a:gd name="T19" fmla="*/ 4 h 14"/>
                  <a:gd name="T20" fmla="*/ 2 w 4"/>
                  <a:gd name="T21" fmla="*/ 4 h 14"/>
                  <a:gd name="T22" fmla="*/ 2 w 4"/>
                  <a:gd name="T23" fmla="*/ 6 h 14"/>
                  <a:gd name="T24" fmla="*/ 2 w 4"/>
                  <a:gd name="T25" fmla="*/ 6 h 14"/>
                  <a:gd name="T26" fmla="*/ 2 w 4"/>
                  <a:gd name="T27" fmla="*/ 6 h 14"/>
                  <a:gd name="T28" fmla="*/ 2 w 4"/>
                  <a:gd name="T29" fmla="*/ 7 h 14"/>
                  <a:gd name="T30" fmla="*/ 2 w 4"/>
                  <a:gd name="T31" fmla="*/ 7 h 14"/>
                  <a:gd name="T32" fmla="*/ 2 w 4"/>
                  <a:gd name="T33" fmla="*/ 7 h 14"/>
                  <a:gd name="T34" fmla="*/ 2 w 4"/>
                  <a:gd name="T35" fmla="*/ 7 h 14"/>
                  <a:gd name="T36" fmla="*/ 2 w 4"/>
                  <a:gd name="T37" fmla="*/ 8 h 14"/>
                  <a:gd name="T38" fmla="*/ 1 w 4"/>
                  <a:gd name="T39" fmla="*/ 8 h 14"/>
                  <a:gd name="T40" fmla="*/ 1 w 4"/>
                  <a:gd name="T41" fmla="*/ 8 h 14"/>
                  <a:gd name="T42" fmla="*/ 1 w 4"/>
                  <a:gd name="T43" fmla="*/ 8 h 14"/>
                  <a:gd name="T44" fmla="*/ 1 w 4"/>
                  <a:gd name="T45" fmla="*/ 10 h 14"/>
                  <a:gd name="T46" fmla="*/ 1 w 4"/>
                  <a:gd name="T47" fmla="*/ 10 h 14"/>
                  <a:gd name="T48" fmla="*/ 1 w 4"/>
                  <a:gd name="T49" fmla="*/ 10 h 14"/>
                  <a:gd name="T50" fmla="*/ 1 w 4"/>
                  <a:gd name="T51" fmla="*/ 11 h 14"/>
                  <a:gd name="T52" fmla="*/ 1 w 4"/>
                  <a:gd name="T53" fmla="*/ 13 h 14"/>
                  <a:gd name="T54" fmla="*/ 1 w 4"/>
                  <a:gd name="T55" fmla="*/ 13 h 14"/>
                  <a:gd name="T56" fmla="*/ 0 w 4"/>
                  <a:gd name="T57" fmla="*/ 13 h 14"/>
                  <a:gd name="T58" fmla="*/ 0 w 4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6" name="Freeform 623"/>
              <p:cNvSpPr>
                <a:spLocks/>
              </p:cNvSpPr>
              <p:nvPr/>
            </p:nvSpPr>
            <p:spPr bwMode="auto">
              <a:xfrm>
                <a:off x="3074" y="265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0 h 3"/>
                  <a:gd name="T6" fmla="*/ 1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7" name="Freeform 624"/>
              <p:cNvSpPr>
                <a:spLocks/>
              </p:cNvSpPr>
              <p:nvPr/>
            </p:nvSpPr>
            <p:spPr bwMode="auto">
              <a:xfrm>
                <a:off x="3074" y="26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8" name="Freeform 625"/>
              <p:cNvSpPr>
                <a:spLocks/>
              </p:cNvSpPr>
              <p:nvPr/>
            </p:nvSpPr>
            <p:spPr bwMode="auto">
              <a:xfrm>
                <a:off x="3071" y="2654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1 h 7"/>
                  <a:gd name="T4" fmla="*/ 3 w 3"/>
                  <a:gd name="T5" fmla="*/ 1 h 7"/>
                  <a:gd name="T6" fmla="*/ 3 w 3"/>
                  <a:gd name="T7" fmla="*/ 3 h 7"/>
                  <a:gd name="T8" fmla="*/ 3 w 3"/>
                  <a:gd name="T9" fmla="*/ 3 h 7"/>
                  <a:gd name="T10" fmla="*/ 2 w 3"/>
                  <a:gd name="T11" fmla="*/ 4 h 7"/>
                  <a:gd name="T12" fmla="*/ 2 w 3"/>
                  <a:gd name="T13" fmla="*/ 4 h 7"/>
                  <a:gd name="T14" fmla="*/ 2 w 3"/>
                  <a:gd name="T15" fmla="*/ 4 h 7"/>
                  <a:gd name="T16" fmla="*/ 2 w 3"/>
                  <a:gd name="T17" fmla="*/ 5 h 7"/>
                  <a:gd name="T18" fmla="*/ 0 w 3"/>
                  <a:gd name="T19" fmla="*/ 5 h 7"/>
                  <a:gd name="T20" fmla="*/ 0 w 3"/>
                  <a:gd name="T21" fmla="*/ 5 h 7"/>
                  <a:gd name="T22" fmla="*/ 0 w 3"/>
                  <a:gd name="T23" fmla="*/ 7 h 7"/>
                  <a:gd name="T24" fmla="*/ 0 w 3"/>
                  <a:gd name="T25" fmla="*/ 7 h 7"/>
                  <a:gd name="T26" fmla="*/ 0 w 3"/>
                  <a:gd name="T27" fmla="*/ 7 h 7"/>
                  <a:gd name="T28" fmla="*/ 0 w 3"/>
                  <a:gd name="T29" fmla="*/ 7 h 7"/>
                  <a:gd name="T30" fmla="*/ 0 w 3"/>
                  <a:gd name="T31" fmla="*/ 7 h 7"/>
                  <a:gd name="T32" fmla="*/ 0 w 3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9" name="Freeform 626"/>
              <p:cNvSpPr>
                <a:spLocks/>
              </p:cNvSpPr>
              <p:nvPr/>
            </p:nvSpPr>
            <p:spPr bwMode="auto">
              <a:xfrm>
                <a:off x="3069" y="266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1 h 4"/>
                  <a:gd name="T4" fmla="*/ 1 w 2"/>
                  <a:gd name="T5" fmla="*/ 1 h 4"/>
                  <a:gd name="T6" fmla="*/ 0 w 2"/>
                  <a:gd name="T7" fmla="*/ 1 h 4"/>
                  <a:gd name="T8" fmla="*/ 0 w 2"/>
                  <a:gd name="T9" fmla="*/ 1 h 4"/>
                  <a:gd name="T10" fmla="*/ 0 w 2"/>
                  <a:gd name="T11" fmla="*/ 2 h 4"/>
                  <a:gd name="T12" fmla="*/ 1 w 2"/>
                  <a:gd name="T13" fmla="*/ 2 h 4"/>
                  <a:gd name="T14" fmla="*/ 1 w 2"/>
                  <a:gd name="T15" fmla="*/ 4 h 4"/>
                  <a:gd name="T16" fmla="*/ 1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0" name="Line 627"/>
              <p:cNvSpPr>
                <a:spLocks noChangeShapeType="1"/>
              </p:cNvSpPr>
              <p:nvPr/>
            </p:nvSpPr>
            <p:spPr bwMode="auto">
              <a:xfrm flipH="1">
                <a:off x="3069" y="2665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1" name="Freeform 628"/>
              <p:cNvSpPr>
                <a:spLocks/>
              </p:cNvSpPr>
              <p:nvPr/>
            </p:nvSpPr>
            <p:spPr bwMode="auto">
              <a:xfrm>
                <a:off x="3067" y="266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2" name="Freeform 629"/>
              <p:cNvSpPr>
                <a:spLocks/>
              </p:cNvSpPr>
              <p:nvPr/>
            </p:nvSpPr>
            <p:spPr bwMode="auto">
              <a:xfrm>
                <a:off x="3050" y="2667"/>
                <a:ext cx="17" cy="11"/>
              </a:xfrm>
              <a:custGeom>
                <a:avLst/>
                <a:gdLst>
                  <a:gd name="T0" fmla="*/ 17 w 17"/>
                  <a:gd name="T1" fmla="*/ 0 h 11"/>
                  <a:gd name="T2" fmla="*/ 17 w 17"/>
                  <a:gd name="T3" fmla="*/ 0 h 11"/>
                  <a:gd name="T4" fmla="*/ 17 w 17"/>
                  <a:gd name="T5" fmla="*/ 0 h 11"/>
                  <a:gd name="T6" fmla="*/ 16 w 17"/>
                  <a:gd name="T7" fmla="*/ 2 h 11"/>
                  <a:gd name="T8" fmla="*/ 16 w 17"/>
                  <a:gd name="T9" fmla="*/ 2 h 11"/>
                  <a:gd name="T10" fmla="*/ 15 w 17"/>
                  <a:gd name="T11" fmla="*/ 2 h 11"/>
                  <a:gd name="T12" fmla="*/ 15 w 17"/>
                  <a:gd name="T13" fmla="*/ 2 h 11"/>
                  <a:gd name="T14" fmla="*/ 15 w 17"/>
                  <a:gd name="T15" fmla="*/ 3 h 11"/>
                  <a:gd name="T16" fmla="*/ 13 w 17"/>
                  <a:gd name="T17" fmla="*/ 4 h 11"/>
                  <a:gd name="T18" fmla="*/ 13 w 17"/>
                  <a:gd name="T19" fmla="*/ 4 h 11"/>
                  <a:gd name="T20" fmla="*/ 12 w 17"/>
                  <a:gd name="T21" fmla="*/ 6 h 11"/>
                  <a:gd name="T22" fmla="*/ 12 w 17"/>
                  <a:gd name="T23" fmla="*/ 6 h 11"/>
                  <a:gd name="T24" fmla="*/ 11 w 17"/>
                  <a:gd name="T25" fmla="*/ 6 h 11"/>
                  <a:gd name="T26" fmla="*/ 11 w 17"/>
                  <a:gd name="T27" fmla="*/ 6 h 11"/>
                  <a:gd name="T28" fmla="*/ 11 w 17"/>
                  <a:gd name="T29" fmla="*/ 6 h 11"/>
                  <a:gd name="T30" fmla="*/ 11 w 17"/>
                  <a:gd name="T31" fmla="*/ 6 h 11"/>
                  <a:gd name="T32" fmla="*/ 11 w 17"/>
                  <a:gd name="T33" fmla="*/ 7 h 11"/>
                  <a:gd name="T34" fmla="*/ 11 w 17"/>
                  <a:gd name="T35" fmla="*/ 7 h 11"/>
                  <a:gd name="T36" fmla="*/ 8 w 17"/>
                  <a:gd name="T37" fmla="*/ 7 h 11"/>
                  <a:gd name="T38" fmla="*/ 8 w 17"/>
                  <a:gd name="T39" fmla="*/ 7 h 11"/>
                  <a:gd name="T40" fmla="*/ 8 w 17"/>
                  <a:gd name="T41" fmla="*/ 7 h 11"/>
                  <a:gd name="T42" fmla="*/ 7 w 17"/>
                  <a:gd name="T43" fmla="*/ 9 h 11"/>
                  <a:gd name="T44" fmla="*/ 7 w 17"/>
                  <a:gd name="T45" fmla="*/ 9 h 11"/>
                  <a:gd name="T46" fmla="*/ 7 w 17"/>
                  <a:gd name="T47" fmla="*/ 10 h 11"/>
                  <a:gd name="T48" fmla="*/ 7 w 17"/>
                  <a:gd name="T49" fmla="*/ 10 h 11"/>
                  <a:gd name="T50" fmla="*/ 5 w 17"/>
                  <a:gd name="T51" fmla="*/ 10 h 11"/>
                  <a:gd name="T52" fmla="*/ 5 w 17"/>
                  <a:gd name="T53" fmla="*/ 10 h 11"/>
                  <a:gd name="T54" fmla="*/ 4 w 17"/>
                  <a:gd name="T55" fmla="*/ 10 h 11"/>
                  <a:gd name="T56" fmla="*/ 4 w 17"/>
                  <a:gd name="T57" fmla="*/ 10 h 11"/>
                  <a:gd name="T58" fmla="*/ 4 w 17"/>
                  <a:gd name="T59" fmla="*/ 10 h 11"/>
                  <a:gd name="T60" fmla="*/ 4 w 17"/>
                  <a:gd name="T61" fmla="*/ 10 h 11"/>
                  <a:gd name="T62" fmla="*/ 2 w 17"/>
                  <a:gd name="T63" fmla="*/ 10 h 11"/>
                  <a:gd name="T64" fmla="*/ 1 w 17"/>
                  <a:gd name="T65" fmla="*/ 10 h 11"/>
                  <a:gd name="T66" fmla="*/ 1 w 17"/>
                  <a:gd name="T67" fmla="*/ 10 h 11"/>
                  <a:gd name="T68" fmla="*/ 0 w 17"/>
                  <a:gd name="T69" fmla="*/ 10 h 11"/>
                  <a:gd name="T70" fmla="*/ 0 w 17"/>
                  <a:gd name="T71" fmla="*/ 10 h 11"/>
                  <a:gd name="T72" fmla="*/ 0 w 17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3" name="Line 630"/>
              <p:cNvSpPr>
                <a:spLocks noChangeShapeType="1"/>
              </p:cNvSpPr>
              <p:nvPr/>
            </p:nvSpPr>
            <p:spPr bwMode="auto">
              <a:xfrm>
                <a:off x="3050" y="267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4" name="Freeform 631"/>
              <p:cNvSpPr>
                <a:spLocks/>
              </p:cNvSpPr>
              <p:nvPr/>
            </p:nvSpPr>
            <p:spPr bwMode="auto">
              <a:xfrm>
                <a:off x="3043" y="2678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7 w 7"/>
                  <a:gd name="T3" fmla="*/ 0 h 11"/>
                  <a:gd name="T4" fmla="*/ 7 w 7"/>
                  <a:gd name="T5" fmla="*/ 0 h 11"/>
                  <a:gd name="T6" fmla="*/ 7 w 7"/>
                  <a:gd name="T7" fmla="*/ 2 h 11"/>
                  <a:gd name="T8" fmla="*/ 7 w 7"/>
                  <a:gd name="T9" fmla="*/ 2 h 11"/>
                  <a:gd name="T10" fmla="*/ 7 w 7"/>
                  <a:gd name="T11" fmla="*/ 2 h 11"/>
                  <a:gd name="T12" fmla="*/ 7 w 7"/>
                  <a:gd name="T13" fmla="*/ 2 h 11"/>
                  <a:gd name="T14" fmla="*/ 7 w 7"/>
                  <a:gd name="T15" fmla="*/ 3 h 11"/>
                  <a:gd name="T16" fmla="*/ 5 w 7"/>
                  <a:gd name="T17" fmla="*/ 3 h 11"/>
                  <a:gd name="T18" fmla="*/ 3 w 7"/>
                  <a:gd name="T19" fmla="*/ 3 h 11"/>
                  <a:gd name="T20" fmla="*/ 3 w 7"/>
                  <a:gd name="T21" fmla="*/ 3 h 11"/>
                  <a:gd name="T22" fmla="*/ 3 w 7"/>
                  <a:gd name="T23" fmla="*/ 3 h 11"/>
                  <a:gd name="T24" fmla="*/ 3 w 7"/>
                  <a:gd name="T25" fmla="*/ 6 h 11"/>
                  <a:gd name="T26" fmla="*/ 3 w 7"/>
                  <a:gd name="T27" fmla="*/ 6 h 11"/>
                  <a:gd name="T28" fmla="*/ 3 w 7"/>
                  <a:gd name="T29" fmla="*/ 7 h 11"/>
                  <a:gd name="T30" fmla="*/ 3 w 7"/>
                  <a:gd name="T31" fmla="*/ 7 h 11"/>
                  <a:gd name="T32" fmla="*/ 3 w 7"/>
                  <a:gd name="T33" fmla="*/ 8 h 11"/>
                  <a:gd name="T34" fmla="*/ 1 w 7"/>
                  <a:gd name="T35" fmla="*/ 10 h 11"/>
                  <a:gd name="T36" fmla="*/ 1 w 7"/>
                  <a:gd name="T37" fmla="*/ 10 h 11"/>
                  <a:gd name="T38" fmla="*/ 1 w 7"/>
                  <a:gd name="T39" fmla="*/ 10 h 11"/>
                  <a:gd name="T40" fmla="*/ 0 w 7"/>
                  <a:gd name="T41" fmla="*/ 10 h 11"/>
                  <a:gd name="T42" fmla="*/ 0 w 7"/>
                  <a:gd name="T43" fmla="*/ 10 h 11"/>
                  <a:gd name="T44" fmla="*/ 0 w 7"/>
                  <a:gd name="T45" fmla="*/ 11 h 11"/>
                  <a:gd name="T46" fmla="*/ 0 w 7"/>
                  <a:gd name="T4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5" name="Freeform 632"/>
              <p:cNvSpPr>
                <a:spLocks/>
              </p:cNvSpPr>
              <p:nvPr/>
            </p:nvSpPr>
            <p:spPr bwMode="auto">
              <a:xfrm>
                <a:off x="3043" y="26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6" name="Freeform 633"/>
              <p:cNvSpPr>
                <a:spLocks/>
              </p:cNvSpPr>
              <p:nvPr/>
            </p:nvSpPr>
            <p:spPr bwMode="auto">
              <a:xfrm>
                <a:off x="3043" y="269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7" name="Freeform 634"/>
              <p:cNvSpPr>
                <a:spLocks/>
              </p:cNvSpPr>
              <p:nvPr/>
            </p:nvSpPr>
            <p:spPr bwMode="auto">
              <a:xfrm>
                <a:off x="3042" y="269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3 h 4"/>
                  <a:gd name="T12" fmla="*/ 0 w 2"/>
                  <a:gd name="T13" fmla="*/ 3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8" name="Freeform 635"/>
              <p:cNvSpPr>
                <a:spLocks/>
              </p:cNvSpPr>
              <p:nvPr/>
            </p:nvSpPr>
            <p:spPr bwMode="auto">
              <a:xfrm>
                <a:off x="3042" y="269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9" name="Freeform 636"/>
              <p:cNvSpPr>
                <a:spLocks/>
              </p:cNvSpPr>
              <p:nvPr/>
            </p:nvSpPr>
            <p:spPr bwMode="auto">
              <a:xfrm>
                <a:off x="3042" y="270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2 h 4"/>
                  <a:gd name="T12" fmla="*/ 1 w 2"/>
                  <a:gd name="T13" fmla="*/ 3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0" name="Freeform 637"/>
              <p:cNvSpPr>
                <a:spLocks/>
              </p:cNvSpPr>
              <p:nvPr/>
            </p:nvSpPr>
            <p:spPr bwMode="auto">
              <a:xfrm>
                <a:off x="3043" y="270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1" name="Freeform 638"/>
              <p:cNvSpPr>
                <a:spLocks/>
              </p:cNvSpPr>
              <p:nvPr/>
            </p:nvSpPr>
            <p:spPr bwMode="auto">
              <a:xfrm>
                <a:off x="3042" y="270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2" name="Freeform 639"/>
              <p:cNvSpPr>
                <a:spLocks/>
              </p:cNvSpPr>
              <p:nvPr/>
            </p:nvSpPr>
            <p:spPr bwMode="auto">
              <a:xfrm>
                <a:off x="3038" y="2708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1 h 8"/>
                  <a:gd name="T4" fmla="*/ 2 w 4"/>
                  <a:gd name="T5" fmla="*/ 1 h 8"/>
                  <a:gd name="T6" fmla="*/ 2 w 4"/>
                  <a:gd name="T7" fmla="*/ 4 h 8"/>
                  <a:gd name="T8" fmla="*/ 2 w 4"/>
                  <a:gd name="T9" fmla="*/ 5 h 8"/>
                  <a:gd name="T10" fmla="*/ 1 w 4"/>
                  <a:gd name="T11" fmla="*/ 5 h 8"/>
                  <a:gd name="T12" fmla="*/ 1 w 4"/>
                  <a:gd name="T13" fmla="*/ 7 h 8"/>
                  <a:gd name="T14" fmla="*/ 1 w 4"/>
                  <a:gd name="T15" fmla="*/ 7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3" name="Freeform 640"/>
              <p:cNvSpPr>
                <a:spLocks/>
              </p:cNvSpPr>
              <p:nvPr/>
            </p:nvSpPr>
            <p:spPr bwMode="auto">
              <a:xfrm>
                <a:off x="3038" y="271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1 w 1"/>
                  <a:gd name="T5" fmla="*/ 1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1 h 4"/>
                  <a:gd name="T12" fmla="*/ 1 w 1"/>
                  <a:gd name="T13" fmla="*/ 3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4" name="Freeform 641"/>
              <p:cNvSpPr>
                <a:spLocks/>
              </p:cNvSpPr>
              <p:nvPr/>
            </p:nvSpPr>
            <p:spPr bwMode="auto">
              <a:xfrm>
                <a:off x="3035" y="2720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3 w 3"/>
                  <a:gd name="T5" fmla="*/ 1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4 h 5"/>
                  <a:gd name="T12" fmla="*/ 1 w 3"/>
                  <a:gd name="T13" fmla="*/ 4 h 5"/>
                  <a:gd name="T14" fmla="*/ 1 w 3"/>
                  <a:gd name="T15" fmla="*/ 4 h 5"/>
                  <a:gd name="T16" fmla="*/ 1 w 3"/>
                  <a:gd name="T17" fmla="*/ 5 h 5"/>
                  <a:gd name="T18" fmla="*/ 0 w 3"/>
                  <a:gd name="T19" fmla="*/ 5 h 5"/>
                  <a:gd name="T20" fmla="*/ 0 w 3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5" name="Freeform 642"/>
              <p:cNvSpPr>
                <a:spLocks/>
              </p:cNvSpPr>
              <p:nvPr/>
            </p:nvSpPr>
            <p:spPr bwMode="auto">
              <a:xfrm>
                <a:off x="3032" y="272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0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6" name="Freeform 643"/>
              <p:cNvSpPr>
                <a:spLocks/>
              </p:cNvSpPr>
              <p:nvPr/>
            </p:nvSpPr>
            <p:spPr bwMode="auto">
              <a:xfrm>
                <a:off x="3031" y="2728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0 h 11"/>
                  <a:gd name="T4" fmla="*/ 1 w 1"/>
                  <a:gd name="T5" fmla="*/ 2 h 11"/>
                  <a:gd name="T6" fmla="*/ 1 w 1"/>
                  <a:gd name="T7" fmla="*/ 6 h 11"/>
                  <a:gd name="T8" fmla="*/ 1 w 1"/>
                  <a:gd name="T9" fmla="*/ 8 h 11"/>
                  <a:gd name="T10" fmla="*/ 0 w 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7" name="Line 644"/>
              <p:cNvSpPr>
                <a:spLocks noChangeShapeType="1"/>
              </p:cNvSpPr>
              <p:nvPr/>
            </p:nvSpPr>
            <p:spPr bwMode="auto">
              <a:xfrm>
                <a:off x="3031" y="2739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8" name="Line 645"/>
              <p:cNvSpPr>
                <a:spLocks noChangeShapeType="1"/>
              </p:cNvSpPr>
              <p:nvPr/>
            </p:nvSpPr>
            <p:spPr bwMode="auto">
              <a:xfrm flipH="1">
                <a:off x="3031" y="2742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9" name="Line 646"/>
              <p:cNvSpPr>
                <a:spLocks noChangeShapeType="1"/>
              </p:cNvSpPr>
              <p:nvPr/>
            </p:nvSpPr>
            <p:spPr bwMode="auto">
              <a:xfrm>
                <a:off x="3031" y="2746"/>
                <a:ext cx="0" cy="5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0" name="Line 647"/>
              <p:cNvSpPr>
                <a:spLocks noChangeShapeType="1"/>
              </p:cNvSpPr>
              <p:nvPr/>
            </p:nvSpPr>
            <p:spPr bwMode="auto">
              <a:xfrm>
                <a:off x="3031" y="2751"/>
                <a:ext cx="0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1" name="Line 648"/>
              <p:cNvSpPr>
                <a:spLocks noChangeShapeType="1"/>
              </p:cNvSpPr>
              <p:nvPr/>
            </p:nvSpPr>
            <p:spPr bwMode="auto">
              <a:xfrm>
                <a:off x="3031" y="2755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2" name="Line 649"/>
              <p:cNvSpPr>
                <a:spLocks noChangeShapeType="1"/>
              </p:cNvSpPr>
              <p:nvPr/>
            </p:nvSpPr>
            <p:spPr bwMode="auto">
              <a:xfrm>
                <a:off x="3032" y="2762"/>
                <a:ext cx="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3" name="Freeform 650"/>
              <p:cNvSpPr>
                <a:spLocks/>
              </p:cNvSpPr>
              <p:nvPr/>
            </p:nvSpPr>
            <p:spPr bwMode="auto">
              <a:xfrm>
                <a:off x="3032" y="277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3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4" name="Line 651"/>
              <p:cNvSpPr>
                <a:spLocks noChangeShapeType="1"/>
              </p:cNvSpPr>
              <p:nvPr/>
            </p:nvSpPr>
            <p:spPr bwMode="auto">
              <a:xfrm>
                <a:off x="3036" y="2775"/>
                <a:ext cx="3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5" name="Freeform 652"/>
              <p:cNvSpPr>
                <a:spLocks/>
              </p:cNvSpPr>
              <p:nvPr/>
            </p:nvSpPr>
            <p:spPr bwMode="auto">
              <a:xfrm>
                <a:off x="3039" y="277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4 w 8"/>
                  <a:gd name="T3" fmla="*/ 4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6" name="Line 653"/>
              <p:cNvSpPr>
                <a:spLocks noChangeShapeType="1"/>
              </p:cNvSpPr>
              <p:nvPr/>
            </p:nvSpPr>
            <p:spPr bwMode="auto">
              <a:xfrm>
                <a:off x="3047" y="2785"/>
                <a:ext cx="1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7" name="Line 654"/>
              <p:cNvSpPr>
                <a:spLocks noChangeShapeType="1"/>
              </p:cNvSpPr>
              <p:nvPr/>
            </p:nvSpPr>
            <p:spPr bwMode="auto">
              <a:xfrm>
                <a:off x="3057" y="2794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8" name="Freeform 655"/>
              <p:cNvSpPr>
                <a:spLocks/>
              </p:cNvSpPr>
              <p:nvPr/>
            </p:nvSpPr>
            <p:spPr bwMode="auto">
              <a:xfrm>
                <a:off x="3058" y="27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3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9" name="Freeform 656"/>
              <p:cNvSpPr>
                <a:spLocks/>
              </p:cNvSpPr>
              <p:nvPr/>
            </p:nvSpPr>
            <p:spPr bwMode="auto">
              <a:xfrm>
                <a:off x="3059" y="2801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2 w 12"/>
                  <a:gd name="T3" fmla="*/ 0 h 8"/>
                  <a:gd name="T4" fmla="*/ 4 w 12"/>
                  <a:gd name="T5" fmla="*/ 0 h 8"/>
                  <a:gd name="T6" fmla="*/ 6 w 12"/>
                  <a:gd name="T7" fmla="*/ 1 h 8"/>
                  <a:gd name="T8" fmla="*/ 6 w 12"/>
                  <a:gd name="T9" fmla="*/ 1 h 8"/>
                  <a:gd name="T10" fmla="*/ 6 w 12"/>
                  <a:gd name="T11" fmla="*/ 1 h 8"/>
                  <a:gd name="T12" fmla="*/ 6 w 12"/>
                  <a:gd name="T13" fmla="*/ 1 h 8"/>
                  <a:gd name="T14" fmla="*/ 6 w 12"/>
                  <a:gd name="T15" fmla="*/ 1 h 8"/>
                  <a:gd name="T16" fmla="*/ 7 w 12"/>
                  <a:gd name="T17" fmla="*/ 3 h 8"/>
                  <a:gd name="T18" fmla="*/ 7 w 12"/>
                  <a:gd name="T19" fmla="*/ 3 h 8"/>
                  <a:gd name="T20" fmla="*/ 8 w 12"/>
                  <a:gd name="T21" fmla="*/ 4 h 8"/>
                  <a:gd name="T22" fmla="*/ 8 w 12"/>
                  <a:gd name="T23" fmla="*/ 4 h 8"/>
                  <a:gd name="T24" fmla="*/ 10 w 12"/>
                  <a:gd name="T25" fmla="*/ 4 h 8"/>
                  <a:gd name="T26" fmla="*/ 11 w 12"/>
                  <a:gd name="T27" fmla="*/ 4 h 8"/>
                  <a:gd name="T28" fmla="*/ 12 w 12"/>
                  <a:gd name="T29" fmla="*/ 4 h 8"/>
                  <a:gd name="T30" fmla="*/ 12 w 12"/>
                  <a:gd name="T31" fmla="*/ 6 h 8"/>
                  <a:gd name="T32" fmla="*/ 12 w 12"/>
                  <a:gd name="T33" fmla="*/ 6 h 8"/>
                  <a:gd name="T34" fmla="*/ 12 w 12"/>
                  <a:gd name="T35" fmla="*/ 6 h 8"/>
                  <a:gd name="T36" fmla="*/ 12 w 12"/>
                  <a:gd name="T37" fmla="*/ 7 h 8"/>
                  <a:gd name="T38" fmla="*/ 12 w 12"/>
                  <a:gd name="T39" fmla="*/ 7 h 8"/>
                  <a:gd name="T40" fmla="*/ 12 w 12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0" name="Freeform 657"/>
              <p:cNvSpPr>
                <a:spLocks/>
              </p:cNvSpPr>
              <p:nvPr/>
            </p:nvSpPr>
            <p:spPr bwMode="auto">
              <a:xfrm>
                <a:off x="3070" y="2809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0 w 7"/>
                  <a:gd name="T5" fmla="*/ 2 h 6"/>
                  <a:gd name="T6" fmla="*/ 0 w 7"/>
                  <a:gd name="T7" fmla="*/ 2 h 6"/>
                  <a:gd name="T8" fmla="*/ 0 w 7"/>
                  <a:gd name="T9" fmla="*/ 3 h 6"/>
                  <a:gd name="T10" fmla="*/ 0 w 7"/>
                  <a:gd name="T11" fmla="*/ 3 h 6"/>
                  <a:gd name="T12" fmla="*/ 1 w 7"/>
                  <a:gd name="T13" fmla="*/ 3 h 6"/>
                  <a:gd name="T14" fmla="*/ 3 w 7"/>
                  <a:gd name="T15" fmla="*/ 4 h 6"/>
                  <a:gd name="T16" fmla="*/ 4 w 7"/>
                  <a:gd name="T17" fmla="*/ 4 h 6"/>
                  <a:gd name="T18" fmla="*/ 5 w 7"/>
                  <a:gd name="T19" fmla="*/ 4 h 6"/>
                  <a:gd name="T20" fmla="*/ 5 w 7"/>
                  <a:gd name="T21" fmla="*/ 4 h 6"/>
                  <a:gd name="T22" fmla="*/ 5 w 7"/>
                  <a:gd name="T23" fmla="*/ 6 h 6"/>
                  <a:gd name="T24" fmla="*/ 7 w 7"/>
                  <a:gd name="T25" fmla="*/ 6 h 6"/>
                  <a:gd name="T26" fmla="*/ 7 w 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1" name="Freeform 658"/>
              <p:cNvSpPr>
                <a:spLocks/>
              </p:cNvSpPr>
              <p:nvPr/>
            </p:nvSpPr>
            <p:spPr bwMode="auto">
              <a:xfrm>
                <a:off x="3077" y="281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1 h 2"/>
                  <a:gd name="T5" fmla="*/ 1 h 2"/>
                  <a:gd name="T6" fmla="*/ 1 h 2"/>
                  <a:gd name="T7" fmla="*/ 1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2" name="Freeform 659"/>
              <p:cNvSpPr>
                <a:spLocks/>
              </p:cNvSpPr>
              <p:nvPr/>
            </p:nvSpPr>
            <p:spPr bwMode="auto">
              <a:xfrm>
                <a:off x="3077" y="281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0 h 1"/>
                  <a:gd name="T10" fmla="*/ 4 w 5"/>
                  <a:gd name="T11" fmla="*/ 0 h 1"/>
                  <a:gd name="T12" fmla="*/ 5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3" name="Freeform 660"/>
              <p:cNvSpPr>
                <a:spLocks/>
              </p:cNvSpPr>
              <p:nvPr/>
            </p:nvSpPr>
            <p:spPr bwMode="auto">
              <a:xfrm>
                <a:off x="3082" y="281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4 w 6"/>
                  <a:gd name="T9" fmla="*/ 1 h 1"/>
                  <a:gd name="T10" fmla="*/ 4 w 6"/>
                  <a:gd name="T11" fmla="*/ 1 h 1"/>
                  <a:gd name="T12" fmla="*/ 6 w 6"/>
                  <a:gd name="T13" fmla="*/ 1 h 1"/>
                  <a:gd name="T14" fmla="*/ 6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4" name="Freeform 661"/>
              <p:cNvSpPr>
                <a:spLocks/>
              </p:cNvSpPr>
              <p:nvPr/>
            </p:nvSpPr>
            <p:spPr bwMode="auto">
              <a:xfrm>
                <a:off x="3088" y="281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0 h 2"/>
                  <a:gd name="T4" fmla="*/ 1 w 5"/>
                  <a:gd name="T5" fmla="*/ 0 h 2"/>
                  <a:gd name="T6" fmla="*/ 2 w 5"/>
                  <a:gd name="T7" fmla="*/ 0 h 2"/>
                  <a:gd name="T8" fmla="*/ 2 w 5"/>
                  <a:gd name="T9" fmla="*/ 2 h 2"/>
                  <a:gd name="T10" fmla="*/ 2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5" name="Freeform 662"/>
              <p:cNvSpPr>
                <a:spLocks/>
              </p:cNvSpPr>
              <p:nvPr/>
            </p:nvSpPr>
            <p:spPr bwMode="auto">
              <a:xfrm>
                <a:off x="3093" y="281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2 h 2"/>
                  <a:gd name="T24" fmla="*/ 1 w 1"/>
                  <a:gd name="T25" fmla="*/ 2 h 2"/>
                  <a:gd name="T26" fmla="*/ 1 w 1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6" name="Freeform 663"/>
              <p:cNvSpPr>
                <a:spLocks/>
              </p:cNvSpPr>
              <p:nvPr/>
            </p:nvSpPr>
            <p:spPr bwMode="auto">
              <a:xfrm>
                <a:off x="3094" y="282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7" name="Freeform 664"/>
              <p:cNvSpPr>
                <a:spLocks/>
              </p:cNvSpPr>
              <p:nvPr/>
            </p:nvSpPr>
            <p:spPr bwMode="auto">
              <a:xfrm>
                <a:off x="3092" y="282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1 h 5"/>
                  <a:gd name="T6" fmla="*/ 4 w 5"/>
                  <a:gd name="T7" fmla="*/ 3 h 5"/>
                  <a:gd name="T8" fmla="*/ 4 w 5"/>
                  <a:gd name="T9" fmla="*/ 3 h 5"/>
                  <a:gd name="T10" fmla="*/ 2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8" name="Freeform 665"/>
              <p:cNvSpPr>
                <a:spLocks/>
              </p:cNvSpPr>
              <p:nvPr/>
            </p:nvSpPr>
            <p:spPr bwMode="auto">
              <a:xfrm>
                <a:off x="3092" y="2829"/>
                <a:ext cx="16" cy="1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2 h 14"/>
                  <a:gd name="T6" fmla="*/ 0 w 16"/>
                  <a:gd name="T7" fmla="*/ 2 h 14"/>
                  <a:gd name="T8" fmla="*/ 0 w 16"/>
                  <a:gd name="T9" fmla="*/ 2 h 14"/>
                  <a:gd name="T10" fmla="*/ 1 w 16"/>
                  <a:gd name="T11" fmla="*/ 3 h 14"/>
                  <a:gd name="T12" fmla="*/ 1 w 16"/>
                  <a:gd name="T13" fmla="*/ 3 h 14"/>
                  <a:gd name="T14" fmla="*/ 2 w 16"/>
                  <a:gd name="T15" fmla="*/ 3 h 14"/>
                  <a:gd name="T16" fmla="*/ 5 w 16"/>
                  <a:gd name="T17" fmla="*/ 3 h 14"/>
                  <a:gd name="T18" fmla="*/ 6 w 16"/>
                  <a:gd name="T19" fmla="*/ 5 h 14"/>
                  <a:gd name="T20" fmla="*/ 6 w 16"/>
                  <a:gd name="T21" fmla="*/ 5 h 14"/>
                  <a:gd name="T22" fmla="*/ 6 w 16"/>
                  <a:gd name="T23" fmla="*/ 6 h 14"/>
                  <a:gd name="T24" fmla="*/ 6 w 16"/>
                  <a:gd name="T25" fmla="*/ 6 h 14"/>
                  <a:gd name="T26" fmla="*/ 5 w 16"/>
                  <a:gd name="T27" fmla="*/ 7 h 14"/>
                  <a:gd name="T28" fmla="*/ 5 w 16"/>
                  <a:gd name="T29" fmla="*/ 7 h 14"/>
                  <a:gd name="T30" fmla="*/ 5 w 16"/>
                  <a:gd name="T31" fmla="*/ 7 h 14"/>
                  <a:gd name="T32" fmla="*/ 5 w 16"/>
                  <a:gd name="T33" fmla="*/ 9 h 14"/>
                  <a:gd name="T34" fmla="*/ 6 w 16"/>
                  <a:gd name="T35" fmla="*/ 9 h 14"/>
                  <a:gd name="T36" fmla="*/ 9 w 16"/>
                  <a:gd name="T37" fmla="*/ 11 h 14"/>
                  <a:gd name="T38" fmla="*/ 9 w 16"/>
                  <a:gd name="T39" fmla="*/ 11 h 14"/>
                  <a:gd name="T40" fmla="*/ 12 w 16"/>
                  <a:gd name="T41" fmla="*/ 13 h 14"/>
                  <a:gd name="T42" fmla="*/ 12 w 16"/>
                  <a:gd name="T43" fmla="*/ 13 h 14"/>
                  <a:gd name="T44" fmla="*/ 13 w 16"/>
                  <a:gd name="T45" fmla="*/ 13 h 14"/>
                  <a:gd name="T46" fmla="*/ 13 w 16"/>
                  <a:gd name="T47" fmla="*/ 13 h 14"/>
                  <a:gd name="T48" fmla="*/ 14 w 16"/>
                  <a:gd name="T49" fmla="*/ 11 h 14"/>
                  <a:gd name="T50" fmla="*/ 14 w 16"/>
                  <a:gd name="T51" fmla="*/ 11 h 14"/>
                  <a:gd name="T52" fmla="*/ 16 w 16"/>
                  <a:gd name="T53" fmla="*/ 11 h 14"/>
                  <a:gd name="T54" fmla="*/ 16 w 16"/>
                  <a:gd name="T55" fmla="*/ 13 h 14"/>
                  <a:gd name="T56" fmla="*/ 16 w 16"/>
                  <a:gd name="T57" fmla="*/ 13 h 14"/>
                  <a:gd name="T58" fmla="*/ 16 w 16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9" name="Freeform 666"/>
              <p:cNvSpPr>
                <a:spLocks/>
              </p:cNvSpPr>
              <p:nvPr/>
            </p:nvSpPr>
            <p:spPr bwMode="auto">
              <a:xfrm>
                <a:off x="3108" y="2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0" name="Freeform 667"/>
              <p:cNvSpPr>
                <a:spLocks/>
              </p:cNvSpPr>
              <p:nvPr/>
            </p:nvSpPr>
            <p:spPr bwMode="auto">
              <a:xfrm>
                <a:off x="3109" y="284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2 h 4"/>
                  <a:gd name="T12" fmla="*/ 2 w 3"/>
                  <a:gd name="T13" fmla="*/ 3 h 4"/>
                  <a:gd name="T14" fmla="*/ 2 w 3"/>
                  <a:gd name="T15" fmla="*/ 3 h 4"/>
                  <a:gd name="T16" fmla="*/ 2 w 3"/>
                  <a:gd name="T17" fmla="*/ 4 h 4"/>
                  <a:gd name="T18" fmla="*/ 2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1" name="Freeform 668"/>
              <p:cNvSpPr>
                <a:spLocks/>
              </p:cNvSpPr>
              <p:nvPr/>
            </p:nvSpPr>
            <p:spPr bwMode="auto">
              <a:xfrm>
                <a:off x="3112" y="284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0 h 2"/>
                  <a:gd name="T4" fmla="*/ 3 w 7"/>
                  <a:gd name="T5" fmla="*/ 0 h 2"/>
                  <a:gd name="T6" fmla="*/ 4 w 7"/>
                  <a:gd name="T7" fmla="*/ 2 h 2"/>
                  <a:gd name="T8" fmla="*/ 4 w 7"/>
                  <a:gd name="T9" fmla="*/ 2 h 2"/>
                  <a:gd name="T10" fmla="*/ 5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2" name="Freeform 669"/>
              <p:cNvSpPr>
                <a:spLocks/>
              </p:cNvSpPr>
              <p:nvPr/>
            </p:nvSpPr>
            <p:spPr bwMode="auto">
              <a:xfrm>
                <a:off x="2976" y="273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1 h 4"/>
                  <a:gd name="T4" fmla="*/ 0 w 9"/>
                  <a:gd name="T5" fmla="*/ 1 h 4"/>
                  <a:gd name="T6" fmla="*/ 1 w 9"/>
                  <a:gd name="T7" fmla="*/ 3 h 4"/>
                  <a:gd name="T8" fmla="*/ 1 w 9"/>
                  <a:gd name="T9" fmla="*/ 3 h 4"/>
                  <a:gd name="T10" fmla="*/ 2 w 9"/>
                  <a:gd name="T11" fmla="*/ 4 h 4"/>
                  <a:gd name="T12" fmla="*/ 4 w 9"/>
                  <a:gd name="T13" fmla="*/ 4 h 4"/>
                  <a:gd name="T14" fmla="*/ 5 w 9"/>
                  <a:gd name="T15" fmla="*/ 4 h 4"/>
                  <a:gd name="T16" fmla="*/ 5 w 9"/>
                  <a:gd name="T17" fmla="*/ 4 h 4"/>
                  <a:gd name="T18" fmla="*/ 6 w 9"/>
                  <a:gd name="T19" fmla="*/ 4 h 4"/>
                  <a:gd name="T20" fmla="*/ 6 w 9"/>
                  <a:gd name="T21" fmla="*/ 4 h 4"/>
                  <a:gd name="T22" fmla="*/ 8 w 9"/>
                  <a:gd name="T23" fmla="*/ 3 h 4"/>
                  <a:gd name="T24" fmla="*/ 8 w 9"/>
                  <a:gd name="T25" fmla="*/ 3 h 4"/>
                  <a:gd name="T26" fmla="*/ 8 w 9"/>
                  <a:gd name="T27" fmla="*/ 3 h 4"/>
                  <a:gd name="T28" fmla="*/ 9 w 9"/>
                  <a:gd name="T29" fmla="*/ 3 h 4"/>
                  <a:gd name="T30" fmla="*/ 9 w 9"/>
                  <a:gd name="T31" fmla="*/ 1 h 4"/>
                  <a:gd name="T32" fmla="*/ 9 w 9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3" name="Freeform 670"/>
              <p:cNvSpPr>
                <a:spLocks/>
              </p:cNvSpPr>
              <p:nvPr/>
            </p:nvSpPr>
            <p:spPr bwMode="auto">
              <a:xfrm>
                <a:off x="2985" y="2728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1 w 9"/>
                  <a:gd name="T3" fmla="*/ 4 h 4"/>
                  <a:gd name="T4" fmla="*/ 1 w 9"/>
                  <a:gd name="T5" fmla="*/ 3 h 4"/>
                  <a:gd name="T6" fmla="*/ 3 w 9"/>
                  <a:gd name="T7" fmla="*/ 3 h 4"/>
                  <a:gd name="T8" fmla="*/ 3 w 9"/>
                  <a:gd name="T9" fmla="*/ 3 h 4"/>
                  <a:gd name="T10" fmla="*/ 4 w 9"/>
                  <a:gd name="T11" fmla="*/ 3 h 4"/>
                  <a:gd name="T12" fmla="*/ 4 w 9"/>
                  <a:gd name="T13" fmla="*/ 2 h 4"/>
                  <a:gd name="T14" fmla="*/ 5 w 9"/>
                  <a:gd name="T15" fmla="*/ 2 h 4"/>
                  <a:gd name="T16" fmla="*/ 5 w 9"/>
                  <a:gd name="T17" fmla="*/ 0 h 4"/>
                  <a:gd name="T18" fmla="*/ 7 w 9"/>
                  <a:gd name="T19" fmla="*/ 0 h 4"/>
                  <a:gd name="T20" fmla="*/ 7 w 9"/>
                  <a:gd name="T21" fmla="*/ 0 h 4"/>
                  <a:gd name="T22" fmla="*/ 8 w 9"/>
                  <a:gd name="T23" fmla="*/ 2 h 4"/>
                  <a:gd name="T24" fmla="*/ 9 w 9"/>
                  <a:gd name="T25" fmla="*/ 2 h 4"/>
                  <a:gd name="T26" fmla="*/ 9 w 9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4" name="Freeform 671"/>
              <p:cNvSpPr>
                <a:spLocks/>
              </p:cNvSpPr>
              <p:nvPr/>
            </p:nvSpPr>
            <p:spPr bwMode="auto">
              <a:xfrm>
                <a:off x="2994" y="2720"/>
                <a:ext cx="38" cy="8"/>
              </a:xfrm>
              <a:custGeom>
                <a:avLst/>
                <a:gdLst>
                  <a:gd name="T0" fmla="*/ 0 w 38"/>
                  <a:gd name="T1" fmla="*/ 8 h 8"/>
                  <a:gd name="T2" fmla="*/ 0 w 38"/>
                  <a:gd name="T3" fmla="*/ 8 h 8"/>
                  <a:gd name="T4" fmla="*/ 2 w 38"/>
                  <a:gd name="T5" fmla="*/ 8 h 8"/>
                  <a:gd name="T6" fmla="*/ 2 w 38"/>
                  <a:gd name="T7" fmla="*/ 8 h 8"/>
                  <a:gd name="T8" fmla="*/ 2 w 38"/>
                  <a:gd name="T9" fmla="*/ 8 h 8"/>
                  <a:gd name="T10" fmla="*/ 3 w 38"/>
                  <a:gd name="T11" fmla="*/ 8 h 8"/>
                  <a:gd name="T12" fmla="*/ 3 w 38"/>
                  <a:gd name="T13" fmla="*/ 8 h 8"/>
                  <a:gd name="T14" fmla="*/ 5 w 38"/>
                  <a:gd name="T15" fmla="*/ 7 h 8"/>
                  <a:gd name="T16" fmla="*/ 6 w 38"/>
                  <a:gd name="T17" fmla="*/ 8 h 8"/>
                  <a:gd name="T18" fmla="*/ 7 w 38"/>
                  <a:gd name="T19" fmla="*/ 8 h 8"/>
                  <a:gd name="T20" fmla="*/ 7 w 38"/>
                  <a:gd name="T21" fmla="*/ 7 h 8"/>
                  <a:gd name="T22" fmla="*/ 9 w 38"/>
                  <a:gd name="T23" fmla="*/ 7 h 8"/>
                  <a:gd name="T24" fmla="*/ 10 w 38"/>
                  <a:gd name="T25" fmla="*/ 7 h 8"/>
                  <a:gd name="T26" fmla="*/ 10 w 38"/>
                  <a:gd name="T27" fmla="*/ 7 h 8"/>
                  <a:gd name="T28" fmla="*/ 11 w 38"/>
                  <a:gd name="T29" fmla="*/ 7 h 8"/>
                  <a:gd name="T30" fmla="*/ 11 w 38"/>
                  <a:gd name="T31" fmla="*/ 5 h 8"/>
                  <a:gd name="T32" fmla="*/ 13 w 38"/>
                  <a:gd name="T33" fmla="*/ 5 h 8"/>
                  <a:gd name="T34" fmla="*/ 13 w 38"/>
                  <a:gd name="T35" fmla="*/ 5 h 8"/>
                  <a:gd name="T36" fmla="*/ 13 w 38"/>
                  <a:gd name="T37" fmla="*/ 5 h 8"/>
                  <a:gd name="T38" fmla="*/ 14 w 38"/>
                  <a:gd name="T39" fmla="*/ 5 h 8"/>
                  <a:gd name="T40" fmla="*/ 14 w 38"/>
                  <a:gd name="T41" fmla="*/ 5 h 8"/>
                  <a:gd name="T42" fmla="*/ 14 w 38"/>
                  <a:gd name="T43" fmla="*/ 4 h 8"/>
                  <a:gd name="T44" fmla="*/ 14 w 38"/>
                  <a:gd name="T45" fmla="*/ 4 h 8"/>
                  <a:gd name="T46" fmla="*/ 14 w 38"/>
                  <a:gd name="T47" fmla="*/ 4 h 8"/>
                  <a:gd name="T48" fmla="*/ 15 w 38"/>
                  <a:gd name="T49" fmla="*/ 4 h 8"/>
                  <a:gd name="T50" fmla="*/ 17 w 38"/>
                  <a:gd name="T51" fmla="*/ 3 h 8"/>
                  <a:gd name="T52" fmla="*/ 17 w 38"/>
                  <a:gd name="T53" fmla="*/ 3 h 8"/>
                  <a:gd name="T54" fmla="*/ 18 w 38"/>
                  <a:gd name="T55" fmla="*/ 3 h 8"/>
                  <a:gd name="T56" fmla="*/ 19 w 38"/>
                  <a:gd name="T57" fmla="*/ 1 h 8"/>
                  <a:gd name="T58" fmla="*/ 21 w 38"/>
                  <a:gd name="T59" fmla="*/ 1 h 8"/>
                  <a:gd name="T60" fmla="*/ 22 w 38"/>
                  <a:gd name="T61" fmla="*/ 0 h 8"/>
                  <a:gd name="T62" fmla="*/ 22 w 38"/>
                  <a:gd name="T63" fmla="*/ 0 h 8"/>
                  <a:gd name="T64" fmla="*/ 23 w 38"/>
                  <a:gd name="T65" fmla="*/ 1 h 8"/>
                  <a:gd name="T66" fmla="*/ 23 w 38"/>
                  <a:gd name="T67" fmla="*/ 1 h 8"/>
                  <a:gd name="T68" fmla="*/ 25 w 38"/>
                  <a:gd name="T69" fmla="*/ 1 h 8"/>
                  <a:gd name="T70" fmla="*/ 25 w 38"/>
                  <a:gd name="T71" fmla="*/ 1 h 8"/>
                  <a:gd name="T72" fmla="*/ 26 w 38"/>
                  <a:gd name="T73" fmla="*/ 1 h 8"/>
                  <a:gd name="T74" fmla="*/ 26 w 38"/>
                  <a:gd name="T75" fmla="*/ 1 h 8"/>
                  <a:gd name="T76" fmla="*/ 26 w 38"/>
                  <a:gd name="T77" fmla="*/ 1 h 8"/>
                  <a:gd name="T78" fmla="*/ 26 w 38"/>
                  <a:gd name="T79" fmla="*/ 1 h 8"/>
                  <a:gd name="T80" fmla="*/ 26 w 38"/>
                  <a:gd name="T81" fmla="*/ 3 h 8"/>
                  <a:gd name="T82" fmla="*/ 27 w 38"/>
                  <a:gd name="T83" fmla="*/ 3 h 8"/>
                  <a:gd name="T84" fmla="*/ 27 w 38"/>
                  <a:gd name="T85" fmla="*/ 3 h 8"/>
                  <a:gd name="T86" fmla="*/ 29 w 38"/>
                  <a:gd name="T87" fmla="*/ 4 h 8"/>
                  <a:gd name="T88" fmla="*/ 29 w 38"/>
                  <a:gd name="T89" fmla="*/ 4 h 8"/>
                  <a:gd name="T90" fmla="*/ 30 w 38"/>
                  <a:gd name="T91" fmla="*/ 4 h 8"/>
                  <a:gd name="T92" fmla="*/ 30 w 38"/>
                  <a:gd name="T93" fmla="*/ 4 h 8"/>
                  <a:gd name="T94" fmla="*/ 31 w 38"/>
                  <a:gd name="T95" fmla="*/ 4 h 8"/>
                  <a:gd name="T96" fmla="*/ 33 w 38"/>
                  <a:gd name="T97" fmla="*/ 4 h 8"/>
                  <a:gd name="T98" fmla="*/ 33 w 38"/>
                  <a:gd name="T99" fmla="*/ 4 h 8"/>
                  <a:gd name="T100" fmla="*/ 34 w 38"/>
                  <a:gd name="T101" fmla="*/ 4 h 8"/>
                  <a:gd name="T102" fmla="*/ 34 w 38"/>
                  <a:gd name="T103" fmla="*/ 4 h 8"/>
                  <a:gd name="T104" fmla="*/ 34 w 38"/>
                  <a:gd name="T105" fmla="*/ 4 h 8"/>
                  <a:gd name="T106" fmla="*/ 34 w 38"/>
                  <a:gd name="T107" fmla="*/ 5 h 8"/>
                  <a:gd name="T108" fmla="*/ 34 w 38"/>
                  <a:gd name="T109" fmla="*/ 5 h 8"/>
                  <a:gd name="T110" fmla="*/ 36 w 38"/>
                  <a:gd name="T111" fmla="*/ 5 h 8"/>
                  <a:gd name="T112" fmla="*/ 36 w 38"/>
                  <a:gd name="T113" fmla="*/ 7 h 8"/>
                  <a:gd name="T114" fmla="*/ 37 w 38"/>
                  <a:gd name="T115" fmla="*/ 7 h 8"/>
                  <a:gd name="T116" fmla="*/ 38 w 38"/>
                  <a:gd name="T117" fmla="*/ 7 h 8"/>
                  <a:gd name="T118" fmla="*/ 38 w 38"/>
                  <a:gd name="T119" fmla="*/ 8 h 8"/>
                  <a:gd name="T120" fmla="*/ 38 w 38"/>
                  <a:gd name="T1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8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5" name="Line 672"/>
              <p:cNvSpPr>
                <a:spLocks noChangeShapeType="1"/>
              </p:cNvSpPr>
              <p:nvPr/>
            </p:nvSpPr>
            <p:spPr bwMode="auto">
              <a:xfrm>
                <a:off x="3032" y="272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6" name="Freeform 673"/>
              <p:cNvSpPr>
                <a:spLocks/>
              </p:cNvSpPr>
              <p:nvPr/>
            </p:nvSpPr>
            <p:spPr bwMode="auto">
              <a:xfrm>
                <a:off x="3386" y="295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7" name="Freeform 674"/>
              <p:cNvSpPr>
                <a:spLocks/>
              </p:cNvSpPr>
              <p:nvPr/>
            </p:nvSpPr>
            <p:spPr bwMode="auto">
              <a:xfrm>
                <a:off x="3391" y="29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8" name="Line 675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9" name="Line 67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0" name="Line 677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1" name="Line 678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2" name="Freeform 679"/>
              <p:cNvSpPr>
                <a:spLocks/>
              </p:cNvSpPr>
              <p:nvPr/>
            </p:nvSpPr>
            <p:spPr bwMode="auto">
              <a:xfrm>
                <a:off x="3379" y="295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1 w 7"/>
                  <a:gd name="T7" fmla="*/ 2 h 3"/>
                  <a:gd name="T8" fmla="*/ 1 w 7"/>
                  <a:gd name="T9" fmla="*/ 2 h 3"/>
                  <a:gd name="T10" fmla="*/ 3 w 7"/>
                  <a:gd name="T11" fmla="*/ 2 h 3"/>
                  <a:gd name="T12" fmla="*/ 4 w 7"/>
                  <a:gd name="T13" fmla="*/ 2 h 3"/>
                  <a:gd name="T14" fmla="*/ 6 w 7"/>
                  <a:gd name="T15" fmla="*/ 2 h 3"/>
                  <a:gd name="T16" fmla="*/ 6 w 7"/>
                  <a:gd name="T17" fmla="*/ 2 h 3"/>
                  <a:gd name="T18" fmla="*/ 7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3" name="Line 680"/>
              <p:cNvSpPr>
                <a:spLocks noChangeShapeType="1"/>
              </p:cNvSpPr>
              <p:nvPr/>
            </p:nvSpPr>
            <p:spPr bwMode="auto">
              <a:xfrm>
                <a:off x="3393" y="2967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4" name="Freeform 681"/>
              <p:cNvSpPr>
                <a:spLocks/>
              </p:cNvSpPr>
              <p:nvPr/>
            </p:nvSpPr>
            <p:spPr bwMode="auto">
              <a:xfrm>
                <a:off x="3397" y="297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4 w 5"/>
                  <a:gd name="T5" fmla="*/ 3 h 3"/>
                  <a:gd name="T6" fmla="*/ 4 w 5"/>
                  <a:gd name="T7" fmla="*/ 3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5" name="Freeform 682"/>
              <p:cNvSpPr>
                <a:spLocks/>
              </p:cNvSpPr>
              <p:nvPr/>
            </p:nvSpPr>
            <p:spPr bwMode="auto">
              <a:xfrm>
                <a:off x="3402" y="297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6" name="Freeform 683"/>
              <p:cNvSpPr>
                <a:spLocks/>
              </p:cNvSpPr>
              <p:nvPr/>
            </p:nvSpPr>
            <p:spPr bwMode="auto">
              <a:xfrm>
                <a:off x="3389" y="296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2 w 2"/>
                  <a:gd name="T11" fmla="*/ 4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7" name="Line 684"/>
              <p:cNvSpPr>
                <a:spLocks noChangeShapeType="1"/>
              </p:cNvSpPr>
              <p:nvPr/>
            </p:nvSpPr>
            <p:spPr bwMode="auto">
              <a:xfrm>
                <a:off x="3376" y="2952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8" name="Freeform 685"/>
              <p:cNvSpPr>
                <a:spLocks/>
              </p:cNvSpPr>
              <p:nvPr/>
            </p:nvSpPr>
            <p:spPr bwMode="auto">
              <a:xfrm>
                <a:off x="3378" y="295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9" name="Line 68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0" name="Line 687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1" name="Freeform 688"/>
              <p:cNvSpPr>
                <a:spLocks/>
              </p:cNvSpPr>
              <p:nvPr/>
            </p:nvSpPr>
            <p:spPr bwMode="auto">
              <a:xfrm>
                <a:off x="3394" y="296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2" name="Freeform 689"/>
              <p:cNvSpPr>
                <a:spLocks/>
              </p:cNvSpPr>
              <p:nvPr/>
            </p:nvSpPr>
            <p:spPr bwMode="auto">
              <a:xfrm>
                <a:off x="3376" y="2951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3" name="Line 690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4" name="Line 691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5" name="Line 692"/>
              <p:cNvSpPr>
                <a:spLocks noChangeShapeType="1"/>
              </p:cNvSpPr>
              <p:nvPr/>
            </p:nvSpPr>
            <p:spPr bwMode="auto">
              <a:xfrm flipH="1">
                <a:off x="3482" y="318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6" name="Freeform 693"/>
              <p:cNvSpPr>
                <a:spLocks/>
              </p:cNvSpPr>
              <p:nvPr/>
            </p:nvSpPr>
            <p:spPr bwMode="auto">
              <a:xfrm>
                <a:off x="3455" y="3028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2 w 5"/>
                  <a:gd name="T5" fmla="*/ 0 h 7"/>
                  <a:gd name="T6" fmla="*/ 2 w 5"/>
                  <a:gd name="T7" fmla="*/ 0 h 7"/>
                  <a:gd name="T8" fmla="*/ 4 w 5"/>
                  <a:gd name="T9" fmla="*/ 1 h 7"/>
                  <a:gd name="T10" fmla="*/ 4 w 5"/>
                  <a:gd name="T11" fmla="*/ 3 h 7"/>
                  <a:gd name="T12" fmla="*/ 4 w 5"/>
                  <a:gd name="T13" fmla="*/ 4 h 7"/>
                  <a:gd name="T14" fmla="*/ 5 w 5"/>
                  <a:gd name="T15" fmla="*/ 5 h 7"/>
                  <a:gd name="T16" fmla="*/ 5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7" name="Line 694"/>
              <p:cNvSpPr>
                <a:spLocks noChangeShapeType="1"/>
              </p:cNvSpPr>
              <p:nvPr/>
            </p:nvSpPr>
            <p:spPr bwMode="auto">
              <a:xfrm flipH="1">
                <a:off x="3440" y="300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8" name="Freeform 695"/>
              <p:cNvSpPr>
                <a:spLocks/>
              </p:cNvSpPr>
              <p:nvPr/>
            </p:nvSpPr>
            <p:spPr bwMode="auto">
              <a:xfrm>
                <a:off x="3440" y="30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3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9" name="Line 696"/>
              <p:cNvSpPr>
                <a:spLocks noChangeShapeType="1"/>
              </p:cNvSpPr>
              <p:nvPr/>
            </p:nvSpPr>
            <p:spPr bwMode="auto">
              <a:xfrm>
                <a:off x="3447" y="30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0" name="Freeform 697"/>
              <p:cNvSpPr>
                <a:spLocks/>
              </p:cNvSpPr>
              <p:nvPr/>
            </p:nvSpPr>
            <p:spPr bwMode="auto">
              <a:xfrm>
                <a:off x="3448" y="30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1" name="Freeform 698"/>
              <p:cNvSpPr>
                <a:spLocks/>
              </p:cNvSpPr>
              <p:nvPr/>
            </p:nvSpPr>
            <p:spPr bwMode="auto">
              <a:xfrm>
                <a:off x="3449" y="3024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2" name="Freeform 699"/>
              <p:cNvSpPr>
                <a:spLocks/>
              </p:cNvSpPr>
              <p:nvPr/>
            </p:nvSpPr>
            <p:spPr bwMode="auto">
              <a:xfrm>
                <a:off x="3452" y="302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3 h 4"/>
                  <a:gd name="T8" fmla="*/ 0 w 3"/>
                  <a:gd name="T9" fmla="*/ 3 h 4"/>
                  <a:gd name="T10" fmla="*/ 1 w 3"/>
                  <a:gd name="T11" fmla="*/ 3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3" name="Line 700"/>
              <p:cNvSpPr>
                <a:spLocks noChangeShapeType="1"/>
              </p:cNvSpPr>
              <p:nvPr/>
            </p:nvSpPr>
            <p:spPr bwMode="auto">
              <a:xfrm>
                <a:off x="3445" y="302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4" name="Freeform 701"/>
              <p:cNvSpPr>
                <a:spLocks/>
              </p:cNvSpPr>
              <p:nvPr/>
            </p:nvSpPr>
            <p:spPr bwMode="auto">
              <a:xfrm>
                <a:off x="3445" y="30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5" name="Freeform 702"/>
              <p:cNvSpPr>
                <a:spLocks/>
              </p:cNvSpPr>
              <p:nvPr/>
            </p:nvSpPr>
            <p:spPr bwMode="auto">
              <a:xfrm>
                <a:off x="3441" y="3013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1 h 7"/>
                  <a:gd name="T4" fmla="*/ 2 w 3"/>
                  <a:gd name="T5" fmla="*/ 3 h 7"/>
                  <a:gd name="T6" fmla="*/ 2 w 3"/>
                  <a:gd name="T7" fmla="*/ 4 h 7"/>
                  <a:gd name="T8" fmla="*/ 3 w 3"/>
                  <a:gd name="T9" fmla="*/ 4 h 7"/>
                  <a:gd name="T10" fmla="*/ 3 w 3"/>
                  <a:gd name="T11" fmla="*/ 6 h 7"/>
                  <a:gd name="T12" fmla="*/ 3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6" name="Freeform 703"/>
              <p:cNvSpPr>
                <a:spLocks/>
              </p:cNvSpPr>
              <p:nvPr/>
            </p:nvSpPr>
            <p:spPr bwMode="auto">
              <a:xfrm>
                <a:off x="3444" y="302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7" name="Freeform 704"/>
              <p:cNvSpPr>
                <a:spLocks/>
              </p:cNvSpPr>
              <p:nvPr/>
            </p:nvSpPr>
            <p:spPr bwMode="auto">
              <a:xfrm>
                <a:off x="3440" y="300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8" name="Line 705"/>
              <p:cNvSpPr>
                <a:spLocks noChangeShapeType="1"/>
              </p:cNvSpPr>
              <p:nvPr/>
            </p:nvSpPr>
            <p:spPr bwMode="auto">
              <a:xfrm>
                <a:off x="3441" y="3009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9" name="Line 706"/>
              <p:cNvSpPr>
                <a:spLocks noChangeShapeType="1"/>
              </p:cNvSpPr>
              <p:nvPr/>
            </p:nvSpPr>
            <p:spPr bwMode="auto">
              <a:xfrm>
                <a:off x="3430" y="3001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0" name="Freeform 707"/>
              <p:cNvSpPr>
                <a:spLocks/>
              </p:cNvSpPr>
              <p:nvPr/>
            </p:nvSpPr>
            <p:spPr bwMode="auto">
              <a:xfrm>
                <a:off x="3434" y="3002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3 w 6"/>
                  <a:gd name="T5" fmla="*/ 2 h 4"/>
                  <a:gd name="T6" fmla="*/ 5 w 6"/>
                  <a:gd name="T7" fmla="*/ 2 h 4"/>
                  <a:gd name="T8" fmla="*/ 5 w 6"/>
                  <a:gd name="T9" fmla="*/ 3 h 4"/>
                  <a:gd name="T10" fmla="*/ 6 w 6"/>
                  <a:gd name="T11" fmla="*/ 3 h 4"/>
                  <a:gd name="T12" fmla="*/ 6 w 6"/>
                  <a:gd name="T13" fmla="*/ 4 h 4"/>
                  <a:gd name="T14" fmla="*/ 6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1" name="Freeform 708"/>
              <p:cNvSpPr>
                <a:spLocks/>
              </p:cNvSpPr>
              <p:nvPr/>
            </p:nvSpPr>
            <p:spPr bwMode="auto">
              <a:xfrm>
                <a:off x="3432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2" name="Freeform 709"/>
              <p:cNvSpPr>
                <a:spLocks/>
              </p:cNvSpPr>
              <p:nvPr/>
            </p:nvSpPr>
            <p:spPr bwMode="auto">
              <a:xfrm>
                <a:off x="3432" y="300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3" name="Freeform 710"/>
              <p:cNvSpPr>
                <a:spLocks/>
              </p:cNvSpPr>
              <p:nvPr/>
            </p:nvSpPr>
            <p:spPr bwMode="auto">
              <a:xfrm>
                <a:off x="3410" y="2979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2 h 13"/>
                  <a:gd name="T4" fmla="*/ 0 w 10"/>
                  <a:gd name="T5" fmla="*/ 3 h 13"/>
                  <a:gd name="T6" fmla="*/ 2 w 10"/>
                  <a:gd name="T7" fmla="*/ 4 h 13"/>
                  <a:gd name="T8" fmla="*/ 3 w 10"/>
                  <a:gd name="T9" fmla="*/ 4 h 13"/>
                  <a:gd name="T10" fmla="*/ 4 w 10"/>
                  <a:gd name="T11" fmla="*/ 4 h 13"/>
                  <a:gd name="T12" fmla="*/ 6 w 10"/>
                  <a:gd name="T13" fmla="*/ 4 h 13"/>
                  <a:gd name="T14" fmla="*/ 7 w 10"/>
                  <a:gd name="T15" fmla="*/ 6 h 13"/>
                  <a:gd name="T16" fmla="*/ 7 w 10"/>
                  <a:gd name="T17" fmla="*/ 7 h 13"/>
                  <a:gd name="T18" fmla="*/ 7 w 10"/>
                  <a:gd name="T19" fmla="*/ 7 h 13"/>
                  <a:gd name="T20" fmla="*/ 7 w 10"/>
                  <a:gd name="T21" fmla="*/ 8 h 13"/>
                  <a:gd name="T22" fmla="*/ 7 w 10"/>
                  <a:gd name="T23" fmla="*/ 10 h 13"/>
                  <a:gd name="T24" fmla="*/ 8 w 10"/>
                  <a:gd name="T25" fmla="*/ 11 h 13"/>
                  <a:gd name="T26" fmla="*/ 10 w 10"/>
                  <a:gd name="T27" fmla="*/ 13 h 13"/>
                  <a:gd name="T28" fmla="*/ 10 w 10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4" name="Freeform 711"/>
              <p:cNvSpPr>
                <a:spLocks/>
              </p:cNvSpPr>
              <p:nvPr/>
            </p:nvSpPr>
            <p:spPr bwMode="auto">
              <a:xfrm>
                <a:off x="3425" y="299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2 h 7"/>
                  <a:gd name="T4" fmla="*/ 3 w 5"/>
                  <a:gd name="T5" fmla="*/ 2 h 7"/>
                  <a:gd name="T6" fmla="*/ 3 w 5"/>
                  <a:gd name="T7" fmla="*/ 3 h 7"/>
                  <a:gd name="T8" fmla="*/ 3 w 5"/>
                  <a:gd name="T9" fmla="*/ 3 h 7"/>
                  <a:gd name="T10" fmla="*/ 3 w 5"/>
                  <a:gd name="T11" fmla="*/ 3 h 7"/>
                  <a:gd name="T12" fmla="*/ 3 w 5"/>
                  <a:gd name="T13" fmla="*/ 4 h 7"/>
                  <a:gd name="T14" fmla="*/ 4 w 5"/>
                  <a:gd name="T15" fmla="*/ 6 h 7"/>
                  <a:gd name="T16" fmla="*/ 5 w 5"/>
                  <a:gd name="T17" fmla="*/ 7 h 7"/>
                  <a:gd name="T18" fmla="*/ 5 w 5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5" name="Freeform 712"/>
              <p:cNvSpPr>
                <a:spLocks/>
              </p:cNvSpPr>
              <p:nvPr/>
            </p:nvSpPr>
            <p:spPr bwMode="auto">
              <a:xfrm>
                <a:off x="3420" y="2992"/>
                <a:ext cx="4" cy="0"/>
              </a:xfrm>
              <a:custGeom>
                <a:avLst/>
                <a:gdLst>
                  <a:gd name="T0" fmla="*/ 0 w 4"/>
                  <a:gd name="T1" fmla="*/ 1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6" name="Freeform 713"/>
              <p:cNvSpPr>
                <a:spLocks/>
              </p:cNvSpPr>
              <p:nvPr/>
            </p:nvSpPr>
            <p:spPr bwMode="auto">
              <a:xfrm>
                <a:off x="3424" y="299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7" name="Freeform 714"/>
              <p:cNvSpPr>
                <a:spLocks/>
              </p:cNvSpPr>
              <p:nvPr/>
            </p:nvSpPr>
            <p:spPr bwMode="auto">
              <a:xfrm>
                <a:off x="3472" y="3191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8" name="Freeform 715"/>
              <p:cNvSpPr>
                <a:spLocks/>
              </p:cNvSpPr>
              <p:nvPr/>
            </p:nvSpPr>
            <p:spPr bwMode="auto">
              <a:xfrm>
                <a:off x="3448" y="323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9" name="Freeform 716"/>
              <p:cNvSpPr>
                <a:spLocks/>
              </p:cNvSpPr>
              <p:nvPr/>
            </p:nvSpPr>
            <p:spPr bwMode="auto">
              <a:xfrm>
                <a:off x="3448" y="323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2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2 h 2"/>
                  <a:gd name="T10" fmla="*/ 8 w 8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0" name="Freeform 717"/>
              <p:cNvSpPr>
                <a:spLocks/>
              </p:cNvSpPr>
              <p:nvPr/>
            </p:nvSpPr>
            <p:spPr bwMode="auto">
              <a:xfrm>
                <a:off x="3448" y="3204"/>
                <a:ext cx="27" cy="29"/>
              </a:xfrm>
              <a:custGeom>
                <a:avLst/>
                <a:gdLst>
                  <a:gd name="T0" fmla="*/ 24 w 27"/>
                  <a:gd name="T1" fmla="*/ 0 h 29"/>
                  <a:gd name="T2" fmla="*/ 24 w 27"/>
                  <a:gd name="T3" fmla="*/ 1 h 29"/>
                  <a:gd name="T4" fmla="*/ 24 w 27"/>
                  <a:gd name="T5" fmla="*/ 1 h 29"/>
                  <a:gd name="T6" fmla="*/ 27 w 27"/>
                  <a:gd name="T7" fmla="*/ 4 h 29"/>
                  <a:gd name="T8" fmla="*/ 27 w 27"/>
                  <a:gd name="T9" fmla="*/ 4 h 29"/>
                  <a:gd name="T10" fmla="*/ 27 w 27"/>
                  <a:gd name="T11" fmla="*/ 4 h 29"/>
                  <a:gd name="T12" fmla="*/ 26 w 27"/>
                  <a:gd name="T13" fmla="*/ 5 h 29"/>
                  <a:gd name="T14" fmla="*/ 23 w 27"/>
                  <a:gd name="T15" fmla="*/ 6 h 29"/>
                  <a:gd name="T16" fmla="*/ 22 w 27"/>
                  <a:gd name="T17" fmla="*/ 6 h 29"/>
                  <a:gd name="T18" fmla="*/ 20 w 27"/>
                  <a:gd name="T19" fmla="*/ 8 h 29"/>
                  <a:gd name="T20" fmla="*/ 18 w 27"/>
                  <a:gd name="T21" fmla="*/ 9 h 29"/>
                  <a:gd name="T22" fmla="*/ 16 w 27"/>
                  <a:gd name="T23" fmla="*/ 9 h 29"/>
                  <a:gd name="T24" fmla="*/ 15 w 27"/>
                  <a:gd name="T25" fmla="*/ 9 h 29"/>
                  <a:gd name="T26" fmla="*/ 15 w 27"/>
                  <a:gd name="T27" fmla="*/ 10 h 29"/>
                  <a:gd name="T28" fmla="*/ 16 w 27"/>
                  <a:gd name="T29" fmla="*/ 10 h 29"/>
                  <a:gd name="T30" fmla="*/ 16 w 27"/>
                  <a:gd name="T31" fmla="*/ 12 h 29"/>
                  <a:gd name="T32" fmla="*/ 16 w 27"/>
                  <a:gd name="T33" fmla="*/ 13 h 29"/>
                  <a:gd name="T34" fmla="*/ 16 w 27"/>
                  <a:gd name="T35" fmla="*/ 13 h 29"/>
                  <a:gd name="T36" fmla="*/ 16 w 27"/>
                  <a:gd name="T37" fmla="*/ 14 h 29"/>
                  <a:gd name="T38" fmla="*/ 13 w 27"/>
                  <a:gd name="T39" fmla="*/ 14 h 29"/>
                  <a:gd name="T40" fmla="*/ 12 w 27"/>
                  <a:gd name="T41" fmla="*/ 16 h 29"/>
                  <a:gd name="T42" fmla="*/ 13 w 27"/>
                  <a:gd name="T43" fmla="*/ 16 h 29"/>
                  <a:gd name="T44" fmla="*/ 13 w 27"/>
                  <a:gd name="T45" fmla="*/ 17 h 29"/>
                  <a:gd name="T46" fmla="*/ 13 w 27"/>
                  <a:gd name="T47" fmla="*/ 18 h 29"/>
                  <a:gd name="T48" fmla="*/ 13 w 27"/>
                  <a:gd name="T49" fmla="*/ 20 h 29"/>
                  <a:gd name="T50" fmla="*/ 12 w 27"/>
                  <a:gd name="T51" fmla="*/ 21 h 29"/>
                  <a:gd name="T52" fmla="*/ 11 w 27"/>
                  <a:gd name="T53" fmla="*/ 23 h 29"/>
                  <a:gd name="T54" fmla="*/ 9 w 27"/>
                  <a:gd name="T55" fmla="*/ 23 h 29"/>
                  <a:gd name="T56" fmla="*/ 9 w 27"/>
                  <a:gd name="T57" fmla="*/ 24 h 29"/>
                  <a:gd name="T58" fmla="*/ 8 w 27"/>
                  <a:gd name="T59" fmla="*/ 25 h 29"/>
                  <a:gd name="T60" fmla="*/ 7 w 27"/>
                  <a:gd name="T61" fmla="*/ 25 h 29"/>
                  <a:gd name="T62" fmla="*/ 4 w 27"/>
                  <a:gd name="T63" fmla="*/ 25 h 29"/>
                  <a:gd name="T64" fmla="*/ 3 w 27"/>
                  <a:gd name="T65" fmla="*/ 27 h 29"/>
                  <a:gd name="T66" fmla="*/ 1 w 27"/>
                  <a:gd name="T67" fmla="*/ 28 h 29"/>
                  <a:gd name="T68" fmla="*/ 0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24" y="0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1" name="Line 718"/>
              <p:cNvSpPr>
                <a:spLocks noChangeShapeType="1"/>
              </p:cNvSpPr>
              <p:nvPr/>
            </p:nvSpPr>
            <p:spPr bwMode="auto">
              <a:xfrm>
                <a:off x="3448" y="323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2" name="Freeform 719"/>
              <p:cNvSpPr>
                <a:spLocks/>
              </p:cNvSpPr>
              <p:nvPr/>
            </p:nvSpPr>
            <p:spPr bwMode="auto">
              <a:xfrm>
                <a:off x="3472" y="3194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3" name="Freeform 720"/>
              <p:cNvSpPr>
                <a:spLocks/>
              </p:cNvSpPr>
              <p:nvPr/>
            </p:nvSpPr>
            <p:spPr bwMode="auto">
              <a:xfrm>
                <a:off x="3472" y="320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4" name="Line 721"/>
              <p:cNvSpPr>
                <a:spLocks noChangeShapeType="1"/>
              </p:cNvSpPr>
              <p:nvPr/>
            </p:nvSpPr>
            <p:spPr bwMode="auto">
              <a:xfrm flipH="1">
                <a:off x="3484" y="3181"/>
                <a:ext cx="3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5" name="Freeform 722"/>
              <p:cNvSpPr>
                <a:spLocks/>
              </p:cNvSpPr>
              <p:nvPr/>
            </p:nvSpPr>
            <p:spPr bwMode="auto">
              <a:xfrm>
                <a:off x="3479" y="3183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6" name="Freeform 723"/>
              <p:cNvSpPr>
                <a:spLocks/>
              </p:cNvSpPr>
              <p:nvPr/>
            </p:nvSpPr>
            <p:spPr bwMode="auto">
              <a:xfrm>
                <a:off x="3472" y="3183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6 w 7"/>
                  <a:gd name="T3" fmla="*/ 2 h 8"/>
                  <a:gd name="T4" fmla="*/ 4 w 7"/>
                  <a:gd name="T5" fmla="*/ 3 h 8"/>
                  <a:gd name="T6" fmla="*/ 3 w 7"/>
                  <a:gd name="T7" fmla="*/ 3 h 8"/>
                  <a:gd name="T8" fmla="*/ 2 w 7"/>
                  <a:gd name="T9" fmla="*/ 4 h 8"/>
                  <a:gd name="T10" fmla="*/ 2 w 7"/>
                  <a:gd name="T11" fmla="*/ 6 h 8"/>
                  <a:gd name="T12" fmla="*/ 0 w 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7" name="Freeform 724"/>
              <p:cNvSpPr>
                <a:spLocks/>
              </p:cNvSpPr>
              <p:nvPr/>
            </p:nvSpPr>
            <p:spPr bwMode="auto">
              <a:xfrm>
                <a:off x="3497" y="3123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0 h 8"/>
                  <a:gd name="T4" fmla="*/ 1 w 4"/>
                  <a:gd name="T5" fmla="*/ 0 h 8"/>
                  <a:gd name="T6" fmla="*/ 2 w 4"/>
                  <a:gd name="T7" fmla="*/ 0 h 8"/>
                  <a:gd name="T8" fmla="*/ 4 w 4"/>
                  <a:gd name="T9" fmla="*/ 1 h 8"/>
                  <a:gd name="T10" fmla="*/ 4 w 4"/>
                  <a:gd name="T11" fmla="*/ 1 h 8"/>
                  <a:gd name="T12" fmla="*/ 4 w 4"/>
                  <a:gd name="T13" fmla="*/ 2 h 8"/>
                  <a:gd name="T14" fmla="*/ 4 w 4"/>
                  <a:gd name="T15" fmla="*/ 4 h 8"/>
                  <a:gd name="T16" fmla="*/ 4 w 4"/>
                  <a:gd name="T17" fmla="*/ 5 h 8"/>
                  <a:gd name="T18" fmla="*/ 1 w 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8" name="Line 725"/>
              <p:cNvSpPr>
                <a:spLocks noChangeShapeType="1"/>
              </p:cNvSpPr>
              <p:nvPr/>
            </p:nvSpPr>
            <p:spPr bwMode="auto">
              <a:xfrm flipH="1">
                <a:off x="3497" y="3131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9" name="Freeform 726"/>
              <p:cNvSpPr>
                <a:spLocks/>
              </p:cNvSpPr>
              <p:nvPr/>
            </p:nvSpPr>
            <p:spPr bwMode="auto">
              <a:xfrm>
                <a:off x="3497" y="3133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2 w 5"/>
                  <a:gd name="T7" fmla="*/ 0 h 6"/>
                  <a:gd name="T8" fmla="*/ 2 w 5"/>
                  <a:gd name="T9" fmla="*/ 2 h 6"/>
                  <a:gd name="T10" fmla="*/ 5 w 5"/>
                  <a:gd name="T11" fmla="*/ 3 h 6"/>
                  <a:gd name="T12" fmla="*/ 5 w 5"/>
                  <a:gd name="T13" fmla="*/ 4 h 6"/>
                  <a:gd name="T14" fmla="*/ 5 w 5"/>
                  <a:gd name="T15" fmla="*/ 4 h 6"/>
                  <a:gd name="T16" fmla="*/ 5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0" name="Freeform 727"/>
              <p:cNvSpPr>
                <a:spLocks/>
              </p:cNvSpPr>
              <p:nvPr/>
            </p:nvSpPr>
            <p:spPr bwMode="auto">
              <a:xfrm>
                <a:off x="3487" y="3154"/>
                <a:ext cx="15" cy="27"/>
              </a:xfrm>
              <a:custGeom>
                <a:avLst/>
                <a:gdLst>
                  <a:gd name="T0" fmla="*/ 4 w 15"/>
                  <a:gd name="T1" fmla="*/ 0 h 27"/>
                  <a:gd name="T2" fmla="*/ 3 w 15"/>
                  <a:gd name="T3" fmla="*/ 1 h 27"/>
                  <a:gd name="T4" fmla="*/ 3 w 15"/>
                  <a:gd name="T5" fmla="*/ 1 h 27"/>
                  <a:gd name="T6" fmla="*/ 3 w 15"/>
                  <a:gd name="T7" fmla="*/ 2 h 27"/>
                  <a:gd name="T8" fmla="*/ 3 w 15"/>
                  <a:gd name="T9" fmla="*/ 2 h 27"/>
                  <a:gd name="T10" fmla="*/ 4 w 15"/>
                  <a:gd name="T11" fmla="*/ 2 h 27"/>
                  <a:gd name="T12" fmla="*/ 7 w 15"/>
                  <a:gd name="T13" fmla="*/ 1 h 27"/>
                  <a:gd name="T14" fmla="*/ 8 w 15"/>
                  <a:gd name="T15" fmla="*/ 1 h 27"/>
                  <a:gd name="T16" fmla="*/ 10 w 15"/>
                  <a:gd name="T17" fmla="*/ 1 h 27"/>
                  <a:gd name="T18" fmla="*/ 12 w 15"/>
                  <a:gd name="T19" fmla="*/ 2 h 27"/>
                  <a:gd name="T20" fmla="*/ 14 w 15"/>
                  <a:gd name="T21" fmla="*/ 2 h 27"/>
                  <a:gd name="T22" fmla="*/ 15 w 15"/>
                  <a:gd name="T23" fmla="*/ 4 h 27"/>
                  <a:gd name="T24" fmla="*/ 15 w 15"/>
                  <a:gd name="T25" fmla="*/ 5 h 27"/>
                  <a:gd name="T26" fmla="*/ 15 w 15"/>
                  <a:gd name="T27" fmla="*/ 6 h 27"/>
                  <a:gd name="T28" fmla="*/ 15 w 15"/>
                  <a:gd name="T29" fmla="*/ 8 h 27"/>
                  <a:gd name="T30" fmla="*/ 14 w 15"/>
                  <a:gd name="T31" fmla="*/ 9 h 27"/>
                  <a:gd name="T32" fmla="*/ 12 w 15"/>
                  <a:gd name="T33" fmla="*/ 10 h 27"/>
                  <a:gd name="T34" fmla="*/ 12 w 15"/>
                  <a:gd name="T35" fmla="*/ 10 h 27"/>
                  <a:gd name="T36" fmla="*/ 12 w 15"/>
                  <a:gd name="T37" fmla="*/ 12 h 27"/>
                  <a:gd name="T38" fmla="*/ 12 w 15"/>
                  <a:gd name="T39" fmla="*/ 13 h 27"/>
                  <a:gd name="T40" fmla="*/ 12 w 15"/>
                  <a:gd name="T41" fmla="*/ 13 h 27"/>
                  <a:gd name="T42" fmla="*/ 14 w 15"/>
                  <a:gd name="T43" fmla="*/ 16 h 27"/>
                  <a:gd name="T44" fmla="*/ 15 w 15"/>
                  <a:gd name="T45" fmla="*/ 16 h 27"/>
                  <a:gd name="T46" fmla="*/ 14 w 15"/>
                  <a:gd name="T47" fmla="*/ 17 h 27"/>
                  <a:gd name="T48" fmla="*/ 14 w 15"/>
                  <a:gd name="T49" fmla="*/ 17 h 27"/>
                  <a:gd name="T50" fmla="*/ 12 w 15"/>
                  <a:gd name="T51" fmla="*/ 17 h 27"/>
                  <a:gd name="T52" fmla="*/ 11 w 15"/>
                  <a:gd name="T53" fmla="*/ 18 h 27"/>
                  <a:gd name="T54" fmla="*/ 10 w 15"/>
                  <a:gd name="T55" fmla="*/ 21 h 27"/>
                  <a:gd name="T56" fmla="*/ 8 w 15"/>
                  <a:gd name="T57" fmla="*/ 21 h 27"/>
                  <a:gd name="T58" fmla="*/ 7 w 15"/>
                  <a:gd name="T59" fmla="*/ 23 h 27"/>
                  <a:gd name="T60" fmla="*/ 5 w 15"/>
                  <a:gd name="T61" fmla="*/ 24 h 27"/>
                  <a:gd name="T62" fmla="*/ 3 w 15"/>
                  <a:gd name="T63" fmla="*/ 25 h 27"/>
                  <a:gd name="T64" fmla="*/ 0 w 15"/>
                  <a:gd name="T6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7">
                    <a:moveTo>
                      <a:pt x="4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1" name="Freeform 728"/>
              <p:cNvSpPr>
                <a:spLocks/>
              </p:cNvSpPr>
              <p:nvPr/>
            </p:nvSpPr>
            <p:spPr bwMode="auto">
              <a:xfrm>
                <a:off x="3491" y="3139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0 w 11"/>
                  <a:gd name="T3" fmla="*/ 1 h 15"/>
                  <a:gd name="T4" fmla="*/ 7 w 11"/>
                  <a:gd name="T5" fmla="*/ 1 h 15"/>
                  <a:gd name="T6" fmla="*/ 6 w 11"/>
                  <a:gd name="T7" fmla="*/ 2 h 15"/>
                  <a:gd name="T8" fmla="*/ 6 w 11"/>
                  <a:gd name="T9" fmla="*/ 2 h 15"/>
                  <a:gd name="T10" fmla="*/ 6 w 11"/>
                  <a:gd name="T11" fmla="*/ 4 h 15"/>
                  <a:gd name="T12" fmla="*/ 7 w 11"/>
                  <a:gd name="T13" fmla="*/ 4 h 15"/>
                  <a:gd name="T14" fmla="*/ 8 w 11"/>
                  <a:gd name="T15" fmla="*/ 4 h 15"/>
                  <a:gd name="T16" fmla="*/ 8 w 11"/>
                  <a:gd name="T17" fmla="*/ 5 h 15"/>
                  <a:gd name="T18" fmla="*/ 8 w 11"/>
                  <a:gd name="T19" fmla="*/ 5 h 15"/>
                  <a:gd name="T20" fmla="*/ 8 w 11"/>
                  <a:gd name="T21" fmla="*/ 6 h 15"/>
                  <a:gd name="T22" fmla="*/ 7 w 11"/>
                  <a:gd name="T23" fmla="*/ 8 h 15"/>
                  <a:gd name="T24" fmla="*/ 3 w 11"/>
                  <a:gd name="T25" fmla="*/ 9 h 15"/>
                  <a:gd name="T26" fmla="*/ 1 w 11"/>
                  <a:gd name="T27" fmla="*/ 11 h 15"/>
                  <a:gd name="T28" fmla="*/ 0 w 11"/>
                  <a:gd name="T29" fmla="*/ 11 h 15"/>
                  <a:gd name="T30" fmla="*/ 0 w 11"/>
                  <a:gd name="T31" fmla="*/ 12 h 15"/>
                  <a:gd name="T32" fmla="*/ 0 w 11"/>
                  <a:gd name="T33" fmla="*/ 13 h 15"/>
                  <a:gd name="T34" fmla="*/ 0 w 11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2" name="Freeform 729"/>
              <p:cNvSpPr>
                <a:spLocks/>
              </p:cNvSpPr>
              <p:nvPr/>
            </p:nvSpPr>
            <p:spPr bwMode="auto">
              <a:xfrm>
                <a:off x="3492" y="3105"/>
                <a:ext cx="17" cy="18"/>
              </a:xfrm>
              <a:custGeom>
                <a:avLst/>
                <a:gdLst>
                  <a:gd name="T0" fmla="*/ 5 w 17"/>
                  <a:gd name="T1" fmla="*/ 0 h 18"/>
                  <a:gd name="T2" fmla="*/ 7 w 17"/>
                  <a:gd name="T3" fmla="*/ 1 h 18"/>
                  <a:gd name="T4" fmla="*/ 10 w 17"/>
                  <a:gd name="T5" fmla="*/ 3 h 18"/>
                  <a:gd name="T6" fmla="*/ 11 w 17"/>
                  <a:gd name="T7" fmla="*/ 3 h 18"/>
                  <a:gd name="T8" fmla="*/ 11 w 17"/>
                  <a:gd name="T9" fmla="*/ 3 h 18"/>
                  <a:gd name="T10" fmla="*/ 13 w 17"/>
                  <a:gd name="T11" fmla="*/ 4 h 18"/>
                  <a:gd name="T12" fmla="*/ 14 w 17"/>
                  <a:gd name="T13" fmla="*/ 5 h 18"/>
                  <a:gd name="T14" fmla="*/ 15 w 17"/>
                  <a:gd name="T15" fmla="*/ 5 h 18"/>
                  <a:gd name="T16" fmla="*/ 17 w 17"/>
                  <a:gd name="T17" fmla="*/ 7 h 18"/>
                  <a:gd name="T18" fmla="*/ 17 w 17"/>
                  <a:gd name="T19" fmla="*/ 8 h 18"/>
                  <a:gd name="T20" fmla="*/ 15 w 17"/>
                  <a:gd name="T21" fmla="*/ 9 h 18"/>
                  <a:gd name="T22" fmla="*/ 15 w 17"/>
                  <a:gd name="T23" fmla="*/ 9 h 18"/>
                  <a:gd name="T24" fmla="*/ 14 w 17"/>
                  <a:gd name="T25" fmla="*/ 11 h 18"/>
                  <a:gd name="T26" fmla="*/ 13 w 17"/>
                  <a:gd name="T27" fmla="*/ 11 h 18"/>
                  <a:gd name="T28" fmla="*/ 10 w 17"/>
                  <a:gd name="T29" fmla="*/ 11 h 18"/>
                  <a:gd name="T30" fmla="*/ 9 w 17"/>
                  <a:gd name="T31" fmla="*/ 11 h 18"/>
                  <a:gd name="T32" fmla="*/ 6 w 17"/>
                  <a:gd name="T33" fmla="*/ 9 h 18"/>
                  <a:gd name="T34" fmla="*/ 5 w 17"/>
                  <a:gd name="T35" fmla="*/ 9 h 18"/>
                  <a:gd name="T36" fmla="*/ 3 w 17"/>
                  <a:gd name="T37" fmla="*/ 9 h 18"/>
                  <a:gd name="T38" fmla="*/ 2 w 17"/>
                  <a:gd name="T39" fmla="*/ 9 h 18"/>
                  <a:gd name="T40" fmla="*/ 2 w 17"/>
                  <a:gd name="T41" fmla="*/ 11 h 18"/>
                  <a:gd name="T42" fmla="*/ 0 w 17"/>
                  <a:gd name="T43" fmla="*/ 12 h 18"/>
                  <a:gd name="T44" fmla="*/ 0 w 17"/>
                  <a:gd name="T45" fmla="*/ 12 h 18"/>
                  <a:gd name="T46" fmla="*/ 2 w 17"/>
                  <a:gd name="T47" fmla="*/ 15 h 18"/>
                  <a:gd name="T48" fmla="*/ 3 w 17"/>
                  <a:gd name="T49" fmla="*/ 16 h 18"/>
                  <a:gd name="T50" fmla="*/ 3 w 17"/>
                  <a:gd name="T51" fmla="*/ 18 h 18"/>
                  <a:gd name="T52" fmla="*/ 5 w 17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8">
                    <a:moveTo>
                      <a:pt x="5" y="0"/>
                    </a:move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3" name="Freeform 730"/>
              <p:cNvSpPr>
                <a:spLocks/>
              </p:cNvSpPr>
              <p:nvPr/>
            </p:nvSpPr>
            <p:spPr bwMode="auto">
              <a:xfrm>
                <a:off x="3491" y="3093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3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4" name="Freeform 731"/>
              <p:cNvSpPr>
                <a:spLocks/>
              </p:cNvSpPr>
              <p:nvPr/>
            </p:nvSpPr>
            <p:spPr bwMode="auto">
              <a:xfrm>
                <a:off x="3494" y="3097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1 w 3"/>
                  <a:gd name="T3" fmla="*/ 3 h 8"/>
                  <a:gd name="T4" fmla="*/ 1 w 3"/>
                  <a:gd name="T5" fmla="*/ 3 h 8"/>
                  <a:gd name="T6" fmla="*/ 1 w 3"/>
                  <a:gd name="T7" fmla="*/ 4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5" name="Freeform 732"/>
              <p:cNvSpPr>
                <a:spLocks/>
              </p:cNvSpPr>
              <p:nvPr/>
            </p:nvSpPr>
            <p:spPr bwMode="auto">
              <a:xfrm>
                <a:off x="3478" y="3078"/>
                <a:ext cx="20" cy="15"/>
              </a:xfrm>
              <a:custGeom>
                <a:avLst/>
                <a:gdLst>
                  <a:gd name="T0" fmla="*/ 0 w 20"/>
                  <a:gd name="T1" fmla="*/ 0 h 15"/>
                  <a:gd name="T2" fmla="*/ 1 w 20"/>
                  <a:gd name="T3" fmla="*/ 1 h 15"/>
                  <a:gd name="T4" fmla="*/ 4 w 20"/>
                  <a:gd name="T5" fmla="*/ 1 h 15"/>
                  <a:gd name="T6" fmla="*/ 8 w 20"/>
                  <a:gd name="T7" fmla="*/ 1 h 15"/>
                  <a:gd name="T8" fmla="*/ 10 w 20"/>
                  <a:gd name="T9" fmla="*/ 1 h 15"/>
                  <a:gd name="T10" fmla="*/ 12 w 20"/>
                  <a:gd name="T11" fmla="*/ 1 h 15"/>
                  <a:gd name="T12" fmla="*/ 13 w 20"/>
                  <a:gd name="T13" fmla="*/ 1 h 15"/>
                  <a:gd name="T14" fmla="*/ 14 w 20"/>
                  <a:gd name="T15" fmla="*/ 1 h 15"/>
                  <a:gd name="T16" fmla="*/ 14 w 20"/>
                  <a:gd name="T17" fmla="*/ 3 h 15"/>
                  <a:gd name="T18" fmla="*/ 16 w 20"/>
                  <a:gd name="T19" fmla="*/ 4 h 15"/>
                  <a:gd name="T20" fmla="*/ 16 w 20"/>
                  <a:gd name="T21" fmla="*/ 4 h 15"/>
                  <a:gd name="T22" fmla="*/ 13 w 20"/>
                  <a:gd name="T23" fmla="*/ 7 h 15"/>
                  <a:gd name="T24" fmla="*/ 13 w 20"/>
                  <a:gd name="T25" fmla="*/ 8 h 15"/>
                  <a:gd name="T26" fmla="*/ 14 w 20"/>
                  <a:gd name="T27" fmla="*/ 9 h 15"/>
                  <a:gd name="T28" fmla="*/ 16 w 20"/>
                  <a:gd name="T29" fmla="*/ 9 h 15"/>
                  <a:gd name="T30" fmla="*/ 19 w 20"/>
                  <a:gd name="T31" fmla="*/ 9 h 15"/>
                  <a:gd name="T32" fmla="*/ 20 w 20"/>
                  <a:gd name="T33" fmla="*/ 11 h 15"/>
                  <a:gd name="T34" fmla="*/ 20 w 20"/>
                  <a:gd name="T35" fmla="*/ 12 h 15"/>
                  <a:gd name="T36" fmla="*/ 20 w 20"/>
                  <a:gd name="T37" fmla="*/ 12 h 15"/>
                  <a:gd name="T38" fmla="*/ 20 w 20"/>
                  <a:gd name="T39" fmla="*/ 13 h 15"/>
                  <a:gd name="T40" fmla="*/ 20 w 20"/>
                  <a:gd name="T41" fmla="*/ 13 h 15"/>
                  <a:gd name="T42" fmla="*/ 17 w 20"/>
                  <a:gd name="T43" fmla="*/ 15 h 15"/>
                  <a:gd name="T44" fmla="*/ 14 w 20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7" y="15"/>
                    </a:lnTo>
                    <a:lnTo>
                      <a:pt x="14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6" name="Freeform 733"/>
              <p:cNvSpPr>
                <a:spLocks/>
              </p:cNvSpPr>
              <p:nvPr/>
            </p:nvSpPr>
            <p:spPr bwMode="auto">
              <a:xfrm>
                <a:off x="3460" y="3035"/>
                <a:ext cx="24" cy="43"/>
              </a:xfrm>
              <a:custGeom>
                <a:avLst/>
                <a:gdLst>
                  <a:gd name="T0" fmla="*/ 0 w 24"/>
                  <a:gd name="T1" fmla="*/ 1 h 43"/>
                  <a:gd name="T2" fmla="*/ 1 w 24"/>
                  <a:gd name="T3" fmla="*/ 2 h 43"/>
                  <a:gd name="T4" fmla="*/ 0 w 24"/>
                  <a:gd name="T5" fmla="*/ 4 h 43"/>
                  <a:gd name="T6" fmla="*/ 1 w 24"/>
                  <a:gd name="T7" fmla="*/ 5 h 43"/>
                  <a:gd name="T8" fmla="*/ 6 w 24"/>
                  <a:gd name="T9" fmla="*/ 8 h 43"/>
                  <a:gd name="T10" fmla="*/ 10 w 24"/>
                  <a:gd name="T11" fmla="*/ 12 h 43"/>
                  <a:gd name="T12" fmla="*/ 8 w 24"/>
                  <a:gd name="T13" fmla="*/ 12 h 43"/>
                  <a:gd name="T14" fmla="*/ 7 w 24"/>
                  <a:gd name="T15" fmla="*/ 12 h 43"/>
                  <a:gd name="T16" fmla="*/ 4 w 24"/>
                  <a:gd name="T17" fmla="*/ 12 h 43"/>
                  <a:gd name="T18" fmla="*/ 3 w 24"/>
                  <a:gd name="T19" fmla="*/ 12 h 43"/>
                  <a:gd name="T20" fmla="*/ 4 w 24"/>
                  <a:gd name="T21" fmla="*/ 13 h 43"/>
                  <a:gd name="T22" fmla="*/ 7 w 24"/>
                  <a:gd name="T23" fmla="*/ 16 h 43"/>
                  <a:gd name="T24" fmla="*/ 10 w 24"/>
                  <a:gd name="T25" fmla="*/ 20 h 43"/>
                  <a:gd name="T26" fmla="*/ 12 w 24"/>
                  <a:gd name="T27" fmla="*/ 23 h 43"/>
                  <a:gd name="T28" fmla="*/ 15 w 24"/>
                  <a:gd name="T29" fmla="*/ 23 h 43"/>
                  <a:gd name="T30" fmla="*/ 19 w 24"/>
                  <a:gd name="T31" fmla="*/ 21 h 43"/>
                  <a:gd name="T32" fmla="*/ 20 w 24"/>
                  <a:gd name="T33" fmla="*/ 21 h 43"/>
                  <a:gd name="T34" fmla="*/ 23 w 24"/>
                  <a:gd name="T35" fmla="*/ 23 h 43"/>
                  <a:gd name="T36" fmla="*/ 24 w 24"/>
                  <a:gd name="T37" fmla="*/ 24 h 43"/>
                  <a:gd name="T38" fmla="*/ 23 w 24"/>
                  <a:gd name="T39" fmla="*/ 27 h 43"/>
                  <a:gd name="T40" fmla="*/ 20 w 24"/>
                  <a:gd name="T41" fmla="*/ 28 h 43"/>
                  <a:gd name="T42" fmla="*/ 18 w 24"/>
                  <a:gd name="T43" fmla="*/ 28 h 43"/>
                  <a:gd name="T44" fmla="*/ 15 w 24"/>
                  <a:gd name="T45" fmla="*/ 27 h 43"/>
                  <a:gd name="T46" fmla="*/ 12 w 24"/>
                  <a:gd name="T47" fmla="*/ 25 h 43"/>
                  <a:gd name="T48" fmla="*/ 10 w 24"/>
                  <a:gd name="T49" fmla="*/ 27 h 43"/>
                  <a:gd name="T50" fmla="*/ 10 w 24"/>
                  <a:gd name="T51" fmla="*/ 28 h 43"/>
                  <a:gd name="T52" fmla="*/ 12 w 24"/>
                  <a:gd name="T53" fmla="*/ 31 h 43"/>
                  <a:gd name="T54" fmla="*/ 18 w 24"/>
                  <a:gd name="T55" fmla="*/ 32 h 43"/>
                  <a:gd name="T56" fmla="*/ 20 w 24"/>
                  <a:gd name="T57" fmla="*/ 34 h 43"/>
                  <a:gd name="T58" fmla="*/ 22 w 24"/>
                  <a:gd name="T59" fmla="*/ 36 h 43"/>
                  <a:gd name="T60" fmla="*/ 20 w 24"/>
                  <a:gd name="T61" fmla="*/ 38 h 43"/>
                  <a:gd name="T62" fmla="*/ 19 w 24"/>
                  <a:gd name="T63" fmla="*/ 42 h 43"/>
                  <a:gd name="T64" fmla="*/ 18 w 24"/>
                  <a:gd name="T6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4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7" name="Freeform 734"/>
              <p:cNvSpPr>
                <a:spLocks/>
              </p:cNvSpPr>
              <p:nvPr/>
            </p:nvSpPr>
            <p:spPr bwMode="auto">
              <a:xfrm>
                <a:off x="3441" y="3006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8" name="Freeform 735"/>
              <p:cNvSpPr>
                <a:spLocks/>
              </p:cNvSpPr>
              <p:nvPr/>
            </p:nvSpPr>
            <p:spPr bwMode="auto">
              <a:xfrm>
                <a:off x="3405" y="297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1 w 5"/>
                  <a:gd name="T5" fmla="*/ 1 h 5"/>
                  <a:gd name="T6" fmla="*/ 4 w 5"/>
                  <a:gd name="T7" fmla="*/ 4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9" name="Freeform 736"/>
              <p:cNvSpPr>
                <a:spLocks/>
              </p:cNvSpPr>
              <p:nvPr/>
            </p:nvSpPr>
            <p:spPr bwMode="auto">
              <a:xfrm>
                <a:off x="3374" y="29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0" name="Freeform 737"/>
              <p:cNvSpPr>
                <a:spLocks/>
              </p:cNvSpPr>
              <p:nvPr/>
            </p:nvSpPr>
            <p:spPr bwMode="auto">
              <a:xfrm>
                <a:off x="2839" y="2698"/>
                <a:ext cx="2" cy="13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3 h 13"/>
                  <a:gd name="T4" fmla="*/ 0 w 2"/>
                  <a:gd name="T5" fmla="*/ 10 h 13"/>
                  <a:gd name="T6" fmla="*/ 0 w 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lnTo>
                      <a:pt x="2" y="3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1" name="Line 738"/>
              <p:cNvSpPr>
                <a:spLocks noChangeShapeType="1"/>
              </p:cNvSpPr>
              <p:nvPr/>
            </p:nvSpPr>
            <p:spPr bwMode="auto">
              <a:xfrm>
                <a:off x="2839" y="2711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2" name="Line 739"/>
              <p:cNvSpPr>
                <a:spLocks noChangeShapeType="1"/>
              </p:cNvSpPr>
              <p:nvPr/>
            </p:nvSpPr>
            <p:spPr bwMode="auto">
              <a:xfrm>
                <a:off x="2839" y="271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3" name="Line 740"/>
              <p:cNvSpPr>
                <a:spLocks noChangeShapeType="1"/>
              </p:cNvSpPr>
              <p:nvPr/>
            </p:nvSpPr>
            <p:spPr bwMode="auto">
              <a:xfrm>
                <a:off x="2841" y="2713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4" name="Freeform 741"/>
              <p:cNvSpPr>
                <a:spLocks/>
              </p:cNvSpPr>
              <p:nvPr/>
            </p:nvSpPr>
            <p:spPr bwMode="auto">
              <a:xfrm>
                <a:off x="2842" y="2716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5" name="Freeform 742"/>
              <p:cNvSpPr>
                <a:spLocks/>
              </p:cNvSpPr>
              <p:nvPr/>
            </p:nvSpPr>
            <p:spPr bwMode="auto">
              <a:xfrm>
                <a:off x="2849" y="272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3 h 14"/>
                  <a:gd name="T4" fmla="*/ 2 w 6"/>
                  <a:gd name="T5" fmla="*/ 8 h 14"/>
                  <a:gd name="T6" fmla="*/ 4 w 6"/>
                  <a:gd name="T7" fmla="*/ 11 h 14"/>
                  <a:gd name="T8" fmla="*/ 6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3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6" name="Line 743"/>
              <p:cNvSpPr>
                <a:spLocks noChangeShapeType="1"/>
              </p:cNvSpPr>
              <p:nvPr/>
            </p:nvSpPr>
            <p:spPr bwMode="auto">
              <a:xfrm>
                <a:off x="2855" y="2738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7" name="Freeform 744"/>
              <p:cNvSpPr>
                <a:spLocks/>
              </p:cNvSpPr>
              <p:nvPr/>
            </p:nvSpPr>
            <p:spPr bwMode="auto">
              <a:xfrm>
                <a:off x="2857" y="2739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7 w 13"/>
                  <a:gd name="T3" fmla="*/ 4 h 7"/>
                  <a:gd name="T4" fmla="*/ 13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7" y="4"/>
                    </a:lnTo>
                    <a:lnTo>
                      <a:pt x="1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8" name="Line 745"/>
              <p:cNvSpPr>
                <a:spLocks noChangeShapeType="1"/>
              </p:cNvSpPr>
              <p:nvPr/>
            </p:nvSpPr>
            <p:spPr bwMode="auto">
              <a:xfrm>
                <a:off x="2870" y="2746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9" name="Freeform 746"/>
              <p:cNvSpPr>
                <a:spLocks/>
              </p:cNvSpPr>
              <p:nvPr/>
            </p:nvSpPr>
            <p:spPr bwMode="auto">
              <a:xfrm>
                <a:off x="2872" y="274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2 w 9"/>
                  <a:gd name="T3" fmla="*/ 1 h 5"/>
                  <a:gd name="T4" fmla="*/ 2 w 9"/>
                  <a:gd name="T5" fmla="*/ 1 h 5"/>
                  <a:gd name="T6" fmla="*/ 4 w 9"/>
                  <a:gd name="T7" fmla="*/ 2 h 5"/>
                  <a:gd name="T8" fmla="*/ 5 w 9"/>
                  <a:gd name="T9" fmla="*/ 2 h 5"/>
                  <a:gd name="T10" fmla="*/ 5 w 9"/>
                  <a:gd name="T11" fmla="*/ 2 h 5"/>
                  <a:gd name="T12" fmla="*/ 6 w 9"/>
                  <a:gd name="T13" fmla="*/ 2 h 5"/>
                  <a:gd name="T14" fmla="*/ 6 w 9"/>
                  <a:gd name="T15" fmla="*/ 4 h 5"/>
                  <a:gd name="T16" fmla="*/ 6 w 9"/>
                  <a:gd name="T17" fmla="*/ 4 h 5"/>
                  <a:gd name="T18" fmla="*/ 6 w 9"/>
                  <a:gd name="T19" fmla="*/ 4 h 5"/>
                  <a:gd name="T20" fmla="*/ 8 w 9"/>
                  <a:gd name="T21" fmla="*/ 5 h 5"/>
                  <a:gd name="T22" fmla="*/ 8 w 9"/>
                  <a:gd name="T23" fmla="*/ 5 h 5"/>
                  <a:gd name="T24" fmla="*/ 8 w 9"/>
                  <a:gd name="T25" fmla="*/ 5 h 5"/>
                  <a:gd name="T26" fmla="*/ 9 w 9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0" name="Freeform 747"/>
              <p:cNvSpPr>
                <a:spLocks/>
              </p:cNvSpPr>
              <p:nvPr/>
            </p:nvSpPr>
            <p:spPr bwMode="auto">
              <a:xfrm>
                <a:off x="2881" y="2751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3 w 11"/>
                  <a:gd name="T3" fmla="*/ 0 h 7"/>
                  <a:gd name="T4" fmla="*/ 4 w 11"/>
                  <a:gd name="T5" fmla="*/ 0 h 7"/>
                  <a:gd name="T6" fmla="*/ 4 w 11"/>
                  <a:gd name="T7" fmla="*/ 0 h 7"/>
                  <a:gd name="T8" fmla="*/ 4 w 11"/>
                  <a:gd name="T9" fmla="*/ 0 h 7"/>
                  <a:gd name="T10" fmla="*/ 4 w 11"/>
                  <a:gd name="T11" fmla="*/ 2 h 7"/>
                  <a:gd name="T12" fmla="*/ 4 w 11"/>
                  <a:gd name="T13" fmla="*/ 2 h 7"/>
                  <a:gd name="T14" fmla="*/ 5 w 11"/>
                  <a:gd name="T15" fmla="*/ 2 h 7"/>
                  <a:gd name="T16" fmla="*/ 5 w 11"/>
                  <a:gd name="T17" fmla="*/ 3 h 7"/>
                  <a:gd name="T18" fmla="*/ 5 w 11"/>
                  <a:gd name="T19" fmla="*/ 3 h 7"/>
                  <a:gd name="T20" fmla="*/ 7 w 11"/>
                  <a:gd name="T21" fmla="*/ 3 h 7"/>
                  <a:gd name="T22" fmla="*/ 7 w 11"/>
                  <a:gd name="T23" fmla="*/ 3 h 7"/>
                  <a:gd name="T24" fmla="*/ 7 w 11"/>
                  <a:gd name="T25" fmla="*/ 3 h 7"/>
                  <a:gd name="T26" fmla="*/ 7 w 11"/>
                  <a:gd name="T27" fmla="*/ 4 h 7"/>
                  <a:gd name="T28" fmla="*/ 7 w 11"/>
                  <a:gd name="T29" fmla="*/ 4 h 7"/>
                  <a:gd name="T30" fmla="*/ 8 w 11"/>
                  <a:gd name="T31" fmla="*/ 4 h 7"/>
                  <a:gd name="T32" fmla="*/ 8 w 11"/>
                  <a:gd name="T33" fmla="*/ 4 h 7"/>
                  <a:gd name="T34" fmla="*/ 8 w 11"/>
                  <a:gd name="T35" fmla="*/ 4 h 7"/>
                  <a:gd name="T36" fmla="*/ 8 w 11"/>
                  <a:gd name="T37" fmla="*/ 4 h 7"/>
                  <a:gd name="T38" fmla="*/ 8 w 11"/>
                  <a:gd name="T39" fmla="*/ 6 h 7"/>
                  <a:gd name="T40" fmla="*/ 8 w 11"/>
                  <a:gd name="T41" fmla="*/ 6 h 7"/>
                  <a:gd name="T42" fmla="*/ 10 w 11"/>
                  <a:gd name="T43" fmla="*/ 7 h 7"/>
                  <a:gd name="T44" fmla="*/ 10 w 11"/>
                  <a:gd name="T45" fmla="*/ 7 h 7"/>
                  <a:gd name="T46" fmla="*/ 10 w 11"/>
                  <a:gd name="T47" fmla="*/ 7 h 7"/>
                  <a:gd name="T48" fmla="*/ 11 w 11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1" name="Freeform 748"/>
              <p:cNvSpPr>
                <a:spLocks/>
              </p:cNvSpPr>
              <p:nvPr/>
            </p:nvSpPr>
            <p:spPr bwMode="auto">
              <a:xfrm>
                <a:off x="2892" y="2758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1 w 12"/>
                  <a:gd name="T5" fmla="*/ 1 h 16"/>
                  <a:gd name="T6" fmla="*/ 3 w 12"/>
                  <a:gd name="T7" fmla="*/ 3 h 16"/>
                  <a:gd name="T8" fmla="*/ 3 w 12"/>
                  <a:gd name="T9" fmla="*/ 3 h 16"/>
                  <a:gd name="T10" fmla="*/ 3 w 12"/>
                  <a:gd name="T11" fmla="*/ 4 h 16"/>
                  <a:gd name="T12" fmla="*/ 4 w 12"/>
                  <a:gd name="T13" fmla="*/ 4 h 16"/>
                  <a:gd name="T14" fmla="*/ 4 w 12"/>
                  <a:gd name="T15" fmla="*/ 4 h 16"/>
                  <a:gd name="T16" fmla="*/ 4 w 12"/>
                  <a:gd name="T17" fmla="*/ 4 h 16"/>
                  <a:gd name="T18" fmla="*/ 7 w 12"/>
                  <a:gd name="T19" fmla="*/ 4 h 16"/>
                  <a:gd name="T20" fmla="*/ 8 w 12"/>
                  <a:gd name="T21" fmla="*/ 4 h 16"/>
                  <a:gd name="T22" fmla="*/ 8 w 12"/>
                  <a:gd name="T23" fmla="*/ 4 h 16"/>
                  <a:gd name="T24" fmla="*/ 8 w 12"/>
                  <a:gd name="T25" fmla="*/ 5 h 16"/>
                  <a:gd name="T26" fmla="*/ 8 w 12"/>
                  <a:gd name="T27" fmla="*/ 5 h 16"/>
                  <a:gd name="T28" fmla="*/ 8 w 12"/>
                  <a:gd name="T29" fmla="*/ 7 h 16"/>
                  <a:gd name="T30" fmla="*/ 8 w 12"/>
                  <a:gd name="T31" fmla="*/ 7 h 16"/>
                  <a:gd name="T32" fmla="*/ 8 w 12"/>
                  <a:gd name="T33" fmla="*/ 8 h 16"/>
                  <a:gd name="T34" fmla="*/ 9 w 12"/>
                  <a:gd name="T35" fmla="*/ 8 h 16"/>
                  <a:gd name="T36" fmla="*/ 9 w 12"/>
                  <a:gd name="T37" fmla="*/ 8 h 16"/>
                  <a:gd name="T38" fmla="*/ 9 w 12"/>
                  <a:gd name="T39" fmla="*/ 9 h 16"/>
                  <a:gd name="T40" fmla="*/ 9 w 12"/>
                  <a:gd name="T41" fmla="*/ 9 h 16"/>
                  <a:gd name="T42" fmla="*/ 9 w 12"/>
                  <a:gd name="T43" fmla="*/ 9 h 16"/>
                  <a:gd name="T44" fmla="*/ 9 w 12"/>
                  <a:gd name="T45" fmla="*/ 11 h 16"/>
                  <a:gd name="T46" fmla="*/ 11 w 12"/>
                  <a:gd name="T47" fmla="*/ 11 h 16"/>
                  <a:gd name="T48" fmla="*/ 11 w 12"/>
                  <a:gd name="T49" fmla="*/ 11 h 16"/>
                  <a:gd name="T50" fmla="*/ 11 w 12"/>
                  <a:gd name="T51" fmla="*/ 11 h 16"/>
                  <a:gd name="T52" fmla="*/ 11 w 12"/>
                  <a:gd name="T53" fmla="*/ 12 h 16"/>
                  <a:gd name="T54" fmla="*/ 11 w 12"/>
                  <a:gd name="T55" fmla="*/ 12 h 16"/>
                  <a:gd name="T56" fmla="*/ 11 w 12"/>
                  <a:gd name="T57" fmla="*/ 12 h 16"/>
                  <a:gd name="T58" fmla="*/ 12 w 12"/>
                  <a:gd name="T59" fmla="*/ 12 h 16"/>
                  <a:gd name="T60" fmla="*/ 12 w 12"/>
                  <a:gd name="T61" fmla="*/ 13 h 16"/>
                  <a:gd name="T62" fmla="*/ 12 w 12"/>
                  <a:gd name="T63" fmla="*/ 15 h 16"/>
                  <a:gd name="T64" fmla="*/ 12 w 12"/>
                  <a:gd name="T65" fmla="*/ 15 h 16"/>
                  <a:gd name="T66" fmla="*/ 12 w 12"/>
                  <a:gd name="T67" fmla="*/ 15 h 16"/>
                  <a:gd name="T68" fmla="*/ 12 w 12"/>
                  <a:gd name="T6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2" name="Freeform 749"/>
              <p:cNvSpPr>
                <a:spLocks/>
              </p:cNvSpPr>
              <p:nvPr/>
            </p:nvSpPr>
            <p:spPr bwMode="auto">
              <a:xfrm>
                <a:off x="2904" y="27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1 w 7"/>
                  <a:gd name="T3" fmla="*/ 0 h 8"/>
                  <a:gd name="T4" fmla="*/ 1 w 7"/>
                  <a:gd name="T5" fmla="*/ 0 h 8"/>
                  <a:gd name="T6" fmla="*/ 1 w 7"/>
                  <a:gd name="T7" fmla="*/ 1 h 8"/>
                  <a:gd name="T8" fmla="*/ 1 w 7"/>
                  <a:gd name="T9" fmla="*/ 1 h 8"/>
                  <a:gd name="T10" fmla="*/ 1 w 7"/>
                  <a:gd name="T11" fmla="*/ 1 h 8"/>
                  <a:gd name="T12" fmla="*/ 1 w 7"/>
                  <a:gd name="T13" fmla="*/ 1 h 8"/>
                  <a:gd name="T14" fmla="*/ 1 w 7"/>
                  <a:gd name="T15" fmla="*/ 3 h 8"/>
                  <a:gd name="T16" fmla="*/ 3 w 7"/>
                  <a:gd name="T17" fmla="*/ 3 h 8"/>
                  <a:gd name="T18" fmla="*/ 3 w 7"/>
                  <a:gd name="T19" fmla="*/ 3 h 8"/>
                  <a:gd name="T20" fmla="*/ 4 w 7"/>
                  <a:gd name="T21" fmla="*/ 3 h 8"/>
                  <a:gd name="T22" fmla="*/ 4 w 7"/>
                  <a:gd name="T23" fmla="*/ 4 h 8"/>
                  <a:gd name="T24" fmla="*/ 4 w 7"/>
                  <a:gd name="T25" fmla="*/ 4 h 8"/>
                  <a:gd name="T26" fmla="*/ 4 w 7"/>
                  <a:gd name="T27" fmla="*/ 4 h 8"/>
                  <a:gd name="T28" fmla="*/ 4 w 7"/>
                  <a:gd name="T29" fmla="*/ 4 h 8"/>
                  <a:gd name="T30" fmla="*/ 4 w 7"/>
                  <a:gd name="T31" fmla="*/ 4 h 8"/>
                  <a:gd name="T32" fmla="*/ 5 w 7"/>
                  <a:gd name="T33" fmla="*/ 6 h 8"/>
                  <a:gd name="T34" fmla="*/ 5 w 7"/>
                  <a:gd name="T35" fmla="*/ 6 h 8"/>
                  <a:gd name="T36" fmla="*/ 5 w 7"/>
                  <a:gd name="T37" fmla="*/ 6 h 8"/>
                  <a:gd name="T38" fmla="*/ 7 w 7"/>
                  <a:gd name="T39" fmla="*/ 7 h 8"/>
                  <a:gd name="T40" fmla="*/ 7 w 7"/>
                  <a:gd name="T41" fmla="*/ 7 h 8"/>
                  <a:gd name="T42" fmla="*/ 7 w 7"/>
                  <a:gd name="T43" fmla="*/ 7 h 8"/>
                  <a:gd name="T44" fmla="*/ 7 w 7"/>
                  <a:gd name="T45" fmla="*/ 7 h 8"/>
                  <a:gd name="T46" fmla="*/ 7 w 7"/>
                  <a:gd name="T4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3" name="Freeform 750"/>
              <p:cNvSpPr>
                <a:spLocks/>
              </p:cNvSpPr>
              <p:nvPr/>
            </p:nvSpPr>
            <p:spPr bwMode="auto">
              <a:xfrm>
                <a:off x="2909" y="27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4" name="Freeform 751"/>
              <p:cNvSpPr>
                <a:spLocks/>
              </p:cNvSpPr>
              <p:nvPr/>
            </p:nvSpPr>
            <p:spPr bwMode="auto">
              <a:xfrm>
                <a:off x="2909" y="2782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2 h 4"/>
                  <a:gd name="T3" fmla="*/ 2 h 4"/>
                  <a:gd name="T4" fmla="*/ 3 h 4"/>
                  <a:gd name="T5" fmla="*/ 3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5" name="Freeform 752"/>
              <p:cNvSpPr>
                <a:spLocks/>
              </p:cNvSpPr>
              <p:nvPr/>
            </p:nvSpPr>
            <p:spPr bwMode="auto">
              <a:xfrm>
                <a:off x="2909" y="278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 w 7"/>
                  <a:gd name="T7" fmla="*/ 0 h 3"/>
                  <a:gd name="T8" fmla="*/ 2 w 7"/>
                  <a:gd name="T9" fmla="*/ 0 h 3"/>
                  <a:gd name="T10" fmla="*/ 2 w 7"/>
                  <a:gd name="T11" fmla="*/ 2 h 3"/>
                  <a:gd name="T12" fmla="*/ 2 w 7"/>
                  <a:gd name="T13" fmla="*/ 2 h 3"/>
                  <a:gd name="T14" fmla="*/ 2 w 7"/>
                  <a:gd name="T15" fmla="*/ 2 h 3"/>
                  <a:gd name="T16" fmla="*/ 2 w 7"/>
                  <a:gd name="T17" fmla="*/ 2 h 3"/>
                  <a:gd name="T18" fmla="*/ 3 w 7"/>
                  <a:gd name="T19" fmla="*/ 2 h 3"/>
                  <a:gd name="T20" fmla="*/ 3 w 7"/>
                  <a:gd name="T21" fmla="*/ 2 h 3"/>
                  <a:gd name="T22" fmla="*/ 3 w 7"/>
                  <a:gd name="T23" fmla="*/ 2 h 3"/>
                  <a:gd name="T24" fmla="*/ 4 w 7"/>
                  <a:gd name="T25" fmla="*/ 2 h 3"/>
                  <a:gd name="T26" fmla="*/ 6 w 7"/>
                  <a:gd name="T27" fmla="*/ 3 h 3"/>
                  <a:gd name="T28" fmla="*/ 6 w 7"/>
                  <a:gd name="T29" fmla="*/ 3 h 3"/>
                  <a:gd name="T30" fmla="*/ 7 w 7"/>
                  <a:gd name="T31" fmla="*/ 3 h 3"/>
                  <a:gd name="T32" fmla="*/ 7 w 7"/>
                  <a:gd name="T33" fmla="*/ 3 h 3"/>
                  <a:gd name="T34" fmla="*/ 7 w 7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6" name="Freeform 753"/>
              <p:cNvSpPr>
                <a:spLocks/>
              </p:cNvSpPr>
              <p:nvPr/>
            </p:nvSpPr>
            <p:spPr bwMode="auto">
              <a:xfrm>
                <a:off x="2916" y="2789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2 w 11"/>
                  <a:gd name="T3" fmla="*/ 1 h 3"/>
                  <a:gd name="T4" fmla="*/ 3 w 11"/>
                  <a:gd name="T5" fmla="*/ 1 h 3"/>
                  <a:gd name="T6" fmla="*/ 3 w 11"/>
                  <a:gd name="T7" fmla="*/ 1 h 3"/>
                  <a:gd name="T8" fmla="*/ 4 w 11"/>
                  <a:gd name="T9" fmla="*/ 1 h 3"/>
                  <a:gd name="T10" fmla="*/ 6 w 11"/>
                  <a:gd name="T11" fmla="*/ 3 h 3"/>
                  <a:gd name="T12" fmla="*/ 6 w 11"/>
                  <a:gd name="T13" fmla="*/ 3 h 3"/>
                  <a:gd name="T14" fmla="*/ 7 w 11"/>
                  <a:gd name="T15" fmla="*/ 3 h 3"/>
                  <a:gd name="T16" fmla="*/ 7 w 11"/>
                  <a:gd name="T17" fmla="*/ 3 h 3"/>
                  <a:gd name="T18" fmla="*/ 7 w 11"/>
                  <a:gd name="T19" fmla="*/ 3 h 3"/>
                  <a:gd name="T20" fmla="*/ 8 w 11"/>
                  <a:gd name="T21" fmla="*/ 3 h 3"/>
                  <a:gd name="T22" fmla="*/ 10 w 11"/>
                  <a:gd name="T23" fmla="*/ 3 h 3"/>
                  <a:gd name="T24" fmla="*/ 10 w 11"/>
                  <a:gd name="T25" fmla="*/ 3 h 3"/>
                  <a:gd name="T26" fmla="*/ 11 w 11"/>
                  <a:gd name="T27" fmla="*/ 3 h 3"/>
                  <a:gd name="T28" fmla="*/ 11 w 11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7" name="Freeform 754"/>
              <p:cNvSpPr>
                <a:spLocks/>
              </p:cNvSpPr>
              <p:nvPr/>
            </p:nvSpPr>
            <p:spPr bwMode="auto">
              <a:xfrm>
                <a:off x="2927" y="279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8" name="Freeform 755"/>
              <p:cNvSpPr>
                <a:spLocks/>
              </p:cNvSpPr>
              <p:nvPr/>
            </p:nvSpPr>
            <p:spPr bwMode="auto">
              <a:xfrm>
                <a:off x="2930" y="2793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1 w 21"/>
                  <a:gd name="T3" fmla="*/ 0 h 7"/>
                  <a:gd name="T4" fmla="*/ 1 w 21"/>
                  <a:gd name="T5" fmla="*/ 0 h 7"/>
                  <a:gd name="T6" fmla="*/ 2 w 21"/>
                  <a:gd name="T7" fmla="*/ 1 h 7"/>
                  <a:gd name="T8" fmla="*/ 4 w 21"/>
                  <a:gd name="T9" fmla="*/ 1 h 7"/>
                  <a:gd name="T10" fmla="*/ 4 w 21"/>
                  <a:gd name="T11" fmla="*/ 1 h 7"/>
                  <a:gd name="T12" fmla="*/ 6 w 21"/>
                  <a:gd name="T13" fmla="*/ 1 h 7"/>
                  <a:gd name="T14" fmla="*/ 6 w 21"/>
                  <a:gd name="T15" fmla="*/ 1 h 7"/>
                  <a:gd name="T16" fmla="*/ 6 w 21"/>
                  <a:gd name="T17" fmla="*/ 1 h 7"/>
                  <a:gd name="T18" fmla="*/ 6 w 21"/>
                  <a:gd name="T19" fmla="*/ 1 h 7"/>
                  <a:gd name="T20" fmla="*/ 6 w 21"/>
                  <a:gd name="T21" fmla="*/ 5 h 7"/>
                  <a:gd name="T22" fmla="*/ 8 w 21"/>
                  <a:gd name="T23" fmla="*/ 5 h 7"/>
                  <a:gd name="T24" fmla="*/ 8 w 21"/>
                  <a:gd name="T25" fmla="*/ 5 h 7"/>
                  <a:gd name="T26" fmla="*/ 9 w 21"/>
                  <a:gd name="T27" fmla="*/ 5 h 7"/>
                  <a:gd name="T28" fmla="*/ 10 w 21"/>
                  <a:gd name="T29" fmla="*/ 5 h 7"/>
                  <a:gd name="T30" fmla="*/ 10 w 21"/>
                  <a:gd name="T31" fmla="*/ 5 h 7"/>
                  <a:gd name="T32" fmla="*/ 10 w 21"/>
                  <a:gd name="T33" fmla="*/ 5 h 7"/>
                  <a:gd name="T34" fmla="*/ 15 w 21"/>
                  <a:gd name="T35" fmla="*/ 5 h 7"/>
                  <a:gd name="T36" fmla="*/ 15 w 21"/>
                  <a:gd name="T37" fmla="*/ 5 h 7"/>
                  <a:gd name="T38" fmla="*/ 16 w 21"/>
                  <a:gd name="T39" fmla="*/ 5 h 7"/>
                  <a:gd name="T40" fmla="*/ 16 w 21"/>
                  <a:gd name="T41" fmla="*/ 5 h 7"/>
                  <a:gd name="T42" fmla="*/ 17 w 21"/>
                  <a:gd name="T43" fmla="*/ 5 h 7"/>
                  <a:gd name="T44" fmla="*/ 17 w 21"/>
                  <a:gd name="T45" fmla="*/ 5 h 7"/>
                  <a:gd name="T46" fmla="*/ 17 w 21"/>
                  <a:gd name="T47" fmla="*/ 5 h 7"/>
                  <a:gd name="T48" fmla="*/ 17 w 21"/>
                  <a:gd name="T49" fmla="*/ 5 h 7"/>
                  <a:gd name="T50" fmla="*/ 17 w 21"/>
                  <a:gd name="T51" fmla="*/ 5 h 7"/>
                  <a:gd name="T52" fmla="*/ 17 w 21"/>
                  <a:gd name="T53" fmla="*/ 4 h 7"/>
                  <a:gd name="T54" fmla="*/ 19 w 21"/>
                  <a:gd name="T55" fmla="*/ 5 h 7"/>
                  <a:gd name="T56" fmla="*/ 20 w 21"/>
                  <a:gd name="T57" fmla="*/ 5 h 7"/>
                  <a:gd name="T58" fmla="*/ 20 w 21"/>
                  <a:gd name="T59" fmla="*/ 5 h 7"/>
                  <a:gd name="T60" fmla="*/ 20 w 21"/>
                  <a:gd name="T61" fmla="*/ 5 h 7"/>
                  <a:gd name="T62" fmla="*/ 20 w 21"/>
                  <a:gd name="T63" fmla="*/ 5 h 7"/>
                  <a:gd name="T64" fmla="*/ 20 w 21"/>
                  <a:gd name="T65" fmla="*/ 5 h 7"/>
                  <a:gd name="T66" fmla="*/ 21 w 21"/>
                  <a:gd name="T6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9" name="Freeform 756"/>
              <p:cNvSpPr>
                <a:spLocks/>
              </p:cNvSpPr>
              <p:nvPr/>
            </p:nvSpPr>
            <p:spPr bwMode="auto">
              <a:xfrm>
                <a:off x="2951" y="2797"/>
                <a:ext cx="18" cy="4"/>
              </a:xfrm>
              <a:custGeom>
                <a:avLst/>
                <a:gdLst>
                  <a:gd name="T0" fmla="*/ 0 w 18"/>
                  <a:gd name="T1" fmla="*/ 3 h 4"/>
                  <a:gd name="T2" fmla="*/ 0 w 18"/>
                  <a:gd name="T3" fmla="*/ 3 h 4"/>
                  <a:gd name="T4" fmla="*/ 2 w 18"/>
                  <a:gd name="T5" fmla="*/ 3 h 4"/>
                  <a:gd name="T6" fmla="*/ 3 w 18"/>
                  <a:gd name="T7" fmla="*/ 3 h 4"/>
                  <a:gd name="T8" fmla="*/ 3 w 18"/>
                  <a:gd name="T9" fmla="*/ 3 h 4"/>
                  <a:gd name="T10" fmla="*/ 4 w 18"/>
                  <a:gd name="T11" fmla="*/ 4 h 4"/>
                  <a:gd name="T12" fmla="*/ 4 w 18"/>
                  <a:gd name="T13" fmla="*/ 4 h 4"/>
                  <a:gd name="T14" fmla="*/ 6 w 18"/>
                  <a:gd name="T15" fmla="*/ 4 h 4"/>
                  <a:gd name="T16" fmla="*/ 6 w 18"/>
                  <a:gd name="T17" fmla="*/ 4 h 4"/>
                  <a:gd name="T18" fmla="*/ 7 w 18"/>
                  <a:gd name="T19" fmla="*/ 3 h 4"/>
                  <a:gd name="T20" fmla="*/ 7 w 18"/>
                  <a:gd name="T21" fmla="*/ 3 h 4"/>
                  <a:gd name="T22" fmla="*/ 11 w 18"/>
                  <a:gd name="T23" fmla="*/ 3 h 4"/>
                  <a:gd name="T24" fmla="*/ 12 w 18"/>
                  <a:gd name="T25" fmla="*/ 4 h 4"/>
                  <a:gd name="T26" fmla="*/ 14 w 18"/>
                  <a:gd name="T27" fmla="*/ 4 h 4"/>
                  <a:gd name="T28" fmla="*/ 14 w 18"/>
                  <a:gd name="T29" fmla="*/ 4 h 4"/>
                  <a:gd name="T30" fmla="*/ 15 w 18"/>
                  <a:gd name="T31" fmla="*/ 4 h 4"/>
                  <a:gd name="T32" fmla="*/ 16 w 18"/>
                  <a:gd name="T33" fmla="*/ 3 h 4"/>
                  <a:gd name="T34" fmla="*/ 16 w 18"/>
                  <a:gd name="T35" fmla="*/ 3 h 4"/>
                  <a:gd name="T36" fmla="*/ 16 w 18"/>
                  <a:gd name="T37" fmla="*/ 3 h 4"/>
                  <a:gd name="T38" fmla="*/ 16 w 18"/>
                  <a:gd name="T39" fmla="*/ 3 h 4"/>
                  <a:gd name="T40" fmla="*/ 16 w 18"/>
                  <a:gd name="T41" fmla="*/ 1 h 4"/>
                  <a:gd name="T42" fmla="*/ 16 w 18"/>
                  <a:gd name="T43" fmla="*/ 1 h 4"/>
                  <a:gd name="T44" fmla="*/ 16 w 18"/>
                  <a:gd name="T45" fmla="*/ 0 h 4"/>
                  <a:gd name="T46" fmla="*/ 16 w 18"/>
                  <a:gd name="T47" fmla="*/ 0 h 4"/>
                  <a:gd name="T48" fmla="*/ 18 w 18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0" name="Freeform 757"/>
              <p:cNvSpPr>
                <a:spLocks/>
              </p:cNvSpPr>
              <p:nvPr/>
            </p:nvSpPr>
            <p:spPr bwMode="auto">
              <a:xfrm>
                <a:off x="2969" y="2797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1" name="Freeform 758"/>
              <p:cNvSpPr>
                <a:spLocks/>
              </p:cNvSpPr>
              <p:nvPr/>
            </p:nvSpPr>
            <p:spPr bwMode="auto">
              <a:xfrm>
                <a:off x="2972" y="279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1 h 7"/>
                  <a:gd name="T8" fmla="*/ 2 w 6"/>
                  <a:gd name="T9" fmla="*/ 3 h 7"/>
                  <a:gd name="T10" fmla="*/ 4 w 6"/>
                  <a:gd name="T11" fmla="*/ 3 h 7"/>
                  <a:gd name="T12" fmla="*/ 4 w 6"/>
                  <a:gd name="T13" fmla="*/ 4 h 7"/>
                  <a:gd name="T14" fmla="*/ 5 w 6"/>
                  <a:gd name="T15" fmla="*/ 5 h 7"/>
                  <a:gd name="T16" fmla="*/ 5 w 6"/>
                  <a:gd name="T17" fmla="*/ 5 h 7"/>
                  <a:gd name="T18" fmla="*/ 6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2" name="Line 759"/>
              <p:cNvSpPr>
                <a:spLocks noChangeShapeType="1"/>
              </p:cNvSpPr>
              <p:nvPr/>
            </p:nvSpPr>
            <p:spPr bwMode="auto">
              <a:xfrm>
                <a:off x="2978" y="2804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3" name="Freeform 760"/>
              <p:cNvSpPr>
                <a:spLocks/>
              </p:cNvSpPr>
              <p:nvPr/>
            </p:nvSpPr>
            <p:spPr bwMode="auto">
              <a:xfrm>
                <a:off x="2978" y="280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0 h 1"/>
                  <a:gd name="T4" fmla="*/ 3 w 6"/>
                  <a:gd name="T5" fmla="*/ 0 h 1"/>
                  <a:gd name="T6" fmla="*/ 4 w 6"/>
                  <a:gd name="T7" fmla="*/ 1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4" name="Freeform 761"/>
              <p:cNvSpPr>
                <a:spLocks/>
              </p:cNvSpPr>
              <p:nvPr/>
            </p:nvSpPr>
            <p:spPr bwMode="auto">
              <a:xfrm>
                <a:off x="2984" y="2805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0 h 6"/>
                  <a:gd name="T4" fmla="*/ 4 w 10"/>
                  <a:gd name="T5" fmla="*/ 0 h 6"/>
                  <a:gd name="T6" fmla="*/ 5 w 10"/>
                  <a:gd name="T7" fmla="*/ 0 h 6"/>
                  <a:gd name="T8" fmla="*/ 5 w 10"/>
                  <a:gd name="T9" fmla="*/ 0 h 6"/>
                  <a:gd name="T10" fmla="*/ 6 w 10"/>
                  <a:gd name="T11" fmla="*/ 0 h 6"/>
                  <a:gd name="T12" fmla="*/ 6 w 10"/>
                  <a:gd name="T13" fmla="*/ 0 h 6"/>
                  <a:gd name="T14" fmla="*/ 9 w 10"/>
                  <a:gd name="T15" fmla="*/ 2 h 6"/>
                  <a:gd name="T16" fmla="*/ 9 w 10"/>
                  <a:gd name="T17" fmla="*/ 2 h 6"/>
                  <a:gd name="T18" fmla="*/ 9 w 10"/>
                  <a:gd name="T19" fmla="*/ 3 h 6"/>
                  <a:gd name="T20" fmla="*/ 10 w 10"/>
                  <a:gd name="T21" fmla="*/ 3 h 6"/>
                  <a:gd name="T22" fmla="*/ 10 w 10"/>
                  <a:gd name="T23" fmla="*/ 3 h 6"/>
                  <a:gd name="T24" fmla="*/ 10 w 10"/>
                  <a:gd name="T25" fmla="*/ 3 h 6"/>
                  <a:gd name="T26" fmla="*/ 10 w 10"/>
                  <a:gd name="T27" fmla="*/ 4 h 6"/>
                  <a:gd name="T28" fmla="*/ 10 w 10"/>
                  <a:gd name="T29" fmla="*/ 4 h 6"/>
                  <a:gd name="T30" fmla="*/ 9 w 10"/>
                  <a:gd name="T31" fmla="*/ 6 h 6"/>
                  <a:gd name="T32" fmla="*/ 9 w 10"/>
                  <a:gd name="T33" fmla="*/ 6 h 6"/>
                  <a:gd name="T34" fmla="*/ 10 w 10"/>
                  <a:gd name="T35" fmla="*/ 6 h 6"/>
                  <a:gd name="T36" fmla="*/ 10 w 10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5" name="Freeform 762"/>
              <p:cNvSpPr>
                <a:spLocks/>
              </p:cNvSpPr>
              <p:nvPr/>
            </p:nvSpPr>
            <p:spPr bwMode="auto">
              <a:xfrm>
                <a:off x="2994" y="281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2 w 7"/>
                  <a:gd name="T11" fmla="*/ 1 h 2"/>
                  <a:gd name="T12" fmla="*/ 3 w 7"/>
                  <a:gd name="T13" fmla="*/ 1 h 2"/>
                  <a:gd name="T14" fmla="*/ 3 w 7"/>
                  <a:gd name="T15" fmla="*/ 1 h 2"/>
                  <a:gd name="T16" fmla="*/ 3 w 7"/>
                  <a:gd name="T17" fmla="*/ 1 h 2"/>
                  <a:gd name="T18" fmla="*/ 3 w 7"/>
                  <a:gd name="T19" fmla="*/ 1 h 2"/>
                  <a:gd name="T20" fmla="*/ 5 w 7"/>
                  <a:gd name="T21" fmla="*/ 2 h 2"/>
                  <a:gd name="T22" fmla="*/ 5 w 7"/>
                  <a:gd name="T23" fmla="*/ 2 h 2"/>
                  <a:gd name="T24" fmla="*/ 6 w 7"/>
                  <a:gd name="T25" fmla="*/ 2 h 2"/>
                  <a:gd name="T26" fmla="*/ 7 w 7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6" name="Line 763"/>
              <p:cNvSpPr>
                <a:spLocks noChangeShapeType="1"/>
              </p:cNvSpPr>
              <p:nvPr/>
            </p:nvSpPr>
            <p:spPr bwMode="auto">
              <a:xfrm>
                <a:off x="3001" y="281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7" name="Freeform 764"/>
              <p:cNvSpPr>
                <a:spLocks/>
              </p:cNvSpPr>
              <p:nvPr/>
            </p:nvSpPr>
            <p:spPr bwMode="auto">
              <a:xfrm>
                <a:off x="3001" y="281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8" name="Freeform 765"/>
              <p:cNvSpPr>
                <a:spLocks/>
              </p:cNvSpPr>
              <p:nvPr/>
            </p:nvSpPr>
            <p:spPr bwMode="auto">
              <a:xfrm>
                <a:off x="3004" y="28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9" name="Freeform 766"/>
              <p:cNvSpPr>
                <a:spLocks/>
              </p:cNvSpPr>
              <p:nvPr/>
            </p:nvSpPr>
            <p:spPr bwMode="auto">
              <a:xfrm>
                <a:off x="3004" y="281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0" name="Freeform 767"/>
              <p:cNvSpPr>
                <a:spLocks/>
              </p:cNvSpPr>
              <p:nvPr/>
            </p:nvSpPr>
            <p:spPr bwMode="auto">
              <a:xfrm>
                <a:off x="3005" y="2816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0 h 3"/>
                  <a:gd name="T4" fmla="*/ 2 w 6"/>
                  <a:gd name="T5" fmla="*/ 0 h 3"/>
                  <a:gd name="T6" fmla="*/ 2 w 6"/>
                  <a:gd name="T7" fmla="*/ 0 h 3"/>
                  <a:gd name="T8" fmla="*/ 2 w 6"/>
                  <a:gd name="T9" fmla="*/ 0 h 3"/>
                  <a:gd name="T10" fmla="*/ 2 w 6"/>
                  <a:gd name="T11" fmla="*/ 0 h 3"/>
                  <a:gd name="T12" fmla="*/ 2 w 6"/>
                  <a:gd name="T13" fmla="*/ 1 h 3"/>
                  <a:gd name="T14" fmla="*/ 2 w 6"/>
                  <a:gd name="T15" fmla="*/ 1 h 3"/>
                  <a:gd name="T16" fmla="*/ 2 w 6"/>
                  <a:gd name="T17" fmla="*/ 3 h 3"/>
                  <a:gd name="T18" fmla="*/ 3 w 6"/>
                  <a:gd name="T19" fmla="*/ 3 h 3"/>
                  <a:gd name="T20" fmla="*/ 4 w 6"/>
                  <a:gd name="T21" fmla="*/ 3 h 3"/>
                  <a:gd name="T22" fmla="*/ 4 w 6"/>
                  <a:gd name="T23" fmla="*/ 3 h 3"/>
                  <a:gd name="T24" fmla="*/ 6 w 6"/>
                  <a:gd name="T25" fmla="*/ 1 h 3"/>
                  <a:gd name="T26" fmla="*/ 6 w 6"/>
                  <a:gd name="T27" fmla="*/ 1 h 3"/>
                  <a:gd name="T28" fmla="*/ 6 w 6"/>
                  <a:gd name="T29" fmla="*/ 1 h 3"/>
                  <a:gd name="T30" fmla="*/ 4 w 6"/>
                  <a:gd name="T31" fmla="*/ 1 h 3"/>
                  <a:gd name="T32" fmla="*/ 4 w 6"/>
                  <a:gd name="T33" fmla="*/ 1 h 3"/>
                  <a:gd name="T34" fmla="*/ 4 w 6"/>
                  <a:gd name="T35" fmla="*/ 1 h 3"/>
                  <a:gd name="T36" fmla="*/ 4 w 6"/>
                  <a:gd name="T37" fmla="*/ 1 h 3"/>
                  <a:gd name="T38" fmla="*/ 4 w 6"/>
                  <a:gd name="T39" fmla="*/ 0 h 3"/>
                  <a:gd name="T40" fmla="*/ 4 w 6"/>
                  <a:gd name="T41" fmla="*/ 0 h 3"/>
                  <a:gd name="T42" fmla="*/ 6 w 6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1" name="Freeform 768"/>
              <p:cNvSpPr>
                <a:spLocks/>
              </p:cNvSpPr>
              <p:nvPr/>
            </p:nvSpPr>
            <p:spPr bwMode="auto">
              <a:xfrm>
                <a:off x="3011" y="281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 w 12"/>
                  <a:gd name="T7" fmla="*/ 0 h 3"/>
                  <a:gd name="T8" fmla="*/ 1 w 12"/>
                  <a:gd name="T9" fmla="*/ 0 h 3"/>
                  <a:gd name="T10" fmla="*/ 1 w 12"/>
                  <a:gd name="T11" fmla="*/ 0 h 3"/>
                  <a:gd name="T12" fmla="*/ 1 w 12"/>
                  <a:gd name="T13" fmla="*/ 0 h 3"/>
                  <a:gd name="T14" fmla="*/ 2 w 12"/>
                  <a:gd name="T15" fmla="*/ 0 h 3"/>
                  <a:gd name="T16" fmla="*/ 2 w 12"/>
                  <a:gd name="T17" fmla="*/ 0 h 3"/>
                  <a:gd name="T18" fmla="*/ 4 w 12"/>
                  <a:gd name="T19" fmla="*/ 0 h 3"/>
                  <a:gd name="T20" fmla="*/ 4 w 12"/>
                  <a:gd name="T21" fmla="*/ 0 h 3"/>
                  <a:gd name="T22" fmla="*/ 5 w 12"/>
                  <a:gd name="T23" fmla="*/ 0 h 3"/>
                  <a:gd name="T24" fmla="*/ 5 w 12"/>
                  <a:gd name="T25" fmla="*/ 0 h 3"/>
                  <a:gd name="T26" fmla="*/ 6 w 12"/>
                  <a:gd name="T27" fmla="*/ 0 h 3"/>
                  <a:gd name="T28" fmla="*/ 6 w 12"/>
                  <a:gd name="T29" fmla="*/ 0 h 3"/>
                  <a:gd name="T30" fmla="*/ 6 w 12"/>
                  <a:gd name="T31" fmla="*/ 0 h 3"/>
                  <a:gd name="T32" fmla="*/ 6 w 12"/>
                  <a:gd name="T33" fmla="*/ 0 h 3"/>
                  <a:gd name="T34" fmla="*/ 6 w 12"/>
                  <a:gd name="T35" fmla="*/ 0 h 3"/>
                  <a:gd name="T36" fmla="*/ 6 w 12"/>
                  <a:gd name="T37" fmla="*/ 0 h 3"/>
                  <a:gd name="T38" fmla="*/ 8 w 12"/>
                  <a:gd name="T39" fmla="*/ 1 h 3"/>
                  <a:gd name="T40" fmla="*/ 8 w 12"/>
                  <a:gd name="T41" fmla="*/ 0 h 3"/>
                  <a:gd name="T42" fmla="*/ 8 w 12"/>
                  <a:gd name="T43" fmla="*/ 1 h 3"/>
                  <a:gd name="T44" fmla="*/ 9 w 12"/>
                  <a:gd name="T45" fmla="*/ 1 h 3"/>
                  <a:gd name="T46" fmla="*/ 9 w 12"/>
                  <a:gd name="T47" fmla="*/ 1 h 3"/>
                  <a:gd name="T48" fmla="*/ 9 w 12"/>
                  <a:gd name="T49" fmla="*/ 3 h 3"/>
                  <a:gd name="T50" fmla="*/ 9 w 12"/>
                  <a:gd name="T51" fmla="*/ 3 h 3"/>
                  <a:gd name="T52" fmla="*/ 9 w 12"/>
                  <a:gd name="T53" fmla="*/ 3 h 3"/>
                  <a:gd name="T54" fmla="*/ 10 w 12"/>
                  <a:gd name="T55" fmla="*/ 3 h 3"/>
                  <a:gd name="T56" fmla="*/ 10 w 12"/>
                  <a:gd name="T57" fmla="*/ 3 h 3"/>
                  <a:gd name="T58" fmla="*/ 10 w 12"/>
                  <a:gd name="T59" fmla="*/ 1 h 3"/>
                  <a:gd name="T60" fmla="*/ 10 w 12"/>
                  <a:gd name="T61" fmla="*/ 1 h 3"/>
                  <a:gd name="T62" fmla="*/ 10 w 12"/>
                  <a:gd name="T63" fmla="*/ 1 h 3"/>
                  <a:gd name="T64" fmla="*/ 9 w 12"/>
                  <a:gd name="T65" fmla="*/ 1 h 3"/>
                  <a:gd name="T66" fmla="*/ 9 w 12"/>
                  <a:gd name="T67" fmla="*/ 1 h 3"/>
                  <a:gd name="T68" fmla="*/ 10 w 12"/>
                  <a:gd name="T69" fmla="*/ 1 h 3"/>
                  <a:gd name="T70" fmla="*/ 10 w 12"/>
                  <a:gd name="T71" fmla="*/ 1 h 3"/>
                  <a:gd name="T72" fmla="*/ 12 w 12"/>
                  <a:gd name="T73" fmla="*/ 1 h 3"/>
                  <a:gd name="T74" fmla="*/ 12 w 12"/>
                  <a:gd name="T7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2" name="Freeform 769"/>
              <p:cNvSpPr>
                <a:spLocks/>
              </p:cNvSpPr>
              <p:nvPr/>
            </p:nvSpPr>
            <p:spPr bwMode="auto">
              <a:xfrm>
                <a:off x="3023" y="281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1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3" name="Freeform 770"/>
              <p:cNvSpPr>
                <a:spLocks/>
              </p:cNvSpPr>
              <p:nvPr/>
            </p:nvSpPr>
            <p:spPr bwMode="auto">
              <a:xfrm>
                <a:off x="3025" y="2817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2 h 3"/>
                  <a:gd name="T4" fmla="*/ 0 w 10"/>
                  <a:gd name="T5" fmla="*/ 2 h 3"/>
                  <a:gd name="T6" fmla="*/ 0 w 10"/>
                  <a:gd name="T7" fmla="*/ 2 h 3"/>
                  <a:gd name="T8" fmla="*/ 2 w 10"/>
                  <a:gd name="T9" fmla="*/ 3 h 3"/>
                  <a:gd name="T10" fmla="*/ 2 w 10"/>
                  <a:gd name="T11" fmla="*/ 3 h 3"/>
                  <a:gd name="T12" fmla="*/ 2 w 10"/>
                  <a:gd name="T13" fmla="*/ 3 h 3"/>
                  <a:gd name="T14" fmla="*/ 5 w 10"/>
                  <a:gd name="T15" fmla="*/ 3 h 3"/>
                  <a:gd name="T16" fmla="*/ 5 w 10"/>
                  <a:gd name="T17" fmla="*/ 3 h 3"/>
                  <a:gd name="T18" fmla="*/ 6 w 10"/>
                  <a:gd name="T19" fmla="*/ 3 h 3"/>
                  <a:gd name="T20" fmla="*/ 6 w 10"/>
                  <a:gd name="T21" fmla="*/ 3 h 3"/>
                  <a:gd name="T22" fmla="*/ 6 w 10"/>
                  <a:gd name="T23" fmla="*/ 3 h 3"/>
                  <a:gd name="T24" fmla="*/ 7 w 10"/>
                  <a:gd name="T25" fmla="*/ 3 h 3"/>
                  <a:gd name="T26" fmla="*/ 9 w 10"/>
                  <a:gd name="T27" fmla="*/ 3 h 3"/>
                  <a:gd name="T28" fmla="*/ 10 w 10"/>
                  <a:gd name="T29" fmla="*/ 3 h 3"/>
                  <a:gd name="T30" fmla="*/ 10 w 10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4" name="Freeform 771"/>
              <p:cNvSpPr>
                <a:spLocks/>
              </p:cNvSpPr>
              <p:nvPr/>
            </p:nvSpPr>
            <p:spPr bwMode="auto">
              <a:xfrm>
                <a:off x="3035" y="282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1 w 8"/>
                  <a:gd name="T5" fmla="*/ 0 h 1"/>
                  <a:gd name="T6" fmla="*/ 1 w 8"/>
                  <a:gd name="T7" fmla="*/ 0 h 1"/>
                  <a:gd name="T8" fmla="*/ 3 w 8"/>
                  <a:gd name="T9" fmla="*/ 0 h 1"/>
                  <a:gd name="T10" fmla="*/ 3 w 8"/>
                  <a:gd name="T11" fmla="*/ 0 h 1"/>
                  <a:gd name="T12" fmla="*/ 3 w 8"/>
                  <a:gd name="T13" fmla="*/ 0 h 1"/>
                  <a:gd name="T14" fmla="*/ 4 w 8"/>
                  <a:gd name="T15" fmla="*/ 0 h 1"/>
                  <a:gd name="T16" fmla="*/ 5 w 8"/>
                  <a:gd name="T17" fmla="*/ 0 h 1"/>
                  <a:gd name="T18" fmla="*/ 5 w 8"/>
                  <a:gd name="T19" fmla="*/ 0 h 1"/>
                  <a:gd name="T20" fmla="*/ 7 w 8"/>
                  <a:gd name="T21" fmla="*/ 0 h 1"/>
                  <a:gd name="T22" fmla="*/ 8 w 8"/>
                  <a:gd name="T23" fmla="*/ 0 h 1"/>
                  <a:gd name="T24" fmla="*/ 8 w 8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5" name="Freeform 772"/>
              <p:cNvSpPr>
                <a:spLocks/>
              </p:cNvSpPr>
              <p:nvPr/>
            </p:nvSpPr>
            <p:spPr bwMode="auto">
              <a:xfrm>
                <a:off x="3043" y="2821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1 w 15"/>
                  <a:gd name="T7" fmla="*/ 0 h 6"/>
                  <a:gd name="T8" fmla="*/ 4 w 15"/>
                  <a:gd name="T9" fmla="*/ 2 h 6"/>
                  <a:gd name="T10" fmla="*/ 5 w 15"/>
                  <a:gd name="T11" fmla="*/ 2 h 6"/>
                  <a:gd name="T12" fmla="*/ 7 w 15"/>
                  <a:gd name="T13" fmla="*/ 3 h 6"/>
                  <a:gd name="T14" fmla="*/ 7 w 15"/>
                  <a:gd name="T15" fmla="*/ 3 h 6"/>
                  <a:gd name="T16" fmla="*/ 8 w 15"/>
                  <a:gd name="T17" fmla="*/ 3 h 6"/>
                  <a:gd name="T18" fmla="*/ 9 w 15"/>
                  <a:gd name="T19" fmla="*/ 4 h 6"/>
                  <a:gd name="T20" fmla="*/ 12 w 15"/>
                  <a:gd name="T21" fmla="*/ 4 h 6"/>
                  <a:gd name="T22" fmla="*/ 12 w 15"/>
                  <a:gd name="T23" fmla="*/ 4 h 6"/>
                  <a:gd name="T24" fmla="*/ 14 w 15"/>
                  <a:gd name="T25" fmla="*/ 4 h 6"/>
                  <a:gd name="T26" fmla="*/ 15 w 15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6" name="Freeform 773"/>
              <p:cNvSpPr>
                <a:spLocks/>
              </p:cNvSpPr>
              <p:nvPr/>
            </p:nvSpPr>
            <p:spPr bwMode="auto">
              <a:xfrm>
                <a:off x="3058" y="2827"/>
                <a:ext cx="27" cy="12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1 w 27"/>
                  <a:gd name="T5" fmla="*/ 1 h 12"/>
                  <a:gd name="T6" fmla="*/ 1 w 27"/>
                  <a:gd name="T7" fmla="*/ 1 h 12"/>
                  <a:gd name="T8" fmla="*/ 0 w 27"/>
                  <a:gd name="T9" fmla="*/ 1 h 12"/>
                  <a:gd name="T10" fmla="*/ 0 w 27"/>
                  <a:gd name="T11" fmla="*/ 2 h 12"/>
                  <a:gd name="T12" fmla="*/ 0 w 27"/>
                  <a:gd name="T13" fmla="*/ 2 h 12"/>
                  <a:gd name="T14" fmla="*/ 1 w 27"/>
                  <a:gd name="T15" fmla="*/ 2 h 12"/>
                  <a:gd name="T16" fmla="*/ 1 w 27"/>
                  <a:gd name="T17" fmla="*/ 4 h 12"/>
                  <a:gd name="T18" fmla="*/ 3 w 27"/>
                  <a:gd name="T19" fmla="*/ 4 h 12"/>
                  <a:gd name="T20" fmla="*/ 4 w 27"/>
                  <a:gd name="T21" fmla="*/ 4 h 12"/>
                  <a:gd name="T22" fmla="*/ 4 w 27"/>
                  <a:gd name="T23" fmla="*/ 4 h 12"/>
                  <a:gd name="T24" fmla="*/ 4 w 27"/>
                  <a:gd name="T25" fmla="*/ 4 h 12"/>
                  <a:gd name="T26" fmla="*/ 5 w 27"/>
                  <a:gd name="T27" fmla="*/ 4 h 12"/>
                  <a:gd name="T28" fmla="*/ 5 w 27"/>
                  <a:gd name="T29" fmla="*/ 4 h 12"/>
                  <a:gd name="T30" fmla="*/ 5 w 27"/>
                  <a:gd name="T31" fmla="*/ 4 h 12"/>
                  <a:gd name="T32" fmla="*/ 4 w 27"/>
                  <a:gd name="T33" fmla="*/ 2 h 12"/>
                  <a:gd name="T34" fmla="*/ 4 w 27"/>
                  <a:gd name="T35" fmla="*/ 2 h 12"/>
                  <a:gd name="T36" fmla="*/ 4 w 27"/>
                  <a:gd name="T37" fmla="*/ 2 h 12"/>
                  <a:gd name="T38" fmla="*/ 5 w 27"/>
                  <a:gd name="T39" fmla="*/ 1 h 12"/>
                  <a:gd name="T40" fmla="*/ 5 w 27"/>
                  <a:gd name="T41" fmla="*/ 1 h 12"/>
                  <a:gd name="T42" fmla="*/ 7 w 27"/>
                  <a:gd name="T43" fmla="*/ 2 h 12"/>
                  <a:gd name="T44" fmla="*/ 9 w 27"/>
                  <a:gd name="T45" fmla="*/ 2 h 12"/>
                  <a:gd name="T46" fmla="*/ 11 w 27"/>
                  <a:gd name="T47" fmla="*/ 4 h 12"/>
                  <a:gd name="T48" fmla="*/ 12 w 27"/>
                  <a:gd name="T49" fmla="*/ 4 h 12"/>
                  <a:gd name="T50" fmla="*/ 12 w 27"/>
                  <a:gd name="T51" fmla="*/ 5 h 12"/>
                  <a:gd name="T52" fmla="*/ 13 w 27"/>
                  <a:gd name="T53" fmla="*/ 5 h 12"/>
                  <a:gd name="T54" fmla="*/ 15 w 27"/>
                  <a:gd name="T55" fmla="*/ 7 h 12"/>
                  <a:gd name="T56" fmla="*/ 15 w 27"/>
                  <a:gd name="T57" fmla="*/ 7 h 12"/>
                  <a:gd name="T58" fmla="*/ 16 w 27"/>
                  <a:gd name="T59" fmla="*/ 7 h 12"/>
                  <a:gd name="T60" fmla="*/ 17 w 27"/>
                  <a:gd name="T61" fmla="*/ 7 h 12"/>
                  <a:gd name="T62" fmla="*/ 17 w 27"/>
                  <a:gd name="T63" fmla="*/ 8 h 12"/>
                  <a:gd name="T64" fmla="*/ 19 w 27"/>
                  <a:gd name="T65" fmla="*/ 8 h 12"/>
                  <a:gd name="T66" fmla="*/ 20 w 27"/>
                  <a:gd name="T67" fmla="*/ 8 h 12"/>
                  <a:gd name="T68" fmla="*/ 20 w 27"/>
                  <a:gd name="T69" fmla="*/ 9 h 12"/>
                  <a:gd name="T70" fmla="*/ 23 w 27"/>
                  <a:gd name="T71" fmla="*/ 9 h 12"/>
                  <a:gd name="T72" fmla="*/ 23 w 27"/>
                  <a:gd name="T73" fmla="*/ 9 h 12"/>
                  <a:gd name="T74" fmla="*/ 24 w 27"/>
                  <a:gd name="T75" fmla="*/ 11 h 12"/>
                  <a:gd name="T76" fmla="*/ 27 w 27"/>
                  <a:gd name="T7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7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7" name="Freeform 774"/>
              <p:cNvSpPr>
                <a:spLocks/>
              </p:cNvSpPr>
              <p:nvPr/>
            </p:nvSpPr>
            <p:spPr bwMode="auto">
              <a:xfrm>
                <a:off x="3074" y="283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11 w 12"/>
                  <a:gd name="T3" fmla="*/ 0 h 9"/>
                  <a:gd name="T4" fmla="*/ 11 w 12"/>
                  <a:gd name="T5" fmla="*/ 0 h 9"/>
                  <a:gd name="T6" fmla="*/ 12 w 12"/>
                  <a:gd name="T7" fmla="*/ 0 h 9"/>
                  <a:gd name="T8" fmla="*/ 12 w 12"/>
                  <a:gd name="T9" fmla="*/ 1 h 9"/>
                  <a:gd name="T10" fmla="*/ 12 w 12"/>
                  <a:gd name="T11" fmla="*/ 1 h 9"/>
                  <a:gd name="T12" fmla="*/ 11 w 12"/>
                  <a:gd name="T13" fmla="*/ 3 h 9"/>
                  <a:gd name="T14" fmla="*/ 11 w 12"/>
                  <a:gd name="T15" fmla="*/ 3 h 9"/>
                  <a:gd name="T16" fmla="*/ 10 w 12"/>
                  <a:gd name="T17" fmla="*/ 4 h 9"/>
                  <a:gd name="T18" fmla="*/ 10 w 12"/>
                  <a:gd name="T19" fmla="*/ 4 h 9"/>
                  <a:gd name="T20" fmla="*/ 8 w 12"/>
                  <a:gd name="T21" fmla="*/ 4 h 9"/>
                  <a:gd name="T22" fmla="*/ 8 w 12"/>
                  <a:gd name="T23" fmla="*/ 4 h 9"/>
                  <a:gd name="T24" fmla="*/ 7 w 12"/>
                  <a:gd name="T25" fmla="*/ 4 h 9"/>
                  <a:gd name="T26" fmla="*/ 5 w 12"/>
                  <a:gd name="T27" fmla="*/ 4 h 9"/>
                  <a:gd name="T28" fmla="*/ 4 w 12"/>
                  <a:gd name="T29" fmla="*/ 5 h 9"/>
                  <a:gd name="T30" fmla="*/ 3 w 12"/>
                  <a:gd name="T31" fmla="*/ 5 h 9"/>
                  <a:gd name="T32" fmla="*/ 1 w 12"/>
                  <a:gd name="T33" fmla="*/ 5 h 9"/>
                  <a:gd name="T34" fmla="*/ 1 w 12"/>
                  <a:gd name="T35" fmla="*/ 5 h 9"/>
                  <a:gd name="T36" fmla="*/ 0 w 12"/>
                  <a:gd name="T37" fmla="*/ 7 h 9"/>
                  <a:gd name="T38" fmla="*/ 0 w 12"/>
                  <a:gd name="T39" fmla="*/ 7 h 9"/>
                  <a:gd name="T40" fmla="*/ 0 w 12"/>
                  <a:gd name="T41" fmla="*/ 7 h 9"/>
                  <a:gd name="T42" fmla="*/ 1 w 12"/>
                  <a:gd name="T43" fmla="*/ 7 h 9"/>
                  <a:gd name="T44" fmla="*/ 1 w 12"/>
                  <a:gd name="T45" fmla="*/ 8 h 9"/>
                  <a:gd name="T46" fmla="*/ 3 w 12"/>
                  <a:gd name="T47" fmla="*/ 8 h 9"/>
                  <a:gd name="T48" fmla="*/ 3 w 12"/>
                  <a:gd name="T49" fmla="*/ 8 h 9"/>
                  <a:gd name="T50" fmla="*/ 3 w 12"/>
                  <a:gd name="T51" fmla="*/ 8 h 9"/>
                  <a:gd name="T52" fmla="*/ 3 w 12"/>
                  <a:gd name="T53" fmla="*/ 8 h 9"/>
                  <a:gd name="T54" fmla="*/ 3 w 12"/>
                  <a:gd name="T55" fmla="*/ 8 h 9"/>
                  <a:gd name="T56" fmla="*/ 3 w 12"/>
                  <a:gd name="T57" fmla="*/ 9 h 9"/>
                  <a:gd name="T58" fmla="*/ 4 w 12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9">
                    <a:moveTo>
                      <a:pt x="1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8" name="Freeform 775"/>
              <p:cNvSpPr>
                <a:spLocks/>
              </p:cNvSpPr>
              <p:nvPr/>
            </p:nvSpPr>
            <p:spPr bwMode="auto">
              <a:xfrm>
                <a:off x="3078" y="2847"/>
                <a:ext cx="20" cy="5"/>
              </a:xfrm>
              <a:custGeom>
                <a:avLst/>
                <a:gdLst>
                  <a:gd name="T0" fmla="*/ 0 w 20"/>
                  <a:gd name="T1" fmla="*/ 1 h 5"/>
                  <a:gd name="T2" fmla="*/ 0 w 20"/>
                  <a:gd name="T3" fmla="*/ 1 h 5"/>
                  <a:gd name="T4" fmla="*/ 1 w 20"/>
                  <a:gd name="T5" fmla="*/ 3 h 5"/>
                  <a:gd name="T6" fmla="*/ 3 w 20"/>
                  <a:gd name="T7" fmla="*/ 3 h 5"/>
                  <a:gd name="T8" fmla="*/ 4 w 20"/>
                  <a:gd name="T9" fmla="*/ 3 h 5"/>
                  <a:gd name="T10" fmla="*/ 6 w 20"/>
                  <a:gd name="T11" fmla="*/ 3 h 5"/>
                  <a:gd name="T12" fmla="*/ 7 w 20"/>
                  <a:gd name="T13" fmla="*/ 3 h 5"/>
                  <a:gd name="T14" fmla="*/ 7 w 20"/>
                  <a:gd name="T15" fmla="*/ 3 h 5"/>
                  <a:gd name="T16" fmla="*/ 7 w 20"/>
                  <a:gd name="T17" fmla="*/ 4 h 5"/>
                  <a:gd name="T18" fmla="*/ 7 w 20"/>
                  <a:gd name="T19" fmla="*/ 4 h 5"/>
                  <a:gd name="T20" fmla="*/ 8 w 20"/>
                  <a:gd name="T21" fmla="*/ 4 h 5"/>
                  <a:gd name="T22" fmla="*/ 8 w 20"/>
                  <a:gd name="T23" fmla="*/ 5 h 5"/>
                  <a:gd name="T24" fmla="*/ 8 w 20"/>
                  <a:gd name="T25" fmla="*/ 4 h 5"/>
                  <a:gd name="T26" fmla="*/ 10 w 20"/>
                  <a:gd name="T27" fmla="*/ 4 h 5"/>
                  <a:gd name="T28" fmla="*/ 10 w 20"/>
                  <a:gd name="T29" fmla="*/ 4 h 5"/>
                  <a:gd name="T30" fmla="*/ 10 w 20"/>
                  <a:gd name="T31" fmla="*/ 4 h 5"/>
                  <a:gd name="T32" fmla="*/ 11 w 20"/>
                  <a:gd name="T33" fmla="*/ 4 h 5"/>
                  <a:gd name="T34" fmla="*/ 12 w 20"/>
                  <a:gd name="T35" fmla="*/ 4 h 5"/>
                  <a:gd name="T36" fmla="*/ 12 w 20"/>
                  <a:gd name="T37" fmla="*/ 4 h 5"/>
                  <a:gd name="T38" fmla="*/ 14 w 20"/>
                  <a:gd name="T39" fmla="*/ 4 h 5"/>
                  <a:gd name="T40" fmla="*/ 14 w 20"/>
                  <a:gd name="T41" fmla="*/ 3 h 5"/>
                  <a:gd name="T42" fmla="*/ 14 w 20"/>
                  <a:gd name="T43" fmla="*/ 3 h 5"/>
                  <a:gd name="T44" fmla="*/ 14 w 20"/>
                  <a:gd name="T45" fmla="*/ 1 h 5"/>
                  <a:gd name="T46" fmla="*/ 12 w 20"/>
                  <a:gd name="T47" fmla="*/ 1 h 5"/>
                  <a:gd name="T48" fmla="*/ 12 w 20"/>
                  <a:gd name="T49" fmla="*/ 1 h 5"/>
                  <a:gd name="T50" fmla="*/ 12 w 20"/>
                  <a:gd name="T51" fmla="*/ 1 h 5"/>
                  <a:gd name="T52" fmla="*/ 12 w 20"/>
                  <a:gd name="T53" fmla="*/ 1 h 5"/>
                  <a:gd name="T54" fmla="*/ 12 w 20"/>
                  <a:gd name="T55" fmla="*/ 1 h 5"/>
                  <a:gd name="T56" fmla="*/ 12 w 20"/>
                  <a:gd name="T57" fmla="*/ 0 h 5"/>
                  <a:gd name="T58" fmla="*/ 14 w 20"/>
                  <a:gd name="T59" fmla="*/ 0 h 5"/>
                  <a:gd name="T60" fmla="*/ 14 w 20"/>
                  <a:gd name="T61" fmla="*/ 0 h 5"/>
                  <a:gd name="T62" fmla="*/ 15 w 20"/>
                  <a:gd name="T63" fmla="*/ 0 h 5"/>
                  <a:gd name="T64" fmla="*/ 15 w 20"/>
                  <a:gd name="T65" fmla="*/ 0 h 5"/>
                  <a:gd name="T66" fmla="*/ 16 w 20"/>
                  <a:gd name="T67" fmla="*/ 0 h 5"/>
                  <a:gd name="T68" fmla="*/ 18 w 20"/>
                  <a:gd name="T69" fmla="*/ 1 h 5"/>
                  <a:gd name="T70" fmla="*/ 18 w 20"/>
                  <a:gd name="T71" fmla="*/ 1 h 5"/>
                  <a:gd name="T72" fmla="*/ 18 w 20"/>
                  <a:gd name="T73" fmla="*/ 1 h 5"/>
                  <a:gd name="T74" fmla="*/ 18 w 20"/>
                  <a:gd name="T75" fmla="*/ 1 h 5"/>
                  <a:gd name="T76" fmla="*/ 16 w 20"/>
                  <a:gd name="T77" fmla="*/ 3 h 5"/>
                  <a:gd name="T78" fmla="*/ 16 w 20"/>
                  <a:gd name="T79" fmla="*/ 3 h 5"/>
                  <a:gd name="T80" fmla="*/ 18 w 20"/>
                  <a:gd name="T81" fmla="*/ 3 h 5"/>
                  <a:gd name="T82" fmla="*/ 18 w 20"/>
                  <a:gd name="T83" fmla="*/ 4 h 5"/>
                  <a:gd name="T84" fmla="*/ 19 w 20"/>
                  <a:gd name="T85" fmla="*/ 4 h 5"/>
                  <a:gd name="T86" fmla="*/ 20 w 20"/>
                  <a:gd name="T8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5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9" name="Freeform 776"/>
              <p:cNvSpPr>
                <a:spLocks/>
              </p:cNvSpPr>
              <p:nvPr/>
            </p:nvSpPr>
            <p:spPr bwMode="auto">
              <a:xfrm>
                <a:off x="3097" y="2848"/>
                <a:ext cx="15" cy="4"/>
              </a:xfrm>
              <a:custGeom>
                <a:avLst/>
                <a:gdLst>
                  <a:gd name="T0" fmla="*/ 1 w 15"/>
                  <a:gd name="T1" fmla="*/ 3 h 4"/>
                  <a:gd name="T2" fmla="*/ 1 w 15"/>
                  <a:gd name="T3" fmla="*/ 3 h 4"/>
                  <a:gd name="T4" fmla="*/ 1 w 15"/>
                  <a:gd name="T5" fmla="*/ 3 h 4"/>
                  <a:gd name="T6" fmla="*/ 1 w 15"/>
                  <a:gd name="T7" fmla="*/ 3 h 4"/>
                  <a:gd name="T8" fmla="*/ 1 w 15"/>
                  <a:gd name="T9" fmla="*/ 2 h 4"/>
                  <a:gd name="T10" fmla="*/ 1 w 15"/>
                  <a:gd name="T11" fmla="*/ 2 h 4"/>
                  <a:gd name="T12" fmla="*/ 0 w 15"/>
                  <a:gd name="T13" fmla="*/ 2 h 4"/>
                  <a:gd name="T14" fmla="*/ 0 w 15"/>
                  <a:gd name="T15" fmla="*/ 2 h 4"/>
                  <a:gd name="T16" fmla="*/ 1 w 15"/>
                  <a:gd name="T17" fmla="*/ 0 h 4"/>
                  <a:gd name="T18" fmla="*/ 1 w 15"/>
                  <a:gd name="T19" fmla="*/ 0 h 4"/>
                  <a:gd name="T20" fmla="*/ 3 w 15"/>
                  <a:gd name="T21" fmla="*/ 0 h 4"/>
                  <a:gd name="T22" fmla="*/ 3 w 15"/>
                  <a:gd name="T23" fmla="*/ 0 h 4"/>
                  <a:gd name="T24" fmla="*/ 3 w 15"/>
                  <a:gd name="T25" fmla="*/ 0 h 4"/>
                  <a:gd name="T26" fmla="*/ 3 w 15"/>
                  <a:gd name="T27" fmla="*/ 2 h 4"/>
                  <a:gd name="T28" fmla="*/ 4 w 15"/>
                  <a:gd name="T29" fmla="*/ 2 h 4"/>
                  <a:gd name="T30" fmla="*/ 4 w 15"/>
                  <a:gd name="T31" fmla="*/ 2 h 4"/>
                  <a:gd name="T32" fmla="*/ 7 w 15"/>
                  <a:gd name="T33" fmla="*/ 3 h 4"/>
                  <a:gd name="T34" fmla="*/ 7 w 15"/>
                  <a:gd name="T35" fmla="*/ 3 h 4"/>
                  <a:gd name="T36" fmla="*/ 8 w 15"/>
                  <a:gd name="T37" fmla="*/ 3 h 4"/>
                  <a:gd name="T38" fmla="*/ 9 w 15"/>
                  <a:gd name="T39" fmla="*/ 3 h 4"/>
                  <a:gd name="T40" fmla="*/ 9 w 15"/>
                  <a:gd name="T41" fmla="*/ 3 h 4"/>
                  <a:gd name="T42" fmla="*/ 11 w 15"/>
                  <a:gd name="T43" fmla="*/ 4 h 4"/>
                  <a:gd name="T44" fmla="*/ 11 w 15"/>
                  <a:gd name="T45" fmla="*/ 4 h 4"/>
                  <a:gd name="T46" fmla="*/ 12 w 15"/>
                  <a:gd name="T47" fmla="*/ 3 h 4"/>
                  <a:gd name="T48" fmla="*/ 14 w 15"/>
                  <a:gd name="T49" fmla="*/ 3 h 4"/>
                  <a:gd name="T50" fmla="*/ 15 w 15"/>
                  <a:gd name="T51" fmla="*/ 3 h 4"/>
                  <a:gd name="T52" fmla="*/ 15 w 15"/>
                  <a:gd name="T53" fmla="*/ 3 h 4"/>
                  <a:gd name="T54" fmla="*/ 15 w 15"/>
                  <a:gd name="T5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4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0" name="Freeform 777"/>
              <p:cNvSpPr>
                <a:spLocks/>
              </p:cNvSpPr>
              <p:nvPr/>
            </p:nvSpPr>
            <p:spPr bwMode="auto">
              <a:xfrm>
                <a:off x="3112" y="2850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1 w 7"/>
                  <a:gd name="T3" fmla="*/ 0 h 1"/>
                  <a:gd name="T4" fmla="*/ 3 w 7"/>
                  <a:gd name="T5" fmla="*/ 0 h 1"/>
                  <a:gd name="T6" fmla="*/ 3 w 7"/>
                  <a:gd name="T7" fmla="*/ 0 h 1"/>
                  <a:gd name="T8" fmla="*/ 4 w 7"/>
                  <a:gd name="T9" fmla="*/ 0 h 1"/>
                  <a:gd name="T10" fmla="*/ 5 w 7"/>
                  <a:gd name="T11" fmla="*/ 0 h 1"/>
                  <a:gd name="T12" fmla="*/ 5 w 7"/>
                  <a:gd name="T13" fmla="*/ 0 h 1"/>
                  <a:gd name="T14" fmla="*/ 7 w 7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1" name="Freeform 778"/>
              <p:cNvSpPr>
                <a:spLocks/>
              </p:cNvSpPr>
              <p:nvPr/>
            </p:nvSpPr>
            <p:spPr bwMode="auto">
              <a:xfrm>
                <a:off x="3119" y="2850"/>
                <a:ext cx="6" cy="0"/>
              </a:xfrm>
              <a:custGeom>
                <a:avLst/>
                <a:gdLst>
                  <a:gd name="T0" fmla="*/ 0 w 6"/>
                  <a:gd name="T1" fmla="*/ 1 w 6"/>
                  <a:gd name="T2" fmla="*/ 1 w 6"/>
                  <a:gd name="T3" fmla="*/ 2 w 6"/>
                  <a:gd name="T4" fmla="*/ 4 w 6"/>
                  <a:gd name="T5" fmla="*/ 4 w 6"/>
                  <a:gd name="T6" fmla="*/ 5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2" name="Freeform 779"/>
              <p:cNvSpPr>
                <a:spLocks/>
              </p:cNvSpPr>
              <p:nvPr/>
            </p:nvSpPr>
            <p:spPr bwMode="auto">
              <a:xfrm>
                <a:off x="3125" y="2846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2 h 4"/>
                  <a:gd name="T3" fmla="*/ 2 h 4"/>
                  <a:gd name="T4" fmla="*/ 1 h 4"/>
                  <a:gd name="T5" fmla="*/ 1 h 4"/>
                  <a:gd name="T6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3" name="Freeform 780"/>
              <p:cNvSpPr>
                <a:spLocks/>
              </p:cNvSpPr>
              <p:nvPr/>
            </p:nvSpPr>
            <p:spPr bwMode="auto">
              <a:xfrm>
                <a:off x="3125" y="284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3 h 3"/>
                  <a:gd name="T4" fmla="*/ 3 w 7"/>
                  <a:gd name="T5" fmla="*/ 1 h 3"/>
                  <a:gd name="T6" fmla="*/ 6 w 7"/>
                  <a:gd name="T7" fmla="*/ 1 h 3"/>
                  <a:gd name="T8" fmla="*/ 7 w 7"/>
                  <a:gd name="T9" fmla="*/ 1 h 3"/>
                  <a:gd name="T10" fmla="*/ 7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4" name="Freeform 781"/>
              <p:cNvSpPr>
                <a:spLocks/>
              </p:cNvSpPr>
              <p:nvPr/>
            </p:nvSpPr>
            <p:spPr bwMode="auto">
              <a:xfrm>
                <a:off x="3132" y="2840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3 w 12"/>
                  <a:gd name="T3" fmla="*/ 3 h 3"/>
                  <a:gd name="T4" fmla="*/ 4 w 12"/>
                  <a:gd name="T5" fmla="*/ 3 h 3"/>
                  <a:gd name="T6" fmla="*/ 6 w 12"/>
                  <a:gd name="T7" fmla="*/ 2 h 3"/>
                  <a:gd name="T8" fmla="*/ 6 w 12"/>
                  <a:gd name="T9" fmla="*/ 2 h 3"/>
                  <a:gd name="T10" fmla="*/ 10 w 12"/>
                  <a:gd name="T11" fmla="*/ 0 h 3"/>
                  <a:gd name="T12" fmla="*/ 1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5" name="Freeform 782"/>
              <p:cNvSpPr>
                <a:spLocks/>
              </p:cNvSpPr>
              <p:nvPr/>
            </p:nvSpPr>
            <p:spPr bwMode="auto">
              <a:xfrm>
                <a:off x="3144" y="283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6" name="Line 783"/>
              <p:cNvSpPr>
                <a:spLocks noChangeShapeType="1"/>
              </p:cNvSpPr>
              <p:nvPr/>
            </p:nvSpPr>
            <p:spPr bwMode="auto">
              <a:xfrm>
                <a:off x="3147" y="283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7" name="Freeform 784"/>
              <p:cNvSpPr>
                <a:spLocks/>
              </p:cNvSpPr>
              <p:nvPr/>
            </p:nvSpPr>
            <p:spPr bwMode="auto">
              <a:xfrm>
                <a:off x="3148" y="2839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6 w 19"/>
                  <a:gd name="T3" fmla="*/ 1 h 5"/>
                  <a:gd name="T4" fmla="*/ 7 w 19"/>
                  <a:gd name="T5" fmla="*/ 1 h 5"/>
                  <a:gd name="T6" fmla="*/ 7 w 19"/>
                  <a:gd name="T7" fmla="*/ 1 h 5"/>
                  <a:gd name="T8" fmla="*/ 7 w 19"/>
                  <a:gd name="T9" fmla="*/ 1 h 5"/>
                  <a:gd name="T10" fmla="*/ 7 w 19"/>
                  <a:gd name="T11" fmla="*/ 3 h 5"/>
                  <a:gd name="T12" fmla="*/ 7 w 19"/>
                  <a:gd name="T13" fmla="*/ 3 h 5"/>
                  <a:gd name="T14" fmla="*/ 8 w 19"/>
                  <a:gd name="T15" fmla="*/ 4 h 5"/>
                  <a:gd name="T16" fmla="*/ 8 w 19"/>
                  <a:gd name="T17" fmla="*/ 4 h 5"/>
                  <a:gd name="T18" fmla="*/ 10 w 19"/>
                  <a:gd name="T19" fmla="*/ 4 h 5"/>
                  <a:gd name="T20" fmla="*/ 10 w 19"/>
                  <a:gd name="T21" fmla="*/ 4 h 5"/>
                  <a:gd name="T22" fmla="*/ 11 w 19"/>
                  <a:gd name="T23" fmla="*/ 4 h 5"/>
                  <a:gd name="T24" fmla="*/ 12 w 19"/>
                  <a:gd name="T25" fmla="*/ 3 h 5"/>
                  <a:gd name="T26" fmla="*/ 12 w 19"/>
                  <a:gd name="T27" fmla="*/ 3 h 5"/>
                  <a:gd name="T28" fmla="*/ 14 w 19"/>
                  <a:gd name="T29" fmla="*/ 3 h 5"/>
                  <a:gd name="T30" fmla="*/ 15 w 19"/>
                  <a:gd name="T31" fmla="*/ 3 h 5"/>
                  <a:gd name="T32" fmla="*/ 17 w 19"/>
                  <a:gd name="T33" fmla="*/ 4 h 5"/>
                  <a:gd name="T34" fmla="*/ 17 w 19"/>
                  <a:gd name="T35" fmla="*/ 4 h 5"/>
                  <a:gd name="T36" fmla="*/ 18 w 19"/>
                  <a:gd name="T37" fmla="*/ 5 h 5"/>
                  <a:gd name="T38" fmla="*/ 18 w 19"/>
                  <a:gd name="T39" fmla="*/ 5 h 5"/>
                  <a:gd name="T40" fmla="*/ 19 w 19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8" name="Freeform 785"/>
              <p:cNvSpPr>
                <a:spLocks/>
              </p:cNvSpPr>
              <p:nvPr/>
            </p:nvSpPr>
            <p:spPr bwMode="auto">
              <a:xfrm>
                <a:off x="3167" y="284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0 h 2"/>
                  <a:gd name="T4" fmla="*/ 4 w 8"/>
                  <a:gd name="T5" fmla="*/ 0 h 2"/>
                  <a:gd name="T6" fmla="*/ 7 w 8"/>
                  <a:gd name="T7" fmla="*/ 0 h 2"/>
                  <a:gd name="T8" fmla="*/ 7 w 8"/>
                  <a:gd name="T9" fmla="*/ 2 h 2"/>
                  <a:gd name="T10" fmla="*/ 8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9" name="Freeform 786"/>
              <p:cNvSpPr>
                <a:spLocks/>
              </p:cNvSpPr>
              <p:nvPr/>
            </p:nvSpPr>
            <p:spPr bwMode="auto">
              <a:xfrm>
                <a:off x="3175" y="2846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2 w 3"/>
                  <a:gd name="T3" fmla="*/ 2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0" name="Freeform 787"/>
              <p:cNvSpPr>
                <a:spLocks/>
              </p:cNvSpPr>
              <p:nvPr/>
            </p:nvSpPr>
            <p:spPr bwMode="auto">
              <a:xfrm>
                <a:off x="3178" y="284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1" name="Freeform 788"/>
              <p:cNvSpPr>
                <a:spLocks/>
              </p:cNvSpPr>
              <p:nvPr/>
            </p:nvSpPr>
            <p:spPr bwMode="auto">
              <a:xfrm>
                <a:off x="3181" y="2846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1 h 2"/>
                  <a:gd name="T4" fmla="*/ 0 w 6"/>
                  <a:gd name="T5" fmla="*/ 1 h 2"/>
                  <a:gd name="T6" fmla="*/ 1 w 6"/>
                  <a:gd name="T7" fmla="*/ 1 h 2"/>
                  <a:gd name="T8" fmla="*/ 2 w 6"/>
                  <a:gd name="T9" fmla="*/ 2 h 2"/>
                  <a:gd name="T10" fmla="*/ 4 w 6"/>
                  <a:gd name="T11" fmla="*/ 2 h 2"/>
                  <a:gd name="T12" fmla="*/ 4 w 6"/>
                  <a:gd name="T13" fmla="*/ 2 h 2"/>
                  <a:gd name="T14" fmla="*/ 5 w 6"/>
                  <a:gd name="T15" fmla="*/ 1 h 2"/>
                  <a:gd name="T16" fmla="*/ 4 w 6"/>
                  <a:gd name="T17" fmla="*/ 1 h 2"/>
                  <a:gd name="T18" fmla="*/ 4 w 6"/>
                  <a:gd name="T19" fmla="*/ 0 h 2"/>
                  <a:gd name="T20" fmla="*/ 4 w 6"/>
                  <a:gd name="T21" fmla="*/ 0 h 2"/>
                  <a:gd name="T22" fmla="*/ 5 w 6"/>
                  <a:gd name="T23" fmla="*/ 0 h 2"/>
                  <a:gd name="T24" fmla="*/ 6 w 6"/>
                  <a:gd name="T25" fmla="*/ 0 h 2"/>
                  <a:gd name="T26" fmla="*/ 6 w 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2" name="Freeform 789"/>
              <p:cNvSpPr>
                <a:spLocks/>
              </p:cNvSpPr>
              <p:nvPr/>
            </p:nvSpPr>
            <p:spPr bwMode="auto">
              <a:xfrm>
                <a:off x="3187" y="284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2 w 10"/>
                  <a:gd name="T3" fmla="*/ 0 h 2"/>
                  <a:gd name="T4" fmla="*/ 5 w 10"/>
                  <a:gd name="T5" fmla="*/ 0 h 2"/>
                  <a:gd name="T6" fmla="*/ 7 w 10"/>
                  <a:gd name="T7" fmla="*/ 0 h 2"/>
                  <a:gd name="T8" fmla="*/ 7 w 10"/>
                  <a:gd name="T9" fmla="*/ 0 h 2"/>
                  <a:gd name="T10" fmla="*/ 9 w 10"/>
                  <a:gd name="T11" fmla="*/ 1 h 2"/>
                  <a:gd name="T12" fmla="*/ 10 w 10"/>
                  <a:gd name="T13" fmla="*/ 1 h 2"/>
                  <a:gd name="T14" fmla="*/ 10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3" name="Freeform 790"/>
              <p:cNvSpPr>
                <a:spLocks/>
              </p:cNvSpPr>
              <p:nvPr/>
            </p:nvSpPr>
            <p:spPr bwMode="auto">
              <a:xfrm>
                <a:off x="3197" y="284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1 w 4"/>
                  <a:gd name="T5" fmla="*/ 2 h 4"/>
                  <a:gd name="T6" fmla="*/ 3 w 4"/>
                  <a:gd name="T7" fmla="*/ 3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4" name="Freeform 791"/>
              <p:cNvSpPr>
                <a:spLocks/>
              </p:cNvSpPr>
              <p:nvPr/>
            </p:nvSpPr>
            <p:spPr bwMode="auto">
              <a:xfrm>
                <a:off x="3201" y="28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5" name="Freeform 792"/>
              <p:cNvSpPr>
                <a:spLocks/>
              </p:cNvSpPr>
              <p:nvPr/>
            </p:nvSpPr>
            <p:spPr bwMode="auto">
              <a:xfrm>
                <a:off x="3202" y="2851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3 w 7"/>
                  <a:gd name="T5" fmla="*/ 1 h 4"/>
                  <a:gd name="T6" fmla="*/ 3 w 7"/>
                  <a:gd name="T7" fmla="*/ 1 h 4"/>
                  <a:gd name="T8" fmla="*/ 3 w 7"/>
                  <a:gd name="T9" fmla="*/ 3 h 4"/>
                  <a:gd name="T10" fmla="*/ 4 w 7"/>
                  <a:gd name="T11" fmla="*/ 3 h 4"/>
                  <a:gd name="T12" fmla="*/ 4 w 7"/>
                  <a:gd name="T13" fmla="*/ 3 h 4"/>
                  <a:gd name="T14" fmla="*/ 6 w 7"/>
                  <a:gd name="T15" fmla="*/ 3 h 4"/>
                  <a:gd name="T16" fmla="*/ 6 w 7"/>
                  <a:gd name="T17" fmla="*/ 3 h 4"/>
                  <a:gd name="T18" fmla="*/ 7 w 7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6" name="Freeform 793"/>
              <p:cNvSpPr>
                <a:spLocks/>
              </p:cNvSpPr>
              <p:nvPr/>
            </p:nvSpPr>
            <p:spPr bwMode="auto">
              <a:xfrm>
                <a:off x="3209" y="285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4 w 5"/>
                  <a:gd name="T5" fmla="*/ 1 h 1"/>
                  <a:gd name="T6" fmla="*/ 4 w 5"/>
                  <a:gd name="T7" fmla="*/ 1 h 1"/>
                  <a:gd name="T8" fmla="*/ 5 w 5"/>
                  <a:gd name="T9" fmla="*/ 1 h 1"/>
                  <a:gd name="T10" fmla="*/ 5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7" name="Freeform 794"/>
              <p:cNvSpPr>
                <a:spLocks/>
              </p:cNvSpPr>
              <p:nvPr/>
            </p:nvSpPr>
            <p:spPr bwMode="auto">
              <a:xfrm>
                <a:off x="3214" y="2855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3 w 7"/>
                  <a:gd name="T3" fmla="*/ 1 h 1"/>
                  <a:gd name="T4" fmla="*/ 5 w 7"/>
                  <a:gd name="T5" fmla="*/ 1 h 1"/>
                  <a:gd name="T6" fmla="*/ 6 w 7"/>
                  <a:gd name="T7" fmla="*/ 1 h 1"/>
                  <a:gd name="T8" fmla="*/ 6 w 7"/>
                  <a:gd name="T9" fmla="*/ 1 h 1"/>
                  <a:gd name="T10" fmla="*/ 6 w 7"/>
                  <a:gd name="T11" fmla="*/ 1 h 1"/>
                  <a:gd name="T12" fmla="*/ 7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8" name="Freeform 795"/>
              <p:cNvSpPr>
                <a:spLocks/>
              </p:cNvSpPr>
              <p:nvPr/>
            </p:nvSpPr>
            <p:spPr bwMode="auto">
              <a:xfrm>
                <a:off x="3221" y="2854"/>
                <a:ext cx="8" cy="2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2 w 8"/>
                  <a:gd name="T7" fmla="*/ 0 h 2"/>
                  <a:gd name="T8" fmla="*/ 3 w 8"/>
                  <a:gd name="T9" fmla="*/ 1 h 2"/>
                  <a:gd name="T10" fmla="*/ 4 w 8"/>
                  <a:gd name="T11" fmla="*/ 1 h 2"/>
                  <a:gd name="T12" fmla="*/ 6 w 8"/>
                  <a:gd name="T13" fmla="*/ 1 h 2"/>
                  <a:gd name="T14" fmla="*/ 7 w 8"/>
                  <a:gd name="T15" fmla="*/ 2 h 2"/>
                  <a:gd name="T16" fmla="*/ 8 w 8"/>
                  <a:gd name="T17" fmla="*/ 2 h 2"/>
                  <a:gd name="T18" fmla="*/ 8 w 8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9" name="Freeform 796"/>
              <p:cNvSpPr>
                <a:spLocks/>
              </p:cNvSpPr>
              <p:nvPr/>
            </p:nvSpPr>
            <p:spPr bwMode="auto">
              <a:xfrm>
                <a:off x="3229" y="2856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3 w 15"/>
                  <a:gd name="T5" fmla="*/ 2 h 3"/>
                  <a:gd name="T6" fmla="*/ 3 w 15"/>
                  <a:gd name="T7" fmla="*/ 2 h 3"/>
                  <a:gd name="T8" fmla="*/ 4 w 15"/>
                  <a:gd name="T9" fmla="*/ 2 h 3"/>
                  <a:gd name="T10" fmla="*/ 6 w 15"/>
                  <a:gd name="T11" fmla="*/ 2 h 3"/>
                  <a:gd name="T12" fmla="*/ 7 w 15"/>
                  <a:gd name="T13" fmla="*/ 2 h 3"/>
                  <a:gd name="T14" fmla="*/ 10 w 15"/>
                  <a:gd name="T15" fmla="*/ 2 h 3"/>
                  <a:gd name="T16" fmla="*/ 15 w 1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0" name="Freeform 797"/>
              <p:cNvSpPr>
                <a:spLocks/>
              </p:cNvSpPr>
              <p:nvPr/>
            </p:nvSpPr>
            <p:spPr bwMode="auto">
              <a:xfrm>
                <a:off x="3244" y="28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1" name="Freeform 798"/>
              <p:cNvSpPr>
                <a:spLocks/>
              </p:cNvSpPr>
              <p:nvPr/>
            </p:nvSpPr>
            <p:spPr bwMode="auto">
              <a:xfrm>
                <a:off x="3246" y="2861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1 h 16"/>
                  <a:gd name="T4" fmla="*/ 1 w 12"/>
                  <a:gd name="T5" fmla="*/ 1 h 16"/>
                  <a:gd name="T6" fmla="*/ 1 w 12"/>
                  <a:gd name="T7" fmla="*/ 1 h 16"/>
                  <a:gd name="T8" fmla="*/ 1 w 12"/>
                  <a:gd name="T9" fmla="*/ 1 h 16"/>
                  <a:gd name="T10" fmla="*/ 2 w 12"/>
                  <a:gd name="T11" fmla="*/ 2 h 16"/>
                  <a:gd name="T12" fmla="*/ 2 w 12"/>
                  <a:gd name="T13" fmla="*/ 4 h 16"/>
                  <a:gd name="T14" fmla="*/ 2 w 12"/>
                  <a:gd name="T15" fmla="*/ 4 h 16"/>
                  <a:gd name="T16" fmla="*/ 1 w 12"/>
                  <a:gd name="T17" fmla="*/ 6 h 16"/>
                  <a:gd name="T18" fmla="*/ 1 w 12"/>
                  <a:gd name="T19" fmla="*/ 6 h 16"/>
                  <a:gd name="T20" fmla="*/ 1 w 12"/>
                  <a:gd name="T21" fmla="*/ 8 h 16"/>
                  <a:gd name="T22" fmla="*/ 2 w 12"/>
                  <a:gd name="T23" fmla="*/ 8 h 16"/>
                  <a:gd name="T24" fmla="*/ 2 w 12"/>
                  <a:gd name="T25" fmla="*/ 9 h 16"/>
                  <a:gd name="T26" fmla="*/ 2 w 12"/>
                  <a:gd name="T27" fmla="*/ 9 h 16"/>
                  <a:gd name="T28" fmla="*/ 4 w 12"/>
                  <a:gd name="T29" fmla="*/ 10 h 16"/>
                  <a:gd name="T30" fmla="*/ 5 w 12"/>
                  <a:gd name="T31" fmla="*/ 12 h 16"/>
                  <a:gd name="T32" fmla="*/ 6 w 12"/>
                  <a:gd name="T33" fmla="*/ 12 h 16"/>
                  <a:gd name="T34" fmla="*/ 9 w 12"/>
                  <a:gd name="T35" fmla="*/ 13 h 16"/>
                  <a:gd name="T36" fmla="*/ 10 w 12"/>
                  <a:gd name="T37" fmla="*/ 14 h 16"/>
                  <a:gd name="T38" fmla="*/ 12 w 12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2" name="Freeform 799"/>
              <p:cNvSpPr>
                <a:spLocks/>
              </p:cNvSpPr>
              <p:nvPr/>
            </p:nvSpPr>
            <p:spPr bwMode="auto">
              <a:xfrm>
                <a:off x="3258" y="2877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1 h 5"/>
                  <a:gd name="T4" fmla="*/ 2 w 9"/>
                  <a:gd name="T5" fmla="*/ 2 h 5"/>
                  <a:gd name="T6" fmla="*/ 4 w 9"/>
                  <a:gd name="T7" fmla="*/ 5 h 5"/>
                  <a:gd name="T8" fmla="*/ 5 w 9"/>
                  <a:gd name="T9" fmla="*/ 5 h 5"/>
                  <a:gd name="T10" fmla="*/ 8 w 9"/>
                  <a:gd name="T11" fmla="*/ 5 h 5"/>
                  <a:gd name="T12" fmla="*/ 9 w 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3" name="Freeform 800"/>
              <p:cNvSpPr>
                <a:spLocks/>
              </p:cNvSpPr>
              <p:nvPr/>
            </p:nvSpPr>
            <p:spPr bwMode="auto">
              <a:xfrm>
                <a:off x="3267" y="2882"/>
                <a:ext cx="28" cy="6"/>
              </a:xfrm>
              <a:custGeom>
                <a:avLst/>
                <a:gdLst>
                  <a:gd name="T0" fmla="*/ 0 w 28"/>
                  <a:gd name="T1" fmla="*/ 0 h 6"/>
                  <a:gd name="T2" fmla="*/ 3 w 28"/>
                  <a:gd name="T3" fmla="*/ 0 h 6"/>
                  <a:gd name="T4" fmla="*/ 5 w 28"/>
                  <a:gd name="T5" fmla="*/ 1 h 6"/>
                  <a:gd name="T6" fmla="*/ 10 w 28"/>
                  <a:gd name="T7" fmla="*/ 1 h 6"/>
                  <a:gd name="T8" fmla="*/ 12 w 28"/>
                  <a:gd name="T9" fmla="*/ 3 h 6"/>
                  <a:gd name="T10" fmla="*/ 14 w 28"/>
                  <a:gd name="T11" fmla="*/ 3 h 6"/>
                  <a:gd name="T12" fmla="*/ 18 w 28"/>
                  <a:gd name="T13" fmla="*/ 3 h 6"/>
                  <a:gd name="T14" fmla="*/ 22 w 28"/>
                  <a:gd name="T15" fmla="*/ 3 h 6"/>
                  <a:gd name="T16" fmla="*/ 23 w 28"/>
                  <a:gd name="T17" fmla="*/ 3 h 6"/>
                  <a:gd name="T18" fmla="*/ 24 w 28"/>
                  <a:gd name="T19" fmla="*/ 4 h 6"/>
                  <a:gd name="T20" fmla="*/ 26 w 28"/>
                  <a:gd name="T21" fmla="*/ 4 h 6"/>
                  <a:gd name="T22" fmla="*/ 26 w 28"/>
                  <a:gd name="T23" fmla="*/ 4 h 6"/>
                  <a:gd name="T24" fmla="*/ 26 w 28"/>
                  <a:gd name="T25" fmla="*/ 4 h 6"/>
                  <a:gd name="T26" fmla="*/ 26 w 28"/>
                  <a:gd name="T27" fmla="*/ 6 h 6"/>
                  <a:gd name="T28" fmla="*/ 27 w 28"/>
                  <a:gd name="T29" fmla="*/ 6 h 6"/>
                  <a:gd name="T30" fmla="*/ 28 w 28"/>
                  <a:gd name="T31" fmla="*/ 6 h 6"/>
                  <a:gd name="T32" fmla="*/ 28 w 28"/>
                  <a:gd name="T33" fmla="*/ 6 h 6"/>
                  <a:gd name="T34" fmla="*/ 28 w 28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4" name="Line 801"/>
              <p:cNvSpPr>
                <a:spLocks noChangeShapeType="1"/>
              </p:cNvSpPr>
              <p:nvPr/>
            </p:nvSpPr>
            <p:spPr bwMode="auto">
              <a:xfrm>
                <a:off x="3295" y="2888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5" name="Line 802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6" name="Line 803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7" name="Freeform 804"/>
              <p:cNvSpPr>
                <a:spLocks/>
              </p:cNvSpPr>
              <p:nvPr/>
            </p:nvSpPr>
            <p:spPr bwMode="auto">
              <a:xfrm>
                <a:off x="3298" y="2888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4 w 14"/>
                  <a:gd name="T3" fmla="*/ 0 h 8"/>
                  <a:gd name="T4" fmla="*/ 4 w 14"/>
                  <a:gd name="T5" fmla="*/ 0 h 8"/>
                  <a:gd name="T6" fmla="*/ 4 w 14"/>
                  <a:gd name="T7" fmla="*/ 0 h 8"/>
                  <a:gd name="T8" fmla="*/ 6 w 14"/>
                  <a:gd name="T9" fmla="*/ 0 h 8"/>
                  <a:gd name="T10" fmla="*/ 6 w 14"/>
                  <a:gd name="T11" fmla="*/ 0 h 8"/>
                  <a:gd name="T12" fmla="*/ 6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8 w 14"/>
                  <a:gd name="T19" fmla="*/ 1 h 8"/>
                  <a:gd name="T20" fmla="*/ 8 w 14"/>
                  <a:gd name="T21" fmla="*/ 1 h 8"/>
                  <a:gd name="T22" fmla="*/ 8 w 14"/>
                  <a:gd name="T23" fmla="*/ 2 h 8"/>
                  <a:gd name="T24" fmla="*/ 8 w 14"/>
                  <a:gd name="T25" fmla="*/ 2 h 8"/>
                  <a:gd name="T26" fmla="*/ 8 w 14"/>
                  <a:gd name="T27" fmla="*/ 4 h 8"/>
                  <a:gd name="T28" fmla="*/ 8 w 14"/>
                  <a:gd name="T29" fmla="*/ 4 h 8"/>
                  <a:gd name="T30" fmla="*/ 8 w 14"/>
                  <a:gd name="T31" fmla="*/ 4 h 8"/>
                  <a:gd name="T32" fmla="*/ 7 w 14"/>
                  <a:gd name="T33" fmla="*/ 5 h 8"/>
                  <a:gd name="T34" fmla="*/ 7 w 14"/>
                  <a:gd name="T35" fmla="*/ 5 h 8"/>
                  <a:gd name="T36" fmla="*/ 7 w 14"/>
                  <a:gd name="T37" fmla="*/ 6 h 8"/>
                  <a:gd name="T38" fmla="*/ 7 w 14"/>
                  <a:gd name="T39" fmla="*/ 6 h 8"/>
                  <a:gd name="T40" fmla="*/ 7 w 14"/>
                  <a:gd name="T41" fmla="*/ 6 h 8"/>
                  <a:gd name="T42" fmla="*/ 8 w 14"/>
                  <a:gd name="T43" fmla="*/ 6 h 8"/>
                  <a:gd name="T44" fmla="*/ 11 w 14"/>
                  <a:gd name="T45" fmla="*/ 6 h 8"/>
                  <a:gd name="T46" fmla="*/ 11 w 14"/>
                  <a:gd name="T47" fmla="*/ 6 h 8"/>
                  <a:gd name="T48" fmla="*/ 12 w 14"/>
                  <a:gd name="T49" fmla="*/ 6 h 8"/>
                  <a:gd name="T50" fmla="*/ 14 w 14"/>
                  <a:gd name="T51" fmla="*/ 6 h 8"/>
                  <a:gd name="T52" fmla="*/ 14 w 14"/>
                  <a:gd name="T53" fmla="*/ 6 h 8"/>
                  <a:gd name="T54" fmla="*/ 14 w 14"/>
                  <a:gd name="T55" fmla="*/ 8 h 8"/>
                  <a:gd name="T56" fmla="*/ 14 w 14"/>
                  <a:gd name="T57" fmla="*/ 8 h 8"/>
                  <a:gd name="T58" fmla="*/ 14 w 1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8" name="Freeform 805"/>
              <p:cNvSpPr>
                <a:spLocks/>
              </p:cNvSpPr>
              <p:nvPr/>
            </p:nvSpPr>
            <p:spPr bwMode="auto">
              <a:xfrm>
                <a:off x="3310" y="28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9" name="Freeform 806"/>
              <p:cNvSpPr>
                <a:spLocks/>
              </p:cNvSpPr>
              <p:nvPr/>
            </p:nvSpPr>
            <p:spPr bwMode="auto">
              <a:xfrm>
                <a:off x="3309" y="289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10" name="Freeform 807"/>
              <p:cNvSpPr>
                <a:spLocks/>
              </p:cNvSpPr>
              <p:nvPr/>
            </p:nvSpPr>
            <p:spPr bwMode="auto">
              <a:xfrm>
                <a:off x="3308" y="2900"/>
                <a:ext cx="10" cy="11"/>
              </a:xfrm>
              <a:custGeom>
                <a:avLst/>
                <a:gdLst>
                  <a:gd name="T0" fmla="*/ 1 w 10"/>
                  <a:gd name="T1" fmla="*/ 0 h 11"/>
                  <a:gd name="T2" fmla="*/ 1 w 10"/>
                  <a:gd name="T3" fmla="*/ 1 h 11"/>
                  <a:gd name="T4" fmla="*/ 0 w 10"/>
                  <a:gd name="T5" fmla="*/ 2 h 11"/>
                  <a:gd name="T6" fmla="*/ 0 w 10"/>
                  <a:gd name="T7" fmla="*/ 2 h 11"/>
                  <a:gd name="T8" fmla="*/ 0 w 10"/>
                  <a:gd name="T9" fmla="*/ 4 h 11"/>
                  <a:gd name="T10" fmla="*/ 0 w 10"/>
                  <a:gd name="T11" fmla="*/ 4 h 11"/>
                  <a:gd name="T12" fmla="*/ 0 w 10"/>
                  <a:gd name="T13" fmla="*/ 5 h 11"/>
                  <a:gd name="T14" fmla="*/ 1 w 10"/>
                  <a:gd name="T15" fmla="*/ 6 h 11"/>
                  <a:gd name="T16" fmla="*/ 5 w 10"/>
                  <a:gd name="T17" fmla="*/ 9 h 11"/>
                  <a:gd name="T18" fmla="*/ 8 w 10"/>
                  <a:gd name="T19" fmla="*/ 11 h 11"/>
                  <a:gd name="T20" fmla="*/ 9 w 10"/>
                  <a:gd name="T21" fmla="*/ 11 h 11"/>
                  <a:gd name="T22" fmla="*/ 10 w 10"/>
                  <a:gd name="T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1411" name="Freeform 809"/>
            <p:cNvSpPr>
              <a:spLocks/>
            </p:cNvSpPr>
            <p:nvPr/>
          </p:nvSpPr>
          <p:spPr bwMode="auto">
            <a:xfrm>
              <a:off x="7251802" y="2559981"/>
              <a:ext cx="11513" cy="6200"/>
            </a:xfrm>
            <a:custGeom>
              <a:avLst/>
              <a:gdLst>
                <a:gd name="T0" fmla="*/ 0 w 13"/>
                <a:gd name="T1" fmla="*/ 7 h 7"/>
                <a:gd name="T2" fmla="*/ 2 w 13"/>
                <a:gd name="T3" fmla="*/ 7 h 7"/>
                <a:gd name="T4" fmla="*/ 2 w 13"/>
                <a:gd name="T5" fmla="*/ 6 h 7"/>
                <a:gd name="T6" fmla="*/ 3 w 13"/>
                <a:gd name="T7" fmla="*/ 4 h 7"/>
                <a:gd name="T8" fmla="*/ 4 w 13"/>
                <a:gd name="T9" fmla="*/ 4 h 7"/>
                <a:gd name="T10" fmla="*/ 6 w 13"/>
                <a:gd name="T11" fmla="*/ 2 h 7"/>
                <a:gd name="T12" fmla="*/ 6 w 13"/>
                <a:gd name="T13" fmla="*/ 2 h 7"/>
                <a:gd name="T14" fmla="*/ 6 w 13"/>
                <a:gd name="T15" fmla="*/ 0 h 7"/>
                <a:gd name="T16" fmla="*/ 7 w 13"/>
                <a:gd name="T17" fmla="*/ 2 h 7"/>
                <a:gd name="T18" fmla="*/ 10 w 13"/>
                <a:gd name="T19" fmla="*/ 2 h 7"/>
                <a:gd name="T20" fmla="*/ 10 w 13"/>
                <a:gd name="T21" fmla="*/ 2 h 7"/>
                <a:gd name="T22" fmla="*/ 13 w 13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2" name="Freeform 810"/>
            <p:cNvSpPr>
              <a:spLocks/>
            </p:cNvSpPr>
            <p:nvPr/>
          </p:nvSpPr>
          <p:spPr bwMode="auto">
            <a:xfrm>
              <a:off x="7263315" y="256263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3" name="Freeform 811"/>
            <p:cNvSpPr>
              <a:spLocks/>
            </p:cNvSpPr>
            <p:nvPr/>
          </p:nvSpPr>
          <p:spPr bwMode="auto">
            <a:xfrm>
              <a:off x="7264201" y="2563524"/>
              <a:ext cx="886" cy="620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1 w 1"/>
                <a:gd name="T5" fmla="*/ 2 h 7"/>
                <a:gd name="T6" fmla="*/ 1 w 1"/>
                <a:gd name="T7" fmla="*/ 3 h 7"/>
                <a:gd name="T8" fmla="*/ 1 w 1"/>
                <a:gd name="T9" fmla="*/ 5 h 7"/>
                <a:gd name="T10" fmla="*/ 0 w 1"/>
                <a:gd name="T11" fmla="*/ 6 h 7"/>
                <a:gd name="T12" fmla="*/ 0 w 1"/>
                <a:gd name="T13" fmla="*/ 6 h 7"/>
                <a:gd name="T14" fmla="*/ 0 w 1"/>
                <a:gd name="T15" fmla="*/ 6 h 7"/>
                <a:gd name="T16" fmla="*/ 0 w 1"/>
                <a:gd name="T17" fmla="*/ 7 h 7"/>
                <a:gd name="T18" fmla="*/ 0 w 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4" name="Freeform 812"/>
            <p:cNvSpPr>
              <a:spLocks/>
            </p:cNvSpPr>
            <p:nvPr/>
          </p:nvSpPr>
          <p:spPr bwMode="auto">
            <a:xfrm>
              <a:off x="7264201" y="2569723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5" name="Freeform 813"/>
            <p:cNvSpPr>
              <a:spLocks/>
            </p:cNvSpPr>
            <p:nvPr/>
          </p:nvSpPr>
          <p:spPr bwMode="auto">
            <a:xfrm>
              <a:off x="7265087" y="2572380"/>
              <a:ext cx="19484" cy="7971"/>
            </a:xfrm>
            <a:custGeom>
              <a:avLst/>
              <a:gdLst>
                <a:gd name="T0" fmla="*/ 0 w 22"/>
                <a:gd name="T1" fmla="*/ 0 h 9"/>
                <a:gd name="T2" fmla="*/ 2 w 22"/>
                <a:gd name="T3" fmla="*/ 0 h 9"/>
                <a:gd name="T4" fmla="*/ 2 w 22"/>
                <a:gd name="T5" fmla="*/ 1 h 9"/>
                <a:gd name="T6" fmla="*/ 3 w 22"/>
                <a:gd name="T7" fmla="*/ 1 h 9"/>
                <a:gd name="T8" fmla="*/ 4 w 22"/>
                <a:gd name="T9" fmla="*/ 1 h 9"/>
                <a:gd name="T10" fmla="*/ 6 w 22"/>
                <a:gd name="T11" fmla="*/ 1 h 9"/>
                <a:gd name="T12" fmla="*/ 7 w 22"/>
                <a:gd name="T13" fmla="*/ 1 h 9"/>
                <a:gd name="T14" fmla="*/ 8 w 22"/>
                <a:gd name="T15" fmla="*/ 1 h 9"/>
                <a:gd name="T16" fmla="*/ 10 w 22"/>
                <a:gd name="T17" fmla="*/ 1 h 9"/>
                <a:gd name="T18" fmla="*/ 11 w 22"/>
                <a:gd name="T19" fmla="*/ 3 h 9"/>
                <a:gd name="T20" fmla="*/ 12 w 22"/>
                <a:gd name="T21" fmla="*/ 4 h 9"/>
                <a:gd name="T22" fmla="*/ 14 w 22"/>
                <a:gd name="T23" fmla="*/ 4 h 9"/>
                <a:gd name="T24" fmla="*/ 16 w 22"/>
                <a:gd name="T25" fmla="*/ 5 h 9"/>
                <a:gd name="T26" fmla="*/ 19 w 22"/>
                <a:gd name="T27" fmla="*/ 7 h 9"/>
                <a:gd name="T28" fmla="*/ 20 w 22"/>
                <a:gd name="T29" fmla="*/ 8 h 9"/>
                <a:gd name="T30" fmla="*/ 22 w 22"/>
                <a:gd name="T31" fmla="*/ 9 h 9"/>
                <a:gd name="T32" fmla="*/ 22 w 22"/>
                <a:gd name="T33" fmla="*/ 9 h 9"/>
                <a:gd name="T34" fmla="*/ 22 w 22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6" name="Freeform 814"/>
            <p:cNvSpPr>
              <a:spLocks/>
            </p:cNvSpPr>
            <p:nvPr/>
          </p:nvSpPr>
          <p:spPr bwMode="auto">
            <a:xfrm>
              <a:off x="7284571" y="2580351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7" name="Freeform 815"/>
            <p:cNvSpPr>
              <a:spLocks/>
            </p:cNvSpPr>
            <p:nvPr/>
          </p:nvSpPr>
          <p:spPr bwMode="auto">
            <a:xfrm>
              <a:off x="7287228" y="258300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8" name="Freeform 816"/>
            <p:cNvSpPr>
              <a:spLocks/>
            </p:cNvSpPr>
            <p:nvPr/>
          </p:nvSpPr>
          <p:spPr bwMode="auto">
            <a:xfrm>
              <a:off x="7288114" y="2583894"/>
              <a:ext cx="886" cy="354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3 h 4"/>
                <a:gd name="T6" fmla="*/ 1 w 1"/>
                <a:gd name="T7" fmla="*/ 3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9" name="Freeform 817"/>
            <p:cNvSpPr>
              <a:spLocks/>
            </p:cNvSpPr>
            <p:nvPr/>
          </p:nvSpPr>
          <p:spPr bwMode="auto">
            <a:xfrm>
              <a:off x="7288999" y="2587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0" name="Line 818"/>
            <p:cNvSpPr>
              <a:spLocks noChangeShapeType="1"/>
            </p:cNvSpPr>
            <p:nvPr/>
          </p:nvSpPr>
          <p:spPr bwMode="auto">
            <a:xfrm>
              <a:off x="7288999" y="2587436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1" name="Freeform 819"/>
            <p:cNvSpPr>
              <a:spLocks/>
            </p:cNvSpPr>
            <p:nvPr/>
          </p:nvSpPr>
          <p:spPr bwMode="auto">
            <a:xfrm>
              <a:off x="7288999" y="2587436"/>
              <a:ext cx="0" cy="2657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2" name="Line 820"/>
            <p:cNvSpPr>
              <a:spLocks noChangeShapeType="1"/>
            </p:cNvSpPr>
            <p:nvPr/>
          </p:nvSpPr>
          <p:spPr bwMode="auto">
            <a:xfrm>
              <a:off x="7288999" y="2590093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3" name="Freeform 821"/>
            <p:cNvSpPr>
              <a:spLocks/>
            </p:cNvSpPr>
            <p:nvPr/>
          </p:nvSpPr>
          <p:spPr bwMode="auto">
            <a:xfrm>
              <a:off x="7290770" y="259186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4" name="Freeform 822"/>
            <p:cNvSpPr>
              <a:spLocks/>
            </p:cNvSpPr>
            <p:nvPr/>
          </p:nvSpPr>
          <p:spPr bwMode="auto">
            <a:xfrm>
              <a:off x="7291656" y="2591864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5" name="Freeform 823"/>
            <p:cNvSpPr>
              <a:spLocks/>
            </p:cNvSpPr>
            <p:nvPr/>
          </p:nvSpPr>
          <p:spPr bwMode="auto">
            <a:xfrm>
              <a:off x="7294313" y="2592750"/>
              <a:ext cx="4428" cy="708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1 w 5"/>
                <a:gd name="T7" fmla="*/ 3 h 8"/>
                <a:gd name="T8" fmla="*/ 2 w 5"/>
                <a:gd name="T9" fmla="*/ 3 h 8"/>
                <a:gd name="T10" fmla="*/ 2 w 5"/>
                <a:gd name="T11" fmla="*/ 4 h 8"/>
                <a:gd name="T12" fmla="*/ 2 w 5"/>
                <a:gd name="T13" fmla="*/ 7 h 8"/>
                <a:gd name="T14" fmla="*/ 4 w 5"/>
                <a:gd name="T15" fmla="*/ 7 h 8"/>
                <a:gd name="T16" fmla="*/ 4 w 5"/>
                <a:gd name="T17" fmla="*/ 8 h 8"/>
                <a:gd name="T18" fmla="*/ 5 w 5"/>
                <a:gd name="T19" fmla="*/ 8 h 8"/>
                <a:gd name="T20" fmla="*/ 5 w 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6" name="Line 824"/>
            <p:cNvSpPr>
              <a:spLocks noChangeShapeType="1"/>
            </p:cNvSpPr>
            <p:nvPr/>
          </p:nvSpPr>
          <p:spPr bwMode="auto">
            <a:xfrm>
              <a:off x="7298741" y="2599835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7" name="Line 825"/>
            <p:cNvSpPr>
              <a:spLocks noChangeShapeType="1"/>
            </p:cNvSpPr>
            <p:nvPr/>
          </p:nvSpPr>
          <p:spPr bwMode="auto">
            <a:xfrm>
              <a:off x="7298741" y="2599835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8" name="Line 826"/>
            <p:cNvSpPr>
              <a:spLocks noChangeShapeType="1"/>
            </p:cNvSpPr>
            <p:nvPr/>
          </p:nvSpPr>
          <p:spPr bwMode="auto">
            <a:xfrm>
              <a:off x="7299627" y="2599835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9" name="Freeform 827"/>
            <p:cNvSpPr>
              <a:spLocks/>
            </p:cNvSpPr>
            <p:nvPr/>
          </p:nvSpPr>
          <p:spPr bwMode="auto">
            <a:xfrm>
              <a:off x="7421846" y="2941695"/>
              <a:ext cx="886" cy="177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0" name="Freeform 828"/>
            <p:cNvSpPr>
              <a:spLocks/>
            </p:cNvSpPr>
            <p:nvPr/>
          </p:nvSpPr>
          <p:spPr bwMode="auto">
            <a:xfrm>
              <a:off x="7438674" y="2951438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1" name="Freeform 829"/>
            <p:cNvSpPr>
              <a:spLocks/>
            </p:cNvSpPr>
            <p:nvPr/>
          </p:nvSpPr>
          <p:spPr bwMode="auto">
            <a:xfrm>
              <a:off x="7441331" y="2952323"/>
              <a:ext cx="0" cy="1771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2" name="Freeform 830"/>
            <p:cNvSpPr>
              <a:spLocks/>
            </p:cNvSpPr>
            <p:nvPr/>
          </p:nvSpPr>
          <p:spPr bwMode="auto">
            <a:xfrm>
              <a:off x="7441331" y="2954980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3" name="Freeform 831"/>
            <p:cNvSpPr>
              <a:spLocks/>
            </p:cNvSpPr>
            <p:nvPr/>
          </p:nvSpPr>
          <p:spPr bwMode="auto">
            <a:xfrm>
              <a:off x="7448416" y="2961180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2 w 6"/>
                <a:gd name="T5" fmla="*/ 1 h 1"/>
                <a:gd name="T6" fmla="*/ 2 w 6"/>
                <a:gd name="T7" fmla="*/ 1 h 1"/>
                <a:gd name="T8" fmla="*/ 4 w 6"/>
                <a:gd name="T9" fmla="*/ 0 h 1"/>
                <a:gd name="T10" fmla="*/ 5 w 6"/>
                <a:gd name="T11" fmla="*/ 0 h 1"/>
                <a:gd name="T12" fmla="*/ 5 w 6"/>
                <a:gd name="T13" fmla="*/ 0 h 1"/>
                <a:gd name="T14" fmla="*/ 6 w 6"/>
                <a:gd name="T15" fmla="*/ 0 h 1"/>
                <a:gd name="T16" fmla="*/ 6 w 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4" name="Freeform 832"/>
            <p:cNvSpPr>
              <a:spLocks/>
            </p:cNvSpPr>
            <p:nvPr/>
          </p:nvSpPr>
          <p:spPr bwMode="auto">
            <a:xfrm>
              <a:off x="7453730" y="2961180"/>
              <a:ext cx="4428" cy="886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0 h 1"/>
                <a:gd name="T4" fmla="*/ 2 w 5"/>
                <a:gd name="T5" fmla="*/ 0 h 1"/>
                <a:gd name="T6" fmla="*/ 3 w 5"/>
                <a:gd name="T7" fmla="*/ 0 h 1"/>
                <a:gd name="T8" fmla="*/ 5 w 5"/>
                <a:gd name="T9" fmla="*/ 0 h 1"/>
                <a:gd name="T10" fmla="*/ 5 w 5"/>
                <a:gd name="T11" fmla="*/ 0 h 1"/>
                <a:gd name="T12" fmla="*/ 5 w 5"/>
                <a:gd name="T13" fmla="*/ 1 h 1"/>
                <a:gd name="T14" fmla="*/ 5 w 5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5" name="Freeform 833"/>
            <p:cNvSpPr>
              <a:spLocks/>
            </p:cNvSpPr>
            <p:nvPr/>
          </p:nvSpPr>
          <p:spPr bwMode="auto">
            <a:xfrm>
              <a:off x="7461700" y="2965608"/>
              <a:ext cx="7085" cy="5314"/>
            </a:xfrm>
            <a:custGeom>
              <a:avLst/>
              <a:gdLst>
                <a:gd name="T0" fmla="*/ 0 w 8"/>
                <a:gd name="T1" fmla="*/ 0 h 6"/>
                <a:gd name="T2" fmla="*/ 1 w 8"/>
                <a:gd name="T3" fmla="*/ 2 h 6"/>
                <a:gd name="T4" fmla="*/ 1 w 8"/>
                <a:gd name="T5" fmla="*/ 2 h 6"/>
                <a:gd name="T6" fmla="*/ 2 w 8"/>
                <a:gd name="T7" fmla="*/ 2 h 6"/>
                <a:gd name="T8" fmla="*/ 2 w 8"/>
                <a:gd name="T9" fmla="*/ 2 h 6"/>
                <a:gd name="T10" fmla="*/ 4 w 8"/>
                <a:gd name="T11" fmla="*/ 2 h 6"/>
                <a:gd name="T12" fmla="*/ 4 w 8"/>
                <a:gd name="T13" fmla="*/ 2 h 6"/>
                <a:gd name="T14" fmla="*/ 5 w 8"/>
                <a:gd name="T15" fmla="*/ 2 h 6"/>
                <a:gd name="T16" fmla="*/ 5 w 8"/>
                <a:gd name="T17" fmla="*/ 2 h 6"/>
                <a:gd name="T18" fmla="*/ 6 w 8"/>
                <a:gd name="T19" fmla="*/ 3 h 6"/>
                <a:gd name="T20" fmla="*/ 6 w 8"/>
                <a:gd name="T21" fmla="*/ 3 h 6"/>
                <a:gd name="T22" fmla="*/ 6 w 8"/>
                <a:gd name="T23" fmla="*/ 3 h 6"/>
                <a:gd name="T24" fmla="*/ 6 w 8"/>
                <a:gd name="T25" fmla="*/ 4 h 6"/>
                <a:gd name="T26" fmla="*/ 6 w 8"/>
                <a:gd name="T27" fmla="*/ 4 h 6"/>
                <a:gd name="T28" fmla="*/ 6 w 8"/>
                <a:gd name="T29" fmla="*/ 4 h 6"/>
                <a:gd name="T30" fmla="*/ 6 w 8"/>
                <a:gd name="T31" fmla="*/ 4 h 6"/>
                <a:gd name="T32" fmla="*/ 8 w 8"/>
                <a:gd name="T33" fmla="*/ 4 h 6"/>
                <a:gd name="T34" fmla="*/ 8 w 8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6" name="Freeform 834"/>
            <p:cNvSpPr>
              <a:spLocks/>
            </p:cNvSpPr>
            <p:nvPr/>
          </p:nvSpPr>
          <p:spPr bwMode="auto">
            <a:xfrm>
              <a:off x="7468786" y="2970922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7" name="Freeform 835"/>
            <p:cNvSpPr>
              <a:spLocks/>
            </p:cNvSpPr>
            <p:nvPr/>
          </p:nvSpPr>
          <p:spPr bwMode="auto">
            <a:xfrm>
              <a:off x="7476756" y="2985092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8" name="Freeform 836"/>
            <p:cNvSpPr>
              <a:spLocks/>
            </p:cNvSpPr>
            <p:nvPr/>
          </p:nvSpPr>
          <p:spPr bwMode="auto">
            <a:xfrm>
              <a:off x="7479413" y="298597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3 h 3"/>
                <a:gd name="T12" fmla="*/ 0 w 1"/>
                <a:gd name="T13" fmla="*/ 3 h 3"/>
                <a:gd name="T14" fmla="*/ 1 w 1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9" name="Freeform 837"/>
            <p:cNvSpPr>
              <a:spLocks/>
            </p:cNvSpPr>
            <p:nvPr/>
          </p:nvSpPr>
          <p:spPr bwMode="auto">
            <a:xfrm>
              <a:off x="7485613" y="2988635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0" name="Freeform 838"/>
            <p:cNvSpPr>
              <a:spLocks/>
            </p:cNvSpPr>
            <p:nvPr/>
          </p:nvSpPr>
          <p:spPr bwMode="auto">
            <a:xfrm>
              <a:off x="7486499" y="2988635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1" name="Freeform 839"/>
            <p:cNvSpPr>
              <a:spLocks/>
            </p:cNvSpPr>
            <p:nvPr/>
          </p:nvSpPr>
          <p:spPr bwMode="auto">
            <a:xfrm>
              <a:off x="7407676" y="2927525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3 w 4"/>
                <a:gd name="T13" fmla="*/ 0 h 1"/>
                <a:gd name="T14" fmla="*/ 4 w 4"/>
                <a:gd name="T15" fmla="*/ 1 h 1"/>
                <a:gd name="T16" fmla="*/ 4 w 4"/>
                <a:gd name="T17" fmla="*/ 1 h 1"/>
                <a:gd name="T18" fmla="*/ 4 w 4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2" name="Freeform 840"/>
            <p:cNvSpPr>
              <a:spLocks/>
            </p:cNvSpPr>
            <p:nvPr/>
          </p:nvSpPr>
          <p:spPr bwMode="auto">
            <a:xfrm>
              <a:off x="7411219" y="2928411"/>
              <a:ext cx="2657" cy="8856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2 h 10"/>
                <a:gd name="T6" fmla="*/ 1 w 3"/>
                <a:gd name="T7" fmla="*/ 2 h 10"/>
                <a:gd name="T8" fmla="*/ 1 w 3"/>
                <a:gd name="T9" fmla="*/ 4 h 10"/>
                <a:gd name="T10" fmla="*/ 1 w 3"/>
                <a:gd name="T11" fmla="*/ 6 h 10"/>
                <a:gd name="T12" fmla="*/ 1 w 3"/>
                <a:gd name="T13" fmla="*/ 6 h 10"/>
                <a:gd name="T14" fmla="*/ 1 w 3"/>
                <a:gd name="T15" fmla="*/ 7 h 10"/>
                <a:gd name="T16" fmla="*/ 1 w 3"/>
                <a:gd name="T17" fmla="*/ 7 h 10"/>
                <a:gd name="T18" fmla="*/ 1 w 3"/>
                <a:gd name="T19" fmla="*/ 7 h 10"/>
                <a:gd name="T20" fmla="*/ 3 w 3"/>
                <a:gd name="T21" fmla="*/ 8 h 10"/>
                <a:gd name="T22" fmla="*/ 3 w 3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3" name="Freeform 841"/>
            <p:cNvSpPr>
              <a:spLocks/>
            </p:cNvSpPr>
            <p:nvPr/>
          </p:nvSpPr>
          <p:spPr bwMode="auto">
            <a:xfrm>
              <a:off x="7401476" y="2915126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4" name="Freeform 842"/>
            <p:cNvSpPr>
              <a:spLocks/>
            </p:cNvSpPr>
            <p:nvPr/>
          </p:nvSpPr>
          <p:spPr bwMode="auto">
            <a:xfrm>
              <a:off x="7401476" y="2914240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5" name="Freeform 843"/>
            <p:cNvSpPr>
              <a:spLocks/>
            </p:cNvSpPr>
            <p:nvPr/>
          </p:nvSpPr>
          <p:spPr bwMode="auto">
            <a:xfrm>
              <a:off x="7839872" y="3118825"/>
              <a:ext cx="2657" cy="886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6" name="Freeform 844"/>
            <p:cNvSpPr>
              <a:spLocks/>
            </p:cNvSpPr>
            <p:nvPr/>
          </p:nvSpPr>
          <p:spPr bwMode="auto">
            <a:xfrm>
              <a:off x="7501555" y="2995720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3 h 3"/>
                <a:gd name="T12" fmla="*/ 2 w 2"/>
                <a:gd name="T13" fmla="*/ 3 h 3"/>
                <a:gd name="T14" fmla="*/ 2 w 2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7" name="Freeform 845"/>
            <p:cNvSpPr>
              <a:spLocks/>
            </p:cNvSpPr>
            <p:nvPr/>
          </p:nvSpPr>
          <p:spPr bwMode="auto">
            <a:xfrm>
              <a:off x="7503326" y="299837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8" name="Freeform 846"/>
            <p:cNvSpPr>
              <a:spLocks/>
            </p:cNvSpPr>
            <p:nvPr/>
          </p:nvSpPr>
          <p:spPr bwMode="auto">
            <a:xfrm>
              <a:off x="7548494" y="3011662"/>
              <a:ext cx="2657" cy="0"/>
            </a:xfrm>
            <a:custGeom>
              <a:avLst/>
              <a:gdLst>
                <a:gd name="T0" fmla="*/ 0 w 3"/>
                <a:gd name="T1" fmla="*/ 1 w 3"/>
                <a:gd name="T2" fmla="*/ 1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9" name="Freeform 847"/>
            <p:cNvSpPr>
              <a:spLocks/>
            </p:cNvSpPr>
            <p:nvPr/>
          </p:nvSpPr>
          <p:spPr bwMode="auto">
            <a:xfrm>
              <a:off x="7551151" y="3011662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0" name="Freeform 848"/>
            <p:cNvSpPr>
              <a:spLocks/>
            </p:cNvSpPr>
            <p:nvPr/>
          </p:nvSpPr>
          <p:spPr bwMode="auto">
            <a:xfrm>
              <a:off x="7544951" y="3011662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1 w 4"/>
                <a:gd name="T9" fmla="*/ 2 h 2"/>
                <a:gd name="T10" fmla="*/ 3 w 4"/>
                <a:gd name="T11" fmla="*/ 2 h 2"/>
                <a:gd name="T12" fmla="*/ 3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1 h 2"/>
                <a:gd name="T20" fmla="*/ 4 w 4"/>
                <a:gd name="T21" fmla="*/ 0 h 2"/>
                <a:gd name="T22" fmla="*/ 4 w 4"/>
                <a:gd name="T23" fmla="*/ 0 h 2"/>
                <a:gd name="T24" fmla="*/ 4 w 4"/>
                <a:gd name="T25" fmla="*/ 0 h 2"/>
                <a:gd name="T26" fmla="*/ 4 w 4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1" name="Freeform 849"/>
            <p:cNvSpPr>
              <a:spLocks/>
            </p:cNvSpPr>
            <p:nvPr/>
          </p:nvSpPr>
          <p:spPr bwMode="auto">
            <a:xfrm>
              <a:off x="7567978" y="3035574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2 w 4"/>
                <a:gd name="T7" fmla="*/ 1 h 4"/>
                <a:gd name="T8" fmla="*/ 4 w 4"/>
                <a:gd name="T9" fmla="*/ 2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2" name="Freeform 850"/>
            <p:cNvSpPr>
              <a:spLocks/>
            </p:cNvSpPr>
            <p:nvPr/>
          </p:nvSpPr>
          <p:spPr bwMode="auto">
            <a:xfrm>
              <a:off x="7571521" y="3039117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1 h 4"/>
                <a:gd name="T4" fmla="*/ 2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3" name="Freeform 851"/>
            <p:cNvSpPr>
              <a:spLocks/>
            </p:cNvSpPr>
            <p:nvPr/>
          </p:nvSpPr>
          <p:spPr bwMode="auto">
            <a:xfrm>
              <a:off x="7575063" y="3042659"/>
              <a:ext cx="0" cy="177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4" name="Freeform 852"/>
            <p:cNvSpPr>
              <a:spLocks/>
            </p:cNvSpPr>
            <p:nvPr/>
          </p:nvSpPr>
          <p:spPr bwMode="auto">
            <a:xfrm>
              <a:off x="7582149" y="3044431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5" name="Freeform 853"/>
            <p:cNvSpPr>
              <a:spLocks/>
            </p:cNvSpPr>
            <p:nvPr/>
          </p:nvSpPr>
          <p:spPr bwMode="auto">
            <a:xfrm>
              <a:off x="7575063" y="3044431"/>
              <a:ext cx="7085" cy="2657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1 w 8"/>
                <a:gd name="T9" fmla="*/ 2 h 3"/>
                <a:gd name="T10" fmla="*/ 3 w 8"/>
                <a:gd name="T11" fmla="*/ 2 h 3"/>
                <a:gd name="T12" fmla="*/ 4 w 8"/>
                <a:gd name="T13" fmla="*/ 3 h 3"/>
                <a:gd name="T14" fmla="*/ 4 w 8"/>
                <a:gd name="T15" fmla="*/ 3 h 3"/>
                <a:gd name="T16" fmla="*/ 5 w 8"/>
                <a:gd name="T17" fmla="*/ 3 h 3"/>
                <a:gd name="T18" fmla="*/ 5 w 8"/>
                <a:gd name="T19" fmla="*/ 3 h 3"/>
                <a:gd name="T20" fmla="*/ 8 w 8"/>
                <a:gd name="T21" fmla="*/ 2 h 3"/>
                <a:gd name="T22" fmla="*/ 8 w 8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6" name="Freeform 854"/>
            <p:cNvSpPr>
              <a:spLocks/>
            </p:cNvSpPr>
            <p:nvPr/>
          </p:nvSpPr>
          <p:spPr bwMode="auto">
            <a:xfrm>
              <a:off x="7583034" y="3044431"/>
              <a:ext cx="8856" cy="5314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2 w 10"/>
                <a:gd name="T5" fmla="*/ 0 h 6"/>
                <a:gd name="T6" fmla="*/ 2 w 10"/>
                <a:gd name="T7" fmla="*/ 0 h 6"/>
                <a:gd name="T8" fmla="*/ 3 w 10"/>
                <a:gd name="T9" fmla="*/ 0 h 6"/>
                <a:gd name="T10" fmla="*/ 4 w 10"/>
                <a:gd name="T11" fmla="*/ 2 h 6"/>
                <a:gd name="T12" fmla="*/ 6 w 10"/>
                <a:gd name="T13" fmla="*/ 2 h 6"/>
                <a:gd name="T14" fmla="*/ 7 w 10"/>
                <a:gd name="T15" fmla="*/ 3 h 6"/>
                <a:gd name="T16" fmla="*/ 8 w 10"/>
                <a:gd name="T17" fmla="*/ 4 h 6"/>
                <a:gd name="T18" fmla="*/ 10 w 1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4"/>
                  </a:lnTo>
                  <a:lnTo>
                    <a:pt x="1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7" name="Freeform 855"/>
            <p:cNvSpPr>
              <a:spLocks/>
            </p:cNvSpPr>
            <p:nvPr/>
          </p:nvSpPr>
          <p:spPr bwMode="auto">
            <a:xfrm>
              <a:off x="7619346" y="3061258"/>
              <a:ext cx="886" cy="5314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2 h 6"/>
                <a:gd name="T4" fmla="*/ 0 w 1"/>
                <a:gd name="T5" fmla="*/ 2 h 6"/>
                <a:gd name="T6" fmla="*/ 0 w 1"/>
                <a:gd name="T7" fmla="*/ 2 h 6"/>
                <a:gd name="T8" fmla="*/ 0 w 1"/>
                <a:gd name="T9" fmla="*/ 3 h 6"/>
                <a:gd name="T10" fmla="*/ 0 w 1"/>
                <a:gd name="T11" fmla="*/ 3 h 6"/>
                <a:gd name="T12" fmla="*/ 0 w 1"/>
                <a:gd name="T13" fmla="*/ 4 h 6"/>
                <a:gd name="T14" fmla="*/ 1 w 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8" name="Freeform 856"/>
            <p:cNvSpPr>
              <a:spLocks/>
            </p:cNvSpPr>
            <p:nvPr/>
          </p:nvSpPr>
          <p:spPr bwMode="auto">
            <a:xfrm>
              <a:off x="7591891" y="3049745"/>
              <a:ext cx="5314" cy="3543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1 h 4"/>
                <a:gd name="T4" fmla="*/ 1 w 6"/>
                <a:gd name="T5" fmla="*/ 1 h 4"/>
                <a:gd name="T6" fmla="*/ 1 w 6"/>
                <a:gd name="T7" fmla="*/ 1 h 4"/>
                <a:gd name="T8" fmla="*/ 1 w 6"/>
                <a:gd name="T9" fmla="*/ 1 h 4"/>
                <a:gd name="T10" fmla="*/ 2 w 6"/>
                <a:gd name="T11" fmla="*/ 1 h 4"/>
                <a:gd name="T12" fmla="*/ 2 w 6"/>
                <a:gd name="T13" fmla="*/ 2 h 4"/>
                <a:gd name="T14" fmla="*/ 2 w 6"/>
                <a:gd name="T15" fmla="*/ 2 h 4"/>
                <a:gd name="T16" fmla="*/ 4 w 6"/>
                <a:gd name="T17" fmla="*/ 2 h 4"/>
                <a:gd name="T18" fmla="*/ 4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6 w 6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9" name="Line 857"/>
            <p:cNvSpPr>
              <a:spLocks noChangeShapeType="1"/>
            </p:cNvSpPr>
            <p:nvPr/>
          </p:nvSpPr>
          <p:spPr bwMode="auto">
            <a:xfrm>
              <a:off x="7487384" y="2991292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0" name="Line 858"/>
            <p:cNvSpPr>
              <a:spLocks noChangeShapeType="1"/>
            </p:cNvSpPr>
            <p:nvPr/>
          </p:nvSpPr>
          <p:spPr bwMode="auto">
            <a:xfrm>
              <a:off x="7489156" y="299129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1" name="Freeform 859"/>
            <p:cNvSpPr>
              <a:spLocks/>
            </p:cNvSpPr>
            <p:nvPr/>
          </p:nvSpPr>
          <p:spPr bwMode="auto">
            <a:xfrm>
              <a:off x="7489156" y="2991292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1 w 6"/>
                <a:gd name="T5" fmla="*/ 0 h 1"/>
                <a:gd name="T6" fmla="*/ 1 w 6"/>
                <a:gd name="T7" fmla="*/ 0 h 1"/>
                <a:gd name="T8" fmla="*/ 2 w 6"/>
                <a:gd name="T9" fmla="*/ 0 h 1"/>
                <a:gd name="T10" fmla="*/ 4 w 6"/>
                <a:gd name="T11" fmla="*/ 0 h 1"/>
                <a:gd name="T12" fmla="*/ 4 w 6"/>
                <a:gd name="T13" fmla="*/ 0 h 1"/>
                <a:gd name="T14" fmla="*/ 6 w 6"/>
                <a:gd name="T15" fmla="*/ 0 h 1"/>
                <a:gd name="T16" fmla="*/ 6 w 6"/>
                <a:gd name="T17" fmla="*/ 1 h 1"/>
                <a:gd name="T18" fmla="*/ 6 w 6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2" name="Freeform 860"/>
            <p:cNvSpPr>
              <a:spLocks/>
            </p:cNvSpPr>
            <p:nvPr/>
          </p:nvSpPr>
          <p:spPr bwMode="auto">
            <a:xfrm>
              <a:off x="7413876" y="2937267"/>
              <a:ext cx="7971" cy="4428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1 h 5"/>
                <a:gd name="T8" fmla="*/ 1 w 9"/>
                <a:gd name="T9" fmla="*/ 1 h 5"/>
                <a:gd name="T10" fmla="*/ 1 w 9"/>
                <a:gd name="T11" fmla="*/ 2 h 5"/>
                <a:gd name="T12" fmla="*/ 2 w 9"/>
                <a:gd name="T13" fmla="*/ 2 h 5"/>
                <a:gd name="T14" fmla="*/ 2 w 9"/>
                <a:gd name="T15" fmla="*/ 2 h 5"/>
                <a:gd name="T16" fmla="*/ 4 w 9"/>
                <a:gd name="T17" fmla="*/ 2 h 5"/>
                <a:gd name="T18" fmla="*/ 5 w 9"/>
                <a:gd name="T19" fmla="*/ 4 h 5"/>
                <a:gd name="T20" fmla="*/ 6 w 9"/>
                <a:gd name="T21" fmla="*/ 4 h 5"/>
                <a:gd name="T22" fmla="*/ 8 w 9"/>
                <a:gd name="T23" fmla="*/ 4 h 5"/>
                <a:gd name="T24" fmla="*/ 8 w 9"/>
                <a:gd name="T25" fmla="*/ 5 h 5"/>
                <a:gd name="T26" fmla="*/ 9 w 9"/>
                <a:gd name="T2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3" name="Freeform 861"/>
            <p:cNvSpPr>
              <a:spLocks/>
            </p:cNvSpPr>
            <p:nvPr/>
          </p:nvSpPr>
          <p:spPr bwMode="auto">
            <a:xfrm>
              <a:off x="7422732" y="2943467"/>
              <a:ext cx="15942" cy="7971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3 w 18"/>
                <a:gd name="T5" fmla="*/ 1 h 9"/>
                <a:gd name="T6" fmla="*/ 4 w 18"/>
                <a:gd name="T7" fmla="*/ 1 h 9"/>
                <a:gd name="T8" fmla="*/ 4 w 18"/>
                <a:gd name="T9" fmla="*/ 1 h 9"/>
                <a:gd name="T10" fmla="*/ 4 w 18"/>
                <a:gd name="T11" fmla="*/ 2 h 9"/>
                <a:gd name="T12" fmla="*/ 4 w 18"/>
                <a:gd name="T13" fmla="*/ 2 h 9"/>
                <a:gd name="T14" fmla="*/ 4 w 18"/>
                <a:gd name="T15" fmla="*/ 4 h 9"/>
                <a:gd name="T16" fmla="*/ 4 w 18"/>
                <a:gd name="T17" fmla="*/ 4 h 9"/>
                <a:gd name="T18" fmla="*/ 4 w 18"/>
                <a:gd name="T19" fmla="*/ 4 h 9"/>
                <a:gd name="T20" fmla="*/ 4 w 18"/>
                <a:gd name="T21" fmla="*/ 5 h 9"/>
                <a:gd name="T22" fmla="*/ 4 w 18"/>
                <a:gd name="T23" fmla="*/ 5 h 9"/>
                <a:gd name="T24" fmla="*/ 6 w 18"/>
                <a:gd name="T25" fmla="*/ 5 h 9"/>
                <a:gd name="T26" fmla="*/ 6 w 18"/>
                <a:gd name="T27" fmla="*/ 5 h 9"/>
                <a:gd name="T28" fmla="*/ 7 w 18"/>
                <a:gd name="T29" fmla="*/ 5 h 9"/>
                <a:gd name="T30" fmla="*/ 8 w 18"/>
                <a:gd name="T31" fmla="*/ 5 h 9"/>
                <a:gd name="T32" fmla="*/ 8 w 18"/>
                <a:gd name="T33" fmla="*/ 5 h 9"/>
                <a:gd name="T34" fmla="*/ 10 w 18"/>
                <a:gd name="T35" fmla="*/ 5 h 9"/>
                <a:gd name="T36" fmla="*/ 10 w 18"/>
                <a:gd name="T37" fmla="*/ 6 h 9"/>
                <a:gd name="T38" fmla="*/ 11 w 18"/>
                <a:gd name="T39" fmla="*/ 6 h 9"/>
                <a:gd name="T40" fmla="*/ 11 w 18"/>
                <a:gd name="T41" fmla="*/ 6 h 9"/>
                <a:gd name="T42" fmla="*/ 11 w 18"/>
                <a:gd name="T43" fmla="*/ 8 h 9"/>
                <a:gd name="T44" fmla="*/ 11 w 18"/>
                <a:gd name="T45" fmla="*/ 8 h 9"/>
                <a:gd name="T46" fmla="*/ 13 w 18"/>
                <a:gd name="T47" fmla="*/ 9 h 9"/>
                <a:gd name="T48" fmla="*/ 13 w 18"/>
                <a:gd name="T49" fmla="*/ 9 h 9"/>
                <a:gd name="T50" fmla="*/ 13 w 18"/>
                <a:gd name="T51" fmla="*/ 9 h 9"/>
                <a:gd name="T52" fmla="*/ 14 w 18"/>
                <a:gd name="T53" fmla="*/ 9 h 9"/>
                <a:gd name="T54" fmla="*/ 14 w 18"/>
                <a:gd name="T55" fmla="*/ 9 h 9"/>
                <a:gd name="T56" fmla="*/ 14 w 18"/>
                <a:gd name="T57" fmla="*/ 9 h 9"/>
                <a:gd name="T58" fmla="*/ 14 w 18"/>
                <a:gd name="T59" fmla="*/ 8 h 9"/>
                <a:gd name="T60" fmla="*/ 15 w 18"/>
                <a:gd name="T61" fmla="*/ 8 h 9"/>
                <a:gd name="T62" fmla="*/ 15 w 18"/>
                <a:gd name="T63" fmla="*/ 8 h 9"/>
                <a:gd name="T64" fmla="*/ 15 w 18"/>
                <a:gd name="T65" fmla="*/ 8 h 9"/>
                <a:gd name="T66" fmla="*/ 17 w 18"/>
                <a:gd name="T67" fmla="*/ 8 h 9"/>
                <a:gd name="T68" fmla="*/ 17 w 18"/>
                <a:gd name="T69" fmla="*/ 8 h 9"/>
                <a:gd name="T70" fmla="*/ 18 w 18"/>
                <a:gd name="T71" fmla="*/ 8 h 9"/>
                <a:gd name="T72" fmla="*/ 18 w 18"/>
                <a:gd name="T7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4" name="Freeform 862"/>
            <p:cNvSpPr>
              <a:spLocks/>
            </p:cNvSpPr>
            <p:nvPr/>
          </p:nvSpPr>
          <p:spPr bwMode="auto">
            <a:xfrm>
              <a:off x="7441331" y="2954095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5" name="Freeform 863"/>
            <p:cNvSpPr>
              <a:spLocks/>
            </p:cNvSpPr>
            <p:nvPr/>
          </p:nvSpPr>
          <p:spPr bwMode="auto">
            <a:xfrm>
              <a:off x="7442216" y="2955866"/>
              <a:ext cx="6200" cy="5314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1 w 7"/>
                <a:gd name="T7" fmla="*/ 0 h 6"/>
                <a:gd name="T8" fmla="*/ 3 w 7"/>
                <a:gd name="T9" fmla="*/ 2 h 6"/>
                <a:gd name="T10" fmla="*/ 3 w 7"/>
                <a:gd name="T11" fmla="*/ 2 h 6"/>
                <a:gd name="T12" fmla="*/ 3 w 7"/>
                <a:gd name="T13" fmla="*/ 3 h 6"/>
                <a:gd name="T14" fmla="*/ 4 w 7"/>
                <a:gd name="T15" fmla="*/ 3 h 6"/>
                <a:gd name="T16" fmla="*/ 4 w 7"/>
                <a:gd name="T17" fmla="*/ 4 h 6"/>
                <a:gd name="T18" fmla="*/ 7 w 7"/>
                <a:gd name="T19" fmla="*/ 4 h 6"/>
                <a:gd name="T20" fmla="*/ 7 w 7"/>
                <a:gd name="T21" fmla="*/ 4 h 6"/>
                <a:gd name="T22" fmla="*/ 7 w 7"/>
                <a:gd name="T23" fmla="*/ 4 h 6"/>
                <a:gd name="T24" fmla="*/ 7 w 7"/>
                <a:gd name="T25" fmla="*/ 6 h 6"/>
                <a:gd name="T26" fmla="*/ 7 w 7"/>
                <a:gd name="T27" fmla="*/ 6 h 6"/>
                <a:gd name="T28" fmla="*/ 7 w 7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6" name="Freeform 864"/>
            <p:cNvSpPr>
              <a:spLocks/>
            </p:cNvSpPr>
            <p:nvPr/>
          </p:nvSpPr>
          <p:spPr bwMode="auto">
            <a:xfrm>
              <a:off x="7458158" y="2962065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0 h 4"/>
                <a:gd name="T4" fmla="*/ 1 w 4"/>
                <a:gd name="T5" fmla="*/ 0 h 4"/>
                <a:gd name="T6" fmla="*/ 1 w 4"/>
                <a:gd name="T7" fmla="*/ 0 h 4"/>
                <a:gd name="T8" fmla="*/ 1 w 4"/>
                <a:gd name="T9" fmla="*/ 0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1 h 4"/>
                <a:gd name="T16" fmla="*/ 1 w 4"/>
                <a:gd name="T17" fmla="*/ 3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4 w 4"/>
                <a:gd name="T25" fmla="*/ 3 h 4"/>
                <a:gd name="T26" fmla="*/ 4 w 4"/>
                <a:gd name="T27" fmla="*/ 4 h 4"/>
                <a:gd name="T28" fmla="*/ 4 w 4"/>
                <a:gd name="T29" fmla="*/ 4 h 4"/>
                <a:gd name="T30" fmla="*/ 4 w 4"/>
                <a:gd name="T31" fmla="*/ 4 h 4"/>
                <a:gd name="T32" fmla="*/ 4 w 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7" name="Freeform 865"/>
            <p:cNvSpPr>
              <a:spLocks/>
            </p:cNvSpPr>
            <p:nvPr/>
          </p:nvSpPr>
          <p:spPr bwMode="auto">
            <a:xfrm>
              <a:off x="7470557" y="2971808"/>
              <a:ext cx="8856" cy="7971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0 h 9"/>
                <a:gd name="T4" fmla="*/ 0 w 10"/>
                <a:gd name="T5" fmla="*/ 1 h 9"/>
                <a:gd name="T6" fmla="*/ 2 w 10"/>
                <a:gd name="T7" fmla="*/ 1 h 9"/>
                <a:gd name="T8" fmla="*/ 2 w 10"/>
                <a:gd name="T9" fmla="*/ 1 h 9"/>
                <a:gd name="T10" fmla="*/ 3 w 10"/>
                <a:gd name="T11" fmla="*/ 1 h 9"/>
                <a:gd name="T12" fmla="*/ 4 w 10"/>
                <a:gd name="T13" fmla="*/ 1 h 9"/>
                <a:gd name="T14" fmla="*/ 4 w 10"/>
                <a:gd name="T15" fmla="*/ 1 h 9"/>
                <a:gd name="T16" fmla="*/ 4 w 10"/>
                <a:gd name="T17" fmla="*/ 1 h 9"/>
                <a:gd name="T18" fmla="*/ 4 w 10"/>
                <a:gd name="T19" fmla="*/ 1 h 9"/>
                <a:gd name="T20" fmla="*/ 6 w 10"/>
                <a:gd name="T21" fmla="*/ 1 h 9"/>
                <a:gd name="T22" fmla="*/ 6 w 10"/>
                <a:gd name="T23" fmla="*/ 1 h 9"/>
                <a:gd name="T24" fmla="*/ 8 w 10"/>
                <a:gd name="T25" fmla="*/ 3 h 9"/>
                <a:gd name="T26" fmla="*/ 10 w 10"/>
                <a:gd name="T27" fmla="*/ 3 h 9"/>
                <a:gd name="T28" fmla="*/ 10 w 10"/>
                <a:gd name="T29" fmla="*/ 3 h 9"/>
                <a:gd name="T30" fmla="*/ 10 w 10"/>
                <a:gd name="T31" fmla="*/ 4 h 9"/>
                <a:gd name="T32" fmla="*/ 10 w 10"/>
                <a:gd name="T33" fmla="*/ 4 h 9"/>
                <a:gd name="T34" fmla="*/ 10 w 10"/>
                <a:gd name="T35" fmla="*/ 4 h 9"/>
                <a:gd name="T36" fmla="*/ 10 w 10"/>
                <a:gd name="T37" fmla="*/ 5 h 9"/>
                <a:gd name="T38" fmla="*/ 10 w 10"/>
                <a:gd name="T39" fmla="*/ 5 h 9"/>
                <a:gd name="T40" fmla="*/ 8 w 10"/>
                <a:gd name="T41" fmla="*/ 7 h 9"/>
                <a:gd name="T42" fmla="*/ 8 w 10"/>
                <a:gd name="T43" fmla="*/ 7 h 9"/>
                <a:gd name="T44" fmla="*/ 8 w 10"/>
                <a:gd name="T45" fmla="*/ 7 h 9"/>
                <a:gd name="T46" fmla="*/ 8 w 10"/>
                <a:gd name="T47" fmla="*/ 7 h 9"/>
                <a:gd name="T48" fmla="*/ 8 w 10"/>
                <a:gd name="T49" fmla="*/ 8 h 9"/>
                <a:gd name="T50" fmla="*/ 8 w 10"/>
                <a:gd name="T51" fmla="*/ 8 h 9"/>
                <a:gd name="T52" fmla="*/ 8 w 10"/>
                <a:gd name="T53" fmla="*/ 9 h 9"/>
                <a:gd name="T54" fmla="*/ 8 w 10"/>
                <a:gd name="T55" fmla="*/ 9 h 9"/>
                <a:gd name="T56" fmla="*/ 8 w 10"/>
                <a:gd name="T57" fmla="*/ 9 h 9"/>
                <a:gd name="T58" fmla="*/ 8 w 10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8" name="Freeform 866"/>
            <p:cNvSpPr>
              <a:spLocks/>
            </p:cNvSpPr>
            <p:nvPr/>
          </p:nvSpPr>
          <p:spPr bwMode="auto">
            <a:xfrm>
              <a:off x="7475871" y="2979778"/>
              <a:ext cx="1771" cy="5314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2 h 6"/>
                <a:gd name="T4" fmla="*/ 1 w 2"/>
                <a:gd name="T5" fmla="*/ 2 h 6"/>
                <a:gd name="T6" fmla="*/ 1 w 2"/>
                <a:gd name="T7" fmla="*/ 2 h 6"/>
                <a:gd name="T8" fmla="*/ 1 w 2"/>
                <a:gd name="T9" fmla="*/ 3 h 6"/>
                <a:gd name="T10" fmla="*/ 0 w 2"/>
                <a:gd name="T11" fmla="*/ 3 h 6"/>
                <a:gd name="T12" fmla="*/ 0 w 2"/>
                <a:gd name="T13" fmla="*/ 4 h 6"/>
                <a:gd name="T14" fmla="*/ 0 w 2"/>
                <a:gd name="T15" fmla="*/ 4 h 6"/>
                <a:gd name="T16" fmla="*/ 1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9" name="Freeform 867"/>
            <p:cNvSpPr>
              <a:spLocks/>
            </p:cNvSpPr>
            <p:nvPr/>
          </p:nvSpPr>
          <p:spPr bwMode="auto">
            <a:xfrm>
              <a:off x="7480299" y="2988635"/>
              <a:ext cx="5314" cy="886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2 w 6"/>
                <a:gd name="T7" fmla="*/ 1 h 1"/>
                <a:gd name="T8" fmla="*/ 4 w 6"/>
                <a:gd name="T9" fmla="*/ 1 h 1"/>
                <a:gd name="T10" fmla="*/ 4 w 6"/>
                <a:gd name="T11" fmla="*/ 1 h 1"/>
                <a:gd name="T12" fmla="*/ 6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0" name="Freeform 868"/>
            <p:cNvSpPr>
              <a:spLocks/>
            </p:cNvSpPr>
            <p:nvPr/>
          </p:nvSpPr>
          <p:spPr bwMode="auto">
            <a:xfrm>
              <a:off x="7597205" y="3051516"/>
              <a:ext cx="15056" cy="5314"/>
            </a:xfrm>
            <a:custGeom>
              <a:avLst/>
              <a:gdLst>
                <a:gd name="T0" fmla="*/ 0 w 17"/>
                <a:gd name="T1" fmla="*/ 2 h 6"/>
                <a:gd name="T2" fmla="*/ 2 w 17"/>
                <a:gd name="T3" fmla="*/ 2 h 6"/>
                <a:gd name="T4" fmla="*/ 3 w 17"/>
                <a:gd name="T5" fmla="*/ 3 h 6"/>
                <a:gd name="T6" fmla="*/ 3 w 17"/>
                <a:gd name="T7" fmla="*/ 3 h 6"/>
                <a:gd name="T8" fmla="*/ 5 w 17"/>
                <a:gd name="T9" fmla="*/ 3 h 6"/>
                <a:gd name="T10" fmla="*/ 6 w 17"/>
                <a:gd name="T11" fmla="*/ 4 h 6"/>
                <a:gd name="T12" fmla="*/ 6 w 17"/>
                <a:gd name="T13" fmla="*/ 4 h 6"/>
                <a:gd name="T14" fmla="*/ 7 w 17"/>
                <a:gd name="T15" fmla="*/ 3 h 6"/>
                <a:gd name="T16" fmla="*/ 7 w 17"/>
                <a:gd name="T17" fmla="*/ 3 h 6"/>
                <a:gd name="T18" fmla="*/ 7 w 17"/>
                <a:gd name="T19" fmla="*/ 3 h 6"/>
                <a:gd name="T20" fmla="*/ 7 w 17"/>
                <a:gd name="T21" fmla="*/ 3 h 6"/>
                <a:gd name="T22" fmla="*/ 7 w 17"/>
                <a:gd name="T23" fmla="*/ 2 h 6"/>
                <a:gd name="T24" fmla="*/ 7 w 17"/>
                <a:gd name="T25" fmla="*/ 2 h 6"/>
                <a:gd name="T26" fmla="*/ 7 w 17"/>
                <a:gd name="T27" fmla="*/ 2 h 6"/>
                <a:gd name="T28" fmla="*/ 7 w 17"/>
                <a:gd name="T29" fmla="*/ 0 h 6"/>
                <a:gd name="T30" fmla="*/ 7 w 17"/>
                <a:gd name="T31" fmla="*/ 0 h 6"/>
                <a:gd name="T32" fmla="*/ 7 w 17"/>
                <a:gd name="T33" fmla="*/ 0 h 6"/>
                <a:gd name="T34" fmla="*/ 9 w 17"/>
                <a:gd name="T35" fmla="*/ 0 h 6"/>
                <a:gd name="T36" fmla="*/ 9 w 17"/>
                <a:gd name="T37" fmla="*/ 2 h 6"/>
                <a:gd name="T38" fmla="*/ 10 w 17"/>
                <a:gd name="T39" fmla="*/ 2 h 6"/>
                <a:gd name="T40" fmla="*/ 10 w 17"/>
                <a:gd name="T41" fmla="*/ 2 h 6"/>
                <a:gd name="T42" fmla="*/ 11 w 17"/>
                <a:gd name="T43" fmla="*/ 3 h 6"/>
                <a:gd name="T44" fmla="*/ 11 w 17"/>
                <a:gd name="T45" fmla="*/ 3 h 6"/>
                <a:gd name="T46" fmla="*/ 11 w 17"/>
                <a:gd name="T47" fmla="*/ 4 h 6"/>
                <a:gd name="T48" fmla="*/ 10 w 17"/>
                <a:gd name="T49" fmla="*/ 4 h 6"/>
                <a:gd name="T50" fmla="*/ 10 w 17"/>
                <a:gd name="T51" fmla="*/ 6 h 6"/>
                <a:gd name="T52" fmla="*/ 11 w 17"/>
                <a:gd name="T53" fmla="*/ 6 h 6"/>
                <a:gd name="T54" fmla="*/ 11 w 17"/>
                <a:gd name="T55" fmla="*/ 6 h 6"/>
                <a:gd name="T56" fmla="*/ 13 w 17"/>
                <a:gd name="T57" fmla="*/ 6 h 6"/>
                <a:gd name="T58" fmla="*/ 13 w 17"/>
                <a:gd name="T59" fmla="*/ 6 h 6"/>
                <a:gd name="T60" fmla="*/ 14 w 17"/>
                <a:gd name="T61" fmla="*/ 6 h 6"/>
                <a:gd name="T62" fmla="*/ 14 w 17"/>
                <a:gd name="T63" fmla="*/ 6 h 6"/>
                <a:gd name="T64" fmla="*/ 14 w 17"/>
                <a:gd name="T65" fmla="*/ 6 h 6"/>
                <a:gd name="T66" fmla="*/ 14 w 17"/>
                <a:gd name="T67" fmla="*/ 4 h 6"/>
                <a:gd name="T68" fmla="*/ 15 w 17"/>
                <a:gd name="T69" fmla="*/ 4 h 6"/>
                <a:gd name="T70" fmla="*/ 15 w 17"/>
                <a:gd name="T71" fmla="*/ 3 h 6"/>
                <a:gd name="T72" fmla="*/ 15 w 17"/>
                <a:gd name="T73" fmla="*/ 3 h 6"/>
                <a:gd name="T74" fmla="*/ 17 w 17"/>
                <a:gd name="T75" fmla="*/ 3 h 6"/>
                <a:gd name="T76" fmla="*/ 17 w 17"/>
                <a:gd name="T77" fmla="*/ 4 h 6"/>
                <a:gd name="T78" fmla="*/ 17 w 17"/>
                <a:gd name="T7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6">
                  <a:moveTo>
                    <a:pt x="0" y="2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1" name="Freeform 869"/>
            <p:cNvSpPr>
              <a:spLocks/>
            </p:cNvSpPr>
            <p:nvPr/>
          </p:nvSpPr>
          <p:spPr bwMode="auto">
            <a:xfrm>
              <a:off x="7494469" y="2992177"/>
              <a:ext cx="7085" cy="3543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0 h 4"/>
                <a:gd name="T4" fmla="*/ 2 w 8"/>
                <a:gd name="T5" fmla="*/ 0 h 4"/>
                <a:gd name="T6" fmla="*/ 3 w 8"/>
                <a:gd name="T7" fmla="*/ 1 h 4"/>
                <a:gd name="T8" fmla="*/ 3 w 8"/>
                <a:gd name="T9" fmla="*/ 1 h 4"/>
                <a:gd name="T10" fmla="*/ 3 w 8"/>
                <a:gd name="T11" fmla="*/ 1 h 4"/>
                <a:gd name="T12" fmla="*/ 3 w 8"/>
                <a:gd name="T13" fmla="*/ 1 h 4"/>
                <a:gd name="T14" fmla="*/ 4 w 8"/>
                <a:gd name="T15" fmla="*/ 3 h 4"/>
                <a:gd name="T16" fmla="*/ 4 w 8"/>
                <a:gd name="T17" fmla="*/ 3 h 4"/>
                <a:gd name="T18" fmla="*/ 6 w 8"/>
                <a:gd name="T19" fmla="*/ 4 h 4"/>
                <a:gd name="T20" fmla="*/ 6 w 8"/>
                <a:gd name="T21" fmla="*/ 4 h 4"/>
                <a:gd name="T22" fmla="*/ 7 w 8"/>
                <a:gd name="T23" fmla="*/ 4 h 4"/>
                <a:gd name="T24" fmla="*/ 8 w 8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2" name="Freeform 870"/>
            <p:cNvSpPr>
              <a:spLocks/>
            </p:cNvSpPr>
            <p:nvPr/>
          </p:nvSpPr>
          <p:spPr bwMode="auto">
            <a:xfrm>
              <a:off x="7505983" y="2996606"/>
              <a:ext cx="8856" cy="2657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1 w 10"/>
                <a:gd name="T5" fmla="*/ 3 h 3"/>
                <a:gd name="T6" fmla="*/ 2 w 10"/>
                <a:gd name="T7" fmla="*/ 3 h 3"/>
                <a:gd name="T8" fmla="*/ 4 w 10"/>
                <a:gd name="T9" fmla="*/ 3 h 3"/>
                <a:gd name="T10" fmla="*/ 4 w 10"/>
                <a:gd name="T11" fmla="*/ 3 h 3"/>
                <a:gd name="T12" fmla="*/ 5 w 10"/>
                <a:gd name="T13" fmla="*/ 3 h 3"/>
                <a:gd name="T14" fmla="*/ 5 w 10"/>
                <a:gd name="T15" fmla="*/ 3 h 3"/>
                <a:gd name="T16" fmla="*/ 5 w 10"/>
                <a:gd name="T17" fmla="*/ 2 h 3"/>
                <a:gd name="T18" fmla="*/ 6 w 10"/>
                <a:gd name="T19" fmla="*/ 2 h 3"/>
                <a:gd name="T20" fmla="*/ 6 w 10"/>
                <a:gd name="T21" fmla="*/ 2 h 3"/>
                <a:gd name="T22" fmla="*/ 6 w 10"/>
                <a:gd name="T23" fmla="*/ 0 h 3"/>
                <a:gd name="T24" fmla="*/ 8 w 10"/>
                <a:gd name="T25" fmla="*/ 0 h 3"/>
                <a:gd name="T26" fmla="*/ 8 w 10"/>
                <a:gd name="T27" fmla="*/ 0 h 3"/>
                <a:gd name="T28" fmla="*/ 9 w 10"/>
                <a:gd name="T29" fmla="*/ 0 h 3"/>
                <a:gd name="T30" fmla="*/ 10 w 10"/>
                <a:gd name="T31" fmla="*/ 2 h 3"/>
                <a:gd name="T32" fmla="*/ 10 w 10"/>
                <a:gd name="T33" fmla="*/ 2 h 3"/>
                <a:gd name="T34" fmla="*/ 10 w 10"/>
                <a:gd name="T35" fmla="*/ 2 h 3"/>
                <a:gd name="T36" fmla="*/ 10 w 10"/>
                <a:gd name="T3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3" name="Freeform 871"/>
            <p:cNvSpPr>
              <a:spLocks/>
            </p:cNvSpPr>
            <p:nvPr/>
          </p:nvSpPr>
          <p:spPr bwMode="auto">
            <a:xfrm>
              <a:off x="7518382" y="3000148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4" name="Freeform 872"/>
            <p:cNvSpPr>
              <a:spLocks/>
            </p:cNvSpPr>
            <p:nvPr/>
          </p:nvSpPr>
          <p:spPr bwMode="auto">
            <a:xfrm>
              <a:off x="7521039" y="3001920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5" name="Freeform 873"/>
            <p:cNvSpPr>
              <a:spLocks/>
            </p:cNvSpPr>
            <p:nvPr/>
          </p:nvSpPr>
          <p:spPr bwMode="auto">
            <a:xfrm>
              <a:off x="7521925" y="3002805"/>
              <a:ext cx="1771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6" name="Freeform 874"/>
            <p:cNvSpPr>
              <a:spLocks/>
            </p:cNvSpPr>
            <p:nvPr/>
          </p:nvSpPr>
          <p:spPr bwMode="auto">
            <a:xfrm>
              <a:off x="7535209" y="3003691"/>
              <a:ext cx="1771" cy="1771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7" name="Freeform 875"/>
            <p:cNvSpPr>
              <a:spLocks/>
            </p:cNvSpPr>
            <p:nvPr/>
          </p:nvSpPr>
          <p:spPr bwMode="auto">
            <a:xfrm>
              <a:off x="7530781" y="3002805"/>
              <a:ext cx="4428" cy="2657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0 w 5"/>
                <a:gd name="T5" fmla="*/ 1 h 3"/>
                <a:gd name="T6" fmla="*/ 1 w 5"/>
                <a:gd name="T7" fmla="*/ 1 h 3"/>
                <a:gd name="T8" fmla="*/ 1 w 5"/>
                <a:gd name="T9" fmla="*/ 0 h 3"/>
                <a:gd name="T10" fmla="*/ 1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4 w 5"/>
                <a:gd name="T17" fmla="*/ 1 h 3"/>
                <a:gd name="T18" fmla="*/ 4 w 5"/>
                <a:gd name="T19" fmla="*/ 1 h 3"/>
                <a:gd name="T20" fmla="*/ 5 w 5"/>
                <a:gd name="T21" fmla="*/ 3 h 3"/>
                <a:gd name="T22" fmla="*/ 5 w 5"/>
                <a:gd name="T23" fmla="*/ 3 h 3"/>
                <a:gd name="T24" fmla="*/ 5 w 5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8" name="Freeform 876"/>
            <p:cNvSpPr>
              <a:spLocks/>
            </p:cNvSpPr>
            <p:nvPr/>
          </p:nvSpPr>
          <p:spPr bwMode="auto">
            <a:xfrm>
              <a:off x="7529895" y="3003691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9" name="Freeform 877"/>
            <p:cNvSpPr>
              <a:spLocks/>
            </p:cNvSpPr>
            <p:nvPr/>
          </p:nvSpPr>
          <p:spPr bwMode="auto">
            <a:xfrm>
              <a:off x="7523696" y="3002805"/>
              <a:ext cx="6200" cy="3543"/>
            </a:xfrm>
            <a:custGeom>
              <a:avLst/>
              <a:gdLst>
                <a:gd name="T0" fmla="*/ 0 w 7"/>
                <a:gd name="T1" fmla="*/ 0 h 4"/>
                <a:gd name="T2" fmla="*/ 1 w 7"/>
                <a:gd name="T3" fmla="*/ 0 h 4"/>
                <a:gd name="T4" fmla="*/ 1 w 7"/>
                <a:gd name="T5" fmla="*/ 1 h 4"/>
                <a:gd name="T6" fmla="*/ 2 w 7"/>
                <a:gd name="T7" fmla="*/ 1 h 4"/>
                <a:gd name="T8" fmla="*/ 2 w 7"/>
                <a:gd name="T9" fmla="*/ 1 h 4"/>
                <a:gd name="T10" fmla="*/ 4 w 7"/>
                <a:gd name="T11" fmla="*/ 1 h 4"/>
                <a:gd name="T12" fmla="*/ 4 w 7"/>
                <a:gd name="T13" fmla="*/ 1 h 4"/>
                <a:gd name="T14" fmla="*/ 4 w 7"/>
                <a:gd name="T15" fmla="*/ 1 h 4"/>
                <a:gd name="T16" fmla="*/ 5 w 7"/>
                <a:gd name="T17" fmla="*/ 1 h 4"/>
                <a:gd name="T18" fmla="*/ 5 w 7"/>
                <a:gd name="T19" fmla="*/ 3 h 4"/>
                <a:gd name="T20" fmla="*/ 5 w 7"/>
                <a:gd name="T21" fmla="*/ 3 h 4"/>
                <a:gd name="T22" fmla="*/ 5 w 7"/>
                <a:gd name="T23" fmla="*/ 3 h 4"/>
                <a:gd name="T24" fmla="*/ 5 w 7"/>
                <a:gd name="T25" fmla="*/ 3 h 4"/>
                <a:gd name="T26" fmla="*/ 7 w 7"/>
                <a:gd name="T27" fmla="*/ 4 h 4"/>
                <a:gd name="T28" fmla="*/ 7 w 7"/>
                <a:gd name="T29" fmla="*/ 4 h 4"/>
                <a:gd name="T30" fmla="*/ 7 w 7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0" name="Freeform 878"/>
            <p:cNvSpPr>
              <a:spLocks/>
            </p:cNvSpPr>
            <p:nvPr/>
          </p:nvSpPr>
          <p:spPr bwMode="auto">
            <a:xfrm>
              <a:off x="7536981" y="3003691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2 h 3"/>
                <a:gd name="T6" fmla="*/ 2 w 2"/>
                <a:gd name="T7" fmla="*/ 2 h 3"/>
                <a:gd name="T8" fmla="*/ 2 w 2"/>
                <a:gd name="T9" fmla="*/ 2 h 3"/>
                <a:gd name="T10" fmla="*/ 2 w 2"/>
                <a:gd name="T11" fmla="*/ 2 h 3"/>
                <a:gd name="T12" fmla="*/ 2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1" name="Freeform 879"/>
            <p:cNvSpPr>
              <a:spLocks/>
            </p:cNvSpPr>
            <p:nvPr/>
          </p:nvSpPr>
          <p:spPr bwMode="auto">
            <a:xfrm>
              <a:off x="7514839" y="2998377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2 w 4"/>
                <a:gd name="T5" fmla="*/ 1 h 2"/>
                <a:gd name="T6" fmla="*/ 2 w 4"/>
                <a:gd name="T7" fmla="*/ 1 h 2"/>
                <a:gd name="T8" fmla="*/ 2 w 4"/>
                <a:gd name="T9" fmla="*/ 1 h 2"/>
                <a:gd name="T10" fmla="*/ 4 w 4"/>
                <a:gd name="T11" fmla="*/ 2 h 2"/>
                <a:gd name="T12" fmla="*/ 4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2" name="Freeform 880"/>
            <p:cNvSpPr>
              <a:spLocks/>
            </p:cNvSpPr>
            <p:nvPr/>
          </p:nvSpPr>
          <p:spPr bwMode="auto">
            <a:xfrm>
              <a:off x="7538752" y="3006348"/>
              <a:ext cx="6200" cy="5314"/>
            </a:xfrm>
            <a:custGeom>
              <a:avLst/>
              <a:gdLst>
                <a:gd name="T0" fmla="*/ 0 w 7"/>
                <a:gd name="T1" fmla="*/ 0 h 6"/>
                <a:gd name="T2" fmla="*/ 2 w 7"/>
                <a:gd name="T3" fmla="*/ 0 h 6"/>
                <a:gd name="T4" fmla="*/ 2 w 7"/>
                <a:gd name="T5" fmla="*/ 0 h 6"/>
                <a:gd name="T6" fmla="*/ 3 w 7"/>
                <a:gd name="T7" fmla="*/ 0 h 6"/>
                <a:gd name="T8" fmla="*/ 3 w 7"/>
                <a:gd name="T9" fmla="*/ 0 h 6"/>
                <a:gd name="T10" fmla="*/ 4 w 7"/>
                <a:gd name="T11" fmla="*/ 1 h 6"/>
                <a:gd name="T12" fmla="*/ 6 w 7"/>
                <a:gd name="T13" fmla="*/ 3 h 6"/>
                <a:gd name="T14" fmla="*/ 6 w 7"/>
                <a:gd name="T15" fmla="*/ 4 h 6"/>
                <a:gd name="T16" fmla="*/ 7 w 7"/>
                <a:gd name="T17" fmla="*/ 4 h 6"/>
                <a:gd name="T18" fmla="*/ 7 w 7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3" name="Freeform 881"/>
            <p:cNvSpPr>
              <a:spLocks/>
            </p:cNvSpPr>
            <p:nvPr/>
          </p:nvSpPr>
          <p:spPr bwMode="auto">
            <a:xfrm>
              <a:off x="7398820" y="2927525"/>
              <a:ext cx="2657" cy="886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4" name="Freeform 882"/>
            <p:cNvSpPr>
              <a:spLocks/>
            </p:cNvSpPr>
            <p:nvPr/>
          </p:nvSpPr>
          <p:spPr bwMode="auto">
            <a:xfrm>
              <a:off x="7402362" y="2927525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3 w 6"/>
                <a:gd name="T5" fmla="*/ 1 h 1"/>
                <a:gd name="T6" fmla="*/ 4 w 6"/>
                <a:gd name="T7" fmla="*/ 1 h 1"/>
                <a:gd name="T8" fmla="*/ 6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5" name="Line 883"/>
            <p:cNvSpPr>
              <a:spLocks noChangeShapeType="1"/>
            </p:cNvSpPr>
            <p:nvPr/>
          </p:nvSpPr>
          <p:spPr bwMode="auto">
            <a:xfrm>
              <a:off x="7591891" y="3049745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6" name="Freeform 884"/>
            <p:cNvSpPr>
              <a:spLocks/>
            </p:cNvSpPr>
            <p:nvPr/>
          </p:nvSpPr>
          <p:spPr bwMode="auto">
            <a:xfrm>
              <a:off x="7614032" y="3055059"/>
              <a:ext cx="5314" cy="6200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2 h 7"/>
                <a:gd name="T6" fmla="*/ 2 w 6"/>
                <a:gd name="T7" fmla="*/ 2 h 7"/>
                <a:gd name="T8" fmla="*/ 3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6 w 6"/>
                <a:gd name="T15" fmla="*/ 3 h 7"/>
                <a:gd name="T16" fmla="*/ 6 w 6"/>
                <a:gd name="T17" fmla="*/ 5 h 7"/>
                <a:gd name="T18" fmla="*/ 6 w 6"/>
                <a:gd name="T19" fmla="*/ 5 h 7"/>
                <a:gd name="T20" fmla="*/ 6 w 6"/>
                <a:gd name="T21" fmla="*/ 5 h 7"/>
                <a:gd name="T22" fmla="*/ 6 w 6"/>
                <a:gd name="T23" fmla="*/ 6 h 7"/>
                <a:gd name="T24" fmla="*/ 6 w 6"/>
                <a:gd name="T25" fmla="*/ 6 h 7"/>
                <a:gd name="T26" fmla="*/ 4 w 6"/>
                <a:gd name="T27" fmla="*/ 7 h 7"/>
                <a:gd name="T28" fmla="*/ 6 w 6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7" name="Freeform 885"/>
            <p:cNvSpPr>
              <a:spLocks/>
            </p:cNvSpPr>
            <p:nvPr/>
          </p:nvSpPr>
          <p:spPr bwMode="auto">
            <a:xfrm>
              <a:off x="7612261" y="3055059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8" name="Line 886"/>
            <p:cNvSpPr>
              <a:spLocks noChangeShapeType="1"/>
            </p:cNvSpPr>
            <p:nvPr/>
          </p:nvSpPr>
          <p:spPr bwMode="auto">
            <a:xfrm>
              <a:off x="7505983" y="299926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9" name="Freeform 887"/>
            <p:cNvSpPr>
              <a:spLocks/>
            </p:cNvSpPr>
            <p:nvPr/>
          </p:nvSpPr>
          <p:spPr bwMode="auto">
            <a:xfrm>
              <a:off x="7397934" y="2923097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2 h 4"/>
                <a:gd name="T3" fmla="*/ 2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0" name="Line 888"/>
            <p:cNvSpPr>
              <a:spLocks noChangeShapeType="1"/>
            </p:cNvSpPr>
            <p:nvPr/>
          </p:nvSpPr>
          <p:spPr bwMode="auto">
            <a:xfrm>
              <a:off x="7401476" y="2927525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1" name="Freeform 889"/>
            <p:cNvSpPr>
              <a:spLocks/>
            </p:cNvSpPr>
            <p:nvPr/>
          </p:nvSpPr>
          <p:spPr bwMode="auto">
            <a:xfrm>
              <a:off x="8166676" y="3094027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2" name="Freeform 890"/>
            <p:cNvSpPr>
              <a:spLocks/>
            </p:cNvSpPr>
            <p:nvPr/>
          </p:nvSpPr>
          <p:spPr bwMode="auto">
            <a:xfrm>
              <a:off x="8170219" y="3094913"/>
              <a:ext cx="2657" cy="6200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1 h 7"/>
                <a:gd name="T4" fmla="*/ 3 w 3"/>
                <a:gd name="T5" fmla="*/ 1 h 7"/>
                <a:gd name="T6" fmla="*/ 3 w 3"/>
                <a:gd name="T7" fmla="*/ 3 h 7"/>
                <a:gd name="T8" fmla="*/ 3 w 3"/>
                <a:gd name="T9" fmla="*/ 3 h 7"/>
                <a:gd name="T10" fmla="*/ 1 w 3"/>
                <a:gd name="T11" fmla="*/ 5 h 7"/>
                <a:gd name="T12" fmla="*/ 3 w 3"/>
                <a:gd name="T13" fmla="*/ 7 h 7"/>
                <a:gd name="T14" fmla="*/ 3 w 3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3" name="Freeform 891"/>
            <p:cNvSpPr>
              <a:spLocks/>
            </p:cNvSpPr>
            <p:nvPr/>
          </p:nvSpPr>
          <p:spPr bwMode="auto">
            <a:xfrm>
              <a:off x="8167562" y="3094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4" name="Freeform 892"/>
            <p:cNvSpPr>
              <a:spLocks/>
            </p:cNvSpPr>
            <p:nvPr/>
          </p:nvSpPr>
          <p:spPr bwMode="auto">
            <a:xfrm>
              <a:off x="8167562" y="309402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5" name="Freeform 893"/>
            <p:cNvSpPr>
              <a:spLocks/>
            </p:cNvSpPr>
            <p:nvPr/>
          </p:nvSpPr>
          <p:spPr bwMode="auto">
            <a:xfrm>
              <a:off x="8125936" y="3078085"/>
              <a:ext cx="9742" cy="9742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3 h 11"/>
                <a:gd name="T4" fmla="*/ 3 w 11"/>
                <a:gd name="T5" fmla="*/ 4 h 11"/>
                <a:gd name="T6" fmla="*/ 3 w 11"/>
                <a:gd name="T7" fmla="*/ 7 h 11"/>
                <a:gd name="T8" fmla="*/ 4 w 11"/>
                <a:gd name="T9" fmla="*/ 7 h 11"/>
                <a:gd name="T10" fmla="*/ 4 w 11"/>
                <a:gd name="T11" fmla="*/ 7 h 11"/>
                <a:gd name="T12" fmla="*/ 5 w 11"/>
                <a:gd name="T13" fmla="*/ 8 h 11"/>
                <a:gd name="T14" fmla="*/ 5 w 11"/>
                <a:gd name="T15" fmla="*/ 8 h 11"/>
                <a:gd name="T16" fmla="*/ 7 w 11"/>
                <a:gd name="T17" fmla="*/ 10 h 11"/>
                <a:gd name="T18" fmla="*/ 8 w 11"/>
                <a:gd name="T19" fmla="*/ 10 h 11"/>
                <a:gd name="T20" fmla="*/ 11 w 1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11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6" name="Freeform 894"/>
            <p:cNvSpPr>
              <a:spLocks/>
            </p:cNvSpPr>
            <p:nvPr/>
          </p:nvSpPr>
          <p:spPr bwMode="auto">
            <a:xfrm>
              <a:off x="8135678" y="3087827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7" name="Freeform 895"/>
            <p:cNvSpPr>
              <a:spLocks/>
            </p:cNvSpPr>
            <p:nvPr/>
          </p:nvSpPr>
          <p:spPr bwMode="auto">
            <a:xfrm>
              <a:off x="8136564" y="3087827"/>
              <a:ext cx="3543" cy="0"/>
            </a:xfrm>
            <a:custGeom>
              <a:avLst/>
              <a:gdLst>
                <a:gd name="T0" fmla="*/ 0 w 4"/>
                <a:gd name="T1" fmla="*/ 2 w 4"/>
                <a:gd name="T2" fmla="*/ 3 w 4"/>
                <a:gd name="T3" fmla="*/ 4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8" name="Freeform 896"/>
            <p:cNvSpPr>
              <a:spLocks/>
            </p:cNvSpPr>
            <p:nvPr/>
          </p:nvSpPr>
          <p:spPr bwMode="auto">
            <a:xfrm>
              <a:off x="8140107" y="3087827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9" name="Freeform 897"/>
            <p:cNvSpPr>
              <a:spLocks/>
            </p:cNvSpPr>
            <p:nvPr/>
          </p:nvSpPr>
          <p:spPr bwMode="auto">
            <a:xfrm>
              <a:off x="8141878" y="3088713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3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3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0" name="Freeform 898"/>
            <p:cNvSpPr>
              <a:spLocks/>
            </p:cNvSpPr>
            <p:nvPr/>
          </p:nvSpPr>
          <p:spPr bwMode="auto">
            <a:xfrm>
              <a:off x="8145420" y="3092256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1" name="Freeform 899"/>
            <p:cNvSpPr>
              <a:spLocks/>
            </p:cNvSpPr>
            <p:nvPr/>
          </p:nvSpPr>
          <p:spPr bwMode="auto">
            <a:xfrm>
              <a:off x="8146306" y="3094027"/>
              <a:ext cx="20370" cy="4428"/>
            </a:xfrm>
            <a:custGeom>
              <a:avLst/>
              <a:gdLst>
                <a:gd name="T0" fmla="*/ 0 w 23"/>
                <a:gd name="T1" fmla="*/ 1 h 5"/>
                <a:gd name="T2" fmla="*/ 1 w 23"/>
                <a:gd name="T3" fmla="*/ 1 h 5"/>
                <a:gd name="T4" fmla="*/ 5 w 23"/>
                <a:gd name="T5" fmla="*/ 2 h 5"/>
                <a:gd name="T6" fmla="*/ 7 w 23"/>
                <a:gd name="T7" fmla="*/ 2 h 5"/>
                <a:gd name="T8" fmla="*/ 8 w 23"/>
                <a:gd name="T9" fmla="*/ 4 h 5"/>
                <a:gd name="T10" fmla="*/ 9 w 23"/>
                <a:gd name="T11" fmla="*/ 5 h 5"/>
                <a:gd name="T12" fmla="*/ 12 w 23"/>
                <a:gd name="T13" fmla="*/ 5 h 5"/>
                <a:gd name="T14" fmla="*/ 13 w 23"/>
                <a:gd name="T15" fmla="*/ 5 h 5"/>
                <a:gd name="T16" fmla="*/ 15 w 23"/>
                <a:gd name="T17" fmla="*/ 5 h 5"/>
                <a:gd name="T18" fmla="*/ 18 w 23"/>
                <a:gd name="T19" fmla="*/ 4 h 5"/>
                <a:gd name="T20" fmla="*/ 18 w 23"/>
                <a:gd name="T21" fmla="*/ 2 h 5"/>
                <a:gd name="T22" fmla="*/ 18 w 23"/>
                <a:gd name="T23" fmla="*/ 1 h 5"/>
                <a:gd name="T24" fmla="*/ 19 w 23"/>
                <a:gd name="T25" fmla="*/ 0 h 5"/>
                <a:gd name="T26" fmla="*/ 20 w 23"/>
                <a:gd name="T27" fmla="*/ 0 h 5"/>
                <a:gd name="T28" fmla="*/ 23 w 23"/>
                <a:gd name="T29" fmla="*/ 0 h 5"/>
                <a:gd name="T30" fmla="*/ 23 w 23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5">
                  <a:moveTo>
                    <a:pt x="0" y="1"/>
                  </a:moveTo>
                  <a:lnTo>
                    <a:pt x="1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2" name="Freeform 900"/>
            <p:cNvSpPr>
              <a:spLocks/>
            </p:cNvSpPr>
            <p:nvPr/>
          </p:nvSpPr>
          <p:spPr bwMode="auto">
            <a:xfrm>
              <a:off x="8115308" y="3063915"/>
              <a:ext cx="9742" cy="11513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1 w 11"/>
                <a:gd name="T9" fmla="*/ 3 h 13"/>
                <a:gd name="T10" fmla="*/ 4 w 11"/>
                <a:gd name="T11" fmla="*/ 4 h 13"/>
                <a:gd name="T12" fmla="*/ 5 w 11"/>
                <a:gd name="T13" fmla="*/ 4 h 13"/>
                <a:gd name="T14" fmla="*/ 7 w 11"/>
                <a:gd name="T15" fmla="*/ 4 h 13"/>
                <a:gd name="T16" fmla="*/ 8 w 11"/>
                <a:gd name="T17" fmla="*/ 4 h 13"/>
                <a:gd name="T18" fmla="*/ 8 w 11"/>
                <a:gd name="T19" fmla="*/ 5 h 13"/>
                <a:gd name="T20" fmla="*/ 8 w 11"/>
                <a:gd name="T21" fmla="*/ 5 h 13"/>
                <a:gd name="T22" fmla="*/ 8 w 11"/>
                <a:gd name="T23" fmla="*/ 7 h 13"/>
                <a:gd name="T24" fmla="*/ 5 w 11"/>
                <a:gd name="T25" fmla="*/ 8 h 13"/>
                <a:gd name="T26" fmla="*/ 5 w 11"/>
                <a:gd name="T27" fmla="*/ 8 h 13"/>
                <a:gd name="T28" fmla="*/ 4 w 11"/>
                <a:gd name="T29" fmla="*/ 9 h 13"/>
                <a:gd name="T30" fmla="*/ 4 w 11"/>
                <a:gd name="T31" fmla="*/ 9 h 13"/>
                <a:gd name="T32" fmla="*/ 5 w 11"/>
                <a:gd name="T33" fmla="*/ 9 h 13"/>
                <a:gd name="T34" fmla="*/ 8 w 11"/>
                <a:gd name="T35" fmla="*/ 12 h 13"/>
                <a:gd name="T36" fmla="*/ 9 w 11"/>
                <a:gd name="T37" fmla="*/ 12 h 13"/>
                <a:gd name="T38" fmla="*/ 11 w 11"/>
                <a:gd name="T39" fmla="*/ 13 h 13"/>
                <a:gd name="T40" fmla="*/ 11 w 11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1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3" name="Freeform 901"/>
            <p:cNvSpPr>
              <a:spLocks/>
            </p:cNvSpPr>
            <p:nvPr/>
          </p:nvSpPr>
          <p:spPr bwMode="auto">
            <a:xfrm>
              <a:off x="8125051" y="307542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4" name="Freeform 902"/>
            <p:cNvSpPr>
              <a:spLocks/>
            </p:cNvSpPr>
            <p:nvPr/>
          </p:nvSpPr>
          <p:spPr bwMode="auto">
            <a:xfrm>
              <a:off x="8112651" y="3050630"/>
              <a:ext cx="1771" cy="265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5" name="Freeform 903"/>
            <p:cNvSpPr>
              <a:spLocks/>
            </p:cNvSpPr>
            <p:nvPr/>
          </p:nvSpPr>
          <p:spPr bwMode="auto">
            <a:xfrm>
              <a:off x="8111766" y="3053287"/>
              <a:ext cx="7085" cy="10628"/>
            </a:xfrm>
            <a:custGeom>
              <a:avLst/>
              <a:gdLst>
                <a:gd name="T0" fmla="*/ 1 w 8"/>
                <a:gd name="T1" fmla="*/ 0 h 12"/>
                <a:gd name="T2" fmla="*/ 0 w 8"/>
                <a:gd name="T3" fmla="*/ 1 h 12"/>
                <a:gd name="T4" fmla="*/ 0 w 8"/>
                <a:gd name="T5" fmla="*/ 2 h 12"/>
                <a:gd name="T6" fmla="*/ 1 w 8"/>
                <a:gd name="T7" fmla="*/ 4 h 12"/>
                <a:gd name="T8" fmla="*/ 3 w 8"/>
                <a:gd name="T9" fmla="*/ 5 h 12"/>
                <a:gd name="T10" fmla="*/ 5 w 8"/>
                <a:gd name="T11" fmla="*/ 5 h 12"/>
                <a:gd name="T12" fmla="*/ 7 w 8"/>
                <a:gd name="T13" fmla="*/ 5 h 12"/>
                <a:gd name="T14" fmla="*/ 8 w 8"/>
                <a:gd name="T15" fmla="*/ 5 h 12"/>
                <a:gd name="T16" fmla="*/ 8 w 8"/>
                <a:gd name="T17" fmla="*/ 7 h 12"/>
                <a:gd name="T18" fmla="*/ 8 w 8"/>
                <a:gd name="T19" fmla="*/ 9 h 12"/>
                <a:gd name="T20" fmla="*/ 7 w 8"/>
                <a:gd name="T21" fmla="*/ 11 h 12"/>
                <a:gd name="T22" fmla="*/ 4 w 8"/>
                <a:gd name="T23" fmla="*/ 11 h 12"/>
                <a:gd name="T24" fmla="*/ 4 w 8"/>
                <a:gd name="T25" fmla="*/ 11 h 12"/>
                <a:gd name="T26" fmla="*/ 4 w 8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6" name="Freeform 904"/>
            <p:cNvSpPr>
              <a:spLocks/>
            </p:cNvSpPr>
            <p:nvPr/>
          </p:nvSpPr>
          <p:spPr bwMode="auto">
            <a:xfrm>
              <a:off x="8109995" y="3049745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7" name="Line 905"/>
            <p:cNvSpPr>
              <a:spLocks noChangeShapeType="1"/>
            </p:cNvSpPr>
            <p:nvPr/>
          </p:nvSpPr>
          <p:spPr bwMode="auto">
            <a:xfrm>
              <a:off x="8112651" y="3050630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8" name="Freeform 906"/>
            <p:cNvSpPr>
              <a:spLocks/>
            </p:cNvSpPr>
            <p:nvPr/>
          </p:nvSpPr>
          <p:spPr bwMode="auto">
            <a:xfrm>
              <a:off x="8099367" y="3053287"/>
              <a:ext cx="6200" cy="4428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2 w 7"/>
                <a:gd name="T5" fmla="*/ 4 h 5"/>
                <a:gd name="T6" fmla="*/ 3 w 7"/>
                <a:gd name="T7" fmla="*/ 4 h 5"/>
                <a:gd name="T8" fmla="*/ 4 w 7"/>
                <a:gd name="T9" fmla="*/ 5 h 5"/>
                <a:gd name="T10" fmla="*/ 4 w 7"/>
                <a:gd name="T11" fmla="*/ 5 h 5"/>
                <a:gd name="T12" fmla="*/ 6 w 7"/>
                <a:gd name="T13" fmla="*/ 4 h 5"/>
                <a:gd name="T14" fmla="*/ 7 w 7"/>
                <a:gd name="T15" fmla="*/ 4 h 5"/>
                <a:gd name="T16" fmla="*/ 7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9" name="Freeform 907"/>
            <p:cNvSpPr>
              <a:spLocks/>
            </p:cNvSpPr>
            <p:nvPr/>
          </p:nvSpPr>
          <p:spPr bwMode="auto">
            <a:xfrm>
              <a:off x="8105566" y="3055059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0" name="Freeform 908"/>
            <p:cNvSpPr>
              <a:spLocks/>
            </p:cNvSpPr>
            <p:nvPr/>
          </p:nvSpPr>
          <p:spPr bwMode="auto">
            <a:xfrm>
              <a:off x="8106452" y="3049745"/>
              <a:ext cx="3543" cy="5314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5 h 6"/>
                <a:gd name="T4" fmla="*/ 0 w 4"/>
                <a:gd name="T5" fmla="*/ 5 h 6"/>
                <a:gd name="T6" fmla="*/ 0 w 4"/>
                <a:gd name="T7" fmla="*/ 2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1" name="Freeform 909"/>
            <p:cNvSpPr>
              <a:spLocks/>
            </p:cNvSpPr>
            <p:nvPr/>
          </p:nvSpPr>
          <p:spPr bwMode="auto">
            <a:xfrm>
              <a:off x="8090510" y="3047088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1 w 4"/>
                <a:gd name="T7" fmla="*/ 3 h 4"/>
                <a:gd name="T8" fmla="*/ 1 w 4"/>
                <a:gd name="T9" fmla="*/ 3 h 4"/>
                <a:gd name="T10" fmla="*/ 2 w 4"/>
                <a:gd name="T11" fmla="*/ 4 h 4"/>
                <a:gd name="T12" fmla="*/ 4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2" name="Freeform 910"/>
            <p:cNvSpPr>
              <a:spLocks/>
            </p:cNvSpPr>
            <p:nvPr/>
          </p:nvSpPr>
          <p:spPr bwMode="auto">
            <a:xfrm>
              <a:off x="8094053" y="3050630"/>
              <a:ext cx="5314" cy="2657"/>
            </a:xfrm>
            <a:custGeom>
              <a:avLst/>
              <a:gdLst>
                <a:gd name="T0" fmla="*/ 0 w 6"/>
                <a:gd name="T1" fmla="*/ 0 h 3"/>
                <a:gd name="T2" fmla="*/ 1 w 6"/>
                <a:gd name="T3" fmla="*/ 0 h 3"/>
                <a:gd name="T4" fmla="*/ 5 w 6"/>
                <a:gd name="T5" fmla="*/ 1 h 3"/>
                <a:gd name="T6" fmla="*/ 6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6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3" name="Freeform 911"/>
            <p:cNvSpPr>
              <a:spLocks/>
            </p:cNvSpPr>
            <p:nvPr/>
          </p:nvSpPr>
          <p:spPr bwMode="auto">
            <a:xfrm>
              <a:off x="8078997" y="3039117"/>
              <a:ext cx="1771" cy="177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4" name="Freeform 912"/>
            <p:cNvSpPr>
              <a:spLocks/>
            </p:cNvSpPr>
            <p:nvPr/>
          </p:nvSpPr>
          <p:spPr bwMode="auto">
            <a:xfrm>
              <a:off x="8078997" y="3040888"/>
              <a:ext cx="11513" cy="6200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2 h 7"/>
                <a:gd name="T4" fmla="*/ 0 w 13"/>
                <a:gd name="T5" fmla="*/ 3 h 7"/>
                <a:gd name="T6" fmla="*/ 2 w 13"/>
                <a:gd name="T7" fmla="*/ 3 h 7"/>
                <a:gd name="T8" fmla="*/ 6 w 13"/>
                <a:gd name="T9" fmla="*/ 6 h 7"/>
                <a:gd name="T10" fmla="*/ 7 w 13"/>
                <a:gd name="T11" fmla="*/ 6 h 7"/>
                <a:gd name="T12" fmla="*/ 8 w 13"/>
                <a:gd name="T13" fmla="*/ 7 h 7"/>
                <a:gd name="T14" fmla="*/ 11 w 13"/>
                <a:gd name="T15" fmla="*/ 7 h 7"/>
                <a:gd name="T16" fmla="*/ 13 w 1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5" name="Freeform 913"/>
            <p:cNvSpPr>
              <a:spLocks/>
            </p:cNvSpPr>
            <p:nvPr/>
          </p:nvSpPr>
          <p:spPr bwMode="auto">
            <a:xfrm>
              <a:off x="8024087" y="3032917"/>
              <a:ext cx="12399" cy="7971"/>
            </a:xfrm>
            <a:custGeom>
              <a:avLst/>
              <a:gdLst>
                <a:gd name="T0" fmla="*/ 0 w 14"/>
                <a:gd name="T1" fmla="*/ 9 h 9"/>
                <a:gd name="T2" fmla="*/ 3 w 14"/>
                <a:gd name="T3" fmla="*/ 9 h 9"/>
                <a:gd name="T4" fmla="*/ 4 w 14"/>
                <a:gd name="T5" fmla="*/ 7 h 9"/>
                <a:gd name="T6" fmla="*/ 8 w 14"/>
                <a:gd name="T7" fmla="*/ 4 h 9"/>
                <a:gd name="T8" fmla="*/ 10 w 14"/>
                <a:gd name="T9" fmla="*/ 3 h 9"/>
                <a:gd name="T10" fmla="*/ 10 w 14"/>
                <a:gd name="T11" fmla="*/ 1 h 9"/>
                <a:gd name="T12" fmla="*/ 11 w 14"/>
                <a:gd name="T13" fmla="*/ 0 h 9"/>
                <a:gd name="T14" fmla="*/ 14 w 14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lnTo>
                    <a:pt x="3" y="9"/>
                  </a:lnTo>
                  <a:lnTo>
                    <a:pt x="4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6" name="Freeform 914"/>
            <p:cNvSpPr>
              <a:spLocks/>
            </p:cNvSpPr>
            <p:nvPr/>
          </p:nvSpPr>
          <p:spPr bwMode="auto">
            <a:xfrm>
              <a:off x="8050656" y="3016090"/>
              <a:ext cx="2657" cy="7085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5 h 8"/>
                <a:gd name="T6" fmla="*/ 1 w 3"/>
                <a:gd name="T7" fmla="*/ 4 h 8"/>
                <a:gd name="T8" fmla="*/ 1 w 3"/>
                <a:gd name="T9" fmla="*/ 3 h 8"/>
                <a:gd name="T10" fmla="*/ 3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7" name="Freeform 915"/>
            <p:cNvSpPr>
              <a:spLocks/>
            </p:cNvSpPr>
            <p:nvPr/>
          </p:nvSpPr>
          <p:spPr bwMode="auto">
            <a:xfrm>
              <a:off x="8053313" y="3013433"/>
              <a:ext cx="10628" cy="2657"/>
            </a:xfrm>
            <a:custGeom>
              <a:avLst/>
              <a:gdLst>
                <a:gd name="T0" fmla="*/ 0 w 12"/>
                <a:gd name="T1" fmla="*/ 3 h 3"/>
                <a:gd name="T2" fmla="*/ 1 w 12"/>
                <a:gd name="T3" fmla="*/ 2 h 3"/>
                <a:gd name="T4" fmla="*/ 2 w 12"/>
                <a:gd name="T5" fmla="*/ 2 h 3"/>
                <a:gd name="T6" fmla="*/ 4 w 12"/>
                <a:gd name="T7" fmla="*/ 2 h 3"/>
                <a:gd name="T8" fmla="*/ 5 w 12"/>
                <a:gd name="T9" fmla="*/ 2 h 3"/>
                <a:gd name="T10" fmla="*/ 6 w 12"/>
                <a:gd name="T11" fmla="*/ 2 h 3"/>
                <a:gd name="T12" fmla="*/ 9 w 12"/>
                <a:gd name="T13" fmla="*/ 0 h 3"/>
                <a:gd name="T14" fmla="*/ 10 w 12"/>
                <a:gd name="T15" fmla="*/ 2 h 3"/>
                <a:gd name="T16" fmla="*/ 12 w 12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2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8" name="Freeform 916"/>
            <p:cNvSpPr>
              <a:spLocks/>
            </p:cNvSpPr>
            <p:nvPr/>
          </p:nvSpPr>
          <p:spPr bwMode="auto">
            <a:xfrm>
              <a:off x="8063941" y="3015204"/>
              <a:ext cx="4428" cy="3543"/>
            </a:xfrm>
            <a:custGeom>
              <a:avLst/>
              <a:gdLst>
                <a:gd name="T0" fmla="*/ 0 w 5"/>
                <a:gd name="T1" fmla="*/ 0 h 4"/>
                <a:gd name="T2" fmla="*/ 3 w 5"/>
                <a:gd name="T3" fmla="*/ 2 h 4"/>
                <a:gd name="T4" fmla="*/ 4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9" name="Freeform 917"/>
            <p:cNvSpPr>
              <a:spLocks/>
            </p:cNvSpPr>
            <p:nvPr/>
          </p:nvSpPr>
          <p:spPr bwMode="auto">
            <a:xfrm>
              <a:off x="8068369" y="3018747"/>
              <a:ext cx="12399" cy="20370"/>
            </a:xfrm>
            <a:custGeom>
              <a:avLst/>
              <a:gdLst>
                <a:gd name="T0" fmla="*/ 0 w 14"/>
                <a:gd name="T1" fmla="*/ 0 h 23"/>
                <a:gd name="T2" fmla="*/ 3 w 14"/>
                <a:gd name="T3" fmla="*/ 1 h 23"/>
                <a:gd name="T4" fmla="*/ 3 w 14"/>
                <a:gd name="T5" fmla="*/ 2 h 23"/>
                <a:gd name="T6" fmla="*/ 7 w 14"/>
                <a:gd name="T7" fmla="*/ 2 h 23"/>
                <a:gd name="T8" fmla="*/ 7 w 14"/>
                <a:gd name="T9" fmla="*/ 4 h 23"/>
                <a:gd name="T10" fmla="*/ 8 w 14"/>
                <a:gd name="T11" fmla="*/ 5 h 23"/>
                <a:gd name="T12" fmla="*/ 8 w 14"/>
                <a:gd name="T13" fmla="*/ 6 h 23"/>
                <a:gd name="T14" fmla="*/ 8 w 14"/>
                <a:gd name="T15" fmla="*/ 8 h 23"/>
                <a:gd name="T16" fmla="*/ 10 w 14"/>
                <a:gd name="T17" fmla="*/ 12 h 23"/>
                <a:gd name="T18" fmla="*/ 10 w 14"/>
                <a:gd name="T19" fmla="*/ 13 h 23"/>
                <a:gd name="T20" fmla="*/ 12 w 14"/>
                <a:gd name="T21" fmla="*/ 19 h 23"/>
                <a:gd name="T22" fmla="*/ 14 w 14"/>
                <a:gd name="T23" fmla="*/ 20 h 23"/>
                <a:gd name="T24" fmla="*/ 12 w 14"/>
                <a:gd name="T25" fmla="*/ 23 h 23"/>
                <a:gd name="T26" fmla="*/ 14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3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2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4" y="2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0" name="Freeform 918"/>
            <p:cNvSpPr>
              <a:spLocks/>
            </p:cNvSpPr>
            <p:nvPr/>
          </p:nvSpPr>
          <p:spPr bwMode="auto">
            <a:xfrm>
              <a:off x="8036486" y="3027603"/>
              <a:ext cx="9742" cy="5314"/>
            </a:xfrm>
            <a:custGeom>
              <a:avLst/>
              <a:gdLst>
                <a:gd name="T0" fmla="*/ 0 w 11"/>
                <a:gd name="T1" fmla="*/ 6 h 6"/>
                <a:gd name="T2" fmla="*/ 3 w 11"/>
                <a:gd name="T3" fmla="*/ 4 h 6"/>
                <a:gd name="T4" fmla="*/ 5 w 11"/>
                <a:gd name="T5" fmla="*/ 4 h 6"/>
                <a:gd name="T6" fmla="*/ 8 w 11"/>
                <a:gd name="T7" fmla="*/ 4 h 6"/>
                <a:gd name="T8" fmla="*/ 8 w 11"/>
                <a:gd name="T9" fmla="*/ 3 h 6"/>
                <a:gd name="T10" fmla="*/ 11 w 11"/>
                <a:gd name="T11" fmla="*/ 2 h 6"/>
                <a:gd name="T12" fmla="*/ 11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1" name="Freeform 919"/>
            <p:cNvSpPr>
              <a:spLocks/>
            </p:cNvSpPr>
            <p:nvPr/>
          </p:nvSpPr>
          <p:spPr bwMode="auto">
            <a:xfrm>
              <a:off x="8046228" y="3026718"/>
              <a:ext cx="1771" cy="88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2" name="Freeform 920"/>
            <p:cNvSpPr>
              <a:spLocks/>
            </p:cNvSpPr>
            <p:nvPr/>
          </p:nvSpPr>
          <p:spPr bwMode="auto">
            <a:xfrm>
              <a:off x="8047999" y="3023175"/>
              <a:ext cx="2657" cy="3543"/>
            </a:xfrm>
            <a:custGeom>
              <a:avLst/>
              <a:gdLst>
                <a:gd name="T0" fmla="*/ 0 w 3"/>
                <a:gd name="T1" fmla="*/ 4 h 4"/>
                <a:gd name="T2" fmla="*/ 2 w 3"/>
                <a:gd name="T3" fmla="*/ 3 h 4"/>
                <a:gd name="T4" fmla="*/ 2 w 3"/>
                <a:gd name="T5" fmla="*/ 3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3" name="Freeform 921"/>
            <p:cNvSpPr>
              <a:spLocks/>
            </p:cNvSpPr>
            <p:nvPr/>
          </p:nvSpPr>
          <p:spPr bwMode="auto">
            <a:xfrm>
              <a:off x="8016116" y="3047973"/>
              <a:ext cx="13285" cy="9742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0 h 11"/>
                <a:gd name="T4" fmla="*/ 15 w 15"/>
                <a:gd name="T5" fmla="*/ 10 h 11"/>
                <a:gd name="T6" fmla="*/ 13 w 15"/>
                <a:gd name="T7" fmla="*/ 10 h 11"/>
                <a:gd name="T8" fmla="*/ 11 w 15"/>
                <a:gd name="T9" fmla="*/ 8 h 11"/>
                <a:gd name="T10" fmla="*/ 9 w 15"/>
                <a:gd name="T11" fmla="*/ 7 h 11"/>
                <a:gd name="T12" fmla="*/ 9 w 15"/>
                <a:gd name="T13" fmla="*/ 7 h 11"/>
                <a:gd name="T14" fmla="*/ 5 w 15"/>
                <a:gd name="T15" fmla="*/ 7 h 11"/>
                <a:gd name="T16" fmla="*/ 4 w 15"/>
                <a:gd name="T17" fmla="*/ 6 h 11"/>
                <a:gd name="T18" fmla="*/ 4 w 15"/>
                <a:gd name="T19" fmla="*/ 6 h 11"/>
                <a:gd name="T20" fmla="*/ 4 w 15"/>
                <a:gd name="T21" fmla="*/ 4 h 11"/>
                <a:gd name="T22" fmla="*/ 4 w 15"/>
                <a:gd name="T23" fmla="*/ 3 h 11"/>
                <a:gd name="T24" fmla="*/ 0 w 15"/>
                <a:gd name="T25" fmla="*/ 0 h 11"/>
                <a:gd name="T26" fmla="*/ 0 w 15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4" name="Freeform 922"/>
            <p:cNvSpPr>
              <a:spLocks/>
            </p:cNvSpPr>
            <p:nvPr/>
          </p:nvSpPr>
          <p:spPr bwMode="auto">
            <a:xfrm>
              <a:off x="8022315" y="3040888"/>
              <a:ext cx="1771" cy="1771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5" name="Freeform 923"/>
            <p:cNvSpPr>
              <a:spLocks/>
            </p:cNvSpPr>
            <p:nvPr/>
          </p:nvSpPr>
          <p:spPr bwMode="auto">
            <a:xfrm>
              <a:off x="8016116" y="3046202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1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6" name="Freeform 924"/>
            <p:cNvSpPr>
              <a:spLocks/>
            </p:cNvSpPr>
            <p:nvPr/>
          </p:nvSpPr>
          <p:spPr bwMode="auto">
            <a:xfrm>
              <a:off x="8017002" y="3042659"/>
              <a:ext cx="5314" cy="3543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3 w 6"/>
                <a:gd name="T5" fmla="*/ 1 h 4"/>
                <a:gd name="T6" fmla="*/ 6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7" name="Freeform 925"/>
            <p:cNvSpPr>
              <a:spLocks/>
            </p:cNvSpPr>
            <p:nvPr/>
          </p:nvSpPr>
          <p:spPr bwMode="auto">
            <a:xfrm>
              <a:off x="8025858" y="3057715"/>
              <a:ext cx="3543" cy="8856"/>
            </a:xfrm>
            <a:custGeom>
              <a:avLst/>
              <a:gdLst>
                <a:gd name="T0" fmla="*/ 1 w 4"/>
                <a:gd name="T1" fmla="*/ 10 h 10"/>
                <a:gd name="T2" fmla="*/ 0 w 4"/>
                <a:gd name="T3" fmla="*/ 8 h 10"/>
                <a:gd name="T4" fmla="*/ 0 w 4"/>
                <a:gd name="T5" fmla="*/ 7 h 10"/>
                <a:gd name="T6" fmla="*/ 0 w 4"/>
                <a:gd name="T7" fmla="*/ 6 h 10"/>
                <a:gd name="T8" fmla="*/ 0 w 4"/>
                <a:gd name="T9" fmla="*/ 6 h 10"/>
                <a:gd name="T10" fmla="*/ 1 w 4"/>
                <a:gd name="T11" fmla="*/ 4 h 10"/>
                <a:gd name="T12" fmla="*/ 2 w 4"/>
                <a:gd name="T13" fmla="*/ 3 h 10"/>
                <a:gd name="T14" fmla="*/ 4 w 4"/>
                <a:gd name="T15" fmla="*/ 2 h 10"/>
                <a:gd name="T16" fmla="*/ 4 w 4"/>
                <a:gd name="T17" fmla="*/ 2 h 10"/>
                <a:gd name="T18" fmla="*/ 4 w 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8" name="Freeform 926"/>
            <p:cNvSpPr>
              <a:spLocks/>
            </p:cNvSpPr>
            <p:nvPr/>
          </p:nvSpPr>
          <p:spPr bwMode="auto">
            <a:xfrm>
              <a:off x="8026744" y="3066572"/>
              <a:ext cx="2657" cy="3543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0 w 3"/>
                <a:gd name="T5" fmla="*/ 0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9" name="Freeform 927"/>
            <p:cNvSpPr>
              <a:spLocks/>
            </p:cNvSpPr>
            <p:nvPr/>
          </p:nvSpPr>
          <p:spPr bwMode="auto">
            <a:xfrm>
              <a:off x="8025858" y="3070115"/>
              <a:ext cx="3543" cy="8856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0 w 4"/>
                <a:gd name="T5" fmla="*/ 9 h 10"/>
                <a:gd name="T6" fmla="*/ 4 w 4"/>
                <a:gd name="T7" fmla="*/ 5 h 10"/>
                <a:gd name="T8" fmla="*/ 4 w 4"/>
                <a:gd name="T9" fmla="*/ 5 h 10"/>
                <a:gd name="T10" fmla="*/ 4 w 4"/>
                <a:gd name="T11" fmla="*/ 2 h 10"/>
                <a:gd name="T12" fmla="*/ 4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0" name="Line 928"/>
            <p:cNvSpPr>
              <a:spLocks noChangeShapeType="1"/>
            </p:cNvSpPr>
            <p:nvPr/>
          </p:nvSpPr>
          <p:spPr bwMode="auto">
            <a:xfrm flipV="1">
              <a:off x="8025858" y="3078971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1" name="Freeform 929"/>
            <p:cNvSpPr>
              <a:spLocks/>
            </p:cNvSpPr>
            <p:nvPr/>
          </p:nvSpPr>
          <p:spPr bwMode="auto">
            <a:xfrm>
              <a:off x="8002831" y="3083399"/>
              <a:ext cx="7971" cy="5314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1 h 6"/>
                <a:gd name="T4" fmla="*/ 3 w 9"/>
                <a:gd name="T5" fmla="*/ 2 h 6"/>
                <a:gd name="T6" fmla="*/ 3 w 9"/>
                <a:gd name="T7" fmla="*/ 4 h 6"/>
                <a:gd name="T8" fmla="*/ 5 w 9"/>
                <a:gd name="T9" fmla="*/ 5 h 6"/>
                <a:gd name="T10" fmla="*/ 8 w 9"/>
                <a:gd name="T11" fmla="*/ 6 h 6"/>
                <a:gd name="T12" fmla="*/ 9 w 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5"/>
                  </a:lnTo>
                  <a:lnTo>
                    <a:pt x="8" y="6"/>
                  </a:lnTo>
                  <a:lnTo>
                    <a:pt x="9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2" name="Freeform 930"/>
            <p:cNvSpPr>
              <a:spLocks/>
            </p:cNvSpPr>
            <p:nvPr/>
          </p:nvSpPr>
          <p:spPr bwMode="auto">
            <a:xfrm>
              <a:off x="8010802" y="3088713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3" name="Freeform 931"/>
            <p:cNvSpPr>
              <a:spLocks/>
            </p:cNvSpPr>
            <p:nvPr/>
          </p:nvSpPr>
          <p:spPr bwMode="auto">
            <a:xfrm>
              <a:off x="8013459" y="3080742"/>
              <a:ext cx="15942" cy="13285"/>
            </a:xfrm>
            <a:custGeom>
              <a:avLst/>
              <a:gdLst>
                <a:gd name="T0" fmla="*/ 0 w 18"/>
                <a:gd name="T1" fmla="*/ 11 h 15"/>
                <a:gd name="T2" fmla="*/ 0 w 18"/>
                <a:gd name="T3" fmla="*/ 11 h 15"/>
                <a:gd name="T4" fmla="*/ 3 w 18"/>
                <a:gd name="T5" fmla="*/ 12 h 15"/>
                <a:gd name="T6" fmla="*/ 4 w 18"/>
                <a:gd name="T7" fmla="*/ 13 h 15"/>
                <a:gd name="T8" fmla="*/ 8 w 18"/>
                <a:gd name="T9" fmla="*/ 15 h 15"/>
                <a:gd name="T10" fmla="*/ 12 w 18"/>
                <a:gd name="T11" fmla="*/ 15 h 15"/>
                <a:gd name="T12" fmla="*/ 14 w 18"/>
                <a:gd name="T13" fmla="*/ 15 h 15"/>
                <a:gd name="T14" fmla="*/ 15 w 18"/>
                <a:gd name="T15" fmla="*/ 15 h 15"/>
                <a:gd name="T16" fmla="*/ 16 w 18"/>
                <a:gd name="T17" fmla="*/ 15 h 15"/>
                <a:gd name="T18" fmla="*/ 16 w 18"/>
                <a:gd name="T19" fmla="*/ 15 h 15"/>
                <a:gd name="T20" fmla="*/ 16 w 18"/>
                <a:gd name="T21" fmla="*/ 13 h 15"/>
                <a:gd name="T22" fmla="*/ 16 w 18"/>
                <a:gd name="T23" fmla="*/ 12 h 15"/>
                <a:gd name="T24" fmla="*/ 18 w 18"/>
                <a:gd name="T25" fmla="*/ 11 h 15"/>
                <a:gd name="T26" fmla="*/ 18 w 18"/>
                <a:gd name="T27" fmla="*/ 11 h 15"/>
                <a:gd name="T28" fmla="*/ 15 w 18"/>
                <a:gd name="T29" fmla="*/ 7 h 15"/>
                <a:gd name="T30" fmla="*/ 14 w 18"/>
                <a:gd name="T31" fmla="*/ 3 h 15"/>
                <a:gd name="T32" fmla="*/ 14 w 18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5">
                  <a:moveTo>
                    <a:pt x="0" y="11"/>
                  </a:moveTo>
                  <a:lnTo>
                    <a:pt x="0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4" name="Freeform 932"/>
            <p:cNvSpPr>
              <a:spLocks/>
            </p:cNvSpPr>
            <p:nvPr/>
          </p:nvSpPr>
          <p:spPr bwMode="auto">
            <a:xfrm>
              <a:off x="7954121" y="3085171"/>
              <a:ext cx="1771" cy="5314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3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5" name="Freeform 933"/>
            <p:cNvSpPr>
              <a:spLocks/>
            </p:cNvSpPr>
            <p:nvPr/>
          </p:nvSpPr>
          <p:spPr bwMode="auto">
            <a:xfrm>
              <a:off x="7955892" y="3083399"/>
              <a:ext cx="9742" cy="1771"/>
            </a:xfrm>
            <a:custGeom>
              <a:avLst/>
              <a:gdLst>
                <a:gd name="T0" fmla="*/ 0 w 11"/>
                <a:gd name="T1" fmla="*/ 2 h 2"/>
                <a:gd name="T2" fmla="*/ 2 w 11"/>
                <a:gd name="T3" fmla="*/ 1 h 2"/>
                <a:gd name="T4" fmla="*/ 3 w 11"/>
                <a:gd name="T5" fmla="*/ 1 h 2"/>
                <a:gd name="T6" fmla="*/ 4 w 11"/>
                <a:gd name="T7" fmla="*/ 1 h 2"/>
                <a:gd name="T8" fmla="*/ 8 w 11"/>
                <a:gd name="T9" fmla="*/ 0 h 2"/>
                <a:gd name="T10" fmla="*/ 11 w 1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6" name="Line 934"/>
            <p:cNvSpPr>
              <a:spLocks noChangeShapeType="1"/>
            </p:cNvSpPr>
            <p:nvPr/>
          </p:nvSpPr>
          <p:spPr bwMode="auto">
            <a:xfrm>
              <a:off x="7965634" y="3083399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7" name="Freeform 935"/>
            <p:cNvSpPr>
              <a:spLocks/>
            </p:cNvSpPr>
            <p:nvPr/>
          </p:nvSpPr>
          <p:spPr bwMode="auto">
            <a:xfrm>
              <a:off x="7967405" y="3080742"/>
              <a:ext cx="5314" cy="2657"/>
            </a:xfrm>
            <a:custGeom>
              <a:avLst/>
              <a:gdLst>
                <a:gd name="T0" fmla="*/ 0 w 6"/>
                <a:gd name="T1" fmla="*/ 3 h 3"/>
                <a:gd name="T2" fmla="*/ 1 w 6"/>
                <a:gd name="T3" fmla="*/ 3 h 3"/>
                <a:gd name="T4" fmla="*/ 2 w 6"/>
                <a:gd name="T5" fmla="*/ 3 h 3"/>
                <a:gd name="T6" fmla="*/ 4 w 6"/>
                <a:gd name="T7" fmla="*/ 1 h 3"/>
                <a:gd name="T8" fmla="*/ 4 w 6"/>
                <a:gd name="T9" fmla="*/ 1 h 3"/>
                <a:gd name="T10" fmla="*/ 5 w 6"/>
                <a:gd name="T11" fmla="*/ 0 h 3"/>
                <a:gd name="T12" fmla="*/ 6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8" name="Freeform 936"/>
            <p:cNvSpPr>
              <a:spLocks/>
            </p:cNvSpPr>
            <p:nvPr/>
          </p:nvSpPr>
          <p:spPr bwMode="auto">
            <a:xfrm>
              <a:off x="7972719" y="3078085"/>
              <a:ext cx="14170" cy="2657"/>
            </a:xfrm>
            <a:custGeom>
              <a:avLst/>
              <a:gdLst>
                <a:gd name="T0" fmla="*/ 0 w 16"/>
                <a:gd name="T1" fmla="*/ 3 h 3"/>
                <a:gd name="T2" fmla="*/ 3 w 16"/>
                <a:gd name="T3" fmla="*/ 1 h 3"/>
                <a:gd name="T4" fmla="*/ 7 w 16"/>
                <a:gd name="T5" fmla="*/ 1 h 3"/>
                <a:gd name="T6" fmla="*/ 10 w 16"/>
                <a:gd name="T7" fmla="*/ 1 h 3"/>
                <a:gd name="T8" fmla="*/ 15 w 16"/>
                <a:gd name="T9" fmla="*/ 0 h 3"/>
                <a:gd name="T10" fmla="*/ 16 w 1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0" y="3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9" name="Freeform 937"/>
            <p:cNvSpPr>
              <a:spLocks/>
            </p:cNvSpPr>
            <p:nvPr/>
          </p:nvSpPr>
          <p:spPr bwMode="auto">
            <a:xfrm>
              <a:off x="7928437" y="3090484"/>
              <a:ext cx="25684" cy="1771"/>
            </a:xfrm>
            <a:custGeom>
              <a:avLst/>
              <a:gdLst>
                <a:gd name="T0" fmla="*/ 0 w 29"/>
                <a:gd name="T1" fmla="*/ 2 h 2"/>
                <a:gd name="T2" fmla="*/ 2 w 29"/>
                <a:gd name="T3" fmla="*/ 1 h 2"/>
                <a:gd name="T4" fmla="*/ 3 w 29"/>
                <a:gd name="T5" fmla="*/ 1 h 2"/>
                <a:gd name="T6" fmla="*/ 4 w 29"/>
                <a:gd name="T7" fmla="*/ 1 h 2"/>
                <a:gd name="T8" fmla="*/ 7 w 29"/>
                <a:gd name="T9" fmla="*/ 2 h 2"/>
                <a:gd name="T10" fmla="*/ 8 w 29"/>
                <a:gd name="T11" fmla="*/ 2 h 2"/>
                <a:gd name="T12" fmla="*/ 8 w 29"/>
                <a:gd name="T13" fmla="*/ 2 h 2"/>
                <a:gd name="T14" fmla="*/ 10 w 29"/>
                <a:gd name="T15" fmla="*/ 1 h 2"/>
                <a:gd name="T16" fmla="*/ 12 w 29"/>
                <a:gd name="T17" fmla="*/ 1 h 2"/>
                <a:gd name="T18" fmla="*/ 15 w 29"/>
                <a:gd name="T19" fmla="*/ 1 h 2"/>
                <a:gd name="T20" fmla="*/ 17 w 29"/>
                <a:gd name="T21" fmla="*/ 1 h 2"/>
                <a:gd name="T22" fmla="*/ 18 w 29"/>
                <a:gd name="T23" fmla="*/ 2 h 2"/>
                <a:gd name="T24" fmla="*/ 19 w 29"/>
                <a:gd name="T25" fmla="*/ 2 h 2"/>
                <a:gd name="T26" fmla="*/ 21 w 29"/>
                <a:gd name="T27" fmla="*/ 2 h 2"/>
                <a:gd name="T28" fmla="*/ 22 w 29"/>
                <a:gd name="T29" fmla="*/ 2 h 2"/>
                <a:gd name="T30" fmla="*/ 25 w 29"/>
                <a:gd name="T31" fmla="*/ 1 h 2"/>
                <a:gd name="T32" fmla="*/ 26 w 29"/>
                <a:gd name="T33" fmla="*/ 1 h 2"/>
                <a:gd name="T34" fmla="*/ 27 w 29"/>
                <a:gd name="T35" fmla="*/ 0 h 2"/>
                <a:gd name="T36" fmla="*/ 29 w 29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">
                  <a:moveTo>
                    <a:pt x="0" y="2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9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0" name="Freeform 938"/>
            <p:cNvSpPr>
              <a:spLocks/>
            </p:cNvSpPr>
            <p:nvPr/>
          </p:nvSpPr>
          <p:spPr bwMode="auto">
            <a:xfrm>
              <a:off x="7923123" y="3092256"/>
              <a:ext cx="5314" cy="2657"/>
            </a:xfrm>
            <a:custGeom>
              <a:avLst/>
              <a:gdLst>
                <a:gd name="T0" fmla="*/ 0 w 6"/>
                <a:gd name="T1" fmla="*/ 3 h 3"/>
                <a:gd name="T2" fmla="*/ 0 w 6"/>
                <a:gd name="T3" fmla="*/ 3 h 3"/>
                <a:gd name="T4" fmla="*/ 1 w 6"/>
                <a:gd name="T5" fmla="*/ 2 h 3"/>
                <a:gd name="T6" fmla="*/ 2 w 6"/>
                <a:gd name="T7" fmla="*/ 2 h 3"/>
                <a:gd name="T8" fmla="*/ 4 w 6"/>
                <a:gd name="T9" fmla="*/ 0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1" name="Freeform 939"/>
            <p:cNvSpPr>
              <a:spLocks/>
            </p:cNvSpPr>
            <p:nvPr/>
          </p:nvSpPr>
          <p:spPr bwMode="auto">
            <a:xfrm>
              <a:off x="7900982" y="3095798"/>
              <a:ext cx="22141" cy="11513"/>
            </a:xfrm>
            <a:custGeom>
              <a:avLst/>
              <a:gdLst>
                <a:gd name="T0" fmla="*/ 0 w 25"/>
                <a:gd name="T1" fmla="*/ 13 h 13"/>
                <a:gd name="T2" fmla="*/ 2 w 25"/>
                <a:gd name="T3" fmla="*/ 13 h 13"/>
                <a:gd name="T4" fmla="*/ 6 w 25"/>
                <a:gd name="T5" fmla="*/ 10 h 13"/>
                <a:gd name="T6" fmla="*/ 7 w 25"/>
                <a:gd name="T7" fmla="*/ 8 h 13"/>
                <a:gd name="T8" fmla="*/ 7 w 25"/>
                <a:gd name="T9" fmla="*/ 6 h 13"/>
                <a:gd name="T10" fmla="*/ 8 w 25"/>
                <a:gd name="T11" fmla="*/ 6 h 13"/>
                <a:gd name="T12" fmla="*/ 8 w 25"/>
                <a:gd name="T13" fmla="*/ 6 h 13"/>
                <a:gd name="T14" fmla="*/ 10 w 25"/>
                <a:gd name="T15" fmla="*/ 6 h 13"/>
                <a:gd name="T16" fmla="*/ 11 w 25"/>
                <a:gd name="T17" fmla="*/ 6 h 13"/>
                <a:gd name="T18" fmla="*/ 12 w 25"/>
                <a:gd name="T19" fmla="*/ 6 h 13"/>
                <a:gd name="T20" fmla="*/ 14 w 25"/>
                <a:gd name="T21" fmla="*/ 7 h 13"/>
                <a:gd name="T22" fmla="*/ 16 w 25"/>
                <a:gd name="T23" fmla="*/ 8 h 13"/>
                <a:gd name="T24" fmla="*/ 18 w 25"/>
                <a:gd name="T25" fmla="*/ 8 h 13"/>
                <a:gd name="T26" fmla="*/ 18 w 25"/>
                <a:gd name="T27" fmla="*/ 7 h 13"/>
                <a:gd name="T28" fmla="*/ 19 w 25"/>
                <a:gd name="T29" fmla="*/ 7 h 13"/>
                <a:gd name="T30" fmla="*/ 21 w 25"/>
                <a:gd name="T31" fmla="*/ 6 h 13"/>
                <a:gd name="T32" fmla="*/ 23 w 25"/>
                <a:gd name="T33" fmla="*/ 4 h 13"/>
                <a:gd name="T34" fmla="*/ 25 w 25"/>
                <a:gd name="T35" fmla="*/ 2 h 13"/>
                <a:gd name="T36" fmla="*/ 25 w 25"/>
                <a:gd name="T37" fmla="*/ 0 h 13"/>
                <a:gd name="T38" fmla="*/ 25 w 25"/>
                <a:gd name="T3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2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6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2" name="Freeform 940"/>
            <p:cNvSpPr>
              <a:spLocks/>
            </p:cNvSpPr>
            <p:nvPr/>
          </p:nvSpPr>
          <p:spPr bwMode="auto">
            <a:xfrm>
              <a:off x="7923123" y="3094913"/>
              <a:ext cx="0" cy="886"/>
            </a:xfrm>
            <a:custGeom>
              <a:avLst/>
              <a:gdLst>
                <a:gd name="T0" fmla="*/ 1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3" name="Freeform 941"/>
            <p:cNvSpPr>
              <a:spLocks/>
            </p:cNvSpPr>
            <p:nvPr/>
          </p:nvSpPr>
          <p:spPr bwMode="auto">
            <a:xfrm>
              <a:off x="7842529" y="3107312"/>
              <a:ext cx="58453" cy="12399"/>
            </a:xfrm>
            <a:custGeom>
              <a:avLst/>
              <a:gdLst>
                <a:gd name="T0" fmla="*/ 0 w 66"/>
                <a:gd name="T1" fmla="*/ 13 h 14"/>
                <a:gd name="T2" fmla="*/ 0 w 66"/>
                <a:gd name="T3" fmla="*/ 13 h 14"/>
                <a:gd name="T4" fmla="*/ 1 w 66"/>
                <a:gd name="T5" fmla="*/ 14 h 14"/>
                <a:gd name="T6" fmla="*/ 3 w 66"/>
                <a:gd name="T7" fmla="*/ 14 h 14"/>
                <a:gd name="T8" fmla="*/ 6 w 66"/>
                <a:gd name="T9" fmla="*/ 14 h 14"/>
                <a:gd name="T10" fmla="*/ 11 w 66"/>
                <a:gd name="T11" fmla="*/ 12 h 14"/>
                <a:gd name="T12" fmla="*/ 12 w 66"/>
                <a:gd name="T13" fmla="*/ 12 h 14"/>
                <a:gd name="T14" fmla="*/ 14 w 66"/>
                <a:gd name="T15" fmla="*/ 12 h 14"/>
                <a:gd name="T16" fmla="*/ 15 w 66"/>
                <a:gd name="T17" fmla="*/ 10 h 14"/>
                <a:gd name="T18" fmla="*/ 16 w 66"/>
                <a:gd name="T19" fmla="*/ 10 h 14"/>
                <a:gd name="T20" fmla="*/ 18 w 66"/>
                <a:gd name="T21" fmla="*/ 9 h 14"/>
                <a:gd name="T22" fmla="*/ 19 w 66"/>
                <a:gd name="T23" fmla="*/ 9 h 14"/>
                <a:gd name="T24" fmla="*/ 23 w 66"/>
                <a:gd name="T25" fmla="*/ 8 h 14"/>
                <a:gd name="T26" fmla="*/ 26 w 66"/>
                <a:gd name="T27" fmla="*/ 6 h 14"/>
                <a:gd name="T28" fmla="*/ 30 w 66"/>
                <a:gd name="T29" fmla="*/ 6 h 14"/>
                <a:gd name="T30" fmla="*/ 34 w 66"/>
                <a:gd name="T31" fmla="*/ 6 h 14"/>
                <a:gd name="T32" fmla="*/ 38 w 66"/>
                <a:gd name="T33" fmla="*/ 6 h 14"/>
                <a:gd name="T34" fmla="*/ 41 w 66"/>
                <a:gd name="T35" fmla="*/ 6 h 14"/>
                <a:gd name="T36" fmla="*/ 42 w 66"/>
                <a:gd name="T37" fmla="*/ 6 h 14"/>
                <a:gd name="T38" fmla="*/ 45 w 66"/>
                <a:gd name="T39" fmla="*/ 6 h 14"/>
                <a:gd name="T40" fmla="*/ 46 w 66"/>
                <a:gd name="T41" fmla="*/ 6 h 14"/>
                <a:gd name="T42" fmla="*/ 55 w 66"/>
                <a:gd name="T43" fmla="*/ 6 h 14"/>
                <a:gd name="T44" fmla="*/ 57 w 66"/>
                <a:gd name="T45" fmla="*/ 5 h 14"/>
                <a:gd name="T46" fmla="*/ 57 w 66"/>
                <a:gd name="T47" fmla="*/ 5 h 14"/>
                <a:gd name="T48" fmla="*/ 61 w 66"/>
                <a:gd name="T49" fmla="*/ 5 h 14"/>
                <a:gd name="T50" fmla="*/ 62 w 66"/>
                <a:gd name="T51" fmla="*/ 4 h 14"/>
                <a:gd name="T52" fmla="*/ 66 w 6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4">
                  <a:moveTo>
                    <a:pt x="0" y="13"/>
                  </a:moveTo>
                  <a:lnTo>
                    <a:pt x="0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4" name="Line 942"/>
            <p:cNvSpPr>
              <a:spLocks noChangeShapeType="1"/>
            </p:cNvSpPr>
            <p:nvPr/>
          </p:nvSpPr>
          <p:spPr bwMode="auto">
            <a:xfrm>
              <a:off x="7838986" y="3119711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5" name="Line 943"/>
            <p:cNvSpPr>
              <a:spLocks noChangeShapeType="1"/>
            </p:cNvSpPr>
            <p:nvPr/>
          </p:nvSpPr>
          <p:spPr bwMode="auto">
            <a:xfrm>
              <a:off x="7838986" y="3119711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6" name="Freeform 944"/>
            <p:cNvSpPr>
              <a:spLocks/>
            </p:cNvSpPr>
            <p:nvPr/>
          </p:nvSpPr>
          <p:spPr bwMode="auto">
            <a:xfrm>
              <a:off x="7770792" y="3122368"/>
              <a:ext cx="20370" cy="10628"/>
            </a:xfrm>
            <a:custGeom>
              <a:avLst/>
              <a:gdLst>
                <a:gd name="T0" fmla="*/ 0 w 23"/>
                <a:gd name="T1" fmla="*/ 0 h 12"/>
                <a:gd name="T2" fmla="*/ 2 w 23"/>
                <a:gd name="T3" fmla="*/ 3 h 12"/>
                <a:gd name="T4" fmla="*/ 6 w 23"/>
                <a:gd name="T5" fmla="*/ 5 h 12"/>
                <a:gd name="T6" fmla="*/ 11 w 23"/>
                <a:gd name="T7" fmla="*/ 8 h 12"/>
                <a:gd name="T8" fmla="*/ 15 w 23"/>
                <a:gd name="T9" fmla="*/ 10 h 12"/>
                <a:gd name="T10" fmla="*/ 19 w 23"/>
                <a:gd name="T11" fmla="*/ 11 h 12"/>
                <a:gd name="T12" fmla="*/ 23 w 2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lnTo>
                    <a:pt x="2" y="3"/>
                  </a:lnTo>
                  <a:lnTo>
                    <a:pt x="6" y="5"/>
                  </a:lnTo>
                  <a:lnTo>
                    <a:pt x="11" y="8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3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7" name="Freeform 945"/>
            <p:cNvSpPr>
              <a:spLocks/>
            </p:cNvSpPr>
            <p:nvPr/>
          </p:nvSpPr>
          <p:spPr bwMode="auto">
            <a:xfrm>
              <a:off x="7791161" y="3119711"/>
              <a:ext cx="47825" cy="13285"/>
            </a:xfrm>
            <a:custGeom>
              <a:avLst/>
              <a:gdLst>
                <a:gd name="T0" fmla="*/ 0 w 54"/>
                <a:gd name="T1" fmla="*/ 15 h 15"/>
                <a:gd name="T2" fmla="*/ 3 w 54"/>
                <a:gd name="T3" fmla="*/ 15 h 15"/>
                <a:gd name="T4" fmla="*/ 6 w 54"/>
                <a:gd name="T5" fmla="*/ 15 h 15"/>
                <a:gd name="T6" fmla="*/ 8 w 54"/>
                <a:gd name="T7" fmla="*/ 15 h 15"/>
                <a:gd name="T8" fmla="*/ 12 w 54"/>
                <a:gd name="T9" fmla="*/ 14 h 15"/>
                <a:gd name="T10" fmla="*/ 15 w 54"/>
                <a:gd name="T11" fmla="*/ 14 h 15"/>
                <a:gd name="T12" fmla="*/ 22 w 54"/>
                <a:gd name="T13" fmla="*/ 13 h 15"/>
                <a:gd name="T14" fmla="*/ 28 w 54"/>
                <a:gd name="T15" fmla="*/ 11 h 15"/>
                <a:gd name="T16" fmla="*/ 34 w 54"/>
                <a:gd name="T17" fmla="*/ 11 h 15"/>
                <a:gd name="T18" fmla="*/ 39 w 54"/>
                <a:gd name="T19" fmla="*/ 10 h 15"/>
                <a:gd name="T20" fmla="*/ 47 w 54"/>
                <a:gd name="T21" fmla="*/ 8 h 15"/>
                <a:gd name="T22" fmla="*/ 51 w 54"/>
                <a:gd name="T23" fmla="*/ 7 h 15"/>
                <a:gd name="T24" fmla="*/ 51 w 54"/>
                <a:gd name="T25" fmla="*/ 7 h 15"/>
                <a:gd name="T26" fmla="*/ 51 w 54"/>
                <a:gd name="T27" fmla="*/ 6 h 15"/>
                <a:gd name="T28" fmla="*/ 51 w 54"/>
                <a:gd name="T29" fmla="*/ 4 h 15"/>
                <a:gd name="T30" fmla="*/ 51 w 54"/>
                <a:gd name="T31" fmla="*/ 4 h 15"/>
                <a:gd name="T32" fmla="*/ 51 w 54"/>
                <a:gd name="T33" fmla="*/ 3 h 15"/>
                <a:gd name="T34" fmla="*/ 53 w 54"/>
                <a:gd name="T35" fmla="*/ 2 h 15"/>
                <a:gd name="T36" fmla="*/ 54 w 54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5">
                  <a:moveTo>
                    <a:pt x="0" y="15"/>
                  </a:moveTo>
                  <a:lnTo>
                    <a:pt x="3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22" y="13"/>
                  </a:lnTo>
                  <a:lnTo>
                    <a:pt x="28" y="11"/>
                  </a:lnTo>
                  <a:lnTo>
                    <a:pt x="34" y="11"/>
                  </a:lnTo>
                  <a:lnTo>
                    <a:pt x="39" y="10"/>
                  </a:lnTo>
                  <a:lnTo>
                    <a:pt x="47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8" name="Freeform 946"/>
            <p:cNvSpPr>
              <a:spLocks/>
            </p:cNvSpPr>
            <p:nvPr/>
          </p:nvSpPr>
          <p:spPr bwMode="auto">
            <a:xfrm>
              <a:off x="7740679" y="3112626"/>
              <a:ext cx="5314" cy="2657"/>
            </a:xfrm>
            <a:custGeom>
              <a:avLst/>
              <a:gdLst>
                <a:gd name="T0" fmla="*/ 0 w 6"/>
                <a:gd name="T1" fmla="*/ 0 h 3"/>
                <a:gd name="T2" fmla="*/ 2 w 6"/>
                <a:gd name="T3" fmla="*/ 2 h 3"/>
                <a:gd name="T4" fmla="*/ 4 w 6"/>
                <a:gd name="T5" fmla="*/ 2 h 3"/>
                <a:gd name="T6" fmla="*/ 6 w 6"/>
                <a:gd name="T7" fmla="*/ 2 h 3"/>
                <a:gd name="T8" fmla="*/ 6 w 6"/>
                <a:gd name="T9" fmla="*/ 3 h 3"/>
                <a:gd name="T10" fmla="*/ 6 w 6"/>
                <a:gd name="T11" fmla="*/ 3 h 3"/>
                <a:gd name="T12" fmla="*/ 6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9" name="Freeform 947"/>
            <p:cNvSpPr>
              <a:spLocks/>
            </p:cNvSpPr>
            <p:nvPr/>
          </p:nvSpPr>
          <p:spPr bwMode="auto">
            <a:xfrm>
              <a:off x="7745993" y="3115283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0" name="Freeform 948"/>
            <p:cNvSpPr>
              <a:spLocks/>
            </p:cNvSpPr>
            <p:nvPr/>
          </p:nvSpPr>
          <p:spPr bwMode="auto">
            <a:xfrm>
              <a:off x="7749536" y="3116168"/>
              <a:ext cx="18599" cy="5314"/>
            </a:xfrm>
            <a:custGeom>
              <a:avLst/>
              <a:gdLst>
                <a:gd name="T0" fmla="*/ 0 w 21"/>
                <a:gd name="T1" fmla="*/ 0 h 6"/>
                <a:gd name="T2" fmla="*/ 1 w 21"/>
                <a:gd name="T3" fmla="*/ 2 h 6"/>
                <a:gd name="T4" fmla="*/ 5 w 21"/>
                <a:gd name="T5" fmla="*/ 2 h 6"/>
                <a:gd name="T6" fmla="*/ 8 w 21"/>
                <a:gd name="T7" fmla="*/ 2 h 6"/>
                <a:gd name="T8" fmla="*/ 11 w 21"/>
                <a:gd name="T9" fmla="*/ 2 h 6"/>
                <a:gd name="T10" fmla="*/ 13 w 21"/>
                <a:gd name="T11" fmla="*/ 2 h 6"/>
                <a:gd name="T12" fmla="*/ 15 w 21"/>
                <a:gd name="T13" fmla="*/ 3 h 6"/>
                <a:gd name="T14" fmla="*/ 19 w 21"/>
                <a:gd name="T15" fmla="*/ 4 h 6"/>
                <a:gd name="T16" fmla="*/ 21 w 21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9" y="4"/>
                  </a:lnTo>
                  <a:lnTo>
                    <a:pt x="21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1" name="Freeform 949"/>
            <p:cNvSpPr>
              <a:spLocks/>
            </p:cNvSpPr>
            <p:nvPr/>
          </p:nvSpPr>
          <p:spPr bwMode="auto">
            <a:xfrm>
              <a:off x="7768135" y="3121482"/>
              <a:ext cx="1771" cy="0"/>
            </a:xfrm>
            <a:custGeom>
              <a:avLst/>
              <a:gdLst>
                <a:gd name="T0" fmla="*/ 0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2" name="Line 950"/>
            <p:cNvSpPr>
              <a:spLocks noChangeShapeType="1"/>
            </p:cNvSpPr>
            <p:nvPr/>
          </p:nvSpPr>
          <p:spPr bwMode="auto">
            <a:xfrm>
              <a:off x="7769906" y="3121482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3" name="Freeform 951"/>
            <p:cNvSpPr>
              <a:spLocks/>
            </p:cNvSpPr>
            <p:nvPr/>
          </p:nvSpPr>
          <p:spPr bwMode="auto">
            <a:xfrm>
              <a:off x="7644144" y="3092256"/>
              <a:ext cx="6200" cy="8856"/>
            </a:xfrm>
            <a:custGeom>
              <a:avLst/>
              <a:gdLst>
                <a:gd name="T0" fmla="*/ 1 w 7"/>
                <a:gd name="T1" fmla="*/ 8 h 10"/>
                <a:gd name="T2" fmla="*/ 1 w 7"/>
                <a:gd name="T3" fmla="*/ 10 h 10"/>
                <a:gd name="T4" fmla="*/ 3 w 7"/>
                <a:gd name="T5" fmla="*/ 10 h 10"/>
                <a:gd name="T6" fmla="*/ 3 w 7"/>
                <a:gd name="T7" fmla="*/ 8 h 10"/>
                <a:gd name="T8" fmla="*/ 3 w 7"/>
                <a:gd name="T9" fmla="*/ 7 h 10"/>
                <a:gd name="T10" fmla="*/ 4 w 7"/>
                <a:gd name="T11" fmla="*/ 6 h 10"/>
                <a:gd name="T12" fmla="*/ 4 w 7"/>
                <a:gd name="T13" fmla="*/ 4 h 10"/>
                <a:gd name="T14" fmla="*/ 3 w 7"/>
                <a:gd name="T15" fmla="*/ 3 h 10"/>
                <a:gd name="T16" fmla="*/ 3 w 7"/>
                <a:gd name="T17" fmla="*/ 2 h 10"/>
                <a:gd name="T18" fmla="*/ 0 w 7"/>
                <a:gd name="T19" fmla="*/ 2 h 10"/>
                <a:gd name="T20" fmla="*/ 0 w 7"/>
                <a:gd name="T21" fmla="*/ 2 h 10"/>
                <a:gd name="T22" fmla="*/ 0 w 7"/>
                <a:gd name="T23" fmla="*/ 0 h 10"/>
                <a:gd name="T24" fmla="*/ 0 w 7"/>
                <a:gd name="T25" fmla="*/ 0 h 10"/>
                <a:gd name="T26" fmla="*/ 1 w 7"/>
                <a:gd name="T27" fmla="*/ 0 h 10"/>
                <a:gd name="T28" fmla="*/ 1 w 7"/>
                <a:gd name="T29" fmla="*/ 0 h 10"/>
                <a:gd name="T30" fmla="*/ 3 w 7"/>
                <a:gd name="T31" fmla="*/ 0 h 10"/>
                <a:gd name="T32" fmla="*/ 3 w 7"/>
                <a:gd name="T33" fmla="*/ 0 h 10"/>
                <a:gd name="T34" fmla="*/ 4 w 7"/>
                <a:gd name="T35" fmla="*/ 2 h 10"/>
                <a:gd name="T36" fmla="*/ 5 w 7"/>
                <a:gd name="T37" fmla="*/ 2 h 10"/>
                <a:gd name="T38" fmla="*/ 5 w 7"/>
                <a:gd name="T39" fmla="*/ 2 h 10"/>
                <a:gd name="T40" fmla="*/ 7 w 7"/>
                <a:gd name="T4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1" y="8"/>
                  </a:move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4" name="Freeform 952"/>
            <p:cNvSpPr>
              <a:spLocks/>
            </p:cNvSpPr>
            <p:nvPr/>
          </p:nvSpPr>
          <p:spPr bwMode="auto">
            <a:xfrm>
              <a:off x="7627317" y="3088713"/>
              <a:ext cx="3543" cy="177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5" name="Freeform 953"/>
            <p:cNvSpPr>
              <a:spLocks/>
            </p:cNvSpPr>
            <p:nvPr/>
          </p:nvSpPr>
          <p:spPr bwMode="auto">
            <a:xfrm>
              <a:off x="7650343" y="3094913"/>
              <a:ext cx="16827" cy="10628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3 h 12"/>
                <a:gd name="T6" fmla="*/ 0 w 19"/>
                <a:gd name="T7" fmla="*/ 5 h 12"/>
                <a:gd name="T8" fmla="*/ 0 w 19"/>
                <a:gd name="T9" fmla="*/ 5 h 12"/>
                <a:gd name="T10" fmla="*/ 0 w 19"/>
                <a:gd name="T11" fmla="*/ 5 h 12"/>
                <a:gd name="T12" fmla="*/ 1 w 19"/>
                <a:gd name="T13" fmla="*/ 5 h 12"/>
                <a:gd name="T14" fmla="*/ 3 w 19"/>
                <a:gd name="T15" fmla="*/ 5 h 12"/>
                <a:gd name="T16" fmla="*/ 3 w 19"/>
                <a:gd name="T17" fmla="*/ 4 h 12"/>
                <a:gd name="T18" fmla="*/ 4 w 19"/>
                <a:gd name="T19" fmla="*/ 4 h 12"/>
                <a:gd name="T20" fmla="*/ 7 w 19"/>
                <a:gd name="T21" fmla="*/ 3 h 12"/>
                <a:gd name="T22" fmla="*/ 8 w 19"/>
                <a:gd name="T23" fmla="*/ 3 h 12"/>
                <a:gd name="T24" fmla="*/ 11 w 19"/>
                <a:gd name="T25" fmla="*/ 4 h 12"/>
                <a:gd name="T26" fmla="*/ 12 w 19"/>
                <a:gd name="T27" fmla="*/ 4 h 12"/>
                <a:gd name="T28" fmla="*/ 12 w 19"/>
                <a:gd name="T29" fmla="*/ 4 h 12"/>
                <a:gd name="T30" fmla="*/ 12 w 19"/>
                <a:gd name="T31" fmla="*/ 7 h 12"/>
                <a:gd name="T32" fmla="*/ 11 w 19"/>
                <a:gd name="T33" fmla="*/ 8 h 12"/>
                <a:gd name="T34" fmla="*/ 11 w 19"/>
                <a:gd name="T35" fmla="*/ 8 h 12"/>
                <a:gd name="T36" fmla="*/ 11 w 19"/>
                <a:gd name="T37" fmla="*/ 9 h 12"/>
                <a:gd name="T38" fmla="*/ 11 w 19"/>
                <a:gd name="T39" fmla="*/ 9 h 12"/>
                <a:gd name="T40" fmla="*/ 12 w 19"/>
                <a:gd name="T41" fmla="*/ 9 h 12"/>
                <a:gd name="T42" fmla="*/ 15 w 19"/>
                <a:gd name="T43" fmla="*/ 9 h 12"/>
                <a:gd name="T44" fmla="*/ 16 w 19"/>
                <a:gd name="T45" fmla="*/ 9 h 12"/>
                <a:gd name="T46" fmla="*/ 17 w 19"/>
                <a:gd name="T47" fmla="*/ 9 h 12"/>
                <a:gd name="T48" fmla="*/ 17 w 19"/>
                <a:gd name="T49" fmla="*/ 11 h 12"/>
                <a:gd name="T50" fmla="*/ 19 w 19"/>
                <a:gd name="T51" fmla="*/ 12 h 12"/>
                <a:gd name="T52" fmla="*/ 19 w 19"/>
                <a:gd name="T5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19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6" name="Freeform 954"/>
            <p:cNvSpPr>
              <a:spLocks/>
            </p:cNvSpPr>
            <p:nvPr/>
          </p:nvSpPr>
          <p:spPr bwMode="auto">
            <a:xfrm>
              <a:off x="7630859" y="3090484"/>
              <a:ext cx="14170" cy="8856"/>
            </a:xfrm>
            <a:custGeom>
              <a:avLst/>
              <a:gdLst>
                <a:gd name="T0" fmla="*/ 0 w 16"/>
                <a:gd name="T1" fmla="*/ 0 h 10"/>
                <a:gd name="T2" fmla="*/ 0 w 16"/>
                <a:gd name="T3" fmla="*/ 1 h 10"/>
                <a:gd name="T4" fmla="*/ 2 w 16"/>
                <a:gd name="T5" fmla="*/ 2 h 10"/>
                <a:gd name="T6" fmla="*/ 3 w 16"/>
                <a:gd name="T7" fmla="*/ 2 h 10"/>
                <a:gd name="T8" fmla="*/ 3 w 16"/>
                <a:gd name="T9" fmla="*/ 4 h 10"/>
                <a:gd name="T10" fmla="*/ 3 w 16"/>
                <a:gd name="T11" fmla="*/ 4 h 10"/>
                <a:gd name="T12" fmla="*/ 2 w 16"/>
                <a:gd name="T13" fmla="*/ 4 h 10"/>
                <a:gd name="T14" fmla="*/ 2 w 16"/>
                <a:gd name="T15" fmla="*/ 5 h 10"/>
                <a:gd name="T16" fmla="*/ 0 w 16"/>
                <a:gd name="T17" fmla="*/ 5 h 10"/>
                <a:gd name="T18" fmla="*/ 0 w 16"/>
                <a:gd name="T19" fmla="*/ 5 h 10"/>
                <a:gd name="T20" fmla="*/ 2 w 16"/>
                <a:gd name="T21" fmla="*/ 6 h 10"/>
                <a:gd name="T22" fmla="*/ 2 w 16"/>
                <a:gd name="T23" fmla="*/ 6 h 10"/>
                <a:gd name="T24" fmla="*/ 3 w 16"/>
                <a:gd name="T25" fmla="*/ 8 h 10"/>
                <a:gd name="T26" fmla="*/ 4 w 16"/>
                <a:gd name="T27" fmla="*/ 8 h 10"/>
                <a:gd name="T28" fmla="*/ 6 w 16"/>
                <a:gd name="T29" fmla="*/ 6 h 10"/>
                <a:gd name="T30" fmla="*/ 6 w 16"/>
                <a:gd name="T31" fmla="*/ 6 h 10"/>
                <a:gd name="T32" fmla="*/ 7 w 16"/>
                <a:gd name="T33" fmla="*/ 5 h 10"/>
                <a:gd name="T34" fmla="*/ 8 w 16"/>
                <a:gd name="T35" fmla="*/ 4 h 10"/>
                <a:gd name="T36" fmla="*/ 10 w 16"/>
                <a:gd name="T37" fmla="*/ 4 h 10"/>
                <a:gd name="T38" fmla="*/ 11 w 16"/>
                <a:gd name="T39" fmla="*/ 4 h 10"/>
                <a:gd name="T40" fmla="*/ 12 w 16"/>
                <a:gd name="T41" fmla="*/ 5 h 10"/>
                <a:gd name="T42" fmla="*/ 14 w 16"/>
                <a:gd name="T43" fmla="*/ 6 h 10"/>
                <a:gd name="T44" fmla="*/ 15 w 16"/>
                <a:gd name="T45" fmla="*/ 6 h 10"/>
                <a:gd name="T46" fmla="*/ 16 w 16"/>
                <a:gd name="T47" fmla="*/ 6 h 10"/>
                <a:gd name="T48" fmla="*/ 16 w 16"/>
                <a:gd name="T49" fmla="*/ 8 h 10"/>
                <a:gd name="T50" fmla="*/ 16 w 16"/>
                <a:gd name="T51" fmla="*/ 9 h 10"/>
                <a:gd name="T52" fmla="*/ 16 w 16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7" name="Freeform 955"/>
            <p:cNvSpPr>
              <a:spLocks/>
            </p:cNvSpPr>
            <p:nvPr/>
          </p:nvSpPr>
          <p:spPr bwMode="auto">
            <a:xfrm>
              <a:off x="7689312" y="3105540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0 h 2"/>
                <a:gd name="T4" fmla="*/ 2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8" name="Freeform 956"/>
            <p:cNvSpPr>
              <a:spLocks/>
            </p:cNvSpPr>
            <p:nvPr/>
          </p:nvSpPr>
          <p:spPr bwMode="auto">
            <a:xfrm>
              <a:off x="7684884" y="3101998"/>
              <a:ext cx="4428" cy="3543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0 h 4"/>
                <a:gd name="T4" fmla="*/ 1 w 5"/>
                <a:gd name="T5" fmla="*/ 0 h 4"/>
                <a:gd name="T6" fmla="*/ 1 w 5"/>
                <a:gd name="T7" fmla="*/ 1 h 4"/>
                <a:gd name="T8" fmla="*/ 1 w 5"/>
                <a:gd name="T9" fmla="*/ 1 h 4"/>
                <a:gd name="T10" fmla="*/ 3 w 5"/>
                <a:gd name="T11" fmla="*/ 3 h 4"/>
                <a:gd name="T12" fmla="*/ 5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5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9" name="Freeform 957"/>
            <p:cNvSpPr>
              <a:spLocks/>
            </p:cNvSpPr>
            <p:nvPr/>
          </p:nvSpPr>
          <p:spPr bwMode="auto">
            <a:xfrm>
              <a:off x="7667171" y="3102884"/>
              <a:ext cx="17713" cy="2657"/>
            </a:xfrm>
            <a:custGeom>
              <a:avLst/>
              <a:gdLst>
                <a:gd name="T0" fmla="*/ 0 w 20"/>
                <a:gd name="T1" fmla="*/ 3 h 3"/>
                <a:gd name="T2" fmla="*/ 2 w 20"/>
                <a:gd name="T3" fmla="*/ 3 h 3"/>
                <a:gd name="T4" fmla="*/ 4 w 20"/>
                <a:gd name="T5" fmla="*/ 3 h 3"/>
                <a:gd name="T6" fmla="*/ 5 w 20"/>
                <a:gd name="T7" fmla="*/ 3 h 3"/>
                <a:gd name="T8" fmla="*/ 5 w 20"/>
                <a:gd name="T9" fmla="*/ 2 h 3"/>
                <a:gd name="T10" fmla="*/ 16 w 20"/>
                <a:gd name="T11" fmla="*/ 0 h 3"/>
                <a:gd name="T12" fmla="*/ 19 w 20"/>
                <a:gd name="T13" fmla="*/ 0 h 3"/>
                <a:gd name="T14" fmla="*/ 20 w 20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0" name="Freeform 958"/>
            <p:cNvSpPr>
              <a:spLocks/>
            </p:cNvSpPr>
            <p:nvPr/>
          </p:nvSpPr>
          <p:spPr bwMode="auto">
            <a:xfrm>
              <a:off x="7691969" y="3104655"/>
              <a:ext cx="48711" cy="7971"/>
            </a:xfrm>
            <a:custGeom>
              <a:avLst/>
              <a:gdLst>
                <a:gd name="T0" fmla="*/ 0 w 55"/>
                <a:gd name="T1" fmla="*/ 3 h 9"/>
                <a:gd name="T2" fmla="*/ 1 w 55"/>
                <a:gd name="T3" fmla="*/ 4 h 9"/>
                <a:gd name="T4" fmla="*/ 7 w 55"/>
                <a:gd name="T5" fmla="*/ 4 h 9"/>
                <a:gd name="T6" fmla="*/ 10 w 55"/>
                <a:gd name="T7" fmla="*/ 5 h 9"/>
                <a:gd name="T8" fmla="*/ 10 w 55"/>
                <a:gd name="T9" fmla="*/ 5 h 9"/>
                <a:gd name="T10" fmla="*/ 11 w 55"/>
                <a:gd name="T11" fmla="*/ 4 h 9"/>
                <a:gd name="T12" fmla="*/ 12 w 55"/>
                <a:gd name="T13" fmla="*/ 3 h 9"/>
                <a:gd name="T14" fmla="*/ 14 w 55"/>
                <a:gd name="T15" fmla="*/ 1 h 9"/>
                <a:gd name="T16" fmla="*/ 15 w 55"/>
                <a:gd name="T17" fmla="*/ 0 h 9"/>
                <a:gd name="T18" fmla="*/ 16 w 55"/>
                <a:gd name="T19" fmla="*/ 0 h 9"/>
                <a:gd name="T20" fmla="*/ 16 w 55"/>
                <a:gd name="T21" fmla="*/ 0 h 9"/>
                <a:gd name="T22" fmla="*/ 18 w 55"/>
                <a:gd name="T23" fmla="*/ 0 h 9"/>
                <a:gd name="T24" fmla="*/ 20 w 55"/>
                <a:gd name="T25" fmla="*/ 0 h 9"/>
                <a:gd name="T26" fmla="*/ 23 w 55"/>
                <a:gd name="T27" fmla="*/ 1 h 9"/>
                <a:gd name="T28" fmla="*/ 27 w 55"/>
                <a:gd name="T29" fmla="*/ 3 h 9"/>
                <a:gd name="T30" fmla="*/ 32 w 55"/>
                <a:gd name="T31" fmla="*/ 5 h 9"/>
                <a:gd name="T32" fmla="*/ 35 w 55"/>
                <a:gd name="T33" fmla="*/ 7 h 9"/>
                <a:gd name="T34" fmla="*/ 38 w 55"/>
                <a:gd name="T35" fmla="*/ 8 h 9"/>
                <a:gd name="T36" fmla="*/ 41 w 55"/>
                <a:gd name="T37" fmla="*/ 8 h 9"/>
                <a:gd name="T38" fmla="*/ 45 w 55"/>
                <a:gd name="T39" fmla="*/ 8 h 9"/>
                <a:gd name="T40" fmla="*/ 47 w 55"/>
                <a:gd name="T41" fmla="*/ 8 h 9"/>
                <a:gd name="T42" fmla="*/ 50 w 55"/>
                <a:gd name="T43" fmla="*/ 8 h 9"/>
                <a:gd name="T44" fmla="*/ 55 w 55"/>
                <a:gd name="T4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9">
                  <a:moveTo>
                    <a:pt x="0" y="3"/>
                  </a:moveTo>
                  <a:lnTo>
                    <a:pt x="1" y="4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8" y="8"/>
                  </a:lnTo>
                  <a:lnTo>
                    <a:pt x="41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5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1" name="Freeform 959"/>
            <p:cNvSpPr>
              <a:spLocks/>
            </p:cNvSpPr>
            <p:nvPr/>
          </p:nvSpPr>
          <p:spPr bwMode="auto">
            <a:xfrm>
              <a:off x="7637944" y="3080742"/>
              <a:ext cx="1771" cy="88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2" name="Freeform 960"/>
            <p:cNvSpPr>
              <a:spLocks/>
            </p:cNvSpPr>
            <p:nvPr/>
          </p:nvSpPr>
          <p:spPr bwMode="auto">
            <a:xfrm>
              <a:off x="7627317" y="3081628"/>
              <a:ext cx="13285" cy="9742"/>
            </a:xfrm>
            <a:custGeom>
              <a:avLst/>
              <a:gdLst>
                <a:gd name="T0" fmla="*/ 12 w 15"/>
                <a:gd name="T1" fmla="*/ 0 h 11"/>
                <a:gd name="T2" fmla="*/ 12 w 15"/>
                <a:gd name="T3" fmla="*/ 2 h 11"/>
                <a:gd name="T4" fmla="*/ 12 w 15"/>
                <a:gd name="T5" fmla="*/ 2 h 11"/>
                <a:gd name="T6" fmla="*/ 12 w 15"/>
                <a:gd name="T7" fmla="*/ 2 h 11"/>
                <a:gd name="T8" fmla="*/ 14 w 15"/>
                <a:gd name="T9" fmla="*/ 3 h 11"/>
                <a:gd name="T10" fmla="*/ 15 w 15"/>
                <a:gd name="T11" fmla="*/ 3 h 11"/>
                <a:gd name="T12" fmla="*/ 15 w 15"/>
                <a:gd name="T13" fmla="*/ 4 h 11"/>
                <a:gd name="T14" fmla="*/ 15 w 15"/>
                <a:gd name="T15" fmla="*/ 4 h 11"/>
                <a:gd name="T16" fmla="*/ 14 w 15"/>
                <a:gd name="T17" fmla="*/ 6 h 11"/>
                <a:gd name="T18" fmla="*/ 14 w 15"/>
                <a:gd name="T19" fmla="*/ 6 h 11"/>
                <a:gd name="T20" fmla="*/ 12 w 15"/>
                <a:gd name="T21" fmla="*/ 6 h 11"/>
                <a:gd name="T22" fmla="*/ 10 w 15"/>
                <a:gd name="T23" fmla="*/ 4 h 11"/>
                <a:gd name="T24" fmla="*/ 8 w 15"/>
                <a:gd name="T25" fmla="*/ 4 h 11"/>
                <a:gd name="T26" fmla="*/ 7 w 15"/>
                <a:gd name="T27" fmla="*/ 6 h 11"/>
                <a:gd name="T28" fmla="*/ 7 w 15"/>
                <a:gd name="T29" fmla="*/ 6 h 11"/>
                <a:gd name="T30" fmla="*/ 7 w 15"/>
                <a:gd name="T31" fmla="*/ 6 h 11"/>
                <a:gd name="T32" fmla="*/ 7 w 15"/>
                <a:gd name="T33" fmla="*/ 7 h 11"/>
                <a:gd name="T34" fmla="*/ 8 w 15"/>
                <a:gd name="T35" fmla="*/ 7 h 11"/>
                <a:gd name="T36" fmla="*/ 8 w 15"/>
                <a:gd name="T37" fmla="*/ 8 h 11"/>
                <a:gd name="T38" fmla="*/ 10 w 15"/>
                <a:gd name="T39" fmla="*/ 8 h 11"/>
                <a:gd name="T40" fmla="*/ 11 w 15"/>
                <a:gd name="T41" fmla="*/ 8 h 11"/>
                <a:gd name="T42" fmla="*/ 11 w 15"/>
                <a:gd name="T43" fmla="*/ 10 h 11"/>
                <a:gd name="T44" fmla="*/ 11 w 15"/>
                <a:gd name="T45" fmla="*/ 10 h 11"/>
                <a:gd name="T46" fmla="*/ 11 w 15"/>
                <a:gd name="T47" fmla="*/ 11 h 11"/>
                <a:gd name="T48" fmla="*/ 10 w 15"/>
                <a:gd name="T49" fmla="*/ 11 h 11"/>
                <a:gd name="T50" fmla="*/ 8 w 15"/>
                <a:gd name="T51" fmla="*/ 11 h 11"/>
                <a:gd name="T52" fmla="*/ 8 w 15"/>
                <a:gd name="T53" fmla="*/ 11 h 11"/>
                <a:gd name="T54" fmla="*/ 7 w 15"/>
                <a:gd name="T55" fmla="*/ 11 h 11"/>
                <a:gd name="T56" fmla="*/ 7 w 15"/>
                <a:gd name="T57" fmla="*/ 10 h 11"/>
                <a:gd name="T58" fmla="*/ 6 w 15"/>
                <a:gd name="T59" fmla="*/ 8 h 11"/>
                <a:gd name="T60" fmla="*/ 6 w 15"/>
                <a:gd name="T61" fmla="*/ 7 h 11"/>
                <a:gd name="T62" fmla="*/ 6 w 15"/>
                <a:gd name="T63" fmla="*/ 6 h 11"/>
                <a:gd name="T64" fmla="*/ 4 w 15"/>
                <a:gd name="T65" fmla="*/ 6 h 11"/>
                <a:gd name="T66" fmla="*/ 4 w 15"/>
                <a:gd name="T67" fmla="*/ 4 h 11"/>
                <a:gd name="T68" fmla="*/ 3 w 15"/>
                <a:gd name="T69" fmla="*/ 4 h 11"/>
                <a:gd name="T70" fmla="*/ 2 w 15"/>
                <a:gd name="T71" fmla="*/ 6 h 11"/>
                <a:gd name="T72" fmla="*/ 0 w 15"/>
                <a:gd name="T73" fmla="*/ 6 h 11"/>
                <a:gd name="T74" fmla="*/ 0 w 15"/>
                <a:gd name="T7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1">
                  <a:moveTo>
                    <a:pt x="12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3" name="Freeform 961"/>
            <p:cNvSpPr>
              <a:spLocks/>
            </p:cNvSpPr>
            <p:nvPr/>
          </p:nvSpPr>
          <p:spPr bwMode="auto">
            <a:xfrm>
              <a:off x="7626431" y="3066572"/>
              <a:ext cx="886" cy="88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4" name="Freeform 962"/>
            <p:cNvSpPr>
              <a:spLocks/>
            </p:cNvSpPr>
            <p:nvPr/>
          </p:nvSpPr>
          <p:spPr bwMode="auto">
            <a:xfrm>
              <a:off x="7626431" y="3063915"/>
              <a:ext cx="4428" cy="2657"/>
            </a:xfrm>
            <a:custGeom>
              <a:avLst/>
              <a:gdLst>
                <a:gd name="T0" fmla="*/ 1 w 5"/>
                <a:gd name="T1" fmla="*/ 3 h 3"/>
                <a:gd name="T2" fmla="*/ 1 w 5"/>
                <a:gd name="T3" fmla="*/ 3 h 3"/>
                <a:gd name="T4" fmla="*/ 0 w 5"/>
                <a:gd name="T5" fmla="*/ 1 h 3"/>
                <a:gd name="T6" fmla="*/ 0 w 5"/>
                <a:gd name="T7" fmla="*/ 0 h 3"/>
                <a:gd name="T8" fmla="*/ 0 w 5"/>
                <a:gd name="T9" fmla="*/ 0 h 3"/>
                <a:gd name="T10" fmla="*/ 0 w 5"/>
                <a:gd name="T11" fmla="*/ 0 h 3"/>
                <a:gd name="T12" fmla="*/ 1 w 5"/>
                <a:gd name="T13" fmla="*/ 0 h 3"/>
                <a:gd name="T14" fmla="*/ 1 w 5"/>
                <a:gd name="T15" fmla="*/ 0 h 3"/>
                <a:gd name="T16" fmla="*/ 3 w 5"/>
                <a:gd name="T17" fmla="*/ 1 h 3"/>
                <a:gd name="T18" fmla="*/ 5 w 5"/>
                <a:gd name="T19" fmla="*/ 1 h 3"/>
                <a:gd name="T20" fmla="*/ 5 w 5"/>
                <a:gd name="T21" fmla="*/ 3 h 3"/>
                <a:gd name="T22" fmla="*/ 5 w 5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5" name="Freeform 963"/>
            <p:cNvSpPr>
              <a:spLocks/>
            </p:cNvSpPr>
            <p:nvPr/>
          </p:nvSpPr>
          <p:spPr bwMode="auto">
            <a:xfrm>
              <a:off x="7630859" y="3066572"/>
              <a:ext cx="0" cy="886"/>
            </a:xfrm>
            <a:custGeom>
              <a:avLst/>
              <a:gdLst>
                <a:gd name="T0" fmla="*/ 0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6" name="Freeform 964"/>
            <p:cNvSpPr>
              <a:spLocks/>
            </p:cNvSpPr>
            <p:nvPr/>
          </p:nvSpPr>
          <p:spPr bwMode="auto">
            <a:xfrm>
              <a:off x="7630859" y="3066572"/>
              <a:ext cx="10628" cy="14170"/>
            </a:xfrm>
            <a:custGeom>
              <a:avLst/>
              <a:gdLst>
                <a:gd name="T0" fmla="*/ 0 w 12"/>
                <a:gd name="T1" fmla="*/ 1 h 16"/>
                <a:gd name="T2" fmla="*/ 0 w 12"/>
                <a:gd name="T3" fmla="*/ 1 h 16"/>
                <a:gd name="T4" fmla="*/ 0 w 12"/>
                <a:gd name="T5" fmla="*/ 2 h 16"/>
                <a:gd name="T6" fmla="*/ 2 w 12"/>
                <a:gd name="T7" fmla="*/ 4 h 16"/>
                <a:gd name="T8" fmla="*/ 2 w 12"/>
                <a:gd name="T9" fmla="*/ 4 h 16"/>
                <a:gd name="T10" fmla="*/ 3 w 12"/>
                <a:gd name="T11" fmla="*/ 2 h 16"/>
                <a:gd name="T12" fmla="*/ 3 w 12"/>
                <a:gd name="T13" fmla="*/ 1 h 16"/>
                <a:gd name="T14" fmla="*/ 3 w 12"/>
                <a:gd name="T15" fmla="*/ 1 h 16"/>
                <a:gd name="T16" fmla="*/ 4 w 12"/>
                <a:gd name="T17" fmla="*/ 0 h 16"/>
                <a:gd name="T18" fmla="*/ 6 w 12"/>
                <a:gd name="T19" fmla="*/ 0 h 16"/>
                <a:gd name="T20" fmla="*/ 6 w 12"/>
                <a:gd name="T21" fmla="*/ 0 h 16"/>
                <a:gd name="T22" fmla="*/ 7 w 12"/>
                <a:gd name="T23" fmla="*/ 1 h 16"/>
                <a:gd name="T24" fmla="*/ 8 w 12"/>
                <a:gd name="T25" fmla="*/ 1 h 16"/>
                <a:gd name="T26" fmla="*/ 8 w 12"/>
                <a:gd name="T27" fmla="*/ 2 h 16"/>
                <a:gd name="T28" fmla="*/ 8 w 12"/>
                <a:gd name="T29" fmla="*/ 2 h 16"/>
                <a:gd name="T30" fmla="*/ 7 w 12"/>
                <a:gd name="T31" fmla="*/ 2 h 16"/>
                <a:gd name="T32" fmla="*/ 7 w 12"/>
                <a:gd name="T33" fmla="*/ 2 h 16"/>
                <a:gd name="T34" fmla="*/ 6 w 12"/>
                <a:gd name="T35" fmla="*/ 4 h 16"/>
                <a:gd name="T36" fmla="*/ 6 w 12"/>
                <a:gd name="T37" fmla="*/ 4 h 16"/>
                <a:gd name="T38" fmla="*/ 7 w 12"/>
                <a:gd name="T39" fmla="*/ 5 h 16"/>
                <a:gd name="T40" fmla="*/ 8 w 12"/>
                <a:gd name="T41" fmla="*/ 5 h 16"/>
                <a:gd name="T42" fmla="*/ 10 w 12"/>
                <a:gd name="T43" fmla="*/ 5 h 16"/>
                <a:gd name="T44" fmla="*/ 10 w 12"/>
                <a:gd name="T45" fmla="*/ 5 h 16"/>
                <a:gd name="T46" fmla="*/ 10 w 12"/>
                <a:gd name="T47" fmla="*/ 8 h 16"/>
                <a:gd name="T48" fmla="*/ 10 w 12"/>
                <a:gd name="T49" fmla="*/ 9 h 16"/>
                <a:gd name="T50" fmla="*/ 10 w 12"/>
                <a:gd name="T51" fmla="*/ 9 h 16"/>
                <a:gd name="T52" fmla="*/ 10 w 12"/>
                <a:gd name="T53" fmla="*/ 10 h 16"/>
                <a:gd name="T54" fmla="*/ 10 w 12"/>
                <a:gd name="T55" fmla="*/ 12 h 16"/>
                <a:gd name="T56" fmla="*/ 10 w 12"/>
                <a:gd name="T57" fmla="*/ 12 h 16"/>
                <a:gd name="T58" fmla="*/ 11 w 12"/>
                <a:gd name="T59" fmla="*/ 12 h 16"/>
                <a:gd name="T60" fmla="*/ 12 w 12"/>
                <a:gd name="T61" fmla="*/ 13 h 16"/>
                <a:gd name="T62" fmla="*/ 12 w 12"/>
                <a:gd name="T63" fmla="*/ 13 h 16"/>
                <a:gd name="T64" fmla="*/ 12 w 12"/>
                <a:gd name="T65" fmla="*/ 13 h 16"/>
                <a:gd name="T66" fmla="*/ 12 w 12"/>
                <a:gd name="T67" fmla="*/ 14 h 16"/>
                <a:gd name="T68" fmla="*/ 11 w 12"/>
                <a:gd name="T69" fmla="*/ 14 h 16"/>
                <a:gd name="T70" fmla="*/ 10 w 12"/>
                <a:gd name="T71" fmla="*/ 14 h 16"/>
                <a:gd name="T72" fmla="*/ 10 w 12"/>
                <a:gd name="T73" fmla="*/ 14 h 16"/>
                <a:gd name="T74" fmla="*/ 10 w 12"/>
                <a:gd name="T7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" h="16">
                  <a:moveTo>
                    <a:pt x="0" y="1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7" name="Freeform 965"/>
            <p:cNvSpPr>
              <a:spLocks/>
            </p:cNvSpPr>
            <p:nvPr/>
          </p:nvSpPr>
          <p:spPr bwMode="auto">
            <a:xfrm>
              <a:off x="7620231" y="3066572"/>
              <a:ext cx="4428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3 w 5"/>
                <a:gd name="T4" fmla="*/ 4 w 5"/>
                <a:gd name="T5" fmla="*/ 5 w 5"/>
                <a:gd name="T6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8" name="Freeform 966"/>
            <p:cNvSpPr>
              <a:spLocks/>
            </p:cNvSpPr>
            <p:nvPr/>
          </p:nvSpPr>
          <p:spPr bwMode="auto">
            <a:xfrm>
              <a:off x="7624660" y="3066572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9" name="Freeform 967"/>
            <p:cNvSpPr>
              <a:spLocks/>
            </p:cNvSpPr>
            <p:nvPr/>
          </p:nvSpPr>
          <p:spPr bwMode="auto">
            <a:xfrm>
              <a:off x="7624660" y="3067458"/>
              <a:ext cx="1771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0" name="Line 968"/>
            <p:cNvSpPr>
              <a:spLocks noChangeShapeType="1"/>
            </p:cNvSpPr>
            <p:nvPr/>
          </p:nvSpPr>
          <p:spPr bwMode="auto">
            <a:xfrm>
              <a:off x="7402362" y="2915126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1" name="Freeform 969"/>
            <p:cNvSpPr>
              <a:spLocks/>
            </p:cNvSpPr>
            <p:nvPr/>
          </p:nvSpPr>
          <p:spPr bwMode="auto">
            <a:xfrm>
              <a:off x="7402362" y="2910698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1 h 4"/>
                <a:gd name="T4" fmla="*/ 2 w 3"/>
                <a:gd name="T5" fmla="*/ 1 h 4"/>
                <a:gd name="T6" fmla="*/ 2 w 3"/>
                <a:gd name="T7" fmla="*/ 3 h 4"/>
                <a:gd name="T8" fmla="*/ 3 w 3"/>
                <a:gd name="T9" fmla="*/ 4 h 4"/>
                <a:gd name="T10" fmla="*/ 2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2" name="Freeform 970"/>
            <p:cNvSpPr>
              <a:spLocks/>
            </p:cNvSpPr>
            <p:nvPr/>
          </p:nvSpPr>
          <p:spPr bwMode="auto">
            <a:xfrm>
              <a:off x="7398820" y="2920440"/>
              <a:ext cx="1771" cy="2657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3" name="Freeform 971"/>
            <p:cNvSpPr>
              <a:spLocks/>
            </p:cNvSpPr>
            <p:nvPr/>
          </p:nvSpPr>
          <p:spPr bwMode="auto">
            <a:xfrm>
              <a:off x="7397934" y="2926639"/>
              <a:ext cx="886" cy="177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4" name="Line 972"/>
            <p:cNvSpPr>
              <a:spLocks noChangeShapeType="1"/>
            </p:cNvSpPr>
            <p:nvPr/>
          </p:nvSpPr>
          <p:spPr bwMode="auto">
            <a:xfrm flipH="1">
              <a:off x="7397934" y="2923097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5" name="Freeform 973"/>
            <p:cNvSpPr>
              <a:spLocks/>
            </p:cNvSpPr>
            <p:nvPr/>
          </p:nvSpPr>
          <p:spPr bwMode="auto">
            <a:xfrm>
              <a:off x="7404133" y="291689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6" name="Freeform 974"/>
            <p:cNvSpPr>
              <a:spLocks/>
            </p:cNvSpPr>
            <p:nvPr/>
          </p:nvSpPr>
          <p:spPr bwMode="auto">
            <a:xfrm>
              <a:off x="7400591" y="291778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2 w 4"/>
                <a:gd name="T5" fmla="*/ 2 h 3"/>
                <a:gd name="T6" fmla="*/ 2 w 4"/>
                <a:gd name="T7" fmla="*/ 2 h 3"/>
                <a:gd name="T8" fmla="*/ 1 w 4"/>
                <a:gd name="T9" fmla="*/ 3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7" name="Freeform 975"/>
            <p:cNvSpPr>
              <a:spLocks/>
            </p:cNvSpPr>
            <p:nvPr/>
          </p:nvSpPr>
          <p:spPr bwMode="auto">
            <a:xfrm>
              <a:off x="7405019" y="2883243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3 w 4"/>
                <a:gd name="T3" fmla="*/ 3 h 4"/>
                <a:gd name="T4" fmla="*/ 3 w 4"/>
                <a:gd name="T5" fmla="*/ 3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8" name="Line 976"/>
            <p:cNvSpPr>
              <a:spLocks noChangeShapeType="1"/>
            </p:cNvSpPr>
            <p:nvPr/>
          </p:nvSpPr>
          <p:spPr bwMode="auto">
            <a:xfrm>
              <a:off x="7389963" y="286287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9" name="Freeform 977"/>
            <p:cNvSpPr>
              <a:spLocks/>
            </p:cNvSpPr>
            <p:nvPr/>
          </p:nvSpPr>
          <p:spPr bwMode="auto">
            <a:xfrm>
              <a:off x="7389963" y="2862873"/>
              <a:ext cx="8856" cy="9742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0 w 10"/>
                <a:gd name="T5" fmla="*/ 1 h 11"/>
                <a:gd name="T6" fmla="*/ 0 w 10"/>
                <a:gd name="T7" fmla="*/ 3 h 11"/>
                <a:gd name="T8" fmla="*/ 0 w 10"/>
                <a:gd name="T9" fmla="*/ 3 h 11"/>
                <a:gd name="T10" fmla="*/ 1 w 10"/>
                <a:gd name="T11" fmla="*/ 4 h 11"/>
                <a:gd name="T12" fmla="*/ 1 w 10"/>
                <a:gd name="T13" fmla="*/ 5 h 11"/>
                <a:gd name="T14" fmla="*/ 1 w 10"/>
                <a:gd name="T15" fmla="*/ 5 h 11"/>
                <a:gd name="T16" fmla="*/ 1 w 10"/>
                <a:gd name="T17" fmla="*/ 7 h 11"/>
                <a:gd name="T18" fmla="*/ 1 w 10"/>
                <a:gd name="T19" fmla="*/ 7 h 11"/>
                <a:gd name="T20" fmla="*/ 1 w 10"/>
                <a:gd name="T21" fmla="*/ 8 h 11"/>
                <a:gd name="T22" fmla="*/ 1 w 10"/>
                <a:gd name="T23" fmla="*/ 8 h 11"/>
                <a:gd name="T24" fmla="*/ 2 w 10"/>
                <a:gd name="T25" fmla="*/ 10 h 11"/>
                <a:gd name="T26" fmla="*/ 4 w 10"/>
                <a:gd name="T27" fmla="*/ 10 h 11"/>
                <a:gd name="T28" fmla="*/ 6 w 10"/>
                <a:gd name="T29" fmla="*/ 11 h 11"/>
                <a:gd name="T30" fmla="*/ 9 w 10"/>
                <a:gd name="T31" fmla="*/ 11 h 11"/>
                <a:gd name="T32" fmla="*/ 10 w 10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0" name="Freeform 978"/>
            <p:cNvSpPr>
              <a:spLocks/>
            </p:cNvSpPr>
            <p:nvPr/>
          </p:nvSpPr>
          <p:spPr bwMode="auto">
            <a:xfrm>
              <a:off x="7378450" y="2856673"/>
              <a:ext cx="5314" cy="3543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3 w 6"/>
                <a:gd name="T5" fmla="*/ 3 h 4"/>
                <a:gd name="T6" fmla="*/ 3 w 6"/>
                <a:gd name="T7" fmla="*/ 4 h 4"/>
                <a:gd name="T8" fmla="*/ 6 w 6"/>
                <a:gd name="T9" fmla="*/ 4 h 4"/>
                <a:gd name="T10" fmla="*/ 6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1" name="Freeform 979"/>
            <p:cNvSpPr>
              <a:spLocks/>
            </p:cNvSpPr>
            <p:nvPr/>
          </p:nvSpPr>
          <p:spPr bwMode="auto">
            <a:xfrm>
              <a:off x="7374021" y="2856673"/>
              <a:ext cx="4428" cy="0"/>
            </a:xfrm>
            <a:custGeom>
              <a:avLst/>
              <a:gdLst>
                <a:gd name="T0" fmla="*/ 0 w 5"/>
                <a:gd name="T1" fmla="*/ 1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2" name="Freeform 980"/>
            <p:cNvSpPr>
              <a:spLocks/>
            </p:cNvSpPr>
            <p:nvPr/>
          </p:nvSpPr>
          <p:spPr bwMode="auto">
            <a:xfrm>
              <a:off x="7383763" y="2860216"/>
              <a:ext cx="6200" cy="2657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0 h 3"/>
                <a:gd name="T4" fmla="*/ 4 w 7"/>
                <a:gd name="T5" fmla="*/ 0 h 3"/>
                <a:gd name="T6" fmla="*/ 4 w 7"/>
                <a:gd name="T7" fmla="*/ 2 h 3"/>
                <a:gd name="T8" fmla="*/ 5 w 7"/>
                <a:gd name="T9" fmla="*/ 2 h 3"/>
                <a:gd name="T10" fmla="*/ 7 w 7"/>
                <a:gd name="T11" fmla="*/ 2 h 3"/>
                <a:gd name="T12" fmla="*/ 7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3" name="Freeform 981"/>
            <p:cNvSpPr>
              <a:spLocks/>
            </p:cNvSpPr>
            <p:nvPr/>
          </p:nvSpPr>
          <p:spPr bwMode="auto">
            <a:xfrm>
              <a:off x="7398820" y="2872615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3 h 4"/>
                <a:gd name="T10" fmla="*/ 3 w 3"/>
                <a:gd name="T11" fmla="*/ 4 h 4"/>
                <a:gd name="T12" fmla="*/ 3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4" name="Freeform 982"/>
            <p:cNvSpPr>
              <a:spLocks/>
            </p:cNvSpPr>
            <p:nvPr/>
          </p:nvSpPr>
          <p:spPr bwMode="auto">
            <a:xfrm>
              <a:off x="7401476" y="2876158"/>
              <a:ext cx="2657" cy="7085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3 h 8"/>
                <a:gd name="T6" fmla="*/ 1 w 3"/>
                <a:gd name="T7" fmla="*/ 5 h 8"/>
                <a:gd name="T8" fmla="*/ 1 w 3"/>
                <a:gd name="T9" fmla="*/ 7 h 8"/>
                <a:gd name="T10" fmla="*/ 3 w 3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5" name="Freeform 983"/>
            <p:cNvSpPr>
              <a:spLocks/>
            </p:cNvSpPr>
            <p:nvPr/>
          </p:nvSpPr>
          <p:spPr bwMode="auto">
            <a:xfrm>
              <a:off x="7404133" y="2883243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6" name="Freeform 984"/>
            <p:cNvSpPr>
              <a:spLocks/>
            </p:cNvSpPr>
            <p:nvPr/>
          </p:nvSpPr>
          <p:spPr bwMode="auto">
            <a:xfrm>
              <a:off x="7405019" y="2886785"/>
              <a:ext cx="3543" cy="12399"/>
            </a:xfrm>
            <a:custGeom>
              <a:avLst/>
              <a:gdLst>
                <a:gd name="T0" fmla="*/ 4 w 4"/>
                <a:gd name="T1" fmla="*/ 0 h 14"/>
                <a:gd name="T2" fmla="*/ 4 w 4"/>
                <a:gd name="T3" fmla="*/ 0 h 14"/>
                <a:gd name="T4" fmla="*/ 4 w 4"/>
                <a:gd name="T5" fmla="*/ 1 h 14"/>
                <a:gd name="T6" fmla="*/ 1 w 4"/>
                <a:gd name="T7" fmla="*/ 1 h 14"/>
                <a:gd name="T8" fmla="*/ 0 w 4"/>
                <a:gd name="T9" fmla="*/ 3 h 14"/>
                <a:gd name="T10" fmla="*/ 0 w 4"/>
                <a:gd name="T11" fmla="*/ 4 h 14"/>
                <a:gd name="T12" fmla="*/ 0 w 4"/>
                <a:gd name="T13" fmla="*/ 4 h 14"/>
                <a:gd name="T14" fmla="*/ 0 w 4"/>
                <a:gd name="T15" fmla="*/ 5 h 14"/>
                <a:gd name="T16" fmla="*/ 1 w 4"/>
                <a:gd name="T17" fmla="*/ 5 h 14"/>
                <a:gd name="T18" fmla="*/ 3 w 4"/>
                <a:gd name="T19" fmla="*/ 7 h 14"/>
                <a:gd name="T20" fmla="*/ 3 w 4"/>
                <a:gd name="T21" fmla="*/ 7 h 14"/>
                <a:gd name="T22" fmla="*/ 3 w 4"/>
                <a:gd name="T23" fmla="*/ 7 h 14"/>
                <a:gd name="T24" fmla="*/ 3 w 4"/>
                <a:gd name="T25" fmla="*/ 8 h 14"/>
                <a:gd name="T26" fmla="*/ 3 w 4"/>
                <a:gd name="T27" fmla="*/ 11 h 14"/>
                <a:gd name="T28" fmla="*/ 1 w 4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1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7" name="Freeform 985"/>
            <p:cNvSpPr>
              <a:spLocks/>
            </p:cNvSpPr>
            <p:nvPr/>
          </p:nvSpPr>
          <p:spPr bwMode="auto">
            <a:xfrm>
              <a:off x="7405019" y="2899184"/>
              <a:ext cx="3543" cy="35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4 w 4"/>
                <a:gd name="T9" fmla="*/ 1 h 4"/>
                <a:gd name="T10" fmla="*/ 4 w 4"/>
                <a:gd name="T11" fmla="*/ 2 h 4"/>
                <a:gd name="T12" fmla="*/ 3 w 4"/>
                <a:gd name="T13" fmla="*/ 2 h 4"/>
                <a:gd name="T14" fmla="*/ 3 w 4"/>
                <a:gd name="T15" fmla="*/ 2 h 4"/>
                <a:gd name="T16" fmla="*/ 1 w 4"/>
                <a:gd name="T17" fmla="*/ 4 h 4"/>
                <a:gd name="T18" fmla="*/ 1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8" name="Freeform 986"/>
            <p:cNvSpPr>
              <a:spLocks/>
            </p:cNvSpPr>
            <p:nvPr/>
          </p:nvSpPr>
          <p:spPr bwMode="auto">
            <a:xfrm>
              <a:off x="7404133" y="2902727"/>
              <a:ext cx="1771" cy="3543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1 w 2"/>
                <a:gd name="T11" fmla="*/ 4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9" name="Freeform 987"/>
            <p:cNvSpPr>
              <a:spLocks/>
            </p:cNvSpPr>
            <p:nvPr/>
          </p:nvSpPr>
          <p:spPr bwMode="auto">
            <a:xfrm>
              <a:off x="7402362" y="2906270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2 h 5"/>
                <a:gd name="T4" fmla="*/ 0 w 2"/>
                <a:gd name="T5" fmla="*/ 4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0" name="Line 988"/>
            <p:cNvSpPr>
              <a:spLocks noChangeShapeType="1"/>
            </p:cNvSpPr>
            <p:nvPr/>
          </p:nvSpPr>
          <p:spPr bwMode="auto">
            <a:xfrm>
              <a:off x="7996632" y="3078971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1" name="Freeform 989"/>
            <p:cNvSpPr>
              <a:spLocks/>
            </p:cNvSpPr>
            <p:nvPr/>
          </p:nvSpPr>
          <p:spPr bwMode="auto">
            <a:xfrm>
              <a:off x="7994860" y="3078971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2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2" name="Freeform 990"/>
            <p:cNvSpPr>
              <a:spLocks/>
            </p:cNvSpPr>
            <p:nvPr/>
          </p:nvSpPr>
          <p:spPr bwMode="auto">
            <a:xfrm>
              <a:off x="7991318" y="3078971"/>
              <a:ext cx="3543" cy="0"/>
            </a:xfrm>
            <a:custGeom>
              <a:avLst/>
              <a:gdLst>
                <a:gd name="T0" fmla="*/ 0 w 4"/>
                <a:gd name="T1" fmla="*/ 0 w 4"/>
                <a:gd name="T2" fmla="*/ 1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3" name="Line 991"/>
            <p:cNvSpPr>
              <a:spLocks noChangeShapeType="1"/>
            </p:cNvSpPr>
            <p:nvPr/>
          </p:nvSpPr>
          <p:spPr bwMode="auto">
            <a:xfrm>
              <a:off x="7986890" y="3078085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4" name="Freeform 992"/>
            <p:cNvSpPr>
              <a:spLocks/>
            </p:cNvSpPr>
            <p:nvPr/>
          </p:nvSpPr>
          <p:spPr bwMode="auto">
            <a:xfrm>
              <a:off x="7988661" y="3078085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5" name="Freeform 993"/>
            <p:cNvSpPr>
              <a:spLocks/>
            </p:cNvSpPr>
            <p:nvPr/>
          </p:nvSpPr>
          <p:spPr bwMode="auto">
            <a:xfrm>
              <a:off x="8172876" y="3094027"/>
              <a:ext cx="7971" cy="7085"/>
            </a:xfrm>
            <a:custGeom>
              <a:avLst/>
              <a:gdLst>
                <a:gd name="T0" fmla="*/ 0 w 9"/>
                <a:gd name="T1" fmla="*/ 8 h 8"/>
                <a:gd name="T2" fmla="*/ 1 w 9"/>
                <a:gd name="T3" fmla="*/ 8 h 8"/>
                <a:gd name="T4" fmla="*/ 2 w 9"/>
                <a:gd name="T5" fmla="*/ 6 h 8"/>
                <a:gd name="T6" fmla="*/ 4 w 9"/>
                <a:gd name="T7" fmla="*/ 6 h 8"/>
                <a:gd name="T8" fmla="*/ 4 w 9"/>
                <a:gd name="T9" fmla="*/ 4 h 8"/>
                <a:gd name="T10" fmla="*/ 6 w 9"/>
                <a:gd name="T11" fmla="*/ 2 h 8"/>
                <a:gd name="T12" fmla="*/ 6 w 9"/>
                <a:gd name="T13" fmla="*/ 2 h 8"/>
                <a:gd name="T14" fmla="*/ 8 w 9"/>
                <a:gd name="T15" fmla="*/ 1 h 8"/>
                <a:gd name="T16" fmla="*/ 9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1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6" name="Line 994"/>
            <p:cNvSpPr>
              <a:spLocks noChangeShapeType="1"/>
            </p:cNvSpPr>
            <p:nvPr/>
          </p:nvSpPr>
          <p:spPr bwMode="auto">
            <a:xfrm>
              <a:off x="8180846" y="3094027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7" name="Freeform 995"/>
            <p:cNvSpPr>
              <a:spLocks/>
            </p:cNvSpPr>
            <p:nvPr/>
          </p:nvSpPr>
          <p:spPr bwMode="auto">
            <a:xfrm>
              <a:off x="7998403" y="3080742"/>
              <a:ext cx="4428" cy="2657"/>
            </a:xfrm>
            <a:custGeom>
              <a:avLst/>
              <a:gdLst>
                <a:gd name="T0" fmla="*/ 0 w 5"/>
                <a:gd name="T1" fmla="*/ 0 h 3"/>
                <a:gd name="T2" fmla="*/ 1 w 5"/>
                <a:gd name="T3" fmla="*/ 0 h 3"/>
                <a:gd name="T4" fmla="*/ 2 w 5"/>
                <a:gd name="T5" fmla="*/ 0 h 3"/>
                <a:gd name="T6" fmla="*/ 4 w 5"/>
                <a:gd name="T7" fmla="*/ 0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8" name="Freeform 996"/>
            <p:cNvSpPr>
              <a:spLocks/>
            </p:cNvSpPr>
            <p:nvPr/>
          </p:nvSpPr>
          <p:spPr bwMode="auto">
            <a:xfrm>
              <a:off x="7558236" y="3020518"/>
              <a:ext cx="7085" cy="9742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1 w 8"/>
                <a:gd name="T5" fmla="*/ 0 h 11"/>
                <a:gd name="T6" fmla="*/ 1 w 8"/>
                <a:gd name="T7" fmla="*/ 0 h 11"/>
                <a:gd name="T8" fmla="*/ 1 w 8"/>
                <a:gd name="T9" fmla="*/ 2 h 11"/>
                <a:gd name="T10" fmla="*/ 1 w 8"/>
                <a:gd name="T11" fmla="*/ 3 h 11"/>
                <a:gd name="T12" fmla="*/ 1 w 8"/>
                <a:gd name="T13" fmla="*/ 3 h 11"/>
                <a:gd name="T14" fmla="*/ 1 w 8"/>
                <a:gd name="T15" fmla="*/ 3 h 11"/>
                <a:gd name="T16" fmla="*/ 0 w 8"/>
                <a:gd name="T17" fmla="*/ 3 h 11"/>
                <a:gd name="T18" fmla="*/ 0 w 8"/>
                <a:gd name="T19" fmla="*/ 3 h 11"/>
                <a:gd name="T20" fmla="*/ 0 w 8"/>
                <a:gd name="T21" fmla="*/ 4 h 11"/>
                <a:gd name="T22" fmla="*/ 0 w 8"/>
                <a:gd name="T23" fmla="*/ 4 h 11"/>
                <a:gd name="T24" fmla="*/ 1 w 8"/>
                <a:gd name="T25" fmla="*/ 4 h 11"/>
                <a:gd name="T26" fmla="*/ 1 w 8"/>
                <a:gd name="T27" fmla="*/ 4 h 11"/>
                <a:gd name="T28" fmla="*/ 3 w 8"/>
                <a:gd name="T29" fmla="*/ 4 h 11"/>
                <a:gd name="T30" fmla="*/ 3 w 8"/>
                <a:gd name="T31" fmla="*/ 4 h 11"/>
                <a:gd name="T32" fmla="*/ 3 w 8"/>
                <a:gd name="T33" fmla="*/ 4 h 11"/>
                <a:gd name="T34" fmla="*/ 4 w 8"/>
                <a:gd name="T35" fmla="*/ 4 h 11"/>
                <a:gd name="T36" fmla="*/ 5 w 8"/>
                <a:gd name="T37" fmla="*/ 4 h 11"/>
                <a:gd name="T38" fmla="*/ 5 w 8"/>
                <a:gd name="T39" fmla="*/ 4 h 11"/>
                <a:gd name="T40" fmla="*/ 5 w 8"/>
                <a:gd name="T41" fmla="*/ 4 h 11"/>
                <a:gd name="T42" fmla="*/ 5 w 8"/>
                <a:gd name="T43" fmla="*/ 4 h 11"/>
                <a:gd name="T44" fmla="*/ 5 w 8"/>
                <a:gd name="T45" fmla="*/ 3 h 11"/>
                <a:gd name="T46" fmla="*/ 5 w 8"/>
                <a:gd name="T47" fmla="*/ 3 h 11"/>
                <a:gd name="T48" fmla="*/ 5 w 8"/>
                <a:gd name="T49" fmla="*/ 3 h 11"/>
                <a:gd name="T50" fmla="*/ 5 w 8"/>
                <a:gd name="T51" fmla="*/ 3 h 11"/>
                <a:gd name="T52" fmla="*/ 8 w 8"/>
                <a:gd name="T53" fmla="*/ 3 h 11"/>
                <a:gd name="T54" fmla="*/ 8 w 8"/>
                <a:gd name="T55" fmla="*/ 4 h 11"/>
                <a:gd name="T56" fmla="*/ 8 w 8"/>
                <a:gd name="T57" fmla="*/ 6 h 11"/>
                <a:gd name="T58" fmla="*/ 8 w 8"/>
                <a:gd name="T59" fmla="*/ 6 h 11"/>
                <a:gd name="T60" fmla="*/ 8 w 8"/>
                <a:gd name="T61" fmla="*/ 7 h 11"/>
                <a:gd name="T62" fmla="*/ 8 w 8"/>
                <a:gd name="T63" fmla="*/ 7 h 11"/>
                <a:gd name="T64" fmla="*/ 8 w 8"/>
                <a:gd name="T65" fmla="*/ 8 h 11"/>
                <a:gd name="T66" fmla="*/ 8 w 8"/>
                <a:gd name="T67" fmla="*/ 8 h 11"/>
                <a:gd name="T68" fmla="*/ 8 w 8"/>
                <a:gd name="T69" fmla="*/ 10 h 11"/>
                <a:gd name="T70" fmla="*/ 8 w 8"/>
                <a:gd name="T71" fmla="*/ 10 h 11"/>
                <a:gd name="T72" fmla="*/ 8 w 8"/>
                <a:gd name="T73" fmla="*/ 10 h 11"/>
                <a:gd name="T74" fmla="*/ 7 w 8"/>
                <a:gd name="T75" fmla="*/ 11 h 11"/>
                <a:gd name="T76" fmla="*/ 5 w 8"/>
                <a:gd name="T77" fmla="*/ 11 h 11"/>
                <a:gd name="T78" fmla="*/ 3 w 8"/>
                <a:gd name="T79" fmla="*/ 11 h 11"/>
                <a:gd name="T80" fmla="*/ 1 w 8"/>
                <a:gd name="T81" fmla="*/ 11 h 11"/>
                <a:gd name="T82" fmla="*/ 0 w 8"/>
                <a:gd name="T83" fmla="*/ 11 h 11"/>
                <a:gd name="T84" fmla="*/ 0 w 8"/>
                <a:gd name="T85" fmla="*/ 11 h 11"/>
                <a:gd name="T86" fmla="*/ 0 w 8"/>
                <a:gd name="T87" fmla="*/ 11 h 11"/>
                <a:gd name="T88" fmla="*/ 0 w 8"/>
                <a:gd name="T8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9" name="Line 997"/>
            <p:cNvSpPr>
              <a:spLocks noChangeShapeType="1"/>
            </p:cNvSpPr>
            <p:nvPr/>
          </p:nvSpPr>
          <p:spPr bwMode="auto">
            <a:xfrm>
              <a:off x="7558236" y="303026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0" name="Freeform 998"/>
            <p:cNvSpPr>
              <a:spLocks/>
            </p:cNvSpPr>
            <p:nvPr/>
          </p:nvSpPr>
          <p:spPr bwMode="auto">
            <a:xfrm>
              <a:off x="7553808" y="3012547"/>
              <a:ext cx="4428" cy="7971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1 w 5"/>
                <a:gd name="T9" fmla="*/ 1 h 9"/>
                <a:gd name="T10" fmla="*/ 1 w 5"/>
                <a:gd name="T11" fmla="*/ 1 h 9"/>
                <a:gd name="T12" fmla="*/ 1 w 5"/>
                <a:gd name="T13" fmla="*/ 3 h 9"/>
                <a:gd name="T14" fmla="*/ 2 w 5"/>
                <a:gd name="T15" fmla="*/ 3 h 9"/>
                <a:gd name="T16" fmla="*/ 2 w 5"/>
                <a:gd name="T17" fmla="*/ 3 h 9"/>
                <a:gd name="T18" fmla="*/ 4 w 5"/>
                <a:gd name="T19" fmla="*/ 3 h 9"/>
                <a:gd name="T20" fmla="*/ 4 w 5"/>
                <a:gd name="T21" fmla="*/ 5 h 9"/>
                <a:gd name="T22" fmla="*/ 4 w 5"/>
                <a:gd name="T23" fmla="*/ 5 h 9"/>
                <a:gd name="T24" fmla="*/ 4 w 5"/>
                <a:gd name="T25" fmla="*/ 5 h 9"/>
                <a:gd name="T26" fmla="*/ 4 w 5"/>
                <a:gd name="T27" fmla="*/ 7 h 9"/>
                <a:gd name="T28" fmla="*/ 4 w 5"/>
                <a:gd name="T29" fmla="*/ 7 h 9"/>
                <a:gd name="T30" fmla="*/ 4 w 5"/>
                <a:gd name="T31" fmla="*/ 8 h 9"/>
                <a:gd name="T32" fmla="*/ 5 w 5"/>
                <a:gd name="T33" fmla="*/ 8 h 9"/>
                <a:gd name="T34" fmla="*/ 5 w 5"/>
                <a:gd name="T35" fmla="*/ 8 h 9"/>
                <a:gd name="T36" fmla="*/ 5 w 5"/>
                <a:gd name="T3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1" name="Freeform 999"/>
            <p:cNvSpPr>
              <a:spLocks/>
            </p:cNvSpPr>
            <p:nvPr/>
          </p:nvSpPr>
          <p:spPr bwMode="auto">
            <a:xfrm>
              <a:off x="7558236" y="3031146"/>
              <a:ext cx="9742" cy="4428"/>
            </a:xfrm>
            <a:custGeom>
              <a:avLst/>
              <a:gdLst>
                <a:gd name="T0" fmla="*/ 0 w 11"/>
                <a:gd name="T1" fmla="*/ 0 h 5"/>
                <a:gd name="T2" fmla="*/ 0 w 11"/>
                <a:gd name="T3" fmla="*/ 0 h 5"/>
                <a:gd name="T4" fmla="*/ 0 w 11"/>
                <a:gd name="T5" fmla="*/ 0 h 5"/>
                <a:gd name="T6" fmla="*/ 1 w 11"/>
                <a:gd name="T7" fmla="*/ 2 h 5"/>
                <a:gd name="T8" fmla="*/ 1 w 11"/>
                <a:gd name="T9" fmla="*/ 2 h 5"/>
                <a:gd name="T10" fmla="*/ 1 w 11"/>
                <a:gd name="T11" fmla="*/ 2 h 5"/>
                <a:gd name="T12" fmla="*/ 3 w 11"/>
                <a:gd name="T13" fmla="*/ 2 h 5"/>
                <a:gd name="T14" fmla="*/ 4 w 11"/>
                <a:gd name="T15" fmla="*/ 3 h 5"/>
                <a:gd name="T16" fmla="*/ 5 w 11"/>
                <a:gd name="T17" fmla="*/ 3 h 5"/>
                <a:gd name="T18" fmla="*/ 5 w 11"/>
                <a:gd name="T19" fmla="*/ 3 h 5"/>
                <a:gd name="T20" fmla="*/ 5 w 11"/>
                <a:gd name="T21" fmla="*/ 5 h 5"/>
                <a:gd name="T22" fmla="*/ 5 w 11"/>
                <a:gd name="T23" fmla="*/ 5 h 5"/>
                <a:gd name="T24" fmla="*/ 5 w 11"/>
                <a:gd name="T25" fmla="*/ 5 h 5"/>
                <a:gd name="T26" fmla="*/ 7 w 11"/>
                <a:gd name="T27" fmla="*/ 5 h 5"/>
                <a:gd name="T28" fmla="*/ 7 w 11"/>
                <a:gd name="T29" fmla="*/ 5 h 5"/>
                <a:gd name="T30" fmla="*/ 8 w 11"/>
                <a:gd name="T31" fmla="*/ 5 h 5"/>
                <a:gd name="T32" fmla="*/ 9 w 11"/>
                <a:gd name="T33" fmla="*/ 5 h 5"/>
                <a:gd name="T34" fmla="*/ 11 w 11"/>
                <a:gd name="T35" fmla="*/ 5 h 5"/>
                <a:gd name="T36" fmla="*/ 11 w 11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2" name="Freeform 1000"/>
            <p:cNvSpPr>
              <a:spLocks/>
            </p:cNvSpPr>
            <p:nvPr/>
          </p:nvSpPr>
          <p:spPr bwMode="auto">
            <a:xfrm>
              <a:off x="7601633" y="3390719"/>
              <a:ext cx="45168" cy="7971"/>
            </a:xfrm>
            <a:custGeom>
              <a:avLst/>
              <a:gdLst>
                <a:gd name="T0" fmla="*/ 51 w 51"/>
                <a:gd name="T1" fmla="*/ 0 h 9"/>
                <a:gd name="T2" fmla="*/ 18 w 51"/>
                <a:gd name="T3" fmla="*/ 5 h 9"/>
                <a:gd name="T4" fmla="*/ 8 w 51"/>
                <a:gd name="T5" fmla="*/ 8 h 9"/>
                <a:gd name="T6" fmla="*/ 0 w 5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9">
                  <a:moveTo>
                    <a:pt x="51" y="0"/>
                  </a:moveTo>
                  <a:lnTo>
                    <a:pt x="18" y="5"/>
                  </a:lnTo>
                  <a:lnTo>
                    <a:pt x="8" y="8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3" name="Line 1001"/>
            <p:cNvSpPr>
              <a:spLocks noChangeShapeType="1"/>
            </p:cNvSpPr>
            <p:nvPr/>
          </p:nvSpPr>
          <p:spPr bwMode="auto">
            <a:xfrm flipH="1">
              <a:off x="7479413" y="3432345"/>
              <a:ext cx="24798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4" name="Freeform 1002"/>
            <p:cNvSpPr>
              <a:spLocks/>
            </p:cNvSpPr>
            <p:nvPr/>
          </p:nvSpPr>
          <p:spPr bwMode="auto">
            <a:xfrm>
              <a:off x="7577720" y="3398690"/>
              <a:ext cx="23912" cy="15942"/>
            </a:xfrm>
            <a:custGeom>
              <a:avLst/>
              <a:gdLst>
                <a:gd name="T0" fmla="*/ 27 w 27"/>
                <a:gd name="T1" fmla="*/ 0 h 18"/>
                <a:gd name="T2" fmla="*/ 16 w 27"/>
                <a:gd name="T3" fmla="*/ 4 h 18"/>
                <a:gd name="T4" fmla="*/ 16 w 27"/>
                <a:gd name="T5" fmla="*/ 4 h 18"/>
                <a:gd name="T6" fmla="*/ 5 w 27"/>
                <a:gd name="T7" fmla="*/ 14 h 18"/>
                <a:gd name="T8" fmla="*/ 0 w 2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5" y="14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5" name="Freeform 1003"/>
            <p:cNvSpPr>
              <a:spLocks/>
            </p:cNvSpPr>
            <p:nvPr/>
          </p:nvSpPr>
          <p:spPr bwMode="auto">
            <a:xfrm>
              <a:off x="7562664" y="3414632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3 w 17"/>
                <a:gd name="T3" fmla="*/ 10 h 13"/>
                <a:gd name="T4" fmla="*/ 0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3" y="10"/>
                  </a:lnTo>
                  <a:lnTo>
                    <a:pt x="0" y="1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6" name="Freeform 1004"/>
            <p:cNvSpPr>
              <a:spLocks/>
            </p:cNvSpPr>
            <p:nvPr/>
          </p:nvSpPr>
          <p:spPr bwMode="auto">
            <a:xfrm>
              <a:off x="7786733" y="3350865"/>
              <a:ext cx="53139" cy="4428"/>
            </a:xfrm>
            <a:custGeom>
              <a:avLst/>
              <a:gdLst>
                <a:gd name="T0" fmla="*/ 60 w 60"/>
                <a:gd name="T1" fmla="*/ 1 h 5"/>
                <a:gd name="T2" fmla="*/ 36 w 60"/>
                <a:gd name="T3" fmla="*/ 1 h 5"/>
                <a:gd name="T4" fmla="*/ 25 w 60"/>
                <a:gd name="T5" fmla="*/ 0 h 5"/>
                <a:gd name="T6" fmla="*/ 0 w 6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">
                  <a:moveTo>
                    <a:pt x="60" y="1"/>
                  </a:moveTo>
                  <a:lnTo>
                    <a:pt x="36" y="1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7" name="Freeform 1005"/>
            <p:cNvSpPr>
              <a:spLocks/>
            </p:cNvSpPr>
            <p:nvPr/>
          </p:nvSpPr>
          <p:spPr bwMode="auto">
            <a:xfrm>
              <a:off x="8071026" y="3302154"/>
              <a:ext cx="30112" cy="1771"/>
            </a:xfrm>
            <a:custGeom>
              <a:avLst/>
              <a:gdLst>
                <a:gd name="T0" fmla="*/ 34 w 34"/>
                <a:gd name="T1" fmla="*/ 0 h 2"/>
                <a:gd name="T2" fmla="*/ 20 w 34"/>
                <a:gd name="T3" fmla="*/ 1 h 2"/>
                <a:gd name="T4" fmla="*/ 0 w 3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lnTo>
                    <a:pt x="20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8" name="Freeform 1006"/>
            <p:cNvSpPr>
              <a:spLocks/>
            </p:cNvSpPr>
            <p:nvPr/>
          </p:nvSpPr>
          <p:spPr bwMode="auto">
            <a:xfrm>
              <a:off x="8101138" y="3292412"/>
              <a:ext cx="68195" cy="9742"/>
            </a:xfrm>
            <a:custGeom>
              <a:avLst/>
              <a:gdLst>
                <a:gd name="T0" fmla="*/ 77 w 77"/>
                <a:gd name="T1" fmla="*/ 0 h 11"/>
                <a:gd name="T2" fmla="*/ 75 w 77"/>
                <a:gd name="T3" fmla="*/ 0 h 11"/>
                <a:gd name="T4" fmla="*/ 42 w 77"/>
                <a:gd name="T5" fmla="*/ 1 h 11"/>
                <a:gd name="T6" fmla="*/ 15 w 77"/>
                <a:gd name="T7" fmla="*/ 5 h 11"/>
                <a:gd name="T8" fmla="*/ 15 w 77"/>
                <a:gd name="T9" fmla="*/ 5 h 11"/>
                <a:gd name="T10" fmla="*/ 0 w 7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75" y="0"/>
                  </a:lnTo>
                  <a:lnTo>
                    <a:pt x="42" y="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09" name="Line 1007"/>
            <p:cNvSpPr>
              <a:spLocks noChangeShapeType="1"/>
            </p:cNvSpPr>
            <p:nvPr/>
          </p:nvSpPr>
          <p:spPr bwMode="auto">
            <a:xfrm flipH="1">
              <a:off x="7722967" y="3361493"/>
              <a:ext cx="13285" cy="354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0" name="Line 1008"/>
            <p:cNvSpPr>
              <a:spLocks noChangeShapeType="1"/>
            </p:cNvSpPr>
            <p:nvPr/>
          </p:nvSpPr>
          <p:spPr bwMode="auto">
            <a:xfrm flipH="1">
              <a:off x="7742451" y="3361493"/>
              <a:ext cx="1417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1" name="Freeform 1010"/>
            <p:cNvSpPr>
              <a:spLocks/>
            </p:cNvSpPr>
            <p:nvPr/>
          </p:nvSpPr>
          <p:spPr bwMode="auto">
            <a:xfrm>
              <a:off x="7736252" y="3361492"/>
              <a:ext cx="6200" cy="0"/>
            </a:xfrm>
            <a:custGeom>
              <a:avLst/>
              <a:gdLst>
                <a:gd name="T0" fmla="*/ 7 w 7"/>
                <a:gd name="T1" fmla="*/ 3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2" name="Freeform 1011"/>
            <p:cNvSpPr>
              <a:spLocks/>
            </p:cNvSpPr>
            <p:nvPr/>
          </p:nvSpPr>
          <p:spPr bwMode="auto">
            <a:xfrm>
              <a:off x="7839872" y="3329609"/>
              <a:ext cx="64653" cy="22141"/>
            </a:xfrm>
            <a:custGeom>
              <a:avLst/>
              <a:gdLst>
                <a:gd name="T0" fmla="*/ 73 w 73"/>
                <a:gd name="T1" fmla="*/ 0 h 25"/>
                <a:gd name="T2" fmla="*/ 69 w 73"/>
                <a:gd name="T3" fmla="*/ 2 h 25"/>
                <a:gd name="T4" fmla="*/ 40 w 73"/>
                <a:gd name="T5" fmla="*/ 17 h 25"/>
                <a:gd name="T6" fmla="*/ 31 w 73"/>
                <a:gd name="T7" fmla="*/ 21 h 25"/>
                <a:gd name="T8" fmla="*/ 15 w 73"/>
                <a:gd name="T9" fmla="*/ 24 h 25"/>
                <a:gd name="T10" fmla="*/ 14 w 73"/>
                <a:gd name="T11" fmla="*/ 24 h 25"/>
                <a:gd name="T12" fmla="*/ 0 w 7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73" y="0"/>
                  </a:moveTo>
                  <a:lnTo>
                    <a:pt x="69" y="2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0" y="2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3" name="Freeform 1012"/>
            <p:cNvSpPr>
              <a:spLocks/>
            </p:cNvSpPr>
            <p:nvPr/>
          </p:nvSpPr>
          <p:spPr bwMode="auto">
            <a:xfrm>
              <a:off x="7904525" y="3298611"/>
              <a:ext cx="166501" cy="30998"/>
            </a:xfrm>
            <a:custGeom>
              <a:avLst/>
              <a:gdLst>
                <a:gd name="T0" fmla="*/ 188 w 188"/>
                <a:gd name="T1" fmla="*/ 6 h 35"/>
                <a:gd name="T2" fmla="*/ 169 w 188"/>
                <a:gd name="T3" fmla="*/ 8 h 35"/>
                <a:gd name="T4" fmla="*/ 161 w 188"/>
                <a:gd name="T5" fmla="*/ 8 h 35"/>
                <a:gd name="T6" fmla="*/ 134 w 188"/>
                <a:gd name="T7" fmla="*/ 14 h 35"/>
                <a:gd name="T8" fmla="*/ 120 w 188"/>
                <a:gd name="T9" fmla="*/ 16 h 35"/>
                <a:gd name="T10" fmla="*/ 112 w 188"/>
                <a:gd name="T11" fmla="*/ 16 h 35"/>
                <a:gd name="T12" fmla="*/ 91 w 188"/>
                <a:gd name="T13" fmla="*/ 10 h 35"/>
                <a:gd name="T14" fmla="*/ 66 w 188"/>
                <a:gd name="T15" fmla="*/ 2 h 35"/>
                <a:gd name="T16" fmla="*/ 61 w 188"/>
                <a:gd name="T17" fmla="*/ 0 h 35"/>
                <a:gd name="T18" fmla="*/ 38 w 188"/>
                <a:gd name="T19" fmla="*/ 13 h 35"/>
                <a:gd name="T20" fmla="*/ 33 w 188"/>
                <a:gd name="T21" fmla="*/ 19 h 35"/>
                <a:gd name="T22" fmla="*/ 31 w 188"/>
                <a:gd name="T23" fmla="*/ 20 h 35"/>
                <a:gd name="T24" fmla="*/ 18 w 188"/>
                <a:gd name="T25" fmla="*/ 32 h 35"/>
                <a:gd name="T26" fmla="*/ 0 w 18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35">
                  <a:moveTo>
                    <a:pt x="188" y="6"/>
                  </a:moveTo>
                  <a:lnTo>
                    <a:pt x="169" y="8"/>
                  </a:lnTo>
                  <a:lnTo>
                    <a:pt x="161" y="8"/>
                  </a:lnTo>
                  <a:lnTo>
                    <a:pt x="134" y="14"/>
                  </a:lnTo>
                  <a:lnTo>
                    <a:pt x="120" y="16"/>
                  </a:lnTo>
                  <a:lnTo>
                    <a:pt x="112" y="16"/>
                  </a:lnTo>
                  <a:lnTo>
                    <a:pt x="91" y="10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38" y="13"/>
                  </a:lnTo>
                  <a:lnTo>
                    <a:pt x="33" y="19"/>
                  </a:lnTo>
                  <a:lnTo>
                    <a:pt x="31" y="20"/>
                  </a:lnTo>
                  <a:lnTo>
                    <a:pt x="18" y="32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4" name="Freeform 1013"/>
            <p:cNvSpPr>
              <a:spLocks/>
            </p:cNvSpPr>
            <p:nvPr/>
          </p:nvSpPr>
          <p:spPr bwMode="auto">
            <a:xfrm>
              <a:off x="7756621" y="3355293"/>
              <a:ext cx="30112" cy="6200"/>
            </a:xfrm>
            <a:custGeom>
              <a:avLst/>
              <a:gdLst>
                <a:gd name="T0" fmla="*/ 34 w 34"/>
                <a:gd name="T1" fmla="*/ 0 h 7"/>
                <a:gd name="T2" fmla="*/ 22 w 34"/>
                <a:gd name="T3" fmla="*/ 2 h 7"/>
                <a:gd name="T4" fmla="*/ 0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lnTo>
                    <a:pt x="22" y="2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5" name="Freeform 1014"/>
            <p:cNvSpPr>
              <a:spLocks/>
            </p:cNvSpPr>
            <p:nvPr/>
          </p:nvSpPr>
          <p:spPr bwMode="auto">
            <a:xfrm>
              <a:off x="8299523" y="3266728"/>
              <a:ext cx="17713" cy="8857"/>
            </a:xfrm>
            <a:custGeom>
              <a:avLst/>
              <a:gdLst>
                <a:gd name="T0" fmla="*/ 20 w 20"/>
                <a:gd name="T1" fmla="*/ 0 h 10"/>
                <a:gd name="T2" fmla="*/ 16 w 20"/>
                <a:gd name="T3" fmla="*/ 3 h 10"/>
                <a:gd name="T4" fmla="*/ 15 w 20"/>
                <a:gd name="T5" fmla="*/ 3 h 10"/>
                <a:gd name="T6" fmla="*/ 1 w 20"/>
                <a:gd name="T7" fmla="*/ 10 h 10"/>
                <a:gd name="T8" fmla="*/ 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16" y="3"/>
                  </a:lnTo>
                  <a:lnTo>
                    <a:pt x="15" y="3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6" name="Line 1015"/>
            <p:cNvSpPr>
              <a:spLocks noChangeShapeType="1"/>
            </p:cNvSpPr>
            <p:nvPr/>
          </p:nvSpPr>
          <p:spPr bwMode="auto">
            <a:xfrm flipH="1">
              <a:off x="8295981" y="3275584"/>
              <a:ext cx="3542" cy="2657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7" name="Freeform 1016"/>
            <p:cNvSpPr>
              <a:spLocks/>
            </p:cNvSpPr>
            <p:nvPr/>
          </p:nvSpPr>
          <p:spPr bwMode="auto">
            <a:xfrm>
              <a:off x="8257898" y="3278241"/>
              <a:ext cx="38083" cy="15056"/>
            </a:xfrm>
            <a:custGeom>
              <a:avLst/>
              <a:gdLst>
                <a:gd name="T0" fmla="*/ 43 w 43"/>
                <a:gd name="T1" fmla="*/ 0 h 17"/>
                <a:gd name="T2" fmla="*/ 21 w 43"/>
                <a:gd name="T3" fmla="*/ 8 h 17"/>
                <a:gd name="T4" fmla="*/ 16 w 43"/>
                <a:gd name="T5" fmla="*/ 10 h 17"/>
                <a:gd name="T6" fmla="*/ 0 w 4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lnTo>
                    <a:pt x="21" y="8"/>
                  </a:lnTo>
                  <a:lnTo>
                    <a:pt x="16" y="10"/>
                  </a:lnTo>
                  <a:lnTo>
                    <a:pt x="0" y="17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8" name="Freeform 1017"/>
            <p:cNvSpPr>
              <a:spLocks/>
            </p:cNvSpPr>
            <p:nvPr/>
          </p:nvSpPr>
          <p:spPr bwMode="auto">
            <a:xfrm>
              <a:off x="8232214" y="3293298"/>
              <a:ext cx="25684" cy="5314"/>
            </a:xfrm>
            <a:custGeom>
              <a:avLst/>
              <a:gdLst>
                <a:gd name="T0" fmla="*/ 29 w 29"/>
                <a:gd name="T1" fmla="*/ 0 h 6"/>
                <a:gd name="T2" fmla="*/ 16 w 29"/>
                <a:gd name="T3" fmla="*/ 3 h 6"/>
                <a:gd name="T4" fmla="*/ 0 w 2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6">
                  <a:moveTo>
                    <a:pt x="29" y="0"/>
                  </a:moveTo>
                  <a:lnTo>
                    <a:pt x="16" y="3"/>
                  </a:lnTo>
                  <a:lnTo>
                    <a:pt x="0" y="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19" name="Freeform 1018"/>
            <p:cNvSpPr>
              <a:spLocks/>
            </p:cNvSpPr>
            <p:nvPr/>
          </p:nvSpPr>
          <p:spPr bwMode="auto">
            <a:xfrm>
              <a:off x="8326978" y="3148937"/>
              <a:ext cx="35426" cy="54910"/>
            </a:xfrm>
            <a:custGeom>
              <a:avLst/>
              <a:gdLst>
                <a:gd name="T0" fmla="*/ 0 w 40"/>
                <a:gd name="T1" fmla="*/ 0 h 62"/>
                <a:gd name="T2" fmla="*/ 19 w 40"/>
                <a:gd name="T3" fmla="*/ 20 h 62"/>
                <a:gd name="T4" fmla="*/ 23 w 40"/>
                <a:gd name="T5" fmla="*/ 30 h 62"/>
                <a:gd name="T6" fmla="*/ 31 w 40"/>
                <a:gd name="T7" fmla="*/ 43 h 62"/>
                <a:gd name="T8" fmla="*/ 40 w 4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2">
                  <a:moveTo>
                    <a:pt x="0" y="0"/>
                  </a:moveTo>
                  <a:lnTo>
                    <a:pt x="19" y="20"/>
                  </a:lnTo>
                  <a:lnTo>
                    <a:pt x="23" y="30"/>
                  </a:lnTo>
                  <a:lnTo>
                    <a:pt x="31" y="43"/>
                  </a:lnTo>
                  <a:lnTo>
                    <a:pt x="40" y="62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0" name="Freeform 1019"/>
            <p:cNvSpPr>
              <a:spLocks/>
            </p:cNvSpPr>
            <p:nvPr/>
          </p:nvSpPr>
          <p:spPr bwMode="auto">
            <a:xfrm>
              <a:off x="8362404" y="3203847"/>
              <a:ext cx="1772" cy="9742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9 h 11"/>
                <a:gd name="T4" fmla="*/ 2 w 2"/>
                <a:gd name="T5" fmla="*/ 11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0" y="1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1" name="Line 1020"/>
            <p:cNvSpPr>
              <a:spLocks noChangeShapeType="1"/>
            </p:cNvSpPr>
            <p:nvPr/>
          </p:nvSpPr>
          <p:spPr bwMode="auto">
            <a:xfrm>
              <a:off x="8362404" y="3213588"/>
              <a:ext cx="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2" name="Freeform 1021"/>
            <p:cNvSpPr>
              <a:spLocks/>
            </p:cNvSpPr>
            <p:nvPr/>
          </p:nvSpPr>
          <p:spPr bwMode="auto">
            <a:xfrm>
              <a:off x="8349119" y="3213588"/>
              <a:ext cx="13285" cy="27455"/>
            </a:xfrm>
            <a:custGeom>
              <a:avLst/>
              <a:gdLst>
                <a:gd name="T0" fmla="*/ 15 w 15"/>
                <a:gd name="T1" fmla="*/ 0 h 31"/>
                <a:gd name="T2" fmla="*/ 14 w 15"/>
                <a:gd name="T3" fmla="*/ 5 h 31"/>
                <a:gd name="T4" fmla="*/ 9 w 15"/>
                <a:gd name="T5" fmla="*/ 21 h 31"/>
                <a:gd name="T6" fmla="*/ 0 w 15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lnTo>
                    <a:pt x="14" y="5"/>
                  </a:lnTo>
                  <a:lnTo>
                    <a:pt x="9" y="21"/>
                  </a:lnTo>
                  <a:lnTo>
                    <a:pt x="0" y="31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3" name="Line 1022"/>
            <p:cNvSpPr>
              <a:spLocks noChangeShapeType="1"/>
            </p:cNvSpPr>
            <p:nvPr/>
          </p:nvSpPr>
          <p:spPr bwMode="auto">
            <a:xfrm flipH="1">
              <a:off x="7544065" y="3426144"/>
              <a:ext cx="185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4" name="Freeform 1023"/>
            <p:cNvSpPr>
              <a:spLocks/>
            </p:cNvSpPr>
            <p:nvPr/>
          </p:nvSpPr>
          <p:spPr bwMode="auto">
            <a:xfrm>
              <a:off x="7521039" y="3427030"/>
              <a:ext cx="23027" cy="1772"/>
            </a:xfrm>
            <a:custGeom>
              <a:avLst/>
              <a:gdLst>
                <a:gd name="T0" fmla="*/ 26 w 26"/>
                <a:gd name="T1" fmla="*/ 0 h 2"/>
                <a:gd name="T2" fmla="*/ 22 w 26"/>
                <a:gd name="T3" fmla="*/ 0 h 2"/>
                <a:gd name="T4" fmla="*/ 1 w 26"/>
                <a:gd name="T5" fmla="*/ 2 h 2"/>
                <a:gd name="T6" fmla="*/ 0 w 2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2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5" name="Freeform 1024"/>
            <p:cNvSpPr>
              <a:spLocks/>
            </p:cNvSpPr>
            <p:nvPr/>
          </p:nvSpPr>
          <p:spPr bwMode="auto">
            <a:xfrm>
              <a:off x="7682227" y="3365034"/>
              <a:ext cx="40739" cy="12399"/>
            </a:xfrm>
            <a:custGeom>
              <a:avLst/>
              <a:gdLst>
                <a:gd name="T0" fmla="*/ 46 w 46"/>
                <a:gd name="T1" fmla="*/ 0 h 14"/>
                <a:gd name="T2" fmla="*/ 30 w 46"/>
                <a:gd name="T3" fmla="*/ 3 h 14"/>
                <a:gd name="T4" fmla="*/ 30 w 46"/>
                <a:gd name="T5" fmla="*/ 3 h 14"/>
                <a:gd name="T6" fmla="*/ 23 w 46"/>
                <a:gd name="T7" fmla="*/ 6 h 14"/>
                <a:gd name="T8" fmla="*/ 19 w 46"/>
                <a:gd name="T9" fmla="*/ 7 h 14"/>
                <a:gd name="T10" fmla="*/ 16 w 46"/>
                <a:gd name="T11" fmla="*/ 8 h 14"/>
                <a:gd name="T12" fmla="*/ 0 w 4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lnTo>
                    <a:pt x="30" y="3"/>
                  </a:lnTo>
                  <a:lnTo>
                    <a:pt x="30" y="3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6" name="Freeform 1025"/>
            <p:cNvSpPr>
              <a:spLocks/>
            </p:cNvSpPr>
            <p:nvPr/>
          </p:nvSpPr>
          <p:spPr bwMode="auto">
            <a:xfrm>
              <a:off x="7646801" y="3377434"/>
              <a:ext cx="35426" cy="13285"/>
            </a:xfrm>
            <a:custGeom>
              <a:avLst/>
              <a:gdLst>
                <a:gd name="T0" fmla="*/ 40 w 40"/>
                <a:gd name="T1" fmla="*/ 0 h 15"/>
                <a:gd name="T2" fmla="*/ 39 w 40"/>
                <a:gd name="T3" fmla="*/ 0 h 15"/>
                <a:gd name="T4" fmla="*/ 11 w 40"/>
                <a:gd name="T5" fmla="*/ 11 h 15"/>
                <a:gd name="T6" fmla="*/ 0 w 4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5">
                  <a:moveTo>
                    <a:pt x="40" y="0"/>
                  </a:moveTo>
                  <a:lnTo>
                    <a:pt x="39" y="0"/>
                  </a:lnTo>
                  <a:lnTo>
                    <a:pt x="11" y="11"/>
                  </a:lnTo>
                  <a:lnTo>
                    <a:pt x="0" y="1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7" name="Freeform 1026"/>
            <p:cNvSpPr>
              <a:spLocks/>
            </p:cNvSpPr>
            <p:nvPr/>
          </p:nvSpPr>
          <p:spPr bwMode="auto">
            <a:xfrm>
              <a:off x="8321665" y="3241044"/>
              <a:ext cx="27455" cy="22141"/>
            </a:xfrm>
            <a:custGeom>
              <a:avLst/>
              <a:gdLst>
                <a:gd name="T0" fmla="*/ 31 w 31"/>
                <a:gd name="T1" fmla="*/ 0 h 25"/>
                <a:gd name="T2" fmla="*/ 23 w 31"/>
                <a:gd name="T3" fmla="*/ 5 h 25"/>
                <a:gd name="T4" fmla="*/ 14 w 31"/>
                <a:gd name="T5" fmla="*/ 13 h 25"/>
                <a:gd name="T6" fmla="*/ 3 w 31"/>
                <a:gd name="T7" fmla="*/ 23 h 25"/>
                <a:gd name="T8" fmla="*/ 0 w 31"/>
                <a:gd name="T9" fmla="*/ 25 h 25"/>
                <a:gd name="T10" fmla="*/ 0 w 31"/>
                <a:gd name="T11" fmla="*/ 25 h 25"/>
                <a:gd name="T12" fmla="*/ 0 w 31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5">
                  <a:moveTo>
                    <a:pt x="31" y="0"/>
                  </a:moveTo>
                  <a:lnTo>
                    <a:pt x="23" y="5"/>
                  </a:lnTo>
                  <a:lnTo>
                    <a:pt x="14" y="13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8" name="Freeform 1027"/>
            <p:cNvSpPr>
              <a:spLocks/>
            </p:cNvSpPr>
            <p:nvPr/>
          </p:nvSpPr>
          <p:spPr bwMode="auto">
            <a:xfrm>
              <a:off x="8317237" y="3263185"/>
              <a:ext cx="4428" cy="3542"/>
            </a:xfrm>
            <a:custGeom>
              <a:avLst/>
              <a:gdLst>
                <a:gd name="T0" fmla="*/ 5 w 5"/>
                <a:gd name="T1" fmla="*/ 0 h 4"/>
                <a:gd name="T2" fmla="*/ 3 w 5"/>
                <a:gd name="T3" fmla="*/ 3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29" name="Freeform 1028"/>
            <p:cNvSpPr>
              <a:spLocks/>
            </p:cNvSpPr>
            <p:nvPr/>
          </p:nvSpPr>
          <p:spPr bwMode="auto">
            <a:xfrm>
              <a:off x="7505983" y="3428801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4 w 17"/>
                <a:gd name="T3" fmla="*/ 3 h 4"/>
                <a:gd name="T4" fmla="*/ 0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4" y="3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0" name="Line 1029"/>
            <p:cNvSpPr>
              <a:spLocks noChangeShapeType="1"/>
            </p:cNvSpPr>
            <p:nvPr/>
          </p:nvSpPr>
          <p:spPr bwMode="auto">
            <a:xfrm flipH="1">
              <a:off x="7504212" y="3432343"/>
              <a:ext cx="17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1" name="Freeform 1030"/>
            <p:cNvSpPr>
              <a:spLocks/>
            </p:cNvSpPr>
            <p:nvPr/>
          </p:nvSpPr>
          <p:spPr bwMode="auto">
            <a:xfrm>
              <a:off x="8179961" y="3293298"/>
              <a:ext cx="52254" cy="6200"/>
            </a:xfrm>
            <a:custGeom>
              <a:avLst/>
              <a:gdLst>
                <a:gd name="T0" fmla="*/ 59 w 59"/>
                <a:gd name="T1" fmla="*/ 6 h 7"/>
                <a:gd name="T2" fmla="*/ 39 w 59"/>
                <a:gd name="T3" fmla="*/ 7 h 7"/>
                <a:gd name="T4" fmla="*/ 20 w 59"/>
                <a:gd name="T5" fmla="*/ 4 h 7"/>
                <a:gd name="T6" fmla="*/ 16 w 59"/>
                <a:gd name="T7" fmla="*/ 3 h 7"/>
                <a:gd name="T8" fmla="*/ 0 w 5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">
                  <a:moveTo>
                    <a:pt x="59" y="6"/>
                  </a:moveTo>
                  <a:lnTo>
                    <a:pt x="39" y="7"/>
                  </a:lnTo>
                  <a:lnTo>
                    <a:pt x="20" y="4"/>
                  </a:ln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2" name="Line 1031"/>
            <p:cNvSpPr>
              <a:spLocks noChangeShapeType="1"/>
            </p:cNvSpPr>
            <p:nvPr/>
          </p:nvSpPr>
          <p:spPr bwMode="auto">
            <a:xfrm flipH="1">
              <a:off x="8174647" y="3293298"/>
              <a:ext cx="531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3" name="Line 1032"/>
            <p:cNvSpPr>
              <a:spLocks noChangeShapeType="1"/>
            </p:cNvSpPr>
            <p:nvPr/>
          </p:nvSpPr>
          <p:spPr bwMode="auto">
            <a:xfrm flipH="1" flipV="1">
              <a:off x="7358965" y="3425258"/>
              <a:ext cx="8857" cy="7971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4" name="Freeform 1033"/>
            <p:cNvSpPr>
              <a:spLocks/>
            </p:cNvSpPr>
            <p:nvPr/>
          </p:nvSpPr>
          <p:spPr bwMode="auto">
            <a:xfrm>
              <a:off x="7349224" y="3419059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9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5" name="Freeform 1034"/>
            <p:cNvSpPr>
              <a:spLocks/>
            </p:cNvSpPr>
            <p:nvPr/>
          </p:nvSpPr>
          <p:spPr bwMode="auto">
            <a:xfrm>
              <a:off x="7367822" y="3433229"/>
              <a:ext cx="15941" cy="8857"/>
            </a:xfrm>
            <a:custGeom>
              <a:avLst/>
              <a:gdLst>
                <a:gd name="T0" fmla="*/ 18 w 18"/>
                <a:gd name="T1" fmla="*/ 10 h 10"/>
                <a:gd name="T2" fmla="*/ 17 w 18"/>
                <a:gd name="T3" fmla="*/ 10 h 10"/>
                <a:gd name="T4" fmla="*/ 14 w 18"/>
                <a:gd name="T5" fmla="*/ 8 h 10"/>
                <a:gd name="T6" fmla="*/ 0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lnTo>
                    <a:pt x="17" y="10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6" name="Freeform 1035"/>
            <p:cNvSpPr>
              <a:spLocks/>
            </p:cNvSpPr>
            <p:nvPr/>
          </p:nvSpPr>
          <p:spPr bwMode="auto">
            <a:xfrm>
              <a:off x="7383764" y="3442086"/>
              <a:ext cx="10627" cy="1772"/>
            </a:xfrm>
            <a:custGeom>
              <a:avLst/>
              <a:gdLst>
                <a:gd name="T0" fmla="*/ 12 w 12"/>
                <a:gd name="T1" fmla="*/ 2 h 2"/>
                <a:gd name="T2" fmla="*/ 11 w 12"/>
                <a:gd name="T3" fmla="*/ 2 h 2"/>
                <a:gd name="T4" fmla="*/ 0 w 1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7" name="Freeform 1036"/>
            <p:cNvSpPr>
              <a:spLocks/>
            </p:cNvSpPr>
            <p:nvPr/>
          </p:nvSpPr>
          <p:spPr bwMode="auto">
            <a:xfrm>
              <a:off x="7394391" y="3443857"/>
              <a:ext cx="14171" cy="0"/>
            </a:xfrm>
            <a:custGeom>
              <a:avLst/>
              <a:gdLst>
                <a:gd name="T0" fmla="*/ 16 w 16"/>
                <a:gd name="T1" fmla="*/ 4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8" name="Freeform 1037"/>
            <p:cNvSpPr>
              <a:spLocks/>
            </p:cNvSpPr>
            <p:nvPr/>
          </p:nvSpPr>
          <p:spPr bwMode="auto">
            <a:xfrm>
              <a:off x="8169333" y="3292412"/>
              <a:ext cx="5314" cy="886"/>
            </a:xfrm>
            <a:custGeom>
              <a:avLst/>
              <a:gdLst>
                <a:gd name="T0" fmla="*/ 6 w 6"/>
                <a:gd name="T1" fmla="*/ 1 h 1"/>
                <a:gd name="T2" fmla="*/ 6 w 6"/>
                <a:gd name="T3" fmla="*/ 1 h 1"/>
                <a:gd name="T4" fmla="*/ 2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lnTo>
                    <a:pt x="6" y="1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39" name="Freeform 1038"/>
            <p:cNvSpPr>
              <a:spLocks/>
            </p:cNvSpPr>
            <p:nvPr/>
          </p:nvSpPr>
          <p:spPr bwMode="auto">
            <a:xfrm>
              <a:off x="7461701" y="3438543"/>
              <a:ext cx="10627" cy="1772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0" name="Freeform 1039"/>
            <p:cNvSpPr>
              <a:spLocks/>
            </p:cNvSpPr>
            <p:nvPr/>
          </p:nvSpPr>
          <p:spPr bwMode="auto">
            <a:xfrm>
              <a:off x="7453730" y="3440315"/>
              <a:ext cx="7971" cy="1772"/>
            </a:xfrm>
            <a:custGeom>
              <a:avLst/>
              <a:gdLst>
                <a:gd name="T0" fmla="*/ 9 w 9"/>
                <a:gd name="T1" fmla="*/ 0 h 2"/>
                <a:gd name="T2" fmla="*/ 6 w 9"/>
                <a:gd name="T3" fmla="*/ 0 h 2"/>
                <a:gd name="T4" fmla="*/ 0 w 9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1" name="Line 1040"/>
            <p:cNvSpPr>
              <a:spLocks noChangeShapeType="1"/>
            </p:cNvSpPr>
            <p:nvPr/>
          </p:nvSpPr>
          <p:spPr bwMode="auto">
            <a:xfrm flipH="1">
              <a:off x="7417419" y="3442086"/>
              <a:ext cx="36311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2" name="Freeform 1041"/>
            <p:cNvSpPr>
              <a:spLocks/>
            </p:cNvSpPr>
            <p:nvPr/>
          </p:nvSpPr>
          <p:spPr bwMode="auto">
            <a:xfrm>
              <a:off x="7472329" y="3436772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0 h 2"/>
                <a:gd name="T4" fmla="*/ 0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3" name="Freeform 1042"/>
            <p:cNvSpPr>
              <a:spLocks/>
            </p:cNvSpPr>
            <p:nvPr/>
          </p:nvSpPr>
          <p:spPr bwMode="auto">
            <a:xfrm>
              <a:off x="7288113" y="3412859"/>
              <a:ext cx="61109" cy="6200"/>
            </a:xfrm>
            <a:custGeom>
              <a:avLst/>
              <a:gdLst>
                <a:gd name="T0" fmla="*/ 69 w 69"/>
                <a:gd name="T1" fmla="*/ 7 h 7"/>
                <a:gd name="T2" fmla="*/ 62 w 69"/>
                <a:gd name="T3" fmla="*/ 6 h 7"/>
                <a:gd name="T4" fmla="*/ 57 w 69"/>
                <a:gd name="T5" fmla="*/ 3 h 7"/>
                <a:gd name="T6" fmla="*/ 48 w 69"/>
                <a:gd name="T7" fmla="*/ 2 h 7"/>
                <a:gd name="T8" fmla="*/ 32 w 69"/>
                <a:gd name="T9" fmla="*/ 0 h 7"/>
                <a:gd name="T10" fmla="*/ 19 w 69"/>
                <a:gd name="T11" fmla="*/ 0 h 7"/>
                <a:gd name="T12" fmla="*/ 13 w 69"/>
                <a:gd name="T13" fmla="*/ 0 h 7"/>
                <a:gd name="T14" fmla="*/ 0 w 69"/>
                <a:gd name="T15" fmla="*/ 6 h 7"/>
                <a:gd name="T16" fmla="*/ 0 w 69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">
                  <a:moveTo>
                    <a:pt x="69" y="7"/>
                  </a:moveTo>
                  <a:lnTo>
                    <a:pt x="62" y="6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4" name="Freeform 1043"/>
            <p:cNvSpPr>
              <a:spLocks/>
            </p:cNvSpPr>
            <p:nvPr/>
          </p:nvSpPr>
          <p:spPr bwMode="auto">
            <a:xfrm>
              <a:off x="8306608" y="3134766"/>
              <a:ext cx="20370" cy="14171"/>
            </a:xfrm>
            <a:custGeom>
              <a:avLst/>
              <a:gdLst>
                <a:gd name="T0" fmla="*/ 0 w 23"/>
                <a:gd name="T1" fmla="*/ 0 h 16"/>
                <a:gd name="T2" fmla="*/ 0 w 23"/>
                <a:gd name="T3" fmla="*/ 0 h 16"/>
                <a:gd name="T4" fmla="*/ 20 w 23"/>
                <a:gd name="T5" fmla="*/ 13 h 16"/>
                <a:gd name="T6" fmla="*/ 20 w 23"/>
                <a:gd name="T7" fmla="*/ 14 h 16"/>
                <a:gd name="T8" fmla="*/ 23 w 2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lnTo>
                    <a:pt x="0" y="0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3" y="16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5" name="Freeform 1044"/>
            <p:cNvSpPr>
              <a:spLocks/>
            </p:cNvSpPr>
            <p:nvPr/>
          </p:nvSpPr>
          <p:spPr bwMode="auto">
            <a:xfrm>
              <a:off x="7408562" y="3442972"/>
              <a:ext cx="8857" cy="886"/>
            </a:xfrm>
            <a:custGeom>
              <a:avLst/>
              <a:gdLst>
                <a:gd name="T0" fmla="*/ 10 w 10"/>
                <a:gd name="T1" fmla="*/ 0 h 1"/>
                <a:gd name="T2" fmla="*/ 4 w 10"/>
                <a:gd name="T3" fmla="*/ 1 h 1"/>
                <a:gd name="T4" fmla="*/ 2 w 10"/>
                <a:gd name="T5" fmla="*/ 1 h 1"/>
                <a:gd name="T6" fmla="*/ 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6" name="Freeform 1045"/>
            <p:cNvSpPr>
              <a:spLocks/>
            </p:cNvSpPr>
            <p:nvPr/>
          </p:nvSpPr>
          <p:spPr bwMode="auto">
            <a:xfrm>
              <a:off x="7261545" y="3418174"/>
              <a:ext cx="26570" cy="14171"/>
            </a:xfrm>
            <a:custGeom>
              <a:avLst/>
              <a:gdLst>
                <a:gd name="T0" fmla="*/ 30 w 30"/>
                <a:gd name="T1" fmla="*/ 0 h 16"/>
                <a:gd name="T2" fmla="*/ 24 w 30"/>
                <a:gd name="T3" fmla="*/ 1 h 16"/>
                <a:gd name="T4" fmla="*/ 14 w 30"/>
                <a:gd name="T5" fmla="*/ 9 h 16"/>
                <a:gd name="T6" fmla="*/ 11 w 30"/>
                <a:gd name="T7" fmla="*/ 10 h 16"/>
                <a:gd name="T8" fmla="*/ 0 w 3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lnTo>
                    <a:pt x="24" y="1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7" name="Freeform 1046"/>
            <p:cNvSpPr>
              <a:spLocks/>
            </p:cNvSpPr>
            <p:nvPr/>
          </p:nvSpPr>
          <p:spPr bwMode="auto">
            <a:xfrm>
              <a:off x="7233203" y="3432343"/>
              <a:ext cx="28340" cy="7971"/>
            </a:xfrm>
            <a:custGeom>
              <a:avLst/>
              <a:gdLst>
                <a:gd name="T0" fmla="*/ 32 w 32"/>
                <a:gd name="T1" fmla="*/ 0 h 9"/>
                <a:gd name="T2" fmla="*/ 28 w 32"/>
                <a:gd name="T3" fmla="*/ 1 h 9"/>
                <a:gd name="T4" fmla="*/ 27 w 32"/>
                <a:gd name="T5" fmla="*/ 1 h 9"/>
                <a:gd name="T6" fmla="*/ 12 w 32"/>
                <a:gd name="T7" fmla="*/ 5 h 9"/>
                <a:gd name="T8" fmla="*/ 7 w 32"/>
                <a:gd name="T9" fmla="*/ 7 h 9"/>
                <a:gd name="T10" fmla="*/ 0 w 3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2" y="0"/>
                  </a:moveTo>
                  <a:lnTo>
                    <a:pt x="28" y="1"/>
                  </a:lnTo>
                  <a:lnTo>
                    <a:pt x="27" y="1"/>
                  </a:lnTo>
                  <a:lnTo>
                    <a:pt x="12" y="5"/>
                  </a:lnTo>
                  <a:lnTo>
                    <a:pt x="7" y="7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8" name="Line 1047"/>
            <p:cNvSpPr>
              <a:spLocks noChangeShapeType="1"/>
            </p:cNvSpPr>
            <p:nvPr/>
          </p:nvSpPr>
          <p:spPr bwMode="auto">
            <a:xfrm flipH="1">
              <a:off x="7227890" y="3440315"/>
              <a:ext cx="5314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49" name="Freeform 1048"/>
            <p:cNvSpPr>
              <a:spLocks/>
            </p:cNvSpPr>
            <p:nvPr/>
          </p:nvSpPr>
          <p:spPr bwMode="auto">
            <a:xfrm>
              <a:off x="7215491" y="3442086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2 w 14"/>
                <a:gd name="T3" fmla="*/ 1 h 5"/>
                <a:gd name="T4" fmla="*/ 0 w 1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2" y="1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0" name="Line 1049"/>
            <p:cNvSpPr>
              <a:spLocks noChangeShapeType="1"/>
            </p:cNvSpPr>
            <p:nvPr/>
          </p:nvSpPr>
          <p:spPr bwMode="auto">
            <a:xfrm flipH="1">
              <a:off x="7196006" y="3446514"/>
              <a:ext cx="19484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1" name="Line 1050"/>
            <p:cNvSpPr>
              <a:spLocks noChangeShapeType="1"/>
            </p:cNvSpPr>
            <p:nvPr/>
          </p:nvSpPr>
          <p:spPr bwMode="auto">
            <a:xfrm flipH="1">
              <a:off x="7174751" y="3450942"/>
              <a:ext cx="21256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2" name="Line 1051"/>
            <p:cNvSpPr>
              <a:spLocks noChangeShapeType="1"/>
            </p:cNvSpPr>
            <p:nvPr/>
          </p:nvSpPr>
          <p:spPr bwMode="auto">
            <a:xfrm flipH="1">
              <a:off x="7172094" y="3456257"/>
              <a:ext cx="2657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3" name="Freeform 1052"/>
            <p:cNvSpPr>
              <a:spLocks/>
            </p:cNvSpPr>
            <p:nvPr/>
          </p:nvSpPr>
          <p:spPr bwMode="auto">
            <a:xfrm>
              <a:off x="7162352" y="3457142"/>
              <a:ext cx="9742" cy="2657"/>
            </a:xfrm>
            <a:custGeom>
              <a:avLst/>
              <a:gdLst>
                <a:gd name="T0" fmla="*/ 11 w 11"/>
                <a:gd name="T1" fmla="*/ 0 h 3"/>
                <a:gd name="T2" fmla="*/ 4 w 11"/>
                <a:gd name="T3" fmla="*/ 2 h 3"/>
                <a:gd name="T4" fmla="*/ 0 w 11"/>
                <a:gd name="T5" fmla="*/ 3 h 3"/>
                <a:gd name="T6" fmla="*/ 0 w 1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4" name="Line 1053"/>
            <p:cNvSpPr>
              <a:spLocks noChangeShapeType="1"/>
            </p:cNvSpPr>
            <p:nvPr/>
          </p:nvSpPr>
          <p:spPr bwMode="auto">
            <a:xfrm flipH="1">
              <a:off x="7161466" y="3459799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5" name="Freeform 1054"/>
            <p:cNvSpPr>
              <a:spLocks/>
            </p:cNvSpPr>
            <p:nvPr/>
          </p:nvSpPr>
          <p:spPr bwMode="auto">
            <a:xfrm>
              <a:off x="7158809" y="3459799"/>
              <a:ext cx="2657" cy="886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6" name="Freeform 1055"/>
            <p:cNvSpPr>
              <a:spLocks/>
            </p:cNvSpPr>
            <p:nvPr/>
          </p:nvSpPr>
          <p:spPr bwMode="auto">
            <a:xfrm>
              <a:off x="7148182" y="3460685"/>
              <a:ext cx="10627" cy="7085"/>
            </a:xfrm>
            <a:custGeom>
              <a:avLst/>
              <a:gdLst>
                <a:gd name="T0" fmla="*/ 12 w 12"/>
                <a:gd name="T1" fmla="*/ 0 h 8"/>
                <a:gd name="T2" fmla="*/ 4 w 12"/>
                <a:gd name="T3" fmla="*/ 6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7" name="Freeform 1056"/>
            <p:cNvSpPr>
              <a:spLocks/>
            </p:cNvSpPr>
            <p:nvPr/>
          </p:nvSpPr>
          <p:spPr bwMode="auto">
            <a:xfrm>
              <a:off x="7141096" y="3467770"/>
              <a:ext cx="7085" cy="5314"/>
            </a:xfrm>
            <a:custGeom>
              <a:avLst/>
              <a:gdLst>
                <a:gd name="T0" fmla="*/ 8 w 8"/>
                <a:gd name="T1" fmla="*/ 0 h 6"/>
                <a:gd name="T2" fmla="*/ 7 w 8"/>
                <a:gd name="T3" fmla="*/ 2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7" y="2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8" name="Freeform 1057"/>
            <p:cNvSpPr>
              <a:spLocks/>
            </p:cNvSpPr>
            <p:nvPr/>
          </p:nvSpPr>
          <p:spPr bwMode="auto">
            <a:xfrm>
              <a:off x="7123383" y="3473084"/>
              <a:ext cx="17713" cy="7085"/>
            </a:xfrm>
            <a:custGeom>
              <a:avLst/>
              <a:gdLst>
                <a:gd name="T0" fmla="*/ 20 w 20"/>
                <a:gd name="T1" fmla="*/ 0 h 8"/>
                <a:gd name="T2" fmla="*/ 6 w 20"/>
                <a:gd name="T3" fmla="*/ 7 h 8"/>
                <a:gd name="T4" fmla="*/ 5 w 20"/>
                <a:gd name="T5" fmla="*/ 8 h 8"/>
                <a:gd name="T6" fmla="*/ 1 w 20"/>
                <a:gd name="T7" fmla="*/ 8 h 8"/>
                <a:gd name="T8" fmla="*/ 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6" y="7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59" name="Freeform 1058"/>
            <p:cNvSpPr>
              <a:spLocks/>
            </p:cNvSpPr>
            <p:nvPr/>
          </p:nvSpPr>
          <p:spPr bwMode="auto">
            <a:xfrm>
              <a:off x="7075558" y="3467770"/>
              <a:ext cx="47825" cy="12399"/>
            </a:xfrm>
            <a:custGeom>
              <a:avLst/>
              <a:gdLst>
                <a:gd name="T0" fmla="*/ 54 w 54"/>
                <a:gd name="T1" fmla="*/ 14 h 14"/>
                <a:gd name="T2" fmla="*/ 52 w 54"/>
                <a:gd name="T3" fmla="*/ 14 h 14"/>
                <a:gd name="T4" fmla="*/ 43 w 54"/>
                <a:gd name="T5" fmla="*/ 6 h 14"/>
                <a:gd name="T6" fmla="*/ 39 w 54"/>
                <a:gd name="T7" fmla="*/ 2 h 14"/>
                <a:gd name="T8" fmla="*/ 33 w 54"/>
                <a:gd name="T9" fmla="*/ 2 h 14"/>
                <a:gd name="T10" fmla="*/ 32 w 54"/>
                <a:gd name="T11" fmla="*/ 0 h 14"/>
                <a:gd name="T12" fmla="*/ 29 w 54"/>
                <a:gd name="T13" fmla="*/ 0 h 14"/>
                <a:gd name="T14" fmla="*/ 24 w 54"/>
                <a:gd name="T15" fmla="*/ 2 h 14"/>
                <a:gd name="T16" fmla="*/ 6 w 54"/>
                <a:gd name="T17" fmla="*/ 7 h 14"/>
                <a:gd name="T18" fmla="*/ 0 w 5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4">
                  <a:moveTo>
                    <a:pt x="54" y="14"/>
                  </a:moveTo>
                  <a:lnTo>
                    <a:pt x="52" y="14"/>
                  </a:lnTo>
                  <a:lnTo>
                    <a:pt x="43" y="6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6" y="7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0" name="Freeform 1059"/>
            <p:cNvSpPr>
              <a:spLocks/>
            </p:cNvSpPr>
            <p:nvPr/>
          </p:nvSpPr>
          <p:spPr bwMode="auto">
            <a:xfrm>
              <a:off x="7049875" y="3467770"/>
              <a:ext cx="25684" cy="5314"/>
            </a:xfrm>
            <a:custGeom>
              <a:avLst/>
              <a:gdLst>
                <a:gd name="T0" fmla="*/ 29 w 29"/>
                <a:gd name="T1" fmla="*/ 6 h 6"/>
                <a:gd name="T2" fmla="*/ 22 w 29"/>
                <a:gd name="T3" fmla="*/ 4 h 6"/>
                <a:gd name="T4" fmla="*/ 11 w 29"/>
                <a:gd name="T5" fmla="*/ 3 h 6"/>
                <a:gd name="T6" fmla="*/ 0 w 2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">
                  <a:moveTo>
                    <a:pt x="29" y="6"/>
                  </a:moveTo>
                  <a:lnTo>
                    <a:pt x="22" y="4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1" name="Freeform 1060"/>
            <p:cNvSpPr>
              <a:spLocks/>
            </p:cNvSpPr>
            <p:nvPr/>
          </p:nvSpPr>
          <p:spPr bwMode="auto">
            <a:xfrm>
              <a:off x="7034819" y="3467770"/>
              <a:ext cx="15056" cy="2657"/>
            </a:xfrm>
            <a:custGeom>
              <a:avLst/>
              <a:gdLst>
                <a:gd name="T0" fmla="*/ 17 w 17"/>
                <a:gd name="T1" fmla="*/ 0 h 3"/>
                <a:gd name="T2" fmla="*/ 11 w 17"/>
                <a:gd name="T3" fmla="*/ 0 h 3"/>
                <a:gd name="T4" fmla="*/ 0 w 1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2" name="Freeform 1061"/>
            <p:cNvSpPr>
              <a:spLocks/>
            </p:cNvSpPr>
            <p:nvPr/>
          </p:nvSpPr>
          <p:spPr bwMode="auto">
            <a:xfrm>
              <a:off x="7029505" y="3470426"/>
              <a:ext cx="5314" cy="886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3" name="Line 1062"/>
            <p:cNvSpPr>
              <a:spLocks noChangeShapeType="1"/>
            </p:cNvSpPr>
            <p:nvPr/>
          </p:nvSpPr>
          <p:spPr bwMode="auto">
            <a:xfrm flipH="1">
              <a:off x="7021534" y="3471312"/>
              <a:ext cx="7971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4" name="Freeform 1063"/>
            <p:cNvSpPr>
              <a:spLocks/>
            </p:cNvSpPr>
            <p:nvPr/>
          </p:nvSpPr>
          <p:spPr bwMode="auto">
            <a:xfrm>
              <a:off x="6990536" y="3473084"/>
              <a:ext cx="30998" cy="20370"/>
            </a:xfrm>
            <a:custGeom>
              <a:avLst/>
              <a:gdLst>
                <a:gd name="T0" fmla="*/ 35 w 35"/>
                <a:gd name="T1" fmla="*/ 0 h 23"/>
                <a:gd name="T2" fmla="*/ 20 w 35"/>
                <a:gd name="T3" fmla="*/ 8 h 23"/>
                <a:gd name="T4" fmla="*/ 17 w 35"/>
                <a:gd name="T5" fmla="*/ 9 h 23"/>
                <a:gd name="T6" fmla="*/ 5 w 35"/>
                <a:gd name="T7" fmla="*/ 17 h 23"/>
                <a:gd name="T8" fmla="*/ 0 w 35"/>
                <a:gd name="T9" fmla="*/ 21 h 23"/>
                <a:gd name="T10" fmla="*/ 0 w 3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5" y="0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5" y="17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5" name="Freeform 1064"/>
            <p:cNvSpPr>
              <a:spLocks/>
            </p:cNvSpPr>
            <p:nvPr/>
          </p:nvSpPr>
          <p:spPr bwMode="auto">
            <a:xfrm>
              <a:off x="6976365" y="3493454"/>
              <a:ext cx="14171" cy="7085"/>
            </a:xfrm>
            <a:custGeom>
              <a:avLst/>
              <a:gdLst>
                <a:gd name="T0" fmla="*/ 16 w 16"/>
                <a:gd name="T1" fmla="*/ 0 h 8"/>
                <a:gd name="T2" fmla="*/ 6 w 16"/>
                <a:gd name="T3" fmla="*/ 5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6" y="5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6" name="Freeform 1065"/>
            <p:cNvSpPr>
              <a:spLocks/>
            </p:cNvSpPr>
            <p:nvPr/>
          </p:nvSpPr>
          <p:spPr bwMode="auto">
            <a:xfrm>
              <a:off x="6946254" y="3482825"/>
              <a:ext cx="30112" cy="18599"/>
            </a:xfrm>
            <a:custGeom>
              <a:avLst/>
              <a:gdLst>
                <a:gd name="T0" fmla="*/ 34 w 34"/>
                <a:gd name="T1" fmla="*/ 20 h 21"/>
                <a:gd name="T2" fmla="*/ 16 w 34"/>
                <a:gd name="T3" fmla="*/ 21 h 21"/>
                <a:gd name="T4" fmla="*/ 15 w 34"/>
                <a:gd name="T5" fmla="*/ 21 h 21"/>
                <a:gd name="T6" fmla="*/ 12 w 34"/>
                <a:gd name="T7" fmla="*/ 20 h 21"/>
                <a:gd name="T8" fmla="*/ 11 w 34"/>
                <a:gd name="T9" fmla="*/ 20 h 21"/>
                <a:gd name="T10" fmla="*/ 5 w 34"/>
                <a:gd name="T11" fmla="*/ 17 h 21"/>
                <a:gd name="T12" fmla="*/ 4 w 34"/>
                <a:gd name="T13" fmla="*/ 17 h 21"/>
                <a:gd name="T14" fmla="*/ 0 w 34"/>
                <a:gd name="T15" fmla="*/ 12 h 21"/>
                <a:gd name="T16" fmla="*/ 0 w 34"/>
                <a:gd name="T17" fmla="*/ 9 h 21"/>
                <a:gd name="T18" fmla="*/ 0 w 34"/>
                <a:gd name="T19" fmla="*/ 9 h 21"/>
                <a:gd name="T20" fmla="*/ 1 w 34"/>
                <a:gd name="T21" fmla="*/ 6 h 21"/>
                <a:gd name="T22" fmla="*/ 1 w 34"/>
                <a:gd name="T23" fmla="*/ 5 h 21"/>
                <a:gd name="T24" fmla="*/ 0 w 34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1">
                  <a:moveTo>
                    <a:pt x="34" y="20"/>
                  </a:moveTo>
                  <a:lnTo>
                    <a:pt x="16" y="21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1667" name="Freeform 1066"/>
            <p:cNvSpPr>
              <a:spLocks/>
            </p:cNvSpPr>
            <p:nvPr/>
          </p:nvSpPr>
          <p:spPr bwMode="auto">
            <a:xfrm>
              <a:off x="6945368" y="3476626"/>
              <a:ext cx="886" cy="6200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4 h 7"/>
                <a:gd name="T4" fmla="*/ 0 w 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8" name="Freeform 1067"/>
            <p:cNvSpPr>
              <a:spLocks/>
            </p:cNvSpPr>
            <p:nvPr/>
          </p:nvSpPr>
          <p:spPr bwMode="auto">
            <a:xfrm>
              <a:off x="6940940" y="3469541"/>
              <a:ext cx="4428" cy="7085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6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9" name="Freeform 1068"/>
            <p:cNvSpPr>
              <a:spLocks/>
            </p:cNvSpPr>
            <p:nvPr/>
          </p:nvSpPr>
          <p:spPr bwMode="auto">
            <a:xfrm>
              <a:off x="6935626" y="3462456"/>
              <a:ext cx="5314" cy="7085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6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0" name="Freeform 1069"/>
            <p:cNvSpPr>
              <a:spLocks/>
            </p:cNvSpPr>
            <p:nvPr/>
          </p:nvSpPr>
          <p:spPr bwMode="auto">
            <a:xfrm>
              <a:off x="6894886" y="3452714"/>
              <a:ext cx="40739" cy="9742"/>
            </a:xfrm>
            <a:custGeom>
              <a:avLst/>
              <a:gdLst>
                <a:gd name="T0" fmla="*/ 46 w 46"/>
                <a:gd name="T1" fmla="*/ 11 h 11"/>
                <a:gd name="T2" fmla="*/ 19 w 46"/>
                <a:gd name="T3" fmla="*/ 5 h 11"/>
                <a:gd name="T4" fmla="*/ 11 w 46"/>
                <a:gd name="T5" fmla="*/ 3 h 11"/>
                <a:gd name="T6" fmla="*/ 0 w 4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19" y="5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1" name="Freeform 1070"/>
            <p:cNvSpPr>
              <a:spLocks/>
            </p:cNvSpPr>
            <p:nvPr/>
          </p:nvSpPr>
          <p:spPr bwMode="auto">
            <a:xfrm>
              <a:off x="6885144" y="3446514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4 w 11"/>
                <a:gd name="T3" fmla="*/ 4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2" name="Freeform 1071"/>
            <p:cNvSpPr>
              <a:spLocks/>
            </p:cNvSpPr>
            <p:nvPr/>
          </p:nvSpPr>
          <p:spPr bwMode="auto">
            <a:xfrm>
              <a:off x="6854146" y="3439429"/>
              <a:ext cx="30998" cy="7085"/>
            </a:xfrm>
            <a:custGeom>
              <a:avLst/>
              <a:gdLst>
                <a:gd name="T0" fmla="*/ 35 w 35"/>
                <a:gd name="T1" fmla="*/ 8 h 8"/>
                <a:gd name="T2" fmla="*/ 30 w 35"/>
                <a:gd name="T3" fmla="*/ 5 h 8"/>
                <a:gd name="T4" fmla="*/ 8 w 35"/>
                <a:gd name="T5" fmla="*/ 0 h 8"/>
                <a:gd name="T6" fmla="*/ 4 w 35"/>
                <a:gd name="T7" fmla="*/ 0 h 8"/>
                <a:gd name="T8" fmla="*/ 0 w 3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30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3" name="Line 1072"/>
            <p:cNvSpPr>
              <a:spLocks noChangeShapeType="1"/>
            </p:cNvSpPr>
            <p:nvPr/>
          </p:nvSpPr>
          <p:spPr bwMode="auto">
            <a:xfrm flipH="1" flipV="1">
              <a:off x="6849719" y="3438543"/>
              <a:ext cx="4428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4" name="Line 1073"/>
            <p:cNvSpPr>
              <a:spLocks noChangeShapeType="1"/>
            </p:cNvSpPr>
            <p:nvPr/>
          </p:nvSpPr>
          <p:spPr bwMode="auto">
            <a:xfrm flipH="1">
              <a:off x="6844405" y="3438543"/>
              <a:ext cx="5314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5" name="Freeform 1074"/>
            <p:cNvSpPr>
              <a:spLocks/>
            </p:cNvSpPr>
            <p:nvPr/>
          </p:nvSpPr>
          <p:spPr bwMode="auto">
            <a:xfrm>
              <a:off x="6829348" y="3439429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8 w 17"/>
                <a:gd name="T3" fmla="*/ 0 h 4"/>
                <a:gd name="T4" fmla="*/ 5 w 17"/>
                <a:gd name="T5" fmla="*/ 1 h 4"/>
                <a:gd name="T6" fmla="*/ 0 w 1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6" name="Freeform 1075"/>
            <p:cNvSpPr>
              <a:spLocks/>
            </p:cNvSpPr>
            <p:nvPr/>
          </p:nvSpPr>
          <p:spPr bwMode="auto">
            <a:xfrm>
              <a:off x="6819606" y="3442972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7" name="Freeform 1076"/>
            <p:cNvSpPr>
              <a:spLocks/>
            </p:cNvSpPr>
            <p:nvPr/>
          </p:nvSpPr>
          <p:spPr bwMode="auto">
            <a:xfrm>
              <a:off x="6781524" y="3440315"/>
              <a:ext cx="38083" cy="6200"/>
            </a:xfrm>
            <a:custGeom>
              <a:avLst/>
              <a:gdLst>
                <a:gd name="T0" fmla="*/ 43 w 43"/>
                <a:gd name="T1" fmla="*/ 7 h 7"/>
                <a:gd name="T2" fmla="*/ 39 w 43"/>
                <a:gd name="T3" fmla="*/ 7 h 7"/>
                <a:gd name="T4" fmla="*/ 35 w 43"/>
                <a:gd name="T5" fmla="*/ 6 h 7"/>
                <a:gd name="T6" fmla="*/ 16 w 43"/>
                <a:gd name="T7" fmla="*/ 3 h 7"/>
                <a:gd name="T8" fmla="*/ 13 w 43"/>
                <a:gd name="T9" fmla="*/ 3 h 7"/>
                <a:gd name="T10" fmla="*/ 12 w 43"/>
                <a:gd name="T11" fmla="*/ 3 h 7"/>
                <a:gd name="T12" fmla="*/ 0 w 4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">
                  <a:moveTo>
                    <a:pt x="43" y="7"/>
                  </a:moveTo>
                  <a:lnTo>
                    <a:pt x="39" y="7"/>
                  </a:lnTo>
                  <a:lnTo>
                    <a:pt x="35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8" name="Freeform 1077"/>
            <p:cNvSpPr>
              <a:spLocks/>
            </p:cNvSpPr>
            <p:nvPr/>
          </p:nvSpPr>
          <p:spPr bwMode="auto">
            <a:xfrm>
              <a:off x="6764696" y="3433229"/>
              <a:ext cx="16827" cy="7085"/>
            </a:xfrm>
            <a:custGeom>
              <a:avLst/>
              <a:gdLst>
                <a:gd name="T0" fmla="*/ 19 w 19"/>
                <a:gd name="T1" fmla="*/ 8 h 8"/>
                <a:gd name="T2" fmla="*/ 16 w 19"/>
                <a:gd name="T3" fmla="*/ 7 h 8"/>
                <a:gd name="T4" fmla="*/ 8 w 19"/>
                <a:gd name="T5" fmla="*/ 4 h 8"/>
                <a:gd name="T6" fmla="*/ 0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9" name="Freeform 1078"/>
            <p:cNvSpPr>
              <a:spLocks/>
            </p:cNvSpPr>
            <p:nvPr/>
          </p:nvSpPr>
          <p:spPr bwMode="auto">
            <a:xfrm>
              <a:off x="6751411" y="3428801"/>
              <a:ext cx="13285" cy="4428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1 h 5"/>
                <a:gd name="T4" fmla="*/ 0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0" name="Line 1079"/>
            <p:cNvSpPr>
              <a:spLocks noChangeShapeType="1"/>
            </p:cNvSpPr>
            <p:nvPr/>
          </p:nvSpPr>
          <p:spPr bwMode="auto">
            <a:xfrm flipH="1" flipV="1">
              <a:off x="6741669" y="3427030"/>
              <a:ext cx="9742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1" name="Freeform 1080"/>
            <p:cNvSpPr>
              <a:spLocks/>
            </p:cNvSpPr>
            <p:nvPr/>
          </p:nvSpPr>
          <p:spPr bwMode="auto">
            <a:xfrm>
              <a:off x="6715100" y="3427030"/>
              <a:ext cx="26570" cy="4428"/>
            </a:xfrm>
            <a:custGeom>
              <a:avLst/>
              <a:gdLst>
                <a:gd name="T0" fmla="*/ 30 w 30"/>
                <a:gd name="T1" fmla="*/ 0 h 5"/>
                <a:gd name="T2" fmla="*/ 19 w 30"/>
                <a:gd name="T3" fmla="*/ 0 h 5"/>
                <a:gd name="T4" fmla="*/ 0 w 3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30" y="0"/>
                  </a:move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2" name="Freeform 1081"/>
            <p:cNvSpPr>
              <a:spLocks/>
            </p:cNvSpPr>
            <p:nvPr/>
          </p:nvSpPr>
          <p:spPr bwMode="auto">
            <a:xfrm>
              <a:off x="6665503" y="3431458"/>
              <a:ext cx="49596" cy="7085"/>
            </a:xfrm>
            <a:custGeom>
              <a:avLst/>
              <a:gdLst>
                <a:gd name="T0" fmla="*/ 56 w 56"/>
                <a:gd name="T1" fmla="*/ 0 h 8"/>
                <a:gd name="T2" fmla="*/ 35 w 56"/>
                <a:gd name="T3" fmla="*/ 2 h 8"/>
                <a:gd name="T4" fmla="*/ 21 w 56"/>
                <a:gd name="T5" fmla="*/ 4 h 8"/>
                <a:gd name="T6" fmla="*/ 12 w 56"/>
                <a:gd name="T7" fmla="*/ 6 h 8"/>
                <a:gd name="T8" fmla="*/ 0 w 5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">
                  <a:moveTo>
                    <a:pt x="56" y="0"/>
                  </a:moveTo>
                  <a:lnTo>
                    <a:pt x="35" y="2"/>
                  </a:lnTo>
                  <a:lnTo>
                    <a:pt x="21" y="4"/>
                  </a:lnTo>
                  <a:lnTo>
                    <a:pt x="12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3" name="Line 1082"/>
            <p:cNvSpPr>
              <a:spLocks noChangeShapeType="1"/>
            </p:cNvSpPr>
            <p:nvPr/>
          </p:nvSpPr>
          <p:spPr bwMode="auto">
            <a:xfrm flipH="1">
              <a:off x="6662847" y="3438543"/>
              <a:ext cx="265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4" name="Freeform 1083"/>
            <p:cNvSpPr>
              <a:spLocks/>
            </p:cNvSpPr>
            <p:nvPr/>
          </p:nvSpPr>
          <p:spPr bwMode="auto">
            <a:xfrm>
              <a:off x="6646905" y="3438543"/>
              <a:ext cx="15941" cy="886"/>
            </a:xfrm>
            <a:custGeom>
              <a:avLst/>
              <a:gdLst>
                <a:gd name="T0" fmla="*/ 18 w 18"/>
                <a:gd name="T1" fmla="*/ 0 h 1"/>
                <a:gd name="T2" fmla="*/ 14 w 18"/>
                <a:gd name="T3" fmla="*/ 0 h 1"/>
                <a:gd name="T4" fmla="*/ 0 w 1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">
                  <a:moveTo>
                    <a:pt x="18" y="0"/>
                  </a:moveTo>
                  <a:lnTo>
                    <a:pt x="14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5" name="Line 1084"/>
            <p:cNvSpPr>
              <a:spLocks noChangeShapeType="1"/>
            </p:cNvSpPr>
            <p:nvPr/>
          </p:nvSpPr>
          <p:spPr bwMode="auto">
            <a:xfrm flipH="1">
              <a:off x="6643363" y="3439429"/>
              <a:ext cx="3542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6" name="Line 1085"/>
            <p:cNvSpPr>
              <a:spLocks noChangeShapeType="1"/>
            </p:cNvSpPr>
            <p:nvPr/>
          </p:nvSpPr>
          <p:spPr bwMode="auto">
            <a:xfrm flipH="1">
              <a:off x="6631849" y="3440315"/>
              <a:ext cx="11513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7" name="Line 1086"/>
            <p:cNvSpPr>
              <a:spLocks noChangeShapeType="1"/>
            </p:cNvSpPr>
            <p:nvPr/>
          </p:nvSpPr>
          <p:spPr bwMode="auto">
            <a:xfrm>
              <a:off x="6631849" y="3445628"/>
              <a:ext cx="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8" name="Line 1087"/>
            <p:cNvSpPr>
              <a:spLocks noChangeShapeType="1"/>
            </p:cNvSpPr>
            <p:nvPr/>
          </p:nvSpPr>
          <p:spPr bwMode="auto">
            <a:xfrm flipH="1">
              <a:off x="6626535" y="3445628"/>
              <a:ext cx="531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9" name="Line 1088"/>
            <p:cNvSpPr>
              <a:spLocks noChangeShapeType="1"/>
            </p:cNvSpPr>
            <p:nvPr/>
          </p:nvSpPr>
          <p:spPr bwMode="auto">
            <a:xfrm flipH="1">
              <a:off x="6625650" y="3445628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0" name="Line 1089"/>
            <p:cNvSpPr>
              <a:spLocks noChangeShapeType="1"/>
            </p:cNvSpPr>
            <p:nvPr/>
          </p:nvSpPr>
          <p:spPr bwMode="auto">
            <a:xfrm flipH="1">
              <a:off x="6621221" y="3445628"/>
              <a:ext cx="442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1" name="Freeform 1090"/>
            <p:cNvSpPr>
              <a:spLocks/>
            </p:cNvSpPr>
            <p:nvPr/>
          </p:nvSpPr>
          <p:spPr bwMode="auto">
            <a:xfrm>
              <a:off x="6610593" y="3445628"/>
              <a:ext cx="10627" cy="0"/>
            </a:xfrm>
            <a:custGeom>
              <a:avLst/>
              <a:gdLst>
                <a:gd name="T0" fmla="*/ 12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2" name="Freeform 1091"/>
            <p:cNvSpPr>
              <a:spLocks/>
            </p:cNvSpPr>
            <p:nvPr/>
          </p:nvSpPr>
          <p:spPr bwMode="auto">
            <a:xfrm>
              <a:off x="6591109" y="3442972"/>
              <a:ext cx="19484" cy="2657"/>
            </a:xfrm>
            <a:custGeom>
              <a:avLst/>
              <a:gdLst>
                <a:gd name="T0" fmla="*/ 22 w 22"/>
                <a:gd name="T1" fmla="*/ 3 h 3"/>
                <a:gd name="T2" fmla="*/ 8 w 22"/>
                <a:gd name="T3" fmla="*/ 1 h 3"/>
                <a:gd name="T4" fmla="*/ 3 w 22"/>
                <a:gd name="T5" fmla="*/ 0 h 3"/>
                <a:gd name="T6" fmla="*/ 0 w 2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">
                  <a:moveTo>
                    <a:pt x="2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3" name="Line 1092"/>
            <p:cNvSpPr>
              <a:spLocks noChangeShapeType="1"/>
            </p:cNvSpPr>
            <p:nvPr/>
          </p:nvSpPr>
          <p:spPr bwMode="auto">
            <a:xfrm flipH="1" flipV="1">
              <a:off x="6578710" y="3442086"/>
              <a:ext cx="123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4" name="Freeform 1093"/>
            <p:cNvSpPr>
              <a:spLocks/>
            </p:cNvSpPr>
            <p:nvPr/>
          </p:nvSpPr>
          <p:spPr bwMode="auto">
            <a:xfrm>
              <a:off x="6573396" y="3440315"/>
              <a:ext cx="5314" cy="1772"/>
            </a:xfrm>
            <a:custGeom>
              <a:avLst/>
              <a:gdLst>
                <a:gd name="T0" fmla="*/ 6 w 6"/>
                <a:gd name="T1" fmla="*/ 2 h 2"/>
                <a:gd name="T2" fmla="*/ 1 w 6"/>
                <a:gd name="T3" fmla="*/ 0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5" name="Line 1094"/>
            <p:cNvSpPr>
              <a:spLocks noChangeShapeType="1"/>
            </p:cNvSpPr>
            <p:nvPr/>
          </p:nvSpPr>
          <p:spPr bwMode="auto">
            <a:xfrm flipH="1" flipV="1">
              <a:off x="6567197" y="3439429"/>
              <a:ext cx="6200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6" name="Freeform 1095"/>
            <p:cNvSpPr>
              <a:spLocks/>
            </p:cNvSpPr>
            <p:nvPr/>
          </p:nvSpPr>
          <p:spPr bwMode="auto">
            <a:xfrm>
              <a:off x="6554798" y="3438543"/>
              <a:ext cx="12399" cy="886"/>
            </a:xfrm>
            <a:custGeom>
              <a:avLst/>
              <a:gdLst>
                <a:gd name="T0" fmla="*/ 14 w 14"/>
                <a:gd name="T1" fmla="*/ 1 h 1"/>
                <a:gd name="T2" fmla="*/ 9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7" name="Freeform 1096"/>
            <p:cNvSpPr>
              <a:spLocks/>
            </p:cNvSpPr>
            <p:nvPr/>
          </p:nvSpPr>
          <p:spPr bwMode="auto">
            <a:xfrm>
              <a:off x="6542399" y="3438543"/>
              <a:ext cx="12399" cy="1772"/>
            </a:xfrm>
            <a:custGeom>
              <a:avLst/>
              <a:gdLst>
                <a:gd name="T0" fmla="*/ 14 w 14"/>
                <a:gd name="T1" fmla="*/ 0 h 2"/>
                <a:gd name="T2" fmla="*/ 4 w 14"/>
                <a:gd name="T3" fmla="*/ 1 h 2"/>
                <a:gd name="T4" fmla="*/ 0 w 1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4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8" name="Freeform 1097"/>
            <p:cNvSpPr>
              <a:spLocks/>
            </p:cNvSpPr>
            <p:nvPr/>
          </p:nvSpPr>
          <p:spPr bwMode="auto">
            <a:xfrm>
              <a:off x="6531771" y="3440315"/>
              <a:ext cx="10627" cy="5314"/>
            </a:xfrm>
            <a:custGeom>
              <a:avLst/>
              <a:gdLst>
                <a:gd name="T0" fmla="*/ 12 w 12"/>
                <a:gd name="T1" fmla="*/ 0 h 6"/>
                <a:gd name="T2" fmla="*/ 4 w 12"/>
                <a:gd name="T3" fmla="*/ 4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9" name="Freeform 1098"/>
            <p:cNvSpPr>
              <a:spLocks/>
            </p:cNvSpPr>
            <p:nvPr/>
          </p:nvSpPr>
          <p:spPr bwMode="auto">
            <a:xfrm>
              <a:off x="6522914" y="3445628"/>
              <a:ext cx="8857" cy="1772"/>
            </a:xfrm>
            <a:custGeom>
              <a:avLst/>
              <a:gdLst>
                <a:gd name="T0" fmla="*/ 10 w 10"/>
                <a:gd name="T1" fmla="*/ 0 h 2"/>
                <a:gd name="T2" fmla="*/ 3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0" name="Freeform 1099"/>
            <p:cNvSpPr>
              <a:spLocks/>
            </p:cNvSpPr>
            <p:nvPr/>
          </p:nvSpPr>
          <p:spPr bwMode="auto">
            <a:xfrm>
              <a:off x="6513173" y="3447400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7 w 11"/>
                <a:gd name="T3" fmla="*/ 2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7" y="2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1" name="Freeform 1100"/>
            <p:cNvSpPr>
              <a:spLocks/>
            </p:cNvSpPr>
            <p:nvPr/>
          </p:nvSpPr>
          <p:spPr bwMode="auto">
            <a:xfrm>
              <a:off x="6491031" y="3450942"/>
              <a:ext cx="22141" cy="23027"/>
            </a:xfrm>
            <a:custGeom>
              <a:avLst/>
              <a:gdLst>
                <a:gd name="T0" fmla="*/ 25 w 25"/>
                <a:gd name="T1" fmla="*/ 0 h 26"/>
                <a:gd name="T2" fmla="*/ 13 w 25"/>
                <a:gd name="T3" fmla="*/ 11 h 26"/>
                <a:gd name="T4" fmla="*/ 14 w 25"/>
                <a:gd name="T5" fmla="*/ 15 h 26"/>
                <a:gd name="T6" fmla="*/ 9 w 25"/>
                <a:gd name="T7" fmla="*/ 21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5" y="0"/>
                  </a:moveTo>
                  <a:lnTo>
                    <a:pt x="13" y="11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2" name="Freeform 1101"/>
            <p:cNvSpPr>
              <a:spLocks/>
            </p:cNvSpPr>
            <p:nvPr/>
          </p:nvSpPr>
          <p:spPr bwMode="auto">
            <a:xfrm>
              <a:off x="6482175" y="3473970"/>
              <a:ext cx="8857" cy="2657"/>
            </a:xfrm>
            <a:custGeom>
              <a:avLst/>
              <a:gdLst>
                <a:gd name="T0" fmla="*/ 10 w 10"/>
                <a:gd name="T1" fmla="*/ 0 h 3"/>
                <a:gd name="T2" fmla="*/ 7 w 10"/>
                <a:gd name="T3" fmla="*/ 1 h 3"/>
                <a:gd name="T4" fmla="*/ 2 w 10"/>
                <a:gd name="T5" fmla="*/ 3 h 3"/>
                <a:gd name="T6" fmla="*/ 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7" y="1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3" name="Freeform 1102"/>
            <p:cNvSpPr>
              <a:spLocks/>
            </p:cNvSpPr>
            <p:nvPr/>
          </p:nvSpPr>
          <p:spPr bwMode="auto">
            <a:xfrm>
              <a:off x="6478632" y="3476626"/>
              <a:ext cx="3542" cy="0"/>
            </a:xfrm>
            <a:custGeom>
              <a:avLst/>
              <a:gdLst>
                <a:gd name="T0" fmla="*/ 4 w 4"/>
                <a:gd name="T1" fmla="*/ 0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4" name="Line 1103"/>
            <p:cNvSpPr>
              <a:spLocks noChangeShapeType="1"/>
            </p:cNvSpPr>
            <p:nvPr/>
          </p:nvSpPr>
          <p:spPr bwMode="auto">
            <a:xfrm flipH="1">
              <a:off x="6416636" y="3494339"/>
              <a:ext cx="11513" cy="354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5" name="Freeform 1104"/>
            <p:cNvSpPr>
              <a:spLocks/>
            </p:cNvSpPr>
            <p:nvPr/>
          </p:nvSpPr>
          <p:spPr bwMode="auto">
            <a:xfrm>
              <a:off x="6185482" y="3520908"/>
              <a:ext cx="6200" cy="1772"/>
            </a:xfrm>
            <a:custGeom>
              <a:avLst/>
              <a:gdLst>
                <a:gd name="T0" fmla="*/ 7 w 7"/>
                <a:gd name="T1" fmla="*/ 0 h 2"/>
                <a:gd name="T2" fmla="*/ 4 w 7"/>
                <a:gd name="T3" fmla="*/ 2 h 2"/>
                <a:gd name="T4" fmla="*/ 0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6" name="Freeform 1105"/>
            <p:cNvSpPr>
              <a:spLocks/>
            </p:cNvSpPr>
            <p:nvPr/>
          </p:nvSpPr>
          <p:spPr bwMode="auto">
            <a:xfrm>
              <a:off x="6330729" y="3515595"/>
              <a:ext cx="27455" cy="8857"/>
            </a:xfrm>
            <a:custGeom>
              <a:avLst/>
              <a:gdLst>
                <a:gd name="T0" fmla="*/ 31 w 31"/>
                <a:gd name="T1" fmla="*/ 0 h 10"/>
                <a:gd name="T2" fmla="*/ 24 w 31"/>
                <a:gd name="T3" fmla="*/ 0 h 10"/>
                <a:gd name="T4" fmla="*/ 8 w 31"/>
                <a:gd name="T5" fmla="*/ 4 h 10"/>
                <a:gd name="T6" fmla="*/ 0 w 3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4" y="0"/>
                  </a:lnTo>
                  <a:lnTo>
                    <a:pt x="8" y="4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7" name="Freeform 1106"/>
            <p:cNvSpPr>
              <a:spLocks/>
            </p:cNvSpPr>
            <p:nvPr/>
          </p:nvSpPr>
          <p:spPr bwMode="auto">
            <a:xfrm>
              <a:off x="6453834" y="3483711"/>
              <a:ext cx="10627" cy="4428"/>
            </a:xfrm>
            <a:custGeom>
              <a:avLst/>
              <a:gdLst>
                <a:gd name="T0" fmla="*/ 12 w 12"/>
                <a:gd name="T1" fmla="*/ 0 h 5"/>
                <a:gd name="T2" fmla="*/ 8 w 12"/>
                <a:gd name="T3" fmla="*/ 3 h 5"/>
                <a:gd name="T4" fmla="*/ 0 w 1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8" y="3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8" name="Freeform 1110"/>
            <p:cNvSpPr>
              <a:spLocks/>
            </p:cNvSpPr>
            <p:nvPr/>
          </p:nvSpPr>
          <p:spPr bwMode="auto">
            <a:xfrm>
              <a:off x="6129687" y="3514709"/>
              <a:ext cx="15941" cy="2657"/>
            </a:xfrm>
            <a:custGeom>
              <a:avLst/>
              <a:gdLst>
                <a:gd name="T0" fmla="*/ 18 w 18"/>
                <a:gd name="T1" fmla="*/ 3 h 3"/>
                <a:gd name="T2" fmla="*/ 13 w 18"/>
                <a:gd name="T3" fmla="*/ 3 h 3"/>
                <a:gd name="T4" fmla="*/ 0 w 1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lnTo>
                    <a:pt x="13" y="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9" name="Freeform 1111"/>
            <p:cNvSpPr>
              <a:spLocks/>
            </p:cNvSpPr>
            <p:nvPr/>
          </p:nvSpPr>
          <p:spPr bwMode="auto">
            <a:xfrm>
              <a:off x="6389181" y="3497882"/>
              <a:ext cx="27455" cy="10627"/>
            </a:xfrm>
            <a:custGeom>
              <a:avLst/>
              <a:gdLst>
                <a:gd name="T0" fmla="*/ 31 w 31"/>
                <a:gd name="T1" fmla="*/ 0 h 12"/>
                <a:gd name="T2" fmla="*/ 9 w 31"/>
                <a:gd name="T3" fmla="*/ 10 h 12"/>
                <a:gd name="T4" fmla="*/ 1 w 31"/>
                <a:gd name="T5" fmla="*/ 12 h 12"/>
                <a:gd name="T6" fmla="*/ 0 w 3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9" y="10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0" name="Freeform 1112"/>
            <p:cNvSpPr>
              <a:spLocks/>
            </p:cNvSpPr>
            <p:nvPr/>
          </p:nvSpPr>
          <p:spPr bwMode="auto">
            <a:xfrm>
              <a:off x="6358183" y="3508509"/>
              <a:ext cx="30998" cy="7085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6 h 8"/>
                <a:gd name="T4" fmla="*/ 15 w 35"/>
                <a:gd name="T5" fmla="*/ 7 h 8"/>
                <a:gd name="T6" fmla="*/ 11 w 35"/>
                <a:gd name="T7" fmla="*/ 7 h 8"/>
                <a:gd name="T8" fmla="*/ 9 w 35"/>
                <a:gd name="T9" fmla="*/ 7 h 8"/>
                <a:gd name="T10" fmla="*/ 0 w 3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17" y="6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1" name="Freeform 1113"/>
            <p:cNvSpPr>
              <a:spLocks/>
            </p:cNvSpPr>
            <p:nvPr/>
          </p:nvSpPr>
          <p:spPr bwMode="auto">
            <a:xfrm>
              <a:off x="6441435" y="3488139"/>
              <a:ext cx="12399" cy="5314"/>
            </a:xfrm>
            <a:custGeom>
              <a:avLst/>
              <a:gdLst>
                <a:gd name="T0" fmla="*/ 14 w 14"/>
                <a:gd name="T1" fmla="*/ 0 h 6"/>
                <a:gd name="T2" fmla="*/ 12 w 14"/>
                <a:gd name="T3" fmla="*/ 0 h 6"/>
                <a:gd name="T4" fmla="*/ 4 w 14"/>
                <a:gd name="T5" fmla="*/ 4 h 6"/>
                <a:gd name="T6" fmla="*/ 0 w 1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2" name="Freeform 1116"/>
            <p:cNvSpPr>
              <a:spLocks/>
            </p:cNvSpPr>
            <p:nvPr/>
          </p:nvSpPr>
          <p:spPr bwMode="auto">
            <a:xfrm>
              <a:off x="6122601" y="3513823"/>
              <a:ext cx="7085" cy="886"/>
            </a:xfrm>
            <a:custGeom>
              <a:avLst/>
              <a:gdLst>
                <a:gd name="T0" fmla="*/ 8 w 8"/>
                <a:gd name="T1" fmla="*/ 1 h 1"/>
                <a:gd name="T2" fmla="*/ 5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3" name="Freeform 1117"/>
            <p:cNvSpPr>
              <a:spLocks/>
            </p:cNvSpPr>
            <p:nvPr/>
          </p:nvSpPr>
          <p:spPr bwMode="auto">
            <a:xfrm>
              <a:off x="6086290" y="3504967"/>
              <a:ext cx="36311" cy="8857"/>
            </a:xfrm>
            <a:custGeom>
              <a:avLst/>
              <a:gdLst>
                <a:gd name="T0" fmla="*/ 41 w 41"/>
                <a:gd name="T1" fmla="*/ 10 h 10"/>
                <a:gd name="T2" fmla="*/ 17 w 41"/>
                <a:gd name="T3" fmla="*/ 4 h 10"/>
                <a:gd name="T4" fmla="*/ 0 w 4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4" name="Line 1118"/>
            <p:cNvSpPr>
              <a:spLocks noChangeShapeType="1"/>
            </p:cNvSpPr>
            <p:nvPr/>
          </p:nvSpPr>
          <p:spPr bwMode="auto">
            <a:xfrm flipH="1">
              <a:off x="6324529" y="3524452"/>
              <a:ext cx="620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5" name="Freeform 1119"/>
            <p:cNvSpPr>
              <a:spLocks/>
            </p:cNvSpPr>
            <p:nvPr/>
          </p:nvSpPr>
          <p:spPr bwMode="auto">
            <a:xfrm>
              <a:off x="6301503" y="3525337"/>
              <a:ext cx="23027" cy="7085"/>
            </a:xfrm>
            <a:custGeom>
              <a:avLst/>
              <a:gdLst>
                <a:gd name="T0" fmla="*/ 26 w 26"/>
                <a:gd name="T1" fmla="*/ 0 h 8"/>
                <a:gd name="T2" fmla="*/ 17 w 26"/>
                <a:gd name="T3" fmla="*/ 3 h 8"/>
                <a:gd name="T4" fmla="*/ 0 w 2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17" y="3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6" name="Freeform 1120"/>
            <p:cNvSpPr>
              <a:spLocks/>
            </p:cNvSpPr>
            <p:nvPr/>
          </p:nvSpPr>
          <p:spPr bwMode="auto">
            <a:xfrm>
              <a:off x="6428150" y="3493454"/>
              <a:ext cx="13285" cy="886"/>
            </a:xfrm>
            <a:custGeom>
              <a:avLst/>
              <a:gdLst>
                <a:gd name="T0" fmla="*/ 15 w 15"/>
                <a:gd name="T1" fmla="*/ 0 h 1"/>
                <a:gd name="T2" fmla="*/ 9 w 15"/>
                <a:gd name="T3" fmla="*/ 0 h 1"/>
                <a:gd name="T4" fmla="*/ 0 w 1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7" name="Line 1121"/>
            <p:cNvSpPr>
              <a:spLocks noChangeShapeType="1"/>
            </p:cNvSpPr>
            <p:nvPr/>
          </p:nvSpPr>
          <p:spPr bwMode="auto">
            <a:xfrm flipH="1">
              <a:off x="6273162" y="3535965"/>
              <a:ext cx="354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8" name="Freeform 1123"/>
            <p:cNvSpPr>
              <a:spLocks/>
            </p:cNvSpPr>
            <p:nvPr/>
          </p:nvSpPr>
          <p:spPr bwMode="auto">
            <a:xfrm>
              <a:off x="6145628" y="3517366"/>
              <a:ext cx="8857" cy="7085"/>
            </a:xfrm>
            <a:custGeom>
              <a:avLst/>
              <a:gdLst>
                <a:gd name="T0" fmla="*/ 10 w 10"/>
                <a:gd name="T1" fmla="*/ 8 h 8"/>
                <a:gd name="T2" fmla="*/ 6 w 10"/>
                <a:gd name="T3" fmla="*/ 5 h 8"/>
                <a:gd name="T4" fmla="*/ 1 w 10"/>
                <a:gd name="T5" fmla="*/ 2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9" name="Freeform 1124"/>
            <p:cNvSpPr>
              <a:spLocks/>
            </p:cNvSpPr>
            <p:nvPr/>
          </p:nvSpPr>
          <p:spPr bwMode="auto">
            <a:xfrm>
              <a:off x="6276704" y="3532422"/>
              <a:ext cx="24798" cy="3542"/>
            </a:xfrm>
            <a:custGeom>
              <a:avLst/>
              <a:gdLst>
                <a:gd name="T0" fmla="*/ 28 w 28"/>
                <a:gd name="T1" fmla="*/ 0 h 4"/>
                <a:gd name="T2" fmla="*/ 27 w 28"/>
                <a:gd name="T3" fmla="*/ 0 h 4"/>
                <a:gd name="T4" fmla="*/ 15 w 28"/>
                <a:gd name="T5" fmla="*/ 2 h 4"/>
                <a:gd name="T6" fmla="*/ 11 w 28"/>
                <a:gd name="T7" fmla="*/ 3 h 4"/>
                <a:gd name="T8" fmla="*/ 8 w 28"/>
                <a:gd name="T9" fmla="*/ 3 h 4"/>
                <a:gd name="T10" fmla="*/ 0 w 2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">
                  <a:moveTo>
                    <a:pt x="28" y="0"/>
                  </a:moveTo>
                  <a:lnTo>
                    <a:pt x="27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0" name="Freeform 1127"/>
            <p:cNvSpPr>
              <a:spLocks/>
            </p:cNvSpPr>
            <p:nvPr/>
          </p:nvSpPr>
          <p:spPr bwMode="auto">
            <a:xfrm>
              <a:off x="6169541" y="3522680"/>
              <a:ext cx="15941" cy="2657"/>
            </a:xfrm>
            <a:custGeom>
              <a:avLst/>
              <a:gdLst>
                <a:gd name="T0" fmla="*/ 18 w 18"/>
                <a:gd name="T1" fmla="*/ 0 h 3"/>
                <a:gd name="T2" fmla="*/ 10 w 18"/>
                <a:gd name="T3" fmla="*/ 3 h 3"/>
                <a:gd name="T4" fmla="*/ 1 w 18"/>
                <a:gd name="T5" fmla="*/ 3 h 3"/>
                <a:gd name="T6" fmla="*/ 0 w 1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">
                  <a:moveTo>
                    <a:pt x="18" y="0"/>
                  </a:moveTo>
                  <a:lnTo>
                    <a:pt x="10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1" name="Freeform 1128"/>
            <p:cNvSpPr>
              <a:spLocks/>
            </p:cNvSpPr>
            <p:nvPr/>
          </p:nvSpPr>
          <p:spPr bwMode="auto">
            <a:xfrm>
              <a:off x="6154485" y="3524452"/>
              <a:ext cx="15056" cy="886"/>
            </a:xfrm>
            <a:custGeom>
              <a:avLst/>
              <a:gdLst>
                <a:gd name="T0" fmla="*/ 17 w 17"/>
                <a:gd name="T1" fmla="*/ 1 h 1"/>
                <a:gd name="T2" fmla="*/ 14 w 17"/>
                <a:gd name="T3" fmla="*/ 1 h 1"/>
                <a:gd name="T4" fmla="*/ 0 w 1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17" y="1"/>
                  </a:move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2" name="Freeform 1129"/>
            <p:cNvSpPr>
              <a:spLocks/>
            </p:cNvSpPr>
            <p:nvPr/>
          </p:nvSpPr>
          <p:spPr bwMode="auto">
            <a:xfrm>
              <a:off x="6191682" y="3520908"/>
              <a:ext cx="29226" cy="3542"/>
            </a:xfrm>
            <a:custGeom>
              <a:avLst/>
              <a:gdLst>
                <a:gd name="T0" fmla="*/ 33 w 33"/>
                <a:gd name="T1" fmla="*/ 4 h 4"/>
                <a:gd name="T2" fmla="*/ 30 w 33"/>
                <a:gd name="T3" fmla="*/ 4 h 4"/>
                <a:gd name="T4" fmla="*/ 15 w 33"/>
                <a:gd name="T5" fmla="*/ 0 h 4"/>
                <a:gd name="T6" fmla="*/ 15 w 33"/>
                <a:gd name="T7" fmla="*/ 0 h 4"/>
                <a:gd name="T8" fmla="*/ 0 w 3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4"/>
                  </a:moveTo>
                  <a:lnTo>
                    <a:pt x="30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3" name="Freeform 1130"/>
            <p:cNvSpPr>
              <a:spLocks/>
            </p:cNvSpPr>
            <p:nvPr/>
          </p:nvSpPr>
          <p:spPr bwMode="auto">
            <a:xfrm>
              <a:off x="6245706" y="3535965"/>
              <a:ext cx="27455" cy="2657"/>
            </a:xfrm>
            <a:custGeom>
              <a:avLst/>
              <a:gdLst>
                <a:gd name="T0" fmla="*/ 31 w 31"/>
                <a:gd name="T1" fmla="*/ 0 h 3"/>
                <a:gd name="T2" fmla="*/ 19 w 31"/>
                <a:gd name="T3" fmla="*/ 3 h 3"/>
                <a:gd name="T4" fmla="*/ 4 w 31"/>
                <a:gd name="T5" fmla="*/ 3 h 3"/>
                <a:gd name="T6" fmla="*/ 0 w 3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">
                  <a:moveTo>
                    <a:pt x="31" y="0"/>
                  </a:moveTo>
                  <a:lnTo>
                    <a:pt x="19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4" name="Freeform 1131"/>
            <p:cNvSpPr>
              <a:spLocks/>
            </p:cNvSpPr>
            <p:nvPr/>
          </p:nvSpPr>
          <p:spPr bwMode="auto">
            <a:xfrm>
              <a:off x="6220908" y="3524452"/>
              <a:ext cx="24798" cy="14171"/>
            </a:xfrm>
            <a:custGeom>
              <a:avLst/>
              <a:gdLst>
                <a:gd name="T0" fmla="*/ 28 w 28"/>
                <a:gd name="T1" fmla="*/ 16 h 16"/>
                <a:gd name="T2" fmla="*/ 27 w 28"/>
                <a:gd name="T3" fmla="*/ 16 h 16"/>
                <a:gd name="T4" fmla="*/ 21 w 28"/>
                <a:gd name="T5" fmla="*/ 16 h 16"/>
                <a:gd name="T6" fmla="*/ 17 w 28"/>
                <a:gd name="T7" fmla="*/ 13 h 16"/>
                <a:gd name="T8" fmla="*/ 17 w 28"/>
                <a:gd name="T9" fmla="*/ 13 h 16"/>
                <a:gd name="T10" fmla="*/ 10 w 28"/>
                <a:gd name="T11" fmla="*/ 11 h 16"/>
                <a:gd name="T12" fmla="*/ 5 w 28"/>
                <a:gd name="T13" fmla="*/ 5 h 16"/>
                <a:gd name="T14" fmla="*/ 5 w 28"/>
                <a:gd name="T15" fmla="*/ 4 h 16"/>
                <a:gd name="T16" fmla="*/ 1 w 28"/>
                <a:gd name="T17" fmla="*/ 1 h 16"/>
                <a:gd name="T18" fmla="*/ 0 w 2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6">
                  <a:moveTo>
                    <a:pt x="28" y="16"/>
                  </a:moveTo>
                  <a:lnTo>
                    <a:pt x="27" y="16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5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5" name="Freeform 1132"/>
            <p:cNvSpPr>
              <a:spLocks/>
            </p:cNvSpPr>
            <p:nvPr/>
          </p:nvSpPr>
          <p:spPr bwMode="auto">
            <a:xfrm>
              <a:off x="6464461" y="3474855"/>
              <a:ext cx="14171" cy="8857"/>
            </a:xfrm>
            <a:custGeom>
              <a:avLst/>
              <a:gdLst>
                <a:gd name="T0" fmla="*/ 16 w 16"/>
                <a:gd name="T1" fmla="*/ 2 h 10"/>
                <a:gd name="T2" fmla="*/ 13 w 16"/>
                <a:gd name="T3" fmla="*/ 2 h 10"/>
                <a:gd name="T4" fmla="*/ 9 w 16"/>
                <a:gd name="T5" fmla="*/ 0 h 10"/>
                <a:gd name="T6" fmla="*/ 7 w 16"/>
                <a:gd name="T7" fmla="*/ 2 h 10"/>
                <a:gd name="T8" fmla="*/ 4 w 16"/>
                <a:gd name="T9" fmla="*/ 3 h 10"/>
                <a:gd name="T10" fmla="*/ 4 w 16"/>
                <a:gd name="T11" fmla="*/ 5 h 10"/>
                <a:gd name="T12" fmla="*/ 0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6" name="Freeform 1133"/>
            <p:cNvSpPr>
              <a:spLocks/>
            </p:cNvSpPr>
            <p:nvPr/>
          </p:nvSpPr>
          <p:spPr bwMode="auto">
            <a:xfrm>
              <a:off x="6478632" y="347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8" name="Rectangle 1205"/>
            <p:cNvSpPr>
              <a:spLocks noChangeArrowheads="1"/>
            </p:cNvSpPr>
            <p:nvPr/>
          </p:nvSpPr>
          <p:spPr bwMode="auto">
            <a:xfrm>
              <a:off x="7385535" y="2771651"/>
              <a:ext cx="0" cy="12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9" name="Chevron 1728"/>
            <p:cNvSpPr/>
            <p:nvPr/>
          </p:nvSpPr>
          <p:spPr>
            <a:xfrm rot="10380000">
              <a:off x="6342331" y="3381743"/>
              <a:ext cx="182880" cy="182880"/>
            </a:xfrm>
            <a:prstGeom prst="chevr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1730" name="Chevron 1729"/>
            <p:cNvSpPr/>
            <p:nvPr/>
          </p:nvSpPr>
          <p:spPr>
            <a:xfrm rot="13920000">
              <a:off x="7657328" y="2730906"/>
              <a:ext cx="182880" cy="182880"/>
            </a:xfrm>
            <a:prstGeom prst="chevron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 rot="17760000">
              <a:off x="7711032" y="1913676"/>
              <a:ext cx="202253" cy="202253"/>
            </a:xfrm>
            <a:prstGeom prst="chevron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3119" y="2507786"/>
            <a:ext cx="1301834" cy="307777"/>
            <a:chOff x="6063176" y="1872099"/>
            <a:chExt cx="1301834" cy="307777"/>
          </a:xfrm>
        </p:grpSpPr>
        <p:sp>
          <p:nvSpPr>
            <p:cNvPr id="24" name="Rectangle 23"/>
            <p:cNvSpPr/>
            <p:nvPr/>
          </p:nvSpPr>
          <p:spPr>
            <a:xfrm>
              <a:off x="6063176" y="1989779"/>
              <a:ext cx="267286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16390" y="1872099"/>
              <a:ext cx="10486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Wells Dam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TextBox 1030"/>
          <p:cNvSpPr txBox="1"/>
          <p:nvPr/>
        </p:nvSpPr>
        <p:spPr>
          <a:xfrm>
            <a:off x="2837609" y="1911885"/>
            <a:ext cx="22140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 4 week lag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stock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3" y="2658818"/>
            <a:ext cx="6766560" cy="29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127549" y="5363034"/>
            <a:ext cx="2300694" cy="634026"/>
            <a:chOff x="538760" y="6071937"/>
            <a:chExt cx="2300694" cy="634026"/>
          </a:xfrm>
          <a:solidFill>
            <a:schemeClr val="bg1"/>
          </a:solidFill>
        </p:grpSpPr>
        <p:sp>
          <p:nvSpPr>
            <p:cNvPr id="42" name="Down Arrow 41"/>
            <p:cNvSpPr/>
            <p:nvPr/>
          </p:nvSpPr>
          <p:spPr>
            <a:xfrm flipV="1">
              <a:off x="1628273" y="6071937"/>
              <a:ext cx="120317" cy="240631"/>
            </a:xfrm>
            <a:prstGeom prst="downArrow">
              <a:avLst>
                <a:gd name="adj1" fmla="val 25718"/>
                <a:gd name="adj2" fmla="val 60117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8760" y="6336631"/>
              <a:ext cx="230069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Roza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Dam: August 9</a:t>
              </a:r>
            </a:p>
          </p:txBody>
        </p:sp>
      </p:grp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34521" b="21179"/>
          <a:stretch/>
        </p:blipFill>
        <p:spPr bwMode="auto">
          <a:xfrm>
            <a:off x="1836822" y="2650245"/>
            <a:ext cx="3224464" cy="234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rot="16200000">
            <a:off x="-109348" y="3888825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Counts (% total return)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6290" y="1363579"/>
            <a:ext cx="2330817" cy="2468880"/>
            <a:chOff x="6086290" y="1363579"/>
            <a:chExt cx="2330817" cy="2468880"/>
          </a:xfrm>
        </p:grpSpPr>
        <p:sp>
          <p:nvSpPr>
            <p:cNvPr id="44" name="Rectangle 43"/>
            <p:cNvSpPr/>
            <p:nvPr/>
          </p:nvSpPr>
          <p:spPr>
            <a:xfrm>
              <a:off x="6087838" y="1363579"/>
              <a:ext cx="2329269" cy="2468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289"/>
            <p:cNvSpPr>
              <a:spLocks/>
            </p:cNvSpPr>
            <p:nvPr/>
          </p:nvSpPr>
          <p:spPr bwMode="auto">
            <a:xfrm>
              <a:off x="7895668" y="1938255"/>
              <a:ext cx="8857" cy="9742"/>
            </a:xfrm>
            <a:custGeom>
              <a:avLst/>
              <a:gdLst>
                <a:gd name="T0" fmla="*/ 10 w 10"/>
                <a:gd name="T1" fmla="*/ 11 h 11"/>
                <a:gd name="T2" fmla="*/ 10 w 10"/>
                <a:gd name="T3" fmla="*/ 11 h 11"/>
                <a:gd name="T4" fmla="*/ 5 w 10"/>
                <a:gd name="T5" fmla="*/ 4 h 11"/>
                <a:gd name="T6" fmla="*/ 2 w 10"/>
                <a:gd name="T7" fmla="*/ 0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lnTo>
                    <a:pt x="10" y="11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Freeform 290"/>
            <p:cNvSpPr>
              <a:spLocks/>
            </p:cNvSpPr>
            <p:nvPr/>
          </p:nvSpPr>
          <p:spPr bwMode="auto">
            <a:xfrm>
              <a:off x="7843415" y="1930284"/>
              <a:ext cx="52254" cy="14171"/>
            </a:xfrm>
            <a:custGeom>
              <a:avLst/>
              <a:gdLst>
                <a:gd name="T0" fmla="*/ 59 w 59"/>
                <a:gd name="T1" fmla="*/ 9 h 16"/>
                <a:gd name="T2" fmla="*/ 57 w 59"/>
                <a:gd name="T3" fmla="*/ 9 h 16"/>
                <a:gd name="T4" fmla="*/ 46 w 59"/>
                <a:gd name="T5" fmla="*/ 15 h 16"/>
                <a:gd name="T6" fmla="*/ 44 w 59"/>
                <a:gd name="T7" fmla="*/ 16 h 16"/>
                <a:gd name="T8" fmla="*/ 36 w 59"/>
                <a:gd name="T9" fmla="*/ 16 h 16"/>
                <a:gd name="T10" fmla="*/ 33 w 59"/>
                <a:gd name="T11" fmla="*/ 16 h 16"/>
                <a:gd name="T12" fmla="*/ 32 w 59"/>
                <a:gd name="T13" fmla="*/ 16 h 16"/>
                <a:gd name="T14" fmla="*/ 29 w 59"/>
                <a:gd name="T15" fmla="*/ 15 h 16"/>
                <a:gd name="T16" fmla="*/ 25 w 59"/>
                <a:gd name="T17" fmla="*/ 9 h 16"/>
                <a:gd name="T18" fmla="*/ 23 w 59"/>
                <a:gd name="T19" fmla="*/ 5 h 16"/>
                <a:gd name="T20" fmla="*/ 15 w 59"/>
                <a:gd name="T21" fmla="*/ 1 h 16"/>
                <a:gd name="T22" fmla="*/ 13 w 59"/>
                <a:gd name="T23" fmla="*/ 1 h 16"/>
                <a:gd name="T24" fmla="*/ 11 w 59"/>
                <a:gd name="T25" fmla="*/ 1 h 16"/>
                <a:gd name="T26" fmla="*/ 6 w 59"/>
                <a:gd name="T27" fmla="*/ 1 h 16"/>
                <a:gd name="T28" fmla="*/ 6 w 59"/>
                <a:gd name="T29" fmla="*/ 1 h 16"/>
                <a:gd name="T30" fmla="*/ 0 w 59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16">
                  <a:moveTo>
                    <a:pt x="59" y="9"/>
                  </a:moveTo>
                  <a:lnTo>
                    <a:pt x="57" y="9"/>
                  </a:lnTo>
                  <a:lnTo>
                    <a:pt x="46" y="15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29" y="15"/>
                  </a:lnTo>
                  <a:lnTo>
                    <a:pt x="25" y="9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8" name="Freeform 291"/>
            <p:cNvSpPr>
              <a:spLocks/>
            </p:cNvSpPr>
            <p:nvPr/>
          </p:nvSpPr>
          <p:spPr bwMode="auto">
            <a:xfrm>
              <a:off x="7838101" y="1930284"/>
              <a:ext cx="5314" cy="3542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Freeform 292"/>
            <p:cNvSpPr>
              <a:spLocks/>
            </p:cNvSpPr>
            <p:nvPr/>
          </p:nvSpPr>
          <p:spPr bwMode="auto">
            <a:xfrm>
              <a:off x="7825702" y="1933827"/>
              <a:ext cx="14171" cy="7971"/>
            </a:xfrm>
            <a:custGeom>
              <a:avLst/>
              <a:gdLst>
                <a:gd name="T0" fmla="*/ 14 w 16"/>
                <a:gd name="T1" fmla="*/ 0 h 9"/>
                <a:gd name="T2" fmla="*/ 15 w 16"/>
                <a:gd name="T3" fmla="*/ 1 h 9"/>
                <a:gd name="T4" fmla="*/ 16 w 16"/>
                <a:gd name="T5" fmla="*/ 4 h 9"/>
                <a:gd name="T6" fmla="*/ 15 w 16"/>
                <a:gd name="T7" fmla="*/ 5 h 9"/>
                <a:gd name="T8" fmla="*/ 15 w 16"/>
                <a:gd name="T9" fmla="*/ 5 h 9"/>
                <a:gd name="T10" fmla="*/ 14 w 16"/>
                <a:gd name="T11" fmla="*/ 9 h 9"/>
                <a:gd name="T12" fmla="*/ 6 w 16"/>
                <a:gd name="T13" fmla="*/ 9 h 9"/>
                <a:gd name="T14" fmla="*/ 0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5" y="1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9"/>
                  </a:lnTo>
                  <a:lnTo>
                    <a:pt x="6" y="9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Freeform 293"/>
            <p:cNvSpPr>
              <a:spLocks/>
            </p:cNvSpPr>
            <p:nvPr/>
          </p:nvSpPr>
          <p:spPr bwMode="auto">
            <a:xfrm>
              <a:off x="7805333" y="1941797"/>
              <a:ext cx="20370" cy="5314"/>
            </a:xfrm>
            <a:custGeom>
              <a:avLst/>
              <a:gdLst>
                <a:gd name="T0" fmla="*/ 23 w 23"/>
                <a:gd name="T1" fmla="*/ 0 h 6"/>
                <a:gd name="T2" fmla="*/ 21 w 23"/>
                <a:gd name="T3" fmla="*/ 0 h 6"/>
                <a:gd name="T4" fmla="*/ 12 w 23"/>
                <a:gd name="T5" fmla="*/ 0 h 6"/>
                <a:gd name="T6" fmla="*/ 2 w 23"/>
                <a:gd name="T7" fmla="*/ 4 h 6"/>
                <a:gd name="T8" fmla="*/ 0 w 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3" y="0"/>
                  </a:moveTo>
                  <a:lnTo>
                    <a:pt x="21" y="0"/>
                  </a:lnTo>
                  <a:lnTo>
                    <a:pt x="12" y="0"/>
                  </a:ln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Freeform 294"/>
            <p:cNvSpPr>
              <a:spLocks/>
            </p:cNvSpPr>
            <p:nvPr/>
          </p:nvSpPr>
          <p:spPr bwMode="auto">
            <a:xfrm>
              <a:off x="7794704" y="1947112"/>
              <a:ext cx="10627" cy="886"/>
            </a:xfrm>
            <a:custGeom>
              <a:avLst/>
              <a:gdLst>
                <a:gd name="T0" fmla="*/ 12 w 12"/>
                <a:gd name="T1" fmla="*/ 0 h 1"/>
                <a:gd name="T2" fmla="*/ 11 w 12"/>
                <a:gd name="T3" fmla="*/ 0 h 1"/>
                <a:gd name="T4" fmla="*/ 8 w 12"/>
                <a:gd name="T5" fmla="*/ 0 h 1"/>
                <a:gd name="T6" fmla="*/ 0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Freeform 295"/>
            <p:cNvSpPr>
              <a:spLocks/>
            </p:cNvSpPr>
            <p:nvPr/>
          </p:nvSpPr>
          <p:spPr bwMode="auto">
            <a:xfrm>
              <a:off x="7773449" y="1947997"/>
              <a:ext cx="21256" cy="10627"/>
            </a:xfrm>
            <a:custGeom>
              <a:avLst/>
              <a:gdLst>
                <a:gd name="T0" fmla="*/ 24 w 24"/>
                <a:gd name="T1" fmla="*/ 0 h 12"/>
                <a:gd name="T2" fmla="*/ 16 w 24"/>
                <a:gd name="T3" fmla="*/ 5 h 12"/>
                <a:gd name="T4" fmla="*/ 16 w 24"/>
                <a:gd name="T5" fmla="*/ 5 h 12"/>
                <a:gd name="T6" fmla="*/ 11 w 24"/>
                <a:gd name="T7" fmla="*/ 8 h 12"/>
                <a:gd name="T8" fmla="*/ 3 w 24"/>
                <a:gd name="T9" fmla="*/ 11 h 12"/>
                <a:gd name="T10" fmla="*/ 0 w 2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" name="Freeform 296"/>
            <p:cNvSpPr>
              <a:spLocks/>
            </p:cNvSpPr>
            <p:nvPr/>
          </p:nvSpPr>
          <p:spPr bwMode="auto">
            <a:xfrm>
              <a:off x="7763707" y="1958625"/>
              <a:ext cx="16827" cy="30112"/>
            </a:xfrm>
            <a:custGeom>
              <a:avLst/>
              <a:gdLst>
                <a:gd name="T0" fmla="*/ 11 w 19"/>
                <a:gd name="T1" fmla="*/ 0 h 34"/>
                <a:gd name="T2" fmla="*/ 5 w 19"/>
                <a:gd name="T3" fmla="*/ 1 h 34"/>
                <a:gd name="T4" fmla="*/ 1 w 19"/>
                <a:gd name="T5" fmla="*/ 3 h 34"/>
                <a:gd name="T6" fmla="*/ 0 w 19"/>
                <a:gd name="T7" fmla="*/ 6 h 34"/>
                <a:gd name="T8" fmla="*/ 0 w 19"/>
                <a:gd name="T9" fmla="*/ 7 h 34"/>
                <a:gd name="T10" fmla="*/ 0 w 19"/>
                <a:gd name="T11" fmla="*/ 7 h 34"/>
                <a:gd name="T12" fmla="*/ 0 w 19"/>
                <a:gd name="T13" fmla="*/ 11 h 34"/>
                <a:gd name="T14" fmla="*/ 7 w 19"/>
                <a:gd name="T15" fmla="*/ 18 h 34"/>
                <a:gd name="T16" fmla="*/ 8 w 19"/>
                <a:gd name="T17" fmla="*/ 19 h 34"/>
                <a:gd name="T18" fmla="*/ 14 w 19"/>
                <a:gd name="T19" fmla="*/ 24 h 34"/>
                <a:gd name="T20" fmla="*/ 16 w 19"/>
                <a:gd name="T21" fmla="*/ 28 h 34"/>
                <a:gd name="T22" fmla="*/ 19 w 19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4">
                  <a:moveTo>
                    <a:pt x="11" y="0"/>
                  </a:moveTo>
                  <a:lnTo>
                    <a:pt x="5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9" y="3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5" name="Line 297"/>
            <p:cNvSpPr>
              <a:spLocks noChangeShapeType="1"/>
            </p:cNvSpPr>
            <p:nvPr/>
          </p:nvSpPr>
          <p:spPr bwMode="auto">
            <a:xfrm>
              <a:off x="7780534" y="1988737"/>
              <a:ext cx="0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Freeform 298"/>
            <p:cNvSpPr>
              <a:spLocks/>
            </p:cNvSpPr>
            <p:nvPr/>
          </p:nvSpPr>
          <p:spPr bwMode="auto">
            <a:xfrm>
              <a:off x="7773449" y="1993165"/>
              <a:ext cx="7085" cy="10627"/>
            </a:xfrm>
            <a:custGeom>
              <a:avLst/>
              <a:gdLst>
                <a:gd name="T0" fmla="*/ 8 w 8"/>
                <a:gd name="T1" fmla="*/ 0 h 12"/>
                <a:gd name="T2" fmla="*/ 7 w 8"/>
                <a:gd name="T3" fmla="*/ 3 h 12"/>
                <a:gd name="T4" fmla="*/ 7 w 8"/>
                <a:gd name="T5" fmla="*/ 3 h 12"/>
                <a:gd name="T6" fmla="*/ 5 w 8"/>
                <a:gd name="T7" fmla="*/ 8 h 12"/>
                <a:gd name="T8" fmla="*/ 3 w 8"/>
                <a:gd name="T9" fmla="*/ 11 h 12"/>
                <a:gd name="T10" fmla="*/ 0 w 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8" y="0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5" y="8"/>
                  </a:lnTo>
                  <a:lnTo>
                    <a:pt x="3" y="11"/>
                  </a:lnTo>
                  <a:lnTo>
                    <a:pt x="0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" name="Line 299"/>
            <p:cNvSpPr>
              <a:spLocks noChangeShapeType="1"/>
            </p:cNvSpPr>
            <p:nvPr/>
          </p:nvSpPr>
          <p:spPr bwMode="auto">
            <a:xfrm flipH="1">
              <a:off x="7770792" y="2003793"/>
              <a:ext cx="2657" cy="79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Freeform 300"/>
            <p:cNvSpPr>
              <a:spLocks/>
            </p:cNvSpPr>
            <p:nvPr/>
          </p:nvSpPr>
          <p:spPr bwMode="auto">
            <a:xfrm>
              <a:off x="7770792" y="2011764"/>
              <a:ext cx="10627" cy="8857"/>
            </a:xfrm>
            <a:custGeom>
              <a:avLst/>
              <a:gdLst>
                <a:gd name="T0" fmla="*/ 0 w 12"/>
                <a:gd name="T1" fmla="*/ 0 h 10"/>
                <a:gd name="T2" fmla="*/ 2 w 12"/>
                <a:gd name="T3" fmla="*/ 1 h 10"/>
                <a:gd name="T4" fmla="*/ 3 w 12"/>
                <a:gd name="T5" fmla="*/ 2 h 10"/>
                <a:gd name="T6" fmla="*/ 6 w 12"/>
                <a:gd name="T7" fmla="*/ 4 h 10"/>
                <a:gd name="T8" fmla="*/ 12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12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9" name="Freeform 301"/>
            <p:cNvSpPr>
              <a:spLocks/>
            </p:cNvSpPr>
            <p:nvPr/>
          </p:nvSpPr>
          <p:spPr bwMode="auto">
            <a:xfrm>
              <a:off x="7781419" y="2020620"/>
              <a:ext cx="3542" cy="13285"/>
            </a:xfrm>
            <a:custGeom>
              <a:avLst/>
              <a:gdLst>
                <a:gd name="T0" fmla="*/ 0 w 4"/>
                <a:gd name="T1" fmla="*/ 0 h 15"/>
                <a:gd name="T2" fmla="*/ 2 w 4"/>
                <a:gd name="T3" fmla="*/ 6 h 15"/>
                <a:gd name="T4" fmla="*/ 3 w 4"/>
                <a:gd name="T5" fmla="*/ 10 h 15"/>
                <a:gd name="T6" fmla="*/ 4 w 4"/>
                <a:gd name="T7" fmla="*/ 13 h 15"/>
                <a:gd name="T8" fmla="*/ 3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2" y="6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3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Line 302"/>
            <p:cNvSpPr>
              <a:spLocks noChangeShapeType="1"/>
            </p:cNvSpPr>
            <p:nvPr/>
          </p:nvSpPr>
          <p:spPr bwMode="auto">
            <a:xfrm>
              <a:off x="7784077" y="2033905"/>
              <a:ext cx="0" cy="177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Freeform 303"/>
            <p:cNvSpPr>
              <a:spLocks/>
            </p:cNvSpPr>
            <p:nvPr/>
          </p:nvSpPr>
          <p:spPr bwMode="auto">
            <a:xfrm>
              <a:off x="7770792" y="2035676"/>
              <a:ext cx="13285" cy="8857"/>
            </a:xfrm>
            <a:custGeom>
              <a:avLst/>
              <a:gdLst>
                <a:gd name="T0" fmla="*/ 15 w 15"/>
                <a:gd name="T1" fmla="*/ 0 h 10"/>
                <a:gd name="T2" fmla="*/ 8 w 15"/>
                <a:gd name="T3" fmla="*/ 5 h 10"/>
                <a:gd name="T4" fmla="*/ 6 w 15"/>
                <a:gd name="T5" fmla="*/ 6 h 10"/>
                <a:gd name="T6" fmla="*/ 0 w 1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Line 304"/>
            <p:cNvSpPr>
              <a:spLocks noChangeShapeType="1"/>
            </p:cNvSpPr>
            <p:nvPr/>
          </p:nvSpPr>
          <p:spPr bwMode="auto">
            <a:xfrm flipH="1">
              <a:off x="7767250" y="2044533"/>
              <a:ext cx="3542" cy="354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Line 305"/>
            <p:cNvSpPr>
              <a:spLocks noChangeShapeType="1"/>
            </p:cNvSpPr>
            <p:nvPr/>
          </p:nvSpPr>
          <p:spPr bwMode="auto">
            <a:xfrm flipH="1">
              <a:off x="7764592" y="2048075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Freeform 306"/>
            <p:cNvSpPr>
              <a:spLocks/>
            </p:cNvSpPr>
            <p:nvPr/>
          </p:nvSpPr>
          <p:spPr bwMode="auto">
            <a:xfrm>
              <a:off x="7750422" y="2048075"/>
              <a:ext cx="14171" cy="20370"/>
            </a:xfrm>
            <a:custGeom>
              <a:avLst/>
              <a:gdLst>
                <a:gd name="T0" fmla="*/ 16 w 16"/>
                <a:gd name="T1" fmla="*/ 0 h 23"/>
                <a:gd name="T2" fmla="*/ 10 w 16"/>
                <a:gd name="T3" fmla="*/ 4 h 23"/>
                <a:gd name="T4" fmla="*/ 0 w 16"/>
                <a:gd name="T5" fmla="*/ 11 h 23"/>
                <a:gd name="T6" fmla="*/ 0 w 16"/>
                <a:gd name="T7" fmla="*/ 15 h 23"/>
                <a:gd name="T8" fmla="*/ 2 w 16"/>
                <a:gd name="T9" fmla="*/ 18 h 23"/>
                <a:gd name="T10" fmla="*/ 4 w 1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lnTo>
                    <a:pt x="10" y="4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Freeform 307"/>
            <p:cNvSpPr>
              <a:spLocks/>
            </p:cNvSpPr>
            <p:nvPr/>
          </p:nvSpPr>
          <p:spPr bwMode="auto">
            <a:xfrm>
              <a:off x="7745994" y="2068445"/>
              <a:ext cx="9742" cy="15941"/>
            </a:xfrm>
            <a:custGeom>
              <a:avLst/>
              <a:gdLst>
                <a:gd name="T0" fmla="*/ 9 w 11"/>
                <a:gd name="T1" fmla="*/ 0 h 18"/>
                <a:gd name="T2" fmla="*/ 11 w 11"/>
                <a:gd name="T3" fmla="*/ 4 h 18"/>
                <a:gd name="T4" fmla="*/ 8 w 11"/>
                <a:gd name="T5" fmla="*/ 7 h 18"/>
                <a:gd name="T6" fmla="*/ 4 w 11"/>
                <a:gd name="T7" fmla="*/ 15 h 18"/>
                <a:gd name="T8" fmla="*/ 0 w 1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9" y="0"/>
                  </a:moveTo>
                  <a:lnTo>
                    <a:pt x="11" y="4"/>
                  </a:lnTo>
                  <a:lnTo>
                    <a:pt x="8" y="7"/>
                  </a:lnTo>
                  <a:lnTo>
                    <a:pt x="4" y="15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Freeform 308"/>
            <p:cNvSpPr>
              <a:spLocks/>
            </p:cNvSpPr>
            <p:nvPr/>
          </p:nvSpPr>
          <p:spPr bwMode="auto">
            <a:xfrm>
              <a:off x="7733595" y="2084387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0 w 14"/>
                <a:gd name="T3" fmla="*/ 3 h 5"/>
                <a:gd name="T4" fmla="*/ 3 w 14"/>
                <a:gd name="T5" fmla="*/ 5 h 5"/>
                <a:gd name="T6" fmla="*/ 0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0" y="3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Freeform 309"/>
            <p:cNvSpPr>
              <a:spLocks/>
            </p:cNvSpPr>
            <p:nvPr/>
          </p:nvSpPr>
          <p:spPr bwMode="auto">
            <a:xfrm>
              <a:off x="7725624" y="2088815"/>
              <a:ext cx="7971" cy="2657"/>
            </a:xfrm>
            <a:custGeom>
              <a:avLst/>
              <a:gdLst>
                <a:gd name="T0" fmla="*/ 9 w 9"/>
                <a:gd name="T1" fmla="*/ 0 h 3"/>
                <a:gd name="T2" fmla="*/ 8 w 9"/>
                <a:gd name="T3" fmla="*/ 0 h 3"/>
                <a:gd name="T4" fmla="*/ 1 w 9"/>
                <a:gd name="T5" fmla="*/ 3 h 3"/>
                <a:gd name="T6" fmla="*/ 0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8" y="0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Freeform 310"/>
            <p:cNvSpPr>
              <a:spLocks/>
            </p:cNvSpPr>
            <p:nvPr/>
          </p:nvSpPr>
          <p:spPr bwMode="auto">
            <a:xfrm>
              <a:off x="7720310" y="209147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1 h 12"/>
                <a:gd name="T4" fmla="*/ 3 w 6"/>
                <a:gd name="T5" fmla="*/ 3 h 12"/>
                <a:gd name="T6" fmla="*/ 2 w 6"/>
                <a:gd name="T7" fmla="*/ 8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2" y="8"/>
                  </a:lnTo>
                  <a:lnTo>
                    <a:pt x="0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Freeform 311"/>
            <p:cNvSpPr>
              <a:spLocks/>
            </p:cNvSpPr>
            <p:nvPr/>
          </p:nvSpPr>
          <p:spPr bwMode="auto">
            <a:xfrm>
              <a:off x="7713225" y="2102100"/>
              <a:ext cx="7085" cy="12399"/>
            </a:xfrm>
            <a:custGeom>
              <a:avLst/>
              <a:gdLst>
                <a:gd name="T0" fmla="*/ 8 w 8"/>
                <a:gd name="T1" fmla="*/ 0 h 14"/>
                <a:gd name="T2" fmla="*/ 8 w 8"/>
                <a:gd name="T3" fmla="*/ 2 h 14"/>
                <a:gd name="T4" fmla="*/ 6 w 8"/>
                <a:gd name="T5" fmla="*/ 6 h 14"/>
                <a:gd name="T6" fmla="*/ 3 w 8"/>
                <a:gd name="T7" fmla="*/ 11 h 14"/>
                <a:gd name="T8" fmla="*/ 0 w 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8" y="2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" name="Line 312"/>
            <p:cNvSpPr>
              <a:spLocks noChangeShapeType="1"/>
            </p:cNvSpPr>
            <p:nvPr/>
          </p:nvSpPr>
          <p:spPr bwMode="auto">
            <a:xfrm>
              <a:off x="8037371" y="159373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Line 313"/>
            <p:cNvSpPr>
              <a:spLocks noChangeShapeType="1"/>
            </p:cNvSpPr>
            <p:nvPr/>
          </p:nvSpPr>
          <p:spPr bwMode="auto">
            <a:xfrm>
              <a:off x="8048000" y="1371440"/>
              <a:ext cx="3542" cy="88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6" name="Freeform 314"/>
            <p:cNvSpPr>
              <a:spLocks/>
            </p:cNvSpPr>
            <p:nvPr/>
          </p:nvSpPr>
          <p:spPr bwMode="auto">
            <a:xfrm>
              <a:off x="8048000" y="1367898"/>
              <a:ext cx="0" cy="3542"/>
            </a:xfrm>
            <a:custGeom>
              <a:avLst/>
              <a:gdLst>
                <a:gd name="T0" fmla="*/ 0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Line 315"/>
            <p:cNvSpPr>
              <a:spLocks noChangeShapeType="1"/>
            </p:cNvSpPr>
            <p:nvPr/>
          </p:nvSpPr>
          <p:spPr bwMode="auto">
            <a:xfrm>
              <a:off x="8051542" y="1380297"/>
              <a:ext cx="1772" cy="79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8" name="Freeform 316"/>
            <p:cNvSpPr>
              <a:spLocks/>
            </p:cNvSpPr>
            <p:nvPr/>
          </p:nvSpPr>
          <p:spPr bwMode="auto">
            <a:xfrm>
              <a:off x="8053314" y="1388268"/>
              <a:ext cx="3542" cy="10627"/>
            </a:xfrm>
            <a:custGeom>
              <a:avLst/>
              <a:gdLst>
                <a:gd name="T0" fmla="*/ 0 w 4"/>
                <a:gd name="T1" fmla="*/ 0 h 12"/>
                <a:gd name="T2" fmla="*/ 4 w 4"/>
                <a:gd name="T3" fmla="*/ 9 h 12"/>
                <a:gd name="T4" fmla="*/ 2 w 4"/>
                <a:gd name="T5" fmla="*/ 12 h 12"/>
                <a:gd name="T6" fmla="*/ 2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4" y="9"/>
                  </a:lnTo>
                  <a:lnTo>
                    <a:pt x="2" y="12"/>
                  </a:lnTo>
                  <a:lnTo>
                    <a:pt x="2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Freeform 317"/>
            <p:cNvSpPr>
              <a:spLocks/>
            </p:cNvSpPr>
            <p:nvPr/>
          </p:nvSpPr>
          <p:spPr bwMode="auto">
            <a:xfrm>
              <a:off x="8054199" y="1398896"/>
              <a:ext cx="886" cy="354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1 h 4"/>
                <a:gd name="T6" fmla="*/ 1 w 1"/>
                <a:gd name="T7" fmla="*/ 3 h 4"/>
                <a:gd name="T8" fmla="*/ 0 w 1"/>
                <a:gd name="T9" fmla="*/ 3 h 4"/>
                <a:gd name="T10" fmla="*/ 0 w 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0" name="Freeform 318"/>
            <p:cNvSpPr>
              <a:spLocks/>
            </p:cNvSpPr>
            <p:nvPr/>
          </p:nvSpPr>
          <p:spPr bwMode="auto">
            <a:xfrm>
              <a:off x="8054199" y="1402438"/>
              <a:ext cx="4428" cy="5314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2 h 6"/>
                <a:gd name="T4" fmla="*/ 0 w 5"/>
                <a:gd name="T5" fmla="*/ 2 h 6"/>
                <a:gd name="T6" fmla="*/ 1 w 5"/>
                <a:gd name="T7" fmla="*/ 2 h 6"/>
                <a:gd name="T8" fmla="*/ 1 w 5"/>
                <a:gd name="T9" fmla="*/ 3 h 6"/>
                <a:gd name="T10" fmla="*/ 3 w 5"/>
                <a:gd name="T11" fmla="*/ 2 h 6"/>
                <a:gd name="T12" fmla="*/ 3 w 5"/>
                <a:gd name="T13" fmla="*/ 3 h 6"/>
                <a:gd name="T14" fmla="*/ 1 w 5"/>
                <a:gd name="T15" fmla="*/ 3 h 6"/>
                <a:gd name="T16" fmla="*/ 1 w 5"/>
                <a:gd name="T17" fmla="*/ 3 h 6"/>
                <a:gd name="T18" fmla="*/ 1 w 5"/>
                <a:gd name="T19" fmla="*/ 4 h 6"/>
                <a:gd name="T20" fmla="*/ 1 w 5"/>
                <a:gd name="T21" fmla="*/ 4 h 6"/>
                <a:gd name="T22" fmla="*/ 3 w 5"/>
                <a:gd name="T23" fmla="*/ 4 h 6"/>
                <a:gd name="T24" fmla="*/ 4 w 5"/>
                <a:gd name="T25" fmla="*/ 4 h 6"/>
                <a:gd name="T26" fmla="*/ 4 w 5"/>
                <a:gd name="T27" fmla="*/ 4 h 6"/>
                <a:gd name="T28" fmla="*/ 5 w 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Freeform 319"/>
            <p:cNvSpPr>
              <a:spLocks/>
            </p:cNvSpPr>
            <p:nvPr/>
          </p:nvSpPr>
          <p:spPr bwMode="auto">
            <a:xfrm>
              <a:off x="8058627" y="1407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Line 320"/>
            <p:cNvSpPr>
              <a:spLocks noChangeShapeType="1"/>
            </p:cNvSpPr>
            <p:nvPr/>
          </p:nvSpPr>
          <p:spPr bwMode="auto">
            <a:xfrm>
              <a:off x="8058627" y="140775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Freeform 321"/>
            <p:cNvSpPr>
              <a:spLocks/>
            </p:cNvSpPr>
            <p:nvPr/>
          </p:nvSpPr>
          <p:spPr bwMode="auto">
            <a:xfrm>
              <a:off x="8061285" y="1477718"/>
              <a:ext cx="9742" cy="7085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1 w 11"/>
                <a:gd name="T5" fmla="*/ 2 h 8"/>
                <a:gd name="T6" fmla="*/ 3 w 11"/>
                <a:gd name="T7" fmla="*/ 2 h 8"/>
                <a:gd name="T8" fmla="*/ 6 w 11"/>
                <a:gd name="T9" fmla="*/ 2 h 8"/>
                <a:gd name="T10" fmla="*/ 10 w 11"/>
                <a:gd name="T11" fmla="*/ 4 h 8"/>
                <a:gd name="T12" fmla="*/ 11 w 11"/>
                <a:gd name="T13" fmla="*/ 6 h 8"/>
                <a:gd name="T14" fmla="*/ 11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Line 322"/>
            <p:cNvSpPr>
              <a:spLocks noChangeShapeType="1"/>
            </p:cNvSpPr>
            <p:nvPr/>
          </p:nvSpPr>
          <p:spPr bwMode="auto">
            <a:xfrm flipH="1">
              <a:off x="8061285" y="1476833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Freeform 323"/>
            <p:cNvSpPr>
              <a:spLocks/>
            </p:cNvSpPr>
            <p:nvPr/>
          </p:nvSpPr>
          <p:spPr bwMode="auto">
            <a:xfrm>
              <a:off x="8062170" y="146797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5 w 5"/>
                <a:gd name="T3" fmla="*/ 2 h 10"/>
                <a:gd name="T4" fmla="*/ 5 w 5"/>
                <a:gd name="T5" fmla="*/ 7 h 10"/>
                <a:gd name="T6" fmla="*/ 2 w 5"/>
                <a:gd name="T7" fmla="*/ 9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Freeform 324"/>
            <p:cNvSpPr>
              <a:spLocks/>
            </p:cNvSpPr>
            <p:nvPr/>
          </p:nvSpPr>
          <p:spPr bwMode="auto">
            <a:xfrm>
              <a:off x="8061285" y="1409523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Freeform 325"/>
            <p:cNvSpPr>
              <a:spLocks/>
            </p:cNvSpPr>
            <p:nvPr/>
          </p:nvSpPr>
          <p:spPr bwMode="auto">
            <a:xfrm>
              <a:off x="8060399" y="1411295"/>
              <a:ext cx="1772" cy="7971"/>
            </a:xfrm>
            <a:custGeom>
              <a:avLst/>
              <a:gdLst>
                <a:gd name="T0" fmla="*/ 1 w 2"/>
                <a:gd name="T1" fmla="*/ 0 h 9"/>
                <a:gd name="T2" fmla="*/ 1 w 2"/>
                <a:gd name="T3" fmla="*/ 0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1 h 9"/>
                <a:gd name="T10" fmla="*/ 1 w 2"/>
                <a:gd name="T11" fmla="*/ 2 h 9"/>
                <a:gd name="T12" fmla="*/ 1 w 2"/>
                <a:gd name="T13" fmla="*/ 4 h 9"/>
                <a:gd name="T14" fmla="*/ 2 w 2"/>
                <a:gd name="T15" fmla="*/ 4 h 9"/>
                <a:gd name="T16" fmla="*/ 1 w 2"/>
                <a:gd name="T17" fmla="*/ 6 h 9"/>
                <a:gd name="T18" fmla="*/ 1 w 2"/>
                <a:gd name="T19" fmla="*/ 6 h 9"/>
                <a:gd name="T20" fmla="*/ 1 w 2"/>
                <a:gd name="T21" fmla="*/ 6 h 9"/>
                <a:gd name="T22" fmla="*/ 0 w 2"/>
                <a:gd name="T23" fmla="*/ 8 h 9"/>
                <a:gd name="T24" fmla="*/ 0 w 2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326"/>
            <p:cNvSpPr>
              <a:spLocks/>
            </p:cNvSpPr>
            <p:nvPr/>
          </p:nvSpPr>
          <p:spPr bwMode="auto">
            <a:xfrm>
              <a:off x="8058627" y="1407753"/>
              <a:ext cx="2657" cy="177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Freeform 327"/>
            <p:cNvSpPr>
              <a:spLocks/>
            </p:cNvSpPr>
            <p:nvPr/>
          </p:nvSpPr>
          <p:spPr bwMode="auto">
            <a:xfrm>
              <a:off x="8050656" y="1442292"/>
              <a:ext cx="4428" cy="6200"/>
            </a:xfrm>
            <a:custGeom>
              <a:avLst/>
              <a:gdLst>
                <a:gd name="T0" fmla="*/ 5 w 5"/>
                <a:gd name="T1" fmla="*/ 0 h 7"/>
                <a:gd name="T2" fmla="*/ 4 w 5"/>
                <a:gd name="T3" fmla="*/ 1 h 7"/>
                <a:gd name="T4" fmla="*/ 3 w 5"/>
                <a:gd name="T5" fmla="*/ 1 h 7"/>
                <a:gd name="T6" fmla="*/ 1 w 5"/>
                <a:gd name="T7" fmla="*/ 1 h 7"/>
                <a:gd name="T8" fmla="*/ 0 w 5"/>
                <a:gd name="T9" fmla="*/ 2 h 7"/>
                <a:gd name="T10" fmla="*/ 0 w 5"/>
                <a:gd name="T11" fmla="*/ 2 h 7"/>
                <a:gd name="T12" fmla="*/ 1 w 5"/>
                <a:gd name="T13" fmla="*/ 4 h 7"/>
                <a:gd name="T14" fmla="*/ 3 w 5"/>
                <a:gd name="T15" fmla="*/ 4 h 7"/>
                <a:gd name="T16" fmla="*/ 3 w 5"/>
                <a:gd name="T17" fmla="*/ 5 h 7"/>
                <a:gd name="T18" fmla="*/ 3 w 5"/>
                <a:gd name="T19" fmla="*/ 5 h 7"/>
                <a:gd name="T20" fmla="*/ 3 w 5"/>
                <a:gd name="T21" fmla="*/ 7 h 7"/>
                <a:gd name="T22" fmla="*/ 5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0" name="Freeform 328"/>
            <p:cNvSpPr>
              <a:spLocks/>
            </p:cNvSpPr>
            <p:nvPr/>
          </p:nvSpPr>
          <p:spPr bwMode="auto">
            <a:xfrm>
              <a:off x="8055085" y="1436093"/>
              <a:ext cx="1772" cy="6200"/>
            </a:xfrm>
            <a:custGeom>
              <a:avLst/>
              <a:gdLst>
                <a:gd name="T0" fmla="*/ 0 w 2"/>
                <a:gd name="T1" fmla="*/ 0 h 7"/>
                <a:gd name="T2" fmla="*/ 2 w 2"/>
                <a:gd name="T3" fmla="*/ 0 h 7"/>
                <a:gd name="T4" fmla="*/ 2 w 2"/>
                <a:gd name="T5" fmla="*/ 1 h 7"/>
                <a:gd name="T6" fmla="*/ 2 w 2"/>
                <a:gd name="T7" fmla="*/ 3 h 7"/>
                <a:gd name="T8" fmla="*/ 2 w 2"/>
                <a:gd name="T9" fmla="*/ 4 h 7"/>
                <a:gd name="T10" fmla="*/ 2 w 2"/>
                <a:gd name="T11" fmla="*/ 5 h 7"/>
                <a:gd name="T12" fmla="*/ 2 w 2"/>
                <a:gd name="T13" fmla="*/ 7 h 7"/>
                <a:gd name="T14" fmla="*/ 0 w 2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Freeform 329"/>
            <p:cNvSpPr>
              <a:spLocks/>
            </p:cNvSpPr>
            <p:nvPr/>
          </p:nvSpPr>
          <p:spPr bwMode="auto">
            <a:xfrm>
              <a:off x="8055085" y="1448492"/>
              <a:ext cx="8857" cy="3542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0 h 4"/>
                <a:gd name="T4" fmla="*/ 4 w 10"/>
                <a:gd name="T5" fmla="*/ 0 h 4"/>
                <a:gd name="T6" fmla="*/ 6 w 10"/>
                <a:gd name="T7" fmla="*/ 0 h 4"/>
                <a:gd name="T8" fmla="*/ 7 w 10"/>
                <a:gd name="T9" fmla="*/ 0 h 4"/>
                <a:gd name="T10" fmla="*/ 8 w 10"/>
                <a:gd name="T11" fmla="*/ 0 h 4"/>
                <a:gd name="T12" fmla="*/ 8 w 10"/>
                <a:gd name="T13" fmla="*/ 0 h 4"/>
                <a:gd name="T14" fmla="*/ 10 w 10"/>
                <a:gd name="T15" fmla="*/ 0 h 4"/>
                <a:gd name="T16" fmla="*/ 10 w 10"/>
                <a:gd name="T17" fmla="*/ 1 h 4"/>
                <a:gd name="T18" fmla="*/ 10 w 10"/>
                <a:gd name="T19" fmla="*/ 2 h 4"/>
                <a:gd name="T20" fmla="*/ 10 w 10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2" name="Freeform 330"/>
            <p:cNvSpPr>
              <a:spLocks/>
            </p:cNvSpPr>
            <p:nvPr/>
          </p:nvSpPr>
          <p:spPr bwMode="auto">
            <a:xfrm>
              <a:off x="8062170" y="1452035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1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Freeform 331"/>
            <p:cNvSpPr>
              <a:spLocks/>
            </p:cNvSpPr>
            <p:nvPr/>
          </p:nvSpPr>
          <p:spPr bwMode="auto">
            <a:xfrm>
              <a:off x="8057742" y="1455577"/>
              <a:ext cx="10627" cy="12399"/>
            </a:xfrm>
            <a:custGeom>
              <a:avLst/>
              <a:gdLst>
                <a:gd name="T0" fmla="*/ 7 w 12"/>
                <a:gd name="T1" fmla="*/ 0 h 14"/>
                <a:gd name="T2" fmla="*/ 7 w 12"/>
                <a:gd name="T3" fmla="*/ 0 h 14"/>
                <a:gd name="T4" fmla="*/ 7 w 12"/>
                <a:gd name="T5" fmla="*/ 0 h 14"/>
                <a:gd name="T6" fmla="*/ 7 w 12"/>
                <a:gd name="T7" fmla="*/ 1 h 14"/>
                <a:gd name="T8" fmla="*/ 12 w 12"/>
                <a:gd name="T9" fmla="*/ 2 h 14"/>
                <a:gd name="T10" fmla="*/ 12 w 12"/>
                <a:gd name="T11" fmla="*/ 4 h 14"/>
                <a:gd name="T12" fmla="*/ 11 w 12"/>
                <a:gd name="T13" fmla="*/ 5 h 14"/>
                <a:gd name="T14" fmla="*/ 11 w 12"/>
                <a:gd name="T15" fmla="*/ 5 h 14"/>
                <a:gd name="T16" fmla="*/ 7 w 12"/>
                <a:gd name="T17" fmla="*/ 5 h 14"/>
                <a:gd name="T18" fmla="*/ 3 w 12"/>
                <a:gd name="T19" fmla="*/ 5 h 14"/>
                <a:gd name="T20" fmla="*/ 1 w 12"/>
                <a:gd name="T21" fmla="*/ 5 h 14"/>
                <a:gd name="T22" fmla="*/ 0 w 12"/>
                <a:gd name="T23" fmla="*/ 6 h 14"/>
                <a:gd name="T24" fmla="*/ 0 w 12"/>
                <a:gd name="T25" fmla="*/ 8 h 14"/>
                <a:gd name="T26" fmla="*/ 1 w 12"/>
                <a:gd name="T27" fmla="*/ 8 h 14"/>
                <a:gd name="T28" fmla="*/ 3 w 12"/>
                <a:gd name="T29" fmla="*/ 9 h 14"/>
                <a:gd name="T30" fmla="*/ 3 w 12"/>
                <a:gd name="T31" fmla="*/ 12 h 14"/>
                <a:gd name="T32" fmla="*/ 4 w 12"/>
                <a:gd name="T33" fmla="*/ 13 h 14"/>
                <a:gd name="T34" fmla="*/ 7 w 12"/>
                <a:gd name="T35" fmla="*/ 14 h 14"/>
                <a:gd name="T36" fmla="*/ 10 w 1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0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Freeform 332"/>
            <p:cNvSpPr>
              <a:spLocks/>
            </p:cNvSpPr>
            <p:nvPr/>
          </p:nvSpPr>
          <p:spPr bwMode="auto">
            <a:xfrm>
              <a:off x="8042686" y="1558313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Freeform 333"/>
            <p:cNvSpPr>
              <a:spLocks/>
            </p:cNvSpPr>
            <p:nvPr/>
          </p:nvSpPr>
          <p:spPr bwMode="auto">
            <a:xfrm>
              <a:off x="8036486" y="1561855"/>
              <a:ext cx="3542" cy="886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1 w 4"/>
                <a:gd name="T5" fmla="*/ 0 h 1"/>
                <a:gd name="T6" fmla="*/ 0 w 4"/>
                <a:gd name="T7" fmla="*/ 1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Line 334"/>
            <p:cNvSpPr>
              <a:spLocks noChangeShapeType="1"/>
            </p:cNvSpPr>
            <p:nvPr/>
          </p:nvSpPr>
          <p:spPr bwMode="auto">
            <a:xfrm flipH="1">
              <a:off x="8040915" y="1559197"/>
              <a:ext cx="177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Line 335"/>
            <p:cNvSpPr>
              <a:spLocks noChangeShapeType="1"/>
            </p:cNvSpPr>
            <p:nvPr/>
          </p:nvSpPr>
          <p:spPr bwMode="auto">
            <a:xfrm>
              <a:off x="8042686" y="1559197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Freeform 336"/>
            <p:cNvSpPr>
              <a:spLocks/>
            </p:cNvSpPr>
            <p:nvPr/>
          </p:nvSpPr>
          <p:spPr bwMode="auto">
            <a:xfrm>
              <a:off x="8029401" y="1576025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Line 337"/>
            <p:cNvSpPr>
              <a:spLocks noChangeShapeType="1"/>
            </p:cNvSpPr>
            <p:nvPr/>
          </p:nvSpPr>
          <p:spPr bwMode="auto">
            <a:xfrm>
              <a:off x="8023202" y="1617650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0" name="Line 338"/>
            <p:cNvSpPr>
              <a:spLocks noChangeShapeType="1"/>
            </p:cNvSpPr>
            <p:nvPr/>
          </p:nvSpPr>
          <p:spPr bwMode="auto">
            <a:xfrm flipH="1">
              <a:off x="8022316" y="1617650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1" name="Freeform 339"/>
            <p:cNvSpPr>
              <a:spLocks/>
            </p:cNvSpPr>
            <p:nvPr/>
          </p:nvSpPr>
          <p:spPr bwMode="auto">
            <a:xfrm>
              <a:off x="8023202" y="1614108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2 h 4"/>
                <a:gd name="T6" fmla="*/ 3 w 3"/>
                <a:gd name="T7" fmla="*/ 3 h 4"/>
                <a:gd name="T8" fmla="*/ 1 w 3"/>
                <a:gd name="T9" fmla="*/ 3 h 4"/>
                <a:gd name="T10" fmla="*/ 1 w 3"/>
                <a:gd name="T11" fmla="*/ 3 h 4"/>
                <a:gd name="T12" fmla="*/ 1 w 3"/>
                <a:gd name="T13" fmla="*/ 4 h 4"/>
                <a:gd name="T14" fmla="*/ 0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2" name="Freeform 340"/>
            <p:cNvSpPr>
              <a:spLocks/>
            </p:cNvSpPr>
            <p:nvPr/>
          </p:nvSpPr>
          <p:spPr bwMode="auto">
            <a:xfrm>
              <a:off x="8025858" y="1606137"/>
              <a:ext cx="5314" cy="7971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1 h 9"/>
                <a:gd name="T6" fmla="*/ 5 w 6"/>
                <a:gd name="T7" fmla="*/ 1 h 9"/>
                <a:gd name="T8" fmla="*/ 5 w 6"/>
                <a:gd name="T9" fmla="*/ 2 h 9"/>
                <a:gd name="T10" fmla="*/ 6 w 6"/>
                <a:gd name="T11" fmla="*/ 4 h 9"/>
                <a:gd name="T12" fmla="*/ 5 w 6"/>
                <a:gd name="T13" fmla="*/ 7 h 9"/>
                <a:gd name="T14" fmla="*/ 5 w 6"/>
                <a:gd name="T15" fmla="*/ 7 h 9"/>
                <a:gd name="T16" fmla="*/ 5 w 6"/>
                <a:gd name="T17" fmla="*/ 7 h 9"/>
                <a:gd name="T18" fmla="*/ 4 w 6"/>
                <a:gd name="T19" fmla="*/ 8 h 9"/>
                <a:gd name="T20" fmla="*/ 2 w 6"/>
                <a:gd name="T21" fmla="*/ 8 h 9"/>
                <a:gd name="T22" fmla="*/ 1 w 6"/>
                <a:gd name="T23" fmla="*/ 8 h 9"/>
                <a:gd name="T24" fmla="*/ 0 w 6"/>
                <a:gd name="T25" fmla="*/ 8 h 9"/>
                <a:gd name="T26" fmla="*/ 0 w 6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3" name="Freeform 341"/>
            <p:cNvSpPr>
              <a:spLocks/>
            </p:cNvSpPr>
            <p:nvPr/>
          </p:nvSpPr>
          <p:spPr bwMode="auto">
            <a:xfrm>
              <a:off x="8016117" y="1624736"/>
              <a:ext cx="7085" cy="11513"/>
            </a:xfrm>
            <a:custGeom>
              <a:avLst/>
              <a:gdLst>
                <a:gd name="T0" fmla="*/ 7 w 8"/>
                <a:gd name="T1" fmla="*/ 0 h 13"/>
                <a:gd name="T2" fmla="*/ 4 w 8"/>
                <a:gd name="T3" fmla="*/ 0 h 13"/>
                <a:gd name="T4" fmla="*/ 3 w 8"/>
                <a:gd name="T5" fmla="*/ 2 h 13"/>
                <a:gd name="T6" fmla="*/ 1 w 8"/>
                <a:gd name="T7" fmla="*/ 3 h 13"/>
                <a:gd name="T8" fmla="*/ 0 w 8"/>
                <a:gd name="T9" fmla="*/ 6 h 13"/>
                <a:gd name="T10" fmla="*/ 0 w 8"/>
                <a:gd name="T11" fmla="*/ 6 h 13"/>
                <a:gd name="T12" fmla="*/ 1 w 8"/>
                <a:gd name="T13" fmla="*/ 7 h 13"/>
                <a:gd name="T14" fmla="*/ 3 w 8"/>
                <a:gd name="T15" fmla="*/ 8 h 13"/>
                <a:gd name="T16" fmla="*/ 8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7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8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Freeform 342"/>
            <p:cNvSpPr>
              <a:spLocks/>
            </p:cNvSpPr>
            <p:nvPr/>
          </p:nvSpPr>
          <p:spPr bwMode="auto">
            <a:xfrm>
              <a:off x="8018773" y="1636249"/>
              <a:ext cx="5314" cy="7085"/>
            </a:xfrm>
            <a:custGeom>
              <a:avLst/>
              <a:gdLst>
                <a:gd name="T0" fmla="*/ 5 w 6"/>
                <a:gd name="T1" fmla="*/ 0 h 8"/>
                <a:gd name="T2" fmla="*/ 6 w 6"/>
                <a:gd name="T3" fmla="*/ 1 h 8"/>
                <a:gd name="T4" fmla="*/ 5 w 6"/>
                <a:gd name="T5" fmla="*/ 2 h 8"/>
                <a:gd name="T6" fmla="*/ 4 w 6"/>
                <a:gd name="T7" fmla="*/ 4 h 8"/>
                <a:gd name="T8" fmla="*/ 2 w 6"/>
                <a:gd name="T9" fmla="*/ 5 h 8"/>
                <a:gd name="T10" fmla="*/ 0 w 6"/>
                <a:gd name="T11" fmla="*/ 6 h 8"/>
                <a:gd name="T12" fmla="*/ 0 w 6"/>
                <a:gd name="T13" fmla="*/ 6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lnTo>
                    <a:pt x="6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5" name="Freeform 343"/>
            <p:cNvSpPr>
              <a:spLocks/>
            </p:cNvSpPr>
            <p:nvPr/>
          </p:nvSpPr>
          <p:spPr bwMode="auto">
            <a:xfrm>
              <a:off x="8005488" y="1665476"/>
              <a:ext cx="3542" cy="9742"/>
            </a:xfrm>
            <a:custGeom>
              <a:avLst/>
              <a:gdLst>
                <a:gd name="T0" fmla="*/ 4 w 4"/>
                <a:gd name="T1" fmla="*/ 0 h 11"/>
                <a:gd name="T2" fmla="*/ 4 w 4"/>
                <a:gd name="T3" fmla="*/ 2 h 11"/>
                <a:gd name="T4" fmla="*/ 2 w 4"/>
                <a:gd name="T5" fmla="*/ 4 h 11"/>
                <a:gd name="T6" fmla="*/ 1 w 4"/>
                <a:gd name="T7" fmla="*/ 6 h 11"/>
                <a:gd name="T8" fmla="*/ 0 w 4"/>
                <a:gd name="T9" fmla="*/ 7 h 11"/>
                <a:gd name="T10" fmla="*/ 0 w 4"/>
                <a:gd name="T11" fmla="*/ 8 h 11"/>
                <a:gd name="T12" fmla="*/ 0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6" name="Freeform 344"/>
            <p:cNvSpPr>
              <a:spLocks/>
            </p:cNvSpPr>
            <p:nvPr/>
          </p:nvSpPr>
          <p:spPr bwMode="auto">
            <a:xfrm>
              <a:off x="8005488" y="167521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7" name="Freeform 345"/>
            <p:cNvSpPr>
              <a:spLocks/>
            </p:cNvSpPr>
            <p:nvPr/>
          </p:nvSpPr>
          <p:spPr bwMode="auto">
            <a:xfrm>
              <a:off x="8006374" y="1676104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2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8" name="Freeform 346"/>
            <p:cNvSpPr>
              <a:spLocks/>
            </p:cNvSpPr>
            <p:nvPr/>
          </p:nvSpPr>
          <p:spPr bwMode="auto">
            <a:xfrm>
              <a:off x="8019659" y="1643334"/>
              <a:ext cx="0" cy="1772"/>
            </a:xfrm>
            <a:custGeom>
              <a:avLst/>
              <a:gdLst>
                <a:gd name="T0" fmla="*/ 0 h 2"/>
                <a:gd name="T1" fmla="*/ 1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9" name="Freeform 347"/>
            <p:cNvSpPr>
              <a:spLocks/>
            </p:cNvSpPr>
            <p:nvPr/>
          </p:nvSpPr>
          <p:spPr bwMode="auto">
            <a:xfrm>
              <a:off x="8019659" y="1645106"/>
              <a:ext cx="0" cy="2657"/>
            </a:xfrm>
            <a:custGeom>
              <a:avLst/>
              <a:gdLst>
                <a:gd name="T0" fmla="*/ 0 h 3"/>
                <a:gd name="T1" fmla="*/ 2 h 3"/>
                <a:gd name="T2" fmla="*/ 2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0" name="Freeform 348"/>
            <p:cNvSpPr>
              <a:spLocks/>
            </p:cNvSpPr>
            <p:nvPr/>
          </p:nvSpPr>
          <p:spPr bwMode="auto">
            <a:xfrm>
              <a:off x="8009031" y="1647762"/>
              <a:ext cx="10627" cy="17713"/>
            </a:xfrm>
            <a:custGeom>
              <a:avLst/>
              <a:gdLst>
                <a:gd name="T0" fmla="*/ 12 w 12"/>
                <a:gd name="T1" fmla="*/ 0 h 20"/>
                <a:gd name="T2" fmla="*/ 11 w 12"/>
                <a:gd name="T3" fmla="*/ 1 h 20"/>
                <a:gd name="T4" fmla="*/ 11 w 12"/>
                <a:gd name="T5" fmla="*/ 3 h 20"/>
                <a:gd name="T6" fmla="*/ 11 w 12"/>
                <a:gd name="T7" fmla="*/ 4 h 20"/>
                <a:gd name="T8" fmla="*/ 11 w 12"/>
                <a:gd name="T9" fmla="*/ 5 h 20"/>
                <a:gd name="T10" fmla="*/ 11 w 12"/>
                <a:gd name="T11" fmla="*/ 5 h 20"/>
                <a:gd name="T12" fmla="*/ 11 w 12"/>
                <a:gd name="T13" fmla="*/ 7 h 20"/>
                <a:gd name="T14" fmla="*/ 11 w 12"/>
                <a:gd name="T15" fmla="*/ 8 h 20"/>
                <a:gd name="T16" fmla="*/ 11 w 12"/>
                <a:gd name="T17" fmla="*/ 9 h 20"/>
                <a:gd name="T18" fmla="*/ 11 w 12"/>
                <a:gd name="T19" fmla="*/ 9 h 20"/>
                <a:gd name="T20" fmla="*/ 9 w 12"/>
                <a:gd name="T21" fmla="*/ 11 h 20"/>
                <a:gd name="T22" fmla="*/ 9 w 12"/>
                <a:gd name="T23" fmla="*/ 12 h 20"/>
                <a:gd name="T24" fmla="*/ 8 w 12"/>
                <a:gd name="T25" fmla="*/ 14 h 20"/>
                <a:gd name="T26" fmla="*/ 8 w 12"/>
                <a:gd name="T27" fmla="*/ 15 h 20"/>
                <a:gd name="T28" fmla="*/ 7 w 12"/>
                <a:gd name="T29" fmla="*/ 16 h 20"/>
                <a:gd name="T30" fmla="*/ 2 w 12"/>
                <a:gd name="T31" fmla="*/ 19 h 20"/>
                <a:gd name="T32" fmla="*/ 2 w 12"/>
                <a:gd name="T33" fmla="*/ 19 h 20"/>
                <a:gd name="T34" fmla="*/ 1 w 12"/>
                <a:gd name="T35" fmla="*/ 19 h 20"/>
                <a:gd name="T36" fmla="*/ 0 w 12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1" name="Line 349"/>
            <p:cNvSpPr>
              <a:spLocks noChangeShapeType="1"/>
            </p:cNvSpPr>
            <p:nvPr/>
          </p:nvSpPr>
          <p:spPr bwMode="auto">
            <a:xfrm>
              <a:off x="8022316" y="162385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2" name="Freeform 350"/>
            <p:cNvSpPr>
              <a:spLocks/>
            </p:cNvSpPr>
            <p:nvPr/>
          </p:nvSpPr>
          <p:spPr bwMode="auto">
            <a:xfrm>
              <a:off x="8066599" y="1508716"/>
              <a:ext cx="4428" cy="8857"/>
            </a:xfrm>
            <a:custGeom>
              <a:avLst/>
              <a:gdLst>
                <a:gd name="T0" fmla="*/ 5 w 5"/>
                <a:gd name="T1" fmla="*/ 0 h 10"/>
                <a:gd name="T2" fmla="*/ 4 w 5"/>
                <a:gd name="T3" fmla="*/ 2 h 10"/>
                <a:gd name="T4" fmla="*/ 2 w 5"/>
                <a:gd name="T5" fmla="*/ 2 h 10"/>
                <a:gd name="T6" fmla="*/ 2 w 5"/>
                <a:gd name="T7" fmla="*/ 3 h 10"/>
                <a:gd name="T8" fmla="*/ 4 w 5"/>
                <a:gd name="T9" fmla="*/ 3 h 10"/>
                <a:gd name="T10" fmla="*/ 4 w 5"/>
                <a:gd name="T11" fmla="*/ 4 h 10"/>
                <a:gd name="T12" fmla="*/ 4 w 5"/>
                <a:gd name="T13" fmla="*/ 6 h 10"/>
                <a:gd name="T14" fmla="*/ 4 w 5"/>
                <a:gd name="T15" fmla="*/ 7 h 10"/>
                <a:gd name="T16" fmla="*/ 4 w 5"/>
                <a:gd name="T17" fmla="*/ 8 h 10"/>
                <a:gd name="T18" fmla="*/ 2 w 5"/>
                <a:gd name="T19" fmla="*/ 10 h 10"/>
                <a:gd name="T20" fmla="*/ 1 w 5"/>
                <a:gd name="T21" fmla="*/ 10 h 10"/>
                <a:gd name="T22" fmla="*/ 0 w 5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3" name="Freeform 351"/>
            <p:cNvSpPr>
              <a:spLocks/>
            </p:cNvSpPr>
            <p:nvPr/>
          </p:nvSpPr>
          <p:spPr bwMode="auto">
            <a:xfrm>
              <a:off x="8068369" y="1484803"/>
              <a:ext cx="3542" cy="23912"/>
            </a:xfrm>
            <a:custGeom>
              <a:avLst/>
              <a:gdLst>
                <a:gd name="T0" fmla="*/ 3 w 4"/>
                <a:gd name="T1" fmla="*/ 0 h 27"/>
                <a:gd name="T2" fmla="*/ 3 w 4"/>
                <a:gd name="T3" fmla="*/ 0 h 27"/>
                <a:gd name="T4" fmla="*/ 3 w 4"/>
                <a:gd name="T5" fmla="*/ 0 h 27"/>
                <a:gd name="T6" fmla="*/ 0 w 4"/>
                <a:gd name="T7" fmla="*/ 4 h 27"/>
                <a:gd name="T8" fmla="*/ 0 w 4"/>
                <a:gd name="T9" fmla="*/ 4 h 27"/>
                <a:gd name="T10" fmla="*/ 0 w 4"/>
                <a:gd name="T11" fmla="*/ 6 h 27"/>
                <a:gd name="T12" fmla="*/ 3 w 4"/>
                <a:gd name="T13" fmla="*/ 6 h 27"/>
                <a:gd name="T14" fmla="*/ 4 w 4"/>
                <a:gd name="T15" fmla="*/ 6 h 27"/>
                <a:gd name="T16" fmla="*/ 4 w 4"/>
                <a:gd name="T17" fmla="*/ 7 h 27"/>
                <a:gd name="T18" fmla="*/ 4 w 4"/>
                <a:gd name="T19" fmla="*/ 10 h 27"/>
                <a:gd name="T20" fmla="*/ 4 w 4"/>
                <a:gd name="T21" fmla="*/ 11 h 27"/>
                <a:gd name="T22" fmla="*/ 3 w 4"/>
                <a:gd name="T23" fmla="*/ 13 h 27"/>
                <a:gd name="T24" fmla="*/ 3 w 4"/>
                <a:gd name="T25" fmla="*/ 14 h 27"/>
                <a:gd name="T26" fmla="*/ 3 w 4"/>
                <a:gd name="T27" fmla="*/ 14 h 27"/>
                <a:gd name="T28" fmla="*/ 3 w 4"/>
                <a:gd name="T29" fmla="*/ 15 h 27"/>
                <a:gd name="T30" fmla="*/ 4 w 4"/>
                <a:gd name="T31" fmla="*/ 17 h 27"/>
                <a:gd name="T32" fmla="*/ 4 w 4"/>
                <a:gd name="T33" fmla="*/ 18 h 27"/>
                <a:gd name="T34" fmla="*/ 4 w 4"/>
                <a:gd name="T35" fmla="*/ 19 h 27"/>
                <a:gd name="T36" fmla="*/ 4 w 4"/>
                <a:gd name="T37" fmla="*/ 19 h 27"/>
                <a:gd name="T38" fmla="*/ 3 w 4"/>
                <a:gd name="T39" fmla="*/ 21 h 27"/>
                <a:gd name="T40" fmla="*/ 3 w 4"/>
                <a:gd name="T41" fmla="*/ 22 h 27"/>
                <a:gd name="T42" fmla="*/ 3 w 4"/>
                <a:gd name="T43" fmla="*/ 25 h 27"/>
                <a:gd name="T44" fmla="*/ 3 w 4"/>
                <a:gd name="T45" fmla="*/ 26 h 27"/>
                <a:gd name="T46" fmla="*/ 3 w 4"/>
                <a:gd name="T4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2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4" name="Freeform 352"/>
            <p:cNvSpPr>
              <a:spLocks/>
            </p:cNvSpPr>
            <p:nvPr/>
          </p:nvSpPr>
          <p:spPr bwMode="auto">
            <a:xfrm>
              <a:off x="8049771" y="1517572"/>
              <a:ext cx="16827" cy="30998"/>
            </a:xfrm>
            <a:custGeom>
              <a:avLst/>
              <a:gdLst>
                <a:gd name="T0" fmla="*/ 19 w 19"/>
                <a:gd name="T1" fmla="*/ 0 h 35"/>
                <a:gd name="T2" fmla="*/ 17 w 19"/>
                <a:gd name="T3" fmla="*/ 1 h 35"/>
                <a:gd name="T4" fmla="*/ 16 w 19"/>
                <a:gd name="T5" fmla="*/ 1 h 35"/>
                <a:gd name="T6" fmla="*/ 14 w 19"/>
                <a:gd name="T7" fmla="*/ 3 h 35"/>
                <a:gd name="T8" fmla="*/ 13 w 19"/>
                <a:gd name="T9" fmla="*/ 4 h 35"/>
                <a:gd name="T10" fmla="*/ 13 w 19"/>
                <a:gd name="T11" fmla="*/ 5 h 35"/>
                <a:gd name="T12" fmla="*/ 13 w 19"/>
                <a:gd name="T13" fmla="*/ 7 h 35"/>
                <a:gd name="T14" fmla="*/ 14 w 19"/>
                <a:gd name="T15" fmla="*/ 8 h 35"/>
                <a:gd name="T16" fmla="*/ 14 w 19"/>
                <a:gd name="T17" fmla="*/ 9 h 35"/>
                <a:gd name="T18" fmla="*/ 14 w 19"/>
                <a:gd name="T19" fmla="*/ 11 h 35"/>
                <a:gd name="T20" fmla="*/ 13 w 19"/>
                <a:gd name="T21" fmla="*/ 13 h 35"/>
                <a:gd name="T22" fmla="*/ 12 w 19"/>
                <a:gd name="T23" fmla="*/ 16 h 35"/>
                <a:gd name="T24" fmla="*/ 10 w 19"/>
                <a:gd name="T25" fmla="*/ 16 h 35"/>
                <a:gd name="T26" fmla="*/ 9 w 19"/>
                <a:gd name="T27" fmla="*/ 16 h 35"/>
                <a:gd name="T28" fmla="*/ 8 w 19"/>
                <a:gd name="T29" fmla="*/ 17 h 35"/>
                <a:gd name="T30" fmla="*/ 8 w 19"/>
                <a:gd name="T31" fmla="*/ 17 h 35"/>
                <a:gd name="T32" fmla="*/ 6 w 19"/>
                <a:gd name="T33" fmla="*/ 20 h 35"/>
                <a:gd name="T34" fmla="*/ 6 w 19"/>
                <a:gd name="T35" fmla="*/ 21 h 35"/>
                <a:gd name="T36" fmla="*/ 6 w 19"/>
                <a:gd name="T37" fmla="*/ 23 h 35"/>
                <a:gd name="T38" fmla="*/ 6 w 19"/>
                <a:gd name="T39" fmla="*/ 24 h 35"/>
                <a:gd name="T40" fmla="*/ 6 w 19"/>
                <a:gd name="T41" fmla="*/ 25 h 35"/>
                <a:gd name="T42" fmla="*/ 5 w 19"/>
                <a:gd name="T43" fmla="*/ 28 h 35"/>
                <a:gd name="T44" fmla="*/ 4 w 19"/>
                <a:gd name="T45" fmla="*/ 30 h 35"/>
                <a:gd name="T46" fmla="*/ 4 w 19"/>
                <a:gd name="T47" fmla="*/ 32 h 35"/>
                <a:gd name="T48" fmla="*/ 2 w 19"/>
                <a:gd name="T49" fmla="*/ 34 h 35"/>
                <a:gd name="T50" fmla="*/ 2 w 19"/>
                <a:gd name="T51" fmla="*/ 34 h 35"/>
                <a:gd name="T52" fmla="*/ 0 w 19"/>
                <a:gd name="T5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7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5" name="Freeform 353"/>
            <p:cNvSpPr>
              <a:spLocks/>
            </p:cNvSpPr>
            <p:nvPr/>
          </p:nvSpPr>
          <p:spPr bwMode="auto">
            <a:xfrm>
              <a:off x="8044457" y="1548570"/>
              <a:ext cx="5314" cy="4428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1 h 5"/>
                <a:gd name="T4" fmla="*/ 4 w 6"/>
                <a:gd name="T5" fmla="*/ 1 h 5"/>
                <a:gd name="T6" fmla="*/ 4 w 6"/>
                <a:gd name="T7" fmla="*/ 3 h 5"/>
                <a:gd name="T8" fmla="*/ 3 w 6"/>
                <a:gd name="T9" fmla="*/ 3 h 5"/>
                <a:gd name="T10" fmla="*/ 3 w 6"/>
                <a:gd name="T11" fmla="*/ 4 h 5"/>
                <a:gd name="T12" fmla="*/ 2 w 6"/>
                <a:gd name="T13" fmla="*/ 4 h 5"/>
                <a:gd name="T14" fmla="*/ 2 w 6"/>
                <a:gd name="T15" fmla="*/ 5 h 5"/>
                <a:gd name="T16" fmla="*/ 0 w 6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6" name="Freeform 354"/>
            <p:cNvSpPr>
              <a:spLocks/>
            </p:cNvSpPr>
            <p:nvPr/>
          </p:nvSpPr>
          <p:spPr bwMode="auto">
            <a:xfrm>
              <a:off x="8042686" y="1552998"/>
              <a:ext cx="1772" cy="354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2 h 4"/>
                <a:gd name="T6" fmla="*/ 1 w 2"/>
                <a:gd name="T7" fmla="*/ 2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7" name="Line 355"/>
            <p:cNvSpPr>
              <a:spLocks noChangeShapeType="1"/>
            </p:cNvSpPr>
            <p:nvPr/>
          </p:nvSpPr>
          <p:spPr bwMode="auto">
            <a:xfrm flipH="1">
              <a:off x="8058627" y="1419266"/>
              <a:ext cx="1772" cy="2657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8" name="Freeform 356"/>
            <p:cNvSpPr>
              <a:spLocks/>
            </p:cNvSpPr>
            <p:nvPr/>
          </p:nvSpPr>
          <p:spPr bwMode="auto">
            <a:xfrm>
              <a:off x="8054199" y="1421922"/>
              <a:ext cx="4428" cy="14171"/>
            </a:xfrm>
            <a:custGeom>
              <a:avLst/>
              <a:gdLst>
                <a:gd name="T0" fmla="*/ 5 w 5"/>
                <a:gd name="T1" fmla="*/ 0 h 16"/>
                <a:gd name="T2" fmla="*/ 5 w 5"/>
                <a:gd name="T3" fmla="*/ 1 h 16"/>
                <a:gd name="T4" fmla="*/ 5 w 5"/>
                <a:gd name="T5" fmla="*/ 3 h 16"/>
                <a:gd name="T6" fmla="*/ 4 w 5"/>
                <a:gd name="T7" fmla="*/ 4 h 16"/>
                <a:gd name="T8" fmla="*/ 4 w 5"/>
                <a:gd name="T9" fmla="*/ 5 h 16"/>
                <a:gd name="T10" fmla="*/ 4 w 5"/>
                <a:gd name="T11" fmla="*/ 7 h 16"/>
                <a:gd name="T12" fmla="*/ 3 w 5"/>
                <a:gd name="T13" fmla="*/ 8 h 16"/>
                <a:gd name="T14" fmla="*/ 3 w 5"/>
                <a:gd name="T15" fmla="*/ 9 h 16"/>
                <a:gd name="T16" fmla="*/ 3 w 5"/>
                <a:gd name="T17" fmla="*/ 9 h 16"/>
                <a:gd name="T18" fmla="*/ 3 w 5"/>
                <a:gd name="T19" fmla="*/ 11 h 16"/>
                <a:gd name="T20" fmla="*/ 3 w 5"/>
                <a:gd name="T21" fmla="*/ 11 h 16"/>
                <a:gd name="T22" fmla="*/ 3 w 5"/>
                <a:gd name="T23" fmla="*/ 11 h 16"/>
                <a:gd name="T24" fmla="*/ 1 w 5"/>
                <a:gd name="T25" fmla="*/ 12 h 16"/>
                <a:gd name="T26" fmla="*/ 1 w 5"/>
                <a:gd name="T27" fmla="*/ 13 h 16"/>
                <a:gd name="T28" fmla="*/ 1 w 5"/>
                <a:gd name="T29" fmla="*/ 15 h 16"/>
                <a:gd name="T30" fmla="*/ 1 w 5"/>
                <a:gd name="T31" fmla="*/ 15 h 16"/>
                <a:gd name="T32" fmla="*/ 0 w 5"/>
                <a:gd name="T33" fmla="*/ 15 h 16"/>
                <a:gd name="T34" fmla="*/ 0 w 5"/>
                <a:gd name="T35" fmla="*/ 15 h 16"/>
                <a:gd name="T36" fmla="*/ 1 w 5"/>
                <a:gd name="T37" fmla="*/ 15 h 16"/>
                <a:gd name="T38" fmla="*/ 1 w 5"/>
                <a:gd name="T3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9" name="Line 357"/>
            <p:cNvSpPr>
              <a:spLocks noChangeShapeType="1"/>
            </p:cNvSpPr>
            <p:nvPr/>
          </p:nvSpPr>
          <p:spPr bwMode="auto">
            <a:xfrm>
              <a:off x="8042686" y="1556541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0" name="Freeform 358"/>
            <p:cNvSpPr>
              <a:spLocks/>
            </p:cNvSpPr>
            <p:nvPr/>
          </p:nvSpPr>
          <p:spPr bwMode="auto">
            <a:xfrm>
              <a:off x="8040029" y="1559197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1" name="Freeform 359"/>
            <p:cNvSpPr>
              <a:spLocks/>
            </p:cNvSpPr>
            <p:nvPr/>
          </p:nvSpPr>
          <p:spPr bwMode="auto">
            <a:xfrm>
              <a:off x="8033829" y="1562741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0 h 4"/>
                <a:gd name="T6" fmla="*/ 0 w 3"/>
                <a:gd name="T7" fmla="*/ 2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2" name="Freeform 360"/>
            <p:cNvSpPr>
              <a:spLocks/>
            </p:cNvSpPr>
            <p:nvPr/>
          </p:nvSpPr>
          <p:spPr bwMode="auto">
            <a:xfrm>
              <a:off x="8032944" y="1566283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0 w 1"/>
                <a:gd name="T7" fmla="*/ 2 h 3"/>
                <a:gd name="T8" fmla="*/ 0 w 1"/>
                <a:gd name="T9" fmla="*/ 3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3" name="Freeform 361"/>
            <p:cNvSpPr>
              <a:spLocks/>
            </p:cNvSpPr>
            <p:nvPr/>
          </p:nvSpPr>
          <p:spPr bwMode="auto">
            <a:xfrm>
              <a:off x="8029401" y="1568940"/>
              <a:ext cx="3542" cy="6200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1 h 7"/>
                <a:gd name="T8" fmla="*/ 1 w 4"/>
                <a:gd name="T9" fmla="*/ 3 h 7"/>
                <a:gd name="T10" fmla="*/ 1 w 4"/>
                <a:gd name="T11" fmla="*/ 3 h 7"/>
                <a:gd name="T12" fmla="*/ 0 w 4"/>
                <a:gd name="T13" fmla="*/ 4 h 7"/>
                <a:gd name="T14" fmla="*/ 0 w 4"/>
                <a:gd name="T15" fmla="*/ 4 h 7"/>
                <a:gd name="T16" fmla="*/ 0 w 4"/>
                <a:gd name="T17" fmla="*/ 5 h 7"/>
                <a:gd name="T18" fmla="*/ 0 w 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4" name="Line 362"/>
            <p:cNvSpPr>
              <a:spLocks noChangeShapeType="1"/>
            </p:cNvSpPr>
            <p:nvPr/>
          </p:nvSpPr>
          <p:spPr bwMode="auto">
            <a:xfrm>
              <a:off x="8029401" y="1575140"/>
              <a:ext cx="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5" name="Freeform 363"/>
            <p:cNvSpPr>
              <a:spLocks/>
            </p:cNvSpPr>
            <p:nvPr/>
          </p:nvSpPr>
          <p:spPr bwMode="auto">
            <a:xfrm>
              <a:off x="8026744" y="1576911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1 w 3"/>
                <a:gd name="T7" fmla="*/ 2 h 3"/>
                <a:gd name="T8" fmla="*/ 0 w 3"/>
                <a:gd name="T9" fmla="*/ 3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Freeform 364"/>
            <p:cNvSpPr>
              <a:spLocks/>
            </p:cNvSpPr>
            <p:nvPr/>
          </p:nvSpPr>
          <p:spPr bwMode="auto">
            <a:xfrm>
              <a:off x="8032944" y="1599938"/>
              <a:ext cx="886" cy="26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7" name="Freeform 365"/>
            <p:cNvSpPr>
              <a:spLocks/>
            </p:cNvSpPr>
            <p:nvPr/>
          </p:nvSpPr>
          <p:spPr bwMode="auto">
            <a:xfrm>
              <a:off x="8030287" y="1602595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8" name="Freeform 366"/>
            <p:cNvSpPr>
              <a:spLocks/>
            </p:cNvSpPr>
            <p:nvPr/>
          </p:nvSpPr>
          <p:spPr bwMode="auto">
            <a:xfrm>
              <a:off x="8022316" y="1695588"/>
              <a:ext cx="5314" cy="8857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0 h 10"/>
                <a:gd name="T4" fmla="*/ 0 w 6"/>
                <a:gd name="T5" fmla="*/ 1 h 10"/>
                <a:gd name="T6" fmla="*/ 0 w 6"/>
                <a:gd name="T7" fmla="*/ 3 h 10"/>
                <a:gd name="T8" fmla="*/ 0 w 6"/>
                <a:gd name="T9" fmla="*/ 4 h 10"/>
                <a:gd name="T10" fmla="*/ 2 w 6"/>
                <a:gd name="T11" fmla="*/ 7 h 10"/>
                <a:gd name="T12" fmla="*/ 6 w 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9" name="Freeform 367"/>
            <p:cNvSpPr>
              <a:spLocks/>
            </p:cNvSpPr>
            <p:nvPr/>
          </p:nvSpPr>
          <p:spPr bwMode="auto">
            <a:xfrm>
              <a:off x="8027630" y="1704444"/>
              <a:ext cx="2657" cy="12399"/>
            </a:xfrm>
            <a:custGeom>
              <a:avLst/>
              <a:gdLst>
                <a:gd name="T0" fmla="*/ 0 w 3"/>
                <a:gd name="T1" fmla="*/ 0 h 14"/>
                <a:gd name="T2" fmla="*/ 2 w 3"/>
                <a:gd name="T3" fmla="*/ 1 h 14"/>
                <a:gd name="T4" fmla="*/ 3 w 3"/>
                <a:gd name="T5" fmla="*/ 2 h 14"/>
                <a:gd name="T6" fmla="*/ 3 w 3"/>
                <a:gd name="T7" fmla="*/ 5 h 14"/>
                <a:gd name="T8" fmla="*/ 3 w 3"/>
                <a:gd name="T9" fmla="*/ 6 h 14"/>
                <a:gd name="T10" fmla="*/ 3 w 3"/>
                <a:gd name="T11" fmla="*/ 8 h 14"/>
                <a:gd name="T12" fmla="*/ 3 w 3"/>
                <a:gd name="T13" fmla="*/ 9 h 14"/>
                <a:gd name="T14" fmla="*/ 3 w 3"/>
                <a:gd name="T15" fmla="*/ 10 h 14"/>
                <a:gd name="T16" fmla="*/ 3 w 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0" name="Freeform 368"/>
            <p:cNvSpPr>
              <a:spLocks/>
            </p:cNvSpPr>
            <p:nvPr/>
          </p:nvSpPr>
          <p:spPr bwMode="auto">
            <a:xfrm>
              <a:off x="8029401" y="1723928"/>
              <a:ext cx="886" cy="11513"/>
            </a:xfrm>
            <a:custGeom>
              <a:avLst/>
              <a:gdLst>
                <a:gd name="T0" fmla="*/ 1 w 1"/>
                <a:gd name="T1" fmla="*/ 0 h 13"/>
                <a:gd name="T2" fmla="*/ 0 w 1"/>
                <a:gd name="T3" fmla="*/ 2 h 13"/>
                <a:gd name="T4" fmla="*/ 1 w 1"/>
                <a:gd name="T5" fmla="*/ 9 h 13"/>
                <a:gd name="T6" fmla="*/ 1 w 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">
                  <a:moveTo>
                    <a:pt x="1" y="0"/>
                  </a:moveTo>
                  <a:lnTo>
                    <a:pt x="0" y="2"/>
                  </a:lnTo>
                  <a:lnTo>
                    <a:pt x="1" y="9"/>
                  </a:lnTo>
                  <a:lnTo>
                    <a:pt x="1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1" name="Freeform 369"/>
            <p:cNvSpPr>
              <a:spLocks/>
            </p:cNvSpPr>
            <p:nvPr/>
          </p:nvSpPr>
          <p:spPr bwMode="auto">
            <a:xfrm>
              <a:off x="7975376" y="1752269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5 w 7"/>
                <a:gd name="T3" fmla="*/ 2 h 8"/>
                <a:gd name="T4" fmla="*/ 4 w 7"/>
                <a:gd name="T5" fmla="*/ 5 h 8"/>
                <a:gd name="T6" fmla="*/ 3 w 7"/>
                <a:gd name="T7" fmla="*/ 6 h 8"/>
                <a:gd name="T8" fmla="*/ 0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5" y="2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2" name="Freeform 370"/>
            <p:cNvSpPr>
              <a:spLocks/>
            </p:cNvSpPr>
            <p:nvPr/>
          </p:nvSpPr>
          <p:spPr bwMode="auto">
            <a:xfrm>
              <a:off x="7968291" y="1759354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3 w 8"/>
                <a:gd name="T3" fmla="*/ 1 h 2"/>
                <a:gd name="T4" fmla="*/ 1 w 8"/>
                <a:gd name="T5" fmla="*/ 1 h 2"/>
                <a:gd name="T6" fmla="*/ 0 w 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3" name="Freeform 371"/>
            <p:cNvSpPr>
              <a:spLocks/>
            </p:cNvSpPr>
            <p:nvPr/>
          </p:nvSpPr>
          <p:spPr bwMode="auto">
            <a:xfrm>
              <a:off x="7961207" y="1761125"/>
              <a:ext cx="7085" cy="8857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3 h 10"/>
                <a:gd name="T4" fmla="*/ 2 w 8"/>
                <a:gd name="T5" fmla="*/ 7 h 10"/>
                <a:gd name="T6" fmla="*/ 1 w 8"/>
                <a:gd name="T7" fmla="*/ 7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5" y="3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4" name="Freeform 372"/>
            <p:cNvSpPr>
              <a:spLocks/>
            </p:cNvSpPr>
            <p:nvPr/>
          </p:nvSpPr>
          <p:spPr bwMode="auto">
            <a:xfrm>
              <a:off x="7943493" y="1769982"/>
              <a:ext cx="17713" cy="22141"/>
            </a:xfrm>
            <a:custGeom>
              <a:avLst/>
              <a:gdLst>
                <a:gd name="T0" fmla="*/ 20 w 20"/>
                <a:gd name="T1" fmla="*/ 0 h 25"/>
                <a:gd name="T2" fmla="*/ 16 w 20"/>
                <a:gd name="T3" fmla="*/ 2 h 25"/>
                <a:gd name="T4" fmla="*/ 10 w 20"/>
                <a:gd name="T5" fmla="*/ 5 h 25"/>
                <a:gd name="T6" fmla="*/ 8 w 20"/>
                <a:gd name="T7" fmla="*/ 7 h 25"/>
                <a:gd name="T8" fmla="*/ 8 w 20"/>
                <a:gd name="T9" fmla="*/ 8 h 25"/>
                <a:gd name="T10" fmla="*/ 6 w 20"/>
                <a:gd name="T11" fmla="*/ 8 h 25"/>
                <a:gd name="T12" fmla="*/ 8 w 20"/>
                <a:gd name="T13" fmla="*/ 8 h 25"/>
                <a:gd name="T14" fmla="*/ 6 w 20"/>
                <a:gd name="T15" fmla="*/ 9 h 25"/>
                <a:gd name="T16" fmla="*/ 5 w 20"/>
                <a:gd name="T17" fmla="*/ 9 h 25"/>
                <a:gd name="T18" fmla="*/ 5 w 20"/>
                <a:gd name="T19" fmla="*/ 9 h 25"/>
                <a:gd name="T20" fmla="*/ 5 w 20"/>
                <a:gd name="T21" fmla="*/ 11 h 25"/>
                <a:gd name="T22" fmla="*/ 4 w 20"/>
                <a:gd name="T23" fmla="*/ 11 h 25"/>
                <a:gd name="T24" fmla="*/ 2 w 20"/>
                <a:gd name="T25" fmla="*/ 12 h 25"/>
                <a:gd name="T26" fmla="*/ 2 w 20"/>
                <a:gd name="T27" fmla="*/ 12 h 25"/>
                <a:gd name="T28" fmla="*/ 1 w 20"/>
                <a:gd name="T29" fmla="*/ 12 h 25"/>
                <a:gd name="T30" fmla="*/ 1 w 20"/>
                <a:gd name="T31" fmla="*/ 13 h 25"/>
                <a:gd name="T32" fmla="*/ 1 w 20"/>
                <a:gd name="T33" fmla="*/ 15 h 25"/>
                <a:gd name="T34" fmla="*/ 1 w 20"/>
                <a:gd name="T35" fmla="*/ 16 h 25"/>
                <a:gd name="T36" fmla="*/ 1 w 20"/>
                <a:gd name="T37" fmla="*/ 20 h 25"/>
                <a:gd name="T38" fmla="*/ 2 w 20"/>
                <a:gd name="T39" fmla="*/ 20 h 25"/>
                <a:gd name="T40" fmla="*/ 2 w 20"/>
                <a:gd name="T41" fmla="*/ 21 h 25"/>
                <a:gd name="T42" fmla="*/ 1 w 20"/>
                <a:gd name="T43" fmla="*/ 23 h 25"/>
                <a:gd name="T44" fmla="*/ 1 w 20"/>
                <a:gd name="T45" fmla="*/ 23 h 25"/>
                <a:gd name="T46" fmla="*/ 0 w 20"/>
                <a:gd name="T47" fmla="*/ 24 h 25"/>
                <a:gd name="T48" fmla="*/ 1 w 20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1" y="2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5" name="Freeform 373"/>
            <p:cNvSpPr>
              <a:spLocks/>
            </p:cNvSpPr>
            <p:nvPr/>
          </p:nvSpPr>
          <p:spPr bwMode="auto">
            <a:xfrm>
              <a:off x="7941722" y="1792123"/>
              <a:ext cx="2657" cy="3542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2 h 4"/>
                <a:gd name="T4" fmla="*/ 3 w 3"/>
                <a:gd name="T5" fmla="*/ 3 h 4"/>
                <a:gd name="T6" fmla="*/ 2 w 3"/>
                <a:gd name="T7" fmla="*/ 3 h 4"/>
                <a:gd name="T8" fmla="*/ 2 w 3"/>
                <a:gd name="T9" fmla="*/ 4 h 4"/>
                <a:gd name="T10" fmla="*/ 0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6" name="Freeform 374"/>
            <p:cNvSpPr>
              <a:spLocks/>
            </p:cNvSpPr>
            <p:nvPr/>
          </p:nvSpPr>
          <p:spPr bwMode="auto">
            <a:xfrm>
              <a:off x="7931980" y="1795666"/>
              <a:ext cx="9742" cy="5314"/>
            </a:xfrm>
            <a:custGeom>
              <a:avLst/>
              <a:gdLst>
                <a:gd name="T0" fmla="*/ 11 w 11"/>
                <a:gd name="T1" fmla="*/ 0 h 6"/>
                <a:gd name="T2" fmla="*/ 8 w 11"/>
                <a:gd name="T3" fmla="*/ 2 h 6"/>
                <a:gd name="T4" fmla="*/ 6 w 11"/>
                <a:gd name="T5" fmla="*/ 3 h 6"/>
                <a:gd name="T6" fmla="*/ 4 w 11"/>
                <a:gd name="T7" fmla="*/ 3 h 6"/>
                <a:gd name="T8" fmla="*/ 0 w 11"/>
                <a:gd name="T9" fmla="*/ 6 h 6"/>
                <a:gd name="T10" fmla="*/ 0 w 1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7" name="Line 375"/>
            <p:cNvSpPr>
              <a:spLocks noChangeShapeType="1"/>
            </p:cNvSpPr>
            <p:nvPr/>
          </p:nvSpPr>
          <p:spPr bwMode="auto">
            <a:xfrm flipH="1">
              <a:off x="7930209" y="1800980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8" name="Freeform 376"/>
            <p:cNvSpPr>
              <a:spLocks/>
            </p:cNvSpPr>
            <p:nvPr/>
          </p:nvSpPr>
          <p:spPr bwMode="auto">
            <a:xfrm>
              <a:off x="7910725" y="1801866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20 w 22"/>
                <a:gd name="T3" fmla="*/ 0 h 8"/>
                <a:gd name="T4" fmla="*/ 19 w 22"/>
                <a:gd name="T5" fmla="*/ 2 h 8"/>
                <a:gd name="T6" fmla="*/ 16 w 22"/>
                <a:gd name="T7" fmla="*/ 2 h 8"/>
                <a:gd name="T8" fmla="*/ 15 w 22"/>
                <a:gd name="T9" fmla="*/ 3 h 8"/>
                <a:gd name="T10" fmla="*/ 12 w 22"/>
                <a:gd name="T11" fmla="*/ 3 h 8"/>
                <a:gd name="T12" fmla="*/ 10 w 22"/>
                <a:gd name="T13" fmla="*/ 4 h 8"/>
                <a:gd name="T14" fmla="*/ 8 w 22"/>
                <a:gd name="T15" fmla="*/ 6 h 8"/>
                <a:gd name="T16" fmla="*/ 4 w 22"/>
                <a:gd name="T17" fmla="*/ 7 h 8"/>
                <a:gd name="T18" fmla="*/ 0 w 2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20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9" name="Line 377"/>
            <p:cNvSpPr>
              <a:spLocks noChangeShapeType="1"/>
            </p:cNvSpPr>
            <p:nvPr/>
          </p:nvSpPr>
          <p:spPr bwMode="auto">
            <a:xfrm flipH="1">
              <a:off x="7909839" y="1808951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0" name="Freeform 378"/>
            <p:cNvSpPr>
              <a:spLocks/>
            </p:cNvSpPr>
            <p:nvPr/>
          </p:nvSpPr>
          <p:spPr bwMode="auto">
            <a:xfrm>
              <a:off x="7884155" y="1808951"/>
              <a:ext cx="25684" cy="9742"/>
            </a:xfrm>
            <a:custGeom>
              <a:avLst/>
              <a:gdLst>
                <a:gd name="T0" fmla="*/ 29 w 29"/>
                <a:gd name="T1" fmla="*/ 0 h 11"/>
                <a:gd name="T2" fmla="*/ 27 w 29"/>
                <a:gd name="T3" fmla="*/ 0 h 11"/>
                <a:gd name="T4" fmla="*/ 26 w 29"/>
                <a:gd name="T5" fmla="*/ 0 h 11"/>
                <a:gd name="T6" fmla="*/ 23 w 29"/>
                <a:gd name="T7" fmla="*/ 0 h 11"/>
                <a:gd name="T8" fmla="*/ 23 w 29"/>
                <a:gd name="T9" fmla="*/ 0 h 11"/>
                <a:gd name="T10" fmla="*/ 22 w 29"/>
                <a:gd name="T11" fmla="*/ 2 h 11"/>
                <a:gd name="T12" fmla="*/ 21 w 29"/>
                <a:gd name="T13" fmla="*/ 3 h 11"/>
                <a:gd name="T14" fmla="*/ 11 w 29"/>
                <a:gd name="T15" fmla="*/ 7 h 11"/>
                <a:gd name="T16" fmla="*/ 7 w 29"/>
                <a:gd name="T17" fmla="*/ 10 h 11"/>
                <a:gd name="T18" fmla="*/ 4 w 29"/>
                <a:gd name="T19" fmla="*/ 11 h 11"/>
                <a:gd name="T20" fmla="*/ 0 w 29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lnTo>
                    <a:pt x="27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1" y="7"/>
                  </a:lnTo>
                  <a:lnTo>
                    <a:pt x="7" y="10"/>
                  </a:lnTo>
                  <a:lnTo>
                    <a:pt x="4" y="11"/>
                  </a:lnTo>
                  <a:lnTo>
                    <a:pt x="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1" name="Line 379"/>
            <p:cNvSpPr>
              <a:spLocks noChangeShapeType="1"/>
            </p:cNvSpPr>
            <p:nvPr/>
          </p:nvSpPr>
          <p:spPr bwMode="auto">
            <a:xfrm flipH="1">
              <a:off x="7882383" y="1818693"/>
              <a:ext cx="1772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2" name="Freeform 380"/>
            <p:cNvSpPr>
              <a:spLocks/>
            </p:cNvSpPr>
            <p:nvPr/>
          </p:nvSpPr>
          <p:spPr bwMode="auto">
            <a:xfrm>
              <a:off x="7867328" y="1819578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14 w 17"/>
                <a:gd name="T3" fmla="*/ 2 h 13"/>
                <a:gd name="T4" fmla="*/ 10 w 17"/>
                <a:gd name="T5" fmla="*/ 2 h 13"/>
                <a:gd name="T6" fmla="*/ 7 w 17"/>
                <a:gd name="T7" fmla="*/ 3 h 13"/>
                <a:gd name="T8" fmla="*/ 5 w 17"/>
                <a:gd name="T9" fmla="*/ 6 h 13"/>
                <a:gd name="T10" fmla="*/ 2 w 17"/>
                <a:gd name="T11" fmla="*/ 7 h 13"/>
                <a:gd name="T12" fmla="*/ 0 w 17"/>
                <a:gd name="T13" fmla="*/ 9 h 13"/>
                <a:gd name="T14" fmla="*/ 2 w 17"/>
                <a:gd name="T15" fmla="*/ 9 h 13"/>
                <a:gd name="T16" fmla="*/ 2 w 17"/>
                <a:gd name="T17" fmla="*/ 10 h 13"/>
                <a:gd name="T18" fmla="*/ 2 w 17"/>
                <a:gd name="T19" fmla="*/ 11 h 13"/>
                <a:gd name="T20" fmla="*/ 0 w 17"/>
                <a:gd name="T21" fmla="*/ 11 h 13"/>
                <a:gd name="T22" fmla="*/ 0 w 17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14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3" name="Freeform 381"/>
            <p:cNvSpPr>
              <a:spLocks/>
            </p:cNvSpPr>
            <p:nvPr/>
          </p:nvSpPr>
          <p:spPr bwMode="auto">
            <a:xfrm>
              <a:off x="7862013" y="1831092"/>
              <a:ext cx="5314" cy="10627"/>
            </a:xfrm>
            <a:custGeom>
              <a:avLst/>
              <a:gdLst>
                <a:gd name="T0" fmla="*/ 6 w 6"/>
                <a:gd name="T1" fmla="*/ 0 h 12"/>
                <a:gd name="T2" fmla="*/ 5 w 6"/>
                <a:gd name="T3" fmla="*/ 1 h 12"/>
                <a:gd name="T4" fmla="*/ 4 w 6"/>
                <a:gd name="T5" fmla="*/ 2 h 12"/>
                <a:gd name="T6" fmla="*/ 2 w 6"/>
                <a:gd name="T7" fmla="*/ 4 h 12"/>
                <a:gd name="T8" fmla="*/ 1 w 6"/>
                <a:gd name="T9" fmla="*/ 4 h 12"/>
                <a:gd name="T10" fmla="*/ 0 w 6"/>
                <a:gd name="T11" fmla="*/ 4 h 12"/>
                <a:gd name="T12" fmla="*/ 0 w 6"/>
                <a:gd name="T13" fmla="*/ 5 h 12"/>
                <a:gd name="T14" fmla="*/ 0 w 6"/>
                <a:gd name="T15" fmla="*/ 8 h 12"/>
                <a:gd name="T16" fmla="*/ 0 w 6"/>
                <a:gd name="T17" fmla="*/ 9 h 12"/>
                <a:gd name="T18" fmla="*/ 0 w 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4" name="Freeform 382"/>
            <p:cNvSpPr>
              <a:spLocks/>
            </p:cNvSpPr>
            <p:nvPr/>
          </p:nvSpPr>
          <p:spPr bwMode="auto">
            <a:xfrm>
              <a:off x="7862013" y="1841719"/>
              <a:ext cx="13285" cy="21256"/>
            </a:xfrm>
            <a:custGeom>
              <a:avLst/>
              <a:gdLst>
                <a:gd name="T0" fmla="*/ 0 w 15"/>
                <a:gd name="T1" fmla="*/ 0 h 24"/>
                <a:gd name="T2" fmla="*/ 2 w 15"/>
                <a:gd name="T3" fmla="*/ 3 h 24"/>
                <a:gd name="T4" fmla="*/ 4 w 15"/>
                <a:gd name="T5" fmla="*/ 5 h 24"/>
                <a:gd name="T6" fmla="*/ 4 w 15"/>
                <a:gd name="T7" fmla="*/ 8 h 24"/>
                <a:gd name="T8" fmla="*/ 1 w 15"/>
                <a:gd name="T9" fmla="*/ 11 h 24"/>
                <a:gd name="T10" fmla="*/ 5 w 15"/>
                <a:gd name="T11" fmla="*/ 15 h 24"/>
                <a:gd name="T12" fmla="*/ 12 w 15"/>
                <a:gd name="T13" fmla="*/ 19 h 24"/>
                <a:gd name="T14" fmla="*/ 13 w 15"/>
                <a:gd name="T15" fmla="*/ 21 h 24"/>
                <a:gd name="T16" fmla="*/ 15 w 15"/>
                <a:gd name="T17" fmla="*/ 21 h 24"/>
                <a:gd name="T18" fmla="*/ 13 w 15"/>
                <a:gd name="T19" fmla="*/ 23 h 24"/>
                <a:gd name="T20" fmla="*/ 13 w 15"/>
                <a:gd name="T21" fmla="*/ 24 h 24"/>
                <a:gd name="T22" fmla="*/ 15 w 15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4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5" y="2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5" name="Line 383"/>
            <p:cNvSpPr>
              <a:spLocks noChangeShapeType="1"/>
            </p:cNvSpPr>
            <p:nvPr/>
          </p:nvSpPr>
          <p:spPr bwMode="auto">
            <a:xfrm>
              <a:off x="7889469" y="1871832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6" name="Freeform 384"/>
            <p:cNvSpPr>
              <a:spLocks/>
            </p:cNvSpPr>
            <p:nvPr/>
          </p:nvSpPr>
          <p:spPr bwMode="auto">
            <a:xfrm>
              <a:off x="7875298" y="1862975"/>
              <a:ext cx="14171" cy="8857"/>
            </a:xfrm>
            <a:custGeom>
              <a:avLst/>
              <a:gdLst>
                <a:gd name="T0" fmla="*/ 0 w 16"/>
                <a:gd name="T1" fmla="*/ 0 h 10"/>
                <a:gd name="T2" fmla="*/ 1 w 16"/>
                <a:gd name="T3" fmla="*/ 3 h 10"/>
                <a:gd name="T4" fmla="*/ 2 w 16"/>
                <a:gd name="T5" fmla="*/ 3 h 10"/>
                <a:gd name="T6" fmla="*/ 5 w 16"/>
                <a:gd name="T7" fmla="*/ 3 h 10"/>
                <a:gd name="T8" fmla="*/ 8 w 16"/>
                <a:gd name="T9" fmla="*/ 4 h 10"/>
                <a:gd name="T10" fmla="*/ 10 w 16"/>
                <a:gd name="T11" fmla="*/ 6 h 10"/>
                <a:gd name="T12" fmla="*/ 16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7" name="Freeform 385"/>
            <p:cNvSpPr>
              <a:spLocks/>
            </p:cNvSpPr>
            <p:nvPr/>
          </p:nvSpPr>
          <p:spPr bwMode="auto">
            <a:xfrm>
              <a:off x="7890354" y="1872717"/>
              <a:ext cx="16827" cy="26570"/>
            </a:xfrm>
            <a:custGeom>
              <a:avLst/>
              <a:gdLst>
                <a:gd name="T0" fmla="*/ 0 w 19"/>
                <a:gd name="T1" fmla="*/ 0 h 30"/>
                <a:gd name="T2" fmla="*/ 6 w 19"/>
                <a:gd name="T3" fmla="*/ 3 h 30"/>
                <a:gd name="T4" fmla="*/ 8 w 19"/>
                <a:gd name="T5" fmla="*/ 4 h 30"/>
                <a:gd name="T6" fmla="*/ 10 w 19"/>
                <a:gd name="T7" fmla="*/ 7 h 30"/>
                <a:gd name="T8" fmla="*/ 10 w 19"/>
                <a:gd name="T9" fmla="*/ 9 h 30"/>
                <a:gd name="T10" fmla="*/ 10 w 19"/>
                <a:gd name="T11" fmla="*/ 9 h 30"/>
                <a:gd name="T12" fmla="*/ 10 w 19"/>
                <a:gd name="T13" fmla="*/ 12 h 30"/>
                <a:gd name="T14" fmla="*/ 12 w 19"/>
                <a:gd name="T15" fmla="*/ 15 h 30"/>
                <a:gd name="T16" fmla="*/ 12 w 19"/>
                <a:gd name="T17" fmla="*/ 17 h 30"/>
                <a:gd name="T18" fmla="*/ 15 w 19"/>
                <a:gd name="T19" fmla="*/ 22 h 30"/>
                <a:gd name="T20" fmla="*/ 16 w 19"/>
                <a:gd name="T21" fmla="*/ 26 h 30"/>
                <a:gd name="T22" fmla="*/ 19 w 19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6" y="3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6" y="26"/>
                  </a:lnTo>
                  <a:lnTo>
                    <a:pt x="19" y="3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8" name="Freeform 386"/>
            <p:cNvSpPr>
              <a:spLocks/>
            </p:cNvSpPr>
            <p:nvPr/>
          </p:nvSpPr>
          <p:spPr bwMode="auto">
            <a:xfrm>
              <a:off x="8027630" y="1582225"/>
              <a:ext cx="0" cy="1772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1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9" name="Freeform 387"/>
            <p:cNvSpPr>
              <a:spLocks/>
            </p:cNvSpPr>
            <p:nvPr/>
          </p:nvSpPr>
          <p:spPr bwMode="auto">
            <a:xfrm>
              <a:off x="8026744" y="1583996"/>
              <a:ext cx="4428" cy="5314"/>
            </a:xfrm>
            <a:custGeom>
              <a:avLst/>
              <a:gdLst>
                <a:gd name="T0" fmla="*/ 1 w 5"/>
                <a:gd name="T1" fmla="*/ 0 h 6"/>
                <a:gd name="T2" fmla="*/ 0 w 5"/>
                <a:gd name="T3" fmla="*/ 2 h 6"/>
                <a:gd name="T4" fmla="*/ 1 w 5"/>
                <a:gd name="T5" fmla="*/ 2 h 6"/>
                <a:gd name="T6" fmla="*/ 1 w 5"/>
                <a:gd name="T7" fmla="*/ 3 h 6"/>
                <a:gd name="T8" fmla="*/ 1 w 5"/>
                <a:gd name="T9" fmla="*/ 3 h 6"/>
                <a:gd name="T10" fmla="*/ 1 w 5"/>
                <a:gd name="T11" fmla="*/ 5 h 6"/>
                <a:gd name="T12" fmla="*/ 3 w 5"/>
                <a:gd name="T13" fmla="*/ 5 h 6"/>
                <a:gd name="T14" fmla="*/ 5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0" name="Freeform 388"/>
            <p:cNvSpPr>
              <a:spLocks/>
            </p:cNvSpPr>
            <p:nvPr/>
          </p:nvSpPr>
          <p:spPr bwMode="auto">
            <a:xfrm>
              <a:off x="8031172" y="1589310"/>
              <a:ext cx="1772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1" name="Line 389"/>
            <p:cNvSpPr>
              <a:spLocks noChangeShapeType="1"/>
            </p:cNvSpPr>
            <p:nvPr/>
          </p:nvSpPr>
          <p:spPr bwMode="auto">
            <a:xfrm>
              <a:off x="8032944" y="1590196"/>
              <a:ext cx="886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2" name="Freeform 390"/>
            <p:cNvSpPr>
              <a:spLocks/>
            </p:cNvSpPr>
            <p:nvPr/>
          </p:nvSpPr>
          <p:spPr bwMode="auto">
            <a:xfrm>
              <a:off x="8033829" y="159196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1 w 3"/>
                <a:gd name="T5" fmla="*/ 0 h 1"/>
                <a:gd name="T6" fmla="*/ 1 w 3"/>
                <a:gd name="T7" fmla="*/ 0 h 1"/>
                <a:gd name="T8" fmla="*/ 3 w 3"/>
                <a:gd name="T9" fmla="*/ 1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3" name="Freeform 391"/>
            <p:cNvSpPr>
              <a:spLocks/>
            </p:cNvSpPr>
            <p:nvPr/>
          </p:nvSpPr>
          <p:spPr bwMode="auto">
            <a:xfrm>
              <a:off x="8026744" y="157956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4" name="Freeform 392"/>
            <p:cNvSpPr>
              <a:spLocks/>
            </p:cNvSpPr>
            <p:nvPr/>
          </p:nvSpPr>
          <p:spPr bwMode="auto">
            <a:xfrm>
              <a:off x="8036486" y="159285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5" name="Line 393"/>
            <p:cNvSpPr>
              <a:spLocks noChangeShapeType="1"/>
            </p:cNvSpPr>
            <p:nvPr/>
          </p:nvSpPr>
          <p:spPr bwMode="auto">
            <a:xfrm>
              <a:off x="8037371" y="1593738"/>
              <a:ext cx="0" cy="177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6" name="Freeform 394"/>
            <p:cNvSpPr>
              <a:spLocks/>
            </p:cNvSpPr>
            <p:nvPr/>
          </p:nvSpPr>
          <p:spPr bwMode="auto">
            <a:xfrm>
              <a:off x="8033829" y="1596395"/>
              <a:ext cx="3542" cy="3542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1 h 4"/>
                <a:gd name="T4" fmla="*/ 3 w 4"/>
                <a:gd name="T5" fmla="*/ 3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1"/>
                  </a:lnTo>
                  <a:lnTo>
                    <a:pt x="3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7" name="Freeform 395"/>
            <p:cNvSpPr>
              <a:spLocks/>
            </p:cNvSpPr>
            <p:nvPr/>
          </p:nvSpPr>
          <p:spPr bwMode="auto">
            <a:xfrm>
              <a:off x="8037371" y="1595510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8" name="Freeform 396"/>
            <p:cNvSpPr>
              <a:spLocks/>
            </p:cNvSpPr>
            <p:nvPr/>
          </p:nvSpPr>
          <p:spPr bwMode="auto">
            <a:xfrm>
              <a:off x="8010803" y="1735441"/>
              <a:ext cx="19484" cy="7085"/>
            </a:xfrm>
            <a:custGeom>
              <a:avLst/>
              <a:gdLst>
                <a:gd name="T0" fmla="*/ 22 w 22"/>
                <a:gd name="T1" fmla="*/ 0 h 8"/>
                <a:gd name="T2" fmla="*/ 19 w 22"/>
                <a:gd name="T3" fmla="*/ 2 h 8"/>
                <a:gd name="T4" fmla="*/ 19 w 22"/>
                <a:gd name="T5" fmla="*/ 4 h 8"/>
                <a:gd name="T6" fmla="*/ 18 w 22"/>
                <a:gd name="T7" fmla="*/ 5 h 8"/>
                <a:gd name="T8" fmla="*/ 17 w 22"/>
                <a:gd name="T9" fmla="*/ 6 h 8"/>
                <a:gd name="T10" fmla="*/ 15 w 22"/>
                <a:gd name="T11" fmla="*/ 6 h 8"/>
                <a:gd name="T12" fmla="*/ 13 w 22"/>
                <a:gd name="T13" fmla="*/ 8 h 8"/>
                <a:gd name="T14" fmla="*/ 9 w 22"/>
                <a:gd name="T15" fmla="*/ 8 h 8"/>
                <a:gd name="T16" fmla="*/ 7 w 22"/>
                <a:gd name="T17" fmla="*/ 8 h 8"/>
                <a:gd name="T18" fmla="*/ 3 w 22"/>
                <a:gd name="T19" fmla="*/ 6 h 8"/>
                <a:gd name="T20" fmla="*/ 0 w 22"/>
                <a:gd name="T21" fmla="*/ 5 h 8"/>
                <a:gd name="T22" fmla="*/ 0 w 22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9" name="Freeform 397"/>
            <p:cNvSpPr>
              <a:spLocks/>
            </p:cNvSpPr>
            <p:nvPr/>
          </p:nvSpPr>
          <p:spPr bwMode="auto">
            <a:xfrm>
              <a:off x="7981576" y="1736327"/>
              <a:ext cx="29226" cy="15941"/>
            </a:xfrm>
            <a:custGeom>
              <a:avLst/>
              <a:gdLst>
                <a:gd name="T0" fmla="*/ 33 w 33"/>
                <a:gd name="T1" fmla="*/ 4 h 18"/>
                <a:gd name="T2" fmla="*/ 32 w 33"/>
                <a:gd name="T3" fmla="*/ 4 h 18"/>
                <a:gd name="T4" fmla="*/ 31 w 33"/>
                <a:gd name="T5" fmla="*/ 4 h 18"/>
                <a:gd name="T6" fmla="*/ 25 w 33"/>
                <a:gd name="T7" fmla="*/ 1 h 18"/>
                <a:gd name="T8" fmla="*/ 23 w 33"/>
                <a:gd name="T9" fmla="*/ 1 h 18"/>
                <a:gd name="T10" fmla="*/ 21 w 33"/>
                <a:gd name="T11" fmla="*/ 1 h 18"/>
                <a:gd name="T12" fmla="*/ 19 w 33"/>
                <a:gd name="T13" fmla="*/ 0 h 18"/>
                <a:gd name="T14" fmla="*/ 17 w 33"/>
                <a:gd name="T15" fmla="*/ 1 h 18"/>
                <a:gd name="T16" fmla="*/ 16 w 33"/>
                <a:gd name="T17" fmla="*/ 1 h 18"/>
                <a:gd name="T18" fmla="*/ 15 w 33"/>
                <a:gd name="T19" fmla="*/ 3 h 18"/>
                <a:gd name="T20" fmla="*/ 15 w 33"/>
                <a:gd name="T21" fmla="*/ 4 h 18"/>
                <a:gd name="T22" fmla="*/ 16 w 33"/>
                <a:gd name="T23" fmla="*/ 7 h 18"/>
                <a:gd name="T24" fmla="*/ 15 w 33"/>
                <a:gd name="T25" fmla="*/ 7 h 18"/>
                <a:gd name="T26" fmla="*/ 13 w 33"/>
                <a:gd name="T27" fmla="*/ 8 h 18"/>
                <a:gd name="T28" fmla="*/ 12 w 33"/>
                <a:gd name="T29" fmla="*/ 8 h 18"/>
                <a:gd name="T30" fmla="*/ 12 w 33"/>
                <a:gd name="T31" fmla="*/ 9 h 18"/>
                <a:gd name="T32" fmla="*/ 12 w 33"/>
                <a:gd name="T33" fmla="*/ 11 h 18"/>
                <a:gd name="T34" fmla="*/ 12 w 33"/>
                <a:gd name="T35" fmla="*/ 12 h 18"/>
                <a:gd name="T36" fmla="*/ 12 w 33"/>
                <a:gd name="T37" fmla="*/ 13 h 18"/>
                <a:gd name="T38" fmla="*/ 11 w 33"/>
                <a:gd name="T39" fmla="*/ 15 h 18"/>
                <a:gd name="T40" fmla="*/ 11 w 33"/>
                <a:gd name="T41" fmla="*/ 15 h 18"/>
                <a:gd name="T42" fmla="*/ 9 w 33"/>
                <a:gd name="T43" fmla="*/ 15 h 18"/>
                <a:gd name="T44" fmla="*/ 9 w 33"/>
                <a:gd name="T45" fmla="*/ 15 h 18"/>
                <a:gd name="T46" fmla="*/ 8 w 33"/>
                <a:gd name="T47" fmla="*/ 13 h 18"/>
                <a:gd name="T48" fmla="*/ 6 w 33"/>
                <a:gd name="T49" fmla="*/ 13 h 18"/>
                <a:gd name="T50" fmla="*/ 5 w 33"/>
                <a:gd name="T51" fmla="*/ 13 h 18"/>
                <a:gd name="T52" fmla="*/ 5 w 33"/>
                <a:gd name="T53" fmla="*/ 13 h 18"/>
                <a:gd name="T54" fmla="*/ 5 w 33"/>
                <a:gd name="T55" fmla="*/ 13 h 18"/>
                <a:gd name="T56" fmla="*/ 2 w 33"/>
                <a:gd name="T57" fmla="*/ 13 h 18"/>
                <a:gd name="T58" fmla="*/ 1 w 33"/>
                <a:gd name="T59" fmla="*/ 13 h 18"/>
                <a:gd name="T60" fmla="*/ 1 w 33"/>
                <a:gd name="T61" fmla="*/ 15 h 18"/>
                <a:gd name="T62" fmla="*/ 0 w 33"/>
                <a:gd name="T63" fmla="*/ 18 h 18"/>
                <a:gd name="T64" fmla="*/ 0 w 33"/>
                <a:gd name="T65" fmla="*/ 18 h 18"/>
                <a:gd name="T66" fmla="*/ 0 w 33"/>
                <a:gd name="T6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18">
                  <a:moveTo>
                    <a:pt x="33" y="4"/>
                  </a:moveTo>
                  <a:lnTo>
                    <a:pt x="32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0" name="Freeform 398"/>
            <p:cNvSpPr>
              <a:spLocks/>
            </p:cNvSpPr>
            <p:nvPr/>
          </p:nvSpPr>
          <p:spPr bwMode="auto">
            <a:xfrm>
              <a:off x="8029401" y="1716843"/>
              <a:ext cx="886" cy="7085"/>
            </a:xfrm>
            <a:custGeom>
              <a:avLst/>
              <a:gdLst>
                <a:gd name="T0" fmla="*/ 1 w 1"/>
                <a:gd name="T1" fmla="*/ 0 h 8"/>
                <a:gd name="T2" fmla="*/ 0 w 1"/>
                <a:gd name="T3" fmla="*/ 3 h 8"/>
                <a:gd name="T4" fmla="*/ 0 w 1"/>
                <a:gd name="T5" fmla="*/ 4 h 8"/>
                <a:gd name="T6" fmla="*/ 0 w 1"/>
                <a:gd name="T7" fmla="*/ 7 h 8"/>
                <a:gd name="T8" fmla="*/ 1 w 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1" y="0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1" name="Line 399"/>
            <p:cNvSpPr>
              <a:spLocks noChangeShapeType="1"/>
            </p:cNvSpPr>
            <p:nvPr/>
          </p:nvSpPr>
          <p:spPr bwMode="auto">
            <a:xfrm>
              <a:off x="8022316" y="161942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2" name="Freeform 400"/>
            <p:cNvSpPr>
              <a:spLocks/>
            </p:cNvSpPr>
            <p:nvPr/>
          </p:nvSpPr>
          <p:spPr bwMode="auto">
            <a:xfrm>
              <a:off x="8020544" y="1619422"/>
              <a:ext cx="1772" cy="442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1 h 5"/>
                <a:gd name="T4" fmla="*/ 2 w 2"/>
                <a:gd name="T5" fmla="*/ 2 h 5"/>
                <a:gd name="T6" fmla="*/ 0 w 2"/>
                <a:gd name="T7" fmla="*/ 4 h 5"/>
                <a:gd name="T8" fmla="*/ 2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3" name="Freeform 401"/>
            <p:cNvSpPr>
              <a:spLocks/>
            </p:cNvSpPr>
            <p:nvPr/>
          </p:nvSpPr>
          <p:spPr bwMode="auto">
            <a:xfrm>
              <a:off x="7876184" y="1899286"/>
              <a:ext cx="30998" cy="34540"/>
            </a:xfrm>
            <a:custGeom>
              <a:avLst/>
              <a:gdLst>
                <a:gd name="T0" fmla="*/ 35 w 35"/>
                <a:gd name="T1" fmla="*/ 0 h 39"/>
                <a:gd name="T2" fmla="*/ 35 w 35"/>
                <a:gd name="T3" fmla="*/ 0 h 39"/>
                <a:gd name="T4" fmla="*/ 35 w 35"/>
                <a:gd name="T5" fmla="*/ 4 h 39"/>
                <a:gd name="T6" fmla="*/ 34 w 35"/>
                <a:gd name="T7" fmla="*/ 5 h 39"/>
                <a:gd name="T8" fmla="*/ 32 w 35"/>
                <a:gd name="T9" fmla="*/ 6 h 39"/>
                <a:gd name="T10" fmla="*/ 30 w 35"/>
                <a:gd name="T11" fmla="*/ 10 h 39"/>
                <a:gd name="T12" fmla="*/ 28 w 35"/>
                <a:gd name="T13" fmla="*/ 14 h 39"/>
                <a:gd name="T14" fmla="*/ 24 w 35"/>
                <a:gd name="T15" fmla="*/ 21 h 39"/>
                <a:gd name="T16" fmla="*/ 23 w 35"/>
                <a:gd name="T17" fmla="*/ 24 h 39"/>
                <a:gd name="T18" fmla="*/ 22 w 35"/>
                <a:gd name="T19" fmla="*/ 28 h 39"/>
                <a:gd name="T20" fmla="*/ 19 w 35"/>
                <a:gd name="T21" fmla="*/ 33 h 39"/>
                <a:gd name="T22" fmla="*/ 16 w 35"/>
                <a:gd name="T23" fmla="*/ 35 h 39"/>
                <a:gd name="T24" fmla="*/ 13 w 35"/>
                <a:gd name="T25" fmla="*/ 33 h 39"/>
                <a:gd name="T26" fmla="*/ 12 w 35"/>
                <a:gd name="T27" fmla="*/ 33 h 39"/>
                <a:gd name="T28" fmla="*/ 7 w 35"/>
                <a:gd name="T29" fmla="*/ 35 h 39"/>
                <a:gd name="T30" fmla="*/ 3 w 35"/>
                <a:gd name="T31" fmla="*/ 37 h 39"/>
                <a:gd name="T32" fmla="*/ 0 w 35"/>
                <a:gd name="T33" fmla="*/ 39 h 39"/>
                <a:gd name="T34" fmla="*/ 0 w 35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9">
                  <a:moveTo>
                    <a:pt x="35" y="0"/>
                  </a:moveTo>
                  <a:lnTo>
                    <a:pt x="35" y="0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6" y="35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7" y="35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4" name="Freeform 402"/>
            <p:cNvSpPr>
              <a:spLocks/>
            </p:cNvSpPr>
            <p:nvPr/>
          </p:nvSpPr>
          <p:spPr bwMode="auto">
            <a:xfrm>
              <a:off x="7863785" y="1932056"/>
              <a:ext cx="12399" cy="2657"/>
            </a:xfrm>
            <a:custGeom>
              <a:avLst/>
              <a:gdLst>
                <a:gd name="T0" fmla="*/ 14 w 14"/>
                <a:gd name="T1" fmla="*/ 2 h 3"/>
                <a:gd name="T2" fmla="*/ 10 w 14"/>
                <a:gd name="T3" fmla="*/ 0 h 3"/>
                <a:gd name="T4" fmla="*/ 4 w 14"/>
                <a:gd name="T5" fmla="*/ 2 h 3"/>
                <a:gd name="T6" fmla="*/ 0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5" name="Freeform 403"/>
            <p:cNvSpPr>
              <a:spLocks/>
            </p:cNvSpPr>
            <p:nvPr/>
          </p:nvSpPr>
          <p:spPr bwMode="auto">
            <a:xfrm>
              <a:off x="8007260" y="1678760"/>
              <a:ext cx="15941" cy="16827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1 h 19"/>
                <a:gd name="T4" fmla="*/ 2 w 18"/>
                <a:gd name="T5" fmla="*/ 1 h 19"/>
                <a:gd name="T6" fmla="*/ 3 w 18"/>
                <a:gd name="T7" fmla="*/ 1 h 19"/>
                <a:gd name="T8" fmla="*/ 4 w 18"/>
                <a:gd name="T9" fmla="*/ 3 h 19"/>
                <a:gd name="T10" fmla="*/ 6 w 18"/>
                <a:gd name="T11" fmla="*/ 3 h 19"/>
                <a:gd name="T12" fmla="*/ 6 w 18"/>
                <a:gd name="T13" fmla="*/ 4 h 19"/>
                <a:gd name="T14" fmla="*/ 7 w 18"/>
                <a:gd name="T15" fmla="*/ 4 h 19"/>
                <a:gd name="T16" fmla="*/ 9 w 18"/>
                <a:gd name="T17" fmla="*/ 7 h 19"/>
                <a:gd name="T18" fmla="*/ 11 w 18"/>
                <a:gd name="T19" fmla="*/ 8 h 19"/>
                <a:gd name="T20" fmla="*/ 14 w 18"/>
                <a:gd name="T21" fmla="*/ 10 h 19"/>
                <a:gd name="T22" fmla="*/ 18 w 18"/>
                <a:gd name="T23" fmla="*/ 15 h 19"/>
                <a:gd name="T24" fmla="*/ 18 w 18"/>
                <a:gd name="T25" fmla="*/ 16 h 19"/>
                <a:gd name="T26" fmla="*/ 18 w 18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6" name="Freeform 404"/>
            <p:cNvSpPr>
              <a:spLocks/>
            </p:cNvSpPr>
            <p:nvPr/>
          </p:nvSpPr>
          <p:spPr bwMode="auto">
            <a:xfrm>
              <a:off x="7696398" y="2128670"/>
              <a:ext cx="8857" cy="6200"/>
            </a:xfrm>
            <a:custGeom>
              <a:avLst/>
              <a:gdLst>
                <a:gd name="T0" fmla="*/ 10 w 10"/>
                <a:gd name="T1" fmla="*/ 0 h 7"/>
                <a:gd name="T2" fmla="*/ 6 w 10"/>
                <a:gd name="T3" fmla="*/ 5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6" y="5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7" name="Line 405"/>
            <p:cNvSpPr>
              <a:spLocks noChangeShapeType="1"/>
            </p:cNvSpPr>
            <p:nvPr/>
          </p:nvSpPr>
          <p:spPr bwMode="auto">
            <a:xfrm flipH="1">
              <a:off x="7677799" y="2135754"/>
              <a:ext cx="974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" name="Freeform 407"/>
            <p:cNvSpPr>
              <a:spLocks/>
            </p:cNvSpPr>
            <p:nvPr/>
          </p:nvSpPr>
          <p:spPr bwMode="auto">
            <a:xfrm>
              <a:off x="7674257" y="2135755"/>
              <a:ext cx="3543" cy="886"/>
            </a:xfrm>
            <a:custGeom>
              <a:avLst/>
              <a:gdLst>
                <a:gd name="T0" fmla="*/ 4 w 4"/>
                <a:gd name="T1" fmla="*/ 0 h 1"/>
                <a:gd name="T2" fmla="*/ 1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9" name="Line 408"/>
            <p:cNvSpPr>
              <a:spLocks noChangeShapeType="1"/>
            </p:cNvSpPr>
            <p:nvPr/>
          </p:nvSpPr>
          <p:spPr bwMode="auto">
            <a:xfrm flipH="1">
              <a:off x="7671600" y="2136640"/>
              <a:ext cx="2657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" name="Line 409"/>
            <p:cNvSpPr>
              <a:spLocks noChangeShapeType="1"/>
            </p:cNvSpPr>
            <p:nvPr/>
          </p:nvSpPr>
          <p:spPr bwMode="auto">
            <a:xfrm flipH="1">
              <a:off x="7668057" y="2138411"/>
              <a:ext cx="3543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1" name="Line 410"/>
            <p:cNvSpPr>
              <a:spLocks noChangeShapeType="1"/>
            </p:cNvSpPr>
            <p:nvPr/>
          </p:nvSpPr>
          <p:spPr bwMode="auto">
            <a:xfrm flipH="1" flipV="1">
              <a:off x="7622889" y="2138411"/>
              <a:ext cx="9742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" name="Line 411"/>
            <p:cNvSpPr>
              <a:spLocks noChangeShapeType="1"/>
            </p:cNvSpPr>
            <p:nvPr/>
          </p:nvSpPr>
          <p:spPr bwMode="auto">
            <a:xfrm flipH="1">
              <a:off x="7660972" y="2138411"/>
              <a:ext cx="7085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3" name="Line 412"/>
            <p:cNvSpPr>
              <a:spLocks noChangeShapeType="1"/>
            </p:cNvSpPr>
            <p:nvPr/>
          </p:nvSpPr>
          <p:spPr bwMode="auto">
            <a:xfrm flipH="1" flipV="1">
              <a:off x="7632631" y="2141954"/>
              <a:ext cx="3543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4" name="Line 413"/>
            <p:cNvSpPr>
              <a:spLocks noChangeShapeType="1"/>
            </p:cNvSpPr>
            <p:nvPr/>
          </p:nvSpPr>
          <p:spPr bwMode="auto">
            <a:xfrm flipH="1">
              <a:off x="7653887" y="2140183"/>
              <a:ext cx="7085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5" name="Line 414"/>
            <p:cNvSpPr>
              <a:spLocks noChangeShapeType="1"/>
            </p:cNvSpPr>
            <p:nvPr/>
          </p:nvSpPr>
          <p:spPr bwMode="auto">
            <a:xfrm flipH="1">
              <a:off x="7647687" y="2142840"/>
              <a:ext cx="6200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6" name="Freeform 415"/>
            <p:cNvSpPr>
              <a:spLocks/>
            </p:cNvSpPr>
            <p:nvPr/>
          </p:nvSpPr>
          <p:spPr bwMode="auto">
            <a:xfrm>
              <a:off x="7603405" y="2136640"/>
              <a:ext cx="17713" cy="2657"/>
            </a:xfrm>
            <a:custGeom>
              <a:avLst/>
              <a:gdLst>
                <a:gd name="T0" fmla="*/ 20 w 20"/>
                <a:gd name="T1" fmla="*/ 0 h 3"/>
                <a:gd name="T2" fmla="*/ 16 w 20"/>
                <a:gd name="T3" fmla="*/ 0 h 3"/>
                <a:gd name="T4" fmla="*/ 15 w 20"/>
                <a:gd name="T5" fmla="*/ 0 h 3"/>
                <a:gd name="T6" fmla="*/ 12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7" name="Freeform 416"/>
            <p:cNvSpPr>
              <a:spLocks/>
            </p:cNvSpPr>
            <p:nvPr/>
          </p:nvSpPr>
          <p:spPr bwMode="auto">
            <a:xfrm>
              <a:off x="7621118" y="2136640"/>
              <a:ext cx="1771" cy="1771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8" name="Freeform 417"/>
            <p:cNvSpPr>
              <a:spLocks/>
            </p:cNvSpPr>
            <p:nvPr/>
          </p:nvSpPr>
          <p:spPr bwMode="auto">
            <a:xfrm>
              <a:off x="7636174" y="2142840"/>
              <a:ext cx="11513" cy="2657"/>
            </a:xfrm>
            <a:custGeom>
              <a:avLst/>
              <a:gdLst>
                <a:gd name="T0" fmla="*/ 13 w 13"/>
                <a:gd name="T1" fmla="*/ 1 h 3"/>
                <a:gd name="T2" fmla="*/ 8 w 13"/>
                <a:gd name="T3" fmla="*/ 3 h 3"/>
                <a:gd name="T4" fmla="*/ 1 w 13"/>
                <a:gd name="T5" fmla="*/ 1 h 3"/>
                <a:gd name="T6" fmla="*/ 0 w 1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lnTo>
                    <a:pt x="8" y="3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9" name="Freeform 418"/>
            <p:cNvSpPr>
              <a:spLocks/>
            </p:cNvSpPr>
            <p:nvPr/>
          </p:nvSpPr>
          <p:spPr bwMode="auto">
            <a:xfrm>
              <a:off x="7687541" y="2134869"/>
              <a:ext cx="8856" cy="886"/>
            </a:xfrm>
            <a:custGeom>
              <a:avLst/>
              <a:gdLst>
                <a:gd name="T0" fmla="*/ 10 w 10"/>
                <a:gd name="T1" fmla="*/ 0 h 1"/>
                <a:gd name="T2" fmla="*/ 6 w 10"/>
                <a:gd name="T3" fmla="*/ 0 h 1"/>
                <a:gd name="T4" fmla="*/ 0 w 1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0" name="Line 419"/>
            <p:cNvSpPr>
              <a:spLocks noChangeShapeType="1"/>
            </p:cNvSpPr>
            <p:nvPr/>
          </p:nvSpPr>
          <p:spPr bwMode="auto">
            <a:xfrm flipH="1">
              <a:off x="7582149" y="2145497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1" name="Line 420"/>
            <p:cNvSpPr>
              <a:spLocks noChangeShapeType="1"/>
            </p:cNvSpPr>
            <p:nvPr/>
          </p:nvSpPr>
          <p:spPr bwMode="auto">
            <a:xfrm flipH="1">
              <a:off x="7575064" y="2145497"/>
              <a:ext cx="7085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2" name="Line 421"/>
            <p:cNvSpPr>
              <a:spLocks noChangeShapeType="1"/>
            </p:cNvSpPr>
            <p:nvPr/>
          </p:nvSpPr>
          <p:spPr bwMode="auto">
            <a:xfrm flipH="1">
              <a:off x="7560894" y="2156124"/>
              <a:ext cx="4428" cy="62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3" name="Freeform 422"/>
            <p:cNvSpPr>
              <a:spLocks/>
            </p:cNvSpPr>
            <p:nvPr/>
          </p:nvSpPr>
          <p:spPr bwMode="auto">
            <a:xfrm>
              <a:off x="7584806" y="2139297"/>
              <a:ext cx="18599" cy="6200"/>
            </a:xfrm>
            <a:custGeom>
              <a:avLst/>
              <a:gdLst>
                <a:gd name="T0" fmla="*/ 21 w 21"/>
                <a:gd name="T1" fmla="*/ 0 h 7"/>
                <a:gd name="T2" fmla="*/ 20 w 21"/>
                <a:gd name="T3" fmla="*/ 1 h 7"/>
                <a:gd name="T4" fmla="*/ 8 w 21"/>
                <a:gd name="T5" fmla="*/ 4 h 7"/>
                <a:gd name="T6" fmla="*/ 0 w 2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lnTo>
                    <a:pt x="20" y="1"/>
                  </a:lnTo>
                  <a:lnTo>
                    <a:pt x="8" y="4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4" name="Freeform 423"/>
            <p:cNvSpPr>
              <a:spLocks/>
            </p:cNvSpPr>
            <p:nvPr/>
          </p:nvSpPr>
          <p:spPr bwMode="auto">
            <a:xfrm>
              <a:off x="7565322" y="2149039"/>
              <a:ext cx="9742" cy="7085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5 h 8"/>
                <a:gd name="T4" fmla="*/ 0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lnTo>
                    <a:pt x="4" y="5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5" name="Line 424"/>
            <p:cNvSpPr>
              <a:spLocks noChangeShapeType="1"/>
            </p:cNvSpPr>
            <p:nvPr/>
          </p:nvSpPr>
          <p:spPr bwMode="auto">
            <a:xfrm flipH="1">
              <a:off x="7559123" y="2162324"/>
              <a:ext cx="1771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6" name="Line 425"/>
            <p:cNvSpPr>
              <a:spLocks noChangeShapeType="1"/>
            </p:cNvSpPr>
            <p:nvPr/>
          </p:nvSpPr>
          <p:spPr bwMode="auto">
            <a:xfrm flipH="1">
              <a:off x="7558237" y="2164095"/>
              <a:ext cx="886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7" name="Line 426"/>
            <p:cNvSpPr>
              <a:spLocks noChangeShapeType="1"/>
            </p:cNvSpPr>
            <p:nvPr/>
          </p:nvSpPr>
          <p:spPr bwMode="auto">
            <a:xfrm>
              <a:off x="7562665" y="2177380"/>
              <a:ext cx="2657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8" name="Freeform 427"/>
            <p:cNvSpPr>
              <a:spLocks/>
            </p:cNvSpPr>
            <p:nvPr/>
          </p:nvSpPr>
          <p:spPr bwMode="auto">
            <a:xfrm>
              <a:off x="7558237" y="2167638"/>
              <a:ext cx="4428" cy="9742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5 h 11"/>
                <a:gd name="T4" fmla="*/ 3 w 5"/>
                <a:gd name="T5" fmla="*/ 7 h 11"/>
                <a:gd name="T6" fmla="*/ 3 w 5"/>
                <a:gd name="T7" fmla="*/ 7 h 11"/>
                <a:gd name="T8" fmla="*/ 5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9" name="Freeform 428"/>
            <p:cNvSpPr>
              <a:spLocks/>
            </p:cNvSpPr>
            <p:nvPr/>
          </p:nvSpPr>
          <p:spPr bwMode="auto">
            <a:xfrm>
              <a:off x="7571522" y="2189779"/>
              <a:ext cx="886" cy="7971"/>
            </a:xfrm>
            <a:custGeom>
              <a:avLst/>
              <a:gdLst>
                <a:gd name="T0" fmla="*/ 1 w 1"/>
                <a:gd name="T1" fmla="*/ 0 h 9"/>
                <a:gd name="T2" fmla="*/ 1 w 1"/>
                <a:gd name="T3" fmla="*/ 1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1" y="1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0" name="Line 429"/>
            <p:cNvSpPr>
              <a:spLocks noChangeShapeType="1"/>
            </p:cNvSpPr>
            <p:nvPr/>
          </p:nvSpPr>
          <p:spPr bwMode="auto">
            <a:xfrm>
              <a:off x="7549380" y="2228748"/>
              <a:ext cx="0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1" name="Freeform 430"/>
            <p:cNvSpPr>
              <a:spLocks/>
            </p:cNvSpPr>
            <p:nvPr/>
          </p:nvSpPr>
          <p:spPr bwMode="auto">
            <a:xfrm>
              <a:off x="7549380" y="2210149"/>
              <a:ext cx="11513" cy="18599"/>
            </a:xfrm>
            <a:custGeom>
              <a:avLst/>
              <a:gdLst>
                <a:gd name="T0" fmla="*/ 13 w 13"/>
                <a:gd name="T1" fmla="*/ 0 h 21"/>
                <a:gd name="T2" fmla="*/ 11 w 13"/>
                <a:gd name="T3" fmla="*/ 1 h 21"/>
                <a:gd name="T4" fmla="*/ 6 w 13"/>
                <a:gd name="T5" fmla="*/ 11 h 21"/>
                <a:gd name="T6" fmla="*/ 2 w 13"/>
                <a:gd name="T7" fmla="*/ 17 h 21"/>
                <a:gd name="T8" fmla="*/ 0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3" y="0"/>
                  </a:moveTo>
                  <a:lnTo>
                    <a:pt x="11" y="1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2" name="Freeform 431"/>
            <p:cNvSpPr>
              <a:spLocks/>
            </p:cNvSpPr>
            <p:nvPr/>
          </p:nvSpPr>
          <p:spPr bwMode="auto">
            <a:xfrm>
              <a:off x="7560894" y="2197750"/>
              <a:ext cx="10628" cy="12399"/>
            </a:xfrm>
            <a:custGeom>
              <a:avLst/>
              <a:gdLst>
                <a:gd name="T0" fmla="*/ 12 w 12"/>
                <a:gd name="T1" fmla="*/ 0 h 14"/>
                <a:gd name="T2" fmla="*/ 6 w 12"/>
                <a:gd name="T3" fmla="*/ 7 h 14"/>
                <a:gd name="T4" fmla="*/ 4 w 12"/>
                <a:gd name="T5" fmla="*/ 10 h 14"/>
                <a:gd name="T6" fmla="*/ 0 w 1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6" y="7"/>
                  </a:lnTo>
                  <a:lnTo>
                    <a:pt x="4" y="10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3" name="Freeform 432"/>
            <p:cNvSpPr>
              <a:spLocks/>
            </p:cNvSpPr>
            <p:nvPr/>
          </p:nvSpPr>
          <p:spPr bwMode="auto">
            <a:xfrm>
              <a:off x="7565322" y="2180037"/>
              <a:ext cx="7085" cy="9742"/>
            </a:xfrm>
            <a:custGeom>
              <a:avLst/>
              <a:gdLst>
                <a:gd name="T0" fmla="*/ 0 w 8"/>
                <a:gd name="T1" fmla="*/ 0 h 11"/>
                <a:gd name="T2" fmla="*/ 1 w 8"/>
                <a:gd name="T3" fmla="*/ 1 h 11"/>
                <a:gd name="T4" fmla="*/ 5 w 8"/>
                <a:gd name="T5" fmla="*/ 4 h 11"/>
                <a:gd name="T6" fmla="*/ 5 w 8"/>
                <a:gd name="T7" fmla="*/ 5 h 11"/>
                <a:gd name="T8" fmla="*/ 8 w 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1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8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4" name="Line 433"/>
            <p:cNvSpPr>
              <a:spLocks noChangeShapeType="1"/>
            </p:cNvSpPr>
            <p:nvPr/>
          </p:nvSpPr>
          <p:spPr bwMode="auto">
            <a:xfrm flipH="1">
              <a:off x="7536981" y="2265945"/>
              <a:ext cx="886" cy="531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5" name="Line 434"/>
            <p:cNvSpPr>
              <a:spLocks noChangeShapeType="1"/>
            </p:cNvSpPr>
            <p:nvPr/>
          </p:nvSpPr>
          <p:spPr bwMode="auto">
            <a:xfrm flipH="1">
              <a:off x="7533439" y="2271259"/>
              <a:ext cx="3543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6" name="Line 435"/>
            <p:cNvSpPr>
              <a:spLocks noChangeShapeType="1"/>
            </p:cNvSpPr>
            <p:nvPr/>
          </p:nvSpPr>
          <p:spPr bwMode="auto">
            <a:xfrm flipH="1">
              <a:off x="7530782" y="2275687"/>
              <a:ext cx="2657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7" name="Line 436"/>
            <p:cNvSpPr>
              <a:spLocks noChangeShapeType="1"/>
            </p:cNvSpPr>
            <p:nvPr/>
          </p:nvSpPr>
          <p:spPr bwMode="auto">
            <a:xfrm flipH="1">
              <a:off x="7528125" y="2278344"/>
              <a:ext cx="2657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8" name="Freeform 437"/>
            <p:cNvSpPr>
              <a:spLocks/>
            </p:cNvSpPr>
            <p:nvPr/>
          </p:nvSpPr>
          <p:spPr bwMode="auto">
            <a:xfrm>
              <a:off x="7517497" y="2279230"/>
              <a:ext cx="10628" cy="6200"/>
            </a:xfrm>
            <a:custGeom>
              <a:avLst/>
              <a:gdLst>
                <a:gd name="T0" fmla="*/ 12 w 12"/>
                <a:gd name="T1" fmla="*/ 0 h 7"/>
                <a:gd name="T2" fmla="*/ 5 w 12"/>
                <a:gd name="T3" fmla="*/ 1 h 7"/>
                <a:gd name="T4" fmla="*/ 0 w 1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5" y="1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99" name="Line 438"/>
            <p:cNvSpPr>
              <a:spLocks noChangeShapeType="1"/>
            </p:cNvSpPr>
            <p:nvPr/>
          </p:nvSpPr>
          <p:spPr bwMode="auto">
            <a:xfrm flipH="1">
              <a:off x="7511298" y="2285429"/>
              <a:ext cx="6200" cy="79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0" name="Freeform 439"/>
            <p:cNvSpPr>
              <a:spLocks/>
            </p:cNvSpPr>
            <p:nvPr/>
          </p:nvSpPr>
          <p:spPr bwMode="auto">
            <a:xfrm>
              <a:off x="7506869" y="2293400"/>
              <a:ext cx="4428" cy="974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6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1" name="Line 440"/>
            <p:cNvSpPr>
              <a:spLocks noChangeShapeType="1"/>
            </p:cNvSpPr>
            <p:nvPr/>
          </p:nvSpPr>
          <p:spPr bwMode="auto">
            <a:xfrm flipH="1">
              <a:off x="7505984" y="2303142"/>
              <a:ext cx="886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2" name="Freeform 441"/>
            <p:cNvSpPr>
              <a:spLocks/>
            </p:cNvSpPr>
            <p:nvPr/>
          </p:nvSpPr>
          <p:spPr bwMode="auto">
            <a:xfrm>
              <a:off x="7504212" y="2305799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4 h 5"/>
                <a:gd name="T4" fmla="*/ 0 w 2"/>
                <a:gd name="T5" fmla="*/ 5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3" name="Line 442"/>
            <p:cNvSpPr>
              <a:spLocks noChangeShapeType="1"/>
            </p:cNvSpPr>
            <p:nvPr/>
          </p:nvSpPr>
          <p:spPr bwMode="auto">
            <a:xfrm flipH="1">
              <a:off x="7548495" y="2247346"/>
              <a:ext cx="2657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4" name="Freeform 443"/>
            <p:cNvSpPr>
              <a:spLocks/>
            </p:cNvSpPr>
            <p:nvPr/>
          </p:nvSpPr>
          <p:spPr bwMode="auto">
            <a:xfrm>
              <a:off x="7549380" y="2230519"/>
              <a:ext cx="0" cy="13285"/>
            </a:xfrm>
            <a:custGeom>
              <a:avLst/>
              <a:gdLst>
                <a:gd name="T0" fmla="*/ 0 h 15"/>
                <a:gd name="T1" fmla="*/ 2 h 15"/>
                <a:gd name="T2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2"/>
                  </a:lnTo>
                  <a:lnTo>
                    <a:pt x="0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Freeform 444"/>
            <p:cNvSpPr>
              <a:spLocks/>
            </p:cNvSpPr>
            <p:nvPr/>
          </p:nvSpPr>
          <p:spPr bwMode="auto">
            <a:xfrm>
              <a:off x="7549380" y="2243804"/>
              <a:ext cx="1771" cy="354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Freeform 445"/>
            <p:cNvSpPr>
              <a:spLocks/>
            </p:cNvSpPr>
            <p:nvPr/>
          </p:nvSpPr>
          <p:spPr bwMode="auto">
            <a:xfrm>
              <a:off x="7537867" y="2251774"/>
              <a:ext cx="10628" cy="14170"/>
            </a:xfrm>
            <a:custGeom>
              <a:avLst/>
              <a:gdLst>
                <a:gd name="T0" fmla="*/ 12 w 12"/>
                <a:gd name="T1" fmla="*/ 0 h 16"/>
                <a:gd name="T2" fmla="*/ 9 w 12"/>
                <a:gd name="T3" fmla="*/ 7 h 16"/>
                <a:gd name="T4" fmla="*/ 4 w 12"/>
                <a:gd name="T5" fmla="*/ 13 h 16"/>
                <a:gd name="T6" fmla="*/ 3 w 12"/>
                <a:gd name="T7" fmla="*/ 13 h 16"/>
                <a:gd name="T8" fmla="*/ 0 w 1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lnTo>
                    <a:pt x="9" y="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Freeform 446"/>
            <p:cNvSpPr>
              <a:spLocks/>
            </p:cNvSpPr>
            <p:nvPr/>
          </p:nvSpPr>
          <p:spPr bwMode="auto">
            <a:xfrm>
              <a:off x="7501555" y="2310227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2 w 3"/>
                <a:gd name="T5" fmla="*/ 6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8" name="Line 447"/>
            <p:cNvSpPr>
              <a:spLocks noChangeShapeType="1"/>
            </p:cNvSpPr>
            <p:nvPr/>
          </p:nvSpPr>
          <p:spPr bwMode="auto">
            <a:xfrm flipH="1">
              <a:off x="7498013" y="2319084"/>
              <a:ext cx="3543" cy="106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9" name="Freeform 448"/>
            <p:cNvSpPr>
              <a:spLocks/>
            </p:cNvSpPr>
            <p:nvPr/>
          </p:nvSpPr>
          <p:spPr bwMode="auto">
            <a:xfrm>
              <a:off x="7530782" y="2381965"/>
              <a:ext cx="11513" cy="3543"/>
            </a:xfrm>
            <a:custGeom>
              <a:avLst/>
              <a:gdLst>
                <a:gd name="T0" fmla="*/ 0 w 13"/>
                <a:gd name="T1" fmla="*/ 0 h 4"/>
                <a:gd name="T2" fmla="*/ 11 w 13"/>
                <a:gd name="T3" fmla="*/ 3 h 4"/>
                <a:gd name="T4" fmla="*/ 13 w 1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11" y="3"/>
                  </a:lnTo>
                  <a:lnTo>
                    <a:pt x="13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0" name="Freeform 449"/>
            <p:cNvSpPr>
              <a:spLocks/>
            </p:cNvSpPr>
            <p:nvPr/>
          </p:nvSpPr>
          <p:spPr bwMode="auto">
            <a:xfrm>
              <a:off x="7542295" y="2385507"/>
              <a:ext cx="74394" cy="9742"/>
            </a:xfrm>
            <a:custGeom>
              <a:avLst/>
              <a:gdLst>
                <a:gd name="T0" fmla="*/ 0 w 84"/>
                <a:gd name="T1" fmla="*/ 0 h 11"/>
                <a:gd name="T2" fmla="*/ 14 w 84"/>
                <a:gd name="T3" fmla="*/ 2 h 11"/>
                <a:gd name="T4" fmla="*/ 21 w 84"/>
                <a:gd name="T5" fmla="*/ 2 h 11"/>
                <a:gd name="T6" fmla="*/ 34 w 84"/>
                <a:gd name="T7" fmla="*/ 3 h 11"/>
                <a:gd name="T8" fmla="*/ 45 w 84"/>
                <a:gd name="T9" fmla="*/ 6 h 11"/>
                <a:gd name="T10" fmla="*/ 53 w 84"/>
                <a:gd name="T11" fmla="*/ 7 h 11"/>
                <a:gd name="T12" fmla="*/ 57 w 84"/>
                <a:gd name="T13" fmla="*/ 8 h 11"/>
                <a:gd name="T14" fmla="*/ 73 w 84"/>
                <a:gd name="T15" fmla="*/ 10 h 11"/>
                <a:gd name="T16" fmla="*/ 84 w 8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">
                  <a:moveTo>
                    <a:pt x="0" y="0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34" y="3"/>
                  </a:lnTo>
                  <a:lnTo>
                    <a:pt x="45" y="6"/>
                  </a:lnTo>
                  <a:lnTo>
                    <a:pt x="53" y="7"/>
                  </a:lnTo>
                  <a:lnTo>
                    <a:pt x="57" y="8"/>
                  </a:lnTo>
                  <a:lnTo>
                    <a:pt x="73" y="10"/>
                  </a:lnTo>
                  <a:lnTo>
                    <a:pt x="84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1" name="Freeform 450"/>
            <p:cNvSpPr>
              <a:spLocks/>
            </p:cNvSpPr>
            <p:nvPr/>
          </p:nvSpPr>
          <p:spPr bwMode="auto">
            <a:xfrm>
              <a:off x="7516611" y="2375765"/>
              <a:ext cx="14170" cy="6200"/>
            </a:xfrm>
            <a:custGeom>
              <a:avLst/>
              <a:gdLst>
                <a:gd name="T0" fmla="*/ 0 w 16"/>
                <a:gd name="T1" fmla="*/ 0 h 7"/>
                <a:gd name="T2" fmla="*/ 1 w 16"/>
                <a:gd name="T3" fmla="*/ 3 h 7"/>
                <a:gd name="T4" fmla="*/ 16 w 1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1" y="3"/>
                  </a:lnTo>
                  <a:lnTo>
                    <a:pt x="16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2" name="Freeform 451"/>
            <p:cNvSpPr>
              <a:spLocks/>
            </p:cNvSpPr>
            <p:nvPr/>
          </p:nvSpPr>
          <p:spPr bwMode="auto">
            <a:xfrm>
              <a:off x="7498013" y="2329712"/>
              <a:ext cx="6200" cy="23913"/>
            </a:xfrm>
            <a:custGeom>
              <a:avLst/>
              <a:gdLst>
                <a:gd name="T0" fmla="*/ 0 w 7"/>
                <a:gd name="T1" fmla="*/ 0 h 27"/>
                <a:gd name="T2" fmla="*/ 0 w 7"/>
                <a:gd name="T3" fmla="*/ 9 h 27"/>
                <a:gd name="T4" fmla="*/ 0 w 7"/>
                <a:gd name="T5" fmla="*/ 9 h 27"/>
                <a:gd name="T6" fmla="*/ 0 w 7"/>
                <a:gd name="T7" fmla="*/ 9 h 27"/>
                <a:gd name="T8" fmla="*/ 4 w 7"/>
                <a:gd name="T9" fmla="*/ 19 h 27"/>
                <a:gd name="T10" fmla="*/ 7 w 7"/>
                <a:gd name="T11" fmla="*/ 27 h 27"/>
                <a:gd name="T12" fmla="*/ 7 w 7"/>
                <a:gd name="T13" fmla="*/ 27 h 27"/>
                <a:gd name="T14" fmla="*/ 7 w 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7">
                  <a:moveTo>
                    <a:pt x="0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3" name="Freeform 452"/>
            <p:cNvSpPr>
              <a:spLocks/>
            </p:cNvSpPr>
            <p:nvPr/>
          </p:nvSpPr>
          <p:spPr bwMode="auto">
            <a:xfrm>
              <a:off x="7504212" y="2353624"/>
              <a:ext cx="6200" cy="10628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4 w 7"/>
                <a:gd name="T5" fmla="*/ 5 h 12"/>
                <a:gd name="T6" fmla="*/ 7 w 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7" y="12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4" name="Freeform 453"/>
            <p:cNvSpPr>
              <a:spLocks/>
            </p:cNvSpPr>
            <p:nvPr/>
          </p:nvSpPr>
          <p:spPr bwMode="auto">
            <a:xfrm>
              <a:off x="7510412" y="2364252"/>
              <a:ext cx="6200" cy="11513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5 h 13"/>
                <a:gd name="T4" fmla="*/ 3 w 7"/>
                <a:gd name="T5" fmla="*/ 8 h 13"/>
                <a:gd name="T6" fmla="*/ 4 w 7"/>
                <a:gd name="T7" fmla="*/ 11 h 13"/>
                <a:gd name="T8" fmla="*/ 7 w 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5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5" name="Line 454"/>
            <p:cNvSpPr>
              <a:spLocks noChangeShapeType="1"/>
            </p:cNvSpPr>
            <p:nvPr/>
          </p:nvSpPr>
          <p:spPr bwMode="auto">
            <a:xfrm>
              <a:off x="7629974" y="2404992"/>
              <a:ext cx="9742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6" name="Line 455"/>
            <p:cNvSpPr>
              <a:spLocks noChangeShapeType="1"/>
            </p:cNvSpPr>
            <p:nvPr/>
          </p:nvSpPr>
          <p:spPr bwMode="auto">
            <a:xfrm>
              <a:off x="7639716" y="2409420"/>
              <a:ext cx="886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7" name="Freeform 456"/>
            <p:cNvSpPr>
              <a:spLocks/>
            </p:cNvSpPr>
            <p:nvPr/>
          </p:nvSpPr>
          <p:spPr bwMode="auto">
            <a:xfrm>
              <a:off x="7616690" y="2395250"/>
              <a:ext cx="10628" cy="7085"/>
            </a:xfrm>
            <a:custGeom>
              <a:avLst/>
              <a:gdLst>
                <a:gd name="T0" fmla="*/ 0 w 12"/>
                <a:gd name="T1" fmla="*/ 0 h 8"/>
                <a:gd name="T2" fmla="*/ 1 w 12"/>
                <a:gd name="T3" fmla="*/ 1 h 8"/>
                <a:gd name="T4" fmla="*/ 3 w 12"/>
                <a:gd name="T5" fmla="*/ 1 h 8"/>
                <a:gd name="T6" fmla="*/ 12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12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8" name="Freeform 457"/>
            <p:cNvSpPr>
              <a:spLocks/>
            </p:cNvSpPr>
            <p:nvPr/>
          </p:nvSpPr>
          <p:spPr bwMode="auto">
            <a:xfrm>
              <a:off x="7627317" y="2402335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9" name="Freeform 458"/>
            <p:cNvSpPr>
              <a:spLocks/>
            </p:cNvSpPr>
            <p:nvPr/>
          </p:nvSpPr>
          <p:spPr bwMode="auto">
            <a:xfrm>
              <a:off x="7640602" y="2409420"/>
              <a:ext cx="4428" cy="18599"/>
            </a:xfrm>
            <a:custGeom>
              <a:avLst/>
              <a:gdLst>
                <a:gd name="T0" fmla="*/ 0 w 5"/>
                <a:gd name="T1" fmla="*/ 0 h 21"/>
                <a:gd name="T2" fmla="*/ 3 w 5"/>
                <a:gd name="T3" fmla="*/ 2 h 21"/>
                <a:gd name="T4" fmla="*/ 4 w 5"/>
                <a:gd name="T5" fmla="*/ 4 h 21"/>
                <a:gd name="T6" fmla="*/ 5 w 5"/>
                <a:gd name="T7" fmla="*/ 6 h 21"/>
                <a:gd name="T8" fmla="*/ 4 w 5"/>
                <a:gd name="T9" fmla="*/ 7 h 21"/>
                <a:gd name="T10" fmla="*/ 1 w 5"/>
                <a:gd name="T11" fmla="*/ 16 h 21"/>
                <a:gd name="T12" fmla="*/ 3 w 5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1">
                  <a:moveTo>
                    <a:pt x="0" y="0"/>
                  </a:moveTo>
                  <a:lnTo>
                    <a:pt x="3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16"/>
                  </a:lnTo>
                  <a:lnTo>
                    <a:pt x="3" y="2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0" name="Freeform 459"/>
            <p:cNvSpPr>
              <a:spLocks/>
            </p:cNvSpPr>
            <p:nvPr/>
          </p:nvSpPr>
          <p:spPr bwMode="auto">
            <a:xfrm>
              <a:off x="7641488" y="2428019"/>
              <a:ext cx="1771" cy="7971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2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2"/>
                  </a:lnTo>
                  <a:lnTo>
                    <a:pt x="2" y="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1" name="Line 460"/>
            <p:cNvSpPr>
              <a:spLocks noChangeShapeType="1"/>
            </p:cNvSpPr>
            <p:nvPr/>
          </p:nvSpPr>
          <p:spPr bwMode="auto">
            <a:xfrm flipH="1">
              <a:off x="7640602" y="2435989"/>
              <a:ext cx="2657" cy="1594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2" name="Line 461"/>
            <p:cNvSpPr>
              <a:spLocks noChangeShapeType="1"/>
            </p:cNvSpPr>
            <p:nvPr/>
          </p:nvSpPr>
          <p:spPr bwMode="auto">
            <a:xfrm>
              <a:off x="7637945" y="2460788"/>
              <a:ext cx="0" cy="265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3" name="Line 462"/>
            <p:cNvSpPr>
              <a:spLocks noChangeShapeType="1"/>
            </p:cNvSpPr>
            <p:nvPr/>
          </p:nvSpPr>
          <p:spPr bwMode="auto">
            <a:xfrm>
              <a:off x="7640602" y="2473187"/>
              <a:ext cx="4428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4" name="Freeform 463"/>
            <p:cNvSpPr>
              <a:spLocks/>
            </p:cNvSpPr>
            <p:nvPr/>
          </p:nvSpPr>
          <p:spPr bwMode="auto">
            <a:xfrm>
              <a:off x="7637945" y="2451931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4 h 10"/>
                <a:gd name="T4" fmla="*/ 0 w 3"/>
                <a:gd name="T5" fmla="*/ 10 h 10"/>
                <a:gd name="T6" fmla="*/ 0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4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5" name="Freeform 464"/>
            <p:cNvSpPr>
              <a:spLocks/>
            </p:cNvSpPr>
            <p:nvPr/>
          </p:nvSpPr>
          <p:spPr bwMode="auto">
            <a:xfrm>
              <a:off x="7637945" y="2463444"/>
              <a:ext cx="2657" cy="9742"/>
            </a:xfrm>
            <a:custGeom>
              <a:avLst/>
              <a:gdLst>
                <a:gd name="T0" fmla="*/ 0 w 3"/>
                <a:gd name="T1" fmla="*/ 0 h 11"/>
                <a:gd name="T2" fmla="*/ 2 w 3"/>
                <a:gd name="T3" fmla="*/ 5 h 11"/>
                <a:gd name="T4" fmla="*/ 3 w 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2" y="5"/>
                  </a:lnTo>
                  <a:lnTo>
                    <a:pt x="3" y="1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6" name="Line 465"/>
            <p:cNvSpPr>
              <a:spLocks noChangeShapeType="1"/>
            </p:cNvSpPr>
            <p:nvPr/>
          </p:nvSpPr>
          <p:spPr bwMode="auto">
            <a:xfrm>
              <a:off x="7677799" y="2482929"/>
              <a:ext cx="265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7" name="Freeform 466"/>
            <p:cNvSpPr>
              <a:spLocks/>
            </p:cNvSpPr>
            <p:nvPr/>
          </p:nvSpPr>
          <p:spPr bwMode="auto">
            <a:xfrm>
              <a:off x="7657429" y="2482929"/>
              <a:ext cx="20370" cy="886"/>
            </a:xfrm>
            <a:custGeom>
              <a:avLst/>
              <a:gdLst>
                <a:gd name="T0" fmla="*/ 0 w 23"/>
                <a:gd name="T1" fmla="*/ 1 h 1"/>
                <a:gd name="T2" fmla="*/ 4 w 23"/>
                <a:gd name="T3" fmla="*/ 1 h 1"/>
                <a:gd name="T4" fmla="*/ 23 w 2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4" y="1"/>
                  </a:lnTo>
                  <a:lnTo>
                    <a:pt x="23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8" name="Freeform 467"/>
            <p:cNvSpPr>
              <a:spLocks/>
            </p:cNvSpPr>
            <p:nvPr/>
          </p:nvSpPr>
          <p:spPr bwMode="auto">
            <a:xfrm>
              <a:off x="7645030" y="2477615"/>
              <a:ext cx="12399" cy="6200"/>
            </a:xfrm>
            <a:custGeom>
              <a:avLst/>
              <a:gdLst>
                <a:gd name="T0" fmla="*/ 0 w 14"/>
                <a:gd name="T1" fmla="*/ 0 h 7"/>
                <a:gd name="T2" fmla="*/ 3 w 14"/>
                <a:gd name="T3" fmla="*/ 4 h 7"/>
                <a:gd name="T4" fmla="*/ 7 w 14"/>
                <a:gd name="T5" fmla="*/ 6 h 7"/>
                <a:gd name="T6" fmla="*/ 13 w 14"/>
                <a:gd name="T7" fmla="*/ 7 h 7"/>
                <a:gd name="T8" fmla="*/ 14 w 1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3" y="4"/>
                  </a:lnTo>
                  <a:lnTo>
                    <a:pt x="7" y="6"/>
                  </a:lnTo>
                  <a:lnTo>
                    <a:pt x="13" y="7"/>
                  </a:lnTo>
                  <a:lnTo>
                    <a:pt x="14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9" name="Freeform 468"/>
            <p:cNvSpPr>
              <a:spLocks/>
            </p:cNvSpPr>
            <p:nvPr/>
          </p:nvSpPr>
          <p:spPr bwMode="auto">
            <a:xfrm>
              <a:off x="7680456" y="2482929"/>
              <a:ext cx="12399" cy="3543"/>
            </a:xfrm>
            <a:custGeom>
              <a:avLst/>
              <a:gdLst>
                <a:gd name="T0" fmla="*/ 0 w 14"/>
                <a:gd name="T1" fmla="*/ 0 h 4"/>
                <a:gd name="T2" fmla="*/ 6 w 14"/>
                <a:gd name="T3" fmla="*/ 0 h 4"/>
                <a:gd name="T4" fmla="*/ 6 w 14"/>
                <a:gd name="T5" fmla="*/ 0 h 4"/>
                <a:gd name="T6" fmla="*/ 14 w 1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4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0" name="Freeform 469"/>
            <p:cNvSpPr>
              <a:spLocks/>
            </p:cNvSpPr>
            <p:nvPr/>
          </p:nvSpPr>
          <p:spPr bwMode="auto">
            <a:xfrm>
              <a:off x="7691084" y="2519240"/>
              <a:ext cx="4428" cy="12399"/>
            </a:xfrm>
            <a:custGeom>
              <a:avLst/>
              <a:gdLst>
                <a:gd name="T0" fmla="*/ 0 w 5"/>
                <a:gd name="T1" fmla="*/ 0 h 14"/>
                <a:gd name="T2" fmla="*/ 1 w 5"/>
                <a:gd name="T3" fmla="*/ 5 h 14"/>
                <a:gd name="T4" fmla="*/ 2 w 5"/>
                <a:gd name="T5" fmla="*/ 9 h 14"/>
                <a:gd name="T6" fmla="*/ 5 w 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4">
                  <a:moveTo>
                    <a:pt x="0" y="0"/>
                  </a:moveTo>
                  <a:lnTo>
                    <a:pt x="1" y="5"/>
                  </a:lnTo>
                  <a:lnTo>
                    <a:pt x="2" y="9"/>
                  </a:lnTo>
                  <a:lnTo>
                    <a:pt x="5" y="1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1" name="Freeform 470"/>
            <p:cNvSpPr>
              <a:spLocks/>
            </p:cNvSpPr>
            <p:nvPr/>
          </p:nvSpPr>
          <p:spPr bwMode="auto">
            <a:xfrm>
              <a:off x="7687541" y="2531639"/>
              <a:ext cx="7971" cy="23027"/>
            </a:xfrm>
            <a:custGeom>
              <a:avLst/>
              <a:gdLst>
                <a:gd name="T0" fmla="*/ 9 w 9"/>
                <a:gd name="T1" fmla="*/ 0 h 26"/>
                <a:gd name="T2" fmla="*/ 9 w 9"/>
                <a:gd name="T3" fmla="*/ 13 h 26"/>
                <a:gd name="T4" fmla="*/ 8 w 9"/>
                <a:gd name="T5" fmla="*/ 16 h 26"/>
                <a:gd name="T6" fmla="*/ 0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9" y="13"/>
                  </a:lnTo>
                  <a:lnTo>
                    <a:pt x="8" y="16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2" name="Line 471"/>
            <p:cNvSpPr>
              <a:spLocks noChangeShapeType="1"/>
            </p:cNvSpPr>
            <p:nvPr/>
          </p:nvSpPr>
          <p:spPr bwMode="auto">
            <a:xfrm flipH="1">
              <a:off x="7685770" y="2554666"/>
              <a:ext cx="1771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3" name="Line 472"/>
            <p:cNvSpPr>
              <a:spLocks noChangeShapeType="1"/>
            </p:cNvSpPr>
            <p:nvPr/>
          </p:nvSpPr>
          <p:spPr bwMode="auto">
            <a:xfrm flipH="1">
              <a:off x="7674257" y="2556438"/>
              <a:ext cx="10628" cy="16827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4" name="Freeform 473"/>
            <p:cNvSpPr>
              <a:spLocks/>
            </p:cNvSpPr>
            <p:nvPr/>
          </p:nvSpPr>
          <p:spPr bwMode="auto">
            <a:xfrm>
              <a:off x="7672485" y="2573265"/>
              <a:ext cx="12399" cy="22141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8 h 25"/>
                <a:gd name="T4" fmla="*/ 14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2" y="0"/>
                  </a:moveTo>
                  <a:lnTo>
                    <a:pt x="0" y="8"/>
                  </a:lnTo>
                  <a:lnTo>
                    <a:pt x="14" y="2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5" name="Line 474"/>
            <p:cNvSpPr>
              <a:spLocks noChangeShapeType="1"/>
            </p:cNvSpPr>
            <p:nvPr/>
          </p:nvSpPr>
          <p:spPr bwMode="auto">
            <a:xfrm>
              <a:off x="7688427" y="2599834"/>
              <a:ext cx="2657" cy="3543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6" name="Line 475"/>
            <p:cNvSpPr>
              <a:spLocks noChangeShapeType="1"/>
            </p:cNvSpPr>
            <p:nvPr/>
          </p:nvSpPr>
          <p:spPr bwMode="auto">
            <a:xfrm>
              <a:off x="7691084" y="2603377"/>
              <a:ext cx="0" cy="620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7" name="Line 476"/>
            <p:cNvSpPr>
              <a:spLocks noChangeShapeType="1"/>
            </p:cNvSpPr>
            <p:nvPr/>
          </p:nvSpPr>
          <p:spPr bwMode="auto">
            <a:xfrm>
              <a:off x="7691084" y="2609576"/>
              <a:ext cx="0" cy="88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8" name="Freeform 477"/>
            <p:cNvSpPr>
              <a:spLocks/>
            </p:cNvSpPr>
            <p:nvPr/>
          </p:nvSpPr>
          <p:spPr bwMode="auto">
            <a:xfrm>
              <a:off x="7684884" y="2555552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9" name="Freeform 478"/>
            <p:cNvSpPr>
              <a:spLocks/>
            </p:cNvSpPr>
            <p:nvPr/>
          </p:nvSpPr>
          <p:spPr bwMode="auto">
            <a:xfrm>
              <a:off x="7684884" y="259540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3 w 4"/>
                <a:gd name="T3" fmla="*/ 2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0" name="Freeform 479"/>
            <p:cNvSpPr>
              <a:spLocks/>
            </p:cNvSpPr>
            <p:nvPr/>
          </p:nvSpPr>
          <p:spPr bwMode="auto">
            <a:xfrm>
              <a:off x="7691084" y="2610462"/>
              <a:ext cx="7085" cy="7085"/>
            </a:xfrm>
            <a:custGeom>
              <a:avLst/>
              <a:gdLst>
                <a:gd name="T0" fmla="*/ 0 w 8"/>
                <a:gd name="T1" fmla="*/ 0 h 8"/>
                <a:gd name="T2" fmla="*/ 6 w 8"/>
                <a:gd name="T3" fmla="*/ 8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6" y="8"/>
                  </a:lnTo>
                  <a:lnTo>
                    <a:pt x="8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1" name="Line 480"/>
            <p:cNvSpPr>
              <a:spLocks noChangeShapeType="1"/>
            </p:cNvSpPr>
            <p:nvPr/>
          </p:nvSpPr>
          <p:spPr bwMode="auto">
            <a:xfrm>
              <a:off x="7714996" y="2668915"/>
              <a:ext cx="0" cy="2568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2" name="Line 481"/>
            <p:cNvSpPr>
              <a:spLocks noChangeShapeType="1"/>
            </p:cNvSpPr>
            <p:nvPr/>
          </p:nvSpPr>
          <p:spPr bwMode="auto">
            <a:xfrm>
              <a:off x="7712340" y="2654745"/>
              <a:ext cx="886" cy="708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3" name="Line 482"/>
            <p:cNvSpPr>
              <a:spLocks noChangeShapeType="1"/>
            </p:cNvSpPr>
            <p:nvPr/>
          </p:nvSpPr>
          <p:spPr bwMode="auto">
            <a:xfrm>
              <a:off x="7713225" y="2661830"/>
              <a:ext cx="1771" cy="7085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4" name="Line 483"/>
            <p:cNvSpPr>
              <a:spLocks noChangeShapeType="1"/>
            </p:cNvSpPr>
            <p:nvPr/>
          </p:nvSpPr>
          <p:spPr bwMode="auto">
            <a:xfrm flipH="1">
              <a:off x="7713225" y="2694599"/>
              <a:ext cx="1771" cy="5314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5" name="Freeform 484"/>
            <p:cNvSpPr>
              <a:spLocks/>
            </p:cNvSpPr>
            <p:nvPr/>
          </p:nvSpPr>
          <p:spPr bwMode="auto">
            <a:xfrm>
              <a:off x="7713225" y="2699913"/>
              <a:ext cx="8856" cy="13285"/>
            </a:xfrm>
            <a:custGeom>
              <a:avLst/>
              <a:gdLst>
                <a:gd name="T0" fmla="*/ 0 w 10"/>
                <a:gd name="T1" fmla="*/ 0 h 15"/>
                <a:gd name="T2" fmla="*/ 3 w 10"/>
                <a:gd name="T3" fmla="*/ 4 h 15"/>
                <a:gd name="T4" fmla="*/ 6 w 10"/>
                <a:gd name="T5" fmla="*/ 9 h 15"/>
                <a:gd name="T6" fmla="*/ 7 w 10"/>
                <a:gd name="T7" fmla="*/ 11 h 15"/>
                <a:gd name="T8" fmla="*/ 10 w 10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3" y="4"/>
                  </a:lnTo>
                  <a:lnTo>
                    <a:pt x="6" y="9"/>
                  </a:lnTo>
                  <a:lnTo>
                    <a:pt x="7" y="11"/>
                  </a:lnTo>
                  <a:lnTo>
                    <a:pt x="10" y="1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6" name="Freeform 485"/>
            <p:cNvSpPr>
              <a:spLocks/>
            </p:cNvSpPr>
            <p:nvPr/>
          </p:nvSpPr>
          <p:spPr bwMode="auto">
            <a:xfrm>
              <a:off x="7698169" y="2617547"/>
              <a:ext cx="6200" cy="16827"/>
            </a:xfrm>
            <a:custGeom>
              <a:avLst/>
              <a:gdLst>
                <a:gd name="T0" fmla="*/ 0 w 7"/>
                <a:gd name="T1" fmla="*/ 0 h 19"/>
                <a:gd name="T2" fmla="*/ 3 w 7"/>
                <a:gd name="T3" fmla="*/ 8 h 19"/>
                <a:gd name="T4" fmla="*/ 7 w 7"/>
                <a:gd name="T5" fmla="*/ 15 h 19"/>
                <a:gd name="T6" fmla="*/ 7 w 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3" y="8"/>
                  </a:lnTo>
                  <a:lnTo>
                    <a:pt x="7" y="15"/>
                  </a:lnTo>
                  <a:lnTo>
                    <a:pt x="7" y="1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7" name="Freeform 486"/>
            <p:cNvSpPr>
              <a:spLocks/>
            </p:cNvSpPr>
            <p:nvPr/>
          </p:nvSpPr>
          <p:spPr bwMode="auto">
            <a:xfrm>
              <a:off x="7704369" y="2634375"/>
              <a:ext cx="7971" cy="16827"/>
            </a:xfrm>
            <a:custGeom>
              <a:avLst/>
              <a:gdLst>
                <a:gd name="T0" fmla="*/ 0 w 9"/>
                <a:gd name="T1" fmla="*/ 0 h 19"/>
                <a:gd name="T2" fmla="*/ 2 w 9"/>
                <a:gd name="T3" fmla="*/ 4 h 19"/>
                <a:gd name="T4" fmla="*/ 9 w 9"/>
                <a:gd name="T5" fmla="*/ 18 h 19"/>
                <a:gd name="T6" fmla="*/ 9 w 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2" y="4"/>
                  </a:lnTo>
                  <a:lnTo>
                    <a:pt x="9" y="18"/>
                  </a:lnTo>
                  <a:lnTo>
                    <a:pt x="9" y="19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8" name="Freeform 487"/>
            <p:cNvSpPr>
              <a:spLocks/>
            </p:cNvSpPr>
            <p:nvPr/>
          </p:nvSpPr>
          <p:spPr bwMode="auto">
            <a:xfrm>
              <a:off x="7712340" y="2651202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9" name="Freeform 488"/>
            <p:cNvSpPr>
              <a:spLocks/>
            </p:cNvSpPr>
            <p:nvPr/>
          </p:nvSpPr>
          <p:spPr bwMode="auto">
            <a:xfrm>
              <a:off x="7705254" y="2114499"/>
              <a:ext cx="7971" cy="14170"/>
            </a:xfrm>
            <a:custGeom>
              <a:avLst/>
              <a:gdLst>
                <a:gd name="T0" fmla="*/ 9 w 9"/>
                <a:gd name="T1" fmla="*/ 0 h 16"/>
                <a:gd name="T2" fmla="*/ 5 w 9"/>
                <a:gd name="T3" fmla="*/ 6 h 16"/>
                <a:gd name="T4" fmla="*/ 3 w 9"/>
                <a:gd name="T5" fmla="*/ 13 h 16"/>
                <a:gd name="T6" fmla="*/ 0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5" y="6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0" name="Freeform 489"/>
            <p:cNvSpPr>
              <a:spLocks/>
            </p:cNvSpPr>
            <p:nvPr/>
          </p:nvSpPr>
          <p:spPr bwMode="auto">
            <a:xfrm>
              <a:off x="7692855" y="2486471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2 h 4"/>
                <a:gd name="T4" fmla="*/ 3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2"/>
                  </a:lnTo>
                  <a:lnTo>
                    <a:pt x="3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1" name="Freeform 490"/>
            <p:cNvSpPr>
              <a:spLocks/>
            </p:cNvSpPr>
            <p:nvPr/>
          </p:nvSpPr>
          <p:spPr bwMode="auto">
            <a:xfrm>
              <a:off x="7695512" y="2490014"/>
              <a:ext cx="2657" cy="14170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3 w 3"/>
                <a:gd name="T5" fmla="*/ 4 h 16"/>
                <a:gd name="T6" fmla="*/ 1 w 3"/>
                <a:gd name="T7" fmla="*/ 11 h 16"/>
                <a:gd name="T8" fmla="*/ 1 w 3"/>
                <a:gd name="T9" fmla="*/ 12 h 16"/>
                <a:gd name="T10" fmla="*/ 0 w 3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3" y="4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2" name="Freeform 491"/>
            <p:cNvSpPr>
              <a:spLocks/>
            </p:cNvSpPr>
            <p:nvPr/>
          </p:nvSpPr>
          <p:spPr bwMode="auto">
            <a:xfrm>
              <a:off x="7691084" y="2504184"/>
              <a:ext cx="4428" cy="15056"/>
            </a:xfrm>
            <a:custGeom>
              <a:avLst/>
              <a:gdLst>
                <a:gd name="T0" fmla="*/ 5 w 5"/>
                <a:gd name="T1" fmla="*/ 0 h 17"/>
                <a:gd name="T2" fmla="*/ 5 w 5"/>
                <a:gd name="T3" fmla="*/ 1 h 17"/>
                <a:gd name="T4" fmla="*/ 4 w 5"/>
                <a:gd name="T5" fmla="*/ 5 h 17"/>
                <a:gd name="T6" fmla="*/ 0 w 5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5" y="0"/>
                  </a:moveTo>
                  <a:lnTo>
                    <a:pt x="5" y="1"/>
                  </a:lnTo>
                  <a:lnTo>
                    <a:pt x="4" y="5"/>
                  </a:lnTo>
                  <a:lnTo>
                    <a:pt x="0" y="1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3" name="Freeform 492"/>
            <p:cNvSpPr>
              <a:spLocks/>
            </p:cNvSpPr>
            <p:nvPr/>
          </p:nvSpPr>
          <p:spPr bwMode="auto">
            <a:xfrm>
              <a:off x="7722082" y="2713197"/>
              <a:ext cx="21256" cy="29226"/>
            </a:xfrm>
            <a:custGeom>
              <a:avLst/>
              <a:gdLst>
                <a:gd name="T0" fmla="*/ 0 w 24"/>
                <a:gd name="T1" fmla="*/ 0 h 33"/>
                <a:gd name="T2" fmla="*/ 13 w 24"/>
                <a:gd name="T3" fmla="*/ 19 h 33"/>
                <a:gd name="T4" fmla="*/ 21 w 24"/>
                <a:gd name="T5" fmla="*/ 27 h 33"/>
                <a:gd name="T6" fmla="*/ 24 w 24"/>
                <a:gd name="T7" fmla="*/ 31 h 33"/>
                <a:gd name="T8" fmla="*/ 24 w 2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0" y="0"/>
                  </a:moveTo>
                  <a:lnTo>
                    <a:pt x="13" y="19"/>
                  </a:lnTo>
                  <a:lnTo>
                    <a:pt x="21" y="27"/>
                  </a:lnTo>
                  <a:lnTo>
                    <a:pt x="24" y="31"/>
                  </a:lnTo>
                  <a:lnTo>
                    <a:pt x="24" y="33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4" name="Freeform 493"/>
            <p:cNvSpPr>
              <a:spLocks/>
            </p:cNvSpPr>
            <p:nvPr/>
          </p:nvSpPr>
          <p:spPr bwMode="auto">
            <a:xfrm>
              <a:off x="7476757" y="2331483"/>
              <a:ext cx="7085" cy="4428"/>
            </a:xfrm>
            <a:custGeom>
              <a:avLst/>
              <a:gdLst>
                <a:gd name="T0" fmla="*/ 0 w 8"/>
                <a:gd name="T1" fmla="*/ 2 h 5"/>
                <a:gd name="T2" fmla="*/ 3 w 8"/>
                <a:gd name="T3" fmla="*/ 2 h 5"/>
                <a:gd name="T4" fmla="*/ 3 w 8"/>
                <a:gd name="T5" fmla="*/ 0 h 5"/>
                <a:gd name="T6" fmla="*/ 6 w 8"/>
                <a:gd name="T7" fmla="*/ 2 h 5"/>
                <a:gd name="T8" fmla="*/ 6 w 8"/>
                <a:gd name="T9" fmla="*/ 3 h 5"/>
                <a:gd name="T10" fmla="*/ 6 w 8"/>
                <a:gd name="T11" fmla="*/ 3 h 5"/>
                <a:gd name="T12" fmla="*/ 7 w 8"/>
                <a:gd name="T13" fmla="*/ 5 h 5"/>
                <a:gd name="T14" fmla="*/ 7 w 8"/>
                <a:gd name="T15" fmla="*/ 5 h 5"/>
                <a:gd name="T16" fmla="*/ 8 w 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Freeform 494"/>
            <p:cNvSpPr>
              <a:spLocks/>
            </p:cNvSpPr>
            <p:nvPr/>
          </p:nvSpPr>
          <p:spPr bwMode="auto">
            <a:xfrm>
              <a:off x="7474100" y="2333254"/>
              <a:ext cx="2657" cy="0"/>
            </a:xfrm>
            <a:custGeom>
              <a:avLst/>
              <a:gdLst>
                <a:gd name="T0" fmla="*/ 0 w 3"/>
                <a:gd name="T1" fmla="*/ 2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6" name="Line 495"/>
            <p:cNvSpPr>
              <a:spLocks noChangeShapeType="1"/>
            </p:cNvSpPr>
            <p:nvPr/>
          </p:nvSpPr>
          <p:spPr bwMode="auto">
            <a:xfrm>
              <a:off x="7459044" y="2324398"/>
              <a:ext cx="0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Freeform 496"/>
            <p:cNvSpPr>
              <a:spLocks/>
            </p:cNvSpPr>
            <p:nvPr/>
          </p:nvSpPr>
          <p:spPr bwMode="auto">
            <a:xfrm>
              <a:off x="7459044" y="2326169"/>
              <a:ext cx="15056" cy="7085"/>
            </a:xfrm>
            <a:custGeom>
              <a:avLst/>
              <a:gdLst>
                <a:gd name="T0" fmla="*/ 0 w 17"/>
                <a:gd name="T1" fmla="*/ 0 h 8"/>
                <a:gd name="T2" fmla="*/ 0 w 17"/>
                <a:gd name="T3" fmla="*/ 1 h 8"/>
                <a:gd name="T4" fmla="*/ 1 w 17"/>
                <a:gd name="T5" fmla="*/ 1 h 8"/>
                <a:gd name="T6" fmla="*/ 3 w 17"/>
                <a:gd name="T7" fmla="*/ 1 h 8"/>
                <a:gd name="T8" fmla="*/ 4 w 17"/>
                <a:gd name="T9" fmla="*/ 1 h 8"/>
                <a:gd name="T10" fmla="*/ 5 w 17"/>
                <a:gd name="T11" fmla="*/ 1 h 8"/>
                <a:gd name="T12" fmla="*/ 5 w 17"/>
                <a:gd name="T13" fmla="*/ 1 h 8"/>
                <a:gd name="T14" fmla="*/ 5 w 17"/>
                <a:gd name="T15" fmla="*/ 1 h 8"/>
                <a:gd name="T16" fmla="*/ 7 w 17"/>
                <a:gd name="T17" fmla="*/ 2 h 8"/>
                <a:gd name="T18" fmla="*/ 7 w 17"/>
                <a:gd name="T19" fmla="*/ 4 h 8"/>
                <a:gd name="T20" fmla="*/ 8 w 17"/>
                <a:gd name="T21" fmla="*/ 5 h 8"/>
                <a:gd name="T22" fmla="*/ 8 w 17"/>
                <a:gd name="T23" fmla="*/ 6 h 8"/>
                <a:gd name="T24" fmla="*/ 9 w 17"/>
                <a:gd name="T25" fmla="*/ 6 h 8"/>
                <a:gd name="T26" fmla="*/ 11 w 17"/>
                <a:gd name="T27" fmla="*/ 6 h 8"/>
                <a:gd name="T28" fmla="*/ 13 w 17"/>
                <a:gd name="T29" fmla="*/ 8 h 8"/>
                <a:gd name="T30" fmla="*/ 15 w 17"/>
                <a:gd name="T31" fmla="*/ 8 h 8"/>
                <a:gd name="T32" fmla="*/ 17 w 1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8" name="Freeform 497"/>
            <p:cNvSpPr>
              <a:spLocks/>
            </p:cNvSpPr>
            <p:nvPr/>
          </p:nvSpPr>
          <p:spPr bwMode="auto">
            <a:xfrm>
              <a:off x="7483842" y="2335911"/>
              <a:ext cx="9742" cy="3543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1 h 4"/>
                <a:gd name="T4" fmla="*/ 4 w 11"/>
                <a:gd name="T5" fmla="*/ 1 h 4"/>
                <a:gd name="T6" fmla="*/ 7 w 11"/>
                <a:gd name="T7" fmla="*/ 2 h 4"/>
                <a:gd name="T8" fmla="*/ 10 w 11"/>
                <a:gd name="T9" fmla="*/ 2 h 4"/>
                <a:gd name="T10" fmla="*/ 11 w 11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1" y="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Freeform 498"/>
            <p:cNvSpPr>
              <a:spLocks/>
            </p:cNvSpPr>
            <p:nvPr/>
          </p:nvSpPr>
          <p:spPr bwMode="auto">
            <a:xfrm>
              <a:off x="7445760" y="2322626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1 w 3"/>
                <a:gd name="T3" fmla="*/ 1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0" name="Freeform 499"/>
            <p:cNvSpPr>
              <a:spLocks/>
            </p:cNvSpPr>
            <p:nvPr/>
          </p:nvSpPr>
          <p:spPr bwMode="auto">
            <a:xfrm>
              <a:off x="7247375" y="2111842"/>
              <a:ext cx="13285" cy="4428"/>
            </a:xfrm>
            <a:custGeom>
              <a:avLst/>
              <a:gdLst>
                <a:gd name="T0" fmla="*/ 0 w 15"/>
                <a:gd name="T1" fmla="*/ 5 h 5"/>
                <a:gd name="T2" fmla="*/ 1 w 15"/>
                <a:gd name="T3" fmla="*/ 4 h 5"/>
                <a:gd name="T4" fmla="*/ 1 w 15"/>
                <a:gd name="T5" fmla="*/ 4 h 5"/>
                <a:gd name="T6" fmla="*/ 3 w 15"/>
                <a:gd name="T7" fmla="*/ 4 h 5"/>
                <a:gd name="T8" fmla="*/ 3 w 15"/>
                <a:gd name="T9" fmla="*/ 4 h 5"/>
                <a:gd name="T10" fmla="*/ 3 w 15"/>
                <a:gd name="T11" fmla="*/ 3 h 5"/>
                <a:gd name="T12" fmla="*/ 5 w 15"/>
                <a:gd name="T13" fmla="*/ 3 h 5"/>
                <a:gd name="T14" fmla="*/ 8 w 15"/>
                <a:gd name="T15" fmla="*/ 3 h 5"/>
                <a:gd name="T16" fmla="*/ 9 w 15"/>
                <a:gd name="T17" fmla="*/ 1 h 5"/>
                <a:gd name="T18" fmla="*/ 9 w 15"/>
                <a:gd name="T19" fmla="*/ 1 h 5"/>
                <a:gd name="T20" fmla="*/ 11 w 15"/>
                <a:gd name="T21" fmla="*/ 1 h 5"/>
                <a:gd name="T22" fmla="*/ 12 w 15"/>
                <a:gd name="T23" fmla="*/ 0 h 5"/>
                <a:gd name="T24" fmla="*/ 12 w 15"/>
                <a:gd name="T25" fmla="*/ 0 h 5"/>
                <a:gd name="T26" fmla="*/ 13 w 15"/>
                <a:gd name="T27" fmla="*/ 0 h 5"/>
                <a:gd name="T28" fmla="*/ 13 w 15"/>
                <a:gd name="T29" fmla="*/ 0 h 5"/>
                <a:gd name="T30" fmla="*/ 15 w 15"/>
                <a:gd name="T31" fmla="*/ 0 h 5"/>
                <a:gd name="T32" fmla="*/ 15 w 15"/>
                <a:gd name="T33" fmla="*/ 0 h 5"/>
                <a:gd name="T34" fmla="*/ 15 w 1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1" name="Freeform 500"/>
            <p:cNvSpPr>
              <a:spLocks/>
            </p:cNvSpPr>
            <p:nvPr/>
          </p:nvSpPr>
          <p:spPr bwMode="auto">
            <a:xfrm>
              <a:off x="7284572" y="2123355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2" name="Freeform 501"/>
            <p:cNvSpPr>
              <a:spLocks/>
            </p:cNvSpPr>
            <p:nvPr/>
          </p:nvSpPr>
          <p:spPr bwMode="auto">
            <a:xfrm>
              <a:off x="7260659" y="2111842"/>
              <a:ext cx="23912" cy="13285"/>
            </a:xfrm>
            <a:custGeom>
              <a:avLst/>
              <a:gdLst>
                <a:gd name="T0" fmla="*/ 0 w 27"/>
                <a:gd name="T1" fmla="*/ 0 h 15"/>
                <a:gd name="T2" fmla="*/ 1 w 27"/>
                <a:gd name="T3" fmla="*/ 0 h 15"/>
                <a:gd name="T4" fmla="*/ 3 w 27"/>
                <a:gd name="T5" fmla="*/ 1 h 15"/>
                <a:gd name="T6" fmla="*/ 3 w 27"/>
                <a:gd name="T7" fmla="*/ 1 h 15"/>
                <a:gd name="T8" fmla="*/ 3 w 27"/>
                <a:gd name="T9" fmla="*/ 1 h 15"/>
                <a:gd name="T10" fmla="*/ 4 w 27"/>
                <a:gd name="T11" fmla="*/ 1 h 15"/>
                <a:gd name="T12" fmla="*/ 4 w 27"/>
                <a:gd name="T13" fmla="*/ 1 h 15"/>
                <a:gd name="T14" fmla="*/ 5 w 27"/>
                <a:gd name="T15" fmla="*/ 1 h 15"/>
                <a:gd name="T16" fmla="*/ 5 w 27"/>
                <a:gd name="T17" fmla="*/ 1 h 15"/>
                <a:gd name="T18" fmla="*/ 5 w 27"/>
                <a:gd name="T19" fmla="*/ 0 h 15"/>
                <a:gd name="T20" fmla="*/ 7 w 27"/>
                <a:gd name="T21" fmla="*/ 0 h 15"/>
                <a:gd name="T22" fmla="*/ 7 w 27"/>
                <a:gd name="T23" fmla="*/ 0 h 15"/>
                <a:gd name="T24" fmla="*/ 8 w 27"/>
                <a:gd name="T25" fmla="*/ 1 h 15"/>
                <a:gd name="T26" fmla="*/ 11 w 27"/>
                <a:gd name="T27" fmla="*/ 3 h 15"/>
                <a:gd name="T28" fmla="*/ 12 w 27"/>
                <a:gd name="T29" fmla="*/ 4 h 15"/>
                <a:gd name="T30" fmla="*/ 12 w 27"/>
                <a:gd name="T31" fmla="*/ 4 h 15"/>
                <a:gd name="T32" fmla="*/ 13 w 27"/>
                <a:gd name="T33" fmla="*/ 4 h 15"/>
                <a:gd name="T34" fmla="*/ 13 w 27"/>
                <a:gd name="T35" fmla="*/ 4 h 15"/>
                <a:gd name="T36" fmla="*/ 13 w 27"/>
                <a:gd name="T37" fmla="*/ 5 h 15"/>
                <a:gd name="T38" fmla="*/ 13 w 27"/>
                <a:gd name="T39" fmla="*/ 7 h 15"/>
                <a:gd name="T40" fmla="*/ 15 w 27"/>
                <a:gd name="T41" fmla="*/ 8 h 15"/>
                <a:gd name="T42" fmla="*/ 15 w 27"/>
                <a:gd name="T43" fmla="*/ 9 h 15"/>
                <a:gd name="T44" fmla="*/ 15 w 27"/>
                <a:gd name="T45" fmla="*/ 11 h 15"/>
                <a:gd name="T46" fmla="*/ 15 w 27"/>
                <a:gd name="T47" fmla="*/ 11 h 15"/>
                <a:gd name="T48" fmla="*/ 16 w 27"/>
                <a:gd name="T49" fmla="*/ 11 h 15"/>
                <a:gd name="T50" fmla="*/ 17 w 27"/>
                <a:gd name="T51" fmla="*/ 11 h 15"/>
                <a:gd name="T52" fmla="*/ 19 w 27"/>
                <a:gd name="T53" fmla="*/ 12 h 15"/>
                <a:gd name="T54" fmla="*/ 20 w 27"/>
                <a:gd name="T55" fmla="*/ 12 h 15"/>
                <a:gd name="T56" fmla="*/ 23 w 27"/>
                <a:gd name="T57" fmla="*/ 13 h 15"/>
                <a:gd name="T58" fmla="*/ 23 w 27"/>
                <a:gd name="T59" fmla="*/ 13 h 15"/>
                <a:gd name="T60" fmla="*/ 24 w 27"/>
                <a:gd name="T61" fmla="*/ 13 h 15"/>
                <a:gd name="T62" fmla="*/ 25 w 27"/>
                <a:gd name="T63" fmla="*/ 15 h 15"/>
                <a:gd name="T64" fmla="*/ 25 w 27"/>
                <a:gd name="T65" fmla="*/ 13 h 15"/>
                <a:gd name="T66" fmla="*/ 27 w 27"/>
                <a:gd name="T6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3" name="Freeform 502"/>
            <p:cNvSpPr>
              <a:spLocks/>
            </p:cNvSpPr>
            <p:nvPr/>
          </p:nvSpPr>
          <p:spPr bwMode="auto">
            <a:xfrm>
              <a:off x="7282801" y="2122470"/>
              <a:ext cx="6200" cy="7085"/>
            </a:xfrm>
            <a:custGeom>
              <a:avLst/>
              <a:gdLst>
                <a:gd name="T0" fmla="*/ 3 w 7"/>
                <a:gd name="T1" fmla="*/ 1 h 8"/>
                <a:gd name="T2" fmla="*/ 5 w 7"/>
                <a:gd name="T3" fmla="*/ 0 h 8"/>
                <a:gd name="T4" fmla="*/ 6 w 7"/>
                <a:gd name="T5" fmla="*/ 0 h 8"/>
                <a:gd name="T6" fmla="*/ 6 w 7"/>
                <a:gd name="T7" fmla="*/ 0 h 8"/>
                <a:gd name="T8" fmla="*/ 6 w 7"/>
                <a:gd name="T9" fmla="*/ 0 h 8"/>
                <a:gd name="T10" fmla="*/ 7 w 7"/>
                <a:gd name="T11" fmla="*/ 0 h 8"/>
                <a:gd name="T12" fmla="*/ 7 w 7"/>
                <a:gd name="T13" fmla="*/ 1 h 8"/>
                <a:gd name="T14" fmla="*/ 7 w 7"/>
                <a:gd name="T15" fmla="*/ 1 h 8"/>
                <a:gd name="T16" fmla="*/ 7 w 7"/>
                <a:gd name="T17" fmla="*/ 3 h 8"/>
                <a:gd name="T18" fmla="*/ 7 w 7"/>
                <a:gd name="T19" fmla="*/ 4 h 8"/>
                <a:gd name="T20" fmla="*/ 7 w 7"/>
                <a:gd name="T21" fmla="*/ 4 h 8"/>
                <a:gd name="T22" fmla="*/ 7 w 7"/>
                <a:gd name="T23" fmla="*/ 4 h 8"/>
                <a:gd name="T24" fmla="*/ 6 w 7"/>
                <a:gd name="T25" fmla="*/ 3 h 8"/>
                <a:gd name="T26" fmla="*/ 6 w 7"/>
                <a:gd name="T27" fmla="*/ 3 h 8"/>
                <a:gd name="T28" fmla="*/ 5 w 7"/>
                <a:gd name="T29" fmla="*/ 3 h 8"/>
                <a:gd name="T30" fmla="*/ 3 w 7"/>
                <a:gd name="T31" fmla="*/ 3 h 8"/>
                <a:gd name="T32" fmla="*/ 2 w 7"/>
                <a:gd name="T33" fmla="*/ 3 h 8"/>
                <a:gd name="T34" fmla="*/ 2 w 7"/>
                <a:gd name="T35" fmla="*/ 4 h 8"/>
                <a:gd name="T36" fmla="*/ 0 w 7"/>
                <a:gd name="T37" fmla="*/ 4 h 8"/>
                <a:gd name="T38" fmla="*/ 0 w 7"/>
                <a:gd name="T39" fmla="*/ 4 h 8"/>
                <a:gd name="T40" fmla="*/ 0 w 7"/>
                <a:gd name="T41" fmla="*/ 4 h 8"/>
                <a:gd name="T42" fmla="*/ 0 w 7"/>
                <a:gd name="T43" fmla="*/ 6 h 8"/>
                <a:gd name="T44" fmla="*/ 0 w 7"/>
                <a:gd name="T45" fmla="*/ 7 h 8"/>
                <a:gd name="T46" fmla="*/ 0 w 7"/>
                <a:gd name="T47" fmla="*/ 8 h 8"/>
                <a:gd name="T48" fmla="*/ 0 w 7"/>
                <a:gd name="T4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8">
                  <a:moveTo>
                    <a:pt x="3" y="1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4" name="Freeform 503"/>
            <p:cNvSpPr>
              <a:spLocks/>
            </p:cNvSpPr>
            <p:nvPr/>
          </p:nvSpPr>
          <p:spPr bwMode="auto">
            <a:xfrm>
              <a:off x="7279258" y="2129555"/>
              <a:ext cx="7971" cy="9742"/>
            </a:xfrm>
            <a:custGeom>
              <a:avLst/>
              <a:gdLst>
                <a:gd name="T0" fmla="*/ 4 w 9"/>
                <a:gd name="T1" fmla="*/ 0 h 11"/>
                <a:gd name="T2" fmla="*/ 4 w 9"/>
                <a:gd name="T3" fmla="*/ 0 h 11"/>
                <a:gd name="T4" fmla="*/ 3 w 9"/>
                <a:gd name="T5" fmla="*/ 2 h 11"/>
                <a:gd name="T6" fmla="*/ 2 w 9"/>
                <a:gd name="T7" fmla="*/ 2 h 11"/>
                <a:gd name="T8" fmla="*/ 2 w 9"/>
                <a:gd name="T9" fmla="*/ 2 h 11"/>
                <a:gd name="T10" fmla="*/ 2 w 9"/>
                <a:gd name="T11" fmla="*/ 2 h 11"/>
                <a:gd name="T12" fmla="*/ 2 w 9"/>
                <a:gd name="T13" fmla="*/ 3 h 11"/>
                <a:gd name="T14" fmla="*/ 0 w 9"/>
                <a:gd name="T15" fmla="*/ 3 h 11"/>
                <a:gd name="T16" fmla="*/ 0 w 9"/>
                <a:gd name="T17" fmla="*/ 4 h 11"/>
                <a:gd name="T18" fmla="*/ 2 w 9"/>
                <a:gd name="T19" fmla="*/ 4 h 11"/>
                <a:gd name="T20" fmla="*/ 3 w 9"/>
                <a:gd name="T21" fmla="*/ 6 h 11"/>
                <a:gd name="T22" fmla="*/ 3 w 9"/>
                <a:gd name="T23" fmla="*/ 6 h 11"/>
                <a:gd name="T24" fmla="*/ 3 w 9"/>
                <a:gd name="T25" fmla="*/ 7 h 11"/>
                <a:gd name="T26" fmla="*/ 3 w 9"/>
                <a:gd name="T27" fmla="*/ 8 h 11"/>
                <a:gd name="T28" fmla="*/ 4 w 9"/>
                <a:gd name="T29" fmla="*/ 8 h 11"/>
                <a:gd name="T30" fmla="*/ 4 w 9"/>
                <a:gd name="T31" fmla="*/ 8 h 11"/>
                <a:gd name="T32" fmla="*/ 6 w 9"/>
                <a:gd name="T33" fmla="*/ 8 h 11"/>
                <a:gd name="T34" fmla="*/ 7 w 9"/>
                <a:gd name="T35" fmla="*/ 10 h 11"/>
                <a:gd name="T36" fmla="*/ 9 w 9"/>
                <a:gd name="T37" fmla="*/ 10 h 11"/>
                <a:gd name="T38" fmla="*/ 9 w 9"/>
                <a:gd name="T39" fmla="*/ 10 h 11"/>
                <a:gd name="T40" fmla="*/ 9 w 9"/>
                <a:gd name="T41" fmla="*/ 10 h 11"/>
                <a:gd name="T42" fmla="*/ 9 w 9"/>
                <a:gd name="T43" fmla="*/ 11 h 11"/>
                <a:gd name="T44" fmla="*/ 9 w 9"/>
                <a:gd name="T4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1">
                  <a:moveTo>
                    <a:pt x="4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5" name="Freeform 504"/>
            <p:cNvSpPr>
              <a:spLocks/>
            </p:cNvSpPr>
            <p:nvPr/>
          </p:nvSpPr>
          <p:spPr bwMode="auto">
            <a:xfrm>
              <a:off x="7284572" y="2139297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6" name="Freeform 505"/>
            <p:cNvSpPr>
              <a:spLocks/>
            </p:cNvSpPr>
            <p:nvPr/>
          </p:nvSpPr>
          <p:spPr bwMode="auto">
            <a:xfrm>
              <a:off x="7282801" y="2141954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7" name="Freeform 506"/>
            <p:cNvSpPr>
              <a:spLocks/>
            </p:cNvSpPr>
            <p:nvPr/>
          </p:nvSpPr>
          <p:spPr bwMode="auto">
            <a:xfrm>
              <a:off x="7281915" y="2141954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8" name="Line 507"/>
            <p:cNvSpPr>
              <a:spLocks noChangeShapeType="1"/>
            </p:cNvSpPr>
            <p:nvPr/>
          </p:nvSpPr>
          <p:spPr bwMode="auto">
            <a:xfrm flipH="1">
              <a:off x="7281029" y="2142840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9" name="Freeform 508"/>
            <p:cNvSpPr>
              <a:spLocks/>
            </p:cNvSpPr>
            <p:nvPr/>
          </p:nvSpPr>
          <p:spPr bwMode="auto">
            <a:xfrm>
              <a:off x="7278372" y="2142840"/>
              <a:ext cx="2657" cy="8856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0 h 10"/>
                <a:gd name="T4" fmla="*/ 1 w 3"/>
                <a:gd name="T5" fmla="*/ 1 h 10"/>
                <a:gd name="T6" fmla="*/ 0 w 3"/>
                <a:gd name="T7" fmla="*/ 3 h 10"/>
                <a:gd name="T8" fmla="*/ 0 w 3"/>
                <a:gd name="T9" fmla="*/ 4 h 10"/>
                <a:gd name="T10" fmla="*/ 0 w 3"/>
                <a:gd name="T11" fmla="*/ 4 h 10"/>
                <a:gd name="T12" fmla="*/ 1 w 3"/>
                <a:gd name="T13" fmla="*/ 6 h 10"/>
                <a:gd name="T14" fmla="*/ 1 w 3"/>
                <a:gd name="T15" fmla="*/ 7 h 10"/>
                <a:gd name="T16" fmla="*/ 1 w 3"/>
                <a:gd name="T17" fmla="*/ 7 h 10"/>
                <a:gd name="T18" fmla="*/ 1 w 3"/>
                <a:gd name="T19" fmla="*/ 8 h 10"/>
                <a:gd name="T20" fmla="*/ 1 w 3"/>
                <a:gd name="T21" fmla="*/ 10 h 10"/>
                <a:gd name="T22" fmla="*/ 0 w 3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0" name="Line 509"/>
            <p:cNvSpPr>
              <a:spLocks noChangeShapeType="1"/>
            </p:cNvSpPr>
            <p:nvPr/>
          </p:nvSpPr>
          <p:spPr bwMode="auto">
            <a:xfrm flipH="1">
              <a:off x="7281029" y="2156124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1" name="Freeform 510"/>
            <p:cNvSpPr>
              <a:spLocks/>
            </p:cNvSpPr>
            <p:nvPr/>
          </p:nvSpPr>
          <p:spPr bwMode="auto">
            <a:xfrm>
              <a:off x="7278372" y="2157010"/>
              <a:ext cx="2657" cy="7085"/>
            </a:xfrm>
            <a:custGeom>
              <a:avLst/>
              <a:gdLst>
                <a:gd name="T0" fmla="*/ 3 w 3"/>
                <a:gd name="T1" fmla="*/ 0 h 8"/>
                <a:gd name="T2" fmla="*/ 3 w 3"/>
                <a:gd name="T3" fmla="*/ 0 h 8"/>
                <a:gd name="T4" fmla="*/ 3 w 3"/>
                <a:gd name="T5" fmla="*/ 2 h 8"/>
                <a:gd name="T6" fmla="*/ 3 w 3"/>
                <a:gd name="T7" fmla="*/ 2 h 8"/>
                <a:gd name="T8" fmla="*/ 1 w 3"/>
                <a:gd name="T9" fmla="*/ 4 h 8"/>
                <a:gd name="T10" fmla="*/ 0 w 3"/>
                <a:gd name="T11" fmla="*/ 4 h 8"/>
                <a:gd name="T12" fmla="*/ 0 w 3"/>
                <a:gd name="T13" fmla="*/ 6 h 8"/>
                <a:gd name="T14" fmla="*/ 0 w 3"/>
                <a:gd name="T15" fmla="*/ 6 h 8"/>
                <a:gd name="T16" fmla="*/ 0 w 3"/>
                <a:gd name="T17" fmla="*/ 6 h 8"/>
                <a:gd name="T18" fmla="*/ 0 w 3"/>
                <a:gd name="T19" fmla="*/ 7 h 8"/>
                <a:gd name="T20" fmla="*/ 1 w 3"/>
                <a:gd name="T21" fmla="*/ 7 h 8"/>
                <a:gd name="T22" fmla="*/ 1 w 3"/>
                <a:gd name="T23" fmla="*/ 7 h 8"/>
                <a:gd name="T24" fmla="*/ 3 w 3"/>
                <a:gd name="T25" fmla="*/ 8 h 8"/>
                <a:gd name="T26" fmla="*/ 3 w 3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2" name="Freeform 511"/>
            <p:cNvSpPr>
              <a:spLocks/>
            </p:cNvSpPr>
            <p:nvPr/>
          </p:nvSpPr>
          <p:spPr bwMode="auto">
            <a:xfrm>
              <a:off x="7267744" y="2164095"/>
              <a:ext cx="20370" cy="15942"/>
            </a:xfrm>
            <a:custGeom>
              <a:avLst/>
              <a:gdLst>
                <a:gd name="T0" fmla="*/ 15 w 23"/>
                <a:gd name="T1" fmla="*/ 0 h 18"/>
                <a:gd name="T2" fmla="*/ 17 w 23"/>
                <a:gd name="T3" fmla="*/ 2 h 18"/>
                <a:gd name="T4" fmla="*/ 19 w 23"/>
                <a:gd name="T5" fmla="*/ 2 h 18"/>
                <a:gd name="T6" fmla="*/ 22 w 23"/>
                <a:gd name="T7" fmla="*/ 2 h 18"/>
                <a:gd name="T8" fmla="*/ 22 w 23"/>
                <a:gd name="T9" fmla="*/ 2 h 18"/>
                <a:gd name="T10" fmla="*/ 23 w 23"/>
                <a:gd name="T11" fmla="*/ 2 h 18"/>
                <a:gd name="T12" fmla="*/ 23 w 23"/>
                <a:gd name="T13" fmla="*/ 3 h 18"/>
                <a:gd name="T14" fmla="*/ 23 w 23"/>
                <a:gd name="T15" fmla="*/ 4 h 18"/>
                <a:gd name="T16" fmla="*/ 23 w 23"/>
                <a:gd name="T17" fmla="*/ 4 h 18"/>
                <a:gd name="T18" fmla="*/ 23 w 23"/>
                <a:gd name="T19" fmla="*/ 6 h 18"/>
                <a:gd name="T20" fmla="*/ 23 w 23"/>
                <a:gd name="T21" fmla="*/ 6 h 18"/>
                <a:gd name="T22" fmla="*/ 22 w 23"/>
                <a:gd name="T23" fmla="*/ 6 h 18"/>
                <a:gd name="T24" fmla="*/ 22 w 23"/>
                <a:gd name="T25" fmla="*/ 6 h 18"/>
                <a:gd name="T26" fmla="*/ 20 w 23"/>
                <a:gd name="T27" fmla="*/ 6 h 18"/>
                <a:gd name="T28" fmla="*/ 19 w 23"/>
                <a:gd name="T29" fmla="*/ 6 h 18"/>
                <a:gd name="T30" fmla="*/ 19 w 23"/>
                <a:gd name="T31" fmla="*/ 7 h 18"/>
                <a:gd name="T32" fmla="*/ 17 w 23"/>
                <a:gd name="T33" fmla="*/ 7 h 18"/>
                <a:gd name="T34" fmla="*/ 17 w 23"/>
                <a:gd name="T35" fmla="*/ 7 h 18"/>
                <a:gd name="T36" fmla="*/ 16 w 23"/>
                <a:gd name="T37" fmla="*/ 9 h 18"/>
                <a:gd name="T38" fmla="*/ 15 w 23"/>
                <a:gd name="T39" fmla="*/ 10 h 18"/>
                <a:gd name="T40" fmla="*/ 15 w 23"/>
                <a:gd name="T41" fmla="*/ 10 h 18"/>
                <a:gd name="T42" fmla="*/ 15 w 23"/>
                <a:gd name="T43" fmla="*/ 10 h 18"/>
                <a:gd name="T44" fmla="*/ 16 w 23"/>
                <a:gd name="T45" fmla="*/ 11 h 18"/>
                <a:gd name="T46" fmla="*/ 16 w 23"/>
                <a:gd name="T47" fmla="*/ 11 h 18"/>
                <a:gd name="T48" fmla="*/ 16 w 23"/>
                <a:gd name="T49" fmla="*/ 11 h 18"/>
                <a:gd name="T50" fmla="*/ 17 w 23"/>
                <a:gd name="T51" fmla="*/ 11 h 18"/>
                <a:gd name="T52" fmla="*/ 19 w 23"/>
                <a:gd name="T53" fmla="*/ 13 h 18"/>
                <a:gd name="T54" fmla="*/ 20 w 23"/>
                <a:gd name="T55" fmla="*/ 13 h 18"/>
                <a:gd name="T56" fmla="*/ 20 w 23"/>
                <a:gd name="T57" fmla="*/ 13 h 18"/>
                <a:gd name="T58" fmla="*/ 20 w 23"/>
                <a:gd name="T59" fmla="*/ 13 h 18"/>
                <a:gd name="T60" fmla="*/ 20 w 23"/>
                <a:gd name="T61" fmla="*/ 14 h 18"/>
                <a:gd name="T62" fmla="*/ 20 w 23"/>
                <a:gd name="T63" fmla="*/ 14 h 18"/>
                <a:gd name="T64" fmla="*/ 20 w 23"/>
                <a:gd name="T65" fmla="*/ 14 h 18"/>
                <a:gd name="T66" fmla="*/ 19 w 23"/>
                <a:gd name="T67" fmla="*/ 14 h 18"/>
                <a:gd name="T68" fmla="*/ 16 w 23"/>
                <a:gd name="T69" fmla="*/ 15 h 18"/>
                <a:gd name="T70" fmla="*/ 16 w 23"/>
                <a:gd name="T71" fmla="*/ 17 h 18"/>
                <a:gd name="T72" fmla="*/ 15 w 23"/>
                <a:gd name="T73" fmla="*/ 15 h 18"/>
                <a:gd name="T74" fmla="*/ 13 w 23"/>
                <a:gd name="T75" fmla="*/ 15 h 18"/>
                <a:gd name="T76" fmla="*/ 13 w 23"/>
                <a:gd name="T77" fmla="*/ 15 h 18"/>
                <a:gd name="T78" fmla="*/ 12 w 23"/>
                <a:gd name="T79" fmla="*/ 15 h 18"/>
                <a:gd name="T80" fmla="*/ 12 w 23"/>
                <a:gd name="T81" fmla="*/ 15 h 18"/>
                <a:gd name="T82" fmla="*/ 12 w 23"/>
                <a:gd name="T83" fmla="*/ 15 h 18"/>
                <a:gd name="T84" fmla="*/ 12 w 23"/>
                <a:gd name="T85" fmla="*/ 15 h 18"/>
                <a:gd name="T86" fmla="*/ 12 w 23"/>
                <a:gd name="T87" fmla="*/ 17 h 18"/>
                <a:gd name="T88" fmla="*/ 12 w 23"/>
                <a:gd name="T89" fmla="*/ 17 h 18"/>
                <a:gd name="T90" fmla="*/ 11 w 23"/>
                <a:gd name="T91" fmla="*/ 17 h 18"/>
                <a:gd name="T92" fmla="*/ 9 w 23"/>
                <a:gd name="T93" fmla="*/ 17 h 18"/>
                <a:gd name="T94" fmla="*/ 8 w 23"/>
                <a:gd name="T95" fmla="*/ 17 h 18"/>
                <a:gd name="T96" fmla="*/ 5 w 23"/>
                <a:gd name="T97" fmla="*/ 18 h 18"/>
                <a:gd name="T98" fmla="*/ 3 w 23"/>
                <a:gd name="T99" fmla="*/ 18 h 18"/>
                <a:gd name="T100" fmla="*/ 1 w 23"/>
                <a:gd name="T101" fmla="*/ 17 h 18"/>
                <a:gd name="T102" fmla="*/ 0 w 23"/>
                <a:gd name="T103" fmla="*/ 18 h 18"/>
                <a:gd name="T104" fmla="*/ 0 w 23"/>
                <a:gd name="T10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" h="18">
                  <a:moveTo>
                    <a:pt x="15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3" name="Freeform 512"/>
            <p:cNvSpPr>
              <a:spLocks/>
            </p:cNvSpPr>
            <p:nvPr/>
          </p:nvSpPr>
          <p:spPr bwMode="auto">
            <a:xfrm>
              <a:off x="7264202" y="2180037"/>
              <a:ext cx="3543" cy="0"/>
            </a:xfrm>
            <a:custGeom>
              <a:avLst/>
              <a:gdLst>
                <a:gd name="T0" fmla="*/ 4 w 4"/>
                <a:gd name="T1" fmla="*/ 1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4" name="Freeform 513"/>
            <p:cNvSpPr>
              <a:spLocks/>
            </p:cNvSpPr>
            <p:nvPr/>
          </p:nvSpPr>
          <p:spPr bwMode="auto">
            <a:xfrm>
              <a:off x="7258002" y="2179151"/>
              <a:ext cx="6200" cy="886"/>
            </a:xfrm>
            <a:custGeom>
              <a:avLst/>
              <a:gdLst>
                <a:gd name="T0" fmla="*/ 7 w 7"/>
                <a:gd name="T1" fmla="*/ 1 h 1"/>
                <a:gd name="T2" fmla="*/ 7 w 7"/>
                <a:gd name="T3" fmla="*/ 1 h 1"/>
                <a:gd name="T4" fmla="*/ 4 w 7"/>
                <a:gd name="T5" fmla="*/ 1 h 1"/>
                <a:gd name="T6" fmla="*/ 4 w 7"/>
                <a:gd name="T7" fmla="*/ 0 h 1"/>
                <a:gd name="T8" fmla="*/ 4 w 7"/>
                <a:gd name="T9" fmla="*/ 0 h 1"/>
                <a:gd name="T10" fmla="*/ 3 w 7"/>
                <a:gd name="T11" fmla="*/ 0 h 1"/>
                <a:gd name="T12" fmla="*/ 3 w 7"/>
                <a:gd name="T13" fmla="*/ 1 h 1"/>
                <a:gd name="T14" fmla="*/ 0 w 7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lnTo>
                    <a:pt x="7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5" name="Freeform 514"/>
            <p:cNvSpPr>
              <a:spLocks/>
            </p:cNvSpPr>
            <p:nvPr/>
          </p:nvSpPr>
          <p:spPr bwMode="auto">
            <a:xfrm>
              <a:off x="7258002" y="218003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6" name="Freeform 515"/>
            <p:cNvSpPr>
              <a:spLocks/>
            </p:cNvSpPr>
            <p:nvPr/>
          </p:nvSpPr>
          <p:spPr bwMode="auto">
            <a:xfrm>
              <a:off x="7253574" y="2180037"/>
              <a:ext cx="4428" cy="886"/>
            </a:xfrm>
            <a:custGeom>
              <a:avLst/>
              <a:gdLst>
                <a:gd name="T0" fmla="*/ 5 w 5"/>
                <a:gd name="T1" fmla="*/ 1 h 1"/>
                <a:gd name="T2" fmla="*/ 4 w 5"/>
                <a:gd name="T3" fmla="*/ 1 h 1"/>
                <a:gd name="T4" fmla="*/ 1 w 5"/>
                <a:gd name="T5" fmla="*/ 0 h 1"/>
                <a:gd name="T6" fmla="*/ 1 w 5"/>
                <a:gd name="T7" fmla="*/ 0 h 1"/>
                <a:gd name="T8" fmla="*/ 0 w 5"/>
                <a:gd name="T9" fmla="*/ 1 h 1"/>
                <a:gd name="T10" fmla="*/ 0 w 5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4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7" name="Line 516"/>
            <p:cNvSpPr>
              <a:spLocks noChangeShapeType="1"/>
            </p:cNvSpPr>
            <p:nvPr/>
          </p:nvSpPr>
          <p:spPr bwMode="auto">
            <a:xfrm>
              <a:off x="7253574" y="218092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8" name="Freeform 517"/>
            <p:cNvSpPr>
              <a:spLocks/>
            </p:cNvSpPr>
            <p:nvPr/>
          </p:nvSpPr>
          <p:spPr bwMode="auto">
            <a:xfrm>
              <a:off x="7250032" y="218092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1 w 4"/>
                <a:gd name="T5" fmla="*/ 2 h 3"/>
                <a:gd name="T6" fmla="*/ 1 w 4"/>
                <a:gd name="T7" fmla="*/ 2 h 3"/>
                <a:gd name="T8" fmla="*/ 0 w 4"/>
                <a:gd name="T9" fmla="*/ 2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9" name="Freeform 518"/>
            <p:cNvSpPr>
              <a:spLocks/>
            </p:cNvSpPr>
            <p:nvPr/>
          </p:nvSpPr>
          <p:spPr bwMode="auto">
            <a:xfrm>
              <a:off x="7248260" y="2183580"/>
              <a:ext cx="1771" cy="0"/>
            </a:xfrm>
            <a:custGeom>
              <a:avLst/>
              <a:gdLst>
                <a:gd name="T0" fmla="*/ 2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0" name="Freeform 519"/>
            <p:cNvSpPr>
              <a:spLocks/>
            </p:cNvSpPr>
            <p:nvPr/>
          </p:nvSpPr>
          <p:spPr bwMode="auto">
            <a:xfrm>
              <a:off x="7248260" y="2183580"/>
              <a:ext cx="2657" cy="7971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1 h 9"/>
                <a:gd name="T4" fmla="*/ 2 w 3"/>
                <a:gd name="T5" fmla="*/ 1 h 9"/>
                <a:gd name="T6" fmla="*/ 2 w 3"/>
                <a:gd name="T7" fmla="*/ 4 h 9"/>
                <a:gd name="T8" fmla="*/ 3 w 3"/>
                <a:gd name="T9" fmla="*/ 4 h 9"/>
                <a:gd name="T10" fmla="*/ 3 w 3"/>
                <a:gd name="T11" fmla="*/ 7 h 9"/>
                <a:gd name="T12" fmla="*/ 3 w 3"/>
                <a:gd name="T13" fmla="*/ 7 h 9"/>
                <a:gd name="T14" fmla="*/ 3 w 3"/>
                <a:gd name="T15" fmla="*/ 8 h 9"/>
                <a:gd name="T16" fmla="*/ 3 w 3"/>
                <a:gd name="T17" fmla="*/ 9 h 9"/>
                <a:gd name="T18" fmla="*/ 3 w 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1" name="Freeform 520"/>
            <p:cNvSpPr>
              <a:spLocks/>
            </p:cNvSpPr>
            <p:nvPr/>
          </p:nvSpPr>
          <p:spPr bwMode="auto">
            <a:xfrm>
              <a:off x="7248260" y="2191550"/>
              <a:ext cx="2657" cy="2657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2 w 3"/>
                <a:gd name="T7" fmla="*/ 2 h 3"/>
                <a:gd name="T8" fmla="*/ 0 w 3"/>
                <a:gd name="T9" fmla="*/ 2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2" name="Freeform 521"/>
            <p:cNvSpPr>
              <a:spLocks/>
            </p:cNvSpPr>
            <p:nvPr/>
          </p:nvSpPr>
          <p:spPr bwMode="auto">
            <a:xfrm>
              <a:off x="7244718" y="2193322"/>
              <a:ext cx="3543" cy="886"/>
            </a:xfrm>
            <a:custGeom>
              <a:avLst/>
              <a:gdLst>
                <a:gd name="T0" fmla="*/ 4 w 4"/>
                <a:gd name="T1" fmla="*/ 1 h 1"/>
                <a:gd name="T2" fmla="*/ 3 w 4"/>
                <a:gd name="T3" fmla="*/ 1 h 1"/>
                <a:gd name="T4" fmla="*/ 3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3" name="Freeform 522"/>
            <p:cNvSpPr>
              <a:spLocks/>
            </p:cNvSpPr>
            <p:nvPr/>
          </p:nvSpPr>
          <p:spPr bwMode="auto">
            <a:xfrm>
              <a:off x="7240289" y="2193322"/>
              <a:ext cx="4428" cy="442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4 w 5"/>
                <a:gd name="T7" fmla="*/ 0 h 5"/>
                <a:gd name="T8" fmla="*/ 4 w 5"/>
                <a:gd name="T9" fmla="*/ 0 h 5"/>
                <a:gd name="T10" fmla="*/ 3 w 5"/>
                <a:gd name="T11" fmla="*/ 0 h 5"/>
                <a:gd name="T12" fmla="*/ 1 w 5"/>
                <a:gd name="T13" fmla="*/ 1 h 5"/>
                <a:gd name="T14" fmla="*/ 1 w 5"/>
                <a:gd name="T15" fmla="*/ 1 h 5"/>
                <a:gd name="T16" fmla="*/ 1 w 5"/>
                <a:gd name="T17" fmla="*/ 3 h 5"/>
                <a:gd name="T18" fmla="*/ 1 w 5"/>
                <a:gd name="T19" fmla="*/ 4 h 5"/>
                <a:gd name="T20" fmla="*/ 0 w 5"/>
                <a:gd name="T21" fmla="*/ 5 h 5"/>
                <a:gd name="T22" fmla="*/ 0 w 5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4" name="Freeform 523"/>
            <p:cNvSpPr>
              <a:spLocks/>
            </p:cNvSpPr>
            <p:nvPr/>
          </p:nvSpPr>
          <p:spPr bwMode="auto">
            <a:xfrm>
              <a:off x="7234976" y="2197750"/>
              <a:ext cx="5314" cy="5314"/>
            </a:xfrm>
            <a:custGeom>
              <a:avLst/>
              <a:gdLst>
                <a:gd name="T0" fmla="*/ 6 w 6"/>
                <a:gd name="T1" fmla="*/ 0 h 6"/>
                <a:gd name="T2" fmla="*/ 5 w 6"/>
                <a:gd name="T3" fmla="*/ 2 h 6"/>
                <a:gd name="T4" fmla="*/ 5 w 6"/>
                <a:gd name="T5" fmla="*/ 3 h 6"/>
                <a:gd name="T6" fmla="*/ 5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2 w 6"/>
                <a:gd name="T15" fmla="*/ 2 h 6"/>
                <a:gd name="T16" fmla="*/ 2 w 6"/>
                <a:gd name="T17" fmla="*/ 2 h 6"/>
                <a:gd name="T18" fmla="*/ 2 w 6"/>
                <a:gd name="T19" fmla="*/ 3 h 6"/>
                <a:gd name="T20" fmla="*/ 0 w 6"/>
                <a:gd name="T21" fmla="*/ 3 h 6"/>
                <a:gd name="T22" fmla="*/ 0 w 6"/>
                <a:gd name="T23" fmla="*/ 6 h 6"/>
                <a:gd name="T24" fmla="*/ 0 w 6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5" name="Line 524"/>
            <p:cNvSpPr>
              <a:spLocks noChangeShapeType="1"/>
            </p:cNvSpPr>
            <p:nvPr/>
          </p:nvSpPr>
          <p:spPr bwMode="auto">
            <a:xfrm flipH="1">
              <a:off x="7234090" y="2203064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6" name="Freeform 525"/>
            <p:cNvSpPr>
              <a:spLocks/>
            </p:cNvSpPr>
            <p:nvPr/>
          </p:nvSpPr>
          <p:spPr bwMode="auto">
            <a:xfrm>
              <a:off x="7234090" y="2204835"/>
              <a:ext cx="5314" cy="8856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 h 10"/>
                <a:gd name="T4" fmla="*/ 0 w 6"/>
                <a:gd name="T5" fmla="*/ 3 h 10"/>
                <a:gd name="T6" fmla="*/ 1 w 6"/>
                <a:gd name="T7" fmla="*/ 3 h 10"/>
                <a:gd name="T8" fmla="*/ 3 w 6"/>
                <a:gd name="T9" fmla="*/ 4 h 10"/>
                <a:gd name="T10" fmla="*/ 3 w 6"/>
                <a:gd name="T11" fmla="*/ 4 h 10"/>
                <a:gd name="T12" fmla="*/ 4 w 6"/>
                <a:gd name="T13" fmla="*/ 4 h 10"/>
                <a:gd name="T14" fmla="*/ 4 w 6"/>
                <a:gd name="T15" fmla="*/ 4 h 10"/>
                <a:gd name="T16" fmla="*/ 6 w 6"/>
                <a:gd name="T17" fmla="*/ 6 h 10"/>
                <a:gd name="T18" fmla="*/ 6 w 6"/>
                <a:gd name="T19" fmla="*/ 6 h 10"/>
                <a:gd name="T20" fmla="*/ 6 w 6"/>
                <a:gd name="T21" fmla="*/ 7 h 10"/>
                <a:gd name="T22" fmla="*/ 6 w 6"/>
                <a:gd name="T23" fmla="*/ 7 h 10"/>
                <a:gd name="T24" fmla="*/ 6 w 6"/>
                <a:gd name="T25" fmla="*/ 8 h 10"/>
                <a:gd name="T26" fmla="*/ 6 w 6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7" name="Freeform 526"/>
            <p:cNvSpPr>
              <a:spLocks/>
            </p:cNvSpPr>
            <p:nvPr/>
          </p:nvSpPr>
          <p:spPr bwMode="auto">
            <a:xfrm>
              <a:off x="7239404" y="2213692"/>
              <a:ext cx="3543" cy="620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0 h 7"/>
                <a:gd name="T4" fmla="*/ 0 w 4"/>
                <a:gd name="T5" fmla="*/ 0 h 7"/>
                <a:gd name="T6" fmla="*/ 0 w 4"/>
                <a:gd name="T7" fmla="*/ 0 h 7"/>
                <a:gd name="T8" fmla="*/ 1 w 4"/>
                <a:gd name="T9" fmla="*/ 1 h 7"/>
                <a:gd name="T10" fmla="*/ 1 w 4"/>
                <a:gd name="T11" fmla="*/ 1 h 7"/>
                <a:gd name="T12" fmla="*/ 2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4 w 4"/>
                <a:gd name="T19" fmla="*/ 4 h 7"/>
                <a:gd name="T20" fmla="*/ 4 w 4"/>
                <a:gd name="T21" fmla="*/ 5 h 7"/>
                <a:gd name="T22" fmla="*/ 4 w 4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8" name="Freeform 527"/>
            <p:cNvSpPr>
              <a:spLocks/>
            </p:cNvSpPr>
            <p:nvPr/>
          </p:nvSpPr>
          <p:spPr bwMode="auto">
            <a:xfrm>
              <a:off x="7242946" y="2219891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9" name="Freeform 528"/>
            <p:cNvSpPr>
              <a:spLocks/>
            </p:cNvSpPr>
            <p:nvPr/>
          </p:nvSpPr>
          <p:spPr bwMode="auto">
            <a:xfrm>
              <a:off x="7240289" y="2220777"/>
              <a:ext cx="4428" cy="6200"/>
            </a:xfrm>
            <a:custGeom>
              <a:avLst/>
              <a:gdLst>
                <a:gd name="T0" fmla="*/ 4 w 5"/>
                <a:gd name="T1" fmla="*/ 0 h 7"/>
                <a:gd name="T2" fmla="*/ 4 w 5"/>
                <a:gd name="T3" fmla="*/ 0 h 7"/>
                <a:gd name="T4" fmla="*/ 4 w 5"/>
                <a:gd name="T5" fmla="*/ 0 h 7"/>
                <a:gd name="T6" fmla="*/ 4 w 5"/>
                <a:gd name="T7" fmla="*/ 0 h 7"/>
                <a:gd name="T8" fmla="*/ 5 w 5"/>
                <a:gd name="T9" fmla="*/ 1 h 7"/>
                <a:gd name="T10" fmla="*/ 5 w 5"/>
                <a:gd name="T11" fmla="*/ 3 h 7"/>
                <a:gd name="T12" fmla="*/ 4 w 5"/>
                <a:gd name="T13" fmla="*/ 3 h 7"/>
                <a:gd name="T14" fmla="*/ 3 w 5"/>
                <a:gd name="T15" fmla="*/ 4 h 7"/>
                <a:gd name="T16" fmla="*/ 1 w 5"/>
                <a:gd name="T17" fmla="*/ 5 h 7"/>
                <a:gd name="T18" fmla="*/ 1 w 5"/>
                <a:gd name="T19" fmla="*/ 5 h 7"/>
                <a:gd name="T20" fmla="*/ 1 w 5"/>
                <a:gd name="T21" fmla="*/ 7 h 7"/>
                <a:gd name="T22" fmla="*/ 0 w 5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0" name="Freeform 529"/>
            <p:cNvSpPr>
              <a:spLocks/>
            </p:cNvSpPr>
            <p:nvPr/>
          </p:nvSpPr>
          <p:spPr bwMode="auto">
            <a:xfrm>
              <a:off x="7240289" y="2226976"/>
              <a:ext cx="0" cy="1771"/>
            </a:xfrm>
            <a:custGeom>
              <a:avLst/>
              <a:gdLst>
                <a:gd name="T0" fmla="*/ 0 h 2"/>
                <a:gd name="T1" fmla="*/ 1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1" name="Freeform 530"/>
            <p:cNvSpPr>
              <a:spLocks/>
            </p:cNvSpPr>
            <p:nvPr/>
          </p:nvSpPr>
          <p:spPr bwMode="auto">
            <a:xfrm>
              <a:off x="7243832" y="2237604"/>
              <a:ext cx="6200" cy="14170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1 w 7"/>
                <a:gd name="T5" fmla="*/ 0 h 16"/>
                <a:gd name="T6" fmla="*/ 1 w 7"/>
                <a:gd name="T7" fmla="*/ 0 h 16"/>
                <a:gd name="T8" fmla="*/ 1 w 7"/>
                <a:gd name="T9" fmla="*/ 1 h 16"/>
                <a:gd name="T10" fmla="*/ 1 w 7"/>
                <a:gd name="T11" fmla="*/ 2 h 16"/>
                <a:gd name="T12" fmla="*/ 3 w 7"/>
                <a:gd name="T13" fmla="*/ 2 h 16"/>
                <a:gd name="T14" fmla="*/ 3 w 7"/>
                <a:gd name="T15" fmla="*/ 4 h 16"/>
                <a:gd name="T16" fmla="*/ 3 w 7"/>
                <a:gd name="T17" fmla="*/ 4 h 16"/>
                <a:gd name="T18" fmla="*/ 3 w 7"/>
                <a:gd name="T19" fmla="*/ 5 h 16"/>
                <a:gd name="T20" fmla="*/ 4 w 7"/>
                <a:gd name="T21" fmla="*/ 7 h 16"/>
                <a:gd name="T22" fmla="*/ 4 w 7"/>
                <a:gd name="T23" fmla="*/ 8 h 16"/>
                <a:gd name="T24" fmla="*/ 4 w 7"/>
                <a:gd name="T25" fmla="*/ 8 h 16"/>
                <a:gd name="T26" fmla="*/ 4 w 7"/>
                <a:gd name="T27" fmla="*/ 9 h 16"/>
                <a:gd name="T28" fmla="*/ 4 w 7"/>
                <a:gd name="T29" fmla="*/ 9 h 16"/>
                <a:gd name="T30" fmla="*/ 4 w 7"/>
                <a:gd name="T31" fmla="*/ 9 h 16"/>
                <a:gd name="T32" fmla="*/ 4 w 7"/>
                <a:gd name="T33" fmla="*/ 11 h 16"/>
                <a:gd name="T34" fmla="*/ 4 w 7"/>
                <a:gd name="T35" fmla="*/ 11 h 16"/>
                <a:gd name="T36" fmla="*/ 5 w 7"/>
                <a:gd name="T37" fmla="*/ 11 h 16"/>
                <a:gd name="T38" fmla="*/ 5 w 7"/>
                <a:gd name="T39" fmla="*/ 12 h 16"/>
                <a:gd name="T40" fmla="*/ 5 w 7"/>
                <a:gd name="T41" fmla="*/ 12 h 16"/>
                <a:gd name="T42" fmla="*/ 5 w 7"/>
                <a:gd name="T43" fmla="*/ 12 h 16"/>
                <a:gd name="T44" fmla="*/ 5 w 7"/>
                <a:gd name="T45" fmla="*/ 13 h 16"/>
                <a:gd name="T46" fmla="*/ 7 w 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2" name="Freeform 531"/>
            <p:cNvSpPr>
              <a:spLocks/>
            </p:cNvSpPr>
            <p:nvPr/>
          </p:nvSpPr>
          <p:spPr bwMode="auto">
            <a:xfrm>
              <a:off x="7250032" y="2251774"/>
              <a:ext cx="7085" cy="6200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1 w 8"/>
                <a:gd name="T5" fmla="*/ 1 h 7"/>
                <a:gd name="T6" fmla="*/ 1 w 8"/>
                <a:gd name="T7" fmla="*/ 1 h 7"/>
                <a:gd name="T8" fmla="*/ 1 w 8"/>
                <a:gd name="T9" fmla="*/ 1 h 7"/>
                <a:gd name="T10" fmla="*/ 1 w 8"/>
                <a:gd name="T11" fmla="*/ 1 h 7"/>
                <a:gd name="T12" fmla="*/ 2 w 8"/>
                <a:gd name="T13" fmla="*/ 4 h 7"/>
                <a:gd name="T14" fmla="*/ 2 w 8"/>
                <a:gd name="T15" fmla="*/ 4 h 7"/>
                <a:gd name="T16" fmla="*/ 4 w 8"/>
                <a:gd name="T17" fmla="*/ 5 h 7"/>
                <a:gd name="T18" fmla="*/ 4 w 8"/>
                <a:gd name="T19" fmla="*/ 5 h 7"/>
                <a:gd name="T20" fmla="*/ 5 w 8"/>
                <a:gd name="T21" fmla="*/ 5 h 7"/>
                <a:gd name="T22" fmla="*/ 6 w 8"/>
                <a:gd name="T23" fmla="*/ 7 h 7"/>
                <a:gd name="T24" fmla="*/ 8 w 8"/>
                <a:gd name="T25" fmla="*/ 7 h 7"/>
                <a:gd name="T26" fmla="*/ 8 w 8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3" name="Freeform 532"/>
            <p:cNvSpPr>
              <a:spLocks/>
            </p:cNvSpPr>
            <p:nvPr/>
          </p:nvSpPr>
          <p:spPr bwMode="auto">
            <a:xfrm>
              <a:off x="7257117" y="2257974"/>
              <a:ext cx="1771" cy="0"/>
            </a:xfrm>
            <a:custGeom>
              <a:avLst/>
              <a:gdLst>
                <a:gd name="T0" fmla="*/ 0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4" name="Freeform 533"/>
            <p:cNvSpPr>
              <a:spLocks/>
            </p:cNvSpPr>
            <p:nvPr/>
          </p:nvSpPr>
          <p:spPr bwMode="auto">
            <a:xfrm>
              <a:off x="7258888" y="2255317"/>
              <a:ext cx="15942" cy="7085"/>
            </a:xfrm>
            <a:custGeom>
              <a:avLst/>
              <a:gdLst>
                <a:gd name="T0" fmla="*/ 0 w 18"/>
                <a:gd name="T1" fmla="*/ 3 h 8"/>
                <a:gd name="T2" fmla="*/ 3 w 18"/>
                <a:gd name="T3" fmla="*/ 3 h 8"/>
                <a:gd name="T4" fmla="*/ 5 w 18"/>
                <a:gd name="T5" fmla="*/ 3 h 8"/>
                <a:gd name="T6" fmla="*/ 7 w 18"/>
                <a:gd name="T7" fmla="*/ 1 h 8"/>
                <a:gd name="T8" fmla="*/ 7 w 18"/>
                <a:gd name="T9" fmla="*/ 1 h 8"/>
                <a:gd name="T10" fmla="*/ 10 w 18"/>
                <a:gd name="T11" fmla="*/ 0 h 8"/>
                <a:gd name="T12" fmla="*/ 10 w 18"/>
                <a:gd name="T13" fmla="*/ 0 h 8"/>
                <a:gd name="T14" fmla="*/ 11 w 18"/>
                <a:gd name="T15" fmla="*/ 0 h 8"/>
                <a:gd name="T16" fmla="*/ 14 w 18"/>
                <a:gd name="T17" fmla="*/ 1 h 8"/>
                <a:gd name="T18" fmla="*/ 14 w 18"/>
                <a:gd name="T19" fmla="*/ 1 h 8"/>
                <a:gd name="T20" fmla="*/ 15 w 18"/>
                <a:gd name="T21" fmla="*/ 3 h 8"/>
                <a:gd name="T22" fmla="*/ 17 w 18"/>
                <a:gd name="T23" fmla="*/ 4 h 8"/>
                <a:gd name="T24" fmla="*/ 18 w 18"/>
                <a:gd name="T25" fmla="*/ 4 h 8"/>
                <a:gd name="T26" fmla="*/ 18 w 18"/>
                <a:gd name="T27" fmla="*/ 4 h 8"/>
                <a:gd name="T28" fmla="*/ 18 w 18"/>
                <a:gd name="T29" fmla="*/ 5 h 8"/>
                <a:gd name="T30" fmla="*/ 17 w 18"/>
                <a:gd name="T31" fmla="*/ 7 h 8"/>
                <a:gd name="T32" fmla="*/ 17 w 18"/>
                <a:gd name="T33" fmla="*/ 8 h 8"/>
                <a:gd name="T34" fmla="*/ 17 w 18"/>
                <a:gd name="T3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8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5" name="Freeform 534"/>
            <p:cNvSpPr>
              <a:spLocks/>
            </p:cNvSpPr>
            <p:nvPr/>
          </p:nvSpPr>
          <p:spPr bwMode="auto">
            <a:xfrm>
              <a:off x="7273944" y="2262402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6" name="Freeform 535"/>
            <p:cNvSpPr>
              <a:spLocks/>
            </p:cNvSpPr>
            <p:nvPr/>
          </p:nvSpPr>
          <p:spPr bwMode="auto">
            <a:xfrm>
              <a:off x="7278372" y="2151696"/>
              <a:ext cx="3543" cy="442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1 h 5"/>
                <a:gd name="T4" fmla="*/ 1 w 4"/>
                <a:gd name="T5" fmla="*/ 1 h 5"/>
                <a:gd name="T6" fmla="*/ 1 w 4"/>
                <a:gd name="T7" fmla="*/ 1 h 5"/>
                <a:gd name="T8" fmla="*/ 1 w 4"/>
                <a:gd name="T9" fmla="*/ 2 h 5"/>
                <a:gd name="T10" fmla="*/ 4 w 4"/>
                <a:gd name="T11" fmla="*/ 4 h 5"/>
                <a:gd name="T12" fmla="*/ 4 w 4"/>
                <a:gd name="T13" fmla="*/ 4 h 5"/>
                <a:gd name="T14" fmla="*/ 4 w 4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7" name="Freeform 536"/>
            <p:cNvSpPr>
              <a:spLocks/>
            </p:cNvSpPr>
            <p:nvPr/>
          </p:nvSpPr>
          <p:spPr bwMode="auto">
            <a:xfrm>
              <a:off x="7425390" y="2307570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0 h 2"/>
                <a:gd name="T4" fmla="*/ 3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8" name="Freeform 537"/>
            <p:cNvSpPr>
              <a:spLocks/>
            </p:cNvSpPr>
            <p:nvPr/>
          </p:nvSpPr>
          <p:spPr bwMode="auto">
            <a:xfrm>
              <a:off x="7405906" y="2295171"/>
              <a:ext cx="19484" cy="14170"/>
            </a:xfrm>
            <a:custGeom>
              <a:avLst/>
              <a:gdLst>
                <a:gd name="T0" fmla="*/ 0 w 22"/>
                <a:gd name="T1" fmla="*/ 0 h 16"/>
                <a:gd name="T2" fmla="*/ 2 w 22"/>
                <a:gd name="T3" fmla="*/ 1 h 16"/>
                <a:gd name="T4" fmla="*/ 3 w 22"/>
                <a:gd name="T5" fmla="*/ 1 h 16"/>
                <a:gd name="T6" fmla="*/ 5 w 22"/>
                <a:gd name="T7" fmla="*/ 2 h 16"/>
                <a:gd name="T8" fmla="*/ 5 w 22"/>
                <a:gd name="T9" fmla="*/ 4 h 16"/>
                <a:gd name="T10" fmla="*/ 5 w 22"/>
                <a:gd name="T11" fmla="*/ 4 h 16"/>
                <a:gd name="T12" fmla="*/ 5 w 22"/>
                <a:gd name="T13" fmla="*/ 6 h 16"/>
                <a:gd name="T14" fmla="*/ 9 w 22"/>
                <a:gd name="T15" fmla="*/ 8 h 16"/>
                <a:gd name="T16" fmla="*/ 11 w 22"/>
                <a:gd name="T17" fmla="*/ 9 h 16"/>
                <a:gd name="T18" fmla="*/ 13 w 22"/>
                <a:gd name="T19" fmla="*/ 9 h 16"/>
                <a:gd name="T20" fmla="*/ 11 w 22"/>
                <a:gd name="T21" fmla="*/ 12 h 16"/>
                <a:gd name="T22" fmla="*/ 11 w 22"/>
                <a:gd name="T23" fmla="*/ 12 h 16"/>
                <a:gd name="T24" fmla="*/ 11 w 22"/>
                <a:gd name="T25" fmla="*/ 12 h 16"/>
                <a:gd name="T26" fmla="*/ 19 w 22"/>
                <a:gd name="T27" fmla="*/ 16 h 16"/>
                <a:gd name="T28" fmla="*/ 21 w 22"/>
                <a:gd name="T29" fmla="*/ 16 h 16"/>
                <a:gd name="T30" fmla="*/ 22 w 22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2" y="1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9" name="Freeform 538"/>
            <p:cNvSpPr>
              <a:spLocks/>
            </p:cNvSpPr>
            <p:nvPr/>
          </p:nvSpPr>
          <p:spPr bwMode="auto">
            <a:xfrm>
              <a:off x="7398820" y="2295171"/>
              <a:ext cx="7085" cy="886"/>
            </a:xfrm>
            <a:custGeom>
              <a:avLst/>
              <a:gdLst>
                <a:gd name="T0" fmla="*/ 0 w 8"/>
                <a:gd name="T1" fmla="*/ 1 h 1"/>
                <a:gd name="T2" fmla="*/ 2 w 8"/>
                <a:gd name="T3" fmla="*/ 1 h 1"/>
                <a:gd name="T4" fmla="*/ 3 w 8"/>
                <a:gd name="T5" fmla="*/ 0 h 1"/>
                <a:gd name="T6" fmla="*/ 3 w 8"/>
                <a:gd name="T7" fmla="*/ 0 h 1"/>
                <a:gd name="T8" fmla="*/ 4 w 8"/>
                <a:gd name="T9" fmla="*/ 0 h 1"/>
                <a:gd name="T10" fmla="*/ 6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0" name="Line 539"/>
            <p:cNvSpPr>
              <a:spLocks noChangeShapeType="1"/>
            </p:cNvSpPr>
            <p:nvPr/>
          </p:nvSpPr>
          <p:spPr bwMode="auto">
            <a:xfrm flipV="1">
              <a:off x="7291657" y="2245575"/>
              <a:ext cx="886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1" name="Freeform 540"/>
            <p:cNvSpPr>
              <a:spLocks/>
            </p:cNvSpPr>
            <p:nvPr/>
          </p:nvSpPr>
          <p:spPr bwMode="auto">
            <a:xfrm>
              <a:off x="7292543" y="2245575"/>
              <a:ext cx="5314" cy="6200"/>
            </a:xfrm>
            <a:custGeom>
              <a:avLst/>
              <a:gdLst>
                <a:gd name="T0" fmla="*/ 0 w 6"/>
                <a:gd name="T1" fmla="*/ 0 h 7"/>
                <a:gd name="T2" fmla="*/ 4 w 6"/>
                <a:gd name="T3" fmla="*/ 2 h 7"/>
                <a:gd name="T4" fmla="*/ 4 w 6"/>
                <a:gd name="T5" fmla="*/ 2 h 7"/>
                <a:gd name="T6" fmla="*/ 6 w 6"/>
                <a:gd name="T7" fmla="*/ 3 h 7"/>
                <a:gd name="T8" fmla="*/ 6 w 6"/>
                <a:gd name="T9" fmla="*/ 4 h 7"/>
                <a:gd name="T10" fmla="*/ 4 w 6"/>
                <a:gd name="T11" fmla="*/ 6 h 7"/>
                <a:gd name="T12" fmla="*/ 4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2" name="Freeform 541"/>
            <p:cNvSpPr>
              <a:spLocks/>
            </p:cNvSpPr>
            <p:nvPr/>
          </p:nvSpPr>
          <p:spPr bwMode="auto">
            <a:xfrm>
              <a:off x="7296085" y="2250889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4 w 6"/>
                <a:gd name="T5" fmla="*/ 1 h 1"/>
                <a:gd name="T6" fmla="*/ 6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3" name="Freeform 542"/>
            <p:cNvSpPr>
              <a:spLocks/>
            </p:cNvSpPr>
            <p:nvPr/>
          </p:nvSpPr>
          <p:spPr bwMode="auto">
            <a:xfrm>
              <a:off x="7374908" y="2288972"/>
              <a:ext cx="3543" cy="886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0 h 1"/>
                <a:gd name="T4" fmla="*/ 3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4" name="Freeform 543"/>
            <p:cNvSpPr>
              <a:spLocks/>
            </p:cNvSpPr>
            <p:nvPr/>
          </p:nvSpPr>
          <p:spPr bwMode="auto">
            <a:xfrm>
              <a:off x="7378450" y="2289857"/>
              <a:ext cx="20370" cy="6200"/>
            </a:xfrm>
            <a:custGeom>
              <a:avLst/>
              <a:gdLst>
                <a:gd name="T0" fmla="*/ 0 w 23"/>
                <a:gd name="T1" fmla="*/ 0 h 7"/>
                <a:gd name="T2" fmla="*/ 3 w 23"/>
                <a:gd name="T3" fmla="*/ 0 h 7"/>
                <a:gd name="T4" fmla="*/ 5 w 23"/>
                <a:gd name="T5" fmla="*/ 2 h 7"/>
                <a:gd name="T6" fmla="*/ 6 w 23"/>
                <a:gd name="T7" fmla="*/ 3 h 7"/>
                <a:gd name="T8" fmla="*/ 9 w 23"/>
                <a:gd name="T9" fmla="*/ 3 h 7"/>
                <a:gd name="T10" fmla="*/ 13 w 23"/>
                <a:gd name="T11" fmla="*/ 4 h 7"/>
                <a:gd name="T12" fmla="*/ 15 w 23"/>
                <a:gd name="T13" fmla="*/ 4 h 7"/>
                <a:gd name="T14" fmla="*/ 17 w 23"/>
                <a:gd name="T15" fmla="*/ 4 h 7"/>
                <a:gd name="T16" fmla="*/ 17 w 23"/>
                <a:gd name="T17" fmla="*/ 4 h 7"/>
                <a:gd name="T18" fmla="*/ 18 w 23"/>
                <a:gd name="T19" fmla="*/ 7 h 7"/>
                <a:gd name="T20" fmla="*/ 18 w 23"/>
                <a:gd name="T21" fmla="*/ 7 h 7"/>
                <a:gd name="T22" fmla="*/ 19 w 23"/>
                <a:gd name="T23" fmla="*/ 7 h 7"/>
                <a:gd name="T24" fmla="*/ 21 w 23"/>
                <a:gd name="T25" fmla="*/ 7 h 7"/>
                <a:gd name="T26" fmla="*/ 21 w 23"/>
                <a:gd name="T27" fmla="*/ 7 h 7"/>
                <a:gd name="T28" fmla="*/ 22 w 23"/>
                <a:gd name="T29" fmla="*/ 7 h 7"/>
                <a:gd name="T30" fmla="*/ 23 w 23"/>
                <a:gd name="T3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5" name="Line 544"/>
            <p:cNvSpPr>
              <a:spLocks noChangeShapeType="1"/>
            </p:cNvSpPr>
            <p:nvPr/>
          </p:nvSpPr>
          <p:spPr bwMode="auto">
            <a:xfrm>
              <a:off x="7336825" y="2274801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6" name="Freeform 545"/>
            <p:cNvSpPr>
              <a:spLocks/>
            </p:cNvSpPr>
            <p:nvPr/>
          </p:nvSpPr>
          <p:spPr bwMode="auto">
            <a:xfrm>
              <a:off x="7336825" y="2276573"/>
              <a:ext cx="13285" cy="8856"/>
            </a:xfrm>
            <a:custGeom>
              <a:avLst/>
              <a:gdLst>
                <a:gd name="T0" fmla="*/ 2 w 15"/>
                <a:gd name="T1" fmla="*/ 0 h 10"/>
                <a:gd name="T2" fmla="*/ 2 w 15"/>
                <a:gd name="T3" fmla="*/ 2 h 10"/>
                <a:gd name="T4" fmla="*/ 3 w 15"/>
                <a:gd name="T5" fmla="*/ 2 h 10"/>
                <a:gd name="T6" fmla="*/ 3 w 15"/>
                <a:gd name="T7" fmla="*/ 3 h 10"/>
                <a:gd name="T8" fmla="*/ 2 w 15"/>
                <a:gd name="T9" fmla="*/ 4 h 10"/>
                <a:gd name="T10" fmla="*/ 2 w 15"/>
                <a:gd name="T11" fmla="*/ 6 h 10"/>
                <a:gd name="T12" fmla="*/ 0 w 15"/>
                <a:gd name="T13" fmla="*/ 6 h 10"/>
                <a:gd name="T14" fmla="*/ 0 w 15"/>
                <a:gd name="T15" fmla="*/ 7 h 10"/>
                <a:gd name="T16" fmla="*/ 0 w 15"/>
                <a:gd name="T17" fmla="*/ 7 h 10"/>
                <a:gd name="T18" fmla="*/ 2 w 15"/>
                <a:gd name="T19" fmla="*/ 7 h 10"/>
                <a:gd name="T20" fmla="*/ 3 w 15"/>
                <a:gd name="T21" fmla="*/ 8 h 10"/>
                <a:gd name="T22" fmla="*/ 4 w 15"/>
                <a:gd name="T23" fmla="*/ 8 h 10"/>
                <a:gd name="T24" fmla="*/ 4 w 15"/>
                <a:gd name="T25" fmla="*/ 8 h 10"/>
                <a:gd name="T26" fmla="*/ 6 w 15"/>
                <a:gd name="T27" fmla="*/ 8 h 10"/>
                <a:gd name="T28" fmla="*/ 7 w 15"/>
                <a:gd name="T29" fmla="*/ 7 h 10"/>
                <a:gd name="T30" fmla="*/ 10 w 15"/>
                <a:gd name="T31" fmla="*/ 6 h 10"/>
                <a:gd name="T32" fmla="*/ 11 w 15"/>
                <a:gd name="T33" fmla="*/ 7 h 10"/>
                <a:gd name="T34" fmla="*/ 11 w 15"/>
                <a:gd name="T35" fmla="*/ 7 h 10"/>
                <a:gd name="T36" fmla="*/ 11 w 15"/>
                <a:gd name="T37" fmla="*/ 8 h 10"/>
                <a:gd name="T38" fmla="*/ 14 w 15"/>
                <a:gd name="T39" fmla="*/ 8 h 10"/>
                <a:gd name="T40" fmla="*/ 15 w 15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7" name="Freeform 546"/>
            <p:cNvSpPr>
              <a:spLocks/>
            </p:cNvSpPr>
            <p:nvPr/>
          </p:nvSpPr>
          <p:spPr bwMode="auto">
            <a:xfrm>
              <a:off x="7350110" y="2283658"/>
              <a:ext cx="2657" cy="1771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8" name="Freeform 547"/>
            <p:cNvSpPr>
              <a:spLocks/>
            </p:cNvSpPr>
            <p:nvPr/>
          </p:nvSpPr>
          <p:spPr bwMode="auto">
            <a:xfrm>
              <a:off x="7350995" y="2283658"/>
              <a:ext cx="5314" cy="6200"/>
            </a:xfrm>
            <a:custGeom>
              <a:avLst/>
              <a:gdLst>
                <a:gd name="T0" fmla="*/ 2 w 6"/>
                <a:gd name="T1" fmla="*/ 0 h 7"/>
                <a:gd name="T2" fmla="*/ 3 w 6"/>
                <a:gd name="T3" fmla="*/ 0 h 7"/>
                <a:gd name="T4" fmla="*/ 3 w 6"/>
                <a:gd name="T5" fmla="*/ 2 h 7"/>
                <a:gd name="T6" fmla="*/ 4 w 6"/>
                <a:gd name="T7" fmla="*/ 2 h 7"/>
                <a:gd name="T8" fmla="*/ 4 w 6"/>
                <a:gd name="T9" fmla="*/ 2 h 7"/>
                <a:gd name="T10" fmla="*/ 3 w 6"/>
                <a:gd name="T11" fmla="*/ 3 h 7"/>
                <a:gd name="T12" fmla="*/ 3 w 6"/>
                <a:gd name="T13" fmla="*/ 3 h 7"/>
                <a:gd name="T14" fmla="*/ 2 w 6"/>
                <a:gd name="T15" fmla="*/ 5 h 7"/>
                <a:gd name="T16" fmla="*/ 0 w 6"/>
                <a:gd name="T17" fmla="*/ 5 h 7"/>
                <a:gd name="T18" fmla="*/ 0 w 6"/>
                <a:gd name="T19" fmla="*/ 5 h 7"/>
                <a:gd name="T20" fmla="*/ 2 w 6"/>
                <a:gd name="T21" fmla="*/ 6 h 7"/>
                <a:gd name="T22" fmla="*/ 2 w 6"/>
                <a:gd name="T23" fmla="*/ 7 h 7"/>
                <a:gd name="T24" fmla="*/ 3 w 6"/>
                <a:gd name="T25" fmla="*/ 7 h 7"/>
                <a:gd name="T26" fmla="*/ 6 w 6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9" name="Freeform 548"/>
            <p:cNvSpPr>
              <a:spLocks/>
            </p:cNvSpPr>
            <p:nvPr/>
          </p:nvSpPr>
          <p:spPr bwMode="auto">
            <a:xfrm>
              <a:off x="7356309" y="2288972"/>
              <a:ext cx="18599" cy="2657"/>
            </a:xfrm>
            <a:custGeom>
              <a:avLst/>
              <a:gdLst>
                <a:gd name="T0" fmla="*/ 0 w 21"/>
                <a:gd name="T1" fmla="*/ 1 h 3"/>
                <a:gd name="T2" fmla="*/ 1 w 21"/>
                <a:gd name="T3" fmla="*/ 1 h 3"/>
                <a:gd name="T4" fmla="*/ 3 w 21"/>
                <a:gd name="T5" fmla="*/ 1 h 3"/>
                <a:gd name="T6" fmla="*/ 4 w 21"/>
                <a:gd name="T7" fmla="*/ 3 h 3"/>
                <a:gd name="T8" fmla="*/ 4 w 21"/>
                <a:gd name="T9" fmla="*/ 3 h 3"/>
                <a:gd name="T10" fmla="*/ 5 w 21"/>
                <a:gd name="T11" fmla="*/ 3 h 3"/>
                <a:gd name="T12" fmla="*/ 7 w 21"/>
                <a:gd name="T13" fmla="*/ 3 h 3"/>
                <a:gd name="T14" fmla="*/ 7 w 21"/>
                <a:gd name="T15" fmla="*/ 3 h 3"/>
                <a:gd name="T16" fmla="*/ 8 w 21"/>
                <a:gd name="T17" fmla="*/ 1 h 3"/>
                <a:gd name="T18" fmla="*/ 8 w 21"/>
                <a:gd name="T19" fmla="*/ 0 h 3"/>
                <a:gd name="T20" fmla="*/ 9 w 21"/>
                <a:gd name="T21" fmla="*/ 0 h 3"/>
                <a:gd name="T22" fmla="*/ 11 w 21"/>
                <a:gd name="T23" fmla="*/ 0 h 3"/>
                <a:gd name="T24" fmla="*/ 13 w 21"/>
                <a:gd name="T25" fmla="*/ 0 h 3"/>
                <a:gd name="T26" fmla="*/ 15 w 21"/>
                <a:gd name="T27" fmla="*/ 1 h 3"/>
                <a:gd name="T28" fmla="*/ 16 w 21"/>
                <a:gd name="T29" fmla="*/ 1 h 3"/>
                <a:gd name="T30" fmla="*/ 21 w 21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">
                  <a:moveTo>
                    <a:pt x="0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0" name="Freeform 549"/>
            <p:cNvSpPr>
              <a:spLocks/>
            </p:cNvSpPr>
            <p:nvPr/>
          </p:nvSpPr>
          <p:spPr bwMode="auto">
            <a:xfrm>
              <a:off x="7285457" y="2247346"/>
              <a:ext cx="6200" cy="3543"/>
            </a:xfrm>
            <a:custGeom>
              <a:avLst/>
              <a:gdLst>
                <a:gd name="T0" fmla="*/ 0 w 7"/>
                <a:gd name="T1" fmla="*/ 4 h 4"/>
                <a:gd name="T2" fmla="*/ 7 w 7"/>
                <a:gd name="T3" fmla="*/ 0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1" name="Freeform 550"/>
            <p:cNvSpPr>
              <a:spLocks/>
            </p:cNvSpPr>
            <p:nvPr/>
          </p:nvSpPr>
          <p:spPr bwMode="auto">
            <a:xfrm>
              <a:off x="7242946" y="223760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2" name="Freeform 551"/>
            <p:cNvSpPr>
              <a:spLocks/>
            </p:cNvSpPr>
            <p:nvPr/>
          </p:nvSpPr>
          <p:spPr bwMode="auto">
            <a:xfrm>
              <a:off x="7241175" y="2231405"/>
              <a:ext cx="1771" cy="6200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0 w 2"/>
                <a:gd name="T5" fmla="*/ 1 h 7"/>
                <a:gd name="T6" fmla="*/ 0 w 2"/>
                <a:gd name="T7" fmla="*/ 3 h 7"/>
                <a:gd name="T8" fmla="*/ 2 w 2"/>
                <a:gd name="T9" fmla="*/ 5 h 7"/>
                <a:gd name="T10" fmla="*/ 2 w 2"/>
                <a:gd name="T11" fmla="*/ 7 h 7"/>
                <a:gd name="T12" fmla="*/ 2 w 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3" name="Freeform 552"/>
            <p:cNvSpPr>
              <a:spLocks/>
            </p:cNvSpPr>
            <p:nvPr/>
          </p:nvSpPr>
          <p:spPr bwMode="auto">
            <a:xfrm>
              <a:off x="7240289" y="2228748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4" name="Line 553"/>
            <p:cNvSpPr>
              <a:spLocks noChangeShapeType="1"/>
            </p:cNvSpPr>
            <p:nvPr/>
          </p:nvSpPr>
          <p:spPr bwMode="auto">
            <a:xfrm>
              <a:off x="7275715" y="2263288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5" name="Freeform 554"/>
            <p:cNvSpPr>
              <a:spLocks/>
            </p:cNvSpPr>
            <p:nvPr/>
          </p:nvSpPr>
          <p:spPr bwMode="auto">
            <a:xfrm>
              <a:off x="7277487" y="2262402"/>
              <a:ext cx="1771" cy="88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6" name="Freeform 555"/>
            <p:cNvSpPr>
              <a:spLocks/>
            </p:cNvSpPr>
            <p:nvPr/>
          </p:nvSpPr>
          <p:spPr bwMode="auto">
            <a:xfrm>
              <a:off x="7278372" y="2259745"/>
              <a:ext cx="886" cy="2657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7" name="Freeform 556"/>
            <p:cNvSpPr>
              <a:spLocks/>
            </p:cNvSpPr>
            <p:nvPr/>
          </p:nvSpPr>
          <p:spPr bwMode="auto">
            <a:xfrm>
              <a:off x="7277487" y="2254431"/>
              <a:ext cx="3543" cy="5314"/>
            </a:xfrm>
            <a:custGeom>
              <a:avLst/>
              <a:gdLst>
                <a:gd name="T0" fmla="*/ 1 w 4"/>
                <a:gd name="T1" fmla="*/ 6 h 6"/>
                <a:gd name="T2" fmla="*/ 0 w 4"/>
                <a:gd name="T3" fmla="*/ 5 h 6"/>
                <a:gd name="T4" fmla="*/ 2 w 4"/>
                <a:gd name="T5" fmla="*/ 2 h 6"/>
                <a:gd name="T6" fmla="*/ 4 w 4"/>
                <a:gd name="T7" fmla="*/ 1 h 6"/>
                <a:gd name="T8" fmla="*/ 4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8" name="Freeform 557"/>
            <p:cNvSpPr>
              <a:spLocks/>
            </p:cNvSpPr>
            <p:nvPr/>
          </p:nvSpPr>
          <p:spPr bwMode="auto">
            <a:xfrm>
              <a:off x="7281029" y="2252660"/>
              <a:ext cx="886" cy="17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9" name="Freeform 558"/>
            <p:cNvSpPr>
              <a:spLocks/>
            </p:cNvSpPr>
            <p:nvPr/>
          </p:nvSpPr>
          <p:spPr bwMode="auto">
            <a:xfrm>
              <a:off x="7281915" y="2250889"/>
              <a:ext cx="3543" cy="1771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0" name="Freeform 559"/>
            <p:cNvSpPr>
              <a:spLocks/>
            </p:cNvSpPr>
            <p:nvPr/>
          </p:nvSpPr>
          <p:spPr bwMode="auto">
            <a:xfrm>
              <a:off x="7301399" y="2250889"/>
              <a:ext cx="11513" cy="7971"/>
            </a:xfrm>
            <a:custGeom>
              <a:avLst/>
              <a:gdLst>
                <a:gd name="T0" fmla="*/ 0 w 13"/>
                <a:gd name="T1" fmla="*/ 0 h 9"/>
                <a:gd name="T2" fmla="*/ 1 w 13"/>
                <a:gd name="T3" fmla="*/ 1 h 9"/>
                <a:gd name="T4" fmla="*/ 2 w 13"/>
                <a:gd name="T5" fmla="*/ 1 h 9"/>
                <a:gd name="T6" fmla="*/ 2 w 13"/>
                <a:gd name="T7" fmla="*/ 2 h 9"/>
                <a:gd name="T8" fmla="*/ 4 w 13"/>
                <a:gd name="T9" fmla="*/ 2 h 9"/>
                <a:gd name="T10" fmla="*/ 5 w 13"/>
                <a:gd name="T11" fmla="*/ 2 h 9"/>
                <a:gd name="T12" fmla="*/ 8 w 13"/>
                <a:gd name="T13" fmla="*/ 8 h 9"/>
                <a:gd name="T14" fmla="*/ 9 w 13"/>
                <a:gd name="T15" fmla="*/ 8 h 9"/>
                <a:gd name="T16" fmla="*/ 12 w 13"/>
                <a:gd name="T17" fmla="*/ 9 h 9"/>
                <a:gd name="T18" fmla="*/ 13 w 13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8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3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1" name="Freeform 560"/>
            <p:cNvSpPr>
              <a:spLocks/>
            </p:cNvSpPr>
            <p:nvPr/>
          </p:nvSpPr>
          <p:spPr bwMode="auto">
            <a:xfrm>
              <a:off x="7312913" y="2258860"/>
              <a:ext cx="14170" cy="10628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1 h 12"/>
                <a:gd name="T4" fmla="*/ 2 w 16"/>
                <a:gd name="T5" fmla="*/ 1 h 12"/>
                <a:gd name="T6" fmla="*/ 0 w 16"/>
                <a:gd name="T7" fmla="*/ 4 h 12"/>
                <a:gd name="T8" fmla="*/ 0 w 16"/>
                <a:gd name="T9" fmla="*/ 4 h 12"/>
                <a:gd name="T10" fmla="*/ 0 w 16"/>
                <a:gd name="T11" fmla="*/ 5 h 12"/>
                <a:gd name="T12" fmla="*/ 2 w 16"/>
                <a:gd name="T13" fmla="*/ 7 h 12"/>
                <a:gd name="T14" fmla="*/ 3 w 16"/>
                <a:gd name="T15" fmla="*/ 7 h 12"/>
                <a:gd name="T16" fmla="*/ 4 w 16"/>
                <a:gd name="T17" fmla="*/ 8 h 12"/>
                <a:gd name="T18" fmla="*/ 6 w 16"/>
                <a:gd name="T19" fmla="*/ 11 h 12"/>
                <a:gd name="T20" fmla="*/ 7 w 16"/>
                <a:gd name="T21" fmla="*/ 12 h 12"/>
                <a:gd name="T22" fmla="*/ 8 w 16"/>
                <a:gd name="T23" fmla="*/ 12 h 12"/>
                <a:gd name="T24" fmla="*/ 11 w 16"/>
                <a:gd name="T25" fmla="*/ 11 h 12"/>
                <a:gd name="T26" fmla="*/ 12 w 16"/>
                <a:gd name="T27" fmla="*/ 10 h 12"/>
                <a:gd name="T28" fmla="*/ 12 w 16"/>
                <a:gd name="T29" fmla="*/ 10 h 12"/>
                <a:gd name="T30" fmla="*/ 14 w 16"/>
                <a:gd name="T31" fmla="*/ 8 h 12"/>
                <a:gd name="T32" fmla="*/ 15 w 16"/>
                <a:gd name="T33" fmla="*/ 8 h 12"/>
                <a:gd name="T34" fmla="*/ 16 w 16"/>
                <a:gd name="T3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2" name="Freeform 561"/>
            <p:cNvSpPr>
              <a:spLocks/>
            </p:cNvSpPr>
            <p:nvPr/>
          </p:nvSpPr>
          <p:spPr bwMode="auto">
            <a:xfrm>
              <a:off x="7327083" y="2267716"/>
              <a:ext cx="5314" cy="1771"/>
            </a:xfrm>
            <a:custGeom>
              <a:avLst/>
              <a:gdLst>
                <a:gd name="T0" fmla="*/ 0 w 6"/>
                <a:gd name="T1" fmla="*/ 0 h 2"/>
                <a:gd name="T2" fmla="*/ 3 w 6"/>
                <a:gd name="T3" fmla="*/ 1 h 2"/>
                <a:gd name="T4" fmla="*/ 6 w 6"/>
                <a:gd name="T5" fmla="*/ 2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6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3" name="Freeform 562"/>
            <p:cNvSpPr>
              <a:spLocks/>
            </p:cNvSpPr>
            <p:nvPr/>
          </p:nvSpPr>
          <p:spPr bwMode="auto">
            <a:xfrm>
              <a:off x="7332397" y="2269487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4" name="Freeform 563"/>
            <p:cNvSpPr>
              <a:spLocks/>
            </p:cNvSpPr>
            <p:nvPr/>
          </p:nvSpPr>
          <p:spPr bwMode="auto">
            <a:xfrm>
              <a:off x="7335054" y="2272144"/>
              <a:ext cx="1771" cy="265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5" name="Freeform 564"/>
            <p:cNvSpPr>
              <a:spLocks/>
            </p:cNvSpPr>
            <p:nvPr/>
          </p:nvSpPr>
          <p:spPr bwMode="auto">
            <a:xfrm>
              <a:off x="7428932" y="2309342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3 w 4"/>
                <a:gd name="T11" fmla="*/ 3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6" name="Freeform 565"/>
            <p:cNvSpPr>
              <a:spLocks/>
            </p:cNvSpPr>
            <p:nvPr/>
          </p:nvSpPr>
          <p:spPr bwMode="auto">
            <a:xfrm>
              <a:off x="7431589" y="2312884"/>
              <a:ext cx="3543" cy="442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3 h 5"/>
                <a:gd name="T4" fmla="*/ 1 w 4"/>
                <a:gd name="T5" fmla="*/ 4 h 5"/>
                <a:gd name="T6" fmla="*/ 4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4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7" name="Freeform 566"/>
            <p:cNvSpPr>
              <a:spLocks/>
            </p:cNvSpPr>
            <p:nvPr/>
          </p:nvSpPr>
          <p:spPr bwMode="auto">
            <a:xfrm>
              <a:off x="7435132" y="2317312"/>
              <a:ext cx="10628" cy="6200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3 w 12"/>
                <a:gd name="T5" fmla="*/ 2 h 7"/>
                <a:gd name="T6" fmla="*/ 3 w 12"/>
                <a:gd name="T7" fmla="*/ 2 h 7"/>
                <a:gd name="T8" fmla="*/ 5 w 12"/>
                <a:gd name="T9" fmla="*/ 4 h 7"/>
                <a:gd name="T10" fmla="*/ 5 w 12"/>
                <a:gd name="T11" fmla="*/ 4 h 7"/>
                <a:gd name="T12" fmla="*/ 7 w 12"/>
                <a:gd name="T13" fmla="*/ 6 h 7"/>
                <a:gd name="T14" fmla="*/ 7 w 12"/>
                <a:gd name="T15" fmla="*/ 6 h 7"/>
                <a:gd name="T16" fmla="*/ 8 w 12"/>
                <a:gd name="T17" fmla="*/ 6 h 7"/>
                <a:gd name="T18" fmla="*/ 9 w 12"/>
                <a:gd name="T19" fmla="*/ 6 h 7"/>
                <a:gd name="T20" fmla="*/ 11 w 12"/>
                <a:gd name="T21" fmla="*/ 7 h 7"/>
                <a:gd name="T22" fmla="*/ 12 w 12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8" name="Freeform 567"/>
            <p:cNvSpPr>
              <a:spLocks/>
            </p:cNvSpPr>
            <p:nvPr/>
          </p:nvSpPr>
          <p:spPr bwMode="auto">
            <a:xfrm>
              <a:off x="7448417" y="2322626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1 w 4"/>
                <a:gd name="T5" fmla="*/ 1 h 1"/>
                <a:gd name="T6" fmla="*/ 4 w 4"/>
                <a:gd name="T7" fmla="*/ 1 h 1"/>
                <a:gd name="T8" fmla="*/ 4 w 4"/>
                <a:gd name="T9" fmla="*/ 1 h 1"/>
                <a:gd name="T10" fmla="*/ 4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29" name="Line 568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0" name="Freeform 569"/>
            <p:cNvSpPr>
              <a:spLocks/>
            </p:cNvSpPr>
            <p:nvPr/>
          </p:nvSpPr>
          <p:spPr bwMode="auto">
            <a:xfrm>
              <a:off x="7456387" y="2324398"/>
              <a:ext cx="2657" cy="0"/>
            </a:xfrm>
            <a:custGeom>
              <a:avLst/>
              <a:gdLst>
                <a:gd name="T0" fmla="*/ 0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1" name="Line 570"/>
            <p:cNvSpPr>
              <a:spLocks noChangeShapeType="1"/>
            </p:cNvSpPr>
            <p:nvPr/>
          </p:nvSpPr>
          <p:spPr bwMode="auto">
            <a:xfrm>
              <a:off x="7451959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2" name="Line 571"/>
            <p:cNvSpPr>
              <a:spLocks noChangeShapeType="1"/>
            </p:cNvSpPr>
            <p:nvPr/>
          </p:nvSpPr>
          <p:spPr bwMode="auto">
            <a:xfrm>
              <a:off x="7453730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3" name="Line 572"/>
            <p:cNvSpPr>
              <a:spLocks noChangeShapeType="1"/>
            </p:cNvSpPr>
            <p:nvPr/>
          </p:nvSpPr>
          <p:spPr bwMode="auto">
            <a:xfrm>
              <a:off x="7453730" y="2323512"/>
              <a:ext cx="1771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4" name="Line 573"/>
            <p:cNvSpPr>
              <a:spLocks noChangeShapeType="1"/>
            </p:cNvSpPr>
            <p:nvPr/>
          </p:nvSpPr>
          <p:spPr bwMode="auto">
            <a:xfrm>
              <a:off x="7456387" y="232439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5" name="Line 574"/>
            <p:cNvSpPr>
              <a:spLocks noChangeShapeType="1"/>
            </p:cNvSpPr>
            <p:nvPr/>
          </p:nvSpPr>
          <p:spPr bwMode="auto">
            <a:xfrm>
              <a:off x="7452845" y="2323512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6" name="Line 575"/>
            <p:cNvSpPr>
              <a:spLocks noChangeShapeType="1"/>
            </p:cNvSpPr>
            <p:nvPr/>
          </p:nvSpPr>
          <p:spPr bwMode="auto">
            <a:xfrm>
              <a:off x="7452845" y="2323512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7" name="Freeform 576"/>
            <p:cNvSpPr>
              <a:spLocks/>
            </p:cNvSpPr>
            <p:nvPr/>
          </p:nvSpPr>
          <p:spPr bwMode="auto">
            <a:xfrm>
              <a:off x="7455502" y="2324398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8" name="Line 577"/>
            <p:cNvSpPr>
              <a:spLocks noChangeShapeType="1"/>
            </p:cNvSpPr>
            <p:nvPr/>
          </p:nvSpPr>
          <p:spPr bwMode="auto">
            <a:xfrm flipV="1">
              <a:off x="7493585" y="2337682"/>
              <a:ext cx="4428" cy="1771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9" name="Freeform 578"/>
            <p:cNvSpPr>
              <a:spLocks/>
            </p:cNvSpPr>
            <p:nvPr/>
          </p:nvSpPr>
          <p:spPr bwMode="auto">
            <a:xfrm>
              <a:off x="7715882" y="2773421"/>
              <a:ext cx="6200" cy="7085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4 h 8"/>
                <a:gd name="T4" fmla="*/ 0 w 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1" y="4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0" name="Freeform 579"/>
            <p:cNvSpPr>
              <a:spLocks/>
            </p:cNvSpPr>
            <p:nvPr/>
          </p:nvSpPr>
          <p:spPr bwMode="auto">
            <a:xfrm>
              <a:off x="7715882" y="2780507"/>
              <a:ext cx="0" cy="6200"/>
            </a:xfrm>
            <a:custGeom>
              <a:avLst/>
              <a:gdLst>
                <a:gd name="T0" fmla="*/ 0 h 7"/>
                <a:gd name="T1" fmla="*/ 1 h 7"/>
                <a:gd name="T2" fmla="*/ 4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1" name="Line 580"/>
            <p:cNvSpPr>
              <a:spLocks noChangeShapeType="1"/>
            </p:cNvSpPr>
            <p:nvPr/>
          </p:nvSpPr>
          <p:spPr bwMode="auto">
            <a:xfrm flipH="1">
              <a:off x="7714996" y="2786706"/>
              <a:ext cx="886" cy="44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2" name="Freeform 581"/>
            <p:cNvSpPr>
              <a:spLocks/>
            </p:cNvSpPr>
            <p:nvPr/>
          </p:nvSpPr>
          <p:spPr bwMode="auto">
            <a:xfrm>
              <a:off x="7714996" y="2791134"/>
              <a:ext cx="3543" cy="15942"/>
            </a:xfrm>
            <a:custGeom>
              <a:avLst/>
              <a:gdLst>
                <a:gd name="T0" fmla="*/ 0 w 4"/>
                <a:gd name="T1" fmla="*/ 0 h 18"/>
                <a:gd name="T2" fmla="*/ 0 w 4"/>
                <a:gd name="T3" fmla="*/ 8 h 18"/>
                <a:gd name="T4" fmla="*/ 4 w 4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0" y="8"/>
                  </a:lnTo>
                  <a:lnTo>
                    <a:pt x="4" y="1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3" name="Freeform 582"/>
            <p:cNvSpPr>
              <a:spLocks/>
            </p:cNvSpPr>
            <p:nvPr/>
          </p:nvSpPr>
          <p:spPr bwMode="auto">
            <a:xfrm>
              <a:off x="7718539" y="2807076"/>
              <a:ext cx="7085" cy="10628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5 h 12"/>
                <a:gd name="T4" fmla="*/ 5 w 8"/>
                <a:gd name="T5" fmla="*/ 8 h 12"/>
                <a:gd name="T6" fmla="*/ 8 w 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8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4" name="Freeform 583"/>
            <p:cNvSpPr>
              <a:spLocks/>
            </p:cNvSpPr>
            <p:nvPr/>
          </p:nvSpPr>
          <p:spPr bwMode="auto">
            <a:xfrm>
              <a:off x="7725624" y="2817704"/>
              <a:ext cx="4428" cy="7971"/>
            </a:xfrm>
            <a:custGeom>
              <a:avLst/>
              <a:gdLst>
                <a:gd name="T0" fmla="*/ 0 w 5"/>
                <a:gd name="T1" fmla="*/ 0 h 9"/>
                <a:gd name="T2" fmla="*/ 3 w 5"/>
                <a:gd name="T3" fmla="*/ 4 h 9"/>
                <a:gd name="T4" fmla="*/ 5 w 5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3" y="4"/>
                  </a:lnTo>
                  <a:lnTo>
                    <a:pt x="5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5" name="Freeform 584"/>
            <p:cNvSpPr>
              <a:spLocks/>
            </p:cNvSpPr>
            <p:nvPr/>
          </p:nvSpPr>
          <p:spPr bwMode="auto">
            <a:xfrm>
              <a:off x="7730052" y="2825675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2 w 4"/>
                <a:gd name="T3" fmla="*/ 3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2" y="3"/>
                  </a:lnTo>
                  <a:lnTo>
                    <a:pt x="4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6" name="Freeform 585"/>
            <p:cNvSpPr>
              <a:spLocks/>
            </p:cNvSpPr>
            <p:nvPr/>
          </p:nvSpPr>
          <p:spPr bwMode="auto">
            <a:xfrm>
              <a:off x="7733595" y="2832760"/>
              <a:ext cx="15056" cy="12399"/>
            </a:xfrm>
            <a:custGeom>
              <a:avLst/>
              <a:gdLst>
                <a:gd name="T0" fmla="*/ 0 w 17"/>
                <a:gd name="T1" fmla="*/ 0 h 14"/>
                <a:gd name="T2" fmla="*/ 8 w 17"/>
                <a:gd name="T3" fmla="*/ 7 h 14"/>
                <a:gd name="T4" fmla="*/ 17 w 17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8" y="7"/>
                  </a:lnTo>
                  <a:lnTo>
                    <a:pt x="17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47" name="Freeform 586"/>
            <p:cNvSpPr>
              <a:spLocks/>
            </p:cNvSpPr>
            <p:nvPr/>
          </p:nvSpPr>
          <p:spPr bwMode="auto">
            <a:xfrm>
              <a:off x="7748651" y="2795563"/>
              <a:ext cx="402084" cy="125762"/>
            </a:xfrm>
            <a:custGeom>
              <a:avLst/>
              <a:gdLst>
                <a:gd name="T0" fmla="*/ 5 w 454"/>
                <a:gd name="T1" fmla="*/ 60 h 142"/>
                <a:gd name="T2" fmla="*/ 27 w 454"/>
                <a:gd name="T3" fmla="*/ 69 h 142"/>
                <a:gd name="T4" fmla="*/ 31 w 454"/>
                <a:gd name="T5" fmla="*/ 71 h 142"/>
                <a:gd name="T6" fmla="*/ 52 w 454"/>
                <a:gd name="T7" fmla="*/ 73 h 142"/>
                <a:gd name="T8" fmla="*/ 67 w 454"/>
                <a:gd name="T9" fmla="*/ 73 h 142"/>
                <a:gd name="T10" fmla="*/ 75 w 454"/>
                <a:gd name="T11" fmla="*/ 71 h 142"/>
                <a:gd name="T12" fmla="*/ 107 w 454"/>
                <a:gd name="T13" fmla="*/ 67 h 142"/>
                <a:gd name="T14" fmla="*/ 120 w 454"/>
                <a:gd name="T15" fmla="*/ 65 h 142"/>
                <a:gd name="T16" fmla="*/ 140 w 454"/>
                <a:gd name="T17" fmla="*/ 57 h 142"/>
                <a:gd name="T18" fmla="*/ 151 w 454"/>
                <a:gd name="T19" fmla="*/ 56 h 142"/>
                <a:gd name="T20" fmla="*/ 182 w 454"/>
                <a:gd name="T21" fmla="*/ 61 h 142"/>
                <a:gd name="T22" fmla="*/ 187 w 454"/>
                <a:gd name="T23" fmla="*/ 61 h 142"/>
                <a:gd name="T24" fmla="*/ 193 w 454"/>
                <a:gd name="T25" fmla="*/ 61 h 142"/>
                <a:gd name="T26" fmla="*/ 211 w 454"/>
                <a:gd name="T27" fmla="*/ 57 h 142"/>
                <a:gd name="T28" fmla="*/ 224 w 454"/>
                <a:gd name="T29" fmla="*/ 52 h 142"/>
                <a:gd name="T30" fmla="*/ 256 w 454"/>
                <a:gd name="T31" fmla="*/ 26 h 142"/>
                <a:gd name="T32" fmla="*/ 279 w 454"/>
                <a:gd name="T33" fmla="*/ 4 h 142"/>
                <a:gd name="T34" fmla="*/ 287 w 454"/>
                <a:gd name="T35" fmla="*/ 0 h 142"/>
                <a:gd name="T36" fmla="*/ 295 w 454"/>
                <a:gd name="T37" fmla="*/ 3 h 142"/>
                <a:gd name="T38" fmla="*/ 306 w 454"/>
                <a:gd name="T39" fmla="*/ 9 h 142"/>
                <a:gd name="T40" fmla="*/ 315 w 454"/>
                <a:gd name="T41" fmla="*/ 15 h 142"/>
                <a:gd name="T42" fmla="*/ 333 w 454"/>
                <a:gd name="T43" fmla="*/ 29 h 142"/>
                <a:gd name="T44" fmla="*/ 333 w 454"/>
                <a:gd name="T45" fmla="*/ 33 h 142"/>
                <a:gd name="T46" fmla="*/ 329 w 454"/>
                <a:gd name="T47" fmla="*/ 37 h 142"/>
                <a:gd name="T48" fmla="*/ 328 w 454"/>
                <a:gd name="T49" fmla="*/ 40 h 142"/>
                <a:gd name="T50" fmla="*/ 334 w 454"/>
                <a:gd name="T51" fmla="*/ 44 h 142"/>
                <a:gd name="T52" fmla="*/ 356 w 454"/>
                <a:gd name="T53" fmla="*/ 50 h 142"/>
                <a:gd name="T54" fmla="*/ 360 w 454"/>
                <a:gd name="T55" fmla="*/ 57 h 142"/>
                <a:gd name="T56" fmla="*/ 363 w 454"/>
                <a:gd name="T57" fmla="*/ 73 h 142"/>
                <a:gd name="T58" fmla="*/ 365 w 454"/>
                <a:gd name="T59" fmla="*/ 80 h 142"/>
                <a:gd name="T60" fmla="*/ 367 w 454"/>
                <a:gd name="T61" fmla="*/ 83 h 142"/>
                <a:gd name="T62" fmla="*/ 384 w 454"/>
                <a:gd name="T63" fmla="*/ 98 h 142"/>
                <a:gd name="T64" fmla="*/ 402 w 454"/>
                <a:gd name="T65" fmla="*/ 108 h 142"/>
                <a:gd name="T66" fmla="*/ 408 w 454"/>
                <a:gd name="T67" fmla="*/ 113 h 142"/>
                <a:gd name="T68" fmla="*/ 423 w 454"/>
                <a:gd name="T69" fmla="*/ 121 h 142"/>
                <a:gd name="T70" fmla="*/ 431 w 454"/>
                <a:gd name="T71" fmla="*/ 129 h 142"/>
                <a:gd name="T72" fmla="*/ 437 w 454"/>
                <a:gd name="T73" fmla="*/ 134 h 142"/>
                <a:gd name="T74" fmla="*/ 454 w 454"/>
                <a:gd name="T7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4" h="142">
                  <a:moveTo>
                    <a:pt x="0" y="56"/>
                  </a:moveTo>
                  <a:lnTo>
                    <a:pt x="5" y="60"/>
                  </a:lnTo>
                  <a:lnTo>
                    <a:pt x="16" y="68"/>
                  </a:lnTo>
                  <a:lnTo>
                    <a:pt x="27" y="69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43" y="72"/>
                  </a:lnTo>
                  <a:lnTo>
                    <a:pt x="52" y="73"/>
                  </a:lnTo>
                  <a:lnTo>
                    <a:pt x="59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75" y="71"/>
                  </a:lnTo>
                  <a:lnTo>
                    <a:pt x="94" y="68"/>
                  </a:lnTo>
                  <a:lnTo>
                    <a:pt x="107" y="67"/>
                  </a:lnTo>
                  <a:lnTo>
                    <a:pt x="118" y="65"/>
                  </a:lnTo>
                  <a:lnTo>
                    <a:pt x="120" y="65"/>
                  </a:lnTo>
                  <a:lnTo>
                    <a:pt x="139" y="59"/>
                  </a:lnTo>
                  <a:lnTo>
                    <a:pt x="140" y="57"/>
                  </a:lnTo>
                  <a:lnTo>
                    <a:pt x="144" y="57"/>
                  </a:lnTo>
                  <a:lnTo>
                    <a:pt x="151" y="56"/>
                  </a:lnTo>
                  <a:lnTo>
                    <a:pt x="168" y="57"/>
                  </a:lnTo>
                  <a:lnTo>
                    <a:pt x="182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93" y="61"/>
                  </a:lnTo>
                  <a:lnTo>
                    <a:pt x="207" y="59"/>
                  </a:lnTo>
                  <a:lnTo>
                    <a:pt x="211" y="57"/>
                  </a:lnTo>
                  <a:lnTo>
                    <a:pt x="214" y="54"/>
                  </a:lnTo>
                  <a:lnTo>
                    <a:pt x="224" y="52"/>
                  </a:lnTo>
                  <a:lnTo>
                    <a:pt x="240" y="41"/>
                  </a:lnTo>
                  <a:lnTo>
                    <a:pt x="256" y="26"/>
                  </a:lnTo>
                  <a:lnTo>
                    <a:pt x="272" y="14"/>
                  </a:lnTo>
                  <a:lnTo>
                    <a:pt x="279" y="4"/>
                  </a:lnTo>
                  <a:lnTo>
                    <a:pt x="282" y="3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95" y="3"/>
                  </a:lnTo>
                  <a:lnTo>
                    <a:pt x="296" y="3"/>
                  </a:lnTo>
                  <a:lnTo>
                    <a:pt x="306" y="9"/>
                  </a:lnTo>
                  <a:lnTo>
                    <a:pt x="314" y="14"/>
                  </a:lnTo>
                  <a:lnTo>
                    <a:pt x="315" y="15"/>
                  </a:lnTo>
                  <a:lnTo>
                    <a:pt x="322" y="22"/>
                  </a:lnTo>
                  <a:lnTo>
                    <a:pt x="333" y="29"/>
                  </a:lnTo>
                  <a:lnTo>
                    <a:pt x="333" y="33"/>
                  </a:lnTo>
                  <a:lnTo>
                    <a:pt x="333" y="33"/>
                  </a:lnTo>
                  <a:lnTo>
                    <a:pt x="329" y="36"/>
                  </a:lnTo>
                  <a:lnTo>
                    <a:pt x="329" y="37"/>
                  </a:lnTo>
                  <a:lnTo>
                    <a:pt x="329" y="38"/>
                  </a:lnTo>
                  <a:lnTo>
                    <a:pt x="328" y="40"/>
                  </a:lnTo>
                  <a:lnTo>
                    <a:pt x="332" y="42"/>
                  </a:lnTo>
                  <a:lnTo>
                    <a:pt x="334" y="44"/>
                  </a:lnTo>
                  <a:lnTo>
                    <a:pt x="345" y="48"/>
                  </a:lnTo>
                  <a:lnTo>
                    <a:pt x="356" y="50"/>
                  </a:lnTo>
                  <a:lnTo>
                    <a:pt x="356" y="52"/>
                  </a:lnTo>
                  <a:lnTo>
                    <a:pt x="360" y="57"/>
                  </a:lnTo>
                  <a:lnTo>
                    <a:pt x="361" y="64"/>
                  </a:lnTo>
                  <a:lnTo>
                    <a:pt x="363" y="73"/>
                  </a:lnTo>
                  <a:lnTo>
                    <a:pt x="363" y="75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7" y="83"/>
                  </a:lnTo>
                  <a:lnTo>
                    <a:pt x="377" y="91"/>
                  </a:lnTo>
                  <a:lnTo>
                    <a:pt x="384" y="98"/>
                  </a:lnTo>
                  <a:lnTo>
                    <a:pt x="390" y="103"/>
                  </a:lnTo>
                  <a:lnTo>
                    <a:pt x="402" y="108"/>
                  </a:lnTo>
                  <a:lnTo>
                    <a:pt x="408" y="113"/>
                  </a:lnTo>
                  <a:lnTo>
                    <a:pt x="408" y="113"/>
                  </a:lnTo>
                  <a:lnTo>
                    <a:pt x="419" y="117"/>
                  </a:lnTo>
                  <a:lnTo>
                    <a:pt x="423" y="121"/>
                  </a:lnTo>
                  <a:lnTo>
                    <a:pt x="430" y="127"/>
                  </a:lnTo>
                  <a:lnTo>
                    <a:pt x="431" y="129"/>
                  </a:lnTo>
                  <a:lnTo>
                    <a:pt x="435" y="134"/>
                  </a:lnTo>
                  <a:lnTo>
                    <a:pt x="437" y="134"/>
                  </a:lnTo>
                  <a:lnTo>
                    <a:pt x="444" y="138"/>
                  </a:lnTo>
                  <a:lnTo>
                    <a:pt x="454" y="14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8" name="Freeform 597"/>
            <p:cNvSpPr>
              <a:spLocks/>
            </p:cNvSpPr>
            <p:nvPr/>
          </p:nvSpPr>
          <p:spPr bwMode="auto">
            <a:xfrm>
              <a:off x="7722082" y="2742424"/>
              <a:ext cx="21256" cy="30998"/>
            </a:xfrm>
            <a:custGeom>
              <a:avLst/>
              <a:gdLst>
                <a:gd name="T0" fmla="*/ 24 w 24"/>
                <a:gd name="T1" fmla="*/ 0 h 35"/>
                <a:gd name="T2" fmla="*/ 24 w 24"/>
                <a:gd name="T3" fmla="*/ 8 h 35"/>
                <a:gd name="T4" fmla="*/ 21 w 24"/>
                <a:gd name="T5" fmla="*/ 15 h 35"/>
                <a:gd name="T6" fmla="*/ 16 w 24"/>
                <a:gd name="T7" fmla="*/ 21 h 35"/>
                <a:gd name="T8" fmla="*/ 9 w 24"/>
                <a:gd name="T9" fmla="*/ 29 h 35"/>
                <a:gd name="T10" fmla="*/ 7 w 24"/>
                <a:gd name="T11" fmla="*/ 32 h 35"/>
                <a:gd name="T12" fmla="*/ 4 w 24"/>
                <a:gd name="T13" fmla="*/ 33 h 35"/>
                <a:gd name="T14" fmla="*/ 0 w 2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lnTo>
                    <a:pt x="24" y="8"/>
                  </a:lnTo>
                  <a:lnTo>
                    <a:pt x="21" y="15"/>
                  </a:lnTo>
                  <a:lnTo>
                    <a:pt x="16" y="21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9" name="Freeform 598"/>
            <p:cNvSpPr>
              <a:spLocks/>
            </p:cNvSpPr>
            <p:nvPr/>
          </p:nvSpPr>
          <p:spPr bwMode="auto">
            <a:xfrm>
              <a:off x="6967510" y="2254431"/>
              <a:ext cx="17713" cy="5314"/>
            </a:xfrm>
            <a:custGeom>
              <a:avLst/>
              <a:gdLst>
                <a:gd name="T0" fmla="*/ 0 w 20"/>
                <a:gd name="T1" fmla="*/ 0 h 6"/>
                <a:gd name="T2" fmla="*/ 3 w 20"/>
                <a:gd name="T3" fmla="*/ 0 h 6"/>
                <a:gd name="T4" fmla="*/ 4 w 20"/>
                <a:gd name="T5" fmla="*/ 0 h 6"/>
                <a:gd name="T6" fmla="*/ 4 w 20"/>
                <a:gd name="T7" fmla="*/ 0 h 6"/>
                <a:gd name="T8" fmla="*/ 6 w 20"/>
                <a:gd name="T9" fmla="*/ 0 h 6"/>
                <a:gd name="T10" fmla="*/ 6 w 20"/>
                <a:gd name="T11" fmla="*/ 0 h 6"/>
                <a:gd name="T12" fmla="*/ 6 w 20"/>
                <a:gd name="T13" fmla="*/ 0 h 6"/>
                <a:gd name="T14" fmla="*/ 7 w 20"/>
                <a:gd name="T15" fmla="*/ 0 h 6"/>
                <a:gd name="T16" fmla="*/ 7 w 20"/>
                <a:gd name="T17" fmla="*/ 0 h 6"/>
                <a:gd name="T18" fmla="*/ 8 w 20"/>
                <a:gd name="T19" fmla="*/ 0 h 6"/>
                <a:gd name="T20" fmla="*/ 8 w 20"/>
                <a:gd name="T21" fmla="*/ 0 h 6"/>
                <a:gd name="T22" fmla="*/ 10 w 20"/>
                <a:gd name="T23" fmla="*/ 0 h 6"/>
                <a:gd name="T24" fmla="*/ 10 w 20"/>
                <a:gd name="T25" fmla="*/ 0 h 6"/>
                <a:gd name="T26" fmla="*/ 10 w 20"/>
                <a:gd name="T27" fmla="*/ 0 h 6"/>
                <a:gd name="T28" fmla="*/ 11 w 20"/>
                <a:gd name="T29" fmla="*/ 1 h 6"/>
                <a:gd name="T30" fmla="*/ 14 w 20"/>
                <a:gd name="T31" fmla="*/ 1 h 6"/>
                <a:gd name="T32" fmla="*/ 14 w 20"/>
                <a:gd name="T33" fmla="*/ 1 h 6"/>
                <a:gd name="T34" fmla="*/ 14 w 20"/>
                <a:gd name="T35" fmla="*/ 2 h 6"/>
                <a:gd name="T36" fmla="*/ 15 w 20"/>
                <a:gd name="T37" fmla="*/ 4 h 6"/>
                <a:gd name="T38" fmla="*/ 15 w 20"/>
                <a:gd name="T39" fmla="*/ 4 h 6"/>
                <a:gd name="T40" fmla="*/ 15 w 20"/>
                <a:gd name="T41" fmla="*/ 5 h 6"/>
                <a:gd name="T42" fmla="*/ 16 w 20"/>
                <a:gd name="T43" fmla="*/ 5 h 6"/>
                <a:gd name="T44" fmla="*/ 18 w 20"/>
                <a:gd name="T45" fmla="*/ 5 h 6"/>
                <a:gd name="T46" fmla="*/ 18 w 20"/>
                <a:gd name="T47" fmla="*/ 5 h 6"/>
                <a:gd name="T48" fmla="*/ 18 w 20"/>
                <a:gd name="T49" fmla="*/ 5 h 6"/>
                <a:gd name="T50" fmla="*/ 19 w 20"/>
                <a:gd name="T51" fmla="*/ 6 h 6"/>
                <a:gd name="T52" fmla="*/ 19 w 20"/>
                <a:gd name="T53" fmla="*/ 6 h 6"/>
                <a:gd name="T54" fmla="*/ 20 w 20"/>
                <a:gd name="T5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0" name="Freeform 599"/>
            <p:cNvSpPr>
              <a:spLocks/>
            </p:cNvSpPr>
            <p:nvPr/>
          </p:nvSpPr>
          <p:spPr bwMode="auto">
            <a:xfrm>
              <a:off x="6985223" y="2259745"/>
              <a:ext cx="0" cy="1771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1" name="Freeform 600"/>
            <p:cNvSpPr>
              <a:spLocks/>
            </p:cNvSpPr>
            <p:nvPr/>
          </p:nvSpPr>
          <p:spPr bwMode="auto">
            <a:xfrm>
              <a:off x="6985223" y="2261517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3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2" name="Freeform 601"/>
            <p:cNvSpPr>
              <a:spLocks/>
            </p:cNvSpPr>
            <p:nvPr/>
          </p:nvSpPr>
          <p:spPr bwMode="auto">
            <a:xfrm>
              <a:off x="6987880" y="2262402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3" name="Line 602"/>
            <p:cNvSpPr>
              <a:spLocks noChangeShapeType="1"/>
            </p:cNvSpPr>
            <p:nvPr/>
          </p:nvSpPr>
          <p:spPr bwMode="auto">
            <a:xfrm>
              <a:off x="6988766" y="2263288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4" name="Freeform 603"/>
            <p:cNvSpPr>
              <a:spLocks/>
            </p:cNvSpPr>
            <p:nvPr/>
          </p:nvSpPr>
          <p:spPr bwMode="auto">
            <a:xfrm>
              <a:off x="6988766" y="2263288"/>
              <a:ext cx="2657" cy="1771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5" name="Freeform 604"/>
            <p:cNvSpPr>
              <a:spLocks/>
            </p:cNvSpPr>
            <p:nvPr/>
          </p:nvSpPr>
          <p:spPr bwMode="auto">
            <a:xfrm>
              <a:off x="6991422" y="2265059"/>
              <a:ext cx="3543" cy="7085"/>
            </a:xfrm>
            <a:custGeom>
              <a:avLst/>
              <a:gdLst>
                <a:gd name="T0" fmla="*/ 0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1 w 4"/>
                <a:gd name="T7" fmla="*/ 3 h 8"/>
                <a:gd name="T8" fmla="*/ 3 w 4"/>
                <a:gd name="T9" fmla="*/ 4 h 8"/>
                <a:gd name="T10" fmla="*/ 3 w 4"/>
                <a:gd name="T11" fmla="*/ 4 h 8"/>
                <a:gd name="T12" fmla="*/ 4 w 4"/>
                <a:gd name="T13" fmla="*/ 5 h 8"/>
                <a:gd name="T14" fmla="*/ 4 w 4"/>
                <a:gd name="T15" fmla="*/ 7 h 8"/>
                <a:gd name="T16" fmla="*/ 4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6" name="Freeform 605"/>
            <p:cNvSpPr>
              <a:spLocks/>
            </p:cNvSpPr>
            <p:nvPr/>
          </p:nvSpPr>
          <p:spPr bwMode="auto">
            <a:xfrm>
              <a:off x="6994965" y="2272144"/>
              <a:ext cx="1771" cy="886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67" name="Freeform 606"/>
            <p:cNvSpPr>
              <a:spLocks/>
            </p:cNvSpPr>
            <p:nvPr/>
          </p:nvSpPr>
          <p:spPr bwMode="auto">
            <a:xfrm>
              <a:off x="6996736" y="2273030"/>
              <a:ext cx="3543" cy="265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2 h 3"/>
                <a:gd name="T6" fmla="*/ 0 w 4"/>
                <a:gd name="T7" fmla="*/ 2 h 3"/>
                <a:gd name="T8" fmla="*/ 0 w 4"/>
                <a:gd name="T9" fmla="*/ 2 h 3"/>
                <a:gd name="T10" fmla="*/ 1 w 4"/>
                <a:gd name="T11" fmla="*/ 2 h 3"/>
                <a:gd name="T12" fmla="*/ 1 w 4"/>
                <a:gd name="T13" fmla="*/ 2 h 3"/>
                <a:gd name="T14" fmla="*/ 1 w 4"/>
                <a:gd name="T15" fmla="*/ 2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3 h 3"/>
                <a:gd name="T22" fmla="*/ 2 w 4"/>
                <a:gd name="T23" fmla="*/ 3 h 3"/>
                <a:gd name="T24" fmla="*/ 2 w 4"/>
                <a:gd name="T25" fmla="*/ 3 h 3"/>
                <a:gd name="T26" fmla="*/ 2 w 4"/>
                <a:gd name="T27" fmla="*/ 3 h 3"/>
                <a:gd name="T28" fmla="*/ 2 w 4"/>
                <a:gd name="T29" fmla="*/ 3 h 3"/>
                <a:gd name="T30" fmla="*/ 2 w 4"/>
                <a:gd name="T31" fmla="*/ 3 h 3"/>
                <a:gd name="T32" fmla="*/ 4 w 4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grpSp>
          <p:nvGrpSpPr>
            <p:cNvPr id="368" name="Group 808"/>
            <p:cNvGrpSpPr>
              <a:grpSpLocks/>
            </p:cNvGrpSpPr>
            <p:nvPr/>
          </p:nvGrpSpPr>
          <p:grpSpPr bwMode="auto">
            <a:xfrm>
              <a:off x="6827577" y="2275687"/>
              <a:ext cx="593384" cy="580985"/>
              <a:chOff x="2839" y="2581"/>
              <a:chExt cx="670" cy="656"/>
            </a:xfrm>
          </p:grpSpPr>
          <p:sp>
            <p:nvSpPr>
              <p:cNvPr id="369" name="Line 608"/>
              <p:cNvSpPr>
                <a:spLocks noChangeShapeType="1"/>
              </p:cNvSpPr>
              <p:nvPr/>
            </p:nvSpPr>
            <p:spPr bwMode="auto">
              <a:xfrm flipH="1">
                <a:off x="3032" y="2581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0" name="Freeform 609"/>
              <p:cNvSpPr>
                <a:spLocks/>
              </p:cNvSpPr>
              <p:nvPr/>
            </p:nvSpPr>
            <p:spPr bwMode="auto">
              <a:xfrm>
                <a:off x="3032" y="2582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2 w 10"/>
                  <a:gd name="T5" fmla="*/ 0 h 7"/>
                  <a:gd name="T6" fmla="*/ 2 w 10"/>
                  <a:gd name="T7" fmla="*/ 0 h 7"/>
                  <a:gd name="T8" fmla="*/ 2 w 10"/>
                  <a:gd name="T9" fmla="*/ 0 h 7"/>
                  <a:gd name="T10" fmla="*/ 3 w 10"/>
                  <a:gd name="T11" fmla="*/ 2 h 7"/>
                  <a:gd name="T12" fmla="*/ 3 w 10"/>
                  <a:gd name="T13" fmla="*/ 2 h 7"/>
                  <a:gd name="T14" fmla="*/ 3 w 10"/>
                  <a:gd name="T15" fmla="*/ 2 h 7"/>
                  <a:gd name="T16" fmla="*/ 3 w 10"/>
                  <a:gd name="T17" fmla="*/ 2 h 7"/>
                  <a:gd name="T18" fmla="*/ 3 w 10"/>
                  <a:gd name="T19" fmla="*/ 2 h 7"/>
                  <a:gd name="T20" fmla="*/ 3 w 10"/>
                  <a:gd name="T21" fmla="*/ 3 h 7"/>
                  <a:gd name="T22" fmla="*/ 3 w 10"/>
                  <a:gd name="T23" fmla="*/ 3 h 7"/>
                  <a:gd name="T24" fmla="*/ 3 w 10"/>
                  <a:gd name="T25" fmla="*/ 3 h 7"/>
                  <a:gd name="T26" fmla="*/ 3 w 10"/>
                  <a:gd name="T27" fmla="*/ 4 h 7"/>
                  <a:gd name="T28" fmla="*/ 4 w 10"/>
                  <a:gd name="T29" fmla="*/ 4 h 7"/>
                  <a:gd name="T30" fmla="*/ 4 w 10"/>
                  <a:gd name="T31" fmla="*/ 6 h 7"/>
                  <a:gd name="T32" fmla="*/ 6 w 10"/>
                  <a:gd name="T33" fmla="*/ 6 h 7"/>
                  <a:gd name="T34" fmla="*/ 6 w 10"/>
                  <a:gd name="T35" fmla="*/ 6 h 7"/>
                  <a:gd name="T36" fmla="*/ 6 w 10"/>
                  <a:gd name="T37" fmla="*/ 6 h 7"/>
                  <a:gd name="T38" fmla="*/ 7 w 10"/>
                  <a:gd name="T39" fmla="*/ 6 h 7"/>
                  <a:gd name="T40" fmla="*/ 7 w 10"/>
                  <a:gd name="T41" fmla="*/ 6 h 7"/>
                  <a:gd name="T42" fmla="*/ 7 w 10"/>
                  <a:gd name="T43" fmla="*/ 7 h 7"/>
                  <a:gd name="T44" fmla="*/ 8 w 10"/>
                  <a:gd name="T45" fmla="*/ 7 h 7"/>
                  <a:gd name="T46" fmla="*/ 10 w 10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1" name="Freeform 610"/>
              <p:cNvSpPr>
                <a:spLocks/>
              </p:cNvSpPr>
              <p:nvPr/>
            </p:nvSpPr>
            <p:spPr bwMode="auto">
              <a:xfrm>
                <a:off x="3042" y="258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1 w 4"/>
                  <a:gd name="T5" fmla="*/ 1 h 3"/>
                  <a:gd name="T6" fmla="*/ 2 w 4"/>
                  <a:gd name="T7" fmla="*/ 1 h 3"/>
                  <a:gd name="T8" fmla="*/ 2 w 4"/>
                  <a:gd name="T9" fmla="*/ 1 h 3"/>
                  <a:gd name="T10" fmla="*/ 2 w 4"/>
                  <a:gd name="T11" fmla="*/ 1 h 3"/>
                  <a:gd name="T12" fmla="*/ 2 w 4"/>
                  <a:gd name="T13" fmla="*/ 3 h 3"/>
                  <a:gd name="T14" fmla="*/ 2 w 4"/>
                  <a:gd name="T15" fmla="*/ 3 h 3"/>
                  <a:gd name="T16" fmla="*/ 4 w 4"/>
                  <a:gd name="T17" fmla="*/ 3 h 3"/>
                  <a:gd name="T18" fmla="*/ 4 w 4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2" name="Freeform 611"/>
              <p:cNvSpPr>
                <a:spLocks/>
              </p:cNvSpPr>
              <p:nvPr/>
            </p:nvSpPr>
            <p:spPr bwMode="auto">
              <a:xfrm>
                <a:off x="3046" y="259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0 w 4"/>
                  <a:gd name="T5" fmla="*/ 1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3 h 4"/>
                  <a:gd name="T12" fmla="*/ 1 w 4"/>
                  <a:gd name="T13" fmla="*/ 3 h 4"/>
                  <a:gd name="T14" fmla="*/ 1 w 4"/>
                  <a:gd name="T15" fmla="*/ 3 h 4"/>
                  <a:gd name="T16" fmla="*/ 1 w 4"/>
                  <a:gd name="T17" fmla="*/ 3 h 4"/>
                  <a:gd name="T18" fmla="*/ 2 w 4"/>
                  <a:gd name="T19" fmla="*/ 4 h 4"/>
                  <a:gd name="T20" fmla="*/ 2 w 4"/>
                  <a:gd name="T21" fmla="*/ 4 h 4"/>
                  <a:gd name="T22" fmla="*/ 2 w 4"/>
                  <a:gd name="T23" fmla="*/ 4 h 4"/>
                  <a:gd name="T24" fmla="*/ 4 w 4"/>
                  <a:gd name="T25" fmla="*/ 4 h 4"/>
                  <a:gd name="T26" fmla="*/ 4 w 4"/>
                  <a:gd name="T2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3" name="Freeform 612"/>
              <p:cNvSpPr>
                <a:spLocks/>
              </p:cNvSpPr>
              <p:nvPr/>
            </p:nvSpPr>
            <p:spPr bwMode="auto">
              <a:xfrm>
                <a:off x="3050" y="259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4" name="Freeform 613"/>
              <p:cNvSpPr>
                <a:spLocks/>
              </p:cNvSpPr>
              <p:nvPr/>
            </p:nvSpPr>
            <p:spPr bwMode="auto">
              <a:xfrm>
                <a:off x="3052" y="259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1 h 4"/>
                  <a:gd name="T6" fmla="*/ 2 w 6"/>
                  <a:gd name="T7" fmla="*/ 1 h 4"/>
                  <a:gd name="T8" fmla="*/ 2 w 6"/>
                  <a:gd name="T9" fmla="*/ 1 h 4"/>
                  <a:gd name="T10" fmla="*/ 3 w 6"/>
                  <a:gd name="T11" fmla="*/ 2 h 4"/>
                  <a:gd name="T12" fmla="*/ 3 w 6"/>
                  <a:gd name="T13" fmla="*/ 2 h 4"/>
                  <a:gd name="T14" fmla="*/ 3 w 6"/>
                  <a:gd name="T15" fmla="*/ 4 h 4"/>
                  <a:gd name="T16" fmla="*/ 5 w 6"/>
                  <a:gd name="T17" fmla="*/ 4 h 4"/>
                  <a:gd name="T18" fmla="*/ 6 w 6"/>
                  <a:gd name="T19" fmla="*/ 4 h 4"/>
                  <a:gd name="T20" fmla="*/ 6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5" name="Freeform 614"/>
              <p:cNvSpPr>
                <a:spLocks/>
              </p:cNvSpPr>
              <p:nvPr/>
            </p:nvSpPr>
            <p:spPr bwMode="auto">
              <a:xfrm>
                <a:off x="3058" y="260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6" name="Freeform 615"/>
              <p:cNvSpPr>
                <a:spLocks/>
              </p:cNvSpPr>
              <p:nvPr/>
            </p:nvSpPr>
            <p:spPr bwMode="auto">
              <a:xfrm>
                <a:off x="3059" y="260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2 w 7"/>
                  <a:gd name="T7" fmla="*/ 2 h 7"/>
                  <a:gd name="T8" fmla="*/ 3 w 7"/>
                  <a:gd name="T9" fmla="*/ 2 h 7"/>
                  <a:gd name="T10" fmla="*/ 4 w 7"/>
                  <a:gd name="T11" fmla="*/ 3 h 7"/>
                  <a:gd name="T12" fmla="*/ 6 w 7"/>
                  <a:gd name="T13" fmla="*/ 4 h 7"/>
                  <a:gd name="T14" fmla="*/ 6 w 7"/>
                  <a:gd name="T15" fmla="*/ 6 h 7"/>
                  <a:gd name="T16" fmla="*/ 7 w 7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7" name="Freeform 616"/>
              <p:cNvSpPr>
                <a:spLocks/>
              </p:cNvSpPr>
              <p:nvPr/>
            </p:nvSpPr>
            <p:spPr bwMode="auto">
              <a:xfrm>
                <a:off x="3066" y="261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0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8" name="Freeform 617"/>
              <p:cNvSpPr>
                <a:spLocks/>
              </p:cNvSpPr>
              <p:nvPr/>
            </p:nvSpPr>
            <p:spPr bwMode="auto">
              <a:xfrm>
                <a:off x="3067" y="26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9" name="Freeform 618"/>
              <p:cNvSpPr>
                <a:spLocks/>
              </p:cNvSpPr>
              <p:nvPr/>
            </p:nvSpPr>
            <p:spPr bwMode="auto">
              <a:xfrm>
                <a:off x="3069" y="261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1 w 2"/>
                  <a:gd name="T13" fmla="*/ 1 h 3"/>
                  <a:gd name="T14" fmla="*/ 1 w 2"/>
                  <a:gd name="T15" fmla="*/ 1 h 3"/>
                  <a:gd name="T16" fmla="*/ 1 w 2"/>
                  <a:gd name="T17" fmla="*/ 1 h 3"/>
                  <a:gd name="T18" fmla="*/ 1 w 2"/>
                  <a:gd name="T19" fmla="*/ 3 h 3"/>
                  <a:gd name="T20" fmla="*/ 2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0" name="Line 619"/>
              <p:cNvSpPr>
                <a:spLocks noChangeShapeType="1"/>
              </p:cNvSpPr>
              <p:nvPr/>
            </p:nvSpPr>
            <p:spPr bwMode="auto">
              <a:xfrm>
                <a:off x="3071" y="2619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1" name="Freeform 620"/>
              <p:cNvSpPr>
                <a:spLocks/>
              </p:cNvSpPr>
              <p:nvPr/>
            </p:nvSpPr>
            <p:spPr bwMode="auto">
              <a:xfrm>
                <a:off x="3071" y="2620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3 h 4"/>
                  <a:gd name="T18" fmla="*/ 2 w 3"/>
                  <a:gd name="T19" fmla="*/ 3 h 4"/>
                  <a:gd name="T20" fmla="*/ 2 w 3"/>
                  <a:gd name="T21" fmla="*/ 3 h 4"/>
                  <a:gd name="T22" fmla="*/ 3 w 3"/>
                  <a:gd name="T23" fmla="*/ 3 h 4"/>
                  <a:gd name="T24" fmla="*/ 3 w 3"/>
                  <a:gd name="T25" fmla="*/ 3 h 4"/>
                  <a:gd name="T26" fmla="*/ 3 w 3"/>
                  <a:gd name="T27" fmla="*/ 4 h 4"/>
                  <a:gd name="T28" fmla="*/ 3 w 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2" name="Freeform 621"/>
              <p:cNvSpPr>
                <a:spLocks/>
              </p:cNvSpPr>
              <p:nvPr/>
            </p:nvSpPr>
            <p:spPr bwMode="auto">
              <a:xfrm>
                <a:off x="3074" y="2624"/>
                <a:ext cx="5" cy="12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2 h 12"/>
                  <a:gd name="T10" fmla="*/ 0 w 5"/>
                  <a:gd name="T11" fmla="*/ 2 h 12"/>
                  <a:gd name="T12" fmla="*/ 0 w 5"/>
                  <a:gd name="T13" fmla="*/ 2 h 12"/>
                  <a:gd name="T14" fmla="*/ 0 w 5"/>
                  <a:gd name="T15" fmla="*/ 3 h 12"/>
                  <a:gd name="T16" fmla="*/ 0 w 5"/>
                  <a:gd name="T17" fmla="*/ 3 h 12"/>
                  <a:gd name="T18" fmla="*/ 0 w 5"/>
                  <a:gd name="T19" fmla="*/ 3 h 12"/>
                  <a:gd name="T20" fmla="*/ 0 w 5"/>
                  <a:gd name="T21" fmla="*/ 4 h 12"/>
                  <a:gd name="T22" fmla="*/ 3 w 5"/>
                  <a:gd name="T23" fmla="*/ 4 h 12"/>
                  <a:gd name="T24" fmla="*/ 3 w 5"/>
                  <a:gd name="T25" fmla="*/ 4 h 12"/>
                  <a:gd name="T26" fmla="*/ 3 w 5"/>
                  <a:gd name="T27" fmla="*/ 4 h 12"/>
                  <a:gd name="T28" fmla="*/ 3 w 5"/>
                  <a:gd name="T29" fmla="*/ 6 h 12"/>
                  <a:gd name="T30" fmla="*/ 4 w 5"/>
                  <a:gd name="T31" fmla="*/ 6 h 12"/>
                  <a:gd name="T32" fmla="*/ 4 w 5"/>
                  <a:gd name="T33" fmla="*/ 7 h 12"/>
                  <a:gd name="T34" fmla="*/ 4 w 5"/>
                  <a:gd name="T35" fmla="*/ 7 h 12"/>
                  <a:gd name="T36" fmla="*/ 4 w 5"/>
                  <a:gd name="T37" fmla="*/ 7 h 12"/>
                  <a:gd name="T38" fmla="*/ 5 w 5"/>
                  <a:gd name="T39" fmla="*/ 8 h 12"/>
                  <a:gd name="T40" fmla="*/ 5 w 5"/>
                  <a:gd name="T41" fmla="*/ 8 h 12"/>
                  <a:gd name="T42" fmla="*/ 4 w 5"/>
                  <a:gd name="T43" fmla="*/ 8 h 12"/>
                  <a:gd name="T44" fmla="*/ 4 w 5"/>
                  <a:gd name="T45" fmla="*/ 8 h 12"/>
                  <a:gd name="T46" fmla="*/ 5 w 5"/>
                  <a:gd name="T47" fmla="*/ 10 h 12"/>
                  <a:gd name="T48" fmla="*/ 5 w 5"/>
                  <a:gd name="T49" fmla="*/ 10 h 12"/>
                  <a:gd name="T50" fmla="*/ 5 w 5"/>
                  <a:gd name="T51" fmla="*/ 10 h 12"/>
                  <a:gd name="T52" fmla="*/ 5 w 5"/>
                  <a:gd name="T53" fmla="*/ 10 h 12"/>
                  <a:gd name="T54" fmla="*/ 5 w 5"/>
                  <a:gd name="T55" fmla="*/ 11 h 12"/>
                  <a:gd name="T56" fmla="*/ 5 w 5"/>
                  <a:gd name="T57" fmla="*/ 11 h 12"/>
                  <a:gd name="T58" fmla="*/ 4 w 5"/>
                  <a:gd name="T59" fmla="*/ 11 h 12"/>
                  <a:gd name="T60" fmla="*/ 4 w 5"/>
                  <a:gd name="T61" fmla="*/ 11 h 12"/>
                  <a:gd name="T62" fmla="*/ 5 w 5"/>
                  <a:gd name="T6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3" name="Freeform 622"/>
              <p:cNvSpPr>
                <a:spLocks/>
              </p:cNvSpPr>
              <p:nvPr/>
            </p:nvSpPr>
            <p:spPr bwMode="auto">
              <a:xfrm>
                <a:off x="3077" y="2636"/>
                <a:ext cx="4" cy="14"/>
              </a:xfrm>
              <a:custGeom>
                <a:avLst/>
                <a:gdLst>
                  <a:gd name="T0" fmla="*/ 2 w 4"/>
                  <a:gd name="T1" fmla="*/ 0 h 14"/>
                  <a:gd name="T2" fmla="*/ 2 w 4"/>
                  <a:gd name="T3" fmla="*/ 2 h 14"/>
                  <a:gd name="T4" fmla="*/ 2 w 4"/>
                  <a:gd name="T5" fmla="*/ 2 h 14"/>
                  <a:gd name="T6" fmla="*/ 2 w 4"/>
                  <a:gd name="T7" fmla="*/ 2 h 14"/>
                  <a:gd name="T8" fmla="*/ 4 w 4"/>
                  <a:gd name="T9" fmla="*/ 3 h 14"/>
                  <a:gd name="T10" fmla="*/ 4 w 4"/>
                  <a:gd name="T11" fmla="*/ 3 h 14"/>
                  <a:gd name="T12" fmla="*/ 4 w 4"/>
                  <a:gd name="T13" fmla="*/ 3 h 14"/>
                  <a:gd name="T14" fmla="*/ 4 w 4"/>
                  <a:gd name="T15" fmla="*/ 4 h 14"/>
                  <a:gd name="T16" fmla="*/ 4 w 4"/>
                  <a:gd name="T17" fmla="*/ 4 h 14"/>
                  <a:gd name="T18" fmla="*/ 2 w 4"/>
                  <a:gd name="T19" fmla="*/ 4 h 14"/>
                  <a:gd name="T20" fmla="*/ 2 w 4"/>
                  <a:gd name="T21" fmla="*/ 4 h 14"/>
                  <a:gd name="T22" fmla="*/ 2 w 4"/>
                  <a:gd name="T23" fmla="*/ 6 h 14"/>
                  <a:gd name="T24" fmla="*/ 2 w 4"/>
                  <a:gd name="T25" fmla="*/ 6 h 14"/>
                  <a:gd name="T26" fmla="*/ 2 w 4"/>
                  <a:gd name="T27" fmla="*/ 6 h 14"/>
                  <a:gd name="T28" fmla="*/ 2 w 4"/>
                  <a:gd name="T29" fmla="*/ 7 h 14"/>
                  <a:gd name="T30" fmla="*/ 2 w 4"/>
                  <a:gd name="T31" fmla="*/ 7 h 14"/>
                  <a:gd name="T32" fmla="*/ 2 w 4"/>
                  <a:gd name="T33" fmla="*/ 7 h 14"/>
                  <a:gd name="T34" fmla="*/ 2 w 4"/>
                  <a:gd name="T35" fmla="*/ 7 h 14"/>
                  <a:gd name="T36" fmla="*/ 2 w 4"/>
                  <a:gd name="T37" fmla="*/ 8 h 14"/>
                  <a:gd name="T38" fmla="*/ 1 w 4"/>
                  <a:gd name="T39" fmla="*/ 8 h 14"/>
                  <a:gd name="T40" fmla="*/ 1 w 4"/>
                  <a:gd name="T41" fmla="*/ 8 h 14"/>
                  <a:gd name="T42" fmla="*/ 1 w 4"/>
                  <a:gd name="T43" fmla="*/ 8 h 14"/>
                  <a:gd name="T44" fmla="*/ 1 w 4"/>
                  <a:gd name="T45" fmla="*/ 10 h 14"/>
                  <a:gd name="T46" fmla="*/ 1 w 4"/>
                  <a:gd name="T47" fmla="*/ 10 h 14"/>
                  <a:gd name="T48" fmla="*/ 1 w 4"/>
                  <a:gd name="T49" fmla="*/ 10 h 14"/>
                  <a:gd name="T50" fmla="*/ 1 w 4"/>
                  <a:gd name="T51" fmla="*/ 11 h 14"/>
                  <a:gd name="T52" fmla="*/ 1 w 4"/>
                  <a:gd name="T53" fmla="*/ 13 h 14"/>
                  <a:gd name="T54" fmla="*/ 1 w 4"/>
                  <a:gd name="T55" fmla="*/ 13 h 14"/>
                  <a:gd name="T56" fmla="*/ 0 w 4"/>
                  <a:gd name="T57" fmla="*/ 13 h 14"/>
                  <a:gd name="T58" fmla="*/ 0 w 4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4" name="Freeform 623"/>
              <p:cNvSpPr>
                <a:spLocks/>
              </p:cNvSpPr>
              <p:nvPr/>
            </p:nvSpPr>
            <p:spPr bwMode="auto">
              <a:xfrm>
                <a:off x="3074" y="265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0 h 3"/>
                  <a:gd name="T6" fmla="*/ 1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5" name="Freeform 624"/>
              <p:cNvSpPr>
                <a:spLocks/>
              </p:cNvSpPr>
              <p:nvPr/>
            </p:nvSpPr>
            <p:spPr bwMode="auto">
              <a:xfrm>
                <a:off x="3074" y="26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6" name="Freeform 625"/>
              <p:cNvSpPr>
                <a:spLocks/>
              </p:cNvSpPr>
              <p:nvPr/>
            </p:nvSpPr>
            <p:spPr bwMode="auto">
              <a:xfrm>
                <a:off x="3071" y="2654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1 h 7"/>
                  <a:gd name="T4" fmla="*/ 3 w 3"/>
                  <a:gd name="T5" fmla="*/ 1 h 7"/>
                  <a:gd name="T6" fmla="*/ 3 w 3"/>
                  <a:gd name="T7" fmla="*/ 3 h 7"/>
                  <a:gd name="T8" fmla="*/ 3 w 3"/>
                  <a:gd name="T9" fmla="*/ 3 h 7"/>
                  <a:gd name="T10" fmla="*/ 2 w 3"/>
                  <a:gd name="T11" fmla="*/ 4 h 7"/>
                  <a:gd name="T12" fmla="*/ 2 w 3"/>
                  <a:gd name="T13" fmla="*/ 4 h 7"/>
                  <a:gd name="T14" fmla="*/ 2 w 3"/>
                  <a:gd name="T15" fmla="*/ 4 h 7"/>
                  <a:gd name="T16" fmla="*/ 2 w 3"/>
                  <a:gd name="T17" fmla="*/ 5 h 7"/>
                  <a:gd name="T18" fmla="*/ 0 w 3"/>
                  <a:gd name="T19" fmla="*/ 5 h 7"/>
                  <a:gd name="T20" fmla="*/ 0 w 3"/>
                  <a:gd name="T21" fmla="*/ 5 h 7"/>
                  <a:gd name="T22" fmla="*/ 0 w 3"/>
                  <a:gd name="T23" fmla="*/ 7 h 7"/>
                  <a:gd name="T24" fmla="*/ 0 w 3"/>
                  <a:gd name="T25" fmla="*/ 7 h 7"/>
                  <a:gd name="T26" fmla="*/ 0 w 3"/>
                  <a:gd name="T27" fmla="*/ 7 h 7"/>
                  <a:gd name="T28" fmla="*/ 0 w 3"/>
                  <a:gd name="T29" fmla="*/ 7 h 7"/>
                  <a:gd name="T30" fmla="*/ 0 w 3"/>
                  <a:gd name="T31" fmla="*/ 7 h 7"/>
                  <a:gd name="T32" fmla="*/ 0 w 3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7" name="Freeform 626"/>
              <p:cNvSpPr>
                <a:spLocks/>
              </p:cNvSpPr>
              <p:nvPr/>
            </p:nvSpPr>
            <p:spPr bwMode="auto">
              <a:xfrm>
                <a:off x="3069" y="266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1 h 4"/>
                  <a:gd name="T4" fmla="*/ 1 w 2"/>
                  <a:gd name="T5" fmla="*/ 1 h 4"/>
                  <a:gd name="T6" fmla="*/ 0 w 2"/>
                  <a:gd name="T7" fmla="*/ 1 h 4"/>
                  <a:gd name="T8" fmla="*/ 0 w 2"/>
                  <a:gd name="T9" fmla="*/ 1 h 4"/>
                  <a:gd name="T10" fmla="*/ 0 w 2"/>
                  <a:gd name="T11" fmla="*/ 2 h 4"/>
                  <a:gd name="T12" fmla="*/ 1 w 2"/>
                  <a:gd name="T13" fmla="*/ 2 h 4"/>
                  <a:gd name="T14" fmla="*/ 1 w 2"/>
                  <a:gd name="T15" fmla="*/ 4 h 4"/>
                  <a:gd name="T16" fmla="*/ 1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8" name="Line 627"/>
              <p:cNvSpPr>
                <a:spLocks noChangeShapeType="1"/>
              </p:cNvSpPr>
              <p:nvPr/>
            </p:nvSpPr>
            <p:spPr bwMode="auto">
              <a:xfrm flipH="1">
                <a:off x="3069" y="2665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9" name="Freeform 628"/>
              <p:cNvSpPr>
                <a:spLocks/>
              </p:cNvSpPr>
              <p:nvPr/>
            </p:nvSpPr>
            <p:spPr bwMode="auto">
              <a:xfrm>
                <a:off x="3067" y="266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0" name="Freeform 629"/>
              <p:cNvSpPr>
                <a:spLocks/>
              </p:cNvSpPr>
              <p:nvPr/>
            </p:nvSpPr>
            <p:spPr bwMode="auto">
              <a:xfrm>
                <a:off x="3050" y="2667"/>
                <a:ext cx="17" cy="11"/>
              </a:xfrm>
              <a:custGeom>
                <a:avLst/>
                <a:gdLst>
                  <a:gd name="T0" fmla="*/ 17 w 17"/>
                  <a:gd name="T1" fmla="*/ 0 h 11"/>
                  <a:gd name="T2" fmla="*/ 17 w 17"/>
                  <a:gd name="T3" fmla="*/ 0 h 11"/>
                  <a:gd name="T4" fmla="*/ 17 w 17"/>
                  <a:gd name="T5" fmla="*/ 0 h 11"/>
                  <a:gd name="T6" fmla="*/ 16 w 17"/>
                  <a:gd name="T7" fmla="*/ 2 h 11"/>
                  <a:gd name="T8" fmla="*/ 16 w 17"/>
                  <a:gd name="T9" fmla="*/ 2 h 11"/>
                  <a:gd name="T10" fmla="*/ 15 w 17"/>
                  <a:gd name="T11" fmla="*/ 2 h 11"/>
                  <a:gd name="T12" fmla="*/ 15 w 17"/>
                  <a:gd name="T13" fmla="*/ 2 h 11"/>
                  <a:gd name="T14" fmla="*/ 15 w 17"/>
                  <a:gd name="T15" fmla="*/ 3 h 11"/>
                  <a:gd name="T16" fmla="*/ 13 w 17"/>
                  <a:gd name="T17" fmla="*/ 4 h 11"/>
                  <a:gd name="T18" fmla="*/ 13 w 17"/>
                  <a:gd name="T19" fmla="*/ 4 h 11"/>
                  <a:gd name="T20" fmla="*/ 12 w 17"/>
                  <a:gd name="T21" fmla="*/ 6 h 11"/>
                  <a:gd name="T22" fmla="*/ 12 w 17"/>
                  <a:gd name="T23" fmla="*/ 6 h 11"/>
                  <a:gd name="T24" fmla="*/ 11 w 17"/>
                  <a:gd name="T25" fmla="*/ 6 h 11"/>
                  <a:gd name="T26" fmla="*/ 11 w 17"/>
                  <a:gd name="T27" fmla="*/ 6 h 11"/>
                  <a:gd name="T28" fmla="*/ 11 w 17"/>
                  <a:gd name="T29" fmla="*/ 6 h 11"/>
                  <a:gd name="T30" fmla="*/ 11 w 17"/>
                  <a:gd name="T31" fmla="*/ 6 h 11"/>
                  <a:gd name="T32" fmla="*/ 11 w 17"/>
                  <a:gd name="T33" fmla="*/ 7 h 11"/>
                  <a:gd name="T34" fmla="*/ 11 w 17"/>
                  <a:gd name="T35" fmla="*/ 7 h 11"/>
                  <a:gd name="T36" fmla="*/ 8 w 17"/>
                  <a:gd name="T37" fmla="*/ 7 h 11"/>
                  <a:gd name="T38" fmla="*/ 8 w 17"/>
                  <a:gd name="T39" fmla="*/ 7 h 11"/>
                  <a:gd name="T40" fmla="*/ 8 w 17"/>
                  <a:gd name="T41" fmla="*/ 7 h 11"/>
                  <a:gd name="T42" fmla="*/ 7 w 17"/>
                  <a:gd name="T43" fmla="*/ 9 h 11"/>
                  <a:gd name="T44" fmla="*/ 7 w 17"/>
                  <a:gd name="T45" fmla="*/ 9 h 11"/>
                  <a:gd name="T46" fmla="*/ 7 w 17"/>
                  <a:gd name="T47" fmla="*/ 10 h 11"/>
                  <a:gd name="T48" fmla="*/ 7 w 17"/>
                  <a:gd name="T49" fmla="*/ 10 h 11"/>
                  <a:gd name="T50" fmla="*/ 5 w 17"/>
                  <a:gd name="T51" fmla="*/ 10 h 11"/>
                  <a:gd name="T52" fmla="*/ 5 w 17"/>
                  <a:gd name="T53" fmla="*/ 10 h 11"/>
                  <a:gd name="T54" fmla="*/ 4 w 17"/>
                  <a:gd name="T55" fmla="*/ 10 h 11"/>
                  <a:gd name="T56" fmla="*/ 4 w 17"/>
                  <a:gd name="T57" fmla="*/ 10 h 11"/>
                  <a:gd name="T58" fmla="*/ 4 w 17"/>
                  <a:gd name="T59" fmla="*/ 10 h 11"/>
                  <a:gd name="T60" fmla="*/ 4 w 17"/>
                  <a:gd name="T61" fmla="*/ 10 h 11"/>
                  <a:gd name="T62" fmla="*/ 2 w 17"/>
                  <a:gd name="T63" fmla="*/ 10 h 11"/>
                  <a:gd name="T64" fmla="*/ 1 w 17"/>
                  <a:gd name="T65" fmla="*/ 10 h 11"/>
                  <a:gd name="T66" fmla="*/ 1 w 17"/>
                  <a:gd name="T67" fmla="*/ 10 h 11"/>
                  <a:gd name="T68" fmla="*/ 0 w 17"/>
                  <a:gd name="T69" fmla="*/ 10 h 11"/>
                  <a:gd name="T70" fmla="*/ 0 w 17"/>
                  <a:gd name="T71" fmla="*/ 10 h 11"/>
                  <a:gd name="T72" fmla="*/ 0 w 17"/>
                  <a:gd name="T7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1" name="Line 630"/>
              <p:cNvSpPr>
                <a:spLocks noChangeShapeType="1"/>
              </p:cNvSpPr>
              <p:nvPr/>
            </p:nvSpPr>
            <p:spPr bwMode="auto">
              <a:xfrm>
                <a:off x="3050" y="267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2" name="Freeform 631"/>
              <p:cNvSpPr>
                <a:spLocks/>
              </p:cNvSpPr>
              <p:nvPr/>
            </p:nvSpPr>
            <p:spPr bwMode="auto">
              <a:xfrm>
                <a:off x="3043" y="2678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7 w 7"/>
                  <a:gd name="T3" fmla="*/ 0 h 11"/>
                  <a:gd name="T4" fmla="*/ 7 w 7"/>
                  <a:gd name="T5" fmla="*/ 0 h 11"/>
                  <a:gd name="T6" fmla="*/ 7 w 7"/>
                  <a:gd name="T7" fmla="*/ 2 h 11"/>
                  <a:gd name="T8" fmla="*/ 7 w 7"/>
                  <a:gd name="T9" fmla="*/ 2 h 11"/>
                  <a:gd name="T10" fmla="*/ 7 w 7"/>
                  <a:gd name="T11" fmla="*/ 2 h 11"/>
                  <a:gd name="T12" fmla="*/ 7 w 7"/>
                  <a:gd name="T13" fmla="*/ 2 h 11"/>
                  <a:gd name="T14" fmla="*/ 7 w 7"/>
                  <a:gd name="T15" fmla="*/ 3 h 11"/>
                  <a:gd name="T16" fmla="*/ 5 w 7"/>
                  <a:gd name="T17" fmla="*/ 3 h 11"/>
                  <a:gd name="T18" fmla="*/ 3 w 7"/>
                  <a:gd name="T19" fmla="*/ 3 h 11"/>
                  <a:gd name="T20" fmla="*/ 3 w 7"/>
                  <a:gd name="T21" fmla="*/ 3 h 11"/>
                  <a:gd name="T22" fmla="*/ 3 w 7"/>
                  <a:gd name="T23" fmla="*/ 3 h 11"/>
                  <a:gd name="T24" fmla="*/ 3 w 7"/>
                  <a:gd name="T25" fmla="*/ 6 h 11"/>
                  <a:gd name="T26" fmla="*/ 3 w 7"/>
                  <a:gd name="T27" fmla="*/ 6 h 11"/>
                  <a:gd name="T28" fmla="*/ 3 w 7"/>
                  <a:gd name="T29" fmla="*/ 7 h 11"/>
                  <a:gd name="T30" fmla="*/ 3 w 7"/>
                  <a:gd name="T31" fmla="*/ 7 h 11"/>
                  <a:gd name="T32" fmla="*/ 3 w 7"/>
                  <a:gd name="T33" fmla="*/ 8 h 11"/>
                  <a:gd name="T34" fmla="*/ 1 w 7"/>
                  <a:gd name="T35" fmla="*/ 10 h 11"/>
                  <a:gd name="T36" fmla="*/ 1 w 7"/>
                  <a:gd name="T37" fmla="*/ 10 h 11"/>
                  <a:gd name="T38" fmla="*/ 1 w 7"/>
                  <a:gd name="T39" fmla="*/ 10 h 11"/>
                  <a:gd name="T40" fmla="*/ 0 w 7"/>
                  <a:gd name="T41" fmla="*/ 10 h 11"/>
                  <a:gd name="T42" fmla="*/ 0 w 7"/>
                  <a:gd name="T43" fmla="*/ 10 h 11"/>
                  <a:gd name="T44" fmla="*/ 0 w 7"/>
                  <a:gd name="T45" fmla="*/ 11 h 11"/>
                  <a:gd name="T46" fmla="*/ 0 w 7"/>
                  <a:gd name="T4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3" name="Freeform 632"/>
              <p:cNvSpPr>
                <a:spLocks/>
              </p:cNvSpPr>
              <p:nvPr/>
            </p:nvSpPr>
            <p:spPr bwMode="auto">
              <a:xfrm>
                <a:off x="3043" y="2689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  <a:gd name="T12" fmla="*/ 1 w 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4" name="Freeform 633"/>
              <p:cNvSpPr>
                <a:spLocks/>
              </p:cNvSpPr>
              <p:nvPr/>
            </p:nvSpPr>
            <p:spPr bwMode="auto">
              <a:xfrm>
                <a:off x="3043" y="269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5" name="Freeform 634"/>
              <p:cNvSpPr>
                <a:spLocks/>
              </p:cNvSpPr>
              <p:nvPr/>
            </p:nvSpPr>
            <p:spPr bwMode="auto">
              <a:xfrm>
                <a:off x="3042" y="2694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3 h 4"/>
                  <a:gd name="T12" fmla="*/ 0 w 2"/>
                  <a:gd name="T13" fmla="*/ 3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6" name="Freeform 635"/>
              <p:cNvSpPr>
                <a:spLocks/>
              </p:cNvSpPr>
              <p:nvPr/>
            </p:nvSpPr>
            <p:spPr bwMode="auto">
              <a:xfrm>
                <a:off x="3042" y="269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7" name="Freeform 636"/>
              <p:cNvSpPr>
                <a:spLocks/>
              </p:cNvSpPr>
              <p:nvPr/>
            </p:nvSpPr>
            <p:spPr bwMode="auto">
              <a:xfrm>
                <a:off x="3042" y="2701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2 h 4"/>
                  <a:gd name="T10" fmla="*/ 2 w 2"/>
                  <a:gd name="T11" fmla="*/ 2 h 4"/>
                  <a:gd name="T12" fmla="*/ 1 w 2"/>
                  <a:gd name="T13" fmla="*/ 3 h 4"/>
                  <a:gd name="T14" fmla="*/ 0 w 2"/>
                  <a:gd name="T15" fmla="*/ 3 h 4"/>
                  <a:gd name="T16" fmla="*/ 0 w 2"/>
                  <a:gd name="T17" fmla="*/ 4 h 4"/>
                  <a:gd name="T18" fmla="*/ 1 w 2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8" name="Freeform 637"/>
              <p:cNvSpPr>
                <a:spLocks/>
              </p:cNvSpPr>
              <p:nvPr/>
            </p:nvSpPr>
            <p:spPr bwMode="auto">
              <a:xfrm>
                <a:off x="3043" y="270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9" name="Freeform 638"/>
              <p:cNvSpPr>
                <a:spLocks/>
              </p:cNvSpPr>
              <p:nvPr/>
            </p:nvSpPr>
            <p:spPr bwMode="auto">
              <a:xfrm>
                <a:off x="3042" y="270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0" name="Freeform 639"/>
              <p:cNvSpPr>
                <a:spLocks/>
              </p:cNvSpPr>
              <p:nvPr/>
            </p:nvSpPr>
            <p:spPr bwMode="auto">
              <a:xfrm>
                <a:off x="3038" y="2708"/>
                <a:ext cx="4" cy="8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1 h 8"/>
                  <a:gd name="T4" fmla="*/ 2 w 4"/>
                  <a:gd name="T5" fmla="*/ 1 h 8"/>
                  <a:gd name="T6" fmla="*/ 2 w 4"/>
                  <a:gd name="T7" fmla="*/ 4 h 8"/>
                  <a:gd name="T8" fmla="*/ 2 w 4"/>
                  <a:gd name="T9" fmla="*/ 5 h 8"/>
                  <a:gd name="T10" fmla="*/ 1 w 4"/>
                  <a:gd name="T11" fmla="*/ 5 h 8"/>
                  <a:gd name="T12" fmla="*/ 1 w 4"/>
                  <a:gd name="T13" fmla="*/ 7 h 8"/>
                  <a:gd name="T14" fmla="*/ 1 w 4"/>
                  <a:gd name="T15" fmla="*/ 7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1" name="Freeform 640"/>
              <p:cNvSpPr>
                <a:spLocks/>
              </p:cNvSpPr>
              <p:nvPr/>
            </p:nvSpPr>
            <p:spPr bwMode="auto">
              <a:xfrm>
                <a:off x="3038" y="2716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1 w 1"/>
                  <a:gd name="T5" fmla="*/ 1 h 4"/>
                  <a:gd name="T6" fmla="*/ 1 w 1"/>
                  <a:gd name="T7" fmla="*/ 1 h 4"/>
                  <a:gd name="T8" fmla="*/ 1 w 1"/>
                  <a:gd name="T9" fmla="*/ 1 h 4"/>
                  <a:gd name="T10" fmla="*/ 1 w 1"/>
                  <a:gd name="T11" fmla="*/ 1 h 4"/>
                  <a:gd name="T12" fmla="*/ 1 w 1"/>
                  <a:gd name="T13" fmla="*/ 3 h 4"/>
                  <a:gd name="T14" fmla="*/ 0 w 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2" name="Freeform 641"/>
              <p:cNvSpPr>
                <a:spLocks/>
              </p:cNvSpPr>
              <p:nvPr/>
            </p:nvSpPr>
            <p:spPr bwMode="auto">
              <a:xfrm>
                <a:off x="3035" y="2720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0 h 5"/>
                  <a:gd name="T4" fmla="*/ 3 w 3"/>
                  <a:gd name="T5" fmla="*/ 1 h 5"/>
                  <a:gd name="T6" fmla="*/ 1 w 3"/>
                  <a:gd name="T7" fmla="*/ 3 h 5"/>
                  <a:gd name="T8" fmla="*/ 1 w 3"/>
                  <a:gd name="T9" fmla="*/ 3 h 5"/>
                  <a:gd name="T10" fmla="*/ 1 w 3"/>
                  <a:gd name="T11" fmla="*/ 4 h 5"/>
                  <a:gd name="T12" fmla="*/ 1 w 3"/>
                  <a:gd name="T13" fmla="*/ 4 h 5"/>
                  <a:gd name="T14" fmla="*/ 1 w 3"/>
                  <a:gd name="T15" fmla="*/ 4 h 5"/>
                  <a:gd name="T16" fmla="*/ 1 w 3"/>
                  <a:gd name="T17" fmla="*/ 5 h 5"/>
                  <a:gd name="T18" fmla="*/ 0 w 3"/>
                  <a:gd name="T19" fmla="*/ 5 h 5"/>
                  <a:gd name="T20" fmla="*/ 0 w 3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3" name="Freeform 642"/>
              <p:cNvSpPr>
                <a:spLocks/>
              </p:cNvSpPr>
              <p:nvPr/>
            </p:nvSpPr>
            <p:spPr bwMode="auto">
              <a:xfrm>
                <a:off x="3032" y="272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0 w 3"/>
                  <a:gd name="T7" fmla="*/ 2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4" name="Freeform 643"/>
              <p:cNvSpPr>
                <a:spLocks/>
              </p:cNvSpPr>
              <p:nvPr/>
            </p:nvSpPr>
            <p:spPr bwMode="auto">
              <a:xfrm>
                <a:off x="3031" y="2728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0 h 11"/>
                  <a:gd name="T4" fmla="*/ 1 w 1"/>
                  <a:gd name="T5" fmla="*/ 2 h 11"/>
                  <a:gd name="T6" fmla="*/ 1 w 1"/>
                  <a:gd name="T7" fmla="*/ 6 h 11"/>
                  <a:gd name="T8" fmla="*/ 1 w 1"/>
                  <a:gd name="T9" fmla="*/ 8 h 11"/>
                  <a:gd name="T10" fmla="*/ 0 w 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5" name="Line 644"/>
              <p:cNvSpPr>
                <a:spLocks noChangeShapeType="1"/>
              </p:cNvSpPr>
              <p:nvPr/>
            </p:nvSpPr>
            <p:spPr bwMode="auto">
              <a:xfrm>
                <a:off x="3031" y="2739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6" name="Line 645"/>
              <p:cNvSpPr>
                <a:spLocks noChangeShapeType="1"/>
              </p:cNvSpPr>
              <p:nvPr/>
            </p:nvSpPr>
            <p:spPr bwMode="auto">
              <a:xfrm flipH="1">
                <a:off x="3031" y="2742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7" name="Line 646"/>
              <p:cNvSpPr>
                <a:spLocks noChangeShapeType="1"/>
              </p:cNvSpPr>
              <p:nvPr/>
            </p:nvSpPr>
            <p:spPr bwMode="auto">
              <a:xfrm>
                <a:off x="3031" y="2746"/>
                <a:ext cx="0" cy="5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8" name="Line 647"/>
              <p:cNvSpPr>
                <a:spLocks noChangeShapeType="1"/>
              </p:cNvSpPr>
              <p:nvPr/>
            </p:nvSpPr>
            <p:spPr bwMode="auto">
              <a:xfrm>
                <a:off x="3031" y="2751"/>
                <a:ext cx="0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9" name="Line 648"/>
              <p:cNvSpPr>
                <a:spLocks noChangeShapeType="1"/>
              </p:cNvSpPr>
              <p:nvPr/>
            </p:nvSpPr>
            <p:spPr bwMode="auto">
              <a:xfrm>
                <a:off x="3031" y="2755"/>
                <a:ext cx="1" cy="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0" name="Line 649"/>
              <p:cNvSpPr>
                <a:spLocks noChangeShapeType="1"/>
              </p:cNvSpPr>
              <p:nvPr/>
            </p:nvSpPr>
            <p:spPr bwMode="auto">
              <a:xfrm>
                <a:off x="3032" y="2762"/>
                <a:ext cx="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1" name="Freeform 650"/>
              <p:cNvSpPr>
                <a:spLocks/>
              </p:cNvSpPr>
              <p:nvPr/>
            </p:nvSpPr>
            <p:spPr bwMode="auto">
              <a:xfrm>
                <a:off x="3032" y="277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3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2" name="Line 651"/>
              <p:cNvSpPr>
                <a:spLocks noChangeShapeType="1"/>
              </p:cNvSpPr>
              <p:nvPr/>
            </p:nvSpPr>
            <p:spPr bwMode="auto">
              <a:xfrm>
                <a:off x="3036" y="2775"/>
                <a:ext cx="3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3" name="Freeform 652"/>
              <p:cNvSpPr>
                <a:spLocks/>
              </p:cNvSpPr>
              <p:nvPr/>
            </p:nvSpPr>
            <p:spPr bwMode="auto">
              <a:xfrm>
                <a:off x="3039" y="277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4 w 8"/>
                  <a:gd name="T3" fmla="*/ 4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4" y="4"/>
                    </a:lnTo>
                    <a:lnTo>
                      <a:pt x="8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4" name="Line 653"/>
              <p:cNvSpPr>
                <a:spLocks noChangeShapeType="1"/>
              </p:cNvSpPr>
              <p:nvPr/>
            </p:nvSpPr>
            <p:spPr bwMode="auto">
              <a:xfrm>
                <a:off x="3047" y="2785"/>
                <a:ext cx="1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5" name="Line 654"/>
              <p:cNvSpPr>
                <a:spLocks noChangeShapeType="1"/>
              </p:cNvSpPr>
              <p:nvPr/>
            </p:nvSpPr>
            <p:spPr bwMode="auto">
              <a:xfrm>
                <a:off x="3057" y="2794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6" name="Freeform 655"/>
              <p:cNvSpPr>
                <a:spLocks/>
              </p:cNvSpPr>
              <p:nvPr/>
            </p:nvSpPr>
            <p:spPr bwMode="auto">
              <a:xfrm>
                <a:off x="3058" y="279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3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7" name="Freeform 656"/>
              <p:cNvSpPr>
                <a:spLocks/>
              </p:cNvSpPr>
              <p:nvPr/>
            </p:nvSpPr>
            <p:spPr bwMode="auto">
              <a:xfrm>
                <a:off x="3059" y="2801"/>
                <a:ext cx="12" cy="8"/>
              </a:xfrm>
              <a:custGeom>
                <a:avLst/>
                <a:gdLst>
                  <a:gd name="T0" fmla="*/ 0 w 12"/>
                  <a:gd name="T1" fmla="*/ 0 h 8"/>
                  <a:gd name="T2" fmla="*/ 2 w 12"/>
                  <a:gd name="T3" fmla="*/ 0 h 8"/>
                  <a:gd name="T4" fmla="*/ 4 w 12"/>
                  <a:gd name="T5" fmla="*/ 0 h 8"/>
                  <a:gd name="T6" fmla="*/ 6 w 12"/>
                  <a:gd name="T7" fmla="*/ 1 h 8"/>
                  <a:gd name="T8" fmla="*/ 6 w 12"/>
                  <a:gd name="T9" fmla="*/ 1 h 8"/>
                  <a:gd name="T10" fmla="*/ 6 w 12"/>
                  <a:gd name="T11" fmla="*/ 1 h 8"/>
                  <a:gd name="T12" fmla="*/ 6 w 12"/>
                  <a:gd name="T13" fmla="*/ 1 h 8"/>
                  <a:gd name="T14" fmla="*/ 6 w 12"/>
                  <a:gd name="T15" fmla="*/ 1 h 8"/>
                  <a:gd name="T16" fmla="*/ 7 w 12"/>
                  <a:gd name="T17" fmla="*/ 3 h 8"/>
                  <a:gd name="T18" fmla="*/ 7 w 12"/>
                  <a:gd name="T19" fmla="*/ 3 h 8"/>
                  <a:gd name="T20" fmla="*/ 8 w 12"/>
                  <a:gd name="T21" fmla="*/ 4 h 8"/>
                  <a:gd name="T22" fmla="*/ 8 w 12"/>
                  <a:gd name="T23" fmla="*/ 4 h 8"/>
                  <a:gd name="T24" fmla="*/ 10 w 12"/>
                  <a:gd name="T25" fmla="*/ 4 h 8"/>
                  <a:gd name="T26" fmla="*/ 11 w 12"/>
                  <a:gd name="T27" fmla="*/ 4 h 8"/>
                  <a:gd name="T28" fmla="*/ 12 w 12"/>
                  <a:gd name="T29" fmla="*/ 4 h 8"/>
                  <a:gd name="T30" fmla="*/ 12 w 12"/>
                  <a:gd name="T31" fmla="*/ 6 h 8"/>
                  <a:gd name="T32" fmla="*/ 12 w 12"/>
                  <a:gd name="T33" fmla="*/ 6 h 8"/>
                  <a:gd name="T34" fmla="*/ 12 w 12"/>
                  <a:gd name="T35" fmla="*/ 6 h 8"/>
                  <a:gd name="T36" fmla="*/ 12 w 12"/>
                  <a:gd name="T37" fmla="*/ 7 h 8"/>
                  <a:gd name="T38" fmla="*/ 12 w 12"/>
                  <a:gd name="T39" fmla="*/ 7 h 8"/>
                  <a:gd name="T40" fmla="*/ 12 w 12"/>
                  <a:gd name="T4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8" name="Freeform 657"/>
              <p:cNvSpPr>
                <a:spLocks/>
              </p:cNvSpPr>
              <p:nvPr/>
            </p:nvSpPr>
            <p:spPr bwMode="auto">
              <a:xfrm>
                <a:off x="3070" y="2809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0 w 7"/>
                  <a:gd name="T5" fmla="*/ 2 h 6"/>
                  <a:gd name="T6" fmla="*/ 0 w 7"/>
                  <a:gd name="T7" fmla="*/ 2 h 6"/>
                  <a:gd name="T8" fmla="*/ 0 w 7"/>
                  <a:gd name="T9" fmla="*/ 3 h 6"/>
                  <a:gd name="T10" fmla="*/ 0 w 7"/>
                  <a:gd name="T11" fmla="*/ 3 h 6"/>
                  <a:gd name="T12" fmla="*/ 1 w 7"/>
                  <a:gd name="T13" fmla="*/ 3 h 6"/>
                  <a:gd name="T14" fmla="*/ 3 w 7"/>
                  <a:gd name="T15" fmla="*/ 4 h 6"/>
                  <a:gd name="T16" fmla="*/ 4 w 7"/>
                  <a:gd name="T17" fmla="*/ 4 h 6"/>
                  <a:gd name="T18" fmla="*/ 5 w 7"/>
                  <a:gd name="T19" fmla="*/ 4 h 6"/>
                  <a:gd name="T20" fmla="*/ 5 w 7"/>
                  <a:gd name="T21" fmla="*/ 4 h 6"/>
                  <a:gd name="T22" fmla="*/ 5 w 7"/>
                  <a:gd name="T23" fmla="*/ 6 h 6"/>
                  <a:gd name="T24" fmla="*/ 7 w 7"/>
                  <a:gd name="T25" fmla="*/ 6 h 6"/>
                  <a:gd name="T26" fmla="*/ 7 w 7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9" name="Freeform 658"/>
              <p:cNvSpPr>
                <a:spLocks/>
              </p:cNvSpPr>
              <p:nvPr/>
            </p:nvSpPr>
            <p:spPr bwMode="auto">
              <a:xfrm>
                <a:off x="3077" y="281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0 h 2"/>
                  <a:gd name="T4" fmla="*/ 1 h 2"/>
                  <a:gd name="T5" fmla="*/ 1 h 2"/>
                  <a:gd name="T6" fmla="*/ 1 h 2"/>
                  <a:gd name="T7" fmla="*/ 1 h 2"/>
                  <a:gd name="T8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0" name="Freeform 659"/>
              <p:cNvSpPr>
                <a:spLocks/>
              </p:cNvSpPr>
              <p:nvPr/>
            </p:nvSpPr>
            <p:spPr bwMode="auto">
              <a:xfrm>
                <a:off x="3077" y="281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1 h 1"/>
                  <a:gd name="T4" fmla="*/ 1 w 5"/>
                  <a:gd name="T5" fmla="*/ 1 h 1"/>
                  <a:gd name="T6" fmla="*/ 2 w 5"/>
                  <a:gd name="T7" fmla="*/ 1 h 1"/>
                  <a:gd name="T8" fmla="*/ 2 w 5"/>
                  <a:gd name="T9" fmla="*/ 0 h 1"/>
                  <a:gd name="T10" fmla="*/ 4 w 5"/>
                  <a:gd name="T11" fmla="*/ 0 h 1"/>
                  <a:gd name="T12" fmla="*/ 5 w 5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1" name="Freeform 660"/>
              <p:cNvSpPr>
                <a:spLocks/>
              </p:cNvSpPr>
              <p:nvPr/>
            </p:nvSpPr>
            <p:spPr bwMode="auto">
              <a:xfrm>
                <a:off x="3082" y="281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3 w 6"/>
                  <a:gd name="T5" fmla="*/ 0 h 1"/>
                  <a:gd name="T6" fmla="*/ 3 w 6"/>
                  <a:gd name="T7" fmla="*/ 0 h 1"/>
                  <a:gd name="T8" fmla="*/ 4 w 6"/>
                  <a:gd name="T9" fmla="*/ 1 h 1"/>
                  <a:gd name="T10" fmla="*/ 4 w 6"/>
                  <a:gd name="T11" fmla="*/ 1 h 1"/>
                  <a:gd name="T12" fmla="*/ 6 w 6"/>
                  <a:gd name="T13" fmla="*/ 1 h 1"/>
                  <a:gd name="T14" fmla="*/ 6 w 6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2" name="Freeform 661"/>
              <p:cNvSpPr>
                <a:spLocks/>
              </p:cNvSpPr>
              <p:nvPr/>
            </p:nvSpPr>
            <p:spPr bwMode="auto">
              <a:xfrm>
                <a:off x="3088" y="281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0 h 2"/>
                  <a:gd name="T4" fmla="*/ 1 w 5"/>
                  <a:gd name="T5" fmla="*/ 0 h 2"/>
                  <a:gd name="T6" fmla="*/ 2 w 5"/>
                  <a:gd name="T7" fmla="*/ 0 h 2"/>
                  <a:gd name="T8" fmla="*/ 2 w 5"/>
                  <a:gd name="T9" fmla="*/ 2 h 2"/>
                  <a:gd name="T10" fmla="*/ 2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3" name="Freeform 662"/>
              <p:cNvSpPr>
                <a:spLocks/>
              </p:cNvSpPr>
              <p:nvPr/>
            </p:nvSpPr>
            <p:spPr bwMode="auto">
              <a:xfrm>
                <a:off x="3093" y="281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2 h 2"/>
                  <a:gd name="T24" fmla="*/ 1 w 1"/>
                  <a:gd name="T25" fmla="*/ 2 h 2"/>
                  <a:gd name="T26" fmla="*/ 1 w 1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4" name="Freeform 663"/>
              <p:cNvSpPr>
                <a:spLocks/>
              </p:cNvSpPr>
              <p:nvPr/>
            </p:nvSpPr>
            <p:spPr bwMode="auto">
              <a:xfrm>
                <a:off x="3094" y="282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5" name="Freeform 664"/>
              <p:cNvSpPr>
                <a:spLocks/>
              </p:cNvSpPr>
              <p:nvPr/>
            </p:nvSpPr>
            <p:spPr bwMode="auto">
              <a:xfrm>
                <a:off x="3092" y="282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1 h 5"/>
                  <a:gd name="T6" fmla="*/ 4 w 5"/>
                  <a:gd name="T7" fmla="*/ 3 h 5"/>
                  <a:gd name="T8" fmla="*/ 4 w 5"/>
                  <a:gd name="T9" fmla="*/ 3 h 5"/>
                  <a:gd name="T10" fmla="*/ 2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6" name="Freeform 665"/>
              <p:cNvSpPr>
                <a:spLocks/>
              </p:cNvSpPr>
              <p:nvPr/>
            </p:nvSpPr>
            <p:spPr bwMode="auto">
              <a:xfrm>
                <a:off x="3092" y="2829"/>
                <a:ext cx="16" cy="1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2 h 14"/>
                  <a:gd name="T6" fmla="*/ 0 w 16"/>
                  <a:gd name="T7" fmla="*/ 2 h 14"/>
                  <a:gd name="T8" fmla="*/ 0 w 16"/>
                  <a:gd name="T9" fmla="*/ 2 h 14"/>
                  <a:gd name="T10" fmla="*/ 1 w 16"/>
                  <a:gd name="T11" fmla="*/ 3 h 14"/>
                  <a:gd name="T12" fmla="*/ 1 w 16"/>
                  <a:gd name="T13" fmla="*/ 3 h 14"/>
                  <a:gd name="T14" fmla="*/ 2 w 16"/>
                  <a:gd name="T15" fmla="*/ 3 h 14"/>
                  <a:gd name="T16" fmla="*/ 5 w 16"/>
                  <a:gd name="T17" fmla="*/ 3 h 14"/>
                  <a:gd name="T18" fmla="*/ 6 w 16"/>
                  <a:gd name="T19" fmla="*/ 5 h 14"/>
                  <a:gd name="T20" fmla="*/ 6 w 16"/>
                  <a:gd name="T21" fmla="*/ 5 h 14"/>
                  <a:gd name="T22" fmla="*/ 6 w 16"/>
                  <a:gd name="T23" fmla="*/ 6 h 14"/>
                  <a:gd name="T24" fmla="*/ 6 w 16"/>
                  <a:gd name="T25" fmla="*/ 6 h 14"/>
                  <a:gd name="T26" fmla="*/ 5 w 16"/>
                  <a:gd name="T27" fmla="*/ 7 h 14"/>
                  <a:gd name="T28" fmla="*/ 5 w 16"/>
                  <a:gd name="T29" fmla="*/ 7 h 14"/>
                  <a:gd name="T30" fmla="*/ 5 w 16"/>
                  <a:gd name="T31" fmla="*/ 7 h 14"/>
                  <a:gd name="T32" fmla="*/ 5 w 16"/>
                  <a:gd name="T33" fmla="*/ 9 h 14"/>
                  <a:gd name="T34" fmla="*/ 6 w 16"/>
                  <a:gd name="T35" fmla="*/ 9 h 14"/>
                  <a:gd name="T36" fmla="*/ 9 w 16"/>
                  <a:gd name="T37" fmla="*/ 11 h 14"/>
                  <a:gd name="T38" fmla="*/ 9 w 16"/>
                  <a:gd name="T39" fmla="*/ 11 h 14"/>
                  <a:gd name="T40" fmla="*/ 12 w 16"/>
                  <a:gd name="T41" fmla="*/ 13 h 14"/>
                  <a:gd name="T42" fmla="*/ 12 w 16"/>
                  <a:gd name="T43" fmla="*/ 13 h 14"/>
                  <a:gd name="T44" fmla="*/ 13 w 16"/>
                  <a:gd name="T45" fmla="*/ 13 h 14"/>
                  <a:gd name="T46" fmla="*/ 13 w 16"/>
                  <a:gd name="T47" fmla="*/ 13 h 14"/>
                  <a:gd name="T48" fmla="*/ 14 w 16"/>
                  <a:gd name="T49" fmla="*/ 11 h 14"/>
                  <a:gd name="T50" fmla="*/ 14 w 16"/>
                  <a:gd name="T51" fmla="*/ 11 h 14"/>
                  <a:gd name="T52" fmla="*/ 16 w 16"/>
                  <a:gd name="T53" fmla="*/ 11 h 14"/>
                  <a:gd name="T54" fmla="*/ 16 w 16"/>
                  <a:gd name="T55" fmla="*/ 13 h 14"/>
                  <a:gd name="T56" fmla="*/ 16 w 16"/>
                  <a:gd name="T57" fmla="*/ 13 h 14"/>
                  <a:gd name="T58" fmla="*/ 16 w 16"/>
                  <a:gd name="T5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7" name="Freeform 666"/>
              <p:cNvSpPr>
                <a:spLocks/>
              </p:cNvSpPr>
              <p:nvPr/>
            </p:nvSpPr>
            <p:spPr bwMode="auto">
              <a:xfrm>
                <a:off x="3108" y="2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8" name="Freeform 667"/>
              <p:cNvSpPr>
                <a:spLocks/>
              </p:cNvSpPr>
              <p:nvPr/>
            </p:nvSpPr>
            <p:spPr bwMode="auto">
              <a:xfrm>
                <a:off x="3109" y="284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2 h 4"/>
                  <a:gd name="T12" fmla="*/ 2 w 3"/>
                  <a:gd name="T13" fmla="*/ 3 h 4"/>
                  <a:gd name="T14" fmla="*/ 2 w 3"/>
                  <a:gd name="T15" fmla="*/ 3 h 4"/>
                  <a:gd name="T16" fmla="*/ 2 w 3"/>
                  <a:gd name="T17" fmla="*/ 4 h 4"/>
                  <a:gd name="T18" fmla="*/ 2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9" name="Freeform 668"/>
              <p:cNvSpPr>
                <a:spLocks/>
              </p:cNvSpPr>
              <p:nvPr/>
            </p:nvSpPr>
            <p:spPr bwMode="auto">
              <a:xfrm>
                <a:off x="3112" y="2848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0 h 2"/>
                  <a:gd name="T4" fmla="*/ 3 w 7"/>
                  <a:gd name="T5" fmla="*/ 0 h 2"/>
                  <a:gd name="T6" fmla="*/ 4 w 7"/>
                  <a:gd name="T7" fmla="*/ 2 h 2"/>
                  <a:gd name="T8" fmla="*/ 4 w 7"/>
                  <a:gd name="T9" fmla="*/ 2 h 2"/>
                  <a:gd name="T10" fmla="*/ 5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0" name="Freeform 669"/>
              <p:cNvSpPr>
                <a:spLocks/>
              </p:cNvSpPr>
              <p:nvPr/>
            </p:nvSpPr>
            <p:spPr bwMode="auto">
              <a:xfrm>
                <a:off x="2976" y="273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1 h 4"/>
                  <a:gd name="T4" fmla="*/ 0 w 9"/>
                  <a:gd name="T5" fmla="*/ 1 h 4"/>
                  <a:gd name="T6" fmla="*/ 1 w 9"/>
                  <a:gd name="T7" fmla="*/ 3 h 4"/>
                  <a:gd name="T8" fmla="*/ 1 w 9"/>
                  <a:gd name="T9" fmla="*/ 3 h 4"/>
                  <a:gd name="T10" fmla="*/ 2 w 9"/>
                  <a:gd name="T11" fmla="*/ 4 h 4"/>
                  <a:gd name="T12" fmla="*/ 4 w 9"/>
                  <a:gd name="T13" fmla="*/ 4 h 4"/>
                  <a:gd name="T14" fmla="*/ 5 w 9"/>
                  <a:gd name="T15" fmla="*/ 4 h 4"/>
                  <a:gd name="T16" fmla="*/ 5 w 9"/>
                  <a:gd name="T17" fmla="*/ 4 h 4"/>
                  <a:gd name="T18" fmla="*/ 6 w 9"/>
                  <a:gd name="T19" fmla="*/ 4 h 4"/>
                  <a:gd name="T20" fmla="*/ 6 w 9"/>
                  <a:gd name="T21" fmla="*/ 4 h 4"/>
                  <a:gd name="T22" fmla="*/ 8 w 9"/>
                  <a:gd name="T23" fmla="*/ 3 h 4"/>
                  <a:gd name="T24" fmla="*/ 8 w 9"/>
                  <a:gd name="T25" fmla="*/ 3 h 4"/>
                  <a:gd name="T26" fmla="*/ 8 w 9"/>
                  <a:gd name="T27" fmla="*/ 3 h 4"/>
                  <a:gd name="T28" fmla="*/ 9 w 9"/>
                  <a:gd name="T29" fmla="*/ 3 h 4"/>
                  <a:gd name="T30" fmla="*/ 9 w 9"/>
                  <a:gd name="T31" fmla="*/ 1 h 4"/>
                  <a:gd name="T32" fmla="*/ 9 w 9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1" name="Freeform 670"/>
              <p:cNvSpPr>
                <a:spLocks/>
              </p:cNvSpPr>
              <p:nvPr/>
            </p:nvSpPr>
            <p:spPr bwMode="auto">
              <a:xfrm>
                <a:off x="2985" y="2728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1 w 9"/>
                  <a:gd name="T3" fmla="*/ 4 h 4"/>
                  <a:gd name="T4" fmla="*/ 1 w 9"/>
                  <a:gd name="T5" fmla="*/ 3 h 4"/>
                  <a:gd name="T6" fmla="*/ 3 w 9"/>
                  <a:gd name="T7" fmla="*/ 3 h 4"/>
                  <a:gd name="T8" fmla="*/ 3 w 9"/>
                  <a:gd name="T9" fmla="*/ 3 h 4"/>
                  <a:gd name="T10" fmla="*/ 4 w 9"/>
                  <a:gd name="T11" fmla="*/ 3 h 4"/>
                  <a:gd name="T12" fmla="*/ 4 w 9"/>
                  <a:gd name="T13" fmla="*/ 2 h 4"/>
                  <a:gd name="T14" fmla="*/ 5 w 9"/>
                  <a:gd name="T15" fmla="*/ 2 h 4"/>
                  <a:gd name="T16" fmla="*/ 5 w 9"/>
                  <a:gd name="T17" fmla="*/ 0 h 4"/>
                  <a:gd name="T18" fmla="*/ 7 w 9"/>
                  <a:gd name="T19" fmla="*/ 0 h 4"/>
                  <a:gd name="T20" fmla="*/ 7 w 9"/>
                  <a:gd name="T21" fmla="*/ 0 h 4"/>
                  <a:gd name="T22" fmla="*/ 8 w 9"/>
                  <a:gd name="T23" fmla="*/ 2 h 4"/>
                  <a:gd name="T24" fmla="*/ 9 w 9"/>
                  <a:gd name="T25" fmla="*/ 2 h 4"/>
                  <a:gd name="T26" fmla="*/ 9 w 9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2" name="Freeform 671"/>
              <p:cNvSpPr>
                <a:spLocks/>
              </p:cNvSpPr>
              <p:nvPr/>
            </p:nvSpPr>
            <p:spPr bwMode="auto">
              <a:xfrm>
                <a:off x="2994" y="2720"/>
                <a:ext cx="38" cy="8"/>
              </a:xfrm>
              <a:custGeom>
                <a:avLst/>
                <a:gdLst>
                  <a:gd name="T0" fmla="*/ 0 w 38"/>
                  <a:gd name="T1" fmla="*/ 8 h 8"/>
                  <a:gd name="T2" fmla="*/ 0 w 38"/>
                  <a:gd name="T3" fmla="*/ 8 h 8"/>
                  <a:gd name="T4" fmla="*/ 2 w 38"/>
                  <a:gd name="T5" fmla="*/ 8 h 8"/>
                  <a:gd name="T6" fmla="*/ 2 w 38"/>
                  <a:gd name="T7" fmla="*/ 8 h 8"/>
                  <a:gd name="T8" fmla="*/ 2 w 38"/>
                  <a:gd name="T9" fmla="*/ 8 h 8"/>
                  <a:gd name="T10" fmla="*/ 3 w 38"/>
                  <a:gd name="T11" fmla="*/ 8 h 8"/>
                  <a:gd name="T12" fmla="*/ 3 w 38"/>
                  <a:gd name="T13" fmla="*/ 8 h 8"/>
                  <a:gd name="T14" fmla="*/ 5 w 38"/>
                  <a:gd name="T15" fmla="*/ 7 h 8"/>
                  <a:gd name="T16" fmla="*/ 6 w 38"/>
                  <a:gd name="T17" fmla="*/ 8 h 8"/>
                  <a:gd name="T18" fmla="*/ 7 w 38"/>
                  <a:gd name="T19" fmla="*/ 8 h 8"/>
                  <a:gd name="T20" fmla="*/ 7 w 38"/>
                  <a:gd name="T21" fmla="*/ 7 h 8"/>
                  <a:gd name="T22" fmla="*/ 9 w 38"/>
                  <a:gd name="T23" fmla="*/ 7 h 8"/>
                  <a:gd name="T24" fmla="*/ 10 w 38"/>
                  <a:gd name="T25" fmla="*/ 7 h 8"/>
                  <a:gd name="T26" fmla="*/ 10 w 38"/>
                  <a:gd name="T27" fmla="*/ 7 h 8"/>
                  <a:gd name="T28" fmla="*/ 11 w 38"/>
                  <a:gd name="T29" fmla="*/ 7 h 8"/>
                  <a:gd name="T30" fmla="*/ 11 w 38"/>
                  <a:gd name="T31" fmla="*/ 5 h 8"/>
                  <a:gd name="T32" fmla="*/ 13 w 38"/>
                  <a:gd name="T33" fmla="*/ 5 h 8"/>
                  <a:gd name="T34" fmla="*/ 13 w 38"/>
                  <a:gd name="T35" fmla="*/ 5 h 8"/>
                  <a:gd name="T36" fmla="*/ 13 w 38"/>
                  <a:gd name="T37" fmla="*/ 5 h 8"/>
                  <a:gd name="T38" fmla="*/ 14 w 38"/>
                  <a:gd name="T39" fmla="*/ 5 h 8"/>
                  <a:gd name="T40" fmla="*/ 14 w 38"/>
                  <a:gd name="T41" fmla="*/ 5 h 8"/>
                  <a:gd name="T42" fmla="*/ 14 w 38"/>
                  <a:gd name="T43" fmla="*/ 4 h 8"/>
                  <a:gd name="T44" fmla="*/ 14 w 38"/>
                  <a:gd name="T45" fmla="*/ 4 h 8"/>
                  <a:gd name="T46" fmla="*/ 14 w 38"/>
                  <a:gd name="T47" fmla="*/ 4 h 8"/>
                  <a:gd name="T48" fmla="*/ 15 w 38"/>
                  <a:gd name="T49" fmla="*/ 4 h 8"/>
                  <a:gd name="T50" fmla="*/ 17 w 38"/>
                  <a:gd name="T51" fmla="*/ 3 h 8"/>
                  <a:gd name="T52" fmla="*/ 17 w 38"/>
                  <a:gd name="T53" fmla="*/ 3 h 8"/>
                  <a:gd name="T54" fmla="*/ 18 w 38"/>
                  <a:gd name="T55" fmla="*/ 3 h 8"/>
                  <a:gd name="T56" fmla="*/ 19 w 38"/>
                  <a:gd name="T57" fmla="*/ 1 h 8"/>
                  <a:gd name="T58" fmla="*/ 21 w 38"/>
                  <a:gd name="T59" fmla="*/ 1 h 8"/>
                  <a:gd name="T60" fmla="*/ 22 w 38"/>
                  <a:gd name="T61" fmla="*/ 0 h 8"/>
                  <a:gd name="T62" fmla="*/ 22 w 38"/>
                  <a:gd name="T63" fmla="*/ 0 h 8"/>
                  <a:gd name="T64" fmla="*/ 23 w 38"/>
                  <a:gd name="T65" fmla="*/ 1 h 8"/>
                  <a:gd name="T66" fmla="*/ 23 w 38"/>
                  <a:gd name="T67" fmla="*/ 1 h 8"/>
                  <a:gd name="T68" fmla="*/ 25 w 38"/>
                  <a:gd name="T69" fmla="*/ 1 h 8"/>
                  <a:gd name="T70" fmla="*/ 25 w 38"/>
                  <a:gd name="T71" fmla="*/ 1 h 8"/>
                  <a:gd name="T72" fmla="*/ 26 w 38"/>
                  <a:gd name="T73" fmla="*/ 1 h 8"/>
                  <a:gd name="T74" fmla="*/ 26 w 38"/>
                  <a:gd name="T75" fmla="*/ 1 h 8"/>
                  <a:gd name="T76" fmla="*/ 26 w 38"/>
                  <a:gd name="T77" fmla="*/ 1 h 8"/>
                  <a:gd name="T78" fmla="*/ 26 w 38"/>
                  <a:gd name="T79" fmla="*/ 1 h 8"/>
                  <a:gd name="T80" fmla="*/ 26 w 38"/>
                  <a:gd name="T81" fmla="*/ 3 h 8"/>
                  <a:gd name="T82" fmla="*/ 27 w 38"/>
                  <a:gd name="T83" fmla="*/ 3 h 8"/>
                  <a:gd name="T84" fmla="*/ 27 w 38"/>
                  <a:gd name="T85" fmla="*/ 3 h 8"/>
                  <a:gd name="T86" fmla="*/ 29 w 38"/>
                  <a:gd name="T87" fmla="*/ 4 h 8"/>
                  <a:gd name="T88" fmla="*/ 29 w 38"/>
                  <a:gd name="T89" fmla="*/ 4 h 8"/>
                  <a:gd name="T90" fmla="*/ 30 w 38"/>
                  <a:gd name="T91" fmla="*/ 4 h 8"/>
                  <a:gd name="T92" fmla="*/ 30 w 38"/>
                  <a:gd name="T93" fmla="*/ 4 h 8"/>
                  <a:gd name="T94" fmla="*/ 31 w 38"/>
                  <a:gd name="T95" fmla="*/ 4 h 8"/>
                  <a:gd name="T96" fmla="*/ 33 w 38"/>
                  <a:gd name="T97" fmla="*/ 4 h 8"/>
                  <a:gd name="T98" fmla="*/ 33 w 38"/>
                  <a:gd name="T99" fmla="*/ 4 h 8"/>
                  <a:gd name="T100" fmla="*/ 34 w 38"/>
                  <a:gd name="T101" fmla="*/ 4 h 8"/>
                  <a:gd name="T102" fmla="*/ 34 w 38"/>
                  <a:gd name="T103" fmla="*/ 4 h 8"/>
                  <a:gd name="T104" fmla="*/ 34 w 38"/>
                  <a:gd name="T105" fmla="*/ 4 h 8"/>
                  <a:gd name="T106" fmla="*/ 34 w 38"/>
                  <a:gd name="T107" fmla="*/ 5 h 8"/>
                  <a:gd name="T108" fmla="*/ 34 w 38"/>
                  <a:gd name="T109" fmla="*/ 5 h 8"/>
                  <a:gd name="T110" fmla="*/ 36 w 38"/>
                  <a:gd name="T111" fmla="*/ 5 h 8"/>
                  <a:gd name="T112" fmla="*/ 36 w 38"/>
                  <a:gd name="T113" fmla="*/ 7 h 8"/>
                  <a:gd name="T114" fmla="*/ 37 w 38"/>
                  <a:gd name="T115" fmla="*/ 7 h 8"/>
                  <a:gd name="T116" fmla="*/ 38 w 38"/>
                  <a:gd name="T117" fmla="*/ 7 h 8"/>
                  <a:gd name="T118" fmla="*/ 38 w 38"/>
                  <a:gd name="T119" fmla="*/ 8 h 8"/>
                  <a:gd name="T120" fmla="*/ 38 w 38"/>
                  <a:gd name="T1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8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3" name="Line 672"/>
              <p:cNvSpPr>
                <a:spLocks noChangeShapeType="1"/>
              </p:cNvSpPr>
              <p:nvPr/>
            </p:nvSpPr>
            <p:spPr bwMode="auto">
              <a:xfrm>
                <a:off x="3032" y="272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4" name="Freeform 673"/>
              <p:cNvSpPr>
                <a:spLocks/>
              </p:cNvSpPr>
              <p:nvPr/>
            </p:nvSpPr>
            <p:spPr bwMode="auto">
              <a:xfrm>
                <a:off x="3386" y="295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5" name="Freeform 674"/>
              <p:cNvSpPr>
                <a:spLocks/>
              </p:cNvSpPr>
              <p:nvPr/>
            </p:nvSpPr>
            <p:spPr bwMode="auto">
              <a:xfrm>
                <a:off x="3391" y="29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6" name="Line 675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7" name="Line 67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8" name="Line 677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9" name="Line 678"/>
              <p:cNvSpPr>
                <a:spLocks noChangeShapeType="1"/>
              </p:cNvSpPr>
              <p:nvPr/>
            </p:nvSpPr>
            <p:spPr bwMode="auto">
              <a:xfrm>
                <a:off x="3375" y="2950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0" name="Freeform 679"/>
              <p:cNvSpPr>
                <a:spLocks/>
              </p:cNvSpPr>
              <p:nvPr/>
            </p:nvSpPr>
            <p:spPr bwMode="auto">
              <a:xfrm>
                <a:off x="3379" y="295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1 w 7"/>
                  <a:gd name="T7" fmla="*/ 2 h 3"/>
                  <a:gd name="T8" fmla="*/ 1 w 7"/>
                  <a:gd name="T9" fmla="*/ 2 h 3"/>
                  <a:gd name="T10" fmla="*/ 3 w 7"/>
                  <a:gd name="T11" fmla="*/ 2 h 3"/>
                  <a:gd name="T12" fmla="*/ 4 w 7"/>
                  <a:gd name="T13" fmla="*/ 2 h 3"/>
                  <a:gd name="T14" fmla="*/ 6 w 7"/>
                  <a:gd name="T15" fmla="*/ 2 h 3"/>
                  <a:gd name="T16" fmla="*/ 6 w 7"/>
                  <a:gd name="T17" fmla="*/ 2 h 3"/>
                  <a:gd name="T18" fmla="*/ 7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1" name="Line 680"/>
              <p:cNvSpPr>
                <a:spLocks noChangeShapeType="1"/>
              </p:cNvSpPr>
              <p:nvPr/>
            </p:nvSpPr>
            <p:spPr bwMode="auto">
              <a:xfrm>
                <a:off x="3393" y="2967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2" name="Freeform 681"/>
              <p:cNvSpPr>
                <a:spLocks/>
              </p:cNvSpPr>
              <p:nvPr/>
            </p:nvSpPr>
            <p:spPr bwMode="auto">
              <a:xfrm>
                <a:off x="3397" y="297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1 h 3"/>
                  <a:gd name="T4" fmla="*/ 4 w 5"/>
                  <a:gd name="T5" fmla="*/ 3 h 3"/>
                  <a:gd name="T6" fmla="*/ 4 w 5"/>
                  <a:gd name="T7" fmla="*/ 3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1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3" name="Freeform 682"/>
              <p:cNvSpPr>
                <a:spLocks/>
              </p:cNvSpPr>
              <p:nvPr/>
            </p:nvSpPr>
            <p:spPr bwMode="auto">
              <a:xfrm>
                <a:off x="3402" y="297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4" name="Freeform 683"/>
              <p:cNvSpPr>
                <a:spLocks/>
              </p:cNvSpPr>
              <p:nvPr/>
            </p:nvSpPr>
            <p:spPr bwMode="auto">
              <a:xfrm>
                <a:off x="3389" y="296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1 h 4"/>
                  <a:gd name="T6" fmla="*/ 1 w 2"/>
                  <a:gd name="T7" fmla="*/ 1 h 4"/>
                  <a:gd name="T8" fmla="*/ 2 w 2"/>
                  <a:gd name="T9" fmla="*/ 3 h 4"/>
                  <a:gd name="T10" fmla="*/ 2 w 2"/>
                  <a:gd name="T11" fmla="*/ 4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5" name="Line 684"/>
              <p:cNvSpPr>
                <a:spLocks noChangeShapeType="1"/>
              </p:cNvSpPr>
              <p:nvPr/>
            </p:nvSpPr>
            <p:spPr bwMode="auto">
              <a:xfrm>
                <a:off x="3376" y="2952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6" name="Freeform 685"/>
              <p:cNvSpPr>
                <a:spLocks/>
              </p:cNvSpPr>
              <p:nvPr/>
            </p:nvSpPr>
            <p:spPr bwMode="auto">
              <a:xfrm>
                <a:off x="3378" y="295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7" name="Line 686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8" name="Line 687"/>
              <p:cNvSpPr>
                <a:spLocks noChangeShapeType="1"/>
              </p:cNvSpPr>
              <p:nvPr/>
            </p:nvSpPr>
            <p:spPr bwMode="auto">
              <a:xfrm>
                <a:off x="3375" y="294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9" name="Freeform 688"/>
              <p:cNvSpPr>
                <a:spLocks/>
              </p:cNvSpPr>
              <p:nvPr/>
            </p:nvSpPr>
            <p:spPr bwMode="auto">
              <a:xfrm>
                <a:off x="3394" y="296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3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0" name="Freeform 689"/>
              <p:cNvSpPr>
                <a:spLocks/>
              </p:cNvSpPr>
              <p:nvPr/>
            </p:nvSpPr>
            <p:spPr bwMode="auto">
              <a:xfrm>
                <a:off x="3376" y="2951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1" name="Line 690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2" name="Line 691"/>
              <p:cNvSpPr>
                <a:spLocks noChangeShapeType="1"/>
              </p:cNvSpPr>
              <p:nvPr/>
            </p:nvSpPr>
            <p:spPr bwMode="auto">
              <a:xfrm>
                <a:off x="3376" y="295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3" name="Line 692"/>
              <p:cNvSpPr>
                <a:spLocks noChangeShapeType="1"/>
              </p:cNvSpPr>
              <p:nvPr/>
            </p:nvSpPr>
            <p:spPr bwMode="auto">
              <a:xfrm flipH="1">
                <a:off x="3482" y="318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4" name="Freeform 693"/>
              <p:cNvSpPr>
                <a:spLocks/>
              </p:cNvSpPr>
              <p:nvPr/>
            </p:nvSpPr>
            <p:spPr bwMode="auto">
              <a:xfrm>
                <a:off x="3455" y="3028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2 w 5"/>
                  <a:gd name="T5" fmla="*/ 0 h 7"/>
                  <a:gd name="T6" fmla="*/ 2 w 5"/>
                  <a:gd name="T7" fmla="*/ 0 h 7"/>
                  <a:gd name="T8" fmla="*/ 4 w 5"/>
                  <a:gd name="T9" fmla="*/ 1 h 7"/>
                  <a:gd name="T10" fmla="*/ 4 w 5"/>
                  <a:gd name="T11" fmla="*/ 3 h 7"/>
                  <a:gd name="T12" fmla="*/ 4 w 5"/>
                  <a:gd name="T13" fmla="*/ 4 h 7"/>
                  <a:gd name="T14" fmla="*/ 5 w 5"/>
                  <a:gd name="T15" fmla="*/ 5 h 7"/>
                  <a:gd name="T16" fmla="*/ 5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5" name="Line 694"/>
              <p:cNvSpPr>
                <a:spLocks noChangeShapeType="1"/>
              </p:cNvSpPr>
              <p:nvPr/>
            </p:nvSpPr>
            <p:spPr bwMode="auto">
              <a:xfrm flipH="1">
                <a:off x="3440" y="300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6" name="Freeform 695"/>
              <p:cNvSpPr>
                <a:spLocks/>
              </p:cNvSpPr>
              <p:nvPr/>
            </p:nvSpPr>
            <p:spPr bwMode="auto">
              <a:xfrm>
                <a:off x="3440" y="3009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3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7" name="Line 696"/>
              <p:cNvSpPr>
                <a:spLocks noChangeShapeType="1"/>
              </p:cNvSpPr>
              <p:nvPr/>
            </p:nvSpPr>
            <p:spPr bwMode="auto">
              <a:xfrm>
                <a:off x="3447" y="302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8" name="Freeform 697"/>
              <p:cNvSpPr>
                <a:spLocks/>
              </p:cNvSpPr>
              <p:nvPr/>
            </p:nvSpPr>
            <p:spPr bwMode="auto">
              <a:xfrm>
                <a:off x="3448" y="302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9" name="Freeform 698"/>
              <p:cNvSpPr>
                <a:spLocks/>
              </p:cNvSpPr>
              <p:nvPr/>
            </p:nvSpPr>
            <p:spPr bwMode="auto">
              <a:xfrm>
                <a:off x="3449" y="3024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0" name="Freeform 699"/>
              <p:cNvSpPr>
                <a:spLocks/>
              </p:cNvSpPr>
              <p:nvPr/>
            </p:nvSpPr>
            <p:spPr bwMode="auto">
              <a:xfrm>
                <a:off x="3452" y="302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1 h 4"/>
                  <a:gd name="T6" fmla="*/ 0 w 3"/>
                  <a:gd name="T7" fmla="*/ 3 h 4"/>
                  <a:gd name="T8" fmla="*/ 0 w 3"/>
                  <a:gd name="T9" fmla="*/ 3 h 4"/>
                  <a:gd name="T10" fmla="*/ 1 w 3"/>
                  <a:gd name="T11" fmla="*/ 3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1" name="Line 700"/>
              <p:cNvSpPr>
                <a:spLocks noChangeShapeType="1"/>
              </p:cNvSpPr>
              <p:nvPr/>
            </p:nvSpPr>
            <p:spPr bwMode="auto">
              <a:xfrm>
                <a:off x="3445" y="3020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2" name="Freeform 701"/>
              <p:cNvSpPr>
                <a:spLocks/>
              </p:cNvSpPr>
              <p:nvPr/>
            </p:nvSpPr>
            <p:spPr bwMode="auto">
              <a:xfrm>
                <a:off x="3445" y="302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3" name="Freeform 702"/>
              <p:cNvSpPr>
                <a:spLocks/>
              </p:cNvSpPr>
              <p:nvPr/>
            </p:nvSpPr>
            <p:spPr bwMode="auto">
              <a:xfrm>
                <a:off x="3441" y="3013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1 h 7"/>
                  <a:gd name="T4" fmla="*/ 2 w 3"/>
                  <a:gd name="T5" fmla="*/ 3 h 7"/>
                  <a:gd name="T6" fmla="*/ 2 w 3"/>
                  <a:gd name="T7" fmla="*/ 4 h 7"/>
                  <a:gd name="T8" fmla="*/ 3 w 3"/>
                  <a:gd name="T9" fmla="*/ 4 h 7"/>
                  <a:gd name="T10" fmla="*/ 3 w 3"/>
                  <a:gd name="T11" fmla="*/ 6 h 7"/>
                  <a:gd name="T12" fmla="*/ 3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4" name="Freeform 703"/>
              <p:cNvSpPr>
                <a:spLocks/>
              </p:cNvSpPr>
              <p:nvPr/>
            </p:nvSpPr>
            <p:spPr bwMode="auto">
              <a:xfrm>
                <a:off x="3444" y="302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5" name="Freeform 704"/>
              <p:cNvSpPr>
                <a:spLocks/>
              </p:cNvSpPr>
              <p:nvPr/>
            </p:nvSpPr>
            <p:spPr bwMode="auto">
              <a:xfrm>
                <a:off x="3440" y="300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6" name="Line 705"/>
              <p:cNvSpPr>
                <a:spLocks noChangeShapeType="1"/>
              </p:cNvSpPr>
              <p:nvPr/>
            </p:nvSpPr>
            <p:spPr bwMode="auto">
              <a:xfrm>
                <a:off x="3441" y="3009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7" name="Line 706"/>
              <p:cNvSpPr>
                <a:spLocks noChangeShapeType="1"/>
              </p:cNvSpPr>
              <p:nvPr/>
            </p:nvSpPr>
            <p:spPr bwMode="auto">
              <a:xfrm>
                <a:off x="3430" y="3001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8" name="Freeform 707"/>
              <p:cNvSpPr>
                <a:spLocks/>
              </p:cNvSpPr>
              <p:nvPr/>
            </p:nvSpPr>
            <p:spPr bwMode="auto">
              <a:xfrm>
                <a:off x="3434" y="3002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3 w 6"/>
                  <a:gd name="T5" fmla="*/ 2 h 4"/>
                  <a:gd name="T6" fmla="*/ 5 w 6"/>
                  <a:gd name="T7" fmla="*/ 2 h 4"/>
                  <a:gd name="T8" fmla="*/ 5 w 6"/>
                  <a:gd name="T9" fmla="*/ 3 h 4"/>
                  <a:gd name="T10" fmla="*/ 6 w 6"/>
                  <a:gd name="T11" fmla="*/ 3 h 4"/>
                  <a:gd name="T12" fmla="*/ 6 w 6"/>
                  <a:gd name="T13" fmla="*/ 4 h 4"/>
                  <a:gd name="T14" fmla="*/ 6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9" name="Freeform 708"/>
              <p:cNvSpPr>
                <a:spLocks/>
              </p:cNvSpPr>
              <p:nvPr/>
            </p:nvSpPr>
            <p:spPr bwMode="auto">
              <a:xfrm>
                <a:off x="3432" y="30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0" name="Freeform 709"/>
              <p:cNvSpPr>
                <a:spLocks/>
              </p:cNvSpPr>
              <p:nvPr/>
            </p:nvSpPr>
            <p:spPr bwMode="auto">
              <a:xfrm>
                <a:off x="3432" y="300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1" name="Freeform 710"/>
              <p:cNvSpPr>
                <a:spLocks/>
              </p:cNvSpPr>
              <p:nvPr/>
            </p:nvSpPr>
            <p:spPr bwMode="auto">
              <a:xfrm>
                <a:off x="3410" y="2979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2 h 13"/>
                  <a:gd name="T4" fmla="*/ 0 w 10"/>
                  <a:gd name="T5" fmla="*/ 3 h 13"/>
                  <a:gd name="T6" fmla="*/ 2 w 10"/>
                  <a:gd name="T7" fmla="*/ 4 h 13"/>
                  <a:gd name="T8" fmla="*/ 3 w 10"/>
                  <a:gd name="T9" fmla="*/ 4 h 13"/>
                  <a:gd name="T10" fmla="*/ 4 w 10"/>
                  <a:gd name="T11" fmla="*/ 4 h 13"/>
                  <a:gd name="T12" fmla="*/ 6 w 10"/>
                  <a:gd name="T13" fmla="*/ 4 h 13"/>
                  <a:gd name="T14" fmla="*/ 7 w 10"/>
                  <a:gd name="T15" fmla="*/ 6 h 13"/>
                  <a:gd name="T16" fmla="*/ 7 w 10"/>
                  <a:gd name="T17" fmla="*/ 7 h 13"/>
                  <a:gd name="T18" fmla="*/ 7 w 10"/>
                  <a:gd name="T19" fmla="*/ 7 h 13"/>
                  <a:gd name="T20" fmla="*/ 7 w 10"/>
                  <a:gd name="T21" fmla="*/ 8 h 13"/>
                  <a:gd name="T22" fmla="*/ 7 w 10"/>
                  <a:gd name="T23" fmla="*/ 10 h 13"/>
                  <a:gd name="T24" fmla="*/ 8 w 10"/>
                  <a:gd name="T25" fmla="*/ 11 h 13"/>
                  <a:gd name="T26" fmla="*/ 10 w 10"/>
                  <a:gd name="T27" fmla="*/ 13 h 13"/>
                  <a:gd name="T28" fmla="*/ 10 w 10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2" name="Freeform 711"/>
              <p:cNvSpPr>
                <a:spLocks/>
              </p:cNvSpPr>
              <p:nvPr/>
            </p:nvSpPr>
            <p:spPr bwMode="auto">
              <a:xfrm>
                <a:off x="3425" y="299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2 h 7"/>
                  <a:gd name="T4" fmla="*/ 3 w 5"/>
                  <a:gd name="T5" fmla="*/ 2 h 7"/>
                  <a:gd name="T6" fmla="*/ 3 w 5"/>
                  <a:gd name="T7" fmla="*/ 3 h 7"/>
                  <a:gd name="T8" fmla="*/ 3 w 5"/>
                  <a:gd name="T9" fmla="*/ 3 h 7"/>
                  <a:gd name="T10" fmla="*/ 3 w 5"/>
                  <a:gd name="T11" fmla="*/ 3 h 7"/>
                  <a:gd name="T12" fmla="*/ 3 w 5"/>
                  <a:gd name="T13" fmla="*/ 4 h 7"/>
                  <a:gd name="T14" fmla="*/ 4 w 5"/>
                  <a:gd name="T15" fmla="*/ 6 h 7"/>
                  <a:gd name="T16" fmla="*/ 5 w 5"/>
                  <a:gd name="T17" fmla="*/ 7 h 7"/>
                  <a:gd name="T18" fmla="*/ 5 w 5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5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3" name="Freeform 712"/>
              <p:cNvSpPr>
                <a:spLocks/>
              </p:cNvSpPr>
              <p:nvPr/>
            </p:nvSpPr>
            <p:spPr bwMode="auto">
              <a:xfrm>
                <a:off x="3420" y="2992"/>
                <a:ext cx="4" cy="0"/>
              </a:xfrm>
              <a:custGeom>
                <a:avLst/>
                <a:gdLst>
                  <a:gd name="T0" fmla="*/ 0 w 4"/>
                  <a:gd name="T1" fmla="*/ 1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4" name="Freeform 713"/>
              <p:cNvSpPr>
                <a:spLocks/>
              </p:cNvSpPr>
              <p:nvPr/>
            </p:nvSpPr>
            <p:spPr bwMode="auto">
              <a:xfrm>
                <a:off x="3424" y="299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1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5" name="Freeform 714"/>
              <p:cNvSpPr>
                <a:spLocks/>
              </p:cNvSpPr>
              <p:nvPr/>
            </p:nvSpPr>
            <p:spPr bwMode="auto">
              <a:xfrm>
                <a:off x="3472" y="3191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6" name="Freeform 715"/>
              <p:cNvSpPr>
                <a:spLocks/>
              </p:cNvSpPr>
              <p:nvPr/>
            </p:nvSpPr>
            <p:spPr bwMode="auto">
              <a:xfrm>
                <a:off x="3448" y="323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7" name="Freeform 716"/>
              <p:cNvSpPr>
                <a:spLocks/>
              </p:cNvSpPr>
              <p:nvPr/>
            </p:nvSpPr>
            <p:spPr bwMode="auto">
              <a:xfrm>
                <a:off x="3448" y="323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2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2 h 2"/>
                  <a:gd name="T10" fmla="*/ 8 w 8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8" name="Freeform 717"/>
              <p:cNvSpPr>
                <a:spLocks/>
              </p:cNvSpPr>
              <p:nvPr/>
            </p:nvSpPr>
            <p:spPr bwMode="auto">
              <a:xfrm>
                <a:off x="3448" y="3204"/>
                <a:ext cx="27" cy="29"/>
              </a:xfrm>
              <a:custGeom>
                <a:avLst/>
                <a:gdLst>
                  <a:gd name="T0" fmla="*/ 24 w 27"/>
                  <a:gd name="T1" fmla="*/ 0 h 29"/>
                  <a:gd name="T2" fmla="*/ 24 w 27"/>
                  <a:gd name="T3" fmla="*/ 1 h 29"/>
                  <a:gd name="T4" fmla="*/ 24 w 27"/>
                  <a:gd name="T5" fmla="*/ 1 h 29"/>
                  <a:gd name="T6" fmla="*/ 27 w 27"/>
                  <a:gd name="T7" fmla="*/ 4 h 29"/>
                  <a:gd name="T8" fmla="*/ 27 w 27"/>
                  <a:gd name="T9" fmla="*/ 4 h 29"/>
                  <a:gd name="T10" fmla="*/ 27 w 27"/>
                  <a:gd name="T11" fmla="*/ 4 h 29"/>
                  <a:gd name="T12" fmla="*/ 26 w 27"/>
                  <a:gd name="T13" fmla="*/ 5 h 29"/>
                  <a:gd name="T14" fmla="*/ 23 w 27"/>
                  <a:gd name="T15" fmla="*/ 6 h 29"/>
                  <a:gd name="T16" fmla="*/ 22 w 27"/>
                  <a:gd name="T17" fmla="*/ 6 h 29"/>
                  <a:gd name="T18" fmla="*/ 20 w 27"/>
                  <a:gd name="T19" fmla="*/ 8 h 29"/>
                  <a:gd name="T20" fmla="*/ 18 w 27"/>
                  <a:gd name="T21" fmla="*/ 9 h 29"/>
                  <a:gd name="T22" fmla="*/ 16 w 27"/>
                  <a:gd name="T23" fmla="*/ 9 h 29"/>
                  <a:gd name="T24" fmla="*/ 15 w 27"/>
                  <a:gd name="T25" fmla="*/ 9 h 29"/>
                  <a:gd name="T26" fmla="*/ 15 w 27"/>
                  <a:gd name="T27" fmla="*/ 10 h 29"/>
                  <a:gd name="T28" fmla="*/ 16 w 27"/>
                  <a:gd name="T29" fmla="*/ 10 h 29"/>
                  <a:gd name="T30" fmla="*/ 16 w 27"/>
                  <a:gd name="T31" fmla="*/ 12 h 29"/>
                  <a:gd name="T32" fmla="*/ 16 w 27"/>
                  <a:gd name="T33" fmla="*/ 13 h 29"/>
                  <a:gd name="T34" fmla="*/ 16 w 27"/>
                  <a:gd name="T35" fmla="*/ 13 h 29"/>
                  <a:gd name="T36" fmla="*/ 16 w 27"/>
                  <a:gd name="T37" fmla="*/ 14 h 29"/>
                  <a:gd name="T38" fmla="*/ 13 w 27"/>
                  <a:gd name="T39" fmla="*/ 14 h 29"/>
                  <a:gd name="T40" fmla="*/ 12 w 27"/>
                  <a:gd name="T41" fmla="*/ 16 h 29"/>
                  <a:gd name="T42" fmla="*/ 13 w 27"/>
                  <a:gd name="T43" fmla="*/ 16 h 29"/>
                  <a:gd name="T44" fmla="*/ 13 w 27"/>
                  <a:gd name="T45" fmla="*/ 17 h 29"/>
                  <a:gd name="T46" fmla="*/ 13 w 27"/>
                  <a:gd name="T47" fmla="*/ 18 h 29"/>
                  <a:gd name="T48" fmla="*/ 13 w 27"/>
                  <a:gd name="T49" fmla="*/ 20 h 29"/>
                  <a:gd name="T50" fmla="*/ 12 w 27"/>
                  <a:gd name="T51" fmla="*/ 21 h 29"/>
                  <a:gd name="T52" fmla="*/ 11 w 27"/>
                  <a:gd name="T53" fmla="*/ 23 h 29"/>
                  <a:gd name="T54" fmla="*/ 9 w 27"/>
                  <a:gd name="T55" fmla="*/ 23 h 29"/>
                  <a:gd name="T56" fmla="*/ 9 w 27"/>
                  <a:gd name="T57" fmla="*/ 24 h 29"/>
                  <a:gd name="T58" fmla="*/ 8 w 27"/>
                  <a:gd name="T59" fmla="*/ 25 h 29"/>
                  <a:gd name="T60" fmla="*/ 7 w 27"/>
                  <a:gd name="T61" fmla="*/ 25 h 29"/>
                  <a:gd name="T62" fmla="*/ 4 w 27"/>
                  <a:gd name="T63" fmla="*/ 25 h 29"/>
                  <a:gd name="T64" fmla="*/ 3 w 27"/>
                  <a:gd name="T65" fmla="*/ 27 h 29"/>
                  <a:gd name="T66" fmla="*/ 1 w 27"/>
                  <a:gd name="T67" fmla="*/ 28 h 29"/>
                  <a:gd name="T68" fmla="*/ 0 w 27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29">
                    <a:moveTo>
                      <a:pt x="24" y="0"/>
                    </a:moveTo>
                    <a:lnTo>
                      <a:pt x="24" y="1"/>
                    </a:lnTo>
                    <a:lnTo>
                      <a:pt x="24" y="1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9" name="Line 718"/>
              <p:cNvSpPr>
                <a:spLocks noChangeShapeType="1"/>
              </p:cNvSpPr>
              <p:nvPr/>
            </p:nvSpPr>
            <p:spPr bwMode="auto">
              <a:xfrm>
                <a:off x="3448" y="323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0" name="Freeform 719"/>
              <p:cNvSpPr>
                <a:spLocks/>
              </p:cNvSpPr>
              <p:nvPr/>
            </p:nvSpPr>
            <p:spPr bwMode="auto">
              <a:xfrm>
                <a:off x="3472" y="3194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7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1" name="Freeform 720"/>
              <p:cNvSpPr>
                <a:spLocks/>
              </p:cNvSpPr>
              <p:nvPr/>
            </p:nvSpPr>
            <p:spPr bwMode="auto">
              <a:xfrm>
                <a:off x="3472" y="3201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1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2" name="Line 721"/>
              <p:cNvSpPr>
                <a:spLocks noChangeShapeType="1"/>
              </p:cNvSpPr>
              <p:nvPr/>
            </p:nvSpPr>
            <p:spPr bwMode="auto">
              <a:xfrm flipH="1">
                <a:off x="3484" y="3181"/>
                <a:ext cx="3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3" name="Freeform 722"/>
              <p:cNvSpPr>
                <a:spLocks/>
              </p:cNvSpPr>
              <p:nvPr/>
            </p:nvSpPr>
            <p:spPr bwMode="auto">
              <a:xfrm>
                <a:off x="3479" y="3183"/>
                <a:ext cx="3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4" name="Freeform 723"/>
              <p:cNvSpPr>
                <a:spLocks/>
              </p:cNvSpPr>
              <p:nvPr/>
            </p:nvSpPr>
            <p:spPr bwMode="auto">
              <a:xfrm>
                <a:off x="3472" y="3183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6 w 7"/>
                  <a:gd name="T3" fmla="*/ 2 h 8"/>
                  <a:gd name="T4" fmla="*/ 4 w 7"/>
                  <a:gd name="T5" fmla="*/ 3 h 8"/>
                  <a:gd name="T6" fmla="*/ 3 w 7"/>
                  <a:gd name="T7" fmla="*/ 3 h 8"/>
                  <a:gd name="T8" fmla="*/ 2 w 7"/>
                  <a:gd name="T9" fmla="*/ 4 h 8"/>
                  <a:gd name="T10" fmla="*/ 2 w 7"/>
                  <a:gd name="T11" fmla="*/ 6 h 8"/>
                  <a:gd name="T12" fmla="*/ 0 w 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6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5" name="Freeform 724"/>
              <p:cNvSpPr>
                <a:spLocks/>
              </p:cNvSpPr>
              <p:nvPr/>
            </p:nvSpPr>
            <p:spPr bwMode="auto">
              <a:xfrm>
                <a:off x="3497" y="3123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0 h 8"/>
                  <a:gd name="T4" fmla="*/ 1 w 4"/>
                  <a:gd name="T5" fmla="*/ 0 h 8"/>
                  <a:gd name="T6" fmla="*/ 2 w 4"/>
                  <a:gd name="T7" fmla="*/ 0 h 8"/>
                  <a:gd name="T8" fmla="*/ 4 w 4"/>
                  <a:gd name="T9" fmla="*/ 1 h 8"/>
                  <a:gd name="T10" fmla="*/ 4 w 4"/>
                  <a:gd name="T11" fmla="*/ 1 h 8"/>
                  <a:gd name="T12" fmla="*/ 4 w 4"/>
                  <a:gd name="T13" fmla="*/ 2 h 8"/>
                  <a:gd name="T14" fmla="*/ 4 w 4"/>
                  <a:gd name="T15" fmla="*/ 4 h 8"/>
                  <a:gd name="T16" fmla="*/ 4 w 4"/>
                  <a:gd name="T17" fmla="*/ 5 h 8"/>
                  <a:gd name="T18" fmla="*/ 1 w 4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1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6" name="Line 725"/>
              <p:cNvSpPr>
                <a:spLocks noChangeShapeType="1"/>
              </p:cNvSpPr>
              <p:nvPr/>
            </p:nvSpPr>
            <p:spPr bwMode="auto">
              <a:xfrm flipH="1">
                <a:off x="3497" y="3131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7" name="Freeform 726"/>
              <p:cNvSpPr>
                <a:spLocks/>
              </p:cNvSpPr>
              <p:nvPr/>
            </p:nvSpPr>
            <p:spPr bwMode="auto">
              <a:xfrm>
                <a:off x="3497" y="3133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0 h 6"/>
                  <a:gd name="T4" fmla="*/ 1 w 5"/>
                  <a:gd name="T5" fmla="*/ 0 h 6"/>
                  <a:gd name="T6" fmla="*/ 2 w 5"/>
                  <a:gd name="T7" fmla="*/ 0 h 6"/>
                  <a:gd name="T8" fmla="*/ 2 w 5"/>
                  <a:gd name="T9" fmla="*/ 2 h 6"/>
                  <a:gd name="T10" fmla="*/ 5 w 5"/>
                  <a:gd name="T11" fmla="*/ 3 h 6"/>
                  <a:gd name="T12" fmla="*/ 5 w 5"/>
                  <a:gd name="T13" fmla="*/ 4 h 6"/>
                  <a:gd name="T14" fmla="*/ 5 w 5"/>
                  <a:gd name="T15" fmla="*/ 4 h 6"/>
                  <a:gd name="T16" fmla="*/ 5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8" name="Freeform 727"/>
              <p:cNvSpPr>
                <a:spLocks/>
              </p:cNvSpPr>
              <p:nvPr/>
            </p:nvSpPr>
            <p:spPr bwMode="auto">
              <a:xfrm>
                <a:off x="3487" y="3154"/>
                <a:ext cx="15" cy="27"/>
              </a:xfrm>
              <a:custGeom>
                <a:avLst/>
                <a:gdLst>
                  <a:gd name="T0" fmla="*/ 4 w 15"/>
                  <a:gd name="T1" fmla="*/ 0 h 27"/>
                  <a:gd name="T2" fmla="*/ 3 w 15"/>
                  <a:gd name="T3" fmla="*/ 1 h 27"/>
                  <a:gd name="T4" fmla="*/ 3 w 15"/>
                  <a:gd name="T5" fmla="*/ 1 h 27"/>
                  <a:gd name="T6" fmla="*/ 3 w 15"/>
                  <a:gd name="T7" fmla="*/ 2 h 27"/>
                  <a:gd name="T8" fmla="*/ 3 w 15"/>
                  <a:gd name="T9" fmla="*/ 2 h 27"/>
                  <a:gd name="T10" fmla="*/ 4 w 15"/>
                  <a:gd name="T11" fmla="*/ 2 h 27"/>
                  <a:gd name="T12" fmla="*/ 7 w 15"/>
                  <a:gd name="T13" fmla="*/ 1 h 27"/>
                  <a:gd name="T14" fmla="*/ 8 w 15"/>
                  <a:gd name="T15" fmla="*/ 1 h 27"/>
                  <a:gd name="T16" fmla="*/ 10 w 15"/>
                  <a:gd name="T17" fmla="*/ 1 h 27"/>
                  <a:gd name="T18" fmla="*/ 12 w 15"/>
                  <a:gd name="T19" fmla="*/ 2 h 27"/>
                  <a:gd name="T20" fmla="*/ 14 w 15"/>
                  <a:gd name="T21" fmla="*/ 2 h 27"/>
                  <a:gd name="T22" fmla="*/ 15 w 15"/>
                  <a:gd name="T23" fmla="*/ 4 h 27"/>
                  <a:gd name="T24" fmla="*/ 15 w 15"/>
                  <a:gd name="T25" fmla="*/ 5 h 27"/>
                  <a:gd name="T26" fmla="*/ 15 w 15"/>
                  <a:gd name="T27" fmla="*/ 6 h 27"/>
                  <a:gd name="T28" fmla="*/ 15 w 15"/>
                  <a:gd name="T29" fmla="*/ 8 h 27"/>
                  <a:gd name="T30" fmla="*/ 14 w 15"/>
                  <a:gd name="T31" fmla="*/ 9 h 27"/>
                  <a:gd name="T32" fmla="*/ 12 w 15"/>
                  <a:gd name="T33" fmla="*/ 10 h 27"/>
                  <a:gd name="T34" fmla="*/ 12 w 15"/>
                  <a:gd name="T35" fmla="*/ 10 h 27"/>
                  <a:gd name="T36" fmla="*/ 12 w 15"/>
                  <a:gd name="T37" fmla="*/ 12 h 27"/>
                  <a:gd name="T38" fmla="*/ 12 w 15"/>
                  <a:gd name="T39" fmla="*/ 13 h 27"/>
                  <a:gd name="T40" fmla="*/ 12 w 15"/>
                  <a:gd name="T41" fmla="*/ 13 h 27"/>
                  <a:gd name="T42" fmla="*/ 14 w 15"/>
                  <a:gd name="T43" fmla="*/ 16 h 27"/>
                  <a:gd name="T44" fmla="*/ 15 w 15"/>
                  <a:gd name="T45" fmla="*/ 16 h 27"/>
                  <a:gd name="T46" fmla="*/ 14 w 15"/>
                  <a:gd name="T47" fmla="*/ 17 h 27"/>
                  <a:gd name="T48" fmla="*/ 14 w 15"/>
                  <a:gd name="T49" fmla="*/ 17 h 27"/>
                  <a:gd name="T50" fmla="*/ 12 w 15"/>
                  <a:gd name="T51" fmla="*/ 17 h 27"/>
                  <a:gd name="T52" fmla="*/ 11 w 15"/>
                  <a:gd name="T53" fmla="*/ 18 h 27"/>
                  <a:gd name="T54" fmla="*/ 10 w 15"/>
                  <a:gd name="T55" fmla="*/ 21 h 27"/>
                  <a:gd name="T56" fmla="*/ 8 w 15"/>
                  <a:gd name="T57" fmla="*/ 21 h 27"/>
                  <a:gd name="T58" fmla="*/ 7 w 15"/>
                  <a:gd name="T59" fmla="*/ 23 h 27"/>
                  <a:gd name="T60" fmla="*/ 5 w 15"/>
                  <a:gd name="T61" fmla="*/ 24 h 27"/>
                  <a:gd name="T62" fmla="*/ 3 w 15"/>
                  <a:gd name="T63" fmla="*/ 25 h 27"/>
                  <a:gd name="T64" fmla="*/ 0 w 15"/>
                  <a:gd name="T6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" h="27">
                    <a:moveTo>
                      <a:pt x="4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9" name="Freeform 728"/>
              <p:cNvSpPr>
                <a:spLocks/>
              </p:cNvSpPr>
              <p:nvPr/>
            </p:nvSpPr>
            <p:spPr bwMode="auto">
              <a:xfrm>
                <a:off x="3491" y="3139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0 w 11"/>
                  <a:gd name="T3" fmla="*/ 1 h 15"/>
                  <a:gd name="T4" fmla="*/ 7 w 11"/>
                  <a:gd name="T5" fmla="*/ 1 h 15"/>
                  <a:gd name="T6" fmla="*/ 6 w 11"/>
                  <a:gd name="T7" fmla="*/ 2 h 15"/>
                  <a:gd name="T8" fmla="*/ 6 w 11"/>
                  <a:gd name="T9" fmla="*/ 2 h 15"/>
                  <a:gd name="T10" fmla="*/ 6 w 11"/>
                  <a:gd name="T11" fmla="*/ 4 h 15"/>
                  <a:gd name="T12" fmla="*/ 7 w 11"/>
                  <a:gd name="T13" fmla="*/ 4 h 15"/>
                  <a:gd name="T14" fmla="*/ 8 w 11"/>
                  <a:gd name="T15" fmla="*/ 4 h 15"/>
                  <a:gd name="T16" fmla="*/ 8 w 11"/>
                  <a:gd name="T17" fmla="*/ 5 h 15"/>
                  <a:gd name="T18" fmla="*/ 8 w 11"/>
                  <a:gd name="T19" fmla="*/ 5 h 15"/>
                  <a:gd name="T20" fmla="*/ 8 w 11"/>
                  <a:gd name="T21" fmla="*/ 6 h 15"/>
                  <a:gd name="T22" fmla="*/ 7 w 11"/>
                  <a:gd name="T23" fmla="*/ 8 h 15"/>
                  <a:gd name="T24" fmla="*/ 3 w 11"/>
                  <a:gd name="T25" fmla="*/ 9 h 15"/>
                  <a:gd name="T26" fmla="*/ 1 w 11"/>
                  <a:gd name="T27" fmla="*/ 11 h 15"/>
                  <a:gd name="T28" fmla="*/ 0 w 11"/>
                  <a:gd name="T29" fmla="*/ 11 h 15"/>
                  <a:gd name="T30" fmla="*/ 0 w 11"/>
                  <a:gd name="T31" fmla="*/ 12 h 15"/>
                  <a:gd name="T32" fmla="*/ 0 w 11"/>
                  <a:gd name="T33" fmla="*/ 13 h 15"/>
                  <a:gd name="T34" fmla="*/ 0 w 11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0" name="Freeform 729"/>
              <p:cNvSpPr>
                <a:spLocks/>
              </p:cNvSpPr>
              <p:nvPr/>
            </p:nvSpPr>
            <p:spPr bwMode="auto">
              <a:xfrm>
                <a:off x="3492" y="3105"/>
                <a:ext cx="17" cy="18"/>
              </a:xfrm>
              <a:custGeom>
                <a:avLst/>
                <a:gdLst>
                  <a:gd name="T0" fmla="*/ 5 w 17"/>
                  <a:gd name="T1" fmla="*/ 0 h 18"/>
                  <a:gd name="T2" fmla="*/ 7 w 17"/>
                  <a:gd name="T3" fmla="*/ 1 h 18"/>
                  <a:gd name="T4" fmla="*/ 10 w 17"/>
                  <a:gd name="T5" fmla="*/ 3 h 18"/>
                  <a:gd name="T6" fmla="*/ 11 w 17"/>
                  <a:gd name="T7" fmla="*/ 3 h 18"/>
                  <a:gd name="T8" fmla="*/ 11 w 17"/>
                  <a:gd name="T9" fmla="*/ 3 h 18"/>
                  <a:gd name="T10" fmla="*/ 13 w 17"/>
                  <a:gd name="T11" fmla="*/ 4 h 18"/>
                  <a:gd name="T12" fmla="*/ 14 w 17"/>
                  <a:gd name="T13" fmla="*/ 5 h 18"/>
                  <a:gd name="T14" fmla="*/ 15 w 17"/>
                  <a:gd name="T15" fmla="*/ 5 h 18"/>
                  <a:gd name="T16" fmla="*/ 17 w 17"/>
                  <a:gd name="T17" fmla="*/ 7 h 18"/>
                  <a:gd name="T18" fmla="*/ 17 w 17"/>
                  <a:gd name="T19" fmla="*/ 8 h 18"/>
                  <a:gd name="T20" fmla="*/ 15 w 17"/>
                  <a:gd name="T21" fmla="*/ 9 h 18"/>
                  <a:gd name="T22" fmla="*/ 15 w 17"/>
                  <a:gd name="T23" fmla="*/ 9 h 18"/>
                  <a:gd name="T24" fmla="*/ 14 w 17"/>
                  <a:gd name="T25" fmla="*/ 11 h 18"/>
                  <a:gd name="T26" fmla="*/ 13 w 17"/>
                  <a:gd name="T27" fmla="*/ 11 h 18"/>
                  <a:gd name="T28" fmla="*/ 10 w 17"/>
                  <a:gd name="T29" fmla="*/ 11 h 18"/>
                  <a:gd name="T30" fmla="*/ 9 w 17"/>
                  <a:gd name="T31" fmla="*/ 11 h 18"/>
                  <a:gd name="T32" fmla="*/ 6 w 17"/>
                  <a:gd name="T33" fmla="*/ 9 h 18"/>
                  <a:gd name="T34" fmla="*/ 5 w 17"/>
                  <a:gd name="T35" fmla="*/ 9 h 18"/>
                  <a:gd name="T36" fmla="*/ 3 w 17"/>
                  <a:gd name="T37" fmla="*/ 9 h 18"/>
                  <a:gd name="T38" fmla="*/ 2 w 17"/>
                  <a:gd name="T39" fmla="*/ 9 h 18"/>
                  <a:gd name="T40" fmla="*/ 2 w 17"/>
                  <a:gd name="T41" fmla="*/ 11 h 18"/>
                  <a:gd name="T42" fmla="*/ 0 w 17"/>
                  <a:gd name="T43" fmla="*/ 12 h 18"/>
                  <a:gd name="T44" fmla="*/ 0 w 17"/>
                  <a:gd name="T45" fmla="*/ 12 h 18"/>
                  <a:gd name="T46" fmla="*/ 2 w 17"/>
                  <a:gd name="T47" fmla="*/ 15 h 18"/>
                  <a:gd name="T48" fmla="*/ 3 w 17"/>
                  <a:gd name="T49" fmla="*/ 16 h 18"/>
                  <a:gd name="T50" fmla="*/ 3 w 17"/>
                  <a:gd name="T51" fmla="*/ 18 h 18"/>
                  <a:gd name="T52" fmla="*/ 5 w 17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18">
                    <a:moveTo>
                      <a:pt x="5" y="0"/>
                    </a:move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5" y="1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1" name="Freeform 730"/>
              <p:cNvSpPr>
                <a:spLocks/>
              </p:cNvSpPr>
              <p:nvPr/>
            </p:nvSpPr>
            <p:spPr bwMode="auto">
              <a:xfrm>
                <a:off x="3491" y="3093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1 h 4"/>
                  <a:gd name="T8" fmla="*/ 0 w 3"/>
                  <a:gd name="T9" fmla="*/ 1 h 4"/>
                  <a:gd name="T10" fmla="*/ 1 w 3"/>
                  <a:gd name="T11" fmla="*/ 3 h 4"/>
                  <a:gd name="T12" fmla="*/ 3 w 3"/>
                  <a:gd name="T13" fmla="*/ 4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2" name="Freeform 731"/>
              <p:cNvSpPr>
                <a:spLocks/>
              </p:cNvSpPr>
              <p:nvPr/>
            </p:nvSpPr>
            <p:spPr bwMode="auto">
              <a:xfrm>
                <a:off x="3494" y="3097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1 w 3"/>
                  <a:gd name="T3" fmla="*/ 3 h 8"/>
                  <a:gd name="T4" fmla="*/ 1 w 3"/>
                  <a:gd name="T5" fmla="*/ 3 h 8"/>
                  <a:gd name="T6" fmla="*/ 1 w 3"/>
                  <a:gd name="T7" fmla="*/ 4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3" name="Freeform 732"/>
              <p:cNvSpPr>
                <a:spLocks/>
              </p:cNvSpPr>
              <p:nvPr/>
            </p:nvSpPr>
            <p:spPr bwMode="auto">
              <a:xfrm>
                <a:off x="3478" y="3078"/>
                <a:ext cx="20" cy="15"/>
              </a:xfrm>
              <a:custGeom>
                <a:avLst/>
                <a:gdLst>
                  <a:gd name="T0" fmla="*/ 0 w 20"/>
                  <a:gd name="T1" fmla="*/ 0 h 15"/>
                  <a:gd name="T2" fmla="*/ 1 w 20"/>
                  <a:gd name="T3" fmla="*/ 1 h 15"/>
                  <a:gd name="T4" fmla="*/ 4 w 20"/>
                  <a:gd name="T5" fmla="*/ 1 h 15"/>
                  <a:gd name="T6" fmla="*/ 8 w 20"/>
                  <a:gd name="T7" fmla="*/ 1 h 15"/>
                  <a:gd name="T8" fmla="*/ 10 w 20"/>
                  <a:gd name="T9" fmla="*/ 1 h 15"/>
                  <a:gd name="T10" fmla="*/ 12 w 20"/>
                  <a:gd name="T11" fmla="*/ 1 h 15"/>
                  <a:gd name="T12" fmla="*/ 13 w 20"/>
                  <a:gd name="T13" fmla="*/ 1 h 15"/>
                  <a:gd name="T14" fmla="*/ 14 w 20"/>
                  <a:gd name="T15" fmla="*/ 1 h 15"/>
                  <a:gd name="T16" fmla="*/ 14 w 20"/>
                  <a:gd name="T17" fmla="*/ 3 h 15"/>
                  <a:gd name="T18" fmla="*/ 16 w 20"/>
                  <a:gd name="T19" fmla="*/ 4 h 15"/>
                  <a:gd name="T20" fmla="*/ 16 w 20"/>
                  <a:gd name="T21" fmla="*/ 4 h 15"/>
                  <a:gd name="T22" fmla="*/ 13 w 20"/>
                  <a:gd name="T23" fmla="*/ 7 h 15"/>
                  <a:gd name="T24" fmla="*/ 13 w 20"/>
                  <a:gd name="T25" fmla="*/ 8 h 15"/>
                  <a:gd name="T26" fmla="*/ 14 w 20"/>
                  <a:gd name="T27" fmla="*/ 9 h 15"/>
                  <a:gd name="T28" fmla="*/ 16 w 20"/>
                  <a:gd name="T29" fmla="*/ 9 h 15"/>
                  <a:gd name="T30" fmla="*/ 19 w 20"/>
                  <a:gd name="T31" fmla="*/ 9 h 15"/>
                  <a:gd name="T32" fmla="*/ 20 w 20"/>
                  <a:gd name="T33" fmla="*/ 11 h 15"/>
                  <a:gd name="T34" fmla="*/ 20 w 20"/>
                  <a:gd name="T35" fmla="*/ 12 h 15"/>
                  <a:gd name="T36" fmla="*/ 20 w 20"/>
                  <a:gd name="T37" fmla="*/ 12 h 15"/>
                  <a:gd name="T38" fmla="*/ 20 w 20"/>
                  <a:gd name="T39" fmla="*/ 13 h 15"/>
                  <a:gd name="T40" fmla="*/ 20 w 20"/>
                  <a:gd name="T41" fmla="*/ 13 h 15"/>
                  <a:gd name="T42" fmla="*/ 17 w 20"/>
                  <a:gd name="T43" fmla="*/ 15 h 15"/>
                  <a:gd name="T44" fmla="*/ 14 w 20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7" y="15"/>
                    </a:lnTo>
                    <a:lnTo>
                      <a:pt x="14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" name="Freeform 733"/>
              <p:cNvSpPr>
                <a:spLocks/>
              </p:cNvSpPr>
              <p:nvPr/>
            </p:nvSpPr>
            <p:spPr bwMode="auto">
              <a:xfrm>
                <a:off x="3460" y="3035"/>
                <a:ext cx="24" cy="43"/>
              </a:xfrm>
              <a:custGeom>
                <a:avLst/>
                <a:gdLst>
                  <a:gd name="T0" fmla="*/ 0 w 24"/>
                  <a:gd name="T1" fmla="*/ 1 h 43"/>
                  <a:gd name="T2" fmla="*/ 1 w 24"/>
                  <a:gd name="T3" fmla="*/ 2 h 43"/>
                  <a:gd name="T4" fmla="*/ 0 w 24"/>
                  <a:gd name="T5" fmla="*/ 4 h 43"/>
                  <a:gd name="T6" fmla="*/ 1 w 24"/>
                  <a:gd name="T7" fmla="*/ 5 h 43"/>
                  <a:gd name="T8" fmla="*/ 6 w 24"/>
                  <a:gd name="T9" fmla="*/ 8 h 43"/>
                  <a:gd name="T10" fmla="*/ 10 w 24"/>
                  <a:gd name="T11" fmla="*/ 12 h 43"/>
                  <a:gd name="T12" fmla="*/ 8 w 24"/>
                  <a:gd name="T13" fmla="*/ 12 h 43"/>
                  <a:gd name="T14" fmla="*/ 7 w 24"/>
                  <a:gd name="T15" fmla="*/ 12 h 43"/>
                  <a:gd name="T16" fmla="*/ 4 w 24"/>
                  <a:gd name="T17" fmla="*/ 12 h 43"/>
                  <a:gd name="T18" fmla="*/ 3 w 24"/>
                  <a:gd name="T19" fmla="*/ 12 h 43"/>
                  <a:gd name="T20" fmla="*/ 4 w 24"/>
                  <a:gd name="T21" fmla="*/ 13 h 43"/>
                  <a:gd name="T22" fmla="*/ 7 w 24"/>
                  <a:gd name="T23" fmla="*/ 16 h 43"/>
                  <a:gd name="T24" fmla="*/ 10 w 24"/>
                  <a:gd name="T25" fmla="*/ 20 h 43"/>
                  <a:gd name="T26" fmla="*/ 12 w 24"/>
                  <a:gd name="T27" fmla="*/ 23 h 43"/>
                  <a:gd name="T28" fmla="*/ 15 w 24"/>
                  <a:gd name="T29" fmla="*/ 23 h 43"/>
                  <a:gd name="T30" fmla="*/ 19 w 24"/>
                  <a:gd name="T31" fmla="*/ 21 h 43"/>
                  <a:gd name="T32" fmla="*/ 20 w 24"/>
                  <a:gd name="T33" fmla="*/ 21 h 43"/>
                  <a:gd name="T34" fmla="*/ 23 w 24"/>
                  <a:gd name="T35" fmla="*/ 23 h 43"/>
                  <a:gd name="T36" fmla="*/ 24 w 24"/>
                  <a:gd name="T37" fmla="*/ 24 h 43"/>
                  <a:gd name="T38" fmla="*/ 23 w 24"/>
                  <a:gd name="T39" fmla="*/ 27 h 43"/>
                  <a:gd name="T40" fmla="*/ 20 w 24"/>
                  <a:gd name="T41" fmla="*/ 28 h 43"/>
                  <a:gd name="T42" fmla="*/ 18 w 24"/>
                  <a:gd name="T43" fmla="*/ 28 h 43"/>
                  <a:gd name="T44" fmla="*/ 15 w 24"/>
                  <a:gd name="T45" fmla="*/ 27 h 43"/>
                  <a:gd name="T46" fmla="*/ 12 w 24"/>
                  <a:gd name="T47" fmla="*/ 25 h 43"/>
                  <a:gd name="T48" fmla="*/ 10 w 24"/>
                  <a:gd name="T49" fmla="*/ 27 h 43"/>
                  <a:gd name="T50" fmla="*/ 10 w 24"/>
                  <a:gd name="T51" fmla="*/ 28 h 43"/>
                  <a:gd name="T52" fmla="*/ 12 w 24"/>
                  <a:gd name="T53" fmla="*/ 31 h 43"/>
                  <a:gd name="T54" fmla="*/ 18 w 24"/>
                  <a:gd name="T55" fmla="*/ 32 h 43"/>
                  <a:gd name="T56" fmla="*/ 20 w 24"/>
                  <a:gd name="T57" fmla="*/ 34 h 43"/>
                  <a:gd name="T58" fmla="*/ 22 w 24"/>
                  <a:gd name="T59" fmla="*/ 36 h 43"/>
                  <a:gd name="T60" fmla="*/ 20 w 24"/>
                  <a:gd name="T61" fmla="*/ 38 h 43"/>
                  <a:gd name="T62" fmla="*/ 19 w 24"/>
                  <a:gd name="T63" fmla="*/ 42 h 43"/>
                  <a:gd name="T64" fmla="*/ 18 w 24"/>
                  <a:gd name="T6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4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9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5" name="Freeform 734"/>
              <p:cNvSpPr>
                <a:spLocks/>
              </p:cNvSpPr>
              <p:nvPr/>
            </p:nvSpPr>
            <p:spPr bwMode="auto">
              <a:xfrm>
                <a:off x="3441" y="3006"/>
                <a:ext cx="0" cy="3"/>
              </a:xfrm>
              <a:custGeom>
                <a:avLst/>
                <a:gdLst>
                  <a:gd name="T0" fmla="*/ 0 h 3"/>
                  <a:gd name="T1" fmla="*/ 2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6" name="Freeform 735"/>
              <p:cNvSpPr>
                <a:spLocks/>
              </p:cNvSpPr>
              <p:nvPr/>
            </p:nvSpPr>
            <p:spPr bwMode="auto">
              <a:xfrm>
                <a:off x="3405" y="297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1 w 5"/>
                  <a:gd name="T5" fmla="*/ 1 h 5"/>
                  <a:gd name="T6" fmla="*/ 4 w 5"/>
                  <a:gd name="T7" fmla="*/ 4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4"/>
                    </a:lnTo>
                    <a:lnTo>
                      <a:pt x="5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7" name="Freeform 736"/>
              <p:cNvSpPr>
                <a:spLocks/>
              </p:cNvSpPr>
              <p:nvPr/>
            </p:nvSpPr>
            <p:spPr bwMode="auto">
              <a:xfrm>
                <a:off x="3374" y="294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8" name="Freeform 737"/>
              <p:cNvSpPr>
                <a:spLocks/>
              </p:cNvSpPr>
              <p:nvPr/>
            </p:nvSpPr>
            <p:spPr bwMode="auto">
              <a:xfrm>
                <a:off x="2839" y="2698"/>
                <a:ext cx="2" cy="13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3 h 13"/>
                  <a:gd name="T4" fmla="*/ 0 w 2"/>
                  <a:gd name="T5" fmla="*/ 10 h 13"/>
                  <a:gd name="T6" fmla="*/ 0 w 2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lnTo>
                      <a:pt x="2" y="3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9" name="Line 738"/>
              <p:cNvSpPr>
                <a:spLocks noChangeShapeType="1"/>
              </p:cNvSpPr>
              <p:nvPr/>
            </p:nvSpPr>
            <p:spPr bwMode="auto">
              <a:xfrm>
                <a:off x="2839" y="2711"/>
                <a:ext cx="0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0" name="Line 739"/>
              <p:cNvSpPr>
                <a:spLocks noChangeShapeType="1"/>
              </p:cNvSpPr>
              <p:nvPr/>
            </p:nvSpPr>
            <p:spPr bwMode="auto">
              <a:xfrm>
                <a:off x="2839" y="2712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1" name="Line 740"/>
              <p:cNvSpPr>
                <a:spLocks noChangeShapeType="1"/>
              </p:cNvSpPr>
              <p:nvPr/>
            </p:nvSpPr>
            <p:spPr bwMode="auto">
              <a:xfrm>
                <a:off x="2841" y="2713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2" name="Freeform 741"/>
              <p:cNvSpPr>
                <a:spLocks/>
              </p:cNvSpPr>
              <p:nvPr/>
            </p:nvSpPr>
            <p:spPr bwMode="auto">
              <a:xfrm>
                <a:off x="2842" y="2716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4 h 8"/>
                  <a:gd name="T4" fmla="*/ 7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3" y="4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3" name="Freeform 742"/>
              <p:cNvSpPr>
                <a:spLocks/>
              </p:cNvSpPr>
              <p:nvPr/>
            </p:nvSpPr>
            <p:spPr bwMode="auto">
              <a:xfrm>
                <a:off x="2849" y="272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3 h 14"/>
                  <a:gd name="T4" fmla="*/ 2 w 6"/>
                  <a:gd name="T5" fmla="*/ 8 h 14"/>
                  <a:gd name="T6" fmla="*/ 4 w 6"/>
                  <a:gd name="T7" fmla="*/ 11 h 14"/>
                  <a:gd name="T8" fmla="*/ 6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3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6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4" name="Line 743"/>
              <p:cNvSpPr>
                <a:spLocks noChangeShapeType="1"/>
              </p:cNvSpPr>
              <p:nvPr/>
            </p:nvSpPr>
            <p:spPr bwMode="auto">
              <a:xfrm>
                <a:off x="2855" y="2738"/>
                <a:ext cx="2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5" name="Freeform 744"/>
              <p:cNvSpPr>
                <a:spLocks/>
              </p:cNvSpPr>
              <p:nvPr/>
            </p:nvSpPr>
            <p:spPr bwMode="auto">
              <a:xfrm>
                <a:off x="2857" y="2739"/>
                <a:ext cx="13" cy="7"/>
              </a:xfrm>
              <a:custGeom>
                <a:avLst/>
                <a:gdLst>
                  <a:gd name="T0" fmla="*/ 0 w 13"/>
                  <a:gd name="T1" fmla="*/ 0 h 7"/>
                  <a:gd name="T2" fmla="*/ 7 w 13"/>
                  <a:gd name="T3" fmla="*/ 4 h 7"/>
                  <a:gd name="T4" fmla="*/ 13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7" y="4"/>
                    </a:lnTo>
                    <a:lnTo>
                      <a:pt x="13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6" name="Line 745"/>
              <p:cNvSpPr>
                <a:spLocks noChangeShapeType="1"/>
              </p:cNvSpPr>
              <p:nvPr/>
            </p:nvSpPr>
            <p:spPr bwMode="auto">
              <a:xfrm>
                <a:off x="2870" y="2746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7" name="Freeform 746"/>
              <p:cNvSpPr>
                <a:spLocks/>
              </p:cNvSpPr>
              <p:nvPr/>
            </p:nvSpPr>
            <p:spPr bwMode="auto">
              <a:xfrm>
                <a:off x="2872" y="274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2 w 9"/>
                  <a:gd name="T3" fmla="*/ 1 h 5"/>
                  <a:gd name="T4" fmla="*/ 2 w 9"/>
                  <a:gd name="T5" fmla="*/ 1 h 5"/>
                  <a:gd name="T6" fmla="*/ 4 w 9"/>
                  <a:gd name="T7" fmla="*/ 2 h 5"/>
                  <a:gd name="T8" fmla="*/ 5 w 9"/>
                  <a:gd name="T9" fmla="*/ 2 h 5"/>
                  <a:gd name="T10" fmla="*/ 5 w 9"/>
                  <a:gd name="T11" fmla="*/ 2 h 5"/>
                  <a:gd name="T12" fmla="*/ 6 w 9"/>
                  <a:gd name="T13" fmla="*/ 2 h 5"/>
                  <a:gd name="T14" fmla="*/ 6 w 9"/>
                  <a:gd name="T15" fmla="*/ 4 h 5"/>
                  <a:gd name="T16" fmla="*/ 6 w 9"/>
                  <a:gd name="T17" fmla="*/ 4 h 5"/>
                  <a:gd name="T18" fmla="*/ 6 w 9"/>
                  <a:gd name="T19" fmla="*/ 4 h 5"/>
                  <a:gd name="T20" fmla="*/ 8 w 9"/>
                  <a:gd name="T21" fmla="*/ 5 h 5"/>
                  <a:gd name="T22" fmla="*/ 8 w 9"/>
                  <a:gd name="T23" fmla="*/ 5 h 5"/>
                  <a:gd name="T24" fmla="*/ 8 w 9"/>
                  <a:gd name="T25" fmla="*/ 5 h 5"/>
                  <a:gd name="T26" fmla="*/ 9 w 9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8" name="Freeform 747"/>
              <p:cNvSpPr>
                <a:spLocks/>
              </p:cNvSpPr>
              <p:nvPr/>
            </p:nvSpPr>
            <p:spPr bwMode="auto">
              <a:xfrm>
                <a:off x="2881" y="2751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3 w 11"/>
                  <a:gd name="T3" fmla="*/ 0 h 7"/>
                  <a:gd name="T4" fmla="*/ 4 w 11"/>
                  <a:gd name="T5" fmla="*/ 0 h 7"/>
                  <a:gd name="T6" fmla="*/ 4 w 11"/>
                  <a:gd name="T7" fmla="*/ 0 h 7"/>
                  <a:gd name="T8" fmla="*/ 4 w 11"/>
                  <a:gd name="T9" fmla="*/ 0 h 7"/>
                  <a:gd name="T10" fmla="*/ 4 w 11"/>
                  <a:gd name="T11" fmla="*/ 2 h 7"/>
                  <a:gd name="T12" fmla="*/ 4 w 11"/>
                  <a:gd name="T13" fmla="*/ 2 h 7"/>
                  <a:gd name="T14" fmla="*/ 5 w 11"/>
                  <a:gd name="T15" fmla="*/ 2 h 7"/>
                  <a:gd name="T16" fmla="*/ 5 w 11"/>
                  <a:gd name="T17" fmla="*/ 3 h 7"/>
                  <a:gd name="T18" fmla="*/ 5 w 11"/>
                  <a:gd name="T19" fmla="*/ 3 h 7"/>
                  <a:gd name="T20" fmla="*/ 7 w 11"/>
                  <a:gd name="T21" fmla="*/ 3 h 7"/>
                  <a:gd name="T22" fmla="*/ 7 w 11"/>
                  <a:gd name="T23" fmla="*/ 3 h 7"/>
                  <a:gd name="T24" fmla="*/ 7 w 11"/>
                  <a:gd name="T25" fmla="*/ 3 h 7"/>
                  <a:gd name="T26" fmla="*/ 7 w 11"/>
                  <a:gd name="T27" fmla="*/ 4 h 7"/>
                  <a:gd name="T28" fmla="*/ 7 w 11"/>
                  <a:gd name="T29" fmla="*/ 4 h 7"/>
                  <a:gd name="T30" fmla="*/ 8 w 11"/>
                  <a:gd name="T31" fmla="*/ 4 h 7"/>
                  <a:gd name="T32" fmla="*/ 8 w 11"/>
                  <a:gd name="T33" fmla="*/ 4 h 7"/>
                  <a:gd name="T34" fmla="*/ 8 w 11"/>
                  <a:gd name="T35" fmla="*/ 4 h 7"/>
                  <a:gd name="T36" fmla="*/ 8 w 11"/>
                  <a:gd name="T37" fmla="*/ 4 h 7"/>
                  <a:gd name="T38" fmla="*/ 8 w 11"/>
                  <a:gd name="T39" fmla="*/ 6 h 7"/>
                  <a:gd name="T40" fmla="*/ 8 w 11"/>
                  <a:gd name="T41" fmla="*/ 6 h 7"/>
                  <a:gd name="T42" fmla="*/ 10 w 11"/>
                  <a:gd name="T43" fmla="*/ 7 h 7"/>
                  <a:gd name="T44" fmla="*/ 10 w 11"/>
                  <a:gd name="T45" fmla="*/ 7 h 7"/>
                  <a:gd name="T46" fmla="*/ 10 w 11"/>
                  <a:gd name="T47" fmla="*/ 7 h 7"/>
                  <a:gd name="T48" fmla="*/ 11 w 11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9" name="Freeform 748"/>
              <p:cNvSpPr>
                <a:spLocks/>
              </p:cNvSpPr>
              <p:nvPr/>
            </p:nvSpPr>
            <p:spPr bwMode="auto">
              <a:xfrm>
                <a:off x="2892" y="2758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1 w 12"/>
                  <a:gd name="T5" fmla="*/ 1 h 16"/>
                  <a:gd name="T6" fmla="*/ 3 w 12"/>
                  <a:gd name="T7" fmla="*/ 3 h 16"/>
                  <a:gd name="T8" fmla="*/ 3 w 12"/>
                  <a:gd name="T9" fmla="*/ 3 h 16"/>
                  <a:gd name="T10" fmla="*/ 3 w 12"/>
                  <a:gd name="T11" fmla="*/ 4 h 16"/>
                  <a:gd name="T12" fmla="*/ 4 w 12"/>
                  <a:gd name="T13" fmla="*/ 4 h 16"/>
                  <a:gd name="T14" fmla="*/ 4 w 12"/>
                  <a:gd name="T15" fmla="*/ 4 h 16"/>
                  <a:gd name="T16" fmla="*/ 4 w 12"/>
                  <a:gd name="T17" fmla="*/ 4 h 16"/>
                  <a:gd name="T18" fmla="*/ 7 w 12"/>
                  <a:gd name="T19" fmla="*/ 4 h 16"/>
                  <a:gd name="T20" fmla="*/ 8 w 12"/>
                  <a:gd name="T21" fmla="*/ 4 h 16"/>
                  <a:gd name="T22" fmla="*/ 8 w 12"/>
                  <a:gd name="T23" fmla="*/ 4 h 16"/>
                  <a:gd name="T24" fmla="*/ 8 w 12"/>
                  <a:gd name="T25" fmla="*/ 5 h 16"/>
                  <a:gd name="T26" fmla="*/ 8 w 12"/>
                  <a:gd name="T27" fmla="*/ 5 h 16"/>
                  <a:gd name="T28" fmla="*/ 8 w 12"/>
                  <a:gd name="T29" fmla="*/ 7 h 16"/>
                  <a:gd name="T30" fmla="*/ 8 w 12"/>
                  <a:gd name="T31" fmla="*/ 7 h 16"/>
                  <a:gd name="T32" fmla="*/ 8 w 12"/>
                  <a:gd name="T33" fmla="*/ 8 h 16"/>
                  <a:gd name="T34" fmla="*/ 9 w 12"/>
                  <a:gd name="T35" fmla="*/ 8 h 16"/>
                  <a:gd name="T36" fmla="*/ 9 w 12"/>
                  <a:gd name="T37" fmla="*/ 8 h 16"/>
                  <a:gd name="T38" fmla="*/ 9 w 12"/>
                  <a:gd name="T39" fmla="*/ 9 h 16"/>
                  <a:gd name="T40" fmla="*/ 9 w 12"/>
                  <a:gd name="T41" fmla="*/ 9 h 16"/>
                  <a:gd name="T42" fmla="*/ 9 w 12"/>
                  <a:gd name="T43" fmla="*/ 9 h 16"/>
                  <a:gd name="T44" fmla="*/ 9 w 12"/>
                  <a:gd name="T45" fmla="*/ 11 h 16"/>
                  <a:gd name="T46" fmla="*/ 11 w 12"/>
                  <a:gd name="T47" fmla="*/ 11 h 16"/>
                  <a:gd name="T48" fmla="*/ 11 w 12"/>
                  <a:gd name="T49" fmla="*/ 11 h 16"/>
                  <a:gd name="T50" fmla="*/ 11 w 12"/>
                  <a:gd name="T51" fmla="*/ 11 h 16"/>
                  <a:gd name="T52" fmla="*/ 11 w 12"/>
                  <a:gd name="T53" fmla="*/ 12 h 16"/>
                  <a:gd name="T54" fmla="*/ 11 w 12"/>
                  <a:gd name="T55" fmla="*/ 12 h 16"/>
                  <a:gd name="T56" fmla="*/ 11 w 12"/>
                  <a:gd name="T57" fmla="*/ 12 h 16"/>
                  <a:gd name="T58" fmla="*/ 12 w 12"/>
                  <a:gd name="T59" fmla="*/ 12 h 16"/>
                  <a:gd name="T60" fmla="*/ 12 w 12"/>
                  <a:gd name="T61" fmla="*/ 13 h 16"/>
                  <a:gd name="T62" fmla="*/ 12 w 12"/>
                  <a:gd name="T63" fmla="*/ 15 h 16"/>
                  <a:gd name="T64" fmla="*/ 12 w 12"/>
                  <a:gd name="T65" fmla="*/ 15 h 16"/>
                  <a:gd name="T66" fmla="*/ 12 w 12"/>
                  <a:gd name="T67" fmla="*/ 15 h 16"/>
                  <a:gd name="T68" fmla="*/ 12 w 12"/>
                  <a:gd name="T6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0" name="Freeform 749"/>
              <p:cNvSpPr>
                <a:spLocks/>
              </p:cNvSpPr>
              <p:nvPr/>
            </p:nvSpPr>
            <p:spPr bwMode="auto">
              <a:xfrm>
                <a:off x="2904" y="27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1 w 7"/>
                  <a:gd name="T3" fmla="*/ 0 h 8"/>
                  <a:gd name="T4" fmla="*/ 1 w 7"/>
                  <a:gd name="T5" fmla="*/ 0 h 8"/>
                  <a:gd name="T6" fmla="*/ 1 w 7"/>
                  <a:gd name="T7" fmla="*/ 1 h 8"/>
                  <a:gd name="T8" fmla="*/ 1 w 7"/>
                  <a:gd name="T9" fmla="*/ 1 h 8"/>
                  <a:gd name="T10" fmla="*/ 1 w 7"/>
                  <a:gd name="T11" fmla="*/ 1 h 8"/>
                  <a:gd name="T12" fmla="*/ 1 w 7"/>
                  <a:gd name="T13" fmla="*/ 1 h 8"/>
                  <a:gd name="T14" fmla="*/ 1 w 7"/>
                  <a:gd name="T15" fmla="*/ 3 h 8"/>
                  <a:gd name="T16" fmla="*/ 3 w 7"/>
                  <a:gd name="T17" fmla="*/ 3 h 8"/>
                  <a:gd name="T18" fmla="*/ 3 w 7"/>
                  <a:gd name="T19" fmla="*/ 3 h 8"/>
                  <a:gd name="T20" fmla="*/ 4 w 7"/>
                  <a:gd name="T21" fmla="*/ 3 h 8"/>
                  <a:gd name="T22" fmla="*/ 4 w 7"/>
                  <a:gd name="T23" fmla="*/ 4 h 8"/>
                  <a:gd name="T24" fmla="*/ 4 w 7"/>
                  <a:gd name="T25" fmla="*/ 4 h 8"/>
                  <a:gd name="T26" fmla="*/ 4 w 7"/>
                  <a:gd name="T27" fmla="*/ 4 h 8"/>
                  <a:gd name="T28" fmla="*/ 4 w 7"/>
                  <a:gd name="T29" fmla="*/ 4 h 8"/>
                  <a:gd name="T30" fmla="*/ 4 w 7"/>
                  <a:gd name="T31" fmla="*/ 4 h 8"/>
                  <a:gd name="T32" fmla="*/ 5 w 7"/>
                  <a:gd name="T33" fmla="*/ 6 h 8"/>
                  <a:gd name="T34" fmla="*/ 5 w 7"/>
                  <a:gd name="T35" fmla="*/ 6 h 8"/>
                  <a:gd name="T36" fmla="*/ 5 w 7"/>
                  <a:gd name="T37" fmla="*/ 6 h 8"/>
                  <a:gd name="T38" fmla="*/ 7 w 7"/>
                  <a:gd name="T39" fmla="*/ 7 h 8"/>
                  <a:gd name="T40" fmla="*/ 7 w 7"/>
                  <a:gd name="T41" fmla="*/ 7 h 8"/>
                  <a:gd name="T42" fmla="*/ 7 w 7"/>
                  <a:gd name="T43" fmla="*/ 7 h 8"/>
                  <a:gd name="T44" fmla="*/ 7 w 7"/>
                  <a:gd name="T45" fmla="*/ 7 h 8"/>
                  <a:gd name="T46" fmla="*/ 7 w 7"/>
                  <a:gd name="T4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1" name="Freeform 750"/>
              <p:cNvSpPr>
                <a:spLocks/>
              </p:cNvSpPr>
              <p:nvPr/>
            </p:nvSpPr>
            <p:spPr bwMode="auto">
              <a:xfrm>
                <a:off x="2909" y="278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2" name="Freeform 751"/>
              <p:cNvSpPr>
                <a:spLocks/>
              </p:cNvSpPr>
              <p:nvPr/>
            </p:nvSpPr>
            <p:spPr bwMode="auto">
              <a:xfrm>
                <a:off x="2909" y="2782"/>
                <a:ext cx="0" cy="4"/>
              </a:xfrm>
              <a:custGeom>
                <a:avLst/>
                <a:gdLst>
                  <a:gd name="T0" fmla="*/ 0 h 4"/>
                  <a:gd name="T1" fmla="*/ 2 h 4"/>
                  <a:gd name="T2" fmla="*/ 2 h 4"/>
                  <a:gd name="T3" fmla="*/ 2 h 4"/>
                  <a:gd name="T4" fmla="*/ 3 h 4"/>
                  <a:gd name="T5" fmla="*/ 3 h 4"/>
                  <a:gd name="T6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3" name="Freeform 752"/>
              <p:cNvSpPr>
                <a:spLocks/>
              </p:cNvSpPr>
              <p:nvPr/>
            </p:nvSpPr>
            <p:spPr bwMode="auto">
              <a:xfrm>
                <a:off x="2909" y="2786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 w 7"/>
                  <a:gd name="T7" fmla="*/ 0 h 3"/>
                  <a:gd name="T8" fmla="*/ 2 w 7"/>
                  <a:gd name="T9" fmla="*/ 0 h 3"/>
                  <a:gd name="T10" fmla="*/ 2 w 7"/>
                  <a:gd name="T11" fmla="*/ 2 h 3"/>
                  <a:gd name="T12" fmla="*/ 2 w 7"/>
                  <a:gd name="T13" fmla="*/ 2 h 3"/>
                  <a:gd name="T14" fmla="*/ 2 w 7"/>
                  <a:gd name="T15" fmla="*/ 2 h 3"/>
                  <a:gd name="T16" fmla="*/ 2 w 7"/>
                  <a:gd name="T17" fmla="*/ 2 h 3"/>
                  <a:gd name="T18" fmla="*/ 3 w 7"/>
                  <a:gd name="T19" fmla="*/ 2 h 3"/>
                  <a:gd name="T20" fmla="*/ 3 w 7"/>
                  <a:gd name="T21" fmla="*/ 2 h 3"/>
                  <a:gd name="T22" fmla="*/ 3 w 7"/>
                  <a:gd name="T23" fmla="*/ 2 h 3"/>
                  <a:gd name="T24" fmla="*/ 4 w 7"/>
                  <a:gd name="T25" fmla="*/ 2 h 3"/>
                  <a:gd name="T26" fmla="*/ 6 w 7"/>
                  <a:gd name="T27" fmla="*/ 3 h 3"/>
                  <a:gd name="T28" fmla="*/ 6 w 7"/>
                  <a:gd name="T29" fmla="*/ 3 h 3"/>
                  <a:gd name="T30" fmla="*/ 7 w 7"/>
                  <a:gd name="T31" fmla="*/ 3 h 3"/>
                  <a:gd name="T32" fmla="*/ 7 w 7"/>
                  <a:gd name="T33" fmla="*/ 3 h 3"/>
                  <a:gd name="T34" fmla="*/ 7 w 7"/>
                  <a:gd name="T3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4" name="Freeform 753"/>
              <p:cNvSpPr>
                <a:spLocks/>
              </p:cNvSpPr>
              <p:nvPr/>
            </p:nvSpPr>
            <p:spPr bwMode="auto">
              <a:xfrm>
                <a:off x="2916" y="2789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2 w 11"/>
                  <a:gd name="T3" fmla="*/ 1 h 3"/>
                  <a:gd name="T4" fmla="*/ 3 w 11"/>
                  <a:gd name="T5" fmla="*/ 1 h 3"/>
                  <a:gd name="T6" fmla="*/ 3 w 11"/>
                  <a:gd name="T7" fmla="*/ 1 h 3"/>
                  <a:gd name="T8" fmla="*/ 4 w 11"/>
                  <a:gd name="T9" fmla="*/ 1 h 3"/>
                  <a:gd name="T10" fmla="*/ 6 w 11"/>
                  <a:gd name="T11" fmla="*/ 3 h 3"/>
                  <a:gd name="T12" fmla="*/ 6 w 11"/>
                  <a:gd name="T13" fmla="*/ 3 h 3"/>
                  <a:gd name="T14" fmla="*/ 7 w 11"/>
                  <a:gd name="T15" fmla="*/ 3 h 3"/>
                  <a:gd name="T16" fmla="*/ 7 w 11"/>
                  <a:gd name="T17" fmla="*/ 3 h 3"/>
                  <a:gd name="T18" fmla="*/ 7 w 11"/>
                  <a:gd name="T19" fmla="*/ 3 h 3"/>
                  <a:gd name="T20" fmla="*/ 8 w 11"/>
                  <a:gd name="T21" fmla="*/ 3 h 3"/>
                  <a:gd name="T22" fmla="*/ 10 w 11"/>
                  <a:gd name="T23" fmla="*/ 3 h 3"/>
                  <a:gd name="T24" fmla="*/ 10 w 11"/>
                  <a:gd name="T25" fmla="*/ 3 h 3"/>
                  <a:gd name="T26" fmla="*/ 11 w 11"/>
                  <a:gd name="T27" fmla="*/ 3 h 3"/>
                  <a:gd name="T28" fmla="*/ 11 w 11"/>
                  <a:gd name="T2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5" name="Freeform 754"/>
              <p:cNvSpPr>
                <a:spLocks/>
              </p:cNvSpPr>
              <p:nvPr/>
            </p:nvSpPr>
            <p:spPr bwMode="auto">
              <a:xfrm>
                <a:off x="2927" y="279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6" name="Freeform 755"/>
              <p:cNvSpPr>
                <a:spLocks/>
              </p:cNvSpPr>
              <p:nvPr/>
            </p:nvSpPr>
            <p:spPr bwMode="auto">
              <a:xfrm>
                <a:off x="2930" y="2793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1 w 21"/>
                  <a:gd name="T3" fmla="*/ 0 h 7"/>
                  <a:gd name="T4" fmla="*/ 1 w 21"/>
                  <a:gd name="T5" fmla="*/ 0 h 7"/>
                  <a:gd name="T6" fmla="*/ 2 w 21"/>
                  <a:gd name="T7" fmla="*/ 1 h 7"/>
                  <a:gd name="T8" fmla="*/ 4 w 21"/>
                  <a:gd name="T9" fmla="*/ 1 h 7"/>
                  <a:gd name="T10" fmla="*/ 4 w 21"/>
                  <a:gd name="T11" fmla="*/ 1 h 7"/>
                  <a:gd name="T12" fmla="*/ 6 w 21"/>
                  <a:gd name="T13" fmla="*/ 1 h 7"/>
                  <a:gd name="T14" fmla="*/ 6 w 21"/>
                  <a:gd name="T15" fmla="*/ 1 h 7"/>
                  <a:gd name="T16" fmla="*/ 6 w 21"/>
                  <a:gd name="T17" fmla="*/ 1 h 7"/>
                  <a:gd name="T18" fmla="*/ 6 w 21"/>
                  <a:gd name="T19" fmla="*/ 1 h 7"/>
                  <a:gd name="T20" fmla="*/ 6 w 21"/>
                  <a:gd name="T21" fmla="*/ 5 h 7"/>
                  <a:gd name="T22" fmla="*/ 8 w 21"/>
                  <a:gd name="T23" fmla="*/ 5 h 7"/>
                  <a:gd name="T24" fmla="*/ 8 w 21"/>
                  <a:gd name="T25" fmla="*/ 5 h 7"/>
                  <a:gd name="T26" fmla="*/ 9 w 21"/>
                  <a:gd name="T27" fmla="*/ 5 h 7"/>
                  <a:gd name="T28" fmla="*/ 10 w 21"/>
                  <a:gd name="T29" fmla="*/ 5 h 7"/>
                  <a:gd name="T30" fmla="*/ 10 w 21"/>
                  <a:gd name="T31" fmla="*/ 5 h 7"/>
                  <a:gd name="T32" fmla="*/ 10 w 21"/>
                  <a:gd name="T33" fmla="*/ 5 h 7"/>
                  <a:gd name="T34" fmla="*/ 15 w 21"/>
                  <a:gd name="T35" fmla="*/ 5 h 7"/>
                  <a:gd name="T36" fmla="*/ 15 w 21"/>
                  <a:gd name="T37" fmla="*/ 5 h 7"/>
                  <a:gd name="T38" fmla="*/ 16 w 21"/>
                  <a:gd name="T39" fmla="*/ 5 h 7"/>
                  <a:gd name="T40" fmla="*/ 16 w 21"/>
                  <a:gd name="T41" fmla="*/ 5 h 7"/>
                  <a:gd name="T42" fmla="*/ 17 w 21"/>
                  <a:gd name="T43" fmla="*/ 5 h 7"/>
                  <a:gd name="T44" fmla="*/ 17 w 21"/>
                  <a:gd name="T45" fmla="*/ 5 h 7"/>
                  <a:gd name="T46" fmla="*/ 17 w 21"/>
                  <a:gd name="T47" fmla="*/ 5 h 7"/>
                  <a:gd name="T48" fmla="*/ 17 w 21"/>
                  <a:gd name="T49" fmla="*/ 5 h 7"/>
                  <a:gd name="T50" fmla="*/ 17 w 21"/>
                  <a:gd name="T51" fmla="*/ 5 h 7"/>
                  <a:gd name="T52" fmla="*/ 17 w 21"/>
                  <a:gd name="T53" fmla="*/ 4 h 7"/>
                  <a:gd name="T54" fmla="*/ 19 w 21"/>
                  <a:gd name="T55" fmla="*/ 5 h 7"/>
                  <a:gd name="T56" fmla="*/ 20 w 21"/>
                  <a:gd name="T57" fmla="*/ 5 h 7"/>
                  <a:gd name="T58" fmla="*/ 20 w 21"/>
                  <a:gd name="T59" fmla="*/ 5 h 7"/>
                  <a:gd name="T60" fmla="*/ 20 w 21"/>
                  <a:gd name="T61" fmla="*/ 5 h 7"/>
                  <a:gd name="T62" fmla="*/ 20 w 21"/>
                  <a:gd name="T63" fmla="*/ 5 h 7"/>
                  <a:gd name="T64" fmla="*/ 20 w 21"/>
                  <a:gd name="T65" fmla="*/ 5 h 7"/>
                  <a:gd name="T66" fmla="*/ 21 w 21"/>
                  <a:gd name="T6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1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7" name="Freeform 756"/>
              <p:cNvSpPr>
                <a:spLocks/>
              </p:cNvSpPr>
              <p:nvPr/>
            </p:nvSpPr>
            <p:spPr bwMode="auto">
              <a:xfrm>
                <a:off x="2951" y="2797"/>
                <a:ext cx="18" cy="4"/>
              </a:xfrm>
              <a:custGeom>
                <a:avLst/>
                <a:gdLst>
                  <a:gd name="T0" fmla="*/ 0 w 18"/>
                  <a:gd name="T1" fmla="*/ 3 h 4"/>
                  <a:gd name="T2" fmla="*/ 0 w 18"/>
                  <a:gd name="T3" fmla="*/ 3 h 4"/>
                  <a:gd name="T4" fmla="*/ 2 w 18"/>
                  <a:gd name="T5" fmla="*/ 3 h 4"/>
                  <a:gd name="T6" fmla="*/ 3 w 18"/>
                  <a:gd name="T7" fmla="*/ 3 h 4"/>
                  <a:gd name="T8" fmla="*/ 3 w 18"/>
                  <a:gd name="T9" fmla="*/ 3 h 4"/>
                  <a:gd name="T10" fmla="*/ 4 w 18"/>
                  <a:gd name="T11" fmla="*/ 4 h 4"/>
                  <a:gd name="T12" fmla="*/ 4 w 18"/>
                  <a:gd name="T13" fmla="*/ 4 h 4"/>
                  <a:gd name="T14" fmla="*/ 6 w 18"/>
                  <a:gd name="T15" fmla="*/ 4 h 4"/>
                  <a:gd name="T16" fmla="*/ 6 w 18"/>
                  <a:gd name="T17" fmla="*/ 4 h 4"/>
                  <a:gd name="T18" fmla="*/ 7 w 18"/>
                  <a:gd name="T19" fmla="*/ 3 h 4"/>
                  <a:gd name="T20" fmla="*/ 7 w 18"/>
                  <a:gd name="T21" fmla="*/ 3 h 4"/>
                  <a:gd name="T22" fmla="*/ 11 w 18"/>
                  <a:gd name="T23" fmla="*/ 3 h 4"/>
                  <a:gd name="T24" fmla="*/ 12 w 18"/>
                  <a:gd name="T25" fmla="*/ 4 h 4"/>
                  <a:gd name="T26" fmla="*/ 14 w 18"/>
                  <a:gd name="T27" fmla="*/ 4 h 4"/>
                  <a:gd name="T28" fmla="*/ 14 w 18"/>
                  <a:gd name="T29" fmla="*/ 4 h 4"/>
                  <a:gd name="T30" fmla="*/ 15 w 18"/>
                  <a:gd name="T31" fmla="*/ 4 h 4"/>
                  <a:gd name="T32" fmla="*/ 16 w 18"/>
                  <a:gd name="T33" fmla="*/ 3 h 4"/>
                  <a:gd name="T34" fmla="*/ 16 w 18"/>
                  <a:gd name="T35" fmla="*/ 3 h 4"/>
                  <a:gd name="T36" fmla="*/ 16 w 18"/>
                  <a:gd name="T37" fmla="*/ 3 h 4"/>
                  <a:gd name="T38" fmla="*/ 16 w 18"/>
                  <a:gd name="T39" fmla="*/ 3 h 4"/>
                  <a:gd name="T40" fmla="*/ 16 w 18"/>
                  <a:gd name="T41" fmla="*/ 1 h 4"/>
                  <a:gd name="T42" fmla="*/ 16 w 18"/>
                  <a:gd name="T43" fmla="*/ 1 h 4"/>
                  <a:gd name="T44" fmla="*/ 16 w 18"/>
                  <a:gd name="T45" fmla="*/ 0 h 4"/>
                  <a:gd name="T46" fmla="*/ 16 w 18"/>
                  <a:gd name="T47" fmla="*/ 0 h 4"/>
                  <a:gd name="T48" fmla="*/ 18 w 18"/>
                  <a:gd name="T4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8" name="Freeform 757"/>
              <p:cNvSpPr>
                <a:spLocks/>
              </p:cNvSpPr>
              <p:nvPr/>
            </p:nvSpPr>
            <p:spPr bwMode="auto">
              <a:xfrm>
                <a:off x="2969" y="2797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9" name="Freeform 758"/>
              <p:cNvSpPr>
                <a:spLocks/>
              </p:cNvSpPr>
              <p:nvPr/>
            </p:nvSpPr>
            <p:spPr bwMode="auto">
              <a:xfrm>
                <a:off x="2972" y="279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1 h 7"/>
                  <a:gd name="T8" fmla="*/ 2 w 6"/>
                  <a:gd name="T9" fmla="*/ 3 h 7"/>
                  <a:gd name="T10" fmla="*/ 4 w 6"/>
                  <a:gd name="T11" fmla="*/ 3 h 7"/>
                  <a:gd name="T12" fmla="*/ 4 w 6"/>
                  <a:gd name="T13" fmla="*/ 4 h 7"/>
                  <a:gd name="T14" fmla="*/ 5 w 6"/>
                  <a:gd name="T15" fmla="*/ 5 h 7"/>
                  <a:gd name="T16" fmla="*/ 5 w 6"/>
                  <a:gd name="T17" fmla="*/ 5 h 7"/>
                  <a:gd name="T18" fmla="*/ 6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0" name="Line 759"/>
              <p:cNvSpPr>
                <a:spLocks noChangeShapeType="1"/>
              </p:cNvSpPr>
              <p:nvPr/>
            </p:nvSpPr>
            <p:spPr bwMode="auto">
              <a:xfrm>
                <a:off x="2978" y="2804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1" name="Freeform 760"/>
              <p:cNvSpPr>
                <a:spLocks/>
              </p:cNvSpPr>
              <p:nvPr/>
            </p:nvSpPr>
            <p:spPr bwMode="auto">
              <a:xfrm>
                <a:off x="2978" y="280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0 h 1"/>
                  <a:gd name="T4" fmla="*/ 3 w 6"/>
                  <a:gd name="T5" fmla="*/ 0 h 1"/>
                  <a:gd name="T6" fmla="*/ 4 w 6"/>
                  <a:gd name="T7" fmla="*/ 1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2" name="Freeform 761"/>
              <p:cNvSpPr>
                <a:spLocks/>
              </p:cNvSpPr>
              <p:nvPr/>
            </p:nvSpPr>
            <p:spPr bwMode="auto">
              <a:xfrm>
                <a:off x="2984" y="2805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2 w 10"/>
                  <a:gd name="T3" fmla="*/ 0 h 6"/>
                  <a:gd name="T4" fmla="*/ 4 w 10"/>
                  <a:gd name="T5" fmla="*/ 0 h 6"/>
                  <a:gd name="T6" fmla="*/ 5 w 10"/>
                  <a:gd name="T7" fmla="*/ 0 h 6"/>
                  <a:gd name="T8" fmla="*/ 5 w 10"/>
                  <a:gd name="T9" fmla="*/ 0 h 6"/>
                  <a:gd name="T10" fmla="*/ 6 w 10"/>
                  <a:gd name="T11" fmla="*/ 0 h 6"/>
                  <a:gd name="T12" fmla="*/ 6 w 10"/>
                  <a:gd name="T13" fmla="*/ 0 h 6"/>
                  <a:gd name="T14" fmla="*/ 9 w 10"/>
                  <a:gd name="T15" fmla="*/ 2 h 6"/>
                  <a:gd name="T16" fmla="*/ 9 w 10"/>
                  <a:gd name="T17" fmla="*/ 2 h 6"/>
                  <a:gd name="T18" fmla="*/ 9 w 10"/>
                  <a:gd name="T19" fmla="*/ 3 h 6"/>
                  <a:gd name="T20" fmla="*/ 10 w 10"/>
                  <a:gd name="T21" fmla="*/ 3 h 6"/>
                  <a:gd name="T22" fmla="*/ 10 w 10"/>
                  <a:gd name="T23" fmla="*/ 3 h 6"/>
                  <a:gd name="T24" fmla="*/ 10 w 10"/>
                  <a:gd name="T25" fmla="*/ 3 h 6"/>
                  <a:gd name="T26" fmla="*/ 10 w 10"/>
                  <a:gd name="T27" fmla="*/ 4 h 6"/>
                  <a:gd name="T28" fmla="*/ 10 w 10"/>
                  <a:gd name="T29" fmla="*/ 4 h 6"/>
                  <a:gd name="T30" fmla="*/ 9 w 10"/>
                  <a:gd name="T31" fmla="*/ 6 h 6"/>
                  <a:gd name="T32" fmla="*/ 9 w 10"/>
                  <a:gd name="T33" fmla="*/ 6 h 6"/>
                  <a:gd name="T34" fmla="*/ 10 w 10"/>
                  <a:gd name="T35" fmla="*/ 6 h 6"/>
                  <a:gd name="T36" fmla="*/ 10 w 10"/>
                  <a:gd name="T3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3" name="Freeform 762"/>
              <p:cNvSpPr>
                <a:spLocks/>
              </p:cNvSpPr>
              <p:nvPr/>
            </p:nvSpPr>
            <p:spPr bwMode="auto">
              <a:xfrm>
                <a:off x="2994" y="281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2 w 7"/>
                  <a:gd name="T11" fmla="*/ 1 h 2"/>
                  <a:gd name="T12" fmla="*/ 3 w 7"/>
                  <a:gd name="T13" fmla="*/ 1 h 2"/>
                  <a:gd name="T14" fmla="*/ 3 w 7"/>
                  <a:gd name="T15" fmla="*/ 1 h 2"/>
                  <a:gd name="T16" fmla="*/ 3 w 7"/>
                  <a:gd name="T17" fmla="*/ 1 h 2"/>
                  <a:gd name="T18" fmla="*/ 3 w 7"/>
                  <a:gd name="T19" fmla="*/ 1 h 2"/>
                  <a:gd name="T20" fmla="*/ 5 w 7"/>
                  <a:gd name="T21" fmla="*/ 2 h 2"/>
                  <a:gd name="T22" fmla="*/ 5 w 7"/>
                  <a:gd name="T23" fmla="*/ 2 h 2"/>
                  <a:gd name="T24" fmla="*/ 6 w 7"/>
                  <a:gd name="T25" fmla="*/ 2 h 2"/>
                  <a:gd name="T26" fmla="*/ 7 w 7"/>
                  <a:gd name="T2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4" name="Line 763"/>
              <p:cNvSpPr>
                <a:spLocks noChangeShapeType="1"/>
              </p:cNvSpPr>
              <p:nvPr/>
            </p:nvSpPr>
            <p:spPr bwMode="auto">
              <a:xfrm>
                <a:off x="3001" y="2813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5" name="Freeform 764"/>
              <p:cNvSpPr>
                <a:spLocks/>
              </p:cNvSpPr>
              <p:nvPr/>
            </p:nvSpPr>
            <p:spPr bwMode="auto">
              <a:xfrm>
                <a:off x="3001" y="281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6" name="Freeform 765"/>
              <p:cNvSpPr>
                <a:spLocks/>
              </p:cNvSpPr>
              <p:nvPr/>
            </p:nvSpPr>
            <p:spPr bwMode="auto">
              <a:xfrm>
                <a:off x="3004" y="28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7" name="Freeform 766"/>
              <p:cNvSpPr>
                <a:spLocks/>
              </p:cNvSpPr>
              <p:nvPr/>
            </p:nvSpPr>
            <p:spPr bwMode="auto">
              <a:xfrm>
                <a:off x="3004" y="281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8" name="Freeform 767"/>
              <p:cNvSpPr>
                <a:spLocks/>
              </p:cNvSpPr>
              <p:nvPr/>
            </p:nvSpPr>
            <p:spPr bwMode="auto">
              <a:xfrm>
                <a:off x="3005" y="2816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0 h 3"/>
                  <a:gd name="T4" fmla="*/ 2 w 6"/>
                  <a:gd name="T5" fmla="*/ 0 h 3"/>
                  <a:gd name="T6" fmla="*/ 2 w 6"/>
                  <a:gd name="T7" fmla="*/ 0 h 3"/>
                  <a:gd name="T8" fmla="*/ 2 w 6"/>
                  <a:gd name="T9" fmla="*/ 0 h 3"/>
                  <a:gd name="T10" fmla="*/ 2 w 6"/>
                  <a:gd name="T11" fmla="*/ 0 h 3"/>
                  <a:gd name="T12" fmla="*/ 2 w 6"/>
                  <a:gd name="T13" fmla="*/ 1 h 3"/>
                  <a:gd name="T14" fmla="*/ 2 w 6"/>
                  <a:gd name="T15" fmla="*/ 1 h 3"/>
                  <a:gd name="T16" fmla="*/ 2 w 6"/>
                  <a:gd name="T17" fmla="*/ 3 h 3"/>
                  <a:gd name="T18" fmla="*/ 3 w 6"/>
                  <a:gd name="T19" fmla="*/ 3 h 3"/>
                  <a:gd name="T20" fmla="*/ 4 w 6"/>
                  <a:gd name="T21" fmla="*/ 3 h 3"/>
                  <a:gd name="T22" fmla="*/ 4 w 6"/>
                  <a:gd name="T23" fmla="*/ 3 h 3"/>
                  <a:gd name="T24" fmla="*/ 6 w 6"/>
                  <a:gd name="T25" fmla="*/ 1 h 3"/>
                  <a:gd name="T26" fmla="*/ 6 w 6"/>
                  <a:gd name="T27" fmla="*/ 1 h 3"/>
                  <a:gd name="T28" fmla="*/ 6 w 6"/>
                  <a:gd name="T29" fmla="*/ 1 h 3"/>
                  <a:gd name="T30" fmla="*/ 4 w 6"/>
                  <a:gd name="T31" fmla="*/ 1 h 3"/>
                  <a:gd name="T32" fmla="*/ 4 w 6"/>
                  <a:gd name="T33" fmla="*/ 1 h 3"/>
                  <a:gd name="T34" fmla="*/ 4 w 6"/>
                  <a:gd name="T35" fmla="*/ 1 h 3"/>
                  <a:gd name="T36" fmla="*/ 4 w 6"/>
                  <a:gd name="T37" fmla="*/ 1 h 3"/>
                  <a:gd name="T38" fmla="*/ 4 w 6"/>
                  <a:gd name="T39" fmla="*/ 0 h 3"/>
                  <a:gd name="T40" fmla="*/ 4 w 6"/>
                  <a:gd name="T41" fmla="*/ 0 h 3"/>
                  <a:gd name="T42" fmla="*/ 6 w 6"/>
                  <a:gd name="T4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9" name="Freeform 768"/>
              <p:cNvSpPr>
                <a:spLocks/>
              </p:cNvSpPr>
              <p:nvPr/>
            </p:nvSpPr>
            <p:spPr bwMode="auto">
              <a:xfrm>
                <a:off x="3011" y="281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 w 12"/>
                  <a:gd name="T7" fmla="*/ 0 h 3"/>
                  <a:gd name="T8" fmla="*/ 1 w 12"/>
                  <a:gd name="T9" fmla="*/ 0 h 3"/>
                  <a:gd name="T10" fmla="*/ 1 w 12"/>
                  <a:gd name="T11" fmla="*/ 0 h 3"/>
                  <a:gd name="T12" fmla="*/ 1 w 12"/>
                  <a:gd name="T13" fmla="*/ 0 h 3"/>
                  <a:gd name="T14" fmla="*/ 2 w 12"/>
                  <a:gd name="T15" fmla="*/ 0 h 3"/>
                  <a:gd name="T16" fmla="*/ 2 w 12"/>
                  <a:gd name="T17" fmla="*/ 0 h 3"/>
                  <a:gd name="T18" fmla="*/ 4 w 12"/>
                  <a:gd name="T19" fmla="*/ 0 h 3"/>
                  <a:gd name="T20" fmla="*/ 4 w 12"/>
                  <a:gd name="T21" fmla="*/ 0 h 3"/>
                  <a:gd name="T22" fmla="*/ 5 w 12"/>
                  <a:gd name="T23" fmla="*/ 0 h 3"/>
                  <a:gd name="T24" fmla="*/ 5 w 12"/>
                  <a:gd name="T25" fmla="*/ 0 h 3"/>
                  <a:gd name="T26" fmla="*/ 6 w 12"/>
                  <a:gd name="T27" fmla="*/ 0 h 3"/>
                  <a:gd name="T28" fmla="*/ 6 w 12"/>
                  <a:gd name="T29" fmla="*/ 0 h 3"/>
                  <a:gd name="T30" fmla="*/ 6 w 12"/>
                  <a:gd name="T31" fmla="*/ 0 h 3"/>
                  <a:gd name="T32" fmla="*/ 6 w 12"/>
                  <a:gd name="T33" fmla="*/ 0 h 3"/>
                  <a:gd name="T34" fmla="*/ 6 w 12"/>
                  <a:gd name="T35" fmla="*/ 0 h 3"/>
                  <a:gd name="T36" fmla="*/ 6 w 12"/>
                  <a:gd name="T37" fmla="*/ 0 h 3"/>
                  <a:gd name="T38" fmla="*/ 8 w 12"/>
                  <a:gd name="T39" fmla="*/ 1 h 3"/>
                  <a:gd name="T40" fmla="*/ 8 w 12"/>
                  <a:gd name="T41" fmla="*/ 0 h 3"/>
                  <a:gd name="T42" fmla="*/ 8 w 12"/>
                  <a:gd name="T43" fmla="*/ 1 h 3"/>
                  <a:gd name="T44" fmla="*/ 9 w 12"/>
                  <a:gd name="T45" fmla="*/ 1 h 3"/>
                  <a:gd name="T46" fmla="*/ 9 w 12"/>
                  <a:gd name="T47" fmla="*/ 1 h 3"/>
                  <a:gd name="T48" fmla="*/ 9 w 12"/>
                  <a:gd name="T49" fmla="*/ 3 h 3"/>
                  <a:gd name="T50" fmla="*/ 9 w 12"/>
                  <a:gd name="T51" fmla="*/ 3 h 3"/>
                  <a:gd name="T52" fmla="*/ 9 w 12"/>
                  <a:gd name="T53" fmla="*/ 3 h 3"/>
                  <a:gd name="T54" fmla="*/ 10 w 12"/>
                  <a:gd name="T55" fmla="*/ 3 h 3"/>
                  <a:gd name="T56" fmla="*/ 10 w 12"/>
                  <a:gd name="T57" fmla="*/ 3 h 3"/>
                  <a:gd name="T58" fmla="*/ 10 w 12"/>
                  <a:gd name="T59" fmla="*/ 1 h 3"/>
                  <a:gd name="T60" fmla="*/ 10 w 12"/>
                  <a:gd name="T61" fmla="*/ 1 h 3"/>
                  <a:gd name="T62" fmla="*/ 10 w 12"/>
                  <a:gd name="T63" fmla="*/ 1 h 3"/>
                  <a:gd name="T64" fmla="*/ 9 w 12"/>
                  <a:gd name="T65" fmla="*/ 1 h 3"/>
                  <a:gd name="T66" fmla="*/ 9 w 12"/>
                  <a:gd name="T67" fmla="*/ 1 h 3"/>
                  <a:gd name="T68" fmla="*/ 10 w 12"/>
                  <a:gd name="T69" fmla="*/ 1 h 3"/>
                  <a:gd name="T70" fmla="*/ 10 w 12"/>
                  <a:gd name="T71" fmla="*/ 1 h 3"/>
                  <a:gd name="T72" fmla="*/ 12 w 12"/>
                  <a:gd name="T73" fmla="*/ 1 h 3"/>
                  <a:gd name="T74" fmla="*/ 12 w 12"/>
                  <a:gd name="T7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0" name="Freeform 769"/>
              <p:cNvSpPr>
                <a:spLocks/>
              </p:cNvSpPr>
              <p:nvPr/>
            </p:nvSpPr>
            <p:spPr bwMode="auto">
              <a:xfrm>
                <a:off x="3023" y="281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1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1" name="Freeform 770"/>
              <p:cNvSpPr>
                <a:spLocks/>
              </p:cNvSpPr>
              <p:nvPr/>
            </p:nvSpPr>
            <p:spPr bwMode="auto">
              <a:xfrm>
                <a:off x="3025" y="2817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2 h 3"/>
                  <a:gd name="T4" fmla="*/ 0 w 10"/>
                  <a:gd name="T5" fmla="*/ 2 h 3"/>
                  <a:gd name="T6" fmla="*/ 0 w 10"/>
                  <a:gd name="T7" fmla="*/ 2 h 3"/>
                  <a:gd name="T8" fmla="*/ 2 w 10"/>
                  <a:gd name="T9" fmla="*/ 3 h 3"/>
                  <a:gd name="T10" fmla="*/ 2 w 10"/>
                  <a:gd name="T11" fmla="*/ 3 h 3"/>
                  <a:gd name="T12" fmla="*/ 2 w 10"/>
                  <a:gd name="T13" fmla="*/ 3 h 3"/>
                  <a:gd name="T14" fmla="*/ 5 w 10"/>
                  <a:gd name="T15" fmla="*/ 3 h 3"/>
                  <a:gd name="T16" fmla="*/ 5 w 10"/>
                  <a:gd name="T17" fmla="*/ 3 h 3"/>
                  <a:gd name="T18" fmla="*/ 6 w 10"/>
                  <a:gd name="T19" fmla="*/ 3 h 3"/>
                  <a:gd name="T20" fmla="*/ 6 w 10"/>
                  <a:gd name="T21" fmla="*/ 3 h 3"/>
                  <a:gd name="T22" fmla="*/ 6 w 10"/>
                  <a:gd name="T23" fmla="*/ 3 h 3"/>
                  <a:gd name="T24" fmla="*/ 7 w 10"/>
                  <a:gd name="T25" fmla="*/ 3 h 3"/>
                  <a:gd name="T26" fmla="*/ 9 w 10"/>
                  <a:gd name="T27" fmla="*/ 3 h 3"/>
                  <a:gd name="T28" fmla="*/ 10 w 10"/>
                  <a:gd name="T29" fmla="*/ 3 h 3"/>
                  <a:gd name="T30" fmla="*/ 10 w 10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2" name="Freeform 771"/>
              <p:cNvSpPr>
                <a:spLocks/>
              </p:cNvSpPr>
              <p:nvPr/>
            </p:nvSpPr>
            <p:spPr bwMode="auto">
              <a:xfrm>
                <a:off x="3035" y="282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1 w 8"/>
                  <a:gd name="T5" fmla="*/ 0 h 1"/>
                  <a:gd name="T6" fmla="*/ 1 w 8"/>
                  <a:gd name="T7" fmla="*/ 0 h 1"/>
                  <a:gd name="T8" fmla="*/ 3 w 8"/>
                  <a:gd name="T9" fmla="*/ 0 h 1"/>
                  <a:gd name="T10" fmla="*/ 3 w 8"/>
                  <a:gd name="T11" fmla="*/ 0 h 1"/>
                  <a:gd name="T12" fmla="*/ 3 w 8"/>
                  <a:gd name="T13" fmla="*/ 0 h 1"/>
                  <a:gd name="T14" fmla="*/ 4 w 8"/>
                  <a:gd name="T15" fmla="*/ 0 h 1"/>
                  <a:gd name="T16" fmla="*/ 5 w 8"/>
                  <a:gd name="T17" fmla="*/ 0 h 1"/>
                  <a:gd name="T18" fmla="*/ 5 w 8"/>
                  <a:gd name="T19" fmla="*/ 0 h 1"/>
                  <a:gd name="T20" fmla="*/ 7 w 8"/>
                  <a:gd name="T21" fmla="*/ 0 h 1"/>
                  <a:gd name="T22" fmla="*/ 8 w 8"/>
                  <a:gd name="T23" fmla="*/ 0 h 1"/>
                  <a:gd name="T24" fmla="*/ 8 w 8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3" name="Freeform 772"/>
              <p:cNvSpPr>
                <a:spLocks/>
              </p:cNvSpPr>
              <p:nvPr/>
            </p:nvSpPr>
            <p:spPr bwMode="auto">
              <a:xfrm>
                <a:off x="3043" y="2821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1 w 15"/>
                  <a:gd name="T7" fmla="*/ 0 h 6"/>
                  <a:gd name="T8" fmla="*/ 4 w 15"/>
                  <a:gd name="T9" fmla="*/ 2 h 6"/>
                  <a:gd name="T10" fmla="*/ 5 w 15"/>
                  <a:gd name="T11" fmla="*/ 2 h 6"/>
                  <a:gd name="T12" fmla="*/ 7 w 15"/>
                  <a:gd name="T13" fmla="*/ 3 h 6"/>
                  <a:gd name="T14" fmla="*/ 7 w 15"/>
                  <a:gd name="T15" fmla="*/ 3 h 6"/>
                  <a:gd name="T16" fmla="*/ 8 w 15"/>
                  <a:gd name="T17" fmla="*/ 3 h 6"/>
                  <a:gd name="T18" fmla="*/ 9 w 15"/>
                  <a:gd name="T19" fmla="*/ 4 h 6"/>
                  <a:gd name="T20" fmla="*/ 12 w 15"/>
                  <a:gd name="T21" fmla="*/ 4 h 6"/>
                  <a:gd name="T22" fmla="*/ 12 w 15"/>
                  <a:gd name="T23" fmla="*/ 4 h 6"/>
                  <a:gd name="T24" fmla="*/ 14 w 15"/>
                  <a:gd name="T25" fmla="*/ 4 h 6"/>
                  <a:gd name="T26" fmla="*/ 15 w 15"/>
                  <a:gd name="T2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4" name="Freeform 773"/>
              <p:cNvSpPr>
                <a:spLocks/>
              </p:cNvSpPr>
              <p:nvPr/>
            </p:nvSpPr>
            <p:spPr bwMode="auto">
              <a:xfrm>
                <a:off x="3058" y="2827"/>
                <a:ext cx="27" cy="12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1 w 27"/>
                  <a:gd name="T5" fmla="*/ 1 h 12"/>
                  <a:gd name="T6" fmla="*/ 1 w 27"/>
                  <a:gd name="T7" fmla="*/ 1 h 12"/>
                  <a:gd name="T8" fmla="*/ 0 w 27"/>
                  <a:gd name="T9" fmla="*/ 1 h 12"/>
                  <a:gd name="T10" fmla="*/ 0 w 27"/>
                  <a:gd name="T11" fmla="*/ 2 h 12"/>
                  <a:gd name="T12" fmla="*/ 0 w 27"/>
                  <a:gd name="T13" fmla="*/ 2 h 12"/>
                  <a:gd name="T14" fmla="*/ 1 w 27"/>
                  <a:gd name="T15" fmla="*/ 2 h 12"/>
                  <a:gd name="T16" fmla="*/ 1 w 27"/>
                  <a:gd name="T17" fmla="*/ 4 h 12"/>
                  <a:gd name="T18" fmla="*/ 3 w 27"/>
                  <a:gd name="T19" fmla="*/ 4 h 12"/>
                  <a:gd name="T20" fmla="*/ 4 w 27"/>
                  <a:gd name="T21" fmla="*/ 4 h 12"/>
                  <a:gd name="T22" fmla="*/ 4 w 27"/>
                  <a:gd name="T23" fmla="*/ 4 h 12"/>
                  <a:gd name="T24" fmla="*/ 4 w 27"/>
                  <a:gd name="T25" fmla="*/ 4 h 12"/>
                  <a:gd name="T26" fmla="*/ 5 w 27"/>
                  <a:gd name="T27" fmla="*/ 4 h 12"/>
                  <a:gd name="T28" fmla="*/ 5 w 27"/>
                  <a:gd name="T29" fmla="*/ 4 h 12"/>
                  <a:gd name="T30" fmla="*/ 5 w 27"/>
                  <a:gd name="T31" fmla="*/ 4 h 12"/>
                  <a:gd name="T32" fmla="*/ 4 w 27"/>
                  <a:gd name="T33" fmla="*/ 2 h 12"/>
                  <a:gd name="T34" fmla="*/ 4 w 27"/>
                  <a:gd name="T35" fmla="*/ 2 h 12"/>
                  <a:gd name="T36" fmla="*/ 4 w 27"/>
                  <a:gd name="T37" fmla="*/ 2 h 12"/>
                  <a:gd name="T38" fmla="*/ 5 w 27"/>
                  <a:gd name="T39" fmla="*/ 1 h 12"/>
                  <a:gd name="T40" fmla="*/ 5 w 27"/>
                  <a:gd name="T41" fmla="*/ 1 h 12"/>
                  <a:gd name="T42" fmla="*/ 7 w 27"/>
                  <a:gd name="T43" fmla="*/ 2 h 12"/>
                  <a:gd name="T44" fmla="*/ 9 w 27"/>
                  <a:gd name="T45" fmla="*/ 2 h 12"/>
                  <a:gd name="T46" fmla="*/ 11 w 27"/>
                  <a:gd name="T47" fmla="*/ 4 h 12"/>
                  <a:gd name="T48" fmla="*/ 12 w 27"/>
                  <a:gd name="T49" fmla="*/ 4 h 12"/>
                  <a:gd name="T50" fmla="*/ 12 w 27"/>
                  <a:gd name="T51" fmla="*/ 5 h 12"/>
                  <a:gd name="T52" fmla="*/ 13 w 27"/>
                  <a:gd name="T53" fmla="*/ 5 h 12"/>
                  <a:gd name="T54" fmla="*/ 15 w 27"/>
                  <a:gd name="T55" fmla="*/ 7 h 12"/>
                  <a:gd name="T56" fmla="*/ 15 w 27"/>
                  <a:gd name="T57" fmla="*/ 7 h 12"/>
                  <a:gd name="T58" fmla="*/ 16 w 27"/>
                  <a:gd name="T59" fmla="*/ 7 h 12"/>
                  <a:gd name="T60" fmla="*/ 17 w 27"/>
                  <a:gd name="T61" fmla="*/ 7 h 12"/>
                  <a:gd name="T62" fmla="*/ 17 w 27"/>
                  <a:gd name="T63" fmla="*/ 8 h 12"/>
                  <a:gd name="T64" fmla="*/ 19 w 27"/>
                  <a:gd name="T65" fmla="*/ 8 h 12"/>
                  <a:gd name="T66" fmla="*/ 20 w 27"/>
                  <a:gd name="T67" fmla="*/ 8 h 12"/>
                  <a:gd name="T68" fmla="*/ 20 w 27"/>
                  <a:gd name="T69" fmla="*/ 9 h 12"/>
                  <a:gd name="T70" fmla="*/ 23 w 27"/>
                  <a:gd name="T71" fmla="*/ 9 h 12"/>
                  <a:gd name="T72" fmla="*/ 23 w 27"/>
                  <a:gd name="T73" fmla="*/ 9 h 12"/>
                  <a:gd name="T74" fmla="*/ 24 w 27"/>
                  <a:gd name="T75" fmla="*/ 11 h 12"/>
                  <a:gd name="T76" fmla="*/ 27 w 27"/>
                  <a:gd name="T7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7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5" name="Freeform 774"/>
              <p:cNvSpPr>
                <a:spLocks/>
              </p:cNvSpPr>
              <p:nvPr/>
            </p:nvSpPr>
            <p:spPr bwMode="auto">
              <a:xfrm>
                <a:off x="3074" y="2839"/>
                <a:ext cx="12" cy="9"/>
              </a:xfrm>
              <a:custGeom>
                <a:avLst/>
                <a:gdLst>
                  <a:gd name="T0" fmla="*/ 11 w 12"/>
                  <a:gd name="T1" fmla="*/ 0 h 9"/>
                  <a:gd name="T2" fmla="*/ 11 w 12"/>
                  <a:gd name="T3" fmla="*/ 0 h 9"/>
                  <a:gd name="T4" fmla="*/ 11 w 12"/>
                  <a:gd name="T5" fmla="*/ 0 h 9"/>
                  <a:gd name="T6" fmla="*/ 12 w 12"/>
                  <a:gd name="T7" fmla="*/ 0 h 9"/>
                  <a:gd name="T8" fmla="*/ 12 w 12"/>
                  <a:gd name="T9" fmla="*/ 1 h 9"/>
                  <a:gd name="T10" fmla="*/ 12 w 12"/>
                  <a:gd name="T11" fmla="*/ 1 h 9"/>
                  <a:gd name="T12" fmla="*/ 11 w 12"/>
                  <a:gd name="T13" fmla="*/ 3 h 9"/>
                  <a:gd name="T14" fmla="*/ 11 w 12"/>
                  <a:gd name="T15" fmla="*/ 3 h 9"/>
                  <a:gd name="T16" fmla="*/ 10 w 12"/>
                  <a:gd name="T17" fmla="*/ 4 h 9"/>
                  <a:gd name="T18" fmla="*/ 10 w 12"/>
                  <a:gd name="T19" fmla="*/ 4 h 9"/>
                  <a:gd name="T20" fmla="*/ 8 w 12"/>
                  <a:gd name="T21" fmla="*/ 4 h 9"/>
                  <a:gd name="T22" fmla="*/ 8 w 12"/>
                  <a:gd name="T23" fmla="*/ 4 h 9"/>
                  <a:gd name="T24" fmla="*/ 7 w 12"/>
                  <a:gd name="T25" fmla="*/ 4 h 9"/>
                  <a:gd name="T26" fmla="*/ 5 w 12"/>
                  <a:gd name="T27" fmla="*/ 4 h 9"/>
                  <a:gd name="T28" fmla="*/ 4 w 12"/>
                  <a:gd name="T29" fmla="*/ 5 h 9"/>
                  <a:gd name="T30" fmla="*/ 3 w 12"/>
                  <a:gd name="T31" fmla="*/ 5 h 9"/>
                  <a:gd name="T32" fmla="*/ 1 w 12"/>
                  <a:gd name="T33" fmla="*/ 5 h 9"/>
                  <a:gd name="T34" fmla="*/ 1 w 12"/>
                  <a:gd name="T35" fmla="*/ 5 h 9"/>
                  <a:gd name="T36" fmla="*/ 0 w 12"/>
                  <a:gd name="T37" fmla="*/ 7 h 9"/>
                  <a:gd name="T38" fmla="*/ 0 w 12"/>
                  <a:gd name="T39" fmla="*/ 7 h 9"/>
                  <a:gd name="T40" fmla="*/ 0 w 12"/>
                  <a:gd name="T41" fmla="*/ 7 h 9"/>
                  <a:gd name="T42" fmla="*/ 1 w 12"/>
                  <a:gd name="T43" fmla="*/ 7 h 9"/>
                  <a:gd name="T44" fmla="*/ 1 w 12"/>
                  <a:gd name="T45" fmla="*/ 8 h 9"/>
                  <a:gd name="T46" fmla="*/ 3 w 12"/>
                  <a:gd name="T47" fmla="*/ 8 h 9"/>
                  <a:gd name="T48" fmla="*/ 3 w 12"/>
                  <a:gd name="T49" fmla="*/ 8 h 9"/>
                  <a:gd name="T50" fmla="*/ 3 w 12"/>
                  <a:gd name="T51" fmla="*/ 8 h 9"/>
                  <a:gd name="T52" fmla="*/ 3 w 12"/>
                  <a:gd name="T53" fmla="*/ 8 h 9"/>
                  <a:gd name="T54" fmla="*/ 3 w 12"/>
                  <a:gd name="T55" fmla="*/ 8 h 9"/>
                  <a:gd name="T56" fmla="*/ 3 w 12"/>
                  <a:gd name="T57" fmla="*/ 9 h 9"/>
                  <a:gd name="T58" fmla="*/ 4 w 12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9">
                    <a:moveTo>
                      <a:pt x="1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6" name="Freeform 775"/>
              <p:cNvSpPr>
                <a:spLocks/>
              </p:cNvSpPr>
              <p:nvPr/>
            </p:nvSpPr>
            <p:spPr bwMode="auto">
              <a:xfrm>
                <a:off x="3078" y="2847"/>
                <a:ext cx="20" cy="5"/>
              </a:xfrm>
              <a:custGeom>
                <a:avLst/>
                <a:gdLst>
                  <a:gd name="T0" fmla="*/ 0 w 20"/>
                  <a:gd name="T1" fmla="*/ 1 h 5"/>
                  <a:gd name="T2" fmla="*/ 0 w 20"/>
                  <a:gd name="T3" fmla="*/ 1 h 5"/>
                  <a:gd name="T4" fmla="*/ 1 w 20"/>
                  <a:gd name="T5" fmla="*/ 3 h 5"/>
                  <a:gd name="T6" fmla="*/ 3 w 20"/>
                  <a:gd name="T7" fmla="*/ 3 h 5"/>
                  <a:gd name="T8" fmla="*/ 4 w 20"/>
                  <a:gd name="T9" fmla="*/ 3 h 5"/>
                  <a:gd name="T10" fmla="*/ 6 w 20"/>
                  <a:gd name="T11" fmla="*/ 3 h 5"/>
                  <a:gd name="T12" fmla="*/ 7 w 20"/>
                  <a:gd name="T13" fmla="*/ 3 h 5"/>
                  <a:gd name="T14" fmla="*/ 7 w 20"/>
                  <a:gd name="T15" fmla="*/ 3 h 5"/>
                  <a:gd name="T16" fmla="*/ 7 w 20"/>
                  <a:gd name="T17" fmla="*/ 4 h 5"/>
                  <a:gd name="T18" fmla="*/ 7 w 20"/>
                  <a:gd name="T19" fmla="*/ 4 h 5"/>
                  <a:gd name="T20" fmla="*/ 8 w 20"/>
                  <a:gd name="T21" fmla="*/ 4 h 5"/>
                  <a:gd name="T22" fmla="*/ 8 w 20"/>
                  <a:gd name="T23" fmla="*/ 5 h 5"/>
                  <a:gd name="T24" fmla="*/ 8 w 20"/>
                  <a:gd name="T25" fmla="*/ 4 h 5"/>
                  <a:gd name="T26" fmla="*/ 10 w 20"/>
                  <a:gd name="T27" fmla="*/ 4 h 5"/>
                  <a:gd name="T28" fmla="*/ 10 w 20"/>
                  <a:gd name="T29" fmla="*/ 4 h 5"/>
                  <a:gd name="T30" fmla="*/ 10 w 20"/>
                  <a:gd name="T31" fmla="*/ 4 h 5"/>
                  <a:gd name="T32" fmla="*/ 11 w 20"/>
                  <a:gd name="T33" fmla="*/ 4 h 5"/>
                  <a:gd name="T34" fmla="*/ 12 w 20"/>
                  <a:gd name="T35" fmla="*/ 4 h 5"/>
                  <a:gd name="T36" fmla="*/ 12 w 20"/>
                  <a:gd name="T37" fmla="*/ 4 h 5"/>
                  <a:gd name="T38" fmla="*/ 14 w 20"/>
                  <a:gd name="T39" fmla="*/ 4 h 5"/>
                  <a:gd name="T40" fmla="*/ 14 w 20"/>
                  <a:gd name="T41" fmla="*/ 3 h 5"/>
                  <a:gd name="T42" fmla="*/ 14 w 20"/>
                  <a:gd name="T43" fmla="*/ 3 h 5"/>
                  <a:gd name="T44" fmla="*/ 14 w 20"/>
                  <a:gd name="T45" fmla="*/ 1 h 5"/>
                  <a:gd name="T46" fmla="*/ 12 w 20"/>
                  <a:gd name="T47" fmla="*/ 1 h 5"/>
                  <a:gd name="T48" fmla="*/ 12 w 20"/>
                  <a:gd name="T49" fmla="*/ 1 h 5"/>
                  <a:gd name="T50" fmla="*/ 12 w 20"/>
                  <a:gd name="T51" fmla="*/ 1 h 5"/>
                  <a:gd name="T52" fmla="*/ 12 w 20"/>
                  <a:gd name="T53" fmla="*/ 1 h 5"/>
                  <a:gd name="T54" fmla="*/ 12 w 20"/>
                  <a:gd name="T55" fmla="*/ 1 h 5"/>
                  <a:gd name="T56" fmla="*/ 12 w 20"/>
                  <a:gd name="T57" fmla="*/ 0 h 5"/>
                  <a:gd name="T58" fmla="*/ 14 w 20"/>
                  <a:gd name="T59" fmla="*/ 0 h 5"/>
                  <a:gd name="T60" fmla="*/ 14 w 20"/>
                  <a:gd name="T61" fmla="*/ 0 h 5"/>
                  <a:gd name="T62" fmla="*/ 15 w 20"/>
                  <a:gd name="T63" fmla="*/ 0 h 5"/>
                  <a:gd name="T64" fmla="*/ 15 w 20"/>
                  <a:gd name="T65" fmla="*/ 0 h 5"/>
                  <a:gd name="T66" fmla="*/ 16 w 20"/>
                  <a:gd name="T67" fmla="*/ 0 h 5"/>
                  <a:gd name="T68" fmla="*/ 18 w 20"/>
                  <a:gd name="T69" fmla="*/ 1 h 5"/>
                  <a:gd name="T70" fmla="*/ 18 w 20"/>
                  <a:gd name="T71" fmla="*/ 1 h 5"/>
                  <a:gd name="T72" fmla="*/ 18 w 20"/>
                  <a:gd name="T73" fmla="*/ 1 h 5"/>
                  <a:gd name="T74" fmla="*/ 18 w 20"/>
                  <a:gd name="T75" fmla="*/ 1 h 5"/>
                  <a:gd name="T76" fmla="*/ 16 w 20"/>
                  <a:gd name="T77" fmla="*/ 3 h 5"/>
                  <a:gd name="T78" fmla="*/ 16 w 20"/>
                  <a:gd name="T79" fmla="*/ 3 h 5"/>
                  <a:gd name="T80" fmla="*/ 18 w 20"/>
                  <a:gd name="T81" fmla="*/ 3 h 5"/>
                  <a:gd name="T82" fmla="*/ 18 w 20"/>
                  <a:gd name="T83" fmla="*/ 4 h 5"/>
                  <a:gd name="T84" fmla="*/ 19 w 20"/>
                  <a:gd name="T85" fmla="*/ 4 h 5"/>
                  <a:gd name="T86" fmla="*/ 20 w 20"/>
                  <a:gd name="T8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" h="5">
                    <a:moveTo>
                      <a:pt x="0" y="1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7" name="Freeform 776"/>
              <p:cNvSpPr>
                <a:spLocks/>
              </p:cNvSpPr>
              <p:nvPr/>
            </p:nvSpPr>
            <p:spPr bwMode="auto">
              <a:xfrm>
                <a:off x="3097" y="2848"/>
                <a:ext cx="15" cy="4"/>
              </a:xfrm>
              <a:custGeom>
                <a:avLst/>
                <a:gdLst>
                  <a:gd name="T0" fmla="*/ 1 w 15"/>
                  <a:gd name="T1" fmla="*/ 3 h 4"/>
                  <a:gd name="T2" fmla="*/ 1 w 15"/>
                  <a:gd name="T3" fmla="*/ 3 h 4"/>
                  <a:gd name="T4" fmla="*/ 1 w 15"/>
                  <a:gd name="T5" fmla="*/ 3 h 4"/>
                  <a:gd name="T6" fmla="*/ 1 w 15"/>
                  <a:gd name="T7" fmla="*/ 3 h 4"/>
                  <a:gd name="T8" fmla="*/ 1 w 15"/>
                  <a:gd name="T9" fmla="*/ 2 h 4"/>
                  <a:gd name="T10" fmla="*/ 1 w 15"/>
                  <a:gd name="T11" fmla="*/ 2 h 4"/>
                  <a:gd name="T12" fmla="*/ 0 w 15"/>
                  <a:gd name="T13" fmla="*/ 2 h 4"/>
                  <a:gd name="T14" fmla="*/ 0 w 15"/>
                  <a:gd name="T15" fmla="*/ 2 h 4"/>
                  <a:gd name="T16" fmla="*/ 1 w 15"/>
                  <a:gd name="T17" fmla="*/ 0 h 4"/>
                  <a:gd name="T18" fmla="*/ 1 w 15"/>
                  <a:gd name="T19" fmla="*/ 0 h 4"/>
                  <a:gd name="T20" fmla="*/ 3 w 15"/>
                  <a:gd name="T21" fmla="*/ 0 h 4"/>
                  <a:gd name="T22" fmla="*/ 3 w 15"/>
                  <a:gd name="T23" fmla="*/ 0 h 4"/>
                  <a:gd name="T24" fmla="*/ 3 w 15"/>
                  <a:gd name="T25" fmla="*/ 0 h 4"/>
                  <a:gd name="T26" fmla="*/ 3 w 15"/>
                  <a:gd name="T27" fmla="*/ 2 h 4"/>
                  <a:gd name="T28" fmla="*/ 4 w 15"/>
                  <a:gd name="T29" fmla="*/ 2 h 4"/>
                  <a:gd name="T30" fmla="*/ 4 w 15"/>
                  <a:gd name="T31" fmla="*/ 2 h 4"/>
                  <a:gd name="T32" fmla="*/ 7 w 15"/>
                  <a:gd name="T33" fmla="*/ 3 h 4"/>
                  <a:gd name="T34" fmla="*/ 7 w 15"/>
                  <a:gd name="T35" fmla="*/ 3 h 4"/>
                  <a:gd name="T36" fmla="*/ 8 w 15"/>
                  <a:gd name="T37" fmla="*/ 3 h 4"/>
                  <a:gd name="T38" fmla="*/ 9 w 15"/>
                  <a:gd name="T39" fmla="*/ 3 h 4"/>
                  <a:gd name="T40" fmla="*/ 9 w 15"/>
                  <a:gd name="T41" fmla="*/ 3 h 4"/>
                  <a:gd name="T42" fmla="*/ 11 w 15"/>
                  <a:gd name="T43" fmla="*/ 4 h 4"/>
                  <a:gd name="T44" fmla="*/ 11 w 15"/>
                  <a:gd name="T45" fmla="*/ 4 h 4"/>
                  <a:gd name="T46" fmla="*/ 12 w 15"/>
                  <a:gd name="T47" fmla="*/ 3 h 4"/>
                  <a:gd name="T48" fmla="*/ 14 w 15"/>
                  <a:gd name="T49" fmla="*/ 3 h 4"/>
                  <a:gd name="T50" fmla="*/ 15 w 15"/>
                  <a:gd name="T51" fmla="*/ 3 h 4"/>
                  <a:gd name="T52" fmla="*/ 15 w 15"/>
                  <a:gd name="T53" fmla="*/ 3 h 4"/>
                  <a:gd name="T54" fmla="*/ 15 w 15"/>
                  <a:gd name="T5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4">
                    <a:moveTo>
                      <a:pt x="1" y="3"/>
                    </a:move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8" name="Freeform 777"/>
              <p:cNvSpPr>
                <a:spLocks/>
              </p:cNvSpPr>
              <p:nvPr/>
            </p:nvSpPr>
            <p:spPr bwMode="auto">
              <a:xfrm>
                <a:off x="3112" y="2850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1 w 7"/>
                  <a:gd name="T3" fmla="*/ 0 h 1"/>
                  <a:gd name="T4" fmla="*/ 3 w 7"/>
                  <a:gd name="T5" fmla="*/ 0 h 1"/>
                  <a:gd name="T6" fmla="*/ 3 w 7"/>
                  <a:gd name="T7" fmla="*/ 0 h 1"/>
                  <a:gd name="T8" fmla="*/ 4 w 7"/>
                  <a:gd name="T9" fmla="*/ 0 h 1"/>
                  <a:gd name="T10" fmla="*/ 5 w 7"/>
                  <a:gd name="T11" fmla="*/ 0 h 1"/>
                  <a:gd name="T12" fmla="*/ 5 w 7"/>
                  <a:gd name="T13" fmla="*/ 0 h 1"/>
                  <a:gd name="T14" fmla="*/ 7 w 7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9" name="Freeform 778"/>
              <p:cNvSpPr>
                <a:spLocks/>
              </p:cNvSpPr>
              <p:nvPr/>
            </p:nvSpPr>
            <p:spPr bwMode="auto">
              <a:xfrm>
                <a:off x="3119" y="2850"/>
                <a:ext cx="6" cy="0"/>
              </a:xfrm>
              <a:custGeom>
                <a:avLst/>
                <a:gdLst>
                  <a:gd name="T0" fmla="*/ 0 w 6"/>
                  <a:gd name="T1" fmla="*/ 1 w 6"/>
                  <a:gd name="T2" fmla="*/ 1 w 6"/>
                  <a:gd name="T3" fmla="*/ 2 w 6"/>
                  <a:gd name="T4" fmla="*/ 4 w 6"/>
                  <a:gd name="T5" fmla="*/ 4 w 6"/>
                  <a:gd name="T6" fmla="*/ 5 w 6"/>
                  <a:gd name="T7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0" name="Freeform 779"/>
              <p:cNvSpPr>
                <a:spLocks/>
              </p:cNvSpPr>
              <p:nvPr/>
            </p:nvSpPr>
            <p:spPr bwMode="auto">
              <a:xfrm>
                <a:off x="3125" y="2846"/>
                <a:ext cx="0" cy="4"/>
              </a:xfrm>
              <a:custGeom>
                <a:avLst/>
                <a:gdLst>
                  <a:gd name="T0" fmla="*/ 4 h 4"/>
                  <a:gd name="T1" fmla="*/ 2 h 4"/>
                  <a:gd name="T2" fmla="*/ 2 h 4"/>
                  <a:gd name="T3" fmla="*/ 2 h 4"/>
                  <a:gd name="T4" fmla="*/ 1 h 4"/>
                  <a:gd name="T5" fmla="*/ 1 h 4"/>
                  <a:gd name="T6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1" name="Freeform 780"/>
              <p:cNvSpPr>
                <a:spLocks/>
              </p:cNvSpPr>
              <p:nvPr/>
            </p:nvSpPr>
            <p:spPr bwMode="auto">
              <a:xfrm>
                <a:off x="3125" y="284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3 h 3"/>
                  <a:gd name="T4" fmla="*/ 3 w 7"/>
                  <a:gd name="T5" fmla="*/ 1 h 3"/>
                  <a:gd name="T6" fmla="*/ 6 w 7"/>
                  <a:gd name="T7" fmla="*/ 1 h 3"/>
                  <a:gd name="T8" fmla="*/ 7 w 7"/>
                  <a:gd name="T9" fmla="*/ 1 h 3"/>
                  <a:gd name="T10" fmla="*/ 7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3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2" name="Freeform 781"/>
              <p:cNvSpPr>
                <a:spLocks/>
              </p:cNvSpPr>
              <p:nvPr/>
            </p:nvSpPr>
            <p:spPr bwMode="auto">
              <a:xfrm>
                <a:off x="3132" y="2840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3 w 12"/>
                  <a:gd name="T3" fmla="*/ 3 h 3"/>
                  <a:gd name="T4" fmla="*/ 4 w 12"/>
                  <a:gd name="T5" fmla="*/ 3 h 3"/>
                  <a:gd name="T6" fmla="*/ 6 w 12"/>
                  <a:gd name="T7" fmla="*/ 2 h 3"/>
                  <a:gd name="T8" fmla="*/ 6 w 12"/>
                  <a:gd name="T9" fmla="*/ 2 h 3"/>
                  <a:gd name="T10" fmla="*/ 10 w 12"/>
                  <a:gd name="T11" fmla="*/ 0 h 3"/>
                  <a:gd name="T12" fmla="*/ 1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3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3" name="Freeform 782"/>
              <p:cNvSpPr>
                <a:spLocks/>
              </p:cNvSpPr>
              <p:nvPr/>
            </p:nvSpPr>
            <p:spPr bwMode="auto">
              <a:xfrm>
                <a:off x="3144" y="283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2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4" name="Line 783"/>
              <p:cNvSpPr>
                <a:spLocks noChangeShapeType="1"/>
              </p:cNvSpPr>
              <p:nvPr/>
            </p:nvSpPr>
            <p:spPr bwMode="auto">
              <a:xfrm>
                <a:off x="3147" y="2839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5" name="Freeform 784"/>
              <p:cNvSpPr>
                <a:spLocks/>
              </p:cNvSpPr>
              <p:nvPr/>
            </p:nvSpPr>
            <p:spPr bwMode="auto">
              <a:xfrm>
                <a:off x="3148" y="2839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6 w 19"/>
                  <a:gd name="T3" fmla="*/ 1 h 5"/>
                  <a:gd name="T4" fmla="*/ 7 w 19"/>
                  <a:gd name="T5" fmla="*/ 1 h 5"/>
                  <a:gd name="T6" fmla="*/ 7 w 19"/>
                  <a:gd name="T7" fmla="*/ 1 h 5"/>
                  <a:gd name="T8" fmla="*/ 7 w 19"/>
                  <a:gd name="T9" fmla="*/ 1 h 5"/>
                  <a:gd name="T10" fmla="*/ 7 w 19"/>
                  <a:gd name="T11" fmla="*/ 3 h 5"/>
                  <a:gd name="T12" fmla="*/ 7 w 19"/>
                  <a:gd name="T13" fmla="*/ 3 h 5"/>
                  <a:gd name="T14" fmla="*/ 8 w 19"/>
                  <a:gd name="T15" fmla="*/ 4 h 5"/>
                  <a:gd name="T16" fmla="*/ 8 w 19"/>
                  <a:gd name="T17" fmla="*/ 4 h 5"/>
                  <a:gd name="T18" fmla="*/ 10 w 19"/>
                  <a:gd name="T19" fmla="*/ 4 h 5"/>
                  <a:gd name="T20" fmla="*/ 10 w 19"/>
                  <a:gd name="T21" fmla="*/ 4 h 5"/>
                  <a:gd name="T22" fmla="*/ 11 w 19"/>
                  <a:gd name="T23" fmla="*/ 4 h 5"/>
                  <a:gd name="T24" fmla="*/ 12 w 19"/>
                  <a:gd name="T25" fmla="*/ 3 h 5"/>
                  <a:gd name="T26" fmla="*/ 12 w 19"/>
                  <a:gd name="T27" fmla="*/ 3 h 5"/>
                  <a:gd name="T28" fmla="*/ 14 w 19"/>
                  <a:gd name="T29" fmla="*/ 3 h 5"/>
                  <a:gd name="T30" fmla="*/ 15 w 19"/>
                  <a:gd name="T31" fmla="*/ 3 h 5"/>
                  <a:gd name="T32" fmla="*/ 17 w 19"/>
                  <a:gd name="T33" fmla="*/ 4 h 5"/>
                  <a:gd name="T34" fmla="*/ 17 w 19"/>
                  <a:gd name="T35" fmla="*/ 4 h 5"/>
                  <a:gd name="T36" fmla="*/ 18 w 19"/>
                  <a:gd name="T37" fmla="*/ 5 h 5"/>
                  <a:gd name="T38" fmla="*/ 18 w 19"/>
                  <a:gd name="T39" fmla="*/ 5 h 5"/>
                  <a:gd name="T40" fmla="*/ 19 w 19"/>
                  <a:gd name="T4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6" name="Freeform 785"/>
              <p:cNvSpPr>
                <a:spLocks/>
              </p:cNvSpPr>
              <p:nvPr/>
            </p:nvSpPr>
            <p:spPr bwMode="auto">
              <a:xfrm>
                <a:off x="3167" y="2844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0 h 2"/>
                  <a:gd name="T4" fmla="*/ 4 w 8"/>
                  <a:gd name="T5" fmla="*/ 0 h 2"/>
                  <a:gd name="T6" fmla="*/ 7 w 8"/>
                  <a:gd name="T7" fmla="*/ 0 h 2"/>
                  <a:gd name="T8" fmla="*/ 7 w 8"/>
                  <a:gd name="T9" fmla="*/ 2 h 2"/>
                  <a:gd name="T10" fmla="*/ 8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7" name="Freeform 786"/>
              <p:cNvSpPr>
                <a:spLocks/>
              </p:cNvSpPr>
              <p:nvPr/>
            </p:nvSpPr>
            <p:spPr bwMode="auto">
              <a:xfrm>
                <a:off x="3175" y="2846"/>
                <a:ext cx="3" cy="0"/>
              </a:xfrm>
              <a:custGeom>
                <a:avLst/>
                <a:gdLst>
                  <a:gd name="T0" fmla="*/ 0 w 3"/>
                  <a:gd name="T1" fmla="*/ 2 w 3"/>
                  <a:gd name="T2" fmla="*/ 2 w 3"/>
                  <a:gd name="T3" fmla="*/ 2 w 3"/>
                  <a:gd name="T4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8" name="Freeform 787"/>
              <p:cNvSpPr>
                <a:spLocks/>
              </p:cNvSpPr>
              <p:nvPr/>
            </p:nvSpPr>
            <p:spPr bwMode="auto">
              <a:xfrm>
                <a:off x="3178" y="284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9" name="Freeform 788"/>
              <p:cNvSpPr>
                <a:spLocks/>
              </p:cNvSpPr>
              <p:nvPr/>
            </p:nvSpPr>
            <p:spPr bwMode="auto">
              <a:xfrm>
                <a:off x="3181" y="2846"/>
                <a:ext cx="6" cy="2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1 h 2"/>
                  <a:gd name="T4" fmla="*/ 0 w 6"/>
                  <a:gd name="T5" fmla="*/ 1 h 2"/>
                  <a:gd name="T6" fmla="*/ 1 w 6"/>
                  <a:gd name="T7" fmla="*/ 1 h 2"/>
                  <a:gd name="T8" fmla="*/ 2 w 6"/>
                  <a:gd name="T9" fmla="*/ 2 h 2"/>
                  <a:gd name="T10" fmla="*/ 4 w 6"/>
                  <a:gd name="T11" fmla="*/ 2 h 2"/>
                  <a:gd name="T12" fmla="*/ 4 w 6"/>
                  <a:gd name="T13" fmla="*/ 2 h 2"/>
                  <a:gd name="T14" fmla="*/ 5 w 6"/>
                  <a:gd name="T15" fmla="*/ 1 h 2"/>
                  <a:gd name="T16" fmla="*/ 4 w 6"/>
                  <a:gd name="T17" fmla="*/ 1 h 2"/>
                  <a:gd name="T18" fmla="*/ 4 w 6"/>
                  <a:gd name="T19" fmla="*/ 0 h 2"/>
                  <a:gd name="T20" fmla="*/ 4 w 6"/>
                  <a:gd name="T21" fmla="*/ 0 h 2"/>
                  <a:gd name="T22" fmla="*/ 5 w 6"/>
                  <a:gd name="T23" fmla="*/ 0 h 2"/>
                  <a:gd name="T24" fmla="*/ 6 w 6"/>
                  <a:gd name="T25" fmla="*/ 0 h 2"/>
                  <a:gd name="T26" fmla="*/ 6 w 6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0" name="Freeform 789"/>
              <p:cNvSpPr>
                <a:spLocks/>
              </p:cNvSpPr>
              <p:nvPr/>
            </p:nvSpPr>
            <p:spPr bwMode="auto">
              <a:xfrm>
                <a:off x="3187" y="284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2 w 10"/>
                  <a:gd name="T3" fmla="*/ 0 h 2"/>
                  <a:gd name="T4" fmla="*/ 5 w 10"/>
                  <a:gd name="T5" fmla="*/ 0 h 2"/>
                  <a:gd name="T6" fmla="*/ 7 w 10"/>
                  <a:gd name="T7" fmla="*/ 0 h 2"/>
                  <a:gd name="T8" fmla="*/ 7 w 10"/>
                  <a:gd name="T9" fmla="*/ 0 h 2"/>
                  <a:gd name="T10" fmla="*/ 9 w 10"/>
                  <a:gd name="T11" fmla="*/ 1 h 2"/>
                  <a:gd name="T12" fmla="*/ 10 w 10"/>
                  <a:gd name="T13" fmla="*/ 1 h 2"/>
                  <a:gd name="T14" fmla="*/ 10 w 10"/>
                  <a:gd name="T15" fmla="*/ 2 h 2"/>
                  <a:gd name="T16" fmla="*/ 10 w 10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1" name="Freeform 790"/>
              <p:cNvSpPr>
                <a:spLocks/>
              </p:cNvSpPr>
              <p:nvPr/>
            </p:nvSpPr>
            <p:spPr bwMode="auto">
              <a:xfrm>
                <a:off x="3197" y="2848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1 w 4"/>
                  <a:gd name="T5" fmla="*/ 2 h 4"/>
                  <a:gd name="T6" fmla="*/ 3 w 4"/>
                  <a:gd name="T7" fmla="*/ 3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2" name="Freeform 791"/>
              <p:cNvSpPr>
                <a:spLocks/>
              </p:cNvSpPr>
              <p:nvPr/>
            </p:nvSpPr>
            <p:spPr bwMode="auto">
              <a:xfrm>
                <a:off x="3201" y="285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3" name="Freeform 792"/>
              <p:cNvSpPr>
                <a:spLocks/>
              </p:cNvSpPr>
              <p:nvPr/>
            </p:nvSpPr>
            <p:spPr bwMode="auto">
              <a:xfrm>
                <a:off x="3202" y="2851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3 w 7"/>
                  <a:gd name="T5" fmla="*/ 1 h 4"/>
                  <a:gd name="T6" fmla="*/ 3 w 7"/>
                  <a:gd name="T7" fmla="*/ 1 h 4"/>
                  <a:gd name="T8" fmla="*/ 3 w 7"/>
                  <a:gd name="T9" fmla="*/ 3 h 4"/>
                  <a:gd name="T10" fmla="*/ 4 w 7"/>
                  <a:gd name="T11" fmla="*/ 3 h 4"/>
                  <a:gd name="T12" fmla="*/ 4 w 7"/>
                  <a:gd name="T13" fmla="*/ 3 h 4"/>
                  <a:gd name="T14" fmla="*/ 6 w 7"/>
                  <a:gd name="T15" fmla="*/ 3 h 4"/>
                  <a:gd name="T16" fmla="*/ 6 w 7"/>
                  <a:gd name="T17" fmla="*/ 3 h 4"/>
                  <a:gd name="T18" fmla="*/ 7 w 7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4" name="Freeform 793"/>
              <p:cNvSpPr>
                <a:spLocks/>
              </p:cNvSpPr>
              <p:nvPr/>
            </p:nvSpPr>
            <p:spPr bwMode="auto">
              <a:xfrm>
                <a:off x="3209" y="285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1 w 5"/>
                  <a:gd name="T3" fmla="*/ 0 h 1"/>
                  <a:gd name="T4" fmla="*/ 4 w 5"/>
                  <a:gd name="T5" fmla="*/ 1 h 1"/>
                  <a:gd name="T6" fmla="*/ 4 w 5"/>
                  <a:gd name="T7" fmla="*/ 1 h 1"/>
                  <a:gd name="T8" fmla="*/ 5 w 5"/>
                  <a:gd name="T9" fmla="*/ 1 h 1"/>
                  <a:gd name="T10" fmla="*/ 5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5" name="Freeform 794"/>
              <p:cNvSpPr>
                <a:spLocks/>
              </p:cNvSpPr>
              <p:nvPr/>
            </p:nvSpPr>
            <p:spPr bwMode="auto">
              <a:xfrm>
                <a:off x="3214" y="2855"/>
                <a:ext cx="7" cy="1"/>
              </a:xfrm>
              <a:custGeom>
                <a:avLst/>
                <a:gdLst>
                  <a:gd name="T0" fmla="*/ 0 w 7"/>
                  <a:gd name="T1" fmla="*/ 1 h 1"/>
                  <a:gd name="T2" fmla="*/ 3 w 7"/>
                  <a:gd name="T3" fmla="*/ 1 h 1"/>
                  <a:gd name="T4" fmla="*/ 5 w 7"/>
                  <a:gd name="T5" fmla="*/ 1 h 1"/>
                  <a:gd name="T6" fmla="*/ 6 w 7"/>
                  <a:gd name="T7" fmla="*/ 1 h 1"/>
                  <a:gd name="T8" fmla="*/ 6 w 7"/>
                  <a:gd name="T9" fmla="*/ 1 h 1"/>
                  <a:gd name="T10" fmla="*/ 6 w 7"/>
                  <a:gd name="T11" fmla="*/ 1 h 1"/>
                  <a:gd name="T12" fmla="*/ 7 w 7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6" name="Freeform 795"/>
              <p:cNvSpPr>
                <a:spLocks/>
              </p:cNvSpPr>
              <p:nvPr/>
            </p:nvSpPr>
            <p:spPr bwMode="auto">
              <a:xfrm>
                <a:off x="3221" y="2854"/>
                <a:ext cx="8" cy="2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2 w 8"/>
                  <a:gd name="T7" fmla="*/ 0 h 2"/>
                  <a:gd name="T8" fmla="*/ 3 w 8"/>
                  <a:gd name="T9" fmla="*/ 1 h 2"/>
                  <a:gd name="T10" fmla="*/ 4 w 8"/>
                  <a:gd name="T11" fmla="*/ 1 h 2"/>
                  <a:gd name="T12" fmla="*/ 6 w 8"/>
                  <a:gd name="T13" fmla="*/ 1 h 2"/>
                  <a:gd name="T14" fmla="*/ 7 w 8"/>
                  <a:gd name="T15" fmla="*/ 2 h 2"/>
                  <a:gd name="T16" fmla="*/ 8 w 8"/>
                  <a:gd name="T17" fmla="*/ 2 h 2"/>
                  <a:gd name="T18" fmla="*/ 8 w 8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7" name="Freeform 796"/>
              <p:cNvSpPr>
                <a:spLocks/>
              </p:cNvSpPr>
              <p:nvPr/>
            </p:nvSpPr>
            <p:spPr bwMode="auto">
              <a:xfrm>
                <a:off x="3229" y="2856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3 w 15"/>
                  <a:gd name="T5" fmla="*/ 2 h 3"/>
                  <a:gd name="T6" fmla="*/ 3 w 15"/>
                  <a:gd name="T7" fmla="*/ 2 h 3"/>
                  <a:gd name="T8" fmla="*/ 4 w 15"/>
                  <a:gd name="T9" fmla="*/ 2 h 3"/>
                  <a:gd name="T10" fmla="*/ 6 w 15"/>
                  <a:gd name="T11" fmla="*/ 2 h 3"/>
                  <a:gd name="T12" fmla="*/ 7 w 15"/>
                  <a:gd name="T13" fmla="*/ 2 h 3"/>
                  <a:gd name="T14" fmla="*/ 10 w 15"/>
                  <a:gd name="T15" fmla="*/ 2 h 3"/>
                  <a:gd name="T16" fmla="*/ 15 w 1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5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8" name="Freeform 797"/>
              <p:cNvSpPr>
                <a:spLocks/>
              </p:cNvSpPr>
              <p:nvPr/>
            </p:nvSpPr>
            <p:spPr bwMode="auto">
              <a:xfrm>
                <a:off x="3244" y="285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9" name="Freeform 798"/>
              <p:cNvSpPr>
                <a:spLocks/>
              </p:cNvSpPr>
              <p:nvPr/>
            </p:nvSpPr>
            <p:spPr bwMode="auto">
              <a:xfrm>
                <a:off x="3246" y="2861"/>
                <a:ext cx="12" cy="1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1 h 16"/>
                  <a:gd name="T4" fmla="*/ 1 w 12"/>
                  <a:gd name="T5" fmla="*/ 1 h 16"/>
                  <a:gd name="T6" fmla="*/ 1 w 12"/>
                  <a:gd name="T7" fmla="*/ 1 h 16"/>
                  <a:gd name="T8" fmla="*/ 1 w 12"/>
                  <a:gd name="T9" fmla="*/ 1 h 16"/>
                  <a:gd name="T10" fmla="*/ 2 w 12"/>
                  <a:gd name="T11" fmla="*/ 2 h 16"/>
                  <a:gd name="T12" fmla="*/ 2 w 12"/>
                  <a:gd name="T13" fmla="*/ 4 h 16"/>
                  <a:gd name="T14" fmla="*/ 2 w 12"/>
                  <a:gd name="T15" fmla="*/ 4 h 16"/>
                  <a:gd name="T16" fmla="*/ 1 w 12"/>
                  <a:gd name="T17" fmla="*/ 6 h 16"/>
                  <a:gd name="T18" fmla="*/ 1 w 12"/>
                  <a:gd name="T19" fmla="*/ 6 h 16"/>
                  <a:gd name="T20" fmla="*/ 1 w 12"/>
                  <a:gd name="T21" fmla="*/ 8 h 16"/>
                  <a:gd name="T22" fmla="*/ 2 w 12"/>
                  <a:gd name="T23" fmla="*/ 8 h 16"/>
                  <a:gd name="T24" fmla="*/ 2 w 12"/>
                  <a:gd name="T25" fmla="*/ 9 h 16"/>
                  <a:gd name="T26" fmla="*/ 2 w 12"/>
                  <a:gd name="T27" fmla="*/ 9 h 16"/>
                  <a:gd name="T28" fmla="*/ 4 w 12"/>
                  <a:gd name="T29" fmla="*/ 10 h 16"/>
                  <a:gd name="T30" fmla="*/ 5 w 12"/>
                  <a:gd name="T31" fmla="*/ 12 h 16"/>
                  <a:gd name="T32" fmla="*/ 6 w 12"/>
                  <a:gd name="T33" fmla="*/ 12 h 16"/>
                  <a:gd name="T34" fmla="*/ 9 w 12"/>
                  <a:gd name="T35" fmla="*/ 13 h 16"/>
                  <a:gd name="T36" fmla="*/ 10 w 12"/>
                  <a:gd name="T37" fmla="*/ 14 h 16"/>
                  <a:gd name="T38" fmla="*/ 12 w 12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2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0" name="Freeform 799"/>
              <p:cNvSpPr>
                <a:spLocks/>
              </p:cNvSpPr>
              <p:nvPr/>
            </p:nvSpPr>
            <p:spPr bwMode="auto">
              <a:xfrm>
                <a:off x="3258" y="2877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1 w 9"/>
                  <a:gd name="T3" fmla="*/ 1 h 5"/>
                  <a:gd name="T4" fmla="*/ 2 w 9"/>
                  <a:gd name="T5" fmla="*/ 2 h 5"/>
                  <a:gd name="T6" fmla="*/ 4 w 9"/>
                  <a:gd name="T7" fmla="*/ 5 h 5"/>
                  <a:gd name="T8" fmla="*/ 5 w 9"/>
                  <a:gd name="T9" fmla="*/ 5 h 5"/>
                  <a:gd name="T10" fmla="*/ 8 w 9"/>
                  <a:gd name="T11" fmla="*/ 5 h 5"/>
                  <a:gd name="T12" fmla="*/ 9 w 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1" name="Freeform 800"/>
              <p:cNvSpPr>
                <a:spLocks/>
              </p:cNvSpPr>
              <p:nvPr/>
            </p:nvSpPr>
            <p:spPr bwMode="auto">
              <a:xfrm>
                <a:off x="3267" y="2882"/>
                <a:ext cx="28" cy="6"/>
              </a:xfrm>
              <a:custGeom>
                <a:avLst/>
                <a:gdLst>
                  <a:gd name="T0" fmla="*/ 0 w 28"/>
                  <a:gd name="T1" fmla="*/ 0 h 6"/>
                  <a:gd name="T2" fmla="*/ 3 w 28"/>
                  <a:gd name="T3" fmla="*/ 0 h 6"/>
                  <a:gd name="T4" fmla="*/ 5 w 28"/>
                  <a:gd name="T5" fmla="*/ 1 h 6"/>
                  <a:gd name="T6" fmla="*/ 10 w 28"/>
                  <a:gd name="T7" fmla="*/ 1 h 6"/>
                  <a:gd name="T8" fmla="*/ 12 w 28"/>
                  <a:gd name="T9" fmla="*/ 3 h 6"/>
                  <a:gd name="T10" fmla="*/ 14 w 28"/>
                  <a:gd name="T11" fmla="*/ 3 h 6"/>
                  <a:gd name="T12" fmla="*/ 18 w 28"/>
                  <a:gd name="T13" fmla="*/ 3 h 6"/>
                  <a:gd name="T14" fmla="*/ 22 w 28"/>
                  <a:gd name="T15" fmla="*/ 3 h 6"/>
                  <a:gd name="T16" fmla="*/ 23 w 28"/>
                  <a:gd name="T17" fmla="*/ 3 h 6"/>
                  <a:gd name="T18" fmla="*/ 24 w 28"/>
                  <a:gd name="T19" fmla="*/ 4 h 6"/>
                  <a:gd name="T20" fmla="*/ 26 w 28"/>
                  <a:gd name="T21" fmla="*/ 4 h 6"/>
                  <a:gd name="T22" fmla="*/ 26 w 28"/>
                  <a:gd name="T23" fmla="*/ 4 h 6"/>
                  <a:gd name="T24" fmla="*/ 26 w 28"/>
                  <a:gd name="T25" fmla="*/ 4 h 6"/>
                  <a:gd name="T26" fmla="*/ 26 w 28"/>
                  <a:gd name="T27" fmla="*/ 6 h 6"/>
                  <a:gd name="T28" fmla="*/ 27 w 28"/>
                  <a:gd name="T29" fmla="*/ 6 h 6"/>
                  <a:gd name="T30" fmla="*/ 28 w 28"/>
                  <a:gd name="T31" fmla="*/ 6 h 6"/>
                  <a:gd name="T32" fmla="*/ 28 w 28"/>
                  <a:gd name="T33" fmla="*/ 6 h 6"/>
                  <a:gd name="T34" fmla="*/ 28 w 28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2" name="Line 801"/>
              <p:cNvSpPr>
                <a:spLocks noChangeShapeType="1"/>
              </p:cNvSpPr>
              <p:nvPr/>
            </p:nvSpPr>
            <p:spPr bwMode="auto">
              <a:xfrm>
                <a:off x="3295" y="2888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3" name="Line 802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4" name="Line 803"/>
              <p:cNvSpPr>
                <a:spLocks noChangeShapeType="1"/>
              </p:cNvSpPr>
              <p:nvPr/>
            </p:nvSpPr>
            <p:spPr bwMode="auto">
              <a:xfrm>
                <a:off x="3297" y="2888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5" name="Freeform 804"/>
              <p:cNvSpPr>
                <a:spLocks/>
              </p:cNvSpPr>
              <p:nvPr/>
            </p:nvSpPr>
            <p:spPr bwMode="auto">
              <a:xfrm>
                <a:off x="3298" y="2888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4 w 14"/>
                  <a:gd name="T3" fmla="*/ 0 h 8"/>
                  <a:gd name="T4" fmla="*/ 4 w 14"/>
                  <a:gd name="T5" fmla="*/ 0 h 8"/>
                  <a:gd name="T6" fmla="*/ 4 w 14"/>
                  <a:gd name="T7" fmla="*/ 0 h 8"/>
                  <a:gd name="T8" fmla="*/ 6 w 14"/>
                  <a:gd name="T9" fmla="*/ 0 h 8"/>
                  <a:gd name="T10" fmla="*/ 6 w 14"/>
                  <a:gd name="T11" fmla="*/ 0 h 8"/>
                  <a:gd name="T12" fmla="*/ 6 w 14"/>
                  <a:gd name="T13" fmla="*/ 0 h 8"/>
                  <a:gd name="T14" fmla="*/ 7 w 14"/>
                  <a:gd name="T15" fmla="*/ 0 h 8"/>
                  <a:gd name="T16" fmla="*/ 7 w 14"/>
                  <a:gd name="T17" fmla="*/ 0 h 8"/>
                  <a:gd name="T18" fmla="*/ 8 w 14"/>
                  <a:gd name="T19" fmla="*/ 1 h 8"/>
                  <a:gd name="T20" fmla="*/ 8 w 14"/>
                  <a:gd name="T21" fmla="*/ 1 h 8"/>
                  <a:gd name="T22" fmla="*/ 8 w 14"/>
                  <a:gd name="T23" fmla="*/ 2 h 8"/>
                  <a:gd name="T24" fmla="*/ 8 w 14"/>
                  <a:gd name="T25" fmla="*/ 2 h 8"/>
                  <a:gd name="T26" fmla="*/ 8 w 14"/>
                  <a:gd name="T27" fmla="*/ 4 h 8"/>
                  <a:gd name="T28" fmla="*/ 8 w 14"/>
                  <a:gd name="T29" fmla="*/ 4 h 8"/>
                  <a:gd name="T30" fmla="*/ 8 w 14"/>
                  <a:gd name="T31" fmla="*/ 4 h 8"/>
                  <a:gd name="T32" fmla="*/ 7 w 14"/>
                  <a:gd name="T33" fmla="*/ 5 h 8"/>
                  <a:gd name="T34" fmla="*/ 7 w 14"/>
                  <a:gd name="T35" fmla="*/ 5 h 8"/>
                  <a:gd name="T36" fmla="*/ 7 w 14"/>
                  <a:gd name="T37" fmla="*/ 6 h 8"/>
                  <a:gd name="T38" fmla="*/ 7 w 14"/>
                  <a:gd name="T39" fmla="*/ 6 h 8"/>
                  <a:gd name="T40" fmla="*/ 7 w 14"/>
                  <a:gd name="T41" fmla="*/ 6 h 8"/>
                  <a:gd name="T42" fmla="*/ 8 w 14"/>
                  <a:gd name="T43" fmla="*/ 6 h 8"/>
                  <a:gd name="T44" fmla="*/ 11 w 14"/>
                  <a:gd name="T45" fmla="*/ 6 h 8"/>
                  <a:gd name="T46" fmla="*/ 11 w 14"/>
                  <a:gd name="T47" fmla="*/ 6 h 8"/>
                  <a:gd name="T48" fmla="*/ 12 w 14"/>
                  <a:gd name="T49" fmla="*/ 6 h 8"/>
                  <a:gd name="T50" fmla="*/ 14 w 14"/>
                  <a:gd name="T51" fmla="*/ 6 h 8"/>
                  <a:gd name="T52" fmla="*/ 14 w 14"/>
                  <a:gd name="T53" fmla="*/ 6 h 8"/>
                  <a:gd name="T54" fmla="*/ 14 w 14"/>
                  <a:gd name="T55" fmla="*/ 8 h 8"/>
                  <a:gd name="T56" fmla="*/ 14 w 14"/>
                  <a:gd name="T57" fmla="*/ 8 h 8"/>
                  <a:gd name="T58" fmla="*/ 14 w 1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6" name="Freeform 805"/>
              <p:cNvSpPr>
                <a:spLocks/>
              </p:cNvSpPr>
              <p:nvPr/>
            </p:nvSpPr>
            <p:spPr bwMode="auto">
              <a:xfrm>
                <a:off x="3310" y="289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7" name="Freeform 806"/>
              <p:cNvSpPr>
                <a:spLocks/>
              </p:cNvSpPr>
              <p:nvPr/>
            </p:nvSpPr>
            <p:spPr bwMode="auto">
              <a:xfrm>
                <a:off x="3309" y="289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8" name="Freeform 807"/>
              <p:cNvSpPr>
                <a:spLocks/>
              </p:cNvSpPr>
              <p:nvPr/>
            </p:nvSpPr>
            <p:spPr bwMode="auto">
              <a:xfrm>
                <a:off x="3308" y="2900"/>
                <a:ext cx="10" cy="11"/>
              </a:xfrm>
              <a:custGeom>
                <a:avLst/>
                <a:gdLst>
                  <a:gd name="T0" fmla="*/ 1 w 10"/>
                  <a:gd name="T1" fmla="*/ 0 h 11"/>
                  <a:gd name="T2" fmla="*/ 1 w 10"/>
                  <a:gd name="T3" fmla="*/ 1 h 11"/>
                  <a:gd name="T4" fmla="*/ 0 w 10"/>
                  <a:gd name="T5" fmla="*/ 2 h 11"/>
                  <a:gd name="T6" fmla="*/ 0 w 10"/>
                  <a:gd name="T7" fmla="*/ 2 h 11"/>
                  <a:gd name="T8" fmla="*/ 0 w 10"/>
                  <a:gd name="T9" fmla="*/ 4 h 11"/>
                  <a:gd name="T10" fmla="*/ 0 w 10"/>
                  <a:gd name="T11" fmla="*/ 4 h 11"/>
                  <a:gd name="T12" fmla="*/ 0 w 10"/>
                  <a:gd name="T13" fmla="*/ 5 h 11"/>
                  <a:gd name="T14" fmla="*/ 1 w 10"/>
                  <a:gd name="T15" fmla="*/ 6 h 11"/>
                  <a:gd name="T16" fmla="*/ 5 w 10"/>
                  <a:gd name="T17" fmla="*/ 9 h 11"/>
                  <a:gd name="T18" fmla="*/ 8 w 10"/>
                  <a:gd name="T19" fmla="*/ 11 h 11"/>
                  <a:gd name="T20" fmla="*/ 9 w 10"/>
                  <a:gd name="T21" fmla="*/ 11 h 11"/>
                  <a:gd name="T22" fmla="*/ 10 w 10"/>
                  <a:gd name="T2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5" y="9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569" name="Freeform 809"/>
            <p:cNvSpPr>
              <a:spLocks/>
            </p:cNvSpPr>
            <p:nvPr/>
          </p:nvSpPr>
          <p:spPr bwMode="auto">
            <a:xfrm>
              <a:off x="7251802" y="2559981"/>
              <a:ext cx="11513" cy="6200"/>
            </a:xfrm>
            <a:custGeom>
              <a:avLst/>
              <a:gdLst>
                <a:gd name="T0" fmla="*/ 0 w 13"/>
                <a:gd name="T1" fmla="*/ 7 h 7"/>
                <a:gd name="T2" fmla="*/ 2 w 13"/>
                <a:gd name="T3" fmla="*/ 7 h 7"/>
                <a:gd name="T4" fmla="*/ 2 w 13"/>
                <a:gd name="T5" fmla="*/ 6 h 7"/>
                <a:gd name="T6" fmla="*/ 3 w 13"/>
                <a:gd name="T7" fmla="*/ 4 h 7"/>
                <a:gd name="T8" fmla="*/ 4 w 13"/>
                <a:gd name="T9" fmla="*/ 4 h 7"/>
                <a:gd name="T10" fmla="*/ 6 w 13"/>
                <a:gd name="T11" fmla="*/ 2 h 7"/>
                <a:gd name="T12" fmla="*/ 6 w 13"/>
                <a:gd name="T13" fmla="*/ 2 h 7"/>
                <a:gd name="T14" fmla="*/ 6 w 13"/>
                <a:gd name="T15" fmla="*/ 0 h 7"/>
                <a:gd name="T16" fmla="*/ 7 w 13"/>
                <a:gd name="T17" fmla="*/ 2 h 7"/>
                <a:gd name="T18" fmla="*/ 10 w 13"/>
                <a:gd name="T19" fmla="*/ 2 h 7"/>
                <a:gd name="T20" fmla="*/ 10 w 13"/>
                <a:gd name="T21" fmla="*/ 2 h 7"/>
                <a:gd name="T22" fmla="*/ 13 w 13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0" name="Freeform 810"/>
            <p:cNvSpPr>
              <a:spLocks/>
            </p:cNvSpPr>
            <p:nvPr/>
          </p:nvSpPr>
          <p:spPr bwMode="auto">
            <a:xfrm>
              <a:off x="7263315" y="256263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1" name="Freeform 811"/>
            <p:cNvSpPr>
              <a:spLocks/>
            </p:cNvSpPr>
            <p:nvPr/>
          </p:nvSpPr>
          <p:spPr bwMode="auto">
            <a:xfrm>
              <a:off x="7264201" y="2563524"/>
              <a:ext cx="886" cy="620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1 w 1"/>
                <a:gd name="T5" fmla="*/ 2 h 7"/>
                <a:gd name="T6" fmla="*/ 1 w 1"/>
                <a:gd name="T7" fmla="*/ 3 h 7"/>
                <a:gd name="T8" fmla="*/ 1 w 1"/>
                <a:gd name="T9" fmla="*/ 5 h 7"/>
                <a:gd name="T10" fmla="*/ 0 w 1"/>
                <a:gd name="T11" fmla="*/ 6 h 7"/>
                <a:gd name="T12" fmla="*/ 0 w 1"/>
                <a:gd name="T13" fmla="*/ 6 h 7"/>
                <a:gd name="T14" fmla="*/ 0 w 1"/>
                <a:gd name="T15" fmla="*/ 6 h 7"/>
                <a:gd name="T16" fmla="*/ 0 w 1"/>
                <a:gd name="T17" fmla="*/ 7 h 7"/>
                <a:gd name="T18" fmla="*/ 0 w 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2" name="Freeform 812"/>
            <p:cNvSpPr>
              <a:spLocks/>
            </p:cNvSpPr>
            <p:nvPr/>
          </p:nvSpPr>
          <p:spPr bwMode="auto">
            <a:xfrm>
              <a:off x="7264201" y="2569723"/>
              <a:ext cx="886" cy="265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3" name="Freeform 813"/>
            <p:cNvSpPr>
              <a:spLocks/>
            </p:cNvSpPr>
            <p:nvPr/>
          </p:nvSpPr>
          <p:spPr bwMode="auto">
            <a:xfrm>
              <a:off x="7265087" y="2572380"/>
              <a:ext cx="19484" cy="7971"/>
            </a:xfrm>
            <a:custGeom>
              <a:avLst/>
              <a:gdLst>
                <a:gd name="T0" fmla="*/ 0 w 22"/>
                <a:gd name="T1" fmla="*/ 0 h 9"/>
                <a:gd name="T2" fmla="*/ 2 w 22"/>
                <a:gd name="T3" fmla="*/ 0 h 9"/>
                <a:gd name="T4" fmla="*/ 2 w 22"/>
                <a:gd name="T5" fmla="*/ 1 h 9"/>
                <a:gd name="T6" fmla="*/ 3 w 22"/>
                <a:gd name="T7" fmla="*/ 1 h 9"/>
                <a:gd name="T8" fmla="*/ 4 w 22"/>
                <a:gd name="T9" fmla="*/ 1 h 9"/>
                <a:gd name="T10" fmla="*/ 6 w 22"/>
                <a:gd name="T11" fmla="*/ 1 h 9"/>
                <a:gd name="T12" fmla="*/ 7 w 22"/>
                <a:gd name="T13" fmla="*/ 1 h 9"/>
                <a:gd name="T14" fmla="*/ 8 w 22"/>
                <a:gd name="T15" fmla="*/ 1 h 9"/>
                <a:gd name="T16" fmla="*/ 10 w 22"/>
                <a:gd name="T17" fmla="*/ 1 h 9"/>
                <a:gd name="T18" fmla="*/ 11 w 22"/>
                <a:gd name="T19" fmla="*/ 3 h 9"/>
                <a:gd name="T20" fmla="*/ 12 w 22"/>
                <a:gd name="T21" fmla="*/ 4 h 9"/>
                <a:gd name="T22" fmla="*/ 14 w 22"/>
                <a:gd name="T23" fmla="*/ 4 h 9"/>
                <a:gd name="T24" fmla="*/ 16 w 22"/>
                <a:gd name="T25" fmla="*/ 5 h 9"/>
                <a:gd name="T26" fmla="*/ 19 w 22"/>
                <a:gd name="T27" fmla="*/ 7 h 9"/>
                <a:gd name="T28" fmla="*/ 20 w 22"/>
                <a:gd name="T29" fmla="*/ 8 h 9"/>
                <a:gd name="T30" fmla="*/ 22 w 22"/>
                <a:gd name="T31" fmla="*/ 9 h 9"/>
                <a:gd name="T32" fmla="*/ 22 w 22"/>
                <a:gd name="T33" fmla="*/ 9 h 9"/>
                <a:gd name="T34" fmla="*/ 22 w 22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4" name="Freeform 814"/>
            <p:cNvSpPr>
              <a:spLocks/>
            </p:cNvSpPr>
            <p:nvPr/>
          </p:nvSpPr>
          <p:spPr bwMode="auto">
            <a:xfrm>
              <a:off x="7284571" y="2580351"/>
              <a:ext cx="2657" cy="2657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0 w 3"/>
                <a:gd name="T5" fmla="*/ 2 h 3"/>
                <a:gd name="T6" fmla="*/ 1 w 3"/>
                <a:gd name="T7" fmla="*/ 3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5" name="Freeform 815"/>
            <p:cNvSpPr>
              <a:spLocks/>
            </p:cNvSpPr>
            <p:nvPr/>
          </p:nvSpPr>
          <p:spPr bwMode="auto">
            <a:xfrm>
              <a:off x="7287228" y="2583008"/>
              <a:ext cx="886" cy="88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6" name="Freeform 816"/>
            <p:cNvSpPr>
              <a:spLocks/>
            </p:cNvSpPr>
            <p:nvPr/>
          </p:nvSpPr>
          <p:spPr bwMode="auto">
            <a:xfrm>
              <a:off x="7288114" y="2583894"/>
              <a:ext cx="886" cy="354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 h 4"/>
                <a:gd name="T4" fmla="*/ 0 w 1"/>
                <a:gd name="T5" fmla="*/ 3 h 4"/>
                <a:gd name="T6" fmla="*/ 1 w 1"/>
                <a:gd name="T7" fmla="*/ 3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7" name="Freeform 817"/>
            <p:cNvSpPr>
              <a:spLocks/>
            </p:cNvSpPr>
            <p:nvPr/>
          </p:nvSpPr>
          <p:spPr bwMode="auto">
            <a:xfrm>
              <a:off x="7288999" y="2587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8" name="Line 818"/>
            <p:cNvSpPr>
              <a:spLocks noChangeShapeType="1"/>
            </p:cNvSpPr>
            <p:nvPr/>
          </p:nvSpPr>
          <p:spPr bwMode="auto">
            <a:xfrm>
              <a:off x="7288999" y="2587436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79" name="Freeform 819"/>
            <p:cNvSpPr>
              <a:spLocks/>
            </p:cNvSpPr>
            <p:nvPr/>
          </p:nvSpPr>
          <p:spPr bwMode="auto">
            <a:xfrm>
              <a:off x="7288999" y="2587436"/>
              <a:ext cx="0" cy="2657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0" name="Line 820"/>
            <p:cNvSpPr>
              <a:spLocks noChangeShapeType="1"/>
            </p:cNvSpPr>
            <p:nvPr/>
          </p:nvSpPr>
          <p:spPr bwMode="auto">
            <a:xfrm>
              <a:off x="7288999" y="2590093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1" name="Freeform 821"/>
            <p:cNvSpPr>
              <a:spLocks/>
            </p:cNvSpPr>
            <p:nvPr/>
          </p:nvSpPr>
          <p:spPr bwMode="auto">
            <a:xfrm>
              <a:off x="7290770" y="2591864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2" name="Freeform 822"/>
            <p:cNvSpPr>
              <a:spLocks/>
            </p:cNvSpPr>
            <p:nvPr/>
          </p:nvSpPr>
          <p:spPr bwMode="auto">
            <a:xfrm>
              <a:off x="7291656" y="2591864"/>
              <a:ext cx="2657" cy="886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0 h 1"/>
                <a:gd name="T4" fmla="*/ 1 w 3"/>
                <a:gd name="T5" fmla="*/ 0 h 1"/>
                <a:gd name="T6" fmla="*/ 3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3" name="Freeform 823"/>
            <p:cNvSpPr>
              <a:spLocks/>
            </p:cNvSpPr>
            <p:nvPr/>
          </p:nvSpPr>
          <p:spPr bwMode="auto">
            <a:xfrm>
              <a:off x="7294313" y="2592750"/>
              <a:ext cx="4428" cy="708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1 h 8"/>
                <a:gd name="T4" fmla="*/ 0 w 5"/>
                <a:gd name="T5" fmla="*/ 1 h 8"/>
                <a:gd name="T6" fmla="*/ 1 w 5"/>
                <a:gd name="T7" fmla="*/ 3 h 8"/>
                <a:gd name="T8" fmla="*/ 2 w 5"/>
                <a:gd name="T9" fmla="*/ 3 h 8"/>
                <a:gd name="T10" fmla="*/ 2 w 5"/>
                <a:gd name="T11" fmla="*/ 4 h 8"/>
                <a:gd name="T12" fmla="*/ 2 w 5"/>
                <a:gd name="T13" fmla="*/ 7 h 8"/>
                <a:gd name="T14" fmla="*/ 4 w 5"/>
                <a:gd name="T15" fmla="*/ 7 h 8"/>
                <a:gd name="T16" fmla="*/ 4 w 5"/>
                <a:gd name="T17" fmla="*/ 8 h 8"/>
                <a:gd name="T18" fmla="*/ 5 w 5"/>
                <a:gd name="T19" fmla="*/ 8 h 8"/>
                <a:gd name="T20" fmla="*/ 5 w 5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4" name="Line 824"/>
            <p:cNvSpPr>
              <a:spLocks noChangeShapeType="1"/>
            </p:cNvSpPr>
            <p:nvPr/>
          </p:nvSpPr>
          <p:spPr bwMode="auto">
            <a:xfrm>
              <a:off x="7298741" y="2599835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5" name="Line 825"/>
            <p:cNvSpPr>
              <a:spLocks noChangeShapeType="1"/>
            </p:cNvSpPr>
            <p:nvPr/>
          </p:nvSpPr>
          <p:spPr bwMode="auto">
            <a:xfrm>
              <a:off x="7298741" y="2599835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6" name="Line 826"/>
            <p:cNvSpPr>
              <a:spLocks noChangeShapeType="1"/>
            </p:cNvSpPr>
            <p:nvPr/>
          </p:nvSpPr>
          <p:spPr bwMode="auto">
            <a:xfrm>
              <a:off x="7299627" y="2599835"/>
              <a:ext cx="1771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99" name="Freeform 839"/>
            <p:cNvSpPr>
              <a:spLocks/>
            </p:cNvSpPr>
            <p:nvPr/>
          </p:nvSpPr>
          <p:spPr bwMode="auto">
            <a:xfrm>
              <a:off x="7407676" y="2927525"/>
              <a:ext cx="3543" cy="886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 w 4"/>
                <a:gd name="T5" fmla="*/ 0 h 1"/>
                <a:gd name="T6" fmla="*/ 1 w 4"/>
                <a:gd name="T7" fmla="*/ 0 h 1"/>
                <a:gd name="T8" fmla="*/ 1 w 4"/>
                <a:gd name="T9" fmla="*/ 0 h 1"/>
                <a:gd name="T10" fmla="*/ 3 w 4"/>
                <a:gd name="T11" fmla="*/ 0 h 1"/>
                <a:gd name="T12" fmla="*/ 3 w 4"/>
                <a:gd name="T13" fmla="*/ 0 h 1"/>
                <a:gd name="T14" fmla="*/ 4 w 4"/>
                <a:gd name="T15" fmla="*/ 1 h 1"/>
                <a:gd name="T16" fmla="*/ 4 w 4"/>
                <a:gd name="T17" fmla="*/ 1 h 1"/>
                <a:gd name="T18" fmla="*/ 4 w 4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1" name="Freeform 841"/>
            <p:cNvSpPr>
              <a:spLocks/>
            </p:cNvSpPr>
            <p:nvPr/>
          </p:nvSpPr>
          <p:spPr bwMode="auto">
            <a:xfrm>
              <a:off x="7401476" y="2915126"/>
              <a:ext cx="886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2" name="Freeform 842"/>
            <p:cNvSpPr>
              <a:spLocks/>
            </p:cNvSpPr>
            <p:nvPr/>
          </p:nvSpPr>
          <p:spPr bwMode="auto">
            <a:xfrm>
              <a:off x="7401476" y="2914240"/>
              <a:ext cx="886" cy="88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1" name="Freeform 881"/>
            <p:cNvSpPr>
              <a:spLocks/>
            </p:cNvSpPr>
            <p:nvPr/>
          </p:nvSpPr>
          <p:spPr bwMode="auto">
            <a:xfrm>
              <a:off x="7398820" y="2927525"/>
              <a:ext cx="2657" cy="886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2" name="Freeform 882"/>
            <p:cNvSpPr>
              <a:spLocks/>
            </p:cNvSpPr>
            <p:nvPr/>
          </p:nvSpPr>
          <p:spPr bwMode="auto">
            <a:xfrm>
              <a:off x="7402362" y="2927525"/>
              <a:ext cx="5314" cy="886"/>
            </a:xfrm>
            <a:custGeom>
              <a:avLst/>
              <a:gdLst>
                <a:gd name="T0" fmla="*/ 0 w 6"/>
                <a:gd name="T1" fmla="*/ 1 h 1"/>
                <a:gd name="T2" fmla="*/ 2 w 6"/>
                <a:gd name="T3" fmla="*/ 1 h 1"/>
                <a:gd name="T4" fmla="*/ 3 w 6"/>
                <a:gd name="T5" fmla="*/ 1 h 1"/>
                <a:gd name="T6" fmla="*/ 4 w 6"/>
                <a:gd name="T7" fmla="*/ 1 h 1"/>
                <a:gd name="T8" fmla="*/ 6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7" name="Freeform 887"/>
            <p:cNvSpPr>
              <a:spLocks/>
            </p:cNvSpPr>
            <p:nvPr/>
          </p:nvSpPr>
          <p:spPr bwMode="auto">
            <a:xfrm>
              <a:off x="7397934" y="2923097"/>
              <a:ext cx="0" cy="3543"/>
            </a:xfrm>
            <a:custGeom>
              <a:avLst/>
              <a:gdLst>
                <a:gd name="T0" fmla="*/ 0 h 4"/>
                <a:gd name="T1" fmla="*/ 1 h 4"/>
                <a:gd name="T2" fmla="*/ 2 h 4"/>
                <a:gd name="T3" fmla="*/ 2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8" name="Line 888"/>
            <p:cNvSpPr>
              <a:spLocks noChangeShapeType="1"/>
            </p:cNvSpPr>
            <p:nvPr/>
          </p:nvSpPr>
          <p:spPr bwMode="auto">
            <a:xfrm>
              <a:off x="7401476" y="2927525"/>
              <a:ext cx="886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8" name="Line 968"/>
            <p:cNvSpPr>
              <a:spLocks noChangeShapeType="1"/>
            </p:cNvSpPr>
            <p:nvPr/>
          </p:nvSpPr>
          <p:spPr bwMode="auto">
            <a:xfrm>
              <a:off x="7402362" y="2915126"/>
              <a:ext cx="1771" cy="1771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9" name="Freeform 969"/>
            <p:cNvSpPr>
              <a:spLocks/>
            </p:cNvSpPr>
            <p:nvPr/>
          </p:nvSpPr>
          <p:spPr bwMode="auto">
            <a:xfrm>
              <a:off x="7402362" y="2910698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1 h 4"/>
                <a:gd name="T4" fmla="*/ 2 w 3"/>
                <a:gd name="T5" fmla="*/ 1 h 4"/>
                <a:gd name="T6" fmla="*/ 2 w 3"/>
                <a:gd name="T7" fmla="*/ 3 h 4"/>
                <a:gd name="T8" fmla="*/ 3 w 3"/>
                <a:gd name="T9" fmla="*/ 4 h 4"/>
                <a:gd name="T10" fmla="*/ 2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0" name="Freeform 970"/>
            <p:cNvSpPr>
              <a:spLocks/>
            </p:cNvSpPr>
            <p:nvPr/>
          </p:nvSpPr>
          <p:spPr bwMode="auto">
            <a:xfrm>
              <a:off x="7398820" y="2920440"/>
              <a:ext cx="1771" cy="2657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0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1" name="Freeform 971"/>
            <p:cNvSpPr>
              <a:spLocks/>
            </p:cNvSpPr>
            <p:nvPr/>
          </p:nvSpPr>
          <p:spPr bwMode="auto">
            <a:xfrm>
              <a:off x="7397934" y="2926639"/>
              <a:ext cx="886" cy="177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2" name="Line 972"/>
            <p:cNvSpPr>
              <a:spLocks noChangeShapeType="1"/>
            </p:cNvSpPr>
            <p:nvPr/>
          </p:nvSpPr>
          <p:spPr bwMode="auto">
            <a:xfrm flipH="1">
              <a:off x="7397934" y="2923097"/>
              <a:ext cx="886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3" name="Freeform 973"/>
            <p:cNvSpPr>
              <a:spLocks/>
            </p:cNvSpPr>
            <p:nvPr/>
          </p:nvSpPr>
          <p:spPr bwMode="auto">
            <a:xfrm>
              <a:off x="7404133" y="2916897"/>
              <a:ext cx="0" cy="886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4" name="Freeform 974"/>
            <p:cNvSpPr>
              <a:spLocks/>
            </p:cNvSpPr>
            <p:nvPr/>
          </p:nvSpPr>
          <p:spPr bwMode="auto">
            <a:xfrm>
              <a:off x="7400591" y="2917783"/>
              <a:ext cx="3543" cy="2657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0 h 3"/>
                <a:gd name="T4" fmla="*/ 2 w 4"/>
                <a:gd name="T5" fmla="*/ 2 h 3"/>
                <a:gd name="T6" fmla="*/ 2 w 4"/>
                <a:gd name="T7" fmla="*/ 2 h 3"/>
                <a:gd name="T8" fmla="*/ 1 w 4"/>
                <a:gd name="T9" fmla="*/ 3 h 3"/>
                <a:gd name="T10" fmla="*/ 0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5" name="Freeform 975"/>
            <p:cNvSpPr>
              <a:spLocks/>
            </p:cNvSpPr>
            <p:nvPr/>
          </p:nvSpPr>
          <p:spPr bwMode="auto">
            <a:xfrm>
              <a:off x="7405019" y="2883243"/>
              <a:ext cx="3543" cy="3543"/>
            </a:xfrm>
            <a:custGeom>
              <a:avLst/>
              <a:gdLst>
                <a:gd name="T0" fmla="*/ 0 w 4"/>
                <a:gd name="T1" fmla="*/ 0 h 4"/>
                <a:gd name="T2" fmla="*/ 3 w 4"/>
                <a:gd name="T3" fmla="*/ 3 h 4"/>
                <a:gd name="T4" fmla="*/ 3 w 4"/>
                <a:gd name="T5" fmla="*/ 3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6" name="Line 976"/>
            <p:cNvSpPr>
              <a:spLocks noChangeShapeType="1"/>
            </p:cNvSpPr>
            <p:nvPr/>
          </p:nvSpPr>
          <p:spPr bwMode="auto">
            <a:xfrm>
              <a:off x="7389963" y="2862873"/>
              <a:ext cx="0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7" name="Freeform 977"/>
            <p:cNvSpPr>
              <a:spLocks/>
            </p:cNvSpPr>
            <p:nvPr/>
          </p:nvSpPr>
          <p:spPr bwMode="auto">
            <a:xfrm>
              <a:off x="7389963" y="2862873"/>
              <a:ext cx="8856" cy="9742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0 w 10"/>
                <a:gd name="T5" fmla="*/ 1 h 11"/>
                <a:gd name="T6" fmla="*/ 0 w 10"/>
                <a:gd name="T7" fmla="*/ 3 h 11"/>
                <a:gd name="T8" fmla="*/ 0 w 10"/>
                <a:gd name="T9" fmla="*/ 3 h 11"/>
                <a:gd name="T10" fmla="*/ 1 w 10"/>
                <a:gd name="T11" fmla="*/ 4 h 11"/>
                <a:gd name="T12" fmla="*/ 1 w 10"/>
                <a:gd name="T13" fmla="*/ 5 h 11"/>
                <a:gd name="T14" fmla="*/ 1 w 10"/>
                <a:gd name="T15" fmla="*/ 5 h 11"/>
                <a:gd name="T16" fmla="*/ 1 w 10"/>
                <a:gd name="T17" fmla="*/ 7 h 11"/>
                <a:gd name="T18" fmla="*/ 1 w 10"/>
                <a:gd name="T19" fmla="*/ 7 h 11"/>
                <a:gd name="T20" fmla="*/ 1 w 10"/>
                <a:gd name="T21" fmla="*/ 8 h 11"/>
                <a:gd name="T22" fmla="*/ 1 w 10"/>
                <a:gd name="T23" fmla="*/ 8 h 11"/>
                <a:gd name="T24" fmla="*/ 2 w 10"/>
                <a:gd name="T25" fmla="*/ 10 h 11"/>
                <a:gd name="T26" fmla="*/ 4 w 10"/>
                <a:gd name="T27" fmla="*/ 10 h 11"/>
                <a:gd name="T28" fmla="*/ 6 w 10"/>
                <a:gd name="T29" fmla="*/ 11 h 11"/>
                <a:gd name="T30" fmla="*/ 9 w 10"/>
                <a:gd name="T31" fmla="*/ 11 h 11"/>
                <a:gd name="T32" fmla="*/ 10 w 10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0" y="1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8" name="Freeform 978"/>
            <p:cNvSpPr>
              <a:spLocks/>
            </p:cNvSpPr>
            <p:nvPr/>
          </p:nvSpPr>
          <p:spPr bwMode="auto">
            <a:xfrm>
              <a:off x="7378450" y="2856673"/>
              <a:ext cx="5314" cy="3543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3 w 6"/>
                <a:gd name="T5" fmla="*/ 3 h 4"/>
                <a:gd name="T6" fmla="*/ 3 w 6"/>
                <a:gd name="T7" fmla="*/ 4 h 4"/>
                <a:gd name="T8" fmla="*/ 6 w 6"/>
                <a:gd name="T9" fmla="*/ 4 h 4"/>
                <a:gd name="T10" fmla="*/ 6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9" name="Freeform 979"/>
            <p:cNvSpPr>
              <a:spLocks/>
            </p:cNvSpPr>
            <p:nvPr/>
          </p:nvSpPr>
          <p:spPr bwMode="auto">
            <a:xfrm>
              <a:off x="7374021" y="2856673"/>
              <a:ext cx="4428" cy="0"/>
            </a:xfrm>
            <a:custGeom>
              <a:avLst/>
              <a:gdLst>
                <a:gd name="T0" fmla="*/ 0 w 5"/>
                <a:gd name="T1" fmla="*/ 1 w 5"/>
                <a:gd name="T2" fmla="*/ 5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0" name="Freeform 980"/>
            <p:cNvSpPr>
              <a:spLocks/>
            </p:cNvSpPr>
            <p:nvPr/>
          </p:nvSpPr>
          <p:spPr bwMode="auto">
            <a:xfrm>
              <a:off x="7383763" y="2860216"/>
              <a:ext cx="6200" cy="2657"/>
            </a:xfrm>
            <a:custGeom>
              <a:avLst/>
              <a:gdLst>
                <a:gd name="T0" fmla="*/ 0 w 7"/>
                <a:gd name="T1" fmla="*/ 0 h 3"/>
                <a:gd name="T2" fmla="*/ 1 w 7"/>
                <a:gd name="T3" fmla="*/ 0 h 3"/>
                <a:gd name="T4" fmla="*/ 4 w 7"/>
                <a:gd name="T5" fmla="*/ 0 h 3"/>
                <a:gd name="T6" fmla="*/ 4 w 7"/>
                <a:gd name="T7" fmla="*/ 2 h 3"/>
                <a:gd name="T8" fmla="*/ 5 w 7"/>
                <a:gd name="T9" fmla="*/ 2 h 3"/>
                <a:gd name="T10" fmla="*/ 7 w 7"/>
                <a:gd name="T11" fmla="*/ 2 h 3"/>
                <a:gd name="T12" fmla="*/ 7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1" name="Freeform 981"/>
            <p:cNvSpPr>
              <a:spLocks/>
            </p:cNvSpPr>
            <p:nvPr/>
          </p:nvSpPr>
          <p:spPr bwMode="auto">
            <a:xfrm>
              <a:off x="7398820" y="2872615"/>
              <a:ext cx="2657" cy="354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3 h 4"/>
                <a:gd name="T10" fmla="*/ 3 w 3"/>
                <a:gd name="T11" fmla="*/ 4 h 4"/>
                <a:gd name="T12" fmla="*/ 3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2" name="Freeform 982"/>
            <p:cNvSpPr>
              <a:spLocks/>
            </p:cNvSpPr>
            <p:nvPr/>
          </p:nvSpPr>
          <p:spPr bwMode="auto">
            <a:xfrm>
              <a:off x="7401476" y="2876158"/>
              <a:ext cx="2657" cy="7085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1 h 8"/>
                <a:gd name="T4" fmla="*/ 0 w 3"/>
                <a:gd name="T5" fmla="*/ 3 h 8"/>
                <a:gd name="T6" fmla="*/ 1 w 3"/>
                <a:gd name="T7" fmla="*/ 5 h 8"/>
                <a:gd name="T8" fmla="*/ 1 w 3"/>
                <a:gd name="T9" fmla="*/ 7 h 8"/>
                <a:gd name="T10" fmla="*/ 3 w 3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3" name="Freeform 983"/>
            <p:cNvSpPr>
              <a:spLocks/>
            </p:cNvSpPr>
            <p:nvPr/>
          </p:nvSpPr>
          <p:spPr bwMode="auto">
            <a:xfrm>
              <a:off x="7404133" y="2883243"/>
              <a:ext cx="886" cy="0"/>
            </a:xfrm>
            <a:custGeom>
              <a:avLst/>
              <a:gdLst>
                <a:gd name="T0" fmla="*/ 0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4" name="Freeform 984"/>
            <p:cNvSpPr>
              <a:spLocks/>
            </p:cNvSpPr>
            <p:nvPr/>
          </p:nvSpPr>
          <p:spPr bwMode="auto">
            <a:xfrm>
              <a:off x="7405019" y="2886785"/>
              <a:ext cx="3543" cy="12399"/>
            </a:xfrm>
            <a:custGeom>
              <a:avLst/>
              <a:gdLst>
                <a:gd name="T0" fmla="*/ 4 w 4"/>
                <a:gd name="T1" fmla="*/ 0 h 14"/>
                <a:gd name="T2" fmla="*/ 4 w 4"/>
                <a:gd name="T3" fmla="*/ 0 h 14"/>
                <a:gd name="T4" fmla="*/ 4 w 4"/>
                <a:gd name="T5" fmla="*/ 1 h 14"/>
                <a:gd name="T6" fmla="*/ 1 w 4"/>
                <a:gd name="T7" fmla="*/ 1 h 14"/>
                <a:gd name="T8" fmla="*/ 0 w 4"/>
                <a:gd name="T9" fmla="*/ 3 h 14"/>
                <a:gd name="T10" fmla="*/ 0 w 4"/>
                <a:gd name="T11" fmla="*/ 4 h 14"/>
                <a:gd name="T12" fmla="*/ 0 w 4"/>
                <a:gd name="T13" fmla="*/ 4 h 14"/>
                <a:gd name="T14" fmla="*/ 0 w 4"/>
                <a:gd name="T15" fmla="*/ 5 h 14"/>
                <a:gd name="T16" fmla="*/ 1 w 4"/>
                <a:gd name="T17" fmla="*/ 5 h 14"/>
                <a:gd name="T18" fmla="*/ 3 w 4"/>
                <a:gd name="T19" fmla="*/ 7 h 14"/>
                <a:gd name="T20" fmla="*/ 3 w 4"/>
                <a:gd name="T21" fmla="*/ 7 h 14"/>
                <a:gd name="T22" fmla="*/ 3 w 4"/>
                <a:gd name="T23" fmla="*/ 7 h 14"/>
                <a:gd name="T24" fmla="*/ 3 w 4"/>
                <a:gd name="T25" fmla="*/ 8 h 14"/>
                <a:gd name="T26" fmla="*/ 3 w 4"/>
                <a:gd name="T27" fmla="*/ 11 h 14"/>
                <a:gd name="T28" fmla="*/ 1 w 4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1" y="1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5" name="Freeform 985"/>
            <p:cNvSpPr>
              <a:spLocks/>
            </p:cNvSpPr>
            <p:nvPr/>
          </p:nvSpPr>
          <p:spPr bwMode="auto">
            <a:xfrm>
              <a:off x="7405019" y="2899184"/>
              <a:ext cx="3543" cy="354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4 w 4"/>
                <a:gd name="T9" fmla="*/ 1 h 4"/>
                <a:gd name="T10" fmla="*/ 4 w 4"/>
                <a:gd name="T11" fmla="*/ 2 h 4"/>
                <a:gd name="T12" fmla="*/ 3 w 4"/>
                <a:gd name="T13" fmla="*/ 2 h 4"/>
                <a:gd name="T14" fmla="*/ 3 w 4"/>
                <a:gd name="T15" fmla="*/ 2 h 4"/>
                <a:gd name="T16" fmla="*/ 1 w 4"/>
                <a:gd name="T17" fmla="*/ 4 h 4"/>
                <a:gd name="T18" fmla="*/ 1 w 4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1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6" name="Freeform 986"/>
            <p:cNvSpPr>
              <a:spLocks/>
            </p:cNvSpPr>
            <p:nvPr/>
          </p:nvSpPr>
          <p:spPr bwMode="auto">
            <a:xfrm>
              <a:off x="7404133" y="2902727"/>
              <a:ext cx="1771" cy="3543"/>
            </a:xfrm>
            <a:custGeom>
              <a:avLst/>
              <a:gdLst>
                <a:gd name="T0" fmla="*/ 2 w 2"/>
                <a:gd name="T1" fmla="*/ 0 h 4"/>
                <a:gd name="T2" fmla="*/ 1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2 h 4"/>
                <a:gd name="T10" fmla="*/ 1 w 2"/>
                <a:gd name="T11" fmla="*/ 4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47" name="Freeform 987"/>
            <p:cNvSpPr>
              <a:spLocks/>
            </p:cNvSpPr>
            <p:nvPr/>
          </p:nvSpPr>
          <p:spPr bwMode="auto">
            <a:xfrm>
              <a:off x="7402362" y="2906270"/>
              <a:ext cx="1771" cy="4428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2 h 5"/>
                <a:gd name="T4" fmla="*/ 0 w 2"/>
                <a:gd name="T5" fmla="*/ 4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411219" y="2920390"/>
              <a:ext cx="724459" cy="204585"/>
              <a:chOff x="7411219" y="2928411"/>
              <a:chExt cx="724459" cy="204585"/>
            </a:xfrm>
          </p:grpSpPr>
          <p:sp>
            <p:nvSpPr>
              <p:cNvPr id="587" name="Freeform 827"/>
              <p:cNvSpPr>
                <a:spLocks/>
              </p:cNvSpPr>
              <p:nvPr/>
            </p:nvSpPr>
            <p:spPr bwMode="auto">
              <a:xfrm>
                <a:off x="7421846" y="2941695"/>
                <a:ext cx="886" cy="177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8" name="Freeform 828"/>
              <p:cNvSpPr>
                <a:spLocks/>
              </p:cNvSpPr>
              <p:nvPr/>
            </p:nvSpPr>
            <p:spPr bwMode="auto">
              <a:xfrm>
                <a:off x="7438674" y="2951438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9" name="Freeform 829"/>
              <p:cNvSpPr>
                <a:spLocks/>
              </p:cNvSpPr>
              <p:nvPr/>
            </p:nvSpPr>
            <p:spPr bwMode="auto">
              <a:xfrm>
                <a:off x="7441331" y="2952323"/>
                <a:ext cx="0" cy="1771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0" name="Freeform 830"/>
              <p:cNvSpPr>
                <a:spLocks/>
              </p:cNvSpPr>
              <p:nvPr/>
            </p:nvSpPr>
            <p:spPr bwMode="auto">
              <a:xfrm>
                <a:off x="7441331" y="2954980"/>
                <a:ext cx="886" cy="88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1" name="Freeform 831"/>
              <p:cNvSpPr>
                <a:spLocks/>
              </p:cNvSpPr>
              <p:nvPr/>
            </p:nvSpPr>
            <p:spPr bwMode="auto">
              <a:xfrm>
                <a:off x="7448416" y="2961180"/>
                <a:ext cx="5314" cy="886"/>
              </a:xfrm>
              <a:custGeom>
                <a:avLst/>
                <a:gdLst>
                  <a:gd name="T0" fmla="*/ 0 w 6"/>
                  <a:gd name="T1" fmla="*/ 0 h 1"/>
                  <a:gd name="T2" fmla="*/ 1 w 6"/>
                  <a:gd name="T3" fmla="*/ 0 h 1"/>
                  <a:gd name="T4" fmla="*/ 2 w 6"/>
                  <a:gd name="T5" fmla="*/ 1 h 1"/>
                  <a:gd name="T6" fmla="*/ 2 w 6"/>
                  <a:gd name="T7" fmla="*/ 1 h 1"/>
                  <a:gd name="T8" fmla="*/ 4 w 6"/>
                  <a:gd name="T9" fmla="*/ 0 h 1"/>
                  <a:gd name="T10" fmla="*/ 5 w 6"/>
                  <a:gd name="T11" fmla="*/ 0 h 1"/>
                  <a:gd name="T12" fmla="*/ 5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2" name="Freeform 832"/>
              <p:cNvSpPr>
                <a:spLocks/>
              </p:cNvSpPr>
              <p:nvPr/>
            </p:nvSpPr>
            <p:spPr bwMode="auto">
              <a:xfrm>
                <a:off x="7453730" y="2961180"/>
                <a:ext cx="4428" cy="886"/>
              </a:xfrm>
              <a:custGeom>
                <a:avLst/>
                <a:gdLst>
                  <a:gd name="T0" fmla="*/ 0 w 5"/>
                  <a:gd name="T1" fmla="*/ 0 h 1"/>
                  <a:gd name="T2" fmla="*/ 2 w 5"/>
                  <a:gd name="T3" fmla="*/ 0 h 1"/>
                  <a:gd name="T4" fmla="*/ 2 w 5"/>
                  <a:gd name="T5" fmla="*/ 0 h 1"/>
                  <a:gd name="T6" fmla="*/ 3 w 5"/>
                  <a:gd name="T7" fmla="*/ 0 h 1"/>
                  <a:gd name="T8" fmla="*/ 5 w 5"/>
                  <a:gd name="T9" fmla="*/ 0 h 1"/>
                  <a:gd name="T10" fmla="*/ 5 w 5"/>
                  <a:gd name="T11" fmla="*/ 0 h 1"/>
                  <a:gd name="T12" fmla="*/ 5 w 5"/>
                  <a:gd name="T13" fmla="*/ 1 h 1"/>
                  <a:gd name="T14" fmla="*/ 5 w 5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3" name="Freeform 833"/>
              <p:cNvSpPr>
                <a:spLocks/>
              </p:cNvSpPr>
              <p:nvPr/>
            </p:nvSpPr>
            <p:spPr bwMode="auto">
              <a:xfrm>
                <a:off x="7461700" y="2965608"/>
                <a:ext cx="7085" cy="5314"/>
              </a:xfrm>
              <a:custGeom>
                <a:avLst/>
                <a:gdLst>
                  <a:gd name="T0" fmla="*/ 0 w 8"/>
                  <a:gd name="T1" fmla="*/ 0 h 6"/>
                  <a:gd name="T2" fmla="*/ 1 w 8"/>
                  <a:gd name="T3" fmla="*/ 2 h 6"/>
                  <a:gd name="T4" fmla="*/ 1 w 8"/>
                  <a:gd name="T5" fmla="*/ 2 h 6"/>
                  <a:gd name="T6" fmla="*/ 2 w 8"/>
                  <a:gd name="T7" fmla="*/ 2 h 6"/>
                  <a:gd name="T8" fmla="*/ 2 w 8"/>
                  <a:gd name="T9" fmla="*/ 2 h 6"/>
                  <a:gd name="T10" fmla="*/ 4 w 8"/>
                  <a:gd name="T11" fmla="*/ 2 h 6"/>
                  <a:gd name="T12" fmla="*/ 4 w 8"/>
                  <a:gd name="T13" fmla="*/ 2 h 6"/>
                  <a:gd name="T14" fmla="*/ 5 w 8"/>
                  <a:gd name="T15" fmla="*/ 2 h 6"/>
                  <a:gd name="T16" fmla="*/ 5 w 8"/>
                  <a:gd name="T17" fmla="*/ 2 h 6"/>
                  <a:gd name="T18" fmla="*/ 6 w 8"/>
                  <a:gd name="T19" fmla="*/ 3 h 6"/>
                  <a:gd name="T20" fmla="*/ 6 w 8"/>
                  <a:gd name="T21" fmla="*/ 3 h 6"/>
                  <a:gd name="T22" fmla="*/ 6 w 8"/>
                  <a:gd name="T23" fmla="*/ 3 h 6"/>
                  <a:gd name="T24" fmla="*/ 6 w 8"/>
                  <a:gd name="T25" fmla="*/ 4 h 6"/>
                  <a:gd name="T26" fmla="*/ 6 w 8"/>
                  <a:gd name="T27" fmla="*/ 4 h 6"/>
                  <a:gd name="T28" fmla="*/ 6 w 8"/>
                  <a:gd name="T29" fmla="*/ 4 h 6"/>
                  <a:gd name="T30" fmla="*/ 6 w 8"/>
                  <a:gd name="T31" fmla="*/ 4 h 6"/>
                  <a:gd name="T32" fmla="*/ 8 w 8"/>
                  <a:gd name="T33" fmla="*/ 4 h 6"/>
                  <a:gd name="T34" fmla="*/ 8 w 8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4" name="Freeform 834"/>
              <p:cNvSpPr>
                <a:spLocks/>
              </p:cNvSpPr>
              <p:nvPr/>
            </p:nvSpPr>
            <p:spPr bwMode="auto">
              <a:xfrm>
                <a:off x="7468786" y="2970922"/>
                <a:ext cx="1771" cy="88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5" name="Freeform 835"/>
              <p:cNvSpPr>
                <a:spLocks/>
              </p:cNvSpPr>
              <p:nvPr/>
            </p:nvSpPr>
            <p:spPr bwMode="auto">
              <a:xfrm>
                <a:off x="7476756" y="2985092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6" name="Freeform 836"/>
              <p:cNvSpPr>
                <a:spLocks/>
              </p:cNvSpPr>
              <p:nvPr/>
            </p:nvSpPr>
            <p:spPr bwMode="auto">
              <a:xfrm>
                <a:off x="7479413" y="2985978"/>
                <a:ext cx="886" cy="265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1 h 3"/>
                  <a:gd name="T8" fmla="*/ 0 w 1"/>
                  <a:gd name="T9" fmla="*/ 1 h 3"/>
                  <a:gd name="T10" fmla="*/ 0 w 1"/>
                  <a:gd name="T11" fmla="*/ 3 h 3"/>
                  <a:gd name="T12" fmla="*/ 0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7" name="Freeform 837"/>
              <p:cNvSpPr>
                <a:spLocks/>
              </p:cNvSpPr>
              <p:nvPr/>
            </p:nvSpPr>
            <p:spPr bwMode="auto">
              <a:xfrm>
                <a:off x="7485613" y="2988635"/>
                <a:ext cx="886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8" name="Freeform 838"/>
              <p:cNvSpPr>
                <a:spLocks/>
              </p:cNvSpPr>
              <p:nvPr/>
            </p:nvSpPr>
            <p:spPr bwMode="auto">
              <a:xfrm>
                <a:off x="7486499" y="2988635"/>
                <a:ext cx="886" cy="265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1 h 3"/>
                  <a:gd name="T8" fmla="*/ 1 w 1"/>
                  <a:gd name="T9" fmla="*/ 1 h 3"/>
                  <a:gd name="T10" fmla="*/ 1 w 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0" name="Freeform 840"/>
              <p:cNvSpPr>
                <a:spLocks/>
              </p:cNvSpPr>
              <p:nvPr/>
            </p:nvSpPr>
            <p:spPr bwMode="auto">
              <a:xfrm>
                <a:off x="7411219" y="2928411"/>
                <a:ext cx="2657" cy="8856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2 h 10"/>
                  <a:gd name="T6" fmla="*/ 1 w 3"/>
                  <a:gd name="T7" fmla="*/ 2 h 10"/>
                  <a:gd name="T8" fmla="*/ 1 w 3"/>
                  <a:gd name="T9" fmla="*/ 4 h 10"/>
                  <a:gd name="T10" fmla="*/ 1 w 3"/>
                  <a:gd name="T11" fmla="*/ 6 h 10"/>
                  <a:gd name="T12" fmla="*/ 1 w 3"/>
                  <a:gd name="T13" fmla="*/ 6 h 10"/>
                  <a:gd name="T14" fmla="*/ 1 w 3"/>
                  <a:gd name="T15" fmla="*/ 7 h 10"/>
                  <a:gd name="T16" fmla="*/ 1 w 3"/>
                  <a:gd name="T17" fmla="*/ 7 h 10"/>
                  <a:gd name="T18" fmla="*/ 1 w 3"/>
                  <a:gd name="T19" fmla="*/ 7 h 10"/>
                  <a:gd name="T20" fmla="*/ 3 w 3"/>
                  <a:gd name="T21" fmla="*/ 8 h 10"/>
                  <a:gd name="T22" fmla="*/ 3 w 3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3" y="1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3" name="Freeform 843"/>
              <p:cNvSpPr>
                <a:spLocks/>
              </p:cNvSpPr>
              <p:nvPr/>
            </p:nvSpPr>
            <p:spPr bwMode="auto">
              <a:xfrm>
                <a:off x="7839872" y="3118825"/>
                <a:ext cx="2657" cy="886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4" name="Freeform 844"/>
              <p:cNvSpPr>
                <a:spLocks/>
              </p:cNvSpPr>
              <p:nvPr/>
            </p:nvSpPr>
            <p:spPr bwMode="auto">
              <a:xfrm>
                <a:off x="7501555" y="2995720"/>
                <a:ext cx="1771" cy="265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0 w 2"/>
                  <a:gd name="T7" fmla="*/ 1 h 3"/>
                  <a:gd name="T8" fmla="*/ 0 w 2"/>
                  <a:gd name="T9" fmla="*/ 1 h 3"/>
                  <a:gd name="T10" fmla="*/ 0 w 2"/>
                  <a:gd name="T11" fmla="*/ 3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5" name="Freeform 845"/>
              <p:cNvSpPr>
                <a:spLocks/>
              </p:cNvSpPr>
              <p:nvPr/>
            </p:nvSpPr>
            <p:spPr bwMode="auto">
              <a:xfrm>
                <a:off x="7503326" y="2998377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6" name="Freeform 846"/>
              <p:cNvSpPr>
                <a:spLocks/>
              </p:cNvSpPr>
              <p:nvPr/>
            </p:nvSpPr>
            <p:spPr bwMode="auto">
              <a:xfrm>
                <a:off x="7548494" y="3011662"/>
                <a:ext cx="2657" cy="0"/>
              </a:xfrm>
              <a:custGeom>
                <a:avLst/>
                <a:gdLst>
                  <a:gd name="T0" fmla="*/ 0 w 3"/>
                  <a:gd name="T1" fmla="*/ 1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7" name="Freeform 847"/>
              <p:cNvSpPr>
                <a:spLocks/>
              </p:cNvSpPr>
              <p:nvPr/>
            </p:nvSpPr>
            <p:spPr bwMode="auto">
              <a:xfrm>
                <a:off x="7551151" y="3011662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8" name="Freeform 848"/>
              <p:cNvSpPr>
                <a:spLocks/>
              </p:cNvSpPr>
              <p:nvPr/>
            </p:nvSpPr>
            <p:spPr bwMode="auto">
              <a:xfrm>
                <a:off x="7544951" y="3011662"/>
                <a:ext cx="3543" cy="177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1 h 2"/>
                  <a:gd name="T8" fmla="*/ 1 w 4"/>
                  <a:gd name="T9" fmla="*/ 2 h 2"/>
                  <a:gd name="T10" fmla="*/ 3 w 4"/>
                  <a:gd name="T11" fmla="*/ 2 h 2"/>
                  <a:gd name="T12" fmla="*/ 3 w 4"/>
                  <a:gd name="T13" fmla="*/ 2 h 2"/>
                  <a:gd name="T14" fmla="*/ 4 w 4"/>
                  <a:gd name="T15" fmla="*/ 1 h 2"/>
                  <a:gd name="T16" fmla="*/ 4 w 4"/>
                  <a:gd name="T17" fmla="*/ 1 h 2"/>
                  <a:gd name="T18" fmla="*/ 3 w 4"/>
                  <a:gd name="T19" fmla="*/ 1 h 2"/>
                  <a:gd name="T20" fmla="*/ 4 w 4"/>
                  <a:gd name="T21" fmla="*/ 0 h 2"/>
                  <a:gd name="T22" fmla="*/ 4 w 4"/>
                  <a:gd name="T23" fmla="*/ 0 h 2"/>
                  <a:gd name="T24" fmla="*/ 4 w 4"/>
                  <a:gd name="T25" fmla="*/ 0 h 2"/>
                  <a:gd name="T26" fmla="*/ 4 w 4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9" name="Freeform 849"/>
              <p:cNvSpPr>
                <a:spLocks/>
              </p:cNvSpPr>
              <p:nvPr/>
            </p:nvSpPr>
            <p:spPr bwMode="auto">
              <a:xfrm>
                <a:off x="7567978" y="3035574"/>
                <a:ext cx="3543" cy="354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1 w 4"/>
                  <a:gd name="T5" fmla="*/ 1 h 4"/>
                  <a:gd name="T6" fmla="*/ 2 w 4"/>
                  <a:gd name="T7" fmla="*/ 1 h 4"/>
                  <a:gd name="T8" fmla="*/ 4 w 4"/>
                  <a:gd name="T9" fmla="*/ 2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0" name="Freeform 850"/>
              <p:cNvSpPr>
                <a:spLocks/>
              </p:cNvSpPr>
              <p:nvPr/>
            </p:nvSpPr>
            <p:spPr bwMode="auto">
              <a:xfrm>
                <a:off x="7571521" y="3039117"/>
                <a:ext cx="3543" cy="3543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2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1" name="Freeform 851"/>
              <p:cNvSpPr>
                <a:spLocks/>
              </p:cNvSpPr>
              <p:nvPr/>
            </p:nvSpPr>
            <p:spPr bwMode="auto">
              <a:xfrm>
                <a:off x="7575063" y="3042659"/>
                <a:ext cx="0" cy="1771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2" name="Freeform 852"/>
              <p:cNvSpPr>
                <a:spLocks/>
              </p:cNvSpPr>
              <p:nvPr/>
            </p:nvSpPr>
            <p:spPr bwMode="auto">
              <a:xfrm>
                <a:off x="7582149" y="3044431"/>
                <a:ext cx="886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3" name="Freeform 853"/>
              <p:cNvSpPr>
                <a:spLocks/>
              </p:cNvSpPr>
              <p:nvPr/>
            </p:nvSpPr>
            <p:spPr bwMode="auto">
              <a:xfrm>
                <a:off x="7575063" y="3044431"/>
                <a:ext cx="7085" cy="2657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1 w 8"/>
                  <a:gd name="T5" fmla="*/ 0 h 3"/>
                  <a:gd name="T6" fmla="*/ 1 w 8"/>
                  <a:gd name="T7" fmla="*/ 0 h 3"/>
                  <a:gd name="T8" fmla="*/ 1 w 8"/>
                  <a:gd name="T9" fmla="*/ 2 h 3"/>
                  <a:gd name="T10" fmla="*/ 3 w 8"/>
                  <a:gd name="T11" fmla="*/ 2 h 3"/>
                  <a:gd name="T12" fmla="*/ 4 w 8"/>
                  <a:gd name="T13" fmla="*/ 3 h 3"/>
                  <a:gd name="T14" fmla="*/ 4 w 8"/>
                  <a:gd name="T15" fmla="*/ 3 h 3"/>
                  <a:gd name="T16" fmla="*/ 5 w 8"/>
                  <a:gd name="T17" fmla="*/ 3 h 3"/>
                  <a:gd name="T18" fmla="*/ 5 w 8"/>
                  <a:gd name="T19" fmla="*/ 3 h 3"/>
                  <a:gd name="T20" fmla="*/ 8 w 8"/>
                  <a:gd name="T21" fmla="*/ 2 h 3"/>
                  <a:gd name="T22" fmla="*/ 8 w 8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4" name="Freeform 854"/>
              <p:cNvSpPr>
                <a:spLocks/>
              </p:cNvSpPr>
              <p:nvPr/>
            </p:nvSpPr>
            <p:spPr bwMode="auto">
              <a:xfrm>
                <a:off x="7583034" y="3044431"/>
                <a:ext cx="8856" cy="5314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2 w 10"/>
                  <a:gd name="T5" fmla="*/ 0 h 6"/>
                  <a:gd name="T6" fmla="*/ 2 w 10"/>
                  <a:gd name="T7" fmla="*/ 0 h 6"/>
                  <a:gd name="T8" fmla="*/ 3 w 10"/>
                  <a:gd name="T9" fmla="*/ 0 h 6"/>
                  <a:gd name="T10" fmla="*/ 4 w 10"/>
                  <a:gd name="T11" fmla="*/ 2 h 6"/>
                  <a:gd name="T12" fmla="*/ 6 w 10"/>
                  <a:gd name="T13" fmla="*/ 2 h 6"/>
                  <a:gd name="T14" fmla="*/ 7 w 10"/>
                  <a:gd name="T15" fmla="*/ 3 h 6"/>
                  <a:gd name="T16" fmla="*/ 8 w 10"/>
                  <a:gd name="T17" fmla="*/ 4 h 6"/>
                  <a:gd name="T18" fmla="*/ 10 w 10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10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5" name="Freeform 855"/>
              <p:cNvSpPr>
                <a:spLocks/>
              </p:cNvSpPr>
              <p:nvPr/>
            </p:nvSpPr>
            <p:spPr bwMode="auto">
              <a:xfrm>
                <a:off x="7619346" y="3061258"/>
                <a:ext cx="886" cy="5314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2 h 6"/>
                  <a:gd name="T4" fmla="*/ 0 w 1"/>
                  <a:gd name="T5" fmla="*/ 2 h 6"/>
                  <a:gd name="T6" fmla="*/ 0 w 1"/>
                  <a:gd name="T7" fmla="*/ 2 h 6"/>
                  <a:gd name="T8" fmla="*/ 0 w 1"/>
                  <a:gd name="T9" fmla="*/ 3 h 6"/>
                  <a:gd name="T10" fmla="*/ 0 w 1"/>
                  <a:gd name="T11" fmla="*/ 3 h 6"/>
                  <a:gd name="T12" fmla="*/ 0 w 1"/>
                  <a:gd name="T13" fmla="*/ 4 h 6"/>
                  <a:gd name="T14" fmla="*/ 1 w 1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6" name="Freeform 856"/>
              <p:cNvSpPr>
                <a:spLocks/>
              </p:cNvSpPr>
              <p:nvPr/>
            </p:nvSpPr>
            <p:spPr bwMode="auto">
              <a:xfrm>
                <a:off x="7591891" y="3049745"/>
                <a:ext cx="5314" cy="354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1 w 6"/>
                  <a:gd name="T5" fmla="*/ 1 h 4"/>
                  <a:gd name="T6" fmla="*/ 1 w 6"/>
                  <a:gd name="T7" fmla="*/ 1 h 4"/>
                  <a:gd name="T8" fmla="*/ 1 w 6"/>
                  <a:gd name="T9" fmla="*/ 1 h 4"/>
                  <a:gd name="T10" fmla="*/ 2 w 6"/>
                  <a:gd name="T11" fmla="*/ 1 h 4"/>
                  <a:gd name="T12" fmla="*/ 2 w 6"/>
                  <a:gd name="T13" fmla="*/ 2 h 4"/>
                  <a:gd name="T14" fmla="*/ 2 w 6"/>
                  <a:gd name="T15" fmla="*/ 2 h 4"/>
                  <a:gd name="T16" fmla="*/ 4 w 6"/>
                  <a:gd name="T17" fmla="*/ 2 h 4"/>
                  <a:gd name="T18" fmla="*/ 4 w 6"/>
                  <a:gd name="T19" fmla="*/ 4 h 4"/>
                  <a:gd name="T20" fmla="*/ 5 w 6"/>
                  <a:gd name="T21" fmla="*/ 4 h 4"/>
                  <a:gd name="T22" fmla="*/ 5 w 6"/>
                  <a:gd name="T23" fmla="*/ 4 h 4"/>
                  <a:gd name="T24" fmla="*/ 6 w 6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7" name="Line 857"/>
              <p:cNvSpPr>
                <a:spLocks noChangeShapeType="1"/>
              </p:cNvSpPr>
              <p:nvPr/>
            </p:nvSpPr>
            <p:spPr bwMode="auto">
              <a:xfrm>
                <a:off x="7487384" y="2991292"/>
                <a:ext cx="1771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8" name="Line 858"/>
              <p:cNvSpPr>
                <a:spLocks noChangeShapeType="1"/>
              </p:cNvSpPr>
              <p:nvPr/>
            </p:nvSpPr>
            <p:spPr bwMode="auto">
              <a:xfrm>
                <a:off x="7489156" y="2991292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9" name="Freeform 859"/>
              <p:cNvSpPr>
                <a:spLocks/>
              </p:cNvSpPr>
              <p:nvPr/>
            </p:nvSpPr>
            <p:spPr bwMode="auto">
              <a:xfrm>
                <a:off x="7489156" y="2991292"/>
                <a:ext cx="5314" cy="886"/>
              </a:xfrm>
              <a:custGeom>
                <a:avLst/>
                <a:gdLst>
                  <a:gd name="T0" fmla="*/ 0 w 6"/>
                  <a:gd name="T1" fmla="*/ 0 h 1"/>
                  <a:gd name="T2" fmla="*/ 1 w 6"/>
                  <a:gd name="T3" fmla="*/ 0 h 1"/>
                  <a:gd name="T4" fmla="*/ 1 w 6"/>
                  <a:gd name="T5" fmla="*/ 0 h 1"/>
                  <a:gd name="T6" fmla="*/ 1 w 6"/>
                  <a:gd name="T7" fmla="*/ 0 h 1"/>
                  <a:gd name="T8" fmla="*/ 2 w 6"/>
                  <a:gd name="T9" fmla="*/ 0 h 1"/>
                  <a:gd name="T10" fmla="*/ 4 w 6"/>
                  <a:gd name="T11" fmla="*/ 0 h 1"/>
                  <a:gd name="T12" fmla="*/ 4 w 6"/>
                  <a:gd name="T13" fmla="*/ 0 h 1"/>
                  <a:gd name="T14" fmla="*/ 6 w 6"/>
                  <a:gd name="T15" fmla="*/ 0 h 1"/>
                  <a:gd name="T16" fmla="*/ 6 w 6"/>
                  <a:gd name="T17" fmla="*/ 1 h 1"/>
                  <a:gd name="T18" fmla="*/ 6 w 6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0" name="Freeform 860"/>
              <p:cNvSpPr>
                <a:spLocks/>
              </p:cNvSpPr>
              <p:nvPr/>
            </p:nvSpPr>
            <p:spPr bwMode="auto">
              <a:xfrm>
                <a:off x="7413876" y="2937267"/>
                <a:ext cx="7971" cy="4428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1 h 5"/>
                  <a:gd name="T8" fmla="*/ 1 w 9"/>
                  <a:gd name="T9" fmla="*/ 1 h 5"/>
                  <a:gd name="T10" fmla="*/ 1 w 9"/>
                  <a:gd name="T11" fmla="*/ 2 h 5"/>
                  <a:gd name="T12" fmla="*/ 2 w 9"/>
                  <a:gd name="T13" fmla="*/ 2 h 5"/>
                  <a:gd name="T14" fmla="*/ 2 w 9"/>
                  <a:gd name="T15" fmla="*/ 2 h 5"/>
                  <a:gd name="T16" fmla="*/ 4 w 9"/>
                  <a:gd name="T17" fmla="*/ 2 h 5"/>
                  <a:gd name="T18" fmla="*/ 5 w 9"/>
                  <a:gd name="T19" fmla="*/ 4 h 5"/>
                  <a:gd name="T20" fmla="*/ 6 w 9"/>
                  <a:gd name="T21" fmla="*/ 4 h 5"/>
                  <a:gd name="T22" fmla="*/ 8 w 9"/>
                  <a:gd name="T23" fmla="*/ 4 h 5"/>
                  <a:gd name="T24" fmla="*/ 8 w 9"/>
                  <a:gd name="T25" fmla="*/ 5 h 5"/>
                  <a:gd name="T26" fmla="*/ 9 w 9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1" name="Freeform 861"/>
              <p:cNvSpPr>
                <a:spLocks/>
              </p:cNvSpPr>
              <p:nvPr/>
            </p:nvSpPr>
            <p:spPr bwMode="auto">
              <a:xfrm>
                <a:off x="7422732" y="2943467"/>
                <a:ext cx="15942" cy="7971"/>
              </a:xfrm>
              <a:custGeom>
                <a:avLst/>
                <a:gdLst>
                  <a:gd name="T0" fmla="*/ 0 w 18"/>
                  <a:gd name="T1" fmla="*/ 0 h 9"/>
                  <a:gd name="T2" fmla="*/ 2 w 18"/>
                  <a:gd name="T3" fmla="*/ 0 h 9"/>
                  <a:gd name="T4" fmla="*/ 3 w 18"/>
                  <a:gd name="T5" fmla="*/ 1 h 9"/>
                  <a:gd name="T6" fmla="*/ 4 w 18"/>
                  <a:gd name="T7" fmla="*/ 1 h 9"/>
                  <a:gd name="T8" fmla="*/ 4 w 18"/>
                  <a:gd name="T9" fmla="*/ 1 h 9"/>
                  <a:gd name="T10" fmla="*/ 4 w 18"/>
                  <a:gd name="T11" fmla="*/ 2 h 9"/>
                  <a:gd name="T12" fmla="*/ 4 w 18"/>
                  <a:gd name="T13" fmla="*/ 2 h 9"/>
                  <a:gd name="T14" fmla="*/ 4 w 18"/>
                  <a:gd name="T15" fmla="*/ 4 h 9"/>
                  <a:gd name="T16" fmla="*/ 4 w 18"/>
                  <a:gd name="T17" fmla="*/ 4 h 9"/>
                  <a:gd name="T18" fmla="*/ 4 w 18"/>
                  <a:gd name="T19" fmla="*/ 4 h 9"/>
                  <a:gd name="T20" fmla="*/ 4 w 18"/>
                  <a:gd name="T21" fmla="*/ 5 h 9"/>
                  <a:gd name="T22" fmla="*/ 4 w 18"/>
                  <a:gd name="T23" fmla="*/ 5 h 9"/>
                  <a:gd name="T24" fmla="*/ 6 w 18"/>
                  <a:gd name="T25" fmla="*/ 5 h 9"/>
                  <a:gd name="T26" fmla="*/ 6 w 18"/>
                  <a:gd name="T27" fmla="*/ 5 h 9"/>
                  <a:gd name="T28" fmla="*/ 7 w 18"/>
                  <a:gd name="T29" fmla="*/ 5 h 9"/>
                  <a:gd name="T30" fmla="*/ 8 w 18"/>
                  <a:gd name="T31" fmla="*/ 5 h 9"/>
                  <a:gd name="T32" fmla="*/ 8 w 18"/>
                  <a:gd name="T33" fmla="*/ 5 h 9"/>
                  <a:gd name="T34" fmla="*/ 10 w 18"/>
                  <a:gd name="T35" fmla="*/ 5 h 9"/>
                  <a:gd name="T36" fmla="*/ 10 w 18"/>
                  <a:gd name="T37" fmla="*/ 6 h 9"/>
                  <a:gd name="T38" fmla="*/ 11 w 18"/>
                  <a:gd name="T39" fmla="*/ 6 h 9"/>
                  <a:gd name="T40" fmla="*/ 11 w 18"/>
                  <a:gd name="T41" fmla="*/ 6 h 9"/>
                  <a:gd name="T42" fmla="*/ 11 w 18"/>
                  <a:gd name="T43" fmla="*/ 8 h 9"/>
                  <a:gd name="T44" fmla="*/ 11 w 18"/>
                  <a:gd name="T45" fmla="*/ 8 h 9"/>
                  <a:gd name="T46" fmla="*/ 13 w 18"/>
                  <a:gd name="T47" fmla="*/ 9 h 9"/>
                  <a:gd name="T48" fmla="*/ 13 w 18"/>
                  <a:gd name="T49" fmla="*/ 9 h 9"/>
                  <a:gd name="T50" fmla="*/ 13 w 18"/>
                  <a:gd name="T51" fmla="*/ 9 h 9"/>
                  <a:gd name="T52" fmla="*/ 14 w 18"/>
                  <a:gd name="T53" fmla="*/ 9 h 9"/>
                  <a:gd name="T54" fmla="*/ 14 w 18"/>
                  <a:gd name="T55" fmla="*/ 9 h 9"/>
                  <a:gd name="T56" fmla="*/ 14 w 18"/>
                  <a:gd name="T57" fmla="*/ 9 h 9"/>
                  <a:gd name="T58" fmla="*/ 14 w 18"/>
                  <a:gd name="T59" fmla="*/ 8 h 9"/>
                  <a:gd name="T60" fmla="*/ 15 w 18"/>
                  <a:gd name="T61" fmla="*/ 8 h 9"/>
                  <a:gd name="T62" fmla="*/ 15 w 18"/>
                  <a:gd name="T63" fmla="*/ 8 h 9"/>
                  <a:gd name="T64" fmla="*/ 15 w 18"/>
                  <a:gd name="T65" fmla="*/ 8 h 9"/>
                  <a:gd name="T66" fmla="*/ 17 w 18"/>
                  <a:gd name="T67" fmla="*/ 8 h 9"/>
                  <a:gd name="T68" fmla="*/ 17 w 18"/>
                  <a:gd name="T69" fmla="*/ 8 h 9"/>
                  <a:gd name="T70" fmla="*/ 18 w 18"/>
                  <a:gd name="T71" fmla="*/ 8 h 9"/>
                  <a:gd name="T72" fmla="*/ 18 w 18"/>
                  <a:gd name="T7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2" name="Freeform 862"/>
              <p:cNvSpPr>
                <a:spLocks/>
              </p:cNvSpPr>
              <p:nvPr/>
            </p:nvSpPr>
            <p:spPr bwMode="auto">
              <a:xfrm>
                <a:off x="7441331" y="2954095"/>
                <a:ext cx="0" cy="886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3" name="Freeform 863"/>
              <p:cNvSpPr>
                <a:spLocks/>
              </p:cNvSpPr>
              <p:nvPr/>
            </p:nvSpPr>
            <p:spPr bwMode="auto">
              <a:xfrm>
                <a:off x="7442216" y="2955866"/>
                <a:ext cx="6200" cy="5314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1 w 7"/>
                  <a:gd name="T7" fmla="*/ 0 h 6"/>
                  <a:gd name="T8" fmla="*/ 3 w 7"/>
                  <a:gd name="T9" fmla="*/ 2 h 6"/>
                  <a:gd name="T10" fmla="*/ 3 w 7"/>
                  <a:gd name="T11" fmla="*/ 2 h 6"/>
                  <a:gd name="T12" fmla="*/ 3 w 7"/>
                  <a:gd name="T13" fmla="*/ 3 h 6"/>
                  <a:gd name="T14" fmla="*/ 4 w 7"/>
                  <a:gd name="T15" fmla="*/ 3 h 6"/>
                  <a:gd name="T16" fmla="*/ 4 w 7"/>
                  <a:gd name="T17" fmla="*/ 4 h 6"/>
                  <a:gd name="T18" fmla="*/ 7 w 7"/>
                  <a:gd name="T19" fmla="*/ 4 h 6"/>
                  <a:gd name="T20" fmla="*/ 7 w 7"/>
                  <a:gd name="T21" fmla="*/ 4 h 6"/>
                  <a:gd name="T22" fmla="*/ 7 w 7"/>
                  <a:gd name="T23" fmla="*/ 4 h 6"/>
                  <a:gd name="T24" fmla="*/ 7 w 7"/>
                  <a:gd name="T25" fmla="*/ 6 h 6"/>
                  <a:gd name="T26" fmla="*/ 7 w 7"/>
                  <a:gd name="T27" fmla="*/ 6 h 6"/>
                  <a:gd name="T28" fmla="*/ 7 w 7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4" name="Freeform 864"/>
              <p:cNvSpPr>
                <a:spLocks/>
              </p:cNvSpPr>
              <p:nvPr/>
            </p:nvSpPr>
            <p:spPr bwMode="auto">
              <a:xfrm>
                <a:off x="7458158" y="2962065"/>
                <a:ext cx="3543" cy="3543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0 h 4"/>
                  <a:gd name="T4" fmla="*/ 1 w 4"/>
                  <a:gd name="T5" fmla="*/ 0 h 4"/>
                  <a:gd name="T6" fmla="*/ 1 w 4"/>
                  <a:gd name="T7" fmla="*/ 0 h 4"/>
                  <a:gd name="T8" fmla="*/ 1 w 4"/>
                  <a:gd name="T9" fmla="*/ 0 h 4"/>
                  <a:gd name="T10" fmla="*/ 1 w 4"/>
                  <a:gd name="T11" fmla="*/ 1 h 4"/>
                  <a:gd name="T12" fmla="*/ 1 w 4"/>
                  <a:gd name="T13" fmla="*/ 1 h 4"/>
                  <a:gd name="T14" fmla="*/ 1 w 4"/>
                  <a:gd name="T15" fmla="*/ 1 h 4"/>
                  <a:gd name="T16" fmla="*/ 1 w 4"/>
                  <a:gd name="T17" fmla="*/ 3 h 4"/>
                  <a:gd name="T18" fmla="*/ 2 w 4"/>
                  <a:gd name="T19" fmla="*/ 3 h 4"/>
                  <a:gd name="T20" fmla="*/ 2 w 4"/>
                  <a:gd name="T21" fmla="*/ 3 h 4"/>
                  <a:gd name="T22" fmla="*/ 2 w 4"/>
                  <a:gd name="T23" fmla="*/ 3 h 4"/>
                  <a:gd name="T24" fmla="*/ 4 w 4"/>
                  <a:gd name="T25" fmla="*/ 3 h 4"/>
                  <a:gd name="T26" fmla="*/ 4 w 4"/>
                  <a:gd name="T27" fmla="*/ 4 h 4"/>
                  <a:gd name="T28" fmla="*/ 4 w 4"/>
                  <a:gd name="T29" fmla="*/ 4 h 4"/>
                  <a:gd name="T30" fmla="*/ 4 w 4"/>
                  <a:gd name="T31" fmla="*/ 4 h 4"/>
                  <a:gd name="T32" fmla="*/ 4 w 4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5" name="Freeform 865"/>
              <p:cNvSpPr>
                <a:spLocks/>
              </p:cNvSpPr>
              <p:nvPr/>
            </p:nvSpPr>
            <p:spPr bwMode="auto">
              <a:xfrm>
                <a:off x="7470557" y="2971808"/>
                <a:ext cx="8856" cy="7971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0 w 10"/>
                  <a:gd name="T5" fmla="*/ 1 h 9"/>
                  <a:gd name="T6" fmla="*/ 2 w 10"/>
                  <a:gd name="T7" fmla="*/ 1 h 9"/>
                  <a:gd name="T8" fmla="*/ 2 w 10"/>
                  <a:gd name="T9" fmla="*/ 1 h 9"/>
                  <a:gd name="T10" fmla="*/ 3 w 10"/>
                  <a:gd name="T11" fmla="*/ 1 h 9"/>
                  <a:gd name="T12" fmla="*/ 4 w 10"/>
                  <a:gd name="T13" fmla="*/ 1 h 9"/>
                  <a:gd name="T14" fmla="*/ 4 w 10"/>
                  <a:gd name="T15" fmla="*/ 1 h 9"/>
                  <a:gd name="T16" fmla="*/ 4 w 10"/>
                  <a:gd name="T17" fmla="*/ 1 h 9"/>
                  <a:gd name="T18" fmla="*/ 4 w 10"/>
                  <a:gd name="T19" fmla="*/ 1 h 9"/>
                  <a:gd name="T20" fmla="*/ 6 w 10"/>
                  <a:gd name="T21" fmla="*/ 1 h 9"/>
                  <a:gd name="T22" fmla="*/ 6 w 10"/>
                  <a:gd name="T23" fmla="*/ 1 h 9"/>
                  <a:gd name="T24" fmla="*/ 8 w 10"/>
                  <a:gd name="T25" fmla="*/ 3 h 9"/>
                  <a:gd name="T26" fmla="*/ 10 w 10"/>
                  <a:gd name="T27" fmla="*/ 3 h 9"/>
                  <a:gd name="T28" fmla="*/ 10 w 10"/>
                  <a:gd name="T29" fmla="*/ 3 h 9"/>
                  <a:gd name="T30" fmla="*/ 10 w 10"/>
                  <a:gd name="T31" fmla="*/ 4 h 9"/>
                  <a:gd name="T32" fmla="*/ 10 w 10"/>
                  <a:gd name="T33" fmla="*/ 4 h 9"/>
                  <a:gd name="T34" fmla="*/ 10 w 10"/>
                  <a:gd name="T35" fmla="*/ 4 h 9"/>
                  <a:gd name="T36" fmla="*/ 10 w 10"/>
                  <a:gd name="T37" fmla="*/ 5 h 9"/>
                  <a:gd name="T38" fmla="*/ 10 w 10"/>
                  <a:gd name="T39" fmla="*/ 5 h 9"/>
                  <a:gd name="T40" fmla="*/ 8 w 10"/>
                  <a:gd name="T41" fmla="*/ 7 h 9"/>
                  <a:gd name="T42" fmla="*/ 8 w 10"/>
                  <a:gd name="T43" fmla="*/ 7 h 9"/>
                  <a:gd name="T44" fmla="*/ 8 w 10"/>
                  <a:gd name="T45" fmla="*/ 7 h 9"/>
                  <a:gd name="T46" fmla="*/ 8 w 10"/>
                  <a:gd name="T47" fmla="*/ 7 h 9"/>
                  <a:gd name="T48" fmla="*/ 8 w 10"/>
                  <a:gd name="T49" fmla="*/ 8 h 9"/>
                  <a:gd name="T50" fmla="*/ 8 w 10"/>
                  <a:gd name="T51" fmla="*/ 8 h 9"/>
                  <a:gd name="T52" fmla="*/ 8 w 10"/>
                  <a:gd name="T53" fmla="*/ 9 h 9"/>
                  <a:gd name="T54" fmla="*/ 8 w 10"/>
                  <a:gd name="T55" fmla="*/ 9 h 9"/>
                  <a:gd name="T56" fmla="*/ 8 w 10"/>
                  <a:gd name="T57" fmla="*/ 9 h 9"/>
                  <a:gd name="T58" fmla="*/ 8 w 10"/>
                  <a:gd name="T5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9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6" name="Freeform 866"/>
              <p:cNvSpPr>
                <a:spLocks/>
              </p:cNvSpPr>
              <p:nvPr/>
            </p:nvSpPr>
            <p:spPr bwMode="auto">
              <a:xfrm>
                <a:off x="7475871" y="2979778"/>
                <a:ext cx="1771" cy="5314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2 h 6"/>
                  <a:gd name="T4" fmla="*/ 1 w 2"/>
                  <a:gd name="T5" fmla="*/ 2 h 6"/>
                  <a:gd name="T6" fmla="*/ 1 w 2"/>
                  <a:gd name="T7" fmla="*/ 2 h 6"/>
                  <a:gd name="T8" fmla="*/ 1 w 2"/>
                  <a:gd name="T9" fmla="*/ 3 h 6"/>
                  <a:gd name="T10" fmla="*/ 0 w 2"/>
                  <a:gd name="T11" fmla="*/ 3 h 6"/>
                  <a:gd name="T12" fmla="*/ 0 w 2"/>
                  <a:gd name="T13" fmla="*/ 4 h 6"/>
                  <a:gd name="T14" fmla="*/ 0 w 2"/>
                  <a:gd name="T15" fmla="*/ 4 h 6"/>
                  <a:gd name="T16" fmla="*/ 1 w 2"/>
                  <a:gd name="T17" fmla="*/ 6 h 6"/>
                  <a:gd name="T18" fmla="*/ 1 w 2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7" name="Freeform 867"/>
              <p:cNvSpPr>
                <a:spLocks/>
              </p:cNvSpPr>
              <p:nvPr/>
            </p:nvSpPr>
            <p:spPr bwMode="auto">
              <a:xfrm>
                <a:off x="7480299" y="2988635"/>
                <a:ext cx="5314" cy="886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  <a:gd name="T8" fmla="*/ 4 w 6"/>
                  <a:gd name="T9" fmla="*/ 1 h 1"/>
                  <a:gd name="T10" fmla="*/ 4 w 6"/>
                  <a:gd name="T11" fmla="*/ 1 h 1"/>
                  <a:gd name="T12" fmla="*/ 6 w 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8" name="Freeform 868"/>
              <p:cNvSpPr>
                <a:spLocks/>
              </p:cNvSpPr>
              <p:nvPr/>
            </p:nvSpPr>
            <p:spPr bwMode="auto">
              <a:xfrm>
                <a:off x="7597205" y="3051516"/>
                <a:ext cx="15056" cy="5314"/>
              </a:xfrm>
              <a:custGeom>
                <a:avLst/>
                <a:gdLst>
                  <a:gd name="T0" fmla="*/ 0 w 17"/>
                  <a:gd name="T1" fmla="*/ 2 h 6"/>
                  <a:gd name="T2" fmla="*/ 2 w 17"/>
                  <a:gd name="T3" fmla="*/ 2 h 6"/>
                  <a:gd name="T4" fmla="*/ 3 w 17"/>
                  <a:gd name="T5" fmla="*/ 3 h 6"/>
                  <a:gd name="T6" fmla="*/ 3 w 17"/>
                  <a:gd name="T7" fmla="*/ 3 h 6"/>
                  <a:gd name="T8" fmla="*/ 5 w 17"/>
                  <a:gd name="T9" fmla="*/ 3 h 6"/>
                  <a:gd name="T10" fmla="*/ 6 w 17"/>
                  <a:gd name="T11" fmla="*/ 4 h 6"/>
                  <a:gd name="T12" fmla="*/ 6 w 17"/>
                  <a:gd name="T13" fmla="*/ 4 h 6"/>
                  <a:gd name="T14" fmla="*/ 7 w 17"/>
                  <a:gd name="T15" fmla="*/ 3 h 6"/>
                  <a:gd name="T16" fmla="*/ 7 w 17"/>
                  <a:gd name="T17" fmla="*/ 3 h 6"/>
                  <a:gd name="T18" fmla="*/ 7 w 17"/>
                  <a:gd name="T19" fmla="*/ 3 h 6"/>
                  <a:gd name="T20" fmla="*/ 7 w 17"/>
                  <a:gd name="T21" fmla="*/ 3 h 6"/>
                  <a:gd name="T22" fmla="*/ 7 w 17"/>
                  <a:gd name="T23" fmla="*/ 2 h 6"/>
                  <a:gd name="T24" fmla="*/ 7 w 17"/>
                  <a:gd name="T25" fmla="*/ 2 h 6"/>
                  <a:gd name="T26" fmla="*/ 7 w 17"/>
                  <a:gd name="T27" fmla="*/ 2 h 6"/>
                  <a:gd name="T28" fmla="*/ 7 w 17"/>
                  <a:gd name="T29" fmla="*/ 0 h 6"/>
                  <a:gd name="T30" fmla="*/ 7 w 17"/>
                  <a:gd name="T31" fmla="*/ 0 h 6"/>
                  <a:gd name="T32" fmla="*/ 7 w 17"/>
                  <a:gd name="T33" fmla="*/ 0 h 6"/>
                  <a:gd name="T34" fmla="*/ 9 w 17"/>
                  <a:gd name="T35" fmla="*/ 0 h 6"/>
                  <a:gd name="T36" fmla="*/ 9 w 17"/>
                  <a:gd name="T37" fmla="*/ 2 h 6"/>
                  <a:gd name="T38" fmla="*/ 10 w 17"/>
                  <a:gd name="T39" fmla="*/ 2 h 6"/>
                  <a:gd name="T40" fmla="*/ 10 w 17"/>
                  <a:gd name="T41" fmla="*/ 2 h 6"/>
                  <a:gd name="T42" fmla="*/ 11 w 17"/>
                  <a:gd name="T43" fmla="*/ 3 h 6"/>
                  <a:gd name="T44" fmla="*/ 11 w 17"/>
                  <a:gd name="T45" fmla="*/ 3 h 6"/>
                  <a:gd name="T46" fmla="*/ 11 w 17"/>
                  <a:gd name="T47" fmla="*/ 4 h 6"/>
                  <a:gd name="T48" fmla="*/ 10 w 17"/>
                  <a:gd name="T49" fmla="*/ 4 h 6"/>
                  <a:gd name="T50" fmla="*/ 10 w 17"/>
                  <a:gd name="T51" fmla="*/ 6 h 6"/>
                  <a:gd name="T52" fmla="*/ 11 w 17"/>
                  <a:gd name="T53" fmla="*/ 6 h 6"/>
                  <a:gd name="T54" fmla="*/ 11 w 17"/>
                  <a:gd name="T55" fmla="*/ 6 h 6"/>
                  <a:gd name="T56" fmla="*/ 13 w 17"/>
                  <a:gd name="T57" fmla="*/ 6 h 6"/>
                  <a:gd name="T58" fmla="*/ 13 w 17"/>
                  <a:gd name="T59" fmla="*/ 6 h 6"/>
                  <a:gd name="T60" fmla="*/ 14 w 17"/>
                  <a:gd name="T61" fmla="*/ 6 h 6"/>
                  <a:gd name="T62" fmla="*/ 14 w 17"/>
                  <a:gd name="T63" fmla="*/ 6 h 6"/>
                  <a:gd name="T64" fmla="*/ 14 w 17"/>
                  <a:gd name="T65" fmla="*/ 6 h 6"/>
                  <a:gd name="T66" fmla="*/ 14 w 17"/>
                  <a:gd name="T67" fmla="*/ 4 h 6"/>
                  <a:gd name="T68" fmla="*/ 15 w 17"/>
                  <a:gd name="T69" fmla="*/ 4 h 6"/>
                  <a:gd name="T70" fmla="*/ 15 w 17"/>
                  <a:gd name="T71" fmla="*/ 3 h 6"/>
                  <a:gd name="T72" fmla="*/ 15 w 17"/>
                  <a:gd name="T73" fmla="*/ 3 h 6"/>
                  <a:gd name="T74" fmla="*/ 17 w 17"/>
                  <a:gd name="T75" fmla="*/ 3 h 6"/>
                  <a:gd name="T76" fmla="*/ 17 w 17"/>
                  <a:gd name="T77" fmla="*/ 4 h 6"/>
                  <a:gd name="T78" fmla="*/ 17 w 17"/>
                  <a:gd name="T7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" h="6">
                    <a:moveTo>
                      <a:pt x="0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7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9" name="Freeform 869"/>
              <p:cNvSpPr>
                <a:spLocks/>
              </p:cNvSpPr>
              <p:nvPr/>
            </p:nvSpPr>
            <p:spPr bwMode="auto">
              <a:xfrm>
                <a:off x="7494469" y="2992177"/>
                <a:ext cx="7085" cy="3543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0 h 4"/>
                  <a:gd name="T4" fmla="*/ 2 w 8"/>
                  <a:gd name="T5" fmla="*/ 0 h 4"/>
                  <a:gd name="T6" fmla="*/ 3 w 8"/>
                  <a:gd name="T7" fmla="*/ 1 h 4"/>
                  <a:gd name="T8" fmla="*/ 3 w 8"/>
                  <a:gd name="T9" fmla="*/ 1 h 4"/>
                  <a:gd name="T10" fmla="*/ 3 w 8"/>
                  <a:gd name="T11" fmla="*/ 1 h 4"/>
                  <a:gd name="T12" fmla="*/ 3 w 8"/>
                  <a:gd name="T13" fmla="*/ 1 h 4"/>
                  <a:gd name="T14" fmla="*/ 4 w 8"/>
                  <a:gd name="T15" fmla="*/ 3 h 4"/>
                  <a:gd name="T16" fmla="*/ 4 w 8"/>
                  <a:gd name="T17" fmla="*/ 3 h 4"/>
                  <a:gd name="T18" fmla="*/ 6 w 8"/>
                  <a:gd name="T19" fmla="*/ 4 h 4"/>
                  <a:gd name="T20" fmla="*/ 6 w 8"/>
                  <a:gd name="T21" fmla="*/ 4 h 4"/>
                  <a:gd name="T22" fmla="*/ 7 w 8"/>
                  <a:gd name="T23" fmla="*/ 4 h 4"/>
                  <a:gd name="T24" fmla="*/ 8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0" name="Freeform 870"/>
              <p:cNvSpPr>
                <a:spLocks/>
              </p:cNvSpPr>
              <p:nvPr/>
            </p:nvSpPr>
            <p:spPr bwMode="auto">
              <a:xfrm>
                <a:off x="7505983" y="2996606"/>
                <a:ext cx="8856" cy="2657"/>
              </a:xfrm>
              <a:custGeom>
                <a:avLst/>
                <a:gdLst>
                  <a:gd name="T0" fmla="*/ 0 w 10"/>
                  <a:gd name="T1" fmla="*/ 3 h 3"/>
                  <a:gd name="T2" fmla="*/ 0 w 10"/>
                  <a:gd name="T3" fmla="*/ 3 h 3"/>
                  <a:gd name="T4" fmla="*/ 1 w 10"/>
                  <a:gd name="T5" fmla="*/ 3 h 3"/>
                  <a:gd name="T6" fmla="*/ 2 w 10"/>
                  <a:gd name="T7" fmla="*/ 3 h 3"/>
                  <a:gd name="T8" fmla="*/ 4 w 10"/>
                  <a:gd name="T9" fmla="*/ 3 h 3"/>
                  <a:gd name="T10" fmla="*/ 4 w 10"/>
                  <a:gd name="T11" fmla="*/ 3 h 3"/>
                  <a:gd name="T12" fmla="*/ 5 w 10"/>
                  <a:gd name="T13" fmla="*/ 3 h 3"/>
                  <a:gd name="T14" fmla="*/ 5 w 10"/>
                  <a:gd name="T15" fmla="*/ 3 h 3"/>
                  <a:gd name="T16" fmla="*/ 5 w 10"/>
                  <a:gd name="T17" fmla="*/ 2 h 3"/>
                  <a:gd name="T18" fmla="*/ 6 w 10"/>
                  <a:gd name="T19" fmla="*/ 2 h 3"/>
                  <a:gd name="T20" fmla="*/ 6 w 10"/>
                  <a:gd name="T21" fmla="*/ 2 h 3"/>
                  <a:gd name="T22" fmla="*/ 6 w 10"/>
                  <a:gd name="T23" fmla="*/ 0 h 3"/>
                  <a:gd name="T24" fmla="*/ 8 w 10"/>
                  <a:gd name="T25" fmla="*/ 0 h 3"/>
                  <a:gd name="T26" fmla="*/ 8 w 10"/>
                  <a:gd name="T27" fmla="*/ 0 h 3"/>
                  <a:gd name="T28" fmla="*/ 9 w 10"/>
                  <a:gd name="T29" fmla="*/ 0 h 3"/>
                  <a:gd name="T30" fmla="*/ 10 w 10"/>
                  <a:gd name="T31" fmla="*/ 2 h 3"/>
                  <a:gd name="T32" fmla="*/ 10 w 10"/>
                  <a:gd name="T33" fmla="*/ 2 h 3"/>
                  <a:gd name="T34" fmla="*/ 10 w 10"/>
                  <a:gd name="T35" fmla="*/ 2 h 3"/>
                  <a:gd name="T36" fmla="*/ 10 w 10"/>
                  <a:gd name="T3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1" name="Freeform 871"/>
              <p:cNvSpPr>
                <a:spLocks/>
              </p:cNvSpPr>
              <p:nvPr/>
            </p:nvSpPr>
            <p:spPr bwMode="auto">
              <a:xfrm>
                <a:off x="7518382" y="3000148"/>
                <a:ext cx="2657" cy="177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2" name="Freeform 872"/>
              <p:cNvSpPr>
                <a:spLocks/>
              </p:cNvSpPr>
              <p:nvPr/>
            </p:nvSpPr>
            <p:spPr bwMode="auto">
              <a:xfrm>
                <a:off x="7521039" y="3001920"/>
                <a:ext cx="886" cy="88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3" name="Freeform 873"/>
              <p:cNvSpPr>
                <a:spLocks/>
              </p:cNvSpPr>
              <p:nvPr/>
            </p:nvSpPr>
            <p:spPr bwMode="auto">
              <a:xfrm>
                <a:off x="7521925" y="3002805"/>
                <a:ext cx="1771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4" name="Freeform 874"/>
              <p:cNvSpPr>
                <a:spLocks/>
              </p:cNvSpPr>
              <p:nvPr/>
            </p:nvSpPr>
            <p:spPr bwMode="auto">
              <a:xfrm>
                <a:off x="7535209" y="3003691"/>
                <a:ext cx="1771" cy="177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5" name="Freeform 875"/>
              <p:cNvSpPr>
                <a:spLocks/>
              </p:cNvSpPr>
              <p:nvPr/>
            </p:nvSpPr>
            <p:spPr bwMode="auto">
              <a:xfrm>
                <a:off x="7530781" y="3002805"/>
                <a:ext cx="4428" cy="2657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1 h 3"/>
                  <a:gd name="T4" fmla="*/ 0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  <a:gd name="T10" fmla="*/ 1 w 5"/>
                  <a:gd name="T11" fmla="*/ 0 h 3"/>
                  <a:gd name="T12" fmla="*/ 3 w 5"/>
                  <a:gd name="T13" fmla="*/ 0 h 3"/>
                  <a:gd name="T14" fmla="*/ 3 w 5"/>
                  <a:gd name="T15" fmla="*/ 0 h 3"/>
                  <a:gd name="T16" fmla="*/ 4 w 5"/>
                  <a:gd name="T17" fmla="*/ 1 h 3"/>
                  <a:gd name="T18" fmla="*/ 4 w 5"/>
                  <a:gd name="T19" fmla="*/ 1 h 3"/>
                  <a:gd name="T20" fmla="*/ 5 w 5"/>
                  <a:gd name="T21" fmla="*/ 3 h 3"/>
                  <a:gd name="T22" fmla="*/ 5 w 5"/>
                  <a:gd name="T23" fmla="*/ 3 h 3"/>
                  <a:gd name="T24" fmla="*/ 5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6" name="Freeform 876"/>
              <p:cNvSpPr>
                <a:spLocks/>
              </p:cNvSpPr>
              <p:nvPr/>
            </p:nvSpPr>
            <p:spPr bwMode="auto">
              <a:xfrm>
                <a:off x="7529895" y="3003691"/>
                <a:ext cx="886" cy="177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7" name="Freeform 877"/>
              <p:cNvSpPr>
                <a:spLocks/>
              </p:cNvSpPr>
              <p:nvPr/>
            </p:nvSpPr>
            <p:spPr bwMode="auto">
              <a:xfrm>
                <a:off x="7523696" y="3002805"/>
                <a:ext cx="6200" cy="3543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0 h 4"/>
                  <a:gd name="T4" fmla="*/ 1 w 7"/>
                  <a:gd name="T5" fmla="*/ 1 h 4"/>
                  <a:gd name="T6" fmla="*/ 2 w 7"/>
                  <a:gd name="T7" fmla="*/ 1 h 4"/>
                  <a:gd name="T8" fmla="*/ 2 w 7"/>
                  <a:gd name="T9" fmla="*/ 1 h 4"/>
                  <a:gd name="T10" fmla="*/ 4 w 7"/>
                  <a:gd name="T11" fmla="*/ 1 h 4"/>
                  <a:gd name="T12" fmla="*/ 4 w 7"/>
                  <a:gd name="T13" fmla="*/ 1 h 4"/>
                  <a:gd name="T14" fmla="*/ 4 w 7"/>
                  <a:gd name="T15" fmla="*/ 1 h 4"/>
                  <a:gd name="T16" fmla="*/ 5 w 7"/>
                  <a:gd name="T17" fmla="*/ 1 h 4"/>
                  <a:gd name="T18" fmla="*/ 5 w 7"/>
                  <a:gd name="T19" fmla="*/ 3 h 4"/>
                  <a:gd name="T20" fmla="*/ 5 w 7"/>
                  <a:gd name="T21" fmla="*/ 3 h 4"/>
                  <a:gd name="T22" fmla="*/ 5 w 7"/>
                  <a:gd name="T23" fmla="*/ 3 h 4"/>
                  <a:gd name="T24" fmla="*/ 5 w 7"/>
                  <a:gd name="T25" fmla="*/ 3 h 4"/>
                  <a:gd name="T26" fmla="*/ 7 w 7"/>
                  <a:gd name="T27" fmla="*/ 4 h 4"/>
                  <a:gd name="T28" fmla="*/ 7 w 7"/>
                  <a:gd name="T29" fmla="*/ 4 h 4"/>
                  <a:gd name="T30" fmla="*/ 7 w 7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8" name="Freeform 878"/>
              <p:cNvSpPr>
                <a:spLocks/>
              </p:cNvSpPr>
              <p:nvPr/>
            </p:nvSpPr>
            <p:spPr bwMode="auto">
              <a:xfrm>
                <a:off x="7536981" y="3003691"/>
                <a:ext cx="1771" cy="265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1 w 2"/>
                  <a:gd name="T5" fmla="*/ 2 h 3"/>
                  <a:gd name="T6" fmla="*/ 2 w 2"/>
                  <a:gd name="T7" fmla="*/ 2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9" name="Freeform 879"/>
              <p:cNvSpPr>
                <a:spLocks/>
              </p:cNvSpPr>
              <p:nvPr/>
            </p:nvSpPr>
            <p:spPr bwMode="auto">
              <a:xfrm>
                <a:off x="7514839" y="2998377"/>
                <a:ext cx="3543" cy="177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2 w 4"/>
                  <a:gd name="T5" fmla="*/ 1 h 2"/>
                  <a:gd name="T6" fmla="*/ 2 w 4"/>
                  <a:gd name="T7" fmla="*/ 1 h 2"/>
                  <a:gd name="T8" fmla="*/ 2 w 4"/>
                  <a:gd name="T9" fmla="*/ 1 h 2"/>
                  <a:gd name="T10" fmla="*/ 4 w 4"/>
                  <a:gd name="T11" fmla="*/ 2 h 2"/>
                  <a:gd name="T12" fmla="*/ 4 w 4"/>
                  <a:gd name="T13" fmla="*/ 2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0" name="Freeform 880"/>
              <p:cNvSpPr>
                <a:spLocks/>
              </p:cNvSpPr>
              <p:nvPr/>
            </p:nvSpPr>
            <p:spPr bwMode="auto">
              <a:xfrm>
                <a:off x="7538752" y="3006348"/>
                <a:ext cx="6200" cy="5314"/>
              </a:xfrm>
              <a:custGeom>
                <a:avLst/>
                <a:gdLst>
                  <a:gd name="T0" fmla="*/ 0 w 7"/>
                  <a:gd name="T1" fmla="*/ 0 h 6"/>
                  <a:gd name="T2" fmla="*/ 2 w 7"/>
                  <a:gd name="T3" fmla="*/ 0 h 6"/>
                  <a:gd name="T4" fmla="*/ 2 w 7"/>
                  <a:gd name="T5" fmla="*/ 0 h 6"/>
                  <a:gd name="T6" fmla="*/ 3 w 7"/>
                  <a:gd name="T7" fmla="*/ 0 h 6"/>
                  <a:gd name="T8" fmla="*/ 3 w 7"/>
                  <a:gd name="T9" fmla="*/ 0 h 6"/>
                  <a:gd name="T10" fmla="*/ 4 w 7"/>
                  <a:gd name="T11" fmla="*/ 1 h 6"/>
                  <a:gd name="T12" fmla="*/ 6 w 7"/>
                  <a:gd name="T13" fmla="*/ 3 h 6"/>
                  <a:gd name="T14" fmla="*/ 6 w 7"/>
                  <a:gd name="T15" fmla="*/ 4 h 6"/>
                  <a:gd name="T16" fmla="*/ 7 w 7"/>
                  <a:gd name="T17" fmla="*/ 4 h 6"/>
                  <a:gd name="T18" fmla="*/ 7 w 7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3" name="Line 883"/>
              <p:cNvSpPr>
                <a:spLocks noChangeShapeType="1"/>
              </p:cNvSpPr>
              <p:nvPr/>
            </p:nvSpPr>
            <p:spPr bwMode="auto">
              <a:xfrm>
                <a:off x="7591891" y="3049745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4" name="Freeform 884"/>
              <p:cNvSpPr>
                <a:spLocks/>
              </p:cNvSpPr>
              <p:nvPr/>
            </p:nvSpPr>
            <p:spPr bwMode="auto">
              <a:xfrm>
                <a:off x="7614032" y="3055059"/>
                <a:ext cx="5314" cy="6200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2 h 7"/>
                  <a:gd name="T6" fmla="*/ 2 w 6"/>
                  <a:gd name="T7" fmla="*/ 2 h 7"/>
                  <a:gd name="T8" fmla="*/ 3 w 6"/>
                  <a:gd name="T9" fmla="*/ 3 h 7"/>
                  <a:gd name="T10" fmla="*/ 3 w 6"/>
                  <a:gd name="T11" fmla="*/ 3 h 7"/>
                  <a:gd name="T12" fmla="*/ 4 w 6"/>
                  <a:gd name="T13" fmla="*/ 3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5 h 7"/>
                  <a:gd name="T20" fmla="*/ 6 w 6"/>
                  <a:gd name="T21" fmla="*/ 5 h 7"/>
                  <a:gd name="T22" fmla="*/ 6 w 6"/>
                  <a:gd name="T23" fmla="*/ 6 h 7"/>
                  <a:gd name="T24" fmla="*/ 6 w 6"/>
                  <a:gd name="T25" fmla="*/ 6 h 7"/>
                  <a:gd name="T26" fmla="*/ 4 w 6"/>
                  <a:gd name="T27" fmla="*/ 7 h 7"/>
                  <a:gd name="T28" fmla="*/ 6 w 6"/>
                  <a:gd name="T2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5" name="Freeform 885"/>
              <p:cNvSpPr>
                <a:spLocks/>
              </p:cNvSpPr>
              <p:nvPr/>
            </p:nvSpPr>
            <p:spPr bwMode="auto">
              <a:xfrm>
                <a:off x="7612261" y="3055059"/>
                <a:ext cx="1771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6" name="Line 886"/>
              <p:cNvSpPr>
                <a:spLocks noChangeShapeType="1"/>
              </p:cNvSpPr>
              <p:nvPr/>
            </p:nvSpPr>
            <p:spPr bwMode="auto">
              <a:xfrm>
                <a:off x="7505983" y="2999263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3" name="Freeform 893"/>
              <p:cNvSpPr>
                <a:spLocks/>
              </p:cNvSpPr>
              <p:nvPr/>
            </p:nvSpPr>
            <p:spPr bwMode="auto">
              <a:xfrm>
                <a:off x="8125936" y="3078085"/>
                <a:ext cx="9742" cy="9742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3 h 11"/>
                  <a:gd name="T4" fmla="*/ 3 w 11"/>
                  <a:gd name="T5" fmla="*/ 4 h 11"/>
                  <a:gd name="T6" fmla="*/ 3 w 11"/>
                  <a:gd name="T7" fmla="*/ 7 h 11"/>
                  <a:gd name="T8" fmla="*/ 4 w 11"/>
                  <a:gd name="T9" fmla="*/ 7 h 11"/>
                  <a:gd name="T10" fmla="*/ 4 w 11"/>
                  <a:gd name="T11" fmla="*/ 7 h 11"/>
                  <a:gd name="T12" fmla="*/ 5 w 11"/>
                  <a:gd name="T13" fmla="*/ 8 h 11"/>
                  <a:gd name="T14" fmla="*/ 5 w 11"/>
                  <a:gd name="T15" fmla="*/ 8 h 11"/>
                  <a:gd name="T16" fmla="*/ 7 w 11"/>
                  <a:gd name="T17" fmla="*/ 10 h 11"/>
                  <a:gd name="T18" fmla="*/ 8 w 11"/>
                  <a:gd name="T19" fmla="*/ 10 h 11"/>
                  <a:gd name="T20" fmla="*/ 11 w 11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1" y="1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0" name="Freeform 900"/>
              <p:cNvSpPr>
                <a:spLocks/>
              </p:cNvSpPr>
              <p:nvPr/>
            </p:nvSpPr>
            <p:spPr bwMode="auto">
              <a:xfrm>
                <a:off x="8115308" y="3063915"/>
                <a:ext cx="9742" cy="11513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1 h 13"/>
                  <a:gd name="T6" fmla="*/ 0 w 11"/>
                  <a:gd name="T7" fmla="*/ 1 h 13"/>
                  <a:gd name="T8" fmla="*/ 1 w 11"/>
                  <a:gd name="T9" fmla="*/ 3 h 13"/>
                  <a:gd name="T10" fmla="*/ 4 w 11"/>
                  <a:gd name="T11" fmla="*/ 4 h 13"/>
                  <a:gd name="T12" fmla="*/ 5 w 11"/>
                  <a:gd name="T13" fmla="*/ 4 h 13"/>
                  <a:gd name="T14" fmla="*/ 7 w 11"/>
                  <a:gd name="T15" fmla="*/ 4 h 13"/>
                  <a:gd name="T16" fmla="*/ 8 w 11"/>
                  <a:gd name="T17" fmla="*/ 4 h 13"/>
                  <a:gd name="T18" fmla="*/ 8 w 11"/>
                  <a:gd name="T19" fmla="*/ 5 h 13"/>
                  <a:gd name="T20" fmla="*/ 8 w 11"/>
                  <a:gd name="T21" fmla="*/ 5 h 13"/>
                  <a:gd name="T22" fmla="*/ 8 w 11"/>
                  <a:gd name="T23" fmla="*/ 7 h 13"/>
                  <a:gd name="T24" fmla="*/ 5 w 11"/>
                  <a:gd name="T25" fmla="*/ 8 h 13"/>
                  <a:gd name="T26" fmla="*/ 5 w 11"/>
                  <a:gd name="T27" fmla="*/ 8 h 13"/>
                  <a:gd name="T28" fmla="*/ 4 w 11"/>
                  <a:gd name="T29" fmla="*/ 9 h 13"/>
                  <a:gd name="T30" fmla="*/ 4 w 11"/>
                  <a:gd name="T31" fmla="*/ 9 h 13"/>
                  <a:gd name="T32" fmla="*/ 5 w 11"/>
                  <a:gd name="T33" fmla="*/ 9 h 13"/>
                  <a:gd name="T34" fmla="*/ 8 w 11"/>
                  <a:gd name="T35" fmla="*/ 12 h 13"/>
                  <a:gd name="T36" fmla="*/ 9 w 11"/>
                  <a:gd name="T37" fmla="*/ 12 h 13"/>
                  <a:gd name="T38" fmla="*/ 11 w 11"/>
                  <a:gd name="T39" fmla="*/ 13 h 13"/>
                  <a:gd name="T40" fmla="*/ 11 w 11"/>
                  <a:gd name="T4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1" y="1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1" name="Freeform 901"/>
              <p:cNvSpPr>
                <a:spLocks/>
              </p:cNvSpPr>
              <p:nvPr/>
            </p:nvSpPr>
            <p:spPr bwMode="auto">
              <a:xfrm>
                <a:off x="8125051" y="3075428"/>
                <a:ext cx="886" cy="265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2" name="Freeform 902"/>
              <p:cNvSpPr>
                <a:spLocks/>
              </p:cNvSpPr>
              <p:nvPr/>
            </p:nvSpPr>
            <p:spPr bwMode="auto">
              <a:xfrm>
                <a:off x="8112651" y="3050630"/>
                <a:ext cx="1771" cy="2657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1 h 3"/>
                  <a:gd name="T4" fmla="*/ 0 w 2"/>
                  <a:gd name="T5" fmla="*/ 3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3" name="Freeform 903"/>
              <p:cNvSpPr>
                <a:spLocks/>
              </p:cNvSpPr>
              <p:nvPr/>
            </p:nvSpPr>
            <p:spPr bwMode="auto">
              <a:xfrm>
                <a:off x="8111766" y="3053287"/>
                <a:ext cx="7085" cy="10628"/>
              </a:xfrm>
              <a:custGeom>
                <a:avLst/>
                <a:gdLst>
                  <a:gd name="T0" fmla="*/ 1 w 8"/>
                  <a:gd name="T1" fmla="*/ 0 h 12"/>
                  <a:gd name="T2" fmla="*/ 0 w 8"/>
                  <a:gd name="T3" fmla="*/ 1 h 12"/>
                  <a:gd name="T4" fmla="*/ 0 w 8"/>
                  <a:gd name="T5" fmla="*/ 2 h 12"/>
                  <a:gd name="T6" fmla="*/ 1 w 8"/>
                  <a:gd name="T7" fmla="*/ 4 h 12"/>
                  <a:gd name="T8" fmla="*/ 3 w 8"/>
                  <a:gd name="T9" fmla="*/ 5 h 12"/>
                  <a:gd name="T10" fmla="*/ 5 w 8"/>
                  <a:gd name="T11" fmla="*/ 5 h 12"/>
                  <a:gd name="T12" fmla="*/ 7 w 8"/>
                  <a:gd name="T13" fmla="*/ 5 h 12"/>
                  <a:gd name="T14" fmla="*/ 8 w 8"/>
                  <a:gd name="T15" fmla="*/ 5 h 12"/>
                  <a:gd name="T16" fmla="*/ 8 w 8"/>
                  <a:gd name="T17" fmla="*/ 7 h 12"/>
                  <a:gd name="T18" fmla="*/ 8 w 8"/>
                  <a:gd name="T19" fmla="*/ 9 h 12"/>
                  <a:gd name="T20" fmla="*/ 7 w 8"/>
                  <a:gd name="T21" fmla="*/ 11 h 12"/>
                  <a:gd name="T22" fmla="*/ 4 w 8"/>
                  <a:gd name="T23" fmla="*/ 11 h 12"/>
                  <a:gd name="T24" fmla="*/ 4 w 8"/>
                  <a:gd name="T25" fmla="*/ 11 h 12"/>
                  <a:gd name="T26" fmla="*/ 4 w 8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4" name="Freeform 904"/>
              <p:cNvSpPr>
                <a:spLocks/>
              </p:cNvSpPr>
              <p:nvPr/>
            </p:nvSpPr>
            <p:spPr bwMode="auto">
              <a:xfrm>
                <a:off x="8109995" y="3049745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3 w 3"/>
                  <a:gd name="T5" fmla="*/ 0 h 1"/>
                  <a:gd name="T6" fmla="*/ 3 w 3"/>
                  <a:gd name="T7" fmla="*/ 1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5" name="Line 905"/>
              <p:cNvSpPr>
                <a:spLocks noChangeShapeType="1"/>
              </p:cNvSpPr>
              <p:nvPr/>
            </p:nvSpPr>
            <p:spPr bwMode="auto">
              <a:xfrm>
                <a:off x="8112651" y="3050630"/>
                <a:ext cx="1771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6" name="Freeform 906"/>
              <p:cNvSpPr>
                <a:spLocks/>
              </p:cNvSpPr>
              <p:nvPr/>
            </p:nvSpPr>
            <p:spPr bwMode="auto">
              <a:xfrm>
                <a:off x="8099367" y="3053287"/>
                <a:ext cx="6200" cy="4428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1 h 5"/>
                  <a:gd name="T4" fmla="*/ 2 w 7"/>
                  <a:gd name="T5" fmla="*/ 4 h 5"/>
                  <a:gd name="T6" fmla="*/ 3 w 7"/>
                  <a:gd name="T7" fmla="*/ 4 h 5"/>
                  <a:gd name="T8" fmla="*/ 4 w 7"/>
                  <a:gd name="T9" fmla="*/ 5 h 5"/>
                  <a:gd name="T10" fmla="*/ 4 w 7"/>
                  <a:gd name="T11" fmla="*/ 5 h 5"/>
                  <a:gd name="T12" fmla="*/ 6 w 7"/>
                  <a:gd name="T13" fmla="*/ 4 h 5"/>
                  <a:gd name="T14" fmla="*/ 7 w 7"/>
                  <a:gd name="T15" fmla="*/ 4 h 5"/>
                  <a:gd name="T16" fmla="*/ 7 w 7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7" name="Freeform 907"/>
              <p:cNvSpPr>
                <a:spLocks/>
              </p:cNvSpPr>
              <p:nvPr/>
            </p:nvSpPr>
            <p:spPr bwMode="auto">
              <a:xfrm>
                <a:off x="8105566" y="3055059"/>
                <a:ext cx="886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8" name="Freeform 908"/>
              <p:cNvSpPr>
                <a:spLocks/>
              </p:cNvSpPr>
              <p:nvPr/>
            </p:nvSpPr>
            <p:spPr bwMode="auto">
              <a:xfrm>
                <a:off x="8106452" y="3049745"/>
                <a:ext cx="3543" cy="531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5 h 6"/>
                  <a:gd name="T4" fmla="*/ 0 w 4"/>
                  <a:gd name="T5" fmla="*/ 5 h 6"/>
                  <a:gd name="T6" fmla="*/ 0 w 4"/>
                  <a:gd name="T7" fmla="*/ 2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9" name="Freeform 909"/>
              <p:cNvSpPr>
                <a:spLocks/>
              </p:cNvSpPr>
              <p:nvPr/>
            </p:nvSpPr>
            <p:spPr bwMode="auto">
              <a:xfrm>
                <a:off x="8090510" y="3047088"/>
                <a:ext cx="3543" cy="354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3 h 4"/>
                  <a:gd name="T8" fmla="*/ 1 w 4"/>
                  <a:gd name="T9" fmla="*/ 3 h 4"/>
                  <a:gd name="T10" fmla="*/ 2 w 4"/>
                  <a:gd name="T11" fmla="*/ 4 h 4"/>
                  <a:gd name="T12" fmla="*/ 4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0" name="Freeform 910"/>
              <p:cNvSpPr>
                <a:spLocks/>
              </p:cNvSpPr>
              <p:nvPr/>
            </p:nvSpPr>
            <p:spPr bwMode="auto">
              <a:xfrm>
                <a:off x="8094053" y="3050630"/>
                <a:ext cx="5314" cy="2657"/>
              </a:xfrm>
              <a:custGeom>
                <a:avLst/>
                <a:gdLst>
                  <a:gd name="T0" fmla="*/ 0 w 6"/>
                  <a:gd name="T1" fmla="*/ 0 h 3"/>
                  <a:gd name="T2" fmla="*/ 1 w 6"/>
                  <a:gd name="T3" fmla="*/ 0 h 3"/>
                  <a:gd name="T4" fmla="*/ 5 w 6"/>
                  <a:gd name="T5" fmla="*/ 1 h 3"/>
                  <a:gd name="T6" fmla="*/ 6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1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1" name="Freeform 911"/>
              <p:cNvSpPr>
                <a:spLocks/>
              </p:cNvSpPr>
              <p:nvPr/>
            </p:nvSpPr>
            <p:spPr bwMode="auto">
              <a:xfrm>
                <a:off x="8078997" y="3039117"/>
                <a:ext cx="1771" cy="1771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2" name="Freeform 912"/>
              <p:cNvSpPr>
                <a:spLocks/>
              </p:cNvSpPr>
              <p:nvPr/>
            </p:nvSpPr>
            <p:spPr bwMode="auto">
              <a:xfrm>
                <a:off x="8078997" y="3040888"/>
                <a:ext cx="11513" cy="6200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2 h 7"/>
                  <a:gd name="T4" fmla="*/ 0 w 13"/>
                  <a:gd name="T5" fmla="*/ 3 h 7"/>
                  <a:gd name="T6" fmla="*/ 2 w 13"/>
                  <a:gd name="T7" fmla="*/ 3 h 7"/>
                  <a:gd name="T8" fmla="*/ 6 w 13"/>
                  <a:gd name="T9" fmla="*/ 6 h 7"/>
                  <a:gd name="T10" fmla="*/ 7 w 13"/>
                  <a:gd name="T11" fmla="*/ 6 h 7"/>
                  <a:gd name="T12" fmla="*/ 8 w 13"/>
                  <a:gd name="T13" fmla="*/ 7 h 7"/>
                  <a:gd name="T14" fmla="*/ 11 w 13"/>
                  <a:gd name="T15" fmla="*/ 7 h 7"/>
                  <a:gd name="T16" fmla="*/ 13 w 1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3" y="7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3" name="Freeform 913"/>
              <p:cNvSpPr>
                <a:spLocks/>
              </p:cNvSpPr>
              <p:nvPr/>
            </p:nvSpPr>
            <p:spPr bwMode="auto">
              <a:xfrm>
                <a:off x="8024087" y="3032917"/>
                <a:ext cx="12399" cy="7971"/>
              </a:xfrm>
              <a:custGeom>
                <a:avLst/>
                <a:gdLst>
                  <a:gd name="T0" fmla="*/ 0 w 14"/>
                  <a:gd name="T1" fmla="*/ 9 h 9"/>
                  <a:gd name="T2" fmla="*/ 3 w 14"/>
                  <a:gd name="T3" fmla="*/ 9 h 9"/>
                  <a:gd name="T4" fmla="*/ 4 w 14"/>
                  <a:gd name="T5" fmla="*/ 7 h 9"/>
                  <a:gd name="T6" fmla="*/ 8 w 14"/>
                  <a:gd name="T7" fmla="*/ 4 h 9"/>
                  <a:gd name="T8" fmla="*/ 10 w 14"/>
                  <a:gd name="T9" fmla="*/ 3 h 9"/>
                  <a:gd name="T10" fmla="*/ 10 w 14"/>
                  <a:gd name="T11" fmla="*/ 1 h 9"/>
                  <a:gd name="T12" fmla="*/ 11 w 14"/>
                  <a:gd name="T13" fmla="*/ 0 h 9"/>
                  <a:gd name="T14" fmla="*/ 14 w 1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lnTo>
                      <a:pt x="3" y="9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4" name="Freeform 914"/>
              <p:cNvSpPr>
                <a:spLocks/>
              </p:cNvSpPr>
              <p:nvPr/>
            </p:nvSpPr>
            <p:spPr bwMode="auto">
              <a:xfrm>
                <a:off x="8050656" y="3016090"/>
                <a:ext cx="2657" cy="7085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0 w 3"/>
                  <a:gd name="T5" fmla="*/ 5 h 8"/>
                  <a:gd name="T6" fmla="*/ 1 w 3"/>
                  <a:gd name="T7" fmla="*/ 4 h 8"/>
                  <a:gd name="T8" fmla="*/ 1 w 3"/>
                  <a:gd name="T9" fmla="*/ 3 h 8"/>
                  <a:gd name="T10" fmla="*/ 3 w 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5" name="Freeform 915"/>
              <p:cNvSpPr>
                <a:spLocks/>
              </p:cNvSpPr>
              <p:nvPr/>
            </p:nvSpPr>
            <p:spPr bwMode="auto">
              <a:xfrm>
                <a:off x="8053313" y="3013433"/>
                <a:ext cx="10628" cy="2657"/>
              </a:xfrm>
              <a:custGeom>
                <a:avLst/>
                <a:gdLst>
                  <a:gd name="T0" fmla="*/ 0 w 12"/>
                  <a:gd name="T1" fmla="*/ 3 h 3"/>
                  <a:gd name="T2" fmla="*/ 1 w 12"/>
                  <a:gd name="T3" fmla="*/ 2 h 3"/>
                  <a:gd name="T4" fmla="*/ 2 w 12"/>
                  <a:gd name="T5" fmla="*/ 2 h 3"/>
                  <a:gd name="T6" fmla="*/ 4 w 12"/>
                  <a:gd name="T7" fmla="*/ 2 h 3"/>
                  <a:gd name="T8" fmla="*/ 5 w 12"/>
                  <a:gd name="T9" fmla="*/ 2 h 3"/>
                  <a:gd name="T10" fmla="*/ 6 w 12"/>
                  <a:gd name="T11" fmla="*/ 2 h 3"/>
                  <a:gd name="T12" fmla="*/ 9 w 12"/>
                  <a:gd name="T13" fmla="*/ 0 h 3"/>
                  <a:gd name="T14" fmla="*/ 10 w 12"/>
                  <a:gd name="T15" fmla="*/ 2 h 3"/>
                  <a:gd name="T16" fmla="*/ 12 w 12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6" name="Freeform 916"/>
              <p:cNvSpPr>
                <a:spLocks/>
              </p:cNvSpPr>
              <p:nvPr/>
            </p:nvSpPr>
            <p:spPr bwMode="auto">
              <a:xfrm>
                <a:off x="8063941" y="3015204"/>
                <a:ext cx="4428" cy="3543"/>
              </a:xfrm>
              <a:custGeom>
                <a:avLst/>
                <a:gdLst>
                  <a:gd name="T0" fmla="*/ 0 w 5"/>
                  <a:gd name="T1" fmla="*/ 0 h 4"/>
                  <a:gd name="T2" fmla="*/ 3 w 5"/>
                  <a:gd name="T3" fmla="*/ 2 h 4"/>
                  <a:gd name="T4" fmla="*/ 4 w 5"/>
                  <a:gd name="T5" fmla="*/ 4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3" y="2"/>
                    </a:lnTo>
                    <a:lnTo>
                      <a:pt x="4" y="4"/>
                    </a:lnTo>
                    <a:lnTo>
                      <a:pt x="5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7" name="Freeform 917"/>
              <p:cNvSpPr>
                <a:spLocks/>
              </p:cNvSpPr>
              <p:nvPr/>
            </p:nvSpPr>
            <p:spPr bwMode="auto">
              <a:xfrm>
                <a:off x="8068369" y="3018747"/>
                <a:ext cx="12399" cy="20370"/>
              </a:xfrm>
              <a:custGeom>
                <a:avLst/>
                <a:gdLst>
                  <a:gd name="T0" fmla="*/ 0 w 14"/>
                  <a:gd name="T1" fmla="*/ 0 h 23"/>
                  <a:gd name="T2" fmla="*/ 3 w 14"/>
                  <a:gd name="T3" fmla="*/ 1 h 23"/>
                  <a:gd name="T4" fmla="*/ 3 w 14"/>
                  <a:gd name="T5" fmla="*/ 2 h 23"/>
                  <a:gd name="T6" fmla="*/ 7 w 14"/>
                  <a:gd name="T7" fmla="*/ 2 h 23"/>
                  <a:gd name="T8" fmla="*/ 7 w 14"/>
                  <a:gd name="T9" fmla="*/ 4 h 23"/>
                  <a:gd name="T10" fmla="*/ 8 w 14"/>
                  <a:gd name="T11" fmla="*/ 5 h 23"/>
                  <a:gd name="T12" fmla="*/ 8 w 14"/>
                  <a:gd name="T13" fmla="*/ 6 h 23"/>
                  <a:gd name="T14" fmla="*/ 8 w 14"/>
                  <a:gd name="T15" fmla="*/ 8 h 23"/>
                  <a:gd name="T16" fmla="*/ 10 w 14"/>
                  <a:gd name="T17" fmla="*/ 12 h 23"/>
                  <a:gd name="T18" fmla="*/ 10 w 14"/>
                  <a:gd name="T19" fmla="*/ 13 h 23"/>
                  <a:gd name="T20" fmla="*/ 12 w 14"/>
                  <a:gd name="T21" fmla="*/ 19 h 23"/>
                  <a:gd name="T22" fmla="*/ 14 w 14"/>
                  <a:gd name="T23" fmla="*/ 20 h 23"/>
                  <a:gd name="T24" fmla="*/ 12 w 14"/>
                  <a:gd name="T25" fmla="*/ 23 h 23"/>
                  <a:gd name="T26" fmla="*/ 14 w 14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3">
                    <a:moveTo>
                      <a:pt x="0" y="0"/>
                    </a:moveTo>
                    <a:lnTo>
                      <a:pt x="3" y="1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2" y="19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14" y="2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8" name="Freeform 918"/>
              <p:cNvSpPr>
                <a:spLocks/>
              </p:cNvSpPr>
              <p:nvPr/>
            </p:nvSpPr>
            <p:spPr bwMode="auto">
              <a:xfrm>
                <a:off x="8036486" y="3027603"/>
                <a:ext cx="9742" cy="5314"/>
              </a:xfrm>
              <a:custGeom>
                <a:avLst/>
                <a:gdLst>
                  <a:gd name="T0" fmla="*/ 0 w 11"/>
                  <a:gd name="T1" fmla="*/ 6 h 6"/>
                  <a:gd name="T2" fmla="*/ 3 w 11"/>
                  <a:gd name="T3" fmla="*/ 4 h 6"/>
                  <a:gd name="T4" fmla="*/ 5 w 11"/>
                  <a:gd name="T5" fmla="*/ 4 h 6"/>
                  <a:gd name="T6" fmla="*/ 8 w 11"/>
                  <a:gd name="T7" fmla="*/ 4 h 6"/>
                  <a:gd name="T8" fmla="*/ 8 w 11"/>
                  <a:gd name="T9" fmla="*/ 3 h 6"/>
                  <a:gd name="T10" fmla="*/ 11 w 11"/>
                  <a:gd name="T11" fmla="*/ 2 h 6"/>
                  <a:gd name="T12" fmla="*/ 11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9" name="Freeform 919"/>
              <p:cNvSpPr>
                <a:spLocks/>
              </p:cNvSpPr>
              <p:nvPr/>
            </p:nvSpPr>
            <p:spPr bwMode="auto">
              <a:xfrm>
                <a:off x="8046228" y="3026718"/>
                <a:ext cx="1771" cy="886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0" name="Freeform 920"/>
              <p:cNvSpPr>
                <a:spLocks/>
              </p:cNvSpPr>
              <p:nvPr/>
            </p:nvSpPr>
            <p:spPr bwMode="auto">
              <a:xfrm>
                <a:off x="8047999" y="3023175"/>
                <a:ext cx="2657" cy="3543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3 h 4"/>
                  <a:gd name="T4" fmla="*/ 2 w 3"/>
                  <a:gd name="T5" fmla="*/ 3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1" name="Freeform 921"/>
              <p:cNvSpPr>
                <a:spLocks/>
              </p:cNvSpPr>
              <p:nvPr/>
            </p:nvSpPr>
            <p:spPr bwMode="auto">
              <a:xfrm>
                <a:off x="8016116" y="3047973"/>
                <a:ext cx="13285" cy="9742"/>
              </a:xfrm>
              <a:custGeom>
                <a:avLst/>
                <a:gdLst>
                  <a:gd name="T0" fmla="*/ 15 w 15"/>
                  <a:gd name="T1" fmla="*/ 11 h 11"/>
                  <a:gd name="T2" fmla="*/ 15 w 15"/>
                  <a:gd name="T3" fmla="*/ 10 h 11"/>
                  <a:gd name="T4" fmla="*/ 15 w 15"/>
                  <a:gd name="T5" fmla="*/ 10 h 11"/>
                  <a:gd name="T6" fmla="*/ 13 w 15"/>
                  <a:gd name="T7" fmla="*/ 10 h 11"/>
                  <a:gd name="T8" fmla="*/ 11 w 15"/>
                  <a:gd name="T9" fmla="*/ 8 h 11"/>
                  <a:gd name="T10" fmla="*/ 9 w 15"/>
                  <a:gd name="T11" fmla="*/ 7 h 11"/>
                  <a:gd name="T12" fmla="*/ 9 w 15"/>
                  <a:gd name="T13" fmla="*/ 7 h 11"/>
                  <a:gd name="T14" fmla="*/ 5 w 15"/>
                  <a:gd name="T15" fmla="*/ 7 h 11"/>
                  <a:gd name="T16" fmla="*/ 4 w 15"/>
                  <a:gd name="T17" fmla="*/ 6 h 11"/>
                  <a:gd name="T18" fmla="*/ 4 w 15"/>
                  <a:gd name="T19" fmla="*/ 6 h 11"/>
                  <a:gd name="T20" fmla="*/ 4 w 15"/>
                  <a:gd name="T21" fmla="*/ 4 h 11"/>
                  <a:gd name="T22" fmla="*/ 4 w 15"/>
                  <a:gd name="T23" fmla="*/ 3 h 11"/>
                  <a:gd name="T24" fmla="*/ 0 w 15"/>
                  <a:gd name="T25" fmla="*/ 0 h 11"/>
                  <a:gd name="T26" fmla="*/ 0 w 15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15" y="11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2" name="Freeform 922"/>
              <p:cNvSpPr>
                <a:spLocks/>
              </p:cNvSpPr>
              <p:nvPr/>
            </p:nvSpPr>
            <p:spPr bwMode="auto">
              <a:xfrm>
                <a:off x="8022315" y="3040888"/>
                <a:ext cx="1771" cy="1771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3" name="Freeform 923"/>
              <p:cNvSpPr>
                <a:spLocks/>
              </p:cNvSpPr>
              <p:nvPr/>
            </p:nvSpPr>
            <p:spPr bwMode="auto">
              <a:xfrm>
                <a:off x="8016116" y="3046202"/>
                <a:ext cx="886" cy="177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4" name="Freeform 924"/>
              <p:cNvSpPr>
                <a:spLocks/>
              </p:cNvSpPr>
              <p:nvPr/>
            </p:nvSpPr>
            <p:spPr bwMode="auto">
              <a:xfrm>
                <a:off x="8017002" y="3042659"/>
                <a:ext cx="5314" cy="3543"/>
              </a:xfrm>
              <a:custGeom>
                <a:avLst/>
                <a:gdLst>
                  <a:gd name="T0" fmla="*/ 0 w 6"/>
                  <a:gd name="T1" fmla="*/ 4 h 4"/>
                  <a:gd name="T2" fmla="*/ 2 w 6"/>
                  <a:gd name="T3" fmla="*/ 2 h 4"/>
                  <a:gd name="T4" fmla="*/ 3 w 6"/>
                  <a:gd name="T5" fmla="*/ 1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5" name="Freeform 925"/>
              <p:cNvSpPr>
                <a:spLocks/>
              </p:cNvSpPr>
              <p:nvPr/>
            </p:nvSpPr>
            <p:spPr bwMode="auto">
              <a:xfrm>
                <a:off x="8025858" y="3057715"/>
                <a:ext cx="3543" cy="8856"/>
              </a:xfrm>
              <a:custGeom>
                <a:avLst/>
                <a:gdLst>
                  <a:gd name="T0" fmla="*/ 1 w 4"/>
                  <a:gd name="T1" fmla="*/ 10 h 10"/>
                  <a:gd name="T2" fmla="*/ 0 w 4"/>
                  <a:gd name="T3" fmla="*/ 8 h 10"/>
                  <a:gd name="T4" fmla="*/ 0 w 4"/>
                  <a:gd name="T5" fmla="*/ 7 h 10"/>
                  <a:gd name="T6" fmla="*/ 0 w 4"/>
                  <a:gd name="T7" fmla="*/ 6 h 10"/>
                  <a:gd name="T8" fmla="*/ 0 w 4"/>
                  <a:gd name="T9" fmla="*/ 6 h 10"/>
                  <a:gd name="T10" fmla="*/ 1 w 4"/>
                  <a:gd name="T11" fmla="*/ 4 h 10"/>
                  <a:gd name="T12" fmla="*/ 2 w 4"/>
                  <a:gd name="T13" fmla="*/ 3 h 10"/>
                  <a:gd name="T14" fmla="*/ 4 w 4"/>
                  <a:gd name="T15" fmla="*/ 2 h 10"/>
                  <a:gd name="T16" fmla="*/ 4 w 4"/>
                  <a:gd name="T17" fmla="*/ 2 h 10"/>
                  <a:gd name="T18" fmla="*/ 4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1" y="10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6" name="Freeform 926"/>
              <p:cNvSpPr>
                <a:spLocks/>
              </p:cNvSpPr>
              <p:nvPr/>
            </p:nvSpPr>
            <p:spPr bwMode="auto">
              <a:xfrm>
                <a:off x="8026744" y="3066572"/>
                <a:ext cx="2657" cy="3543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7" name="Freeform 927"/>
              <p:cNvSpPr>
                <a:spLocks/>
              </p:cNvSpPr>
              <p:nvPr/>
            </p:nvSpPr>
            <p:spPr bwMode="auto">
              <a:xfrm>
                <a:off x="8025858" y="3070115"/>
                <a:ext cx="3543" cy="8856"/>
              </a:xfrm>
              <a:custGeom>
                <a:avLst/>
                <a:gdLst>
                  <a:gd name="T0" fmla="*/ 0 w 4"/>
                  <a:gd name="T1" fmla="*/ 10 h 10"/>
                  <a:gd name="T2" fmla="*/ 0 w 4"/>
                  <a:gd name="T3" fmla="*/ 10 h 10"/>
                  <a:gd name="T4" fmla="*/ 0 w 4"/>
                  <a:gd name="T5" fmla="*/ 9 h 10"/>
                  <a:gd name="T6" fmla="*/ 4 w 4"/>
                  <a:gd name="T7" fmla="*/ 5 h 10"/>
                  <a:gd name="T8" fmla="*/ 4 w 4"/>
                  <a:gd name="T9" fmla="*/ 5 h 10"/>
                  <a:gd name="T10" fmla="*/ 4 w 4"/>
                  <a:gd name="T11" fmla="*/ 2 h 10"/>
                  <a:gd name="T12" fmla="*/ 4 w 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8" name="Line 928"/>
              <p:cNvSpPr>
                <a:spLocks noChangeShapeType="1"/>
              </p:cNvSpPr>
              <p:nvPr/>
            </p:nvSpPr>
            <p:spPr bwMode="auto">
              <a:xfrm flipV="1">
                <a:off x="8025858" y="3078971"/>
                <a:ext cx="0" cy="1771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9" name="Freeform 929"/>
              <p:cNvSpPr>
                <a:spLocks/>
              </p:cNvSpPr>
              <p:nvPr/>
            </p:nvSpPr>
            <p:spPr bwMode="auto">
              <a:xfrm>
                <a:off x="8002831" y="3083399"/>
                <a:ext cx="7971" cy="5314"/>
              </a:xfrm>
              <a:custGeom>
                <a:avLst/>
                <a:gdLst>
                  <a:gd name="T0" fmla="*/ 0 w 9"/>
                  <a:gd name="T1" fmla="*/ 0 h 6"/>
                  <a:gd name="T2" fmla="*/ 1 w 9"/>
                  <a:gd name="T3" fmla="*/ 1 h 6"/>
                  <a:gd name="T4" fmla="*/ 3 w 9"/>
                  <a:gd name="T5" fmla="*/ 2 h 6"/>
                  <a:gd name="T6" fmla="*/ 3 w 9"/>
                  <a:gd name="T7" fmla="*/ 4 h 6"/>
                  <a:gd name="T8" fmla="*/ 5 w 9"/>
                  <a:gd name="T9" fmla="*/ 5 h 6"/>
                  <a:gd name="T10" fmla="*/ 8 w 9"/>
                  <a:gd name="T11" fmla="*/ 6 h 6"/>
                  <a:gd name="T12" fmla="*/ 9 w 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9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0" name="Freeform 930"/>
              <p:cNvSpPr>
                <a:spLocks/>
              </p:cNvSpPr>
              <p:nvPr/>
            </p:nvSpPr>
            <p:spPr bwMode="auto">
              <a:xfrm>
                <a:off x="8010802" y="3088713"/>
                <a:ext cx="2657" cy="177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1" name="Freeform 931"/>
              <p:cNvSpPr>
                <a:spLocks/>
              </p:cNvSpPr>
              <p:nvPr/>
            </p:nvSpPr>
            <p:spPr bwMode="auto">
              <a:xfrm>
                <a:off x="8013459" y="3080742"/>
                <a:ext cx="15942" cy="13285"/>
              </a:xfrm>
              <a:custGeom>
                <a:avLst/>
                <a:gdLst>
                  <a:gd name="T0" fmla="*/ 0 w 18"/>
                  <a:gd name="T1" fmla="*/ 11 h 15"/>
                  <a:gd name="T2" fmla="*/ 0 w 18"/>
                  <a:gd name="T3" fmla="*/ 11 h 15"/>
                  <a:gd name="T4" fmla="*/ 3 w 18"/>
                  <a:gd name="T5" fmla="*/ 12 h 15"/>
                  <a:gd name="T6" fmla="*/ 4 w 18"/>
                  <a:gd name="T7" fmla="*/ 13 h 15"/>
                  <a:gd name="T8" fmla="*/ 8 w 18"/>
                  <a:gd name="T9" fmla="*/ 15 h 15"/>
                  <a:gd name="T10" fmla="*/ 12 w 18"/>
                  <a:gd name="T11" fmla="*/ 15 h 15"/>
                  <a:gd name="T12" fmla="*/ 14 w 18"/>
                  <a:gd name="T13" fmla="*/ 15 h 15"/>
                  <a:gd name="T14" fmla="*/ 15 w 18"/>
                  <a:gd name="T15" fmla="*/ 15 h 15"/>
                  <a:gd name="T16" fmla="*/ 16 w 18"/>
                  <a:gd name="T17" fmla="*/ 15 h 15"/>
                  <a:gd name="T18" fmla="*/ 16 w 18"/>
                  <a:gd name="T19" fmla="*/ 15 h 15"/>
                  <a:gd name="T20" fmla="*/ 16 w 18"/>
                  <a:gd name="T21" fmla="*/ 13 h 15"/>
                  <a:gd name="T22" fmla="*/ 16 w 18"/>
                  <a:gd name="T23" fmla="*/ 12 h 15"/>
                  <a:gd name="T24" fmla="*/ 18 w 18"/>
                  <a:gd name="T25" fmla="*/ 11 h 15"/>
                  <a:gd name="T26" fmla="*/ 18 w 18"/>
                  <a:gd name="T27" fmla="*/ 11 h 15"/>
                  <a:gd name="T28" fmla="*/ 15 w 18"/>
                  <a:gd name="T29" fmla="*/ 7 h 15"/>
                  <a:gd name="T30" fmla="*/ 14 w 18"/>
                  <a:gd name="T31" fmla="*/ 3 h 15"/>
                  <a:gd name="T32" fmla="*/ 14 w 18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5">
                    <a:moveTo>
                      <a:pt x="0" y="11"/>
                    </a:moveTo>
                    <a:lnTo>
                      <a:pt x="0" y="11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8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4" y="3"/>
                    </a:lnTo>
                    <a:lnTo>
                      <a:pt x="1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2" name="Freeform 932"/>
              <p:cNvSpPr>
                <a:spLocks/>
              </p:cNvSpPr>
              <p:nvPr/>
            </p:nvSpPr>
            <p:spPr bwMode="auto">
              <a:xfrm>
                <a:off x="7954121" y="3085171"/>
                <a:ext cx="1771" cy="5314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3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3" name="Freeform 933"/>
              <p:cNvSpPr>
                <a:spLocks/>
              </p:cNvSpPr>
              <p:nvPr/>
            </p:nvSpPr>
            <p:spPr bwMode="auto">
              <a:xfrm>
                <a:off x="7955892" y="3083399"/>
                <a:ext cx="9742" cy="1771"/>
              </a:xfrm>
              <a:custGeom>
                <a:avLst/>
                <a:gdLst>
                  <a:gd name="T0" fmla="*/ 0 w 11"/>
                  <a:gd name="T1" fmla="*/ 2 h 2"/>
                  <a:gd name="T2" fmla="*/ 2 w 11"/>
                  <a:gd name="T3" fmla="*/ 1 h 2"/>
                  <a:gd name="T4" fmla="*/ 3 w 11"/>
                  <a:gd name="T5" fmla="*/ 1 h 2"/>
                  <a:gd name="T6" fmla="*/ 4 w 11"/>
                  <a:gd name="T7" fmla="*/ 1 h 2"/>
                  <a:gd name="T8" fmla="*/ 8 w 11"/>
                  <a:gd name="T9" fmla="*/ 0 h 2"/>
                  <a:gd name="T10" fmla="*/ 11 w 1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4" name="Line 934"/>
              <p:cNvSpPr>
                <a:spLocks noChangeShapeType="1"/>
              </p:cNvSpPr>
              <p:nvPr/>
            </p:nvSpPr>
            <p:spPr bwMode="auto">
              <a:xfrm>
                <a:off x="7965634" y="3083399"/>
                <a:ext cx="1771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5" name="Freeform 935"/>
              <p:cNvSpPr>
                <a:spLocks/>
              </p:cNvSpPr>
              <p:nvPr/>
            </p:nvSpPr>
            <p:spPr bwMode="auto">
              <a:xfrm>
                <a:off x="7967405" y="3080742"/>
                <a:ext cx="5314" cy="2657"/>
              </a:xfrm>
              <a:custGeom>
                <a:avLst/>
                <a:gdLst>
                  <a:gd name="T0" fmla="*/ 0 w 6"/>
                  <a:gd name="T1" fmla="*/ 3 h 3"/>
                  <a:gd name="T2" fmla="*/ 1 w 6"/>
                  <a:gd name="T3" fmla="*/ 3 h 3"/>
                  <a:gd name="T4" fmla="*/ 2 w 6"/>
                  <a:gd name="T5" fmla="*/ 3 h 3"/>
                  <a:gd name="T6" fmla="*/ 4 w 6"/>
                  <a:gd name="T7" fmla="*/ 1 h 3"/>
                  <a:gd name="T8" fmla="*/ 4 w 6"/>
                  <a:gd name="T9" fmla="*/ 1 h 3"/>
                  <a:gd name="T10" fmla="*/ 5 w 6"/>
                  <a:gd name="T11" fmla="*/ 0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6" name="Freeform 936"/>
              <p:cNvSpPr>
                <a:spLocks/>
              </p:cNvSpPr>
              <p:nvPr/>
            </p:nvSpPr>
            <p:spPr bwMode="auto">
              <a:xfrm>
                <a:off x="7972719" y="3078085"/>
                <a:ext cx="14170" cy="2657"/>
              </a:xfrm>
              <a:custGeom>
                <a:avLst/>
                <a:gdLst>
                  <a:gd name="T0" fmla="*/ 0 w 16"/>
                  <a:gd name="T1" fmla="*/ 3 h 3"/>
                  <a:gd name="T2" fmla="*/ 3 w 16"/>
                  <a:gd name="T3" fmla="*/ 1 h 3"/>
                  <a:gd name="T4" fmla="*/ 7 w 16"/>
                  <a:gd name="T5" fmla="*/ 1 h 3"/>
                  <a:gd name="T6" fmla="*/ 10 w 16"/>
                  <a:gd name="T7" fmla="*/ 1 h 3"/>
                  <a:gd name="T8" fmla="*/ 15 w 16"/>
                  <a:gd name="T9" fmla="*/ 0 h 3"/>
                  <a:gd name="T10" fmla="*/ 16 w 1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">
                    <a:moveTo>
                      <a:pt x="0" y="3"/>
                    </a:moveTo>
                    <a:lnTo>
                      <a:pt x="3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7" name="Freeform 937"/>
              <p:cNvSpPr>
                <a:spLocks/>
              </p:cNvSpPr>
              <p:nvPr/>
            </p:nvSpPr>
            <p:spPr bwMode="auto">
              <a:xfrm>
                <a:off x="7928437" y="3090484"/>
                <a:ext cx="25684" cy="1771"/>
              </a:xfrm>
              <a:custGeom>
                <a:avLst/>
                <a:gdLst>
                  <a:gd name="T0" fmla="*/ 0 w 29"/>
                  <a:gd name="T1" fmla="*/ 2 h 2"/>
                  <a:gd name="T2" fmla="*/ 2 w 29"/>
                  <a:gd name="T3" fmla="*/ 1 h 2"/>
                  <a:gd name="T4" fmla="*/ 3 w 29"/>
                  <a:gd name="T5" fmla="*/ 1 h 2"/>
                  <a:gd name="T6" fmla="*/ 4 w 29"/>
                  <a:gd name="T7" fmla="*/ 1 h 2"/>
                  <a:gd name="T8" fmla="*/ 7 w 29"/>
                  <a:gd name="T9" fmla="*/ 2 h 2"/>
                  <a:gd name="T10" fmla="*/ 8 w 29"/>
                  <a:gd name="T11" fmla="*/ 2 h 2"/>
                  <a:gd name="T12" fmla="*/ 8 w 29"/>
                  <a:gd name="T13" fmla="*/ 2 h 2"/>
                  <a:gd name="T14" fmla="*/ 10 w 29"/>
                  <a:gd name="T15" fmla="*/ 1 h 2"/>
                  <a:gd name="T16" fmla="*/ 12 w 29"/>
                  <a:gd name="T17" fmla="*/ 1 h 2"/>
                  <a:gd name="T18" fmla="*/ 15 w 29"/>
                  <a:gd name="T19" fmla="*/ 1 h 2"/>
                  <a:gd name="T20" fmla="*/ 17 w 29"/>
                  <a:gd name="T21" fmla="*/ 1 h 2"/>
                  <a:gd name="T22" fmla="*/ 18 w 29"/>
                  <a:gd name="T23" fmla="*/ 2 h 2"/>
                  <a:gd name="T24" fmla="*/ 19 w 29"/>
                  <a:gd name="T25" fmla="*/ 2 h 2"/>
                  <a:gd name="T26" fmla="*/ 21 w 29"/>
                  <a:gd name="T27" fmla="*/ 2 h 2"/>
                  <a:gd name="T28" fmla="*/ 22 w 29"/>
                  <a:gd name="T29" fmla="*/ 2 h 2"/>
                  <a:gd name="T30" fmla="*/ 25 w 29"/>
                  <a:gd name="T31" fmla="*/ 1 h 2"/>
                  <a:gd name="T32" fmla="*/ 26 w 29"/>
                  <a:gd name="T33" fmla="*/ 1 h 2"/>
                  <a:gd name="T34" fmla="*/ 27 w 29"/>
                  <a:gd name="T35" fmla="*/ 0 h 2"/>
                  <a:gd name="T36" fmla="*/ 29 w 29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">
                    <a:moveTo>
                      <a:pt x="0" y="2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8" name="Freeform 938"/>
              <p:cNvSpPr>
                <a:spLocks/>
              </p:cNvSpPr>
              <p:nvPr/>
            </p:nvSpPr>
            <p:spPr bwMode="auto">
              <a:xfrm>
                <a:off x="7923123" y="3092256"/>
                <a:ext cx="5314" cy="2657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3 h 3"/>
                  <a:gd name="T4" fmla="*/ 1 w 6"/>
                  <a:gd name="T5" fmla="*/ 2 h 3"/>
                  <a:gd name="T6" fmla="*/ 2 w 6"/>
                  <a:gd name="T7" fmla="*/ 2 h 3"/>
                  <a:gd name="T8" fmla="*/ 4 w 6"/>
                  <a:gd name="T9" fmla="*/ 0 h 3"/>
                  <a:gd name="T10" fmla="*/ 6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9" name="Freeform 939"/>
              <p:cNvSpPr>
                <a:spLocks/>
              </p:cNvSpPr>
              <p:nvPr/>
            </p:nvSpPr>
            <p:spPr bwMode="auto">
              <a:xfrm>
                <a:off x="7900982" y="3095798"/>
                <a:ext cx="22141" cy="11513"/>
              </a:xfrm>
              <a:custGeom>
                <a:avLst/>
                <a:gdLst>
                  <a:gd name="T0" fmla="*/ 0 w 25"/>
                  <a:gd name="T1" fmla="*/ 13 h 13"/>
                  <a:gd name="T2" fmla="*/ 2 w 25"/>
                  <a:gd name="T3" fmla="*/ 13 h 13"/>
                  <a:gd name="T4" fmla="*/ 6 w 25"/>
                  <a:gd name="T5" fmla="*/ 10 h 13"/>
                  <a:gd name="T6" fmla="*/ 7 w 25"/>
                  <a:gd name="T7" fmla="*/ 8 h 13"/>
                  <a:gd name="T8" fmla="*/ 7 w 25"/>
                  <a:gd name="T9" fmla="*/ 6 h 13"/>
                  <a:gd name="T10" fmla="*/ 8 w 25"/>
                  <a:gd name="T11" fmla="*/ 6 h 13"/>
                  <a:gd name="T12" fmla="*/ 8 w 25"/>
                  <a:gd name="T13" fmla="*/ 6 h 13"/>
                  <a:gd name="T14" fmla="*/ 10 w 25"/>
                  <a:gd name="T15" fmla="*/ 6 h 13"/>
                  <a:gd name="T16" fmla="*/ 11 w 25"/>
                  <a:gd name="T17" fmla="*/ 6 h 13"/>
                  <a:gd name="T18" fmla="*/ 12 w 25"/>
                  <a:gd name="T19" fmla="*/ 6 h 13"/>
                  <a:gd name="T20" fmla="*/ 14 w 25"/>
                  <a:gd name="T21" fmla="*/ 7 h 13"/>
                  <a:gd name="T22" fmla="*/ 16 w 25"/>
                  <a:gd name="T23" fmla="*/ 8 h 13"/>
                  <a:gd name="T24" fmla="*/ 18 w 25"/>
                  <a:gd name="T25" fmla="*/ 8 h 13"/>
                  <a:gd name="T26" fmla="*/ 18 w 25"/>
                  <a:gd name="T27" fmla="*/ 7 h 13"/>
                  <a:gd name="T28" fmla="*/ 19 w 25"/>
                  <a:gd name="T29" fmla="*/ 7 h 13"/>
                  <a:gd name="T30" fmla="*/ 21 w 25"/>
                  <a:gd name="T31" fmla="*/ 6 h 13"/>
                  <a:gd name="T32" fmla="*/ 23 w 25"/>
                  <a:gd name="T33" fmla="*/ 4 h 13"/>
                  <a:gd name="T34" fmla="*/ 25 w 25"/>
                  <a:gd name="T35" fmla="*/ 2 h 13"/>
                  <a:gd name="T36" fmla="*/ 25 w 25"/>
                  <a:gd name="T37" fmla="*/ 0 h 13"/>
                  <a:gd name="T38" fmla="*/ 25 w 25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2" y="13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3" y="4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0" name="Freeform 940"/>
              <p:cNvSpPr>
                <a:spLocks/>
              </p:cNvSpPr>
              <p:nvPr/>
            </p:nvSpPr>
            <p:spPr bwMode="auto">
              <a:xfrm>
                <a:off x="7923123" y="3094913"/>
                <a:ext cx="0" cy="886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1" name="Freeform 941"/>
              <p:cNvSpPr>
                <a:spLocks/>
              </p:cNvSpPr>
              <p:nvPr/>
            </p:nvSpPr>
            <p:spPr bwMode="auto">
              <a:xfrm>
                <a:off x="7842529" y="3107312"/>
                <a:ext cx="58453" cy="12399"/>
              </a:xfrm>
              <a:custGeom>
                <a:avLst/>
                <a:gdLst>
                  <a:gd name="T0" fmla="*/ 0 w 66"/>
                  <a:gd name="T1" fmla="*/ 13 h 14"/>
                  <a:gd name="T2" fmla="*/ 0 w 66"/>
                  <a:gd name="T3" fmla="*/ 13 h 14"/>
                  <a:gd name="T4" fmla="*/ 1 w 66"/>
                  <a:gd name="T5" fmla="*/ 14 h 14"/>
                  <a:gd name="T6" fmla="*/ 3 w 66"/>
                  <a:gd name="T7" fmla="*/ 14 h 14"/>
                  <a:gd name="T8" fmla="*/ 6 w 66"/>
                  <a:gd name="T9" fmla="*/ 14 h 14"/>
                  <a:gd name="T10" fmla="*/ 11 w 66"/>
                  <a:gd name="T11" fmla="*/ 12 h 14"/>
                  <a:gd name="T12" fmla="*/ 12 w 66"/>
                  <a:gd name="T13" fmla="*/ 12 h 14"/>
                  <a:gd name="T14" fmla="*/ 14 w 66"/>
                  <a:gd name="T15" fmla="*/ 12 h 14"/>
                  <a:gd name="T16" fmla="*/ 15 w 66"/>
                  <a:gd name="T17" fmla="*/ 10 h 14"/>
                  <a:gd name="T18" fmla="*/ 16 w 66"/>
                  <a:gd name="T19" fmla="*/ 10 h 14"/>
                  <a:gd name="T20" fmla="*/ 18 w 66"/>
                  <a:gd name="T21" fmla="*/ 9 h 14"/>
                  <a:gd name="T22" fmla="*/ 19 w 66"/>
                  <a:gd name="T23" fmla="*/ 9 h 14"/>
                  <a:gd name="T24" fmla="*/ 23 w 66"/>
                  <a:gd name="T25" fmla="*/ 8 h 14"/>
                  <a:gd name="T26" fmla="*/ 26 w 66"/>
                  <a:gd name="T27" fmla="*/ 6 h 14"/>
                  <a:gd name="T28" fmla="*/ 30 w 66"/>
                  <a:gd name="T29" fmla="*/ 6 h 14"/>
                  <a:gd name="T30" fmla="*/ 34 w 66"/>
                  <a:gd name="T31" fmla="*/ 6 h 14"/>
                  <a:gd name="T32" fmla="*/ 38 w 66"/>
                  <a:gd name="T33" fmla="*/ 6 h 14"/>
                  <a:gd name="T34" fmla="*/ 41 w 66"/>
                  <a:gd name="T35" fmla="*/ 6 h 14"/>
                  <a:gd name="T36" fmla="*/ 42 w 66"/>
                  <a:gd name="T37" fmla="*/ 6 h 14"/>
                  <a:gd name="T38" fmla="*/ 45 w 66"/>
                  <a:gd name="T39" fmla="*/ 6 h 14"/>
                  <a:gd name="T40" fmla="*/ 46 w 66"/>
                  <a:gd name="T41" fmla="*/ 6 h 14"/>
                  <a:gd name="T42" fmla="*/ 55 w 66"/>
                  <a:gd name="T43" fmla="*/ 6 h 14"/>
                  <a:gd name="T44" fmla="*/ 57 w 66"/>
                  <a:gd name="T45" fmla="*/ 5 h 14"/>
                  <a:gd name="T46" fmla="*/ 57 w 66"/>
                  <a:gd name="T47" fmla="*/ 5 h 14"/>
                  <a:gd name="T48" fmla="*/ 61 w 66"/>
                  <a:gd name="T49" fmla="*/ 5 h 14"/>
                  <a:gd name="T50" fmla="*/ 62 w 66"/>
                  <a:gd name="T51" fmla="*/ 4 h 14"/>
                  <a:gd name="T52" fmla="*/ 66 w 66"/>
                  <a:gd name="T5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14">
                    <a:moveTo>
                      <a:pt x="0" y="13"/>
                    </a:move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3" y="8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55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61" y="5"/>
                    </a:lnTo>
                    <a:lnTo>
                      <a:pt x="62" y="4"/>
                    </a:lnTo>
                    <a:lnTo>
                      <a:pt x="66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2" name="Line 942"/>
              <p:cNvSpPr>
                <a:spLocks noChangeShapeType="1"/>
              </p:cNvSpPr>
              <p:nvPr/>
            </p:nvSpPr>
            <p:spPr bwMode="auto">
              <a:xfrm>
                <a:off x="7838986" y="3119711"/>
                <a:ext cx="0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3" name="Line 943"/>
              <p:cNvSpPr>
                <a:spLocks noChangeShapeType="1"/>
              </p:cNvSpPr>
              <p:nvPr/>
            </p:nvSpPr>
            <p:spPr bwMode="auto">
              <a:xfrm>
                <a:off x="7838986" y="3119711"/>
                <a:ext cx="886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4" name="Freeform 944"/>
              <p:cNvSpPr>
                <a:spLocks/>
              </p:cNvSpPr>
              <p:nvPr/>
            </p:nvSpPr>
            <p:spPr bwMode="auto">
              <a:xfrm>
                <a:off x="7770792" y="3122368"/>
                <a:ext cx="20370" cy="10628"/>
              </a:xfrm>
              <a:custGeom>
                <a:avLst/>
                <a:gdLst>
                  <a:gd name="T0" fmla="*/ 0 w 23"/>
                  <a:gd name="T1" fmla="*/ 0 h 12"/>
                  <a:gd name="T2" fmla="*/ 2 w 23"/>
                  <a:gd name="T3" fmla="*/ 3 h 12"/>
                  <a:gd name="T4" fmla="*/ 6 w 23"/>
                  <a:gd name="T5" fmla="*/ 5 h 12"/>
                  <a:gd name="T6" fmla="*/ 11 w 23"/>
                  <a:gd name="T7" fmla="*/ 8 h 12"/>
                  <a:gd name="T8" fmla="*/ 15 w 23"/>
                  <a:gd name="T9" fmla="*/ 10 h 12"/>
                  <a:gd name="T10" fmla="*/ 19 w 23"/>
                  <a:gd name="T11" fmla="*/ 11 h 12"/>
                  <a:gd name="T12" fmla="*/ 23 w 2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lnTo>
                      <a:pt x="2" y="3"/>
                    </a:lnTo>
                    <a:lnTo>
                      <a:pt x="6" y="5"/>
                    </a:lnTo>
                    <a:lnTo>
                      <a:pt x="11" y="8"/>
                    </a:lnTo>
                    <a:lnTo>
                      <a:pt x="15" y="10"/>
                    </a:lnTo>
                    <a:lnTo>
                      <a:pt x="19" y="11"/>
                    </a:lnTo>
                    <a:lnTo>
                      <a:pt x="23" y="1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5" name="Freeform 945"/>
              <p:cNvSpPr>
                <a:spLocks/>
              </p:cNvSpPr>
              <p:nvPr/>
            </p:nvSpPr>
            <p:spPr bwMode="auto">
              <a:xfrm>
                <a:off x="7791161" y="3119711"/>
                <a:ext cx="47825" cy="13285"/>
              </a:xfrm>
              <a:custGeom>
                <a:avLst/>
                <a:gdLst>
                  <a:gd name="T0" fmla="*/ 0 w 54"/>
                  <a:gd name="T1" fmla="*/ 15 h 15"/>
                  <a:gd name="T2" fmla="*/ 3 w 54"/>
                  <a:gd name="T3" fmla="*/ 15 h 15"/>
                  <a:gd name="T4" fmla="*/ 6 w 54"/>
                  <a:gd name="T5" fmla="*/ 15 h 15"/>
                  <a:gd name="T6" fmla="*/ 8 w 54"/>
                  <a:gd name="T7" fmla="*/ 15 h 15"/>
                  <a:gd name="T8" fmla="*/ 12 w 54"/>
                  <a:gd name="T9" fmla="*/ 14 h 15"/>
                  <a:gd name="T10" fmla="*/ 15 w 54"/>
                  <a:gd name="T11" fmla="*/ 14 h 15"/>
                  <a:gd name="T12" fmla="*/ 22 w 54"/>
                  <a:gd name="T13" fmla="*/ 13 h 15"/>
                  <a:gd name="T14" fmla="*/ 28 w 54"/>
                  <a:gd name="T15" fmla="*/ 11 h 15"/>
                  <a:gd name="T16" fmla="*/ 34 w 54"/>
                  <a:gd name="T17" fmla="*/ 11 h 15"/>
                  <a:gd name="T18" fmla="*/ 39 w 54"/>
                  <a:gd name="T19" fmla="*/ 10 h 15"/>
                  <a:gd name="T20" fmla="*/ 47 w 54"/>
                  <a:gd name="T21" fmla="*/ 8 h 15"/>
                  <a:gd name="T22" fmla="*/ 51 w 54"/>
                  <a:gd name="T23" fmla="*/ 7 h 15"/>
                  <a:gd name="T24" fmla="*/ 51 w 54"/>
                  <a:gd name="T25" fmla="*/ 7 h 15"/>
                  <a:gd name="T26" fmla="*/ 51 w 54"/>
                  <a:gd name="T27" fmla="*/ 6 h 15"/>
                  <a:gd name="T28" fmla="*/ 51 w 54"/>
                  <a:gd name="T29" fmla="*/ 4 h 15"/>
                  <a:gd name="T30" fmla="*/ 51 w 54"/>
                  <a:gd name="T31" fmla="*/ 4 h 15"/>
                  <a:gd name="T32" fmla="*/ 51 w 54"/>
                  <a:gd name="T33" fmla="*/ 3 h 15"/>
                  <a:gd name="T34" fmla="*/ 53 w 54"/>
                  <a:gd name="T35" fmla="*/ 2 h 15"/>
                  <a:gd name="T36" fmla="*/ 54 w 54"/>
                  <a:gd name="T3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15">
                    <a:moveTo>
                      <a:pt x="0" y="15"/>
                    </a:moveTo>
                    <a:lnTo>
                      <a:pt x="3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2" y="13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9" y="10"/>
                    </a:lnTo>
                    <a:lnTo>
                      <a:pt x="47" y="8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3" y="2"/>
                    </a:lnTo>
                    <a:lnTo>
                      <a:pt x="5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6" name="Freeform 946"/>
              <p:cNvSpPr>
                <a:spLocks/>
              </p:cNvSpPr>
              <p:nvPr/>
            </p:nvSpPr>
            <p:spPr bwMode="auto">
              <a:xfrm>
                <a:off x="7740679" y="3112626"/>
                <a:ext cx="5314" cy="2657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2 h 3"/>
                  <a:gd name="T4" fmla="*/ 4 w 6"/>
                  <a:gd name="T5" fmla="*/ 2 h 3"/>
                  <a:gd name="T6" fmla="*/ 6 w 6"/>
                  <a:gd name="T7" fmla="*/ 2 h 3"/>
                  <a:gd name="T8" fmla="*/ 6 w 6"/>
                  <a:gd name="T9" fmla="*/ 3 h 3"/>
                  <a:gd name="T10" fmla="*/ 6 w 6"/>
                  <a:gd name="T11" fmla="*/ 3 h 3"/>
                  <a:gd name="T12" fmla="*/ 6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7" name="Freeform 947"/>
              <p:cNvSpPr>
                <a:spLocks/>
              </p:cNvSpPr>
              <p:nvPr/>
            </p:nvSpPr>
            <p:spPr bwMode="auto">
              <a:xfrm>
                <a:off x="7745993" y="3115283"/>
                <a:ext cx="3543" cy="886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1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1" y="1"/>
                    </a:lnTo>
                    <a:lnTo>
                      <a:pt x="4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8" name="Freeform 948"/>
              <p:cNvSpPr>
                <a:spLocks/>
              </p:cNvSpPr>
              <p:nvPr/>
            </p:nvSpPr>
            <p:spPr bwMode="auto">
              <a:xfrm>
                <a:off x="7749536" y="3116168"/>
                <a:ext cx="18599" cy="5314"/>
              </a:xfrm>
              <a:custGeom>
                <a:avLst/>
                <a:gdLst>
                  <a:gd name="T0" fmla="*/ 0 w 21"/>
                  <a:gd name="T1" fmla="*/ 0 h 6"/>
                  <a:gd name="T2" fmla="*/ 1 w 21"/>
                  <a:gd name="T3" fmla="*/ 2 h 6"/>
                  <a:gd name="T4" fmla="*/ 5 w 21"/>
                  <a:gd name="T5" fmla="*/ 2 h 6"/>
                  <a:gd name="T6" fmla="*/ 8 w 21"/>
                  <a:gd name="T7" fmla="*/ 2 h 6"/>
                  <a:gd name="T8" fmla="*/ 11 w 21"/>
                  <a:gd name="T9" fmla="*/ 2 h 6"/>
                  <a:gd name="T10" fmla="*/ 13 w 21"/>
                  <a:gd name="T11" fmla="*/ 2 h 6"/>
                  <a:gd name="T12" fmla="*/ 15 w 21"/>
                  <a:gd name="T13" fmla="*/ 3 h 6"/>
                  <a:gd name="T14" fmla="*/ 19 w 21"/>
                  <a:gd name="T15" fmla="*/ 4 h 6"/>
                  <a:gd name="T16" fmla="*/ 21 w 2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9" y="4"/>
                    </a:lnTo>
                    <a:lnTo>
                      <a:pt x="21" y="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9" name="Freeform 949"/>
              <p:cNvSpPr>
                <a:spLocks/>
              </p:cNvSpPr>
              <p:nvPr/>
            </p:nvSpPr>
            <p:spPr bwMode="auto">
              <a:xfrm>
                <a:off x="7768135" y="3121482"/>
                <a:ext cx="1771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0" name="Line 950"/>
              <p:cNvSpPr>
                <a:spLocks noChangeShapeType="1"/>
              </p:cNvSpPr>
              <p:nvPr/>
            </p:nvSpPr>
            <p:spPr bwMode="auto">
              <a:xfrm>
                <a:off x="7769906" y="3121482"/>
                <a:ext cx="886" cy="886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1" name="Freeform 951"/>
              <p:cNvSpPr>
                <a:spLocks/>
              </p:cNvSpPr>
              <p:nvPr/>
            </p:nvSpPr>
            <p:spPr bwMode="auto">
              <a:xfrm>
                <a:off x="7644144" y="3092256"/>
                <a:ext cx="6200" cy="8856"/>
              </a:xfrm>
              <a:custGeom>
                <a:avLst/>
                <a:gdLst>
                  <a:gd name="T0" fmla="*/ 1 w 7"/>
                  <a:gd name="T1" fmla="*/ 8 h 10"/>
                  <a:gd name="T2" fmla="*/ 1 w 7"/>
                  <a:gd name="T3" fmla="*/ 10 h 10"/>
                  <a:gd name="T4" fmla="*/ 3 w 7"/>
                  <a:gd name="T5" fmla="*/ 10 h 10"/>
                  <a:gd name="T6" fmla="*/ 3 w 7"/>
                  <a:gd name="T7" fmla="*/ 8 h 10"/>
                  <a:gd name="T8" fmla="*/ 3 w 7"/>
                  <a:gd name="T9" fmla="*/ 7 h 10"/>
                  <a:gd name="T10" fmla="*/ 4 w 7"/>
                  <a:gd name="T11" fmla="*/ 6 h 10"/>
                  <a:gd name="T12" fmla="*/ 4 w 7"/>
                  <a:gd name="T13" fmla="*/ 4 h 10"/>
                  <a:gd name="T14" fmla="*/ 3 w 7"/>
                  <a:gd name="T15" fmla="*/ 3 h 10"/>
                  <a:gd name="T16" fmla="*/ 3 w 7"/>
                  <a:gd name="T17" fmla="*/ 2 h 10"/>
                  <a:gd name="T18" fmla="*/ 0 w 7"/>
                  <a:gd name="T19" fmla="*/ 2 h 10"/>
                  <a:gd name="T20" fmla="*/ 0 w 7"/>
                  <a:gd name="T21" fmla="*/ 2 h 10"/>
                  <a:gd name="T22" fmla="*/ 0 w 7"/>
                  <a:gd name="T23" fmla="*/ 0 h 10"/>
                  <a:gd name="T24" fmla="*/ 0 w 7"/>
                  <a:gd name="T25" fmla="*/ 0 h 10"/>
                  <a:gd name="T26" fmla="*/ 1 w 7"/>
                  <a:gd name="T27" fmla="*/ 0 h 10"/>
                  <a:gd name="T28" fmla="*/ 1 w 7"/>
                  <a:gd name="T29" fmla="*/ 0 h 10"/>
                  <a:gd name="T30" fmla="*/ 3 w 7"/>
                  <a:gd name="T31" fmla="*/ 0 h 10"/>
                  <a:gd name="T32" fmla="*/ 3 w 7"/>
                  <a:gd name="T33" fmla="*/ 0 h 10"/>
                  <a:gd name="T34" fmla="*/ 4 w 7"/>
                  <a:gd name="T35" fmla="*/ 2 h 10"/>
                  <a:gd name="T36" fmla="*/ 5 w 7"/>
                  <a:gd name="T37" fmla="*/ 2 h 10"/>
                  <a:gd name="T38" fmla="*/ 5 w 7"/>
                  <a:gd name="T39" fmla="*/ 2 h 10"/>
                  <a:gd name="T40" fmla="*/ 7 w 7"/>
                  <a:gd name="T4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lnTo>
                      <a:pt x="1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2" name="Freeform 952"/>
              <p:cNvSpPr>
                <a:spLocks/>
              </p:cNvSpPr>
              <p:nvPr/>
            </p:nvSpPr>
            <p:spPr bwMode="auto">
              <a:xfrm>
                <a:off x="7627317" y="3088713"/>
                <a:ext cx="3543" cy="177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3 w 4"/>
                  <a:gd name="T5" fmla="*/ 2 h 2"/>
                  <a:gd name="T6" fmla="*/ 4 w 4"/>
                  <a:gd name="T7" fmla="*/ 2 h 2"/>
                  <a:gd name="T8" fmla="*/ 4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3" name="Freeform 953"/>
              <p:cNvSpPr>
                <a:spLocks/>
              </p:cNvSpPr>
              <p:nvPr/>
            </p:nvSpPr>
            <p:spPr bwMode="auto">
              <a:xfrm>
                <a:off x="7650343" y="3094913"/>
                <a:ext cx="16827" cy="10628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3 h 12"/>
                  <a:gd name="T6" fmla="*/ 0 w 19"/>
                  <a:gd name="T7" fmla="*/ 5 h 12"/>
                  <a:gd name="T8" fmla="*/ 0 w 19"/>
                  <a:gd name="T9" fmla="*/ 5 h 12"/>
                  <a:gd name="T10" fmla="*/ 0 w 19"/>
                  <a:gd name="T11" fmla="*/ 5 h 12"/>
                  <a:gd name="T12" fmla="*/ 1 w 19"/>
                  <a:gd name="T13" fmla="*/ 5 h 12"/>
                  <a:gd name="T14" fmla="*/ 3 w 19"/>
                  <a:gd name="T15" fmla="*/ 5 h 12"/>
                  <a:gd name="T16" fmla="*/ 3 w 19"/>
                  <a:gd name="T17" fmla="*/ 4 h 12"/>
                  <a:gd name="T18" fmla="*/ 4 w 19"/>
                  <a:gd name="T19" fmla="*/ 4 h 12"/>
                  <a:gd name="T20" fmla="*/ 7 w 19"/>
                  <a:gd name="T21" fmla="*/ 3 h 12"/>
                  <a:gd name="T22" fmla="*/ 8 w 19"/>
                  <a:gd name="T23" fmla="*/ 3 h 12"/>
                  <a:gd name="T24" fmla="*/ 11 w 19"/>
                  <a:gd name="T25" fmla="*/ 4 h 12"/>
                  <a:gd name="T26" fmla="*/ 12 w 19"/>
                  <a:gd name="T27" fmla="*/ 4 h 12"/>
                  <a:gd name="T28" fmla="*/ 12 w 19"/>
                  <a:gd name="T29" fmla="*/ 4 h 12"/>
                  <a:gd name="T30" fmla="*/ 12 w 19"/>
                  <a:gd name="T31" fmla="*/ 7 h 12"/>
                  <a:gd name="T32" fmla="*/ 11 w 19"/>
                  <a:gd name="T33" fmla="*/ 8 h 12"/>
                  <a:gd name="T34" fmla="*/ 11 w 19"/>
                  <a:gd name="T35" fmla="*/ 8 h 12"/>
                  <a:gd name="T36" fmla="*/ 11 w 19"/>
                  <a:gd name="T37" fmla="*/ 9 h 12"/>
                  <a:gd name="T38" fmla="*/ 11 w 19"/>
                  <a:gd name="T39" fmla="*/ 9 h 12"/>
                  <a:gd name="T40" fmla="*/ 12 w 19"/>
                  <a:gd name="T41" fmla="*/ 9 h 12"/>
                  <a:gd name="T42" fmla="*/ 15 w 19"/>
                  <a:gd name="T43" fmla="*/ 9 h 12"/>
                  <a:gd name="T44" fmla="*/ 16 w 19"/>
                  <a:gd name="T45" fmla="*/ 9 h 12"/>
                  <a:gd name="T46" fmla="*/ 17 w 19"/>
                  <a:gd name="T47" fmla="*/ 9 h 12"/>
                  <a:gd name="T48" fmla="*/ 17 w 19"/>
                  <a:gd name="T49" fmla="*/ 11 h 12"/>
                  <a:gd name="T50" fmla="*/ 19 w 19"/>
                  <a:gd name="T51" fmla="*/ 12 h 12"/>
                  <a:gd name="T52" fmla="*/ 19 w 19"/>
                  <a:gd name="T5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9" y="12"/>
                    </a:lnTo>
                    <a:lnTo>
                      <a:pt x="19" y="1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4" name="Freeform 954"/>
              <p:cNvSpPr>
                <a:spLocks/>
              </p:cNvSpPr>
              <p:nvPr/>
            </p:nvSpPr>
            <p:spPr bwMode="auto">
              <a:xfrm>
                <a:off x="7630859" y="3090484"/>
                <a:ext cx="14170" cy="8856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1 h 10"/>
                  <a:gd name="T4" fmla="*/ 2 w 16"/>
                  <a:gd name="T5" fmla="*/ 2 h 10"/>
                  <a:gd name="T6" fmla="*/ 3 w 16"/>
                  <a:gd name="T7" fmla="*/ 2 h 10"/>
                  <a:gd name="T8" fmla="*/ 3 w 16"/>
                  <a:gd name="T9" fmla="*/ 4 h 10"/>
                  <a:gd name="T10" fmla="*/ 3 w 16"/>
                  <a:gd name="T11" fmla="*/ 4 h 10"/>
                  <a:gd name="T12" fmla="*/ 2 w 16"/>
                  <a:gd name="T13" fmla="*/ 4 h 10"/>
                  <a:gd name="T14" fmla="*/ 2 w 16"/>
                  <a:gd name="T15" fmla="*/ 5 h 10"/>
                  <a:gd name="T16" fmla="*/ 0 w 16"/>
                  <a:gd name="T17" fmla="*/ 5 h 10"/>
                  <a:gd name="T18" fmla="*/ 0 w 16"/>
                  <a:gd name="T19" fmla="*/ 5 h 10"/>
                  <a:gd name="T20" fmla="*/ 2 w 16"/>
                  <a:gd name="T21" fmla="*/ 6 h 10"/>
                  <a:gd name="T22" fmla="*/ 2 w 16"/>
                  <a:gd name="T23" fmla="*/ 6 h 10"/>
                  <a:gd name="T24" fmla="*/ 3 w 16"/>
                  <a:gd name="T25" fmla="*/ 8 h 10"/>
                  <a:gd name="T26" fmla="*/ 4 w 16"/>
                  <a:gd name="T27" fmla="*/ 8 h 10"/>
                  <a:gd name="T28" fmla="*/ 6 w 16"/>
                  <a:gd name="T29" fmla="*/ 6 h 10"/>
                  <a:gd name="T30" fmla="*/ 6 w 16"/>
                  <a:gd name="T31" fmla="*/ 6 h 10"/>
                  <a:gd name="T32" fmla="*/ 7 w 16"/>
                  <a:gd name="T33" fmla="*/ 5 h 10"/>
                  <a:gd name="T34" fmla="*/ 8 w 16"/>
                  <a:gd name="T35" fmla="*/ 4 h 10"/>
                  <a:gd name="T36" fmla="*/ 10 w 16"/>
                  <a:gd name="T37" fmla="*/ 4 h 10"/>
                  <a:gd name="T38" fmla="*/ 11 w 16"/>
                  <a:gd name="T39" fmla="*/ 4 h 10"/>
                  <a:gd name="T40" fmla="*/ 12 w 16"/>
                  <a:gd name="T41" fmla="*/ 5 h 10"/>
                  <a:gd name="T42" fmla="*/ 14 w 16"/>
                  <a:gd name="T43" fmla="*/ 6 h 10"/>
                  <a:gd name="T44" fmla="*/ 15 w 16"/>
                  <a:gd name="T45" fmla="*/ 6 h 10"/>
                  <a:gd name="T46" fmla="*/ 16 w 16"/>
                  <a:gd name="T47" fmla="*/ 6 h 10"/>
                  <a:gd name="T48" fmla="*/ 16 w 16"/>
                  <a:gd name="T49" fmla="*/ 8 h 10"/>
                  <a:gd name="T50" fmla="*/ 16 w 16"/>
                  <a:gd name="T51" fmla="*/ 9 h 10"/>
                  <a:gd name="T52" fmla="*/ 16 w 16"/>
                  <a:gd name="T5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10">
                    <a:moveTo>
                      <a:pt x="0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5" name="Freeform 955"/>
              <p:cNvSpPr>
                <a:spLocks/>
              </p:cNvSpPr>
              <p:nvPr/>
            </p:nvSpPr>
            <p:spPr bwMode="auto">
              <a:xfrm>
                <a:off x="7689312" y="3105540"/>
                <a:ext cx="2657" cy="177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6" name="Freeform 956"/>
              <p:cNvSpPr>
                <a:spLocks/>
              </p:cNvSpPr>
              <p:nvPr/>
            </p:nvSpPr>
            <p:spPr bwMode="auto">
              <a:xfrm>
                <a:off x="7684884" y="3101998"/>
                <a:ext cx="4428" cy="3543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1 w 5"/>
                  <a:gd name="T5" fmla="*/ 0 h 4"/>
                  <a:gd name="T6" fmla="*/ 1 w 5"/>
                  <a:gd name="T7" fmla="*/ 1 h 4"/>
                  <a:gd name="T8" fmla="*/ 1 w 5"/>
                  <a:gd name="T9" fmla="*/ 1 h 4"/>
                  <a:gd name="T10" fmla="*/ 3 w 5"/>
                  <a:gd name="T11" fmla="*/ 3 h 4"/>
                  <a:gd name="T12" fmla="*/ 5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5" y="4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7" name="Freeform 957"/>
              <p:cNvSpPr>
                <a:spLocks/>
              </p:cNvSpPr>
              <p:nvPr/>
            </p:nvSpPr>
            <p:spPr bwMode="auto">
              <a:xfrm>
                <a:off x="7667171" y="3102884"/>
                <a:ext cx="17713" cy="2657"/>
              </a:xfrm>
              <a:custGeom>
                <a:avLst/>
                <a:gdLst>
                  <a:gd name="T0" fmla="*/ 0 w 20"/>
                  <a:gd name="T1" fmla="*/ 3 h 3"/>
                  <a:gd name="T2" fmla="*/ 2 w 20"/>
                  <a:gd name="T3" fmla="*/ 3 h 3"/>
                  <a:gd name="T4" fmla="*/ 4 w 20"/>
                  <a:gd name="T5" fmla="*/ 3 h 3"/>
                  <a:gd name="T6" fmla="*/ 5 w 20"/>
                  <a:gd name="T7" fmla="*/ 3 h 3"/>
                  <a:gd name="T8" fmla="*/ 5 w 20"/>
                  <a:gd name="T9" fmla="*/ 2 h 3"/>
                  <a:gd name="T10" fmla="*/ 16 w 20"/>
                  <a:gd name="T11" fmla="*/ 0 h 3"/>
                  <a:gd name="T12" fmla="*/ 19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0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8" name="Freeform 958"/>
              <p:cNvSpPr>
                <a:spLocks/>
              </p:cNvSpPr>
              <p:nvPr/>
            </p:nvSpPr>
            <p:spPr bwMode="auto">
              <a:xfrm>
                <a:off x="7691969" y="3104655"/>
                <a:ext cx="48711" cy="7971"/>
              </a:xfrm>
              <a:custGeom>
                <a:avLst/>
                <a:gdLst>
                  <a:gd name="T0" fmla="*/ 0 w 55"/>
                  <a:gd name="T1" fmla="*/ 3 h 9"/>
                  <a:gd name="T2" fmla="*/ 1 w 55"/>
                  <a:gd name="T3" fmla="*/ 4 h 9"/>
                  <a:gd name="T4" fmla="*/ 7 w 55"/>
                  <a:gd name="T5" fmla="*/ 4 h 9"/>
                  <a:gd name="T6" fmla="*/ 10 w 55"/>
                  <a:gd name="T7" fmla="*/ 5 h 9"/>
                  <a:gd name="T8" fmla="*/ 10 w 55"/>
                  <a:gd name="T9" fmla="*/ 5 h 9"/>
                  <a:gd name="T10" fmla="*/ 11 w 55"/>
                  <a:gd name="T11" fmla="*/ 4 h 9"/>
                  <a:gd name="T12" fmla="*/ 12 w 55"/>
                  <a:gd name="T13" fmla="*/ 3 h 9"/>
                  <a:gd name="T14" fmla="*/ 14 w 55"/>
                  <a:gd name="T15" fmla="*/ 1 h 9"/>
                  <a:gd name="T16" fmla="*/ 15 w 55"/>
                  <a:gd name="T17" fmla="*/ 0 h 9"/>
                  <a:gd name="T18" fmla="*/ 16 w 55"/>
                  <a:gd name="T19" fmla="*/ 0 h 9"/>
                  <a:gd name="T20" fmla="*/ 16 w 55"/>
                  <a:gd name="T21" fmla="*/ 0 h 9"/>
                  <a:gd name="T22" fmla="*/ 18 w 55"/>
                  <a:gd name="T23" fmla="*/ 0 h 9"/>
                  <a:gd name="T24" fmla="*/ 20 w 55"/>
                  <a:gd name="T25" fmla="*/ 0 h 9"/>
                  <a:gd name="T26" fmla="*/ 23 w 55"/>
                  <a:gd name="T27" fmla="*/ 1 h 9"/>
                  <a:gd name="T28" fmla="*/ 27 w 55"/>
                  <a:gd name="T29" fmla="*/ 3 h 9"/>
                  <a:gd name="T30" fmla="*/ 32 w 55"/>
                  <a:gd name="T31" fmla="*/ 5 h 9"/>
                  <a:gd name="T32" fmla="*/ 35 w 55"/>
                  <a:gd name="T33" fmla="*/ 7 h 9"/>
                  <a:gd name="T34" fmla="*/ 38 w 55"/>
                  <a:gd name="T35" fmla="*/ 8 h 9"/>
                  <a:gd name="T36" fmla="*/ 41 w 55"/>
                  <a:gd name="T37" fmla="*/ 8 h 9"/>
                  <a:gd name="T38" fmla="*/ 45 w 55"/>
                  <a:gd name="T39" fmla="*/ 8 h 9"/>
                  <a:gd name="T40" fmla="*/ 47 w 55"/>
                  <a:gd name="T41" fmla="*/ 8 h 9"/>
                  <a:gd name="T42" fmla="*/ 50 w 55"/>
                  <a:gd name="T43" fmla="*/ 8 h 9"/>
                  <a:gd name="T44" fmla="*/ 55 w 55"/>
                  <a:gd name="T4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9">
                    <a:moveTo>
                      <a:pt x="0" y="3"/>
                    </a:moveTo>
                    <a:lnTo>
                      <a:pt x="1" y="4"/>
                    </a:lnTo>
                    <a:lnTo>
                      <a:pt x="7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2" y="5"/>
                    </a:lnTo>
                    <a:lnTo>
                      <a:pt x="35" y="7"/>
                    </a:lnTo>
                    <a:lnTo>
                      <a:pt x="38" y="8"/>
                    </a:lnTo>
                    <a:lnTo>
                      <a:pt x="41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50" y="8"/>
                    </a:lnTo>
                    <a:lnTo>
                      <a:pt x="55" y="9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9" name="Freeform 959"/>
              <p:cNvSpPr>
                <a:spLocks/>
              </p:cNvSpPr>
              <p:nvPr/>
            </p:nvSpPr>
            <p:spPr bwMode="auto">
              <a:xfrm>
                <a:off x="7637944" y="3080742"/>
                <a:ext cx="1771" cy="886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0" name="Freeform 960"/>
              <p:cNvSpPr>
                <a:spLocks/>
              </p:cNvSpPr>
              <p:nvPr/>
            </p:nvSpPr>
            <p:spPr bwMode="auto">
              <a:xfrm>
                <a:off x="7627317" y="3081628"/>
                <a:ext cx="13285" cy="9742"/>
              </a:xfrm>
              <a:custGeom>
                <a:avLst/>
                <a:gdLst>
                  <a:gd name="T0" fmla="*/ 12 w 15"/>
                  <a:gd name="T1" fmla="*/ 0 h 11"/>
                  <a:gd name="T2" fmla="*/ 12 w 15"/>
                  <a:gd name="T3" fmla="*/ 2 h 11"/>
                  <a:gd name="T4" fmla="*/ 12 w 15"/>
                  <a:gd name="T5" fmla="*/ 2 h 11"/>
                  <a:gd name="T6" fmla="*/ 12 w 15"/>
                  <a:gd name="T7" fmla="*/ 2 h 11"/>
                  <a:gd name="T8" fmla="*/ 14 w 15"/>
                  <a:gd name="T9" fmla="*/ 3 h 11"/>
                  <a:gd name="T10" fmla="*/ 15 w 15"/>
                  <a:gd name="T11" fmla="*/ 3 h 11"/>
                  <a:gd name="T12" fmla="*/ 15 w 15"/>
                  <a:gd name="T13" fmla="*/ 4 h 11"/>
                  <a:gd name="T14" fmla="*/ 15 w 15"/>
                  <a:gd name="T15" fmla="*/ 4 h 11"/>
                  <a:gd name="T16" fmla="*/ 14 w 15"/>
                  <a:gd name="T17" fmla="*/ 6 h 11"/>
                  <a:gd name="T18" fmla="*/ 14 w 15"/>
                  <a:gd name="T19" fmla="*/ 6 h 11"/>
                  <a:gd name="T20" fmla="*/ 12 w 15"/>
                  <a:gd name="T21" fmla="*/ 6 h 11"/>
                  <a:gd name="T22" fmla="*/ 10 w 15"/>
                  <a:gd name="T23" fmla="*/ 4 h 11"/>
                  <a:gd name="T24" fmla="*/ 8 w 15"/>
                  <a:gd name="T25" fmla="*/ 4 h 11"/>
                  <a:gd name="T26" fmla="*/ 7 w 15"/>
                  <a:gd name="T27" fmla="*/ 6 h 11"/>
                  <a:gd name="T28" fmla="*/ 7 w 15"/>
                  <a:gd name="T29" fmla="*/ 6 h 11"/>
                  <a:gd name="T30" fmla="*/ 7 w 15"/>
                  <a:gd name="T31" fmla="*/ 6 h 11"/>
                  <a:gd name="T32" fmla="*/ 7 w 15"/>
                  <a:gd name="T33" fmla="*/ 7 h 11"/>
                  <a:gd name="T34" fmla="*/ 8 w 15"/>
                  <a:gd name="T35" fmla="*/ 7 h 11"/>
                  <a:gd name="T36" fmla="*/ 8 w 15"/>
                  <a:gd name="T37" fmla="*/ 8 h 11"/>
                  <a:gd name="T38" fmla="*/ 10 w 15"/>
                  <a:gd name="T39" fmla="*/ 8 h 11"/>
                  <a:gd name="T40" fmla="*/ 11 w 15"/>
                  <a:gd name="T41" fmla="*/ 8 h 11"/>
                  <a:gd name="T42" fmla="*/ 11 w 15"/>
                  <a:gd name="T43" fmla="*/ 10 h 11"/>
                  <a:gd name="T44" fmla="*/ 11 w 15"/>
                  <a:gd name="T45" fmla="*/ 10 h 11"/>
                  <a:gd name="T46" fmla="*/ 11 w 15"/>
                  <a:gd name="T47" fmla="*/ 11 h 11"/>
                  <a:gd name="T48" fmla="*/ 10 w 15"/>
                  <a:gd name="T49" fmla="*/ 11 h 11"/>
                  <a:gd name="T50" fmla="*/ 8 w 15"/>
                  <a:gd name="T51" fmla="*/ 11 h 11"/>
                  <a:gd name="T52" fmla="*/ 8 w 15"/>
                  <a:gd name="T53" fmla="*/ 11 h 11"/>
                  <a:gd name="T54" fmla="*/ 7 w 15"/>
                  <a:gd name="T55" fmla="*/ 11 h 11"/>
                  <a:gd name="T56" fmla="*/ 7 w 15"/>
                  <a:gd name="T57" fmla="*/ 10 h 11"/>
                  <a:gd name="T58" fmla="*/ 6 w 15"/>
                  <a:gd name="T59" fmla="*/ 8 h 11"/>
                  <a:gd name="T60" fmla="*/ 6 w 15"/>
                  <a:gd name="T61" fmla="*/ 7 h 11"/>
                  <a:gd name="T62" fmla="*/ 6 w 15"/>
                  <a:gd name="T63" fmla="*/ 6 h 11"/>
                  <a:gd name="T64" fmla="*/ 4 w 15"/>
                  <a:gd name="T65" fmla="*/ 6 h 11"/>
                  <a:gd name="T66" fmla="*/ 4 w 15"/>
                  <a:gd name="T67" fmla="*/ 4 h 11"/>
                  <a:gd name="T68" fmla="*/ 3 w 15"/>
                  <a:gd name="T69" fmla="*/ 4 h 11"/>
                  <a:gd name="T70" fmla="*/ 2 w 15"/>
                  <a:gd name="T71" fmla="*/ 6 h 11"/>
                  <a:gd name="T72" fmla="*/ 0 w 15"/>
                  <a:gd name="T73" fmla="*/ 6 h 11"/>
                  <a:gd name="T74" fmla="*/ 0 w 15"/>
                  <a:gd name="T7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1">
                    <a:moveTo>
                      <a:pt x="12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1" name="Freeform 961"/>
              <p:cNvSpPr>
                <a:spLocks/>
              </p:cNvSpPr>
              <p:nvPr/>
            </p:nvSpPr>
            <p:spPr bwMode="auto">
              <a:xfrm>
                <a:off x="7626431" y="3066572"/>
                <a:ext cx="886" cy="886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2" name="Freeform 962"/>
              <p:cNvSpPr>
                <a:spLocks/>
              </p:cNvSpPr>
              <p:nvPr/>
            </p:nvSpPr>
            <p:spPr bwMode="auto">
              <a:xfrm>
                <a:off x="7626431" y="3063915"/>
                <a:ext cx="4428" cy="2657"/>
              </a:xfrm>
              <a:custGeom>
                <a:avLst/>
                <a:gdLst>
                  <a:gd name="T0" fmla="*/ 1 w 5"/>
                  <a:gd name="T1" fmla="*/ 3 h 3"/>
                  <a:gd name="T2" fmla="*/ 1 w 5"/>
                  <a:gd name="T3" fmla="*/ 3 h 3"/>
                  <a:gd name="T4" fmla="*/ 0 w 5"/>
                  <a:gd name="T5" fmla="*/ 1 h 3"/>
                  <a:gd name="T6" fmla="*/ 0 w 5"/>
                  <a:gd name="T7" fmla="*/ 0 h 3"/>
                  <a:gd name="T8" fmla="*/ 0 w 5"/>
                  <a:gd name="T9" fmla="*/ 0 h 3"/>
                  <a:gd name="T10" fmla="*/ 0 w 5"/>
                  <a:gd name="T11" fmla="*/ 0 h 3"/>
                  <a:gd name="T12" fmla="*/ 1 w 5"/>
                  <a:gd name="T13" fmla="*/ 0 h 3"/>
                  <a:gd name="T14" fmla="*/ 1 w 5"/>
                  <a:gd name="T15" fmla="*/ 0 h 3"/>
                  <a:gd name="T16" fmla="*/ 3 w 5"/>
                  <a:gd name="T17" fmla="*/ 1 h 3"/>
                  <a:gd name="T18" fmla="*/ 5 w 5"/>
                  <a:gd name="T19" fmla="*/ 1 h 3"/>
                  <a:gd name="T20" fmla="*/ 5 w 5"/>
                  <a:gd name="T21" fmla="*/ 3 h 3"/>
                  <a:gd name="T22" fmla="*/ 5 w 5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3" name="Freeform 963"/>
              <p:cNvSpPr>
                <a:spLocks/>
              </p:cNvSpPr>
              <p:nvPr/>
            </p:nvSpPr>
            <p:spPr bwMode="auto">
              <a:xfrm>
                <a:off x="7630859" y="3066572"/>
                <a:ext cx="0" cy="886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4" name="Freeform 964"/>
              <p:cNvSpPr>
                <a:spLocks/>
              </p:cNvSpPr>
              <p:nvPr/>
            </p:nvSpPr>
            <p:spPr bwMode="auto">
              <a:xfrm>
                <a:off x="7630859" y="3066572"/>
                <a:ext cx="10628" cy="14170"/>
              </a:xfrm>
              <a:custGeom>
                <a:avLst/>
                <a:gdLst>
                  <a:gd name="T0" fmla="*/ 0 w 12"/>
                  <a:gd name="T1" fmla="*/ 1 h 16"/>
                  <a:gd name="T2" fmla="*/ 0 w 12"/>
                  <a:gd name="T3" fmla="*/ 1 h 16"/>
                  <a:gd name="T4" fmla="*/ 0 w 12"/>
                  <a:gd name="T5" fmla="*/ 2 h 16"/>
                  <a:gd name="T6" fmla="*/ 2 w 12"/>
                  <a:gd name="T7" fmla="*/ 4 h 16"/>
                  <a:gd name="T8" fmla="*/ 2 w 12"/>
                  <a:gd name="T9" fmla="*/ 4 h 16"/>
                  <a:gd name="T10" fmla="*/ 3 w 12"/>
                  <a:gd name="T11" fmla="*/ 2 h 16"/>
                  <a:gd name="T12" fmla="*/ 3 w 12"/>
                  <a:gd name="T13" fmla="*/ 1 h 16"/>
                  <a:gd name="T14" fmla="*/ 3 w 12"/>
                  <a:gd name="T15" fmla="*/ 1 h 16"/>
                  <a:gd name="T16" fmla="*/ 4 w 12"/>
                  <a:gd name="T17" fmla="*/ 0 h 16"/>
                  <a:gd name="T18" fmla="*/ 6 w 12"/>
                  <a:gd name="T19" fmla="*/ 0 h 16"/>
                  <a:gd name="T20" fmla="*/ 6 w 12"/>
                  <a:gd name="T21" fmla="*/ 0 h 16"/>
                  <a:gd name="T22" fmla="*/ 7 w 12"/>
                  <a:gd name="T23" fmla="*/ 1 h 16"/>
                  <a:gd name="T24" fmla="*/ 8 w 12"/>
                  <a:gd name="T25" fmla="*/ 1 h 16"/>
                  <a:gd name="T26" fmla="*/ 8 w 12"/>
                  <a:gd name="T27" fmla="*/ 2 h 16"/>
                  <a:gd name="T28" fmla="*/ 8 w 12"/>
                  <a:gd name="T29" fmla="*/ 2 h 16"/>
                  <a:gd name="T30" fmla="*/ 7 w 12"/>
                  <a:gd name="T31" fmla="*/ 2 h 16"/>
                  <a:gd name="T32" fmla="*/ 7 w 12"/>
                  <a:gd name="T33" fmla="*/ 2 h 16"/>
                  <a:gd name="T34" fmla="*/ 6 w 12"/>
                  <a:gd name="T35" fmla="*/ 4 h 16"/>
                  <a:gd name="T36" fmla="*/ 6 w 12"/>
                  <a:gd name="T37" fmla="*/ 4 h 16"/>
                  <a:gd name="T38" fmla="*/ 7 w 12"/>
                  <a:gd name="T39" fmla="*/ 5 h 16"/>
                  <a:gd name="T40" fmla="*/ 8 w 12"/>
                  <a:gd name="T41" fmla="*/ 5 h 16"/>
                  <a:gd name="T42" fmla="*/ 10 w 12"/>
                  <a:gd name="T43" fmla="*/ 5 h 16"/>
                  <a:gd name="T44" fmla="*/ 10 w 12"/>
                  <a:gd name="T45" fmla="*/ 5 h 16"/>
                  <a:gd name="T46" fmla="*/ 10 w 12"/>
                  <a:gd name="T47" fmla="*/ 8 h 16"/>
                  <a:gd name="T48" fmla="*/ 10 w 12"/>
                  <a:gd name="T49" fmla="*/ 9 h 16"/>
                  <a:gd name="T50" fmla="*/ 10 w 12"/>
                  <a:gd name="T51" fmla="*/ 9 h 16"/>
                  <a:gd name="T52" fmla="*/ 10 w 12"/>
                  <a:gd name="T53" fmla="*/ 10 h 16"/>
                  <a:gd name="T54" fmla="*/ 10 w 12"/>
                  <a:gd name="T55" fmla="*/ 12 h 16"/>
                  <a:gd name="T56" fmla="*/ 10 w 12"/>
                  <a:gd name="T57" fmla="*/ 12 h 16"/>
                  <a:gd name="T58" fmla="*/ 11 w 12"/>
                  <a:gd name="T59" fmla="*/ 12 h 16"/>
                  <a:gd name="T60" fmla="*/ 12 w 12"/>
                  <a:gd name="T61" fmla="*/ 13 h 16"/>
                  <a:gd name="T62" fmla="*/ 12 w 12"/>
                  <a:gd name="T63" fmla="*/ 13 h 16"/>
                  <a:gd name="T64" fmla="*/ 12 w 12"/>
                  <a:gd name="T65" fmla="*/ 13 h 16"/>
                  <a:gd name="T66" fmla="*/ 12 w 12"/>
                  <a:gd name="T67" fmla="*/ 14 h 16"/>
                  <a:gd name="T68" fmla="*/ 11 w 12"/>
                  <a:gd name="T69" fmla="*/ 14 h 16"/>
                  <a:gd name="T70" fmla="*/ 10 w 12"/>
                  <a:gd name="T71" fmla="*/ 14 h 16"/>
                  <a:gd name="T72" fmla="*/ 10 w 12"/>
                  <a:gd name="T73" fmla="*/ 14 h 16"/>
                  <a:gd name="T74" fmla="*/ 10 w 12"/>
                  <a:gd name="T7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" h="16">
                    <a:moveTo>
                      <a:pt x="0" y="1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6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5" name="Freeform 965"/>
              <p:cNvSpPr>
                <a:spLocks/>
              </p:cNvSpPr>
              <p:nvPr/>
            </p:nvSpPr>
            <p:spPr bwMode="auto">
              <a:xfrm>
                <a:off x="7620231" y="3066572"/>
                <a:ext cx="4428" cy="0"/>
              </a:xfrm>
              <a:custGeom>
                <a:avLst/>
                <a:gdLst>
                  <a:gd name="T0" fmla="*/ 0 w 5"/>
                  <a:gd name="T1" fmla="*/ 0 w 5"/>
                  <a:gd name="T2" fmla="*/ 1 w 5"/>
                  <a:gd name="T3" fmla="*/ 3 w 5"/>
                  <a:gd name="T4" fmla="*/ 4 w 5"/>
                  <a:gd name="T5" fmla="*/ 5 w 5"/>
                  <a:gd name="T6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6" name="Freeform 966"/>
              <p:cNvSpPr>
                <a:spLocks/>
              </p:cNvSpPr>
              <p:nvPr/>
            </p:nvSpPr>
            <p:spPr bwMode="auto">
              <a:xfrm>
                <a:off x="7624660" y="3066572"/>
                <a:ext cx="0" cy="886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7" name="Freeform 967"/>
              <p:cNvSpPr>
                <a:spLocks/>
              </p:cNvSpPr>
              <p:nvPr/>
            </p:nvSpPr>
            <p:spPr bwMode="auto">
              <a:xfrm>
                <a:off x="7624660" y="3067458"/>
                <a:ext cx="1771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48" name="Line 988"/>
              <p:cNvSpPr>
                <a:spLocks noChangeShapeType="1"/>
              </p:cNvSpPr>
              <p:nvPr/>
            </p:nvSpPr>
            <p:spPr bwMode="auto">
              <a:xfrm>
                <a:off x="7996632" y="3078971"/>
                <a:ext cx="1771" cy="1771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9" name="Freeform 989"/>
              <p:cNvSpPr>
                <a:spLocks/>
              </p:cNvSpPr>
              <p:nvPr/>
            </p:nvSpPr>
            <p:spPr bwMode="auto">
              <a:xfrm>
                <a:off x="7994860" y="3078971"/>
                <a:ext cx="1771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0" name="Freeform 990"/>
              <p:cNvSpPr>
                <a:spLocks/>
              </p:cNvSpPr>
              <p:nvPr/>
            </p:nvSpPr>
            <p:spPr bwMode="auto">
              <a:xfrm>
                <a:off x="7991318" y="3078971"/>
                <a:ext cx="3543" cy="0"/>
              </a:xfrm>
              <a:custGeom>
                <a:avLst/>
                <a:gdLst>
                  <a:gd name="T0" fmla="*/ 0 w 4"/>
                  <a:gd name="T1" fmla="*/ 0 w 4"/>
                  <a:gd name="T2" fmla="*/ 1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1" name="Line 991"/>
              <p:cNvSpPr>
                <a:spLocks noChangeShapeType="1"/>
              </p:cNvSpPr>
              <p:nvPr/>
            </p:nvSpPr>
            <p:spPr bwMode="auto">
              <a:xfrm>
                <a:off x="7986890" y="3078085"/>
                <a:ext cx="1771" cy="0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2" name="Freeform 992"/>
              <p:cNvSpPr>
                <a:spLocks/>
              </p:cNvSpPr>
              <p:nvPr/>
            </p:nvSpPr>
            <p:spPr bwMode="auto">
              <a:xfrm>
                <a:off x="7988661" y="3078085"/>
                <a:ext cx="2657" cy="886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5" name="Freeform 995"/>
              <p:cNvSpPr>
                <a:spLocks/>
              </p:cNvSpPr>
              <p:nvPr/>
            </p:nvSpPr>
            <p:spPr bwMode="auto">
              <a:xfrm>
                <a:off x="7998403" y="3080742"/>
                <a:ext cx="4428" cy="2657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2 w 5"/>
                  <a:gd name="T5" fmla="*/ 0 h 3"/>
                  <a:gd name="T6" fmla="*/ 4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3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6" name="Freeform 996"/>
              <p:cNvSpPr>
                <a:spLocks/>
              </p:cNvSpPr>
              <p:nvPr/>
            </p:nvSpPr>
            <p:spPr bwMode="auto">
              <a:xfrm>
                <a:off x="7558236" y="3020518"/>
                <a:ext cx="7085" cy="9742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1 w 8"/>
                  <a:gd name="T5" fmla="*/ 0 h 11"/>
                  <a:gd name="T6" fmla="*/ 1 w 8"/>
                  <a:gd name="T7" fmla="*/ 0 h 11"/>
                  <a:gd name="T8" fmla="*/ 1 w 8"/>
                  <a:gd name="T9" fmla="*/ 2 h 11"/>
                  <a:gd name="T10" fmla="*/ 1 w 8"/>
                  <a:gd name="T11" fmla="*/ 3 h 11"/>
                  <a:gd name="T12" fmla="*/ 1 w 8"/>
                  <a:gd name="T13" fmla="*/ 3 h 11"/>
                  <a:gd name="T14" fmla="*/ 1 w 8"/>
                  <a:gd name="T15" fmla="*/ 3 h 11"/>
                  <a:gd name="T16" fmla="*/ 0 w 8"/>
                  <a:gd name="T17" fmla="*/ 3 h 11"/>
                  <a:gd name="T18" fmla="*/ 0 w 8"/>
                  <a:gd name="T19" fmla="*/ 3 h 11"/>
                  <a:gd name="T20" fmla="*/ 0 w 8"/>
                  <a:gd name="T21" fmla="*/ 4 h 11"/>
                  <a:gd name="T22" fmla="*/ 0 w 8"/>
                  <a:gd name="T23" fmla="*/ 4 h 11"/>
                  <a:gd name="T24" fmla="*/ 1 w 8"/>
                  <a:gd name="T25" fmla="*/ 4 h 11"/>
                  <a:gd name="T26" fmla="*/ 1 w 8"/>
                  <a:gd name="T27" fmla="*/ 4 h 11"/>
                  <a:gd name="T28" fmla="*/ 3 w 8"/>
                  <a:gd name="T29" fmla="*/ 4 h 11"/>
                  <a:gd name="T30" fmla="*/ 3 w 8"/>
                  <a:gd name="T31" fmla="*/ 4 h 11"/>
                  <a:gd name="T32" fmla="*/ 3 w 8"/>
                  <a:gd name="T33" fmla="*/ 4 h 11"/>
                  <a:gd name="T34" fmla="*/ 4 w 8"/>
                  <a:gd name="T35" fmla="*/ 4 h 11"/>
                  <a:gd name="T36" fmla="*/ 5 w 8"/>
                  <a:gd name="T37" fmla="*/ 4 h 11"/>
                  <a:gd name="T38" fmla="*/ 5 w 8"/>
                  <a:gd name="T39" fmla="*/ 4 h 11"/>
                  <a:gd name="T40" fmla="*/ 5 w 8"/>
                  <a:gd name="T41" fmla="*/ 4 h 11"/>
                  <a:gd name="T42" fmla="*/ 5 w 8"/>
                  <a:gd name="T43" fmla="*/ 4 h 11"/>
                  <a:gd name="T44" fmla="*/ 5 w 8"/>
                  <a:gd name="T45" fmla="*/ 3 h 11"/>
                  <a:gd name="T46" fmla="*/ 5 w 8"/>
                  <a:gd name="T47" fmla="*/ 3 h 11"/>
                  <a:gd name="T48" fmla="*/ 5 w 8"/>
                  <a:gd name="T49" fmla="*/ 3 h 11"/>
                  <a:gd name="T50" fmla="*/ 5 w 8"/>
                  <a:gd name="T51" fmla="*/ 3 h 11"/>
                  <a:gd name="T52" fmla="*/ 8 w 8"/>
                  <a:gd name="T53" fmla="*/ 3 h 11"/>
                  <a:gd name="T54" fmla="*/ 8 w 8"/>
                  <a:gd name="T55" fmla="*/ 4 h 11"/>
                  <a:gd name="T56" fmla="*/ 8 w 8"/>
                  <a:gd name="T57" fmla="*/ 6 h 11"/>
                  <a:gd name="T58" fmla="*/ 8 w 8"/>
                  <a:gd name="T59" fmla="*/ 6 h 11"/>
                  <a:gd name="T60" fmla="*/ 8 w 8"/>
                  <a:gd name="T61" fmla="*/ 7 h 11"/>
                  <a:gd name="T62" fmla="*/ 8 w 8"/>
                  <a:gd name="T63" fmla="*/ 7 h 11"/>
                  <a:gd name="T64" fmla="*/ 8 w 8"/>
                  <a:gd name="T65" fmla="*/ 8 h 11"/>
                  <a:gd name="T66" fmla="*/ 8 w 8"/>
                  <a:gd name="T67" fmla="*/ 8 h 11"/>
                  <a:gd name="T68" fmla="*/ 8 w 8"/>
                  <a:gd name="T69" fmla="*/ 10 h 11"/>
                  <a:gd name="T70" fmla="*/ 8 w 8"/>
                  <a:gd name="T71" fmla="*/ 10 h 11"/>
                  <a:gd name="T72" fmla="*/ 8 w 8"/>
                  <a:gd name="T73" fmla="*/ 10 h 11"/>
                  <a:gd name="T74" fmla="*/ 7 w 8"/>
                  <a:gd name="T75" fmla="*/ 11 h 11"/>
                  <a:gd name="T76" fmla="*/ 5 w 8"/>
                  <a:gd name="T77" fmla="*/ 11 h 11"/>
                  <a:gd name="T78" fmla="*/ 3 w 8"/>
                  <a:gd name="T79" fmla="*/ 11 h 11"/>
                  <a:gd name="T80" fmla="*/ 1 w 8"/>
                  <a:gd name="T81" fmla="*/ 11 h 11"/>
                  <a:gd name="T82" fmla="*/ 0 w 8"/>
                  <a:gd name="T83" fmla="*/ 11 h 11"/>
                  <a:gd name="T84" fmla="*/ 0 w 8"/>
                  <a:gd name="T85" fmla="*/ 11 h 11"/>
                  <a:gd name="T86" fmla="*/ 0 w 8"/>
                  <a:gd name="T87" fmla="*/ 11 h 11"/>
                  <a:gd name="T88" fmla="*/ 0 w 8"/>
                  <a:gd name="T8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57" name="Line 997"/>
              <p:cNvSpPr>
                <a:spLocks noChangeShapeType="1"/>
              </p:cNvSpPr>
              <p:nvPr/>
            </p:nvSpPr>
            <p:spPr bwMode="auto">
              <a:xfrm>
                <a:off x="7558236" y="3030260"/>
                <a:ext cx="0" cy="886"/>
              </a:xfrm>
              <a:prstGeom prst="line">
                <a:avLst/>
              </a:pr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58" name="Freeform 998"/>
              <p:cNvSpPr>
                <a:spLocks/>
              </p:cNvSpPr>
              <p:nvPr/>
            </p:nvSpPr>
            <p:spPr bwMode="auto">
              <a:xfrm>
                <a:off x="7553808" y="3012547"/>
                <a:ext cx="4428" cy="7971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1 w 5"/>
                  <a:gd name="T9" fmla="*/ 1 h 9"/>
                  <a:gd name="T10" fmla="*/ 1 w 5"/>
                  <a:gd name="T11" fmla="*/ 1 h 9"/>
                  <a:gd name="T12" fmla="*/ 1 w 5"/>
                  <a:gd name="T13" fmla="*/ 3 h 9"/>
                  <a:gd name="T14" fmla="*/ 2 w 5"/>
                  <a:gd name="T15" fmla="*/ 3 h 9"/>
                  <a:gd name="T16" fmla="*/ 2 w 5"/>
                  <a:gd name="T17" fmla="*/ 3 h 9"/>
                  <a:gd name="T18" fmla="*/ 4 w 5"/>
                  <a:gd name="T19" fmla="*/ 3 h 9"/>
                  <a:gd name="T20" fmla="*/ 4 w 5"/>
                  <a:gd name="T21" fmla="*/ 5 h 9"/>
                  <a:gd name="T22" fmla="*/ 4 w 5"/>
                  <a:gd name="T23" fmla="*/ 5 h 9"/>
                  <a:gd name="T24" fmla="*/ 4 w 5"/>
                  <a:gd name="T25" fmla="*/ 5 h 9"/>
                  <a:gd name="T26" fmla="*/ 4 w 5"/>
                  <a:gd name="T27" fmla="*/ 7 h 9"/>
                  <a:gd name="T28" fmla="*/ 4 w 5"/>
                  <a:gd name="T29" fmla="*/ 7 h 9"/>
                  <a:gd name="T30" fmla="*/ 4 w 5"/>
                  <a:gd name="T31" fmla="*/ 8 h 9"/>
                  <a:gd name="T32" fmla="*/ 5 w 5"/>
                  <a:gd name="T33" fmla="*/ 8 h 9"/>
                  <a:gd name="T34" fmla="*/ 5 w 5"/>
                  <a:gd name="T35" fmla="*/ 8 h 9"/>
                  <a:gd name="T36" fmla="*/ 5 w 5"/>
                  <a:gd name="T3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9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59" name="Freeform 999"/>
              <p:cNvSpPr>
                <a:spLocks/>
              </p:cNvSpPr>
              <p:nvPr/>
            </p:nvSpPr>
            <p:spPr bwMode="auto">
              <a:xfrm>
                <a:off x="7558236" y="3031146"/>
                <a:ext cx="9742" cy="4428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0 h 5"/>
                  <a:gd name="T4" fmla="*/ 0 w 11"/>
                  <a:gd name="T5" fmla="*/ 0 h 5"/>
                  <a:gd name="T6" fmla="*/ 1 w 11"/>
                  <a:gd name="T7" fmla="*/ 2 h 5"/>
                  <a:gd name="T8" fmla="*/ 1 w 11"/>
                  <a:gd name="T9" fmla="*/ 2 h 5"/>
                  <a:gd name="T10" fmla="*/ 1 w 11"/>
                  <a:gd name="T11" fmla="*/ 2 h 5"/>
                  <a:gd name="T12" fmla="*/ 3 w 11"/>
                  <a:gd name="T13" fmla="*/ 2 h 5"/>
                  <a:gd name="T14" fmla="*/ 4 w 11"/>
                  <a:gd name="T15" fmla="*/ 3 h 5"/>
                  <a:gd name="T16" fmla="*/ 5 w 11"/>
                  <a:gd name="T17" fmla="*/ 3 h 5"/>
                  <a:gd name="T18" fmla="*/ 5 w 11"/>
                  <a:gd name="T19" fmla="*/ 3 h 5"/>
                  <a:gd name="T20" fmla="*/ 5 w 11"/>
                  <a:gd name="T21" fmla="*/ 5 h 5"/>
                  <a:gd name="T22" fmla="*/ 5 w 11"/>
                  <a:gd name="T23" fmla="*/ 5 h 5"/>
                  <a:gd name="T24" fmla="*/ 5 w 11"/>
                  <a:gd name="T25" fmla="*/ 5 h 5"/>
                  <a:gd name="T26" fmla="*/ 7 w 11"/>
                  <a:gd name="T27" fmla="*/ 5 h 5"/>
                  <a:gd name="T28" fmla="*/ 7 w 11"/>
                  <a:gd name="T29" fmla="*/ 5 h 5"/>
                  <a:gd name="T30" fmla="*/ 8 w 11"/>
                  <a:gd name="T31" fmla="*/ 5 h 5"/>
                  <a:gd name="T32" fmla="*/ 9 w 11"/>
                  <a:gd name="T33" fmla="*/ 5 h 5"/>
                  <a:gd name="T34" fmla="*/ 11 w 11"/>
                  <a:gd name="T35" fmla="*/ 5 h 5"/>
                  <a:gd name="T36" fmla="*/ 11 w 11"/>
                  <a:gd name="T3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5"/>
                    </a:lnTo>
                  </a:path>
                </a:pathLst>
              </a:custGeom>
              <a:noFill/>
              <a:ln w="3175">
                <a:solidFill>
                  <a:srgbClr val="632B8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  <p:sp>
          <p:nvSpPr>
            <p:cNvPr id="760" name="Freeform 1000"/>
            <p:cNvSpPr>
              <a:spLocks/>
            </p:cNvSpPr>
            <p:nvPr/>
          </p:nvSpPr>
          <p:spPr bwMode="auto">
            <a:xfrm>
              <a:off x="7601633" y="3390719"/>
              <a:ext cx="45168" cy="7971"/>
            </a:xfrm>
            <a:custGeom>
              <a:avLst/>
              <a:gdLst>
                <a:gd name="T0" fmla="*/ 51 w 51"/>
                <a:gd name="T1" fmla="*/ 0 h 9"/>
                <a:gd name="T2" fmla="*/ 18 w 51"/>
                <a:gd name="T3" fmla="*/ 5 h 9"/>
                <a:gd name="T4" fmla="*/ 8 w 51"/>
                <a:gd name="T5" fmla="*/ 8 h 9"/>
                <a:gd name="T6" fmla="*/ 0 w 51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9">
                  <a:moveTo>
                    <a:pt x="51" y="0"/>
                  </a:moveTo>
                  <a:lnTo>
                    <a:pt x="18" y="5"/>
                  </a:lnTo>
                  <a:lnTo>
                    <a:pt x="8" y="8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1" name="Line 1001"/>
            <p:cNvSpPr>
              <a:spLocks noChangeShapeType="1"/>
            </p:cNvSpPr>
            <p:nvPr/>
          </p:nvSpPr>
          <p:spPr bwMode="auto">
            <a:xfrm flipH="1">
              <a:off x="7479413" y="3432345"/>
              <a:ext cx="24798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2" name="Freeform 1002"/>
            <p:cNvSpPr>
              <a:spLocks/>
            </p:cNvSpPr>
            <p:nvPr/>
          </p:nvSpPr>
          <p:spPr bwMode="auto">
            <a:xfrm>
              <a:off x="7577720" y="3398690"/>
              <a:ext cx="23912" cy="15942"/>
            </a:xfrm>
            <a:custGeom>
              <a:avLst/>
              <a:gdLst>
                <a:gd name="T0" fmla="*/ 27 w 27"/>
                <a:gd name="T1" fmla="*/ 0 h 18"/>
                <a:gd name="T2" fmla="*/ 16 w 27"/>
                <a:gd name="T3" fmla="*/ 4 h 18"/>
                <a:gd name="T4" fmla="*/ 16 w 27"/>
                <a:gd name="T5" fmla="*/ 4 h 18"/>
                <a:gd name="T6" fmla="*/ 5 w 27"/>
                <a:gd name="T7" fmla="*/ 14 h 18"/>
                <a:gd name="T8" fmla="*/ 0 w 2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5" y="14"/>
                  </a:lnTo>
                  <a:lnTo>
                    <a:pt x="0" y="1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3" name="Freeform 1003"/>
            <p:cNvSpPr>
              <a:spLocks/>
            </p:cNvSpPr>
            <p:nvPr/>
          </p:nvSpPr>
          <p:spPr bwMode="auto">
            <a:xfrm>
              <a:off x="7562664" y="3414632"/>
              <a:ext cx="15056" cy="11513"/>
            </a:xfrm>
            <a:custGeom>
              <a:avLst/>
              <a:gdLst>
                <a:gd name="T0" fmla="*/ 17 w 17"/>
                <a:gd name="T1" fmla="*/ 0 h 13"/>
                <a:gd name="T2" fmla="*/ 3 w 17"/>
                <a:gd name="T3" fmla="*/ 10 h 13"/>
                <a:gd name="T4" fmla="*/ 0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7" y="0"/>
                  </a:moveTo>
                  <a:lnTo>
                    <a:pt x="3" y="10"/>
                  </a:lnTo>
                  <a:lnTo>
                    <a:pt x="0" y="1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4" name="Freeform 1004"/>
            <p:cNvSpPr>
              <a:spLocks/>
            </p:cNvSpPr>
            <p:nvPr/>
          </p:nvSpPr>
          <p:spPr bwMode="auto">
            <a:xfrm>
              <a:off x="7786733" y="3350865"/>
              <a:ext cx="53139" cy="4428"/>
            </a:xfrm>
            <a:custGeom>
              <a:avLst/>
              <a:gdLst>
                <a:gd name="T0" fmla="*/ 60 w 60"/>
                <a:gd name="T1" fmla="*/ 1 h 5"/>
                <a:gd name="T2" fmla="*/ 36 w 60"/>
                <a:gd name="T3" fmla="*/ 1 h 5"/>
                <a:gd name="T4" fmla="*/ 25 w 60"/>
                <a:gd name="T5" fmla="*/ 0 h 5"/>
                <a:gd name="T6" fmla="*/ 0 w 6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">
                  <a:moveTo>
                    <a:pt x="60" y="1"/>
                  </a:moveTo>
                  <a:lnTo>
                    <a:pt x="36" y="1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5" name="Freeform 1005"/>
            <p:cNvSpPr>
              <a:spLocks/>
            </p:cNvSpPr>
            <p:nvPr/>
          </p:nvSpPr>
          <p:spPr bwMode="auto">
            <a:xfrm>
              <a:off x="8071026" y="3302154"/>
              <a:ext cx="30112" cy="1771"/>
            </a:xfrm>
            <a:custGeom>
              <a:avLst/>
              <a:gdLst>
                <a:gd name="T0" fmla="*/ 34 w 34"/>
                <a:gd name="T1" fmla="*/ 0 h 2"/>
                <a:gd name="T2" fmla="*/ 20 w 34"/>
                <a:gd name="T3" fmla="*/ 1 h 2"/>
                <a:gd name="T4" fmla="*/ 0 w 3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lnTo>
                    <a:pt x="20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6" name="Freeform 1006"/>
            <p:cNvSpPr>
              <a:spLocks/>
            </p:cNvSpPr>
            <p:nvPr/>
          </p:nvSpPr>
          <p:spPr bwMode="auto">
            <a:xfrm>
              <a:off x="8101138" y="3292412"/>
              <a:ext cx="68195" cy="9742"/>
            </a:xfrm>
            <a:custGeom>
              <a:avLst/>
              <a:gdLst>
                <a:gd name="T0" fmla="*/ 77 w 77"/>
                <a:gd name="T1" fmla="*/ 0 h 11"/>
                <a:gd name="T2" fmla="*/ 75 w 77"/>
                <a:gd name="T3" fmla="*/ 0 h 11"/>
                <a:gd name="T4" fmla="*/ 42 w 77"/>
                <a:gd name="T5" fmla="*/ 1 h 11"/>
                <a:gd name="T6" fmla="*/ 15 w 77"/>
                <a:gd name="T7" fmla="*/ 5 h 11"/>
                <a:gd name="T8" fmla="*/ 15 w 77"/>
                <a:gd name="T9" fmla="*/ 5 h 11"/>
                <a:gd name="T10" fmla="*/ 0 w 7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75" y="0"/>
                  </a:lnTo>
                  <a:lnTo>
                    <a:pt x="42" y="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0" y="1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7" name="Line 1007"/>
            <p:cNvSpPr>
              <a:spLocks noChangeShapeType="1"/>
            </p:cNvSpPr>
            <p:nvPr/>
          </p:nvSpPr>
          <p:spPr bwMode="auto">
            <a:xfrm flipH="1">
              <a:off x="7722967" y="3361493"/>
              <a:ext cx="13285" cy="354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8" name="Line 1008"/>
            <p:cNvSpPr>
              <a:spLocks noChangeShapeType="1"/>
            </p:cNvSpPr>
            <p:nvPr/>
          </p:nvSpPr>
          <p:spPr bwMode="auto">
            <a:xfrm flipH="1">
              <a:off x="7742451" y="3361493"/>
              <a:ext cx="1417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69" name="Freeform 1010"/>
            <p:cNvSpPr>
              <a:spLocks/>
            </p:cNvSpPr>
            <p:nvPr/>
          </p:nvSpPr>
          <p:spPr bwMode="auto">
            <a:xfrm>
              <a:off x="7736252" y="3361492"/>
              <a:ext cx="6200" cy="0"/>
            </a:xfrm>
            <a:custGeom>
              <a:avLst/>
              <a:gdLst>
                <a:gd name="T0" fmla="*/ 7 w 7"/>
                <a:gd name="T1" fmla="*/ 3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70" name="Freeform 1011"/>
            <p:cNvSpPr>
              <a:spLocks/>
            </p:cNvSpPr>
            <p:nvPr/>
          </p:nvSpPr>
          <p:spPr bwMode="auto">
            <a:xfrm>
              <a:off x="7839872" y="3329609"/>
              <a:ext cx="64653" cy="22141"/>
            </a:xfrm>
            <a:custGeom>
              <a:avLst/>
              <a:gdLst>
                <a:gd name="T0" fmla="*/ 73 w 73"/>
                <a:gd name="T1" fmla="*/ 0 h 25"/>
                <a:gd name="T2" fmla="*/ 69 w 73"/>
                <a:gd name="T3" fmla="*/ 2 h 25"/>
                <a:gd name="T4" fmla="*/ 40 w 73"/>
                <a:gd name="T5" fmla="*/ 17 h 25"/>
                <a:gd name="T6" fmla="*/ 31 w 73"/>
                <a:gd name="T7" fmla="*/ 21 h 25"/>
                <a:gd name="T8" fmla="*/ 15 w 73"/>
                <a:gd name="T9" fmla="*/ 24 h 25"/>
                <a:gd name="T10" fmla="*/ 14 w 73"/>
                <a:gd name="T11" fmla="*/ 24 h 25"/>
                <a:gd name="T12" fmla="*/ 0 w 7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73" y="0"/>
                  </a:moveTo>
                  <a:lnTo>
                    <a:pt x="69" y="2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0" y="2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71" name="Freeform 1012"/>
            <p:cNvSpPr>
              <a:spLocks/>
            </p:cNvSpPr>
            <p:nvPr/>
          </p:nvSpPr>
          <p:spPr bwMode="auto">
            <a:xfrm>
              <a:off x="7904525" y="3298611"/>
              <a:ext cx="166501" cy="30998"/>
            </a:xfrm>
            <a:custGeom>
              <a:avLst/>
              <a:gdLst>
                <a:gd name="T0" fmla="*/ 188 w 188"/>
                <a:gd name="T1" fmla="*/ 6 h 35"/>
                <a:gd name="T2" fmla="*/ 169 w 188"/>
                <a:gd name="T3" fmla="*/ 8 h 35"/>
                <a:gd name="T4" fmla="*/ 161 w 188"/>
                <a:gd name="T5" fmla="*/ 8 h 35"/>
                <a:gd name="T6" fmla="*/ 134 w 188"/>
                <a:gd name="T7" fmla="*/ 14 h 35"/>
                <a:gd name="T8" fmla="*/ 120 w 188"/>
                <a:gd name="T9" fmla="*/ 16 h 35"/>
                <a:gd name="T10" fmla="*/ 112 w 188"/>
                <a:gd name="T11" fmla="*/ 16 h 35"/>
                <a:gd name="T12" fmla="*/ 91 w 188"/>
                <a:gd name="T13" fmla="*/ 10 h 35"/>
                <a:gd name="T14" fmla="*/ 66 w 188"/>
                <a:gd name="T15" fmla="*/ 2 h 35"/>
                <a:gd name="T16" fmla="*/ 61 w 188"/>
                <a:gd name="T17" fmla="*/ 0 h 35"/>
                <a:gd name="T18" fmla="*/ 38 w 188"/>
                <a:gd name="T19" fmla="*/ 13 h 35"/>
                <a:gd name="T20" fmla="*/ 33 w 188"/>
                <a:gd name="T21" fmla="*/ 19 h 35"/>
                <a:gd name="T22" fmla="*/ 31 w 188"/>
                <a:gd name="T23" fmla="*/ 20 h 35"/>
                <a:gd name="T24" fmla="*/ 18 w 188"/>
                <a:gd name="T25" fmla="*/ 32 h 35"/>
                <a:gd name="T26" fmla="*/ 0 w 188"/>
                <a:gd name="T2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35">
                  <a:moveTo>
                    <a:pt x="188" y="6"/>
                  </a:moveTo>
                  <a:lnTo>
                    <a:pt x="169" y="8"/>
                  </a:lnTo>
                  <a:lnTo>
                    <a:pt x="161" y="8"/>
                  </a:lnTo>
                  <a:lnTo>
                    <a:pt x="134" y="14"/>
                  </a:lnTo>
                  <a:lnTo>
                    <a:pt x="120" y="16"/>
                  </a:lnTo>
                  <a:lnTo>
                    <a:pt x="112" y="16"/>
                  </a:lnTo>
                  <a:lnTo>
                    <a:pt x="91" y="10"/>
                  </a:lnTo>
                  <a:lnTo>
                    <a:pt x="66" y="2"/>
                  </a:lnTo>
                  <a:lnTo>
                    <a:pt x="61" y="0"/>
                  </a:lnTo>
                  <a:lnTo>
                    <a:pt x="38" y="13"/>
                  </a:lnTo>
                  <a:lnTo>
                    <a:pt x="33" y="19"/>
                  </a:lnTo>
                  <a:lnTo>
                    <a:pt x="31" y="20"/>
                  </a:lnTo>
                  <a:lnTo>
                    <a:pt x="18" y="32"/>
                  </a:lnTo>
                  <a:lnTo>
                    <a:pt x="0" y="3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72" name="Freeform 1013"/>
            <p:cNvSpPr>
              <a:spLocks/>
            </p:cNvSpPr>
            <p:nvPr/>
          </p:nvSpPr>
          <p:spPr bwMode="auto">
            <a:xfrm>
              <a:off x="7756621" y="3355293"/>
              <a:ext cx="30112" cy="6200"/>
            </a:xfrm>
            <a:custGeom>
              <a:avLst/>
              <a:gdLst>
                <a:gd name="T0" fmla="*/ 34 w 34"/>
                <a:gd name="T1" fmla="*/ 0 h 7"/>
                <a:gd name="T2" fmla="*/ 22 w 34"/>
                <a:gd name="T3" fmla="*/ 2 h 7"/>
                <a:gd name="T4" fmla="*/ 0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lnTo>
                    <a:pt x="22" y="2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1" name="Line 1022"/>
            <p:cNvSpPr>
              <a:spLocks noChangeShapeType="1"/>
            </p:cNvSpPr>
            <p:nvPr/>
          </p:nvSpPr>
          <p:spPr bwMode="auto">
            <a:xfrm flipH="1">
              <a:off x="7544065" y="3426144"/>
              <a:ext cx="185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2" name="Freeform 1023"/>
            <p:cNvSpPr>
              <a:spLocks/>
            </p:cNvSpPr>
            <p:nvPr/>
          </p:nvSpPr>
          <p:spPr bwMode="auto">
            <a:xfrm>
              <a:off x="7521039" y="3427030"/>
              <a:ext cx="23027" cy="1772"/>
            </a:xfrm>
            <a:custGeom>
              <a:avLst/>
              <a:gdLst>
                <a:gd name="T0" fmla="*/ 26 w 26"/>
                <a:gd name="T1" fmla="*/ 0 h 2"/>
                <a:gd name="T2" fmla="*/ 22 w 26"/>
                <a:gd name="T3" fmla="*/ 0 h 2"/>
                <a:gd name="T4" fmla="*/ 1 w 26"/>
                <a:gd name="T5" fmla="*/ 2 h 2"/>
                <a:gd name="T6" fmla="*/ 0 w 2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">
                  <a:moveTo>
                    <a:pt x="26" y="0"/>
                  </a:moveTo>
                  <a:lnTo>
                    <a:pt x="22" y="0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3" name="Freeform 1024"/>
            <p:cNvSpPr>
              <a:spLocks/>
            </p:cNvSpPr>
            <p:nvPr/>
          </p:nvSpPr>
          <p:spPr bwMode="auto">
            <a:xfrm>
              <a:off x="7682227" y="3365034"/>
              <a:ext cx="40739" cy="12399"/>
            </a:xfrm>
            <a:custGeom>
              <a:avLst/>
              <a:gdLst>
                <a:gd name="T0" fmla="*/ 46 w 46"/>
                <a:gd name="T1" fmla="*/ 0 h 14"/>
                <a:gd name="T2" fmla="*/ 30 w 46"/>
                <a:gd name="T3" fmla="*/ 3 h 14"/>
                <a:gd name="T4" fmla="*/ 30 w 46"/>
                <a:gd name="T5" fmla="*/ 3 h 14"/>
                <a:gd name="T6" fmla="*/ 23 w 46"/>
                <a:gd name="T7" fmla="*/ 6 h 14"/>
                <a:gd name="T8" fmla="*/ 19 w 46"/>
                <a:gd name="T9" fmla="*/ 7 h 14"/>
                <a:gd name="T10" fmla="*/ 16 w 46"/>
                <a:gd name="T11" fmla="*/ 8 h 14"/>
                <a:gd name="T12" fmla="*/ 0 w 46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lnTo>
                    <a:pt x="30" y="3"/>
                  </a:lnTo>
                  <a:lnTo>
                    <a:pt x="30" y="3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0" y="1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4" name="Freeform 1025"/>
            <p:cNvSpPr>
              <a:spLocks/>
            </p:cNvSpPr>
            <p:nvPr/>
          </p:nvSpPr>
          <p:spPr bwMode="auto">
            <a:xfrm>
              <a:off x="7646801" y="3377434"/>
              <a:ext cx="35426" cy="13285"/>
            </a:xfrm>
            <a:custGeom>
              <a:avLst/>
              <a:gdLst>
                <a:gd name="T0" fmla="*/ 40 w 40"/>
                <a:gd name="T1" fmla="*/ 0 h 15"/>
                <a:gd name="T2" fmla="*/ 39 w 40"/>
                <a:gd name="T3" fmla="*/ 0 h 15"/>
                <a:gd name="T4" fmla="*/ 11 w 40"/>
                <a:gd name="T5" fmla="*/ 11 h 15"/>
                <a:gd name="T6" fmla="*/ 0 w 40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5">
                  <a:moveTo>
                    <a:pt x="40" y="0"/>
                  </a:moveTo>
                  <a:lnTo>
                    <a:pt x="39" y="0"/>
                  </a:lnTo>
                  <a:lnTo>
                    <a:pt x="11" y="11"/>
                  </a:lnTo>
                  <a:lnTo>
                    <a:pt x="0" y="1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7" name="Freeform 1028"/>
            <p:cNvSpPr>
              <a:spLocks/>
            </p:cNvSpPr>
            <p:nvPr/>
          </p:nvSpPr>
          <p:spPr bwMode="auto">
            <a:xfrm>
              <a:off x="7505983" y="3428801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4 w 17"/>
                <a:gd name="T3" fmla="*/ 3 h 4"/>
                <a:gd name="T4" fmla="*/ 0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4" y="3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88" name="Line 1029"/>
            <p:cNvSpPr>
              <a:spLocks noChangeShapeType="1"/>
            </p:cNvSpPr>
            <p:nvPr/>
          </p:nvSpPr>
          <p:spPr bwMode="auto">
            <a:xfrm flipH="1">
              <a:off x="7504212" y="3432343"/>
              <a:ext cx="1772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1" name="Line 1032"/>
            <p:cNvSpPr>
              <a:spLocks noChangeShapeType="1"/>
            </p:cNvSpPr>
            <p:nvPr/>
          </p:nvSpPr>
          <p:spPr bwMode="auto">
            <a:xfrm flipH="1" flipV="1">
              <a:off x="7358965" y="3425258"/>
              <a:ext cx="8857" cy="7971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2" name="Freeform 1033"/>
            <p:cNvSpPr>
              <a:spLocks/>
            </p:cNvSpPr>
            <p:nvPr/>
          </p:nvSpPr>
          <p:spPr bwMode="auto">
            <a:xfrm>
              <a:off x="7349224" y="3419059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9 w 11"/>
                <a:gd name="T3" fmla="*/ 7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9" y="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3" name="Freeform 1034"/>
            <p:cNvSpPr>
              <a:spLocks/>
            </p:cNvSpPr>
            <p:nvPr/>
          </p:nvSpPr>
          <p:spPr bwMode="auto">
            <a:xfrm>
              <a:off x="7367822" y="3433229"/>
              <a:ext cx="15941" cy="8857"/>
            </a:xfrm>
            <a:custGeom>
              <a:avLst/>
              <a:gdLst>
                <a:gd name="T0" fmla="*/ 18 w 18"/>
                <a:gd name="T1" fmla="*/ 10 h 10"/>
                <a:gd name="T2" fmla="*/ 17 w 18"/>
                <a:gd name="T3" fmla="*/ 10 h 10"/>
                <a:gd name="T4" fmla="*/ 14 w 18"/>
                <a:gd name="T5" fmla="*/ 8 h 10"/>
                <a:gd name="T6" fmla="*/ 0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10"/>
                  </a:moveTo>
                  <a:lnTo>
                    <a:pt x="17" y="10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4" name="Freeform 1035"/>
            <p:cNvSpPr>
              <a:spLocks/>
            </p:cNvSpPr>
            <p:nvPr/>
          </p:nvSpPr>
          <p:spPr bwMode="auto">
            <a:xfrm>
              <a:off x="7383764" y="3442086"/>
              <a:ext cx="10627" cy="1772"/>
            </a:xfrm>
            <a:custGeom>
              <a:avLst/>
              <a:gdLst>
                <a:gd name="T0" fmla="*/ 12 w 12"/>
                <a:gd name="T1" fmla="*/ 2 h 2"/>
                <a:gd name="T2" fmla="*/ 11 w 12"/>
                <a:gd name="T3" fmla="*/ 2 h 2"/>
                <a:gd name="T4" fmla="*/ 0 w 1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5" name="Freeform 1036"/>
            <p:cNvSpPr>
              <a:spLocks/>
            </p:cNvSpPr>
            <p:nvPr/>
          </p:nvSpPr>
          <p:spPr bwMode="auto">
            <a:xfrm>
              <a:off x="7394391" y="3443857"/>
              <a:ext cx="14171" cy="0"/>
            </a:xfrm>
            <a:custGeom>
              <a:avLst/>
              <a:gdLst>
                <a:gd name="T0" fmla="*/ 16 w 16"/>
                <a:gd name="T1" fmla="*/ 4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7" name="Freeform 1038"/>
            <p:cNvSpPr>
              <a:spLocks/>
            </p:cNvSpPr>
            <p:nvPr/>
          </p:nvSpPr>
          <p:spPr bwMode="auto">
            <a:xfrm>
              <a:off x="7461701" y="3438543"/>
              <a:ext cx="10627" cy="1772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2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8" name="Freeform 1039"/>
            <p:cNvSpPr>
              <a:spLocks/>
            </p:cNvSpPr>
            <p:nvPr/>
          </p:nvSpPr>
          <p:spPr bwMode="auto">
            <a:xfrm>
              <a:off x="7453730" y="3440315"/>
              <a:ext cx="7971" cy="1772"/>
            </a:xfrm>
            <a:custGeom>
              <a:avLst/>
              <a:gdLst>
                <a:gd name="T0" fmla="*/ 9 w 9"/>
                <a:gd name="T1" fmla="*/ 0 h 2"/>
                <a:gd name="T2" fmla="*/ 6 w 9"/>
                <a:gd name="T3" fmla="*/ 0 h 2"/>
                <a:gd name="T4" fmla="*/ 0 w 9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799" name="Line 1040"/>
            <p:cNvSpPr>
              <a:spLocks noChangeShapeType="1"/>
            </p:cNvSpPr>
            <p:nvPr/>
          </p:nvSpPr>
          <p:spPr bwMode="auto">
            <a:xfrm flipH="1">
              <a:off x="7417419" y="3442086"/>
              <a:ext cx="36311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0" name="Freeform 1041"/>
            <p:cNvSpPr>
              <a:spLocks/>
            </p:cNvSpPr>
            <p:nvPr/>
          </p:nvSpPr>
          <p:spPr bwMode="auto">
            <a:xfrm>
              <a:off x="7472329" y="3436772"/>
              <a:ext cx="7085" cy="1772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0 h 2"/>
                <a:gd name="T4" fmla="*/ 0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1" name="Freeform 1042"/>
            <p:cNvSpPr>
              <a:spLocks/>
            </p:cNvSpPr>
            <p:nvPr/>
          </p:nvSpPr>
          <p:spPr bwMode="auto">
            <a:xfrm>
              <a:off x="7288113" y="3412859"/>
              <a:ext cx="61109" cy="6200"/>
            </a:xfrm>
            <a:custGeom>
              <a:avLst/>
              <a:gdLst>
                <a:gd name="T0" fmla="*/ 69 w 69"/>
                <a:gd name="T1" fmla="*/ 7 h 7"/>
                <a:gd name="T2" fmla="*/ 62 w 69"/>
                <a:gd name="T3" fmla="*/ 6 h 7"/>
                <a:gd name="T4" fmla="*/ 57 w 69"/>
                <a:gd name="T5" fmla="*/ 3 h 7"/>
                <a:gd name="T6" fmla="*/ 48 w 69"/>
                <a:gd name="T7" fmla="*/ 2 h 7"/>
                <a:gd name="T8" fmla="*/ 32 w 69"/>
                <a:gd name="T9" fmla="*/ 0 h 7"/>
                <a:gd name="T10" fmla="*/ 19 w 69"/>
                <a:gd name="T11" fmla="*/ 0 h 7"/>
                <a:gd name="T12" fmla="*/ 13 w 69"/>
                <a:gd name="T13" fmla="*/ 0 h 7"/>
                <a:gd name="T14" fmla="*/ 0 w 69"/>
                <a:gd name="T15" fmla="*/ 6 h 7"/>
                <a:gd name="T16" fmla="*/ 0 w 69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">
                  <a:moveTo>
                    <a:pt x="69" y="7"/>
                  </a:moveTo>
                  <a:lnTo>
                    <a:pt x="62" y="6"/>
                  </a:lnTo>
                  <a:lnTo>
                    <a:pt x="57" y="3"/>
                  </a:lnTo>
                  <a:lnTo>
                    <a:pt x="48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135678" y="2921325"/>
              <a:ext cx="228498" cy="378173"/>
              <a:chOff x="8135678" y="2921325"/>
              <a:chExt cx="228498" cy="378173"/>
            </a:xfrm>
          </p:grpSpPr>
          <p:sp>
            <p:nvSpPr>
              <p:cNvPr id="348" name="Freeform 587"/>
              <p:cNvSpPr>
                <a:spLocks/>
              </p:cNvSpPr>
              <p:nvPr/>
            </p:nvSpPr>
            <p:spPr bwMode="auto">
              <a:xfrm>
                <a:off x="8150735" y="2921325"/>
                <a:ext cx="8856" cy="14170"/>
              </a:xfrm>
              <a:custGeom>
                <a:avLst/>
                <a:gdLst>
                  <a:gd name="T0" fmla="*/ 0 w 10"/>
                  <a:gd name="T1" fmla="*/ 0 h 16"/>
                  <a:gd name="T2" fmla="*/ 2 w 10"/>
                  <a:gd name="T3" fmla="*/ 0 h 16"/>
                  <a:gd name="T4" fmla="*/ 6 w 10"/>
                  <a:gd name="T5" fmla="*/ 3 h 16"/>
                  <a:gd name="T6" fmla="*/ 8 w 10"/>
                  <a:gd name="T7" fmla="*/ 8 h 16"/>
                  <a:gd name="T8" fmla="*/ 10 w 1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2" y="0"/>
                    </a:lnTo>
                    <a:lnTo>
                      <a:pt x="6" y="3"/>
                    </a:lnTo>
                    <a:lnTo>
                      <a:pt x="8" y="8"/>
                    </a:lnTo>
                    <a:lnTo>
                      <a:pt x="10" y="16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56" name="Freeform 595"/>
              <p:cNvSpPr>
                <a:spLocks/>
              </p:cNvSpPr>
              <p:nvPr/>
            </p:nvSpPr>
            <p:spPr bwMode="auto">
              <a:xfrm>
                <a:off x="8156935" y="3027603"/>
                <a:ext cx="40740" cy="75280"/>
              </a:xfrm>
              <a:custGeom>
                <a:avLst/>
                <a:gdLst>
                  <a:gd name="T0" fmla="*/ 6 w 46"/>
                  <a:gd name="T1" fmla="*/ 0 h 85"/>
                  <a:gd name="T2" fmla="*/ 6 w 46"/>
                  <a:gd name="T3" fmla="*/ 7 h 85"/>
                  <a:gd name="T4" fmla="*/ 10 w 46"/>
                  <a:gd name="T5" fmla="*/ 22 h 85"/>
                  <a:gd name="T6" fmla="*/ 11 w 46"/>
                  <a:gd name="T7" fmla="*/ 31 h 85"/>
                  <a:gd name="T8" fmla="*/ 7 w 46"/>
                  <a:gd name="T9" fmla="*/ 42 h 85"/>
                  <a:gd name="T10" fmla="*/ 6 w 46"/>
                  <a:gd name="T11" fmla="*/ 44 h 85"/>
                  <a:gd name="T12" fmla="*/ 0 w 46"/>
                  <a:gd name="T13" fmla="*/ 52 h 85"/>
                  <a:gd name="T14" fmla="*/ 1 w 46"/>
                  <a:gd name="T15" fmla="*/ 56 h 85"/>
                  <a:gd name="T16" fmla="*/ 1 w 46"/>
                  <a:gd name="T17" fmla="*/ 57 h 85"/>
                  <a:gd name="T18" fmla="*/ 1 w 46"/>
                  <a:gd name="T19" fmla="*/ 60 h 85"/>
                  <a:gd name="T20" fmla="*/ 3 w 46"/>
                  <a:gd name="T21" fmla="*/ 60 h 85"/>
                  <a:gd name="T22" fmla="*/ 6 w 46"/>
                  <a:gd name="T23" fmla="*/ 63 h 85"/>
                  <a:gd name="T24" fmla="*/ 7 w 46"/>
                  <a:gd name="T25" fmla="*/ 64 h 85"/>
                  <a:gd name="T26" fmla="*/ 12 w 46"/>
                  <a:gd name="T27" fmla="*/ 65 h 85"/>
                  <a:gd name="T28" fmla="*/ 14 w 46"/>
                  <a:gd name="T29" fmla="*/ 65 h 85"/>
                  <a:gd name="T30" fmla="*/ 20 w 46"/>
                  <a:gd name="T31" fmla="*/ 68 h 85"/>
                  <a:gd name="T32" fmla="*/ 27 w 46"/>
                  <a:gd name="T33" fmla="*/ 72 h 85"/>
                  <a:gd name="T34" fmla="*/ 28 w 46"/>
                  <a:gd name="T35" fmla="*/ 75 h 85"/>
                  <a:gd name="T36" fmla="*/ 31 w 46"/>
                  <a:gd name="T37" fmla="*/ 77 h 85"/>
                  <a:gd name="T38" fmla="*/ 34 w 46"/>
                  <a:gd name="T39" fmla="*/ 79 h 85"/>
                  <a:gd name="T40" fmla="*/ 37 w 46"/>
                  <a:gd name="T41" fmla="*/ 81 h 85"/>
                  <a:gd name="T42" fmla="*/ 41 w 46"/>
                  <a:gd name="T43" fmla="*/ 83 h 85"/>
                  <a:gd name="T44" fmla="*/ 46 w 46"/>
                  <a:gd name="T4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85">
                    <a:moveTo>
                      <a:pt x="6" y="0"/>
                    </a:moveTo>
                    <a:lnTo>
                      <a:pt x="6" y="7"/>
                    </a:lnTo>
                    <a:lnTo>
                      <a:pt x="10" y="22"/>
                    </a:lnTo>
                    <a:lnTo>
                      <a:pt x="11" y="31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0" y="52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1" y="60"/>
                    </a:lnTo>
                    <a:lnTo>
                      <a:pt x="3" y="60"/>
                    </a:lnTo>
                    <a:lnTo>
                      <a:pt x="6" y="63"/>
                    </a:lnTo>
                    <a:lnTo>
                      <a:pt x="7" y="64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20" y="68"/>
                    </a:lnTo>
                    <a:lnTo>
                      <a:pt x="27" y="72"/>
                    </a:lnTo>
                    <a:lnTo>
                      <a:pt x="28" y="75"/>
                    </a:lnTo>
                    <a:lnTo>
                      <a:pt x="31" y="77"/>
                    </a:lnTo>
                    <a:lnTo>
                      <a:pt x="34" y="79"/>
                    </a:lnTo>
                    <a:lnTo>
                      <a:pt x="37" y="81"/>
                    </a:lnTo>
                    <a:lnTo>
                      <a:pt x="41" y="83"/>
                    </a:lnTo>
                    <a:lnTo>
                      <a:pt x="46" y="85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4" name="Freeform 894"/>
              <p:cNvSpPr>
                <a:spLocks/>
              </p:cNvSpPr>
              <p:nvPr/>
            </p:nvSpPr>
            <p:spPr bwMode="auto">
              <a:xfrm>
                <a:off x="8135678" y="3087827"/>
                <a:ext cx="886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5" name="Freeform 895"/>
              <p:cNvSpPr>
                <a:spLocks/>
              </p:cNvSpPr>
              <p:nvPr/>
            </p:nvSpPr>
            <p:spPr bwMode="auto">
              <a:xfrm>
                <a:off x="8136564" y="3087827"/>
                <a:ext cx="3543" cy="0"/>
              </a:xfrm>
              <a:custGeom>
                <a:avLst/>
                <a:gdLst>
                  <a:gd name="T0" fmla="*/ 0 w 4"/>
                  <a:gd name="T1" fmla="*/ 2 w 4"/>
                  <a:gd name="T2" fmla="*/ 3 w 4"/>
                  <a:gd name="T3" fmla="*/ 4 w 4"/>
                  <a:gd name="T4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6" name="Freeform 896"/>
              <p:cNvSpPr>
                <a:spLocks/>
              </p:cNvSpPr>
              <p:nvPr/>
            </p:nvSpPr>
            <p:spPr bwMode="auto">
              <a:xfrm>
                <a:off x="8140107" y="3087827"/>
                <a:ext cx="1771" cy="886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7" name="Freeform 897"/>
              <p:cNvSpPr>
                <a:spLocks/>
              </p:cNvSpPr>
              <p:nvPr/>
            </p:nvSpPr>
            <p:spPr bwMode="auto">
              <a:xfrm>
                <a:off x="8141878" y="3088713"/>
                <a:ext cx="3543" cy="3543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3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8" name="Freeform 898"/>
              <p:cNvSpPr>
                <a:spLocks/>
              </p:cNvSpPr>
              <p:nvPr/>
            </p:nvSpPr>
            <p:spPr bwMode="auto">
              <a:xfrm>
                <a:off x="8145420" y="3092256"/>
                <a:ext cx="886" cy="265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9" name="Freeform 899"/>
              <p:cNvSpPr>
                <a:spLocks/>
              </p:cNvSpPr>
              <p:nvPr/>
            </p:nvSpPr>
            <p:spPr bwMode="auto">
              <a:xfrm>
                <a:off x="8146306" y="3094027"/>
                <a:ext cx="20370" cy="4428"/>
              </a:xfrm>
              <a:custGeom>
                <a:avLst/>
                <a:gdLst>
                  <a:gd name="T0" fmla="*/ 0 w 23"/>
                  <a:gd name="T1" fmla="*/ 1 h 5"/>
                  <a:gd name="T2" fmla="*/ 1 w 23"/>
                  <a:gd name="T3" fmla="*/ 1 h 5"/>
                  <a:gd name="T4" fmla="*/ 5 w 23"/>
                  <a:gd name="T5" fmla="*/ 2 h 5"/>
                  <a:gd name="T6" fmla="*/ 7 w 23"/>
                  <a:gd name="T7" fmla="*/ 2 h 5"/>
                  <a:gd name="T8" fmla="*/ 8 w 23"/>
                  <a:gd name="T9" fmla="*/ 4 h 5"/>
                  <a:gd name="T10" fmla="*/ 9 w 23"/>
                  <a:gd name="T11" fmla="*/ 5 h 5"/>
                  <a:gd name="T12" fmla="*/ 12 w 23"/>
                  <a:gd name="T13" fmla="*/ 5 h 5"/>
                  <a:gd name="T14" fmla="*/ 13 w 23"/>
                  <a:gd name="T15" fmla="*/ 5 h 5"/>
                  <a:gd name="T16" fmla="*/ 15 w 23"/>
                  <a:gd name="T17" fmla="*/ 5 h 5"/>
                  <a:gd name="T18" fmla="*/ 18 w 23"/>
                  <a:gd name="T19" fmla="*/ 4 h 5"/>
                  <a:gd name="T20" fmla="*/ 18 w 23"/>
                  <a:gd name="T21" fmla="*/ 2 h 5"/>
                  <a:gd name="T22" fmla="*/ 18 w 23"/>
                  <a:gd name="T23" fmla="*/ 1 h 5"/>
                  <a:gd name="T24" fmla="*/ 19 w 23"/>
                  <a:gd name="T25" fmla="*/ 0 h 5"/>
                  <a:gd name="T26" fmla="*/ 20 w 23"/>
                  <a:gd name="T27" fmla="*/ 0 h 5"/>
                  <a:gd name="T28" fmla="*/ 23 w 23"/>
                  <a:gd name="T29" fmla="*/ 0 h 5"/>
                  <a:gd name="T30" fmla="*/ 23 w 23"/>
                  <a:gd name="T3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5">
                    <a:moveTo>
                      <a:pt x="0" y="1"/>
                    </a:moveTo>
                    <a:lnTo>
                      <a:pt x="1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8157820" y="2935495"/>
                <a:ext cx="206356" cy="364003"/>
                <a:chOff x="8157820" y="2935495"/>
                <a:chExt cx="206356" cy="364003"/>
              </a:xfrm>
            </p:grpSpPr>
            <p:sp>
              <p:nvSpPr>
                <p:cNvPr id="349" name="Freeform 588"/>
                <p:cNvSpPr>
                  <a:spLocks/>
                </p:cNvSpPr>
                <p:nvPr/>
              </p:nvSpPr>
              <p:spPr bwMode="auto">
                <a:xfrm>
                  <a:off x="8159592" y="2935495"/>
                  <a:ext cx="6200" cy="15056"/>
                </a:xfrm>
                <a:custGeom>
                  <a:avLst/>
                  <a:gdLst>
                    <a:gd name="T0" fmla="*/ 0 w 7"/>
                    <a:gd name="T1" fmla="*/ 0 h 17"/>
                    <a:gd name="T2" fmla="*/ 1 w 7"/>
                    <a:gd name="T3" fmla="*/ 4 h 17"/>
                    <a:gd name="T4" fmla="*/ 3 w 7"/>
                    <a:gd name="T5" fmla="*/ 7 h 17"/>
                    <a:gd name="T6" fmla="*/ 7 w 7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7" y="17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0" name="Line 589"/>
                <p:cNvSpPr>
                  <a:spLocks noChangeShapeType="1"/>
                </p:cNvSpPr>
                <p:nvPr/>
              </p:nvSpPr>
              <p:spPr bwMode="auto">
                <a:xfrm>
                  <a:off x="8165791" y="2950551"/>
                  <a:ext cx="0" cy="3543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1" name="Line 590"/>
                <p:cNvSpPr>
                  <a:spLocks noChangeShapeType="1"/>
                </p:cNvSpPr>
                <p:nvPr/>
              </p:nvSpPr>
              <p:spPr bwMode="auto">
                <a:xfrm>
                  <a:off x="8165791" y="2954094"/>
                  <a:ext cx="0" cy="5314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2" name="Freeform 591"/>
                <p:cNvSpPr>
                  <a:spLocks/>
                </p:cNvSpPr>
                <p:nvPr/>
              </p:nvSpPr>
              <p:spPr bwMode="auto">
                <a:xfrm>
                  <a:off x="8160477" y="2959408"/>
                  <a:ext cx="5314" cy="15942"/>
                </a:xfrm>
                <a:custGeom>
                  <a:avLst/>
                  <a:gdLst>
                    <a:gd name="T0" fmla="*/ 6 w 6"/>
                    <a:gd name="T1" fmla="*/ 0 h 18"/>
                    <a:gd name="T2" fmla="*/ 4 w 6"/>
                    <a:gd name="T3" fmla="*/ 2 h 18"/>
                    <a:gd name="T4" fmla="*/ 2 w 6"/>
                    <a:gd name="T5" fmla="*/ 3 h 18"/>
                    <a:gd name="T6" fmla="*/ 0 w 6"/>
                    <a:gd name="T7" fmla="*/ 11 h 18"/>
                    <a:gd name="T8" fmla="*/ 2 w 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2" y="18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3" name="Freeform 592"/>
                <p:cNvSpPr>
                  <a:spLocks/>
                </p:cNvSpPr>
                <p:nvPr/>
              </p:nvSpPr>
              <p:spPr bwMode="auto">
                <a:xfrm>
                  <a:off x="8160477" y="2975349"/>
                  <a:ext cx="1771" cy="11513"/>
                </a:xfrm>
                <a:custGeom>
                  <a:avLst/>
                  <a:gdLst>
                    <a:gd name="T0" fmla="*/ 2 w 2"/>
                    <a:gd name="T1" fmla="*/ 0 h 13"/>
                    <a:gd name="T2" fmla="*/ 2 w 2"/>
                    <a:gd name="T3" fmla="*/ 3 h 13"/>
                    <a:gd name="T4" fmla="*/ 2 w 2"/>
                    <a:gd name="T5" fmla="*/ 8 h 13"/>
                    <a:gd name="T6" fmla="*/ 0 w 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2" y="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4" name="Freeform 593"/>
                <p:cNvSpPr>
                  <a:spLocks/>
                </p:cNvSpPr>
                <p:nvPr/>
              </p:nvSpPr>
              <p:spPr bwMode="auto">
                <a:xfrm>
                  <a:off x="8157820" y="2986863"/>
                  <a:ext cx="2657" cy="29226"/>
                </a:xfrm>
                <a:custGeom>
                  <a:avLst/>
                  <a:gdLst>
                    <a:gd name="T0" fmla="*/ 3 w 3"/>
                    <a:gd name="T1" fmla="*/ 0 h 33"/>
                    <a:gd name="T2" fmla="*/ 3 w 3"/>
                    <a:gd name="T3" fmla="*/ 2 h 33"/>
                    <a:gd name="T4" fmla="*/ 3 w 3"/>
                    <a:gd name="T5" fmla="*/ 13 h 33"/>
                    <a:gd name="T6" fmla="*/ 0 w 3"/>
                    <a:gd name="T7" fmla="*/ 19 h 33"/>
                    <a:gd name="T8" fmla="*/ 0 w 3"/>
                    <a:gd name="T9" fmla="*/ 22 h 33"/>
                    <a:gd name="T10" fmla="*/ 0 w 3"/>
                    <a:gd name="T11" fmla="*/ 26 h 33"/>
                    <a:gd name="T12" fmla="*/ 0 w 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3" y="13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5" name="Freeform 594"/>
                <p:cNvSpPr>
                  <a:spLocks/>
                </p:cNvSpPr>
                <p:nvPr/>
              </p:nvSpPr>
              <p:spPr bwMode="auto">
                <a:xfrm>
                  <a:off x="8157820" y="3016089"/>
                  <a:ext cx="4428" cy="115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2 w 5"/>
                    <a:gd name="T5" fmla="*/ 8 h 13"/>
                    <a:gd name="T6" fmla="*/ 5 w 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5" y="13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7" name="Freeform 596"/>
                <p:cNvSpPr>
                  <a:spLocks/>
                </p:cNvSpPr>
                <p:nvPr/>
              </p:nvSpPr>
              <p:spPr bwMode="auto">
                <a:xfrm>
                  <a:off x="8197674" y="3102883"/>
                  <a:ext cx="108935" cy="31883"/>
                </a:xfrm>
                <a:custGeom>
                  <a:avLst/>
                  <a:gdLst>
                    <a:gd name="T0" fmla="*/ 0 w 123"/>
                    <a:gd name="T1" fmla="*/ 0 h 36"/>
                    <a:gd name="T2" fmla="*/ 8 w 123"/>
                    <a:gd name="T3" fmla="*/ 3 h 36"/>
                    <a:gd name="T4" fmla="*/ 23 w 123"/>
                    <a:gd name="T5" fmla="*/ 7 h 36"/>
                    <a:gd name="T6" fmla="*/ 32 w 123"/>
                    <a:gd name="T7" fmla="*/ 7 h 36"/>
                    <a:gd name="T8" fmla="*/ 43 w 123"/>
                    <a:gd name="T9" fmla="*/ 9 h 36"/>
                    <a:gd name="T10" fmla="*/ 55 w 123"/>
                    <a:gd name="T11" fmla="*/ 11 h 36"/>
                    <a:gd name="T12" fmla="*/ 73 w 123"/>
                    <a:gd name="T13" fmla="*/ 15 h 36"/>
                    <a:gd name="T14" fmla="*/ 93 w 123"/>
                    <a:gd name="T15" fmla="*/ 22 h 36"/>
                    <a:gd name="T16" fmla="*/ 93 w 123"/>
                    <a:gd name="T17" fmla="*/ 22 h 36"/>
                    <a:gd name="T18" fmla="*/ 105 w 123"/>
                    <a:gd name="T19" fmla="*/ 27 h 36"/>
                    <a:gd name="T20" fmla="*/ 115 w 123"/>
                    <a:gd name="T21" fmla="*/ 32 h 36"/>
                    <a:gd name="T22" fmla="*/ 123 w 123"/>
                    <a:gd name="T23" fmla="*/ 36 h 36"/>
                    <a:gd name="T24" fmla="*/ 123 w 123"/>
                    <a:gd name="T25" fmla="*/ 36 h 36"/>
                    <a:gd name="T26" fmla="*/ 123 w 123"/>
                    <a:gd name="T2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3" h="36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23" y="7"/>
                      </a:lnTo>
                      <a:lnTo>
                        <a:pt x="32" y="7"/>
                      </a:lnTo>
                      <a:lnTo>
                        <a:pt x="43" y="9"/>
                      </a:lnTo>
                      <a:lnTo>
                        <a:pt x="55" y="11"/>
                      </a:lnTo>
                      <a:lnTo>
                        <a:pt x="73" y="15"/>
                      </a:lnTo>
                      <a:lnTo>
                        <a:pt x="93" y="22"/>
                      </a:lnTo>
                      <a:lnTo>
                        <a:pt x="93" y="22"/>
                      </a:lnTo>
                      <a:lnTo>
                        <a:pt x="105" y="27"/>
                      </a:lnTo>
                      <a:lnTo>
                        <a:pt x="115" y="32"/>
                      </a:lnTo>
                      <a:lnTo>
                        <a:pt x="123" y="36"/>
                      </a:lnTo>
                      <a:lnTo>
                        <a:pt x="123" y="36"/>
                      </a:lnTo>
                      <a:lnTo>
                        <a:pt x="123" y="36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9" name="Freeform 889"/>
                <p:cNvSpPr>
                  <a:spLocks/>
                </p:cNvSpPr>
                <p:nvPr/>
              </p:nvSpPr>
              <p:spPr bwMode="auto">
                <a:xfrm>
                  <a:off x="8166676" y="3094027"/>
                  <a:ext cx="886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0" name="Freeform 890"/>
                <p:cNvSpPr>
                  <a:spLocks/>
                </p:cNvSpPr>
                <p:nvPr/>
              </p:nvSpPr>
              <p:spPr bwMode="auto">
                <a:xfrm>
                  <a:off x="8170219" y="3094913"/>
                  <a:ext cx="2657" cy="6200"/>
                </a:xfrm>
                <a:custGeom>
                  <a:avLst/>
                  <a:gdLst>
                    <a:gd name="T0" fmla="*/ 0 w 3"/>
                    <a:gd name="T1" fmla="*/ 0 h 7"/>
                    <a:gd name="T2" fmla="*/ 1 w 3"/>
                    <a:gd name="T3" fmla="*/ 1 h 7"/>
                    <a:gd name="T4" fmla="*/ 3 w 3"/>
                    <a:gd name="T5" fmla="*/ 1 h 7"/>
                    <a:gd name="T6" fmla="*/ 3 w 3"/>
                    <a:gd name="T7" fmla="*/ 3 h 7"/>
                    <a:gd name="T8" fmla="*/ 3 w 3"/>
                    <a:gd name="T9" fmla="*/ 3 h 7"/>
                    <a:gd name="T10" fmla="*/ 1 w 3"/>
                    <a:gd name="T11" fmla="*/ 5 h 7"/>
                    <a:gd name="T12" fmla="*/ 3 w 3"/>
                    <a:gd name="T13" fmla="*/ 7 h 7"/>
                    <a:gd name="T14" fmla="*/ 3 w 3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1" name="Freeform 891"/>
                <p:cNvSpPr>
                  <a:spLocks/>
                </p:cNvSpPr>
                <p:nvPr/>
              </p:nvSpPr>
              <p:spPr bwMode="auto">
                <a:xfrm>
                  <a:off x="8167562" y="3094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2" name="Freeform 892"/>
                <p:cNvSpPr>
                  <a:spLocks/>
                </p:cNvSpPr>
                <p:nvPr/>
              </p:nvSpPr>
              <p:spPr bwMode="auto">
                <a:xfrm>
                  <a:off x="8167562" y="3094027"/>
                  <a:ext cx="2657" cy="886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3" name="Freeform 993"/>
                <p:cNvSpPr>
                  <a:spLocks/>
                </p:cNvSpPr>
                <p:nvPr/>
              </p:nvSpPr>
              <p:spPr bwMode="auto">
                <a:xfrm>
                  <a:off x="8172876" y="3094027"/>
                  <a:ext cx="7971" cy="7085"/>
                </a:xfrm>
                <a:custGeom>
                  <a:avLst/>
                  <a:gdLst>
                    <a:gd name="T0" fmla="*/ 0 w 9"/>
                    <a:gd name="T1" fmla="*/ 8 h 8"/>
                    <a:gd name="T2" fmla="*/ 1 w 9"/>
                    <a:gd name="T3" fmla="*/ 8 h 8"/>
                    <a:gd name="T4" fmla="*/ 2 w 9"/>
                    <a:gd name="T5" fmla="*/ 6 h 8"/>
                    <a:gd name="T6" fmla="*/ 4 w 9"/>
                    <a:gd name="T7" fmla="*/ 6 h 8"/>
                    <a:gd name="T8" fmla="*/ 4 w 9"/>
                    <a:gd name="T9" fmla="*/ 4 h 8"/>
                    <a:gd name="T10" fmla="*/ 6 w 9"/>
                    <a:gd name="T11" fmla="*/ 2 h 8"/>
                    <a:gd name="T12" fmla="*/ 6 w 9"/>
                    <a:gd name="T13" fmla="*/ 2 h 8"/>
                    <a:gd name="T14" fmla="*/ 8 w 9"/>
                    <a:gd name="T15" fmla="*/ 1 h 8"/>
                    <a:gd name="T16" fmla="*/ 9 w 9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4" name="Line 994"/>
                <p:cNvSpPr>
                  <a:spLocks noChangeShapeType="1"/>
                </p:cNvSpPr>
                <p:nvPr/>
              </p:nvSpPr>
              <p:spPr bwMode="auto">
                <a:xfrm>
                  <a:off x="8180846" y="3094027"/>
                  <a:ext cx="886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3" name="Freeform 1014"/>
                <p:cNvSpPr>
                  <a:spLocks/>
                </p:cNvSpPr>
                <p:nvPr/>
              </p:nvSpPr>
              <p:spPr bwMode="auto">
                <a:xfrm>
                  <a:off x="8299523" y="3266728"/>
                  <a:ext cx="17713" cy="8857"/>
                </a:xfrm>
                <a:custGeom>
                  <a:avLst/>
                  <a:gdLst>
                    <a:gd name="T0" fmla="*/ 20 w 20"/>
                    <a:gd name="T1" fmla="*/ 0 h 10"/>
                    <a:gd name="T2" fmla="*/ 16 w 20"/>
                    <a:gd name="T3" fmla="*/ 3 h 10"/>
                    <a:gd name="T4" fmla="*/ 15 w 20"/>
                    <a:gd name="T5" fmla="*/ 3 h 10"/>
                    <a:gd name="T6" fmla="*/ 1 w 20"/>
                    <a:gd name="T7" fmla="*/ 10 h 10"/>
                    <a:gd name="T8" fmla="*/ 0 w 20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0">
                      <a:moveTo>
                        <a:pt x="20" y="0"/>
                      </a:move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4" name="Line 1015"/>
                <p:cNvSpPr>
                  <a:spLocks noChangeShapeType="1"/>
                </p:cNvSpPr>
                <p:nvPr/>
              </p:nvSpPr>
              <p:spPr bwMode="auto">
                <a:xfrm flipH="1">
                  <a:off x="8295981" y="3275584"/>
                  <a:ext cx="3542" cy="2657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5" name="Freeform 1016"/>
                <p:cNvSpPr>
                  <a:spLocks/>
                </p:cNvSpPr>
                <p:nvPr/>
              </p:nvSpPr>
              <p:spPr bwMode="auto">
                <a:xfrm>
                  <a:off x="8257898" y="3278241"/>
                  <a:ext cx="38083" cy="15056"/>
                </a:xfrm>
                <a:custGeom>
                  <a:avLst/>
                  <a:gdLst>
                    <a:gd name="T0" fmla="*/ 43 w 43"/>
                    <a:gd name="T1" fmla="*/ 0 h 17"/>
                    <a:gd name="T2" fmla="*/ 21 w 43"/>
                    <a:gd name="T3" fmla="*/ 8 h 17"/>
                    <a:gd name="T4" fmla="*/ 16 w 43"/>
                    <a:gd name="T5" fmla="*/ 10 h 17"/>
                    <a:gd name="T6" fmla="*/ 0 w 43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17">
                      <a:moveTo>
                        <a:pt x="43" y="0"/>
                      </a:moveTo>
                      <a:lnTo>
                        <a:pt x="21" y="8"/>
                      </a:lnTo>
                      <a:lnTo>
                        <a:pt x="16" y="1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6" name="Freeform 1017"/>
                <p:cNvSpPr>
                  <a:spLocks/>
                </p:cNvSpPr>
                <p:nvPr/>
              </p:nvSpPr>
              <p:spPr bwMode="auto">
                <a:xfrm>
                  <a:off x="8232214" y="3293298"/>
                  <a:ext cx="25684" cy="5314"/>
                </a:xfrm>
                <a:custGeom>
                  <a:avLst/>
                  <a:gdLst>
                    <a:gd name="T0" fmla="*/ 29 w 29"/>
                    <a:gd name="T1" fmla="*/ 0 h 6"/>
                    <a:gd name="T2" fmla="*/ 16 w 29"/>
                    <a:gd name="T3" fmla="*/ 3 h 6"/>
                    <a:gd name="T4" fmla="*/ 0 w 29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6">
                      <a:moveTo>
                        <a:pt x="29" y="0"/>
                      </a:moveTo>
                      <a:lnTo>
                        <a:pt x="16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7" name="Freeform 1018"/>
                <p:cNvSpPr>
                  <a:spLocks/>
                </p:cNvSpPr>
                <p:nvPr/>
              </p:nvSpPr>
              <p:spPr bwMode="auto">
                <a:xfrm>
                  <a:off x="8326978" y="3148937"/>
                  <a:ext cx="35426" cy="54910"/>
                </a:xfrm>
                <a:custGeom>
                  <a:avLst/>
                  <a:gdLst>
                    <a:gd name="T0" fmla="*/ 0 w 40"/>
                    <a:gd name="T1" fmla="*/ 0 h 62"/>
                    <a:gd name="T2" fmla="*/ 19 w 40"/>
                    <a:gd name="T3" fmla="*/ 20 h 62"/>
                    <a:gd name="T4" fmla="*/ 23 w 40"/>
                    <a:gd name="T5" fmla="*/ 30 h 62"/>
                    <a:gd name="T6" fmla="*/ 31 w 40"/>
                    <a:gd name="T7" fmla="*/ 43 h 62"/>
                    <a:gd name="T8" fmla="*/ 40 w 40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2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23" y="30"/>
                      </a:lnTo>
                      <a:lnTo>
                        <a:pt x="31" y="43"/>
                      </a:lnTo>
                      <a:lnTo>
                        <a:pt x="40" y="62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8" name="Freeform 1019"/>
                <p:cNvSpPr>
                  <a:spLocks/>
                </p:cNvSpPr>
                <p:nvPr/>
              </p:nvSpPr>
              <p:spPr bwMode="auto">
                <a:xfrm>
                  <a:off x="8362404" y="3203847"/>
                  <a:ext cx="1772" cy="9742"/>
                </a:xfrm>
                <a:custGeom>
                  <a:avLst/>
                  <a:gdLst>
                    <a:gd name="T0" fmla="*/ 0 w 2"/>
                    <a:gd name="T1" fmla="*/ 0 h 11"/>
                    <a:gd name="T2" fmla="*/ 0 w 2"/>
                    <a:gd name="T3" fmla="*/ 9 h 11"/>
                    <a:gd name="T4" fmla="*/ 2 w 2"/>
                    <a:gd name="T5" fmla="*/ 11 h 11"/>
                    <a:gd name="T6" fmla="*/ 0 w 2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1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9" name="Line 1020"/>
                <p:cNvSpPr>
                  <a:spLocks noChangeShapeType="1"/>
                </p:cNvSpPr>
                <p:nvPr/>
              </p:nvSpPr>
              <p:spPr bwMode="auto">
                <a:xfrm>
                  <a:off x="8362404" y="3213588"/>
                  <a:ext cx="0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80" name="Freeform 1021"/>
                <p:cNvSpPr>
                  <a:spLocks/>
                </p:cNvSpPr>
                <p:nvPr/>
              </p:nvSpPr>
              <p:spPr bwMode="auto">
                <a:xfrm>
                  <a:off x="8349119" y="3213588"/>
                  <a:ext cx="13285" cy="27455"/>
                </a:xfrm>
                <a:custGeom>
                  <a:avLst/>
                  <a:gdLst>
                    <a:gd name="T0" fmla="*/ 15 w 15"/>
                    <a:gd name="T1" fmla="*/ 0 h 31"/>
                    <a:gd name="T2" fmla="*/ 14 w 15"/>
                    <a:gd name="T3" fmla="*/ 5 h 31"/>
                    <a:gd name="T4" fmla="*/ 9 w 15"/>
                    <a:gd name="T5" fmla="*/ 21 h 31"/>
                    <a:gd name="T6" fmla="*/ 0 w 15"/>
                    <a:gd name="T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1">
                      <a:moveTo>
                        <a:pt x="15" y="0"/>
                      </a:moveTo>
                      <a:lnTo>
                        <a:pt x="14" y="5"/>
                      </a:lnTo>
                      <a:lnTo>
                        <a:pt x="9" y="2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85" name="Freeform 1026"/>
                <p:cNvSpPr>
                  <a:spLocks/>
                </p:cNvSpPr>
                <p:nvPr/>
              </p:nvSpPr>
              <p:spPr bwMode="auto">
                <a:xfrm>
                  <a:off x="8321665" y="3241044"/>
                  <a:ext cx="27455" cy="22141"/>
                </a:xfrm>
                <a:custGeom>
                  <a:avLst/>
                  <a:gdLst>
                    <a:gd name="T0" fmla="*/ 31 w 31"/>
                    <a:gd name="T1" fmla="*/ 0 h 25"/>
                    <a:gd name="T2" fmla="*/ 23 w 31"/>
                    <a:gd name="T3" fmla="*/ 5 h 25"/>
                    <a:gd name="T4" fmla="*/ 14 w 31"/>
                    <a:gd name="T5" fmla="*/ 13 h 25"/>
                    <a:gd name="T6" fmla="*/ 3 w 31"/>
                    <a:gd name="T7" fmla="*/ 23 h 25"/>
                    <a:gd name="T8" fmla="*/ 0 w 31"/>
                    <a:gd name="T9" fmla="*/ 25 h 25"/>
                    <a:gd name="T10" fmla="*/ 0 w 31"/>
                    <a:gd name="T11" fmla="*/ 25 h 25"/>
                    <a:gd name="T12" fmla="*/ 0 w 31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25">
                      <a:moveTo>
                        <a:pt x="31" y="0"/>
                      </a:moveTo>
                      <a:lnTo>
                        <a:pt x="23" y="5"/>
                      </a:lnTo>
                      <a:lnTo>
                        <a:pt x="14" y="13"/>
                      </a:lnTo>
                      <a:lnTo>
                        <a:pt x="3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86" name="Freeform 1027"/>
                <p:cNvSpPr>
                  <a:spLocks/>
                </p:cNvSpPr>
                <p:nvPr/>
              </p:nvSpPr>
              <p:spPr bwMode="auto">
                <a:xfrm>
                  <a:off x="8317237" y="3263185"/>
                  <a:ext cx="4428" cy="3542"/>
                </a:xfrm>
                <a:custGeom>
                  <a:avLst/>
                  <a:gdLst>
                    <a:gd name="T0" fmla="*/ 5 w 5"/>
                    <a:gd name="T1" fmla="*/ 0 h 4"/>
                    <a:gd name="T2" fmla="*/ 3 w 5"/>
                    <a:gd name="T3" fmla="*/ 3 h 4"/>
                    <a:gd name="T4" fmla="*/ 0 w 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3" y="3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89" name="Freeform 1030"/>
                <p:cNvSpPr>
                  <a:spLocks/>
                </p:cNvSpPr>
                <p:nvPr/>
              </p:nvSpPr>
              <p:spPr bwMode="auto">
                <a:xfrm>
                  <a:off x="8179961" y="3293298"/>
                  <a:ext cx="52254" cy="6200"/>
                </a:xfrm>
                <a:custGeom>
                  <a:avLst/>
                  <a:gdLst>
                    <a:gd name="T0" fmla="*/ 59 w 59"/>
                    <a:gd name="T1" fmla="*/ 6 h 7"/>
                    <a:gd name="T2" fmla="*/ 39 w 59"/>
                    <a:gd name="T3" fmla="*/ 7 h 7"/>
                    <a:gd name="T4" fmla="*/ 20 w 59"/>
                    <a:gd name="T5" fmla="*/ 4 h 7"/>
                    <a:gd name="T6" fmla="*/ 16 w 59"/>
                    <a:gd name="T7" fmla="*/ 3 h 7"/>
                    <a:gd name="T8" fmla="*/ 0 w 59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">
                      <a:moveTo>
                        <a:pt x="59" y="6"/>
                      </a:moveTo>
                      <a:lnTo>
                        <a:pt x="39" y="7"/>
                      </a:lnTo>
                      <a:lnTo>
                        <a:pt x="20" y="4"/>
                      </a:lnTo>
                      <a:lnTo>
                        <a:pt x="16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90" name="Line 1031"/>
                <p:cNvSpPr>
                  <a:spLocks noChangeShapeType="1"/>
                </p:cNvSpPr>
                <p:nvPr/>
              </p:nvSpPr>
              <p:spPr bwMode="auto">
                <a:xfrm flipH="1">
                  <a:off x="8174647" y="3293298"/>
                  <a:ext cx="5314" cy="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96" name="Freeform 1037"/>
                <p:cNvSpPr>
                  <a:spLocks/>
                </p:cNvSpPr>
                <p:nvPr/>
              </p:nvSpPr>
              <p:spPr bwMode="auto">
                <a:xfrm>
                  <a:off x="8169333" y="3292412"/>
                  <a:ext cx="5314" cy="886"/>
                </a:xfrm>
                <a:custGeom>
                  <a:avLst/>
                  <a:gdLst>
                    <a:gd name="T0" fmla="*/ 6 w 6"/>
                    <a:gd name="T1" fmla="*/ 1 h 1"/>
                    <a:gd name="T2" fmla="*/ 6 w 6"/>
                    <a:gd name="T3" fmla="*/ 1 h 1"/>
                    <a:gd name="T4" fmla="*/ 2 w 6"/>
                    <a:gd name="T5" fmla="*/ 0 h 1"/>
                    <a:gd name="T6" fmla="*/ 0 w 6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02" name="Freeform 1043"/>
                <p:cNvSpPr>
                  <a:spLocks/>
                </p:cNvSpPr>
                <p:nvPr/>
              </p:nvSpPr>
              <p:spPr bwMode="auto">
                <a:xfrm>
                  <a:off x="8306608" y="3134766"/>
                  <a:ext cx="20370" cy="14171"/>
                </a:xfrm>
                <a:custGeom>
                  <a:avLst/>
                  <a:gdLst>
                    <a:gd name="T0" fmla="*/ 0 w 23"/>
                    <a:gd name="T1" fmla="*/ 0 h 16"/>
                    <a:gd name="T2" fmla="*/ 0 w 23"/>
                    <a:gd name="T3" fmla="*/ 0 h 16"/>
                    <a:gd name="T4" fmla="*/ 20 w 23"/>
                    <a:gd name="T5" fmla="*/ 13 h 16"/>
                    <a:gd name="T6" fmla="*/ 20 w 23"/>
                    <a:gd name="T7" fmla="*/ 14 h 16"/>
                    <a:gd name="T8" fmla="*/ 23 w 2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3" y="16"/>
                      </a:lnTo>
                    </a:path>
                  </a:pathLst>
                </a:custGeom>
                <a:solidFill>
                  <a:srgbClr val="00B050"/>
                </a:solidFill>
                <a:ln w="28575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</p:grpSp>
        <p:sp>
          <p:nvSpPr>
            <p:cNvPr id="803" name="Freeform 1044"/>
            <p:cNvSpPr>
              <a:spLocks/>
            </p:cNvSpPr>
            <p:nvPr/>
          </p:nvSpPr>
          <p:spPr bwMode="auto">
            <a:xfrm>
              <a:off x="7408562" y="3442972"/>
              <a:ext cx="8857" cy="886"/>
            </a:xfrm>
            <a:custGeom>
              <a:avLst/>
              <a:gdLst>
                <a:gd name="T0" fmla="*/ 10 w 10"/>
                <a:gd name="T1" fmla="*/ 0 h 1"/>
                <a:gd name="T2" fmla="*/ 4 w 10"/>
                <a:gd name="T3" fmla="*/ 1 h 1"/>
                <a:gd name="T4" fmla="*/ 2 w 10"/>
                <a:gd name="T5" fmla="*/ 1 h 1"/>
                <a:gd name="T6" fmla="*/ 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4" name="Freeform 1045"/>
            <p:cNvSpPr>
              <a:spLocks/>
            </p:cNvSpPr>
            <p:nvPr/>
          </p:nvSpPr>
          <p:spPr bwMode="auto">
            <a:xfrm>
              <a:off x="7261545" y="3418174"/>
              <a:ext cx="26570" cy="14171"/>
            </a:xfrm>
            <a:custGeom>
              <a:avLst/>
              <a:gdLst>
                <a:gd name="T0" fmla="*/ 30 w 30"/>
                <a:gd name="T1" fmla="*/ 0 h 16"/>
                <a:gd name="T2" fmla="*/ 24 w 30"/>
                <a:gd name="T3" fmla="*/ 1 h 16"/>
                <a:gd name="T4" fmla="*/ 14 w 30"/>
                <a:gd name="T5" fmla="*/ 9 h 16"/>
                <a:gd name="T6" fmla="*/ 11 w 30"/>
                <a:gd name="T7" fmla="*/ 10 h 16"/>
                <a:gd name="T8" fmla="*/ 0 w 3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lnTo>
                    <a:pt x="24" y="1"/>
                  </a:lnTo>
                  <a:lnTo>
                    <a:pt x="14" y="9"/>
                  </a:lnTo>
                  <a:lnTo>
                    <a:pt x="11" y="10"/>
                  </a:lnTo>
                  <a:lnTo>
                    <a:pt x="0" y="1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5" name="Freeform 1046"/>
            <p:cNvSpPr>
              <a:spLocks/>
            </p:cNvSpPr>
            <p:nvPr/>
          </p:nvSpPr>
          <p:spPr bwMode="auto">
            <a:xfrm>
              <a:off x="7233203" y="3432343"/>
              <a:ext cx="28340" cy="7971"/>
            </a:xfrm>
            <a:custGeom>
              <a:avLst/>
              <a:gdLst>
                <a:gd name="T0" fmla="*/ 32 w 32"/>
                <a:gd name="T1" fmla="*/ 0 h 9"/>
                <a:gd name="T2" fmla="*/ 28 w 32"/>
                <a:gd name="T3" fmla="*/ 1 h 9"/>
                <a:gd name="T4" fmla="*/ 27 w 32"/>
                <a:gd name="T5" fmla="*/ 1 h 9"/>
                <a:gd name="T6" fmla="*/ 12 w 32"/>
                <a:gd name="T7" fmla="*/ 5 h 9"/>
                <a:gd name="T8" fmla="*/ 7 w 32"/>
                <a:gd name="T9" fmla="*/ 7 h 9"/>
                <a:gd name="T10" fmla="*/ 0 w 3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32" y="0"/>
                  </a:moveTo>
                  <a:lnTo>
                    <a:pt x="28" y="1"/>
                  </a:lnTo>
                  <a:lnTo>
                    <a:pt x="27" y="1"/>
                  </a:lnTo>
                  <a:lnTo>
                    <a:pt x="12" y="5"/>
                  </a:lnTo>
                  <a:lnTo>
                    <a:pt x="7" y="7"/>
                  </a:lnTo>
                  <a:lnTo>
                    <a:pt x="0" y="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6" name="Line 1047"/>
            <p:cNvSpPr>
              <a:spLocks noChangeShapeType="1"/>
            </p:cNvSpPr>
            <p:nvPr/>
          </p:nvSpPr>
          <p:spPr bwMode="auto">
            <a:xfrm flipH="1">
              <a:off x="7227890" y="3440315"/>
              <a:ext cx="5314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7" name="Freeform 1048"/>
            <p:cNvSpPr>
              <a:spLocks/>
            </p:cNvSpPr>
            <p:nvPr/>
          </p:nvSpPr>
          <p:spPr bwMode="auto">
            <a:xfrm>
              <a:off x="7215491" y="3442086"/>
              <a:ext cx="12399" cy="4428"/>
            </a:xfrm>
            <a:custGeom>
              <a:avLst/>
              <a:gdLst>
                <a:gd name="T0" fmla="*/ 14 w 14"/>
                <a:gd name="T1" fmla="*/ 0 h 5"/>
                <a:gd name="T2" fmla="*/ 12 w 14"/>
                <a:gd name="T3" fmla="*/ 1 h 5"/>
                <a:gd name="T4" fmla="*/ 0 w 1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lnTo>
                    <a:pt x="12" y="1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8" name="Line 1049"/>
            <p:cNvSpPr>
              <a:spLocks noChangeShapeType="1"/>
            </p:cNvSpPr>
            <p:nvPr/>
          </p:nvSpPr>
          <p:spPr bwMode="auto">
            <a:xfrm flipH="1">
              <a:off x="7196006" y="3446514"/>
              <a:ext cx="19484" cy="442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09" name="Line 1050"/>
            <p:cNvSpPr>
              <a:spLocks noChangeShapeType="1"/>
            </p:cNvSpPr>
            <p:nvPr/>
          </p:nvSpPr>
          <p:spPr bwMode="auto">
            <a:xfrm flipH="1">
              <a:off x="7174751" y="3450942"/>
              <a:ext cx="21256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0" name="Line 1051"/>
            <p:cNvSpPr>
              <a:spLocks noChangeShapeType="1"/>
            </p:cNvSpPr>
            <p:nvPr/>
          </p:nvSpPr>
          <p:spPr bwMode="auto">
            <a:xfrm flipH="1">
              <a:off x="7172094" y="3456257"/>
              <a:ext cx="2657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1" name="Freeform 1052"/>
            <p:cNvSpPr>
              <a:spLocks/>
            </p:cNvSpPr>
            <p:nvPr/>
          </p:nvSpPr>
          <p:spPr bwMode="auto">
            <a:xfrm>
              <a:off x="7162352" y="3457142"/>
              <a:ext cx="9742" cy="2657"/>
            </a:xfrm>
            <a:custGeom>
              <a:avLst/>
              <a:gdLst>
                <a:gd name="T0" fmla="*/ 11 w 11"/>
                <a:gd name="T1" fmla="*/ 0 h 3"/>
                <a:gd name="T2" fmla="*/ 4 w 11"/>
                <a:gd name="T3" fmla="*/ 2 h 3"/>
                <a:gd name="T4" fmla="*/ 0 w 11"/>
                <a:gd name="T5" fmla="*/ 3 h 3"/>
                <a:gd name="T6" fmla="*/ 0 w 1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2" name="Line 1053"/>
            <p:cNvSpPr>
              <a:spLocks noChangeShapeType="1"/>
            </p:cNvSpPr>
            <p:nvPr/>
          </p:nvSpPr>
          <p:spPr bwMode="auto">
            <a:xfrm flipH="1">
              <a:off x="7161466" y="3459799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3" name="Freeform 1054"/>
            <p:cNvSpPr>
              <a:spLocks/>
            </p:cNvSpPr>
            <p:nvPr/>
          </p:nvSpPr>
          <p:spPr bwMode="auto">
            <a:xfrm>
              <a:off x="7158809" y="3459799"/>
              <a:ext cx="2657" cy="886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4" name="Freeform 1055"/>
            <p:cNvSpPr>
              <a:spLocks/>
            </p:cNvSpPr>
            <p:nvPr/>
          </p:nvSpPr>
          <p:spPr bwMode="auto">
            <a:xfrm>
              <a:off x="7148182" y="3460685"/>
              <a:ext cx="10627" cy="7085"/>
            </a:xfrm>
            <a:custGeom>
              <a:avLst/>
              <a:gdLst>
                <a:gd name="T0" fmla="*/ 12 w 12"/>
                <a:gd name="T1" fmla="*/ 0 h 8"/>
                <a:gd name="T2" fmla="*/ 4 w 12"/>
                <a:gd name="T3" fmla="*/ 6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5" name="Freeform 1056"/>
            <p:cNvSpPr>
              <a:spLocks/>
            </p:cNvSpPr>
            <p:nvPr/>
          </p:nvSpPr>
          <p:spPr bwMode="auto">
            <a:xfrm>
              <a:off x="7141096" y="3467770"/>
              <a:ext cx="7085" cy="5314"/>
            </a:xfrm>
            <a:custGeom>
              <a:avLst/>
              <a:gdLst>
                <a:gd name="T0" fmla="*/ 8 w 8"/>
                <a:gd name="T1" fmla="*/ 0 h 6"/>
                <a:gd name="T2" fmla="*/ 7 w 8"/>
                <a:gd name="T3" fmla="*/ 2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7" y="2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6" name="Freeform 1057"/>
            <p:cNvSpPr>
              <a:spLocks/>
            </p:cNvSpPr>
            <p:nvPr/>
          </p:nvSpPr>
          <p:spPr bwMode="auto">
            <a:xfrm>
              <a:off x="7123383" y="3473084"/>
              <a:ext cx="17713" cy="7085"/>
            </a:xfrm>
            <a:custGeom>
              <a:avLst/>
              <a:gdLst>
                <a:gd name="T0" fmla="*/ 20 w 20"/>
                <a:gd name="T1" fmla="*/ 0 h 8"/>
                <a:gd name="T2" fmla="*/ 6 w 20"/>
                <a:gd name="T3" fmla="*/ 7 h 8"/>
                <a:gd name="T4" fmla="*/ 5 w 20"/>
                <a:gd name="T5" fmla="*/ 8 h 8"/>
                <a:gd name="T6" fmla="*/ 1 w 20"/>
                <a:gd name="T7" fmla="*/ 8 h 8"/>
                <a:gd name="T8" fmla="*/ 0 w 2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lnTo>
                    <a:pt x="6" y="7"/>
                  </a:lnTo>
                  <a:lnTo>
                    <a:pt x="5" y="8"/>
                  </a:lnTo>
                  <a:lnTo>
                    <a:pt x="1" y="8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7" name="Freeform 1058"/>
            <p:cNvSpPr>
              <a:spLocks/>
            </p:cNvSpPr>
            <p:nvPr/>
          </p:nvSpPr>
          <p:spPr bwMode="auto">
            <a:xfrm>
              <a:off x="7075558" y="3467770"/>
              <a:ext cx="47825" cy="12399"/>
            </a:xfrm>
            <a:custGeom>
              <a:avLst/>
              <a:gdLst>
                <a:gd name="T0" fmla="*/ 54 w 54"/>
                <a:gd name="T1" fmla="*/ 14 h 14"/>
                <a:gd name="T2" fmla="*/ 52 w 54"/>
                <a:gd name="T3" fmla="*/ 14 h 14"/>
                <a:gd name="T4" fmla="*/ 43 w 54"/>
                <a:gd name="T5" fmla="*/ 6 h 14"/>
                <a:gd name="T6" fmla="*/ 39 w 54"/>
                <a:gd name="T7" fmla="*/ 2 h 14"/>
                <a:gd name="T8" fmla="*/ 33 w 54"/>
                <a:gd name="T9" fmla="*/ 2 h 14"/>
                <a:gd name="T10" fmla="*/ 32 w 54"/>
                <a:gd name="T11" fmla="*/ 0 h 14"/>
                <a:gd name="T12" fmla="*/ 29 w 54"/>
                <a:gd name="T13" fmla="*/ 0 h 14"/>
                <a:gd name="T14" fmla="*/ 24 w 54"/>
                <a:gd name="T15" fmla="*/ 2 h 14"/>
                <a:gd name="T16" fmla="*/ 6 w 54"/>
                <a:gd name="T17" fmla="*/ 7 h 14"/>
                <a:gd name="T18" fmla="*/ 0 w 5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4">
                  <a:moveTo>
                    <a:pt x="54" y="14"/>
                  </a:moveTo>
                  <a:lnTo>
                    <a:pt x="52" y="14"/>
                  </a:lnTo>
                  <a:lnTo>
                    <a:pt x="43" y="6"/>
                  </a:lnTo>
                  <a:lnTo>
                    <a:pt x="39" y="2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6" y="7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8" name="Freeform 1059"/>
            <p:cNvSpPr>
              <a:spLocks/>
            </p:cNvSpPr>
            <p:nvPr/>
          </p:nvSpPr>
          <p:spPr bwMode="auto">
            <a:xfrm>
              <a:off x="7049875" y="3467770"/>
              <a:ext cx="25684" cy="5314"/>
            </a:xfrm>
            <a:custGeom>
              <a:avLst/>
              <a:gdLst>
                <a:gd name="T0" fmla="*/ 29 w 29"/>
                <a:gd name="T1" fmla="*/ 6 h 6"/>
                <a:gd name="T2" fmla="*/ 22 w 29"/>
                <a:gd name="T3" fmla="*/ 4 h 6"/>
                <a:gd name="T4" fmla="*/ 11 w 29"/>
                <a:gd name="T5" fmla="*/ 3 h 6"/>
                <a:gd name="T6" fmla="*/ 0 w 2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6">
                  <a:moveTo>
                    <a:pt x="29" y="6"/>
                  </a:moveTo>
                  <a:lnTo>
                    <a:pt x="22" y="4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19" name="Freeform 1060"/>
            <p:cNvSpPr>
              <a:spLocks/>
            </p:cNvSpPr>
            <p:nvPr/>
          </p:nvSpPr>
          <p:spPr bwMode="auto">
            <a:xfrm>
              <a:off x="7034819" y="3467770"/>
              <a:ext cx="15056" cy="2657"/>
            </a:xfrm>
            <a:custGeom>
              <a:avLst/>
              <a:gdLst>
                <a:gd name="T0" fmla="*/ 17 w 17"/>
                <a:gd name="T1" fmla="*/ 0 h 3"/>
                <a:gd name="T2" fmla="*/ 11 w 17"/>
                <a:gd name="T3" fmla="*/ 0 h 3"/>
                <a:gd name="T4" fmla="*/ 0 w 1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0" name="Freeform 1061"/>
            <p:cNvSpPr>
              <a:spLocks/>
            </p:cNvSpPr>
            <p:nvPr/>
          </p:nvSpPr>
          <p:spPr bwMode="auto">
            <a:xfrm>
              <a:off x="7029505" y="3470426"/>
              <a:ext cx="5314" cy="886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1" name="Line 1062"/>
            <p:cNvSpPr>
              <a:spLocks noChangeShapeType="1"/>
            </p:cNvSpPr>
            <p:nvPr/>
          </p:nvSpPr>
          <p:spPr bwMode="auto">
            <a:xfrm flipH="1">
              <a:off x="7021534" y="3471312"/>
              <a:ext cx="7971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2" name="Freeform 1063"/>
            <p:cNvSpPr>
              <a:spLocks/>
            </p:cNvSpPr>
            <p:nvPr/>
          </p:nvSpPr>
          <p:spPr bwMode="auto">
            <a:xfrm>
              <a:off x="6990536" y="3473084"/>
              <a:ext cx="30998" cy="20370"/>
            </a:xfrm>
            <a:custGeom>
              <a:avLst/>
              <a:gdLst>
                <a:gd name="T0" fmla="*/ 35 w 35"/>
                <a:gd name="T1" fmla="*/ 0 h 23"/>
                <a:gd name="T2" fmla="*/ 20 w 35"/>
                <a:gd name="T3" fmla="*/ 8 h 23"/>
                <a:gd name="T4" fmla="*/ 17 w 35"/>
                <a:gd name="T5" fmla="*/ 9 h 23"/>
                <a:gd name="T6" fmla="*/ 5 w 35"/>
                <a:gd name="T7" fmla="*/ 17 h 23"/>
                <a:gd name="T8" fmla="*/ 0 w 35"/>
                <a:gd name="T9" fmla="*/ 21 h 23"/>
                <a:gd name="T10" fmla="*/ 0 w 3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35" y="0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5" y="17"/>
                  </a:lnTo>
                  <a:lnTo>
                    <a:pt x="0" y="21"/>
                  </a:lnTo>
                  <a:lnTo>
                    <a:pt x="0" y="2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3" name="Freeform 1064"/>
            <p:cNvSpPr>
              <a:spLocks/>
            </p:cNvSpPr>
            <p:nvPr/>
          </p:nvSpPr>
          <p:spPr bwMode="auto">
            <a:xfrm>
              <a:off x="6976365" y="3493454"/>
              <a:ext cx="14171" cy="7085"/>
            </a:xfrm>
            <a:custGeom>
              <a:avLst/>
              <a:gdLst>
                <a:gd name="T0" fmla="*/ 16 w 16"/>
                <a:gd name="T1" fmla="*/ 0 h 8"/>
                <a:gd name="T2" fmla="*/ 6 w 16"/>
                <a:gd name="T3" fmla="*/ 5 h 8"/>
                <a:gd name="T4" fmla="*/ 0 w 1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6" y="5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4" name="Freeform 1065"/>
            <p:cNvSpPr>
              <a:spLocks/>
            </p:cNvSpPr>
            <p:nvPr/>
          </p:nvSpPr>
          <p:spPr bwMode="auto">
            <a:xfrm>
              <a:off x="6946254" y="3482825"/>
              <a:ext cx="30112" cy="18599"/>
            </a:xfrm>
            <a:custGeom>
              <a:avLst/>
              <a:gdLst>
                <a:gd name="T0" fmla="*/ 34 w 34"/>
                <a:gd name="T1" fmla="*/ 20 h 21"/>
                <a:gd name="T2" fmla="*/ 16 w 34"/>
                <a:gd name="T3" fmla="*/ 21 h 21"/>
                <a:gd name="T4" fmla="*/ 15 w 34"/>
                <a:gd name="T5" fmla="*/ 21 h 21"/>
                <a:gd name="T6" fmla="*/ 12 w 34"/>
                <a:gd name="T7" fmla="*/ 20 h 21"/>
                <a:gd name="T8" fmla="*/ 11 w 34"/>
                <a:gd name="T9" fmla="*/ 20 h 21"/>
                <a:gd name="T10" fmla="*/ 5 w 34"/>
                <a:gd name="T11" fmla="*/ 17 h 21"/>
                <a:gd name="T12" fmla="*/ 4 w 34"/>
                <a:gd name="T13" fmla="*/ 17 h 21"/>
                <a:gd name="T14" fmla="*/ 0 w 34"/>
                <a:gd name="T15" fmla="*/ 12 h 21"/>
                <a:gd name="T16" fmla="*/ 0 w 34"/>
                <a:gd name="T17" fmla="*/ 9 h 21"/>
                <a:gd name="T18" fmla="*/ 0 w 34"/>
                <a:gd name="T19" fmla="*/ 9 h 21"/>
                <a:gd name="T20" fmla="*/ 1 w 34"/>
                <a:gd name="T21" fmla="*/ 6 h 21"/>
                <a:gd name="T22" fmla="*/ 1 w 34"/>
                <a:gd name="T23" fmla="*/ 5 h 21"/>
                <a:gd name="T24" fmla="*/ 0 w 34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1">
                  <a:moveTo>
                    <a:pt x="34" y="20"/>
                  </a:moveTo>
                  <a:lnTo>
                    <a:pt x="16" y="21"/>
                  </a:lnTo>
                  <a:lnTo>
                    <a:pt x="15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rgbClr val="00B050"/>
                </a:solidFill>
              </a:endParaRPr>
            </a:p>
          </p:txBody>
        </p:sp>
        <p:sp>
          <p:nvSpPr>
            <p:cNvPr id="825" name="Freeform 1066"/>
            <p:cNvSpPr>
              <a:spLocks/>
            </p:cNvSpPr>
            <p:nvPr/>
          </p:nvSpPr>
          <p:spPr bwMode="auto">
            <a:xfrm>
              <a:off x="6945368" y="3476626"/>
              <a:ext cx="886" cy="6200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4 h 7"/>
                <a:gd name="T4" fmla="*/ 0 w 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6" name="Freeform 1067"/>
            <p:cNvSpPr>
              <a:spLocks/>
            </p:cNvSpPr>
            <p:nvPr/>
          </p:nvSpPr>
          <p:spPr bwMode="auto">
            <a:xfrm>
              <a:off x="6940940" y="3469541"/>
              <a:ext cx="4428" cy="7085"/>
            </a:xfrm>
            <a:custGeom>
              <a:avLst/>
              <a:gdLst>
                <a:gd name="T0" fmla="*/ 5 w 5"/>
                <a:gd name="T1" fmla="*/ 8 h 8"/>
                <a:gd name="T2" fmla="*/ 3 w 5"/>
                <a:gd name="T3" fmla="*/ 6 h 8"/>
                <a:gd name="T4" fmla="*/ 0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3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7" name="Freeform 1068"/>
            <p:cNvSpPr>
              <a:spLocks/>
            </p:cNvSpPr>
            <p:nvPr/>
          </p:nvSpPr>
          <p:spPr bwMode="auto">
            <a:xfrm>
              <a:off x="6935626" y="3462456"/>
              <a:ext cx="5314" cy="7085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6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8" name="Freeform 1069"/>
            <p:cNvSpPr>
              <a:spLocks/>
            </p:cNvSpPr>
            <p:nvPr/>
          </p:nvSpPr>
          <p:spPr bwMode="auto">
            <a:xfrm>
              <a:off x="6894886" y="3452714"/>
              <a:ext cx="40739" cy="9742"/>
            </a:xfrm>
            <a:custGeom>
              <a:avLst/>
              <a:gdLst>
                <a:gd name="T0" fmla="*/ 46 w 46"/>
                <a:gd name="T1" fmla="*/ 11 h 11"/>
                <a:gd name="T2" fmla="*/ 19 w 46"/>
                <a:gd name="T3" fmla="*/ 5 h 11"/>
                <a:gd name="T4" fmla="*/ 11 w 46"/>
                <a:gd name="T5" fmla="*/ 3 h 11"/>
                <a:gd name="T6" fmla="*/ 0 w 4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1">
                  <a:moveTo>
                    <a:pt x="46" y="11"/>
                  </a:moveTo>
                  <a:lnTo>
                    <a:pt x="19" y="5"/>
                  </a:lnTo>
                  <a:lnTo>
                    <a:pt x="11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9" name="Freeform 1070"/>
            <p:cNvSpPr>
              <a:spLocks/>
            </p:cNvSpPr>
            <p:nvPr/>
          </p:nvSpPr>
          <p:spPr bwMode="auto">
            <a:xfrm>
              <a:off x="6885144" y="3446514"/>
              <a:ext cx="9742" cy="6200"/>
            </a:xfrm>
            <a:custGeom>
              <a:avLst/>
              <a:gdLst>
                <a:gd name="T0" fmla="*/ 11 w 11"/>
                <a:gd name="T1" fmla="*/ 7 h 7"/>
                <a:gd name="T2" fmla="*/ 4 w 11"/>
                <a:gd name="T3" fmla="*/ 4 h 7"/>
                <a:gd name="T4" fmla="*/ 0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0" name="Freeform 1071"/>
            <p:cNvSpPr>
              <a:spLocks/>
            </p:cNvSpPr>
            <p:nvPr/>
          </p:nvSpPr>
          <p:spPr bwMode="auto">
            <a:xfrm>
              <a:off x="6854146" y="3439429"/>
              <a:ext cx="30998" cy="7085"/>
            </a:xfrm>
            <a:custGeom>
              <a:avLst/>
              <a:gdLst>
                <a:gd name="T0" fmla="*/ 35 w 35"/>
                <a:gd name="T1" fmla="*/ 8 h 8"/>
                <a:gd name="T2" fmla="*/ 30 w 35"/>
                <a:gd name="T3" fmla="*/ 5 h 8"/>
                <a:gd name="T4" fmla="*/ 8 w 35"/>
                <a:gd name="T5" fmla="*/ 0 h 8"/>
                <a:gd name="T6" fmla="*/ 4 w 35"/>
                <a:gd name="T7" fmla="*/ 0 h 8"/>
                <a:gd name="T8" fmla="*/ 0 w 3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30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1" name="Line 1072"/>
            <p:cNvSpPr>
              <a:spLocks noChangeShapeType="1"/>
            </p:cNvSpPr>
            <p:nvPr/>
          </p:nvSpPr>
          <p:spPr bwMode="auto">
            <a:xfrm flipH="1" flipV="1">
              <a:off x="6849719" y="3438543"/>
              <a:ext cx="4428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2" name="Line 1073"/>
            <p:cNvSpPr>
              <a:spLocks noChangeShapeType="1"/>
            </p:cNvSpPr>
            <p:nvPr/>
          </p:nvSpPr>
          <p:spPr bwMode="auto">
            <a:xfrm flipH="1">
              <a:off x="6844405" y="3438543"/>
              <a:ext cx="5314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3" name="Freeform 1074"/>
            <p:cNvSpPr>
              <a:spLocks/>
            </p:cNvSpPr>
            <p:nvPr/>
          </p:nvSpPr>
          <p:spPr bwMode="auto">
            <a:xfrm>
              <a:off x="6829348" y="3439429"/>
              <a:ext cx="15056" cy="3542"/>
            </a:xfrm>
            <a:custGeom>
              <a:avLst/>
              <a:gdLst>
                <a:gd name="T0" fmla="*/ 17 w 17"/>
                <a:gd name="T1" fmla="*/ 0 h 4"/>
                <a:gd name="T2" fmla="*/ 8 w 17"/>
                <a:gd name="T3" fmla="*/ 0 h 4"/>
                <a:gd name="T4" fmla="*/ 5 w 17"/>
                <a:gd name="T5" fmla="*/ 1 h 4"/>
                <a:gd name="T6" fmla="*/ 0 w 1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4" name="Freeform 1075"/>
            <p:cNvSpPr>
              <a:spLocks/>
            </p:cNvSpPr>
            <p:nvPr/>
          </p:nvSpPr>
          <p:spPr bwMode="auto">
            <a:xfrm>
              <a:off x="6819606" y="3442972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5" name="Freeform 1076"/>
            <p:cNvSpPr>
              <a:spLocks/>
            </p:cNvSpPr>
            <p:nvPr/>
          </p:nvSpPr>
          <p:spPr bwMode="auto">
            <a:xfrm>
              <a:off x="6781524" y="3440315"/>
              <a:ext cx="38083" cy="6200"/>
            </a:xfrm>
            <a:custGeom>
              <a:avLst/>
              <a:gdLst>
                <a:gd name="T0" fmla="*/ 43 w 43"/>
                <a:gd name="T1" fmla="*/ 7 h 7"/>
                <a:gd name="T2" fmla="*/ 39 w 43"/>
                <a:gd name="T3" fmla="*/ 7 h 7"/>
                <a:gd name="T4" fmla="*/ 35 w 43"/>
                <a:gd name="T5" fmla="*/ 6 h 7"/>
                <a:gd name="T6" fmla="*/ 16 w 43"/>
                <a:gd name="T7" fmla="*/ 3 h 7"/>
                <a:gd name="T8" fmla="*/ 13 w 43"/>
                <a:gd name="T9" fmla="*/ 3 h 7"/>
                <a:gd name="T10" fmla="*/ 12 w 43"/>
                <a:gd name="T11" fmla="*/ 3 h 7"/>
                <a:gd name="T12" fmla="*/ 0 w 4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">
                  <a:moveTo>
                    <a:pt x="43" y="7"/>
                  </a:moveTo>
                  <a:lnTo>
                    <a:pt x="39" y="7"/>
                  </a:lnTo>
                  <a:lnTo>
                    <a:pt x="35" y="6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6" name="Freeform 1077"/>
            <p:cNvSpPr>
              <a:spLocks/>
            </p:cNvSpPr>
            <p:nvPr/>
          </p:nvSpPr>
          <p:spPr bwMode="auto">
            <a:xfrm>
              <a:off x="6764696" y="3433229"/>
              <a:ext cx="16827" cy="7085"/>
            </a:xfrm>
            <a:custGeom>
              <a:avLst/>
              <a:gdLst>
                <a:gd name="T0" fmla="*/ 19 w 19"/>
                <a:gd name="T1" fmla="*/ 8 h 8"/>
                <a:gd name="T2" fmla="*/ 16 w 19"/>
                <a:gd name="T3" fmla="*/ 7 h 8"/>
                <a:gd name="T4" fmla="*/ 8 w 19"/>
                <a:gd name="T5" fmla="*/ 4 h 8"/>
                <a:gd name="T6" fmla="*/ 0 w 1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7" name="Freeform 1078"/>
            <p:cNvSpPr>
              <a:spLocks/>
            </p:cNvSpPr>
            <p:nvPr/>
          </p:nvSpPr>
          <p:spPr bwMode="auto">
            <a:xfrm>
              <a:off x="6751411" y="3428801"/>
              <a:ext cx="13285" cy="4428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1 h 5"/>
                <a:gd name="T4" fmla="*/ 0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8" name="Line 1079"/>
            <p:cNvSpPr>
              <a:spLocks noChangeShapeType="1"/>
            </p:cNvSpPr>
            <p:nvPr/>
          </p:nvSpPr>
          <p:spPr bwMode="auto">
            <a:xfrm flipH="1" flipV="1">
              <a:off x="6741669" y="3427030"/>
              <a:ext cx="9742" cy="17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9" name="Freeform 1080"/>
            <p:cNvSpPr>
              <a:spLocks/>
            </p:cNvSpPr>
            <p:nvPr/>
          </p:nvSpPr>
          <p:spPr bwMode="auto">
            <a:xfrm>
              <a:off x="6715100" y="3427030"/>
              <a:ext cx="26570" cy="4428"/>
            </a:xfrm>
            <a:custGeom>
              <a:avLst/>
              <a:gdLst>
                <a:gd name="T0" fmla="*/ 30 w 30"/>
                <a:gd name="T1" fmla="*/ 0 h 5"/>
                <a:gd name="T2" fmla="*/ 19 w 30"/>
                <a:gd name="T3" fmla="*/ 0 h 5"/>
                <a:gd name="T4" fmla="*/ 0 w 3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30" y="0"/>
                  </a:move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0" name="Freeform 1081"/>
            <p:cNvSpPr>
              <a:spLocks/>
            </p:cNvSpPr>
            <p:nvPr/>
          </p:nvSpPr>
          <p:spPr bwMode="auto">
            <a:xfrm>
              <a:off x="6665503" y="3431458"/>
              <a:ext cx="49596" cy="7085"/>
            </a:xfrm>
            <a:custGeom>
              <a:avLst/>
              <a:gdLst>
                <a:gd name="T0" fmla="*/ 56 w 56"/>
                <a:gd name="T1" fmla="*/ 0 h 8"/>
                <a:gd name="T2" fmla="*/ 35 w 56"/>
                <a:gd name="T3" fmla="*/ 2 h 8"/>
                <a:gd name="T4" fmla="*/ 21 w 56"/>
                <a:gd name="T5" fmla="*/ 4 h 8"/>
                <a:gd name="T6" fmla="*/ 12 w 56"/>
                <a:gd name="T7" fmla="*/ 6 h 8"/>
                <a:gd name="T8" fmla="*/ 0 w 5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">
                  <a:moveTo>
                    <a:pt x="56" y="0"/>
                  </a:moveTo>
                  <a:lnTo>
                    <a:pt x="35" y="2"/>
                  </a:lnTo>
                  <a:lnTo>
                    <a:pt x="21" y="4"/>
                  </a:lnTo>
                  <a:lnTo>
                    <a:pt x="12" y="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1" name="Line 1082"/>
            <p:cNvSpPr>
              <a:spLocks noChangeShapeType="1"/>
            </p:cNvSpPr>
            <p:nvPr/>
          </p:nvSpPr>
          <p:spPr bwMode="auto">
            <a:xfrm flipH="1">
              <a:off x="6662847" y="3438543"/>
              <a:ext cx="2657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2" name="Freeform 1083"/>
            <p:cNvSpPr>
              <a:spLocks/>
            </p:cNvSpPr>
            <p:nvPr/>
          </p:nvSpPr>
          <p:spPr bwMode="auto">
            <a:xfrm>
              <a:off x="6646905" y="3438543"/>
              <a:ext cx="15941" cy="886"/>
            </a:xfrm>
            <a:custGeom>
              <a:avLst/>
              <a:gdLst>
                <a:gd name="T0" fmla="*/ 18 w 18"/>
                <a:gd name="T1" fmla="*/ 0 h 1"/>
                <a:gd name="T2" fmla="*/ 14 w 18"/>
                <a:gd name="T3" fmla="*/ 0 h 1"/>
                <a:gd name="T4" fmla="*/ 0 w 1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">
                  <a:moveTo>
                    <a:pt x="18" y="0"/>
                  </a:moveTo>
                  <a:lnTo>
                    <a:pt x="14" y="0"/>
                  </a:lnTo>
                  <a:lnTo>
                    <a:pt x="0" y="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3" name="Line 1084"/>
            <p:cNvSpPr>
              <a:spLocks noChangeShapeType="1"/>
            </p:cNvSpPr>
            <p:nvPr/>
          </p:nvSpPr>
          <p:spPr bwMode="auto">
            <a:xfrm flipH="1">
              <a:off x="6643363" y="3439429"/>
              <a:ext cx="3542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4" name="Line 1085"/>
            <p:cNvSpPr>
              <a:spLocks noChangeShapeType="1"/>
            </p:cNvSpPr>
            <p:nvPr/>
          </p:nvSpPr>
          <p:spPr bwMode="auto">
            <a:xfrm flipH="1">
              <a:off x="6631849" y="3440315"/>
              <a:ext cx="11513" cy="53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5" name="Line 1086"/>
            <p:cNvSpPr>
              <a:spLocks noChangeShapeType="1"/>
            </p:cNvSpPr>
            <p:nvPr/>
          </p:nvSpPr>
          <p:spPr bwMode="auto">
            <a:xfrm>
              <a:off x="6631849" y="3445628"/>
              <a:ext cx="0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6" name="Line 1087"/>
            <p:cNvSpPr>
              <a:spLocks noChangeShapeType="1"/>
            </p:cNvSpPr>
            <p:nvPr/>
          </p:nvSpPr>
          <p:spPr bwMode="auto">
            <a:xfrm flipH="1">
              <a:off x="6626535" y="3445628"/>
              <a:ext cx="5314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7" name="Line 1088"/>
            <p:cNvSpPr>
              <a:spLocks noChangeShapeType="1"/>
            </p:cNvSpPr>
            <p:nvPr/>
          </p:nvSpPr>
          <p:spPr bwMode="auto">
            <a:xfrm flipH="1">
              <a:off x="6625650" y="3445628"/>
              <a:ext cx="8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8" name="Line 1089"/>
            <p:cNvSpPr>
              <a:spLocks noChangeShapeType="1"/>
            </p:cNvSpPr>
            <p:nvPr/>
          </p:nvSpPr>
          <p:spPr bwMode="auto">
            <a:xfrm flipH="1">
              <a:off x="6621221" y="3445628"/>
              <a:ext cx="442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9" name="Freeform 1090"/>
            <p:cNvSpPr>
              <a:spLocks/>
            </p:cNvSpPr>
            <p:nvPr/>
          </p:nvSpPr>
          <p:spPr bwMode="auto">
            <a:xfrm>
              <a:off x="6610593" y="3445628"/>
              <a:ext cx="10627" cy="0"/>
            </a:xfrm>
            <a:custGeom>
              <a:avLst/>
              <a:gdLst>
                <a:gd name="T0" fmla="*/ 12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0" name="Freeform 1091"/>
            <p:cNvSpPr>
              <a:spLocks/>
            </p:cNvSpPr>
            <p:nvPr/>
          </p:nvSpPr>
          <p:spPr bwMode="auto">
            <a:xfrm>
              <a:off x="6591109" y="3442972"/>
              <a:ext cx="19484" cy="2657"/>
            </a:xfrm>
            <a:custGeom>
              <a:avLst/>
              <a:gdLst>
                <a:gd name="T0" fmla="*/ 22 w 22"/>
                <a:gd name="T1" fmla="*/ 3 h 3"/>
                <a:gd name="T2" fmla="*/ 8 w 22"/>
                <a:gd name="T3" fmla="*/ 1 h 3"/>
                <a:gd name="T4" fmla="*/ 3 w 22"/>
                <a:gd name="T5" fmla="*/ 0 h 3"/>
                <a:gd name="T6" fmla="*/ 0 w 2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">
                  <a:moveTo>
                    <a:pt x="2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1" name="Line 1092"/>
            <p:cNvSpPr>
              <a:spLocks noChangeShapeType="1"/>
            </p:cNvSpPr>
            <p:nvPr/>
          </p:nvSpPr>
          <p:spPr bwMode="auto">
            <a:xfrm flipH="1" flipV="1">
              <a:off x="6578710" y="3442086"/>
              <a:ext cx="12399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2" name="Freeform 1093"/>
            <p:cNvSpPr>
              <a:spLocks/>
            </p:cNvSpPr>
            <p:nvPr/>
          </p:nvSpPr>
          <p:spPr bwMode="auto">
            <a:xfrm>
              <a:off x="6573396" y="3440315"/>
              <a:ext cx="5314" cy="1772"/>
            </a:xfrm>
            <a:custGeom>
              <a:avLst/>
              <a:gdLst>
                <a:gd name="T0" fmla="*/ 6 w 6"/>
                <a:gd name="T1" fmla="*/ 2 h 2"/>
                <a:gd name="T2" fmla="*/ 1 w 6"/>
                <a:gd name="T3" fmla="*/ 0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3" name="Line 1094"/>
            <p:cNvSpPr>
              <a:spLocks noChangeShapeType="1"/>
            </p:cNvSpPr>
            <p:nvPr/>
          </p:nvSpPr>
          <p:spPr bwMode="auto">
            <a:xfrm flipH="1" flipV="1">
              <a:off x="6567197" y="3439429"/>
              <a:ext cx="6200" cy="88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4" name="Freeform 1095"/>
            <p:cNvSpPr>
              <a:spLocks/>
            </p:cNvSpPr>
            <p:nvPr/>
          </p:nvSpPr>
          <p:spPr bwMode="auto">
            <a:xfrm>
              <a:off x="6554798" y="3438543"/>
              <a:ext cx="12399" cy="886"/>
            </a:xfrm>
            <a:custGeom>
              <a:avLst/>
              <a:gdLst>
                <a:gd name="T0" fmla="*/ 14 w 14"/>
                <a:gd name="T1" fmla="*/ 1 h 1"/>
                <a:gd name="T2" fmla="*/ 9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5" name="Freeform 1096"/>
            <p:cNvSpPr>
              <a:spLocks/>
            </p:cNvSpPr>
            <p:nvPr/>
          </p:nvSpPr>
          <p:spPr bwMode="auto">
            <a:xfrm>
              <a:off x="6542399" y="3438543"/>
              <a:ext cx="12399" cy="1772"/>
            </a:xfrm>
            <a:custGeom>
              <a:avLst/>
              <a:gdLst>
                <a:gd name="T0" fmla="*/ 14 w 14"/>
                <a:gd name="T1" fmla="*/ 0 h 2"/>
                <a:gd name="T2" fmla="*/ 4 w 14"/>
                <a:gd name="T3" fmla="*/ 1 h 2"/>
                <a:gd name="T4" fmla="*/ 0 w 1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0"/>
                  </a:moveTo>
                  <a:lnTo>
                    <a:pt x="4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6" name="Freeform 1097"/>
            <p:cNvSpPr>
              <a:spLocks/>
            </p:cNvSpPr>
            <p:nvPr/>
          </p:nvSpPr>
          <p:spPr bwMode="auto">
            <a:xfrm>
              <a:off x="6531771" y="3440315"/>
              <a:ext cx="10627" cy="5314"/>
            </a:xfrm>
            <a:custGeom>
              <a:avLst/>
              <a:gdLst>
                <a:gd name="T0" fmla="*/ 12 w 12"/>
                <a:gd name="T1" fmla="*/ 0 h 6"/>
                <a:gd name="T2" fmla="*/ 4 w 12"/>
                <a:gd name="T3" fmla="*/ 4 h 6"/>
                <a:gd name="T4" fmla="*/ 0 w 1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7" name="Freeform 1098"/>
            <p:cNvSpPr>
              <a:spLocks/>
            </p:cNvSpPr>
            <p:nvPr/>
          </p:nvSpPr>
          <p:spPr bwMode="auto">
            <a:xfrm>
              <a:off x="6522914" y="3445628"/>
              <a:ext cx="8857" cy="1772"/>
            </a:xfrm>
            <a:custGeom>
              <a:avLst/>
              <a:gdLst>
                <a:gd name="T0" fmla="*/ 10 w 10"/>
                <a:gd name="T1" fmla="*/ 0 h 2"/>
                <a:gd name="T2" fmla="*/ 3 w 10"/>
                <a:gd name="T3" fmla="*/ 1 h 2"/>
                <a:gd name="T4" fmla="*/ 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lnTo>
                    <a:pt x="3" y="1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8" name="Freeform 1099"/>
            <p:cNvSpPr>
              <a:spLocks/>
            </p:cNvSpPr>
            <p:nvPr/>
          </p:nvSpPr>
          <p:spPr bwMode="auto">
            <a:xfrm>
              <a:off x="6513173" y="3447400"/>
              <a:ext cx="9742" cy="3542"/>
            </a:xfrm>
            <a:custGeom>
              <a:avLst/>
              <a:gdLst>
                <a:gd name="T0" fmla="*/ 11 w 11"/>
                <a:gd name="T1" fmla="*/ 0 h 4"/>
                <a:gd name="T2" fmla="*/ 7 w 11"/>
                <a:gd name="T3" fmla="*/ 2 h 4"/>
                <a:gd name="T4" fmla="*/ 0 w 1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7" y="2"/>
                  </a:lnTo>
                  <a:lnTo>
                    <a:pt x="0" y="4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9" name="Freeform 1100"/>
            <p:cNvSpPr>
              <a:spLocks/>
            </p:cNvSpPr>
            <p:nvPr/>
          </p:nvSpPr>
          <p:spPr bwMode="auto">
            <a:xfrm>
              <a:off x="6491031" y="3450942"/>
              <a:ext cx="22141" cy="23027"/>
            </a:xfrm>
            <a:custGeom>
              <a:avLst/>
              <a:gdLst>
                <a:gd name="T0" fmla="*/ 25 w 25"/>
                <a:gd name="T1" fmla="*/ 0 h 26"/>
                <a:gd name="T2" fmla="*/ 13 w 25"/>
                <a:gd name="T3" fmla="*/ 11 h 26"/>
                <a:gd name="T4" fmla="*/ 14 w 25"/>
                <a:gd name="T5" fmla="*/ 15 h 26"/>
                <a:gd name="T6" fmla="*/ 9 w 25"/>
                <a:gd name="T7" fmla="*/ 21 h 26"/>
                <a:gd name="T8" fmla="*/ 0 w 2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5" y="0"/>
                  </a:moveTo>
                  <a:lnTo>
                    <a:pt x="13" y="11"/>
                  </a:lnTo>
                  <a:lnTo>
                    <a:pt x="14" y="15"/>
                  </a:lnTo>
                  <a:lnTo>
                    <a:pt x="9" y="21"/>
                  </a:lnTo>
                  <a:lnTo>
                    <a:pt x="0" y="26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0" name="Freeform 1101"/>
            <p:cNvSpPr>
              <a:spLocks/>
            </p:cNvSpPr>
            <p:nvPr/>
          </p:nvSpPr>
          <p:spPr bwMode="auto">
            <a:xfrm>
              <a:off x="6482175" y="3473970"/>
              <a:ext cx="8857" cy="2657"/>
            </a:xfrm>
            <a:custGeom>
              <a:avLst/>
              <a:gdLst>
                <a:gd name="T0" fmla="*/ 10 w 10"/>
                <a:gd name="T1" fmla="*/ 0 h 3"/>
                <a:gd name="T2" fmla="*/ 7 w 10"/>
                <a:gd name="T3" fmla="*/ 1 h 3"/>
                <a:gd name="T4" fmla="*/ 2 w 10"/>
                <a:gd name="T5" fmla="*/ 3 h 3"/>
                <a:gd name="T6" fmla="*/ 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7" y="1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1" name="Freeform 1102"/>
            <p:cNvSpPr>
              <a:spLocks/>
            </p:cNvSpPr>
            <p:nvPr/>
          </p:nvSpPr>
          <p:spPr bwMode="auto">
            <a:xfrm>
              <a:off x="6478632" y="3476626"/>
              <a:ext cx="3542" cy="0"/>
            </a:xfrm>
            <a:custGeom>
              <a:avLst/>
              <a:gdLst>
                <a:gd name="T0" fmla="*/ 4 w 4"/>
                <a:gd name="T1" fmla="*/ 0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2" name="Line 1103"/>
            <p:cNvSpPr>
              <a:spLocks noChangeShapeType="1"/>
            </p:cNvSpPr>
            <p:nvPr/>
          </p:nvSpPr>
          <p:spPr bwMode="auto">
            <a:xfrm flipH="1">
              <a:off x="6416636" y="3494339"/>
              <a:ext cx="11513" cy="3542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3" name="Freeform 1104"/>
            <p:cNvSpPr>
              <a:spLocks/>
            </p:cNvSpPr>
            <p:nvPr/>
          </p:nvSpPr>
          <p:spPr bwMode="auto">
            <a:xfrm>
              <a:off x="6185482" y="3520908"/>
              <a:ext cx="6200" cy="1772"/>
            </a:xfrm>
            <a:custGeom>
              <a:avLst/>
              <a:gdLst>
                <a:gd name="T0" fmla="*/ 7 w 7"/>
                <a:gd name="T1" fmla="*/ 0 h 2"/>
                <a:gd name="T2" fmla="*/ 4 w 7"/>
                <a:gd name="T3" fmla="*/ 2 h 2"/>
                <a:gd name="T4" fmla="*/ 0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4" name="Freeform 1105"/>
            <p:cNvSpPr>
              <a:spLocks/>
            </p:cNvSpPr>
            <p:nvPr/>
          </p:nvSpPr>
          <p:spPr bwMode="auto">
            <a:xfrm>
              <a:off x="6330729" y="3515595"/>
              <a:ext cx="27455" cy="8857"/>
            </a:xfrm>
            <a:custGeom>
              <a:avLst/>
              <a:gdLst>
                <a:gd name="T0" fmla="*/ 31 w 31"/>
                <a:gd name="T1" fmla="*/ 0 h 10"/>
                <a:gd name="T2" fmla="*/ 24 w 31"/>
                <a:gd name="T3" fmla="*/ 0 h 10"/>
                <a:gd name="T4" fmla="*/ 8 w 31"/>
                <a:gd name="T5" fmla="*/ 4 h 10"/>
                <a:gd name="T6" fmla="*/ 0 w 3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">
                  <a:moveTo>
                    <a:pt x="31" y="0"/>
                  </a:moveTo>
                  <a:lnTo>
                    <a:pt x="24" y="0"/>
                  </a:lnTo>
                  <a:lnTo>
                    <a:pt x="8" y="4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5" name="Freeform 1106"/>
            <p:cNvSpPr>
              <a:spLocks/>
            </p:cNvSpPr>
            <p:nvPr/>
          </p:nvSpPr>
          <p:spPr bwMode="auto">
            <a:xfrm>
              <a:off x="6453834" y="3483711"/>
              <a:ext cx="10627" cy="4428"/>
            </a:xfrm>
            <a:custGeom>
              <a:avLst/>
              <a:gdLst>
                <a:gd name="T0" fmla="*/ 12 w 12"/>
                <a:gd name="T1" fmla="*/ 0 h 5"/>
                <a:gd name="T2" fmla="*/ 8 w 12"/>
                <a:gd name="T3" fmla="*/ 3 h 5"/>
                <a:gd name="T4" fmla="*/ 0 w 1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8" y="3"/>
                  </a:lnTo>
                  <a:lnTo>
                    <a:pt x="0" y="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6" name="Freeform 1110"/>
            <p:cNvSpPr>
              <a:spLocks/>
            </p:cNvSpPr>
            <p:nvPr/>
          </p:nvSpPr>
          <p:spPr bwMode="auto">
            <a:xfrm>
              <a:off x="6129687" y="3514709"/>
              <a:ext cx="15941" cy="2657"/>
            </a:xfrm>
            <a:custGeom>
              <a:avLst/>
              <a:gdLst>
                <a:gd name="T0" fmla="*/ 18 w 18"/>
                <a:gd name="T1" fmla="*/ 3 h 3"/>
                <a:gd name="T2" fmla="*/ 13 w 18"/>
                <a:gd name="T3" fmla="*/ 3 h 3"/>
                <a:gd name="T4" fmla="*/ 0 w 1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3"/>
                  </a:moveTo>
                  <a:lnTo>
                    <a:pt x="13" y="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7" name="Freeform 1111"/>
            <p:cNvSpPr>
              <a:spLocks/>
            </p:cNvSpPr>
            <p:nvPr/>
          </p:nvSpPr>
          <p:spPr bwMode="auto">
            <a:xfrm>
              <a:off x="6389181" y="3497882"/>
              <a:ext cx="27455" cy="10627"/>
            </a:xfrm>
            <a:custGeom>
              <a:avLst/>
              <a:gdLst>
                <a:gd name="T0" fmla="*/ 31 w 31"/>
                <a:gd name="T1" fmla="*/ 0 h 12"/>
                <a:gd name="T2" fmla="*/ 9 w 31"/>
                <a:gd name="T3" fmla="*/ 10 h 12"/>
                <a:gd name="T4" fmla="*/ 1 w 31"/>
                <a:gd name="T5" fmla="*/ 12 h 12"/>
                <a:gd name="T6" fmla="*/ 0 w 3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9" y="10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8" name="Freeform 1112"/>
            <p:cNvSpPr>
              <a:spLocks/>
            </p:cNvSpPr>
            <p:nvPr/>
          </p:nvSpPr>
          <p:spPr bwMode="auto">
            <a:xfrm>
              <a:off x="6358183" y="3508509"/>
              <a:ext cx="30998" cy="7085"/>
            </a:xfrm>
            <a:custGeom>
              <a:avLst/>
              <a:gdLst>
                <a:gd name="T0" fmla="*/ 35 w 35"/>
                <a:gd name="T1" fmla="*/ 0 h 8"/>
                <a:gd name="T2" fmla="*/ 17 w 35"/>
                <a:gd name="T3" fmla="*/ 6 h 8"/>
                <a:gd name="T4" fmla="*/ 15 w 35"/>
                <a:gd name="T5" fmla="*/ 7 h 8"/>
                <a:gd name="T6" fmla="*/ 11 w 35"/>
                <a:gd name="T7" fmla="*/ 7 h 8"/>
                <a:gd name="T8" fmla="*/ 9 w 35"/>
                <a:gd name="T9" fmla="*/ 7 h 8"/>
                <a:gd name="T10" fmla="*/ 0 w 3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17" y="6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9" name="Freeform 1113"/>
            <p:cNvSpPr>
              <a:spLocks/>
            </p:cNvSpPr>
            <p:nvPr/>
          </p:nvSpPr>
          <p:spPr bwMode="auto">
            <a:xfrm>
              <a:off x="6441435" y="3488139"/>
              <a:ext cx="12399" cy="5314"/>
            </a:xfrm>
            <a:custGeom>
              <a:avLst/>
              <a:gdLst>
                <a:gd name="T0" fmla="*/ 14 w 14"/>
                <a:gd name="T1" fmla="*/ 0 h 6"/>
                <a:gd name="T2" fmla="*/ 12 w 14"/>
                <a:gd name="T3" fmla="*/ 0 h 6"/>
                <a:gd name="T4" fmla="*/ 4 w 14"/>
                <a:gd name="T5" fmla="*/ 4 h 6"/>
                <a:gd name="T6" fmla="*/ 0 w 1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12" y="0"/>
                  </a:ln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0" name="Freeform 1116"/>
            <p:cNvSpPr>
              <a:spLocks/>
            </p:cNvSpPr>
            <p:nvPr/>
          </p:nvSpPr>
          <p:spPr bwMode="auto">
            <a:xfrm>
              <a:off x="6122601" y="3513823"/>
              <a:ext cx="7085" cy="886"/>
            </a:xfrm>
            <a:custGeom>
              <a:avLst/>
              <a:gdLst>
                <a:gd name="T0" fmla="*/ 8 w 8"/>
                <a:gd name="T1" fmla="*/ 1 h 1"/>
                <a:gd name="T2" fmla="*/ 5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1" name="Freeform 1117"/>
            <p:cNvSpPr>
              <a:spLocks/>
            </p:cNvSpPr>
            <p:nvPr/>
          </p:nvSpPr>
          <p:spPr bwMode="auto">
            <a:xfrm>
              <a:off x="6086290" y="3504967"/>
              <a:ext cx="36311" cy="8857"/>
            </a:xfrm>
            <a:custGeom>
              <a:avLst/>
              <a:gdLst>
                <a:gd name="T0" fmla="*/ 41 w 41"/>
                <a:gd name="T1" fmla="*/ 10 h 10"/>
                <a:gd name="T2" fmla="*/ 17 w 41"/>
                <a:gd name="T3" fmla="*/ 4 h 10"/>
                <a:gd name="T4" fmla="*/ 0 w 4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lnTo>
                    <a:pt x="17" y="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2" name="Line 1118"/>
            <p:cNvSpPr>
              <a:spLocks noChangeShapeType="1"/>
            </p:cNvSpPr>
            <p:nvPr/>
          </p:nvSpPr>
          <p:spPr bwMode="auto">
            <a:xfrm flipH="1">
              <a:off x="6324529" y="3524452"/>
              <a:ext cx="6200" cy="886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3" name="Freeform 1119"/>
            <p:cNvSpPr>
              <a:spLocks/>
            </p:cNvSpPr>
            <p:nvPr/>
          </p:nvSpPr>
          <p:spPr bwMode="auto">
            <a:xfrm>
              <a:off x="6301503" y="3525337"/>
              <a:ext cx="23027" cy="7085"/>
            </a:xfrm>
            <a:custGeom>
              <a:avLst/>
              <a:gdLst>
                <a:gd name="T0" fmla="*/ 26 w 26"/>
                <a:gd name="T1" fmla="*/ 0 h 8"/>
                <a:gd name="T2" fmla="*/ 17 w 26"/>
                <a:gd name="T3" fmla="*/ 3 h 8"/>
                <a:gd name="T4" fmla="*/ 0 w 2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17" y="3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4" name="Freeform 1120"/>
            <p:cNvSpPr>
              <a:spLocks/>
            </p:cNvSpPr>
            <p:nvPr/>
          </p:nvSpPr>
          <p:spPr bwMode="auto">
            <a:xfrm>
              <a:off x="6428150" y="3493454"/>
              <a:ext cx="13285" cy="886"/>
            </a:xfrm>
            <a:custGeom>
              <a:avLst/>
              <a:gdLst>
                <a:gd name="T0" fmla="*/ 15 w 15"/>
                <a:gd name="T1" fmla="*/ 0 h 1"/>
                <a:gd name="T2" fmla="*/ 9 w 15"/>
                <a:gd name="T3" fmla="*/ 0 h 1"/>
                <a:gd name="T4" fmla="*/ 0 w 1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9" y="0"/>
                  </a:lnTo>
                  <a:lnTo>
                    <a:pt x="0" y="1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5" name="Line 1121"/>
            <p:cNvSpPr>
              <a:spLocks noChangeShapeType="1"/>
            </p:cNvSpPr>
            <p:nvPr/>
          </p:nvSpPr>
          <p:spPr bwMode="auto">
            <a:xfrm flipH="1">
              <a:off x="6273162" y="3535965"/>
              <a:ext cx="3542" cy="0"/>
            </a:xfrm>
            <a:prstGeom prst="line">
              <a:avLst/>
            </a:pr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6" name="Freeform 1123"/>
            <p:cNvSpPr>
              <a:spLocks/>
            </p:cNvSpPr>
            <p:nvPr/>
          </p:nvSpPr>
          <p:spPr bwMode="auto">
            <a:xfrm>
              <a:off x="6145628" y="3517366"/>
              <a:ext cx="8857" cy="7085"/>
            </a:xfrm>
            <a:custGeom>
              <a:avLst/>
              <a:gdLst>
                <a:gd name="T0" fmla="*/ 10 w 10"/>
                <a:gd name="T1" fmla="*/ 8 h 8"/>
                <a:gd name="T2" fmla="*/ 6 w 10"/>
                <a:gd name="T3" fmla="*/ 5 h 8"/>
                <a:gd name="T4" fmla="*/ 1 w 10"/>
                <a:gd name="T5" fmla="*/ 2 h 8"/>
                <a:gd name="T6" fmla="*/ 0 w 1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5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7" name="Freeform 1124"/>
            <p:cNvSpPr>
              <a:spLocks/>
            </p:cNvSpPr>
            <p:nvPr/>
          </p:nvSpPr>
          <p:spPr bwMode="auto">
            <a:xfrm>
              <a:off x="6276704" y="3532422"/>
              <a:ext cx="24798" cy="3542"/>
            </a:xfrm>
            <a:custGeom>
              <a:avLst/>
              <a:gdLst>
                <a:gd name="T0" fmla="*/ 28 w 28"/>
                <a:gd name="T1" fmla="*/ 0 h 4"/>
                <a:gd name="T2" fmla="*/ 27 w 28"/>
                <a:gd name="T3" fmla="*/ 0 h 4"/>
                <a:gd name="T4" fmla="*/ 15 w 28"/>
                <a:gd name="T5" fmla="*/ 2 h 4"/>
                <a:gd name="T6" fmla="*/ 11 w 28"/>
                <a:gd name="T7" fmla="*/ 3 h 4"/>
                <a:gd name="T8" fmla="*/ 8 w 28"/>
                <a:gd name="T9" fmla="*/ 3 h 4"/>
                <a:gd name="T10" fmla="*/ 0 w 28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">
                  <a:moveTo>
                    <a:pt x="28" y="0"/>
                  </a:moveTo>
                  <a:lnTo>
                    <a:pt x="27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3"/>
                  </a:lnTo>
                  <a:lnTo>
                    <a:pt x="0" y="4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8" name="Freeform 1127"/>
            <p:cNvSpPr>
              <a:spLocks/>
            </p:cNvSpPr>
            <p:nvPr/>
          </p:nvSpPr>
          <p:spPr bwMode="auto">
            <a:xfrm>
              <a:off x="6169541" y="3522680"/>
              <a:ext cx="15941" cy="2657"/>
            </a:xfrm>
            <a:custGeom>
              <a:avLst/>
              <a:gdLst>
                <a:gd name="T0" fmla="*/ 18 w 18"/>
                <a:gd name="T1" fmla="*/ 0 h 3"/>
                <a:gd name="T2" fmla="*/ 10 w 18"/>
                <a:gd name="T3" fmla="*/ 3 h 3"/>
                <a:gd name="T4" fmla="*/ 1 w 18"/>
                <a:gd name="T5" fmla="*/ 3 h 3"/>
                <a:gd name="T6" fmla="*/ 0 w 1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">
                  <a:moveTo>
                    <a:pt x="18" y="0"/>
                  </a:moveTo>
                  <a:lnTo>
                    <a:pt x="10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9" name="Freeform 1128"/>
            <p:cNvSpPr>
              <a:spLocks/>
            </p:cNvSpPr>
            <p:nvPr/>
          </p:nvSpPr>
          <p:spPr bwMode="auto">
            <a:xfrm>
              <a:off x="6154485" y="3524452"/>
              <a:ext cx="15056" cy="886"/>
            </a:xfrm>
            <a:custGeom>
              <a:avLst/>
              <a:gdLst>
                <a:gd name="T0" fmla="*/ 17 w 17"/>
                <a:gd name="T1" fmla="*/ 1 h 1"/>
                <a:gd name="T2" fmla="*/ 14 w 17"/>
                <a:gd name="T3" fmla="*/ 1 h 1"/>
                <a:gd name="T4" fmla="*/ 0 w 1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17" y="1"/>
                  </a:move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0" name="Freeform 1129"/>
            <p:cNvSpPr>
              <a:spLocks/>
            </p:cNvSpPr>
            <p:nvPr/>
          </p:nvSpPr>
          <p:spPr bwMode="auto">
            <a:xfrm>
              <a:off x="6191682" y="3520908"/>
              <a:ext cx="29226" cy="3542"/>
            </a:xfrm>
            <a:custGeom>
              <a:avLst/>
              <a:gdLst>
                <a:gd name="T0" fmla="*/ 33 w 33"/>
                <a:gd name="T1" fmla="*/ 4 h 4"/>
                <a:gd name="T2" fmla="*/ 30 w 33"/>
                <a:gd name="T3" fmla="*/ 4 h 4"/>
                <a:gd name="T4" fmla="*/ 15 w 33"/>
                <a:gd name="T5" fmla="*/ 0 h 4"/>
                <a:gd name="T6" fmla="*/ 15 w 33"/>
                <a:gd name="T7" fmla="*/ 0 h 4"/>
                <a:gd name="T8" fmla="*/ 0 w 3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">
                  <a:moveTo>
                    <a:pt x="33" y="4"/>
                  </a:moveTo>
                  <a:lnTo>
                    <a:pt x="30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1" name="Freeform 1130"/>
            <p:cNvSpPr>
              <a:spLocks/>
            </p:cNvSpPr>
            <p:nvPr/>
          </p:nvSpPr>
          <p:spPr bwMode="auto">
            <a:xfrm>
              <a:off x="6245706" y="3535965"/>
              <a:ext cx="27455" cy="2657"/>
            </a:xfrm>
            <a:custGeom>
              <a:avLst/>
              <a:gdLst>
                <a:gd name="T0" fmla="*/ 31 w 31"/>
                <a:gd name="T1" fmla="*/ 0 h 3"/>
                <a:gd name="T2" fmla="*/ 19 w 31"/>
                <a:gd name="T3" fmla="*/ 3 h 3"/>
                <a:gd name="T4" fmla="*/ 4 w 31"/>
                <a:gd name="T5" fmla="*/ 3 h 3"/>
                <a:gd name="T6" fmla="*/ 0 w 3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">
                  <a:moveTo>
                    <a:pt x="31" y="0"/>
                  </a:moveTo>
                  <a:lnTo>
                    <a:pt x="19" y="3"/>
                  </a:lnTo>
                  <a:lnTo>
                    <a:pt x="4" y="3"/>
                  </a:lnTo>
                  <a:lnTo>
                    <a:pt x="0" y="3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2" name="Freeform 1131"/>
            <p:cNvSpPr>
              <a:spLocks/>
            </p:cNvSpPr>
            <p:nvPr/>
          </p:nvSpPr>
          <p:spPr bwMode="auto">
            <a:xfrm>
              <a:off x="6220908" y="3524452"/>
              <a:ext cx="24798" cy="14171"/>
            </a:xfrm>
            <a:custGeom>
              <a:avLst/>
              <a:gdLst>
                <a:gd name="T0" fmla="*/ 28 w 28"/>
                <a:gd name="T1" fmla="*/ 16 h 16"/>
                <a:gd name="T2" fmla="*/ 27 w 28"/>
                <a:gd name="T3" fmla="*/ 16 h 16"/>
                <a:gd name="T4" fmla="*/ 21 w 28"/>
                <a:gd name="T5" fmla="*/ 16 h 16"/>
                <a:gd name="T6" fmla="*/ 17 w 28"/>
                <a:gd name="T7" fmla="*/ 13 h 16"/>
                <a:gd name="T8" fmla="*/ 17 w 28"/>
                <a:gd name="T9" fmla="*/ 13 h 16"/>
                <a:gd name="T10" fmla="*/ 10 w 28"/>
                <a:gd name="T11" fmla="*/ 11 h 16"/>
                <a:gd name="T12" fmla="*/ 5 w 28"/>
                <a:gd name="T13" fmla="*/ 5 h 16"/>
                <a:gd name="T14" fmla="*/ 5 w 28"/>
                <a:gd name="T15" fmla="*/ 4 h 16"/>
                <a:gd name="T16" fmla="*/ 1 w 28"/>
                <a:gd name="T17" fmla="*/ 1 h 16"/>
                <a:gd name="T18" fmla="*/ 0 w 28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6">
                  <a:moveTo>
                    <a:pt x="28" y="16"/>
                  </a:moveTo>
                  <a:lnTo>
                    <a:pt x="27" y="16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0" y="11"/>
                  </a:lnTo>
                  <a:lnTo>
                    <a:pt x="5" y="5"/>
                  </a:lnTo>
                  <a:lnTo>
                    <a:pt x="5" y="4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340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3" name="Freeform 1132"/>
            <p:cNvSpPr>
              <a:spLocks/>
            </p:cNvSpPr>
            <p:nvPr/>
          </p:nvSpPr>
          <p:spPr bwMode="auto">
            <a:xfrm>
              <a:off x="6464461" y="3474855"/>
              <a:ext cx="14171" cy="8857"/>
            </a:xfrm>
            <a:custGeom>
              <a:avLst/>
              <a:gdLst>
                <a:gd name="T0" fmla="*/ 16 w 16"/>
                <a:gd name="T1" fmla="*/ 2 h 10"/>
                <a:gd name="T2" fmla="*/ 13 w 16"/>
                <a:gd name="T3" fmla="*/ 2 h 10"/>
                <a:gd name="T4" fmla="*/ 9 w 16"/>
                <a:gd name="T5" fmla="*/ 0 h 10"/>
                <a:gd name="T6" fmla="*/ 7 w 16"/>
                <a:gd name="T7" fmla="*/ 2 h 10"/>
                <a:gd name="T8" fmla="*/ 4 w 16"/>
                <a:gd name="T9" fmla="*/ 3 h 10"/>
                <a:gd name="T10" fmla="*/ 4 w 16"/>
                <a:gd name="T11" fmla="*/ 5 h 10"/>
                <a:gd name="T12" fmla="*/ 0 w 1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6" y="2"/>
                  </a:moveTo>
                  <a:lnTo>
                    <a:pt x="13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4" name="Freeform 1133"/>
            <p:cNvSpPr>
              <a:spLocks/>
            </p:cNvSpPr>
            <p:nvPr/>
          </p:nvSpPr>
          <p:spPr bwMode="auto">
            <a:xfrm>
              <a:off x="6478632" y="347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5" name="Rectangle 1205"/>
            <p:cNvSpPr>
              <a:spLocks noChangeArrowheads="1"/>
            </p:cNvSpPr>
            <p:nvPr/>
          </p:nvSpPr>
          <p:spPr bwMode="auto">
            <a:xfrm>
              <a:off x="7385535" y="2771651"/>
              <a:ext cx="0" cy="12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6" name="Chevron 885"/>
            <p:cNvSpPr/>
            <p:nvPr/>
          </p:nvSpPr>
          <p:spPr>
            <a:xfrm rot="10380000">
              <a:off x="6342331" y="3381743"/>
              <a:ext cx="182880" cy="182880"/>
            </a:xfrm>
            <a:prstGeom prst="chevr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887" name="Chevron 886"/>
            <p:cNvSpPr/>
            <p:nvPr/>
          </p:nvSpPr>
          <p:spPr>
            <a:xfrm rot="13920000">
              <a:off x="7657328" y="2730906"/>
              <a:ext cx="182880" cy="182880"/>
            </a:xfrm>
            <a:prstGeom prst="chevron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888" name="Chevron 887"/>
            <p:cNvSpPr/>
            <p:nvPr/>
          </p:nvSpPr>
          <p:spPr>
            <a:xfrm rot="17760000">
              <a:off x="7711032" y="1913676"/>
              <a:ext cx="202253" cy="202253"/>
            </a:xfrm>
            <a:prstGeom prst="chevron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7325066" y="2780374"/>
              <a:ext cx="164592" cy="164592"/>
              <a:chOff x="-3558442" y="4122176"/>
              <a:chExt cx="927100" cy="9271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58442" y="4122176"/>
                <a:ext cx="927100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-3094893" y="4122176"/>
                <a:ext cx="463551" cy="92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37" name="TextBox 1036"/>
          <p:cNvSpPr txBox="1"/>
          <p:nvPr/>
        </p:nvSpPr>
        <p:spPr>
          <a:xfrm>
            <a:off x="2001545" y="176463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Return: daily counts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28267" y="1860882"/>
            <a:ext cx="1571727" cy="1034713"/>
            <a:chOff x="5398169" y="818150"/>
            <a:chExt cx="1571727" cy="1034713"/>
          </a:xfrm>
        </p:grpSpPr>
        <p:sp>
          <p:nvSpPr>
            <p:cNvPr id="7" name="Rectangle 6"/>
            <p:cNvSpPr/>
            <p:nvPr/>
          </p:nvSpPr>
          <p:spPr>
            <a:xfrm>
              <a:off x="5398169" y="818150"/>
              <a:ext cx="1556082" cy="1034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5789" y="1187116"/>
              <a:ext cx="9541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female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09948" y="1804738"/>
            <a:ext cx="1580146" cy="1090843"/>
            <a:chOff x="5438273" y="762020"/>
            <a:chExt cx="1580146" cy="1090843"/>
          </a:xfrm>
        </p:grpSpPr>
        <p:sp>
          <p:nvSpPr>
            <p:cNvPr id="14" name="Rectangle 13"/>
            <p:cNvSpPr/>
            <p:nvPr/>
          </p:nvSpPr>
          <p:spPr>
            <a:xfrm>
              <a:off x="5438273" y="762020"/>
              <a:ext cx="1580146" cy="1090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3810" y="1219200"/>
              <a:ext cx="74090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male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05617" y="2221826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51.1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45.9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25" y="222182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50.3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45.4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0068" y="5438267"/>
            <a:ext cx="127631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ork length (cm)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24939" y="4402244"/>
            <a:ext cx="156805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total return (by stock)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2765" y="176463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adult size distribution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14921" y="3601448"/>
            <a:ext cx="3569553" cy="1828800"/>
            <a:chOff x="2085472" y="1315453"/>
            <a:chExt cx="4267202" cy="21862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" r="22402" b="10877"/>
            <a:stretch/>
          </p:blipFill>
          <p:spPr bwMode="auto">
            <a:xfrm>
              <a:off x="2085472" y="1318082"/>
              <a:ext cx="3710840" cy="218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366084" y="1451809"/>
              <a:ext cx="986590" cy="649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64042" y="1700463"/>
              <a:ext cx="4972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1-salt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199" y="1315453"/>
              <a:ext cx="4972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2-salt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64506" y="3619383"/>
            <a:ext cx="4110675" cy="1828800"/>
            <a:chOff x="2069430" y="3884083"/>
            <a:chExt cx="4846320" cy="21560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b="9806"/>
            <a:stretch/>
          </p:blipFill>
          <p:spPr bwMode="auto">
            <a:xfrm>
              <a:off x="2069430" y="3884083"/>
              <a:ext cx="4846320" cy="2156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478378" y="4066674"/>
              <a:ext cx="986590" cy="649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4357" y="4307305"/>
              <a:ext cx="4972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1-salt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3451" y="3922295"/>
              <a:ext cx="4972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2-salt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62463" y="5438285"/>
            <a:ext cx="127631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ork length (cm) 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5908" y="1246020"/>
            <a:ext cx="5896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 structure appears typical of donor populations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860" y="2614847"/>
            <a:ext cx="54649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Acclimation / behavior: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(spawn time &amp; distribution)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5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31" name="Rectangle 1230"/>
          <p:cNvSpPr/>
          <p:nvPr/>
        </p:nvSpPr>
        <p:spPr>
          <a:xfrm>
            <a:off x="1299400" y="308971"/>
            <a:ext cx="6769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Outplanted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stocks: Life history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3" name="Rectangle 1232"/>
          <p:cNvSpPr/>
          <p:nvPr/>
        </p:nvSpPr>
        <p:spPr>
          <a:xfrm>
            <a:off x="5181580" y="3771585"/>
            <a:ext cx="3545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FF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Okanogan: warmer, eutrophic </a:t>
            </a:r>
            <a:endParaRPr lang="en-US" sz="2000" u="sng" dirty="0">
              <a:solidFill>
                <a:srgbClr val="FF09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73850" y="1224704"/>
            <a:ext cx="4692546" cy="2468880"/>
            <a:chOff x="1688839" y="1232726"/>
            <a:chExt cx="5473962" cy="2880005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 bwMode="auto">
            <a:xfrm>
              <a:off x="1688839" y="1472429"/>
              <a:ext cx="5473962" cy="2640302"/>
              <a:chOff x="349" y="1448"/>
              <a:chExt cx="5662" cy="2731"/>
            </a:xfrm>
          </p:grpSpPr>
          <p:sp>
            <p:nvSpPr>
              <p:cNvPr id="2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9" y="1448"/>
                <a:ext cx="4450" cy="2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grpSp>
            <p:nvGrpSpPr>
              <p:cNvPr id="30" name="Group 205"/>
              <p:cNvGrpSpPr>
                <a:grpSpLocks/>
              </p:cNvGrpSpPr>
              <p:nvPr/>
            </p:nvGrpSpPr>
            <p:grpSpPr bwMode="auto">
              <a:xfrm>
                <a:off x="449" y="1501"/>
                <a:ext cx="5562" cy="2501"/>
                <a:chOff x="449" y="1501"/>
                <a:chExt cx="5562" cy="2501"/>
              </a:xfrm>
            </p:grpSpPr>
            <p:sp>
              <p:nvSpPr>
                <p:cNvPr id="1031" name="Freeform 5"/>
                <p:cNvSpPr>
                  <a:spLocks/>
                </p:cNvSpPr>
                <p:nvPr/>
              </p:nvSpPr>
              <p:spPr bwMode="auto">
                <a:xfrm>
                  <a:off x="1822" y="1553"/>
                  <a:ext cx="387" cy="678"/>
                </a:xfrm>
                <a:custGeom>
                  <a:avLst/>
                  <a:gdLst>
                    <a:gd name="T0" fmla="*/ 56 w 387"/>
                    <a:gd name="T1" fmla="*/ 31 h 678"/>
                    <a:gd name="T2" fmla="*/ 35 w 387"/>
                    <a:gd name="T3" fmla="*/ 8 h 678"/>
                    <a:gd name="T4" fmla="*/ 6 w 387"/>
                    <a:gd name="T5" fmla="*/ 31 h 678"/>
                    <a:gd name="T6" fmla="*/ 31 w 387"/>
                    <a:gd name="T7" fmla="*/ 46 h 678"/>
                    <a:gd name="T8" fmla="*/ 31 w 387"/>
                    <a:gd name="T9" fmla="*/ 76 h 678"/>
                    <a:gd name="T10" fmla="*/ 72 w 387"/>
                    <a:gd name="T11" fmla="*/ 108 h 678"/>
                    <a:gd name="T12" fmla="*/ 85 w 387"/>
                    <a:gd name="T13" fmla="*/ 152 h 678"/>
                    <a:gd name="T14" fmla="*/ 109 w 387"/>
                    <a:gd name="T15" fmla="*/ 152 h 678"/>
                    <a:gd name="T16" fmla="*/ 114 w 387"/>
                    <a:gd name="T17" fmla="*/ 179 h 678"/>
                    <a:gd name="T18" fmla="*/ 117 w 387"/>
                    <a:gd name="T19" fmla="*/ 203 h 678"/>
                    <a:gd name="T20" fmla="*/ 157 w 387"/>
                    <a:gd name="T21" fmla="*/ 164 h 678"/>
                    <a:gd name="T22" fmla="*/ 178 w 387"/>
                    <a:gd name="T23" fmla="*/ 160 h 678"/>
                    <a:gd name="T24" fmla="*/ 213 w 387"/>
                    <a:gd name="T25" fmla="*/ 169 h 678"/>
                    <a:gd name="T26" fmla="*/ 236 w 387"/>
                    <a:gd name="T27" fmla="*/ 181 h 678"/>
                    <a:gd name="T28" fmla="*/ 224 w 387"/>
                    <a:gd name="T29" fmla="*/ 200 h 678"/>
                    <a:gd name="T30" fmla="*/ 225 w 387"/>
                    <a:gd name="T31" fmla="*/ 223 h 678"/>
                    <a:gd name="T32" fmla="*/ 228 w 387"/>
                    <a:gd name="T33" fmla="*/ 242 h 678"/>
                    <a:gd name="T34" fmla="*/ 233 w 387"/>
                    <a:gd name="T35" fmla="*/ 254 h 678"/>
                    <a:gd name="T36" fmla="*/ 272 w 387"/>
                    <a:gd name="T37" fmla="*/ 281 h 678"/>
                    <a:gd name="T38" fmla="*/ 271 w 387"/>
                    <a:gd name="T39" fmla="*/ 304 h 678"/>
                    <a:gd name="T40" fmla="*/ 256 w 387"/>
                    <a:gd name="T41" fmla="*/ 316 h 678"/>
                    <a:gd name="T42" fmla="*/ 229 w 387"/>
                    <a:gd name="T43" fmla="*/ 304 h 678"/>
                    <a:gd name="T44" fmla="*/ 184 w 387"/>
                    <a:gd name="T45" fmla="*/ 299 h 678"/>
                    <a:gd name="T46" fmla="*/ 209 w 387"/>
                    <a:gd name="T47" fmla="*/ 310 h 678"/>
                    <a:gd name="T48" fmla="*/ 237 w 387"/>
                    <a:gd name="T49" fmla="*/ 334 h 678"/>
                    <a:gd name="T50" fmla="*/ 244 w 387"/>
                    <a:gd name="T51" fmla="*/ 372 h 678"/>
                    <a:gd name="T52" fmla="*/ 240 w 387"/>
                    <a:gd name="T53" fmla="*/ 389 h 678"/>
                    <a:gd name="T54" fmla="*/ 221 w 387"/>
                    <a:gd name="T55" fmla="*/ 385 h 678"/>
                    <a:gd name="T56" fmla="*/ 184 w 387"/>
                    <a:gd name="T57" fmla="*/ 357 h 678"/>
                    <a:gd name="T58" fmla="*/ 167 w 387"/>
                    <a:gd name="T59" fmla="*/ 378 h 678"/>
                    <a:gd name="T60" fmla="*/ 133 w 387"/>
                    <a:gd name="T61" fmla="*/ 346 h 678"/>
                    <a:gd name="T62" fmla="*/ 85 w 387"/>
                    <a:gd name="T63" fmla="*/ 361 h 678"/>
                    <a:gd name="T64" fmla="*/ 112 w 387"/>
                    <a:gd name="T65" fmla="*/ 370 h 678"/>
                    <a:gd name="T66" fmla="*/ 105 w 387"/>
                    <a:gd name="T67" fmla="*/ 397 h 678"/>
                    <a:gd name="T68" fmla="*/ 117 w 387"/>
                    <a:gd name="T69" fmla="*/ 419 h 678"/>
                    <a:gd name="T70" fmla="*/ 148 w 387"/>
                    <a:gd name="T71" fmla="*/ 415 h 678"/>
                    <a:gd name="T72" fmla="*/ 179 w 387"/>
                    <a:gd name="T73" fmla="*/ 396 h 678"/>
                    <a:gd name="T74" fmla="*/ 183 w 387"/>
                    <a:gd name="T75" fmla="*/ 414 h 678"/>
                    <a:gd name="T76" fmla="*/ 202 w 387"/>
                    <a:gd name="T77" fmla="*/ 434 h 678"/>
                    <a:gd name="T78" fmla="*/ 224 w 387"/>
                    <a:gd name="T79" fmla="*/ 441 h 678"/>
                    <a:gd name="T80" fmla="*/ 236 w 387"/>
                    <a:gd name="T81" fmla="*/ 451 h 678"/>
                    <a:gd name="T82" fmla="*/ 232 w 387"/>
                    <a:gd name="T83" fmla="*/ 454 h 678"/>
                    <a:gd name="T84" fmla="*/ 278 w 387"/>
                    <a:gd name="T85" fmla="*/ 474 h 678"/>
                    <a:gd name="T86" fmla="*/ 310 w 387"/>
                    <a:gd name="T87" fmla="*/ 491 h 678"/>
                    <a:gd name="T88" fmla="*/ 313 w 387"/>
                    <a:gd name="T89" fmla="*/ 505 h 678"/>
                    <a:gd name="T90" fmla="*/ 307 w 387"/>
                    <a:gd name="T91" fmla="*/ 523 h 678"/>
                    <a:gd name="T92" fmla="*/ 286 w 387"/>
                    <a:gd name="T93" fmla="*/ 530 h 678"/>
                    <a:gd name="T94" fmla="*/ 228 w 387"/>
                    <a:gd name="T95" fmla="*/ 530 h 678"/>
                    <a:gd name="T96" fmla="*/ 209 w 387"/>
                    <a:gd name="T97" fmla="*/ 595 h 678"/>
                    <a:gd name="T98" fmla="*/ 238 w 387"/>
                    <a:gd name="T99" fmla="*/ 626 h 678"/>
                    <a:gd name="T100" fmla="*/ 303 w 387"/>
                    <a:gd name="T101" fmla="*/ 657 h 678"/>
                    <a:gd name="T102" fmla="*/ 295 w 387"/>
                    <a:gd name="T103" fmla="*/ 636 h 678"/>
                    <a:gd name="T104" fmla="*/ 252 w 387"/>
                    <a:gd name="T105" fmla="*/ 597 h 678"/>
                    <a:gd name="T106" fmla="*/ 268 w 387"/>
                    <a:gd name="T107" fmla="*/ 561 h 678"/>
                    <a:gd name="T108" fmla="*/ 298 w 387"/>
                    <a:gd name="T109" fmla="*/ 550 h 678"/>
                    <a:gd name="T110" fmla="*/ 313 w 387"/>
                    <a:gd name="T111" fmla="*/ 553 h 678"/>
                    <a:gd name="T112" fmla="*/ 326 w 387"/>
                    <a:gd name="T113" fmla="*/ 585 h 678"/>
                    <a:gd name="T114" fmla="*/ 325 w 387"/>
                    <a:gd name="T115" fmla="*/ 620 h 678"/>
                    <a:gd name="T116" fmla="*/ 367 w 387"/>
                    <a:gd name="T117" fmla="*/ 661 h 678"/>
                    <a:gd name="T118" fmla="*/ 375 w 387"/>
                    <a:gd name="T119" fmla="*/ 671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87" h="678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9" y="7"/>
                      </a:lnTo>
                      <a:lnTo>
                        <a:pt x="51" y="10"/>
                      </a:lnTo>
                      <a:lnTo>
                        <a:pt x="51" y="12"/>
                      </a:lnTo>
                      <a:lnTo>
                        <a:pt x="54" y="14"/>
                      </a:lnTo>
                      <a:lnTo>
                        <a:pt x="60" y="17"/>
                      </a:lnTo>
                      <a:lnTo>
                        <a:pt x="60" y="18"/>
                      </a:lnTo>
                      <a:lnTo>
                        <a:pt x="62" y="19"/>
                      </a:lnTo>
                      <a:lnTo>
                        <a:pt x="62" y="21"/>
                      </a:lnTo>
                      <a:lnTo>
                        <a:pt x="63" y="21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3" y="29"/>
                      </a:lnTo>
                      <a:lnTo>
                        <a:pt x="62" y="29"/>
                      </a:lnTo>
                      <a:lnTo>
                        <a:pt x="59" y="30"/>
                      </a:lnTo>
                      <a:lnTo>
                        <a:pt x="56" y="31"/>
                      </a:lnTo>
                      <a:lnTo>
                        <a:pt x="54" y="33"/>
                      </a:lnTo>
                      <a:lnTo>
                        <a:pt x="52" y="31"/>
                      </a:lnTo>
                      <a:lnTo>
                        <a:pt x="44" y="29"/>
                      </a:lnTo>
                      <a:lnTo>
                        <a:pt x="36" y="26"/>
                      </a:lnTo>
                      <a:lnTo>
                        <a:pt x="28" y="23"/>
                      </a:lnTo>
                      <a:lnTo>
                        <a:pt x="25" y="21"/>
                      </a:lnTo>
                      <a:lnTo>
                        <a:pt x="24" y="19"/>
                      </a:lnTo>
                      <a:lnTo>
                        <a:pt x="24" y="18"/>
                      </a:lnTo>
                      <a:lnTo>
                        <a:pt x="25" y="17"/>
                      </a:lnTo>
                      <a:lnTo>
                        <a:pt x="27" y="15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3" y="12"/>
                      </a:lnTo>
                      <a:lnTo>
                        <a:pt x="36" y="11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5" y="8"/>
                      </a:lnTo>
                      <a:lnTo>
                        <a:pt x="35" y="7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28" y="11"/>
                      </a:lnTo>
                      <a:lnTo>
                        <a:pt x="27" y="12"/>
                      </a:lnTo>
                      <a:lnTo>
                        <a:pt x="25" y="14"/>
                      </a:lnTo>
                      <a:lnTo>
                        <a:pt x="22" y="15"/>
                      </a:lnTo>
                      <a:lnTo>
                        <a:pt x="21" y="15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22"/>
                      </a:lnTo>
                      <a:lnTo>
                        <a:pt x="17" y="23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0" y="27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5" y="31"/>
                      </a:lnTo>
                      <a:lnTo>
                        <a:pt x="4" y="31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4"/>
                      </a:lnTo>
                      <a:lnTo>
                        <a:pt x="4" y="45"/>
                      </a:lnTo>
                      <a:lnTo>
                        <a:pt x="9" y="48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22" y="50"/>
                      </a:lnTo>
                      <a:lnTo>
                        <a:pt x="25" y="50"/>
                      </a:lnTo>
                      <a:lnTo>
                        <a:pt x="29" y="49"/>
                      </a:lnTo>
                      <a:lnTo>
                        <a:pt x="31" y="46"/>
                      </a:lnTo>
                      <a:lnTo>
                        <a:pt x="33" y="46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5" y="44"/>
                      </a:lnTo>
                      <a:lnTo>
                        <a:pt x="37" y="42"/>
                      </a:lnTo>
                      <a:lnTo>
                        <a:pt x="44" y="45"/>
                      </a:lnTo>
                      <a:lnTo>
                        <a:pt x="49" y="49"/>
                      </a:lnTo>
                      <a:lnTo>
                        <a:pt x="52" y="50"/>
                      </a:lnTo>
                      <a:lnTo>
                        <a:pt x="52" y="53"/>
                      </a:lnTo>
                      <a:lnTo>
                        <a:pt x="54" y="57"/>
                      </a:lnTo>
                      <a:lnTo>
                        <a:pt x="52" y="64"/>
                      </a:lnTo>
                      <a:lnTo>
                        <a:pt x="49" y="65"/>
                      </a:lnTo>
                      <a:lnTo>
                        <a:pt x="45" y="67"/>
                      </a:lnTo>
                      <a:lnTo>
                        <a:pt x="40" y="68"/>
                      </a:lnTo>
                      <a:lnTo>
                        <a:pt x="39" y="69"/>
                      </a:lnTo>
                      <a:lnTo>
                        <a:pt x="32" y="73"/>
                      </a:lnTo>
                      <a:lnTo>
                        <a:pt x="31" y="76"/>
                      </a:lnTo>
                      <a:lnTo>
                        <a:pt x="28" y="76"/>
                      </a:lnTo>
                      <a:lnTo>
                        <a:pt x="22" y="76"/>
                      </a:lnTo>
                      <a:lnTo>
                        <a:pt x="21" y="76"/>
                      </a:lnTo>
                      <a:lnTo>
                        <a:pt x="20" y="76"/>
                      </a:lnTo>
                      <a:lnTo>
                        <a:pt x="20" y="77"/>
                      </a:lnTo>
                      <a:lnTo>
                        <a:pt x="20" y="79"/>
                      </a:lnTo>
                      <a:lnTo>
                        <a:pt x="22" y="81"/>
                      </a:lnTo>
                      <a:lnTo>
                        <a:pt x="27" y="84"/>
                      </a:lnTo>
                      <a:lnTo>
                        <a:pt x="31" y="87"/>
                      </a:lnTo>
                      <a:lnTo>
                        <a:pt x="47" y="96"/>
                      </a:lnTo>
                      <a:lnTo>
                        <a:pt x="52" y="100"/>
                      </a:lnTo>
                      <a:lnTo>
                        <a:pt x="54" y="100"/>
                      </a:lnTo>
                      <a:lnTo>
                        <a:pt x="56" y="102"/>
                      </a:lnTo>
                      <a:lnTo>
                        <a:pt x="59" y="103"/>
                      </a:lnTo>
                      <a:lnTo>
                        <a:pt x="64" y="106"/>
                      </a:lnTo>
                      <a:lnTo>
                        <a:pt x="70" y="107"/>
                      </a:lnTo>
                      <a:lnTo>
                        <a:pt x="72" y="108"/>
                      </a:lnTo>
                      <a:lnTo>
                        <a:pt x="75" y="111"/>
                      </a:lnTo>
                      <a:lnTo>
                        <a:pt x="75" y="114"/>
                      </a:lnTo>
                      <a:lnTo>
                        <a:pt x="78" y="121"/>
                      </a:lnTo>
                      <a:lnTo>
                        <a:pt x="79" y="126"/>
                      </a:lnTo>
                      <a:lnTo>
                        <a:pt x="79" y="131"/>
                      </a:lnTo>
                      <a:lnTo>
                        <a:pt x="79" y="134"/>
                      </a:lnTo>
                      <a:lnTo>
                        <a:pt x="78" y="139"/>
                      </a:lnTo>
                      <a:lnTo>
                        <a:pt x="79" y="142"/>
                      </a:lnTo>
                      <a:lnTo>
                        <a:pt x="78" y="148"/>
                      </a:lnTo>
                      <a:lnTo>
                        <a:pt x="78" y="152"/>
                      </a:lnTo>
                      <a:lnTo>
                        <a:pt x="79" y="153"/>
                      </a:lnTo>
                      <a:lnTo>
                        <a:pt x="81" y="154"/>
                      </a:lnTo>
                      <a:lnTo>
                        <a:pt x="82" y="154"/>
                      </a:lnTo>
                      <a:lnTo>
                        <a:pt x="85" y="153"/>
                      </a:lnTo>
                      <a:lnTo>
                        <a:pt x="87" y="153"/>
                      </a:lnTo>
                      <a:lnTo>
                        <a:pt x="87" y="152"/>
                      </a:lnTo>
                      <a:lnTo>
                        <a:pt x="85" y="152"/>
                      </a:lnTo>
                      <a:lnTo>
                        <a:pt x="85" y="150"/>
                      </a:lnTo>
                      <a:lnTo>
                        <a:pt x="85" y="149"/>
                      </a:lnTo>
                      <a:lnTo>
                        <a:pt x="85" y="148"/>
                      </a:lnTo>
                      <a:lnTo>
                        <a:pt x="83" y="146"/>
                      </a:lnTo>
                      <a:lnTo>
                        <a:pt x="82" y="143"/>
                      </a:lnTo>
                      <a:lnTo>
                        <a:pt x="83" y="143"/>
                      </a:lnTo>
                      <a:lnTo>
                        <a:pt x="86" y="142"/>
                      </a:lnTo>
                      <a:lnTo>
                        <a:pt x="89" y="142"/>
                      </a:lnTo>
                      <a:lnTo>
                        <a:pt x="89" y="143"/>
                      </a:lnTo>
                      <a:lnTo>
                        <a:pt x="90" y="145"/>
                      </a:lnTo>
                      <a:lnTo>
                        <a:pt x="93" y="145"/>
                      </a:lnTo>
                      <a:lnTo>
                        <a:pt x="94" y="143"/>
                      </a:lnTo>
                      <a:lnTo>
                        <a:pt x="98" y="143"/>
                      </a:lnTo>
                      <a:lnTo>
                        <a:pt x="101" y="143"/>
                      </a:lnTo>
                      <a:lnTo>
                        <a:pt x="105" y="146"/>
                      </a:lnTo>
                      <a:lnTo>
                        <a:pt x="108" y="150"/>
                      </a:lnTo>
                      <a:lnTo>
                        <a:pt x="109" y="152"/>
                      </a:lnTo>
                      <a:lnTo>
                        <a:pt x="113" y="153"/>
                      </a:lnTo>
                      <a:lnTo>
                        <a:pt x="114" y="154"/>
                      </a:lnTo>
                      <a:lnTo>
                        <a:pt x="116" y="154"/>
                      </a:lnTo>
                      <a:lnTo>
                        <a:pt x="117" y="154"/>
                      </a:lnTo>
                      <a:lnTo>
                        <a:pt x="118" y="156"/>
                      </a:lnTo>
                      <a:lnTo>
                        <a:pt x="120" y="156"/>
                      </a:lnTo>
                      <a:lnTo>
                        <a:pt x="121" y="156"/>
                      </a:lnTo>
                      <a:lnTo>
                        <a:pt x="124" y="156"/>
                      </a:lnTo>
                      <a:lnTo>
                        <a:pt x="125" y="157"/>
                      </a:lnTo>
                      <a:lnTo>
                        <a:pt x="124" y="158"/>
                      </a:lnTo>
                      <a:lnTo>
                        <a:pt x="124" y="160"/>
                      </a:lnTo>
                      <a:lnTo>
                        <a:pt x="124" y="162"/>
                      </a:lnTo>
                      <a:lnTo>
                        <a:pt x="122" y="165"/>
                      </a:lnTo>
                      <a:lnTo>
                        <a:pt x="118" y="170"/>
                      </a:lnTo>
                      <a:lnTo>
                        <a:pt x="116" y="175"/>
                      </a:lnTo>
                      <a:lnTo>
                        <a:pt x="114" y="177"/>
                      </a:lnTo>
                      <a:lnTo>
                        <a:pt x="114" y="179"/>
                      </a:lnTo>
                      <a:lnTo>
                        <a:pt x="113" y="180"/>
                      </a:lnTo>
                      <a:lnTo>
                        <a:pt x="110" y="180"/>
                      </a:lnTo>
                      <a:lnTo>
                        <a:pt x="109" y="183"/>
                      </a:lnTo>
                      <a:lnTo>
                        <a:pt x="106" y="188"/>
                      </a:lnTo>
                      <a:lnTo>
                        <a:pt x="105" y="191"/>
                      </a:lnTo>
                      <a:lnTo>
                        <a:pt x="105" y="192"/>
                      </a:lnTo>
                      <a:lnTo>
                        <a:pt x="106" y="193"/>
                      </a:lnTo>
                      <a:lnTo>
                        <a:pt x="108" y="193"/>
                      </a:lnTo>
                      <a:lnTo>
                        <a:pt x="109" y="193"/>
                      </a:lnTo>
                      <a:lnTo>
                        <a:pt x="110" y="193"/>
                      </a:lnTo>
                      <a:lnTo>
                        <a:pt x="112" y="193"/>
                      </a:lnTo>
                      <a:lnTo>
                        <a:pt x="113" y="196"/>
                      </a:lnTo>
                      <a:lnTo>
                        <a:pt x="113" y="197"/>
                      </a:lnTo>
                      <a:lnTo>
                        <a:pt x="114" y="197"/>
                      </a:lnTo>
                      <a:lnTo>
                        <a:pt x="114" y="200"/>
                      </a:lnTo>
                      <a:lnTo>
                        <a:pt x="116" y="202"/>
                      </a:lnTo>
                      <a:lnTo>
                        <a:pt x="117" y="203"/>
                      </a:lnTo>
                      <a:lnTo>
                        <a:pt x="118" y="204"/>
                      </a:lnTo>
                      <a:lnTo>
                        <a:pt x="120" y="206"/>
                      </a:lnTo>
                      <a:lnTo>
                        <a:pt x="121" y="206"/>
                      </a:lnTo>
                      <a:lnTo>
                        <a:pt x="125" y="200"/>
                      </a:lnTo>
                      <a:lnTo>
                        <a:pt x="130" y="193"/>
                      </a:lnTo>
                      <a:lnTo>
                        <a:pt x="130" y="192"/>
                      </a:lnTo>
                      <a:lnTo>
                        <a:pt x="132" y="191"/>
                      </a:lnTo>
                      <a:lnTo>
                        <a:pt x="147" y="177"/>
                      </a:lnTo>
                      <a:lnTo>
                        <a:pt x="151" y="176"/>
                      </a:lnTo>
                      <a:lnTo>
                        <a:pt x="151" y="173"/>
                      </a:lnTo>
                      <a:lnTo>
                        <a:pt x="151" y="172"/>
                      </a:lnTo>
                      <a:lnTo>
                        <a:pt x="152" y="170"/>
                      </a:lnTo>
                      <a:lnTo>
                        <a:pt x="155" y="170"/>
                      </a:lnTo>
                      <a:lnTo>
                        <a:pt x="157" y="168"/>
                      </a:lnTo>
                      <a:lnTo>
                        <a:pt x="157" y="166"/>
                      </a:lnTo>
                      <a:lnTo>
                        <a:pt x="157" y="165"/>
                      </a:lnTo>
                      <a:lnTo>
                        <a:pt x="157" y="164"/>
                      </a:lnTo>
                      <a:lnTo>
                        <a:pt x="159" y="164"/>
                      </a:lnTo>
                      <a:lnTo>
                        <a:pt x="160" y="165"/>
                      </a:lnTo>
                      <a:lnTo>
                        <a:pt x="162" y="164"/>
                      </a:lnTo>
                      <a:lnTo>
                        <a:pt x="164" y="162"/>
                      </a:lnTo>
                      <a:lnTo>
                        <a:pt x="164" y="164"/>
                      </a:lnTo>
                      <a:lnTo>
                        <a:pt x="166" y="164"/>
                      </a:lnTo>
                      <a:lnTo>
                        <a:pt x="167" y="164"/>
                      </a:lnTo>
                      <a:lnTo>
                        <a:pt x="170" y="164"/>
                      </a:lnTo>
                      <a:lnTo>
                        <a:pt x="171" y="162"/>
                      </a:lnTo>
                      <a:lnTo>
                        <a:pt x="171" y="161"/>
                      </a:lnTo>
                      <a:lnTo>
                        <a:pt x="171" y="160"/>
                      </a:lnTo>
                      <a:lnTo>
                        <a:pt x="172" y="160"/>
                      </a:lnTo>
                      <a:lnTo>
                        <a:pt x="174" y="160"/>
                      </a:lnTo>
                      <a:lnTo>
                        <a:pt x="174" y="162"/>
                      </a:lnTo>
                      <a:lnTo>
                        <a:pt x="175" y="162"/>
                      </a:lnTo>
                      <a:lnTo>
                        <a:pt x="176" y="161"/>
                      </a:lnTo>
                      <a:lnTo>
                        <a:pt x="178" y="160"/>
                      </a:lnTo>
                      <a:lnTo>
                        <a:pt x="176" y="160"/>
                      </a:lnTo>
                      <a:lnTo>
                        <a:pt x="176" y="158"/>
                      </a:lnTo>
                      <a:lnTo>
                        <a:pt x="179" y="158"/>
                      </a:lnTo>
                      <a:lnTo>
                        <a:pt x="180" y="160"/>
                      </a:lnTo>
                      <a:lnTo>
                        <a:pt x="183" y="160"/>
                      </a:lnTo>
                      <a:lnTo>
                        <a:pt x="186" y="160"/>
                      </a:lnTo>
                      <a:lnTo>
                        <a:pt x="187" y="160"/>
                      </a:lnTo>
                      <a:lnTo>
                        <a:pt x="190" y="161"/>
                      </a:lnTo>
                      <a:lnTo>
                        <a:pt x="194" y="161"/>
                      </a:lnTo>
                      <a:lnTo>
                        <a:pt x="197" y="161"/>
                      </a:lnTo>
                      <a:lnTo>
                        <a:pt x="198" y="161"/>
                      </a:lnTo>
                      <a:lnTo>
                        <a:pt x="199" y="162"/>
                      </a:lnTo>
                      <a:lnTo>
                        <a:pt x="203" y="165"/>
                      </a:lnTo>
                      <a:lnTo>
                        <a:pt x="207" y="166"/>
                      </a:lnTo>
                      <a:lnTo>
                        <a:pt x="209" y="169"/>
                      </a:lnTo>
                      <a:lnTo>
                        <a:pt x="211" y="169"/>
                      </a:lnTo>
                      <a:lnTo>
                        <a:pt x="213" y="169"/>
                      </a:lnTo>
                      <a:lnTo>
                        <a:pt x="217" y="170"/>
                      </a:lnTo>
                      <a:lnTo>
                        <a:pt x="218" y="173"/>
                      </a:lnTo>
                      <a:lnTo>
                        <a:pt x="220" y="175"/>
                      </a:lnTo>
                      <a:lnTo>
                        <a:pt x="224" y="176"/>
                      </a:lnTo>
                      <a:lnTo>
                        <a:pt x="225" y="175"/>
                      </a:lnTo>
                      <a:lnTo>
                        <a:pt x="226" y="176"/>
                      </a:lnTo>
                      <a:lnTo>
                        <a:pt x="228" y="176"/>
                      </a:lnTo>
                      <a:lnTo>
                        <a:pt x="229" y="176"/>
                      </a:lnTo>
                      <a:lnTo>
                        <a:pt x="232" y="177"/>
                      </a:lnTo>
                      <a:lnTo>
                        <a:pt x="230" y="177"/>
                      </a:lnTo>
                      <a:lnTo>
                        <a:pt x="232" y="179"/>
                      </a:lnTo>
                      <a:lnTo>
                        <a:pt x="233" y="179"/>
                      </a:lnTo>
                      <a:lnTo>
                        <a:pt x="234" y="179"/>
                      </a:lnTo>
                      <a:lnTo>
                        <a:pt x="236" y="177"/>
                      </a:lnTo>
                      <a:lnTo>
                        <a:pt x="236" y="179"/>
                      </a:lnTo>
                      <a:lnTo>
                        <a:pt x="236" y="180"/>
                      </a:lnTo>
                      <a:lnTo>
                        <a:pt x="236" y="181"/>
                      </a:lnTo>
                      <a:lnTo>
                        <a:pt x="237" y="183"/>
                      </a:lnTo>
                      <a:lnTo>
                        <a:pt x="237" y="184"/>
                      </a:lnTo>
                      <a:lnTo>
                        <a:pt x="234" y="183"/>
                      </a:lnTo>
                      <a:lnTo>
                        <a:pt x="233" y="183"/>
                      </a:lnTo>
                      <a:lnTo>
                        <a:pt x="233" y="184"/>
                      </a:lnTo>
                      <a:lnTo>
                        <a:pt x="233" y="185"/>
                      </a:lnTo>
                      <a:lnTo>
                        <a:pt x="234" y="187"/>
                      </a:lnTo>
                      <a:lnTo>
                        <a:pt x="232" y="187"/>
                      </a:lnTo>
                      <a:lnTo>
                        <a:pt x="230" y="187"/>
                      </a:lnTo>
                      <a:lnTo>
                        <a:pt x="229" y="188"/>
                      </a:lnTo>
                      <a:lnTo>
                        <a:pt x="230" y="189"/>
                      </a:lnTo>
                      <a:lnTo>
                        <a:pt x="232" y="191"/>
                      </a:lnTo>
                      <a:lnTo>
                        <a:pt x="229" y="192"/>
                      </a:lnTo>
                      <a:lnTo>
                        <a:pt x="228" y="192"/>
                      </a:lnTo>
                      <a:lnTo>
                        <a:pt x="225" y="195"/>
                      </a:lnTo>
                      <a:lnTo>
                        <a:pt x="224" y="197"/>
                      </a:lnTo>
                      <a:lnTo>
                        <a:pt x="224" y="200"/>
                      </a:lnTo>
                      <a:lnTo>
                        <a:pt x="222" y="200"/>
                      </a:lnTo>
                      <a:lnTo>
                        <a:pt x="218" y="200"/>
                      </a:lnTo>
                      <a:lnTo>
                        <a:pt x="217" y="202"/>
                      </a:lnTo>
                      <a:lnTo>
                        <a:pt x="216" y="203"/>
                      </a:lnTo>
                      <a:lnTo>
                        <a:pt x="214" y="204"/>
                      </a:lnTo>
                      <a:lnTo>
                        <a:pt x="214" y="206"/>
                      </a:lnTo>
                      <a:lnTo>
                        <a:pt x="213" y="206"/>
                      </a:lnTo>
                      <a:lnTo>
                        <a:pt x="213" y="208"/>
                      </a:lnTo>
                      <a:lnTo>
                        <a:pt x="216" y="211"/>
                      </a:lnTo>
                      <a:lnTo>
                        <a:pt x="217" y="212"/>
                      </a:lnTo>
                      <a:lnTo>
                        <a:pt x="217" y="214"/>
                      </a:lnTo>
                      <a:lnTo>
                        <a:pt x="217" y="215"/>
                      </a:lnTo>
                      <a:lnTo>
                        <a:pt x="220" y="220"/>
                      </a:lnTo>
                      <a:lnTo>
                        <a:pt x="222" y="223"/>
                      </a:lnTo>
                      <a:lnTo>
                        <a:pt x="224" y="225"/>
                      </a:lnTo>
                      <a:lnTo>
                        <a:pt x="225" y="225"/>
                      </a:lnTo>
                      <a:lnTo>
                        <a:pt x="225" y="223"/>
                      </a:lnTo>
                      <a:lnTo>
                        <a:pt x="225" y="222"/>
                      </a:lnTo>
                      <a:lnTo>
                        <a:pt x="224" y="222"/>
                      </a:lnTo>
                      <a:lnTo>
                        <a:pt x="222" y="220"/>
                      </a:lnTo>
                      <a:lnTo>
                        <a:pt x="222" y="218"/>
                      </a:lnTo>
                      <a:lnTo>
                        <a:pt x="224" y="218"/>
                      </a:lnTo>
                      <a:lnTo>
                        <a:pt x="226" y="218"/>
                      </a:lnTo>
                      <a:lnTo>
                        <a:pt x="229" y="219"/>
                      </a:lnTo>
                      <a:lnTo>
                        <a:pt x="230" y="222"/>
                      </a:lnTo>
                      <a:lnTo>
                        <a:pt x="232" y="227"/>
                      </a:lnTo>
                      <a:lnTo>
                        <a:pt x="233" y="230"/>
                      </a:lnTo>
                      <a:lnTo>
                        <a:pt x="233" y="233"/>
                      </a:lnTo>
                      <a:lnTo>
                        <a:pt x="233" y="235"/>
                      </a:lnTo>
                      <a:lnTo>
                        <a:pt x="232" y="238"/>
                      </a:lnTo>
                      <a:lnTo>
                        <a:pt x="230" y="239"/>
                      </a:lnTo>
                      <a:lnTo>
                        <a:pt x="228" y="239"/>
                      </a:lnTo>
                      <a:lnTo>
                        <a:pt x="226" y="241"/>
                      </a:lnTo>
                      <a:lnTo>
                        <a:pt x="228" y="242"/>
                      </a:lnTo>
                      <a:lnTo>
                        <a:pt x="225" y="242"/>
                      </a:lnTo>
                      <a:lnTo>
                        <a:pt x="224" y="241"/>
                      </a:lnTo>
                      <a:lnTo>
                        <a:pt x="222" y="239"/>
                      </a:lnTo>
                      <a:lnTo>
                        <a:pt x="220" y="238"/>
                      </a:lnTo>
                      <a:lnTo>
                        <a:pt x="217" y="238"/>
                      </a:lnTo>
                      <a:lnTo>
                        <a:pt x="217" y="241"/>
                      </a:lnTo>
                      <a:lnTo>
                        <a:pt x="220" y="243"/>
                      </a:lnTo>
                      <a:lnTo>
                        <a:pt x="221" y="245"/>
                      </a:lnTo>
                      <a:lnTo>
                        <a:pt x="222" y="246"/>
                      </a:lnTo>
                      <a:lnTo>
                        <a:pt x="224" y="247"/>
                      </a:lnTo>
                      <a:lnTo>
                        <a:pt x="225" y="249"/>
                      </a:lnTo>
                      <a:lnTo>
                        <a:pt x="228" y="249"/>
                      </a:lnTo>
                      <a:lnTo>
                        <a:pt x="229" y="249"/>
                      </a:lnTo>
                      <a:lnTo>
                        <a:pt x="230" y="250"/>
                      </a:lnTo>
                      <a:lnTo>
                        <a:pt x="232" y="250"/>
                      </a:lnTo>
                      <a:lnTo>
                        <a:pt x="232" y="252"/>
                      </a:lnTo>
                      <a:lnTo>
                        <a:pt x="233" y="254"/>
                      </a:lnTo>
                      <a:lnTo>
                        <a:pt x="236" y="256"/>
                      </a:lnTo>
                      <a:lnTo>
                        <a:pt x="242" y="260"/>
                      </a:lnTo>
                      <a:lnTo>
                        <a:pt x="247" y="265"/>
                      </a:lnTo>
                      <a:lnTo>
                        <a:pt x="252" y="268"/>
                      </a:lnTo>
                      <a:lnTo>
                        <a:pt x="255" y="269"/>
                      </a:lnTo>
                      <a:lnTo>
                        <a:pt x="257" y="270"/>
                      </a:lnTo>
                      <a:lnTo>
                        <a:pt x="260" y="270"/>
                      </a:lnTo>
                      <a:lnTo>
                        <a:pt x="261" y="272"/>
                      </a:lnTo>
                      <a:lnTo>
                        <a:pt x="263" y="272"/>
                      </a:lnTo>
                      <a:lnTo>
                        <a:pt x="265" y="273"/>
                      </a:lnTo>
                      <a:lnTo>
                        <a:pt x="267" y="276"/>
                      </a:lnTo>
                      <a:lnTo>
                        <a:pt x="267" y="277"/>
                      </a:lnTo>
                      <a:lnTo>
                        <a:pt x="268" y="277"/>
                      </a:lnTo>
                      <a:lnTo>
                        <a:pt x="269" y="277"/>
                      </a:lnTo>
                      <a:lnTo>
                        <a:pt x="271" y="279"/>
                      </a:lnTo>
                      <a:lnTo>
                        <a:pt x="271" y="280"/>
                      </a:lnTo>
                      <a:lnTo>
                        <a:pt x="272" y="281"/>
                      </a:lnTo>
                      <a:lnTo>
                        <a:pt x="275" y="281"/>
                      </a:lnTo>
                      <a:lnTo>
                        <a:pt x="275" y="283"/>
                      </a:lnTo>
                      <a:lnTo>
                        <a:pt x="275" y="284"/>
                      </a:lnTo>
                      <a:lnTo>
                        <a:pt x="276" y="285"/>
                      </a:lnTo>
                      <a:lnTo>
                        <a:pt x="278" y="287"/>
                      </a:lnTo>
                      <a:lnTo>
                        <a:pt x="280" y="287"/>
                      </a:lnTo>
                      <a:lnTo>
                        <a:pt x="280" y="288"/>
                      </a:lnTo>
                      <a:lnTo>
                        <a:pt x="280" y="289"/>
                      </a:lnTo>
                      <a:lnTo>
                        <a:pt x="280" y="291"/>
                      </a:lnTo>
                      <a:lnTo>
                        <a:pt x="279" y="292"/>
                      </a:lnTo>
                      <a:lnTo>
                        <a:pt x="278" y="292"/>
                      </a:lnTo>
                      <a:lnTo>
                        <a:pt x="276" y="295"/>
                      </a:lnTo>
                      <a:lnTo>
                        <a:pt x="275" y="297"/>
                      </a:lnTo>
                      <a:lnTo>
                        <a:pt x="275" y="299"/>
                      </a:lnTo>
                      <a:lnTo>
                        <a:pt x="275" y="300"/>
                      </a:lnTo>
                      <a:lnTo>
                        <a:pt x="274" y="303"/>
                      </a:lnTo>
                      <a:lnTo>
                        <a:pt x="271" y="304"/>
                      </a:lnTo>
                      <a:lnTo>
                        <a:pt x="268" y="304"/>
                      </a:lnTo>
                      <a:lnTo>
                        <a:pt x="267" y="306"/>
                      </a:lnTo>
                      <a:lnTo>
                        <a:pt x="267" y="307"/>
                      </a:lnTo>
                      <a:lnTo>
                        <a:pt x="268" y="307"/>
                      </a:lnTo>
                      <a:lnTo>
                        <a:pt x="267" y="308"/>
                      </a:lnTo>
                      <a:lnTo>
                        <a:pt x="263" y="310"/>
                      </a:lnTo>
                      <a:lnTo>
                        <a:pt x="261" y="308"/>
                      </a:lnTo>
                      <a:lnTo>
                        <a:pt x="261" y="310"/>
                      </a:lnTo>
                      <a:lnTo>
                        <a:pt x="260" y="310"/>
                      </a:lnTo>
                      <a:lnTo>
                        <a:pt x="260" y="311"/>
                      </a:lnTo>
                      <a:lnTo>
                        <a:pt x="257" y="312"/>
                      </a:lnTo>
                      <a:lnTo>
                        <a:pt x="256" y="314"/>
                      </a:lnTo>
                      <a:lnTo>
                        <a:pt x="253" y="314"/>
                      </a:lnTo>
                      <a:lnTo>
                        <a:pt x="252" y="315"/>
                      </a:lnTo>
                      <a:lnTo>
                        <a:pt x="251" y="315"/>
                      </a:lnTo>
                      <a:lnTo>
                        <a:pt x="252" y="316"/>
                      </a:lnTo>
                      <a:lnTo>
                        <a:pt x="256" y="316"/>
                      </a:lnTo>
                      <a:lnTo>
                        <a:pt x="257" y="318"/>
                      </a:lnTo>
                      <a:lnTo>
                        <a:pt x="257" y="319"/>
                      </a:lnTo>
                      <a:lnTo>
                        <a:pt x="253" y="318"/>
                      </a:lnTo>
                      <a:lnTo>
                        <a:pt x="251" y="318"/>
                      </a:lnTo>
                      <a:lnTo>
                        <a:pt x="248" y="316"/>
                      </a:lnTo>
                      <a:lnTo>
                        <a:pt x="248" y="318"/>
                      </a:lnTo>
                      <a:lnTo>
                        <a:pt x="245" y="318"/>
                      </a:lnTo>
                      <a:lnTo>
                        <a:pt x="242" y="316"/>
                      </a:lnTo>
                      <a:lnTo>
                        <a:pt x="241" y="315"/>
                      </a:lnTo>
                      <a:lnTo>
                        <a:pt x="238" y="315"/>
                      </a:lnTo>
                      <a:lnTo>
                        <a:pt x="237" y="314"/>
                      </a:lnTo>
                      <a:lnTo>
                        <a:pt x="237" y="312"/>
                      </a:lnTo>
                      <a:lnTo>
                        <a:pt x="236" y="310"/>
                      </a:lnTo>
                      <a:lnTo>
                        <a:pt x="236" y="308"/>
                      </a:lnTo>
                      <a:lnTo>
                        <a:pt x="232" y="307"/>
                      </a:lnTo>
                      <a:lnTo>
                        <a:pt x="230" y="304"/>
                      </a:lnTo>
                      <a:lnTo>
                        <a:pt x="229" y="304"/>
                      </a:lnTo>
                      <a:lnTo>
                        <a:pt x="209" y="304"/>
                      </a:lnTo>
                      <a:lnTo>
                        <a:pt x="206" y="303"/>
                      </a:lnTo>
                      <a:lnTo>
                        <a:pt x="203" y="303"/>
                      </a:lnTo>
                      <a:lnTo>
                        <a:pt x="199" y="303"/>
                      </a:lnTo>
                      <a:lnTo>
                        <a:pt x="199" y="301"/>
                      </a:lnTo>
                      <a:lnTo>
                        <a:pt x="197" y="301"/>
                      </a:lnTo>
                      <a:lnTo>
                        <a:pt x="195" y="300"/>
                      </a:lnTo>
                      <a:lnTo>
                        <a:pt x="193" y="300"/>
                      </a:lnTo>
                      <a:lnTo>
                        <a:pt x="191" y="297"/>
                      </a:lnTo>
                      <a:lnTo>
                        <a:pt x="190" y="295"/>
                      </a:lnTo>
                      <a:lnTo>
                        <a:pt x="189" y="295"/>
                      </a:lnTo>
                      <a:lnTo>
                        <a:pt x="187" y="295"/>
                      </a:lnTo>
                      <a:lnTo>
                        <a:pt x="189" y="296"/>
                      </a:lnTo>
                      <a:lnTo>
                        <a:pt x="187" y="297"/>
                      </a:lnTo>
                      <a:lnTo>
                        <a:pt x="186" y="297"/>
                      </a:lnTo>
                      <a:lnTo>
                        <a:pt x="184" y="297"/>
                      </a:lnTo>
                      <a:lnTo>
                        <a:pt x="184" y="299"/>
                      </a:lnTo>
                      <a:lnTo>
                        <a:pt x="186" y="300"/>
                      </a:lnTo>
                      <a:lnTo>
                        <a:pt x="187" y="301"/>
                      </a:lnTo>
                      <a:lnTo>
                        <a:pt x="187" y="303"/>
                      </a:lnTo>
                      <a:lnTo>
                        <a:pt x="186" y="303"/>
                      </a:lnTo>
                      <a:lnTo>
                        <a:pt x="186" y="306"/>
                      </a:lnTo>
                      <a:lnTo>
                        <a:pt x="187" y="306"/>
                      </a:lnTo>
                      <a:lnTo>
                        <a:pt x="189" y="306"/>
                      </a:lnTo>
                      <a:lnTo>
                        <a:pt x="190" y="304"/>
                      </a:lnTo>
                      <a:lnTo>
                        <a:pt x="189" y="303"/>
                      </a:lnTo>
                      <a:lnTo>
                        <a:pt x="191" y="303"/>
                      </a:lnTo>
                      <a:lnTo>
                        <a:pt x="193" y="303"/>
                      </a:lnTo>
                      <a:lnTo>
                        <a:pt x="194" y="303"/>
                      </a:lnTo>
                      <a:lnTo>
                        <a:pt x="194" y="304"/>
                      </a:lnTo>
                      <a:lnTo>
                        <a:pt x="198" y="304"/>
                      </a:lnTo>
                      <a:lnTo>
                        <a:pt x="201" y="304"/>
                      </a:lnTo>
                      <a:lnTo>
                        <a:pt x="202" y="307"/>
                      </a:lnTo>
                      <a:lnTo>
                        <a:pt x="209" y="310"/>
                      </a:lnTo>
                      <a:lnTo>
                        <a:pt x="213" y="311"/>
                      </a:lnTo>
                      <a:lnTo>
                        <a:pt x="218" y="312"/>
                      </a:lnTo>
                      <a:lnTo>
                        <a:pt x="224" y="312"/>
                      </a:lnTo>
                      <a:lnTo>
                        <a:pt x="225" y="312"/>
                      </a:lnTo>
                      <a:lnTo>
                        <a:pt x="226" y="315"/>
                      </a:lnTo>
                      <a:lnTo>
                        <a:pt x="228" y="316"/>
                      </a:lnTo>
                      <a:lnTo>
                        <a:pt x="229" y="319"/>
                      </a:lnTo>
                      <a:lnTo>
                        <a:pt x="228" y="322"/>
                      </a:lnTo>
                      <a:lnTo>
                        <a:pt x="229" y="323"/>
                      </a:lnTo>
                      <a:lnTo>
                        <a:pt x="229" y="327"/>
                      </a:lnTo>
                      <a:lnTo>
                        <a:pt x="230" y="328"/>
                      </a:lnTo>
                      <a:lnTo>
                        <a:pt x="233" y="330"/>
                      </a:lnTo>
                      <a:lnTo>
                        <a:pt x="234" y="331"/>
                      </a:lnTo>
                      <a:lnTo>
                        <a:pt x="236" y="333"/>
                      </a:lnTo>
                      <a:lnTo>
                        <a:pt x="236" y="331"/>
                      </a:lnTo>
                      <a:lnTo>
                        <a:pt x="237" y="333"/>
                      </a:lnTo>
                      <a:lnTo>
                        <a:pt x="237" y="334"/>
                      </a:lnTo>
                      <a:lnTo>
                        <a:pt x="237" y="335"/>
                      </a:lnTo>
                      <a:lnTo>
                        <a:pt x="238" y="337"/>
                      </a:lnTo>
                      <a:lnTo>
                        <a:pt x="240" y="339"/>
                      </a:lnTo>
                      <a:lnTo>
                        <a:pt x="240" y="342"/>
                      </a:lnTo>
                      <a:lnTo>
                        <a:pt x="241" y="342"/>
                      </a:lnTo>
                      <a:lnTo>
                        <a:pt x="244" y="342"/>
                      </a:lnTo>
                      <a:lnTo>
                        <a:pt x="245" y="343"/>
                      </a:lnTo>
                      <a:lnTo>
                        <a:pt x="244" y="345"/>
                      </a:lnTo>
                      <a:lnTo>
                        <a:pt x="241" y="345"/>
                      </a:lnTo>
                      <a:lnTo>
                        <a:pt x="238" y="347"/>
                      </a:lnTo>
                      <a:lnTo>
                        <a:pt x="237" y="349"/>
                      </a:lnTo>
                      <a:lnTo>
                        <a:pt x="238" y="350"/>
                      </a:lnTo>
                      <a:lnTo>
                        <a:pt x="240" y="351"/>
                      </a:lnTo>
                      <a:lnTo>
                        <a:pt x="238" y="360"/>
                      </a:lnTo>
                      <a:lnTo>
                        <a:pt x="241" y="366"/>
                      </a:lnTo>
                      <a:lnTo>
                        <a:pt x="242" y="369"/>
                      </a:lnTo>
                      <a:lnTo>
                        <a:pt x="244" y="372"/>
                      </a:lnTo>
                      <a:lnTo>
                        <a:pt x="245" y="372"/>
                      </a:lnTo>
                      <a:lnTo>
                        <a:pt x="248" y="373"/>
                      </a:lnTo>
                      <a:lnTo>
                        <a:pt x="251" y="374"/>
                      </a:lnTo>
                      <a:lnTo>
                        <a:pt x="251" y="376"/>
                      </a:lnTo>
                      <a:lnTo>
                        <a:pt x="249" y="377"/>
                      </a:lnTo>
                      <a:lnTo>
                        <a:pt x="249" y="378"/>
                      </a:lnTo>
                      <a:lnTo>
                        <a:pt x="249" y="380"/>
                      </a:lnTo>
                      <a:lnTo>
                        <a:pt x="248" y="381"/>
                      </a:lnTo>
                      <a:lnTo>
                        <a:pt x="247" y="381"/>
                      </a:lnTo>
                      <a:lnTo>
                        <a:pt x="247" y="384"/>
                      </a:lnTo>
                      <a:lnTo>
                        <a:pt x="247" y="385"/>
                      </a:lnTo>
                      <a:lnTo>
                        <a:pt x="247" y="387"/>
                      </a:lnTo>
                      <a:lnTo>
                        <a:pt x="244" y="387"/>
                      </a:lnTo>
                      <a:lnTo>
                        <a:pt x="242" y="385"/>
                      </a:lnTo>
                      <a:lnTo>
                        <a:pt x="241" y="387"/>
                      </a:lnTo>
                      <a:lnTo>
                        <a:pt x="240" y="388"/>
                      </a:lnTo>
                      <a:lnTo>
                        <a:pt x="240" y="389"/>
                      </a:lnTo>
                      <a:lnTo>
                        <a:pt x="241" y="389"/>
                      </a:lnTo>
                      <a:lnTo>
                        <a:pt x="242" y="391"/>
                      </a:lnTo>
                      <a:lnTo>
                        <a:pt x="240" y="392"/>
                      </a:lnTo>
                      <a:lnTo>
                        <a:pt x="240" y="391"/>
                      </a:lnTo>
                      <a:lnTo>
                        <a:pt x="238" y="389"/>
                      </a:lnTo>
                      <a:lnTo>
                        <a:pt x="237" y="388"/>
                      </a:lnTo>
                      <a:lnTo>
                        <a:pt x="234" y="388"/>
                      </a:lnTo>
                      <a:lnTo>
                        <a:pt x="233" y="387"/>
                      </a:lnTo>
                      <a:lnTo>
                        <a:pt x="230" y="387"/>
                      </a:lnTo>
                      <a:lnTo>
                        <a:pt x="228" y="387"/>
                      </a:lnTo>
                      <a:lnTo>
                        <a:pt x="228" y="388"/>
                      </a:lnTo>
                      <a:lnTo>
                        <a:pt x="226" y="388"/>
                      </a:lnTo>
                      <a:lnTo>
                        <a:pt x="225" y="387"/>
                      </a:lnTo>
                      <a:lnTo>
                        <a:pt x="222" y="388"/>
                      </a:lnTo>
                      <a:lnTo>
                        <a:pt x="221" y="388"/>
                      </a:lnTo>
                      <a:lnTo>
                        <a:pt x="221" y="387"/>
                      </a:lnTo>
                      <a:lnTo>
                        <a:pt x="221" y="385"/>
                      </a:lnTo>
                      <a:lnTo>
                        <a:pt x="220" y="385"/>
                      </a:lnTo>
                      <a:lnTo>
                        <a:pt x="218" y="384"/>
                      </a:lnTo>
                      <a:lnTo>
                        <a:pt x="216" y="385"/>
                      </a:lnTo>
                      <a:lnTo>
                        <a:pt x="217" y="385"/>
                      </a:lnTo>
                      <a:lnTo>
                        <a:pt x="216" y="387"/>
                      </a:lnTo>
                      <a:lnTo>
                        <a:pt x="210" y="387"/>
                      </a:lnTo>
                      <a:lnTo>
                        <a:pt x="207" y="384"/>
                      </a:lnTo>
                      <a:lnTo>
                        <a:pt x="206" y="383"/>
                      </a:lnTo>
                      <a:lnTo>
                        <a:pt x="202" y="380"/>
                      </a:lnTo>
                      <a:lnTo>
                        <a:pt x="201" y="378"/>
                      </a:lnTo>
                      <a:lnTo>
                        <a:pt x="199" y="376"/>
                      </a:lnTo>
                      <a:lnTo>
                        <a:pt x="197" y="373"/>
                      </a:lnTo>
                      <a:lnTo>
                        <a:pt x="193" y="364"/>
                      </a:lnTo>
                      <a:lnTo>
                        <a:pt x="189" y="360"/>
                      </a:lnTo>
                      <a:lnTo>
                        <a:pt x="189" y="357"/>
                      </a:lnTo>
                      <a:lnTo>
                        <a:pt x="187" y="357"/>
                      </a:lnTo>
                      <a:lnTo>
                        <a:pt x="184" y="357"/>
                      </a:lnTo>
                      <a:lnTo>
                        <a:pt x="180" y="358"/>
                      </a:lnTo>
                      <a:lnTo>
                        <a:pt x="178" y="360"/>
                      </a:lnTo>
                      <a:lnTo>
                        <a:pt x="175" y="361"/>
                      </a:lnTo>
                      <a:lnTo>
                        <a:pt x="174" y="362"/>
                      </a:lnTo>
                      <a:lnTo>
                        <a:pt x="174" y="365"/>
                      </a:lnTo>
                      <a:lnTo>
                        <a:pt x="174" y="366"/>
                      </a:lnTo>
                      <a:lnTo>
                        <a:pt x="171" y="366"/>
                      </a:lnTo>
                      <a:lnTo>
                        <a:pt x="174" y="369"/>
                      </a:lnTo>
                      <a:lnTo>
                        <a:pt x="174" y="370"/>
                      </a:lnTo>
                      <a:lnTo>
                        <a:pt x="176" y="378"/>
                      </a:lnTo>
                      <a:lnTo>
                        <a:pt x="176" y="383"/>
                      </a:lnTo>
                      <a:lnTo>
                        <a:pt x="175" y="384"/>
                      </a:lnTo>
                      <a:lnTo>
                        <a:pt x="172" y="384"/>
                      </a:lnTo>
                      <a:lnTo>
                        <a:pt x="171" y="383"/>
                      </a:lnTo>
                      <a:lnTo>
                        <a:pt x="168" y="383"/>
                      </a:lnTo>
                      <a:lnTo>
                        <a:pt x="167" y="381"/>
                      </a:lnTo>
                      <a:lnTo>
                        <a:pt x="167" y="378"/>
                      </a:lnTo>
                      <a:lnTo>
                        <a:pt x="166" y="377"/>
                      </a:lnTo>
                      <a:lnTo>
                        <a:pt x="164" y="374"/>
                      </a:lnTo>
                      <a:lnTo>
                        <a:pt x="163" y="372"/>
                      </a:lnTo>
                      <a:lnTo>
                        <a:pt x="166" y="370"/>
                      </a:lnTo>
                      <a:lnTo>
                        <a:pt x="164" y="368"/>
                      </a:lnTo>
                      <a:lnTo>
                        <a:pt x="163" y="362"/>
                      </a:lnTo>
                      <a:lnTo>
                        <a:pt x="164" y="355"/>
                      </a:lnTo>
                      <a:lnTo>
                        <a:pt x="166" y="351"/>
                      </a:lnTo>
                      <a:lnTo>
                        <a:pt x="162" y="350"/>
                      </a:lnTo>
                      <a:lnTo>
                        <a:pt x="160" y="346"/>
                      </a:lnTo>
                      <a:lnTo>
                        <a:pt x="159" y="342"/>
                      </a:lnTo>
                      <a:lnTo>
                        <a:pt x="157" y="341"/>
                      </a:lnTo>
                      <a:lnTo>
                        <a:pt x="155" y="341"/>
                      </a:lnTo>
                      <a:lnTo>
                        <a:pt x="148" y="341"/>
                      </a:lnTo>
                      <a:lnTo>
                        <a:pt x="144" y="342"/>
                      </a:lnTo>
                      <a:lnTo>
                        <a:pt x="141" y="343"/>
                      </a:lnTo>
                      <a:lnTo>
                        <a:pt x="133" y="346"/>
                      </a:lnTo>
                      <a:lnTo>
                        <a:pt x="125" y="349"/>
                      </a:lnTo>
                      <a:lnTo>
                        <a:pt x="122" y="350"/>
                      </a:lnTo>
                      <a:lnTo>
                        <a:pt x="113" y="351"/>
                      </a:lnTo>
                      <a:lnTo>
                        <a:pt x="110" y="353"/>
                      </a:lnTo>
                      <a:lnTo>
                        <a:pt x="106" y="354"/>
                      </a:lnTo>
                      <a:lnTo>
                        <a:pt x="102" y="354"/>
                      </a:lnTo>
                      <a:lnTo>
                        <a:pt x="101" y="353"/>
                      </a:lnTo>
                      <a:lnTo>
                        <a:pt x="99" y="351"/>
                      </a:lnTo>
                      <a:lnTo>
                        <a:pt x="97" y="351"/>
                      </a:lnTo>
                      <a:lnTo>
                        <a:pt x="94" y="353"/>
                      </a:lnTo>
                      <a:lnTo>
                        <a:pt x="93" y="354"/>
                      </a:lnTo>
                      <a:lnTo>
                        <a:pt x="91" y="357"/>
                      </a:lnTo>
                      <a:lnTo>
                        <a:pt x="89" y="357"/>
                      </a:lnTo>
                      <a:lnTo>
                        <a:pt x="86" y="358"/>
                      </a:lnTo>
                      <a:lnTo>
                        <a:pt x="85" y="360"/>
                      </a:lnTo>
                      <a:lnTo>
                        <a:pt x="86" y="360"/>
                      </a:lnTo>
                      <a:lnTo>
                        <a:pt x="85" y="361"/>
                      </a:lnTo>
                      <a:lnTo>
                        <a:pt x="85" y="362"/>
                      </a:lnTo>
                      <a:lnTo>
                        <a:pt x="85" y="364"/>
                      </a:lnTo>
                      <a:lnTo>
                        <a:pt x="87" y="365"/>
                      </a:lnTo>
                      <a:lnTo>
                        <a:pt x="94" y="364"/>
                      </a:lnTo>
                      <a:lnTo>
                        <a:pt x="95" y="364"/>
                      </a:lnTo>
                      <a:lnTo>
                        <a:pt x="97" y="364"/>
                      </a:lnTo>
                      <a:lnTo>
                        <a:pt x="97" y="365"/>
                      </a:lnTo>
                      <a:lnTo>
                        <a:pt x="98" y="364"/>
                      </a:lnTo>
                      <a:lnTo>
                        <a:pt x="98" y="362"/>
                      </a:lnTo>
                      <a:lnTo>
                        <a:pt x="99" y="361"/>
                      </a:lnTo>
                      <a:lnTo>
                        <a:pt x="101" y="361"/>
                      </a:lnTo>
                      <a:lnTo>
                        <a:pt x="102" y="362"/>
                      </a:lnTo>
                      <a:lnTo>
                        <a:pt x="102" y="364"/>
                      </a:lnTo>
                      <a:lnTo>
                        <a:pt x="103" y="365"/>
                      </a:lnTo>
                      <a:lnTo>
                        <a:pt x="109" y="369"/>
                      </a:lnTo>
                      <a:lnTo>
                        <a:pt x="110" y="370"/>
                      </a:lnTo>
                      <a:lnTo>
                        <a:pt x="112" y="370"/>
                      </a:lnTo>
                      <a:lnTo>
                        <a:pt x="112" y="372"/>
                      </a:lnTo>
                      <a:lnTo>
                        <a:pt x="110" y="373"/>
                      </a:lnTo>
                      <a:lnTo>
                        <a:pt x="112" y="374"/>
                      </a:lnTo>
                      <a:lnTo>
                        <a:pt x="116" y="377"/>
                      </a:lnTo>
                      <a:lnTo>
                        <a:pt x="117" y="380"/>
                      </a:lnTo>
                      <a:lnTo>
                        <a:pt x="116" y="383"/>
                      </a:lnTo>
                      <a:lnTo>
                        <a:pt x="116" y="384"/>
                      </a:lnTo>
                      <a:lnTo>
                        <a:pt x="118" y="388"/>
                      </a:lnTo>
                      <a:lnTo>
                        <a:pt x="118" y="389"/>
                      </a:lnTo>
                      <a:lnTo>
                        <a:pt x="117" y="392"/>
                      </a:lnTo>
                      <a:lnTo>
                        <a:pt x="116" y="392"/>
                      </a:lnTo>
                      <a:lnTo>
                        <a:pt x="114" y="391"/>
                      </a:lnTo>
                      <a:lnTo>
                        <a:pt x="114" y="392"/>
                      </a:lnTo>
                      <a:lnTo>
                        <a:pt x="113" y="396"/>
                      </a:lnTo>
                      <a:lnTo>
                        <a:pt x="109" y="397"/>
                      </a:lnTo>
                      <a:lnTo>
                        <a:pt x="105" y="399"/>
                      </a:lnTo>
                      <a:lnTo>
                        <a:pt x="105" y="397"/>
                      </a:lnTo>
                      <a:lnTo>
                        <a:pt x="103" y="397"/>
                      </a:lnTo>
                      <a:lnTo>
                        <a:pt x="102" y="397"/>
                      </a:lnTo>
                      <a:lnTo>
                        <a:pt x="102" y="399"/>
                      </a:lnTo>
                      <a:lnTo>
                        <a:pt x="102" y="407"/>
                      </a:lnTo>
                      <a:lnTo>
                        <a:pt x="105" y="411"/>
                      </a:lnTo>
                      <a:lnTo>
                        <a:pt x="108" y="414"/>
                      </a:lnTo>
                      <a:lnTo>
                        <a:pt x="112" y="415"/>
                      </a:lnTo>
                      <a:lnTo>
                        <a:pt x="112" y="418"/>
                      </a:lnTo>
                      <a:lnTo>
                        <a:pt x="113" y="418"/>
                      </a:lnTo>
                      <a:lnTo>
                        <a:pt x="114" y="418"/>
                      </a:lnTo>
                      <a:lnTo>
                        <a:pt x="117" y="416"/>
                      </a:lnTo>
                      <a:lnTo>
                        <a:pt x="118" y="416"/>
                      </a:lnTo>
                      <a:lnTo>
                        <a:pt x="120" y="416"/>
                      </a:lnTo>
                      <a:lnTo>
                        <a:pt x="121" y="419"/>
                      </a:lnTo>
                      <a:lnTo>
                        <a:pt x="120" y="420"/>
                      </a:lnTo>
                      <a:lnTo>
                        <a:pt x="118" y="420"/>
                      </a:lnTo>
                      <a:lnTo>
                        <a:pt x="117" y="419"/>
                      </a:lnTo>
                      <a:lnTo>
                        <a:pt x="116" y="420"/>
                      </a:lnTo>
                      <a:lnTo>
                        <a:pt x="117" y="422"/>
                      </a:lnTo>
                      <a:lnTo>
                        <a:pt x="118" y="423"/>
                      </a:lnTo>
                      <a:lnTo>
                        <a:pt x="120" y="423"/>
                      </a:lnTo>
                      <a:lnTo>
                        <a:pt x="121" y="422"/>
                      </a:lnTo>
                      <a:lnTo>
                        <a:pt x="122" y="423"/>
                      </a:lnTo>
                      <a:lnTo>
                        <a:pt x="126" y="423"/>
                      </a:lnTo>
                      <a:lnTo>
                        <a:pt x="129" y="422"/>
                      </a:lnTo>
                      <a:lnTo>
                        <a:pt x="132" y="422"/>
                      </a:lnTo>
                      <a:lnTo>
                        <a:pt x="132" y="420"/>
                      </a:lnTo>
                      <a:lnTo>
                        <a:pt x="136" y="419"/>
                      </a:lnTo>
                      <a:lnTo>
                        <a:pt x="139" y="418"/>
                      </a:lnTo>
                      <a:lnTo>
                        <a:pt x="140" y="419"/>
                      </a:lnTo>
                      <a:lnTo>
                        <a:pt x="143" y="419"/>
                      </a:lnTo>
                      <a:lnTo>
                        <a:pt x="147" y="419"/>
                      </a:lnTo>
                      <a:lnTo>
                        <a:pt x="147" y="418"/>
                      </a:lnTo>
                      <a:lnTo>
                        <a:pt x="148" y="415"/>
                      </a:lnTo>
                      <a:lnTo>
                        <a:pt x="148" y="414"/>
                      </a:lnTo>
                      <a:lnTo>
                        <a:pt x="149" y="412"/>
                      </a:lnTo>
                      <a:lnTo>
                        <a:pt x="152" y="412"/>
                      </a:lnTo>
                      <a:lnTo>
                        <a:pt x="155" y="412"/>
                      </a:lnTo>
                      <a:lnTo>
                        <a:pt x="159" y="412"/>
                      </a:lnTo>
                      <a:lnTo>
                        <a:pt x="162" y="412"/>
                      </a:lnTo>
                      <a:lnTo>
                        <a:pt x="164" y="410"/>
                      </a:lnTo>
                      <a:lnTo>
                        <a:pt x="167" y="410"/>
                      </a:lnTo>
                      <a:lnTo>
                        <a:pt x="170" y="408"/>
                      </a:lnTo>
                      <a:lnTo>
                        <a:pt x="171" y="407"/>
                      </a:lnTo>
                      <a:lnTo>
                        <a:pt x="172" y="404"/>
                      </a:lnTo>
                      <a:lnTo>
                        <a:pt x="172" y="403"/>
                      </a:lnTo>
                      <a:lnTo>
                        <a:pt x="171" y="401"/>
                      </a:lnTo>
                      <a:lnTo>
                        <a:pt x="172" y="397"/>
                      </a:lnTo>
                      <a:lnTo>
                        <a:pt x="172" y="396"/>
                      </a:lnTo>
                      <a:lnTo>
                        <a:pt x="176" y="396"/>
                      </a:lnTo>
                      <a:lnTo>
                        <a:pt x="179" y="396"/>
                      </a:lnTo>
                      <a:lnTo>
                        <a:pt x="180" y="397"/>
                      </a:lnTo>
                      <a:lnTo>
                        <a:pt x="183" y="397"/>
                      </a:lnTo>
                      <a:lnTo>
                        <a:pt x="189" y="397"/>
                      </a:lnTo>
                      <a:lnTo>
                        <a:pt x="190" y="395"/>
                      </a:lnTo>
                      <a:lnTo>
                        <a:pt x="191" y="392"/>
                      </a:lnTo>
                      <a:lnTo>
                        <a:pt x="193" y="392"/>
                      </a:lnTo>
                      <a:lnTo>
                        <a:pt x="194" y="392"/>
                      </a:lnTo>
                      <a:lnTo>
                        <a:pt x="194" y="393"/>
                      </a:lnTo>
                      <a:lnTo>
                        <a:pt x="191" y="395"/>
                      </a:lnTo>
                      <a:lnTo>
                        <a:pt x="193" y="397"/>
                      </a:lnTo>
                      <a:lnTo>
                        <a:pt x="194" y="399"/>
                      </a:lnTo>
                      <a:lnTo>
                        <a:pt x="190" y="405"/>
                      </a:lnTo>
                      <a:lnTo>
                        <a:pt x="187" y="410"/>
                      </a:lnTo>
                      <a:lnTo>
                        <a:pt x="187" y="411"/>
                      </a:lnTo>
                      <a:lnTo>
                        <a:pt x="187" y="412"/>
                      </a:lnTo>
                      <a:lnTo>
                        <a:pt x="186" y="414"/>
                      </a:lnTo>
                      <a:lnTo>
                        <a:pt x="183" y="414"/>
                      </a:lnTo>
                      <a:lnTo>
                        <a:pt x="180" y="414"/>
                      </a:lnTo>
                      <a:lnTo>
                        <a:pt x="178" y="414"/>
                      </a:lnTo>
                      <a:lnTo>
                        <a:pt x="176" y="415"/>
                      </a:lnTo>
                      <a:lnTo>
                        <a:pt x="179" y="416"/>
                      </a:lnTo>
                      <a:lnTo>
                        <a:pt x="180" y="416"/>
                      </a:lnTo>
                      <a:lnTo>
                        <a:pt x="184" y="416"/>
                      </a:lnTo>
                      <a:lnTo>
                        <a:pt x="187" y="415"/>
                      </a:lnTo>
                      <a:lnTo>
                        <a:pt x="189" y="416"/>
                      </a:lnTo>
                      <a:lnTo>
                        <a:pt x="191" y="420"/>
                      </a:lnTo>
                      <a:lnTo>
                        <a:pt x="191" y="422"/>
                      </a:lnTo>
                      <a:lnTo>
                        <a:pt x="191" y="423"/>
                      </a:lnTo>
                      <a:lnTo>
                        <a:pt x="190" y="423"/>
                      </a:lnTo>
                      <a:lnTo>
                        <a:pt x="189" y="424"/>
                      </a:lnTo>
                      <a:lnTo>
                        <a:pt x="191" y="427"/>
                      </a:lnTo>
                      <a:lnTo>
                        <a:pt x="197" y="430"/>
                      </a:lnTo>
                      <a:lnTo>
                        <a:pt x="201" y="432"/>
                      </a:lnTo>
                      <a:lnTo>
                        <a:pt x="202" y="434"/>
                      </a:lnTo>
                      <a:lnTo>
                        <a:pt x="202" y="435"/>
                      </a:lnTo>
                      <a:lnTo>
                        <a:pt x="202" y="437"/>
                      </a:lnTo>
                      <a:lnTo>
                        <a:pt x="203" y="443"/>
                      </a:lnTo>
                      <a:lnTo>
                        <a:pt x="203" y="446"/>
                      </a:lnTo>
                      <a:lnTo>
                        <a:pt x="206" y="446"/>
                      </a:lnTo>
                      <a:lnTo>
                        <a:pt x="210" y="446"/>
                      </a:lnTo>
                      <a:lnTo>
                        <a:pt x="213" y="446"/>
                      </a:lnTo>
                      <a:lnTo>
                        <a:pt x="213" y="447"/>
                      </a:lnTo>
                      <a:lnTo>
                        <a:pt x="214" y="447"/>
                      </a:lnTo>
                      <a:lnTo>
                        <a:pt x="217" y="449"/>
                      </a:lnTo>
                      <a:lnTo>
                        <a:pt x="220" y="449"/>
                      </a:lnTo>
                      <a:lnTo>
                        <a:pt x="221" y="449"/>
                      </a:lnTo>
                      <a:lnTo>
                        <a:pt x="222" y="449"/>
                      </a:lnTo>
                      <a:lnTo>
                        <a:pt x="222" y="447"/>
                      </a:lnTo>
                      <a:lnTo>
                        <a:pt x="221" y="446"/>
                      </a:lnTo>
                      <a:lnTo>
                        <a:pt x="224" y="442"/>
                      </a:lnTo>
                      <a:lnTo>
                        <a:pt x="224" y="441"/>
                      </a:lnTo>
                      <a:lnTo>
                        <a:pt x="226" y="441"/>
                      </a:lnTo>
                      <a:lnTo>
                        <a:pt x="226" y="442"/>
                      </a:lnTo>
                      <a:lnTo>
                        <a:pt x="228" y="443"/>
                      </a:lnTo>
                      <a:lnTo>
                        <a:pt x="229" y="445"/>
                      </a:lnTo>
                      <a:lnTo>
                        <a:pt x="230" y="445"/>
                      </a:lnTo>
                      <a:lnTo>
                        <a:pt x="232" y="443"/>
                      </a:lnTo>
                      <a:lnTo>
                        <a:pt x="233" y="443"/>
                      </a:lnTo>
                      <a:lnTo>
                        <a:pt x="234" y="445"/>
                      </a:lnTo>
                      <a:lnTo>
                        <a:pt x="233" y="445"/>
                      </a:lnTo>
                      <a:lnTo>
                        <a:pt x="232" y="446"/>
                      </a:lnTo>
                      <a:lnTo>
                        <a:pt x="230" y="446"/>
                      </a:lnTo>
                      <a:lnTo>
                        <a:pt x="232" y="447"/>
                      </a:lnTo>
                      <a:lnTo>
                        <a:pt x="233" y="449"/>
                      </a:lnTo>
                      <a:lnTo>
                        <a:pt x="234" y="449"/>
                      </a:lnTo>
                      <a:lnTo>
                        <a:pt x="236" y="449"/>
                      </a:lnTo>
                      <a:lnTo>
                        <a:pt x="236" y="450"/>
                      </a:lnTo>
                      <a:lnTo>
                        <a:pt x="236" y="451"/>
                      </a:lnTo>
                      <a:lnTo>
                        <a:pt x="234" y="450"/>
                      </a:lnTo>
                      <a:lnTo>
                        <a:pt x="233" y="451"/>
                      </a:lnTo>
                      <a:lnTo>
                        <a:pt x="232" y="451"/>
                      </a:lnTo>
                      <a:lnTo>
                        <a:pt x="229" y="451"/>
                      </a:lnTo>
                      <a:lnTo>
                        <a:pt x="228" y="451"/>
                      </a:lnTo>
                      <a:lnTo>
                        <a:pt x="226" y="451"/>
                      </a:lnTo>
                      <a:lnTo>
                        <a:pt x="225" y="453"/>
                      </a:lnTo>
                      <a:lnTo>
                        <a:pt x="224" y="454"/>
                      </a:lnTo>
                      <a:lnTo>
                        <a:pt x="224" y="455"/>
                      </a:lnTo>
                      <a:lnTo>
                        <a:pt x="222" y="455"/>
                      </a:lnTo>
                      <a:lnTo>
                        <a:pt x="221" y="457"/>
                      </a:lnTo>
                      <a:lnTo>
                        <a:pt x="222" y="457"/>
                      </a:lnTo>
                      <a:lnTo>
                        <a:pt x="224" y="458"/>
                      </a:lnTo>
                      <a:lnTo>
                        <a:pt x="228" y="458"/>
                      </a:lnTo>
                      <a:lnTo>
                        <a:pt x="229" y="457"/>
                      </a:lnTo>
                      <a:lnTo>
                        <a:pt x="230" y="455"/>
                      </a:lnTo>
                      <a:lnTo>
                        <a:pt x="232" y="454"/>
                      </a:lnTo>
                      <a:lnTo>
                        <a:pt x="233" y="453"/>
                      </a:lnTo>
                      <a:lnTo>
                        <a:pt x="234" y="453"/>
                      </a:lnTo>
                      <a:lnTo>
                        <a:pt x="237" y="455"/>
                      </a:lnTo>
                      <a:lnTo>
                        <a:pt x="238" y="457"/>
                      </a:lnTo>
                      <a:lnTo>
                        <a:pt x="238" y="458"/>
                      </a:lnTo>
                      <a:lnTo>
                        <a:pt x="241" y="457"/>
                      </a:lnTo>
                      <a:lnTo>
                        <a:pt x="242" y="457"/>
                      </a:lnTo>
                      <a:lnTo>
                        <a:pt x="242" y="458"/>
                      </a:lnTo>
                      <a:lnTo>
                        <a:pt x="244" y="458"/>
                      </a:lnTo>
                      <a:lnTo>
                        <a:pt x="244" y="459"/>
                      </a:lnTo>
                      <a:lnTo>
                        <a:pt x="251" y="464"/>
                      </a:lnTo>
                      <a:lnTo>
                        <a:pt x="255" y="466"/>
                      </a:lnTo>
                      <a:lnTo>
                        <a:pt x="265" y="472"/>
                      </a:lnTo>
                      <a:lnTo>
                        <a:pt x="267" y="473"/>
                      </a:lnTo>
                      <a:lnTo>
                        <a:pt x="269" y="473"/>
                      </a:lnTo>
                      <a:lnTo>
                        <a:pt x="274" y="473"/>
                      </a:lnTo>
                      <a:lnTo>
                        <a:pt x="278" y="474"/>
                      </a:lnTo>
                      <a:lnTo>
                        <a:pt x="282" y="477"/>
                      </a:lnTo>
                      <a:lnTo>
                        <a:pt x="283" y="478"/>
                      </a:lnTo>
                      <a:lnTo>
                        <a:pt x="283" y="480"/>
                      </a:lnTo>
                      <a:lnTo>
                        <a:pt x="290" y="482"/>
                      </a:lnTo>
                      <a:lnTo>
                        <a:pt x="292" y="482"/>
                      </a:lnTo>
                      <a:lnTo>
                        <a:pt x="294" y="484"/>
                      </a:lnTo>
                      <a:lnTo>
                        <a:pt x="295" y="484"/>
                      </a:lnTo>
                      <a:lnTo>
                        <a:pt x="296" y="484"/>
                      </a:lnTo>
                      <a:lnTo>
                        <a:pt x="299" y="484"/>
                      </a:lnTo>
                      <a:lnTo>
                        <a:pt x="299" y="486"/>
                      </a:lnTo>
                      <a:lnTo>
                        <a:pt x="301" y="489"/>
                      </a:lnTo>
                      <a:lnTo>
                        <a:pt x="301" y="491"/>
                      </a:lnTo>
                      <a:lnTo>
                        <a:pt x="301" y="492"/>
                      </a:lnTo>
                      <a:lnTo>
                        <a:pt x="302" y="493"/>
                      </a:lnTo>
                      <a:lnTo>
                        <a:pt x="306" y="493"/>
                      </a:lnTo>
                      <a:lnTo>
                        <a:pt x="309" y="492"/>
                      </a:lnTo>
                      <a:lnTo>
                        <a:pt x="310" y="491"/>
                      </a:lnTo>
                      <a:lnTo>
                        <a:pt x="311" y="492"/>
                      </a:lnTo>
                      <a:lnTo>
                        <a:pt x="313" y="493"/>
                      </a:lnTo>
                      <a:lnTo>
                        <a:pt x="311" y="495"/>
                      </a:lnTo>
                      <a:lnTo>
                        <a:pt x="310" y="497"/>
                      </a:lnTo>
                      <a:lnTo>
                        <a:pt x="310" y="499"/>
                      </a:lnTo>
                      <a:lnTo>
                        <a:pt x="313" y="499"/>
                      </a:lnTo>
                      <a:lnTo>
                        <a:pt x="315" y="497"/>
                      </a:lnTo>
                      <a:lnTo>
                        <a:pt x="318" y="496"/>
                      </a:lnTo>
                      <a:lnTo>
                        <a:pt x="319" y="497"/>
                      </a:lnTo>
                      <a:lnTo>
                        <a:pt x="318" y="497"/>
                      </a:lnTo>
                      <a:lnTo>
                        <a:pt x="317" y="499"/>
                      </a:lnTo>
                      <a:lnTo>
                        <a:pt x="313" y="500"/>
                      </a:lnTo>
                      <a:lnTo>
                        <a:pt x="314" y="501"/>
                      </a:lnTo>
                      <a:lnTo>
                        <a:pt x="313" y="503"/>
                      </a:lnTo>
                      <a:lnTo>
                        <a:pt x="310" y="505"/>
                      </a:lnTo>
                      <a:lnTo>
                        <a:pt x="311" y="507"/>
                      </a:lnTo>
                      <a:lnTo>
                        <a:pt x="313" y="505"/>
                      </a:lnTo>
                      <a:lnTo>
                        <a:pt x="317" y="505"/>
                      </a:lnTo>
                      <a:lnTo>
                        <a:pt x="318" y="505"/>
                      </a:lnTo>
                      <a:lnTo>
                        <a:pt x="322" y="503"/>
                      </a:lnTo>
                      <a:lnTo>
                        <a:pt x="323" y="501"/>
                      </a:lnTo>
                      <a:lnTo>
                        <a:pt x="325" y="500"/>
                      </a:lnTo>
                      <a:lnTo>
                        <a:pt x="325" y="501"/>
                      </a:lnTo>
                      <a:lnTo>
                        <a:pt x="323" y="503"/>
                      </a:lnTo>
                      <a:lnTo>
                        <a:pt x="322" y="504"/>
                      </a:lnTo>
                      <a:lnTo>
                        <a:pt x="319" y="507"/>
                      </a:lnTo>
                      <a:lnTo>
                        <a:pt x="317" y="509"/>
                      </a:lnTo>
                      <a:lnTo>
                        <a:pt x="314" y="511"/>
                      </a:lnTo>
                      <a:lnTo>
                        <a:pt x="314" y="512"/>
                      </a:lnTo>
                      <a:lnTo>
                        <a:pt x="314" y="513"/>
                      </a:lnTo>
                      <a:lnTo>
                        <a:pt x="311" y="515"/>
                      </a:lnTo>
                      <a:lnTo>
                        <a:pt x="310" y="518"/>
                      </a:lnTo>
                      <a:lnTo>
                        <a:pt x="307" y="519"/>
                      </a:lnTo>
                      <a:lnTo>
                        <a:pt x="307" y="523"/>
                      </a:lnTo>
                      <a:lnTo>
                        <a:pt x="306" y="528"/>
                      </a:lnTo>
                      <a:lnTo>
                        <a:pt x="305" y="527"/>
                      </a:lnTo>
                      <a:lnTo>
                        <a:pt x="305" y="523"/>
                      </a:lnTo>
                      <a:lnTo>
                        <a:pt x="303" y="522"/>
                      </a:lnTo>
                      <a:lnTo>
                        <a:pt x="302" y="524"/>
                      </a:lnTo>
                      <a:lnTo>
                        <a:pt x="302" y="526"/>
                      </a:lnTo>
                      <a:lnTo>
                        <a:pt x="302" y="527"/>
                      </a:lnTo>
                      <a:lnTo>
                        <a:pt x="302" y="528"/>
                      </a:lnTo>
                      <a:lnTo>
                        <a:pt x="301" y="530"/>
                      </a:lnTo>
                      <a:lnTo>
                        <a:pt x="302" y="531"/>
                      </a:lnTo>
                      <a:lnTo>
                        <a:pt x="299" y="532"/>
                      </a:lnTo>
                      <a:lnTo>
                        <a:pt x="301" y="534"/>
                      </a:lnTo>
                      <a:lnTo>
                        <a:pt x="301" y="536"/>
                      </a:lnTo>
                      <a:lnTo>
                        <a:pt x="299" y="536"/>
                      </a:lnTo>
                      <a:lnTo>
                        <a:pt x="295" y="535"/>
                      </a:lnTo>
                      <a:lnTo>
                        <a:pt x="288" y="532"/>
                      </a:lnTo>
                      <a:lnTo>
                        <a:pt x="286" y="530"/>
                      </a:lnTo>
                      <a:lnTo>
                        <a:pt x="282" y="528"/>
                      </a:lnTo>
                      <a:lnTo>
                        <a:pt x="275" y="527"/>
                      </a:lnTo>
                      <a:lnTo>
                        <a:pt x="269" y="524"/>
                      </a:lnTo>
                      <a:lnTo>
                        <a:pt x="261" y="523"/>
                      </a:lnTo>
                      <a:lnTo>
                        <a:pt x="259" y="522"/>
                      </a:lnTo>
                      <a:lnTo>
                        <a:pt x="256" y="520"/>
                      </a:lnTo>
                      <a:lnTo>
                        <a:pt x="253" y="520"/>
                      </a:lnTo>
                      <a:lnTo>
                        <a:pt x="252" y="522"/>
                      </a:lnTo>
                      <a:lnTo>
                        <a:pt x="251" y="523"/>
                      </a:lnTo>
                      <a:lnTo>
                        <a:pt x="248" y="524"/>
                      </a:lnTo>
                      <a:lnTo>
                        <a:pt x="248" y="527"/>
                      </a:lnTo>
                      <a:lnTo>
                        <a:pt x="245" y="531"/>
                      </a:lnTo>
                      <a:lnTo>
                        <a:pt x="241" y="532"/>
                      </a:lnTo>
                      <a:lnTo>
                        <a:pt x="236" y="534"/>
                      </a:lnTo>
                      <a:lnTo>
                        <a:pt x="233" y="532"/>
                      </a:lnTo>
                      <a:lnTo>
                        <a:pt x="230" y="531"/>
                      </a:lnTo>
                      <a:lnTo>
                        <a:pt x="228" y="530"/>
                      </a:lnTo>
                      <a:lnTo>
                        <a:pt x="226" y="530"/>
                      </a:lnTo>
                      <a:lnTo>
                        <a:pt x="221" y="530"/>
                      </a:lnTo>
                      <a:lnTo>
                        <a:pt x="218" y="531"/>
                      </a:lnTo>
                      <a:lnTo>
                        <a:pt x="213" y="532"/>
                      </a:lnTo>
                      <a:lnTo>
                        <a:pt x="206" y="535"/>
                      </a:lnTo>
                      <a:lnTo>
                        <a:pt x="202" y="545"/>
                      </a:lnTo>
                      <a:lnTo>
                        <a:pt x="202" y="550"/>
                      </a:lnTo>
                      <a:lnTo>
                        <a:pt x="203" y="554"/>
                      </a:lnTo>
                      <a:lnTo>
                        <a:pt x="201" y="558"/>
                      </a:lnTo>
                      <a:lnTo>
                        <a:pt x="199" y="566"/>
                      </a:lnTo>
                      <a:lnTo>
                        <a:pt x="203" y="574"/>
                      </a:lnTo>
                      <a:lnTo>
                        <a:pt x="205" y="577"/>
                      </a:lnTo>
                      <a:lnTo>
                        <a:pt x="203" y="580"/>
                      </a:lnTo>
                      <a:lnTo>
                        <a:pt x="201" y="582"/>
                      </a:lnTo>
                      <a:lnTo>
                        <a:pt x="206" y="592"/>
                      </a:lnTo>
                      <a:lnTo>
                        <a:pt x="207" y="593"/>
                      </a:lnTo>
                      <a:lnTo>
                        <a:pt x="209" y="595"/>
                      </a:lnTo>
                      <a:lnTo>
                        <a:pt x="210" y="595"/>
                      </a:lnTo>
                      <a:lnTo>
                        <a:pt x="210" y="596"/>
                      </a:lnTo>
                      <a:lnTo>
                        <a:pt x="209" y="597"/>
                      </a:lnTo>
                      <a:lnTo>
                        <a:pt x="210" y="599"/>
                      </a:lnTo>
                      <a:lnTo>
                        <a:pt x="214" y="604"/>
                      </a:lnTo>
                      <a:lnTo>
                        <a:pt x="217" y="608"/>
                      </a:lnTo>
                      <a:lnTo>
                        <a:pt x="216" y="611"/>
                      </a:lnTo>
                      <a:lnTo>
                        <a:pt x="217" y="616"/>
                      </a:lnTo>
                      <a:lnTo>
                        <a:pt x="218" y="616"/>
                      </a:lnTo>
                      <a:lnTo>
                        <a:pt x="221" y="619"/>
                      </a:lnTo>
                      <a:lnTo>
                        <a:pt x="226" y="620"/>
                      </a:lnTo>
                      <a:lnTo>
                        <a:pt x="230" y="623"/>
                      </a:lnTo>
                      <a:lnTo>
                        <a:pt x="232" y="624"/>
                      </a:lnTo>
                      <a:lnTo>
                        <a:pt x="233" y="627"/>
                      </a:lnTo>
                      <a:lnTo>
                        <a:pt x="234" y="627"/>
                      </a:lnTo>
                      <a:lnTo>
                        <a:pt x="237" y="627"/>
                      </a:lnTo>
                      <a:lnTo>
                        <a:pt x="238" y="626"/>
                      </a:lnTo>
                      <a:lnTo>
                        <a:pt x="241" y="624"/>
                      </a:lnTo>
                      <a:lnTo>
                        <a:pt x="242" y="623"/>
                      </a:lnTo>
                      <a:lnTo>
                        <a:pt x="242" y="622"/>
                      </a:lnTo>
                      <a:lnTo>
                        <a:pt x="244" y="620"/>
                      </a:lnTo>
                      <a:lnTo>
                        <a:pt x="247" y="620"/>
                      </a:lnTo>
                      <a:lnTo>
                        <a:pt x="251" y="620"/>
                      </a:lnTo>
                      <a:lnTo>
                        <a:pt x="263" y="631"/>
                      </a:lnTo>
                      <a:lnTo>
                        <a:pt x="264" y="635"/>
                      </a:lnTo>
                      <a:lnTo>
                        <a:pt x="269" y="636"/>
                      </a:lnTo>
                      <a:lnTo>
                        <a:pt x="275" y="638"/>
                      </a:lnTo>
                      <a:lnTo>
                        <a:pt x="276" y="638"/>
                      </a:lnTo>
                      <a:lnTo>
                        <a:pt x="282" y="639"/>
                      </a:lnTo>
                      <a:lnTo>
                        <a:pt x="286" y="646"/>
                      </a:lnTo>
                      <a:lnTo>
                        <a:pt x="291" y="649"/>
                      </a:lnTo>
                      <a:lnTo>
                        <a:pt x="295" y="650"/>
                      </a:lnTo>
                      <a:lnTo>
                        <a:pt x="299" y="654"/>
                      </a:lnTo>
                      <a:lnTo>
                        <a:pt x="303" y="657"/>
                      </a:lnTo>
                      <a:lnTo>
                        <a:pt x="307" y="667"/>
                      </a:lnTo>
                      <a:lnTo>
                        <a:pt x="310" y="669"/>
                      </a:lnTo>
                      <a:lnTo>
                        <a:pt x="313" y="670"/>
                      </a:lnTo>
                      <a:lnTo>
                        <a:pt x="315" y="671"/>
                      </a:lnTo>
                      <a:lnTo>
                        <a:pt x="326" y="673"/>
                      </a:lnTo>
                      <a:lnTo>
                        <a:pt x="329" y="671"/>
                      </a:lnTo>
                      <a:lnTo>
                        <a:pt x="329" y="670"/>
                      </a:lnTo>
                      <a:lnTo>
                        <a:pt x="328" y="669"/>
                      </a:lnTo>
                      <a:lnTo>
                        <a:pt x="325" y="666"/>
                      </a:lnTo>
                      <a:lnTo>
                        <a:pt x="323" y="666"/>
                      </a:lnTo>
                      <a:lnTo>
                        <a:pt x="322" y="663"/>
                      </a:lnTo>
                      <a:lnTo>
                        <a:pt x="319" y="658"/>
                      </a:lnTo>
                      <a:lnTo>
                        <a:pt x="314" y="653"/>
                      </a:lnTo>
                      <a:lnTo>
                        <a:pt x="314" y="650"/>
                      </a:lnTo>
                      <a:lnTo>
                        <a:pt x="302" y="642"/>
                      </a:lnTo>
                      <a:lnTo>
                        <a:pt x="301" y="639"/>
                      </a:lnTo>
                      <a:lnTo>
                        <a:pt x="295" y="636"/>
                      </a:lnTo>
                      <a:lnTo>
                        <a:pt x="292" y="634"/>
                      </a:lnTo>
                      <a:lnTo>
                        <a:pt x="290" y="631"/>
                      </a:lnTo>
                      <a:lnTo>
                        <a:pt x="286" y="631"/>
                      </a:lnTo>
                      <a:lnTo>
                        <a:pt x="284" y="630"/>
                      </a:lnTo>
                      <a:lnTo>
                        <a:pt x="283" y="628"/>
                      </a:lnTo>
                      <a:lnTo>
                        <a:pt x="282" y="624"/>
                      </a:lnTo>
                      <a:lnTo>
                        <a:pt x="279" y="624"/>
                      </a:lnTo>
                      <a:lnTo>
                        <a:pt x="274" y="623"/>
                      </a:lnTo>
                      <a:lnTo>
                        <a:pt x="271" y="622"/>
                      </a:lnTo>
                      <a:lnTo>
                        <a:pt x="269" y="620"/>
                      </a:lnTo>
                      <a:lnTo>
                        <a:pt x="267" y="616"/>
                      </a:lnTo>
                      <a:lnTo>
                        <a:pt x="264" y="612"/>
                      </a:lnTo>
                      <a:lnTo>
                        <a:pt x="260" y="608"/>
                      </a:lnTo>
                      <a:lnTo>
                        <a:pt x="256" y="607"/>
                      </a:lnTo>
                      <a:lnTo>
                        <a:pt x="255" y="601"/>
                      </a:lnTo>
                      <a:lnTo>
                        <a:pt x="253" y="599"/>
                      </a:lnTo>
                      <a:lnTo>
                        <a:pt x="252" y="597"/>
                      </a:lnTo>
                      <a:lnTo>
                        <a:pt x="247" y="596"/>
                      </a:lnTo>
                      <a:lnTo>
                        <a:pt x="245" y="595"/>
                      </a:lnTo>
                      <a:lnTo>
                        <a:pt x="245" y="592"/>
                      </a:lnTo>
                      <a:lnTo>
                        <a:pt x="242" y="588"/>
                      </a:lnTo>
                      <a:lnTo>
                        <a:pt x="242" y="580"/>
                      </a:lnTo>
                      <a:lnTo>
                        <a:pt x="245" y="577"/>
                      </a:lnTo>
                      <a:lnTo>
                        <a:pt x="248" y="576"/>
                      </a:lnTo>
                      <a:lnTo>
                        <a:pt x="252" y="574"/>
                      </a:lnTo>
                      <a:lnTo>
                        <a:pt x="255" y="576"/>
                      </a:lnTo>
                      <a:lnTo>
                        <a:pt x="259" y="574"/>
                      </a:lnTo>
                      <a:lnTo>
                        <a:pt x="260" y="573"/>
                      </a:lnTo>
                      <a:lnTo>
                        <a:pt x="261" y="570"/>
                      </a:lnTo>
                      <a:lnTo>
                        <a:pt x="264" y="569"/>
                      </a:lnTo>
                      <a:lnTo>
                        <a:pt x="265" y="568"/>
                      </a:lnTo>
                      <a:lnTo>
                        <a:pt x="267" y="565"/>
                      </a:lnTo>
                      <a:lnTo>
                        <a:pt x="268" y="565"/>
                      </a:lnTo>
                      <a:lnTo>
                        <a:pt x="268" y="561"/>
                      </a:lnTo>
                      <a:lnTo>
                        <a:pt x="267" y="559"/>
                      </a:lnTo>
                      <a:lnTo>
                        <a:pt x="265" y="561"/>
                      </a:lnTo>
                      <a:lnTo>
                        <a:pt x="264" y="561"/>
                      </a:lnTo>
                      <a:lnTo>
                        <a:pt x="263" y="559"/>
                      </a:lnTo>
                      <a:lnTo>
                        <a:pt x="261" y="555"/>
                      </a:lnTo>
                      <a:lnTo>
                        <a:pt x="263" y="553"/>
                      </a:lnTo>
                      <a:lnTo>
                        <a:pt x="260" y="551"/>
                      </a:lnTo>
                      <a:lnTo>
                        <a:pt x="261" y="549"/>
                      </a:lnTo>
                      <a:lnTo>
                        <a:pt x="264" y="547"/>
                      </a:lnTo>
                      <a:lnTo>
                        <a:pt x="272" y="545"/>
                      </a:lnTo>
                      <a:lnTo>
                        <a:pt x="276" y="545"/>
                      </a:lnTo>
                      <a:lnTo>
                        <a:pt x="278" y="546"/>
                      </a:lnTo>
                      <a:lnTo>
                        <a:pt x="280" y="549"/>
                      </a:lnTo>
                      <a:lnTo>
                        <a:pt x="280" y="550"/>
                      </a:lnTo>
                      <a:lnTo>
                        <a:pt x="288" y="551"/>
                      </a:lnTo>
                      <a:lnTo>
                        <a:pt x="292" y="551"/>
                      </a:lnTo>
                      <a:lnTo>
                        <a:pt x="298" y="550"/>
                      </a:lnTo>
                      <a:lnTo>
                        <a:pt x="301" y="550"/>
                      </a:lnTo>
                      <a:lnTo>
                        <a:pt x="302" y="550"/>
                      </a:lnTo>
                      <a:lnTo>
                        <a:pt x="305" y="549"/>
                      </a:lnTo>
                      <a:lnTo>
                        <a:pt x="306" y="551"/>
                      </a:lnTo>
                      <a:lnTo>
                        <a:pt x="307" y="553"/>
                      </a:lnTo>
                      <a:lnTo>
                        <a:pt x="309" y="553"/>
                      </a:lnTo>
                      <a:lnTo>
                        <a:pt x="309" y="550"/>
                      </a:lnTo>
                      <a:lnTo>
                        <a:pt x="311" y="549"/>
                      </a:lnTo>
                      <a:lnTo>
                        <a:pt x="314" y="546"/>
                      </a:lnTo>
                      <a:lnTo>
                        <a:pt x="315" y="543"/>
                      </a:lnTo>
                      <a:lnTo>
                        <a:pt x="317" y="543"/>
                      </a:lnTo>
                      <a:lnTo>
                        <a:pt x="315" y="545"/>
                      </a:lnTo>
                      <a:lnTo>
                        <a:pt x="315" y="546"/>
                      </a:lnTo>
                      <a:lnTo>
                        <a:pt x="314" y="549"/>
                      </a:lnTo>
                      <a:lnTo>
                        <a:pt x="313" y="550"/>
                      </a:lnTo>
                      <a:lnTo>
                        <a:pt x="311" y="551"/>
                      </a:lnTo>
                      <a:lnTo>
                        <a:pt x="313" y="553"/>
                      </a:lnTo>
                      <a:lnTo>
                        <a:pt x="315" y="553"/>
                      </a:lnTo>
                      <a:lnTo>
                        <a:pt x="317" y="554"/>
                      </a:lnTo>
                      <a:lnTo>
                        <a:pt x="319" y="557"/>
                      </a:lnTo>
                      <a:lnTo>
                        <a:pt x="319" y="559"/>
                      </a:lnTo>
                      <a:lnTo>
                        <a:pt x="322" y="561"/>
                      </a:lnTo>
                      <a:lnTo>
                        <a:pt x="323" y="561"/>
                      </a:lnTo>
                      <a:lnTo>
                        <a:pt x="322" y="563"/>
                      </a:lnTo>
                      <a:lnTo>
                        <a:pt x="323" y="566"/>
                      </a:lnTo>
                      <a:lnTo>
                        <a:pt x="323" y="568"/>
                      </a:lnTo>
                      <a:lnTo>
                        <a:pt x="323" y="569"/>
                      </a:lnTo>
                      <a:lnTo>
                        <a:pt x="325" y="572"/>
                      </a:lnTo>
                      <a:lnTo>
                        <a:pt x="325" y="573"/>
                      </a:lnTo>
                      <a:lnTo>
                        <a:pt x="326" y="576"/>
                      </a:lnTo>
                      <a:lnTo>
                        <a:pt x="328" y="576"/>
                      </a:lnTo>
                      <a:lnTo>
                        <a:pt x="328" y="580"/>
                      </a:lnTo>
                      <a:lnTo>
                        <a:pt x="330" y="580"/>
                      </a:lnTo>
                      <a:lnTo>
                        <a:pt x="326" y="585"/>
                      </a:lnTo>
                      <a:lnTo>
                        <a:pt x="326" y="586"/>
                      </a:lnTo>
                      <a:lnTo>
                        <a:pt x="326" y="588"/>
                      </a:lnTo>
                      <a:lnTo>
                        <a:pt x="322" y="589"/>
                      </a:lnTo>
                      <a:lnTo>
                        <a:pt x="322" y="592"/>
                      </a:lnTo>
                      <a:lnTo>
                        <a:pt x="321" y="595"/>
                      </a:lnTo>
                      <a:lnTo>
                        <a:pt x="321" y="597"/>
                      </a:lnTo>
                      <a:lnTo>
                        <a:pt x="321" y="600"/>
                      </a:lnTo>
                      <a:lnTo>
                        <a:pt x="321" y="601"/>
                      </a:lnTo>
                      <a:lnTo>
                        <a:pt x="321" y="603"/>
                      </a:lnTo>
                      <a:lnTo>
                        <a:pt x="321" y="604"/>
                      </a:lnTo>
                      <a:lnTo>
                        <a:pt x="322" y="604"/>
                      </a:lnTo>
                      <a:lnTo>
                        <a:pt x="322" y="607"/>
                      </a:lnTo>
                      <a:lnTo>
                        <a:pt x="323" y="609"/>
                      </a:lnTo>
                      <a:lnTo>
                        <a:pt x="322" y="612"/>
                      </a:lnTo>
                      <a:lnTo>
                        <a:pt x="321" y="615"/>
                      </a:lnTo>
                      <a:lnTo>
                        <a:pt x="322" y="616"/>
                      </a:lnTo>
                      <a:lnTo>
                        <a:pt x="325" y="620"/>
                      </a:lnTo>
                      <a:lnTo>
                        <a:pt x="325" y="622"/>
                      </a:lnTo>
                      <a:lnTo>
                        <a:pt x="325" y="624"/>
                      </a:lnTo>
                      <a:lnTo>
                        <a:pt x="325" y="626"/>
                      </a:lnTo>
                      <a:lnTo>
                        <a:pt x="332" y="631"/>
                      </a:lnTo>
                      <a:lnTo>
                        <a:pt x="334" y="634"/>
                      </a:lnTo>
                      <a:lnTo>
                        <a:pt x="336" y="636"/>
                      </a:lnTo>
                      <a:lnTo>
                        <a:pt x="336" y="639"/>
                      </a:lnTo>
                      <a:lnTo>
                        <a:pt x="337" y="642"/>
                      </a:lnTo>
                      <a:lnTo>
                        <a:pt x="340" y="644"/>
                      </a:lnTo>
                      <a:lnTo>
                        <a:pt x="344" y="644"/>
                      </a:lnTo>
                      <a:lnTo>
                        <a:pt x="349" y="647"/>
                      </a:lnTo>
                      <a:lnTo>
                        <a:pt x="352" y="650"/>
                      </a:lnTo>
                      <a:lnTo>
                        <a:pt x="353" y="651"/>
                      </a:lnTo>
                      <a:lnTo>
                        <a:pt x="353" y="653"/>
                      </a:lnTo>
                      <a:lnTo>
                        <a:pt x="353" y="654"/>
                      </a:lnTo>
                      <a:lnTo>
                        <a:pt x="356" y="655"/>
                      </a:lnTo>
                      <a:lnTo>
                        <a:pt x="367" y="661"/>
                      </a:lnTo>
                      <a:lnTo>
                        <a:pt x="367" y="662"/>
                      </a:lnTo>
                      <a:lnTo>
                        <a:pt x="368" y="663"/>
                      </a:lnTo>
                      <a:lnTo>
                        <a:pt x="371" y="666"/>
                      </a:lnTo>
                      <a:lnTo>
                        <a:pt x="373" y="667"/>
                      </a:lnTo>
                      <a:lnTo>
                        <a:pt x="375" y="667"/>
                      </a:lnTo>
                      <a:lnTo>
                        <a:pt x="375" y="666"/>
                      </a:lnTo>
                      <a:lnTo>
                        <a:pt x="377" y="666"/>
                      </a:lnTo>
                      <a:lnTo>
                        <a:pt x="380" y="667"/>
                      </a:lnTo>
                      <a:lnTo>
                        <a:pt x="383" y="667"/>
                      </a:lnTo>
                      <a:lnTo>
                        <a:pt x="384" y="669"/>
                      </a:lnTo>
                      <a:lnTo>
                        <a:pt x="387" y="671"/>
                      </a:lnTo>
                      <a:lnTo>
                        <a:pt x="387" y="674"/>
                      </a:lnTo>
                      <a:lnTo>
                        <a:pt x="383" y="673"/>
                      </a:lnTo>
                      <a:lnTo>
                        <a:pt x="383" y="671"/>
                      </a:lnTo>
                      <a:lnTo>
                        <a:pt x="382" y="671"/>
                      </a:lnTo>
                      <a:lnTo>
                        <a:pt x="379" y="671"/>
                      </a:lnTo>
                      <a:lnTo>
                        <a:pt x="375" y="671"/>
                      </a:lnTo>
                      <a:lnTo>
                        <a:pt x="375" y="673"/>
                      </a:lnTo>
                      <a:lnTo>
                        <a:pt x="377" y="676"/>
                      </a:lnTo>
                      <a:lnTo>
                        <a:pt x="383" y="677"/>
                      </a:lnTo>
                      <a:lnTo>
                        <a:pt x="386" y="67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2" name="Freeform 6"/>
                <p:cNvSpPr>
                  <a:spLocks/>
                </p:cNvSpPr>
                <p:nvPr/>
              </p:nvSpPr>
              <p:spPr bwMode="auto">
                <a:xfrm>
                  <a:off x="1626" y="2231"/>
                  <a:ext cx="658" cy="720"/>
                </a:xfrm>
                <a:custGeom>
                  <a:avLst/>
                  <a:gdLst>
                    <a:gd name="T0" fmla="*/ 633 w 658"/>
                    <a:gd name="T1" fmla="*/ 8 h 720"/>
                    <a:gd name="T2" fmla="*/ 634 w 658"/>
                    <a:gd name="T3" fmla="*/ 12 h 720"/>
                    <a:gd name="T4" fmla="*/ 617 w 658"/>
                    <a:gd name="T5" fmla="*/ 41 h 720"/>
                    <a:gd name="T6" fmla="*/ 603 w 658"/>
                    <a:gd name="T7" fmla="*/ 62 h 720"/>
                    <a:gd name="T8" fmla="*/ 549 w 658"/>
                    <a:gd name="T9" fmla="*/ 96 h 720"/>
                    <a:gd name="T10" fmla="*/ 540 w 658"/>
                    <a:gd name="T11" fmla="*/ 133 h 720"/>
                    <a:gd name="T12" fmla="*/ 499 w 658"/>
                    <a:gd name="T13" fmla="*/ 184 h 720"/>
                    <a:gd name="T14" fmla="*/ 510 w 658"/>
                    <a:gd name="T15" fmla="*/ 237 h 720"/>
                    <a:gd name="T16" fmla="*/ 482 w 658"/>
                    <a:gd name="T17" fmla="*/ 269 h 720"/>
                    <a:gd name="T18" fmla="*/ 518 w 658"/>
                    <a:gd name="T19" fmla="*/ 304 h 720"/>
                    <a:gd name="T20" fmla="*/ 538 w 658"/>
                    <a:gd name="T21" fmla="*/ 355 h 720"/>
                    <a:gd name="T22" fmla="*/ 559 w 658"/>
                    <a:gd name="T23" fmla="*/ 374 h 720"/>
                    <a:gd name="T24" fmla="*/ 529 w 658"/>
                    <a:gd name="T25" fmla="*/ 341 h 720"/>
                    <a:gd name="T26" fmla="*/ 487 w 658"/>
                    <a:gd name="T27" fmla="*/ 332 h 720"/>
                    <a:gd name="T28" fmla="*/ 497 w 658"/>
                    <a:gd name="T29" fmla="*/ 359 h 720"/>
                    <a:gd name="T30" fmla="*/ 522 w 658"/>
                    <a:gd name="T31" fmla="*/ 403 h 720"/>
                    <a:gd name="T32" fmla="*/ 542 w 658"/>
                    <a:gd name="T33" fmla="*/ 457 h 720"/>
                    <a:gd name="T34" fmla="*/ 492 w 658"/>
                    <a:gd name="T35" fmla="*/ 515 h 720"/>
                    <a:gd name="T36" fmla="*/ 487 w 658"/>
                    <a:gd name="T37" fmla="*/ 540 h 720"/>
                    <a:gd name="T38" fmla="*/ 476 w 658"/>
                    <a:gd name="T39" fmla="*/ 551 h 720"/>
                    <a:gd name="T40" fmla="*/ 444 w 658"/>
                    <a:gd name="T41" fmla="*/ 546 h 720"/>
                    <a:gd name="T42" fmla="*/ 387 w 658"/>
                    <a:gd name="T43" fmla="*/ 562 h 720"/>
                    <a:gd name="T44" fmla="*/ 316 w 658"/>
                    <a:gd name="T45" fmla="*/ 648 h 720"/>
                    <a:gd name="T46" fmla="*/ 260 w 658"/>
                    <a:gd name="T47" fmla="*/ 686 h 720"/>
                    <a:gd name="T48" fmla="*/ 210 w 658"/>
                    <a:gd name="T49" fmla="*/ 632 h 720"/>
                    <a:gd name="T50" fmla="*/ 189 w 658"/>
                    <a:gd name="T51" fmla="*/ 666 h 720"/>
                    <a:gd name="T52" fmla="*/ 167 w 658"/>
                    <a:gd name="T53" fmla="*/ 628 h 720"/>
                    <a:gd name="T54" fmla="*/ 144 w 658"/>
                    <a:gd name="T55" fmla="*/ 659 h 720"/>
                    <a:gd name="T56" fmla="*/ 136 w 658"/>
                    <a:gd name="T57" fmla="*/ 702 h 720"/>
                    <a:gd name="T58" fmla="*/ 120 w 658"/>
                    <a:gd name="T59" fmla="*/ 639 h 720"/>
                    <a:gd name="T60" fmla="*/ 73 w 658"/>
                    <a:gd name="T61" fmla="*/ 720 h 720"/>
                    <a:gd name="T62" fmla="*/ 85 w 658"/>
                    <a:gd name="T63" fmla="*/ 670 h 720"/>
                    <a:gd name="T64" fmla="*/ 125 w 658"/>
                    <a:gd name="T65" fmla="*/ 620 h 720"/>
                    <a:gd name="T66" fmla="*/ 81 w 658"/>
                    <a:gd name="T67" fmla="*/ 639 h 720"/>
                    <a:gd name="T68" fmla="*/ 12 w 658"/>
                    <a:gd name="T69" fmla="*/ 678 h 720"/>
                    <a:gd name="T70" fmla="*/ 44 w 658"/>
                    <a:gd name="T71" fmla="*/ 636 h 720"/>
                    <a:gd name="T72" fmla="*/ 62 w 658"/>
                    <a:gd name="T73" fmla="*/ 636 h 720"/>
                    <a:gd name="T74" fmla="*/ 81 w 658"/>
                    <a:gd name="T75" fmla="*/ 601 h 720"/>
                    <a:gd name="T76" fmla="*/ 0 w 658"/>
                    <a:gd name="T77" fmla="*/ 597 h 720"/>
                    <a:gd name="T78" fmla="*/ 43 w 658"/>
                    <a:gd name="T79" fmla="*/ 582 h 720"/>
                    <a:gd name="T80" fmla="*/ 101 w 658"/>
                    <a:gd name="T81" fmla="*/ 597 h 720"/>
                    <a:gd name="T82" fmla="*/ 120 w 658"/>
                    <a:gd name="T83" fmla="*/ 558 h 720"/>
                    <a:gd name="T84" fmla="*/ 178 w 658"/>
                    <a:gd name="T85" fmla="*/ 522 h 720"/>
                    <a:gd name="T86" fmla="*/ 201 w 658"/>
                    <a:gd name="T87" fmla="*/ 470 h 720"/>
                    <a:gd name="T88" fmla="*/ 220 w 658"/>
                    <a:gd name="T89" fmla="*/ 505 h 720"/>
                    <a:gd name="T90" fmla="*/ 191 w 658"/>
                    <a:gd name="T91" fmla="*/ 563 h 720"/>
                    <a:gd name="T92" fmla="*/ 233 w 658"/>
                    <a:gd name="T93" fmla="*/ 625 h 720"/>
                    <a:gd name="T94" fmla="*/ 250 w 658"/>
                    <a:gd name="T95" fmla="*/ 586 h 720"/>
                    <a:gd name="T96" fmla="*/ 252 w 658"/>
                    <a:gd name="T97" fmla="*/ 559 h 720"/>
                    <a:gd name="T98" fmla="*/ 263 w 658"/>
                    <a:gd name="T99" fmla="*/ 508 h 720"/>
                    <a:gd name="T100" fmla="*/ 294 w 658"/>
                    <a:gd name="T101" fmla="*/ 485 h 720"/>
                    <a:gd name="T102" fmla="*/ 336 w 658"/>
                    <a:gd name="T103" fmla="*/ 480 h 720"/>
                    <a:gd name="T104" fmla="*/ 309 w 658"/>
                    <a:gd name="T105" fmla="*/ 513 h 720"/>
                    <a:gd name="T106" fmla="*/ 290 w 658"/>
                    <a:gd name="T107" fmla="*/ 538 h 720"/>
                    <a:gd name="T108" fmla="*/ 304 w 658"/>
                    <a:gd name="T109" fmla="*/ 550 h 720"/>
                    <a:gd name="T110" fmla="*/ 353 w 658"/>
                    <a:gd name="T111" fmla="*/ 573 h 720"/>
                    <a:gd name="T112" fmla="*/ 341 w 658"/>
                    <a:gd name="T113" fmla="*/ 553 h 720"/>
                    <a:gd name="T114" fmla="*/ 356 w 658"/>
                    <a:gd name="T115" fmla="*/ 559 h 720"/>
                    <a:gd name="T116" fmla="*/ 368 w 658"/>
                    <a:gd name="T117" fmla="*/ 507 h 720"/>
                    <a:gd name="T118" fmla="*/ 394 w 658"/>
                    <a:gd name="T119" fmla="*/ 449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58" h="720">
                      <a:moveTo>
                        <a:pt x="582" y="0"/>
                      </a:moveTo>
                      <a:lnTo>
                        <a:pt x="586" y="2"/>
                      </a:lnTo>
                      <a:lnTo>
                        <a:pt x="595" y="6"/>
                      </a:lnTo>
                      <a:lnTo>
                        <a:pt x="600" y="8"/>
                      </a:lnTo>
                      <a:lnTo>
                        <a:pt x="610" y="12"/>
                      </a:lnTo>
                      <a:lnTo>
                        <a:pt x="614" y="12"/>
                      </a:lnTo>
                      <a:lnTo>
                        <a:pt x="618" y="11"/>
                      </a:lnTo>
                      <a:lnTo>
                        <a:pt x="618" y="7"/>
                      </a:lnTo>
                      <a:lnTo>
                        <a:pt x="621" y="6"/>
                      </a:lnTo>
                      <a:lnTo>
                        <a:pt x="623" y="4"/>
                      </a:lnTo>
                      <a:lnTo>
                        <a:pt x="629" y="2"/>
                      </a:lnTo>
                      <a:lnTo>
                        <a:pt x="632" y="2"/>
                      </a:lnTo>
                      <a:lnTo>
                        <a:pt x="634" y="4"/>
                      </a:lnTo>
                      <a:lnTo>
                        <a:pt x="630" y="4"/>
                      </a:lnTo>
                      <a:lnTo>
                        <a:pt x="629" y="7"/>
                      </a:lnTo>
                      <a:lnTo>
                        <a:pt x="630" y="7"/>
                      </a:lnTo>
                      <a:lnTo>
                        <a:pt x="633" y="8"/>
                      </a:lnTo>
                      <a:lnTo>
                        <a:pt x="637" y="10"/>
                      </a:lnTo>
                      <a:lnTo>
                        <a:pt x="642" y="8"/>
                      </a:lnTo>
                      <a:lnTo>
                        <a:pt x="646" y="8"/>
                      </a:lnTo>
                      <a:lnTo>
                        <a:pt x="650" y="7"/>
                      </a:lnTo>
                      <a:lnTo>
                        <a:pt x="656" y="10"/>
                      </a:lnTo>
                      <a:lnTo>
                        <a:pt x="658" y="11"/>
                      </a:lnTo>
                      <a:lnTo>
                        <a:pt x="654" y="11"/>
                      </a:lnTo>
                      <a:lnTo>
                        <a:pt x="650" y="10"/>
                      </a:lnTo>
                      <a:lnTo>
                        <a:pt x="646" y="10"/>
                      </a:lnTo>
                      <a:lnTo>
                        <a:pt x="646" y="11"/>
                      </a:lnTo>
                      <a:lnTo>
                        <a:pt x="648" y="11"/>
                      </a:lnTo>
                      <a:lnTo>
                        <a:pt x="649" y="12"/>
                      </a:lnTo>
                      <a:lnTo>
                        <a:pt x="650" y="16"/>
                      </a:lnTo>
                      <a:lnTo>
                        <a:pt x="648" y="14"/>
                      </a:lnTo>
                      <a:lnTo>
                        <a:pt x="646" y="12"/>
                      </a:lnTo>
                      <a:lnTo>
                        <a:pt x="640" y="11"/>
                      </a:lnTo>
                      <a:lnTo>
                        <a:pt x="634" y="12"/>
                      </a:lnTo>
                      <a:lnTo>
                        <a:pt x="632" y="12"/>
                      </a:lnTo>
                      <a:lnTo>
                        <a:pt x="632" y="15"/>
                      </a:lnTo>
                      <a:lnTo>
                        <a:pt x="630" y="19"/>
                      </a:lnTo>
                      <a:lnTo>
                        <a:pt x="627" y="22"/>
                      </a:lnTo>
                      <a:lnTo>
                        <a:pt x="626" y="25"/>
                      </a:lnTo>
                      <a:lnTo>
                        <a:pt x="625" y="27"/>
                      </a:lnTo>
                      <a:lnTo>
                        <a:pt x="625" y="30"/>
                      </a:lnTo>
                      <a:lnTo>
                        <a:pt x="623" y="30"/>
                      </a:lnTo>
                      <a:lnTo>
                        <a:pt x="619" y="31"/>
                      </a:lnTo>
                      <a:lnTo>
                        <a:pt x="619" y="33"/>
                      </a:lnTo>
                      <a:lnTo>
                        <a:pt x="621" y="35"/>
                      </a:lnTo>
                      <a:lnTo>
                        <a:pt x="623" y="35"/>
                      </a:lnTo>
                      <a:lnTo>
                        <a:pt x="625" y="37"/>
                      </a:lnTo>
                      <a:lnTo>
                        <a:pt x="623" y="38"/>
                      </a:lnTo>
                      <a:lnTo>
                        <a:pt x="622" y="39"/>
                      </a:lnTo>
                      <a:lnTo>
                        <a:pt x="621" y="41"/>
                      </a:lnTo>
                      <a:lnTo>
                        <a:pt x="617" y="41"/>
                      </a:lnTo>
                      <a:lnTo>
                        <a:pt x="618" y="43"/>
                      </a:lnTo>
                      <a:lnTo>
                        <a:pt x="617" y="45"/>
                      </a:lnTo>
                      <a:lnTo>
                        <a:pt x="618" y="46"/>
                      </a:lnTo>
                      <a:lnTo>
                        <a:pt x="621" y="43"/>
                      </a:lnTo>
                      <a:lnTo>
                        <a:pt x="622" y="42"/>
                      </a:lnTo>
                      <a:lnTo>
                        <a:pt x="623" y="43"/>
                      </a:lnTo>
                      <a:lnTo>
                        <a:pt x="622" y="45"/>
                      </a:lnTo>
                      <a:lnTo>
                        <a:pt x="623" y="46"/>
                      </a:lnTo>
                      <a:lnTo>
                        <a:pt x="622" y="48"/>
                      </a:lnTo>
                      <a:lnTo>
                        <a:pt x="622" y="49"/>
                      </a:lnTo>
                      <a:lnTo>
                        <a:pt x="619" y="50"/>
                      </a:lnTo>
                      <a:lnTo>
                        <a:pt x="617" y="52"/>
                      </a:lnTo>
                      <a:lnTo>
                        <a:pt x="617" y="53"/>
                      </a:lnTo>
                      <a:lnTo>
                        <a:pt x="615" y="54"/>
                      </a:lnTo>
                      <a:lnTo>
                        <a:pt x="609" y="58"/>
                      </a:lnTo>
                      <a:lnTo>
                        <a:pt x="605" y="61"/>
                      </a:lnTo>
                      <a:lnTo>
                        <a:pt x="603" y="62"/>
                      </a:lnTo>
                      <a:lnTo>
                        <a:pt x="599" y="62"/>
                      </a:lnTo>
                      <a:lnTo>
                        <a:pt x="595" y="64"/>
                      </a:lnTo>
                      <a:lnTo>
                        <a:pt x="587" y="65"/>
                      </a:lnTo>
                      <a:lnTo>
                        <a:pt x="582" y="65"/>
                      </a:lnTo>
                      <a:lnTo>
                        <a:pt x="578" y="66"/>
                      </a:lnTo>
                      <a:lnTo>
                        <a:pt x="569" y="69"/>
                      </a:lnTo>
                      <a:lnTo>
                        <a:pt x="565" y="69"/>
                      </a:lnTo>
                      <a:lnTo>
                        <a:pt x="560" y="70"/>
                      </a:lnTo>
                      <a:lnTo>
                        <a:pt x="559" y="75"/>
                      </a:lnTo>
                      <a:lnTo>
                        <a:pt x="557" y="79"/>
                      </a:lnTo>
                      <a:lnTo>
                        <a:pt x="557" y="83"/>
                      </a:lnTo>
                      <a:lnTo>
                        <a:pt x="557" y="85"/>
                      </a:lnTo>
                      <a:lnTo>
                        <a:pt x="556" y="87"/>
                      </a:lnTo>
                      <a:lnTo>
                        <a:pt x="555" y="89"/>
                      </a:lnTo>
                      <a:lnTo>
                        <a:pt x="553" y="91"/>
                      </a:lnTo>
                      <a:lnTo>
                        <a:pt x="552" y="92"/>
                      </a:lnTo>
                      <a:lnTo>
                        <a:pt x="549" y="96"/>
                      </a:lnTo>
                      <a:lnTo>
                        <a:pt x="549" y="97"/>
                      </a:lnTo>
                      <a:lnTo>
                        <a:pt x="549" y="100"/>
                      </a:lnTo>
                      <a:lnTo>
                        <a:pt x="546" y="104"/>
                      </a:lnTo>
                      <a:lnTo>
                        <a:pt x="545" y="106"/>
                      </a:lnTo>
                      <a:lnTo>
                        <a:pt x="544" y="107"/>
                      </a:lnTo>
                      <a:lnTo>
                        <a:pt x="545" y="108"/>
                      </a:lnTo>
                      <a:lnTo>
                        <a:pt x="545" y="110"/>
                      </a:lnTo>
                      <a:lnTo>
                        <a:pt x="544" y="112"/>
                      </a:lnTo>
                      <a:lnTo>
                        <a:pt x="542" y="115"/>
                      </a:lnTo>
                      <a:lnTo>
                        <a:pt x="541" y="119"/>
                      </a:lnTo>
                      <a:lnTo>
                        <a:pt x="541" y="120"/>
                      </a:lnTo>
                      <a:lnTo>
                        <a:pt x="542" y="122"/>
                      </a:lnTo>
                      <a:lnTo>
                        <a:pt x="542" y="126"/>
                      </a:lnTo>
                      <a:lnTo>
                        <a:pt x="542" y="129"/>
                      </a:lnTo>
                      <a:lnTo>
                        <a:pt x="540" y="130"/>
                      </a:lnTo>
                      <a:lnTo>
                        <a:pt x="540" y="131"/>
                      </a:lnTo>
                      <a:lnTo>
                        <a:pt x="540" y="133"/>
                      </a:lnTo>
                      <a:lnTo>
                        <a:pt x="540" y="135"/>
                      </a:lnTo>
                      <a:lnTo>
                        <a:pt x="540" y="138"/>
                      </a:lnTo>
                      <a:lnTo>
                        <a:pt x="540" y="139"/>
                      </a:lnTo>
                      <a:lnTo>
                        <a:pt x="537" y="142"/>
                      </a:lnTo>
                      <a:lnTo>
                        <a:pt x="536" y="145"/>
                      </a:lnTo>
                      <a:lnTo>
                        <a:pt x="532" y="145"/>
                      </a:lnTo>
                      <a:lnTo>
                        <a:pt x="526" y="147"/>
                      </a:lnTo>
                      <a:lnTo>
                        <a:pt x="526" y="149"/>
                      </a:lnTo>
                      <a:lnTo>
                        <a:pt x="522" y="151"/>
                      </a:lnTo>
                      <a:lnTo>
                        <a:pt x="518" y="156"/>
                      </a:lnTo>
                      <a:lnTo>
                        <a:pt x="509" y="162"/>
                      </a:lnTo>
                      <a:lnTo>
                        <a:pt x="501" y="169"/>
                      </a:lnTo>
                      <a:lnTo>
                        <a:pt x="498" y="172"/>
                      </a:lnTo>
                      <a:lnTo>
                        <a:pt x="498" y="174"/>
                      </a:lnTo>
                      <a:lnTo>
                        <a:pt x="498" y="177"/>
                      </a:lnTo>
                      <a:lnTo>
                        <a:pt x="499" y="180"/>
                      </a:lnTo>
                      <a:lnTo>
                        <a:pt x="499" y="184"/>
                      </a:lnTo>
                      <a:lnTo>
                        <a:pt x="498" y="187"/>
                      </a:lnTo>
                      <a:lnTo>
                        <a:pt x="495" y="189"/>
                      </a:lnTo>
                      <a:lnTo>
                        <a:pt x="495" y="192"/>
                      </a:lnTo>
                      <a:lnTo>
                        <a:pt x="497" y="193"/>
                      </a:lnTo>
                      <a:lnTo>
                        <a:pt x="498" y="195"/>
                      </a:lnTo>
                      <a:lnTo>
                        <a:pt x="499" y="197"/>
                      </a:lnTo>
                      <a:lnTo>
                        <a:pt x="502" y="201"/>
                      </a:lnTo>
                      <a:lnTo>
                        <a:pt x="503" y="203"/>
                      </a:lnTo>
                      <a:lnTo>
                        <a:pt x="506" y="204"/>
                      </a:lnTo>
                      <a:lnTo>
                        <a:pt x="507" y="207"/>
                      </a:lnTo>
                      <a:lnTo>
                        <a:pt x="506" y="214"/>
                      </a:lnTo>
                      <a:lnTo>
                        <a:pt x="509" y="219"/>
                      </a:lnTo>
                      <a:lnTo>
                        <a:pt x="510" y="223"/>
                      </a:lnTo>
                      <a:lnTo>
                        <a:pt x="513" y="228"/>
                      </a:lnTo>
                      <a:lnTo>
                        <a:pt x="511" y="233"/>
                      </a:lnTo>
                      <a:lnTo>
                        <a:pt x="511" y="234"/>
                      </a:lnTo>
                      <a:lnTo>
                        <a:pt x="510" y="237"/>
                      </a:lnTo>
                      <a:lnTo>
                        <a:pt x="509" y="238"/>
                      </a:lnTo>
                      <a:lnTo>
                        <a:pt x="509" y="239"/>
                      </a:lnTo>
                      <a:lnTo>
                        <a:pt x="509" y="242"/>
                      </a:lnTo>
                      <a:lnTo>
                        <a:pt x="507" y="242"/>
                      </a:lnTo>
                      <a:lnTo>
                        <a:pt x="503" y="245"/>
                      </a:lnTo>
                      <a:lnTo>
                        <a:pt x="498" y="247"/>
                      </a:lnTo>
                      <a:lnTo>
                        <a:pt x="495" y="249"/>
                      </a:lnTo>
                      <a:lnTo>
                        <a:pt x="492" y="250"/>
                      </a:lnTo>
                      <a:lnTo>
                        <a:pt x="490" y="251"/>
                      </a:lnTo>
                      <a:lnTo>
                        <a:pt x="490" y="253"/>
                      </a:lnTo>
                      <a:lnTo>
                        <a:pt x="492" y="255"/>
                      </a:lnTo>
                      <a:lnTo>
                        <a:pt x="491" y="258"/>
                      </a:lnTo>
                      <a:lnTo>
                        <a:pt x="490" y="262"/>
                      </a:lnTo>
                      <a:lnTo>
                        <a:pt x="488" y="265"/>
                      </a:lnTo>
                      <a:lnTo>
                        <a:pt x="487" y="268"/>
                      </a:lnTo>
                      <a:lnTo>
                        <a:pt x="486" y="268"/>
                      </a:lnTo>
                      <a:lnTo>
                        <a:pt x="482" y="269"/>
                      </a:lnTo>
                      <a:lnTo>
                        <a:pt x="480" y="269"/>
                      </a:lnTo>
                      <a:lnTo>
                        <a:pt x="478" y="270"/>
                      </a:lnTo>
                      <a:lnTo>
                        <a:pt x="476" y="272"/>
                      </a:lnTo>
                      <a:lnTo>
                        <a:pt x="474" y="273"/>
                      </a:lnTo>
                      <a:lnTo>
                        <a:pt x="470" y="273"/>
                      </a:lnTo>
                      <a:lnTo>
                        <a:pt x="468" y="274"/>
                      </a:lnTo>
                      <a:lnTo>
                        <a:pt x="468" y="276"/>
                      </a:lnTo>
                      <a:lnTo>
                        <a:pt x="472" y="277"/>
                      </a:lnTo>
                      <a:lnTo>
                        <a:pt x="478" y="280"/>
                      </a:lnTo>
                      <a:lnTo>
                        <a:pt x="482" y="285"/>
                      </a:lnTo>
                      <a:lnTo>
                        <a:pt x="482" y="288"/>
                      </a:lnTo>
                      <a:lnTo>
                        <a:pt x="482" y="289"/>
                      </a:lnTo>
                      <a:lnTo>
                        <a:pt x="492" y="295"/>
                      </a:lnTo>
                      <a:lnTo>
                        <a:pt x="502" y="297"/>
                      </a:lnTo>
                      <a:lnTo>
                        <a:pt x="510" y="299"/>
                      </a:lnTo>
                      <a:lnTo>
                        <a:pt x="517" y="303"/>
                      </a:lnTo>
                      <a:lnTo>
                        <a:pt x="518" y="304"/>
                      </a:lnTo>
                      <a:lnTo>
                        <a:pt x="525" y="308"/>
                      </a:lnTo>
                      <a:lnTo>
                        <a:pt x="529" y="312"/>
                      </a:lnTo>
                      <a:lnTo>
                        <a:pt x="533" y="312"/>
                      </a:lnTo>
                      <a:lnTo>
                        <a:pt x="536" y="315"/>
                      </a:lnTo>
                      <a:lnTo>
                        <a:pt x="536" y="319"/>
                      </a:lnTo>
                      <a:lnTo>
                        <a:pt x="536" y="323"/>
                      </a:lnTo>
                      <a:lnTo>
                        <a:pt x="534" y="326"/>
                      </a:lnTo>
                      <a:lnTo>
                        <a:pt x="536" y="330"/>
                      </a:lnTo>
                      <a:lnTo>
                        <a:pt x="534" y="331"/>
                      </a:lnTo>
                      <a:lnTo>
                        <a:pt x="536" y="335"/>
                      </a:lnTo>
                      <a:lnTo>
                        <a:pt x="536" y="336"/>
                      </a:lnTo>
                      <a:lnTo>
                        <a:pt x="534" y="338"/>
                      </a:lnTo>
                      <a:lnTo>
                        <a:pt x="533" y="339"/>
                      </a:lnTo>
                      <a:lnTo>
                        <a:pt x="532" y="341"/>
                      </a:lnTo>
                      <a:lnTo>
                        <a:pt x="533" y="345"/>
                      </a:lnTo>
                      <a:lnTo>
                        <a:pt x="536" y="350"/>
                      </a:lnTo>
                      <a:lnTo>
                        <a:pt x="538" y="355"/>
                      </a:lnTo>
                      <a:lnTo>
                        <a:pt x="540" y="357"/>
                      </a:lnTo>
                      <a:lnTo>
                        <a:pt x="541" y="358"/>
                      </a:lnTo>
                      <a:lnTo>
                        <a:pt x="544" y="361"/>
                      </a:lnTo>
                      <a:lnTo>
                        <a:pt x="546" y="362"/>
                      </a:lnTo>
                      <a:lnTo>
                        <a:pt x="551" y="365"/>
                      </a:lnTo>
                      <a:lnTo>
                        <a:pt x="561" y="373"/>
                      </a:lnTo>
                      <a:lnTo>
                        <a:pt x="561" y="374"/>
                      </a:lnTo>
                      <a:lnTo>
                        <a:pt x="561" y="376"/>
                      </a:lnTo>
                      <a:lnTo>
                        <a:pt x="563" y="377"/>
                      </a:lnTo>
                      <a:lnTo>
                        <a:pt x="564" y="378"/>
                      </a:lnTo>
                      <a:lnTo>
                        <a:pt x="565" y="380"/>
                      </a:lnTo>
                      <a:lnTo>
                        <a:pt x="568" y="381"/>
                      </a:lnTo>
                      <a:lnTo>
                        <a:pt x="567" y="381"/>
                      </a:lnTo>
                      <a:lnTo>
                        <a:pt x="561" y="381"/>
                      </a:lnTo>
                      <a:lnTo>
                        <a:pt x="561" y="380"/>
                      </a:lnTo>
                      <a:lnTo>
                        <a:pt x="560" y="378"/>
                      </a:lnTo>
                      <a:lnTo>
                        <a:pt x="559" y="374"/>
                      </a:lnTo>
                      <a:lnTo>
                        <a:pt x="557" y="372"/>
                      </a:lnTo>
                      <a:lnTo>
                        <a:pt x="555" y="370"/>
                      </a:lnTo>
                      <a:lnTo>
                        <a:pt x="551" y="366"/>
                      </a:lnTo>
                      <a:lnTo>
                        <a:pt x="546" y="365"/>
                      </a:lnTo>
                      <a:lnTo>
                        <a:pt x="540" y="361"/>
                      </a:lnTo>
                      <a:lnTo>
                        <a:pt x="538" y="359"/>
                      </a:lnTo>
                      <a:lnTo>
                        <a:pt x="537" y="361"/>
                      </a:lnTo>
                      <a:lnTo>
                        <a:pt x="536" y="361"/>
                      </a:lnTo>
                      <a:lnTo>
                        <a:pt x="534" y="359"/>
                      </a:lnTo>
                      <a:lnTo>
                        <a:pt x="534" y="357"/>
                      </a:lnTo>
                      <a:lnTo>
                        <a:pt x="534" y="354"/>
                      </a:lnTo>
                      <a:lnTo>
                        <a:pt x="533" y="350"/>
                      </a:lnTo>
                      <a:lnTo>
                        <a:pt x="530" y="350"/>
                      </a:lnTo>
                      <a:lnTo>
                        <a:pt x="530" y="349"/>
                      </a:lnTo>
                      <a:lnTo>
                        <a:pt x="530" y="345"/>
                      </a:lnTo>
                      <a:lnTo>
                        <a:pt x="530" y="342"/>
                      </a:lnTo>
                      <a:lnTo>
                        <a:pt x="529" y="341"/>
                      </a:lnTo>
                      <a:lnTo>
                        <a:pt x="526" y="339"/>
                      </a:lnTo>
                      <a:lnTo>
                        <a:pt x="522" y="338"/>
                      </a:lnTo>
                      <a:lnTo>
                        <a:pt x="518" y="335"/>
                      </a:lnTo>
                      <a:lnTo>
                        <a:pt x="514" y="331"/>
                      </a:lnTo>
                      <a:lnTo>
                        <a:pt x="513" y="328"/>
                      </a:lnTo>
                      <a:lnTo>
                        <a:pt x="509" y="326"/>
                      </a:lnTo>
                      <a:lnTo>
                        <a:pt x="507" y="323"/>
                      </a:lnTo>
                      <a:lnTo>
                        <a:pt x="506" y="323"/>
                      </a:lnTo>
                      <a:lnTo>
                        <a:pt x="506" y="322"/>
                      </a:lnTo>
                      <a:lnTo>
                        <a:pt x="503" y="322"/>
                      </a:lnTo>
                      <a:lnTo>
                        <a:pt x="502" y="322"/>
                      </a:lnTo>
                      <a:lnTo>
                        <a:pt x="501" y="324"/>
                      </a:lnTo>
                      <a:lnTo>
                        <a:pt x="498" y="326"/>
                      </a:lnTo>
                      <a:lnTo>
                        <a:pt x="497" y="327"/>
                      </a:lnTo>
                      <a:lnTo>
                        <a:pt x="495" y="328"/>
                      </a:lnTo>
                      <a:lnTo>
                        <a:pt x="491" y="331"/>
                      </a:lnTo>
                      <a:lnTo>
                        <a:pt x="487" y="332"/>
                      </a:lnTo>
                      <a:lnTo>
                        <a:pt x="484" y="334"/>
                      </a:lnTo>
                      <a:lnTo>
                        <a:pt x="483" y="334"/>
                      </a:lnTo>
                      <a:lnTo>
                        <a:pt x="480" y="335"/>
                      </a:lnTo>
                      <a:lnTo>
                        <a:pt x="479" y="336"/>
                      </a:lnTo>
                      <a:lnTo>
                        <a:pt x="482" y="336"/>
                      </a:lnTo>
                      <a:lnTo>
                        <a:pt x="486" y="339"/>
                      </a:lnTo>
                      <a:lnTo>
                        <a:pt x="487" y="341"/>
                      </a:lnTo>
                      <a:lnTo>
                        <a:pt x="488" y="343"/>
                      </a:lnTo>
                      <a:lnTo>
                        <a:pt x="490" y="346"/>
                      </a:lnTo>
                      <a:lnTo>
                        <a:pt x="494" y="349"/>
                      </a:lnTo>
                      <a:lnTo>
                        <a:pt x="494" y="350"/>
                      </a:lnTo>
                      <a:lnTo>
                        <a:pt x="494" y="351"/>
                      </a:lnTo>
                      <a:lnTo>
                        <a:pt x="495" y="353"/>
                      </a:lnTo>
                      <a:lnTo>
                        <a:pt x="495" y="355"/>
                      </a:lnTo>
                      <a:lnTo>
                        <a:pt x="494" y="357"/>
                      </a:lnTo>
                      <a:lnTo>
                        <a:pt x="495" y="357"/>
                      </a:lnTo>
                      <a:lnTo>
                        <a:pt x="497" y="359"/>
                      </a:lnTo>
                      <a:lnTo>
                        <a:pt x="497" y="362"/>
                      </a:lnTo>
                      <a:lnTo>
                        <a:pt x="497" y="364"/>
                      </a:lnTo>
                      <a:lnTo>
                        <a:pt x="497" y="365"/>
                      </a:lnTo>
                      <a:lnTo>
                        <a:pt x="494" y="366"/>
                      </a:lnTo>
                      <a:lnTo>
                        <a:pt x="492" y="368"/>
                      </a:lnTo>
                      <a:lnTo>
                        <a:pt x="492" y="369"/>
                      </a:lnTo>
                      <a:lnTo>
                        <a:pt x="495" y="370"/>
                      </a:lnTo>
                      <a:lnTo>
                        <a:pt x="498" y="372"/>
                      </a:lnTo>
                      <a:lnTo>
                        <a:pt x="498" y="373"/>
                      </a:lnTo>
                      <a:lnTo>
                        <a:pt x="497" y="374"/>
                      </a:lnTo>
                      <a:lnTo>
                        <a:pt x="495" y="377"/>
                      </a:lnTo>
                      <a:lnTo>
                        <a:pt x="499" y="382"/>
                      </a:lnTo>
                      <a:lnTo>
                        <a:pt x="502" y="386"/>
                      </a:lnTo>
                      <a:lnTo>
                        <a:pt x="509" y="391"/>
                      </a:lnTo>
                      <a:lnTo>
                        <a:pt x="515" y="395"/>
                      </a:lnTo>
                      <a:lnTo>
                        <a:pt x="518" y="396"/>
                      </a:lnTo>
                      <a:lnTo>
                        <a:pt x="522" y="403"/>
                      </a:lnTo>
                      <a:lnTo>
                        <a:pt x="519" y="405"/>
                      </a:lnTo>
                      <a:lnTo>
                        <a:pt x="518" y="407"/>
                      </a:lnTo>
                      <a:lnTo>
                        <a:pt x="514" y="411"/>
                      </a:lnTo>
                      <a:lnTo>
                        <a:pt x="517" y="418"/>
                      </a:lnTo>
                      <a:lnTo>
                        <a:pt x="515" y="419"/>
                      </a:lnTo>
                      <a:lnTo>
                        <a:pt x="507" y="424"/>
                      </a:lnTo>
                      <a:lnTo>
                        <a:pt x="509" y="426"/>
                      </a:lnTo>
                      <a:lnTo>
                        <a:pt x="522" y="430"/>
                      </a:lnTo>
                      <a:lnTo>
                        <a:pt x="528" y="431"/>
                      </a:lnTo>
                      <a:lnTo>
                        <a:pt x="528" y="432"/>
                      </a:lnTo>
                      <a:lnTo>
                        <a:pt x="526" y="434"/>
                      </a:lnTo>
                      <a:lnTo>
                        <a:pt x="529" y="439"/>
                      </a:lnTo>
                      <a:lnTo>
                        <a:pt x="530" y="443"/>
                      </a:lnTo>
                      <a:lnTo>
                        <a:pt x="530" y="447"/>
                      </a:lnTo>
                      <a:lnTo>
                        <a:pt x="530" y="449"/>
                      </a:lnTo>
                      <a:lnTo>
                        <a:pt x="538" y="453"/>
                      </a:lnTo>
                      <a:lnTo>
                        <a:pt x="542" y="457"/>
                      </a:lnTo>
                      <a:lnTo>
                        <a:pt x="545" y="459"/>
                      </a:lnTo>
                      <a:lnTo>
                        <a:pt x="546" y="466"/>
                      </a:lnTo>
                      <a:lnTo>
                        <a:pt x="546" y="470"/>
                      </a:lnTo>
                      <a:lnTo>
                        <a:pt x="546" y="476"/>
                      </a:lnTo>
                      <a:lnTo>
                        <a:pt x="548" y="482"/>
                      </a:lnTo>
                      <a:lnTo>
                        <a:pt x="548" y="492"/>
                      </a:lnTo>
                      <a:lnTo>
                        <a:pt x="548" y="497"/>
                      </a:lnTo>
                      <a:lnTo>
                        <a:pt x="545" y="499"/>
                      </a:lnTo>
                      <a:lnTo>
                        <a:pt x="536" y="501"/>
                      </a:lnTo>
                      <a:lnTo>
                        <a:pt x="513" y="507"/>
                      </a:lnTo>
                      <a:lnTo>
                        <a:pt x="511" y="508"/>
                      </a:lnTo>
                      <a:lnTo>
                        <a:pt x="509" y="512"/>
                      </a:lnTo>
                      <a:lnTo>
                        <a:pt x="506" y="512"/>
                      </a:lnTo>
                      <a:lnTo>
                        <a:pt x="503" y="509"/>
                      </a:lnTo>
                      <a:lnTo>
                        <a:pt x="502" y="509"/>
                      </a:lnTo>
                      <a:lnTo>
                        <a:pt x="494" y="513"/>
                      </a:lnTo>
                      <a:lnTo>
                        <a:pt x="492" y="515"/>
                      </a:lnTo>
                      <a:lnTo>
                        <a:pt x="482" y="517"/>
                      </a:lnTo>
                      <a:lnTo>
                        <a:pt x="478" y="517"/>
                      </a:lnTo>
                      <a:lnTo>
                        <a:pt x="474" y="517"/>
                      </a:lnTo>
                      <a:lnTo>
                        <a:pt x="470" y="524"/>
                      </a:lnTo>
                      <a:lnTo>
                        <a:pt x="467" y="526"/>
                      </a:lnTo>
                      <a:lnTo>
                        <a:pt x="463" y="526"/>
                      </a:lnTo>
                      <a:lnTo>
                        <a:pt x="461" y="531"/>
                      </a:lnTo>
                      <a:lnTo>
                        <a:pt x="470" y="532"/>
                      </a:lnTo>
                      <a:lnTo>
                        <a:pt x="474" y="534"/>
                      </a:lnTo>
                      <a:lnTo>
                        <a:pt x="475" y="532"/>
                      </a:lnTo>
                      <a:lnTo>
                        <a:pt x="482" y="534"/>
                      </a:lnTo>
                      <a:lnTo>
                        <a:pt x="486" y="536"/>
                      </a:lnTo>
                      <a:lnTo>
                        <a:pt x="490" y="540"/>
                      </a:lnTo>
                      <a:lnTo>
                        <a:pt x="495" y="543"/>
                      </a:lnTo>
                      <a:lnTo>
                        <a:pt x="501" y="546"/>
                      </a:lnTo>
                      <a:lnTo>
                        <a:pt x="499" y="547"/>
                      </a:lnTo>
                      <a:lnTo>
                        <a:pt x="487" y="540"/>
                      </a:lnTo>
                      <a:lnTo>
                        <a:pt x="484" y="544"/>
                      </a:lnTo>
                      <a:lnTo>
                        <a:pt x="490" y="546"/>
                      </a:lnTo>
                      <a:lnTo>
                        <a:pt x="494" y="549"/>
                      </a:lnTo>
                      <a:lnTo>
                        <a:pt x="495" y="551"/>
                      </a:lnTo>
                      <a:lnTo>
                        <a:pt x="498" y="553"/>
                      </a:lnTo>
                      <a:lnTo>
                        <a:pt x="499" y="553"/>
                      </a:lnTo>
                      <a:lnTo>
                        <a:pt x="499" y="555"/>
                      </a:lnTo>
                      <a:lnTo>
                        <a:pt x="497" y="555"/>
                      </a:lnTo>
                      <a:lnTo>
                        <a:pt x="491" y="553"/>
                      </a:lnTo>
                      <a:lnTo>
                        <a:pt x="490" y="550"/>
                      </a:lnTo>
                      <a:lnTo>
                        <a:pt x="486" y="547"/>
                      </a:lnTo>
                      <a:lnTo>
                        <a:pt x="479" y="547"/>
                      </a:lnTo>
                      <a:lnTo>
                        <a:pt x="478" y="549"/>
                      </a:lnTo>
                      <a:lnTo>
                        <a:pt x="486" y="553"/>
                      </a:lnTo>
                      <a:lnTo>
                        <a:pt x="484" y="554"/>
                      </a:lnTo>
                      <a:lnTo>
                        <a:pt x="479" y="551"/>
                      </a:lnTo>
                      <a:lnTo>
                        <a:pt x="476" y="551"/>
                      </a:lnTo>
                      <a:lnTo>
                        <a:pt x="482" y="557"/>
                      </a:lnTo>
                      <a:lnTo>
                        <a:pt x="479" y="557"/>
                      </a:lnTo>
                      <a:lnTo>
                        <a:pt x="474" y="553"/>
                      </a:lnTo>
                      <a:lnTo>
                        <a:pt x="471" y="553"/>
                      </a:lnTo>
                      <a:lnTo>
                        <a:pt x="478" y="558"/>
                      </a:lnTo>
                      <a:lnTo>
                        <a:pt x="476" y="559"/>
                      </a:lnTo>
                      <a:lnTo>
                        <a:pt x="470" y="554"/>
                      </a:lnTo>
                      <a:lnTo>
                        <a:pt x="468" y="555"/>
                      </a:lnTo>
                      <a:lnTo>
                        <a:pt x="474" y="567"/>
                      </a:lnTo>
                      <a:lnTo>
                        <a:pt x="471" y="569"/>
                      </a:lnTo>
                      <a:lnTo>
                        <a:pt x="468" y="559"/>
                      </a:lnTo>
                      <a:lnTo>
                        <a:pt x="465" y="555"/>
                      </a:lnTo>
                      <a:lnTo>
                        <a:pt x="464" y="554"/>
                      </a:lnTo>
                      <a:lnTo>
                        <a:pt x="461" y="551"/>
                      </a:lnTo>
                      <a:lnTo>
                        <a:pt x="457" y="550"/>
                      </a:lnTo>
                      <a:lnTo>
                        <a:pt x="451" y="547"/>
                      </a:lnTo>
                      <a:lnTo>
                        <a:pt x="444" y="546"/>
                      </a:lnTo>
                      <a:lnTo>
                        <a:pt x="437" y="543"/>
                      </a:lnTo>
                      <a:lnTo>
                        <a:pt x="426" y="535"/>
                      </a:lnTo>
                      <a:lnTo>
                        <a:pt x="421" y="531"/>
                      </a:lnTo>
                      <a:lnTo>
                        <a:pt x="417" y="526"/>
                      </a:lnTo>
                      <a:lnTo>
                        <a:pt x="414" y="526"/>
                      </a:lnTo>
                      <a:lnTo>
                        <a:pt x="416" y="528"/>
                      </a:lnTo>
                      <a:lnTo>
                        <a:pt x="414" y="528"/>
                      </a:lnTo>
                      <a:lnTo>
                        <a:pt x="402" y="522"/>
                      </a:lnTo>
                      <a:lnTo>
                        <a:pt x="397" y="519"/>
                      </a:lnTo>
                      <a:lnTo>
                        <a:pt x="394" y="517"/>
                      </a:lnTo>
                      <a:lnTo>
                        <a:pt x="389" y="519"/>
                      </a:lnTo>
                      <a:lnTo>
                        <a:pt x="398" y="530"/>
                      </a:lnTo>
                      <a:lnTo>
                        <a:pt x="402" y="538"/>
                      </a:lnTo>
                      <a:lnTo>
                        <a:pt x="402" y="543"/>
                      </a:lnTo>
                      <a:lnTo>
                        <a:pt x="398" y="549"/>
                      </a:lnTo>
                      <a:lnTo>
                        <a:pt x="393" y="555"/>
                      </a:lnTo>
                      <a:lnTo>
                        <a:pt x="387" y="562"/>
                      </a:lnTo>
                      <a:lnTo>
                        <a:pt x="385" y="566"/>
                      </a:lnTo>
                      <a:lnTo>
                        <a:pt x="383" y="569"/>
                      </a:lnTo>
                      <a:lnTo>
                        <a:pt x="378" y="574"/>
                      </a:lnTo>
                      <a:lnTo>
                        <a:pt x="375" y="586"/>
                      </a:lnTo>
                      <a:lnTo>
                        <a:pt x="371" y="589"/>
                      </a:lnTo>
                      <a:lnTo>
                        <a:pt x="367" y="594"/>
                      </a:lnTo>
                      <a:lnTo>
                        <a:pt x="364" y="598"/>
                      </a:lnTo>
                      <a:lnTo>
                        <a:pt x="363" y="605"/>
                      </a:lnTo>
                      <a:lnTo>
                        <a:pt x="363" y="609"/>
                      </a:lnTo>
                      <a:lnTo>
                        <a:pt x="353" y="617"/>
                      </a:lnTo>
                      <a:lnTo>
                        <a:pt x="343" y="623"/>
                      </a:lnTo>
                      <a:lnTo>
                        <a:pt x="341" y="627"/>
                      </a:lnTo>
                      <a:lnTo>
                        <a:pt x="337" y="636"/>
                      </a:lnTo>
                      <a:lnTo>
                        <a:pt x="329" y="644"/>
                      </a:lnTo>
                      <a:lnTo>
                        <a:pt x="322" y="646"/>
                      </a:lnTo>
                      <a:lnTo>
                        <a:pt x="318" y="647"/>
                      </a:lnTo>
                      <a:lnTo>
                        <a:pt x="316" y="648"/>
                      </a:lnTo>
                      <a:lnTo>
                        <a:pt x="302" y="661"/>
                      </a:lnTo>
                      <a:lnTo>
                        <a:pt x="299" y="665"/>
                      </a:lnTo>
                      <a:lnTo>
                        <a:pt x="298" y="669"/>
                      </a:lnTo>
                      <a:lnTo>
                        <a:pt x="293" y="673"/>
                      </a:lnTo>
                      <a:lnTo>
                        <a:pt x="286" y="677"/>
                      </a:lnTo>
                      <a:lnTo>
                        <a:pt x="285" y="675"/>
                      </a:lnTo>
                      <a:lnTo>
                        <a:pt x="281" y="673"/>
                      </a:lnTo>
                      <a:lnTo>
                        <a:pt x="277" y="675"/>
                      </a:lnTo>
                      <a:lnTo>
                        <a:pt x="274" y="674"/>
                      </a:lnTo>
                      <a:lnTo>
                        <a:pt x="271" y="675"/>
                      </a:lnTo>
                      <a:lnTo>
                        <a:pt x="270" y="673"/>
                      </a:lnTo>
                      <a:lnTo>
                        <a:pt x="266" y="673"/>
                      </a:lnTo>
                      <a:lnTo>
                        <a:pt x="267" y="677"/>
                      </a:lnTo>
                      <a:lnTo>
                        <a:pt x="266" y="677"/>
                      </a:lnTo>
                      <a:lnTo>
                        <a:pt x="263" y="675"/>
                      </a:lnTo>
                      <a:lnTo>
                        <a:pt x="263" y="682"/>
                      </a:lnTo>
                      <a:lnTo>
                        <a:pt x="260" y="686"/>
                      </a:lnTo>
                      <a:lnTo>
                        <a:pt x="258" y="686"/>
                      </a:lnTo>
                      <a:lnTo>
                        <a:pt x="260" y="670"/>
                      </a:lnTo>
                      <a:lnTo>
                        <a:pt x="251" y="667"/>
                      </a:lnTo>
                      <a:lnTo>
                        <a:pt x="243" y="665"/>
                      </a:lnTo>
                      <a:lnTo>
                        <a:pt x="243" y="662"/>
                      </a:lnTo>
                      <a:lnTo>
                        <a:pt x="241" y="662"/>
                      </a:lnTo>
                      <a:lnTo>
                        <a:pt x="240" y="659"/>
                      </a:lnTo>
                      <a:lnTo>
                        <a:pt x="236" y="658"/>
                      </a:lnTo>
                      <a:lnTo>
                        <a:pt x="227" y="658"/>
                      </a:lnTo>
                      <a:lnTo>
                        <a:pt x="227" y="657"/>
                      </a:lnTo>
                      <a:lnTo>
                        <a:pt x="220" y="654"/>
                      </a:lnTo>
                      <a:lnTo>
                        <a:pt x="220" y="643"/>
                      </a:lnTo>
                      <a:lnTo>
                        <a:pt x="216" y="640"/>
                      </a:lnTo>
                      <a:lnTo>
                        <a:pt x="214" y="635"/>
                      </a:lnTo>
                      <a:lnTo>
                        <a:pt x="209" y="636"/>
                      </a:lnTo>
                      <a:lnTo>
                        <a:pt x="208" y="636"/>
                      </a:lnTo>
                      <a:lnTo>
                        <a:pt x="210" y="632"/>
                      </a:lnTo>
                      <a:lnTo>
                        <a:pt x="208" y="627"/>
                      </a:lnTo>
                      <a:lnTo>
                        <a:pt x="204" y="628"/>
                      </a:lnTo>
                      <a:lnTo>
                        <a:pt x="202" y="627"/>
                      </a:lnTo>
                      <a:lnTo>
                        <a:pt x="202" y="623"/>
                      </a:lnTo>
                      <a:lnTo>
                        <a:pt x="198" y="617"/>
                      </a:lnTo>
                      <a:lnTo>
                        <a:pt x="196" y="619"/>
                      </a:lnTo>
                      <a:lnTo>
                        <a:pt x="193" y="623"/>
                      </a:lnTo>
                      <a:lnTo>
                        <a:pt x="191" y="634"/>
                      </a:lnTo>
                      <a:lnTo>
                        <a:pt x="190" y="651"/>
                      </a:lnTo>
                      <a:lnTo>
                        <a:pt x="191" y="658"/>
                      </a:lnTo>
                      <a:lnTo>
                        <a:pt x="194" y="666"/>
                      </a:lnTo>
                      <a:lnTo>
                        <a:pt x="194" y="669"/>
                      </a:lnTo>
                      <a:lnTo>
                        <a:pt x="194" y="675"/>
                      </a:lnTo>
                      <a:lnTo>
                        <a:pt x="190" y="677"/>
                      </a:lnTo>
                      <a:lnTo>
                        <a:pt x="189" y="671"/>
                      </a:lnTo>
                      <a:lnTo>
                        <a:pt x="190" y="669"/>
                      </a:lnTo>
                      <a:lnTo>
                        <a:pt x="189" y="666"/>
                      </a:lnTo>
                      <a:lnTo>
                        <a:pt x="187" y="662"/>
                      </a:lnTo>
                      <a:lnTo>
                        <a:pt x="181" y="654"/>
                      </a:lnTo>
                      <a:lnTo>
                        <a:pt x="178" y="650"/>
                      </a:lnTo>
                      <a:lnTo>
                        <a:pt x="174" y="655"/>
                      </a:lnTo>
                      <a:lnTo>
                        <a:pt x="171" y="654"/>
                      </a:lnTo>
                      <a:lnTo>
                        <a:pt x="175" y="647"/>
                      </a:lnTo>
                      <a:lnTo>
                        <a:pt x="171" y="643"/>
                      </a:lnTo>
                      <a:lnTo>
                        <a:pt x="173" y="643"/>
                      </a:lnTo>
                      <a:lnTo>
                        <a:pt x="178" y="646"/>
                      </a:lnTo>
                      <a:lnTo>
                        <a:pt x="181" y="644"/>
                      </a:lnTo>
                      <a:lnTo>
                        <a:pt x="179" y="638"/>
                      </a:lnTo>
                      <a:lnTo>
                        <a:pt x="182" y="638"/>
                      </a:lnTo>
                      <a:lnTo>
                        <a:pt x="181" y="627"/>
                      </a:lnTo>
                      <a:lnTo>
                        <a:pt x="177" y="628"/>
                      </a:lnTo>
                      <a:lnTo>
                        <a:pt x="175" y="625"/>
                      </a:lnTo>
                      <a:lnTo>
                        <a:pt x="173" y="627"/>
                      </a:lnTo>
                      <a:lnTo>
                        <a:pt x="167" y="628"/>
                      </a:lnTo>
                      <a:lnTo>
                        <a:pt x="167" y="630"/>
                      </a:lnTo>
                      <a:lnTo>
                        <a:pt x="170" y="631"/>
                      </a:lnTo>
                      <a:lnTo>
                        <a:pt x="171" y="632"/>
                      </a:lnTo>
                      <a:lnTo>
                        <a:pt x="166" y="635"/>
                      </a:lnTo>
                      <a:lnTo>
                        <a:pt x="163" y="631"/>
                      </a:lnTo>
                      <a:lnTo>
                        <a:pt x="156" y="634"/>
                      </a:lnTo>
                      <a:lnTo>
                        <a:pt x="155" y="635"/>
                      </a:lnTo>
                      <a:lnTo>
                        <a:pt x="151" y="640"/>
                      </a:lnTo>
                      <a:lnTo>
                        <a:pt x="147" y="640"/>
                      </a:lnTo>
                      <a:lnTo>
                        <a:pt x="146" y="643"/>
                      </a:lnTo>
                      <a:lnTo>
                        <a:pt x="144" y="643"/>
                      </a:lnTo>
                      <a:lnTo>
                        <a:pt x="143" y="640"/>
                      </a:lnTo>
                      <a:lnTo>
                        <a:pt x="139" y="642"/>
                      </a:lnTo>
                      <a:lnTo>
                        <a:pt x="139" y="643"/>
                      </a:lnTo>
                      <a:lnTo>
                        <a:pt x="133" y="643"/>
                      </a:lnTo>
                      <a:lnTo>
                        <a:pt x="135" y="648"/>
                      </a:lnTo>
                      <a:lnTo>
                        <a:pt x="144" y="659"/>
                      </a:lnTo>
                      <a:lnTo>
                        <a:pt x="144" y="665"/>
                      </a:lnTo>
                      <a:lnTo>
                        <a:pt x="143" y="673"/>
                      </a:lnTo>
                      <a:lnTo>
                        <a:pt x="140" y="678"/>
                      </a:lnTo>
                      <a:lnTo>
                        <a:pt x="139" y="684"/>
                      </a:lnTo>
                      <a:lnTo>
                        <a:pt x="135" y="689"/>
                      </a:lnTo>
                      <a:lnTo>
                        <a:pt x="138" y="693"/>
                      </a:lnTo>
                      <a:lnTo>
                        <a:pt x="140" y="692"/>
                      </a:lnTo>
                      <a:lnTo>
                        <a:pt x="142" y="690"/>
                      </a:lnTo>
                      <a:lnTo>
                        <a:pt x="144" y="692"/>
                      </a:lnTo>
                      <a:lnTo>
                        <a:pt x="140" y="694"/>
                      </a:lnTo>
                      <a:lnTo>
                        <a:pt x="142" y="698"/>
                      </a:lnTo>
                      <a:lnTo>
                        <a:pt x="146" y="707"/>
                      </a:lnTo>
                      <a:lnTo>
                        <a:pt x="144" y="709"/>
                      </a:lnTo>
                      <a:lnTo>
                        <a:pt x="142" y="709"/>
                      </a:lnTo>
                      <a:lnTo>
                        <a:pt x="139" y="705"/>
                      </a:lnTo>
                      <a:lnTo>
                        <a:pt x="139" y="701"/>
                      </a:lnTo>
                      <a:lnTo>
                        <a:pt x="136" y="702"/>
                      </a:lnTo>
                      <a:lnTo>
                        <a:pt x="135" y="704"/>
                      </a:lnTo>
                      <a:lnTo>
                        <a:pt x="136" y="708"/>
                      </a:lnTo>
                      <a:lnTo>
                        <a:pt x="133" y="712"/>
                      </a:lnTo>
                      <a:lnTo>
                        <a:pt x="133" y="711"/>
                      </a:lnTo>
                      <a:lnTo>
                        <a:pt x="131" y="708"/>
                      </a:lnTo>
                      <a:lnTo>
                        <a:pt x="129" y="702"/>
                      </a:lnTo>
                      <a:lnTo>
                        <a:pt x="124" y="694"/>
                      </a:lnTo>
                      <a:lnTo>
                        <a:pt x="121" y="689"/>
                      </a:lnTo>
                      <a:lnTo>
                        <a:pt x="113" y="685"/>
                      </a:lnTo>
                      <a:lnTo>
                        <a:pt x="116" y="680"/>
                      </a:lnTo>
                      <a:lnTo>
                        <a:pt x="119" y="675"/>
                      </a:lnTo>
                      <a:lnTo>
                        <a:pt x="116" y="670"/>
                      </a:lnTo>
                      <a:lnTo>
                        <a:pt x="120" y="669"/>
                      </a:lnTo>
                      <a:lnTo>
                        <a:pt x="123" y="663"/>
                      </a:lnTo>
                      <a:lnTo>
                        <a:pt x="120" y="647"/>
                      </a:lnTo>
                      <a:lnTo>
                        <a:pt x="121" y="639"/>
                      </a:lnTo>
                      <a:lnTo>
                        <a:pt x="120" y="639"/>
                      </a:lnTo>
                      <a:lnTo>
                        <a:pt x="117" y="643"/>
                      </a:lnTo>
                      <a:lnTo>
                        <a:pt x="109" y="652"/>
                      </a:lnTo>
                      <a:lnTo>
                        <a:pt x="108" y="657"/>
                      </a:lnTo>
                      <a:lnTo>
                        <a:pt x="113" y="663"/>
                      </a:lnTo>
                      <a:lnTo>
                        <a:pt x="113" y="665"/>
                      </a:lnTo>
                      <a:lnTo>
                        <a:pt x="104" y="674"/>
                      </a:lnTo>
                      <a:lnTo>
                        <a:pt x="102" y="674"/>
                      </a:lnTo>
                      <a:lnTo>
                        <a:pt x="88" y="682"/>
                      </a:lnTo>
                      <a:lnTo>
                        <a:pt x="84" y="684"/>
                      </a:lnTo>
                      <a:lnTo>
                        <a:pt x="65" y="693"/>
                      </a:lnTo>
                      <a:lnTo>
                        <a:pt x="63" y="697"/>
                      </a:lnTo>
                      <a:lnTo>
                        <a:pt x="66" y="700"/>
                      </a:lnTo>
                      <a:lnTo>
                        <a:pt x="75" y="702"/>
                      </a:lnTo>
                      <a:lnTo>
                        <a:pt x="79" y="715"/>
                      </a:lnTo>
                      <a:lnTo>
                        <a:pt x="77" y="716"/>
                      </a:lnTo>
                      <a:lnTo>
                        <a:pt x="75" y="720"/>
                      </a:lnTo>
                      <a:lnTo>
                        <a:pt x="73" y="720"/>
                      </a:lnTo>
                      <a:lnTo>
                        <a:pt x="74" y="713"/>
                      </a:lnTo>
                      <a:lnTo>
                        <a:pt x="74" y="708"/>
                      </a:lnTo>
                      <a:lnTo>
                        <a:pt x="70" y="707"/>
                      </a:lnTo>
                      <a:lnTo>
                        <a:pt x="65" y="702"/>
                      </a:lnTo>
                      <a:lnTo>
                        <a:pt x="57" y="697"/>
                      </a:lnTo>
                      <a:lnTo>
                        <a:pt x="58" y="692"/>
                      </a:lnTo>
                      <a:lnTo>
                        <a:pt x="62" y="686"/>
                      </a:lnTo>
                      <a:lnTo>
                        <a:pt x="67" y="685"/>
                      </a:lnTo>
                      <a:lnTo>
                        <a:pt x="69" y="684"/>
                      </a:lnTo>
                      <a:lnTo>
                        <a:pt x="75" y="682"/>
                      </a:lnTo>
                      <a:lnTo>
                        <a:pt x="78" y="677"/>
                      </a:lnTo>
                      <a:lnTo>
                        <a:pt x="81" y="674"/>
                      </a:lnTo>
                      <a:lnTo>
                        <a:pt x="81" y="673"/>
                      </a:lnTo>
                      <a:lnTo>
                        <a:pt x="75" y="670"/>
                      </a:lnTo>
                      <a:lnTo>
                        <a:pt x="75" y="669"/>
                      </a:lnTo>
                      <a:lnTo>
                        <a:pt x="82" y="669"/>
                      </a:lnTo>
                      <a:lnTo>
                        <a:pt x="85" y="670"/>
                      </a:lnTo>
                      <a:lnTo>
                        <a:pt x="97" y="667"/>
                      </a:lnTo>
                      <a:lnTo>
                        <a:pt x="98" y="666"/>
                      </a:lnTo>
                      <a:lnTo>
                        <a:pt x="97" y="665"/>
                      </a:lnTo>
                      <a:lnTo>
                        <a:pt x="93" y="663"/>
                      </a:lnTo>
                      <a:lnTo>
                        <a:pt x="94" y="662"/>
                      </a:lnTo>
                      <a:lnTo>
                        <a:pt x="94" y="658"/>
                      </a:lnTo>
                      <a:lnTo>
                        <a:pt x="96" y="652"/>
                      </a:lnTo>
                      <a:lnTo>
                        <a:pt x="100" y="647"/>
                      </a:lnTo>
                      <a:lnTo>
                        <a:pt x="104" y="644"/>
                      </a:lnTo>
                      <a:lnTo>
                        <a:pt x="111" y="639"/>
                      </a:lnTo>
                      <a:lnTo>
                        <a:pt x="111" y="632"/>
                      </a:lnTo>
                      <a:lnTo>
                        <a:pt x="113" y="631"/>
                      </a:lnTo>
                      <a:lnTo>
                        <a:pt x="115" y="638"/>
                      </a:lnTo>
                      <a:lnTo>
                        <a:pt x="116" y="638"/>
                      </a:lnTo>
                      <a:lnTo>
                        <a:pt x="125" y="628"/>
                      </a:lnTo>
                      <a:lnTo>
                        <a:pt x="125" y="623"/>
                      </a:lnTo>
                      <a:lnTo>
                        <a:pt x="125" y="620"/>
                      </a:lnTo>
                      <a:lnTo>
                        <a:pt x="116" y="619"/>
                      </a:lnTo>
                      <a:lnTo>
                        <a:pt x="115" y="616"/>
                      </a:lnTo>
                      <a:lnTo>
                        <a:pt x="112" y="612"/>
                      </a:lnTo>
                      <a:lnTo>
                        <a:pt x="108" y="613"/>
                      </a:lnTo>
                      <a:lnTo>
                        <a:pt x="109" y="615"/>
                      </a:lnTo>
                      <a:lnTo>
                        <a:pt x="111" y="619"/>
                      </a:lnTo>
                      <a:lnTo>
                        <a:pt x="108" y="623"/>
                      </a:lnTo>
                      <a:lnTo>
                        <a:pt x="105" y="625"/>
                      </a:lnTo>
                      <a:lnTo>
                        <a:pt x="97" y="630"/>
                      </a:lnTo>
                      <a:lnTo>
                        <a:pt x="93" y="632"/>
                      </a:lnTo>
                      <a:lnTo>
                        <a:pt x="94" y="636"/>
                      </a:lnTo>
                      <a:lnTo>
                        <a:pt x="92" y="639"/>
                      </a:lnTo>
                      <a:lnTo>
                        <a:pt x="86" y="640"/>
                      </a:lnTo>
                      <a:lnTo>
                        <a:pt x="82" y="646"/>
                      </a:lnTo>
                      <a:lnTo>
                        <a:pt x="79" y="646"/>
                      </a:lnTo>
                      <a:lnTo>
                        <a:pt x="82" y="642"/>
                      </a:lnTo>
                      <a:lnTo>
                        <a:pt x="81" y="639"/>
                      </a:lnTo>
                      <a:lnTo>
                        <a:pt x="75" y="639"/>
                      </a:lnTo>
                      <a:lnTo>
                        <a:pt x="67" y="642"/>
                      </a:lnTo>
                      <a:lnTo>
                        <a:pt x="65" y="644"/>
                      </a:lnTo>
                      <a:lnTo>
                        <a:pt x="66" y="647"/>
                      </a:lnTo>
                      <a:lnTo>
                        <a:pt x="70" y="647"/>
                      </a:lnTo>
                      <a:lnTo>
                        <a:pt x="71" y="648"/>
                      </a:lnTo>
                      <a:lnTo>
                        <a:pt x="66" y="652"/>
                      </a:lnTo>
                      <a:lnTo>
                        <a:pt x="58" y="662"/>
                      </a:lnTo>
                      <a:lnTo>
                        <a:pt x="48" y="666"/>
                      </a:lnTo>
                      <a:lnTo>
                        <a:pt x="38" y="669"/>
                      </a:lnTo>
                      <a:lnTo>
                        <a:pt x="36" y="669"/>
                      </a:lnTo>
                      <a:lnTo>
                        <a:pt x="38" y="666"/>
                      </a:lnTo>
                      <a:lnTo>
                        <a:pt x="36" y="665"/>
                      </a:lnTo>
                      <a:lnTo>
                        <a:pt x="24" y="667"/>
                      </a:lnTo>
                      <a:lnTo>
                        <a:pt x="21" y="670"/>
                      </a:lnTo>
                      <a:lnTo>
                        <a:pt x="16" y="673"/>
                      </a:lnTo>
                      <a:lnTo>
                        <a:pt x="12" y="678"/>
                      </a:lnTo>
                      <a:lnTo>
                        <a:pt x="11" y="673"/>
                      </a:lnTo>
                      <a:lnTo>
                        <a:pt x="8" y="675"/>
                      </a:lnTo>
                      <a:lnTo>
                        <a:pt x="7" y="674"/>
                      </a:lnTo>
                      <a:lnTo>
                        <a:pt x="9" y="667"/>
                      </a:lnTo>
                      <a:lnTo>
                        <a:pt x="13" y="667"/>
                      </a:lnTo>
                      <a:lnTo>
                        <a:pt x="20" y="662"/>
                      </a:lnTo>
                      <a:lnTo>
                        <a:pt x="30" y="657"/>
                      </a:lnTo>
                      <a:lnTo>
                        <a:pt x="38" y="659"/>
                      </a:lnTo>
                      <a:lnTo>
                        <a:pt x="54" y="655"/>
                      </a:lnTo>
                      <a:lnTo>
                        <a:pt x="52" y="648"/>
                      </a:lnTo>
                      <a:lnTo>
                        <a:pt x="54" y="647"/>
                      </a:lnTo>
                      <a:lnTo>
                        <a:pt x="55" y="638"/>
                      </a:lnTo>
                      <a:lnTo>
                        <a:pt x="54" y="636"/>
                      </a:lnTo>
                      <a:lnTo>
                        <a:pt x="52" y="638"/>
                      </a:lnTo>
                      <a:lnTo>
                        <a:pt x="51" y="638"/>
                      </a:lnTo>
                      <a:lnTo>
                        <a:pt x="51" y="636"/>
                      </a:lnTo>
                      <a:lnTo>
                        <a:pt x="44" y="636"/>
                      </a:lnTo>
                      <a:lnTo>
                        <a:pt x="38" y="636"/>
                      </a:lnTo>
                      <a:lnTo>
                        <a:pt x="31" y="639"/>
                      </a:lnTo>
                      <a:lnTo>
                        <a:pt x="30" y="640"/>
                      </a:lnTo>
                      <a:lnTo>
                        <a:pt x="23" y="646"/>
                      </a:lnTo>
                      <a:lnTo>
                        <a:pt x="11" y="652"/>
                      </a:lnTo>
                      <a:lnTo>
                        <a:pt x="8" y="651"/>
                      </a:lnTo>
                      <a:lnTo>
                        <a:pt x="7" y="647"/>
                      </a:lnTo>
                      <a:lnTo>
                        <a:pt x="12" y="646"/>
                      </a:lnTo>
                      <a:lnTo>
                        <a:pt x="19" y="643"/>
                      </a:lnTo>
                      <a:lnTo>
                        <a:pt x="27" y="638"/>
                      </a:lnTo>
                      <a:lnTo>
                        <a:pt x="40" y="634"/>
                      </a:lnTo>
                      <a:lnTo>
                        <a:pt x="42" y="634"/>
                      </a:lnTo>
                      <a:lnTo>
                        <a:pt x="44" y="635"/>
                      </a:lnTo>
                      <a:lnTo>
                        <a:pt x="51" y="632"/>
                      </a:lnTo>
                      <a:lnTo>
                        <a:pt x="54" y="634"/>
                      </a:lnTo>
                      <a:lnTo>
                        <a:pt x="59" y="636"/>
                      </a:lnTo>
                      <a:lnTo>
                        <a:pt x="62" y="636"/>
                      </a:lnTo>
                      <a:lnTo>
                        <a:pt x="65" y="632"/>
                      </a:lnTo>
                      <a:lnTo>
                        <a:pt x="70" y="625"/>
                      </a:lnTo>
                      <a:lnTo>
                        <a:pt x="84" y="623"/>
                      </a:lnTo>
                      <a:lnTo>
                        <a:pt x="90" y="624"/>
                      </a:lnTo>
                      <a:lnTo>
                        <a:pt x="98" y="621"/>
                      </a:lnTo>
                      <a:lnTo>
                        <a:pt x="101" y="619"/>
                      </a:lnTo>
                      <a:lnTo>
                        <a:pt x="101" y="612"/>
                      </a:lnTo>
                      <a:lnTo>
                        <a:pt x="106" y="609"/>
                      </a:lnTo>
                      <a:lnTo>
                        <a:pt x="108" y="608"/>
                      </a:lnTo>
                      <a:lnTo>
                        <a:pt x="111" y="605"/>
                      </a:lnTo>
                      <a:lnTo>
                        <a:pt x="111" y="603"/>
                      </a:lnTo>
                      <a:lnTo>
                        <a:pt x="108" y="600"/>
                      </a:lnTo>
                      <a:lnTo>
                        <a:pt x="104" y="601"/>
                      </a:lnTo>
                      <a:lnTo>
                        <a:pt x="101" y="601"/>
                      </a:lnTo>
                      <a:lnTo>
                        <a:pt x="94" y="600"/>
                      </a:lnTo>
                      <a:lnTo>
                        <a:pt x="90" y="600"/>
                      </a:lnTo>
                      <a:lnTo>
                        <a:pt x="81" y="601"/>
                      </a:lnTo>
                      <a:lnTo>
                        <a:pt x="79" y="604"/>
                      </a:lnTo>
                      <a:lnTo>
                        <a:pt x="75" y="603"/>
                      </a:lnTo>
                      <a:lnTo>
                        <a:pt x="70" y="604"/>
                      </a:lnTo>
                      <a:lnTo>
                        <a:pt x="69" y="603"/>
                      </a:lnTo>
                      <a:lnTo>
                        <a:pt x="65" y="600"/>
                      </a:lnTo>
                      <a:lnTo>
                        <a:pt x="62" y="600"/>
                      </a:lnTo>
                      <a:lnTo>
                        <a:pt x="55" y="600"/>
                      </a:lnTo>
                      <a:lnTo>
                        <a:pt x="46" y="598"/>
                      </a:lnTo>
                      <a:lnTo>
                        <a:pt x="42" y="598"/>
                      </a:lnTo>
                      <a:lnTo>
                        <a:pt x="34" y="600"/>
                      </a:lnTo>
                      <a:lnTo>
                        <a:pt x="25" y="601"/>
                      </a:lnTo>
                      <a:lnTo>
                        <a:pt x="23" y="600"/>
                      </a:lnTo>
                      <a:lnTo>
                        <a:pt x="20" y="598"/>
                      </a:lnTo>
                      <a:lnTo>
                        <a:pt x="16" y="597"/>
                      </a:lnTo>
                      <a:lnTo>
                        <a:pt x="15" y="596"/>
                      </a:lnTo>
                      <a:lnTo>
                        <a:pt x="8" y="597"/>
                      </a:lnTo>
                      <a:lnTo>
                        <a:pt x="0" y="597"/>
                      </a:lnTo>
                      <a:lnTo>
                        <a:pt x="0" y="594"/>
                      </a:lnTo>
                      <a:lnTo>
                        <a:pt x="4" y="593"/>
                      </a:lnTo>
                      <a:lnTo>
                        <a:pt x="8" y="592"/>
                      </a:lnTo>
                      <a:lnTo>
                        <a:pt x="13" y="589"/>
                      </a:lnTo>
                      <a:lnTo>
                        <a:pt x="25" y="581"/>
                      </a:lnTo>
                      <a:lnTo>
                        <a:pt x="36" y="570"/>
                      </a:lnTo>
                      <a:lnTo>
                        <a:pt x="38" y="570"/>
                      </a:lnTo>
                      <a:lnTo>
                        <a:pt x="40" y="569"/>
                      </a:lnTo>
                      <a:lnTo>
                        <a:pt x="40" y="566"/>
                      </a:lnTo>
                      <a:lnTo>
                        <a:pt x="42" y="565"/>
                      </a:lnTo>
                      <a:lnTo>
                        <a:pt x="54" y="561"/>
                      </a:lnTo>
                      <a:lnTo>
                        <a:pt x="59" y="562"/>
                      </a:lnTo>
                      <a:lnTo>
                        <a:pt x="50" y="569"/>
                      </a:lnTo>
                      <a:lnTo>
                        <a:pt x="44" y="571"/>
                      </a:lnTo>
                      <a:lnTo>
                        <a:pt x="35" y="577"/>
                      </a:lnTo>
                      <a:lnTo>
                        <a:pt x="36" y="580"/>
                      </a:lnTo>
                      <a:lnTo>
                        <a:pt x="43" y="582"/>
                      </a:lnTo>
                      <a:lnTo>
                        <a:pt x="47" y="588"/>
                      </a:lnTo>
                      <a:lnTo>
                        <a:pt x="40" y="588"/>
                      </a:lnTo>
                      <a:lnTo>
                        <a:pt x="36" y="584"/>
                      </a:lnTo>
                      <a:lnTo>
                        <a:pt x="19" y="593"/>
                      </a:lnTo>
                      <a:lnTo>
                        <a:pt x="19" y="594"/>
                      </a:lnTo>
                      <a:lnTo>
                        <a:pt x="23" y="594"/>
                      </a:lnTo>
                      <a:lnTo>
                        <a:pt x="25" y="597"/>
                      </a:lnTo>
                      <a:lnTo>
                        <a:pt x="36" y="596"/>
                      </a:lnTo>
                      <a:lnTo>
                        <a:pt x="44" y="596"/>
                      </a:lnTo>
                      <a:lnTo>
                        <a:pt x="55" y="597"/>
                      </a:lnTo>
                      <a:lnTo>
                        <a:pt x="65" y="594"/>
                      </a:lnTo>
                      <a:lnTo>
                        <a:pt x="71" y="597"/>
                      </a:lnTo>
                      <a:lnTo>
                        <a:pt x="70" y="600"/>
                      </a:lnTo>
                      <a:lnTo>
                        <a:pt x="74" y="601"/>
                      </a:lnTo>
                      <a:lnTo>
                        <a:pt x="79" y="600"/>
                      </a:lnTo>
                      <a:lnTo>
                        <a:pt x="96" y="596"/>
                      </a:lnTo>
                      <a:lnTo>
                        <a:pt x="101" y="597"/>
                      </a:lnTo>
                      <a:lnTo>
                        <a:pt x="102" y="598"/>
                      </a:lnTo>
                      <a:lnTo>
                        <a:pt x="106" y="597"/>
                      </a:lnTo>
                      <a:lnTo>
                        <a:pt x="109" y="597"/>
                      </a:lnTo>
                      <a:lnTo>
                        <a:pt x="115" y="597"/>
                      </a:lnTo>
                      <a:lnTo>
                        <a:pt x="115" y="596"/>
                      </a:lnTo>
                      <a:lnTo>
                        <a:pt x="113" y="592"/>
                      </a:lnTo>
                      <a:lnTo>
                        <a:pt x="111" y="590"/>
                      </a:lnTo>
                      <a:lnTo>
                        <a:pt x="111" y="588"/>
                      </a:lnTo>
                      <a:lnTo>
                        <a:pt x="111" y="584"/>
                      </a:lnTo>
                      <a:lnTo>
                        <a:pt x="115" y="584"/>
                      </a:lnTo>
                      <a:lnTo>
                        <a:pt x="115" y="580"/>
                      </a:lnTo>
                      <a:lnTo>
                        <a:pt x="115" y="573"/>
                      </a:lnTo>
                      <a:lnTo>
                        <a:pt x="112" y="573"/>
                      </a:lnTo>
                      <a:lnTo>
                        <a:pt x="112" y="569"/>
                      </a:lnTo>
                      <a:lnTo>
                        <a:pt x="113" y="569"/>
                      </a:lnTo>
                      <a:lnTo>
                        <a:pt x="119" y="569"/>
                      </a:lnTo>
                      <a:lnTo>
                        <a:pt x="120" y="558"/>
                      </a:lnTo>
                      <a:lnTo>
                        <a:pt x="117" y="557"/>
                      </a:lnTo>
                      <a:lnTo>
                        <a:pt x="120" y="546"/>
                      </a:lnTo>
                      <a:lnTo>
                        <a:pt x="123" y="539"/>
                      </a:lnTo>
                      <a:lnTo>
                        <a:pt x="125" y="539"/>
                      </a:lnTo>
                      <a:lnTo>
                        <a:pt x="127" y="542"/>
                      </a:lnTo>
                      <a:lnTo>
                        <a:pt x="138" y="535"/>
                      </a:lnTo>
                      <a:lnTo>
                        <a:pt x="143" y="536"/>
                      </a:lnTo>
                      <a:lnTo>
                        <a:pt x="144" y="536"/>
                      </a:lnTo>
                      <a:lnTo>
                        <a:pt x="163" y="528"/>
                      </a:lnTo>
                      <a:lnTo>
                        <a:pt x="163" y="526"/>
                      </a:lnTo>
                      <a:lnTo>
                        <a:pt x="162" y="520"/>
                      </a:lnTo>
                      <a:lnTo>
                        <a:pt x="160" y="517"/>
                      </a:lnTo>
                      <a:lnTo>
                        <a:pt x="165" y="519"/>
                      </a:lnTo>
                      <a:lnTo>
                        <a:pt x="163" y="520"/>
                      </a:lnTo>
                      <a:lnTo>
                        <a:pt x="166" y="523"/>
                      </a:lnTo>
                      <a:lnTo>
                        <a:pt x="166" y="524"/>
                      </a:lnTo>
                      <a:lnTo>
                        <a:pt x="178" y="522"/>
                      </a:lnTo>
                      <a:lnTo>
                        <a:pt x="181" y="517"/>
                      </a:lnTo>
                      <a:lnTo>
                        <a:pt x="182" y="515"/>
                      </a:lnTo>
                      <a:lnTo>
                        <a:pt x="186" y="511"/>
                      </a:lnTo>
                      <a:lnTo>
                        <a:pt x="190" y="500"/>
                      </a:lnTo>
                      <a:lnTo>
                        <a:pt x="187" y="499"/>
                      </a:lnTo>
                      <a:lnTo>
                        <a:pt x="191" y="493"/>
                      </a:lnTo>
                      <a:lnTo>
                        <a:pt x="189" y="493"/>
                      </a:lnTo>
                      <a:lnTo>
                        <a:pt x="191" y="486"/>
                      </a:lnTo>
                      <a:lnTo>
                        <a:pt x="191" y="481"/>
                      </a:lnTo>
                      <a:lnTo>
                        <a:pt x="189" y="482"/>
                      </a:lnTo>
                      <a:lnTo>
                        <a:pt x="186" y="477"/>
                      </a:lnTo>
                      <a:lnTo>
                        <a:pt x="190" y="473"/>
                      </a:lnTo>
                      <a:lnTo>
                        <a:pt x="193" y="463"/>
                      </a:lnTo>
                      <a:lnTo>
                        <a:pt x="190" y="457"/>
                      </a:lnTo>
                      <a:lnTo>
                        <a:pt x="196" y="457"/>
                      </a:lnTo>
                      <a:lnTo>
                        <a:pt x="201" y="463"/>
                      </a:lnTo>
                      <a:lnTo>
                        <a:pt x="201" y="470"/>
                      </a:lnTo>
                      <a:lnTo>
                        <a:pt x="198" y="473"/>
                      </a:lnTo>
                      <a:lnTo>
                        <a:pt x="200" y="480"/>
                      </a:lnTo>
                      <a:lnTo>
                        <a:pt x="202" y="484"/>
                      </a:lnTo>
                      <a:lnTo>
                        <a:pt x="205" y="486"/>
                      </a:lnTo>
                      <a:lnTo>
                        <a:pt x="204" y="490"/>
                      </a:lnTo>
                      <a:lnTo>
                        <a:pt x="208" y="490"/>
                      </a:lnTo>
                      <a:lnTo>
                        <a:pt x="216" y="488"/>
                      </a:lnTo>
                      <a:lnTo>
                        <a:pt x="221" y="485"/>
                      </a:lnTo>
                      <a:lnTo>
                        <a:pt x="220" y="488"/>
                      </a:lnTo>
                      <a:lnTo>
                        <a:pt x="221" y="492"/>
                      </a:lnTo>
                      <a:lnTo>
                        <a:pt x="217" y="496"/>
                      </a:lnTo>
                      <a:lnTo>
                        <a:pt x="218" y="500"/>
                      </a:lnTo>
                      <a:lnTo>
                        <a:pt x="224" y="501"/>
                      </a:lnTo>
                      <a:lnTo>
                        <a:pt x="233" y="501"/>
                      </a:lnTo>
                      <a:lnTo>
                        <a:pt x="235" y="503"/>
                      </a:lnTo>
                      <a:lnTo>
                        <a:pt x="229" y="505"/>
                      </a:lnTo>
                      <a:lnTo>
                        <a:pt x="220" y="505"/>
                      </a:lnTo>
                      <a:lnTo>
                        <a:pt x="220" y="503"/>
                      </a:lnTo>
                      <a:lnTo>
                        <a:pt x="217" y="503"/>
                      </a:lnTo>
                      <a:lnTo>
                        <a:pt x="217" y="504"/>
                      </a:lnTo>
                      <a:lnTo>
                        <a:pt x="214" y="512"/>
                      </a:lnTo>
                      <a:lnTo>
                        <a:pt x="214" y="517"/>
                      </a:lnTo>
                      <a:lnTo>
                        <a:pt x="216" y="526"/>
                      </a:lnTo>
                      <a:lnTo>
                        <a:pt x="221" y="522"/>
                      </a:lnTo>
                      <a:lnTo>
                        <a:pt x="223" y="523"/>
                      </a:lnTo>
                      <a:lnTo>
                        <a:pt x="218" y="528"/>
                      </a:lnTo>
                      <a:lnTo>
                        <a:pt x="217" y="534"/>
                      </a:lnTo>
                      <a:lnTo>
                        <a:pt x="214" y="539"/>
                      </a:lnTo>
                      <a:lnTo>
                        <a:pt x="208" y="543"/>
                      </a:lnTo>
                      <a:lnTo>
                        <a:pt x="205" y="547"/>
                      </a:lnTo>
                      <a:lnTo>
                        <a:pt x="202" y="547"/>
                      </a:lnTo>
                      <a:lnTo>
                        <a:pt x="200" y="553"/>
                      </a:lnTo>
                      <a:lnTo>
                        <a:pt x="196" y="554"/>
                      </a:lnTo>
                      <a:lnTo>
                        <a:pt x="191" y="563"/>
                      </a:lnTo>
                      <a:lnTo>
                        <a:pt x="189" y="570"/>
                      </a:lnTo>
                      <a:lnTo>
                        <a:pt x="191" y="577"/>
                      </a:lnTo>
                      <a:lnTo>
                        <a:pt x="193" y="578"/>
                      </a:lnTo>
                      <a:lnTo>
                        <a:pt x="201" y="584"/>
                      </a:lnTo>
                      <a:lnTo>
                        <a:pt x="210" y="588"/>
                      </a:lnTo>
                      <a:lnTo>
                        <a:pt x="212" y="589"/>
                      </a:lnTo>
                      <a:lnTo>
                        <a:pt x="205" y="589"/>
                      </a:lnTo>
                      <a:lnTo>
                        <a:pt x="205" y="593"/>
                      </a:lnTo>
                      <a:lnTo>
                        <a:pt x="208" y="597"/>
                      </a:lnTo>
                      <a:lnTo>
                        <a:pt x="223" y="613"/>
                      </a:lnTo>
                      <a:lnTo>
                        <a:pt x="231" y="609"/>
                      </a:lnTo>
                      <a:lnTo>
                        <a:pt x="231" y="611"/>
                      </a:lnTo>
                      <a:lnTo>
                        <a:pt x="227" y="613"/>
                      </a:lnTo>
                      <a:lnTo>
                        <a:pt x="225" y="616"/>
                      </a:lnTo>
                      <a:lnTo>
                        <a:pt x="229" y="620"/>
                      </a:lnTo>
                      <a:lnTo>
                        <a:pt x="231" y="624"/>
                      </a:lnTo>
                      <a:lnTo>
                        <a:pt x="233" y="625"/>
                      </a:lnTo>
                      <a:lnTo>
                        <a:pt x="237" y="624"/>
                      </a:lnTo>
                      <a:lnTo>
                        <a:pt x="243" y="621"/>
                      </a:lnTo>
                      <a:lnTo>
                        <a:pt x="244" y="620"/>
                      </a:lnTo>
                      <a:lnTo>
                        <a:pt x="247" y="616"/>
                      </a:lnTo>
                      <a:lnTo>
                        <a:pt x="245" y="615"/>
                      </a:lnTo>
                      <a:lnTo>
                        <a:pt x="248" y="608"/>
                      </a:lnTo>
                      <a:lnTo>
                        <a:pt x="251" y="604"/>
                      </a:lnTo>
                      <a:lnTo>
                        <a:pt x="252" y="601"/>
                      </a:lnTo>
                      <a:lnTo>
                        <a:pt x="251" y="601"/>
                      </a:lnTo>
                      <a:lnTo>
                        <a:pt x="247" y="605"/>
                      </a:lnTo>
                      <a:lnTo>
                        <a:pt x="244" y="601"/>
                      </a:lnTo>
                      <a:lnTo>
                        <a:pt x="244" y="596"/>
                      </a:lnTo>
                      <a:lnTo>
                        <a:pt x="240" y="596"/>
                      </a:lnTo>
                      <a:lnTo>
                        <a:pt x="244" y="589"/>
                      </a:lnTo>
                      <a:lnTo>
                        <a:pt x="245" y="584"/>
                      </a:lnTo>
                      <a:lnTo>
                        <a:pt x="247" y="584"/>
                      </a:lnTo>
                      <a:lnTo>
                        <a:pt x="250" y="586"/>
                      </a:lnTo>
                      <a:lnTo>
                        <a:pt x="248" y="592"/>
                      </a:lnTo>
                      <a:lnTo>
                        <a:pt x="248" y="594"/>
                      </a:lnTo>
                      <a:lnTo>
                        <a:pt x="250" y="596"/>
                      </a:lnTo>
                      <a:lnTo>
                        <a:pt x="256" y="593"/>
                      </a:lnTo>
                      <a:lnTo>
                        <a:pt x="263" y="588"/>
                      </a:lnTo>
                      <a:lnTo>
                        <a:pt x="264" y="585"/>
                      </a:lnTo>
                      <a:lnTo>
                        <a:pt x="264" y="582"/>
                      </a:lnTo>
                      <a:lnTo>
                        <a:pt x="263" y="577"/>
                      </a:lnTo>
                      <a:lnTo>
                        <a:pt x="264" y="574"/>
                      </a:lnTo>
                      <a:lnTo>
                        <a:pt x="264" y="570"/>
                      </a:lnTo>
                      <a:lnTo>
                        <a:pt x="266" y="569"/>
                      </a:lnTo>
                      <a:lnTo>
                        <a:pt x="264" y="566"/>
                      </a:lnTo>
                      <a:lnTo>
                        <a:pt x="260" y="570"/>
                      </a:lnTo>
                      <a:lnTo>
                        <a:pt x="254" y="567"/>
                      </a:lnTo>
                      <a:lnTo>
                        <a:pt x="256" y="555"/>
                      </a:lnTo>
                      <a:lnTo>
                        <a:pt x="252" y="555"/>
                      </a:lnTo>
                      <a:lnTo>
                        <a:pt x="252" y="559"/>
                      </a:lnTo>
                      <a:lnTo>
                        <a:pt x="247" y="559"/>
                      </a:lnTo>
                      <a:lnTo>
                        <a:pt x="243" y="561"/>
                      </a:lnTo>
                      <a:lnTo>
                        <a:pt x="241" y="558"/>
                      </a:lnTo>
                      <a:lnTo>
                        <a:pt x="245" y="555"/>
                      </a:lnTo>
                      <a:lnTo>
                        <a:pt x="247" y="551"/>
                      </a:lnTo>
                      <a:lnTo>
                        <a:pt x="247" y="550"/>
                      </a:lnTo>
                      <a:lnTo>
                        <a:pt x="243" y="550"/>
                      </a:lnTo>
                      <a:lnTo>
                        <a:pt x="236" y="554"/>
                      </a:lnTo>
                      <a:lnTo>
                        <a:pt x="233" y="553"/>
                      </a:lnTo>
                      <a:lnTo>
                        <a:pt x="233" y="551"/>
                      </a:lnTo>
                      <a:lnTo>
                        <a:pt x="240" y="547"/>
                      </a:lnTo>
                      <a:lnTo>
                        <a:pt x="244" y="544"/>
                      </a:lnTo>
                      <a:lnTo>
                        <a:pt x="243" y="538"/>
                      </a:lnTo>
                      <a:lnTo>
                        <a:pt x="248" y="532"/>
                      </a:lnTo>
                      <a:lnTo>
                        <a:pt x="254" y="523"/>
                      </a:lnTo>
                      <a:lnTo>
                        <a:pt x="259" y="516"/>
                      </a:lnTo>
                      <a:lnTo>
                        <a:pt x="263" y="508"/>
                      </a:lnTo>
                      <a:lnTo>
                        <a:pt x="260" y="507"/>
                      </a:lnTo>
                      <a:lnTo>
                        <a:pt x="259" y="509"/>
                      </a:lnTo>
                      <a:lnTo>
                        <a:pt x="258" y="508"/>
                      </a:lnTo>
                      <a:lnTo>
                        <a:pt x="259" y="503"/>
                      </a:lnTo>
                      <a:lnTo>
                        <a:pt x="256" y="500"/>
                      </a:lnTo>
                      <a:lnTo>
                        <a:pt x="259" y="499"/>
                      </a:lnTo>
                      <a:lnTo>
                        <a:pt x="260" y="501"/>
                      </a:lnTo>
                      <a:lnTo>
                        <a:pt x="263" y="503"/>
                      </a:lnTo>
                      <a:lnTo>
                        <a:pt x="272" y="500"/>
                      </a:lnTo>
                      <a:lnTo>
                        <a:pt x="275" y="496"/>
                      </a:lnTo>
                      <a:lnTo>
                        <a:pt x="281" y="494"/>
                      </a:lnTo>
                      <a:lnTo>
                        <a:pt x="287" y="490"/>
                      </a:lnTo>
                      <a:lnTo>
                        <a:pt x="282" y="490"/>
                      </a:lnTo>
                      <a:lnTo>
                        <a:pt x="281" y="485"/>
                      </a:lnTo>
                      <a:lnTo>
                        <a:pt x="283" y="484"/>
                      </a:lnTo>
                      <a:lnTo>
                        <a:pt x="289" y="488"/>
                      </a:lnTo>
                      <a:lnTo>
                        <a:pt x="294" y="485"/>
                      </a:lnTo>
                      <a:lnTo>
                        <a:pt x="305" y="481"/>
                      </a:lnTo>
                      <a:lnTo>
                        <a:pt x="317" y="478"/>
                      </a:lnTo>
                      <a:lnTo>
                        <a:pt x="329" y="473"/>
                      </a:lnTo>
                      <a:lnTo>
                        <a:pt x="328" y="470"/>
                      </a:lnTo>
                      <a:lnTo>
                        <a:pt x="325" y="470"/>
                      </a:lnTo>
                      <a:lnTo>
                        <a:pt x="328" y="466"/>
                      </a:lnTo>
                      <a:lnTo>
                        <a:pt x="325" y="463"/>
                      </a:lnTo>
                      <a:lnTo>
                        <a:pt x="328" y="461"/>
                      </a:lnTo>
                      <a:lnTo>
                        <a:pt x="328" y="458"/>
                      </a:lnTo>
                      <a:lnTo>
                        <a:pt x="328" y="455"/>
                      </a:lnTo>
                      <a:lnTo>
                        <a:pt x="333" y="453"/>
                      </a:lnTo>
                      <a:lnTo>
                        <a:pt x="333" y="458"/>
                      </a:lnTo>
                      <a:lnTo>
                        <a:pt x="333" y="459"/>
                      </a:lnTo>
                      <a:lnTo>
                        <a:pt x="331" y="463"/>
                      </a:lnTo>
                      <a:lnTo>
                        <a:pt x="331" y="466"/>
                      </a:lnTo>
                      <a:lnTo>
                        <a:pt x="333" y="474"/>
                      </a:lnTo>
                      <a:lnTo>
                        <a:pt x="336" y="480"/>
                      </a:lnTo>
                      <a:lnTo>
                        <a:pt x="332" y="481"/>
                      </a:lnTo>
                      <a:lnTo>
                        <a:pt x="328" y="482"/>
                      </a:lnTo>
                      <a:lnTo>
                        <a:pt x="325" y="485"/>
                      </a:lnTo>
                      <a:lnTo>
                        <a:pt x="326" y="488"/>
                      </a:lnTo>
                      <a:lnTo>
                        <a:pt x="318" y="489"/>
                      </a:lnTo>
                      <a:lnTo>
                        <a:pt x="314" y="493"/>
                      </a:lnTo>
                      <a:lnTo>
                        <a:pt x="314" y="494"/>
                      </a:lnTo>
                      <a:lnTo>
                        <a:pt x="313" y="496"/>
                      </a:lnTo>
                      <a:lnTo>
                        <a:pt x="310" y="494"/>
                      </a:lnTo>
                      <a:lnTo>
                        <a:pt x="302" y="501"/>
                      </a:lnTo>
                      <a:lnTo>
                        <a:pt x="306" y="504"/>
                      </a:lnTo>
                      <a:lnTo>
                        <a:pt x="308" y="504"/>
                      </a:lnTo>
                      <a:lnTo>
                        <a:pt x="310" y="505"/>
                      </a:lnTo>
                      <a:lnTo>
                        <a:pt x="314" y="504"/>
                      </a:lnTo>
                      <a:lnTo>
                        <a:pt x="312" y="511"/>
                      </a:lnTo>
                      <a:lnTo>
                        <a:pt x="314" y="512"/>
                      </a:lnTo>
                      <a:lnTo>
                        <a:pt x="309" y="513"/>
                      </a:lnTo>
                      <a:lnTo>
                        <a:pt x="304" y="516"/>
                      </a:lnTo>
                      <a:lnTo>
                        <a:pt x="302" y="515"/>
                      </a:lnTo>
                      <a:lnTo>
                        <a:pt x="304" y="512"/>
                      </a:lnTo>
                      <a:lnTo>
                        <a:pt x="309" y="511"/>
                      </a:lnTo>
                      <a:lnTo>
                        <a:pt x="308" y="508"/>
                      </a:lnTo>
                      <a:lnTo>
                        <a:pt x="304" y="508"/>
                      </a:lnTo>
                      <a:lnTo>
                        <a:pt x="297" y="509"/>
                      </a:lnTo>
                      <a:lnTo>
                        <a:pt x="297" y="515"/>
                      </a:lnTo>
                      <a:lnTo>
                        <a:pt x="295" y="519"/>
                      </a:lnTo>
                      <a:lnTo>
                        <a:pt x="289" y="526"/>
                      </a:lnTo>
                      <a:lnTo>
                        <a:pt x="290" y="527"/>
                      </a:lnTo>
                      <a:lnTo>
                        <a:pt x="297" y="531"/>
                      </a:lnTo>
                      <a:lnTo>
                        <a:pt x="297" y="532"/>
                      </a:lnTo>
                      <a:lnTo>
                        <a:pt x="294" y="535"/>
                      </a:lnTo>
                      <a:lnTo>
                        <a:pt x="291" y="539"/>
                      </a:lnTo>
                      <a:lnTo>
                        <a:pt x="290" y="539"/>
                      </a:lnTo>
                      <a:lnTo>
                        <a:pt x="290" y="538"/>
                      </a:lnTo>
                      <a:lnTo>
                        <a:pt x="290" y="535"/>
                      </a:lnTo>
                      <a:lnTo>
                        <a:pt x="290" y="532"/>
                      </a:lnTo>
                      <a:lnTo>
                        <a:pt x="286" y="534"/>
                      </a:lnTo>
                      <a:lnTo>
                        <a:pt x="286" y="536"/>
                      </a:lnTo>
                      <a:lnTo>
                        <a:pt x="285" y="543"/>
                      </a:lnTo>
                      <a:lnTo>
                        <a:pt x="287" y="546"/>
                      </a:lnTo>
                      <a:lnTo>
                        <a:pt x="290" y="546"/>
                      </a:lnTo>
                      <a:lnTo>
                        <a:pt x="291" y="544"/>
                      </a:lnTo>
                      <a:lnTo>
                        <a:pt x="293" y="542"/>
                      </a:lnTo>
                      <a:lnTo>
                        <a:pt x="295" y="539"/>
                      </a:lnTo>
                      <a:lnTo>
                        <a:pt x="304" y="540"/>
                      </a:lnTo>
                      <a:lnTo>
                        <a:pt x="313" y="543"/>
                      </a:lnTo>
                      <a:lnTo>
                        <a:pt x="314" y="546"/>
                      </a:lnTo>
                      <a:lnTo>
                        <a:pt x="313" y="549"/>
                      </a:lnTo>
                      <a:lnTo>
                        <a:pt x="308" y="549"/>
                      </a:lnTo>
                      <a:lnTo>
                        <a:pt x="304" y="544"/>
                      </a:lnTo>
                      <a:lnTo>
                        <a:pt x="304" y="550"/>
                      </a:lnTo>
                      <a:lnTo>
                        <a:pt x="306" y="553"/>
                      </a:lnTo>
                      <a:lnTo>
                        <a:pt x="312" y="557"/>
                      </a:lnTo>
                      <a:lnTo>
                        <a:pt x="320" y="563"/>
                      </a:lnTo>
                      <a:lnTo>
                        <a:pt x="328" y="571"/>
                      </a:lnTo>
                      <a:lnTo>
                        <a:pt x="333" y="577"/>
                      </a:lnTo>
                      <a:lnTo>
                        <a:pt x="336" y="580"/>
                      </a:lnTo>
                      <a:lnTo>
                        <a:pt x="336" y="584"/>
                      </a:lnTo>
                      <a:lnTo>
                        <a:pt x="341" y="585"/>
                      </a:lnTo>
                      <a:lnTo>
                        <a:pt x="343" y="588"/>
                      </a:lnTo>
                      <a:lnTo>
                        <a:pt x="351" y="590"/>
                      </a:lnTo>
                      <a:lnTo>
                        <a:pt x="353" y="586"/>
                      </a:lnTo>
                      <a:lnTo>
                        <a:pt x="356" y="585"/>
                      </a:lnTo>
                      <a:lnTo>
                        <a:pt x="358" y="582"/>
                      </a:lnTo>
                      <a:lnTo>
                        <a:pt x="360" y="577"/>
                      </a:lnTo>
                      <a:lnTo>
                        <a:pt x="360" y="574"/>
                      </a:lnTo>
                      <a:lnTo>
                        <a:pt x="355" y="574"/>
                      </a:lnTo>
                      <a:lnTo>
                        <a:pt x="353" y="573"/>
                      </a:lnTo>
                      <a:lnTo>
                        <a:pt x="351" y="574"/>
                      </a:lnTo>
                      <a:lnTo>
                        <a:pt x="349" y="570"/>
                      </a:lnTo>
                      <a:lnTo>
                        <a:pt x="348" y="566"/>
                      </a:lnTo>
                      <a:lnTo>
                        <a:pt x="339" y="561"/>
                      </a:lnTo>
                      <a:lnTo>
                        <a:pt x="335" y="561"/>
                      </a:lnTo>
                      <a:lnTo>
                        <a:pt x="333" y="558"/>
                      </a:lnTo>
                      <a:lnTo>
                        <a:pt x="333" y="554"/>
                      </a:lnTo>
                      <a:lnTo>
                        <a:pt x="329" y="554"/>
                      </a:lnTo>
                      <a:lnTo>
                        <a:pt x="325" y="557"/>
                      </a:lnTo>
                      <a:lnTo>
                        <a:pt x="321" y="555"/>
                      </a:lnTo>
                      <a:lnTo>
                        <a:pt x="317" y="551"/>
                      </a:lnTo>
                      <a:lnTo>
                        <a:pt x="318" y="550"/>
                      </a:lnTo>
                      <a:lnTo>
                        <a:pt x="320" y="546"/>
                      </a:lnTo>
                      <a:lnTo>
                        <a:pt x="325" y="547"/>
                      </a:lnTo>
                      <a:lnTo>
                        <a:pt x="332" y="547"/>
                      </a:lnTo>
                      <a:lnTo>
                        <a:pt x="335" y="550"/>
                      </a:lnTo>
                      <a:lnTo>
                        <a:pt x="341" y="553"/>
                      </a:lnTo>
                      <a:lnTo>
                        <a:pt x="351" y="551"/>
                      </a:lnTo>
                      <a:lnTo>
                        <a:pt x="353" y="550"/>
                      </a:lnTo>
                      <a:lnTo>
                        <a:pt x="351" y="546"/>
                      </a:lnTo>
                      <a:lnTo>
                        <a:pt x="348" y="542"/>
                      </a:lnTo>
                      <a:lnTo>
                        <a:pt x="345" y="539"/>
                      </a:lnTo>
                      <a:lnTo>
                        <a:pt x="340" y="534"/>
                      </a:lnTo>
                      <a:lnTo>
                        <a:pt x="340" y="532"/>
                      </a:lnTo>
                      <a:lnTo>
                        <a:pt x="343" y="531"/>
                      </a:lnTo>
                      <a:lnTo>
                        <a:pt x="344" y="534"/>
                      </a:lnTo>
                      <a:lnTo>
                        <a:pt x="351" y="539"/>
                      </a:lnTo>
                      <a:lnTo>
                        <a:pt x="358" y="543"/>
                      </a:lnTo>
                      <a:lnTo>
                        <a:pt x="359" y="546"/>
                      </a:lnTo>
                      <a:lnTo>
                        <a:pt x="358" y="549"/>
                      </a:lnTo>
                      <a:lnTo>
                        <a:pt x="358" y="551"/>
                      </a:lnTo>
                      <a:lnTo>
                        <a:pt x="352" y="555"/>
                      </a:lnTo>
                      <a:lnTo>
                        <a:pt x="353" y="555"/>
                      </a:lnTo>
                      <a:lnTo>
                        <a:pt x="356" y="559"/>
                      </a:lnTo>
                      <a:lnTo>
                        <a:pt x="360" y="562"/>
                      </a:lnTo>
                      <a:lnTo>
                        <a:pt x="366" y="563"/>
                      </a:lnTo>
                      <a:lnTo>
                        <a:pt x="370" y="561"/>
                      </a:lnTo>
                      <a:lnTo>
                        <a:pt x="374" y="558"/>
                      </a:lnTo>
                      <a:lnTo>
                        <a:pt x="376" y="554"/>
                      </a:lnTo>
                      <a:lnTo>
                        <a:pt x="378" y="554"/>
                      </a:lnTo>
                      <a:lnTo>
                        <a:pt x="387" y="547"/>
                      </a:lnTo>
                      <a:lnTo>
                        <a:pt x="389" y="543"/>
                      </a:lnTo>
                      <a:lnTo>
                        <a:pt x="389" y="538"/>
                      </a:lnTo>
                      <a:lnTo>
                        <a:pt x="386" y="535"/>
                      </a:lnTo>
                      <a:lnTo>
                        <a:pt x="375" y="527"/>
                      </a:lnTo>
                      <a:lnTo>
                        <a:pt x="374" y="524"/>
                      </a:lnTo>
                      <a:lnTo>
                        <a:pt x="368" y="511"/>
                      </a:lnTo>
                      <a:lnTo>
                        <a:pt x="367" y="509"/>
                      </a:lnTo>
                      <a:lnTo>
                        <a:pt x="366" y="507"/>
                      </a:lnTo>
                      <a:lnTo>
                        <a:pt x="364" y="505"/>
                      </a:lnTo>
                      <a:lnTo>
                        <a:pt x="368" y="507"/>
                      </a:lnTo>
                      <a:lnTo>
                        <a:pt x="371" y="508"/>
                      </a:lnTo>
                      <a:lnTo>
                        <a:pt x="371" y="511"/>
                      </a:lnTo>
                      <a:lnTo>
                        <a:pt x="372" y="511"/>
                      </a:lnTo>
                      <a:lnTo>
                        <a:pt x="378" y="505"/>
                      </a:lnTo>
                      <a:lnTo>
                        <a:pt x="383" y="499"/>
                      </a:lnTo>
                      <a:lnTo>
                        <a:pt x="386" y="493"/>
                      </a:lnTo>
                      <a:lnTo>
                        <a:pt x="387" y="485"/>
                      </a:lnTo>
                      <a:lnTo>
                        <a:pt x="394" y="481"/>
                      </a:lnTo>
                      <a:lnTo>
                        <a:pt x="398" y="478"/>
                      </a:lnTo>
                      <a:lnTo>
                        <a:pt x="391" y="473"/>
                      </a:lnTo>
                      <a:lnTo>
                        <a:pt x="387" y="469"/>
                      </a:lnTo>
                      <a:lnTo>
                        <a:pt x="385" y="465"/>
                      </a:lnTo>
                      <a:lnTo>
                        <a:pt x="386" y="461"/>
                      </a:lnTo>
                      <a:lnTo>
                        <a:pt x="387" y="458"/>
                      </a:lnTo>
                      <a:lnTo>
                        <a:pt x="387" y="457"/>
                      </a:lnTo>
                      <a:lnTo>
                        <a:pt x="390" y="451"/>
                      </a:lnTo>
                      <a:lnTo>
                        <a:pt x="394" y="449"/>
                      </a:lnTo>
                      <a:lnTo>
                        <a:pt x="393" y="447"/>
                      </a:lnTo>
                      <a:lnTo>
                        <a:pt x="390" y="445"/>
                      </a:lnTo>
                      <a:lnTo>
                        <a:pt x="389" y="443"/>
                      </a:lnTo>
                      <a:lnTo>
                        <a:pt x="394" y="44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3" name="Freeform 7"/>
                <p:cNvSpPr>
                  <a:spLocks/>
                </p:cNvSpPr>
                <p:nvPr/>
              </p:nvSpPr>
              <p:spPr bwMode="auto">
                <a:xfrm>
                  <a:off x="1581" y="2307"/>
                  <a:ext cx="490" cy="429"/>
                </a:xfrm>
                <a:custGeom>
                  <a:avLst/>
                  <a:gdLst>
                    <a:gd name="T0" fmla="*/ 451 w 490"/>
                    <a:gd name="T1" fmla="*/ 332 h 429"/>
                    <a:gd name="T2" fmla="*/ 469 w 490"/>
                    <a:gd name="T3" fmla="*/ 302 h 429"/>
                    <a:gd name="T4" fmla="*/ 444 w 490"/>
                    <a:gd name="T5" fmla="*/ 269 h 429"/>
                    <a:gd name="T6" fmla="*/ 435 w 490"/>
                    <a:gd name="T7" fmla="*/ 255 h 429"/>
                    <a:gd name="T8" fmla="*/ 404 w 490"/>
                    <a:gd name="T9" fmla="*/ 267 h 429"/>
                    <a:gd name="T10" fmla="*/ 362 w 490"/>
                    <a:gd name="T11" fmla="*/ 286 h 429"/>
                    <a:gd name="T12" fmla="*/ 331 w 490"/>
                    <a:gd name="T13" fmla="*/ 292 h 429"/>
                    <a:gd name="T14" fmla="*/ 373 w 490"/>
                    <a:gd name="T15" fmla="*/ 271 h 429"/>
                    <a:gd name="T16" fmla="*/ 361 w 490"/>
                    <a:gd name="T17" fmla="*/ 252 h 429"/>
                    <a:gd name="T18" fmla="*/ 349 w 490"/>
                    <a:gd name="T19" fmla="*/ 247 h 429"/>
                    <a:gd name="T20" fmla="*/ 344 w 490"/>
                    <a:gd name="T21" fmla="*/ 258 h 429"/>
                    <a:gd name="T22" fmla="*/ 335 w 490"/>
                    <a:gd name="T23" fmla="*/ 250 h 429"/>
                    <a:gd name="T24" fmla="*/ 328 w 490"/>
                    <a:gd name="T25" fmla="*/ 212 h 429"/>
                    <a:gd name="T26" fmla="*/ 357 w 490"/>
                    <a:gd name="T27" fmla="*/ 242 h 429"/>
                    <a:gd name="T28" fmla="*/ 400 w 490"/>
                    <a:gd name="T29" fmla="*/ 254 h 429"/>
                    <a:gd name="T30" fmla="*/ 384 w 490"/>
                    <a:gd name="T31" fmla="*/ 206 h 429"/>
                    <a:gd name="T32" fmla="*/ 388 w 490"/>
                    <a:gd name="T33" fmla="*/ 170 h 429"/>
                    <a:gd name="T34" fmla="*/ 358 w 490"/>
                    <a:gd name="T35" fmla="*/ 155 h 429"/>
                    <a:gd name="T36" fmla="*/ 381 w 490"/>
                    <a:gd name="T37" fmla="*/ 159 h 429"/>
                    <a:gd name="T38" fmla="*/ 401 w 490"/>
                    <a:gd name="T39" fmla="*/ 175 h 429"/>
                    <a:gd name="T40" fmla="*/ 431 w 490"/>
                    <a:gd name="T41" fmla="*/ 140 h 429"/>
                    <a:gd name="T42" fmla="*/ 454 w 490"/>
                    <a:gd name="T43" fmla="*/ 140 h 429"/>
                    <a:gd name="T44" fmla="*/ 481 w 490"/>
                    <a:gd name="T45" fmla="*/ 119 h 429"/>
                    <a:gd name="T46" fmla="*/ 479 w 490"/>
                    <a:gd name="T47" fmla="*/ 90 h 429"/>
                    <a:gd name="T48" fmla="*/ 457 w 490"/>
                    <a:gd name="T49" fmla="*/ 54 h 429"/>
                    <a:gd name="T50" fmla="*/ 419 w 490"/>
                    <a:gd name="T51" fmla="*/ 15 h 429"/>
                    <a:gd name="T52" fmla="*/ 385 w 490"/>
                    <a:gd name="T53" fmla="*/ 11 h 429"/>
                    <a:gd name="T54" fmla="*/ 417 w 490"/>
                    <a:gd name="T55" fmla="*/ 55 h 429"/>
                    <a:gd name="T56" fmla="*/ 409 w 490"/>
                    <a:gd name="T57" fmla="*/ 85 h 429"/>
                    <a:gd name="T58" fmla="*/ 373 w 490"/>
                    <a:gd name="T59" fmla="*/ 77 h 429"/>
                    <a:gd name="T60" fmla="*/ 323 w 490"/>
                    <a:gd name="T61" fmla="*/ 121 h 429"/>
                    <a:gd name="T62" fmla="*/ 293 w 490"/>
                    <a:gd name="T63" fmla="*/ 169 h 429"/>
                    <a:gd name="T64" fmla="*/ 268 w 490"/>
                    <a:gd name="T65" fmla="*/ 204 h 429"/>
                    <a:gd name="T66" fmla="*/ 234 w 490"/>
                    <a:gd name="T67" fmla="*/ 204 h 429"/>
                    <a:gd name="T68" fmla="*/ 172 w 490"/>
                    <a:gd name="T69" fmla="*/ 238 h 429"/>
                    <a:gd name="T70" fmla="*/ 133 w 490"/>
                    <a:gd name="T71" fmla="*/ 270 h 429"/>
                    <a:gd name="T72" fmla="*/ 79 w 490"/>
                    <a:gd name="T73" fmla="*/ 331 h 429"/>
                    <a:gd name="T74" fmla="*/ 30 w 490"/>
                    <a:gd name="T75" fmla="*/ 389 h 429"/>
                    <a:gd name="T76" fmla="*/ 77 w 490"/>
                    <a:gd name="T77" fmla="*/ 402 h 429"/>
                    <a:gd name="T78" fmla="*/ 127 w 490"/>
                    <a:gd name="T79" fmla="*/ 391 h 429"/>
                    <a:gd name="T80" fmla="*/ 208 w 490"/>
                    <a:gd name="T81" fmla="*/ 362 h 429"/>
                    <a:gd name="T82" fmla="*/ 187 w 490"/>
                    <a:gd name="T83" fmla="*/ 383 h 429"/>
                    <a:gd name="T84" fmla="*/ 88 w 490"/>
                    <a:gd name="T85" fmla="*/ 418 h 429"/>
                    <a:gd name="T86" fmla="*/ 29 w 490"/>
                    <a:gd name="T87" fmla="*/ 428 h 429"/>
                    <a:gd name="T88" fmla="*/ 3 w 490"/>
                    <a:gd name="T89" fmla="*/ 410 h 429"/>
                    <a:gd name="T90" fmla="*/ 35 w 490"/>
                    <a:gd name="T91" fmla="*/ 344 h 429"/>
                    <a:gd name="T92" fmla="*/ 80 w 490"/>
                    <a:gd name="T93" fmla="*/ 290 h 429"/>
                    <a:gd name="T94" fmla="*/ 111 w 490"/>
                    <a:gd name="T95" fmla="*/ 254 h 429"/>
                    <a:gd name="T96" fmla="*/ 161 w 490"/>
                    <a:gd name="T97" fmla="*/ 208 h 429"/>
                    <a:gd name="T98" fmla="*/ 172 w 490"/>
                    <a:gd name="T99" fmla="*/ 200 h 429"/>
                    <a:gd name="T100" fmla="*/ 196 w 490"/>
                    <a:gd name="T101" fmla="*/ 165 h 429"/>
                    <a:gd name="T102" fmla="*/ 218 w 490"/>
                    <a:gd name="T103" fmla="*/ 140 h 429"/>
                    <a:gd name="T104" fmla="*/ 210 w 490"/>
                    <a:gd name="T105" fmla="*/ 89 h 429"/>
                    <a:gd name="T106" fmla="*/ 239 w 490"/>
                    <a:gd name="T107" fmla="*/ 111 h 429"/>
                    <a:gd name="T108" fmla="*/ 246 w 490"/>
                    <a:gd name="T109" fmla="*/ 61 h 429"/>
                    <a:gd name="T110" fmla="*/ 259 w 490"/>
                    <a:gd name="T111" fmla="*/ 92 h 429"/>
                    <a:gd name="T112" fmla="*/ 257 w 490"/>
                    <a:gd name="T113" fmla="*/ 130 h 429"/>
                    <a:gd name="T114" fmla="*/ 234 w 490"/>
                    <a:gd name="T115" fmla="*/ 177 h 429"/>
                    <a:gd name="T116" fmla="*/ 276 w 490"/>
                    <a:gd name="T117" fmla="*/ 177 h 429"/>
                    <a:gd name="T118" fmla="*/ 286 w 490"/>
                    <a:gd name="T119" fmla="*/ 136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90" h="429">
                      <a:moveTo>
                        <a:pt x="439" y="369"/>
                      </a:moveTo>
                      <a:lnTo>
                        <a:pt x="443" y="367"/>
                      </a:lnTo>
                      <a:lnTo>
                        <a:pt x="446" y="364"/>
                      </a:lnTo>
                      <a:lnTo>
                        <a:pt x="444" y="359"/>
                      </a:lnTo>
                      <a:lnTo>
                        <a:pt x="444" y="356"/>
                      </a:lnTo>
                      <a:lnTo>
                        <a:pt x="443" y="354"/>
                      </a:lnTo>
                      <a:lnTo>
                        <a:pt x="443" y="351"/>
                      </a:lnTo>
                      <a:lnTo>
                        <a:pt x="443" y="348"/>
                      </a:lnTo>
                      <a:lnTo>
                        <a:pt x="444" y="347"/>
                      </a:lnTo>
                      <a:lnTo>
                        <a:pt x="446" y="346"/>
                      </a:lnTo>
                      <a:lnTo>
                        <a:pt x="447" y="343"/>
                      </a:lnTo>
                      <a:lnTo>
                        <a:pt x="446" y="340"/>
                      </a:lnTo>
                      <a:lnTo>
                        <a:pt x="446" y="337"/>
                      </a:lnTo>
                      <a:lnTo>
                        <a:pt x="447" y="336"/>
                      </a:lnTo>
                      <a:lnTo>
                        <a:pt x="447" y="335"/>
                      </a:lnTo>
                      <a:lnTo>
                        <a:pt x="447" y="333"/>
                      </a:lnTo>
                      <a:lnTo>
                        <a:pt x="451" y="332"/>
                      </a:lnTo>
                      <a:lnTo>
                        <a:pt x="452" y="331"/>
                      </a:lnTo>
                      <a:lnTo>
                        <a:pt x="455" y="328"/>
                      </a:lnTo>
                      <a:lnTo>
                        <a:pt x="455" y="327"/>
                      </a:lnTo>
                      <a:lnTo>
                        <a:pt x="455" y="324"/>
                      </a:lnTo>
                      <a:lnTo>
                        <a:pt x="455" y="323"/>
                      </a:lnTo>
                      <a:lnTo>
                        <a:pt x="458" y="321"/>
                      </a:lnTo>
                      <a:lnTo>
                        <a:pt x="463" y="315"/>
                      </a:lnTo>
                      <a:lnTo>
                        <a:pt x="465" y="313"/>
                      </a:lnTo>
                      <a:lnTo>
                        <a:pt x="466" y="313"/>
                      </a:lnTo>
                      <a:lnTo>
                        <a:pt x="465" y="312"/>
                      </a:lnTo>
                      <a:lnTo>
                        <a:pt x="465" y="310"/>
                      </a:lnTo>
                      <a:lnTo>
                        <a:pt x="466" y="309"/>
                      </a:lnTo>
                      <a:lnTo>
                        <a:pt x="469" y="309"/>
                      </a:lnTo>
                      <a:lnTo>
                        <a:pt x="470" y="306"/>
                      </a:lnTo>
                      <a:lnTo>
                        <a:pt x="473" y="306"/>
                      </a:lnTo>
                      <a:lnTo>
                        <a:pt x="471" y="305"/>
                      </a:lnTo>
                      <a:lnTo>
                        <a:pt x="469" y="302"/>
                      </a:lnTo>
                      <a:lnTo>
                        <a:pt x="467" y="301"/>
                      </a:lnTo>
                      <a:lnTo>
                        <a:pt x="466" y="300"/>
                      </a:lnTo>
                      <a:lnTo>
                        <a:pt x="462" y="298"/>
                      </a:lnTo>
                      <a:lnTo>
                        <a:pt x="459" y="298"/>
                      </a:lnTo>
                      <a:lnTo>
                        <a:pt x="458" y="298"/>
                      </a:lnTo>
                      <a:lnTo>
                        <a:pt x="435" y="297"/>
                      </a:lnTo>
                      <a:lnTo>
                        <a:pt x="436" y="294"/>
                      </a:lnTo>
                      <a:lnTo>
                        <a:pt x="436" y="292"/>
                      </a:lnTo>
                      <a:lnTo>
                        <a:pt x="438" y="289"/>
                      </a:lnTo>
                      <a:lnTo>
                        <a:pt x="439" y="286"/>
                      </a:lnTo>
                      <a:lnTo>
                        <a:pt x="442" y="282"/>
                      </a:lnTo>
                      <a:lnTo>
                        <a:pt x="440" y="279"/>
                      </a:lnTo>
                      <a:lnTo>
                        <a:pt x="439" y="275"/>
                      </a:lnTo>
                      <a:lnTo>
                        <a:pt x="439" y="273"/>
                      </a:lnTo>
                      <a:lnTo>
                        <a:pt x="439" y="271"/>
                      </a:lnTo>
                      <a:lnTo>
                        <a:pt x="442" y="269"/>
                      </a:lnTo>
                      <a:lnTo>
                        <a:pt x="444" y="269"/>
                      </a:lnTo>
                      <a:lnTo>
                        <a:pt x="446" y="267"/>
                      </a:lnTo>
                      <a:lnTo>
                        <a:pt x="446" y="266"/>
                      </a:lnTo>
                      <a:lnTo>
                        <a:pt x="439" y="265"/>
                      </a:lnTo>
                      <a:lnTo>
                        <a:pt x="436" y="265"/>
                      </a:lnTo>
                      <a:lnTo>
                        <a:pt x="435" y="266"/>
                      </a:lnTo>
                      <a:lnTo>
                        <a:pt x="436" y="267"/>
                      </a:lnTo>
                      <a:lnTo>
                        <a:pt x="435" y="267"/>
                      </a:lnTo>
                      <a:lnTo>
                        <a:pt x="434" y="267"/>
                      </a:lnTo>
                      <a:lnTo>
                        <a:pt x="434" y="265"/>
                      </a:lnTo>
                      <a:lnTo>
                        <a:pt x="432" y="263"/>
                      </a:lnTo>
                      <a:lnTo>
                        <a:pt x="435" y="260"/>
                      </a:lnTo>
                      <a:lnTo>
                        <a:pt x="438" y="259"/>
                      </a:lnTo>
                      <a:lnTo>
                        <a:pt x="438" y="258"/>
                      </a:lnTo>
                      <a:lnTo>
                        <a:pt x="436" y="258"/>
                      </a:lnTo>
                      <a:lnTo>
                        <a:pt x="435" y="258"/>
                      </a:lnTo>
                      <a:lnTo>
                        <a:pt x="434" y="258"/>
                      </a:lnTo>
                      <a:lnTo>
                        <a:pt x="435" y="255"/>
                      </a:lnTo>
                      <a:lnTo>
                        <a:pt x="434" y="254"/>
                      </a:lnTo>
                      <a:lnTo>
                        <a:pt x="435" y="252"/>
                      </a:lnTo>
                      <a:lnTo>
                        <a:pt x="435" y="250"/>
                      </a:lnTo>
                      <a:lnTo>
                        <a:pt x="431" y="250"/>
                      </a:lnTo>
                      <a:lnTo>
                        <a:pt x="430" y="250"/>
                      </a:lnTo>
                      <a:lnTo>
                        <a:pt x="428" y="251"/>
                      </a:lnTo>
                      <a:lnTo>
                        <a:pt x="424" y="252"/>
                      </a:lnTo>
                      <a:lnTo>
                        <a:pt x="419" y="254"/>
                      </a:lnTo>
                      <a:lnTo>
                        <a:pt x="417" y="255"/>
                      </a:lnTo>
                      <a:lnTo>
                        <a:pt x="416" y="258"/>
                      </a:lnTo>
                      <a:lnTo>
                        <a:pt x="415" y="259"/>
                      </a:lnTo>
                      <a:lnTo>
                        <a:pt x="413" y="259"/>
                      </a:lnTo>
                      <a:lnTo>
                        <a:pt x="411" y="260"/>
                      </a:lnTo>
                      <a:lnTo>
                        <a:pt x="411" y="263"/>
                      </a:lnTo>
                      <a:lnTo>
                        <a:pt x="408" y="265"/>
                      </a:lnTo>
                      <a:lnTo>
                        <a:pt x="405" y="266"/>
                      </a:lnTo>
                      <a:lnTo>
                        <a:pt x="404" y="267"/>
                      </a:lnTo>
                      <a:lnTo>
                        <a:pt x="400" y="271"/>
                      </a:lnTo>
                      <a:lnTo>
                        <a:pt x="396" y="275"/>
                      </a:lnTo>
                      <a:lnTo>
                        <a:pt x="396" y="277"/>
                      </a:lnTo>
                      <a:lnTo>
                        <a:pt x="392" y="279"/>
                      </a:lnTo>
                      <a:lnTo>
                        <a:pt x="389" y="279"/>
                      </a:lnTo>
                      <a:lnTo>
                        <a:pt x="388" y="279"/>
                      </a:lnTo>
                      <a:lnTo>
                        <a:pt x="385" y="279"/>
                      </a:lnTo>
                      <a:lnTo>
                        <a:pt x="384" y="279"/>
                      </a:lnTo>
                      <a:lnTo>
                        <a:pt x="381" y="279"/>
                      </a:lnTo>
                      <a:lnTo>
                        <a:pt x="381" y="281"/>
                      </a:lnTo>
                      <a:lnTo>
                        <a:pt x="378" y="282"/>
                      </a:lnTo>
                      <a:lnTo>
                        <a:pt x="373" y="282"/>
                      </a:lnTo>
                      <a:lnTo>
                        <a:pt x="370" y="282"/>
                      </a:lnTo>
                      <a:lnTo>
                        <a:pt x="369" y="283"/>
                      </a:lnTo>
                      <a:lnTo>
                        <a:pt x="367" y="285"/>
                      </a:lnTo>
                      <a:lnTo>
                        <a:pt x="363" y="286"/>
                      </a:lnTo>
                      <a:lnTo>
                        <a:pt x="362" y="286"/>
                      </a:lnTo>
                      <a:lnTo>
                        <a:pt x="358" y="286"/>
                      </a:lnTo>
                      <a:lnTo>
                        <a:pt x="355" y="285"/>
                      </a:lnTo>
                      <a:lnTo>
                        <a:pt x="354" y="285"/>
                      </a:lnTo>
                      <a:lnTo>
                        <a:pt x="353" y="285"/>
                      </a:lnTo>
                      <a:lnTo>
                        <a:pt x="351" y="288"/>
                      </a:lnTo>
                      <a:lnTo>
                        <a:pt x="349" y="289"/>
                      </a:lnTo>
                      <a:lnTo>
                        <a:pt x="349" y="290"/>
                      </a:lnTo>
                      <a:lnTo>
                        <a:pt x="344" y="292"/>
                      </a:lnTo>
                      <a:lnTo>
                        <a:pt x="342" y="292"/>
                      </a:lnTo>
                      <a:lnTo>
                        <a:pt x="340" y="293"/>
                      </a:lnTo>
                      <a:lnTo>
                        <a:pt x="335" y="294"/>
                      </a:lnTo>
                      <a:lnTo>
                        <a:pt x="334" y="294"/>
                      </a:lnTo>
                      <a:lnTo>
                        <a:pt x="331" y="294"/>
                      </a:lnTo>
                      <a:lnTo>
                        <a:pt x="330" y="294"/>
                      </a:lnTo>
                      <a:lnTo>
                        <a:pt x="328" y="294"/>
                      </a:lnTo>
                      <a:lnTo>
                        <a:pt x="328" y="293"/>
                      </a:lnTo>
                      <a:lnTo>
                        <a:pt x="331" y="292"/>
                      </a:lnTo>
                      <a:lnTo>
                        <a:pt x="338" y="290"/>
                      </a:lnTo>
                      <a:lnTo>
                        <a:pt x="340" y="289"/>
                      </a:lnTo>
                      <a:lnTo>
                        <a:pt x="343" y="288"/>
                      </a:lnTo>
                      <a:lnTo>
                        <a:pt x="346" y="283"/>
                      </a:lnTo>
                      <a:lnTo>
                        <a:pt x="346" y="281"/>
                      </a:lnTo>
                      <a:lnTo>
                        <a:pt x="350" y="279"/>
                      </a:lnTo>
                      <a:lnTo>
                        <a:pt x="353" y="278"/>
                      </a:lnTo>
                      <a:lnTo>
                        <a:pt x="354" y="277"/>
                      </a:lnTo>
                      <a:lnTo>
                        <a:pt x="357" y="274"/>
                      </a:lnTo>
                      <a:lnTo>
                        <a:pt x="358" y="274"/>
                      </a:lnTo>
                      <a:lnTo>
                        <a:pt x="361" y="274"/>
                      </a:lnTo>
                      <a:lnTo>
                        <a:pt x="363" y="273"/>
                      </a:lnTo>
                      <a:lnTo>
                        <a:pt x="365" y="273"/>
                      </a:lnTo>
                      <a:lnTo>
                        <a:pt x="367" y="273"/>
                      </a:lnTo>
                      <a:lnTo>
                        <a:pt x="369" y="273"/>
                      </a:lnTo>
                      <a:lnTo>
                        <a:pt x="371" y="273"/>
                      </a:lnTo>
                      <a:lnTo>
                        <a:pt x="373" y="271"/>
                      </a:lnTo>
                      <a:lnTo>
                        <a:pt x="374" y="270"/>
                      </a:lnTo>
                      <a:lnTo>
                        <a:pt x="376" y="270"/>
                      </a:lnTo>
                      <a:lnTo>
                        <a:pt x="378" y="270"/>
                      </a:lnTo>
                      <a:lnTo>
                        <a:pt x="380" y="270"/>
                      </a:lnTo>
                      <a:lnTo>
                        <a:pt x="381" y="267"/>
                      </a:lnTo>
                      <a:lnTo>
                        <a:pt x="381" y="265"/>
                      </a:lnTo>
                      <a:lnTo>
                        <a:pt x="381" y="262"/>
                      </a:lnTo>
                      <a:lnTo>
                        <a:pt x="378" y="262"/>
                      </a:lnTo>
                      <a:lnTo>
                        <a:pt x="378" y="260"/>
                      </a:lnTo>
                      <a:lnTo>
                        <a:pt x="377" y="258"/>
                      </a:lnTo>
                      <a:lnTo>
                        <a:pt x="374" y="258"/>
                      </a:lnTo>
                      <a:lnTo>
                        <a:pt x="370" y="258"/>
                      </a:lnTo>
                      <a:lnTo>
                        <a:pt x="367" y="256"/>
                      </a:lnTo>
                      <a:lnTo>
                        <a:pt x="365" y="256"/>
                      </a:lnTo>
                      <a:lnTo>
                        <a:pt x="363" y="256"/>
                      </a:lnTo>
                      <a:lnTo>
                        <a:pt x="365" y="255"/>
                      </a:lnTo>
                      <a:lnTo>
                        <a:pt x="361" y="252"/>
                      </a:lnTo>
                      <a:lnTo>
                        <a:pt x="358" y="251"/>
                      </a:lnTo>
                      <a:lnTo>
                        <a:pt x="357" y="251"/>
                      </a:lnTo>
                      <a:lnTo>
                        <a:pt x="357" y="255"/>
                      </a:lnTo>
                      <a:lnTo>
                        <a:pt x="355" y="256"/>
                      </a:lnTo>
                      <a:lnTo>
                        <a:pt x="351" y="255"/>
                      </a:lnTo>
                      <a:lnTo>
                        <a:pt x="351" y="254"/>
                      </a:lnTo>
                      <a:lnTo>
                        <a:pt x="350" y="252"/>
                      </a:lnTo>
                      <a:lnTo>
                        <a:pt x="351" y="250"/>
                      </a:lnTo>
                      <a:lnTo>
                        <a:pt x="353" y="248"/>
                      </a:lnTo>
                      <a:lnTo>
                        <a:pt x="353" y="246"/>
                      </a:lnTo>
                      <a:lnTo>
                        <a:pt x="353" y="244"/>
                      </a:lnTo>
                      <a:lnTo>
                        <a:pt x="353" y="243"/>
                      </a:lnTo>
                      <a:lnTo>
                        <a:pt x="351" y="240"/>
                      </a:lnTo>
                      <a:lnTo>
                        <a:pt x="350" y="240"/>
                      </a:lnTo>
                      <a:lnTo>
                        <a:pt x="349" y="240"/>
                      </a:lnTo>
                      <a:lnTo>
                        <a:pt x="347" y="243"/>
                      </a:lnTo>
                      <a:lnTo>
                        <a:pt x="349" y="247"/>
                      </a:lnTo>
                      <a:lnTo>
                        <a:pt x="347" y="248"/>
                      </a:lnTo>
                      <a:lnTo>
                        <a:pt x="347" y="251"/>
                      </a:lnTo>
                      <a:lnTo>
                        <a:pt x="347" y="252"/>
                      </a:lnTo>
                      <a:lnTo>
                        <a:pt x="349" y="255"/>
                      </a:lnTo>
                      <a:lnTo>
                        <a:pt x="347" y="256"/>
                      </a:lnTo>
                      <a:lnTo>
                        <a:pt x="346" y="256"/>
                      </a:lnTo>
                      <a:lnTo>
                        <a:pt x="346" y="255"/>
                      </a:lnTo>
                      <a:lnTo>
                        <a:pt x="346" y="252"/>
                      </a:lnTo>
                      <a:lnTo>
                        <a:pt x="344" y="251"/>
                      </a:lnTo>
                      <a:lnTo>
                        <a:pt x="344" y="250"/>
                      </a:lnTo>
                      <a:lnTo>
                        <a:pt x="344" y="247"/>
                      </a:lnTo>
                      <a:lnTo>
                        <a:pt x="343" y="247"/>
                      </a:lnTo>
                      <a:lnTo>
                        <a:pt x="340" y="248"/>
                      </a:lnTo>
                      <a:lnTo>
                        <a:pt x="343" y="250"/>
                      </a:lnTo>
                      <a:lnTo>
                        <a:pt x="342" y="252"/>
                      </a:lnTo>
                      <a:lnTo>
                        <a:pt x="343" y="256"/>
                      </a:lnTo>
                      <a:lnTo>
                        <a:pt x="344" y="258"/>
                      </a:lnTo>
                      <a:lnTo>
                        <a:pt x="346" y="259"/>
                      </a:lnTo>
                      <a:lnTo>
                        <a:pt x="347" y="259"/>
                      </a:lnTo>
                      <a:lnTo>
                        <a:pt x="347" y="260"/>
                      </a:lnTo>
                      <a:lnTo>
                        <a:pt x="349" y="263"/>
                      </a:lnTo>
                      <a:lnTo>
                        <a:pt x="349" y="265"/>
                      </a:lnTo>
                      <a:lnTo>
                        <a:pt x="343" y="263"/>
                      </a:lnTo>
                      <a:lnTo>
                        <a:pt x="342" y="262"/>
                      </a:lnTo>
                      <a:lnTo>
                        <a:pt x="342" y="260"/>
                      </a:lnTo>
                      <a:lnTo>
                        <a:pt x="342" y="256"/>
                      </a:lnTo>
                      <a:lnTo>
                        <a:pt x="342" y="255"/>
                      </a:lnTo>
                      <a:lnTo>
                        <a:pt x="340" y="255"/>
                      </a:lnTo>
                      <a:lnTo>
                        <a:pt x="340" y="258"/>
                      </a:lnTo>
                      <a:lnTo>
                        <a:pt x="340" y="259"/>
                      </a:lnTo>
                      <a:lnTo>
                        <a:pt x="339" y="259"/>
                      </a:lnTo>
                      <a:lnTo>
                        <a:pt x="335" y="255"/>
                      </a:lnTo>
                      <a:lnTo>
                        <a:pt x="334" y="254"/>
                      </a:lnTo>
                      <a:lnTo>
                        <a:pt x="335" y="250"/>
                      </a:lnTo>
                      <a:lnTo>
                        <a:pt x="336" y="248"/>
                      </a:lnTo>
                      <a:lnTo>
                        <a:pt x="338" y="248"/>
                      </a:lnTo>
                      <a:lnTo>
                        <a:pt x="338" y="247"/>
                      </a:lnTo>
                      <a:lnTo>
                        <a:pt x="336" y="246"/>
                      </a:lnTo>
                      <a:lnTo>
                        <a:pt x="336" y="238"/>
                      </a:lnTo>
                      <a:lnTo>
                        <a:pt x="332" y="236"/>
                      </a:lnTo>
                      <a:lnTo>
                        <a:pt x="330" y="236"/>
                      </a:lnTo>
                      <a:lnTo>
                        <a:pt x="330" y="238"/>
                      </a:lnTo>
                      <a:lnTo>
                        <a:pt x="328" y="240"/>
                      </a:lnTo>
                      <a:lnTo>
                        <a:pt x="324" y="240"/>
                      </a:lnTo>
                      <a:lnTo>
                        <a:pt x="322" y="239"/>
                      </a:lnTo>
                      <a:lnTo>
                        <a:pt x="320" y="235"/>
                      </a:lnTo>
                      <a:lnTo>
                        <a:pt x="322" y="228"/>
                      </a:lnTo>
                      <a:lnTo>
                        <a:pt x="323" y="223"/>
                      </a:lnTo>
                      <a:lnTo>
                        <a:pt x="324" y="221"/>
                      </a:lnTo>
                      <a:lnTo>
                        <a:pt x="326" y="217"/>
                      </a:lnTo>
                      <a:lnTo>
                        <a:pt x="328" y="212"/>
                      </a:lnTo>
                      <a:lnTo>
                        <a:pt x="331" y="211"/>
                      </a:lnTo>
                      <a:lnTo>
                        <a:pt x="335" y="208"/>
                      </a:lnTo>
                      <a:lnTo>
                        <a:pt x="339" y="208"/>
                      </a:lnTo>
                      <a:lnTo>
                        <a:pt x="339" y="209"/>
                      </a:lnTo>
                      <a:lnTo>
                        <a:pt x="339" y="211"/>
                      </a:lnTo>
                      <a:lnTo>
                        <a:pt x="342" y="212"/>
                      </a:lnTo>
                      <a:lnTo>
                        <a:pt x="347" y="216"/>
                      </a:lnTo>
                      <a:lnTo>
                        <a:pt x="343" y="223"/>
                      </a:lnTo>
                      <a:lnTo>
                        <a:pt x="343" y="225"/>
                      </a:lnTo>
                      <a:lnTo>
                        <a:pt x="346" y="228"/>
                      </a:lnTo>
                      <a:lnTo>
                        <a:pt x="351" y="229"/>
                      </a:lnTo>
                      <a:lnTo>
                        <a:pt x="354" y="231"/>
                      </a:lnTo>
                      <a:lnTo>
                        <a:pt x="355" y="232"/>
                      </a:lnTo>
                      <a:lnTo>
                        <a:pt x="355" y="235"/>
                      </a:lnTo>
                      <a:lnTo>
                        <a:pt x="354" y="238"/>
                      </a:lnTo>
                      <a:lnTo>
                        <a:pt x="354" y="240"/>
                      </a:lnTo>
                      <a:lnTo>
                        <a:pt x="357" y="242"/>
                      </a:lnTo>
                      <a:lnTo>
                        <a:pt x="357" y="243"/>
                      </a:lnTo>
                      <a:lnTo>
                        <a:pt x="358" y="246"/>
                      </a:lnTo>
                      <a:lnTo>
                        <a:pt x="361" y="248"/>
                      </a:lnTo>
                      <a:lnTo>
                        <a:pt x="365" y="252"/>
                      </a:lnTo>
                      <a:lnTo>
                        <a:pt x="366" y="252"/>
                      </a:lnTo>
                      <a:lnTo>
                        <a:pt x="367" y="255"/>
                      </a:lnTo>
                      <a:lnTo>
                        <a:pt x="376" y="255"/>
                      </a:lnTo>
                      <a:lnTo>
                        <a:pt x="378" y="256"/>
                      </a:lnTo>
                      <a:lnTo>
                        <a:pt x="381" y="259"/>
                      </a:lnTo>
                      <a:lnTo>
                        <a:pt x="381" y="260"/>
                      </a:lnTo>
                      <a:lnTo>
                        <a:pt x="385" y="265"/>
                      </a:lnTo>
                      <a:lnTo>
                        <a:pt x="388" y="266"/>
                      </a:lnTo>
                      <a:lnTo>
                        <a:pt x="392" y="266"/>
                      </a:lnTo>
                      <a:lnTo>
                        <a:pt x="393" y="265"/>
                      </a:lnTo>
                      <a:lnTo>
                        <a:pt x="394" y="260"/>
                      </a:lnTo>
                      <a:lnTo>
                        <a:pt x="397" y="258"/>
                      </a:lnTo>
                      <a:lnTo>
                        <a:pt x="400" y="254"/>
                      </a:lnTo>
                      <a:lnTo>
                        <a:pt x="403" y="246"/>
                      </a:lnTo>
                      <a:lnTo>
                        <a:pt x="404" y="244"/>
                      </a:lnTo>
                      <a:lnTo>
                        <a:pt x="403" y="243"/>
                      </a:lnTo>
                      <a:lnTo>
                        <a:pt x="400" y="240"/>
                      </a:lnTo>
                      <a:lnTo>
                        <a:pt x="398" y="240"/>
                      </a:lnTo>
                      <a:lnTo>
                        <a:pt x="401" y="233"/>
                      </a:lnTo>
                      <a:lnTo>
                        <a:pt x="401" y="228"/>
                      </a:lnTo>
                      <a:lnTo>
                        <a:pt x="403" y="227"/>
                      </a:lnTo>
                      <a:lnTo>
                        <a:pt x="404" y="216"/>
                      </a:lnTo>
                      <a:lnTo>
                        <a:pt x="403" y="216"/>
                      </a:lnTo>
                      <a:lnTo>
                        <a:pt x="397" y="216"/>
                      </a:lnTo>
                      <a:lnTo>
                        <a:pt x="396" y="213"/>
                      </a:lnTo>
                      <a:lnTo>
                        <a:pt x="394" y="211"/>
                      </a:lnTo>
                      <a:lnTo>
                        <a:pt x="390" y="209"/>
                      </a:lnTo>
                      <a:lnTo>
                        <a:pt x="389" y="208"/>
                      </a:lnTo>
                      <a:lnTo>
                        <a:pt x="388" y="206"/>
                      </a:lnTo>
                      <a:lnTo>
                        <a:pt x="384" y="206"/>
                      </a:lnTo>
                      <a:lnTo>
                        <a:pt x="382" y="206"/>
                      </a:lnTo>
                      <a:lnTo>
                        <a:pt x="382" y="205"/>
                      </a:lnTo>
                      <a:lnTo>
                        <a:pt x="386" y="205"/>
                      </a:lnTo>
                      <a:lnTo>
                        <a:pt x="389" y="204"/>
                      </a:lnTo>
                      <a:lnTo>
                        <a:pt x="389" y="197"/>
                      </a:lnTo>
                      <a:lnTo>
                        <a:pt x="386" y="193"/>
                      </a:lnTo>
                      <a:lnTo>
                        <a:pt x="385" y="186"/>
                      </a:lnTo>
                      <a:lnTo>
                        <a:pt x="386" y="182"/>
                      </a:lnTo>
                      <a:lnTo>
                        <a:pt x="386" y="181"/>
                      </a:lnTo>
                      <a:lnTo>
                        <a:pt x="385" y="178"/>
                      </a:lnTo>
                      <a:lnTo>
                        <a:pt x="385" y="177"/>
                      </a:lnTo>
                      <a:lnTo>
                        <a:pt x="386" y="175"/>
                      </a:lnTo>
                      <a:lnTo>
                        <a:pt x="385" y="174"/>
                      </a:lnTo>
                      <a:lnTo>
                        <a:pt x="382" y="175"/>
                      </a:lnTo>
                      <a:lnTo>
                        <a:pt x="381" y="174"/>
                      </a:lnTo>
                      <a:lnTo>
                        <a:pt x="388" y="171"/>
                      </a:lnTo>
                      <a:lnTo>
                        <a:pt x="388" y="170"/>
                      </a:lnTo>
                      <a:lnTo>
                        <a:pt x="385" y="170"/>
                      </a:lnTo>
                      <a:lnTo>
                        <a:pt x="382" y="169"/>
                      </a:lnTo>
                      <a:lnTo>
                        <a:pt x="376" y="169"/>
                      </a:lnTo>
                      <a:lnTo>
                        <a:pt x="374" y="169"/>
                      </a:lnTo>
                      <a:lnTo>
                        <a:pt x="380" y="170"/>
                      </a:lnTo>
                      <a:lnTo>
                        <a:pt x="380" y="173"/>
                      </a:lnTo>
                      <a:lnTo>
                        <a:pt x="378" y="173"/>
                      </a:lnTo>
                      <a:lnTo>
                        <a:pt x="377" y="173"/>
                      </a:lnTo>
                      <a:lnTo>
                        <a:pt x="376" y="171"/>
                      </a:lnTo>
                      <a:lnTo>
                        <a:pt x="370" y="171"/>
                      </a:lnTo>
                      <a:lnTo>
                        <a:pt x="373" y="170"/>
                      </a:lnTo>
                      <a:lnTo>
                        <a:pt x="371" y="165"/>
                      </a:lnTo>
                      <a:lnTo>
                        <a:pt x="370" y="163"/>
                      </a:lnTo>
                      <a:lnTo>
                        <a:pt x="367" y="166"/>
                      </a:lnTo>
                      <a:lnTo>
                        <a:pt x="366" y="162"/>
                      </a:lnTo>
                      <a:lnTo>
                        <a:pt x="363" y="163"/>
                      </a:lnTo>
                      <a:lnTo>
                        <a:pt x="358" y="155"/>
                      </a:lnTo>
                      <a:lnTo>
                        <a:pt x="355" y="152"/>
                      </a:lnTo>
                      <a:lnTo>
                        <a:pt x="354" y="151"/>
                      </a:lnTo>
                      <a:lnTo>
                        <a:pt x="355" y="148"/>
                      </a:lnTo>
                      <a:lnTo>
                        <a:pt x="357" y="146"/>
                      </a:lnTo>
                      <a:lnTo>
                        <a:pt x="359" y="143"/>
                      </a:lnTo>
                      <a:lnTo>
                        <a:pt x="361" y="139"/>
                      </a:lnTo>
                      <a:lnTo>
                        <a:pt x="362" y="140"/>
                      </a:lnTo>
                      <a:lnTo>
                        <a:pt x="362" y="143"/>
                      </a:lnTo>
                      <a:lnTo>
                        <a:pt x="362" y="144"/>
                      </a:lnTo>
                      <a:lnTo>
                        <a:pt x="363" y="147"/>
                      </a:lnTo>
                      <a:lnTo>
                        <a:pt x="363" y="148"/>
                      </a:lnTo>
                      <a:lnTo>
                        <a:pt x="367" y="151"/>
                      </a:lnTo>
                      <a:lnTo>
                        <a:pt x="369" y="151"/>
                      </a:lnTo>
                      <a:lnTo>
                        <a:pt x="369" y="152"/>
                      </a:lnTo>
                      <a:lnTo>
                        <a:pt x="370" y="155"/>
                      </a:lnTo>
                      <a:lnTo>
                        <a:pt x="380" y="158"/>
                      </a:lnTo>
                      <a:lnTo>
                        <a:pt x="381" y="159"/>
                      </a:lnTo>
                      <a:lnTo>
                        <a:pt x="381" y="161"/>
                      </a:lnTo>
                      <a:lnTo>
                        <a:pt x="378" y="161"/>
                      </a:lnTo>
                      <a:lnTo>
                        <a:pt x="377" y="162"/>
                      </a:lnTo>
                      <a:lnTo>
                        <a:pt x="378" y="163"/>
                      </a:lnTo>
                      <a:lnTo>
                        <a:pt x="378" y="165"/>
                      </a:lnTo>
                      <a:lnTo>
                        <a:pt x="380" y="166"/>
                      </a:lnTo>
                      <a:lnTo>
                        <a:pt x="381" y="165"/>
                      </a:lnTo>
                      <a:lnTo>
                        <a:pt x="384" y="163"/>
                      </a:lnTo>
                      <a:lnTo>
                        <a:pt x="389" y="163"/>
                      </a:lnTo>
                      <a:lnTo>
                        <a:pt x="392" y="166"/>
                      </a:lnTo>
                      <a:lnTo>
                        <a:pt x="393" y="167"/>
                      </a:lnTo>
                      <a:lnTo>
                        <a:pt x="394" y="170"/>
                      </a:lnTo>
                      <a:lnTo>
                        <a:pt x="394" y="171"/>
                      </a:lnTo>
                      <a:lnTo>
                        <a:pt x="394" y="173"/>
                      </a:lnTo>
                      <a:lnTo>
                        <a:pt x="397" y="174"/>
                      </a:lnTo>
                      <a:lnTo>
                        <a:pt x="400" y="175"/>
                      </a:lnTo>
                      <a:lnTo>
                        <a:pt x="401" y="175"/>
                      </a:lnTo>
                      <a:lnTo>
                        <a:pt x="405" y="177"/>
                      </a:lnTo>
                      <a:lnTo>
                        <a:pt x="407" y="175"/>
                      </a:lnTo>
                      <a:lnTo>
                        <a:pt x="408" y="173"/>
                      </a:lnTo>
                      <a:lnTo>
                        <a:pt x="411" y="173"/>
                      </a:lnTo>
                      <a:lnTo>
                        <a:pt x="411" y="171"/>
                      </a:lnTo>
                      <a:lnTo>
                        <a:pt x="409" y="170"/>
                      </a:lnTo>
                      <a:lnTo>
                        <a:pt x="415" y="166"/>
                      </a:lnTo>
                      <a:lnTo>
                        <a:pt x="417" y="163"/>
                      </a:lnTo>
                      <a:lnTo>
                        <a:pt x="419" y="163"/>
                      </a:lnTo>
                      <a:lnTo>
                        <a:pt x="425" y="159"/>
                      </a:lnTo>
                      <a:lnTo>
                        <a:pt x="424" y="157"/>
                      </a:lnTo>
                      <a:lnTo>
                        <a:pt x="425" y="155"/>
                      </a:lnTo>
                      <a:lnTo>
                        <a:pt x="428" y="155"/>
                      </a:lnTo>
                      <a:lnTo>
                        <a:pt x="431" y="154"/>
                      </a:lnTo>
                      <a:lnTo>
                        <a:pt x="434" y="146"/>
                      </a:lnTo>
                      <a:lnTo>
                        <a:pt x="434" y="143"/>
                      </a:lnTo>
                      <a:lnTo>
                        <a:pt x="431" y="140"/>
                      </a:lnTo>
                      <a:lnTo>
                        <a:pt x="430" y="139"/>
                      </a:lnTo>
                      <a:lnTo>
                        <a:pt x="427" y="138"/>
                      </a:lnTo>
                      <a:lnTo>
                        <a:pt x="425" y="135"/>
                      </a:lnTo>
                      <a:lnTo>
                        <a:pt x="428" y="130"/>
                      </a:lnTo>
                      <a:lnTo>
                        <a:pt x="428" y="128"/>
                      </a:lnTo>
                      <a:lnTo>
                        <a:pt x="425" y="127"/>
                      </a:lnTo>
                      <a:lnTo>
                        <a:pt x="425" y="125"/>
                      </a:lnTo>
                      <a:lnTo>
                        <a:pt x="430" y="127"/>
                      </a:lnTo>
                      <a:lnTo>
                        <a:pt x="431" y="128"/>
                      </a:lnTo>
                      <a:lnTo>
                        <a:pt x="431" y="131"/>
                      </a:lnTo>
                      <a:lnTo>
                        <a:pt x="432" y="131"/>
                      </a:lnTo>
                      <a:lnTo>
                        <a:pt x="434" y="134"/>
                      </a:lnTo>
                      <a:lnTo>
                        <a:pt x="434" y="135"/>
                      </a:lnTo>
                      <a:lnTo>
                        <a:pt x="435" y="138"/>
                      </a:lnTo>
                      <a:lnTo>
                        <a:pt x="442" y="138"/>
                      </a:lnTo>
                      <a:lnTo>
                        <a:pt x="450" y="139"/>
                      </a:lnTo>
                      <a:lnTo>
                        <a:pt x="454" y="140"/>
                      </a:lnTo>
                      <a:lnTo>
                        <a:pt x="459" y="142"/>
                      </a:lnTo>
                      <a:lnTo>
                        <a:pt x="463" y="142"/>
                      </a:lnTo>
                      <a:lnTo>
                        <a:pt x="470" y="140"/>
                      </a:lnTo>
                      <a:lnTo>
                        <a:pt x="475" y="140"/>
                      </a:lnTo>
                      <a:lnTo>
                        <a:pt x="479" y="140"/>
                      </a:lnTo>
                      <a:lnTo>
                        <a:pt x="483" y="139"/>
                      </a:lnTo>
                      <a:lnTo>
                        <a:pt x="488" y="139"/>
                      </a:lnTo>
                      <a:lnTo>
                        <a:pt x="489" y="138"/>
                      </a:lnTo>
                      <a:lnTo>
                        <a:pt x="489" y="135"/>
                      </a:lnTo>
                      <a:lnTo>
                        <a:pt x="488" y="134"/>
                      </a:lnTo>
                      <a:lnTo>
                        <a:pt x="490" y="131"/>
                      </a:lnTo>
                      <a:lnTo>
                        <a:pt x="489" y="128"/>
                      </a:lnTo>
                      <a:lnTo>
                        <a:pt x="489" y="124"/>
                      </a:lnTo>
                      <a:lnTo>
                        <a:pt x="486" y="124"/>
                      </a:lnTo>
                      <a:lnTo>
                        <a:pt x="485" y="123"/>
                      </a:lnTo>
                      <a:lnTo>
                        <a:pt x="482" y="120"/>
                      </a:lnTo>
                      <a:lnTo>
                        <a:pt x="481" y="119"/>
                      </a:lnTo>
                      <a:lnTo>
                        <a:pt x="481" y="117"/>
                      </a:lnTo>
                      <a:lnTo>
                        <a:pt x="481" y="116"/>
                      </a:lnTo>
                      <a:lnTo>
                        <a:pt x="482" y="115"/>
                      </a:lnTo>
                      <a:lnTo>
                        <a:pt x="481" y="112"/>
                      </a:lnTo>
                      <a:lnTo>
                        <a:pt x="475" y="112"/>
                      </a:lnTo>
                      <a:lnTo>
                        <a:pt x="474" y="111"/>
                      </a:lnTo>
                      <a:lnTo>
                        <a:pt x="470" y="111"/>
                      </a:lnTo>
                      <a:lnTo>
                        <a:pt x="467" y="108"/>
                      </a:lnTo>
                      <a:lnTo>
                        <a:pt x="465" y="105"/>
                      </a:lnTo>
                      <a:lnTo>
                        <a:pt x="465" y="104"/>
                      </a:lnTo>
                      <a:lnTo>
                        <a:pt x="465" y="102"/>
                      </a:lnTo>
                      <a:lnTo>
                        <a:pt x="467" y="102"/>
                      </a:lnTo>
                      <a:lnTo>
                        <a:pt x="471" y="102"/>
                      </a:lnTo>
                      <a:lnTo>
                        <a:pt x="474" y="101"/>
                      </a:lnTo>
                      <a:lnTo>
                        <a:pt x="481" y="94"/>
                      </a:lnTo>
                      <a:lnTo>
                        <a:pt x="479" y="92"/>
                      </a:lnTo>
                      <a:lnTo>
                        <a:pt x="479" y="90"/>
                      </a:lnTo>
                      <a:lnTo>
                        <a:pt x="479" y="89"/>
                      </a:lnTo>
                      <a:lnTo>
                        <a:pt x="474" y="85"/>
                      </a:lnTo>
                      <a:lnTo>
                        <a:pt x="471" y="84"/>
                      </a:lnTo>
                      <a:lnTo>
                        <a:pt x="470" y="84"/>
                      </a:lnTo>
                      <a:lnTo>
                        <a:pt x="469" y="82"/>
                      </a:lnTo>
                      <a:lnTo>
                        <a:pt x="466" y="82"/>
                      </a:lnTo>
                      <a:lnTo>
                        <a:pt x="465" y="80"/>
                      </a:lnTo>
                      <a:lnTo>
                        <a:pt x="463" y="75"/>
                      </a:lnTo>
                      <a:lnTo>
                        <a:pt x="463" y="74"/>
                      </a:lnTo>
                      <a:lnTo>
                        <a:pt x="462" y="70"/>
                      </a:lnTo>
                      <a:lnTo>
                        <a:pt x="463" y="69"/>
                      </a:lnTo>
                      <a:lnTo>
                        <a:pt x="463" y="67"/>
                      </a:lnTo>
                      <a:lnTo>
                        <a:pt x="462" y="65"/>
                      </a:lnTo>
                      <a:lnTo>
                        <a:pt x="462" y="61"/>
                      </a:lnTo>
                      <a:lnTo>
                        <a:pt x="462" y="59"/>
                      </a:lnTo>
                      <a:lnTo>
                        <a:pt x="459" y="55"/>
                      </a:lnTo>
                      <a:lnTo>
                        <a:pt x="457" y="54"/>
                      </a:lnTo>
                      <a:lnTo>
                        <a:pt x="458" y="53"/>
                      </a:lnTo>
                      <a:lnTo>
                        <a:pt x="459" y="50"/>
                      </a:lnTo>
                      <a:lnTo>
                        <a:pt x="458" y="47"/>
                      </a:lnTo>
                      <a:lnTo>
                        <a:pt x="457" y="40"/>
                      </a:lnTo>
                      <a:lnTo>
                        <a:pt x="454" y="39"/>
                      </a:lnTo>
                      <a:lnTo>
                        <a:pt x="452" y="38"/>
                      </a:lnTo>
                      <a:lnTo>
                        <a:pt x="452" y="35"/>
                      </a:lnTo>
                      <a:lnTo>
                        <a:pt x="451" y="32"/>
                      </a:lnTo>
                      <a:lnTo>
                        <a:pt x="448" y="30"/>
                      </a:lnTo>
                      <a:lnTo>
                        <a:pt x="450" y="20"/>
                      </a:lnTo>
                      <a:lnTo>
                        <a:pt x="444" y="20"/>
                      </a:lnTo>
                      <a:lnTo>
                        <a:pt x="442" y="20"/>
                      </a:lnTo>
                      <a:lnTo>
                        <a:pt x="439" y="19"/>
                      </a:lnTo>
                      <a:lnTo>
                        <a:pt x="435" y="16"/>
                      </a:lnTo>
                      <a:lnTo>
                        <a:pt x="432" y="16"/>
                      </a:lnTo>
                      <a:lnTo>
                        <a:pt x="428" y="16"/>
                      </a:lnTo>
                      <a:lnTo>
                        <a:pt x="419" y="15"/>
                      </a:lnTo>
                      <a:lnTo>
                        <a:pt x="408" y="15"/>
                      </a:lnTo>
                      <a:lnTo>
                        <a:pt x="404" y="13"/>
                      </a:lnTo>
                      <a:lnTo>
                        <a:pt x="401" y="12"/>
                      </a:lnTo>
                      <a:lnTo>
                        <a:pt x="397" y="8"/>
                      </a:lnTo>
                      <a:lnTo>
                        <a:pt x="394" y="4"/>
                      </a:lnTo>
                      <a:lnTo>
                        <a:pt x="394" y="1"/>
                      </a:lnTo>
                      <a:lnTo>
                        <a:pt x="393" y="0"/>
                      </a:lnTo>
                      <a:lnTo>
                        <a:pt x="389" y="0"/>
                      </a:lnTo>
                      <a:lnTo>
                        <a:pt x="386" y="1"/>
                      </a:lnTo>
                      <a:lnTo>
                        <a:pt x="385" y="3"/>
                      </a:lnTo>
                      <a:lnTo>
                        <a:pt x="385" y="5"/>
                      </a:lnTo>
                      <a:lnTo>
                        <a:pt x="382" y="7"/>
                      </a:lnTo>
                      <a:lnTo>
                        <a:pt x="384" y="7"/>
                      </a:lnTo>
                      <a:lnTo>
                        <a:pt x="385" y="7"/>
                      </a:lnTo>
                      <a:lnTo>
                        <a:pt x="386" y="8"/>
                      </a:lnTo>
                      <a:lnTo>
                        <a:pt x="386" y="9"/>
                      </a:lnTo>
                      <a:lnTo>
                        <a:pt x="385" y="11"/>
                      </a:lnTo>
                      <a:lnTo>
                        <a:pt x="386" y="12"/>
                      </a:lnTo>
                      <a:lnTo>
                        <a:pt x="392" y="12"/>
                      </a:lnTo>
                      <a:lnTo>
                        <a:pt x="394" y="13"/>
                      </a:lnTo>
                      <a:lnTo>
                        <a:pt x="400" y="13"/>
                      </a:lnTo>
                      <a:lnTo>
                        <a:pt x="401" y="16"/>
                      </a:lnTo>
                      <a:lnTo>
                        <a:pt x="405" y="20"/>
                      </a:lnTo>
                      <a:lnTo>
                        <a:pt x="411" y="26"/>
                      </a:lnTo>
                      <a:lnTo>
                        <a:pt x="411" y="27"/>
                      </a:lnTo>
                      <a:lnTo>
                        <a:pt x="409" y="27"/>
                      </a:lnTo>
                      <a:lnTo>
                        <a:pt x="405" y="24"/>
                      </a:lnTo>
                      <a:lnTo>
                        <a:pt x="405" y="27"/>
                      </a:lnTo>
                      <a:lnTo>
                        <a:pt x="405" y="30"/>
                      </a:lnTo>
                      <a:lnTo>
                        <a:pt x="409" y="35"/>
                      </a:lnTo>
                      <a:lnTo>
                        <a:pt x="413" y="39"/>
                      </a:lnTo>
                      <a:lnTo>
                        <a:pt x="417" y="48"/>
                      </a:lnTo>
                      <a:lnTo>
                        <a:pt x="416" y="54"/>
                      </a:lnTo>
                      <a:lnTo>
                        <a:pt x="417" y="55"/>
                      </a:lnTo>
                      <a:lnTo>
                        <a:pt x="416" y="58"/>
                      </a:lnTo>
                      <a:lnTo>
                        <a:pt x="415" y="61"/>
                      </a:lnTo>
                      <a:lnTo>
                        <a:pt x="416" y="62"/>
                      </a:lnTo>
                      <a:lnTo>
                        <a:pt x="419" y="65"/>
                      </a:lnTo>
                      <a:lnTo>
                        <a:pt x="421" y="73"/>
                      </a:lnTo>
                      <a:lnTo>
                        <a:pt x="420" y="77"/>
                      </a:lnTo>
                      <a:lnTo>
                        <a:pt x="419" y="80"/>
                      </a:lnTo>
                      <a:lnTo>
                        <a:pt x="420" y="84"/>
                      </a:lnTo>
                      <a:lnTo>
                        <a:pt x="423" y="82"/>
                      </a:lnTo>
                      <a:lnTo>
                        <a:pt x="423" y="84"/>
                      </a:lnTo>
                      <a:lnTo>
                        <a:pt x="421" y="85"/>
                      </a:lnTo>
                      <a:lnTo>
                        <a:pt x="419" y="86"/>
                      </a:lnTo>
                      <a:lnTo>
                        <a:pt x="417" y="88"/>
                      </a:lnTo>
                      <a:lnTo>
                        <a:pt x="415" y="89"/>
                      </a:lnTo>
                      <a:lnTo>
                        <a:pt x="413" y="89"/>
                      </a:lnTo>
                      <a:lnTo>
                        <a:pt x="412" y="88"/>
                      </a:lnTo>
                      <a:lnTo>
                        <a:pt x="409" y="85"/>
                      </a:lnTo>
                      <a:lnTo>
                        <a:pt x="408" y="84"/>
                      </a:lnTo>
                      <a:lnTo>
                        <a:pt x="409" y="80"/>
                      </a:lnTo>
                      <a:lnTo>
                        <a:pt x="408" y="73"/>
                      </a:lnTo>
                      <a:lnTo>
                        <a:pt x="409" y="70"/>
                      </a:lnTo>
                      <a:lnTo>
                        <a:pt x="409" y="66"/>
                      </a:lnTo>
                      <a:lnTo>
                        <a:pt x="409" y="62"/>
                      </a:lnTo>
                      <a:lnTo>
                        <a:pt x="411" y="61"/>
                      </a:lnTo>
                      <a:lnTo>
                        <a:pt x="411" y="59"/>
                      </a:lnTo>
                      <a:lnTo>
                        <a:pt x="393" y="59"/>
                      </a:lnTo>
                      <a:lnTo>
                        <a:pt x="386" y="65"/>
                      </a:lnTo>
                      <a:lnTo>
                        <a:pt x="386" y="67"/>
                      </a:lnTo>
                      <a:lnTo>
                        <a:pt x="384" y="70"/>
                      </a:lnTo>
                      <a:lnTo>
                        <a:pt x="384" y="71"/>
                      </a:lnTo>
                      <a:lnTo>
                        <a:pt x="382" y="74"/>
                      </a:lnTo>
                      <a:lnTo>
                        <a:pt x="380" y="74"/>
                      </a:lnTo>
                      <a:lnTo>
                        <a:pt x="376" y="75"/>
                      </a:lnTo>
                      <a:lnTo>
                        <a:pt x="373" y="77"/>
                      </a:lnTo>
                      <a:lnTo>
                        <a:pt x="370" y="78"/>
                      </a:lnTo>
                      <a:lnTo>
                        <a:pt x="366" y="81"/>
                      </a:lnTo>
                      <a:lnTo>
                        <a:pt x="363" y="82"/>
                      </a:lnTo>
                      <a:lnTo>
                        <a:pt x="361" y="86"/>
                      </a:lnTo>
                      <a:lnTo>
                        <a:pt x="358" y="89"/>
                      </a:lnTo>
                      <a:lnTo>
                        <a:pt x="353" y="90"/>
                      </a:lnTo>
                      <a:lnTo>
                        <a:pt x="350" y="93"/>
                      </a:lnTo>
                      <a:lnTo>
                        <a:pt x="344" y="98"/>
                      </a:lnTo>
                      <a:lnTo>
                        <a:pt x="342" y="98"/>
                      </a:lnTo>
                      <a:lnTo>
                        <a:pt x="339" y="100"/>
                      </a:lnTo>
                      <a:lnTo>
                        <a:pt x="338" y="102"/>
                      </a:lnTo>
                      <a:lnTo>
                        <a:pt x="334" y="113"/>
                      </a:lnTo>
                      <a:lnTo>
                        <a:pt x="334" y="116"/>
                      </a:lnTo>
                      <a:lnTo>
                        <a:pt x="330" y="117"/>
                      </a:lnTo>
                      <a:lnTo>
                        <a:pt x="326" y="119"/>
                      </a:lnTo>
                      <a:lnTo>
                        <a:pt x="324" y="120"/>
                      </a:lnTo>
                      <a:lnTo>
                        <a:pt x="323" y="121"/>
                      </a:lnTo>
                      <a:lnTo>
                        <a:pt x="319" y="123"/>
                      </a:lnTo>
                      <a:lnTo>
                        <a:pt x="315" y="124"/>
                      </a:lnTo>
                      <a:lnTo>
                        <a:pt x="313" y="125"/>
                      </a:lnTo>
                      <a:lnTo>
                        <a:pt x="311" y="131"/>
                      </a:lnTo>
                      <a:lnTo>
                        <a:pt x="309" y="136"/>
                      </a:lnTo>
                      <a:lnTo>
                        <a:pt x="308" y="138"/>
                      </a:lnTo>
                      <a:lnTo>
                        <a:pt x="307" y="142"/>
                      </a:lnTo>
                      <a:lnTo>
                        <a:pt x="307" y="144"/>
                      </a:lnTo>
                      <a:lnTo>
                        <a:pt x="300" y="144"/>
                      </a:lnTo>
                      <a:lnTo>
                        <a:pt x="299" y="148"/>
                      </a:lnTo>
                      <a:lnTo>
                        <a:pt x="296" y="150"/>
                      </a:lnTo>
                      <a:lnTo>
                        <a:pt x="296" y="155"/>
                      </a:lnTo>
                      <a:lnTo>
                        <a:pt x="295" y="155"/>
                      </a:lnTo>
                      <a:lnTo>
                        <a:pt x="292" y="158"/>
                      </a:lnTo>
                      <a:lnTo>
                        <a:pt x="292" y="162"/>
                      </a:lnTo>
                      <a:lnTo>
                        <a:pt x="292" y="166"/>
                      </a:lnTo>
                      <a:lnTo>
                        <a:pt x="293" y="169"/>
                      </a:lnTo>
                      <a:lnTo>
                        <a:pt x="295" y="170"/>
                      </a:lnTo>
                      <a:lnTo>
                        <a:pt x="296" y="171"/>
                      </a:lnTo>
                      <a:lnTo>
                        <a:pt x="296" y="174"/>
                      </a:lnTo>
                      <a:lnTo>
                        <a:pt x="295" y="177"/>
                      </a:lnTo>
                      <a:lnTo>
                        <a:pt x="295" y="182"/>
                      </a:lnTo>
                      <a:lnTo>
                        <a:pt x="292" y="188"/>
                      </a:lnTo>
                      <a:lnTo>
                        <a:pt x="292" y="190"/>
                      </a:lnTo>
                      <a:lnTo>
                        <a:pt x="290" y="193"/>
                      </a:lnTo>
                      <a:lnTo>
                        <a:pt x="288" y="196"/>
                      </a:lnTo>
                      <a:lnTo>
                        <a:pt x="284" y="196"/>
                      </a:lnTo>
                      <a:lnTo>
                        <a:pt x="280" y="198"/>
                      </a:lnTo>
                      <a:lnTo>
                        <a:pt x="277" y="198"/>
                      </a:lnTo>
                      <a:lnTo>
                        <a:pt x="273" y="198"/>
                      </a:lnTo>
                      <a:lnTo>
                        <a:pt x="269" y="202"/>
                      </a:lnTo>
                      <a:lnTo>
                        <a:pt x="270" y="205"/>
                      </a:lnTo>
                      <a:lnTo>
                        <a:pt x="269" y="206"/>
                      </a:lnTo>
                      <a:lnTo>
                        <a:pt x="268" y="204"/>
                      </a:lnTo>
                      <a:lnTo>
                        <a:pt x="265" y="202"/>
                      </a:lnTo>
                      <a:lnTo>
                        <a:pt x="262" y="202"/>
                      </a:lnTo>
                      <a:lnTo>
                        <a:pt x="259" y="204"/>
                      </a:lnTo>
                      <a:lnTo>
                        <a:pt x="255" y="205"/>
                      </a:lnTo>
                      <a:lnTo>
                        <a:pt x="251" y="206"/>
                      </a:lnTo>
                      <a:lnTo>
                        <a:pt x="246" y="209"/>
                      </a:lnTo>
                      <a:lnTo>
                        <a:pt x="242" y="212"/>
                      </a:lnTo>
                      <a:lnTo>
                        <a:pt x="236" y="213"/>
                      </a:lnTo>
                      <a:lnTo>
                        <a:pt x="234" y="215"/>
                      </a:lnTo>
                      <a:lnTo>
                        <a:pt x="231" y="216"/>
                      </a:lnTo>
                      <a:lnTo>
                        <a:pt x="230" y="216"/>
                      </a:lnTo>
                      <a:lnTo>
                        <a:pt x="230" y="213"/>
                      </a:lnTo>
                      <a:lnTo>
                        <a:pt x="230" y="212"/>
                      </a:lnTo>
                      <a:lnTo>
                        <a:pt x="231" y="209"/>
                      </a:lnTo>
                      <a:lnTo>
                        <a:pt x="234" y="205"/>
                      </a:lnTo>
                      <a:lnTo>
                        <a:pt x="236" y="204"/>
                      </a:lnTo>
                      <a:lnTo>
                        <a:pt x="234" y="204"/>
                      </a:lnTo>
                      <a:lnTo>
                        <a:pt x="223" y="206"/>
                      </a:lnTo>
                      <a:lnTo>
                        <a:pt x="216" y="209"/>
                      </a:lnTo>
                      <a:lnTo>
                        <a:pt x="216" y="211"/>
                      </a:lnTo>
                      <a:lnTo>
                        <a:pt x="215" y="215"/>
                      </a:lnTo>
                      <a:lnTo>
                        <a:pt x="207" y="220"/>
                      </a:lnTo>
                      <a:lnTo>
                        <a:pt x="205" y="219"/>
                      </a:lnTo>
                      <a:lnTo>
                        <a:pt x="204" y="219"/>
                      </a:lnTo>
                      <a:lnTo>
                        <a:pt x="199" y="220"/>
                      </a:lnTo>
                      <a:lnTo>
                        <a:pt x="193" y="223"/>
                      </a:lnTo>
                      <a:lnTo>
                        <a:pt x="189" y="224"/>
                      </a:lnTo>
                      <a:lnTo>
                        <a:pt x="184" y="225"/>
                      </a:lnTo>
                      <a:lnTo>
                        <a:pt x="176" y="227"/>
                      </a:lnTo>
                      <a:lnTo>
                        <a:pt x="173" y="227"/>
                      </a:lnTo>
                      <a:lnTo>
                        <a:pt x="173" y="228"/>
                      </a:lnTo>
                      <a:lnTo>
                        <a:pt x="172" y="231"/>
                      </a:lnTo>
                      <a:lnTo>
                        <a:pt x="173" y="235"/>
                      </a:lnTo>
                      <a:lnTo>
                        <a:pt x="172" y="238"/>
                      </a:lnTo>
                      <a:lnTo>
                        <a:pt x="169" y="243"/>
                      </a:lnTo>
                      <a:lnTo>
                        <a:pt x="166" y="246"/>
                      </a:lnTo>
                      <a:lnTo>
                        <a:pt x="164" y="247"/>
                      </a:lnTo>
                      <a:lnTo>
                        <a:pt x="160" y="250"/>
                      </a:lnTo>
                      <a:lnTo>
                        <a:pt x="154" y="251"/>
                      </a:lnTo>
                      <a:lnTo>
                        <a:pt x="154" y="252"/>
                      </a:lnTo>
                      <a:lnTo>
                        <a:pt x="153" y="252"/>
                      </a:lnTo>
                      <a:lnTo>
                        <a:pt x="151" y="252"/>
                      </a:lnTo>
                      <a:lnTo>
                        <a:pt x="146" y="252"/>
                      </a:lnTo>
                      <a:lnTo>
                        <a:pt x="139" y="252"/>
                      </a:lnTo>
                      <a:lnTo>
                        <a:pt x="139" y="254"/>
                      </a:lnTo>
                      <a:lnTo>
                        <a:pt x="134" y="262"/>
                      </a:lnTo>
                      <a:lnTo>
                        <a:pt x="134" y="263"/>
                      </a:lnTo>
                      <a:lnTo>
                        <a:pt x="137" y="266"/>
                      </a:lnTo>
                      <a:lnTo>
                        <a:pt x="131" y="266"/>
                      </a:lnTo>
                      <a:lnTo>
                        <a:pt x="133" y="269"/>
                      </a:lnTo>
                      <a:lnTo>
                        <a:pt x="133" y="270"/>
                      </a:lnTo>
                      <a:lnTo>
                        <a:pt x="131" y="271"/>
                      </a:lnTo>
                      <a:lnTo>
                        <a:pt x="126" y="271"/>
                      </a:lnTo>
                      <a:lnTo>
                        <a:pt x="126" y="273"/>
                      </a:lnTo>
                      <a:lnTo>
                        <a:pt x="123" y="277"/>
                      </a:lnTo>
                      <a:lnTo>
                        <a:pt x="119" y="279"/>
                      </a:lnTo>
                      <a:lnTo>
                        <a:pt x="116" y="281"/>
                      </a:lnTo>
                      <a:lnTo>
                        <a:pt x="107" y="290"/>
                      </a:lnTo>
                      <a:lnTo>
                        <a:pt x="104" y="293"/>
                      </a:lnTo>
                      <a:lnTo>
                        <a:pt x="102" y="293"/>
                      </a:lnTo>
                      <a:lnTo>
                        <a:pt x="95" y="300"/>
                      </a:lnTo>
                      <a:lnTo>
                        <a:pt x="91" y="305"/>
                      </a:lnTo>
                      <a:lnTo>
                        <a:pt x="92" y="308"/>
                      </a:lnTo>
                      <a:lnTo>
                        <a:pt x="91" y="316"/>
                      </a:lnTo>
                      <a:lnTo>
                        <a:pt x="89" y="320"/>
                      </a:lnTo>
                      <a:lnTo>
                        <a:pt x="85" y="323"/>
                      </a:lnTo>
                      <a:lnTo>
                        <a:pt x="81" y="328"/>
                      </a:lnTo>
                      <a:lnTo>
                        <a:pt x="79" y="331"/>
                      </a:lnTo>
                      <a:lnTo>
                        <a:pt x="73" y="333"/>
                      </a:lnTo>
                      <a:lnTo>
                        <a:pt x="70" y="336"/>
                      </a:lnTo>
                      <a:lnTo>
                        <a:pt x="65" y="343"/>
                      </a:lnTo>
                      <a:lnTo>
                        <a:pt x="65" y="344"/>
                      </a:lnTo>
                      <a:lnTo>
                        <a:pt x="64" y="347"/>
                      </a:lnTo>
                      <a:lnTo>
                        <a:pt x="60" y="348"/>
                      </a:lnTo>
                      <a:lnTo>
                        <a:pt x="58" y="350"/>
                      </a:lnTo>
                      <a:lnTo>
                        <a:pt x="54" y="354"/>
                      </a:lnTo>
                      <a:lnTo>
                        <a:pt x="53" y="355"/>
                      </a:lnTo>
                      <a:lnTo>
                        <a:pt x="53" y="358"/>
                      </a:lnTo>
                      <a:lnTo>
                        <a:pt x="52" y="359"/>
                      </a:lnTo>
                      <a:lnTo>
                        <a:pt x="48" y="363"/>
                      </a:lnTo>
                      <a:lnTo>
                        <a:pt x="42" y="370"/>
                      </a:lnTo>
                      <a:lnTo>
                        <a:pt x="41" y="375"/>
                      </a:lnTo>
                      <a:lnTo>
                        <a:pt x="39" y="377"/>
                      </a:lnTo>
                      <a:lnTo>
                        <a:pt x="37" y="378"/>
                      </a:lnTo>
                      <a:lnTo>
                        <a:pt x="30" y="389"/>
                      </a:lnTo>
                      <a:lnTo>
                        <a:pt x="29" y="390"/>
                      </a:lnTo>
                      <a:lnTo>
                        <a:pt x="27" y="391"/>
                      </a:lnTo>
                      <a:lnTo>
                        <a:pt x="29" y="393"/>
                      </a:lnTo>
                      <a:lnTo>
                        <a:pt x="30" y="394"/>
                      </a:lnTo>
                      <a:lnTo>
                        <a:pt x="31" y="398"/>
                      </a:lnTo>
                      <a:lnTo>
                        <a:pt x="33" y="402"/>
                      </a:lnTo>
                      <a:lnTo>
                        <a:pt x="34" y="404"/>
                      </a:lnTo>
                      <a:lnTo>
                        <a:pt x="49" y="404"/>
                      </a:lnTo>
                      <a:lnTo>
                        <a:pt x="50" y="404"/>
                      </a:lnTo>
                      <a:lnTo>
                        <a:pt x="52" y="402"/>
                      </a:lnTo>
                      <a:lnTo>
                        <a:pt x="53" y="402"/>
                      </a:lnTo>
                      <a:lnTo>
                        <a:pt x="60" y="402"/>
                      </a:lnTo>
                      <a:lnTo>
                        <a:pt x="69" y="406"/>
                      </a:lnTo>
                      <a:lnTo>
                        <a:pt x="75" y="406"/>
                      </a:lnTo>
                      <a:lnTo>
                        <a:pt x="76" y="405"/>
                      </a:lnTo>
                      <a:lnTo>
                        <a:pt x="76" y="404"/>
                      </a:lnTo>
                      <a:lnTo>
                        <a:pt x="77" y="402"/>
                      </a:lnTo>
                      <a:lnTo>
                        <a:pt x="83" y="401"/>
                      </a:lnTo>
                      <a:lnTo>
                        <a:pt x="84" y="402"/>
                      </a:lnTo>
                      <a:lnTo>
                        <a:pt x="85" y="404"/>
                      </a:lnTo>
                      <a:lnTo>
                        <a:pt x="84" y="405"/>
                      </a:lnTo>
                      <a:lnTo>
                        <a:pt x="79" y="405"/>
                      </a:lnTo>
                      <a:lnTo>
                        <a:pt x="77" y="405"/>
                      </a:lnTo>
                      <a:lnTo>
                        <a:pt x="77" y="406"/>
                      </a:lnTo>
                      <a:lnTo>
                        <a:pt x="77" y="409"/>
                      </a:lnTo>
                      <a:lnTo>
                        <a:pt x="79" y="412"/>
                      </a:lnTo>
                      <a:lnTo>
                        <a:pt x="84" y="413"/>
                      </a:lnTo>
                      <a:lnTo>
                        <a:pt x="92" y="414"/>
                      </a:lnTo>
                      <a:lnTo>
                        <a:pt x="99" y="412"/>
                      </a:lnTo>
                      <a:lnTo>
                        <a:pt x="99" y="409"/>
                      </a:lnTo>
                      <a:lnTo>
                        <a:pt x="104" y="401"/>
                      </a:lnTo>
                      <a:lnTo>
                        <a:pt x="107" y="397"/>
                      </a:lnTo>
                      <a:lnTo>
                        <a:pt x="122" y="393"/>
                      </a:lnTo>
                      <a:lnTo>
                        <a:pt x="127" y="391"/>
                      </a:lnTo>
                      <a:lnTo>
                        <a:pt x="127" y="389"/>
                      </a:lnTo>
                      <a:lnTo>
                        <a:pt x="130" y="387"/>
                      </a:lnTo>
                      <a:lnTo>
                        <a:pt x="138" y="386"/>
                      </a:lnTo>
                      <a:lnTo>
                        <a:pt x="150" y="383"/>
                      </a:lnTo>
                      <a:lnTo>
                        <a:pt x="177" y="373"/>
                      </a:lnTo>
                      <a:lnTo>
                        <a:pt x="178" y="373"/>
                      </a:lnTo>
                      <a:lnTo>
                        <a:pt x="181" y="374"/>
                      </a:lnTo>
                      <a:lnTo>
                        <a:pt x="183" y="370"/>
                      </a:lnTo>
                      <a:lnTo>
                        <a:pt x="184" y="369"/>
                      </a:lnTo>
                      <a:lnTo>
                        <a:pt x="187" y="367"/>
                      </a:lnTo>
                      <a:lnTo>
                        <a:pt x="192" y="367"/>
                      </a:lnTo>
                      <a:lnTo>
                        <a:pt x="197" y="367"/>
                      </a:lnTo>
                      <a:lnTo>
                        <a:pt x="199" y="366"/>
                      </a:lnTo>
                      <a:lnTo>
                        <a:pt x="203" y="364"/>
                      </a:lnTo>
                      <a:lnTo>
                        <a:pt x="203" y="362"/>
                      </a:lnTo>
                      <a:lnTo>
                        <a:pt x="204" y="362"/>
                      </a:lnTo>
                      <a:lnTo>
                        <a:pt x="208" y="362"/>
                      </a:lnTo>
                      <a:lnTo>
                        <a:pt x="211" y="359"/>
                      </a:lnTo>
                      <a:lnTo>
                        <a:pt x="215" y="356"/>
                      </a:lnTo>
                      <a:lnTo>
                        <a:pt x="216" y="354"/>
                      </a:lnTo>
                      <a:lnTo>
                        <a:pt x="220" y="355"/>
                      </a:lnTo>
                      <a:lnTo>
                        <a:pt x="220" y="352"/>
                      </a:lnTo>
                      <a:lnTo>
                        <a:pt x="222" y="352"/>
                      </a:lnTo>
                      <a:lnTo>
                        <a:pt x="224" y="351"/>
                      </a:lnTo>
                      <a:lnTo>
                        <a:pt x="226" y="352"/>
                      </a:lnTo>
                      <a:lnTo>
                        <a:pt x="222" y="356"/>
                      </a:lnTo>
                      <a:lnTo>
                        <a:pt x="223" y="358"/>
                      </a:lnTo>
                      <a:lnTo>
                        <a:pt x="224" y="360"/>
                      </a:lnTo>
                      <a:lnTo>
                        <a:pt x="219" y="363"/>
                      </a:lnTo>
                      <a:lnTo>
                        <a:pt x="210" y="370"/>
                      </a:lnTo>
                      <a:lnTo>
                        <a:pt x="207" y="371"/>
                      </a:lnTo>
                      <a:lnTo>
                        <a:pt x="199" y="378"/>
                      </a:lnTo>
                      <a:lnTo>
                        <a:pt x="192" y="379"/>
                      </a:lnTo>
                      <a:lnTo>
                        <a:pt x="187" y="383"/>
                      </a:lnTo>
                      <a:lnTo>
                        <a:pt x="174" y="391"/>
                      </a:lnTo>
                      <a:lnTo>
                        <a:pt x="173" y="391"/>
                      </a:lnTo>
                      <a:lnTo>
                        <a:pt x="170" y="393"/>
                      </a:lnTo>
                      <a:lnTo>
                        <a:pt x="166" y="391"/>
                      </a:lnTo>
                      <a:lnTo>
                        <a:pt x="161" y="393"/>
                      </a:lnTo>
                      <a:lnTo>
                        <a:pt x="157" y="396"/>
                      </a:lnTo>
                      <a:lnTo>
                        <a:pt x="150" y="397"/>
                      </a:lnTo>
                      <a:lnTo>
                        <a:pt x="145" y="398"/>
                      </a:lnTo>
                      <a:lnTo>
                        <a:pt x="135" y="398"/>
                      </a:lnTo>
                      <a:lnTo>
                        <a:pt x="131" y="400"/>
                      </a:lnTo>
                      <a:lnTo>
                        <a:pt x="130" y="400"/>
                      </a:lnTo>
                      <a:lnTo>
                        <a:pt x="115" y="406"/>
                      </a:lnTo>
                      <a:lnTo>
                        <a:pt x="106" y="410"/>
                      </a:lnTo>
                      <a:lnTo>
                        <a:pt x="103" y="413"/>
                      </a:lnTo>
                      <a:lnTo>
                        <a:pt x="100" y="417"/>
                      </a:lnTo>
                      <a:lnTo>
                        <a:pt x="93" y="418"/>
                      </a:lnTo>
                      <a:lnTo>
                        <a:pt x="88" y="418"/>
                      </a:lnTo>
                      <a:lnTo>
                        <a:pt x="84" y="420"/>
                      </a:lnTo>
                      <a:lnTo>
                        <a:pt x="80" y="418"/>
                      </a:lnTo>
                      <a:lnTo>
                        <a:pt x="76" y="420"/>
                      </a:lnTo>
                      <a:lnTo>
                        <a:pt x="70" y="420"/>
                      </a:lnTo>
                      <a:lnTo>
                        <a:pt x="64" y="420"/>
                      </a:lnTo>
                      <a:lnTo>
                        <a:pt x="61" y="416"/>
                      </a:lnTo>
                      <a:lnTo>
                        <a:pt x="58" y="417"/>
                      </a:lnTo>
                      <a:lnTo>
                        <a:pt x="52" y="414"/>
                      </a:lnTo>
                      <a:lnTo>
                        <a:pt x="45" y="414"/>
                      </a:lnTo>
                      <a:lnTo>
                        <a:pt x="41" y="413"/>
                      </a:lnTo>
                      <a:lnTo>
                        <a:pt x="37" y="414"/>
                      </a:lnTo>
                      <a:lnTo>
                        <a:pt x="37" y="417"/>
                      </a:lnTo>
                      <a:lnTo>
                        <a:pt x="35" y="427"/>
                      </a:lnTo>
                      <a:lnTo>
                        <a:pt x="31" y="427"/>
                      </a:lnTo>
                      <a:lnTo>
                        <a:pt x="30" y="429"/>
                      </a:lnTo>
                      <a:lnTo>
                        <a:pt x="29" y="429"/>
                      </a:lnTo>
                      <a:lnTo>
                        <a:pt x="29" y="428"/>
                      </a:lnTo>
                      <a:lnTo>
                        <a:pt x="27" y="427"/>
                      </a:lnTo>
                      <a:lnTo>
                        <a:pt x="26" y="429"/>
                      </a:lnTo>
                      <a:lnTo>
                        <a:pt x="23" y="429"/>
                      </a:lnTo>
                      <a:lnTo>
                        <a:pt x="22" y="428"/>
                      </a:lnTo>
                      <a:lnTo>
                        <a:pt x="23" y="427"/>
                      </a:lnTo>
                      <a:lnTo>
                        <a:pt x="16" y="425"/>
                      </a:lnTo>
                      <a:lnTo>
                        <a:pt x="12" y="424"/>
                      </a:lnTo>
                      <a:lnTo>
                        <a:pt x="10" y="423"/>
                      </a:lnTo>
                      <a:lnTo>
                        <a:pt x="4" y="421"/>
                      </a:lnTo>
                      <a:lnTo>
                        <a:pt x="3" y="421"/>
                      </a:lnTo>
                      <a:lnTo>
                        <a:pt x="3" y="420"/>
                      </a:lnTo>
                      <a:lnTo>
                        <a:pt x="2" y="420"/>
                      </a:lnTo>
                      <a:lnTo>
                        <a:pt x="0" y="418"/>
                      </a:lnTo>
                      <a:lnTo>
                        <a:pt x="0" y="416"/>
                      </a:lnTo>
                      <a:lnTo>
                        <a:pt x="2" y="414"/>
                      </a:lnTo>
                      <a:lnTo>
                        <a:pt x="4" y="412"/>
                      </a:lnTo>
                      <a:lnTo>
                        <a:pt x="3" y="410"/>
                      </a:lnTo>
                      <a:lnTo>
                        <a:pt x="3" y="409"/>
                      </a:lnTo>
                      <a:lnTo>
                        <a:pt x="3" y="406"/>
                      </a:lnTo>
                      <a:lnTo>
                        <a:pt x="3" y="405"/>
                      </a:lnTo>
                      <a:lnTo>
                        <a:pt x="4" y="405"/>
                      </a:lnTo>
                      <a:lnTo>
                        <a:pt x="7" y="405"/>
                      </a:lnTo>
                      <a:lnTo>
                        <a:pt x="7" y="404"/>
                      </a:lnTo>
                      <a:lnTo>
                        <a:pt x="8" y="404"/>
                      </a:lnTo>
                      <a:lnTo>
                        <a:pt x="8" y="397"/>
                      </a:lnTo>
                      <a:lnTo>
                        <a:pt x="11" y="387"/>
                      </a:lnTo>
                      <a:lnTo>
                        <a:pt x="15" y="382"/>
                      </a:lnTo>
                      <a:lnTo>
                        <a:pt x="19" y="375"/>
                      </a:lnTo>
                      <a:lnTo>
                        <a:pt x="21" y="371"/>
                      </a:lnTo>
                      <a:lnTo>
                        <a:pt x="22" y="369"/>
                      </a:lnTo>
                      <a:lnTo>
                        <a:pt x="26" y="363"/>
                      </a:lnTo>
                      <a:lnTo>
                        <a:pt x="31" y="355"/>
                      </a:lnTo>
                      <a:lnTo>
                        <a:pt x="35" y="351"/>
                      </a:lnTo>
                      <a:lnTo>
                        <a:pt x="35" y="344"/>
                      </a:lnTo>
                      <a:lnTo>
                        <a:pt x="39" y="342"/>
                      </a:lnTo>
                      <a:lnTo>
                        <a:pt x="43" y="339"/>
                      </a:lnTo>
                      <a:lnTo>
                        <a:pt x="48" y="335"/>
                      </a:lnTo>
                      <a:lnTo>
                        <a:pt x="50" y="333"/>
                      </a:lnTo>
                      <a:lnTo>
                        <a:pt x="50" y="331"/>
                      </a:lnTo>
                      <a:lnTo>
                        <a:pt x="53" y="328"/>
                      </a:lnTo>
                      <a:lnTo>
                        <a:pt x="56" y="327"/>
                      </a:lnTo>
                      <a:lnTo>
                        <a:pt x="57" y="327"/>
                      </a:lnTo>
                      <a:lnTo>
                        <a:pt x="60" y="323"/>
                      </a:lnTo>
                      <a:lnTo>
                        <a:pt x="70" y="316"/>
                      </a:lnTo>
                      <a:lnTo>
                        <a:pt x="73" y="312"/>
                      </a:lnTo>
                      <a:lnTo>
                        <a:pt x="73" y="310"/>
                      </a:lnTo>
                      <a:lnTo>
                        <a:pt x="75" y="309"/>
                      </a:lnTo>
                      <a:lnTo>
                        <a:pt x="75" y="306"/>
                      </a:lnTo>
                      <a:lnTo>
                        <a:pt x="79" y="296"/>
                      </a:lnTo>
                      <a:lnTo>
                        <a:pt x="79" y="293"/>
                      </a:lnTo>
                      <a:lnTo>
                        <a:pt x="80" y="290"/>
                      </a:lnTo>
                      <a:lnTo>
                        <a:pt x="84" y="289"/>
                      </a:lnTo>
                      <a:lnTo>
                        <a:pt x="85" y="285"/>
                      </a:lnTo>
                      <a:lnTo>
                        <a:pt x="88" y="282"/>
                      </a:lnTo>
                      <a:lnTo>
                        <a:pt x="85" y="279"/>
                      </a:lnTo>
                      <a:lnTo>
                        <a:pt x="85" y="278"/>
                      </a:lnTo>
                      <a:lnTo>
                        <a:pt x="87" y="278"/>
                      </a:lnTo>
                      <a:lnTo>
                        <a:pt x="89" y="277"/>
                      </a:lnTo>
                      <a:lnTo>
                        <a:pt x="92" y="275"/>
                      </a:lnTo>
                      <a:lnTo>
                        <a:pt x="95" y="273"/>
                      </a:lnTo>
                      <a:lnTo>
                        <a:pt x="97" y="271"/>
                      </a:lnTo>
                      <a:lnTo>
                        <a:pt x="102" y="269"/>
                      </a:lnTo>
                      <a:lnTo>
                        <a:pt x="104" y="267"/>
                      </a:lnTo>
                      <a:lnTo>
                        <a:pt x="104" y="265"/>
                      </a:lnTo>
                      <a:lnTo>
                        <a:pt x="106" y="263"/>
                      </a:lnTo>
                      <a:lnTo>
                        <a:pt x="108" y="259"/>
                      </a:lnTo>
                      <a:lnTo>
                        <a:pt x="110" y="258"/>
                      </a:lnTo>
                      <a:lnTo>
                        <a:pt x="111" y="254"/>
                      </a:lnTo>
                      <a:lnTo>
                        <a:pt x="115" y="251"/>
                      </a:lnTo>
                      <a:lnTo>
                        <a:pt x="119" y="247"/>
                      </a:lnTo>
                      <a:lnTo>
                        <a:pt x="124" y="239"/>
                      </a:lnTo>
                      <a:lnTo>
                        <a:pt x="126" y="239"/>
                      </a:lnTo>
                      <a:lnTo>
                        <a:pt x="126" y="238"/>
                      </a:lnTo>
                      <a:lnTo>
                        <a:pt x="130" y="231"/>
                      </a:lnTo>
                      <a:lnTo>
                        <a:pt x="134" y="229"/>
                      </a:lnTo>
                      <a:lnTo>
                        <a:pt x="135" y="229"/>
                      </a:lnTo>
                      <a:lnTo>
                        <a:pt x="142" y="227"/>
                      </a:lnTo>
                      <a:lnTo>
                        <a:pt x="146" y="223"/>
                      </a:lnTo>
                      <a:lnTo>
                        <a:pt x="147" y="223"/>
                      </a:lnTo>
                      <a:lnTo>
                        <a:pt x="150" y="223"/>
                      </a:lnTo>
                      <a:lnTo>
                        <a:pt x="157" y="220"/>
                      </a:lnTo>
                      <a:lnTo>
                        <a:pt x="157" y="217"/>
                      </a:lnTo>
                      <a:lnTo>
                        <a:pt x="158" y="216"/>
                      </a:lnTo>
                      <a:lnTo>
                        <a:pt x="160" y="216"/>
                      </a:lnTo>
                      <a:lnTo>
                        <a:pt x="161" y="208"/>
                      </a:lnTo>
                      <a:lnTo>
                        <a:pt x="162" y="206"/>
                      </a:lnTo>
                      <a:lnTo>
                        <a:pt x="166" y="206"/>
                      </a:lnTo>
                      <a:lnTo>
                        <a:pt x="169" y="208"/>
                      </a:lnTo>
                      <a:lnTo>
                        <a:pt x="173" y="209"/>
                      </a:lnTo>
                      <a:lnTo>
                        <a:pt x="178" y="209"/>
                      </a:lnTo>
                      <a:lnTo>
                        <a:pt x="181" y="208"/>
                      </a:lnTo>
                      <a:lnTo>
                        <a:pt x="183" y="206"/>
                      </a:lnTo>
                      <a:lnTo>
                        <a:pt x="184" y="205"/>
                      </a:lnTo>
                      <a:lnTo>
                        <a:pt x="183" y="204"/>
                      </a:lnTo>
                      <a:lnTo>
                        <a:pt x="181" y="201"/>
                      </a:lnTo>
                      <a:lnTo>
                        <a:pt x="181" y="200"/>
                      </a:lnTo>
                      <a:lnTo>
                        <a:pt x="183" y="198"/>
                      </a:lnTo>
                      <a:lnTo>
                        <a:pt x="183" y="196"/>
                      </a:lnTo>
                      <a:lnTo>
                        <a:pt x="180" y="197"/>
                      </a:lnTo>
                      <a:lnTo>
                        <a:pt x="178" y="198"/>
                      </a:lnTo>
                      <a:lnTo>
                        <a:pt x="173" y="200"/>
                      </a:lnTo>
                      <a:lnTo>
                        <a:pt x="172" y="200"/>
                      </a:lnTo>
                      <a:lnTo>
                        <a:pt x="170" y="198"/>
                      </a:lnTo>
                      <a:lnTo>
                        <a:pt x="174" y="197"/>
                      </a:lnTo>
                      <a:lnTo>
                        <a:pt x="178" y="194"/>
                      </a:lnTo>
                      <a:lnTo>
                        <a:pt x="180" y="192"/>
                      </a:lnTo>
                      <a:lnTo>
                        <a:pt x="185" y="190"/>
                      </a:lnTo>
                      <a:lnTo>
                        <a:pt x="187" y="189"/>
                      </a:lnTo>
                      <a:lnTo>
                        <a:pt x="187" y="186"/>
                      </a:lnTo>
                      <a:lnTo>
                        <a:pt x="188" y="182"/>
                      </a:lnTo>
                      <a:lnTo>
                        <a:pt x="189" y="181"/>
                      </a:lnTo>
                      <a:lnTo>
                        <a:pt x="191" y="181"/>
                      </a:lnTo>
                      <a:lnTo>
                        <a:pt x="192" y="178"/>
                      </a:lnTo>
                      <a:lnTo>
                        <a:pt x="191" y="175"/>
                      </a:lnTo>
                      <a:lnTo>
                        <a:pt x="191" y="170"/>
                      </a:lnTo>
                      <a:lnTo>
                        <a:pt x="189" y="169"/>
                      </a:lnTo>
                      <a:lnTo>
                        <a:pt x="191" y="167"/>
                      </a:lnTo>
                      <a:lnTo>
                        <a:pt x="193" y="166"/>
                      </a:lnTo>
                      <a:lnTo>
                        <a:pt x="196" y="165"/>
                      </a:lnTo>
                      <a:lnTo>
                        <a:pt x="197" y="154"/>
                      </a:lnTo>
                      <a:lnTo>
                        <a:pt x="199" y="148"/>
                      </a:lnTo>
                      <a:lnTo>
                        <a:pt x="200" y="148"/>
                      </a:lnTo>
                      <a:lnTo>
                        <a:pt x="203" y="150"/>
                      </a:lnTo>
                      <a:lnTo>
                        <a:pt x="205" y="150"/>
                      </a:lnTo>
                      <a:lnTo>
                        <a:pt x="205" y="147"/>
                      </a:lnTo>
                      <a:lnTo>
                        <a:pt x="203" y="146"/>
                      </a:lnTo>
                      <a:lnTo>
                        <a:pt x="203" y="144"/>
                      </a:lnTo>
                      <a:lnTo>
                        <a:pt x="203" y="140"/>
                      </a:lnTo>
                      <a:lnTo>
                        <a:pt x="205" y="140"/>
                      </a:lnTo>
                      <a:lnTo>
                        <a:pt x="207" y="140"/>
                      </a:lnTo>
                      <a:lnTo>
                        <a:pt x="212" y="140"/>
                      </a:lnTo>
                      <a:lnTo>
                        <a:pt x="214" y="146"/>
                      </a:lnTo>
                      <a:lnTo>
                        <a:pt x="218" y="147"/>
                      </a:lnTo>
                      <a:lnTo>
                        <a:pt x="220" y="144"/>
                      </a:lnTo>
                      <a:lnTo>
                        <a:pt x="219" y="143"/>
                      </a:lnTo>
                      <a:lnTo>
                        <a:pt x="218" y="140"/>
                      </a:lnTo>
                      <a:lnTo>
                        <a:pt x="219" y="138"/>
                      </a:lnTo>
                      <a:lnTo>
                        <a:pt x="220" y="136"/>
                      </a:lnTo>
                      <a:lnTo>
                        <a:pt x="220" y="130"/>
                      </a:lnTo>
                      <a:lnTo>
                        <a:pt x="220" y="128"/>
                      </a:lnTo>
                      <a:lnTo>
                        <a:pt x="218" y="125"/>
                      </a:lnTo>
                      <a:lnTo>
                        <a:pt x="214" y="124"/>
                      </a:lnTo>
                      <a:lnTo>
                        <a:pt x="211" y="120"/>
                      </a:lnTo>
                      <a:lnTo>
                        <a:pt x="210" y="116"/>
                      </a:lnTo>
                      <a:lnTo>
                        <a:pt x="208" y="111"/>
                      </a:lnTo>
                      <a:lnTo>
                        <a:pt x="207" y="105"/>
                      </a:lnTo>
                      <a:lnTo>
                        <a:pt x="208" y="101"/>
                      </a:lnTo>
                      <a:lnTo>
                        <a:pt x="210" y="98"/>
                      </a:lnTo>
                      <a:lnTo>
                        <a:pt x="210" y="97"/>
                      </a:lnTo>
                      <a:lnTo>
                        <a:pt x="207" y="94"/>
                      </a:lnTo>
                      <a:lnTo>
                        <a:pt x="205" y="92"/>
                      </a:lnTo>
                      <a:lnTo>
                        <a:pt x="210" y="92"/>
                      </a:lnTo>
                      <a:lnTo>
                        <a:pt x="210" y="89"/>
                      </a:lnTo>
                      <a:lnTo>
                        <a:pt x="210" y="86"/>
                      </a:lnTo>
                      <a:lnTo>
                        <a:pt x="211" y="81"/>
                      </a:lnTo>
                      <a:lnTo>
                        <a:pt x="214" y="81"/>
                      </a:lnTo>
                      <a:lnTo>
                        <a:pt x="216" y="81"/>
                      </a:lnTo>
                      <a:lnTo>
                        <a:pt x="219" y="84"/>
                      </a:lnTo>
                      <a:lnTo>
                        <a:pt x="222" y="90"/>
                      </a:lnTo>
                      <a:lnTo>
                        <a:pt x="223" y="93"/>
                      </a:lnTo>
                      <a:lnTo>
                        <a:pt x="223" y="94"/>
                      </a:lnTo>
                      <a:lnTo>
                        <a:pt x="224" y="98"/>
                      </a:lnTo>
                      <a:lnTo>
                        <a:pt x="223" y="101"/>
                      </a:lnTo>
                      <a:lnTo>
                        <a:pt x="220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3" y="113"/>
                      </a:lnTo>
                      <a:lnTo>
                        <a:pt x="226" y="115"/>
                      </a:lnTo>
                      <a:lnTo>
                        <a:pt x="232" y="113"/>
                      </a:lnTo>
                      <a:lnTo>
                        <a:pt x="239" y="111"/>
                      </a:lnTo>
                      <a:lnTo>
                        <a:pt x="242" y="107"/>
                      </a:lnTo>
                      <a:lnTo>
                        <a:pt x="243" y="98"/>
                      </a:lnTo>
                      <a:lnTo>
                        <a:pt x="245" y="93"/>
                      </a:lnTo>
                      <a:lnTo>
                        <a:pt x="242" y="93"/>
                      </a:lnTo>
                      <a:lnTo>
                        <a:pt x="242" y="92"/>
                      </a:lnTo>
                      <a:lnTo>
                        <a:pt x="238" y="85"/>
                      </a:lnTo>
                      <a:lnTo>
                        <a:pt x="241" y="82"/>
                      </a:lnTo>
                      <a:lnTo>
                        <a:pt x="239" y="78"/>
                      </a:lnTo>
                      <a:lnTo>
                        <a:pt x="241" y="75"/>
                      </a:lnTo>
                      <a:lnTo>
                        <a:pt x="243" y="71"/>
                      </a:lnTo>
                      <a:lnTo>
                        <a:pt x="245" y="70"/>
                      </a:lnTo>
                      <a:lnTo>
                        <a:pt x="246" y="67"/>
                      </a:lnTo>
                      <a:lnTo>
                        <a:pt x="249" y="67"/>
                      </a:lnTo>
                      <a:lnTo>
                        <a:pt x="249" y="65"/>
                      </a:lnTo>
                      <a:lnTo>
                        <a:pt x="246" y="65"/>
                      </a:lnTo>
                      <a:lnTo>
                        <a:pt x="246" y="63"/>
                      </a:lnTo>
                      <a:lnTo>
                        <a:pt x="246" y="61"/>
                      </a:lnTo>
                      <a:lnTo>
                        <a:pt x="245" y="59"/>
                      </a:lnTo>
                      <a:lnTo>
                        <a:pt x="246" y="59"/>
                      </a:lnTo>
                      <a:lnTo>
                        <a:pt x="247" y="58"/>
                      </a:lnTo>
                      <a:lnTo>
                        <a:pt x="250" y="59"/>
                      </a:lnTo>
                      <a:lnTo>
                        <a:pt x="253" y="63"/>
                      </a:lnTo>
                      <a:lnTo>
                        <a:pt x="253" y="70"/>
                      </a:lnTo>
                      <a:lnTo>
                        <a:pt x="253" y="73"/>
                      </a:lnTo>
                      <a:lnTo>
                        <a:pt x="250" y="71"/>
                      </a:lnTo>
                      <a:lnTo>
                        <a:pt x="250" y="70"/>
                      </a:lnTo>
                      <a:lnTo>
                        <a:pt x="249" y="70"/>
                      </a:lnTo>
                      <a:lnTo>
                        <a:pt x="249" y="73"/>
                      </a:lnTo>
                      <a:lnTo>
                        <a:pt x="250" y="75"/>
                      </a:lnTo>
                      <a:lnTo>
                        <a:pt x="257" y="81"/>
                      </a:lnTo>
                      <a:lnTo>
                        <a:pt x="259" y="85"/>
                      </a:lnTo>
                      <a:lnTo>
                        <a:pt x="259" y="86"/>
                      </a:lnTo>
                      <a:lnTo>
                        <a:pt x="259" y="90"/>
                      </a:lnTo>
                      <a:lnTo>
                        <a:pt x="259" y="92"/>
                      </a:lnTo>
                      <a:lnTo>
                        <a:pt x="261" y="93"/>
                      </a:lnTo>
                      <a:lnTo>
                        <a:pt x="265" y="96"/>
                      </a:lnTo>
                      <a:lnTo>
                        <a:pt x="265" y="97"/>
                      </a:lnTo>
                      <a:lnTo>
                        <a:pt x="265" y="101"/>
                      </a:lnTo>
                      <a:lnTo>
                        <a:pt x="265" y="108"/>
                      </a:lnTo>
                      <a:lnTo>
                        <a:pt x="263" y="112"/>
                      </a:lnTo>
                      <a:lnTo>
                        <a:pt x="261" y="115"/>
                      </a:lnTo>
                      <a:lnTo>
                        <a:pt x="262" y="116"/>
                      </a:lnTo>
                      <a:lnTo>
                        <a:pt x="261" y="117"/>
                      </a:lnTo>
                      <a:lnTo>
                        <a:pt x="258" y="119"/>
                      </a:lnTo>
                      <a:lnTo>
                        <a:pt x="258" y="120"/>
                      </a:lnTo>
                      <a:lnTo>
                        <a:pt x="258" y="121"/>
                      </a:lnTo>
                      <a:lnTo>
                        <a:pt x="259" y="123"/>
                      </a:lnTo>
                      <a:lnTo>
                        <a:pt x="258" y="124"/>
                      </a:lnTo>
                      <a:lnTo>
                        <a:pt x="257" y="125"/>
                      </a:lnTo>
                      <a:lnTo>
                        <a:pt x="255" y="127"/>
                      </a:lnTo>
                      <a:lnTo>
                        <a:pt x="257" y="130"/>
                      </a:lnTo>
                      <a:lnTo>
                        <a:pt x="255" y="130"/>
                      </a:lnTo>
                      <a:lnTo>
                        <a:pt x="251" y="135"/>
                      </a:lnTo>
                      <a:lnTo>
                        <a:pt x="250" y="138"/>
                      </a:lnTo>
                      <a:lnTo>
                        <a:pt x="249" y="140"/>
                      </a:lnTo>
                      <a:lnTo>
                        <a:pt x="250" y="146"/>
                      </a:lnTo>
                      <a:lnTo>
                        <a:pt x="250" y="148"/>
                      </a:lnTo>
                      <a:lnTo>
                        <a:pt x="247" y="152"/>
                      </a:lnTo>
                      <a:lnTo>
                        <a:pt x="247" y="155"/>
                      </a:lnTo>
                      <a:lnTo>
                        <a:pt x="247" y="157"/>
                      </a:lnTo>
                      <a:lnTo>
                        <a:pt x="247" y="159"/>
                      </a:lnTo>
                      <a:lnTo>
                        <a:pt x="245" y="161"/>
                      </a:lnTo>
                      <a:lnTo>
                        <a:pt x="242" y="162"/>
                      </a:lnTo>
                      <a:lnTo>
                        <a:pt x="239" y="163"/>
                      </a:lnTo>
                      <a:lnTo>
                        <a:pt x="236" y="165"/>
                      </a:lnTo>
                      <a:lnTo>
                        <a:pt x="236" y="169"/>
                      </a:lnTo>
                      <a:lnTo>
                        <a:pt x="235" y="173"/>
                      </a:lnTo>
                      <a:lnTo>
                        <a:pt x="234" y="177"/>
                      </a:lnTo>
                      <a:lnTo>
                        <a:pt x="235" y="179"/>
                      </a:lnTo>
                      <a:lnTo>
                        <a:pt x="239" y="181"/>
                      </a:lnTo>
                      <a:lnTo>
                        <a:pt x="246" y="185"/>
                      </a:lnTo>
                      <a:lnTo>
                        <a:pt x="250" y="185"/>
                      </a:lnTo>
                      <a:lnTo>
                        <a:pt x="254" y="184"/>
                      </a:lnTo>
                      <a:lnTo>
                        <a:pt x="255" y="182"/>
                      </a:lnTo>
                      <a:lnTo>
                        <a:pt x="254" y="181"/>
                      </a:lnTo>
                      <a:lnTo>
                        <a:pt x="253" y="179"/>
                      </a:lnTo>
                      <a:lnTo>
                        <a:pt x="250" y="177"/>
                      </a:lnTo>
                      <a:lnTo>
                        <a:pt x="253" y="175"/>
                      </a:lnTo>
                      <a:lnTo>
                        <a:pt x="258" y="182"/>
                      </a:lnTo>
                      <a:lnTo>
                        <a:pt x="259" y="182"/>
                      </a:lnTo>
                      <a:lnTo>
                        <a:pt x="263" y="181"/>
                      </a:lnTo>
                      <a:lnTo>
                        <a:pt x="269" y="181"/>
                      </a:lnTo>
                      <a:lnTo>
                        <a:pt x="270" y="179"/>
                      </a:lnTo>
                      <a:lnTo>
                        <a:pt x="274" y="178"/>
                      </a:lnTo>
                      <a:lnTo>
                        <a:pt x="276" y="177"/>
                      </a:lnTo>
                      <a:lnTo>
                        <a:pt x="276" y="175"/>
                      </a:lnTo>
                      <a:lnTo>
                        <a:pt x="272" y="171"/>
                      </a:lnTo>
                      <a:lnTo>
                        <a:pt x="266" y="169"/>
                      </a:lnTo>
                      <a:lnTo>
                        <a:pt x="268" y="167"/>
                      </a:lnTo>
                      <a:lnTo>
                        <a:pt x="269" y="165"/>
                      </a:lnTo>
                      <a:lnTo>
                        <a:pt x="269" y="162"/>
                      </a:lnTo>
                      <a:lnTo>
                        <a:pt x="268" y="158"/>
                      </a:lnTo>
                      <a:lnTo>
                        <a:pt x="269" y="155"/>
                      </a:lnTo>
                      <a:lnTo>
                        <a:pt x="272" y="150"/>
                      </a:lnTo>
                      <a:lnTo>
                        <a:pt x="276" y="144"/>
                      </a:lnTo>
                      <a:lnTo>
                        <a:pt x="277" y="142"/>
                      </a:lnTo>
                      <a:lnTo>
                        <a:pt x="280" y="140"/>
                      </a:lnTo>
                      <a:lnTo>
                        <a:pt x="284" y="140"/>
                      </a:lnTo>
                      <a:lnTo>
                        <a:pt x="285" y="139"/>
                      </a:lnTo>
                      <a:lnTo>
                        <a:pt x="286" y="139"/>
                      </a:lnTo>
                      <a:lnTo>
                        <a:pt x="286" y="138"/>
                      </a:lnTo>
                      <a:lnTo>
                        <a:pt x="286" y="136"/>
                      </a:lnTo>
                      <a:lnTo>
                        <a:pt x="286" y="135"/>
                      </a:lnTo>
                      <a:lnTo>
                        <a:pt x="285" y="135"/>
                      </a:lnTo>
                      <a:lnTo>
                        <a:pt x="285" y="132"/>
                      </a:lnTo>
                      <a:lnTo>
                        <a:pt x="288" y="13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4" name="Freeform 8"/>
                <p:cNvSpPr>
                  <a:spLocks/>
                </p:cNvSpPr>
                <p:nvPr/>
              </p:nvSpPr>
              <p:spPr bwMode="auto">
                <a:xfrm>
                  <a:off x="466" y="1553"/>
                  <a:ext cx="1504" cy="884"/>
                </a:xfrm>
                <a:custGeom>
                  <a:avLst/>
                  <a:gdLst>
                    <a:gd name="T0" fmla="*/ 1407 w 1504"/>
                    <a:gd name="T1" fmla="*/ 854 h 884"/>
                    <a:gd name="T2" fmla="*/ 1453 w 1504"/>
                    <a:gd name="T3" fmla="*/ 824 h 884"/>
                    <a:gd name="T4" fmla="*/ 1492 w 1504"/>
                    <a:gd name="T5" fmla="*/ 797 h 884"/>
                    <a:gd name="T6" fmla="*/ 1501 w 1504"/>
                    <a:gd name="T7" fmla="*/ 794 h 884"/>
                    <a:gd name="T8" fmla="*/ 1474 w 1504"/>
                    <a:gd name="T9" fmla="*/ 775 h 884"/>
                    <a:gd name="T10" fmla="*/ 1451 w 1504"/>
                    <a:gd name="T11" fmla="*/ 754 h 884"/>
                    <a:gd name="T12" fmla="*/ 1449 w 1504"/>
                    <a:gd name="T13" fmla="*/ 747 h 884"/>
                    <a:gd name="T14" fmla="*/ 1455 w 1504"/>
                    <a:gd name="T15" fmla="*/ 732 h 884"/>
                    <a:gd name="T16" fmla="*/ 1430 w 1504"/>
                    <a:gd name="T17" fmla="*/ 723 h 884"/>
                    <a:gd name="T18" fmla="*/ 1419 w 1504"/>
                    <a:gd name="T19" fmla="*/ 696 h 884"/>
                    <a:gd name="T20" fmla="*/ 1404 w 1504"/>
                    <a:gd name="T21" fmla="*/ 692 h 884"/>
                    <a:gd name="T22" fmla="*/ 1387 w 1504"/>
                    <a:gd name="T23" fmla="*/ 666 h 884"/>
                    <a:gd name="T24" fmla="*/ 1380 w 1504"/>
                    <a:gd name="T25" fmla="*/ 639 h 884"/>
                    <a:gd name="T26" fmla="*/ 1399 w 1504"/>
                    <a:gd name="T27" fmla="*/ 611 h 884"/>
                    <a:gd name="T28" fmla="*/ 1339 w 1504"/>
                    <a:gd name="T29" fmla="*/ 619 h 884"/>
                    <a:gd name="T30" fmla="*/ 1310 w 1504"/>
                    <a:gd name="T31" fmla="*/ 654 h 884"/>
                    <a:gd name="T32" fmla="*/ 1349 w 1504"/>
                    <a:gd name="T33" fmla="*/ 692 h 884"/>
                    <a:gd name="T34" fmla="*/ 1320 w 1504"/>
                    <a:gd name="T35" fmla="*/ 712 h 884"/>
                    <a:gd name="T36" fmla="*/ 1308 w 1504"/>
                    <a:gd name="T37" fmla="*/ 677 h 884"/>
                    <a:gd name="T38" fmla="*/ 1269 w 1504"/>
                    <a:gd name="T39" fmla="*/ 643 h 884"/>
                    <a:gd name="T40" fmla="*/ 1208 w 1504"/>
                    <a:gd name="T41" fmla="*/ 655 h 884"/>
                    <a:gd name="T42" fmla="*/ 1222 w 1504"/>
                    <a:gd name="T43" fmla="*/ 674 h 884"/>
                    <a:gd name="T44" fmla="*/ 1217 w 1504"/>
                    <a:gd name="T45" fmla="*/ 688 h 884"/>
                    <a:gd name="T46" fmla="*/ 1195 w 1504"/>
                    <a:gd name="T47" fmla="*/ 653 h 884"/>
                    <a:gd name="T48" fmla="*/ 1199 w 1504"/>
                    <a:gd name="T49" fmla="*/ 651 h 884"/>
                    <a:gd name="T50" fmla="*/ 1169 w 1504"/>
                    <a:gd name="T51" fmla="*/ 622 h 884"/>
                    <a:gd name="T52" fmla="*/ 1130 w 1504"/>
                    <a:gd name="T53" fmla="*/ 605 h 884"/>
                    <a:gd name="T54" fmla="*/ 1103 w 1504"/>
                    <a:gd name="T55" fmla="*/ 604 h 884"/>
                    <a:gd name="T56" fmla="*/ 1125 w 1504"/>
                    <a:gd name="T57" fmla="*/ 600 h 884"/>
                    <a:gd name="T58" fmla="*/ 1156 w 1504"/>
                    <a:gd name="T59" fmla="*/ 582 h 884"/>
                    <a:gd name="T60" fmla="*/ 1110 w 1504"/>
                    <a:gd name="T61" fmla="*/ 595 h 884"/>
                    <a:gd name="T62" fmla="*/ 1059 w 1504"/>
                    <a:gd name="T63" fmla="*/ 628 h 884"/>
                    <a:gd name="T64" fmla="*/ 999 w 1504"/>
                    <a:gd name="T65" fmla="*/ 631 h 884"/>
                    <a:gd name="T66" fmla="*/ 926 w 1504"/>
                    <a:gd name="T67" fmla="*/ 627 h 884"/>
                    <a:gd name="T68" fmla="*/ 938 w 1504"/>
                    <a:gd name="T69" fmla="*/ 613 h 884"/>
                    <a:gd name="T70" fmla="*/ 875 w 1504"/>
                    <a:gd name="T71" fmla="*/ 617 h 884"/>
                    <a:gd name="T72" fmla="*/ 820 w 1504"/>
                    <a:gd name="T73" fmla="*/ 613 h 884"/>
                    <a:gd name="T74" fmla="*/ 777 w 1504"/>
                    <a:gd name="T75" fmla="*/ 607 h 884"/>
                    <a:gd name="T76" fmla="*/ 743 w 1504"/>
                    <a:gd name="T77" fmla="*/ 596 h 884"/>
                    <a:gd name="T78" fmla="*/ 712 w 1504"/>
                    <a:gd name="T79" fmla="*/ 597 h 884"/>
                    <a:gd name="T80" fmla="*/ 669 w 1504"/>
                    <a:gd name="T81" fmla="*/ 601 h 884"/>
                    <a:gd name="T82" fmla="*/ 606 w 1504"/>
                    <a:gd name="T83" fmla="*/ 600 h 884"/>
                    <a:gd name="T84" fmla="*/ 558 w 1504"/>
                    <a:gd name="T85" fmla="*/ 595 h 884"/>
                    <a:gd name="T86" fmla="*/ 492 w 1504"/>
                    <a:gd name="T87" fmla="*/ 588 h 884"/>
                    <a:gd name="T88" fmla="*/ 442 w 1504"/>
                    <a:gd name="T89" fmla="*/ 565 h 884"/>
                    <a:gd name="T90" fmla="*/ 447 w 1504"/>
                    <a:gd name="T91" fmla="*/ 558 h 884"/>
                    <a:gd name="T92" fmla="*/ 385 w 1504"/>
                    <a:gd name="T93" fmla="*/ 538 h 884"/>
                    <a:gd name="T94" fmla="*/ 338 w 1504"/>
                    <a:gd name="T95" fmla="*/ 530 h 884"/>
                    <a:gd name="T96" fmla="*/ 277 w 1504"/>
                    <a:gd name="T97" fmla="*/ 515 h 884"/>
                    <a:gd name="T98" fmla="*/ 227 w 1504"/>
                    <a:gd name="T99" fmla="*/ 499 h 884"/>
                    <a:gd name="T100" fmla="*/ 176 w 1504"/>
                    <a:gd name="T101" fmla="*/ 477 h 884"/>
                    <a:gd name="T102" fmla="*/ 133 w 1504"/>
                    <a:gd name="T103" fmla="*/ 461 h 884"/>
                    <a:gd name="T104" fmla="*/ 90 w 1504"/>
                    <a:gd name="T105" fmla="*/ 451 h 884"/>
                    <a:gd name="T106" fmla="*/ 52 w 1504"/>
                    <a:gd name="T107" fmla="*/ 434 h 884"/>
                    <a:gd name="T108" fmla="*/ 18 w 1504"/>
                    <a:gd name="T109" fmla="*/ 438 h 884"/>
                    <a:gd name="T110" fmla="*/ 631 w 1504"/>
                    <a:gd name="T111" fmla="*/ 524 h 884"/>
                    <a:gd name="T112" fmla="*/ 1072 w 1504"/>
                    <a:gd name="T113" fmla="*/ 324 h 884"/>
                    <a:gd name="T114" fmla="*/ 1168 w 1504"/>
                    <a:gd name="T115" fmla="*/ 12 h 884"/>
                    <a:gd name="T116" fmla="*/ 1203 w 1504"/>
                    <a:gd name="T117" fmla="*/ 19 h 884"/>
                    <a:gd name="T118" fmla="*/ 1208 w 1504"/>
                    <a:gd name="T119" fmla="*/ 8 h 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04" h="884">
                      <a:moveTo>
                        <a:pt x="1403" y="884"/>
                      </a:moveTo>
                      <a:lnTo>
                        <a:pt x="1405" y="877"/>
                      </a:lnTo>
                      <a:lnTo>
                        <a:pt x="1405" y="873"/>
                      </a:lnTo>
                      <a:lnTo>
                        <a:pt x="1408" y="871"/>
                      </a:lnTo>
                      <a:lnTo>
                        <a:pt x="1407" y="870"/>
                      </a:lnTo>
                      <a:lnTo>
                        <a:pt x="1407" y="865"/>
                      </a:lnTo>
                      <a:lnTo>
                        <a:pt x="1407" y="862"/>
                      </a:lnTo>
                      <a:lnTo>
                        <a:pt x="1410" y="861"/>
                      </a:lnTo>
                      <a:lnTo>
                        <a:pt x="1410" y="859"/>
                      </a:lnTo>
                      <a:lnTo>
                        <a:pt x="1408" y="858"/>
                      </a:lnTo>
                      <a:lnTo>
                        <a:pt x="1407" y="856"/>
                      </a:lnTo>
                      <a:lnTo>
                        <a:pt x="1407" y="854"/>
                      </a:lnTo>
                      <a:lnTo>
                        <a:pt x="1408" y="851"/>
                      </a:lnTo>
                      <a:lnTo>
                        <a:pt x="1412" y="846"/>
                      </a:lnTo>
                      <a:lnTo>
                        <a:pt x="1416" y="847"/>
                      </a:lnTo>
                      <a:lnTo>
                        <a:pt x="1419" y="847"/>
                      </a:lnTo>
                      <a:lnTo>
                        <a:pt x="1426" y="846"/>
                      </a:lnTo>
                      <a:lnTo>
                        <a:pt x="1432" y="842"/>
                      </a:lnTo>
                      <a:lnTo>
                        <a:pt x="1435" y="840"/>
                      </a:lnTo>
                      <a:lnTo>
                        <a:pt x="1438" y="836"/>
                      </a:lnTo>
                      <a:lnTo>
                        <a:pt x="1439" y="836"/>
                      </a:lnTo>
                      <a:lnTo>
                        <a:pt x="1446" y="834"/>
                      </a:lnTo>
                      <a:lnTo>
                        <a:pt x="1451" y="829"/>
                      </a:lnTo>
                      <a:lnTo>
                        <a:pt x="1453" y="824"/>
                      </a:lnTo>
                      <a:lnTo>
                        <a:pt x="1451" y="817"/>
                      </a:lnTo>
                      <a:lnTo>
                        <a:pt x="1445" y="805"/>
                      </a:lnTo>
                      <a:lnTo>
                        <a:pt x="1447" y="804"/>
                      </a:lnTo>
                      <a:lnTo>
                        <a:pt x="1450" y="805"/>
                      </a:lnTo>
                      <a:lnTo>
                        <a:pt x="1457" y="805"/>
                      </a:lnTo>
                      <a:lnTo>
                        <a:pt x="1468" y="807"/>
                      </a:lnTo>
                      <a:lnTo>
                        <a:pt x="1476" y="808"/>
                      </a:lnTo>
                      <a:lnTo>
                        <a:pt x="1484" y="807"/>
                      </a:lnTo>
                      <a:lnTo>
                        <a:pt x="1488" y="805"/>
                      </a:lnTo>
                      <a:lnTo>
                        <a:pt x="1489" y="802"/>
                      </a:lnTo>
                      <a:lnTo>
                        <a:pt x="1491" y="800"/>
                      </a:lnTo>
                      <a:lnTo>
                        <a:pt x="1492" y="797"/>
                      </a:lnTo>
                      <a:lnTo>
                        <a:pt x="1491" y="793"/>
                      </a:lnTo>
                      <a:lnTo>
                        <a:pt x="1488" y="794"/>
                      </a:lnTo>
                      <a:lnTo>
                        <a:pt x="1486" y="793"/>
                      </a:lnTo>
                      <a:lnTo>
                        <a:pt x="1489" y="792"/>
                      </a:lnTo>
                      <a:lnTo>
                        <a:pt x="1492" y="792"/>
                      </a:lnTo>
                      <a:lnTo>
                        <a:pt x="1493" y="792"/>
                      </a:lnTo>
                      <a:lnTo>
                        <a:pt x="1496" y="800"/>
                      </a:lnTo>
                      <a:lnTo>
                        <a:pt x="1497" y="800"/>
                      </a:lnTo>
                      <a:lnTo>
                        <a:pt x="1499" y="798"/>
                      </a:lnTo>
                      <a:lnTo>
                        <a:pt x="1499" y="797"/>
                      </a:lnTo>
                      <a:lnTo>
                        <a:pt x="1499" y="796"/>
                      </a:lnTo>
                      <a:lnTo>
                        <a:pt x="1501" y="794"/>
                      </a:lnTo>
                      <a:lnTo>
                        <a:pt x="1503" y="793"/>
                      </a:lnTo>
                      <a:lnTo>
                        <a:pt x="1504" y="793"/>
                      </a:lnTo>
                      <a:lnTo>
                        <a:pt x="1503" y="792"/>
                      </a:lnTo>
                      <a:lnTo>
                        <a:pt x="1499" y="790"/>
                      </a:lnTo>
                      <a:lnTo>
                        <a:pt x="1493" y="789"/>
                      </a:lnTo>
                      <a:lnTo>
                        <a:pt x="1485" y="789"/>
                      </a:lnTo>
                      <a:lnTo>
                        <a:pt x="1481" y="789"/>
                      </a:lnTo>
                      <a:lnTo>
                        <a:pt x="1480" y="786"/>
                      </a:lnTo>
                      <a:lnTo>
                        <a:pt x="1478" y="784"/>
                      </a:lnTo>
                      <a:lnTo>
                        <a:pt x="1473" y="781"/>
                      </a:lnTo>
                      <a:lnTo>
                        <a:pt x="1473" y="778"/>
                      </a:lnTo>
                      <a:lnTo>
                        <a:pt x="1474" y="775"/>
                      </a:lnTo>
                      <a:lnTo>
                        <a:pt x="1473" y="770"/>
                      </a:lnTo>
                      <a:lnTo>
                        <a:pt x="1472" y="761"/>
                      </a:lnTo>
                      <a:lnTo>
                        <a:pt x="1469" y="762"/>
                      </a:lnTo>
                      <a:lnTo>
                        <a:pt x="1468" y="763"/>
                      </a:lnTo>
                      <a:lnTo>
                        <a:pt x="1465" y="765"/>
                      </a:lnTo>
                      <a:lnTo>
                        <a:pt x="1462" y="769"/>
                      </a:lnTo>
                      <a:lnTo>
                        <a:pt x="1457" y="771"/>
                      </a:lnTo>
                      <a:lnTo>
                        <a:pt x="1455" y="771"/>
                      </a:lnTo>
                      <a:lnTo>
                        <a:pt x="1455" y="769"/>
                      </a:lnTo>
                      <a:lnTo>
                        <a:pt x="1455" y="763"/>
                      </a:lnTo>
                      <a:lnTo>
                        <a:pt x="1455" y="758"/>
                      </a:lnTo>
                      <a:lnTo>
                        <a:pt x="1451" y="754"/>
                      </a:lnTo>
                      <a:lnTo>
                        <a:pt x="1453" y="753"/>
                      </a:lnTo>
                      <a:lnTo>
                        <a:pt x="1453" y="750"/>
                      </a:lnTo>
                      <a:lnTo>
                        <a:pt x="1454" y="747"/>
                      </a:lnTo>
                      <a:lnTo>
                        <a:pt x="1457" y="743"/>
                      </a:lnTo>
                      <a:lnTo>
                        <a:pt x="1457" y="740"/>
                      </a:lnTo>
                      <a:lnTo>
                        <a:pt x="1455" y="740"/>
                      </a:lnTo>
                      <a:lnTo>
                        <a:pt x="1454" y="740"/>
                      </a:lnTo>
                      <a:lnTo>
                        <a:pt x="1453" y="742"/>
                      </a:lnTo>
                      <a:lnTo>
                        <a:pt x="1453" y="744"/>
                      </a:lnTo>
                      <a:lnTo>
                        <a:pt x="1451" y="747"/>
                      </a:lnTo>
                      <a:lnTo>
                        <a:pt x="1450" y="748"/>
                      </a:lnTo>
                      <a:lnTo>
                        <a:pt x="1449" y="747"/>
                      </a:lnTo>
                      <a:lnTo>
                        <a:pt x="1447" y="747"/>
                      </a:lnTo>
                      <a:lnTo>
                        <a:pt x="1447" y="746"/>
                      </a:lnTo>
                      <a:lnTo>
                        <a:pt x="1447" y="744"/>
                      </a:lnTo>
                      <a:lnTo>
                        <a:pt x="1446" y="743"/>
                      </a:lnTo>
                      <a:lnTo>
                        <a:pt x="1446" y="742"/>
                      </a:lnTo>
                      <a:lnTo>
                        <a:pt x="1450" y="742"/>
                      </a:lnTo>
                      <a:lnTo>
                        <a:pt x="1450" y="740"/>
                      </a:lnTo>
                      <a:lnTo>
                        <a:pt x="1453" y="739"/>
                      </a:lnTo>
                      <a:lnTo>
                        <a:pt x="1457" y="738"/>
                      </a:lnTo>
                      <a:lnTo>
                        <a:pt x="1458" y="738"/>
                      </a:lnTo>
                      <a:lnTo>
                        <a:pt x="1457" y="736"/>
                      </a:lnTo>
                      <a:lnTo>
                        <a:pt x="1455" y="732"/>
                      </a:lnTo>
                      <a:lnTo>
                        <a:pt x="1454" y="732"/>
                      </a:lnTo>
                      <a:lnTo>
                        <a:pt x="1451" y="732"/>
                      </a:lnTo>
                      <a:lnTo>
                        <a:pt x="1449" y="732"/>
                      </a:lnTo>
                      <a:lnTo>
                        <a:pt x="1445" y="731"/>
                      </a:lnTo>
                      <a:lnTo>
                        <a:pt x="1442" y="731"/>
                      </a:lnTo>
                      <a:lnTo>
                        <a:pt x="1439" y="731"/>
                      </a:lnTo>
                      <a:lnTo>
                        <a:pt x="1438" y="730"/>
                      </a:lnTo>
                      <a:lnTo>
                        <a:pt x="1435" y="726"/>
                      </a:lnTo>
                      <a:lnTo>
                        <a:pt x="1434" y="726"/>
                      </a:lnTo>
                      <a:lnTo>
                        <a:pt x="1434" y="724"/>
                      </a:lnTo>
                      <a:lnTo>
                        <a:pt x="1432" y="723"/>
                      </a:lnTo>
                      <a:lnTo>
                        <a:pt x="1430" y="723"/>
                      </a:lnTo>
                      <a:lnTo>
                        <a:pt x="1430" y="721"/>
                      </a:lnTo>
                      <a:lnTo>
                        <a:pt x="1428" y="719"/>
                      </a:lnTo>
                      <a:lnTo>
                        <a:pt x="1427" y="717"/>
                      </a:lnTo>
                      <a:lnTo>
                        <a:pt x="1427" y="715"/>
                      </a:lnTo>
                      <a:lnTo>
                        <a:pt x="1428" y="711"/>
                      </a:lnTo>
                      <a:lnTo>
                        <a:pt x="1422" y="703"/>
                      </a:lnTo>
                      <a:lnTo>
                        <a:pt x="1422" y="700"/>
                      </a:lnTo>
                      <a:lnTo>
                        <a:pt x="1419" y="700"/>
                      </a:lnTo>
                      <a:lnTo>
                        <a:pt x="1420" y="698"/>
                      </a:lnTo>
                      <a:lnTo>
                        <a:pt x="1422" y="696"/>
                      </a:lnTo>
                      <a:lnTo>
                        <a:pt x="1420" y="696"/>
                      </a:lnTo>
                      <a:lnTo>
                        <a:pt x="1419" y="696"/>
                      </a:lnTo>
                      <a:lnTo>
                        <a:pt x="1418" y="696"/>
                      </a:lnTo>
                      <a:lnTo>
                        <a:pt x="1418" y="694"/>
                      </a:lnTo>
                      <a:lnTo>
                        <a:pt x="1419" y="693"/>
                      </a:lnTo>
                      <a:lnTo>
                        <a:pt x="1420" y="693"/>
                      </a:lnTo>
                      <a:lnTo>
                        <a:pt x="1419" y="690"/>
                      </a:lnTo>
                      <a:lnTo>
                        <a:pt x="1415" y="690"/>
                      </a:lnTo>
                      <a:lnTo>
                        <a:pt x="1410" y="690"/>
                      </a:lnTo>
                      <a:lnTo>
                        <a:pt x="1410" y="692"/>
                      </a:lnTo>
                      <a:lnTo>
                        <a:pt x="1408" y="692"/>
                      </a:lnTo>
                      <a:lnTo>
                        <a:pt x="1407" y="693"/>
                      </a:lnTo>
                      <a:lnTo>
                        <a:pt x="1405" y="693"/>
                      </a:lnTo>
                      <a:lnTo>
                        <a:pt x="1404" y="692"/>
                      </a:lnTo>
                      <a:lnTo>
                        <a:pt x="1405" y="690"/>
                      </a:lnTo>
                      <a:lnTo>
                        <a:pt x="1404" y="688"/>
                      </a:lnTo>
                      <a:lnTo>
                        <a:pt x="1401" y="685"/>
                      </a:lnTo>
                      <a:lnTo>
                        <a:pt x="1397" y="684"/>
                      </a:lnTo>
                      <a:lnTo>
                        <a:pt x="1396" y="682"/>
                      </a:lnTo>
                      <a:lnTo>
                        <a:pt x="1395" y="680"/>
                      </a:lnTo>
                      <a:lnTo>
                        <a:pt x="1392" y="677"/>
                      </a:lnTo>
                      <a:lnTo>
                        <a:pt x="1392" y="676"/>
                      </a:lnTo>
                      <a:lnTo>
                        <a:pt x="1393" y="673"/>
                      </a:lnTo>
                      <a:lnTo>
                        <a:pt x="1395" y="671"/>
                      </a:lnTo>
                      <a:lnTo>
                        <a:pt x="1391" y="669"/>
                      </a:lnTo>
                      <a:lnTo>
                        <a:pt x="1387" y="666"/>
                      </a:lnTo>
                      <a:lnTo>
                        <a:pt x="1381" y="663"/>
                      </a:lnTo>
                      <a:lnTo>
                        <a:pt x="1381" y="659"/>
                      </a:lnTo>
                      <a:lnTo>
                        <a:pt x="1377" y="654"/>
                      </a:lnTo>
                      <a:lnTo>
                        <a:pt x="1370" y="651"/>
                      </a:lnTo>
                      <a:lnTo>
                        <a:pt x="1370" y="650"/>
                      </a:lnTo>
                      <a:lnTo>
                        <a:pt x="1370" y="647"/>
                      </a:lnTo>
                      <a:lnTo>
                        <a:pt x="1372" y="647"/>
                      </a:lnTo>
                      <a:lnTo>
                        <a:pt x="1376" y="646"/>
                      </a:lnTo>
                      <a:lnTo>
                        <a:pt x="1377" y="643"/>
                      </a:lnTo>
                      <a:lnTo>
                        <a:pt x="1376" y="642"/>
                      </a:lnTo>
                      <a:lnTo>
                        <a:pt x="1377" y="642"/>
                      </a:lnTo>
                      <a:lnTo>
                        <a:pt x="1380" y="639"/>
                      </a:lnTo>
                      <a:lnTo>
                        <a:pt x="1392" y="635"/>
                      </a:lnTo>
                      <a:lnTo>
                        <a:pt x="1403" y="631"/>
                      </a:lnTo>
                      <a:lnTo>
                        <a:pt x="1407" y="630"/>
                      </a:lnTo>
                      <a:lnTo>
                        <a:pt x="1407" y="627"/>
                      </a:lnTo>
                      <a:lnTo>
                        <a:pt x="1400" y="622"/>
                      </a:lnTo>
                      <a:lnTo>
                        <a:pt x="1397" y="619"/>
                      </a:lnTo>
                      <a:lnTo>
                        <a:pt x="1397" y="616"/>
                      </a:lnTo>
                      <a:lnTo>
                        <a:pt x="1397" y="615"/>
                      </a:lnTo>
                      <a:lnTo>
                        <a:pt x="1400" y="612"/>
                      </a:lnTo>
                      <a:lnTo>
                        <a:pt x="1401" y="609"/>
                      </a:lnTo>
                      <a:lnTo>
                        <a:pt x="1400" y="609"/>
                      </a:lnTo>
                      <a:lnTo>
                        <a:pt x="1399" y="611"/>
                      </a:lnTo>
                      <a:lnTo>
                        <a:pt x="1396" y="611"/>
                      </a:lnTo>
                      <a:lnTo>
                        <a:pt x="1391" y="609"/>
                      </a:lnTo>
                      <a:lnTo>
                        <a:pt x="1387" y="611"/>
                      </a:lnTo>
                      <a:lnTo>
                        <a:pt x="1381" y="611"/>
                      </a:lnTo>
                      <a:lnTo>
                        <a:pt x="1361" y="613"/>
                      </a:lnTo>
                      <a:lnTo>
                        <a:pt x="1356" y="615"/>
                      </a:lnTo>
                      <a:lnTo>
                        <a:pt x="1347" y="616"/>
                      </a:lnTo>
                      <a:lnTo>
                        <a:pt x="1347" y="615"/>
                      </a:lnTo>
                      <a:lnTo>
                        <a:pt x="1343" y="615"/>
                      </a:lnTo>
                      <a:lnTo>
                        <a:pt x="1342" y="616"/>
                      </a:lnTo>
                      <a:lnTo>
                        <a:pt x="1341" y="617"/>
                      </a:lnTo>
                      <a:lnTo>
                        <a:pt x="1339" y="619"/>
                      </a:lnTo>
                      <a:lnTo>
                        <a:pt x="1334" y="622"/>
                      </a:lnTo>
                      <a:lnTo>
                        <a:pt x="1334" y="623"/>
                      </a:lnTo>
                      <a:lnTo>
                        <a:pt x="1333" y="624"/>
                      </a:lnTo>
                      <a:lnTo>
                        <a:pt x="1325" y="628"/>
                      </a:lnTo>
                      <a:lnTo>
                        <a:pt x="1310" y="636"/>
                      </a:lnTo>
                      <a:lnTo>
                        <a:pt x="1310" y="638"/>
                      </a:lnTo>
                      <a:lnTo>
                        <a:pt x="1311" y="639"/>
                      </a:lnTo>
                      <a:lnTo>
                        <a:pt x="1312" y="640"/>
                      </a:lnTo>
                      <a:lnTo>
                        <a:pt x="1315" y="643"/>
                      </a:lnTo>
                      <a:lnTo>
                        <a:pt x="1315" y="646"/>
                      </a:lnTo>
                      <a:lnTo>
                        <a:pt x="1312" y="650"/>
                      </a:lnTo>
                      <a:lnTo>
                        <a:pt x="1310" y="654"/>
                      </a:lnTo>
                      <a:lnTo>
                        <a:pt x="1306" y="657"/>
                      </a:lnTo>
                      <a:lnTo>
                        <a:pt x="1307" y="658"/>
                      </a:lnTo>
                      <a:lnTo>
                        <a:pt x="1310" y="657"/>
                      </a:lnTo>
                      <a:lnTo>
                        <a:pt x="1312" y="657"/>
                      </a:lnTo>
                      <a:lnTo>
                        <a:pt x="1327" y="665"/>
                      </a:lnTo>
                      <a:lnTo>
                        <a:pt x="1334" y="670"/>
                      </a:lnTo>
                      <a:lnTo>
                        <a:pt x="1338" y="673"/>
                      </a:lnTo>
                      <a:lnTo>
                        <a:pt x="1343" y="676"/>
                      </a:lnTo>
                      <a:lnTo>
                        <a:pt x="1349" y="677"/>
                      </a:lnTo>
                      <a:lnTo>
                        <a:pt x="1350" y="678"/>
                      </a:lnTo>
                      <a:lnTo>
                        <a:pt x="1350" y="682"/>
                      </a:lnTo>
                      <a:lnTo>
                        <a:pt x="1349" y="692"/>
                      </a:lnTo>
                      <a:lnTo>
                        <a:pt x="1346" y="700"/>
                      </a:lnTo>
                      <a:lnTo>
                        <a:pt x="1345" y="705"/>
                      </a:lnTo>
                      <a:lnTo>
                        <a:pt x="1339" y="711"/>
                      </a:lnTo>
                      <a:lnTo>
                        <a:pt x="1337" y="713"/>
                      </a:lnTo>
                      <a:lnTo>
                        <a:pt x="1331" y="716"/>
                      </a:lnTo>
                      <a:lnTo>
                        <a:pt x="1320" y="716"/>
                      </a:lnTo>
                      <a:lnTo>
                        <a:pt x="1315" y="719"/>
                      </a:lnTo>
                      <a:lnTo>
                        <a:pt x="1312" y="719"/>
                      </a:lnTo>
                      <a:lnTo>
                        <a:pt x="1311" y="717"/>
                      </a:lnTo>
                      <a:lnTo>
                        <a:pt x="1312" y="716"/>
                      </a:lnTo>
                      <a:lnTo>
                        <a:pt x="1316" y="715"/>
                      </a:lnTo>
                      <a:lnTo>
                        <a:pt x="1320" y="712"/>
                      </a:lnTo>
                      <a:lnTo>
                        <a:pt x="1325" y="709"/>
                      </a:lnTo>
                      <a:lnTo>
                        <a:pt x="1327" y="705"/>
                      </a:lnTo>
                      <a:lnTo>
                        <a:pt x="1329" y="701"/>
                      </a:lnTo>
                      <a:lnTo>
                        <a:pt x="1329" y="697"/>
                      </a:lnTo>
                      <a:lnTo>
                        <a:pt x="1326" y="693"/>
                      </a:lnTo>
                      <a:lnTo>
                        <a:pt x="1322" y="685"/>
                      </a:lnTo>
                      <a:lnTo>
                        <a:pt x="1319" y="684"/>
                      </a:lnTo>
                      <a:lnTo>
                        <a:pt x="1319" y="681"/>
                      </a:lnTo>
                      <a:lnTo>
                        <a:pt x="1318" y="680"/>
                      </a:lnTo>
                      <a:lnTo>
                        <a:pt x="1318" y="678"/>
                      </a:lnTo>
                      <a:lnTo>
                        <a:pt x="1314" y="678"/>
                      </a:lnTo>
                      <a:lnTo>
                        <a:pt x="1308" y="677"/>
                      </a:lnTo>
                      <a:lnTo>
                        <a:pt x="1302" y="674"/>
                      </a:lnTo>
                      <a:lnTo>
                        <a:pt x="1287" y="670"/>
                      </a:lnTo>
                      <a:lnTo>
                        <a:pt x="1284" y="669"/>
                      </a:lnTo>
                      <a:lnTo>
                        <a:pt x="1280" y="665"/>
                      </a:lnTo>
                      <a:lnTo>
                        <a:pt x="1280" y="663"/>
                      </a:lnTo>
                      <a:lnTo>
                        <a:pt x="1280" y="661"/>
                      </a:lnTo>
                      <a:lnTo>
                        <a:pt x="1284" y="650"/>
                      </a:lnTo>
                      <a:lnTo>
                        <a:pt x="1287" y="646"/>
                      </a:lnTo>
                      <a:lnTo>
                        <a:pt x="1288" y="644"/>
                      </a:lnTo>
                      <a:lnTo>
                        <a:pt x="1283" y="643"/>
                      </a:lnTo>
                      <a:lnTo>
                        <a:pt x="1276" y="643"/>
                      </a:lnTo>
                      <a:lnTo>
                        <a:pt x="1269" y="643"/>
                      </a:lnTo>
                      <a:lnTo>
                        <a:pt x="1266" y="642"/>
                      </a:lnTo>
                      <a:lnTo>
                        <a:pt x="1239" y="643"/>
                      </a:lnTo>
                      <a:lnTo>
                        <a:pt x="1235" y="646"/>
                      </a:lnTo>
                      <a:lnTo>
                        <a:pt x="1229" y="647"/>
                      </a:lnTo>
                      <a:lnTo>
                        <a:pt x="1225" y="647"/>
                      </a:lnTo>
                      <a:lnTo>
                        <a:pt x="1219" y="650"/>
                      </a:lnTo>
                      <a:lnTo>
                        <a:pt x="1217" y="651"/>
                      </a:lnTo>
                      <a:lnTo>
                        <a:pt x="1208" y="653"/>
                      </a:lnTo>
                      <a:lnTo>
                        <a:pt x="1202" y="654"/>
                      </a:lnTo>
                      <a:lnTo>
                        <a:pt x="1202" y="655"/>
                      </a:lnTo>
                      <a:lnTo>
                        <a:pt x="1204" y="655"/>
                      </a:lnTo>
                      <a:lnTo>
                        <a:pt x="1208" y="655"/>
                      </a:lnTo>
                      <a:lnTo>
                        <a:pt x="1214" y="654"/>
                      </a:lnTo>
                      <a:lnTo>
                        <a:pt x="1215" y="655"/>
                      </a:lnTo>
                      <a:lnTo>
                        <a:pt x="1212" y="655"/>
                      </a:lnTo>
                      <a:lnTo>
                        <a:pt x="1214" y="657"/>
                      </a:lnTo>
                      <a:lnTo>
                        <a:pt x="1215" y="657"/>
                      </a:lnTo>
                      <a:lnTo>
                        <a:pt x="1219" y="659"/>
                      </a:lnTo>
                      <a:lnTo>
                        <a:pt x="1223" y="662"/>
                      </a:lnTo>
                      <a:lnTo>
                        <a:pt x="1225" y="665"/>
                      </a:lnTo>
                      <a:lnTo>
                        <a:pt x="1226" y="666"/>
                      </a:lnTo>
                      <a:lnTo>
                        <a:pt x="1225" y="667"/>
                      </a:lnTo>
                      <a:lnTo>
                        <a:pt x="1222" y="671"/>
                      </a:lnTo>
                      <a:lnTo>
                        <a:pt x="1222" y="674"/>
                      </a:lnTo>
                      <a:lnTo>
                        <a:pt x="1222" y="676"/>
                      </a:lnTo>
                      <a:lnTo>
                        <a:pt x="1225" y="677"/>
                      </a:lnTo>
                      <a:lnTo>
                        <a:pt x="1227" y="680"/>
                      </a:lnTo>
                      <a:lnTo>
                        <a:pt x="1227" y="681"/>
                      </a:lnTo>
                      <a:lnTo>
                        <a:pt x="1230" y="686"/>
                      </a:lnTo>
                      <a:lnTo>
                        <a:pt x="1231" y="690"/>
                      </a:lnTo>
                      <a:lnTo>
                        <a:pt x="1229" y="693"/>
                      </a:lnTo>
                      <a:lnTo>
                        <a:pt x="1227" y="693"/>
                      </a:lnTo>
                      <a:lnTo>
                        <a:pt x="1225" y="693"/>
                      </a:lnTo>
                      <a:lnTo>
                        <a:pt x="1222" y="693"/>
                      </a:lnTo>
                      <a:lnTo>
                        <a:pt x="1219" y="690"/>
                      </a:lnTo>
                      <a:lnTo>
                        <a:pt x="1217" y="688"/>
                      </a:lnTo>
                      <a:lnTo>
                        <a:pt x="1217" y="686"/>
                      </a:lnTo>
                      <a:lnTo>
                        <a:pt x="1214" y="682"/>
                      </a:lnTo>
                      <a:lnTo>
                        <a:pt x="1204" y="676"/>
                      </a:lnTo>
                      <a:lnTo>
                        <a:pt x="1198" y="671"/>
                      </a:lnTo>
                      <a:lnTo>
                        <a:pt x="1198" y="670"/>
                      </a:lnTo>
                      <a:lnTo>
                        <a:pt x="1199" y="669"/>
                      </a:lnTo>
                      <a:lnTo>
                        <a:pt x="1199" y="667"/>
                      </a:lnTo>
                      <a:lnTo>
                        <a:pt x="1199" y="663"/>
                      </a:lnTo>
                      <a:lnTo>
                        <a:pt x="1198" y="661"/>
                      </a:lnTo>
                      <a:lnTo>
                        <a:pt x="1198" y="659"/>
                      </a:lnTo>
                      <a:lnTo>
                        <a:pt x="1196" y="654"/>
                      </a:lnTo>
                      <a:lnTo>
                        <a:pt x="1195" y="653"/>
                      </a:lnTo>
                      <a:lnTo>
                        <a:pt x="1194" y="654"/>
                      </a:lnTo>
                      <a:lnTo>
                        <a:pt x="1192" y="654"/>
                      </a:lnTo>
                      <a:lnTo>
                        <a:pt x="1192" y="653"/>
                      </a:lnTo>
                      <a:lnTo>
                        <a:pt x="1195" y="651"/>
                      </a:lnTo>
                      <a:lnTo>
                        <a:pt x="1195" y="649"/>
                      </a:lnTo>
                      <a:lnTo>
                        <a:pt x="1196" y="647"/>
                      </a:lnTo>
                      <a:lnTo>
                        <a:pt x="1198" y="649"/>
                      </a:lnTo>
                      <a:lnTo>
                        <a:pt x="1198" y="650"/>
                      </a:lnTo>
                      <a:lnTo>
                        <a:pt x="1198" y="651"/>
                      </a:lnTo>
                      <a:lnTo>
                        <a:pt x="1198" y="653"/>
                      </a:lnTo>
                      <a:lnTo>
                        <a:pt x="1199" y="653"/>
                      </a:lnTo>
                      <a:lnTo>
                        <a:pt x="1199" y="651"/>
                      </a:lnTo>
                      <a:lnTo>
                        <a:pt x="1200" y="651"/>
                      </a:lnTo>
                      <a:lnTo>
                        <a:pt x="1199" y="650"/>
                      </a:lnTo>
                      <a:lnTo>
                        <a:pt x="1198" y="646"/>
                      </a:lnTo>
                      <a:lnTo>
                        <a:pt x="1195" y="640"/>
                      </a:lnTo>
                      <a:lnTo>
                        <a:pt x="1191" y="635"/>
                      </a:lnTo>
                      <a:lnTo>
                        <a:pt x="1188" y="634"/>
                      </a:lnTo>
                      <a:lnTo>
                        <a:pt x="1185" y="630"/>
                      </a:lnTo>
                      <a:lnTo>
                        <a:pt x="1181" y="626"/>
                      </a:lnTo>
                      <a:lnTo>
                        <a:pt x="1179" y="624"/>
                      </a:lnTo>
                      <a:lnTo>
                        <a:pt x="1176" y="624"/>
                      </a:lnTo>
                      <a:lnTo>
                        <a:pt x="1173" y="623"/>
                      </a:lnTo>
                      <a:lnTo>
                        <a:pt x="1169" y="622"/>
                      </a:lnTo>
                      <a:lnTo>
                        <a:pt x="1165" y="619"/>
                      </a:lnTo>
                      <a:lnTo>
                        <a:pt x="1157" y="613"/>
                      </a:lnTo>
                      <a:lnTo>
                        <a:pt x="1150" y="608"/>
                      </a:lnTo>
                      <a:lnTo>
                        <a:pt x="1145" y="605"/>
                      </a:lnTo>
                      <a:lnTo>
                        <a:pt x="1144" y="604"/>
                      </a:lnTo>
                      <a:lnTo>
                        <a:pt x="1142" y="604"/>
                      </a:lnTo>
                      <a:lnTo>
                        <a:pt x="1142" y="605"/>
                      </a:lnTo>
                      <a:lnTo>
                        <a:pt x="1140" y="607"/>
                      </a:lnTo>
                      <a:lnTo>
                        <a:pt x="1138" y="605"/>
                      </a:lnTo>
                      <a:lnTo>
                        <a:pt x="1134" y="605"/>
                      </a:lnTo>
                      <a:lnTo>
                        <a:pt x="1133" y="604"/>
                      </a:lnTo>
                      <a:lnTo>
                        <a:pt x="1130" y="605"/>
                      </a:lnTo>
                      <a:lnTo>
                        <a:pt x="1129" y="604"/>
                      </a:lnTo>
                      <a:lnTo>
                        <a:pt x="1125" y="604"/>
                      </a:lnTo>
                      <a:lnTo>
                        <a:pt x="1122" y="604"/>
                      </a:lnTo>
                      <a:lnTo>
                        <a:pt x="1121" y="604"/>
                      </a:lnTo>
                      <a:lnTo>
                        <a:pt x="1121" y="605"/>
                      </a:lnTo>
                      <a:lnTo>
                        <a:pt x="1115" y="605"/>
                      </a:lnTo>
                      <a:lnTo>
                        <a:pt x="1109" y="607"/>
                      </a:lnTo>
                      <a:lnTo>
                        <a:pt x="1102" y="608"/>
                      </a:lnTo>
                      <a:lnTo>
                        <a:pt x="1099" y="608"/>
                      </a:lnTo>
                      <a:lnTo>
                        <a:pt x="1098" y="608"/>
                      </a:lnTo>
                      <a:lnTo>
                        <a:pt x="1100" y="605"/>
                      </a:lnTo>
                      <a:lnTo>
                        <a:pt x="1103" y="604"/>
                      </a:lnTo>
                      <a:lnTo>
                        <a:pt x="1107" y="600"/>
                      </a:lnTo>
                      <a:lnTo>
                        <a:pt x="1111" y="599"/>
                      </a:lnTo>
                      <a:lnTo>
                        <a:pt x="1115" y="593"/>
                      </a:lnTo>
                      <a:lnTo>
                        <a:pt x="1123" y="589"/>
                      </a:lnTo>
                      <a:lnTo>
                        <a:pt x="1126" y="588"/>
                      </a:lnTo>
                      <a:lnTo>
                        <a:pt x="1126" y="589"/>
                      </a:lnTo>
                      <a:lnTo>
                        <a:pt x="1126" y="592"/>
                      </a:lnTo>
                      <a:lnTo>
                        <a:pt x="1127" y="593"/>
                      </a:lnTo>
                      <a:lnTo>
                        <a:pt x="1127" y="595"/>
                      </a:lnTo>
                      <a:lnTo>
                        <a:pt x="1126" y="596"/>
                      </a:lnTo>
                      <a:lnTo>
                        <a:pt x="1126" y="599"/>
                      </a:lnTo>
                      <a:lnTo>
                        <a:pt x="1125" y="600"/>
                      </a:lnTo>
                      <a:lnTo>
                        <a:pt x="1126" y="600"/>
                      </a:lnTo>
                      <a:lnTo>
                        <a:pt x="1127" y="600"/>
                      </a:lnTo>
                      <a:lnTo>
                        <a:pt x="1129" y="599"/>
                      </a:lnTo>
                      <a:lnTo>
                        <a:pt x="1129" y="596"/>
                      </a:lnTo>
                      <a:lnTo>
                        <a:pt x="1134" y="588"/>
                      </a:lnTo>
                      <a:lnTo>
                        <a:pt x="1140" y="586"/>
                      </a:lnTo>
                      <a:lnTo>
                        <a:pt x="1142" y="585"/>
                      </a:lnTo>
                      <a:lnTo>
                        <a:pt x="1144" y="585"/>
                      </a:lnTo>
                      <a:lnTo>
                        <a:pt x="1148" y="584"/>
                      </a:lnTo>
                      <a:lnTo>
                        <a:pt x="1152" y="584"/>
                      </a:lnTo>
                      <a:lnTo>
                        <a:pt x="1153" y="584"/>
                      </a:lnTo>
                      <a:lnTo>
                        <a:pt x="1156" y="582"/>
                      </a:lnTo>
                      <a:lnTo>
                        <a:pt x="1157" y="581"/>
                      </a:lnTo>
                      <a:lnTo>
                        <a:pt x="1156" y="580"/>
                      </a:lnTo>
                      <a:lnTo>
                        <a:pt x="1153" y="580"/>
                      </a:lnTo>
                      <a:lnTo>
                        <a:pt x="1149" y="581"/>
                      </a:lnTo>
                      <a:lnTo>
                        <a:pt x="1145" y="582"/>
                      </a:lnTo>
                      <a:lnTo>
                        <a:pt x="1142" y="584"/>
                      </a:lnTo>
                      <a:lnTo>
                        <a:pt x="1138" y="585"/>
                      </a:lnTo>
                      <a:lnTo>
                        <a:pt x="1133" y="586"/>
                      </a:lnTo>
                      <a:lnTo>
                        <a:pt x="1129" y="586"/>
                      </a:lnTo>
                      <a:lnTo>
                        <a:pt x="1123" y="586"/>
                      </a:lnTo>
                      <a:lnTo>
                        <a:pt x="1118" y="589"/>
                      </a:lnTo>
                      <a:lnTo>
                        <a:pt x="1110" y="595"/>
                      </a:lnTo>
                      <a:lnTo>
                        <a:pt x="1104" y="600"/>
                      </a:lnTo>
                      <a:lnTo>
                        <a:pt x="1102" y="603"/>
                      </a:lnTo>
                      <a:lnTo>
                        <a:pt x="1096" y="607"/>
                      </a:lnTo>
                      <a:lnTo>
                        <a:pt x="1094" y="609"/>
                      </a:lnTo>
                      <a:lnTo>
                        <a:pt x="1091" y="611"/>
                      </a:lnTo>
                      <a:lnTo>
                        <a:pt x="1088" y="613"/>
                      </a:lnTo>
                      <a:lnTo>
                        <a:pt x="1087" y="615"/>
                      </a:lnTo>
                      <a:lnTo>
                        <a:pt x="1084" y="616"/>
                      </a:lnTo>
                      <a:lnTo>
                        <a:pt x="1080" y="617"/>
                      </a:lnTo>
                      <a:lnTo>
                        <a:pt x="1076" y="622"/>
                      </a:lnTo>
                      <a:lnTo>
                        <a:pt x="1069" y="624"/>
                      </a:lnTo>
                      <a:lnTo>
                        <a:pt x="1059" y="628"/>
                      </a:lnTo>
                      <a:lnTo>
                        <a:pt x="1052" y="631"/>
                      </a:lnTo>
                      <a:lnTo>
                        <a:pt x="1048" y="630"/>
                      </a:lnTo>
                      <a:lnTo>
                        <a:pt x="1041" y="630"/>
                      </a:lnTo>
                      <a:lnTo>
                        <a:pt x="1040" y="630"/>
                      </a:lnTo>
                      <a:lnTo>
                        <a:pt x="1037" y="628"/>
                      </a:lnTo>
                      <a:lnTo>
                        <a:pt x="1032" y="628"/>
                      </a:lnTo>
                      <a:lnTo>
                        <a:pt x="1028" y="628"/>
                      </a:lnTo>
                      <a:lnTo>
                        <a:pt x="1026" y="627"/>
                      </a:lnTo>
                      <a:lnTo>
                        <a:pt x="1025" y="626"/>
                      </a:lnTo>
                      <a:lnTo>
                        <a:pt x="1014" y="630"/>
                      </a:lnTo>
                      <a:lnTo>
                        <a:pt x="1006" y="631"/>
                      </a:lnTo>
                      <a:lnTo>
                        <a:pt x="999" y="631"/>
                      </a:lnTo>
                      <a:lnTo>
                        <a:pt x="992" y="631"/>
                      </a:lnTo>
                      <a:lnTo>
                        <a:pt x="986" y="630"/>
                      </a:lnTo>
                      <a:lnTo>
                        <a:pt x="982" y="628"/>
                      </a:lnTo>
                      <a:lnTo>
                        <a:pt x="972" y="628"/>
                      </a:lnTo>
                      <a:lnTo>
                        <a:pt x="963" y="631"/>
                      </a:lnTo>
                      <a:lnTo>
                        <a:pt x="959" y="631"/>
                      </a:lnTo>
                      <a:lnTo>
                        <a:pt x="953" y="631"/>
                      </a:lnTo>
                      <a:lnTo>
                        <a:pt x="944" y="631"/>
                      </a:lnTo>
                      <a:lnTo>
                        <a:pt x="936" y="630"/>
                      </a:lnTo>
                      <a:lnTo>
                        <a:pt x="932" y="628"/>
                      </a:lnTo>
                      <a:lnTo>
                        <a:pt x="929" y="627"/>
                      </a:lnTo>
                      <a:lnTo>
                        <a:pt x="926" y="627"/>
                      </a:lnTo>
                      <a:lnTo>
                        <a:pt x="918" y="626"/>
                      </a:lnTo>
                      <a:lnTo>
                        <a:pt x="911" y="623"/>
                      </a:lnTo>
                      <a:lnTo>
                        <a:pt x="907" y="622"/>
                      </a:lnTo>
                      <a:lnTo>
                        <a:pt x="905" y="620"/>
                      </a:lnTo>
                      <a:lnTo>
                        <a:pt x="902" y="616"/>
                      </a:lnTo>
                      <a:lnTo>
                        <a:pt x="910" y="615"/>
                      </a:lnTo>
                      <a:lnTo>
                        <a:pt x="917" y="613"/>
                      </a:lnTo>
                      <a:lnTo>
                        <a:pt x="924" y="612"/>
                      </a:lnTo>
                      <a:lnTo>
                        <a:pt x="929" y="613"/>
                      </a:lnTo>
                      <a:lnTo>
                        <a:pt x="930" y="613"/>
                      </a:lnTo>
                      <a:lnTo>
                        <a:pt x="934" y="613"/>
                      </a:lnTo>
                      <a:lnTo>
                        <a:pt x="938" y="613"/>
                      </a:lnTo>
                      <a:lnTo>
                        <a:pt x="940" y="615"/>
                      </a:lnTo>
                      <a:lnTo>
                        <a:pt x="944" y="613"/>
                      </a:lnTo>
                      <a:lnTo>
                        <a:pt x="943" y="613"/>
                      </a:lnTo>
                      <a:lnTo>
                        <a:pt x="938" y="612"/>
                      </a:lnTo>
                      <a:lnTo>
                        <a:pt x="928" y="611"/>
                      </a:lnTo>
                      <a:lnTo>
                        <a:pt x="925" y="611"/>
                      </a:lnTo>
                      <a:lnTo>
                        <a:pt x="914" y="612"/>
                      </a:lnTo>
                      <a:lnTo>
                        <a:pt x="906" y="612"/>
                      </a:lnTo>
                      <a:lnTo>
                        <a:pt x="901" y="613"/>
                      </a:lnTo>
                      <a:lnTo>
                        <a:pt x="895" y="616"/>
                      </a:lnTo>
                      <a:lnTo>
                        <a:pt x="889" y="617"/>
                      </a:lnTo>
                      <a:lnTo>
                        <a:pt x="875" y="617"/>
                      </a:lnTo>
                      <a:lnTo>
                        <a:pt x="866" y="619"/>
                      </a:lnTo>
                      <a:lnTo>
                        <a:pt x="857" y="617"/>
                      </a:lnTo>
                      <a:lnTo>
                        <a:pt x="855" y="615"/>
                      </a:lnTo>
                      <a:lnTo>
                        <a:pt x="851" y="609"/>
                      </a:lnTo>
                      <a:lnTo>
                        <a:pt x="845" y="607"/>
                      </a:lnTo>
                      <a:lnTo>
                        <a:pt x="839" y="605"/>
                      </a:lnTo>
                      <a:lnTo>
                        <a:pt x="835" y="605"/>
                      </a:lnTo>
                      <a:lnTo>
                        <a:pt x="831" y="605"/>
                      </a:lnTo>
                      <a:lnTo>
                        <a:pt x="829" y="608"/>
                      </a:lnTo>
                      <a:lnTo>
                        <a:pt x="826" y="609"/>
                      </a:lnTo>
                      <a:lnTo>
                        <a:pt x="822" y="611"/>
                      </a:lnTo>
                      <a:lnTo>
                        <a:pt x="820" y="613"/>
                      </a:lnTo>
                      <a:lnTo>
                        <a:pt x="818" y="613"/>
                      </a:lnTo>
                      <a:lnTo>
                        <a:pt x="806" y="616"/>
                      </a:lnTo>
                      <a:lnTo>
                        <a:pt x="802" y="615"/>
                      </a:lnTo>
                      <a:lnTo>
                        <a:pt x="797" y="615"/>
                      </a:lnTo>
                      <a:lnTo>
                        <a:pt x="795" y="615"/>
                      </a:lnTo>
                      <a:lnTo>
                        <a:pt x="790" y="615"/>
                      </a:lnTo>
                      <a:lnTo>
                        <a:pt x="782" y="613"/>
                      </a:lnTo>
                      <a:lnTo>
                        <a:pt x="779" y="612"/>
                      </a:lnTo>
                      <a:lnTo>
                        <a:pt x="774" y="611"/>
                      </a:lnTo>
                      <a:lnTo>
                        <a:pt x="772" y="609"/>
                      </a:lnTo>
                      <a:lnTo>
                        <a:pt x="775" y="608"/>
                      </a:lnTo>
                      <a:lnTo>
                        <a:pt x="777" y="607"/>
                      </a:lnTo>
                      <a:lnTo>
                        <a:pt x="775" y="605"/>
                      </a:lnTo>
                      <a:lnTo>
                        <a:pt x="774" y="604"/>
                      </a:lnTo>
                      <a:lnTo>
                        <a:pt x="772" y="604"/>
                      </a:lnTo>
                      <a:lnTo>
                        <a:pt x="771" y="604"/>
                      </a:lnTo>
                      <a:lnTo>
                        <a:pt x="768" y="603"/>
                      </a:lnTo>
                      <a:lnTo>
                        <a:pt x="767" y="601"/>
                      </a:lnTo>
                      <a:lnTo>
                        <a:pt x="763" y="601"/>
                      </a:lnTo>
                      <a:lnTo>
                        <a:pt x="762" y="600"/>
                      </a:lnTo>
                      <a:lnTo>
                        <a:pt x="758" y="599"/>
                      </a:lnTo>
                      <a:lnTo>
                        <a:pt x="754" y="597"/>
                      </a:lnTo>
                      <a:lnTo>
                        <a:pt x="748" y="596"/>
                      </a:lnTo>
                      <a:lnTo>
                        <a:pt x="743" y="596"/>
                      </a:lnTo>
                      <a:lnTo>
                        <a:pt x="740" y="596"/>
                      </a:lnTo>
                      <a:lnTo>
                        <a:pt x="737" y="595"/>
                      </a:lnTo>
                      <a:lnTo>
                        <a:pt x="731" y="596"/>
                      </a:lnTo>
                      <a:lnTo>
                        <a:pt x="731" y="593"/>
                      </a:lnTo>
                      <a:lnTo>
                        <a:pt x="728" y="593"/>
                      </a:lnTo>
                      <a:lnTo>
                        <a:pt x="725" y="593"/>
                      </a:lnTo>
                      <a:lnTo>
                        <a:pt x="728" y="595"/>
                      </a:lnTo>
                      <a:lnTo>
                        <a:pt x="728" y="596"/>
                      </a:lnTo>
                      <a:lnTo>
                        <a:pt x="727" y="597"/>
                      </a:lnTo>
                      <a:lnTo>
                        <a:pt x="718" y="600"/>
                      </a:lnTo>
                      <a:lnTo>
                        <a:pt x="714" y="599"/>
                      </a:lnTo>
                      <a:lnTo>
                        <a:pt x="712" y="597"/>
                      </a:lnTo>
                      <a:lnTo>
                        <a:pt x="713" y="597"/>
                      </a:lnTo>
                      <a:lnTo>
                        <a:pt x="713" y="595"/>
                      </a:lnTo>
                      <a:lnTo>
                        <a:pt x="709" y="596"/>
                      </a:lnTo>
                      <a:lnTo>
                        <a:pt x="706" y="596"/>
                      </a:lnTo>
                      <a:lnTo>
                        <a:pt x="706" y="599"/>
                      </a:lnTo>
                      <a:lnTo>
                        <a:pt x="704" y="599"/>
                      </a:lnTo>
                      <a:lnTo>
                        <a:pt x="702" y="599"/>
                      </a:lnTo>
                      <a:lnTo>
                        <a:pt x="698" y="597"/>
                      </a:lnTo>
                      <a:lnTo>
                        <a:pt x="691" y="597"/>
                      </a:lnTo>
                      <a:lnTo>
                        <a:pt x="685" y="599"/>
                      </a:lnTo>
                      <a:lnTo>
                        <a:pt x="677" y="603"/>
                      </a:lnTo>
                      <a:lnTo>
                        <a:pt x="669" y="601"/>
                      </a:lnTo>
                      <a:lnTo>
                        <a:pt x="659" y="603"/>
                      </a:lnTo>
                      <a:lnTo>
                        <a:pt x="646" y="601"/>
                      </a:lnTo>
                      <a:lnTo>
                        <a:pt x="642" y="599"/>
                      </a:lnTo>
                      <a:lnTo>
                        <a:pt x="639" y="599"/>
                      </a:lnTo>
                      <a:lnTo>
                        <a:pt x="635" y="600"/>
                      </a:lnTo>
                      <a:lnTo>
                        <a:pt x="625" y="603"/>
                      </a:lnTo>
                      <a:lnTo>
                        <a:pt x="616" y="603"/>
                      </a:lnTo>
                      <a:lnTo>
                        <a:pt x="610" y="603"/>
                      </a:lnTo>
                      <a:lnTo>
                        <a:pt x="610" y="601"/>
                      </a:lnTo>
                      <a:lnTo>
                        <a:pt x="609" y="600"/>
                      </a:lnTo>
                      <a:lnTo>
                        <a:pt x="609" y="599"/>
                      </a:lnTo>
                      <a:lnTo>
                        <a:pt x="606" y="600"/>
                      </a:lnTo>
                      <a:lnTo>
                        <a:pt x="605" y="600"/>
                      </a:lnTo>
                      <a:lnTo>
                        <a:pt x="604" y="599"/>
                      </a:lnTo>
                      <a:lnTo>
                        <a:pt x="600" y="599"/>
                      </a:lnTo>
                      <a:lnTo>
                        <a:pt x="597" y="599"/>
                      </a:lnTo>
                      <a:lnTo>
                        <a:pt x="592" y="599"/>
                      </a:lnTo>
                      <a:lnTo>
                        <a:pt x="588" y="599"/>
                      </a:lnTo>
                      <a:lnTo>
                        <a:pt x="582" y="599"/>
                      </a:lnTo>
                      <a:lnTo>
                        <a:pt x="573" y="599"/>
                      </a:lnTo>
                      <a:lnTo>
                        <a:pt x="563" y="599"/>
                      </a:lnTo>
                      <a:lnTo>
                        <a:pt x="561" y="596"/>
                      </a:lnTo>
                      <a:lnTo>
                        <a:pt x="559" y="595"/>
                      </a:lnTo>
                      <a:lnTo>
                        <a:pt x="558" y="595"/>
                      </a:lnTo>
                      <a:lnTo>
                        <a:pt x="554" y="595"/>
                      </a:lnTo>
                      <a:lnTo>
                        <a:pt x="535" y="596"/>
                      </a:lnTo>
                      <a:lnTo>
                        <a:pt x="531" y="595"/>
                      </a:lnTo>
                      <a:lnTo>
                        <a:pt x="527" y="593"/>
                      </a:lnTo>
                      <a:lnTo>
                        <a:pt x="521" y="593"/>
                      </a:lnTo>
                      <a:lnTo>
                        <a:pt x="517" y="590"/>
                      </a:lnTo>
                      <a:lnTo>
                        <a:pt x="516" y="590"/>
                      </a:lnTo>
                      <a:lnTo>
                        <a:pt x="509" y="590"/>
                      </a:lnTo>
                      <a:lnTo>
                        <a:pt x="504" y="590"/>
                      </a:lnTo>
                      <a:lnTo>
                        <a:pt x="503" y="588"/>
                      </a:lnTo>
                      <a:lnTo>
                        <a:pt x="500" y="588"/>
                      </a:lnTo>
                      <a:lnTo>
                        <a:pt x="492" y="588"/>
                      </a:lnTo>
                      <a:lnTo>
                        <a:pt x="486" y="586"/>
                      </a:lnTo>
                      <a:lnTo>
                        <a:pt x="481" y="585"/>
                      </a:lnTo>
                      <a:lnTo>
                        <a:pt x="477" y="584"/>
                      </a:lnTo>
                      <a:lnTo>
                        <a:pt x="477" y="580"/>
                      </a:lnTo>
                      <a:lnTo>
                        <a:pt x="473" y="581"/>
                      </a:lnTo>
                      <a:lnTo>
                        <a:pt x="462" y="576"/>
                      </a:lnTo>
                      <a:lnTo>
                        <a:pt x="446" y="572"/>
                      </a:lnTo>
                      <a:lnTo>
                        <a:pt x="446" y="570"/>
                      </a:lnTo>
                      <a:lnTo>
                        <a:pt x="442" y="570"/>
                      </a:lnTo>
                      <a:lnTo>
                        <a:pt x="442" y="569"/>
                      </a:lnTo>
                      <a:lnTo>
                        <a:pt x="440" y="568"/>
                      </a:lnTo>
                      <a:lnTo>
                        <a:pt x="442" y="565"/>
                      </a:lnTo>
                      <a:lnTo>
                        <a:pt x="442" y="563"/>
                      </a:lnTo>
                      <a:lnTo>
                        <a:pt x="439" y="563"/>
                      </a:lnTo>
                      <a:lnTo>
                        <a:pt x="439" y="562"/>
                      </a:lnTo>
                      <a:lnTo>
                        <a:pt x="440" y="562"/>
                      </a:lnTo>
                      <a:lnTo>
                        <a:pt x="442" y="562"/>
                      </a:lnTo>
                      <a:lnTo>
                        <a:pt x="443" y="563"/>
                      </a:lnTo>
                      <a:lnTo>
                        <a:pt x="443" y="566"/>
                      </a:lnTo>
                      <a:lnTo>
                        <a:pt x="446" y="566"/>
                      </a:lnTo>
                      <a:lnTo>
                        <a:pt x="447" y="565"/>
                      </a:lnTo>
                      <a:lnTo>
                        <a:pt x="444" y="562"/>
                      </a:lnTo>
                      <a:lnTo>
                        <a:pt x="447" y="559"/>
                      </a:lnTo>
                      <a:lnTo>
                        <a:pt x="447" y="558"/>
                      </a:lnTo>
                      <a:lnTo>
                        <a:pt x="444" y="558"/>
                      </a:lnTo>
                      <a:lnTo>
                        <a:pt x="440" y="557"/>
                      </a:lnTo>
                      <a:lnTo>
                        <a:pt x="428" y="554"/>
                      </a:lnTo>
                      <a:lnTo>
                        <a:pt x="422" y="554"/>
                      </a:lnTo>
                      <a:lnTo>
                        <a:pt x="420" y="551"/>
                      </a:lnTo>
                      <a:lnTo>
                        <a:pt x="412" y="550"/>
                      </a:lnTo>
                      <a:lnTo>
                        <a:pt x="409" y="547"/>
                      </a:lnTo>
                      <a:lnTo>
                        <a:pt x="397" y="545"/>
                      </a:lnTo>
                      <a:lnTo>
                        <a:pt x="393" y="543"/>
                      </a:lnTo>
                      <a:lnTo>
                        <a:pt x="390" y="542"/>
                      </a:lnTo>
                      <a:lnTo>
                        <a:pt x="385" y="539"/>
                      </a:lnTo>
                      <a:lnTo>
                        <a:pt x="385" y="538"/>
                      </a:lnTo>
                      <a:lnTo>
                        <a:pt x="364" y="532"/>
                      </a:lnTo>
                      <a:lnTo>
                        <a:pt x="362" y="530"/>
                      </a:lnTo>
                      <a:lnTo>
                        <a:pt x="358" y="530"/>
                      </a:lnTo>
                      <a:lnTo>
                        <a:pt x="354" y="528"/>
                      </a:lnTo>
                      <a:lnTo>
                        <a:pt x="353" y="526"/>
                      </a:lnTo>
                      <a:lnTo>
                        <a:pt x="351" y="526"/>
                      </a:lnTo>
                      <a:lnTo>
                        <a:pt x="349" y="526"/>
                      </a:lnTo>
                      <a:lnTo>
                        <a:pt x="346" y="524"/>
                      </a:lnTo>
                      <a:lnTo>
                        <a:pt x="343" y="524"/>
                      </a:lnTo>
                      <a:lnTo>
                        <a:pt x="342" y="524"/>
                      </a:lnTo>
                      <a:lnTo>
                        <a:pt x="341" y="527"/>
                      </a:lnTo>
                      <a:lnTo>
                        <a:pt x="338" y="530"/>
                      </a:lnTo>
                      <a:lnTo>
                        <a:pt x="332" y="531"/>
                      </a:lnTo>
                      <a:lnTo>
                        <a:pt x="326" y="531"/>
                      </a:lnTo>
                      <a:lnTo>
                        <a:pt x="320" y="530"/>
                      </a:lnTo>
                      <a:lnTo>
                        <a:pt x="319" y="528"/>
                      </a:lnTo>
                      <a:lnTo>
                        <a:pt x="311" y="528"/>
                      </a:lnTo>
                      <a:lnTo>
                        <a:pt x="308" y="526"/>
                      </a:lnTo>
                      <a:lnTo>
                        <a:pt x="308" y="524"/>
                      </a:lnTo>
                      <a:lnTo>
                        <a:pt x="308" y="523"/>
                      </a:lnTo>
                      <a:lnTo>
                        <a:pt x="303" y="519"/>
                      </a:lnTo>
                      <a:lnTo>
                        <a:pt x="293" y="518"/>
                      </a:lnTo>
                      <a:lnTo>
                        <a:pt x="280" y="516"/>
                      </a:lnTo>
                      <a:lnTo>
                        <a:pt x="277" y="515"/>
                      </a:lnTo>
                      <a:lnTo>
                        <a:pt x="272" y="511"/>
                      </a:lnTo>
                      <a:lnTo>
                        <a:pt x="268" y="508"/>
                      </a:lnTo>
                      <a:lnTo>
                        <a:pt x="264" y="508"/>
                      </a:lnTo>
                      <a:lnTo>
                        <a:pt x="261" y="508"/>
                      </a:lnTo>
                      <a:lnTo>
                        <a:pt x="258" y="508"/>
                      </a:lnTo>
                      <a:lnTo>
                        <a:pt x="250" y="511"/>
                      </a:lnTo>
                      <a:lnTo>
                        <a:pt x="246" y="509"/>
                      </a:lnTo>
                      <a:lnTo>
                        <a:pt x="239" y="507"/>
                      </a:lnTo>
                      <a:lnTo>
                        <a:pt x="234" y="504"/>
                      </a:lnTo>
                      <a:lnTo>
                        <a:pt x="230" y="501"/>
                      </a:lnTo>
                      <a:lnTo>
                        <a:pt x="226" y="500"/>
                      </a:lnTo>
                      <a:lnTo>
                        <a:pt x="227" y="499"/>
                      </a:lnTo>
                      <a:lnTo>
                        <a:pt x="222" y="496"/>
                      </a:lnTo>
                      <a:lnTo>
                        <a:pt x="218" y="495"/>
                      </a:lnTo>
                      <a:lnTo>
                        <a:pt x="214" y="495"/>
                      </a:lnTo>
                      <a:lnTo>
                        <a:pt x="210" y="495"/>
                      </a:lnTo>
                      <a:lnTo>
                        <a:pt x="206" y="492"/>
                      </a:lnTo>
                      <a:lnTo>
                        <a:pt x="204" y="492"/>
                      </a:lnTo>
                      <a:lnTo>
                        <a:pt x="204" y="491"/>
                      </a:lnTo>
                      <a:lnTo>
                        <a:pt x="199" y="486"/>
                      </a:lnTo>
                      <a:lnTo>
                        <a:pt x="188" y="484"/>
                      </a:lnTo>
                      <a:lnTo>
                        <a:pt x="185" y="481"/>
                      </a:lnTo>
                      <a:lnTo>
                        <a:pt x="181" y="480"/>
                      </a:lnTo>
                      <a:lnTo>
                        <a:pt x="176" y="477"/>
                      </a:lnTo>
                      <a:lnTo>
                        <a:pt x="170" y="474"/>
                      </a:lnTo>
                      <a:lnTo>
                        <a:pt x="169" y="474"/>
                      </a:lnTo>
                      <a:lnTo>
                        <a:pt x="165" y="473"/>
                      </a:lnTo>
                      <a:lnTo>
                        <a:pt x="161" y="469"/>
                      </a:lnTo>
                      <a:lnTo>
                        <a:pt x="158" y="469"/>
                      </a:lnTo>
                      <a:lnTo>
                        <a:pt x="156" y="468"/>
                      </a:lnTo>
                      <a:lnTo>
                        <a:pt x="150" y="466"/>
                      </a:lnTo>
                      <a:lnTo>
                        <a:pt x="149" y="465"/>
                      </a:lnTo>
                      <a:lnTo>
                        <a:pt x="146" y="465"/>
                      </a:lnTo>
                      <a:lnTo>
                        <a:pt x="141" y="464"/>
                      </a:lnTo>
                      <a:lnTo>
                        <a:pt x="137" y="464"/>
                      </a:lnTo>
                      <a:lnTo>
                        <a:pt x="133" y="461"/>
                      </a:lnTo>
                      <a:lnTo>
                        <a:pt x="126" y="457"/>
                      </a:lnTo>
                      <a:lnTo>
                        <a:pt x="122" y="455"/>
                      </a:lnTo>
                      <a:lnTo>
                        <a:pt x="118" y="451"/>
                      </a:lnTo>
                      <a:lnTo>
                        <a:pt x="115" y="451"/>
                      </a:lnTo>
                      <a:lnTo>
                        <a:pt x="111" y="451"/>
                      </a:lnTo>
                      <a:lnTo>
                        <a:pt x="108" y="450"/>
                      </a:lnTo>
                      <a:lnTo>
                        <a:pt x="106" y="449"/>
                      </a:lnTo>
                      <a:lnTo>
                        <a:pt x="103" y="449"/>
                      </a:lnTo>
                      <a:lnTo>
                        <a:pt x="100" y="447"/>
                      </a:lnTo>
                      <a:lnTo>
                        <a:pt x="96" y="449"/>
                      </a:lnTo>
                      <a:lnTo>
                        <a:pt x="94" y="449"/>
                      </a:lnTo>
                      <a:lnTo>
                        <a:pt x="90" y="451"/>
                      </a:lnTo>
                      <a:lnTo>
                        <a:pt x="81" y="451"/>
                      </a:lnTo>
                      <a:lnTo>
                        <a:pt x="76" y="451"/>
                      </a:lnTo>
                      <a:lnTo>
                        <a:pt x="75" y="450"/>
                      </a:lnTo>
                      <a:lnTo>
                        <a:pt x="72" y="447"/>
                      </a:lnTo>
                      <a:lnTo>
                        <a:pt x="71" y="443"/>
                      </a:lnTo>
                      <a:lnTo>
                        <a:pt x="67" y="442"/>
                      </a:lnTo>
                      <a:lnTo>
                        <a:pt x="65" y="439"/>
                      </a:lnTo>
                      <a:lnTo>
                        <a:pt x="67" y="438"/>
                      </a:lnTo>
                      <a:lnTo>
                        <a:pt x="68" y="437"/>
                      </a:lnTo>
                      <a:lnTo>
                        <a:pt x="65" y="435"/>
                      </a:lnTo>
                      <a:lnTo>
                        <a:pt x="53" y="435"/>
                      </a:lnTo>
                      <a:lnTo>
                        <a:pt x="52" y="434"/>
                      </a:lnTo>
                      <a:lnTo>
                        <a:pt x="50" y="434"/>
                      </a:lnTo>
                      <a:lnTo>
                        <a:pt x="48" y="437"/>
                      </a:lnTo>
                      <a:lnTo>
                        <a:pt x="44" y="437"/>
                      </a:lnTo>
                      <a:lnTo>
                        <a:pt x="40" y="434"/>
                      </a:lnTo>
                      <a:lnTo>
                        <a:pt x="38" y="434"/>
                      </a:lnTo>
                      <a:lnTo>
                        <a:pt x="36" y="435"/>
                      </a:lnTo>
                      <a:lnTo>
                        <a:pt x="30" y="435"/>
                      </a:lnTo>
                      <a:lnTo>
                        <a:pt x="26" y="434"/>
                      </a:lnTo>
                      <a:lnTo>
                        <a:pt x="25" y="435"/>
                      </a:lnTo>
                      <a:lnTo>
                        <a:pt x="22" y="437"/>
                      </a:lnTo>
                      <a:lnTo>
                        <a:pt x="21" y="438"/>
                      </a:lnTo>
                      <a:lnTo>
                        <a:pt x="18" y="438"/>
                      </a:lnTo>
                      <a:lnTo>
                        <a:pt x="11" y="435"/>
                      </a:lnTo>
                      <a:lnTo>
                        <a:pt x="7" y="437"/>
                      </a:lnTo>
                      <a:lnTo>
                        <a:pt x="3" y="439"/>
                      </a:lnTo>
                      <a:lnTo>
                        <a:pt x="0" y="439"/>
                      </a:lnTo>
                      <a:lnTo>
                        <a:pt x="3" y="361"/>
                      </a:lnTo>
                      <a:lnTo>
                        <a:pt x="95" y="387"/>
                      </a:lnTo>
                      <a:lnTo>
                        <a:pt x="175" y="408"/>
                      </a:lnTo>
                      <a:lnTo>
                        <a:pt x="247" y="428"/>
                      </a:lnTo>
                      <a:lnTo>
                        <a:pt x="326" y="451"/>
                      </a:lnTo>
                      <a:lnTo>
                        <a:pt x="519" y="505"/>
                      </a:lnTo>
                      <a:lnTo>
                        <a:pt x="562" y="513"/>
                      </a:lnTo>
                      <a:lnTo>
                        <a:pt x="631" y="524"/>
                      </a:lnTo>
                      <a:lnTo>
                        <a:pt x="685" y="534"/>
                      </a:lnTo>
                      <a:lnTo>
                        <a:pt x="700" y="535"/>
                      </a:lnTo>
                      <a:lnTo>
                        <a:pt x="764" y="545"/>
                      </a:lnTo>
                      <a:lnTo>
                        <a:pt x="839" y="553"/>
                      </a:lnTo>
                      <a:lnTo>
                        <a:pt x="1051" y="511"/>
                      </a:lnTo>
                      <a:lnTo>
                        <a:pt x="1146" y="412"/>
                      </a:lnTo>
                      <a:lnTo>
                        <a:pt x="1137" y="407"/>
                      </a:lnTo>
                      <a:lnTo>
                        <a:pt x="1114" y="391"/>
                      </a:lnTo>
                      <a:lnTo>
                        <a:pt x="1111" y="388"/>
                      </a:lnTo>
                      <a:lnTo>
                        <a:pt x="1100" y="369"/>
                      </a:lnTo>
                      <a:lnTo>
                        <a:pt x="1083" y="341"/>
                      </a:lnTo>
                      <a:lnTo>
                        <a:pt x="1072" y="324"/>
                      </a:lnTo>
                      <a:lnTo>
                        <a:pt x="1038" y="220"/>
                      </a:lnTo>
                      <a:lnTo>
                        <a:pt x="1061" y="214"/>
                      </a:lnTo>
                      <a:lnTo>
                        <a:pt x="1212" y="169"/>
                      </a:lnTo>
                      <a:lnTo>
                        <a:pt x="1221" y="166"/>
                      </a:lnTo>
                      <a:lnTo>
                        <a:pt x="1221" y="127"/>
                      </a:lnTo>
                      <a:lnTo>
                        <a:pt x="1100" y="58"/>
                      </a:lnTo>
                      <a:lnTo>
                        <a:pt x="1032" y="19"/>
                      </a:lnTo>
                      <a:lnTo>
                        <a:pt x="998" y="0"/>
                      </a:lnTo>
                      <a:lnTo>
                        <a:pt x="1164" y="0"/>
                      </a:lnTo>
                      <a:lnTo>
                        <a:pt x="1165" y="4"/>
                      </a:lnTo>
                      <a:lnTo>
                        <a:pt x="1167" y="7"/>
                      </a:lnTo>
                      <a:lnTo>
                        <a:pt x="1168" y="12"/>
                      </a:lnTo>
                      <a:lnTo>
                        <a:pt x="1169" y="17"/>
                      </a:lnTo>
                      <a:lnTo>
                        <a:pt x="1169" y="21"/>
                      </a:lnTo>
                      <a:lnTo>
                        <a:pt x="1169" y="22"/>
                      </a:lnTo>
                      <a:lnTo>
                        <a:pt x="1171" y="22"/>
                      </a:lnTo>
                      <a:lnTo>
                        <a:pt x="1175" y="22"/>
                      </a:lnTo>
                      <a:lnTo>
                        <a:pt x="1180" y="21"/>
                      </a:lnTo>
                      <a:lnTo>
                        <a:pt x="1188" y="19"/>
                      </a:lnTo>
                      <a:lnTo>
                        <a:pt x="1192" y="19"/>
                      </a:lnTo>
                      <a:lnTo>
                        <a:pt x="1195" y="18"/>
                      </a:lnTo>
                      <a:lnTo>
                        <a:pt x="1198" y="18"/>
                      </a:lnTo>
                      <a:lnTo>
                        <a:pt x="1200" y="18"/>
                      </a:lnTo>
                      <a:lnTo>
                        <a:pt x="1203" y="19"/>
                      </a:lnTo>
                      <a:lnTo>
                        <a:pt x="1206" y="19"/>
                      </a:lnTo>
                      <a:lnTo>
                        <a:pt x="1207" y="21"/>
                      </a:lnTo>
                      <a:lnTo>
                        <a:pt x="1210" y="21"/>
                      </a:lnTo>
                      <a:lnTo>
                        <a:pt x="1211" y="21"/>
                      </a:lnTo>
                      <a:lnTo>
                        <a:pt x="1212" y="19"/>
                      </a:lnTo>
                      <a:lnTo>
                        <a:pt x="1214" y="18"/>
                      </a:lnTo>
                      <a:lnTo>
                        <a:pt x="1214" y="17"/>
                      </a:lnTo>
                      <a:lnTo>
                        <a:pt x="1211" y="17"/>
                      </a:lnTo>
                      <a:lnTo>
                        <a:pt x="1212" y="15"/>
                      </a:lnTo>
                      <a:lnTo>
                        <a:pt x="1211" y="14"/>
                      </a:lnTo>
                      <a:lnTo>
                        <a:pt x="1210" y="11"/>
                      </a:lnTo>
                      <a:lnTo>
                        <a:pt x="1208" y="8"/>
                      </a:lnTo>
                      <a:lnTo>
                        <a:pt x="1207" y="6"/>
                      </a:lnTo>
                      <a:lnTo>
                        <a:pt x="1204" y="2"/>
                      </a:lnTo>
                      <a:lnTo>
                        <a:pt x="1203" y="0"/>
                      </a:lnTo>
                      <a:lnTo>
                        <a:pt x="1401" y="0"/>
                      </a:lnTo>
                      <a:lnTo>
                        <a:pt x="1403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5" name="Freeform 9"/>
                <p:cNvSpPr>
                  <a:spLocks/>
                </p:cNvSpPr>
                <p:nvPr/>
              </p:nvSpPr>
              <p:spPr bwMode="auto">
                <a:xfrm>
                  <a:off x="1716" y="1705"/>
                  <a:ext cx="21" cy="5"/>
                </a:xfrm>
                <a:custGeom>
                  <a:avLst/>
                  <a:gdLst>
                    <a:gd name="T0" fmla="*/ 2 w 21"/>
                    <a:gd name="T1" fmla="*/ 2 h 5"/>
                    <a:gd name="T2" fmla="*/ 7 w 21"/>
                    <a:gd name="T3" fmla="*/ 5 h 5"/>
                    <a:gd name="T4" fmla="*/ 12 w 21"/>
                    <a:gd name="T5" fmla="*/ 5 h 5"/>
                    <a:gd name="T6" fmla="*/ 16 w 21"/>
                    <a:gd name="T7" fmla="*/ 5 h 5"/>
                    <a:gd name="T8" fmla="*/ 19 w 21"/>
                    <a:gd name="T9" fmla="*/ 5 h 5"/>
                    <a:gd name="T10" fmla="*/ 21 w 21"/>
                    <a:gd name="T11" fmla="*/ 4 h 5"/>
                    <a:gd name="T12" fmla="*/ 21 w 21"/>
                    <a:gd name="T13" fmla="*/ 2 h 5"/>
                    <a:gd name="T14" fmla="*/ 19 w 21"/>
                    <a:gd name="T15" fmla="*/ 2 h 5"/>
                    <a:gd name="T16" fmla="*/ 16 w 21"/>
                    <a:gd name="T17" fmla="*/ 2 h 5"/>
                    <a:gd name="T18" fmla="*/ 14 w 21"/>
                    <a:gd name="T19" fmla="*/ 2 h 5"/>
                    <a:gd name="T20" fmla="*/ 11 w 21"/>
                    <a:gd name="T21" fmla="*/ 2 h 5"/>
                    <a:gd name="T22" fmla="*/ 8 w 21"/>
                    <a:gd name="T23" fmla="*/ 2 h 5"/>
                    <a:gd name="T24" fmla="*/ 6 w 21"/>
                    <a:gd name="T25" fmla="*/ 1 h 5"/>
                    <a:gd name="T26" fmla="*/ 2 w 21"/>
                    <a:gd name="T27" fmla="*/ 1 h 5"/>
                    <a:gd name="T28" fmla="*/ 2 w 21"/>
                    <a:gd name="T29" fmla="*/ 0 h 5"/>
                    <a:gd name="T30" fmla="*/ 0 w 21"/>
                    <a:gd name="T31" fmla="*/ 1 h 5"/>
                    <a:gd name="T32" fmla="*/ 2 w 21"/>
                    <a:gd name="T3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" h="5">
                      <a:moveTo>
                        <a:pt x="2" y="2"/>
                      </a:moveTo>
                      <a:lnTo>
                        <a:pt x="7" y="5"/>
                      </a:lnTo>
                      <a:lnTo>
                        <a:pt x="12" y="5"/>
                      </a:lnTo>
                      <a:lnTo>
                        <a:pt x="16" y="5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1751" y="1718"/>
                  <a:ext cx="31" cy="5"/>
                </a:xfrm>
                <a:custGeom>
                  <a:avLst/>
                  <a:gdLst>
                    <a:gd name="T0" fmla="*/ 0 w 31"/>
                    <a:gd name="T1" fmla="*/ 3 h 5"/>
                    <a:gd name="T2" fmla="*/ 0 w 31"/>
                    <a:gd name="T3" fmla="*/ 4 h 5"/>
                    <a:gd name="T4" fmla="*/ 2 w 31"/>
                    <a:gd name="T5" fmla="*/ 5 h 5"/>
                    <a:gd name="T6" fmla="*/ 3 w 31"/>
                    <a:gd name="T7" fmla="*/ 4 h 5"/>
                    <a:gd name="T8" fmla="*/ 6 w 31"/>
                    <a:gd name="T9" fmla="*/ 5 h 5"/>
                    <a:gd name="T10" fmla="*/ 7 w 31"/>
                    <a:gd name="T11" fmla="*/ 5 h 5"/>
                    <a:gd name="T12" fmla="*/ 7 w 31"/>
                    <a:gd name="T13" fmla="*/ 4 h 5"/>
                    <a:gd name="T14" fmla="*/ 10 w 31"/>
                    <a:gd name="T15" fmla="*/ 3 h 5"/>
                    <a:gd name="T16" fmla="*/ 11 w 31"/>
                    <a:gd name="T17" fmla="*/ 4 h 5"/>
                    <a:gd name="T18" fmla="*/ 13 w 31"/>
                    <a:gd name="T19" fmla="*/ 4 h 5"/>
                    <a:gd name="T20" fmla="*/ 15 w 31"/>
                    <a:gd name="T21" fmla="*/ 4 h 5"/>
                    <a:gd name="T22" fmla="*/ 19 w 31"/>
                    <a:gd name="T23" fmla="*/ 4 h 5"/>
                    <a:gd name="T24" fmla="*/ 23 w 31"/>
                    <a:gd name="T25" fmla="*/ 5 h 5"/>
                    <a:gd name="T26" fmla="*/ 26 w 31"/>
                    <a:gd name="T27" fmla="*/ 5 h 5"/>
                    <a:gd name="T28" fmla="*/ 29 w 31"/>
                    <a:gd name="T29" fmla="*/ 5 h 5"/>
                    <a:gd name="T30" fmla="*/ 30 w 31"/>
                    <a:gd name="T31" fmla="*/ 5 h 5"/>
                    <a:gd name="T32" fmla="*/ 31 w 31"/>
                    <a:gd name="T33" fmla="*/ 5 h 5"/>
                    <a:gd name="T34" fmla="*/ 30 w 31"/>
                    <a:gd name="T35" fmla="*/ 4 h 5"/>
                    <a:gd name="T36" fmla="*/ 29 w 31"/>
                    <a:gd name="T37" fmla="*/ 4 h 5"/>
                    <a:gd name="T38" fmla="*/ 26 w 31"/>
                    <a:gd name="T39" fmla="*/ 4 h 5"/>
                    <a:gd name="T40" fmla="*/ 23 w 31"/>
                    <a:gd name="T41" fmla="*/ 4 h 5"/>
                    <a:gd name="T42" fmla="*/ 23 w 31"/>
                    <a:gd name="T43" fmla="*/ 3 h 5"/>
                    <a:gd name="T44" fmla="*/ 21 w 31"/>
                    <a:gd name="T45" fmla="*/ 3 h 5"/>
                    <a:gd name="T46" fmla="*/ 18 w 31"/>
                    <a:gd name="T47" fmla="*/ 1 h 5"/>
                    <a:gd name="T48" fmla="*/ 14 w 31"/>
                    <a:gd name="T49" fmla="*/ 1 h 5"/>
                    <a:gd name="T50" fmla="*/ 11 w 31"/>
                    <a:gd name="T51" fmla="*/ 0 h 5"/>
                    <a:gd name="T52" fmla="*/ 8 w 31"/>
                    <a:gd name="T53" fmla="*/ 1 h 5"/>
                    <a:gd name="T54" fmla="*/ 6 w 31"/>
                    <a:gd name="T55" fmla="*/ 1 h 5"/>
                    <a:gd name="T56" fmla="*/ 4 w 31"/>
                    <a:gd name="T57" fmla="*/ 1 h 5"/>
                    <a:gd name="T58" fmla="*/ 0 w 31"/>
                    <a:gd name="T5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" h="5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5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1753" y="1725"/>
                  <a:ext cx="24" cy="11"/>
                </a:xfrm>
                <a:custGeom>
                  <a:avLst/>
                  <a:gdLst>
                    <a:gd name="T0" fmla="*/ 13 w 24"/>
                    <a:gd name="T1" fmla="*/ 5 h 11"/>
                    <a:gd name="T2" fmla="*/ 15 w 24"/>
                    <a:gd name="T3" fmla="*/ 8 h 11"/>
                    <a:gd name="T4" fmla="*/ 19 w 24"/>
                    <a:gd name="T5" fmla="*/ 9 h 11"/>
                    <a:gd name="T6" fmla="*/ 19 w 24"/>
                    <a:gd name="T7" fmla="*/ 11 h 11"/>
                    <a:gd name="T8" fmla="*/ 21 w 24"/>
                    <a:gd name="T9" fmla="*/ 11 h 11"/>
                    <a:gd name="T10" fmla="*/ 24 w 24"/>
                    <a:gd name="T11" fmla="*/ 9 h 11"/>
                    <a:gd name="T12" fmla="*/ 23 w 24"/>
                    <a:gd name="T13" fmla="*/ 7 h 11"/>
                    <a:gd name="T14" fmla="*/ 20 w 24"/>
                    <a:gd name="T15" fmla="*/ 5 h 11"/>
                    <a:gd name="T16" fmla="*/ 16 w 24"/>
                    <a:gd name="T17" fmla="*/ 4 h 11"/>
                    <a:gd name="T18" fmla="*/ 15 w 24"/>
                    <a:gd name="T19" fmla="*/ 4 h 11"/>
                    <a:gd name="T20" fmla="*/ 16 w 24"/>
                    <a:gd name="T21" fmla="*/ 5 h 11"/>
                    <a:gd name="T22" fmla="*/ 15 w 24"/>
                    <a:gd name="T23" fmla="*/ 4 h 11"/>
                    <a:gd name="T24" fmla="*/ 12 w 24"/>
                    <a:gd name="T25" fmla="*/ 3 h 11"/>
                    <a:gd name="T26" fmla="*/ 8 w 24"/>
                    <a:gd name="T27" fmla="*/ 1 h 11"/>
                    <a:gd name="T28" fmla="*/ 6 w 24"/>
                    <a:gd name="T29" fmla="*/ 0 h 11"/>
                    <a:gd name="T30" fmla="*/ 5 w 24"/>
                    <a:gd name="T31" fmla="*/ 1 h 11"/>
                    <a:gd name="T32" fmla="*/ 4 w 24"/>
                    <a:gd name="T33" fmla="*/ 1 h 11"/>
                    <a:gd name="T34" fmla="*/ 2 w 24"/>
                    <a:gd name="T35" fmla="*/ 1 h 11"/>
                    <a:gd name="T36" fmla="*/ 1 w 24"/>
                    <a:gd name="T37" fmla="*/ 1 h 11"/>
                    <a:gd name="T38" fmla="*/ 0 w 24"/>
                    <a:gd name="T39" fmla="*/ 0 h 11"/>
                    <a:gd name="T40" fmla="*/ 0 w 24"/>
                    <a:gd name="T41" fmla="*/ 1 h 11"/>
                    <a:gd name="T42" fmla="*/ 1 w 24"/>
                    <a:gd name="T43" fmla="*/ 3 h 11"/>
                    <a:gd name="T44" fmla="*/ 2 w 24"/>
                    <a:gd name="T45" fmla="*/ 5 h 11"/>
                    <a:gd name="T46" fmla="*/ 4 w 24"/>
                    <a:gd name="T47" fmla="*/ 5 h 11"/>
                    <a:gd name="T48" fmla="*/ 6 w 24"/>
                    <a:gd name="T49" fmla="*/ 5 h 11"/>
                    <a:gd name="T50" fmla="*/ 8 w 24"/>
                    <a:gd name="T51" fmla="*/ 5 h 11"/>
                    <a:gd name="T52" fmla="*/ 8 w 24"/>
                    <a:gd name="T53" fmla="*/ 7 h 11"/>
                    <a:gd name="T54" fmla="*/ 6 w 24"/>
                    <a:gd name="T55" fmla="*/ 7 h 11"/>
                    <a:gd name="T56" fmla="*/ 2 w 24"/>
                    <a:gd name="T57" fmla="*/ 7 h 11"/>
                    <a:gd name="T58" fmla="*/ 2 w 24"/>
                    <a:gd name="T59" fmla="*/ 8 h 11"/>
                    <a:gd name="T60" fmla="*/ 5 w 24"/>
                    <a:gd name="T61" fmla="*/ 8 h 11"/>
                    <a:gd name="T62" fmla="*/ 9 w 24"/>
                    <a:gd name="T63" fmla="*/ 8 h 11"/>
                    <a:gd name="T64" fmla="*/ 12 w 24"/>
                    <a:gd name="T65" fmla="*/ 9 h 11"/>
                    <a:gd name="T66" fmla="*/ 16 w 24"/>
                    <a:gd name="T67" fmla="*/ 11 h 11"/>
                    <a:gd name="T68" fmla="*/ 16 w 24"/>
                    <a:gd name="T69" fmla="*/ 9 h 11"/>
                    <a:gd name="T70" fmla="*/ 13 w 24"/>
                    <a:gd name="T71" fmla="*/ 8 h 11"/>
                    <a:gd name="T72" fmla="*/ 11 w 24"/>
                    <a:gd name="T73" fmla="*/ 8 h 11"/>
                    <a:gd name="T74" fmla="*/ 9 w 24"/>
                    <a:gd name="T75" fmla="*/ 7 h 11"/>
                    <a:gd name="T76" fmla="*/ 11 w 24"/>
                    <a:gd name="T77" fmla="*/ 7 h 11"/>
                    <a:gd name="T78" fmla="*/ 13 w 24"/>
                    <a:gd name="T7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4" h="11">
                      <a:moveTo>
                        <a:pt x="13" y="5"/>
                      </a:moveTo>
                      <a:lnTo>
                        <a:pt x="15" y="8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4" y="9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2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2" y="9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7"/>
                      </a:lnTo>
                      <a:lnTo>
                        <a:pt x="11" y="7"/>
                      </a:lnTo>
                      <a:lnTo>
                        <a:pt x="13" y="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8" name="Freeform 12"/>
                <p:cNvSpPr>
                  <a:spLocks/>
                </p:cNvSpPr>
                <p:nvPr/>
              </p:nvSpPr>
              <p:spPr bwMode="auto">
                <a:xfrm>
                  <a:off x="1803" y="1733"/>
                  <a:ext cx="14" cy="7"/>
                </a:xfrm>
                <a:custGeom>
                  <a:avLst/>
                  <a:gdLst>
                    <a:gd name="T0" fmla="*/ 1 w 14"/>
                    <a:gd name="T1" fmla="*/ 1 h 7"/>
                    <a:gd name="T2" fmla="*/ 0 w 14"/>
                    <a:gd name="T3" fmla="*/ 1 h 7"/>
                    <a:gd name="T4" fmla="*/ 0 w 14"/>
                    <a:gd name="T5" fmla="*/ 3 h 7"/>
                    <a:gd name="T6" fmla="*/ 1 w 14"/>
                    <a:gd name="T7" fmla="*/ 3 h 7"/>
                    <a:gd name="T8" fmla="*/ 4 w 14"/>
                    <a:gd name="T9" fmla="*/ 3 h 7"/>
                    <a:gd name="T10" fmla="*/ 6 w 14"/>
                    <a:gd name="T11" fmla="*/ 4 h 7"/>
                    <a:gd name="T12" fmla="*/ 9 w 14"/>
                    <a:gd name="T13" fmla="*/ 5 h 7"/>
                    <a:gd name="T14" fmla="*/ 10 w 14"/>
                    <a:gd name="T15" fmla="*/ 7 h 7"/>
                    <a:gd name="T16" fmla="*/ 12 w 14"/>
                    <a:gd name="T17" fmla="*/ 5 h 7"/>
                    <a:gd name="T18" fmla="*/ 13 w 14"/>
                    <a:gd name="T19" fmla="*/ 4 h 7"/>
                    <a:gd name="T20" fmla="*/ 14 w 14"/>
                    <a:gd name="T21" fmla="*/ 4 h 7"/>
                    <a:gd name="T22" fmla="*/ 14 w 14"/>
                    <a:gd name="T23" fmla="*/ 3 h 7"/>
                    <a:gd name="T24" fmla="*/ 13 w 14"/>
                    <a:gd name="T25" fmla="*/ 3 h 7"/>
                    <a:gd name="T26" fmla="*/ 10 w 14"/>
                    <a:gd name="T27" fmla="*/ 1 h 7"/>
                    <a:gd name="T28" fmla="*/ 9 w 14"/>
                    <a:gd name="T29" fmla="*/ 1 h 7"/>
                    <a:gd name="T30" fmla="*/ 6 w 14"/>
                    <a:gd name="T31" fmla="*/ 0 h 7"/>
                    <a:gd name="T32" fmla="*/ 4 w 14"/>
                    <a:gd name="T33" fmla="*/ 0 h 7"/>
                    <a:gd name="T34" fmla="*/ 5 w 14"/>
                    <a:gd name="T35" fmla="*/ 1 h 7"/>
                    <a:gd name="T36" fmla="*/ 2 w 14"/>
                    <a:gd name="T37" fmla="*/ 1 h 7"/>
                    <a:gd name="T38" fmla="*/ 1 w 14"/>
                    <a:gd name="T3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7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9" name="Freeform 13"/>
                <p:cNvSpPr>
                  <a:spLocks/>
                </p:cNvSpPr>
                <p:nvPr/>
              </p:nvSpPr>
              <p:spPr bwMode="auto">
                <a:xfrm>
                  <a:off x="1858" y="1764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3 h 9"/>
                    <a:gd name="T4" fmla="*/ 1 w 5"/>
                    <a:gd name="T5" fmla="*/ 4 h 9"/>
                    <a:gd name="T6" fmla="*/ 1 w 5"/>
                    <a:gd name="T7" fmla="*/ 5 h 9"/>
                    <a:gd name="T8" fmla="*/ 3 w 5"/>
                    <a:gd name="T9" fmla="*/ 8 h 9"/>
                    <a:gd name="T10" fmla="*/ 4 w 5"/>
                    <a:gd name="T11" fmla="*/ 9 h 9"/>
                    <a:gd name="T12" fmla="*/ 5 w 5"/>
                    <a:gd name="T13" fmla="*/ 8 h 9"/>
                    <a:gd name="T14" fmla="*/ 4 w 5"/>
                    <a:gd name="T15" fmla="*/ 8 h 9"/>
                    <a:gd name="T16" fmla="*/ 4 w 5"/>
                    <a:gd name="T17" fmla="*/ 7 h 9"/>
                    <a:gd name="T18" fmla="*/ 3 w 5"/>
                    <a:gd name="T19" fmla="*/ 4 h 9"/>
                    <a:gd name="T20" fmla="*/ 3 w 5"/>
                    <a:gd name="T21" fmla="*/ 3 h 9"/>
                    <a:gd name="T22" fmla="*/ 3 w 5"/>
                    <a:gd name="T23" fmla="*/ 1 h 9"/>
                    <a:gd name="T24" fmla="*/ 1 w 5"/>
                    <a:gd name="T25" fmla="*/ 0 h 9"/>
                    <a:gd name="T26" fmla="*/ 0 w 5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7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0" name="Freeform 14"/>
                <p:cNvSpPr>
                  <a:spLocks/>
                </p:cNvSpPr>
                <p:nvPr/>
              </p:nvSpPr>
              <p:spPr bwMode="auto">
                <a:xfrm>
                  <a:off x="1943" y="1755"/>
                  <a:ext cx="31" cy="18"/>
                </a:xfrm>
                <a:custGeom>
                  <a:avLst/>
                  <a:gdLst>
                    <a:gd name="T0" fmla="*/ 23 w 31"/>
                    <a:gd name="T1" fmla="*/ 6 h 18"/>
                    <a:gd name="T2" fmla="*/ 24 w 31"/>
                    <a:gd name="T3" fmla="*/ 10 h 18"/>
                    <a:gd name="T4" fmla="*/ 23 w 31"/>
                    <a:gd name="T5" fmla="*/ 10 h 18"/>
                    <a:gd name="T6" fmla="*/ 19 w 31"/>
                    <a:gd name="T7" fmla="*/ 9 h 18"/>
                    <a:gd name="T8" fmla="*/ 12 w 31"/>
                    <a:gd name="T9" fmla="*/ 6 h 18"/>
                    <a:gd name="T10" fmla="*/ 8 w 31"/>
                    <a:gd name="T11" fmla="*/ 8 h 18"/>
                    <a:gd name="T12" fmla="*/ 5 w 31"/>
                    <a:gd name="T13" fmla="*/ 8 h 18"/>
                    <a:gd name="T14" fmla="*/ 3 w 31"/>
                    <a:gd name="T15" fmla="*/ 5 h 18"/>
                    <a:gd name="T16" fmla="*/ 0 w 31"/>
                    <a:gd name="T17" fmla="*/ 5 h 18"/>
                    <a:gd name="T18" fmla="*/ 1 w 31"/>
                    <a:gd name="T19" fmla="*/ 6 h 18"/>
                    <a:gd name="T20" fmla="*/ 5 w 31"/>
                    <a:gd name="T21" fmla="*/ 12 h 18"/>
                    <a:gd name="T22" fmla="*/ 12 w 31"/>
                    <a:gd name="T23" fmla="*/ 17 h 18"/>
                    <a:gd name="T24" fmla="*/ 15 w 31"/>
                    <a:gd name="T25" fmla="*/ 17 h 18"/>
                    <a:gd name="T26" fmla="*/ 18 w 31"/>
                    <a:gd name="T27" fmla="*/ 18 h 18"/>
                    <a:gd name="T28" fmla="*/ 24 w 31"/>
                    <a:gd name="T29" fmla="*/ 18 h 18"/>
                    <a:gd name="T30" fmla="*/ 28 w 31"/>
                    <a:gd name="T31" fmla="*/ 17 h 18"/>
                    <a:gd name="T32" fmla="*/ 31 w 31"/>
                    <a:gd name="T33" fmla="*/ 14 h 18"/>
                    <a:gd name="T34" fmla="*/ 31 w 31"/>
                    <a:gd name="T35" fmla="*/ 10 h 18"/>
                    <a:gd name="T36" fmla="*/ 27 w 31"/>
                    <a:gd name="T37" fmla="*/ 4 h 18"/>
                    <a:gd name="T38" fmla="*/ 23 w 31"/>
                    <a:gd name="T39" fmla="*/ 1 h 18"/>
                    <a:gd name="T40" fmla="*/ 20 w 31"/>
                    <a:gd name="T41" fmla="*/ 0 h 18"/>
                    <a:gd name="T42" fmla="*/ 18 w 31"/>
                    <a:gd name="T43" fmla="*/ 0 h 18"/>
                    <a:gd name="T44" fmla="*/ 16 w 31"/>
                    <a:gd name="T45" fmla="*/ 0 h 18"/>
                    <a:gd name="T46" fmla="*/ 19 w 31"/>
                    <a:gd name="T47" fmla="*/ 0 h 18"/>
                    <a:gd name="T48" fmla="*/ 20 w 31"/>
                    <a:gd name="T49" fmla="*/ 2 h 18"/>
                    <a:gd name="T50" fmla="*/ 24 w 31"/>
                    <a:gd name="T51" fmla="*/ 4 h 18"/>
                    <a:gd name="T52" fmla="*/ 24 w 31"/>
                    <a:gd name="T53" fmla="*/ 5 h 18"/>
                    <a:gd name="T54" fmla="*/ 23 w 31"/>
                    <a:gd name="T55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" h="18">
                      <a:moveTo>
                        <a:pt x="23" y="6"/>
                      </a:moveTo>
                      <a:lnTo>
                        <a:pt x="24" y="10"/>
                      </a:lnTo>
                      <a:lnTo>
                        <a:pt x="23" y="10"/>
                      </a:lnTo>
                      <a:lnTo>
                        <a:pt x="19" y="9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5" y="12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8" y="18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31" y="14"/>
                      </a:lnTo>
                      <a:lnTo>
                        <a:pt x="31" y="10"/>
                      </a:lnTo>
                      <a:lnTo>
                        <a:pt x="27" y="4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3" y="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1" name="Freeform 15"/>
                <p:cNvSpPr>
                  <a:spLocks/>
                </p:cNvSpPr>
                <p:nvPr/>
              </p:nvSpPr>
              <p:spPr bwMode="auto">
                <a:xfrm>
                  <a:off x="1645" y="1752"/>
                  <a:ext cx="48" cy="32"/>
                </a:xfrm>
                <a:custGeom>
                  <a:avLst/>
                  <a:gdLst>
                    <a:gd name="T0" fmla="*/ 19 w 48"/>
                    <a:gd name="T1" fmla="*/ 8 h 32"/>
                    <a:gd name="T2" fmla="*/ 17 w 48"/>
                    <a:gd name="T3" fmla="*/ 9 h 32"/>
                    <a:gd name="T4" fmla="*/ 16 w 48"/>
                    <a:gd name="T5" fmla="*/ 12 h 32"/>
                    <a:gd name="T6" fmla="*/ 11 w 48"/>
                    <a:gd name="T7" fmla="*/ 13 h 32"/>
                    <a:gd name="T8" fmla="*/ 5 w 48"/>
                    <a:gd name="T9" fmla="*/ 15 h 32"/>
                    <a:gd name="T10" fmla="*/ 0 w 48"/>
                    <a:gd name="T11" fmla="*/ 16 h 32"/>
                    <a:gd name="T12" fmla="*/ 1 w 48"/>
                    <a:gd name="T13" fmla="*/ 16 h 32"/>
                    <a:gd name="T14" fmla="*/ 2 w 48"/>
                    <a:gd name="T15" fmla="*/ 17 h 32"/>
                    <a:gd name="T16" fmla="*/ 8 w 48"/>
                    <a:gd name="T17" fmla="*/ 17 h 32"/>
                    <a:gd name="T18" fmla="*/ 16 w 48"/>
                    <a:gd name="T19" fmla="*/ 19 h 32"/>
                    <a:gd name="T20" fmla="*/ 19 w 48"/>
                    <a:gd name="T21" fmla="*/ 20 h 32"/>
                    <a:gd name="T22" fmla="*/ 24 w 48"/>
                    <a:gd name="T23" fmla="*/ 23 h 32"/>
                    <a:gd name="T24" fmla="*/ 24 w 48"/>
                    <a:gd name="T25" fmla="*/ 26 h 32"/>
                    <a:gd name="T26" fmla="*/ 23 w 48"/>
                    <a:gd name="T27" fmla="*/ 28 h 32"/>
                    <a:gd name="T28" fmla="*/ 19 w 48"/>
                    <a:gd name="T29" fmla="*/ 31 h 32"/>
                    <a:gd name="T30" fmla="*/ 20 w 48"/>
                    <a:gd name="T31" fmla="*/ 32 h 32"/>
                    <a:gd name="T32" fmla="*/ 25 w 48"/>
                    <a:gd name="T33" fmla="*/ 31 h 32"/>
                    <a:gd name="T34" fmla="*/ 43 w 48"/>
                    <a:gd name="T35" fmla="*/ 24 h 32"/>
                    <a:gd name="T36" fmla="*/ 44 w 48"/>
                    <a:gd name="T37" fmla="*/ 21 h 32"/>
                    <a:gd name="T38" fmla="*/ 46 w 48"/>
                    <a:gd name="T39" fmla="*/ 19 h 32"/>
                    <a:gd name="T40" fmla="*/ 44 w 48"/>
                    <a:gd name="T41" fmla="*/ 16 h 32"/>
                    <a:gd name="T42" fmla="*/ 42 w 48"/>
                    <a:gd name="T43" fmla="*/ 15 h 32"/>
                    <a:gd name="T44" fmla="*/ 43 w 48"/>
                    <a:gd name="T45" fmla="*/ 13 h 32"/>
                    <a:gd name="T46" fmla="*/ 44 w 48"/>
                    <a:gd name="T47" fmla="*/ 13 h 32"/>
                    <a:gd name="T48" fmla="*/ 47 w 48"/>
                    <a:gd name="T49" fmla="*/ 13 h 32"/>
                    <a:gd name="T50" fmla="*/ 48 w 48"/>
                    <a:gd name="T51" fmla="*/ 12 h 32"/>
                    <a:gd name="T52" fmla="*/ 47 w 48"/>
                    <a:gd name="T53" fmla="*/ 11 h 32"/>
                    <a:gd name="T54" fmla="*/ 44 w 48"/>
                    <a:gd name="T55" fmla="*/ 11 h 32"/>
                    <a:gd name="T56" fmla="*/ 44 w 48"/>
                    <a:gd name="T57" fmla="*/ 9 h 32"/>
                    <a:gd name="T58" fmla="*/ 44 w 48"/>
                    <a:gd name="T59" fmla="*/ 8 h 32"/>
                    <a:gd name="T60" fmla="*/ 43 w 48"/>
                    <a:gd name="T61" fmla="*/ 4 h 32"/>
                    <a:gd name="T62" fmla="*/ 44 w 48"/>
                    <a:gd name="T63" fmla="*/ 1 h 32"/>
                    <a:gd name="T64" fmla="*/ 43 w 48"/>
                    <a:gd name="T65" fmla="*/ 0 h 32"/>
                    <a:gd name="T66" fmla="*/ 40 w 48"/>
                    <a:gd name="T67" fmla="*/ 0 h 32"/>
                    <a:gd name="T68" fmla="*/ 35 w 48"/>
                    <a:gd name="T69" fmla="*/ 1 h 32"/>
                    <a:gd name="T70" fmla="*/ 33 w 48"/>
                    <a:gd name="T71" fmla="*/ 3 h 32"/>
                    <a:gd name="T72" fmla="*/ 32 w 48"/>
                    <a:gd name="T73" fmla="*/ 4 h 32"/>
                    <a:gd name="T74" fmla="*/ 27 w 48"/>
                    <a:gd name="T75" fmla="*/ 4 h 32"/>
                    <a:gd name="T76" fmla="*/ 24 w 48"/>
                    <a:gd name="T77" fmla="*/ 4 h 32"/>
                    <a:gd name="T78" fmla="*/ 23 w 48"/>
                    <a:gd name="T79" fmla="*/ 4 h 32"/>
                    <a:gd name="T80" fmla="*/ 20 w 48"/>
                    <a:gd name="T81" fmla="*/ 4 h 32"/>
                    <a:gd name="T82" fmla="*/ 19 w 48"/>
                    <a:gd name="T83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8" h="32">
                      <a:moveTo>
                        <a:pt x="19" y="8"/>
                      </a:moveTo>
                      <a:lnTo>
                        <a:pt x="17" y="9"/>
                      </a:lnTo>
                      <a:lnTo>
                        <a:pt x="16" y="12"/>
                      </a:lnTo>
                      <a:lnTo>
                        <a:pt x="11" y="13"/>
                      </a:lnTo>
                      <a:lnTo>
                        <a:pt x="5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7"/>
                      </a:lnTo>
                      <a:lnTo>
                        <a:pt x="8" y="17"/>
                      </a:lnTo>
                      <a:lnTo>
                        <a:pt x="16" y="19"/>
                      </a:lnTo>
                      <a:lnTo>
                        <a:pt x="19" y="20"/>
                      </a:lnTo>
                      <a:lnTo>
                        <a:pt x="24" y="23"/>
                      </a:lnTo>
                      <a:lnTo>
                        <a:pt x="24" y="26"/>
                      </a:lnTo>
                      <a:lnTo>
                        <a:pt x="23" y="28"/>
                      </a:lnTo>
                      <a:lnTo>
                        <a:pt x="19" y="31"/>
                      </a:lnTo>
                      <a:lnTo>
                        <a:pt x="20" y="32"/>
                      </a:lnTo>
                      <a:lnTo>
                        <a:pt x="25" y="31"/>
                      </a:lnTo>
                      <a:lnTo>
                        <a:pt x="43" y="24"/>
                      </a:lnTo>
                      <a:lnTo>
                        <a:pt x="44" y="21"/>
                      </a:lnTo>
                      <a:lnTo>
                        <a:pt x="46" y="19"/>
                      </a:lnTo>
                      <a:lnTo>
                        <a:pt x="44" y="16"/>
                      </a:lnTo>
                      <a:lnTo>
                        <a:pt x="42" y="15"/>
                      </a:lnTo>
                      <a:lnTo>
                        <a:pt x="43" y="13"/>
                      </a:lnTo>
                      <a:lnTo>
                        <a:pt x="44" y="13"/>
                      </a:lnTo>
                      <a:lnTo>
                        <a:pt x="47" y="13"/>
                      </a:lnTo>
                      <a:lnTo>
                        <a:pt x="48" y="12"/>
                      </a:lnTo>
                      <a:lnTo>
                        <a:pt x="47" y="11"/>
                      </a:lnTo>
                      <a:lnTo>
                        <a:pt x="44" y="11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3" y="4"/>
                      </a:lnTo>
                      <a:lnTo>
                        <a:pt x="44" y="1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3" y="3"/>
                      </a:lnTo>
                      <a:lnTo>
                        <a:pt x="32" y="4"/>
                      </a:lnTo>
                      <a:lnTo>
                        <a:pt x="27" y="4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0" y="4"/>
                      </a:lnTo>
                      <a:lnTo>
                        <a:pt x="19" y="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2" name="Freeform 16"/>
                <p:cNvSpPr>
                  <a:spLocks/>
                </p:cNvSpPr>
                <p:nvPr/>
              </p:nvSpPr>
              <p:spPr bwMode="auto">
                <a:xfrm>
                  <a:off x="1579" y="1788"/>
                  <a:ext cx="21" cy="10"/>
                </a:xfrm>
                <a:custGeom>
                  <a:avLst/>
                  <a:gdLst>
                    <a:gd name="T0" fmla="*/ 12 w 21"/>
                    <a:gd name="T1" fmla="*/ 3 h 10"/>
                    <a:gd name="T2" fmla="*/ 8 w 21"/>
                    <a:gd name="T3" fmla="*/ 2 h 10"/>
                    <a:gd name="T4" fmla="*/ 6 w 21"/>
                    <a:gd name="T5" fmla="*/ 0 h 10"/>
                    <a:gd name="T6" fmla="*/ 4 w 21"/>
                    <a:gd name="T7" fmla="*/ 0 h 10"/>
                    <a:gd name="T8" fmla="*/ 1 w 21"/>
                    <a:gd name="T9" fmla="*/ 0 h 10"/>
                    <a:gd name="T10" fmla="*/ 0 w 21"/>
                    <a:gd name="T11" fmla="*/ 2 h 10"/>
                    <a:gd name="T12" fmla="*/ 1 w 21"/>
                    <a:gd name="T13" fmla="*/ 2 h 10"/>
                    <a:gd name="T14" fmla="*/ 1 w 21"/>
                    <a:gd name="T15" fmla="*/ 3 h 10"/>
                    <a:gd name="T16" fmla="*/ 5 w 21"/>
                    <a:gd name="T17" fmla="*/ 4 h 10"/>
                    <a:gd name="T18" fmla="*/ 9 w 21"/>
                    <a:gd name="T19" fmla="*/ 6 h 10"/>
                    <a:gd name="T20" fmla="*/ 13 w 21"/>
                    <a:gd name="T21" fmla="*/ 7 h 10"/>
                    <a:gd name="T22" fmla="*/ 17 w 21"/>
                    <a:gd name="T23" fmla="*/ 8 h 10"/>
                    <a:gd name="T24" fmla="*/ 20 w 21"/>
                    <a:gd name="T25" fmla="*/ 10 h 10"/>
                    <a:gd name="T26" fmla="*/ 21 w 21"/>
                    <a:gd name="T27" fmla="*/ 10 h 10"/>
                    <a:gd name="T28" fmla="*/ 20 w 21"/>
                    <a:gd name="T29" fmla="*/ 8 h 10"/>
                    <a:gd name="T30" fmla="*/ 17 w 21"/>
                    <a:gd name="T31" fmla="*/ 7 h 10"/>
                    <a:gd name="T32" fmla="*/ 16 w 21"/>
                    <a:gd name="T33" fmla="*/ 6 h 10"/>
                    <a:gd name="T34" fmla="*/ 13 w 21"/>
                    <a:gd name="T35" fmla="*/ 6 h 10"/>
                    <a:gd name="T36" fmla="*/ 12 w 21"/>
                    <a:gd name="T37" fmla="*/ 4 h 10"/>
                    <a:gd name="T38" fmla="*/ 12 w 21"/>
                    <a:gd name="T3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0">
                      <a:moveTo>
                        <a:pt x="12" y="3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9" y="6"/>
                      </a:lnTo>
                      <a:lnTo>
                        <a:pt x="13" y="7"/>
                      </a:lnTo>
                      <a:lnTo>
                        <a:pt x="17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0" y="8"/>
                      </a:lnTo>
                      <a:lnTo>
                        <a:pt x="17" y="7"/>
                      </a:lnTo>
                      <a:lnTo>
                        <a:pt x="16" y="6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3" name="Freeform 17"/>
                <p:cNvSpPr>
                  <a:spLocks/>
                </p:cNvSpPr>
                <p:nvPr/>
              </p:nvSpPr>
              <p:spPr bwMode="auto">
                <a:xfrm>
                  <a:off x="1527" y="1775"/>
                  <a:ext cx="52" cy="23"/>
                </a:xfrm>
                <a:custGeom>
                  <a:avLst/>
                  <a:gdLst>
                    <a:gd name="T0" fmla="*/ 21 w 52"/>
                    <a:gd name="T1" fmla="*/ 4 h 23"/>
                    <a:gd name="T2" fmla="*/ 23 w 52"/>
                    <a:gd name="T3" fmla="*/ 4 h 23"/>
                    <a:gd name="T4" fmla="*/ 22 w 52"/>
                    <a:gd name="T5" fmla="*/ 3 h 23"/>
                    <a:gd name="T6" fmla="*/ 21 w 52"/>
                    <a:gd name="T7" fmla="*/ 1 h 23"/>
                    <a:gd name="T8" fmla="*/ 17 w 52"/>
                    <a:gd name="T9" fmla="*/ 0 h 23"/>
                    <a:gd name="T10" fmla="*/ 12 w 52"/>
                    <a:gd name="T11" fmla="*/ 1 h 23"/>
                    <a:gd name="T12" fmla="*/ 8 w 52"/>
                    <a:gd name="T13" fmla="*/ 0 h 23"/>
                    <a:gd name="T14" fmla="*/ 4 w 52"/>
                    <a:gd name="T15" fmla="*/ 0 h 23"/>
                    <a:gd name="T16" fmla="*/ 0 w 52"/>
                    <a:gd name="T17" fmla="*/ 1 h 23"/>
                    <a:gd name="T18" fmla="*/ 0 w 52"/>
                    <a:gd name="T19" fmla="*/ 3 h 23"/>
                    <a:gd name="T20" fmla="*/ 0 w 52"/>
                    <a:gd name="T21" fmla="*/ 4 h 23"/>
                    <a:gd name="T22" fmla="*/ 4 w 52"/>
                    <a:gd name="T23" fmla="*/ 7 h 23"/>
                    <a:gd name="T24" fmla="*/ 4 w 52"/>
                    <a:gd name="T25" fmla="*/ 9 h 23"/>
                    <a:gd name="T26" fmla="*/ 7 w 52"/>
                    <a:gd name="T27" fmla="*/ 11 h 23"/>
                    <a:gd name="T28" fmla="*/ 10 w 52"/>
                    <a:gd name="T29" fmla="*/ 11 h 23"/>
                    <a:gd name="T30" fmla="*/ 11 w 52"/>
                    <a:gd name="T31" fmla="*/ 11 h 23"/>
                    <a:gd name="T32" fmla="*/ 12 w 52"/>
                    <a:gd name="T33" fmla="*/ 15 h 23"/>
                    <a:gd name="T34" fmla="*/ 15 w 52"/>
                    <a:gd name="T35" fmla="*/ 16 h 23"/>
                    <a:gd name="T36" fmla="*/ 22 w 52"/>
                    <a:gd name="T37" fmla="*/ 17 h 23"/>
                    <a:gd name="T38" fmla="*/ 29 w 52"/>
                    <a:gd name="T39" fmla="*/ 20 h 23"/>
                    <a:gd name="T40" fmla="*/ 34 w 52"/>
                    <a:gd name="T41" fmla="*/ 21 h 23"/>
                    <a:gd name="T42" fmla="*/ 35 w 52"/>
                    <a:gd name="T43" fmla="*/ 23 h 23"/>
                    <a:gd name="T44" fmla="*/ 37 w 52"/>
                    <a:gd name="T45" fmla="*/ 23 h 23"/>
                    <a:gd name="T46" fmla="*/ 39 w 52"/>
                    <a:gd name="T47" fmla="*/ 21 h 23"/>
                    <a:gd name="T48" fmla="*/ 41 w 52"/>
                    <a:gd name="T49" fmla="*/ 19 h 23"/>
                    <a:gd name="T50" fmla="*/ 39 w 52"/>
                    <a:gd name="T51" fmla="*/ 17 h 23"/>
                    <a:gd name="T52" fmla="*/ 38 w 52"/>
                    <a:gd name="T53" fmla="*/ 16 h 23"/>
                    <a:gd name="T54" fmla="*/ 37 w 52"/>
                    <a:gd name="T55" fmla="*/ 16 h 23"/>
                    <a:gd name="T56" fmla="*/ 35 w 52"/>
                    <a:gd name="T57" fmla="*/ 16 h 23"/>
                    <a:gd name="T58" fmla="*/ 34 w 52"/>
                    <a:gd name="T59" fmla="*/ 15 h 23"/>
                    <a:gd name="T60" fmla="*/ 31 w 52"/>
                    <a:gd name="T61" fmla="*/ 13 h 23"/>
                    <a:gd name="T62" fmla="*/ 29 w 52"/>
                    <a:gd name="T63" fmla="*/ 13 h 23"/>
                    <a:gd name="T64" fmla="*/ 27 w 52"/>
                    <a:gd name="T65" fmla="*/ 12 h 23"/>
                    <a:gd name="T66" fmla="*/ 25 w 52"/>
                    <a:gd name="T67" fmla="*/ 12 h 23"/>
                    <a:gd name="T68" fmla="*/ 23 w 52"/>
                    <a:gd name="T69" fmla="*/ 11 h 23"/>
                    <a:gd name="T70" fmla="*/ 26 w 52"/>
                    <a:gd name="T71" fmla="*/ 11 h 23"/>
                    <a:gd name="T72" fmla="*/ 41 w 52"/>
                    <a:gd name="T73" fmla="*/ 13 h 23"/>
                    <a:gd name="T74" fmla="*/ 46 w 52"/>
                    <a:gd name="T75" fmla="*/ 15 h 23"/>
                    <a:gd name="T76" fmla="*/ 46 w 52"/>
                    <a:gd name="T77" fmla="*/ 17 h 23"/>
                    <a:gd name="T78" fmla="*/ 48 w 52"/>
                    <a:gd name="T79" fmla="*/ 19 h 23"/>
                    <a:gd name="T80" fmla="*/ 50 w 52"/>
                    <a:gd name="T81" fmla="*/ 19 h 23"/>
                    <a:gd name="T82" fmla="*/ 50 w 52"/>
                    <a:gd name="T83" fmla="*/ 16 h 23"/>
                    <a:gd name="T84" fmla="*/ 48 w 52"/>
                    <a:gd name="T85" fmla="*/ 13 h 23"/>
                    <a:gd name="T86" fmla="*/ 49 w 52"/>
                    <a:gd name="T87" fmla="*/ 12 h 23"/>
                    <a:gd name="T88" fmla="*/ 50 w 52"/>
                    <a:gd name="T89" fmla="*/ 12 h 23"/>
                    <a:gd name="T90" fmla="*/ 52 w 52"/>
                    <a:gd name="T91" fmla="*/ 11 h 23"/>
                    <a:gd name="T92" fmla="*/ 49 w 52"/>
                    <a:gd name="T93" fmla="*/ 11 h 23"/>
                    <a:gd name="T94" fmla="*/ 45 w 52"/>
                    <a:gd name="T95" fmla="*/ 8 h 23"/>
                    <a:gd name="T96" fmla="*/ 45 w 52"/>
                    <a:gd name="T97" fmla="*/ 7 h 23"/>
                    <a:gd name="T98" fmla="*/ 43 w 52"/>
                    <a:gd name="T99" fmla="*/ 7 h 23"/>
                    <a:gd name="T100" fmla="*/ 38 w 52"/>
                    <a:gd name="T101" fmla="*/ 9 h 23"/>
                    <a:gd name="T102" fmla="*/ 39 w 52"/>
                    <a:gd name="T103" fmla="*/ 9 h 23"/>
                    <a:gd name="T104" fmla="*/ 39 w 52"/>
                    <a:gd name="T105" fmla="*/ 12 h 23"/>
                    <a:gd name="T106" fmla="*/ 38 w 52"/>
                    <a:gd name="T107" fmla="*/ 11 h 23"/>
                    <a:gd name="T108" fmla="*/ 27 w 52"/>
                    <a:gd name="T109" fmla="*/ 8 h 23"/>
                    <a:gd name="T110" fmla="*/ 25 w 52"/>
                    <a:gd name="T111" fmla="*/ 8 h 23"/>
                    <a:gd name="T112" fmla="*/ 22 w 52"/>
                    <a:gd name="T113" fmla="*/ 8 h 23"/>
                    <a:gd name="T114" fmla="*/ 21 w 52"/>
                    <a:gd name="T115" fmla="*/ 5 h 23"/>
                    <a:gd name="T116" fmla="*/ 21 w 52"/>
                    <a:gd name="T117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2" h="23">
                      <a:moveTo>
                        <a:pt x="21" y="4"/>
                      </a:move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17" y="0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2" y="15"/>
                      </a:lnTo>
                      <a:lnTo>
                        <a:pt x="15" y="16"/>
                      </a:lnTo>
                      <a:lnTo>
                        <a:pt x="22" y="17"/>
                      </a:lnTo>
                      <a:lnTo>
                        <a:pt x="29" y="20"/>
                      </a:lnTo>
                      <a:lnTo>
                        <a:pt x="34" y="21"/>
                      </a:lnTo>
                      <a:lnTo>
                        <a:pt x="35" y="23"/>
                      </a:lnTo>
                      <a:lnTo>
                        <a:pt x="37" y="23"/>
                      </a:lnTo>
                      <a:lnTo>
                        <a:pt x="39" y="21"/>
                      </a:lnTo>
                      <a:lnTo>
                        <a:pt x="41" y="19"/>
                      </a:lnTo>
                      <a:lnTo>
                        <a:pt x="39" y="17"/>
                      </a:lnTo>
                      <a:lnTo>
                        <a:pt x="38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4" y="15"/>
                      </a:lnTo>
                      <a:lnTo>
                        <a:pt x="31" y="13"/>
                      </a:lnTo>
                      <a:lnTo>
                        <a:pt x="29" y="13"/>
                      </a:lnTo>
                      <a:lnTo>
                        <a:pt x="27" y="12"/>
                      </a:lnTo>
                      <a:lnTo>
                        <a:pt x="25" y="12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41" y="13"/>
                      </a:lnTo>
                      <a:lnTo>
                        <a:pt x="46" y="15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0" y="16"/>
                      </a:lnTo>
                      <a:lnTo>
                        <a:pt x="48" y="13"/>
                      </a:lnTo>
                      <a:lnTo>
                        <a:pt x="49" y="12"/>
                      </a:lnTo>
                      <a:lnTo>
                        <a:pt x="50" y="12"/>
                      </a:lnTo>
                      <a:lnTo>
                        <a:pt x="52" y="11"/>
                      </a:lnTo>
                      <a:lnTo>
                        <a:pt x="49" y="11"/>
                      </a:lnTo>
                      <a:lnTo>
                        <a:pt x="45" y="8"/>
                      </a:lnTo>
                      <a:lnTo>
                        <a:pt x="45" y="7"/>
                      </a:lnTo>
                      <a:lnTo>
                        <a:pt x="43" y="7"/>
                      </a:lnTo>
                      <a:lnTo>
                        <a:pt x="38" y="9"/>
                      </a:lnTo>
                      <a:lnTo>
                        <a:pt x="39" y="9"/>
                      </a:lnTo>
                      <a:lnTo>
                        <a:pt x="39" y="12"/>
                      </a:lnTo>
                      <a:lnTo>
                        <a:pt x="38" y="11"/>
                      </a:lnTo>
                      <a:lnTo>
                        <a:pt x="27" y="8"/>
                      </a:lnTo>
                      <a:lnTo>
                        <a:pt x="25" y="8"/>
                      </a:lnTo>
                      <a:lnTo>
                        <a:pt x="22" y="8"/>
                      </a:lnTo>
                      <a:lnTo>
                        <a:pt x="21" y="5"/>
                      </a:lnTo>
                      <a:lnTo>
                        <a:pt x="21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4" name="Freeform 18"/>
                <p:cNvSpPr>
                  <a:spLocks/>
                </p:cNvSpPr>
                <p:nvPr/>
              </p:nvSpPr>
              <p:spPr bwMode="auto">
                <a:xfrm>
                  <a:off x="1984" y="1798"/>
                  <a:ext cx="10" cy="11"/>
                </a:xfrm>
                <a:custGeom>
                  <a:avLst/>
                  <a:gdLst>
                    <a:gd name="T0" fmla="*/ 8 w 10"/>
                    <a:gd name="T1" fmla="*/ 4 h 11"/>
                    <a:gd name="T2" fmla="*/ 8 w 10"/>
                    <a:gd name="T3" fmla="*/ 2 h 11"/>
                    <a:gd name="T4" fmla="*/ 5 w 10"/>
                    <a:gd name="T5" fmla="*/ 1 h 11"/>
                    <a:gd name="T6" fmla="*/ 5 w 10"/>
                    <a:gd name="T7" fmla="*/ 0 h 11"/>
                    <a:gd name="T8" fmla="*/ 4 w 10"/>
                    <a:gd name="T9" fmla="*/ 0 h 11"/>
                    <a:gd name="T10" fmla="*/ 4 w 10"/>
                    <a:gd name="T11" fmla="*/ 1 h 11"/>
                    <a:gd name="T12" fmla="*/ 4 w 10"/>
                    <a:gd name="T13" fmla="*/ 2 h 11"/>
                    <a:gd name="T14" fmla="*/ 4 w 10"/>
                    <a:gd name="T15" fmla="*/ 4 h 11"/>
                    <a:gd name="T16" fmla="*/ 2 w 10"/>
                    <a:gd name="T17" fmla="*/ 5 h 11"/>
                    <a:gd name="T18" fmla="*/ 1 w 10"/>
                    <a:gd name="T19" fmla="*/ 5 h 11"/>
                    <a:gd name="T20" fmla="*/ 0 w 10"/>
                    <a:gd name="T21" fmla="*/ 7 h 11"/>
                    <a:gd name="T22" fmla="*/ 2 w 10"/>
                    <a:gd name="T23" fmla="*/ 7 h 11"/>
                    <a:gd name="T24" fmla="*/ 4 w 10"/>
                    <a:gd name="T25" fmla="*/ 7 h 11"/>
                    <a:gd name="T26" fmla="*/ 6 w 10"/>
                    <a:gd name="T27" fmla="*/ 7 h 11"/>
                    <a:gd name="T28" fmla="*/ 6 w 10"/>
                    <a:gd name="T29" fmla="*/ 8 h 11"/>
                    <a:gd name="T30" fmla="*/ 6 w 10"/>
                    <a:gd name="T31" fmla="*/ 9 h 11"/>
                    <a:gd name="T32" fmla="*/ 8 w 10"/>
                    <a:gd name="T33" fmla="*/ 11 h 11"/>
                    <a:gd name="T34" fmla="*/ 10 w 10"/>
                    <a:gd name="T35" fmla="*/ 9 h 11"/>
                    <a:gd name="T36" fmla="*/ 9 w 10"/>
                    <a:gd name="T37" fmla="*/ 8 h 11"/>
                    <a:gd name="T38" fmla="*/ 8 w 10"/>
                    <a:gd name="T39" fmla="*/ 7 h 11"/>
                    <a:gd name="T40" fmla="*/ 8 w 10"/>
                    <a:gd name="T41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" h="11">
                      <a:moveTo>
                        <a:pt x="8" y="4"/>
                      </a:move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9" y="8"/>
                      </a:lnTo>
                      <a:lnTo>
                        <a:pt x="8" y="7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5" name="Freeform 19"/>
                <p:cNvSpPr>
                  <a:spLocks/>
                </p:cNvSpPr>
                <p:nvPr/>
              </p:nvSpPr>
              <p:spPr bwMode="auto">
                <a:xfrm>
                  <a:off x="1890" y="1734"/>
                  <a:ext cx="83" cy="77"/>
                </a:xfrm>
                <a:custGeom>
                  <a:avLst/>
                  <a:gdLst>
                    <a:gd name="T0" fmla="*/ 15 w 83"/>
                    <a:gd name="T1" fmla="*/ 23 h 77"/>
                    <a:gd name="T2" fmla="*/ 18 w 83"/>
                    <a:gd name="T3" fmla="*/ 26 h 77"/>
                    <a:gd name="T4" fmla="*/ 25 w 83"/>
                    <a:gd name="T5" fmla="*/ 29 h 77"/>
                    <a:gd name="T6" fmla="*/ 30 w 83"/>
                    <a:gd name="T7" fmla="*/ 38 h 77"/>
                    <a:gd name="T8" fmla="*/ 33 w 83"/>
                    <a:gd name="T9" fmla="*/ 42 h 77"/>
                    <a:gd name="T10" fmla="*/ 37 w 83"/>
                    <a:gd name="T11" fmla="*/ 50 h 77"/>
                    <a:gd name="T12" fmla="*/ 41 w 83"/>
                    <a:gd name="T13" fmla="*/ 50 h 77"/>
                    <a:gd name="T14" fmla="*/ 60 w 83"/>
                    <a:gd name="T15" fmla="*/ 65 h 77"/>
                    <a:gd name="T16" fmla="*/ 65 w 83"/>
                    <a:gd name="T17" fmla="*/ 71 h 77"/>
                    <a:gd name="T18" fmla="*/ 73 w 83"/>
                    <a:gd name="T19" fmla="*/ 71 h 77"/>
                    <a:gd name="T20" fmla="*/ 81 w 83"/>
                    <a:gd name="T21" fmla="*/ 77 h 77"/>
                    <a:gd name="T22" fmla="*/ 83 w 83"/>
                    <a:gd name="T23" fmla="*/ 75 h 77"/>
                    <a:gd name="T24" fmla="*/ 83 w 83"/>
                    <a:gd name="T25" fmla="*/ 72 h 77"/>
                    <a:gd name="T26" fmla="*/ 79 w 83"/>
                    <a:gd name="T27" fmla="*/ 66 h 77"/>
                    <a:gd name="T28" fmla="*/ 76 w 83"/>
                    <a:gd name="T29" fmla="*/ 58 h 77"/>
                    <a:gd name="T30" fmla="*/ 75 w 83"/>
                    <a:gd name="T31" fmla="*/ 56 h 77"/>
                    <a:gd name="T32" fmla="*/ 73 w 83"/>
                    <a:gd name="T33" fmla="*/ 56 h 77"/>
                    <a:gd name="T34" fmla="*/ 73 w 83"/>
                    <a:gd name="T35" fmla="*/ 53 h 77"/>
                    <a:gd name="T36" fmla="*/ 69 w 83"/>
                    <a:gd name="T37" fmla="*/ 49 h 77"/>
                    <a:gd name="T38" fmla="*/ 68 w 83"/>
                    <a:gd name="T39" fmla="*/ 50 h 77"/>
                    <a:gd name="T40" fmla="*/ 65 w 83"/>
                    <a:gd name="T41" fmla="*/ 49 h 77"/>
                    <a:gd name="T42" fmla="*/ 60 w 83"/>
                    <a:gd name="T43" fmla="*/ 44 h 77"/>
                    <a:gd name="T44" fmla="*/ 52 w 83"/>
                    <a:gd name="T45" fmla="*/ 39 h 77"/>
                    <a:gd name="T46" fmla="*/ 46 w 83"/>
                    <a:gd name="T47" fmla="*/ 37 h 77"/>
                    <a:gd name="T48" fmla="*/ 44 w 83"/>
                    <a:gd name="T49" fmla="*/ 37 h 77"/>
                    <a:gd name="T50" fmla="*/ 40 w 83"/>
                    <a:gd name="T51" fmla="*/ 31 h 77"/>
                    <a:gd name="T52" fmla="*/ 33 w 83"/>
                    <a:gd name="T53" fmla="*/ 26 h 77"/>
                    <a:gd name="T54" fmla="*/ 31 w 83"/>
                    <a:gd name="T55" fmla="*/ 21 h 77"/>
                    <a:gd name="T56" fmla="*/ 25 w 83"/>
                    <a:gd name="T57" fmla="*/ 14 h 77"/>
                    <a:gd name="T58" fmla="*/ 19 w 83"/>
                    <a:gd name="T59" fmla="*/ 7 h 77"/>
                    <a:gd name="T60" fmla="*/ 17 w 83"/>
                    <a:gd name="T61" fmla="*/ 4 h 77"/>
                    <a:gd name="T62" fmla="*/ 10 w 83"/>
                    <a:gd name="T63" fmla="*/ 0 h 77"/>
                    <a:gd name="T64" fmla="*/ 6 w 83"/>
                    <a:gd name="T65" fmla="*/ 2 h 77"/>
                    <a:gd name="T66" fmla="*/ 4 w 83"/>
                    <a:gd name="T67" fmla="*/ 7 h 77"/>
                    <a:gd name="T68" fmla="*/ 2 w 83"/>
                    <a:gd name="T69" fmla="*/ 14 h 77"/>
                    <a:gd name="T70" fmla="*/ 0 w 83"/>
                    <a:gd name="T71" fmla="*/ 18 h 77"/>
                    <a:gd name="T72" fmla="*/ 4 w 83"/>
                    <a:gd name="T73" fmla="*/ 23 h 77"/>
                    <a:gd name="T74" fmla="*/ 10 w 83"/>
                    <a:gd name="T75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3" h="77">
                      <a:moveTo>
                        <a:pt x="10" y="25"/>
                      </a:moveTo>
                      <a:lnTo>
                        <a:pt x="15" y="23"/>
                      </a:lnTo>
                      <a:lnTo>
                        <a:pt x="17" y="25"/>
                      </a:lnTo>
                      <a:lnTo>
                        <a:pt x="18" y="26"/>
                      </a:lnTo>
                      <a:lnTo>
                        <a:pt x="22" y="27"/>
                      </a:lnTo>
                      <a:lnTo>
                        <a:pt x="25" y="29"/>
                      </a:lnTo>
                      <a:lnTo>
                        <a:pt x="27" y="33"/>
                      </a:lnTo>
                      <a:lnTo>
                        <a:pt x="30" y="38"/>
                      </a:lnTo>
                      <a:lnTo>
                        <a:pt x="34" y="41"/>
                      </a:lnTo>
                      <a:lnTo>
                        <a:pt x="33" y="42"/>
                      </a:lnTo>
                      <a:lnTo>
                        <a:pt x="34" y="45"/>
                      </a:lnTo>
                      <a:lnTo>
                        <a:pt x="37" y="50"/>
                      </a:lnTo>
                      <a:lnTo>
                        <a:pt x="40" y="50"/>
                      </a:lnTo>
                      <a:lnTo>
                        <a:pt x="41" y="50"/>
                      </a:lnTo>
                      <a:lnTo>
                        <a:pt x="57" y="64"/>
                      </a:lnTo>
                      <a:lnTo>
                        <a:pt x="60" y="65"/>
                      </a:lnTo>
                      <a:lnTo>
                        <a:pt x="61" y="68"/>
                      </a:lnTo>
                      <a:lnTo>
                        <a:pt x="65" y="71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6" y="73"/>
                      </a:lnTo>
                      <a:lnTo>
                        <a:pt x="81" y="77"/>
                      </a:lnTo>
                      <a:lnTo>
                        <a:pt x="83" y="76"/>
                      </a:lnTo>
                      <a:lnTo>
                        <a:pt x="83" y="75"/>
                      </a:lnTo>
                      <a:lnTo>
                        <a:pt x="81" y="73"/>
                      </a:lnTo>
                      <a:lnTo>
                        <a:pt x="83" y="72"/>
                      </a:lnTo>
                      <a:lnTo>
                        <a:pt x="81" y="69"/>
                      </a:lnTo>
                      <a:lnTo>
                        <a:pt x="79" y="66"/>
                      </a:lnTo>
                      <a:lnTo>
                        <a:pt x="77" y="61"/>
                      </a:lnTo>
                      <a:lnTo>
                        <a:pt x="76" y="58"/>
                      </a:lnTo>
                      <a:lnTo>
                        <a:pt x="76" y="57"/>
                      </a:lnTo>
                      <a:lnTo>
                        <a:pt x="75" y="56"/>
                      </a:lnTo>
                      <a:lnTo>
                        <a:pt x="75" y="54"/>
                      </a:lnTo>
                      <a:lnTo>
                        <a:pt x="73" y="56"/>
                      </a:lnTo>
                      <a:lnTo>
                        <a:pt x="71" y="56"/>
                      </a:lnTo>
                      <a:lnTo>
                        <a:pt x="73" y="53"/>
                      </a:lnTo>
                      <a:lnTo>
                        <a:pt x="71" y="52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7" y="50"/>
                      </a:lnTo>
                      <a:lnTo>
                        <a:pt x="65" y="49"/>
                      </a:lnTo>
                      <a:lnTo>
                        <a:pt x="62" y="46"/>
                      </a:lnTo>
                      <a:lnTo>
                        <a:pt x="60" y="44"/>
                      </a:lnTo>
                      <a:lnTo>
                        <a:pt x="57" y="41"/>
                      </a:lnTo>
                      <a:lnTo>
                        <a:pt x="52" y="39"/>
                      </a:lnTo>
                      <a:lnTo>
                        <a:pt x="48" y="38"/>
                      </a:lnTo>
                      <a:lnTo>
                        <a:pt x="46" y="37"/>
                      </a:lnTo>
                      <a:lnTo>
                        <a:pt x="45" y="37"/>
                      </a:lnTo>
                      <a:lnTo>
                        <a:pt x="44" y="37"/>
                      </a:lnTo>
                      <a:lnTo>
                        <a:pt x="42" y="35"/>
                      </a:lnTo>
                      <a:lnTo>
                        <a:pt x="40" y="31"/>
                      </a:lnTo>
                      <a:lnTo>
                        <a:pt x="37" y="27"/>
                      </a:lnTo>
                      <a:lnTo>
                        <a:pt x="33" y="26"/>
                      </a:lnTo>
                      <a:lnTo>
                        <a:pt x="30" y="25"/>
                      </a:lnTo>
                      <a:lnTo>
                        <a:pt x="31" y="21"/>
                      </a:lnTo>
                      <a:lnTo>
                        <a:pt x="27" y="16"/>
                      </a:lnTo>
                      <a:lnTo>
                        <a:pt x="25" y="14"/>
                      </a:lnTo>
                      <a:lnTo>
                        <a:pt x="25" y="10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7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3" y="15"/>
                      </a:lnTo>
                      <a:lnTo>
                        <a:pt x="0" y="18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6" name="Freeform 20"/>
                <p:cNvSpPr>
                  <a:spLocks/>
                </p:cNvSpPr>
                <p:nvPr/>
              </p:nvSpPr>
              <p:spPr bwMode="auto">
                <a:xfrm>
                  <a:off x="1577" y="1803"/>
                  <a:ext cx="42" cy="12"/>
                </a:xfrm>
                <a:custGeom>
                  <a:avLst/>
                  <a:gdLst>
                    <a:gd name="T0" fmla="*/ 19 w 42"/>
                    <a:gd name="T1" fmla="*/ 4 h 12"/>
                    <a:gd name="T2" fmla="*/ 15 w 42"/>
                    <a:gd name="T3" fmla="*/ 4 h 12"/>
                    <a:gd name="T4" fmla="*/ 10 w 42"/>
                    <a:gd name="T5" fmla="*/ 2 h 12"/>
                    <a:gd name="T6" fmla="*/ 8 w 42"/>
                    <a:gd name="T7" fmla="*/ 0 h 12"/>
                    <a:gd name="T8" fmla="*/ 6 w 42"/>
                    <a:gd name="T9" fmla="*/ 0 h 12"/>
                    <a:gd name="T10" fmla="*/ 3 w 42"/>
                    <a:gd name="T11" fmla="*/ 0 h 12"/>
                    <a:gd name="T12" fmla="*/ 0 w 42"/>
                    <a:gd name="T13" fmla="*/ 2 h 12"/>
                    <a:gd name="T14" fmla="*/ 3 w 42"/>
                    <a:gd name="T15" fmla="*/ 3 h 12"/>
                    <a:gd name="T16" fmla="*/ 7 w 42"/>
                    <a:gd name="T17" fmla="*/ 4 h 12"/>
                    <a:gd name="T18" fmla="*/ 16 w 42"/>
                    <a:gd name="T19" fmla="*/ 7 h 12"/>
                    <a:gd name="T20" fmla="*/ 29 w 42"/>
                    <a:gd name="T21" fmla="*/ 11 h 12"/>
                    <a:gd name="T22" fmla="*/ 37 w 42"/>
                    <a:gd name="T23" fmla="*/ 12 h 12"/>
                    <a:gd name="T24" fmla="*/ 41 w 42"/>
                    <a:gd name="T25" fmla="*/ 12 h 12"/>
                    <a:gd name="T26" fmla="*/ 42 w 42"/>
                    <a:gd name="T27" fmla="*/ 11 h 12"/>
                    <a:gd name="T28" fmla="*/ 39 w 42"/>
                    <a:gd name="T29" fmla="*/ 11 h 12"/>
                    <a:gd name="T30" fmla="*/ 38 w 42"/>
                    <a:gd name="T31" fmla="*/ 10 h 12"/>
                    <a:gd name="T32" fmla="*/ 35 w 42"/>
                    <a:gd name="T33" fmla="*/ 10 h 12"/>
                    <a:gd name="T34" fmla="*/ 34 w 42"/>
                    <a:gd name="T35" fmla="*/ 7 h 12"/>
                    <a:gd name="T36" fmla="*/ 31 w 42"/>
                    <a:gd name="T37" fmla="*/ 6 h 12"/>
                    <a:gd name="T38" fmla="*/ 26 w 42"/>
                    <a:gd name="T39" fmla="*/ 4 h 12"/>
                    <a:gd name="T40" fmla="*/ 19 w 42"/>
                    <a:gd name="T41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12">
                      <a:moveTo>
                        <a:pt x="19" y="4"/>
                      </a:moveTo>
                      <a:lnTo>
                        <a:pt x="15" y="4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3"/>
                      </a:lnTo>
                      <a:lnTo>
                        <a:pt x="7" y="4"/>
                      </a:lnTo>
                      <a:lnTo>
                        <a:pt x="16" y="7"/>
                      </a:lnTo>
                      <a:lnTo>
                        <a:pt x="29" y="11"/>
                      </a:lnTo>
                      <a:lnTo>
                        <a:pt x="37" y="12"/>
                      </a:lnTo>
                      <a:lnTo>
                        <a:pt x="41" y="12"/>
                      </a:lnTo>
                      <a:lnTo>
                        <a:pt x="42" y="11"/>
                      </a:lnTo>
                      <a:lnTo>
                        <a:pt x="39" y="11"/>
                      </a:lnTo>
                      <a:lnTo>
                        <a:pt x="38" y="10"/>
                      </a:lnTo>
                      <a:lnTo>
                        <a:pt x="35" y="10"/>
                      </a:lnTo>
                      <a:lnTo>
                        <a:pt x="34" y="7"/>
                      </a:lnTo>
                      <a:lnTo>
                        <a:pt x="31" y="6"/>
                      </a:lnTo>
                      <a:lnTo>
                        <a:pt x="26" y="4"/>
                      </a:lnTo>
                      <a:lnTo>
                        <a:pt x="19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7" name="Freeform 21"/>
                <p:cNvSpPr>
                  <a:spLocks/>
                </p:cNvSpPr>
                <p:nvPr/>
              </p:nvSpPr>
              <p:spPr bwMode="auto">
                <a:xfrm>
                  <a:off x="1657" y="1825"/>
                  <a:ext cx="11" cy="7"/>
                </a:xfrm>
                <a:custGeom>
                  <a:avLst/>
                  <a:gdLst>
                    <a:gd name="T0" fmla="*/ 1 w 11"/>
                    <a:gd name="T1" fmla="*/ 2 h 7"/>
                    <a:gd name="T2" fmla="*/ 3 w 11"/>
                    <a:gd name="T3" fmla="*/ 4 h 7"/>
                    <a:gd name="T4" fmla="*/ 1 w 11"/>
                    <a:gd name="T5" fmla="*/ 5 h 7"/>
                    <a:gd name="T6" fmla="*/ 3 w 11"/>
                    <a:gd name="T7" fmla="*/ 5 h 7"/>
                    <a:gd name="T8" fmla="*/ 4 w 11"/>
                    <a:gd name="T9" fmla="*/ 7 h 7"/>
                    <a:gd name="T10" fmla="*/ 7 w 11"/>
                    <a:gd name="T11" fmla="*/ 7 h 7"/>
                    <a:gd name="T12" fmla="*/ 7 w 11"/>
                    <a:gd name="T13" fmla="*/ 5 h 7"/>
                    <a:gd name="T14" fmla="*/ 9 w 11"/>
                    <a:gd name="T15" fmla="*/ 5 h 7"/>
                    <a:gd name="T16" fmla="*/ 11 w 11"/>
                    <a:gd name="T17" fmla="*/ 7 h 7"/>
                    <a:gd name="T18" fmla="*/ 11 w 11"/>
                    <a:gd name="T19" fmla="*/ 5 h 7"/>
                    <a:gd name="T20" fmla="*/ 9 w 11"/>
                    <a:gd name="T21" fmla="*/ 2 h 7"/>
                    <a:gd name="T22" fmla="*/ 9 w 11"/>
                    <a:gd name="T23" fmla="*/ 1 h 7"/>
                    <a:gd name="T24" fmla="*/ 8 w 11"/>
                    <a:gd name="T25" fmla="*/ 1 h 7"/>
                    <a:gd name="T26" fmla="*/ 7 w 11"/>
                    <a:gd name="T27" fmla="*/ 1 h 7"/>
                    <a:gd name="T28" fmla="*/ 7 w 11"/>
                    <a:gd name="T29" fmla="*/ 2 h 7"/>
                    <a:gd name="T30" fmla="*/ 5 w 11"/>
                    <a:gd name="T31" fmla="*/ 2 h 7"/>
                    <a:gd name="T32" fmla="*/ 4 w 11"/>
                    <a:gd name="T33" fmla="*/ 1 h 7"/>
                    <a:gd name="T34" fmla="*/ 5 w 11"/>
                    <a:gd name="T35" fmla="*/ 1 h 7"/>
                    <a:gd name="T36" fmla="*/ 4 w 11"/>
                    <a:gd name="T37" fmla="*/ 0 h 7"/>
                    <a:gd name="T38" fmla="*/ 3 w 11"/>
                    <a:gd name="T39" fmla="*/ 0 h 7"/>
                    <a:gd name="T40" fmla="*/ 1 w 11"/>
                    <a:gd name="T41" fmla="*/ 0 h 7"/>
                    <a:gd name="T42" fmla="*/ 1 w 11"/>
                    <a:gd name="T43" fmla="*/ 1 h 7"/>
                    <a:gd name="T44" fmla="*/ 0 w 11"/>
                    <a:gd name="T45" fmla="*/ 1 h 7"/>
                    <a:gd name="T46" fmla="*/ 0 w 11"/>
                    <a:gd name="T47" fmla="*/ 2 h 7"/>
                    <a:gd name="T48" fmla="*/ 1 w 11"/>
                    <a:gd name="T49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" h="7">
                      <a:moveTo>
                        <a:pt x="1" y="2"/>
                      </a:move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8" name="Freeform 22"/>
                <p:cNvSpPr>
                  <a:spLocks/>
                </p:cNvSpPr>
                <p:nvPr/>
              </p:nvSpPr>
              <p:spPr bwMode="auto">
                <a:xfrm>
                  <a:off x="1908" y="1819"/>
                  <a:ext cx="30" cy="15"/>
                </a:xfrm>
                <a:custGeom>
                  <a:avLst/>
                  <a:gdLst>
                    <a:gd name="T0" fmla="*/ 17 w 30"/>
                    <a:gd name="T1" fmla="*/ 0 h 15"/>
                    <a:gd name="T2" fmla="*/ 13 w 30"/>
                    <a:gd name="T3" fmla="*/ 0 h 15"/>
                    <a:gd name="T4" fmla="*/ 11 w 30"/>
                    <a:gd name="T5" fmla="*/ 2 h 15"/>
                    <a:gd name="T6" fmla="*/ 9 w 30"/>
                    <a:gd name="T7" fmla="*/ 2 h 15"/>
                    <a:gd name="T8" fmla="*/ 8 w 30"/>
                    <a:gd name="T9" fmla="*/ 2 h 15"/>
                    <a:gd name="T10" fmla="*/ 4 w 30"/>
                    <a:gd name="T11" fmla="*/ 4 h 15"/>
                    <a:gd name="T12" fmla="*/ 1 w 30"/>
                    <a:gd name="T13" fmla="*/ 4 h 15"/>
                    <a:gd name="T14" fmla="*/ 0 w 30"/>
                    <a:gd name="T15" fmla="*/ 4 h 15"/>
                    <a:gd name="T16" fmla="*/ 0 w 30"/>
                    <a:gd name="T17" fmla="*/ 6 h 15"/>
                    <a:gd name="T18" fmla="*/ 1 w 30"/>
                    <a:gd name="T19" fmla="*/ 8 h 15"/>
                    <a:gd name="T20" fmla="*/ 3 w 30"/>
                    <a:gd name="T21" fmla="*/ 8 h 15"/>
                    <a:gd name="T22" fmla="*/ 4 w 30"/>
                    <a:gd name="T23" fmla="*/ 8 h 15"/>
                    <a:gd name="T24" fmla="*/ 5 w 30"/>
                    <a:gd name="T25" fmla="*/ 10 h 15"/>
                    <a:gd name="T26" fmla="*/ 8 w 30"/>
                    <a:gd name="T27" fmla="*/ 10 h 15"/>
                    <a:gd name="T28" fmla="*/ 12 w 30"/>
                    <a:gd name="T29" fmla="*/ 13 h 15"/>
                    <a:gd name="T30" fmla="*/ 17 w 30"/>
                    <a:gd name="T31" fmla="*/ 13 h 15"/>
                    <a:gd name="T32" fmla="*/ 22 w 30"/>
                    <a:gd name="T33" fmla="*/ 14 h 15"/>
                    <a:gd name="T34" fmla="*/ 24 w 30"/>
                    <a:gd name="T35" fmla="*/ 15 h 15"/>
                    <a:gd name="T36" fmla="*/ 28 w 30"/>
                    <a:gd name="T37" fmla="*/ 15 h 15"/>
                    <a:gd name="T38" fmla="*/ 30 w 30"/>
                    <a:gd name="T39" fmla="*/ 14 h 15"/>
                    <a:gd name="T40" fmla="*/ 30 w 30"/>
                    <a:gd name="T41" fmla="*/ 13 h 15"/>
                    <a:gd name="T42" fmla="*/ 28 w 30"/>
                    <a:gd name="T43" fmla="*/ 11 h 15"/>
                    <a:gd name="T44" fmla="*/ 27 w 30"/>
                    <a:gd name="T45" fmla="*/ 11 h 15"/>
                    <a:gd name="T46" fmla="*/ 27 w 30"/>
                    <a:gd name="T47" fmla="*/ 10 h 15"/>
                    <a:gd name="T48" fmla="*/ 27 w 30"/>
                    <a:gd name="T49" fmla="*/ 8 h 15"/>
                    <a:gd name="T50" fmla="*/ 27 w 30"/>
                    <a:gd name="T51" fmla="*/ 7 h 15"/>
                    <a:gd name="T52" fmla="*/ 27 w 30"/>
                    <a:gd name="T53" fmla="*/ 6 h 15"/>
                    <a:gd name="T54" fmla="*/ 24 w 30"/>
                    <a:gd name="T55" fmla="*/ 4 h 15"/>
                    <a:gd name="T56" fmla="*/ 22 w 30"/>
                    <a:gd name="T57" fmla="*/ 3 h 15"/>
                    <a:gd name="T58" fmla="*/ 20 w 30"/>
                    <a:gd name="T59" fmla="*/ 3 h 15"/>
                    <a:gd name="T60" fmla="*/ 20 w 30"/>
                    <a:gd name="T61" fmla="*/ 0 h 15"/>
                    <a:gd name="T62" fmla="*/ 17 w 30"/>
                    <a:gd name="T6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15">
                      <a:moveTo>
                        <a:pt x="17" y="0"/>
                      </a:move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2" y="13"/>
                      </a:lnTo>
                      <a:lnTo>
                        <a:pt x="17" y="13"/>
                      </a:lnTo>
                      <a:lnTo>
                        <a:pt x="22" y="14"/>
                      </a:lnTo>
                      <a:lnTo>
                        <a:pt x="24" y="15"/>
                      </a:lnTo>
                      <a:lnTo>
                        <a:pt x="28" y="15"/>
                      </a:lnTo>
                      <a:lnTo>
                        <a:pt x="30" y="14"/>
                      </a:lnTo>
                      <a:lnTo>
                        <a:pt x="30" y="13"/>
                      </a:lnTo>
                      <a:lnTo>
                        <a:pt x="28" y="11"/>
                      </a:lnTo>
                      <a:lnTo>
                        <a:pt x="27" y="11"/>
                      </a:lnTo>
                      <a:lnTo>
                        <a:pt x="27" y="10"/>
                      </a:lnTo>
                      <a:lnTo>
                        <a:pt x="27" y="8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4" y="4"/>
                      </a:lnTo>
                      <a:lnTo>
                        <a:pt x="22" y="3"/>
                      </a:lnTo>
                      <a:lnTo>
                        <a:pt x="20" y="3"/>
                      </a:lnTo>
                      <a:lnTo>
                        <a:pt x="20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49" name="Freeform 23"/>
                <p:cNvSpPr>
                  <a:spLocks/>
                </p:cNvSpPr>
                <p:nvPr/>
              </p:nvSpPr>
              <p:spPr bwMode="auto">
                <a:xfrm>
                  <a:off x="1673" y="1757"/>
                  <a:ext cx="205" cy="91"/>
                </a:xfrm>
                <a:custGeom>
                  <a:avLst/>
                  <a:gdLst>
                    <a:gd name="T0" fmla="*/ 91 w 205"/>
                    <a:gd name="T1" fmla="*/ 18 h 91"/>
                    <a:gd name="T2" fmla="*/ 96 w 205"/>
                    <a:gd name="T3" fmla="*/ 15 h 91"/>
                    <a:gd name="T4" fmla="*/ 107 w 205"/>
                    <a:gd name="T5" fmla="*/ 27 h 91"/>
                    <a:gd name="T6" fmla="*/ 105 w 205"/>
                    <a:gd name="T7" fmla="*/ 34 h 91"/>
                    <a:gd name="T8" fmla="*/ 113 w 205"/>
                    <a:gd name="T9" fmla="*/ 50 h 91"/>
                    <a:gd name="T10" fmla="*/ 127 w 205"/>
                    <a:gd name="T11" fmla="*/ 62 h 91"/>
                    <a:gd name="T12" fmla="*/ 134 w 205"/>
                    <a:gd name="T13" fmla="*/ 69 h 91"/>
                    <a:gd name="T14" fmla="*/ 142 w 205"/>
                    <a:gd name="T15" fmla="*/ 68 h 91"/>
                    <a:gd name="T16" fmla="*/ 142 w 205"/>
                    <a:gd name="T17" fmla="*/ 81 h 91"/>
                    <a:gd name="T18" fmla="*/ 149 w 205"/>
                    <a:gd name="T19" fmla="*/ 83 h 91"/>
                    <a:gd name="T20" fmla="*/ 154 w 205"/>
                    <a:gd name="T21" fmla="*/ 77 h 91"/>
                    <a:gd name="T22" fmla="*/ 165 w 205"/>
                    <a:gd name="T23" fmla="*/ 81 h 91"/>
                    <a:gd name="T24" fmla="*/ 165 w 205"/>
                    <a:gd name="T25" fmla="*/ 64 h 91"/>
                    <a:gd name="T26" fmla="*/ 171 w 205"/>
                    <a:gd name="T27" fmla="*/ 58 h 91"/>
                    <a:gd name="T28" fmla="*/ 181 w 205"/>
                    <a:gd name="T29" fmla="*/ 54 h 91"/>
                    <a:gd name="T30" fmla="*/ 196 w 205"/>
                    <a:gd name="T31" fmla="*/ 48 h 91"/>
                    <a:gd name="T32" fmla="*/ 204 w 205"/>
                    <a:gd name="T33" fmla="*/ 39 h 91"/>
                    <a:gd name="T34" fmla="*/ 169 w 205"/>
                    <a:gd name="T35" fmla="*/ 27 h 91"/>
                    <a:gd name="T36" fmla="*/ 149 w 205"/>
                    <a:gd name="T37" fmla="*/ 18 h 91"/>
                    <a:gd name="T38" fmla="*/ 112 w 205"/>
                    <a:gd name="T39" fmla="*/ 4 h 91"/>
                    <a:gd name="T40" fmla="*/ 89 w 205"/>
                    <a:gd name="T41" fmla="*/ 2 h 91"/>
                    <a:gd name="T42" fmla="*/ 62 w 205"/>
                    <a:gd name="T43" fmla="*/ 3 h 91"/>
                    <a:gd name="T44" fmla="*/ 58 w 205"/>
                    <a:gd name="T45" fmla="*/ 15 h 91"/>
                    <a:gd name="T46" fmla="*/ 45 w 205"/>
                    <a:gd name="T47" fmla="*/ 25 h 91"/>
                    <a:gd name="T48" fmla="*/ 28 w 205"/>
                    <a:gd name="T49" fmla="*/ 35 h 91"/>
                    <a:gd name="T50" fmla="*/ 7 w 205"/>
                    <a:gd name="T51" fmla="*/ 57 h 91"/>
                    <a:gd name="T52" fmla="*/ 1 w 205"/>
                    <a:gd name="T53" fmla="*/ 72 h 91"/>
                    <a:gd name="T54" fmla="*/ 14 w 205"/>
                    <a:gd name="T55" fmla="*/ 72 h 91"/>
                    <a:gd name="T56" fmla="*/ 19 w 205"/>
                    <a:gd name="T57" fmla="*/ 61 h 91"/>
                    <a:gd name="T58" fmla="*/ 24 w 205"/>
                    <a:gd name="T59" fmla="*/ 72 h 91"/>
                    <a:gd name="T60" fmla="*/ 28 w 205"/>
                    <a:gd name="T61" fmla="*/ 81 h 91"/>
                    <a:gd name="T62" fmla="*/ 20 w 205"/>
                    <a:gd name="T63" fmla="*/ 87 h 91"/>
                    <a:gd name="T64" fmla="*/ 30 w 205"/>
                    <a:gd name="T65" fmla="*/ 81 h 91"/>
                    <a:gd name="T66" fmla="*/ 37 w 205"/>
                    <a:gd name="T67" fmla="*/ 76 h 91"/>
                    <a:gd name="T68" fmla="*/ 37 w 205"/>
                    <a:gd name="T69" fmla="*/ 69 h 91"/>
                    <a:gd name="T70" fmla="*/ 31 w 205"/>
                    <a:gd name="T71" fmla="*/ 62 h 91"/>
                    <a:gd name="T72" fmla="*/ 27 w 205"/>
                    <a:gd name="T73" fmla="*/ 57 h 91"/>
                    <a:gd name="T74" fmla="*/ 37 w 205"/>
                    <a:gd name="T75" fmla="*/ 54 h 91"/>
                    <a:gd name="T76" fmla="*/ 43 w 205"/>
                    <a:gd name="T77" fmla="*/ 61 h 91"/>
                    <a:gd name="T78" fmla="*/ 54 w 205"/>
                    <a:gd name="T79" fmla="*/ 62 h 91"/>
                    <a:gd name="T80" fmla="*/ 58 w 205"/>
                    <a:gd name="T81" fmla="*/ 69 h 91"/>
                    <a:gd name="T82" fmla="*/ 58 w 205"/>
                    <a:gd name="T83" fmla="*/ 79 h 91"/>
                    <a:gd name="T84" fmla="*/ 64 w 205"/>
                    <a:gd name="T85" fmla="*/ 84 h 91"/>
                    <a:gd name="T86" fmla="*/ 72 w 205"/>
                    <a:gd name="T87" fmla="*/ 88 h 91"/>
                    <a:gd name="T88" fmla="*/ 82 w 205"/>
                    <a:gd name="T89" fmla="*/ 89 h 91"/>
                    <a:gd name="T90" fmla="*/ 93 w 205"/>
                    <a:gd name="T91" fmla="*/ 85 h 91"/>
                    <a:gd name="T92" fmla="*/ 99 w 205"/>
                    <a:gd name="T93" fmla="*/ 88 h 91"/>
                    <a:gd name="T94" fmla="*/ 105 w 205"/>
                    <a:gd name="T95" fmla="*/ 88 h 91"/>
                    <a:gd name="T96" fmla="*/ 113 w 205"/>
                    <a:gd name="T97" fmla="*/ 83 h 91"/>
                    <a:gd name="T98" fmla="*/ 120 w 205"/>
                    <a:gd name="T99" fmla="*/ 77 h 91"/>
                    <a:gd name="T100" fmla="*/ 113 w 205"/>
                    <a:gd name="T101" fmla="*/ 70 h 91"/>
                    <a:gd name="T102" fmla="*/ 108 w 205"/>
                    <a:gd name="T103" fmla="*/ 61 h 91"/>
                    <a:gd name="T104" fmla="*/ 97 w 205"/>
                    <a:gd name="T105" fmla="*/ 50 h 91"/>
                    <a:gd name="T106" fmla="*/ 84 w 205"/>
                    <a:gd name="T107" fmla="*/ 35 h 91"/>
                    <a:gd name="T108" fmla="*/ 81 w 205"/>
                    <a:gd name="T109" fmla="*/ 26 h 91"/>
                    <a:gd name="T110" fmla="*/ 81 w 205"/>
                    <a:gd name="T111" fmla="*/ 1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5" h="91">
                      <a:moveTo>
                        <a:pt x="81" y="19"/>
                      </a:moveTo>
                      <a:lnTo>
                        <a:pt x="84" y="18"/>
                      </a:lnTo>
                      <a:lnTo>
                        <a:pt x="85" y="16"/>
                      </a:lnTo>
                      <a:lnTo>
                        <a:pt x="86" y="16"/>
                      </a:lnTo>
                      <a:lnTo>
                        <a:pt x="88" y="16"/>
                      </a:lnTo>
                      <a:lnTo>
                        <a:pt x="91" y="18"/>
                      </a:lnTo>
                      <a:lnTo>
                        <a:pt x="92" y="18"/>
                      </a:lnTo>
                      <a:lnTo>
                        <a:pt x="92" y="19"/>
                      </a:lnTo>
                      <a:lnTo>
                        <a:pt x="93" y="19"/>
                      </a:lnTo>
                      <a:lnTo>
                        <a:pt x="93" y="16"/>
                      </a:lnTo>
                      <a:lnTo>
                        <a:pt x="93" y="15"/>
                      </a:lnTo>
                      <a:lnTo>
                        <a:pt x="96" y="15"/>
                      </a:lnTo>
                      <a:lnTo>
                        <a:pt x="103" y="18"/>
                      </a:lnTo>
                      <a:lnTo>
                        <a:pt x="105" y="22"/>
                      </a:lnTo>
                      <a:lnTo>
                        <a:pt x="107" y="23"/>
                      </a:lnTo>
                      <a:lnTo>
                        <a:pt x="105" y="25"/>
                      </a:lnTo>
                      <a:lnTo>
                        <a:pt x="107" y="26"/>
                      </a:lnTo>
                      <a:lnTo>
                        <a:pt x="107" y="27"/>
                      </a:lnTo>
                      <a:lnTo>
                        <a:pt x="105" y="27"/>
                      </a:lnTo>
                      <a:lnTo>
                        <a:pt x="105" y="29"/>
                      </a:lnTo>
                      <a:lnTo>
                        <a:pt x="105" y="30"/>
                      </a:lnTo>
                      <a:lnTo>
                        <a:pt x="104" y="31"/>
                      </a:lnTo>
                      <a:lnTo>
                        <a:pt x="105" y="33"/>
                      </a:lnTo>
                      <a:lnTo>
                        <a:pt x="105" y="34"/>
                      </a:lnTo>
                      <a:lnTo>
                        <a:pt x="104" y="37"/>
                      </a:lnTo>
                      <a:lnTo>
                        <a:pt x="105" y="43"/>
                      </a:lnTo>
                      <a:lnTo>
                        <a:pt x="109" y="50"/>
                      </a:lnTo>
                      <a:lnTo>
                        <a:pt x="111" y="52"/>
                      </a:lnTo>
                      <a:lnTo>
                        <a:pt x="112" y="52"/>
                      </a:lnTo>
                      <a:lnTo>
                        <a:pt x="113" y="50"/>
                      </a:lnTo>
                      <a:lnTo>
                        <a:pt x="115" y="50"/>
                      </a:lnTo>
                      <a:lnTo>
                        <a:pt x="116" y="50"/>
                      </a:lnTo>
                      <a:lnTo>
                        <a:pt x="119" y="54"/>
                      </a:lnTo>
                      <a:lnTo>
                        <a:pt x="122" y="56"/>
                      </a:lnTo>
                      <a:lnTo>
                        <a:pt x="123" y="57"/>
                      </a:lnTo>
                      <a:lnTo>
                        <a:pt x="127" y="62"/>
                      </a:lnTo>
                      <a:lnTo>
                        <a:pt x="128" y="64"/>
                      </a:lnTo>
                      <a:lnTo>
                        <a:pt x="127" y="65"/>
                      </a:lnTo>
                      <a:lnTo>
                        <a:pt x="128" y="66"/>
                      </a:lnTo>
                      <a:lnTo>
                        <a:pt x="130" y="68"/>
                      </a:lnTo>
                      <a:lnTo>
                        <a:pt x="132" y="68"/>
                      </a:lnTo>
                      <a:lnTo>
                        <a:pt x="134" y="69"/>
                      </a:lnTo>
                      <a:lnTo>
                        <a:pt x="135" y="69"/>
                      </a:lnTo>
                      <a:lnTo>
                        <a:pt x="136" y="69"/>
                      </a:lnTo>
                      <a:lnTo>
                        <a:pt x="136" y="70"/>
                      </a:lnTo>
                      <a:lnTo>
                        <a:pt x="139" y="69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3" y="69"/>
                      </a:lnTo>
                      <a:lnTo>
                        <a:pt x="142" y="70"/>
                      </a:lnTo>
                      <a:lnTo>
                        <a:pt x="143" y="72"/>
                      </a:lnTo>
                      <a:lnTo>
                        <a:pt x="144" y="73"/>
                      </a:lnTo>
                      <a:lnTo>
                        <a:pt x="142" y="79"/>
                      </a:lnTo>
                      <a:lnTo>
                        <a:pt x="142" y="81"/>
                      </a:lnTo>
                      <a:lnTo>
                        <a:pt x="143" y="83"/>
                      </a:lnTo>
                      <a:lnTo>
                        <a:pt x="144" y="83"/>
                      </a:lnTo>
                      <a:lnTo>
                        <a:pt x="146" y="81"/>
                      </a:lnTo>
                      <a:lnTo>
                        <a:pt x="146" y="83"/>
                      </a:lnTo>
                      <a:lnTo>
                        <a:pt x="147" y="83"/>
                      </a:lnTo>
                      <a:lnTo>
                        <a:pt x="149" y="83"/>
                      </a:lnTo>
                      <a:lnTo>
                        <a:pt x="149" y="81"/>
                      </a:lnTo>
                      <a:lnTo>
                        <a:pt x="150" y="81"/>
                      </a:lnTo>
                      <a:lnTo>
                        <a:pt x="151" y="80"/>
                      </a:lnTo>
                      <a:lnTo>
                        <a:pt x="150" y="79"/>
                      </a:lnTo>
                      <a:lnTo>
                        <a:pt x="153" y="77"/>
                      </a:lnTo>
                      <a:lnTo>
                        <a:pt x="154" y="77"/>
                      </a:lnTo>
                      <a:lnTo>
                        <a:pt x="155" y="79"/>
                      </a:lnTo>
                      <a:lnTo>
                        <a:pt x="158" y="79"/>
                      </a:lnTo>
                      <a:lnTo>
                        <a:pt x="159" y="80"/>
                      </a:lnTo>
                      <a:lnTo>
                        <a:pt x="159" y="81"/>
                      </a:lnTo>
                      <a:lnTo>
                        <a:pt x="163" y="81"/>
                      </a:lnTo>
                      <a:lnTo>
                        <a:pt x="165" y="81"/>
                      </a:lnTo>
                      <a:lnTo>
                        <a:pt x="165" y="80"/>
                      </a:lnTo>
                      <a:lnTo>
                        <a:pt x="162" y="77"/>
                      </a:lnTo>
                      <a:lnTo>
                        <a:pt x="161" y="73"/>
                      </a:lnTo>
                      <a:lnTo>
                        <a:pt x="158" y="70"/>
                      </a:lnTo>
                      <a:lnTo>
                        <a:pt x="158" y="69"/>
                      </a:lnTo>
                      <a:lnTo>
                        <a:pt x="165" y="64"/>
                      </a:lnTo>
                      <a:lnTo>
                        <a:pt x="165" y="62"/>
                      </a:lnTo>
                      <a:lnTo>
                        <a:pt x="166" y="61"/>
                      </a:lnTo>
                      <a:lnTo>
                        <a:pt x="165" y="60"/>
                      </a:lnTo>
                      <a:lnTo>
                        <a:pt x="169" y="58"/>
                      </a:lnTo>
                      <a:lnTo>
                        <a:pt x="171" y="60"/>
                      </a:lnTo>
                      <a:lnTo>
                        <a:pt x="171" y="58"/>
                      </a:lnTo>
                      <a:lnTo>
                        <a:pt x="171" y="57"/>
                      </a:lnTo>
                      <a:lnTo>
                        <a:pt x="176" y="57"/>
                      </a:lnTo>
                      <a:lnTo>
                        <a:pt x="174" y="54"/>
                      </a:lnTo>
                      <a:lnTo>
                        <a:pt x="180" y="53"/>
                      </a:lnTo>
                      <a:lnTo>
                        <a:pt x="180" y="54"/>
                      </a:lnTo>
                      <a:lnTo>
                        <a:pt x="181" y="54"/>
                      </a:lnTo>
                      <a:lnTo>
                        <a:pt x="182" y="54"/>
                      </a:lnTo>
                      <a:lnTo>
                        <a:pt x="182" y="53"/>
                      </a:lnTo>
                      <a:lnTo>
                        <a:pt x="185" y="54"/>
                      </a:lnTo>
                      <a:lnTo>
                        <a:pt x="188" y="53"/>
                      </a:lnTo>
                      <a:lnTo>
                        <a:pt x="190" y="50"/>
                      </a:lnTo>
                      <a:lnTo>
                        <a:pt x="196" y="48"/>
                      </a:lnTo>
                      <a:lnTo>
                        <a:pt x="197" y="45"/>
                      </a:lnTo>
                      <a:lnTo>
                        <a:pt x="197" y="43"/>
                      </a:lnTo>
                      <a:lnTo>
                        <a:pt x="201" y="42"/>
                      </a:lnTo>
                      <a:lnTo>
                        <a:pt x="204" y="41"/>
                      </a:lnTo>
                      <a:lnTo>
                        <a:pt x="205" y="39"/>
                      </a:lnTo>
                      <a:lnTo>
                        <a:pt x="204" y="39"/>
                      </a:lnTo>
                      <a:lnTo>
                        <a:pt x="198" y="37"/>
                      </a:lnTo>
                      <a:lnTo>
                        <a:pt x="185" y="34"/>
                      </a:lnTo>
                      <a:lnTo>
                        <a:pt x="177" y="30"/>
                      </a:lnTo>
                      <a:lnTo>
                        <a:pt x="173" y="30"/>
                      </a:lnTo>
                      <a:lnTo>
                        <a:pt x="170" y="29"/>
                      </a:lnTo>
                      <a:lnTo>
                        <a:pt x="169" y="27"/>
                      </a:lnTo>
                      <a:lnTo>
                        <a:pt x="165" y="26"/>
                      </a:lnTo>
                      <a:lnTo>
                        <a:pt x="161" y="23"/>
                      </a:lnTo>
                      <a:lnTo>
                        <a:pt x="157" y="21"/>
                      </a:lnTo>
                      <a:lnTo>
                        <a:pt x="154" y="21"/>
                      </a:lnTo>
                      <a:lnTo>
                        <a:pt x="151" y="18"/>
                      </a:lnTo>
                      <a:lnTo>
                        <a:pt x="149" y="18"/>
                      </a:lnTo>
                      <a:lnTo>
                        <a:pt x="135" y="11"/>
                      </a:lnTo>
                      <a:lnTo>
                        <a:pt x="128" y="10"/>
                      </a:lnTo>
                      <a:lnTo>
                        <a:pt x="123" y="7"/>
                      </a:lnTo>
                      <a:lnTo>
                        <a:pt x="120" y="8"/>
                      </a:lnTo>
                      <a:lnTo>
                        <a:pt x="116" y="7"/>
                      </a:lnTo>
                      <a:lnTo>
                        <a:pt x="112" y="4"/>
                      </a:lnTo>
                      <a:lnTo>
                        <a:pt x="109" y="3"/>
                      </a:lnTo>
                      <a:lnTo>
                        <a:pt x="105" y="3"/>
                      </a:lnTo>
                      <a:lnTo>
                        <a:pt x="101" y="3"/>
                      </a:lnTo>
                      <a:lnTo>
                        <a:pt x="99" y="2"/>
                      </a:lnTo>
                      <a:lnTo>
                        <a:pt x="96" y="0"/>
                      </a:lnTo>
                      <a:lnTo>
                        <a:pt x="89" y="2"/>
                      </a:lnTo>
                      <a:lnTo>
                        <a:pt x="84" y="2"/>
                      </a:lnTo>
                      <a:lnTo>
                        <a:pt x="81" y="2"/>
                      </a:lnTo>
                      <a:lnTo>
                        <a:pt x="76" y="3"/>
                      </a:lnTo>
                      <a:lnTo>
                        <a:pt x="73" y="3"/>
                      </a:lnTo>
                      <a:lnTo>
                        <a:pt x="68" y="4"/>
                      </a:lnTo>
                      <a:lnTo>
                        <a:pt x="62" y="3"/>
                      </a:lnTo>
                      <a:lnTo>
                        <a:pt x="59" y="3"/>
                      </a:lnTo>
                      <a:lnTo>
                        <a:pt x="59" y="4"/>
                      </a:lnTo>
                      <a:lnTo>
                        <a:pt x="64" y="6"/>
                      </a:lnTo>
                      <a:lnTo>
                        <a:pt x="64" y="8"/>
                      </a:lnTo>
                      <a:lnTo>
                        <a:pt x="61" y="12"/>
                      </a:lnTo>
                      <a:lnTo>
                        <a:pt x="58" y="15"/>
                      </a:lnTo>
                      <a:lnTo>
                        <a:pt x="54" y="16"/>
                      </a:lnTo>
                      <a:lnTo>
                        <a:pt x="50" y="18"/>
                      </a:lnTo>
                      <a:lnTo>
                        <a:pt x="53" y="19"/>
                      </a:lnTo>
                      <a:lnTo>
                        <a:pt x="53" y="22"/>
                      </a:lnTo>
                      <a:lnTo>
                        <a:pt x="49" y="23"/>
                      </a:lnTo>
                      <a:lnTo>
                        <a:pt x="45" y="25"/>
                      </a:ln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1" y="33"/>
                      </a:lnTo>
                      <a:lnTo>
                        <a:pt x="32" y="34"/>
                      </a:lnTo>
                      <a:lnTo>
                        <a:pt x="28" y="35"/>
                      </a:lnTo>
                      <a:lnTo>
                        <a:pt x="24" y="38"/>
                      </a:lnTo>
                      <a:lnTo>
                        <a:pt x="23" y="39"/>
                      </a:lnTo>
                      <a:lnTo>
                        <a:pt x="16" y="42"/>
                      </a:lnTo>
                      <a:lnTo>
                        <a:pt x="12" y="46"/>
                      </a:lnTo>
                      <a:lnTo>
                        <a:pt x="14" y="49"/>
                      </a:lnTo>
                      <a:lnTo>
                        <a:pt x="7" y="57"/>
                      </a:lnTo>
                      <a:lnTo>
                        <a:pt x="3" y="58"/>
                      </a:lnTo>
                      <a:lnTo>
                        <a:pt x="1" y="60"/>
                      </a:lnTo>
                      <a:lnTo>
                        <a:pt x="0" y="61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1" y="72"/>
                      </a:lnTo>
                      <a:lnTo>
                        <a:pt x="3" y="73"/>
                      </a:lnTo>
                      <a:lnTo>
                        <a:pt x="4" y="75"/>
                      </a:lnTo>
                      <a:lnTo>
                        <a:pt x="7" y="75"/>
                      </a:lnTo>
                      <a:lnTo>
                        <a:pt x="8" y="75"/>
                      </a:lnTo>
                      <a:lnTo>
                        <a:pt x="12" y="73"/>
                      </a:lnTo>
                      <a:lnTo>
                        <a:pt x="14" y="72"/>
                      </a:lnTo>
                      <a:lnTo>
                        <a:pt x="16" y="70"/>
                      </a:lnTo>
                      <a:lnTo>
                        <a:pt x="16" y="68"/>
                      </a:lnTo>
                      <a:lnTo>
                        <a:pt x="16" y="66"/>
                      </a:lnTo>
                      <a:lnTo>
                        <a:pt x="19" y="66"/>
                      </a:lnTo>
                      <a:lnTo>
                        <a:pt x="19" y="65"/>
                      </a:lnTo>
                      <a:lnTo>
                        <a:pt x="19" y="61"/>
                      </a:lnTo>
                      <a:lnTo>
                        <a:pt x="22" y="61"/>
                      </a:lnTo>
                      <a:lnTo>
                        <a:pt x="22" y="62"/>
                      </a:lnTo>
                      <a:lnTo>
                        <a:pt x="20" y="64"/>
                      </a:lnTo>
                      <a:lnTo>
                        <a:pt x="22" y="65"/>
                      </a:lnTo>
                      <a:lnTo>
                        <a:pt x="23" y="69"/>
                      </a:lnTo>
                      <a:lnTo>
                        <a:pt x="24" y="72"/>
                      </a:lnTo>
                      <a:lnTo>
                        <a:pt x="26" y="75"/>
                      </a:lnTo>
                      <a:lnTo>
                        <a:pt x="27" y="75"/>
                      </a:lnTo>
                      <a:lnTo>
                        <a:pt x="27" y="76"/>
                      </a:lnTo>
                      <a:lnTo>
                        <a:pt x="28" y="77"/>
                      </a:lnTo>
                      <a:lnTo>
                        <a:pt x="30" y="80"/>
                      </a:lnTo>
                      <a:lnTo>
                        <a:pt x="28" y="81"/>
                      </a:lnTo>
                      <a:lnTo>
                        <a:pt x="26" y="81"/>
                      </a:lnTo>
                      <a:lnTo>
                        <a:pt x="22" y="83"/>
                      </a:lnTo>
                      <a:lnTo>
                        <a:pt x="19" y="83"/>
                      </a:lnTo>
                      <a:lnTo>
                        <a:pt x="18" y="84"/>
                      </a:lnTo>
                      <a:lnTo>
                        <a:pt x="19" y="85"/>
                      </a:lnTo>
                      <a:lnTo>
                        <a:pt x="20" y="87"/>
                      </a:lnTo>
                      <a:lnTo>
                        <a:pt x="23" y="87"/>
                      </a:lnTo>
                      <a:lnTo>
                        <a:pt x="26" y="87"/>
                      </a:lnTo>
                      <a:lnTo>
                        <a:pt x="30" y="87"/>
                      </a:lnTo>
                      <a:lnTo>
                        <a:pt x="30" y="85"/>
                      </a:lnTo>
                      <a:lnTo>
                        <a:pt x="28" y="84"/>
                      </a:lnTo>
                      <a:lnTo>
                        <a:pt x="30" y="81"/>
                      </a:lnTo>
                      <a:lnTo>
                        <a:pt x="32" y="81"/>
                      </a:lnTo>
                      <a:lnTo>
                        <a:pt x="37" y="83"/>
                      </a:lnTo>
                      <a:lnTo>
                        <a:pt x="38" y="81"/>
                      </a:lnTo>
                      <a:lnTo>
                        <a:pt x="39" y="80"/>
                      </a:lnTo>
                      <a:lnTo>
                        <a:pt x="38" y="77"/>
                      </a:lnTo>
                      <a:lnTo>
                        <a:pt x="37" y="76"/>
                      </a:lnTo>
                      <a:lnTo>
                        <a:pt x="37" y="75"/>
                      </a:lnTo>
                      <a:lnTo>
                        <a:pt x="38" y="73"/>
                      </a:lnTo>
                      <a:lnTo>
                        <a:pt x="38" y="72"/>
                      </a:lnTo>
                      <a:lnTo>
                        <a:pt x="37" y="72"/>
                      </a:lnTo>
                      <a:lnTo>
                        <a:pt x="38" y="69"/>
                      </a:lnTo>
                      <a:lnTo>
                        <a:pt x="37" y="69"/>
                      </a:lnTo>
                      <a:lnTo>
                        <a:pt x="34" y="68"/>
                      </a:lnTo>
                      <a:lnTo>
                        <a:pt x="34" y="66"/>
                      </a:lnTo>
                      <a:lnTo>
                        <a:pt x="31" y="68"/>
                      </a:lnTo>
                      <a:lnTo>
                        <a:pt x="31" y="65"/>
                      </a:lnTo>
                      <a:lnTo>
                        <a:pt x="31" y="64"/>
                      </a:lnTo>
                      <a:lnTo>
                        <a:pt x="31" y="62"/>
                      </a:lnTo>
                      <a:lnTo>
                        <a:pt x="32" y="62"/>
                      </a:lnTo>
                      <a:lnTo>
                        <a:pt x="32" y="61"/>
                      </a:lnTo>
                      <a:lnTo>
                        <a:pt x="30" y="60"/>
                      </a:lnTo>
                      <a:lnTo>
                        <a:pt x="27" y="60"/>
                      </a:lnTo>
                      <a:lnTo>
                        <a:pt x="27" y="58"/>
                      </a:lnTo>
                      <a:lnTo>
                        <a:pt x="27" y="57"/>
                      </a:lnTo>
                      <a:lnTo>
                        <a:pt x="30" y="57"/>
                      </a:lnTo>
                      <a:lnTo>
                        <a:pt x="30" y="56"/>
                      </a:lnTo>
                      <a:lnTo>
                        <a:pt x="30" y="54"/>
                      </a:lnTo>
                      <a:lnTo>
                        <a:pt x="31" y="53"/>
                      </a:lnTo>
                      <a:lnTo>
                        <a:pt x="35" y="53"/>
                      </a:lnTo>
                      <a:lnTo>
                        <a:pt x="37" y="54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6"/>
                      </a:lnTo>
                      <a:lnTo>
                        <a:pt x="39" y="58"/>
                      </a:lnTo>
                      <a:lnTo>
                        <a:pt x="42" y="60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9" y="61"/>
                      </a:lnTo>
                      <a:lnTo>
                        <a:pt x="50" y="60"/>
                      </a:lnTo>
                      <a:lnTo>
                        <a:pt x="53" y="60"/>
                      </a:lnTo>
                      <a:lnTo>
                        <a:pt x="53" y="61"/>
                      </a:lnTo>
                      <a:lnTo>
                        <a:pt x="54" y="62"/>
                      </a:lnTo>
                      <a:lnTo>
                        <a:pt x="55" y="64"/>
                      </a:lnTo>
                      <a:lnTo>
                        <a:pt x="58" y="64"/>
                      </a:lnTo>
                      <a:lnTo>
                        <a:pt x="59" y="65"/>
                      </a:lnTo>
                      <a:lnTo>
                        <a:pt x="57" y="65"/>
                      </a:lnTo>
                      <a:lnTo>
                        <a:pt x="55" y="66"/>
                      </a:lnTo>
                      <a:lnTo>
                        <a:pt x="58" y="69"/>
                      </a:lnTo>
                      <a:lnTo>
                        <a:pt x="54" y="69"/>
                      </a:lnTo>
                      <a:lnTo>
                        <a:pt x="53" y="70"/>
                      </a:lnTo>
                      <a:lnTo>
                        <a:pt x="57" y="72"/>
                      </a:lnTo>
                      <a:lnTo>
                        <a:pt x="58" y="75"/>
                      </a:lnTo>
                      <a:lnTo>
                        <a:pt x="57" y="76"/>
                      </a:lnTo>
                      <a:lnTo>
                        <a:pt x="58" y="79"/>
                      </a:lnTo>
                      <a:lnTo>
                        <a:pt x="55" y="79"/>
                      </a:lnTo>
                      <a:lnTo>
                        <a:pt x="55" y="80"/>
                      </a:lnTo>
                      <a:lnTo>
                        <a:pt x="58" y="81"/>
                      </a:lnTo>
                      <a:lnTo>
                        <a:pt x="58" y="84"/>
                      </a:lnTo>
                      <a:lnTo>
                        <a:pt x="61" y="85"/>
                      </a:lnTo>
                      <a:lnTo>
                        <a:pt x="64" y="84"/>
                      </a:lnTo>
                      <a:lnTo>
                        <a:pt x="66" y="84"/>
                      </a:lnTo>
                      <a:lnTo>
                        <a:pt x="69" y="84"/>
                      </a:lnTo>
                      <a:lnTo>
                        <a:pt x="69" y="85"/>
                      </a:lnTo>
                      <a:lnTo>
                        <a:pt x="69" y="87"/>
                      </a:lnTo>
                      <a:lnTo>
                        <a:pt x="70" y="88"/>
                      </a:lnTo>
                      <a:lnTo>
                        <a:pt x="72" y="88"/>
                      </a:lnTo>
                      <a:lnTo>
                        <a:pt x="73" y="89"/>
                      </a:lnTo>
                      <a:lnTo>
                        <a:pt x="76" y="88"/>
                      </a:lnTo>
                      <a:lnTo>
                        <a:pt x="74" y="87"/>
                      </a:lnTo>
                      <a:lnTo>
                        <a:pt x="78" y="88"/>
                      </a:lnTo>
                      <a:lnTo>
                        <a:pt x="81" y="89"/>
                      </a:lnTo>
                      <a:lnTo>
                        <a:pt x="82" y="89"/>
                      </a:lnTo>
                      <a:lnTo>
                        <a:pt x="82" y="88"/>
                      </a:lnTo>
                      <a:lnTo>
                        <a:pt x="89" y="88"/>
                      </a:lnTo>
                      <a:lnTo>
                        <a:pt x="89" y="87"/>
                      </a:lnTo>
                      <a:lnTo>
                        <a:pt x="89" y="85"/>
                      </a:lnTo>
                      <a:lnTo>
                        <a:pt x="93" y="84"/>
                      </a:lnTo>
                      <a:lnTo>
                        <a:pt x="93" y="85"/>
                      </a:lnTo>
                      <a:lnTo>
                        <a:pt x="91" y="85"/>
                      </a:lnTo>
                      <a:lnTo>
                        <a:pt x="91" y="87"/>
                      </a:lnTo>
                      <a:lnTo>
                        <a:pt x="92" y="87"/>
                      </a:lnTo>
                      <a:lnTo>
                        <a:pt x="95" y="88"/>
                      </a:lnTo>
                      <a:lnTo>
                        <a:pt x="95" y="89"/>
                      </a:lnTo>
                      <a:lnTo>
                        <a:pt x="99" y="88"/>
                      </a:lnTo>
                      <a:lnTo>
                        <a:pt x="100" y="91"/>
                      </a:lnTo>
                      <a:lnTo>
                        <a:pt x="104" y="89"/>
                      </a:lnTo>
                      <a:lnTo>
                        <a:pt x="104" y="88"/>
                      </a:lnTo>
                      <a:lnTo>
                        <a:pt x="103" y="87"/>
                      </a:lnTo>
                      <a:lnTo>
                        <a:pt x="104" y="87"/>
                      </a:lnTo>
                      <a:lnTo>
                        <a:pt x="105" y="88"/>
                      </a:lnTo>
                      <a:lnTo>
                        <a:pt x="107" y="88"/>
                      </a:lnTo>
                      <a:lnTo>
                        <a:pt x="109" y="88"/>
                      </a:lnTo>
                      <a:lnTo>
                        <a:pt x="111" y="87"/>
                      </a:lnTo>
                      <a:lnTo>
                        <a:pt x="113" y="85"/>
                      </a:lnTo>
                      <a:lnTo>
                        <a:pt x="113" y="84"/>
                      </a:lnTo>
                      <a:lnTo>
                        <a:pt x="113" y="83"/>
                      </a:lnTo>
                      <a:lnTo>
                        <a:pt x="116" y="83"/>
                      </a:lnTo>
                      <a:lnTo>
                        <a:pt x="119" y="83"/>
                      </a:lnTo>
                      <a:lnTo>
                        <a:pt x="118" y="81"/>
                      </a:lnTo>
                      <a:lnTo>
                        <a:pt x="119" y="80"/>
                      </a:lnTo>
                      <a:lnTo>
                        <a:pt x="119" y="79"/>
                      </a:lnTo>
                      <a:lnTo>
                        <a:pt x="120" y="77"/>
                      </a:lnTo>
                      <a:lnTo>
                        <a:pt x="119" y="76"/>
                      </a:lnTo>
                      <a:lnTo>
                        <a:pt x="118" y="76"/>
                      </a:lnTo>
                      <a:lnTo>
                        <a:pt x="119" y="75"/>
                      </a:lnTo>
                      <a:lnTo>
                        <a:pt x="120" y="75"/>
                      </a:lnTo>
                      <a:lnTo>
                        <a:pt x="116" y="73"/>
                      </a:lnTo>
                      <a:lnTo>
                        <a:pt x="113" y="70"/>
                      </a:lnTo>
                      <a:lnTo>
                        <a:pt x="113" y="69"/>
                      </a:lnTo>
                      <a:lnTo>
                        <a:pt x="111" y="68"/>
                      </a:lnTo>
                      <a:lnTo>
                        <a:pt x="109" y="66"/>
                      </a:lnTo>
                      <a:lnTo>
                        <a:pt x="108" y="62"/>
                      </a:lnTo>
                      <a:lnTo>
                        <a:pt x="107" y="62"/>
                      </a:lnTo>
                      <a:lnTo>
                        <a:pt x="108" y="61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5" y="57"/>
                      </a:lnTo>
                      <a:lnTo>
                        <a:pt x="105" y="56"/>
                      </a:lnTo>
                      <a:lnTo>
                        <a:pt x="100" y="53"/>
                      </a:lnTo>
                      <a:lnTo>
                        <a:pt x="97" y="50"/>
                      </a:lnTo>
                      <a:lnTo>
                        <a:pt x="95" y="49"/>
                      </a:lnTo>
                      <a:lnTo>
                        <a:pt x="92" y="49"/>
                      </a:lnTo>
                      <a:lnTo>
                        <a:pt x="89" y="48"/>
                      </a:lnTo>
                      <a:lnTo>
                        <a:pt x="86" y="46"/>
                      </a:lnTo>
                      <a:lnTo>
                        <a:pt x="84" y="38"/>
                      </a:lnTo>
                      <a:lnTo>
                        <a:pt x="84" y="35"/>
                      </a:lnTo>
                      <a:lnTo>
                        <a:pt x="85" y="35"/>
                      </a:lnTo>
                      <a:lnTo>
                        <a:pt x="86" y="34"/>
                      </a:lnTo>
                      <a:lnTo>
                        <a:pt x="86" y="33"/>
                      </a:lnTo>
                      <a:lnTo>
                        <a:pt x="85" y="30"/>
                      </a:lnTo>
                      <a:lnTo>
                        <a:pt x="82" y="29"/>
                      </a:lnTo>
                      <a:lnTo>
                        <a:pt x="81" y="26"/>
                      </a:lnTo>
                      <a:lnTo>
                        <a:pt x="81" y="25"/>
                      </a:lnTo>
                      <a:lnTo>
                        <a:pt x="77" y="22"/>
                      </a:lnTo>
                      <a:lnTo>
                        <a:pt x="77" y="21"/>
                      </a:lnTo>
                      <a:lnTo>
                        <a:pt x="80" y="21"/>
                      </a:lnTo>
                      <a:lnTo>
                        <a:pt x="80" y="19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0" name="Freeform 24"/>
                <p:cNvSpPr>
                  <a:spLocks/>
                </p:cNvSpPr>
                <p:nvPr/>
              </p:nvSpPr>
              <p:spPr bwMode="auto">
                <a:xfrm>
                  <a:off x="1552" y="1823"/>
                  <a:ext cx="23" cy="27"/>
                </a:xfrm>
                <a:custGeom>
                  <a:avLst/>
                  <a:gdLst>
                    <a:gd name="T0" fmla="*/ 8 w 23"/>
                    <a:gd name="T1" fmla="*/ 21 h 27"/>
                    <a:gd name="T2" fmla="*/ 9 w 23"/>
                    <a:gd name="T3" fmla="*/ 18 h 27"/>
                    <a:gd name="T4" fmla="*/ 12 w 23"/>
                    <a:gd name="T5" fmla="*/ 18 h 27"/>
                    <a:gd name="T6" fmla="*/ 13 w 23"/>
                    <a:gd name="T7" fmla="*/ 22 h 27"/>
                    <a:gd name="T8" fmla="*/ 12 w 23"/>
                    <a:gd name="T9" fmla="*/ 26 h 27"/>
                    <a:gd name="T10" fmla="*/ 17 w 23"/>
                    <a:gd name="T11" fmla="*/ 26 h 27"/>
                    <a:gd name="T12" fmla="*/ 17 w 23"/>
                    <a:gd name="T13" fmla="*/ 22 h 27"/>
                    <a:gd name="T14" fmla="*/ 14 w 23"/>
                    <a:gd name="T15" fmla="*/ 21 h 27"/>
                    <a:gd name="T16" fmla="*/ 18 w 23"/>
                    <a:gd name="T17" fmla="*/ 18 h 27"/>
                    <a:gd name="T18" fmla="*/ 21 w 23"/>
                    <a:gd name="T19" fmla="*/ 17 h 27"/>
                    <a:gd name="T20" fmla="*/ 21 w 23"/>
                    <a:gd name="T21" fmla="*/ 14 h 27"/>
                    <a:gd name="T22" fmla="*/ 17 w 23"/>
                    <a:gd name="T23" fmla="*/ 14 h 27"/>
                    <a:gd name="T24" fmla="*/ 14 w 23"/>
                    <a:gd name="T25" fmla="*/ 18 h 27"/>
                    <a:gd name="T26" fmla="*/ 10 w 23"/>
                    <a:gd name="T27" fmla="*/ 17 h 27"/>
                    <a:gd name="T28" fmla="*/ 13 w 23"/>
                    <a:gd name="T29" fmla="*/ 13 h 27"/>
                    <a:gd name="T30" fmla="*/ 17 w 23"/>
                    <a:gd name="T31" fmla="*/ 13 h 27"/>
                    <a:gd name="T32" fmla="*/ 16 w 23"/>
                    <a:gd name="T33" fmla="*/ 11 h 27"/>
                    <a:gd name="T34" fmla="*/ 14 w 23"/>
                    <a:gd name="T35" fmla="*/ 10 h 27"/>
                    <a:gd name="T36" fmla="*/ 18 w 23"/>
                    <a:gd name="T37" fmla="*/ 7 h 27"/>
                    <a:gd name="T38" fmla="*/ 18 w 23"/>
                    <a:gd name="T39" fmla="*/ 6 h 27"/>
                    <a:gd name="T40" fmla="*/ 17 w 23"/>
                    <a:gd name="T41" fmla="*/ 0 h 27"/>
                    <a:gd name="T42" fmla="*/ 14 w 23"/>
                    <a:gd name="T43" fmla="*/ 0 h 27"/>
                    <a:gd name="T44" fmla="*/ 16 w 23"/>
                    <a:gd name="T45" fmla="*/ 3 h 27"/>
                    <a:gd name="T46" fmla="*/ 12 w 23"/>
                    <a:gd name="T47" fmla="*/ 7 h 27"/>
                    <a:gd name="T48" fmla="*/ 9 w 23"/>
                    <a:gd name="T49" fmla="*/ 9 h 27"/>
                    <a:gd name="T50" fmla="*/ 6 w 23"/>
                    <a:gd name="T51" fmla="*/ 10 h 27"/>
                    <a:gd name="T52" fmla="*/ 5 w 23"/>
                    <a:gd name="T53" fmla="*/ 13 h 27"/>
                    <a:gd name="T54" fmla="*/ 1 w 23"/>
                    <a:gd name="T55" fmla="*/ 17 h 27"/>
                    <a:gd name="T56" fmla="*/ 0 w 23"/>
                    <a:gd name="T57" fmla="*/ 19 h 27"/>
                    <a:gd name="T58" fmla="*/ 1 w 23"/>
                    <a:gd name="T59" fmla="*/ 23 h 27"/>
                    <a:gd name="T60" fmla="*/ 5 w 23"/>
                    <a:gd name="T61" fmla="*/ 26 h 27"/>
                    <a:gd name="T62" fmla="*/ 6 w 23"/>
                    <a:gd name="T63" fmla="*/ 23 h 27"/>
                    <a:gd name="T64" fmla="*/ 6 w 23"/>
                    <a:gd name="T65" fmla="*/ 2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3" h="27">
                      <a:moveTo>
                        <a:pt x="6" y="22"/>
                      </a:moveTo>
                      <a:lnTo>
                        <a:pt x="8" y="21"/>
                      </a:lnTo>
                      <a:lnTo>
                        <a:pt x="9" y="19"/>
                      </a:ln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7" y="18"/>
                      </a:lnTo>
                      <a:lnTo>
                        <a:pt x="18" y="18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17" y="14"/>
                      </a:lnTo>
                      <a:lnTo>
                        <a:pt x="14" y="15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0" y="17"/>
                      </a:lnTo>
                      <a:lnTo>
                        <a:pt x="12" y="14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7" y="9"/>
                      </a:lnTo>
                      <a:lnTo>
                        <a:pt x="18" y="7"/>
                      </a:lnTo>
                      <a:lnTo>
                        <a:pt x="20" y="7"/>
                      </a:lnTo>
                      <a:lnTo>
                        <a:pt x="18" y="6"/>
                      </a:lnTo>
                      <a:lnTo>
                        <a:pt x="18" y="3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3" y="6"/>
                      </a:lnTo>
                      <a:lnTo>
                        <a:pt x="12" y="7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6" y="10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2" y="15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5" y="26"/>
                      </a:lnTo>
                      <a:lnTo>
                        <a:pt x="5" y="25"/>
                      </a:lnTo>
                      <a:lnTo>
                        <a:pt x="6" y="23"/>
                      </a:lnTo>
                      <a:lnTo>
                        <a:pt x="5" y="22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1" name="Freeform 25"/>
                <p:cNvSpPr>
                  <a:spLocks/>
                </p:cNvSpPr>
                <p:nvPr/>
              </p:nvSpPr>
              <p:spPr bwMode="auto">
                <a:xfrm>
                  <a:off x="1684" y="1842"/>
                  <a:ext cx="80" cy="35"/>
                </a:xfrm>
                <a:custGeom>
                  <a:avLst/>
                  <a:gdLst>
                    <a:gd name="T0" fmla="*/ 51 w 80"/>
                    <a:gd name="T1" fmla="*/ 30 h 35"/>
                    <a:gd name="T2" fmla="*/ 48 w 80"/>
                    <a:gd name="T3" fmla="*/ 27 h 35"/>
                    <a:gd name="T4" fmla="*/ 47 w 80"/>
                    <a:gd name="T5" fmla="*/ 25 h 35"/>
                    <a:gd name="T6" fmla="*/ 50 w 80"/>
                    <a:gd name="T7" fmla="*/ 26 h 35"/>
                    <a:gd name="T8" fmla="*/ 55 w 80"/>
                    <a:gd name="T9" fmla="*/ 27 h 35"/>
                    <a:gd name="T10" fmla="*/ 54 w 80"/>
                    <a:gd name="T11" fmla="*/ 25 h 35"/>
                    <a:gd name="T12" fmla="*/ 57 w 80"/>
                    <a:gd name="T13" fmla="*/ 23 h 35"/>
                    <a:gd name="T14" fmla="*/ 63 w 80"/>
                    <a:gd name="T15" fmla="*/ 23 h 35"/>
                    <a:gd name="T16" fmla="*/ 66 w 80"/>
                    <a:gd name="T17" fmla="*/ 23 h 35"/>
                    <a:gd name="T18" fmla="*/ 65 w 80"/>
                    <a:gd name="T19" fmla="*/ 22 h 35"/>
                    <a:gd name="T20" fmla="*/ 67 w 80"/>
                    <a:gd name="T21" fmla="*/ 23 h 35"/>
                    <a:gd name="T22" fmla="*/ 77 w 80"/>
                    <a:gd name="T23" fmla="*/ 17 h 35"/>
                    <a:gd name="T24" fmla="*/ 80 w 80"/>
                    <a:gd name="T25" fmla="*/ 11 h 35"/>
                    <a:gd name="T26" fmla="*/ 74 w 80"/>
                    <a:gd name="T27" fmla="*/ 8 h 35"/>
                    <a:gd name="T28" fmla="*/ 63 w 80"/>
                    <a:gd name="T29" fmla="*/ 8 h 35"/>
                    <a:gd name="T30" fmla="*/ 59 w 80"/>
                    <a:gd name="T31" fmla="*/ 12 h 35"/>
                    <a:gd name="T32" fmla="*/ 58 w 80"/>
                    <a:gd name="T33" fmla="*/ 15 h 35"/>
                    <a:gd name="T34" fmla="*/ 54 w 80"/>
                    <a:gd name="T35" fmla="*/ 14 h 35"/>
                    <a:gd name="T36" fmla="*/ 53 w 80"/>
                    <a:gd name="T37" fmla="*/ 11 h 35"/>
                    <a:gd name="T38" fmla="*/ 54 w 80"/>
                    <a:gd name="T39" fmla="*/ 7 h 35"/>
                    <a:gd name="T40" fmla="*/ 39 w 80"/>
                    <a:gd name="T41" fmla="*/ 6 h 35"/>
                    <a:gd name="T42" fmla="*/ 36 w 80"/>
                    <a:gd name="T43" fmla="*/ 0 h 35"/>
                    <a:gd name="T44" fmla="*/ 34 w 80"/>
                    <a:gd name="T45" fmla="*/ 4 h 35"/>
                    <a:gd name="T46" fmla="*/ 30 w 80"/>
                    <a:gd name="T47" fmla="*/ 3 h 35"/>
                    <a:gd name="T48" fmla="*/ 26 w 80"/>
                    <a:gd name="T49" fmla="*/ 3 h 35"/>
                    <a:gd name="T50" fmla="*/ 20 w 80"/>
                    <a:gd name="T51" fmla="*/ 3 h 35"/>
                    <a:gd name="T52" fmla="*/ 12 w 80"/>
                    <a:gd name="T53" fmla="*/ 7 h 35"/>
                    <a:gd name="T54" fmla="*/ 7 w 80"/>
                    <a:gd name="T55" fmla="*/ 7 h 35"/>
                    <a:gd name="T56" fmla="*/ 1 w 80"/>
                    <a:gd name="T57" fmla="*/ 7 h 35"/>
                    <a:gd name="T58" fmla="*/ 3 w 80"/>
                    <a:gd name="T59" fmla="*/ 8 h 35"/>
                    <a:gd name="T60" fmla="*/ 0 w 80"/>
                    <a:gd name="T61" fmla="*/ 10 h 35"/>
                    <a:gd name="T62" fmla="*/ 4 w 80"/>
                    <a:gd name="T63" fmla="*/ 12 h 35"/>
                    <a:gd name="T64" fmla="*/ 12 w 80"/>
                    <a:gd name="T65" fmla="*/ 11 h 35"/>
                    <a:gd name="T66" fmla="*/ 16 w 80"/>
                    <a:gd name="T67" fmla="*/ 14 h 35"/>
                    <a:gd name="T68" fmla="*/ 20 w 80"/>
                    <a:gd name="T69" fmla="*/ 18 h 35"/>
                    <a:gd name="T70" fmla="*/ 21 w 80"/>
                    <a:gd name="T71" fmla="*/ 21 h 35"/>
                    <a:gd name="T72" fmla="*/ 24 w 80"/>
                    <a:gd name="T73" fmla="*/ 19 h 35"/>
                    <a:gd name="T74" fmla="*/ 31 w 80"/>
                    <a:gd name="T75" fmla="*/ 26 h 35"/>
                    <a:gd name="T76" fmla="*/ 26 w 80"/>
                    <a:gd name="T77" fmla="*/ 27 h 35"/>
                    <a:gd name="T78" fmla="*/ 19 w 80"/>
                    <a:gd name="T79" fmla="*/ 26 h 35"/>
                    <a:gd name="T80" fmla="*/ 24 w 80"/>
                    <a:gd name="T81" fmla="*/ 29 h 35"/>
                    <a:gd name="T82" fmla="*/ 26 w 80"/>
                    <a:gd name="T83" fmla="*/ 31 h 35"/>
                    <a:gd name="T84" fmla="*/ 31 w 80"/>
                    <a:gd name="T85" fmla="*/ 30 h 35"/>
                    <a:gd name="T86" fmla="*/ 35 w 80"/>
                    <a:gd name="T87" fmla="*/ 33 h 35"/>
                    <a:gd name="T88" fmla="*/ 38 w 80"/>
                    <a:gd name="T89" fmla="*/ 33 h 35"/>
                    <a:gd name="T90" fmla="*/ 39 w 80"/>
                    <a:gd name="T91" fmla="*/ 34 h 35"/>
                    <a:gd name="T92" fmla="*/ 44 w 80"/>
                    <a:gd name="T93" fmla="*/ 34 h 35"/>
                    <a:gd name="T94" fmla="*/ 50 w 80"/>
                    <a:gd name="T95" fmla="*/ 34 h 35"/>
                    <a:gd name="T96" fmla="*/ 51 w 80"/>
                    <a:gd name="T97" fmla="*/ 3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0" h="35">
                      <a:moveTo>
                        <a:pt x="51" y="31"/>
                      </a:moveTo>
                      <a:lnTo>
                        <a:pt x="51" y="30"/>
                      </a:lnTo>
                      <a:lnTo>
                        <a:pt x="50" y="29"/>
                      </a:lnTo>
                      <a:lnTo>
                        <a:pt x="48" y="27"/>
                      </a:lnTo>
                      <a:lnTo>
                        <a:pt x="44" y="26"/>
                      </a:lnTo>
                      <a:lnTo>
                        <a:pt x="47" y="25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3" y="27"/>
                      </a:lnTo>
                      <a:lnTo>
                        <a:pt x="55" y="27"/>
                      </a:lnTo>
                      <a:lnTo>
                        <a:pt x="54" y="26"/>
                      </a:lnTo>
                      <a:lnTo>
                        <a:pt x="54" y="25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61" y="23"/>
                      </a:lnTo>
                      <a:lnTo>
                        <a:pt x="63" y="23"/>
                      </a:lnTo>
                      <a:lnTo>
                        <a:pt x="66" y="25"/>
                      </a:lnTo>
                      <a:lnTo>
                        <a:pt x="66" y="23"/>
                      </a:lnTo>
                      <a:lnTo>
                        <a:pt x="65" y="23"/>
                      </a:lnTo>
                      <a:lnTo>
                        <a:pt x="65" y="22"/>
                      </a:lnTo>
                      <a:lnTo>
                        <a:pt x="67" y="22"/>
                      </a:lnTo>
                      <a:lnTo>
                        <a:pt x="67" y="23"/>
                      </a:lnTo>
                      <a:lnTo>
                        <a:pt x="70" y="22"/>
                      </a:lnTo>
                      <a:lnTo>
                        <a:pt x="77" y="17"/>
                      </a:lnTo>
                      <a:lnTo>
                        <a:pt x="80" y="14"/>
                      </a:lnTo>
                      <a:lnTo>
                        <a:pt x="80" y="11"/>
                      </a:lnTo>
                      <a:lnTo>
                        <a:pt x="80" y="10"/>
                      </a:lnTo>
                      <a:lnTo>
                        <a:pt x="74" y="8"/>
                      </a:lnTo>
                      <a:lnTo>
                        <a:pt x="70" y="8"/>
                      </a:lnTo>
                      <a:lnTo>
                        <a:pt x="63" y="8"/>
                      </a:lnTo>
                      <a:lnTo>
                        <a:pt x="62" y="8"/>
                      </a:lnTo>
                      <a:lnTo>
                        <a:pt x="59" y="12"/>
                      </a:lnTo>
                      <a:lnTo>
                        <a:pt x="61" y="15"/>
                      </a:lnTo>
                      <a:lnTo>
                        <a:pt x="58" y="15"/>
                      </a:lnTo>
                      <a:lnTo>
                        <a:pt x="57" y="14"/>
                      </a:lnTo>
                      <a:lnTo>
                        <a:pt x="54" y="14"/>
                      </a:lnTo>
                      <a:lnTo>
                        <a:pt x="53" y="12"/>
                      </a:lnTo>
                      <a:lnTo>
                        <a:pt x="53" y="11"/>
                      </a:lnTo>
                      <a:lnTo>
                        <a:pt x="54" y="10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6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6" y="6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4" y="12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3" y="12"/>
                      </a:lnTo>
                      <a:lnTo>
                        <a:pt x="16" y="14"/>
                      </a:lnTo>
                      <a:lnTo>
                        <a:pt x="19" y="15"/>
                      </a:lnTo>
                      <a:lnTo>
                        <a:pt x="20" y="18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23" y="21"/>
                      </a:lnTo>
                      <a:lnTo>
                        <a:pt x="24" y="19"/>
                      </a:lnTo>
                      <a:lnTo>
                        <a:pt x="26" y="25"/>
                      </a:lnTo>
                      <a:lnTo>
                        <a:pt x="31" y="26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19" y="23"/>
                      </a:lnTo>
                      <a:lnTo>
                        <a:pt x="19" y="26"/>
                      </a:lnTo>
                      <a:lnTo>
                        <a:pt x="23" y="27"/>
                      </a:lnTo>
                      <a:lnTo>
                        <a:pt x="24" y="29"/>
                      </a:lnTo>
                      <a:lnTo>
                        <a:pt x="24" y="30"/>
                      </a:lnTo>
                      <a:lnTo>
                        <a:pt x="26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4" y="30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39" y="34"/>
                      </a:lnTo>
                      <a:lnTo>
                        <a:pt x="42" y="33"/>
                      </a:lnTo>
                      <a:lnTo>
                        <a:pt x="44" y="34"/>
                      </a:lnTo>
                      <a:lnTo>
                        <a:pt x="47" y="35"/>
                      </a:lnTo>
                      <a:lnTo>
                        <a:pt x="50" y="34"/>
                      </a:lnTo>
                      <a:lnTo>
                        <a:pt x="51" y="33"/>
                      </a:lnTo>
                      <a:lnTo>
                        <a:pt x="51" y="3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2" name="Freeform 26"/>
                <p:cNvSpPr>
                  <a:spLocks/>
                </p:cNvSpPr>
                <p:nvPr/>
              </p:nvSpPr>
              <p:spPr bwMode="auto">
                <a:xfrm>
                  <a:off x="1880" y="1834"/>
                  <a:ext cx="51" cy="49"/>
                </a:xfrm>
                <a:custGeom>
                  <a:avLst/>
                  <a:gdLst>
                    <a:gd name="T0" fmla="*/ 13 w 51"/>
                    <a:gd name="T1" fmla="*/ 3 h 49"/>
                    <a:gd name="T2" fmla="*/ 10 w 51"/>
                    <a:gd name="T3" fmla="*/ 6 h 49"/>
                    <a:gd name="T4" fmla="*/ 9 w 51"/>
                    <a:gd name="T5" fmla="*/ 8 h 49"/>
                    <a:gd name="T6" fmla="*/ 6 w 51"/>
                    <a:gd name="T7" fmla="*/ 11 h 49"/>
                    <a:gd name="T8" fmla="*/ 1 w 51"/>
                    <a:gd name="T9" fmla="*/ 16 h 49"/>
                    <a:gd name="T10" fmla="*/ 1 w 51"/>
                    <a:gd name="T11" fmla="*/ 23 h 49"/>
                    <a:gd name="T12" fmla="*/ 6 w 51"/>
                    <a:gd name="T13" fmla="*/ 30 h 49"/>
                    <a:gd name="T14" fmla="*/ 10 w 51"/>
                    <a:gd name="T15" fmla="*/ 30 h 49"/>
                    <a:gd name="T16" fmla="*/ 14 w 51"/>
                    <a:gd name="T17" fmla="*/ 33 h 49"/>
                    <a:gd name="T18" fmla="*/ 10 w 51"/>
                    <a:gd name="T19" fmla="*/ 39 h 49"/>
                    <a:gd name="T20" fmla="*/ 12 w 51"/>
                    <a:gd name="T21" fmla="*/ 45 h 49"/>
                    <a:gd name="T22" fmla="*/ 14 w 51"/>
                    <a:gd name="T23" fmla="*/ 49 h 49"/>
                    <a:gd name="T24" fmla="*/ 24 w 51"/>
                    <a:gd name="T25" fmla="*/ 47 h 49"/>
                    <a:gd name="T26" fmla="*/ 31 w 51"/>
                    <a:gd name="T27" fmla="*/ 46 h 49"/>
                    <a:gd name="T28" fmla="*/ 39 w 51"/>
                    <a:gd name="T29" fmla="*/ 45 h 49"/>
                    <a:gd name="T30" fmla="*/ 40 w 51"/>
                    <a:gd name="T31" fmla="*/ 41 h 49"/>
                    <a:gd name="T32" fmla="*/ 37 w 51"/>
                    <a:gd name="T33" fmla="*/ 38 h 49"/>
                    <a:gd name="T34" fmla="*/ 35 w 51"/>
                    <a:gd name="T35" fmla="*/ 39 h 49"/>
                    <a:gd name="T36" fmla="*/ 31 w 51"/>
                    <a:gd name="T37" fmla="*/ 38 h 49"/>
                    <a:gd name="T38" fmla="*/ 39 w 51"/>
                    <a:gd name="T39" fmla="*/ 35 h 49"/>
                    <a:gd name="T40" fmla="*/ 44 w 51"/>
                    <a:gd name="T41" fmla="*/ 31 h 49"/>
                    <a:gd name="T42" fmla="*/ 47 w 51"/>
                    <a:gd name="T43" fmla="*/ 31 h 49"/>
                    <a:gd name="T44" fmla="*/ 48 w 51"/>
                    <a:gd name="T45" fmla="*/ 29 h 49"/>
                    <a:gd name="T46" fmla="*/ 51 w 51"/>
                    <a:gd name="T47" fmla="*/ 27 h 49"/>
                    <a:gd name="T48" fmla="*/ 47 w 51"/>
                    <a:gd name="T49" fmla="*/ 25 h 49"/>
                    <a:gd name="T50" fmla="*/ 36 w 51"/>
                    <a:gd name="T51" fmla="*/ 19 h 49"/>
                    <a:gd name="T52" fmla="*/ 29 w 51"/>
                    <a:gd name="T53" fmla="*/ 12 h 49"/>
                    <a:gd name="T54" fmla="*/ 35 w 51"/>
                    <a:gd name="T55" fmla="*/ 14 h 49"/>
                    <a:gd name="T56" fmla="*/ 32 w 51"/>
                    <a:gd name="T57" fmla="*/ 11 h 49"/>
                    <a:gd name="T58" fmla="*/ 33 w 51"/>
                    <a:gd name="T59" fmla="*/ 7 h 49"/>
                    <a:gd name="T60" fmla="*/ 29 w 51"/>
                    <a:gd name="T61" fmla="*/ 3 h 49"/>
                    <a:gd name="T62" fmla="*/ 31 w 51"/>
                    <a:gd name="T63" fmla="*/ 6 h 49"/>
                    <a:gd name="T64" fmla="*/ 27 w 51"/>
                    <a:gd name="T65" fmla="*/ 4 h 49"/>
                    <a:gd name="T66" fmla="*/ 21 w 51"/>
                    <a:gd name="T67" fmla="*/ 2 h 49"/>
                    <a:gd name="T68" fmla="*/ 18 w 51"/>
                    <a:gd name="T69" fmla="*/ 0 h 49"/>
                    <a:gd name="T70" fmla="*/ 16 w 51"/>
                    <a:gd name="T71" fmla="*/ 0 h 49"/>
                    <a:gd name="T72" fmla="*/ 14 w 51"/>
                    <a:gd name="T73" fmla="*/ 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1" h="49">
                      <a:moveTo>
                        <a:pt x="14" y="2"/>
                      </a:moveTo>
                      <a:lnTo>
                        <a:pt x="13" y="3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9" y="8"/>
                      </a:lnTo>
                      <a:lnTo>
                        <a:pt x="6" y="8"/>
                      </a:lnTo>
                      <a:lnTo>
                        <a:pt x="6" y="11"/>
                      </a:lnTo>
                      <a:lnTo>
                        <a:pt x="6" y="14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6" y="30"/>
                      </a:lnTo>
                      <a:lnTo>
                        <a:pt x="8" y="30"/>
                      </a:lnTo>
                      <a:lnTo>
                        <a:pt x="10" y="30"/>
                      </a:lnTo>
                      <a:lnTo>
                        <a:pt x="12" y="31"/>
                      </a:lnTo>
                      <a:lnTo>
                        <a:pt x="14" y="33"/>
                      </a:lnTo>
                      <a:lnTo>
                        <a:pt x="13" y="35"/>
                      </a:lnTo>
                      <a:lnTo>
                        <a:pt x="10" y="39"/>
                      </a:lnTo>
                      <a:lnTo>
                        <a:pt x="13" y="42"/>
                      </a:lnTo>
                      <a:lnTo>
                        <a:pt x="12" y="45"/>
                      </a:lnTo>
                      <a:lnTo>
                        <a:pt x="13" y="47"/>
                      </a:lnTo>
                      <a:lnTo>
                        <a:pt x="14" y="49"/>
                      </a:lnTo>
                      <a:lnTo>
                        <a:pt x="20" y="47"/>
                      </a:lnTo>
                      <a:lnTo>
                        <a:pt x="24" y="47"/>
                      </a:lnTo>
                      <a:lnTo>
                        <a:pt x="29" y="45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39" y="45"/>
                      </a:lnTo>
                      <a:lnTo>
                        <a:pt x="40" y="42"/>
                      </a:lnTo>
                      <a:lnTo>
                        <a:pt x="40" y="41"/>
                      </a:lnTo>
                      <a:lnTo>
                        <a:pt x="39" y="39"/>
                      </a:lnTo>
                      <a:lnTo>
                        <a:pt x="37" y="38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2" y="41"/>
                      </a:lnTo>
                      <a:lnTo>
                        <a:pt x="31" y="38"/>
                      </a:lnTo>
                      <a:lnTo>
                        <a:pt x="33" y="37"/>
                      </a:lnTo>
                      <a:lnTo>
                        <a:pt x="39" y="35"/>
                      </a:lnTo>
                      <a:lnTo>
                        <a:pt x="39" y="34"/>
                      </a:lnTo>
                      <a:lnTo>
                        <a:pt x="44" y="31"/>
                      </a:lnTo>
                      <a:lnTo>
                        <a:pt x="45" y="30"/>
                      </a:lnTo>
                      <a:lnTo>
                        <a:pt x="47" y="31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51" y="29"/>
                      </a:lnTo>
                      <a:lnTo>
                        <a:pt x="51" y="27"/>
                      </a:lnTo>
                      <a:lnTo>
                        <a:pt x="48" y="27"/>
                      </a:lnTo>
                      <a:lnTo>
                        <a:pt x="47" y="25"/>
                      </a:lnTo>
                      <a:lnTo>
                        <a:pt x="44" y="23"/>
                      </a:lnTo>
                      <a:lnTo>
                        <a:pt x="36" y="19"/>
                      </a:lnTo>
                      <a:lnTo>
                        <a:pt x="28" y="12"/>
                      </a:lnTo>
                      <a:lnTo>
                        <a:pt x="29" y="12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5" y="12"/>
                      </a:lnTo>
                      <a:lnTo>
                        <a:pt x="32" y="11"/>
                      </a:lnTo>
                      <a:lnTo>
                        <a:pt x="32" y="8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31" y="6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5" y="3"/>
                      </a:lnTo>
                      <a:lnTo>
                        <a:pt x="21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3" name="Freeform 27"/>
                <p:cNvSpPr>
                  <a:spLocks/>
                </p:cNvSpPr>
                <p:nvPr/>
              </p:nvSpPr>
              <p:spPr bwMode="auto">
                <a:xfrm>
                  <a:off x="1815" y="1849"/>
                  <a:ext cx="42" cy="39"/>
                </a:xfrm>
                <a:custGeom>
                  <a:avLst/>
                  <a:gdLst>
                    <a:gd name="T0" fmla="*/ 39 w 42"/>
                    <a:gd name="T1" fmla="*/ 16 h 39"/>
                    <a:gd name="T2" fmla="*/ 36 w 42"/>
                    <a:gd name="T3" fmla="*/ 14 h 39"/>
                    <a:gd name="T4" fmla="*/ 35 w 42"/>
                    <a:gd name="T5" fmla="*/ 10 h 39"/>
                    <a:gd name="T6" fmla="*/ 34 w 42"/>
                    <a:gd name="T7" fmla="*/ 8 h 39"/>
                    <a:gd name="T8" fmla="*/ 32 w 42"/>
                    <a:gd name="T9" fmla="*/ 7 h 39"/>
                    <a:gd name="T10" fmla="*/ 28 w 42"/>
                    <a:gd name="T11" fmla="*/ 5 h 39"/>
                    <a:gd name="T12" fmla="*/ 15 w 42"/>
                    <a:gd name="T13" fmla="*/ 0 h 39"/>
                    <a:gd name="T14" fmla="*/ 12 w 42"/>
                    <a:gd name="T15" fmla="*/ 0 h 39"/>
                    <a:gd name="T16" fmla="*/ 12 w 42"/>
                    <a:gd name="T17" fmla="*/ 1 h 39"/>
                    <a:gd name="T18" fmla="*/ 11 w 42"/>
                    <a:gd name="T19" fmla="*/ 1 h 39"/>
                    <a:gd name="T20" fmla="*/ 4 w 42"/>
                    <a:gd name="T21" fmla="*/ 3 h 39"/>
                    <a:gd name="T22" fmla="*/ 1 w 42"/>
                    <a:gd name="T23" fmla="*/ 4 h 39"/>
                    <a:gd name="T24" fmla="*/ 1 w 42"/>
                    <a:gd name="T25" fmla="*/ 5 h 39"/>
                    <a:gd name="T26" fmla="*/ 2 w 42"/>
                    <a:gd name="T27" fmla="*/ 8 h 39"/>
                    <a:gd name="T28" fmla="*/ 0 w 42"/>
                    <a:gd name="T29" fmla="*/ 10 h 39"/>
                    <a:gd name="T30" fmla="*/ 1 w 42"/>
                    <a:gd name="T31" fmla="*/ 12 h 39"/>
                    <a:gd name="T32" fmla="*/ 2 w 42"/>
                    <a:gd name="T33" fmla="*/ 14 h 39"/>
                    <a:gd name="T34" fmla="*/ 1 w 42"/>
                    <a:gd name="T35" fmla="*/ 15 h 39"/>
                    <a:gd name="T36" fmla="*/ 2 w 42"/>
                    <a:gd name="T37" fmla="*/ 20 h 39"/>
                    <a:gd name="T38" fmla="*/ 1 w 42"/>
                    <a:gd name="T39" fmla="*/ 23 h 39"/>
                    <a:gd name="T40" fmla="*/ 4 w 42"/>
                    <a:gd name="T41" fmla="*/ 24 h 39"/>
                    <a:gd name="T42" fmla="*/ 5 w 42"/>
                    <a:gd name="T43" fmla="*/ 24 h 39"/>
                    <a:gd name="T44" fmla="*/ 9 w 42"/>
                    <a:gd name="T45" fmla="*/ 24 h 39"/>
                    <a:gd name="T46" fmla="*/ 9 w 42"/>
                    <a:gd name="T47" fmla="*/ 26 h 39"/>
                    <a:gd name="T48" fmla="*/ 4 w 42"/>
                    <a:gd name="T49" fmla="*/ 28 h 39"/>
                    <a:gd name="T50" fmla="*/ 8 w 42"/>
                    <a:gd name="T51" fmla="*/ 34 h 39"/>
                    <a:gd name="T52" fmla="*/ 11 w 42"/>
                    <a:gd name="T53" fmla="*/ 34 h 39"/>
                    <a:gd name="T54" fmla="*/ 11 w 42"/>
                    <a:gd name="T55" fmla="*/ 35 h 39"/>
                    <a:gd name="T56" fmla="*/ 12 w 42"/>
                    <a:gd name="T57" fmla="*/ 37 h 39"/>
                    <a:gd name="T58" fmla="*/ 13 w 42"/>
                    <a:gd name="T59" fmla="*/ 39 h 39"/>
                    <a:gd name="T60" fmla="*/ 19 w 42"/>
                    <a:gd name="T61" fmla="*/ 39 h 39"/>
                    <a:gd name="T62" fmla="*/ 19 w 42"/>
                    <a:gd name="T63" fmla="*/ 38 h 39"/>
                    <a:gd name="T64" fmla="*/ 19 w 42"/>
                    <a:gd name="T65" fmla="*/ 37 h 39"/>
                    <a:gd name="T66" fmla="*/ 21 w 42"/>
                    <a:gd name="T67" fmla="*/ 35 h 39"/>
                    <a:gd name="T68" fmla="*/ 20 w 42"/>
                    <a:gd name="T69" fmla="*/ 34 h 39"/>
                    <a:gd name="T70" fmla="*/ 23 w 42"/>
                    <a:gd name="T71" fmla="*/ 34 h 39"/>
                    <a:gd name="T72" fmla="*/ 24 w 42"/>
                    <a:gd name="T73" fmla="*/ 34 h 39"/>
                    <a:gd name="T74" fmla="*/ 27 w 42"/>
                    <a:gd name="T75" fmla="*/ 34 h 39"/>
                    <a:gd name="T76" fmla="*/ 29 w 42"/>
                    <a:gd name="T77" fmla="*/ 31 h 39"/>
                    <a:gd name="T78" fmla="*/ 32 w 42"/>
                    <a:gd name="T79" fmla="*/ 28 h 39"/>
                    <a:gd name="T80" fmla="*/ 35 w 42"/>
                    <a:gd name="T81" fmla="*/ 28 h 39"/>
                    <a:gd name="T82" fmla="*/ 36 w 42"/>
                    <a:gd name="T83" fmla="*/ 27 h 39"/>
                    <a:gd name="T84" fmla="*/ 38 w 42"/>
                    <a:gd name="T85" fmla="*/ 26 h 39"/>
                    <a:gd name="T86" fmla="*/ 42 w 42"/>
                    <a:gd name="T87" fmla="*/ 23 h 39"/>
                    <a:gd name="T88" fmla="*/ 42 w 42"/>
                    <a:gd name="T89" fmla="*/ 20 h 39"/>
                    <a:gd name="T90" fmla="*/ 40 w 42"/>
                    <a:gd name="T91" fmla="*/ 18 h 39"/>
                    <a:gd name="T92" fmla="*/ 39 w 42"/>
                    <a:gd name="T93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" h="39">
                      <a:moveTo>
                        <a:pt x="39" y="16"/>
                      </a:moveTo>
                      <a:lnTo>
                        <a:pt x="36" y="14"/>
                      </a:lnTo>
                      <a:lnTo>
                        <a:pt x="35" y="10"/>
                      </a:lnTo>
                      <a:lnTo>
                        <a:pt x="34" y="8"/>
                      </a:lnTo>
                      <a:lnTo>
                        <a:pt x="32" y="7"/>
                      </a:lnTo>
                      <a:lnTo>
                        <a:pt x="28" y="5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2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9" y="24"/>
                      </a:lnTo>
                      <a:lnTo>
                        <a:pt x="9" y="26"/>
                      </a:lnTo>
                      <a:lnTo>
                        <a:pt x="4" y="28"/>
                      </a:lnTo>
                      <a:lnTo>
                        <a:pt x="8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1" y="35"/>
                      </a:lnTo>
                      <a:lnTo>
                        <a:pt x="20" y="34"/>
                      </a:lnTo>
                      <a:lnTo>
                        <a:pt x="23" y="34"/>
                      </a:lnTo>
                      <a:lnTo>
                        <a:pt x="24" y="34"/>
                      </a:lnTo>
                      <a:lnTo>
                        <a:pt x="27" y="34"/>
                      </a:lnTo>
                      <a:lnTo>
                        <a:pt x="29" y="31"/>
                      </a:lnTo>
                      <a:lnTo>
                        <a:pt x="32" y="28"/>
                      </a:lnTo>
                      <a:lnTo>
                        <a:pt x="35" y="28"/>
                      </a:lnTo>
                      <a:lnTo>
                        <a:pt x="36" y="27"/>
                      </a:lnTo>
                      <a:lnTo>
                        <a:pt x="38" y="26"/>
                      </a:lnTo>
                      <a:lnTo>
                        <a:pt x="42" y="23"/>
                      </a:lnTo>
                      <a:lnTo>
                        <a:pt x="42" y="20"/>
                      </a:lnTo>
                      <a:lnTo>
                        <a:pt x="40" y="18"/>
                      </a:lnTo>
                      <a:lnTo>
                        <a:pt x="39" y="1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4" name="Freeform 28"/>
                <p:cNvSpPr>
                  <a:spLocks/>
                </p:cNvSpPr>
                <p:nvPr/>
              </p:nvSpPr>
              <p:spPr bwMode="auto">
                <a:xfrm>
                  <a:off x="1942" y="1848"/>
                  <a:ext cx="56" cy="44"/>
                </a:xfrm>
                <a:custGeom>
                  <a:avLst/>
                  <a:gdLst>
                    <a:gd name="T0" fmla="*/ 29 w 56"/>
                    <a:gd name="T1" fmla="*/ 20 h 44"/>
                    <a:gd name="T2" fmla="*/ 19 w 56"/>
                    <a:gd name="T3" fmla="*/ 13 h 44"/>
                    <a:gd name="T4" fmla="*/ 17 w 56"/>
                    <a:gd name="T5" fmla="*/ 12 h 44"/>
                    <a:gd name="T6" fmla="*/ 16 w 56"/>
                    <a:gd name="T7" fmla="*/ 9 h 44"/>
                    <a:gd name="T8" fmla="*/ 12 w 56"/>
                    <a:gd name="T9" fmla="*/ 8 h 44"/>
                    <a:gd name="T10" fmla="*/ 10 w 56"/>
                    <a:gd name="T11" fmla="*/ 5 h 44"/>
                    <a:gd name="T12" fmla="*/ 9 w 56"/>
                    <a:gd name="T13" fmla="*/ 2 h 44"/>
                    <a:gd name="T14" fmla="*/ 6 w 56"/>
                    <a:gd name="T15" fmla="*/ 0 h 44"/>
                    <a:gd name="T16" fmla="*/ 4 w 56"/>
                    <a:gd name="T17" fmla="*/ 0 h 44"/>
                    <a:gd name="T18" fmla="*/ 2 w 56"/>
                    <a:gd name="T19" fmla="*/ 0 h 44"/>
                    <a:gd name="T20" fmla="*/ 0 w 56"/>
                    <a:gd name="T21" fmla="*/ 1 h 44"/>
                    <a:gd name="T22" fmla="*/ 0 w 56"/>
                    <a:gd name="T23" fmla="*/ 2 h 44"/>
                    <a:gd name="T24" fmla="*/ 0 w 56"/>
                    <a:gd name="T25" fmla="*/ 9 h 44"/>
                    <a:gd name="T26" fmla="*/ 1 w 56"/>
                    <a:gd name="T27" fmla="*/ 13 h 44"/>
                    <a:gd name="T28" fmla="*/ 5 w 56"/>
                    <a:gd name="T29" fmla="*/ 16 h 44"/>
                    <a:gd name="T30" fmla="*/ 5 w 56"/>
                    <a:gd name="T31" fmla="*/ 19 h 44"/>
                    <a:gd name="T32" fmla="*/ 5 w 56"/>
                    <a:gd name="T33" fmla="*/ 20 h 44"/>
                    <a:gd name="T34" fmla="*/ 0 w 56"/>
                    <a:gd name="T35" fmla="*/ 25 h 44"/>
                    <a:gd name="T36" fmla="*/ 0 w 56"/>
                    <a:gd name="T37" fmla="*/ 28 h 44"/>
                    <a:gd name="T38" fmla="*/ 0 w 56"/>
                    <a:gd name="T39" fmla="*/ 39 h 44"/>
                    <a:gd name="T40" fmla="*/ 0 w 56"/>
                    <a:gd name="T41" fmla="*/ 42 h 44"/>
                    <a:gd name="T42" fmla="*/ 2 w 56"/>
                    <a:gd name="T43" fmla="*/ 43 h 44"/>
                    <a:gd name="T44" fmla="*/ 10 w 56"/>
                    <a:gd name="T45" fmla="*/ 44 h 44"/>
                    <a:gd name="T46" fmla="*/ 15 w 56"/>
                    <a:gd name="T47" fmla="*/ 44 h 44"/>
                    <a:gd name="T48" fmla="*/ 17 w 56"/>
                    <a:gd name="T49" fmla="*/ 43 h 44"/>
                    <a:gd name="T50" fmla="*/ 25 w 56"/>
                    <a:gd name="T51" fmla="*/ 40 h 44"/>
                    <a:gd name="T52" fmla="*/ 36 w 56"/>
                    <a:gd name="T53" fmla="*/ 36 h 44"/>
                    <a:gd name="T54" fmla="*/ 42 w 56"/>
                    <a:gd name="T55" fmla="*/ 36 h 44"/>
                    <a:gd name="T56" fmla="*/ 46 w 56"/>
                    <a:gd name="T57" fmla="*/ 38 h 44"/>
                    <a:gd name="T58" fmla="*/ 51 w 56"/>
                    <a:gd name="T59" fmla="*/ 40 h 44"/>
                    <a:gd name="T60" fmla="*/ 54 w 56"/>
                    <a:gd name="T61" fmla="*/ 42 h 44"/>
                    <a:gd name="T62" fmla="*/ 56 w 56"/>
                    <a:gd name="T63" fmla="*/ 42 h 44"/>
                    <a:gd name="T64" fmla="*/ 55 w 56"/>
                    <a:gd name="T65" fmla="*/ 40 h 44"/>
                    <a:gd name="T66" fmla="*/ 54 w 56"/>
                    <a:gd name="T67" fmla="*/ 39 h 44"/>
                    <a:gd name="T68" fmla="*/ 54 w 56"/>
                    <a:gd name="T69" fmla="*/ 38 h 44"/>
                    <a:gd name="T70" fmla="*/ 55 w 56"/>
                    <a:gd name="T71" fmla="*/ 38 h 44"/>
                    <a:gd name="T72" fmla="*/ 54 w 56"/>
                    <a:gd name="T73" fmla="*/ 35 h 44"/>
                    <a:gd name="T74" fmla="*/ 52 w 56"/>
                    <a:gd name="T75" fmla="*/ 31 h 44"/>
                    <a:gd name="T76" fmla="*/ 51 w 56"/>
                    <a:gd name="T77" fmla="*/ 29 h 44"/>
                    <a:gd name="T78" fmla="*/ 51 w 56"/>
                    <a:gd name="T79" fmla="*/ 28 h 44"/>
                    <a:gd name="T80" fmla="*/ 50 w 56"/>
                    <a:gd name="T81" fmla="*/ 27 h 44"/>
                    <a:gd name="T82" fmla="*/ 44 w 56"/>
                    <a:gd name="T83" fmla="*/ 24 h 44"/>
                    <a:gd name="T84" fmla="*/ 42 w 56"/>
                    <a:gd name="T85" fmla="*/ 24 h 44"/>
                    <a:gd name="T86" fmla="*/ 39 w 56"/>
                    <a:gd name="T87" fmla="*/ 24 h 44"/>
                    <a:gd name="T88" fmla="*/ 36 w 56"/>
                    <a:gd name="T89" fmla="*/ 21 h 44"/>
                    <a:gd name="T90" fmla="*/ 33 w 56"/>
                    <a:gd name="T91" fmla="*/ 20 h 44"/>
                    <a:gd name="T92" fmla="*/ 29 w 56"/>
                    <a:gd name="T93" fmla="*/ 2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6" h="44">
                      <a:moveTo>
                        <a:pt x="29" y="20"/>
                      </a:moveTo>
                      <a:lnTo>
                        <a:pt x="19" y="13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2" y="8"/>
                      </a:lnTo>
                      <a:lnTo>
                        <a:pt x="10" y="5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1" y="13"/>
                      </a:lnTo>
                      <a:lnTo>
                        <a:pt x="5" y="16"/>
                      </a:lnTo>
                      <a:lnTo>
                        <a:pt x="5" y="19"/>
                      </a:lnTo>
                      <a:lnTo>
                        <a:pt x="5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2" y="43"/>
                      </a:lnTo>
                      <a:lnTo>
                        <a:pt x="10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25" y="40"/>
                      </a:lnTo>
                      <a:lnTo>
                        <a:pt x="36" y="36"/>
                      </a:lnTo>
                      <a:lnTo>
                        <a:pt x="42" y="36"/>
                      </a:lnTo>
                      <a:lnTo>
                        <a:pt x="46" y="38"/>
                      </a:lnTo>
                      <a:lnTo>
                        <a:pt x="51" y="40"/>
                      </a:lnTo>
                      <a:lnTo>
                        <a:pt x="54" y="42"/>
                      </a:lnTo>
                      <a:lnTo>
                        <a:pt x="56" y="42"/>
                      </a:lnTo>
                      <a:lnTo>
                        <a:pt x="55" y="40"/>
                      </a:lnTo>
                      <a:lnTo>
                        <a:pt x="54" y="39"/>
                      </a:lnTo>
                      <a:lnTo>
                        <a:pt x="54" y="38"/>
                      </a:lnTo>
                      <a:lnTo>
                        <a:pt x="55" y="38"/>
                      </a:lnTo>
                      <a:lnTo>
                        <a:pt x="54" y="35"/>
                      </a:lnTo>
                      <a:lnTo>
                        <a:pt x="52" y="31"/>
                      </a:lnTo>
                      <a:lnTo>
                        <a:pt x="51" y="29"/>
                      </a:lnTo>
                      <a:lnTo>
                        <a:pt x="51" y="28"/>
                      </a:lnTo>
                      <a:lnTo>
                        <a:pt x="50" y="27"/>
                      </a:lnTo>
                      <a:lnTo>
                        <a:pt x="44" y="24"/>
                      </a:lnTo>
                      <a:lnTo>
                        <a:pt x="42" y="24"/>
                      </a:lnTo>
                      <a:lnTo>
                        <a:pt x="39" y="24"/>
                      </a:lnTo>
                      <a:lnTo>
                        <a:pt x="36" y="21"/>
                      </a:lnTo>
                      <a:lnTo>
                        <a:pt x="33" y="20"/>
                      </a:lnTo>
                      <a:lnTo>
                        <a:pt x="29" y="2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5" name="Freeform 29"/>
                <p:cNvSpPr>
                  <a:spLocks/>
                </p:cNvSpPr>
                <p:nvPr/>
              </p:nvSpPr>
              <p:spPr bwMode="auto">
                <a:xfrm>
                  <a:off x="1809" y="1892"/>
                  <a:ext cx="38" cy="33"/>
                </a:xfrm>
                <a:custGeom>
                  <a:avLst/>
                  <a:gdLst>
                    <a:gd name="T0" fmla="*/ 10 w 38"/>
                    <a:gd name="T1" fmla="*/ 2 h 33"/>
                    <a:gd name="T2" fmla="*/ 7 w 38"/>
                    <a:gd name="T3" fmla="*/ 3 h 33"/>
                    <a:gd name="T4" fmla="*/ 4 w 38"/>
                    <a:gd name="T5" fmla="*/ 4 h 33"/>
                    <a:gd name="T6" fmla="*/ 4 w 38"/>
                    <a:gd name="T7" fmla="*/ 6 h 33"/>
                    <a:gd name="T8" fmla="*/ 6 w 38"/>
                    <a:gd name="T9" fmla="*/ 7 h 33"/>
                    <a:gd name="T10" fmla="*/ 6 w 38"/>
                    <a:gd name="T11" fmla="*/ 10 h 33"/>
                    <a:gd name="T12" fmla="*/ 3 w 38"/>
                    <a:gd name="T13" fmla="*/ 10 h 33"/>
                    <a:gd name="T14" fmla="*/ 3 w 38"/>
                    <a:gd name="T15" fmla="*/ 8 h 33"/>
                    <a:gd name="T16" fmla="*/ 2 w 38"/>
                    <a:gd name="T17" fmla="*/ 7 h 33"/>
                    <a:gd name="T18" fmla="*/ 0 w 38"/>
                    <a:gd name="T19" fmla="*/ 10 h 33"/>
                    <a:gd name="T20" fmla="*/ 2 w 38"/>
                    <a:gd name="T21" fmla="*/ 12 h 33"/>
                    <a:gd name="T22" fmla="*/ 4 w 38"/>
                    <a:gd name="T23" fmla="*/ 12 h 33"/>
                    <a:gd name="T24" fmla="*/ 7 w 38"/>
                    <a:gd name="T25" fmla="*/ 12 h 33"/>
                    <a:gd name="T26" fmla="*/ 6 w 38"/>
                    <a:gd name="T27" fmla="*/ 15 h 33"/>
                    <a:gd name="T28" fmla="*/ 10 w 38"/>
                    <a:gd name="T29" fmla="*/ 16 h 33"/>
                    <a:gd name="T30" fmla="*/ 11 w 38"/>
                    <a:gd name="T31" fmla="*/ 18 h 33"/>
                    <a:gd name="T32" fmla="*/ 13 w 38"/>
                    <a:gd name="T33" fmla="*/ 19 h 33"/>
                    <a:gd name="T34" fmla="*/ 15 w 38"/>
                    <a:gd name="T35" fmla="*/ 21 h 33"/>
                    <a:gd name="T36" fmla="*/ 17 w 38"/>
                    <a:gd name="T37" fmla="*/ 22 h 33"/>
                    <a:gd name="T38" fmla="*/ 17 w 38"/>
                    <a:gd name="T39" fmla="*/ 25 h 33"/>
                    <a:gd name="T40" fmla="*/ 15 w 38"/>
                    <a:gd name="T41" fmla="*/ 26 h 33"/>
                    <a:gd name="T42" fmla="*/ 11 w 38"/>
                    <a:gd name="T43" fmla="*/ 27 h 33"/>
                    <a:gd name="T44" fmla="*/ 11 w 38"/>
                    <a:gd name="T45" fmla="*/ 29 h 33"/>
                    <a:gd name="T46" fmla="*/ 13 w 38"/>
                    <a:gd name="T47" fmla="*/ 30 h 33"/>
                    <a:gd name="T48" fmla="*/ 10 w 38"/>
                    <a:gd name="T49" fmla="*/ 30 h 33"/>
                    <a:gd name="T50" fmla="*/ 14 w 38"/>
                    <a:gd name="T51" fmla="*/ 33 h 33"/>
                    <a:gd name="T52" fmla="*/ 15 w 38"/>
                    <a:gd name="T53" fmla="*/ 33 h 33"/>
                    <a:gd name="T54" fmla="*/ 15 w 38"/>
                    <a:gd name="T55" fmla="*/ 31 h 33"/>
                    <a:gd name="T56" fmla="*/ 14 w 38"/>
                    <a:gd name="T57" fmla="*/ 30 h 33"/>
                    <a:gd name="T58" fmla="*/ 18 w 38"/>
                    <a:gd name="T59" fmla="*/ 26 h 33"/>
                    <a:gd name="T60" fmla="*/ 27 w 38"/>
                    <a:gd name="T61" fmla="*/ 22 h 33"/>
                    <a:gd name="T62" fmla="*/ 31 w 38"/>
                    <a:gd name="T63" fmla="*/ 18 h 33"/>
                    <a:gd name="T64" fmla="*/ 33 w 38"/>
                    <a:gd name="T65" fmla="*/ 16 h 33"/>
                    <a:gd name="T66" fmla="*/ 34 w 38"/>
                    <a:gd name="T67" fmla="*/ 14 h 33"/>
                    <a:gd name="T68" fmla="*/ 38 w 38"/>
                    <a:gd name="T69" fmla="*/ 12 h 33"/>
                    <a:gd name="T70" fmla="*/ 38 w 38"/>
                    <a:gd name="T71" fmla="*/ 10 h 33"/>
                    <a:gd name="T72" fmla="*/ 37 w 38"/>
                    <a:gd name="T73" fmla="*/ 10 h 33"/>
                    <a:gd name="T74" fmla="*/ 35 w 38"/>
                    <a:gd name="T75" fmla="*/ 10 h 33"/>
                    <a:gd name="T76" fmla="*/ 33 w 38"/>
                    <a:gd name="T77" fmla="*/ 11 h 33"/>
                    <a:gd name="T78" fmla="*/ 30 w 38"/>
                    <a:gd name="T79" fmla="*/ 11 h 33"/>
                    <a:gd name="T80" fmla="*/ 29 w 38"/>
                    <a:gd name="T81" fmla="*/ 8 h 33"/>
                    <a:gd name="T82" fmla="*/ 30 w 38"/>
                    <a:gd name="T83" fmla="*/ 7 h 33"/>
                    <a:gd name="T84" fmla="*/ 30 w 38"/>
                    <a:gd name="T85" fmla="*/ 6 h 33"/>
                    <a:gd name="T86" fmla="*/ 31 w 38"/>
                    <a:gd name="T87" fmla="*/ 4 h 33"/>
                    <a:gd name="T88" fmla="*/ 34 w 38"/>
                    <a:gd name="T89" fmla="*/ 3 h 33"/>
                    <a:gd name="T90" fmla="*/ 37 w 38"/>
                    <a:gd name="T91" fmla="*/ 2 h 33"/>
                    <a:gd name="T92" fmla="*/ 37 w 38"/>
                    <a:gd name="T93" fmla="*/ 0 h 33"/>
                    <a:gd name="T94" fmla="*/ 33 w 38"/>
                    <a:gd name="T95" fmla="*/ 0 h 33"/>
                    <a:gd name="T96" fmla="*/ 29 w 38"/>
                    <a:gd name="T97" fmla="*/ 0 h 33"/>
                    <a:gd name="T98" fmla="*/ 26 w 38"/>
                    <a:gd name="T99" fmla="*/ 0 h 33"/>
                    <a:gd name="T100" fmla="*/ 19 w 38"/>
                    <a:gd name="T101" fmla="*/ 0 h 33"/>
                    <a:gd name="T102" fmla="*/ 15 w 38"/>
                    <a:gd name="T103" fmla="*/ 0 h 33"/>
                    <a:gd name="T104" fmla="*/ 10 w 38"/>
                    <a:gd name="T10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8" h="33">
                      <a:moveTo>
                        <a:pt x="10" y="2"/>
                      </a:move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6" y="7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6" y="15"/>
                      </a:lnTo>
                      <a:lnTo>
                        <a:pt x="10" y="16"/>
                      </a:lnTo>
                      <a:lnTo>
                        <a:pt x="11" y="18"/>
                      </a:lnTo>
                      <a:lnTo>
                        <a:pt x="13" y="19"/>
                      </a:lnTo>
                      <a:lnTo>
                        <a:pt x="15" y="21"/>
                      </a:lnTo>
                      <a:lnTo>
                        <a:pt x="17" y="22"/>
                      </a:lnTo>
                      <a:lnTo>
                        <a:pt x="17" y="25"/>
                      </a:lnTo>
                      <a:lnTo>
                        <a:pt x="15" y="26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3" y="30"/>
                      </a:lnTo>
                      <a:lnTo>
                        <a:pt x="10" y="30"/>
                      </a:lnTo>
                      <a:lnTo>
                        <a:pt x="14" y="33"/>
                      </a:lnTo>
                      <a:lnTo>
                        <a:pt x="15" y="33"/>
                      </a:lnTo>
                      <a:lnTo>
                        <a:pt x="15" y="31"/>
                      </a:lnTo>
                      <a:lnTo>
                        <a:pt x="14" y="30"/>
                      </a:lnTo>
                      <a:lnTo>
                        <a:pt x="18" y="26"/>
                      </a:lnTo>
                      <a:lnTo>
                        <a:pt x="27" y="22"/>
                      </a:lnTo>
                      <a:lnTo>
                        <a:pt x="31" y="18"/>
                      </a:lnTo>
                      <a:lnTo>
                        <a:pt x="33" y="16"/>
                      </a:lnTo>
                      <a:lnTo>
                        <a:pt x="34" y="14"/>
                      </a:lnTo>
                      <a:lnTo>
                        <a:pt x="38" y="12"/>
                      </a:lnTo>
                      <a:lnTo>
                        <a:pt x="38" y="10"/>
                      </a:lnTo>
                      <a:lnTo>
                        <a:pt x="37" y="10"/>
                      </a:lnTo>
                      <a:lnTo>
                        <a:pt x="35" y="10"/>
                      </a:lnTo>
                      <a:lnTo>
                        <a:pt x="33" y="11"/>
                      </a:lnTo>
                      <a:lnTo>
                        <a:pt x="30" y="11"/>
                      </a:lnTo>
                      <a:lnTo>
                        <a:pt x="29" y="8"/>
                      </a:lnTo>
                      <a:lnTo>
                        <a:pt x="30" y="7"/>
                      </a:lnTo>
                      <a:lnTo>
                        <a:pt x="30" y="6"/>
                      </a:lnTo>
                      <a:lnTo>
                        <a:pt x="31" y="4"/>
                      </a:lnTo>
                      <a:lnTo>
                        <a:pt x="34" y="3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6" name="Freeform 30"/>
                <p:cNvSpPr>
                  <a:spLocks/>
                </p:cNvSpPr>
                <p:nvPr/>
              </p:nvSpPr>
              <p:spPr bwMode="auto">
                <a:xfrm>
                  <a:off x="1898" y="1919"/>
                  <a:ext cx="19" cy="10"/>
                </a:xfrm>
                <a:custGeom>
                  <a:avLst/>
                  <a:gdLst>
                    <a:gd name="T0" fmla="*/ 10 w 19"/>
                    <a:gd name="T1" fmla="*/ 3 h 10"/>
                    <a:gd name="T2" fmla="*/ 6 w 19"/>
                    <a:gd name="T3" fmla="*/ 3 h 10"/>
                    <a:gd name="T4" fmla="*/ 3 w 19"/>
                    <a:gd name="T5" fmla="*/ 3 h 10"/>
                    <a:gd name="T6" fmla="*/ 3 w 19"/>
                    <a:gd name="T7" fmla="*/ 4 h 10"/>
                    <a:gd name="T8" fmla="*/ 2 w 19"/>
                    <a:gd name="T9" fmla="*/ 7 h 10"/>
                    <a:gd name="T10" fmla="*/ 0 w 19"/>
                    <a:gd name="T11" fmla="*/ 7 h 10"/>
                    <a:gd name="T12" fmla="*/ 2 w 19"/>
                    <a:gd name="T13" fmla="*/ 8 h 10"/>
                    <a:gd name="T14" fmla="*/ 5 w 19"/>
                    <a:gd name="T15" fmla="*/ 10 h 10"/>
                    <a:gd name="T16" fmla="*/ 7 w 19"/>
                    <a:gd name="T17" fmla="*/ 10 h 10"/>
                    <a:gd name="T18" fmla="*/ 11 w 19"/>
                    <a:gd name="T19" fmla="*/ 10 h 10"/>
                    <a:gd name="T20" fmla="*/ 14 w 19"/>
                    <a:gd name="T21" fmla="*/ 10 h 10"/>
                    <a:gd name="T22" fmla="*/ 15 w 19"/>
                    <a:gd name="T23" fmla="*/ 8 h 10"/>
                    <a:gd name="T24" fmla="*/ 17 w 19"/>
                    <a:gd name="T25" fmla="*/ 8 h 10"/>
                    <a:gd name="T26" fmla="*/ 18 w 19"/>
                    <a:gd name="T27" fmla="*/ 8 h 10"/>
                    <a:gd name="T28" fmla="*/ 19 w 19"/>
                    <a:gd name="T29" fmla="*/ 7 h 10"/>
                    <a:gd name="T30" fmla="*/ 18 w 19"/>
                    <a:gd name="T31" fmla="*/ 7 h 10"/>
                    <a:gd name="T32" fmla="*/ 17 w 19"/>
                    <a:gd name="T33" fmla="*/ 6 h 10"/>
                    <a:gd name="T34" fmla="*/ 17 w 19"/>
                    <a:gd name="T35" fmla="*/ 4 h 10"/>
                    <a:gd name="T36" fmla="*/ 19 w 19"/>
                    <a:gd name="T37" fmla="*/ 2 h 10"/>
                    <a:gd name="T38" fmla="*/ 19 w 19"/>
                    <a:gd name="T39" fmla="*/ 0 h 10"/>
                    <a:gd name="T40" fmla="*/ 18 w 19"/>
                    <a:gd name="T41" fmla="*/ 2 h 10"/>
                    <a:gd name="T42" fmla="*/ 15 w 19"/>
                    <a:gd name="T43" fmla="*/ 2 h 10"/>
                    <a:gd name="T44" fmla="*/ 13 w 19"/>
                    <a:gd name="T45" fmla="*/ 2 h 10"/>
                    <a:gd name="T46" fmla="*/ 10 w 19"/>
                    <a:gd name="T4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" h="10">
                      <a:moveTo>
                        <a:pt x="10" y="3"/>
                      </a:move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7"/>
                      </a:lnTo>
                      <a:lnTo>
                        <a:pt x="18" y="7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8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7" name="Freeform 31"/>
                <p:cNvSpPr>
                  <a:spLocks/>
                </p:cNvSpPr>
                <p:nvPr/>
              </p:nvSpPr>
              <p:spPr bwMode="auto">
                <a:xfrm>
                  <a:off x="1898" y="1933"/>
                  <a:ext cx="15" cy="8"/>
                </a:xfrm>
                <a:custGeom>
                  <a:avLst/>
                  <a:gdLst>
                    <a:gd name="T0" fmla="*/ 13 w 15"/>
                    <a:gd name="T1" fmla="*/ 4 h 8"/>
                    <a:gd name="T2" fmla="*/ 13 w 15"/>
                    <a:gd name="T3" fmla="*/ 3 h 8"/>
                    <a:gd name="T4" fmla="*/ 11 w 15"/>
                    <a:gd name="T5" fmla="*/ 1 h 8"/>
                    <a:gd name="T6" fmla="*/ 11 w 15"/>
                    <a:gd name="T7" fmla="*/ 0 h 8"/>
                    <a:gd name="T8" fmla="*/ 9 w 15"/>
                    <a:gd name="T9" fmla="*/ 0 h 8"/>
                    <a:gd name="T10" fmla="*/ 7 w 15"/>
                    <a:gd name="T11" fmla="*/ 0 h 8"/>
                    <a:gd name="T12" fmla="*/ 6 w 15"/>
                    <a:gd name="T13" fmla="*/ 0 h 8"/>
                    <a:gd name="T14" fmla="*/ 5 w 15"/>
                    <a:gd name="T15" fmla="*/ 1 h 8"/>
                    <a:gd name="T16" fmla="*/ 2 w 15"/>
                    <a:gd name="T17" fmla="*/ 0 h 8"/>
                    <a:gd name="T18" fmla="*/ 0 w 15"/>
                    <a:gd name="T19" fmla="*/ 1 h 8"/>
                    <a:gd name="T20" fmla="*/ 2 w 15"/>
                    <a:gd name="T21" fmla="*/ 4 h 8"/>
                    <a:gd name="T22" fmla="*/ 3 w 15"/>
                    <a:gd name="T23" fmla="*/ 5 h 8"/>
                    <a:gd name="T24" fmla="*/ 5 w 15"/>
                    <a:gd name="T25" fmla="*/ 5 h 8"/>
                    <a:gd name="T26" fmla="*/ 6 w 15"/>
                    <a:gd name="T27" fmla="*/ 5 h 8"/>
                    <a:gd name="T28" fmla="*/ 7 w 15"/>
                    <a:gd name="T29" fmla="*/ 7 h 8"/>
                    <a:gd name="T30" fmla="*/ 9 w 15"/>
                    <a:gd name="T31" fmla="*/ 7 h 8"/>
                    <a:gd name="T32" fmla="*/ 10 w 15"/>
                    <a:gd name="T33" fmla="*/ 8 h 8"/>
                    <a:gd name="T34" fmla="*/ 11 w 15"/>
                    <a:gd name="T35" fmla="*/ 8 h 8"/>
                    <a:gd name="T36" fmla="*/ 13 w 15"/>
                    <a:gd name="T37" fmla="*/ 7 h 8"/>
                    <a:gd name="T38" fmla="*/ 15 w 15"/>
                    <a:gd name="T39" fmla="*/ 4 h 8"/>
                    <a:gd name="T40" fmla="*/ 13 w 15"/>
                    <a:gd name="T41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8">
                      <a:moveTo>
                        <a:pt x="13" y="4"/>
                      </a:move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3" y="7"/>
                      </a:lnTo>
                      <a:lnTo>
                        <a:pt x="15" y="4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8" name="Freeform 32"/>
                <p:cNvSpPr>
                  <a:spLocks/>
                </p:cNvSpPr>
                <p:nvPr/>
              </p:nvSpPr>
              <p:spPr bwMode="auto">
                <a:xfrm>
                  <a:off x="1570" y="1822"/>
                  <a:ext cx="154" cy="124"/>
                </a:xfrm>
                <a:custGeom>
                  <a:avLst/>
                  <a:gdLst>
                    <a:gd name="T0" fmla="*/ 14 w 154"/>
                    <a:gd name="T1" fmla="*/ 23 h 124"/>
                    <a:gd name="T2" fmla="*/ 19 w 154"/>
                    <a:gd name="T3" fmla="*/ 31 h 124"/>
                    <a:gd name="T4" fmla="*/ 10 w 154"/>
                    <a:gd name="T5" fmla="*/ 27 h 124"/>
                    <a:gd name="T6" fmla="*/ 7 w 154"/>
                    <a:gd name="T7" fmla="*/ 26 h 124"/>
                    <a:gd name="T8" fmla="*/ 5 w 154"/>
                    <a:gd name="T9" fmla="*/ 34 h 124"/>
                    <a:gd name="T10" fmla="*/ 14 w 154"/>
                    <a:gd name="T11" fmla="*/ 34 h 124"/>
                    <a:gd name="T12" fmla="*/ 11 w 154"/>
                    <a:gd name="T13" fmla="*/ 39 h 124"/>
                    <a:gd name="T14" fmla="*/ 0 w 154"/>
                    <a:gd name="T15" fmla="*/ 42 h 124"/>
                    <a:gd name="T16" fmla="*/ 10 w 154"/>
                    <a:gd name="T17" fmla="*/ 53 h 124"/>
                    <a:gd name="T18" fmla="*/ 9 w 154"/>
                    <a:gd name="T19" fmla="*/ 62 h 124"/>
                    <a:gd name="T20" fmla="*/ 17 w 154"/>
                    <a:gd name="T21" fmla="*/ 74 h 124"/>
                    <a:gd name="T22" fmla="*/ 22 w 154"/>
                    <a:gd name="T23" fmla="*/ 80 h 124"/>
                    <a:gd name="T24" fmla="*/ 34 w 154"/>
                    <a:gd name="T25" fmla="*/ 91 h 124"/>
                    <a:gd name="T26" fmla="*/ 49 w 154"/>
                    <a:gd name="T27" fmla="*/ 96 h 124"/>
                    <a:gd name="T28" fmla="*/ 59 w 154"/>
                    <a:gd name="T29" fmla="*/ 101 h 124"/>
                    <a:gd name="T30" fmla="*/ 64 w 154"/>
                    <a:gd name="T31" fmla="*/ 100 h 124"/>
                    <a:gd name="T32" fmla="*/ 72 w 154"/>
                    <a:gd name="T33" fmla="*/ 103 h 124"/>
                    <a:gd name="T34" fmla="*/ 73 w 154"/>
                    <a:gd name="T35" fmla="*/ 97 h 124"/>
                    <a:gd name="T36" fmla="*/ 80 w 154"/>
                    <a:gd name="T37" fmla="*/ 101 h 124"/>
                    <a:gd name="T38" fmla="*/ 87 w 154"/>
                    <a:gd name="T39" fmla="*/ 111 h 124"/>
                    <a:gd name="T40" fmla="*/ 99 w 154"/>
                    <a:gd name="T41" fmla="*/ 118 h 124"/>
                    <a:gd name="T42" fmla="*/ 107 w 154"/>
                    <a:gd name="T43" fmla="*/ 118 h 124"/>
                    <a:gd name="T44" fmla="*/ 123 w 154"/>
                    <a:gd name="T45" fmla="*/ 119 h 124"/>
                    <a:gd name="T46" fmla="*/ 148 w 154"/>
                    <a:gd name="T47" fmla="*/ 123 h 124"/>
                    <a:gd name="T48" fmla="*/ 152 w 154"/>
                    <a:gd name="T49" fmla="*/ 119 h 124"/>
                    <a:gd name="T50" fmla="*/ 149 w 154"/>
                    <a:gd name="T51" fmla="*/ 112 h 124"/>
                    <a:gd name="T52" fmla="*/ 150 w 154"/>
                    <a:gd name="T53" fmla="*/ 116 h 124"/>
                    <a:gd name="T54" fmla="*/ 142 w 154"/>
                    <a:gd name="T55" fmla="*/ 116 h 124"/>
                    <a:gd name="T56" fmla="*/ 125 w 154"/>
                    <a:gd name="T57" fmla="*/ 112 h 124"/>
                    <a:gd name="T58" fmla="*/ 119 w 154"/>
                    <a:gd name="T59" fmla="*/ 100 h 124"/>
                    <a:gd name="T60" fmla="*/ 110 w 154"/>
                    <a:gd name="T61" fmla="*/ 95 h 124"/>
                    <a:gd name="T62" fmla="*/ 108 w 154"/>
                    <a:gd name="T63" fmla="*/ 86 h 124"/>
                    <a:gd name="T64" fmla="*/ 110 w 154"/>
                    <a:gd name="T65" fmla="*/ 82 h 124"/>
                    <a:gd name="T66" fmla="*/ 111 w 154"/>
                    <a:gd name="T67" fmla="*/ 76 h 124"/>
                    <a:gd name="T68" fmla="*/ 127 w 154"/>
                    <a:gd name="T69" fmla="*/ 76 h 124"/>
                    <a:gd name="T70" fmla="*/ 138 w 154"/>
                    <a:gd name="T71" fmla="*/ 78 h 124"/>
                    <a:gd name="T72" fmla="*/ 145 w 154"/>
                    <a:gd name="T73" fmla="*/ 70 h 124"/>
                    <a:gd name="T74" fmla="*/ 142 w 154"/>
                    <a:gd name="T75" fmla="*/ 69 h 124"/>
                    <a:gd name="T76" fmla="*/ 137 w 154"/>
                    <a:gd name="T77" fmla="*/ 64 h 124"/>
                    <a:gd name="T78" fmla="*/ 127 w 154"/>
                    <a:gd name="T79" fmla="*/ 69 h 124"/>
                    <a:gd name="T80" fmla="*/ 111 w 154"/>
                    <a:gd name="T81" fmla="*/ 62 h 124"/>
                    <a:gd name="T82" fmla="*/ 114 w 154"/>
                    <a:gd name="T83" fmla="*/ 57 h 124"/>
                    <a:gd name="T84" fmla="*/ 121 w 154"/>
                    <a:gd name="T85" fmla="*/ 51 h 124"/>
                    <a:gd name="T86" fmla="*/ 111 w 154"/>
                    <a:gd name="T87" fmla="*/ 43 h 124"/>
                    <a:gd name="T88" fmla="*/ 90 w 154"/>
                    <a:gd name="T89" fmla="*/ 38 h 124"/>
                    <a:gd name="T90" fmla="*/ 72 w 154"/>
                    <a:gd name="T91" fmla="*/ 23 h 124"/>
                    <a:gd name="T92" fmla="*/ 53 w 154"/>
                    <a:gd name="T93" fmla="*/ 19 h 124"/>
                    <a:gd name="T94" fmla="*/ 56 w 154"/>
                    <a:gd name="T95" fmla="*/ 7 h 124"/>
                    <a:gd name="T96" fmla="*/ 49 w 154"/>
                    <a:gd name="T97" fmla="*/ 1 h 124"/>
                    <a:gd name="T98" fmla="*/ 38 w 154"/>
                    <a:gd name="T99" fmla="*/ 3 h 124"/>
                    <a:gd name="T100" fmla="*/ 26 w 154"/>
                    <a:gd name="T101" fmla="*/ 3 h 124"/>
                    <a:gd name="T102" fmla="*/ 26 w 154"/>
                    <a:gd name="T103" fmla="*/ 0 h 124"/>
                    <a:gd name="T104" fmla="*/ 15 w 154"/>
                    <a:gd name="T105" fmla="*/ 5 h 124"/>
                    <a:gd name="T106" fmla="*/ 18 w 154"/>
                    <a:gd name="T107" fmla="*/ 10 h 124"/>
                    <a:gd name="T108" fmla="*/ 9 w 154"/>
                    <a:gd name="T109" fmla="*/ 16 h 124"/>
                    <a:gd name="T110" fmla="*/ 3 w 154"/>
                    <a:gd name="T111" fmla="*/ 23 h 124"/>
                    <a:gd name="T112" fmla="*/ 14 w 154"/>
                    <a:gd name="T113" fmla="*/ 18 h 124"/>
                    <a:gd name="T114" fmla="*/ 22 w 154"/>
                    <a:gd name="T115" fmla="*/ 11 h 124"/>
                    <a:gd name="T116" fmla="*/ 26 w 154"/>
                    <a:gd name="T117" fmla="*/ 14 h 124"/>
                    <a:gd name="T118" fmla="*/ 22 w 154"/>
                    <a:gd name="T119" fmla="*/ 19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4" h="124">
                      <a:moveTo>
                        <a:pt x="23" y="22"/>
                      </a:moveTo>
                      <a:lnTo>
                        <a:pt x="22" y="22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4" y="23"/>
                      </a:lnTo>
                      <a:lnTo>
                        <a:pt x="15" y="24"/>
                      </a:lnTo>
                      <a:lnTo>
                        <a:pt x="15" y="26"/>
                      </a:lnTo>
                      <a:lnTo>
                        <a:pt x="17" y="26"/>
                      </a:lnTo>
                      <a:lnTo>
                        <a:pt x="18" y="28"/>
                      </a:lnTo>
                      <a:lnTo>
                        <a:pt x="19" y="30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5" y="30"/>
                      </a:lnTo>
                      <a:lnTo>
                        <a:pt x="14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10" y="27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7" y="26"/>
                      </a:lnTo>
                      <a:lnTo>
                        <a:pt x="5" y="26"/>
                      </a:lnTo>
                      <a:lnTo>
                        <a:pt x="6" y="27"/>
                      </a:lnTo>
                      <a:lnTo>
                        <a:pt x="5" y="30"/>
                      </a:lnTo>
                      <a:lnTo>
                        <a:pt x="3" y="31"/>
                      </a:lnTo>
                      <a:lnTo>
                        <a:pt x="3" y="32"/>
                      </a:lnTo>
                      <a:lnTo>
                        <a:pt x="5" y="34"/>
                      </a:lnTo>
                      <a:lnTo>
                        <a:pt x="6" y="35"/>
                      </a:lnTo>
                      <a:lnTo>
                        <a:pt x="7" y="37"/>
                      </a:lnTo>
                      <a:lnTo>
                        <a:pt x="9" y="37"/>
                      </a:lnTo>
                      <a:lnTo>
                        <a:pt x="10" y="38"/>
                      </a:lnTo>
                      <a:lnTo>
                        <a:pt x="13" y="35"/>
                      </a:lnTo>
                      <a:lnTo>
                        <a:pt x="14" y="34"/>
                      </a:lnTo>
                      <a:lnTo>
                        <a:pt x="17" y="32"/>
                      </a:lnTo>
                      <a:lnTo>
                        <a:pt x="17" y="35"/>
                      </a:lnTo>
                      <a:lnTo>
                        <a:pt x="17" y="37"/>
                      </a:lnTo>
                      <a:lnTo>
                        <a:pt x="15" y="38"/>
                      </a:lnTo>
                      <a:lnTo>
                        <a:pt x="14" y="39"/>
                      </a:lnTo>
                      <a:lnTo>
                        <a:pt x="11" y="39"/>
                      </a:lnTo>
                      <a:lnTo>
                        <a:pt x="7" y="39"/>
                      </a:lnTo>
                      <a:lnTo>
                        <a:pt x="6" y="38"/>
                      </a:lnTo>
                      <a:lnTo>
                        <a:pt x="5" y="38"/>
                      </a:lnTo>
                      <a:lnTo>
                        <a:pt x="3" y="38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2" y="46"/>
                      </a:lnTo>
                      <a:lnTo>
                        <a:pt x="5" y="50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9" y="53"/>
                      </a:lnTo>
                      <a:lnTo>
                        <a:pt x="10" y="53"/>
                      </a:lnTo>
                      <a:lnTo>
                        <a:pt x="9" y="54"/>
                      </a:lnTo>
                      <a:lnTo>
                        <a:pt x="10" y="58"/>
                      </a:lnTo>
                      <a:lnTo>
                        <a:pt x="11" y="58"/>
                      </a:lnTo>
                      <a:lnTo>
                        <a:pt x="13" y="58"/>
                      </a:lnTo>
                      <a:lnTo>
                        <a:pt x="10" y="59"/>
                      </a:lnTo>
                      <a:lnTo>
                        <a:pt x="9" y="62"/>
                      </a:lnTo>
                      <a:lnTo>
                        <a:pt x="9" y="65"/>
                      </a:lnTo>
                      <a:lnTo>
                        <a:pt x="10" y="68"/>
                      </a:lnTo>
                      <a:lnTo>
                        <a:pt x="11" y="69"/>
                      </a:lnTo>
                      <a:lnTo>
                        <a:pt x="14" y="72"/>
                      </a:lnTo>
                      <a:lnTo>
                        <a:pt x="14" y="73"/>
                      </a:lnTo>
                      <a:lnTo>
                        <a:pt x="17" y="74"/>
                      </a:lnTo>
                      <a:lnTo>
                        <a:pt x="18" y="74"/>
                      </a:lnTo>
                      <a:lnTo>
                        <a:pt x="18" y="76"/>
                      </a:lnTo>
                      <a:lnTo>
                        <a:pt x="18" y="77"/>
                      </a:lnTo>
                      <a:lnTo>
                        <a:pt x="18" y="78"/>
                      </a:lnTo>
                      <a:lnTo>
                        <a:pt x="21" y="78"/>
                      </a:lnTo>
                      <a:lnTo>
                        <a:pt x="22" y="80"/>
                      </a:lnTo>
                      <a:lnTo>
                        <a:pt x="22" y="81"/>
                      </a:lnTo>
                      <a:lnTo>
                        <a:pt x="22" y="82"/>
                      </a:lnTo>
                      <a:lnTo>
                        <a:pt x="27" y="85"/>
                      </a:lnTo>
                      <a:lnTo>
                        <a:pt x="29" y="89"/>
                      </a:lnTo>
                      <a:lnTo>
                        <a:pt x="32" y="91"/>
                      </a:lnTo>
                      <a:lnTo>
                        <a:pt x="34" y="91"/>
                      </a:lnTo>
                      <a:lnTo>
                        <a:pt x="37" y="91"/>
                      </a:lnTo>
                      <a:lnTo>
                        <a:pt x="41" y="95"/>
                      </a:lnTo>
                      <a:lnTo>
                        <a:pt x="45" y="95"/>
                      </a:lnTo>
                      <a:lnTo>
                        <a:pt x="46" y="95"/>
                      </a:lnTo>
                      <a:lnTo>
                        <a:pt x="48" y="96"/>
                      </a:lnTo>
                      <a:lnTo>
                        <a:pt x="49" y="96"/>
                      </a:lnTo>
                      <a:lnTo>
                        <a:pt x="50" y="95"/>
                      </a:lnTo>
                      <a:lnTo>
                        <a:pt x="52" y="96"/>
                      </a:lnTo>
                      <a:lnTo>
                        <a:pt x="52" y="97"/>
                      </a:lnTo>
                      <a:lnTo>
                        <a:pt x="54" y="97"/>
                      </a:lnTo>
                      <a:lnTo>
                        <a:pt x="57" y="100"/>
                      </a:lnTo>
                      <a:lnTo>
                        <a:pt x="59" y="101"/>
                      </a:lnTo>
                      <a:lnTo>
                        <a:pt x="60" y="101"/>
                      </a:lnTo>
                      <a:lnTo>
                        <a:pt x="61" y="101"/>
                      </a:lnTo>
                      <a:lnTo>
                        <a:pt x="61" y="100"/>
                      </a:lnTo>
                      <a:lnTo>
                        <a:pt x="63" y="101"/>
                      </a:lnTo>
                      <a:lnTo>
                        <a:pt x="64" y="101"/>
                      </a:lnTo>
                      <a:lnTo>
                        <a:pt x="64" y="100"/>
                      </a:lnTo>
                      <a:lnTo>
                        <a:pt x="65" y="100"/>
                      </a:lnTo>
                      <a:lnTo>
                        <a:pt x="67" y="100"/>
                      </a:lnTo>
                      <a:lnTo>
                        <a:pt x="67" y="101"/>
                      </a:lnTo>
                      <a:lnTo>
                        <a:pt x="68" y="101"/>
                      </a:lnTo>
                      <a:lnTo>
                        <a:pt x="71" y="101"/>
                      </a:lnTo>
                      <a:lnTo>
                        <a:pt x="72" y="103"/>
                      </a:lnTo>
                      <a:lnTo>
                        <a:pt x="73" y="101"/>
                      </a:lnTo>
                      <a:lnTo>
                        <a:pt x="72" y="101"/>
                      </a:lnTo>
                      <a:lnTo>
                        <a:pt x="72" y="100"/>
                      </a:lnTo>
                      <a:lnTo>
                        <a:pt x="71" y="99"/>
                      </a:lnTo>
                      <a:lnTo>
                        <a:pt x="72" y="97"/>
                      </a:lnTo>
                      <a:lnTo>
                        <a:pt x="73" y="97"/>
                      </a:lnTo>
                      <a:lnTo>
                        <a:pt x="75" y="96"/>
                      </a:lnTo>
                      <a:lnTo>
                        <a:pt x="76" y="96"/>
                      </a:lnTo>
                      <a:lnTo>
                        <a:pt x="77" y="96"/>
                      </a:lnTo>
                      <a:lnTo>
                        <a:pt x="81" y="97"/>
                      </a:lnTo>
                      <a:lnTo>
                        <a:pt x="81" y="99"/>
                      </a:lnTo>
                      <a:lnTo>
                        <a:pt x="80" y="101"/>
                      </a:lnTo>
                      <a:lnTo>
                        <a:pt x="77" y="101"/>
                      </a:lnTo>
                      <a:lnTo>
                        <a:pt x="76" y="103"/>
                      </a:lnTo>
                      <a:lnTo>
                        <a:pt x="77" y="105"/>
                      </a:lnTo>
                      <a:lnTo>
                        <a:pt x="80" y="108"/>
                      </a:lnTo>
                      <a:lnTo>
                        <a:pt x="84" y="109"/>
                      </a:lnTo>
                      <a:lnTo>
                        <a:pt x="87" y="111"/>
                      </a:lnTo>
                      <a:lnTo>
                        <a:pt x="90" y="111"/>
                      </a:lnTo>
                      <a:lnTo>
                        <a:pt x="90" y="112"/>
                      </a:lnTo>
                      <a:lnTo>
                        <a:pt x="92" y="115"/>
                      </a:lnTo>
                      <a:lnTo>
                        <a:pt x="95" y="115"/>
                      </a:lnTo>
                      <a:lnTo>
                        <a:pt x="98" y="116"/>
                      </a:lnTo>
                      <a:lnTo>
                        <a:pt x="99" y="118"/>
                      </a:lnTo>
                      <a:lnTo>
                        <a:pt x="102" y="118"/>
                      </a:lnTo>
                      <a:lnTo>
                        <a:pt x="102" y="116"/>
                      </a:lnTo>
                      <a:lnTo>
                        <a:pt x="103" y="116"/>
                      </a:lnTo>
                      <a:lnTo>
                        <a:pt x="104" y="118"/>
                      </a:lnTo>
                      <a:lnTo>
                        <a:pt x="106" y="118"/>
                      </a:lnTo>
                      <a:lnTo>
                        <a:pt x="107" y="118"/>
                      </a:lnTo>
                      <a:lnTo>
                        <a:pt x="108" y="119"/>
                      </a:lnTo>
                      <a:lnTo>
                        <a:pt x="110" y="119"/>
                      </a:lnTo>
                      <a:lnTo>
                        <a:pt x="113" y="118"/>
                      </a:lnTo>
                      <a:lnTo>
                        <a:pt x="117" y="120"/>
                      </a:lnTo>
                      <a:lnTo>
                        <a:pt x="121" y="119"/>
                      </a:lnTo>
                      <a:lnTo>
                        <a:pt x="123" y="119"/>
                      </a:lnTo>
                      <a:lnTo>
                        <a:pt x="127" y="120"/>
                      </a:lnTo>
                      <a:lnTo>
                        <a:pt x="130" y="120"/>
                      </a:lnTo>
                      <a:lnTo>
                        <a:pt x="133" y="120"/>
                      </a:lnTo>
                      <a:lnTo>
                        <a:pt x="142" y="122"/>
                      </a:lnTo>
                      <a:lnTo>
                        <a:pt x="145" y="122"/>
                      </a:lnTo>
                      <a:lnTo>
                        <a:pt x="148" y="123"/>
                      </a:lnTo>
                      <a:lnTo>
                        <a:pt x="149" y="124"/>
                      </a:lnTo>
                      <a:lnTo>
                        <a:pt x="152" y="124"/>
                      </a:lnTo>
                      <a:lnTo>
                        <a:pt x="153" y="123"/>
                      </a:lnTo>
                      <a:lnTo>
                        <a:pt x="154" y="122"/>
                      </a:lnTo>
                      <a:lnTo>
                        <a:pt x="153" y="120"/>
                      </a:lnTo>
                      <a:lnTo>
                        <a:pt x="152" y="119"/>
                      </a:lnTo>
                      <a:lnTo>
                        <a:pt x="152" y="118"/>
                      </a:lnTo>
                      <a:lnTo>
                        <a:pt x="154" y="116"/>
                      </a:lnTo>
                      <a:lnTo>
                        <a:pt x="153" y="115"/>
                      </a:lnTo>
                      <a:lnTo>
                        <a:pt x="153" y="114"/>
                      </a:lnTo>
                      <a:lnTo>
                        <a:pt x="152" y="114"/>
                      </a:lnTo>
                      <a:lnTo>
                        <a:pt x="149" y="112"/>
                      </a:lnTo>
                      <a:lnTo>
                        <a:pt x="148" y="111"/>
                      </a:lnTo>
                      <a:lnTo>
                        <a:pt x="146" y="112"/>
                      </a:lnTo>
                      <a:lnTo>
                        <a:pt x="146" y="114"/>
                      </a:lnTo>
                      <a:lnTo>
                        <a:pt x="148" y="115"/>
                      </a:lnTo>
                      <a:lnTo>
                        <a:pt x="149" y="115"/>
                      </a:lnTo>
                      <a:lnTo>
                        <a:pt x="150" y="116"/>
                      </a:lnTo>
                      <a:lnTo>
                        <a:pt x="150" y="118"/>
                      </a:lnTo>
                      <a:lnTo>
                        <a:pt x="148" y="116"/>
                      </a:lnTo>
                      <a:lnTo>
                        <a:pt x="146" y="115"/>
                      </a:lnTo>
                      <a:lnTo>
                        <a:pt x="145" y="115"/>
                      </a:lnTo>
                      <a:lnTo>
                        <a:pt x="144" y="116"/>
                      </a:lnTo>
                      <a:lnTo>
                        <a:pt x="142" y="116"/>
                      </a:lnTo>
                      <a:lnTo>
                        <a:pt x="138" y="115"/>
                      </a:lnTo>
                      <a:lnTo>
                        <a:pt x="135" y="116"/>
                      </a:lnTo>
                      <a:lnTo>
                        <a:pt x="133" y="116"/>
                      </a:lnTo>
                      <a:lnTo>
                        <a:pt x="131" y="115"/>
                      </a:lnTo>
                      <a:lnTo>
                        <a:pt x="126" y="114"/>
                      </a:lnTo>
                      <a:lnTo>
                        <a:pt x="125" y="112"/>
                      </a:lnTo>
                      <a:lnTo>
                        <a:pt x="122" y="111"/>
                      </a:lnTo>
                      <a:lnTo>
                        <a:pt x="121" y="109"/>
                      </a:lnTo>
                      <a:lnTo>
                        <a:pt x="119" y="108"/>
                      </a:lnTo>
                      <a:lnTo>
                        <a:pt x="119" y="104"/>
                      </a:lnTo>
                      <a:lnTo>
                        <a:pt x="121" y="103"/>
                      </a:lnTo>
                      <a:lnTo>
                        <a:pt x="119" y="100"/>
                      </a:lnTo>
                      <a:lnTo>
                        <a:pt x="118" y="100"/>
                      </a:lnTo>
                      <a:lnTo>
                        <a:pt x="115" y="99"/>
                      </a:lnTo>
                      <a:lnTo>
                        <a:pt x="115" y="96"/>
                      </a:lnTo>
                      <a:lnTo>
                        <a:pt x="113" y="96"/>
                      </a:lnTo>
                      <a:lnTo>
                        <a:pt x="111" y="95"/>
                      </a:lnTo>
                      <a:lnTo>
                        <a:pt x="110" y="95"/>
                      </a:lnTo>
                      <a:lnTo>
                        <a:pt x="108" y="93"/>
                      </a:lnTo>
                      <a:lnTo>
                        <a:pt x="111" y="92"/>
                      </a:lnTo>
                      <a:lnTo>
                        <a:pt x="113" y="91"/>
                      </a:lnTo>
                      <a:lnTo>
                        <a:pt x="111" y="89"/>
                      </a:lnTo>
                      <a:lnTo>
                        <a:pt x="110" y="88"/>
                      </a:lnTo>
                      <a:lnTo>
                        <a:pt x="108" y="86"/>
                      </a:lnTo>
                      <a:lnTo>
                        <a:pt x="108" y="85"/>
                      </a:lnTo>
                      <a:lnTo>
                        <a:pt x="111" y="85"/>
                      </a:lnTo>
                      <a:lnTo>
                        <a:pt x="113" y="85"/>
                      </a:lnTo>
                      <a:lnTo>
                        <a:pt x="114" y="84"/>
                      </a:lnTo>
                      <a:lnTo>
                        <a:pt x="111" y="84"/>
                      </a:lnTo>
                      <a:lnTo>
                        <a:pt x="110" y="82"/>
                      </a:lnTo>
                      <a:lnTo>
                        <a:pt x="110" y="81"/>
                      </a:lnTo>
                      <a:lnTo>
                        <a:pt x="111" y="80"/>
                      </a:lnTo>
                      <a:lnTo>
                        <a:pt x="113" y="78"/>
                      </a:lnTo>
                      <a:lnTo>
                        <a:pt x="111" y="78"/>
                      </a:lnTo>
                      <a:lnTo>
                        <a:pt x="110" y="77"/>
                      </a:lnTo>
                      <a:lnTo>
                        <a:pt x="111" y="76"/>
                      </a:lnTo>
                      <a:lnTo>
                        <a:pt x="113" y="74"/>
                      </a:lnTo>
                      <a:lnTo>
                        <a:pt x="114" y="73"/>
                      </a:lnTo>
                      <a:lnTo>
                        <a:pt x="115" y="73"/>
                      </a:lnTo>
                      <a:lnTo>
                        <a:pt x="122" y="74"/>
                      </a:lnTo>
                      <a:lnTo>
                        <a:pt x="126" y="76"/>
                      </a:lnTo>
                      <a:lnTo>
                        <a:pt x="127" y="76"/>
                      </a:lnTo>
                      <a:lnTo>
                        <a:pt x="127" y="77"/>
                      </a:lnTo>
                      <a:lnTo>
                        <a:pt x="130" y="77"/>
                      </a:lnTo>
                      <a:lnTo>
                        <a:pt x="131" y="77"/>
                      </a:lnTo>
                      <a:lnTo>
                        <a:pt x="133" y="77"/>
                      </a:lnTo>
                      <a:lnTo>
                        <a:pt x="135" y="78"/>
                      </a:lnTo>
                      <a:lnTo>
                        <a:pt x="138" y="78"/>
                      </a:lnTo>
                      <a:lnTo>
                        <a:pt x="140" y="76"/>
                      </a:lnTo>
                      <a:lnTo>
                        <a:pt x="141" y="74"/>
                      </a:lnTo>
                      <a:lnTo>
                        <a:pt x="144" y="74"/>
                      </a:lnTo>
                      <a:lnTo>
                        <a:pt x="145" y="74"/>
                      </a:lnTo>
                      <a:lnTo>
                        <a:pt x="145" y="73"/>
                      </a:lnTo>
                      <a:lnTo>
                        <a:pt x="145" y="70"/>
                      </a:lnTo>
                      <a:lnTo>
                        <a:pt x="148" y="69"/>
                      </a:lnTo>
                      <a:lnTo>
                        <a:pt x="148" y="68"/>
                      </a:lnTo>
                      <a:lnTo>
                        <a:pt x="146" y="68"/>
                      </a:lnTo>
                      <a:lnTo>
                        <a:pt x="145" y="68"/>
                      </a:lnTo>
                      <a:lnTo>
                        <a:pt x="144" y="68"/>
                      </a:lnTo>
                      <a:lnTo>
                        <a:pt x="142" y="69"/>
                      </a:lnTo>
                      <a:lnTo>
                        <a:pt x="141" y="68"/>
                      </a:lnTo>
                      <a:lnTo>
                        <a:pt x="140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38" y="64"/>
                      </a:lnTo>
                      <a:lnTo>
                        <a:pt x="137" y="64"/>
                      </a:lnTo>
                      <a:lnTo>
                        <a:pt x="134" y="64"/>
                      </a:lnTo>
                      <a:lnTo>
                        <a:pt x="131" y="64"/>
                      </a:lnTo>
                      <a:lnTo>
                        <a:pt x="129" y="64"/>
                      </a:lnTo>
                      <a:lnTo>
                        <a:pt x="130" y="65"/>
                      </a:lnTo>
                      <a:lnTo>
                        <a:pt x="129" y="68"/>
                      </a:lnTo>
                      <a:lnTo>
                        <a:pt x="127" y="69"/>
                      </a:lnTo>
                      <a:lnTo>
                        <a:pt x="125" y="69"/>
                      </a:lnTo>
                      <a:lnTo>
                        <a:pt x="122" y="68"/>
                      </a:lnTo>
                      <a:lnTo>
                        <a:pt x="122" y="66"/>
                      </a:lnTo>
                      <a:lnTo>
                        <a:pt x="119" y="65"/>
                      </a:lnTo>
                      <a:lnTo>
                        <a:pt x="115" y="64"/>
                      </a:lnTo>
                      <a:lnTo>
                        <a:pt x="111" y="62"/>
                      </a:lnTo>
                      <a:lnTo>
                        <a:pt x="110" y="61"/>
                      </a:lnTo>
                      <a:lnTo>
                        <a:pt x="113" y="59"/>
                      </a:lnTo>
                      <a:lnTo>
                        <a:pt x="114" y="59"/>
                      </a:lnTo>
                      <a:lnTo>
                        <a:pt x="113" y="58"/>
                      </a:lnTo>
                      <a:lnTo>
                        <a:pt x="113" y="57"/>
                      </a:lnTo>
                      <a:lnTo>
                        <a:pt x="114" y="57"/>
                      </a:lnTo>
                      <a:lnTo>
                        <a:pt x="117" y="57"/>
                      </a:lnTo>
                      <a:lnTo>
                        <a:pt x="118" y="55"/>
                      </a:lnTo>
                      <a:lnTo>
                        <a:pt x="119" y="55"/>
                      </a:lnTo>
                      <a:lnTo>
                        <a:pt x="121" y="55"/>
                      </a:lnTo>
                      <a:lnTo>
                        <a:pt x="122" y="54"/>
                      </a:lnTo>
                      <a:lnTo>
                        <a:pt x="121" y="51"/>
                      </a:lnTo>
                      <a:lnTo>
                        <a:pt x="121" y="50"/>
                      </a:lnTo>
                      <a:lnTo>
                        <a:pt x="117" y="49"/>
                      </a:lnTo>
                      <a:lnTo>
                        <a:pt x="117" y="47"/>
                      </a:lnTo>
                      <a:lnTo>
                        <a:pt x="117" y="46"/>
                      </a:lnTo>
                      <a:lnTo>
                        <a:pt x="114" y="45"/>
                      </a:lnTo>
                      <a:lnTo>
                        <a:pt x="111" y="43"/>
                      </a:lnTo>
                      <a:lnTo>
                        <a:pt x="108" y="43"/>
                      </a:lnTo>
                      <a:lnTo>
                        <a:pt x="103" y="43"/>
                      </a:lnTo>
                      <a:lnTo>
                        <a:pt x="99" y="42"/>
                      </a:lnTo>
                      <a:lnTo>
                        <a:pt x="92" y="41"/>
                      </a:lnTo>
                      <a:lnTo>
                        <a:pt x="91" y="39"/>
                      </a:lnTo>
                      <a:lnTo>
                        <a:pt x="90" y="38"/>
                      </a:lnTo>
                      <a:lnTo>
                        <a:pt x="90" y="35"/>
                      </a:lnTo>
                      <a:lnTo>
                        <a:pt x="87" y="34"/>
                      </a:lnTo>
                      <a:lnTo>
                        <a:pt x="84" y="31"/>
                      </a:lnTo>
                      <a:lnTo>
                        <a:pt x="80" y="28"/>
                      </a:lnTo>
                      <a:lnTo>
                        <a:pt x="73" y="24"/>
                      </a:lnTo>
                      <a:lnTo>
                        <a:pt x="72" y="23"/>
                      </a:lnTo>
                      <a:lnTo>
                        <a:pt x="71" y="22"/>
                      </a:lnTo>
                      <a:lnTo>
                        <a:pt x="69" y="22"/>
                      </a:lnTo>
                      <a:lnTo>
                        <a:pt x="67" y="23"/>
                      </a:lnTo>
                      <a:lnTo>
                        <a:pt x="60" y="20"/>
                      </a:lnTo>
                      <a:lnTo>
                        <a:pt x="56" y="19"/>
                      </a:lnTo>
                      <a:lnTo>
                        <a:pt x="53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52" y="16"/>
                      </a:lnTo>
                      <a:lnTo>
                        <a:pt x="53" y="15"/>
                      </a:lnTo>
                      <a:lnTo>
                        <a:pt x="57" y="8"/>
                      </a:lnTo>
                      <a:lnTo>
                        <a:pt x="56" y="7"/>
                      </a:lnTo>
                      <a:lnTo>
                        <a:pt x="54" y="7"/>
                      </a:lnTo>
                      <a:lnTo>
                        <a:pt x="53" y="5"/>
                      </a:lnTo>
                      <a:lnTo>
                        <a:pt x="54" y="4"/>
                      </a:lnTo>
                      <a:lnTo>
                        <a:pt x="53" y="3"/>
                      </a:lnTo>
                      <a:lnTo>
                        <a:pt x="50" y="1"/>
                      </a:lnTo>
                      <a:lnTo>
                        <a:pt x="49" y="1"/>
                      </a:lnTo>
                      <a:lnTo>
                        <a:pt x="46" y="1"/>
                      </a:lnTo>
                      <a:lnTo>
                        <a:pt x="44" y="1"/>
                      </a:ln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3"/>
                      </a:lnTo>
                      <a:lnTo>
                        <a:pt x="29" y="3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7" y="4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7" y="11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7" y="15"/>
                      </a:lnTo>
                      <a:lnTo>
                        <a:pt x="9" y="16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5" y="19"/>
                      </a:lnTo>
                      <a:lnTo>
                        <a:pt x="6" y="20"/>
                      </a:lnTo>
                      <a:lnTo>
                        <a:pt x="3" y="22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7" y="22"/>
                      </a:lnTo>
                      <a:lnTo>
                        <a:pt x="10" y="20"/>
                      </a:lnTo>
                      <a:lnTo>
                        <a:pt x="11" y="19"/>
                      </a:lnTo>
                      <a:lnTo>
                        <a:pt x="11" y="18"/>
                      </a:lnTo>
                      <a:lnTo>
                        <a:pt x="14" y="18"/>
                      </a:lnTo>
                      <a:lnTo>
                        <a:pt x="17" y="18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5" y="11"/>
                      </a:lnTo>
                      <a:lnTo>
                        <a:pt x="26" y="11"/>
                      </a:lnTo>
                      <a:lnTo>
                        <a:pt x="25" y="11"/>
                      </a:lnTo>
                      <a:lnTo>
                        <a:pt x="25" y="12"/>
                      </a:lnTo>
                      <a:lnTo>
                        <a:pt x="26" y="14"/>
                      </a:lnTo>
                      <a:lnTo>
                        <a:pt x="27" y="15"/>
                      </a:lnTo>
                      <a:lnTo>
                        <a:pt x="29" y="15"/>
                      </a:lnTo>
                      <a:lnTo>
                        <a:pt x="27" y="16"/>
                      </a:lnTo>
                      <a:lnTo>
                        <a:pt x="25" y="18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19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59" name="Freeform 33"/>
                <p:cNvSpPr>
                  <a:spLocks/>
                </p:cNvSpPr>
                <p:nvPr/>
              </p:nvSpPr>
              <p:spPr bwMode="auto">
                <a:xfrm>
                  <a:off x="1735" y="1859"/>
                  <a:ext cx="101" cy="110"/>
                </a:xfrm>
                <a:custGeom>
                  <a:avLst/>
                  <a:gdLst>
                    <a:gd name="T0" fmla="*/ 6 w 101"/>
                    <a:gd name="T1" fmla="*/ 47 h 110"/>
                    <a:gd name="T2" fmla="*/ 0 w 101"/>
                    <a:gd name="T3" fmla="*/ 72 h 110"/>
                    <a:gd name="T4" fmla="*/ 3 w 101"/>
                    <a:gd name="T5" fmla="*/ 82 h 110"/>
                    <a:gd name="T6" fmla="*/ 11 w 101"/>
                    <a:gd name="T7" fmla="*/ 81 h 110"/>
                    <a:gd name="T8" fmla="*/ 19 w 101"/>
                    <a:gd name="T9" fmla="*/ 85 h 110"/>
                    <a:gd name="T10" fmla="*/ 27 w 101"/>
                    <a:gd name="T11" fmla="*/ 89 h 110"/>
                    <a:gd name="T12" fmla="*/ 34 w 101"/>
                    <a:gd name="T13" fmla="*/ 87 h 110"/>
                    <a:gd name="T14" fmla="*/ 35 w 101"/>
                    <a:gd name="T15" fmla="*/ 90 h 110"/>
                    <a:gd name="T16" fmla="*/ 46 w 101"/>
                    <a:gd name="T17" fmla="*/ 90 h 110"/>
                    <a:gd name="T18" fmla="*/ 57 w 101"/>
                    <a:gd name="T19" fmla="*/ 94 h 110"/>
                    <a:gd name="T20" fmla="*/ 50 w 101"/>
                    <a:gd name="T21" fmla="*/ 99 h 110"/>
                    <a:gd name="T22" fmla="*/ 43 w 101"/>
                    <a:gd name="T23" fmla="*/ 97 h 110"/>
                    <a:gd name="T24" fmla="*/ 46 w 101"/>
                    <a:gd name="T25" fmla="*/ 101 h 110"/>
                    <a:gd name="T26" fmla="*/ 38 w 101"/>
                    <a:gd name="T27" fmla="*/ 106 h 110"/>
                    <a:gd name="T28" fmla="*/ 41 w 101"/>
                    <a:gd name="T29" fmla="*/ 109 h 110"/>
                    <a:gd name="T30" fmla="*/ 53 w 101"/>
                    <a:gd name="T31" fmla="*/ 108 h 110"/>
                    <a:gd name="T32" fmla="*/ 64 w 101"/>
                    <a:gd name="T33" fmla="*/ 108 h 110"/>
                    <a:gd name="T34" fmla="*/ 61 w 101"/>
                    <a:gd name="T35" fmla="*/ 101 h 110"/>
                    <a:gd name="T36" fmla="*/ 72 w 101"/>
                    <a:gd name="T37" fmla="*/ 105 h 110"/>
                    <a:gd name="T38" fmla="*/ 73 w 101"/>
                    <a:gd name="T39" fmla="*/ 101 h 110"/>
                    <a:gd name="T40" fmla="*/ 80 w 101"/>
                    <a:gd name="T41" fmla="*/ 101 h 110"/>
                    <a:gd name="T42" fmla="*/ 82 w 101"/>
                    <a:gd name="T43" fmla="*/ 105 h 110"/>
                    <a:gd name="T44" fmla="*/ 93 w 101"/>
                    <a:gd name="T45" fmla="*/ 105 h 110"/>
                    <a:gd name="T46" fmla="*/ 100 w 101"/>
                    <a:gd name="T47" fmla="*/ 104 h 110"/>
                    <a:gd name="T48" fmla="*/ 96 w 101"/>
                    <a:gd name="T49" fmla="*/ 97 h 110"/>
                    <a:gd name="T50" fmla="*/ 96 w 101"/>
                    <a:gd name="T51" fmla="*/ 90 h 110"/>
                    <a:gd name="T52" fmla="*/ 100 w 101"/>
                    <a:gd name="T53" fmla="*/ 87 h 110"/>
                    <a:gd name="T54" fmla="*/ 89 w 101"/>
                    <a:gd name="T55" fmla="*/ 83 h 110"/>
                    <a:gd name="T56" fmla="*/ 92 w 101"/>
                    <a:gd name="T57" fmla="*/ 72 h 110"/>
                    <a:gd name="T58" fmla="*/ 82 w 101"/>
                    <a:gd name="T59" fmla="*/ 70 h 110"/>
                    <a:gd name="T60" fmla="*/ 81 w 101"/>
                    <a:gd name="T61" fmla="*/ 74 h 110"/>
                    <a:gd name="T62" fmla="*/ 84 w 101"/>
                    <a:gd name="T63" fmla="*/ 77 h 110"/>
                    <a:gd name="T64" fmla="*/ 78 w 101"/>
                    <a:gd name="T65" fmla="*/ 85 h 110"/>
                    <a:gd name="T66" fmla="*/ 66 w 101"/>
                    <a:gd name="T67" fmla="*/ 90 h 110"/>
                    <a:gd name="T68" fmla="*/ 70 w 101"/>
                    <a:gd name="T69" fmla="*/ 82 h 110"/>
                    <a:gd name="T70" fmla="*/ 64 w 101"/>
                    <a:gd name="T71" fmla="*/ 81 h 110"/>
                    <a:gd name="T72" fmla="*/ 58 w 101"/>
                    <a:gd name="T73" fmla="*/ 81 h 110"/>
                    <a:gd name="T74" fmla="*/ 60 w 101"/>
                    <a:gd name="T75" fmla="*/ 78 h 110"/>
                    <a:gd name="T76" fmla="*/ 62 w 101"/>
                    <a:gd name="T77" fmla="*/ 71 h 110"/>
                    <a:gd name="T78" fmla="*/ 62 w 101"/>
                    <a:gd name="T79" fmla="*/ 63 h 110"/>
                    <a:gd name="T80" fmla="*/ 53 w 101"/>
                    <a:gd name="T81" fmla="*/ 52 h 110"/>
                    <a:gd name="T82" fmla="*/ 54 w 101"/>
                    <a:gd name="T83" fmla="*/ 43 h 110"/>
                    <a:gd name="T84" fmla="*/ 60 w 101"/>
                    <a:gd name="T85" fmla="*/ 29 h 110"/>
                    <a:gd name="T86" fmla="*/ 64 w 101"/>
                    <a:gd name="T87" fmla="*/ 21 h 110"/>
                    <a:gd name="T88" fmla="*/ 47 w 101"/>
                    <a:gd name="T89" fmla="*/ 21 h 110"/>
                    <a:gd name="T90" fmla="*/ 45 w 101"/>
                    <a:gd name="T91" fmla="*/ 13 h 110"/>
                    <a:gd name="T92" fmla="*/ 42 w 101"/>
                    <a:gd name="T93" fmla="*/ 4 h 110"/>
                    <a:gd name="T94" fmla="*/ 37 w 101"/>
                    <a:gd name="T95" fmla="*/ 4 h 110"/>
                    <a:gd name="T96" fmla="*/ 34 w 101"/>
                    <a:gd name="T97" fmla="*/ 12 h 110"/>
                    <a:gd name="T98" fmla="*/ 18 w 101"/>
                    <a:gd name="T99" fmla="*/ 16 h 110"/>
                    <a:gd name="T100" fmla="*/ 16 w 101"/>
                    <a:gd name="T101" fmla="*/ 28 h 110"/>
                    <a:gd name="T102" fmla="*/ 20 w 101"/>
                    <a:gd name="T103" fmla="*/ 39 h 110"/>
                    <a:gd name="T104" fmla="*/ 15 w 101"/>
                    <a:gd name="T105" fmla="*/ 48 h 110"/>
                    <a:gd name="T106" fmla="*/ 8 w 101"/>
                    <a:gd name="T107" fmla="*/ 48 h 110"/>
                    <a:gd name="T108" fmla="*/ 8 w 101"/>
                    <a:gd name="T109" fmla="*/ 47 h 110"/>
                    <a:gd name="T110" fmla="*/ 18 w 101"/>
                    <a:gd name="T111" fmla="*/ 40 h 110"/>
                    <a:gd name="T112" fmla="*/ 16 w 101"/>
                    <a:gd name="T113" fmla="*/ 3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1" h="110">
                      <a:moveTo>
                        <a:pt x="12" y="36"/>
                      </a:moveTo>
                      <a:lnTo>
                        <a:pt x="10" y="37"/>
                      </a:lnTo>
                      <a:lnTo>
                        <a:pt x="8" y="40"/>
                      </a:lnTo>
                      <a:lnTo>
                        <a:pt x="7" y="41"/>
                      </a:lnTo>
                      <a:lnTo>
                        <a:pt x="7" y="44"/>
                      </a:lnTo>
                      <a:lnTo>
                        <a:pt x="6" y="47"/>
                      </a:lnTo>
                      <a:lnTo>
                        <a:pt x="3" y="49"/>
                      </a:lnTo>
                      <a:lnTo>
                        <a:pt x="2" y="54"/>
                      </a:lnTo>
                      <a:lnTo>
                        <a:pt x="2" y="59"/>
                      </a:lnTo>
                      <a:lnTo>
                        <a:pt x="0" y="68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2" y="82"/>
                      </a:lnTo>
                      <a:lnTo>
                        <a:pt x="3" y="82"/>
                      </a:lnTo>
                      <a:lnTo>
                        <a:pt x="3" y="83"/>
                      </a:lnTo>
                      <a:lnTo>
                        <a:pt x="4" y="83"/>
                      </a:lnTo>
                      <a:lnTo>
                        <a:pt x="7" y="82"/>
                      </a:lnTo>
                      <a:lnTo>
                        <a:pt x="7" y="81"/>
                      </a:lnTo>
                      <a:lnTo>
                        <a:pt x="10" y="81"/>
                      </a:lnTo>
                      <a:lnTo>
                        <a:pt x="11" y="81"/>
                      </a:lnTo>
                      <a:lnTo>
                        <a:pt x="11" y="79"/>
                      </a:lnTo>
                      <a:lnTo>
                        <a:pt x="15" y="81"/>
                      </a:lnTo>
                      <a:lnTo>
                        <a:pt x="16" y="82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5"/>
                      </a:lnTo>
                      <a:lnTo>
                        <a:pt x="20" y="86"/>
                      </a:lnTo>
                      <a:lnTo>
                        <a:pt x="20" y="87"/>
                      </a:lnTo>
                      <a:lnTo>
                        <a:pt x="20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89"/>
                      </a:lnTo>
                      <a:lnTo>
                        <a:pt x="30" y="89"/>
                      </a:lnTo>
                      <a:lnTo>
                        <a:pt x="31" y="90"/>
                      </a:lnTo>
                      <a:lnTo>
                        <a:pt x="33" y="90"/>
                      </a:lnTo>
                      <a:lnTo>
                        <a:pt x="33" y="89"/>
                      </a:lnTo>
                      <a:lnTo>
                        <a:pt x="33" y="87"/>
                      </a:lnTo>
                      <a:lnTo>
                        <a:pt x="34" y="87"/>
                      </a:lnTo>
                      <a:lnTo>
                        <a:pt x="35" y="87"/>
                      </a:lnTo>
                      <a:lnTo>
                        <a:pt x="37" y="89"/>
                      </a:lnTo>
                      <a:lnTo>
                        <a:pt x="38" y="89"/>
                      </a:lnTo>
                      <a:lnTo>
                        <a:pt x="37" y="89"/>
                      </a:lnTo>
                      <a:lnTo>
                        <a:pt x="37" y="90"/>
                      </a:lnTo>
                      <a:lnTo>
                        <a:pt x="35" y="90"/>
                      </a:lnTo>
                      <a:lnTo>
                        <a:pt x="37" y="91"/>
                      </a:lnTo>
                      <a:lnTo>
                        <a:pt x="39" y="90"/>
                      </a:lnTo>
                      <a:lnTo>
                        <a:pt x="42" y="90"/>
                      </a:lnTo>
                      <a:lnTo>
                        <a:pt x="43" y="90"/>
                      </a:lnTo>
                      <a:lnTo>
                        <a:pt x="45" y="90"/>
                      </a:lnTo>
                      <a:lnTo>
                        <a:pt x="46" y="90"/>
                      </a:lnTo>
                      <a:lnTo>
                        <a:pt x="47" y="90"/>
                      </a:lnTo>
                      <a:lnTo>
                        <a:pt x="51" y="91"/>
                      </a:lnTo>
                      <a:lnTo>
                        <a:pt x="53" y="93"/>
                      </a:lnTo>
                      <a:lnTo>
                        <a:pt x="54" y="93"/>
                      </a:lnTo>
                      <a:lnTo>
                        <a:pt x="56" y="93"/>
                      </a:lnTo>
                      <a:lnTo>
                        <a:pt x="57" y="94"/>
                      </a:lnTo>
                      <a:lnTo>
                        <a:pt x="56" y="95"/>
                      </a:lnTo>
                      <a:lnTo>
                        <a:pt x="56" y="97"/>
                      </a:lnTo>
                      <a:lnTo>
                        <a:pt x="54" y="97"/>
                      </a:lnTo>
                      <a:lnTo>
                        <a:pt x="53" y="97"/>
                      </a:lnTo>
                      <a:lnTo>
                        <a:pt x="53" y="98"/>
                      </a:lnTo>
                      <a:lnTo>
                        <a:pt x="50" y="99"/>
                      </a:lnTo>
                      <a:lnTo>
                        <a:pt x="49" y="98"/>
                      </a:lnTo>
                      <a:lnTo>
                        <a:pt x="50" y="97"/>
                      </a:lnTo>
                      <a:lnTo>
                        <a:pt x="50" y="95"/>
                      </a:lnTo>
                      <a:lnTo>
                        <a:pt x="47" y="95"/>
                      </a:lnTo>
                      <a:lnTo>
                        <a:pt x="46" y="95"/>
                      </a:lnTo>
                      <a:lnTo>
                        <a:pt x="43" y="97"/>
                      </a:lnTo>
                      <a:lnTo>
                        <a:pt x="42" y="95"/>
                      </a:lnTo>
                      <a:lnTo>
                        <a:pt x="41" y="95"/>
                      </a:lnTo>
                      <a:lnTo>
                        <a:pt x="38" y="97"/>
                      </a:lnTo>
                      <a:lnTo>
                        <a:pt x="38" y="98"/>
                      </a:lnTo>
                      <a:lnTo>
                        <a:pt x="43" y="99"/>
                      </a:lnTo>
                      <a:lnTo>
                        <a:pt x="46" y="101"/>
                      </a:lnTo>
                      <a:lnTo>
                        <a:pt x="46" y="102"/>
                      </a:lnTo>
                      <a:lnTo>
                        <a:pt x="45" y="104"/>
                      </a:lnTo>
                      <a:lnTo>
                        <a:pt x="42" y="104"/>
                      </a:lnTo>
                      <a:lnTo>
                        <a:pt x="42" y="105"/>
                      </a:lnTo>
                      <a:lnTo>
                        <a:pt x="41" y="106"/>
                      </a:lnTo>
                      <a:lnTo>
                        <a:pt x="38" y="106"/>
                      </a:lnTo>
                      <a:lnTo>
                        <a:pt x="37" y="106"/>
                      </a:lnTo>
                      <a:lnTo>
                        <a:pt x="35" y="106"/>
                      </a:lnTo>
                      <a:lnTo>
                        <a:pt x="35" y="108"/>
                      </a:lnTo>
                      <a:lnTo>
                        <a:pt x="37" y="108"/>
                      </a:lnTo>
                      <a:lnTo>
                        <a:pt x="38" y="108"/>
                      </a:lnTo>
                      <a:lnTo>
                        <a:pt x="41" y="109"/>
                      </a:lnTo>
                      <a:lnTo>
                        <a:pt x="42" y="110"/>
                      </a:lnTo>
                      <a:lnTo>
                        <a:pt x="45" y="109"/>
                      </a:lnTo>
                      <a:lnTo>
                        <a:pt x="46" y="109"/>
                      </a:lnTo>
                      <a:lnTo>
                        <a:pt x="49" y="109"/>
                      </a:lnTo>
                      <a:lnTo>
                        <a:pt x="51" y="108"/>
                      </a:lnTo>
                      <a:lnTo>
                        <a:pt x="53" y="108"/>
                      </a:lnTo>
                      <a:lnTo>
                        <a:pt x="54" y="106"/>
                      </a:lnTo>
                      <a:lnTo>
                        <a:pt x="56" y="108"/>
                      </a:lnTo>
                      <a:lnTo>
                        <a:pt x="57" y="109"/>
                      </a:lnTo>
                      <a:lnTo>
                        <a:pt x="60" y="108"/>
                      </a:lnTo>
                      <a:lnTo>
                        <a:pt x="61" y="108"/>
                      </a:lnTo>
                      <a:lnTo>
                        <a:pt x="64" y="108"/>
                      </a:lnTo>
                      <a:lnTo>
                        <a:pt x="64" y="106"/>
                      </a:lnTo>
                      <a:lnTo>
                        <a:pt x="62" y="105"/>
                      </a:lnTo>
                      <a:lnTo>
                        <a:pt x="58" y="104"/>
                      </a:lnTo>
                      <a:lnTo>
                        <a:pt x="57" y="104"/>
                      </a:lnTo>
                      <a:lnTo>
                        <a:pt x="58" y="102"/>
                      </a:lnTo>
                      <a:lnTo>
                        <a:pt x="61" y="101"/>
                      </a:lnTo>
                      <a:lnTo>
                        <a:pt x="62" y="102"/>
                      </a:lnTo>
                      <a:lnTo>
                        <a:pt x="66" y="104"/>
                      </a:lnTo>
                      <a:lnTo>
                        <a:pt x="69" y="104"/>
                      </a:lnTo>
                      <a:lnTo>
                        <a:pt x="70" y="104"/>
                      </a:lnTo>
                      <a:lnTo>
                        <a:pt x="70" y="105"/>
                      </a:lnTo>
                      <a:lnTo>
                        <a:pt x="72" y="105"/>
                      </a:lnTo>
                      <a:lnTo>
                        <a:pt x="73" y="105"/>
                      </a:lnTo>
                      <a:lnTo>
                        <a:pt x="73" y="104"/>
                      </a:lnTo>
                      <a:lnTo>
                        <a:pt x="72" y="102"/>
                      </a:lnTo>
                      <a:lnTo>
                        <a:pt x="70" y="101"/>
                      </a:lnTo>
                      <a:lnTo>
                        <a:pt x="72" y="101"/>
                      </a:lnTo>
                      <a:lnTo>
                        <a:pt x="73" y="101"/>
                      </a:lnTo>
                      <a:lnTo>
                        <a:pt x="74" y="101"/>
                      </a:lnTo>
                      <a:lnTo>
                        <a:pt x="76" y="102"/>
                      </a:lnTo>
                      <a:lnTo>
                        <a:pt x="77" y="104"/>
                      </a:lnTo>
                      <a:lnTo>
                        <a:pt x="78" y="104"/>
                      </a:lnTo>
                      <a:lnTo>
                        <a:pt x="80" y="102"/>
                      </a:lnTo>
                      <a:lnTo>
                        <a:pt x="80" y="101"/>
                      </a:lnTo>
                      <a:lnTo>
                        <a:pt x="81" y="101"/>
                      </a:lnTo>
                      <a:lnTo>
                        <a:pt x="82" y="102"/>
                      </a:lnTo>
                      <a:lnTo>
                        <a:pt x="84" y="104"/>
                      </a:lnTo>
                      <a:lnTo>
                        <a:pt x="82" y="104"/>
                      </a:lnTo>
                      <a:lnTo>
                        <a:pt x="81" y="105"/>
                      </a:lnTo>
                      <a:lnTo>
                        <a:pt x="82" y="105"/>
                      </a:lnTo>
                      <a:lnTo>
                        <a:pt x="85" y="105"/>
                      </a:lnTo>
                      <a:lnTo>
                        <a:pt x="88" y="106"/>
                      </a:lnTo>
                      <a:lnTo>
                        <a:pt x="91" y="108"/>
                      </a:lnTo>
                      <a:lnTo>
                        <a:pt x="92" y="106"/>
                      </a:lnTo>
                      <a:lnTo>
                        <a:pt x="93" y="106"/>
                      </a:lnTo>
                      <a:lnTo>
                        <a:pt x="93" y="105"/>
                      </a:lnTo>
                      <a:lnTo>
                        <a:pt x="95" y="105"/>
                      </a:lnTo>
                      <a:lnTo>
                        <a:pt x="95" y="104"/>
                      </a:lnTo>
                      <a:lnTo>
                        <a:pt x="96" y="104"/>
                      </a:lnTo>
                      <a:lnTo>
                        <a:pt x="97" y="104"/>
                      </a:lnTo>
                      <a:lnTo>
                        <a:pt x="99" y="105"/>
                      </a:lnTo>
                      <a:lnTo>
                        <a:pt x="100" y="104"/>
                      </a:lnTo>
                      <a:lnTo>
                        <a:pt x="97" y="101"/>
                      </a:lnTo>
                      <a:lnTo>
                        <a:pt x="95" y="101"/>
                      </a:lnTo>
                      <a:lnTo>
                        <a:pt x="92" y="101"/>
                      </a:lnTo>
                      <a:lnTo>
                        <a:pt x="91" y="99"/>
                      </a:lnTo>
                      <a:lnTo>
                        <a:pt x="95" y="97"/>
                      </a:lnTo>
                      <a:lnTo>
                        <a:pt x="96" y="97"/>
                      </a:lnTo>
                      <a:lnTo>
                        <a:pt x="96" y="95"/>
                      </a:lnTo>
                      <a:lnTo>
                        <a:pt x="96" y="94"/>
                      </a:lnTo>
                      <a:lnTo>
                        <a:pt x="96" y="93"/>
                      </a:lnTo>
                      <a:lnTo>
                        <a:pt x="96" y="91"/>
                      </a:lnTo>
                      <a:lnTo>
                        <a:pt x="95" y="91"/>
                      </a:lnTo>
                      <a:lnTo>
                        <a:pt x="96" y="90"/>
                      </a:lnTo>
                      <a:lnTo>
                        <a:pt x="97" y="91"/>
                      </a:lnTo>
                      <a:lnTo>
                        <a:pt x="99" y="91"/>
                      </a:lnTo>
                      <a:lnTo>
                        <a:pt x="100" y="91"/>
                      </a:lnTo>
                      <a:lnTo>
                        <a:pt x="100" y="90"/>
                      </a:lnTo>
                      <a:lnTo>
                        <a:pt x="101" y="89"/>
                      </a:lnTo>
                      <a:lnTo>
                        <a:pt x="100" y="87"/>
                      </a:lnTo>
                      <a:lnTo>
                        <a:pt x="97" y="86"/>
                      </a:lnTo>
                      <a:lnTo>
                        <a:pt x="96" y="85"/>
                      </a:lnTo>
                      <a:lnTo>
                        <a:pt x="95" y="85"/>
                      </a:lnTo>
                      <a:lnTo>
                        <a:pt x="92" y="85"/>
                      </a:lnTo>
                      <a:lnTo>
                        <a:pt x="91" y="85"/>
                      </a:lnTo>
                      <a:lnTo>
                        <a:pt x="89" y="83"/>
                      </a:lnTo>
                      <a:lnTo>
                        <a:pt x="88" y="81"/>
                      </a:lnTo>
                      <a:lnTo>
                        <a:pt x="88" y="79"/>
                      </a:lnTo>
                      <a:lnTo>
                        <a:pt x="88" y="78"/>
                      </a:lnTo>
                      <a:lnTo>
                        <a:pt x="89" y="75"/>
                      </a:lnTo>
                      <a:lnTo>
                        <a:pt x="91" y="74"/>
                      </a:lnTo>
                      <a:lnTo>
                        <a:pt x="92" y="72"/>
                      </a:lnTo>
                      <a:lnTo>
                        <a:pt x="92" y="71"/>
                      </a:lnTo>
                      <a:lnTo>
                        <a:pt x="89" y="70"/>
                      </a:lnTo>
                      <a:lnTo>
                        <a:pt x="87" y="67"/>
                      </a:lnTo>
                      <a:lnTo>
                        <a:pt x="85" y="67"/>
                      </a:lnTo>
                      <a:lnTo>
                        <a:pt x="84" y="68"/>
                      </a:lnTo>
                      <a:lnTo>
                        <a:pt x="82" y="70"/>
                      </a:lnTo>
                      <a:lnTo>
                        <a:pt x="80" y="71"/>
                      </a:lnTo>
                      <a:lnTo>
                        <a:pt x="78" y="72"/>
                      </a:lnTo>
                      <a:lnTo>
                        <a:pt x="77" y="74"/>
                      </a:lnTo>
                      <a:lnTo>
                        <a:pt x="77" y="75"/>
                      </a:lnTo>
                      <a:lnTo>
                        <a:pt x="80" y="74"/>
                      </a:lnTo>
                      <a:lnTo>
                        <a:pt x="81" y="74"/>
                      </a:lnTo>
                      <a:lnTo>
                        <a:pt x="82" y="74"/>
                      </a:lnTo>
                      <a:lnTo>
                        <a:pt x="81" y="75"/>
                      </a:lnTo>
                      <a:lnTo>
                        <a:pt x="80" y="77"/>
                      </a:lnTo>
                      <a:lnTo>
                        <a:pt x="80" y="78"/>
                      </a:lnTo>
                      <a:lnTo>
                        <a:pt x="81" y="78"/>
                      </a:lnTo>
                      <a:lnTo>
                        <a:pt x="84" y="77"/>
                      </a:lnTo>
                      <a:lnTo>
                        <a:pt x="85" y="78"/>
                      </a:lnTo>
                      <a:lnTo>
                        <a:pt x="85" y="79"/>
                      </a:lnTo>
                      <a:lnTo>
                        <a:pt x="84" y="81"/>
                      </a:lnTo>
                      <a:lnTo>
                        <a:pt x="82" y="79"/>
                      </a:lnTo>
                      <a:lnTo>
                        <a:pt x="80" y="83"/>
                      </a:lnTo>
                      <a:lnTo>
                        <a:pt x="78" y="85"/>
                      </a:lnTo>
                      <a:lnTo>
                        <a:pt x="76" y="86"/>
                      </a:lnTo>
                      <a:lnTo>
                        <a:pt x="73" y="87"/>
                      </a:lnTo>
                      <a:lnTo>
                        <a:pt x="70" y="87"/>
                      </a:lnTo>
                      <a:lnTo>
                        <a:pt x="69" y="89"/>
                      </a:lnTo>
                      <a:lnTo>
                        <a:pt x="68" y="90"/>
                      </a:lnTo>
                      <a:lnTo>
                        <a:pt x="66" y="90"/>
                      </a:lnTo>
                      <a:lnTo>
                        <a:pt x="66" y="89"/>
                      </a:lnTo>
                      <a:lnTo>
                        <a:pt x="64" y="90"/>
                      </a:lnTo>
                      <a:lnTo>
                        <a:pt x="62" y="89"/>
                      </a:lnTo>
                      <a:lnTo>
                        <a:pt x="65" y="87"/>
                      </a:lnTo>
                      <a:lnTo>
                        <a:pt x="68" y="85"/>
                      </a:lnTo>
                      <a:lnTo>
                        <a:pt x="70" y="82"/>
                      </a:lnTo>
                      <a:lnTo>
                        <a:pt x="70" y="81"/>
                      </a:lnTo>
                      <a:lnTo>
                        <a:pt x="70" y="79"/>
                      </a:lnTo>
                      <a:lnTo>
                        <a:pt x="68" y="81"/>
                      </a:lnTo>
                      <a:lnTo>
                        <a:pt x="66" y="81"/>
                      </a:lnTo>
                      <a:lnTo>
                        <a:pt x="65" y="81"/>
                      </a:lnTo>
                      <a:lnTo>
                        <a:pt x="64" y="81"/>
                      </a:lnTo>
                      <a:lnTo>
                        <a:pt x="64" y="82"/>
                      </a:lnTo>
                      <a:lnTo>
                        <a:pt x="62" y="82"/>
                      </a:lnTo>
                      <a:lnTo>
                        <a:pt x="61" y="82"/>
                      </a:lnTo>
                      <a:lnTo>
                        <a:pt x="60" y="82"/>
                      </a:lnTo>
                      <a:lnTo>
                        <a:pt x="60" y="81"/>
                      </a:lnTo>
                      <a:lnTo>
                        <a:pt x="58" y="81"/>
                      </a:lnTo>
                      <a:lnTo>
                        <a:pt x="57" y="81"/>
                      </a:lnTo>
                      <a:lnTo>
                        <a:pt x="56" y="79"/>
                      </a:lnTo>
                      <a:lnTo>
                        <a:pt x="57" y="79"/>
                      </a:lnTo>
                      <a:lnTo>
                        <a:pt x="58" y="79"/>
                      </a:lnTo>
                      <a:lnTo>
                        <a:pt x="60" y="79"/>
                      </a:lnTo>
                      <a:lnTo>
                        <a:pt x="60" y="78"/>
                      </a:lnTo>
                      <a:lnTo>
                        <a:pt x="60" y="77"/>
                      </a:lnTo>
                      <a:lnTo>
                        <a:pt x="62" y="77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2"/>
                      </a:lnTo>
                      <a:lnTo>
                        <a:pt x="62" y="71"/>
                      </a:lnTo>
                      <a:lnTo>
                        <a:pt x="64" y="70"/>
                      </a:lnTo>
                      <a:lnTo>
                        <a:pt x="65" y="67"/>
                      </a:lnTo>
                      <a:lnTo>
                        <a:pt x="65" y="66"/>
                      </a:lnTo>
                      <a:lnTo>
                        <a:pt x="62" y="66"/>
                      </a:ln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4" y="62"/>
                      </a:lnTo>
                      <a:lnTo>
                        <a:pt x="60" y="60"/>
                      </a:lnTo>
                      <a:lnTo>
                        <a:pt x="57" y="59"/>
                      </a:lnTo>
                      <a:lnTo>
                        <a:pt x="56" y="56"/>
                      </a:lnTo>
                      <a:lnTo>
                        <a:pt x="54" y="54"/>
                      </a:lnTo>
                      <a:lnTo>
                        <a:pt x="53" y="52"/>
                      </a:lnTo>
                      <a:lnTo>
                        <a:pt x="49" y="51"/>
                      </a:lnTo>
                      <a:lnTo>
                        <a:pt x="49" y="49"/>
                      </a:lnTo>
                      <a:lnTo>
                        <a:pt x="49" y="48"/>
                      </a:lnTo>
                      <a:lnTo>
                        <a:pt x="50" y="45"/>
                      </a:lnTo>
                      <a:lnTo>
                        <a:pt x="53" y="45"/>
                      </a:lnTo>
                      <a:lnTo>
                        <a:pt x="54" y="43"/>
                      </a:lnTo>
                      <a:lnTo>
                        <a:pt x="56" y="40"/>
                      </a:lnTo>
                      <a:lnTo>
                        <a:pt x="56" y="39"/>
                      </a:lnTo>
                      <a:lnTo>
                        <a:pt x="57" y="36"/>
                      </a:lnTo>
                      <a:lnTo>
                        <a:pt x="57" y="32"/>
                      </a:lnTo>
                      <a:lnTo>
                        <a:pt x="58" y="31"/>
                      </a:lnTo>
                      <a:lnTo>
                        <a:pt x="60" y="29"/>
                      </a:lnTo>
                      <a:lnTo>
                        <a:pt x="61" y="25"/>
                      </a:lnTo>
                      <a:lnTo>
                        <a:pt x="62" y="25"/>
                      </a:lnTo>
                      <a:lnTo>
                        <a:pt x="64" y="25"/>
                      </a:lnTo>
                      <a:lnTo>
                        <a:pt x="62" y="24"/>
                      </a:lnTo>
                      <a:lnTo>
                        <a:pt x="61" y="24"/>
                      </a:lnTo>
                      <a:lnTo>
                        <a:pt x="64" y="21"/>
                      </a:lnTo>
                      <a:lnTo>
                        <a:pt x="62" y="21"/>
                      </a:lnTo>
                      <a:lnTo>
                        <a:pt x="58" y="21"/>
                      </a:lnTo>
                      <a:lnTo>
                        <a:pt x="56" y="21"/>
                      </a:lnTo>
                      <a:lnTo>
                        <a:pt x="51" y="22"/>
                      </a:lnTo>
                      <a:lnTo>
                        <a:pt x="49" y="22"/>
                      </a:lnTo>
                      <a:lnTo>
                        <a:pt x="47" y="21"/>
                      </a:lnTo>
                      <a:lnTo>
                        <a:pt x="46" y="20"/>
                      </a:lnTo>
                      <a:lnTo>
                        <a:pt x="49" y="18"/>
                      </a:lnTo>
                      <a:lnTo>
                        <a:pt x="49" y="16"/>
                      </a:lnTo>
                      <a:lnTo>
                        <a:pt x="50" y="13"/>
                      </a:lnTo>
                      <a:lnTo>
                        <a:pt x="47" y="14"/>
                      </a:lnTo>
                      <a:lnTo>
                        <a:pt x="45" y="13"/>
                      </a:lnTo>
                      <a:lnTo>
                        <a:pt x="43" y="13"/>
                      </a:lnTo>
                      <a:lnTo>
                        <a:pt x="42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8"/>
                      </a:lnTo>
                      <a:lnTo>
                        <a:pt x="42" y="4"/>
                      </a:lnTo>
                      <a:lnTo>
                        <a:pt x="43" y="1"/>
                      </a:lnTo>
                      <a:lnTo>
                        <a:pt x="42" y="0"/>
                      </a:lnTo>
                      <a:lnTo>
                        <a:pt x="42" y="1"/>
                      </a:lnTo>
                      <a:lnTo>
                        <a:pt x="41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5" y="5"/>
                      </a:lnTo>
                      <a:lnTo>
                        <a:pt x="35" y="6"/>
                      </a:lnTo>
                      <a:lnTo>
                        <a:pt x="35" y="8"/>
                      </a:lnTo>
                      <a:lnTo>
                        <a:pt x="37" y="9"/>
                      </a:lnTo>
                      <a:lnTo>
                        <a:pt x="37" y="10"/>
                      </a:lnTo>
                      <a:lnTo>
                        <a:pt x="34" y="12"/>
                      </a:lnTo>
                      <a:lnTo>
                        <a:pt x="31" y="13"/>
                      </a:lnTo>
                      <a:lnTo>
                        <a:pt x="29" y="14"/>
                      </a:lnTo>
                      <a:lnTo>
                        <a:pt x="24" y="16"/>
                      </a:lnTo>
                      <a:lnTo>
                        <a:pt x="20" y="17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5" y="20"/>
                      </a:lnTo>
                      <a:lnTo>
                        <a:pt x="15" y="22"/>
                      </a:lnTo>
                      <a:lnTo>
                        <a:pt x="15" y="25"/>
                      </a:lnTo>
                      <a:lnTo>
                        <a:pt x="16" y="28"/>
                      </a:lnTo>
                      <a:lnTo>
                        <a:pt x="18" y="29"/>
                      </a:lnTo>
                      <a:lnTo>
                        <a:pt x="18" y="32"/>
                      </a:lnTo>
                      <a:lnTo>
                        <a:pt x="18" y="35"/>
                      </a:lnTo>
                      <a:lnTo>
                        <a:pt x="18" y="36"/>
                      </a:lnTo>
                      <a:lnTo>
                        <a:pt x="20" y="37"/>
                      </a:lnTo>
                      <a:lnTo>
                        <a:pt x="20" y="39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18" y="45"/>
                      </a:lnTo>
                      <a:lnTo>
                        <a:pt x="15" y="48"/>
                      </a:lnTo>
                      <a:lnTo>
                        <a:pt x="14" y="49"/>
                      </a:lnTo>
                      <a:lnTo>
                        <a:pt x="12" y="49"/>
                      </a:lnTo>
                      <a:lnTo>
                        <a:pt x="11" y="49"/>
                      </a:lnTo>
                      <a:lnTo>
                        <a:pt x="11" y="48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8" y="49"/>
                      </a:lnTo>
                      <a:lnTo>
                        <a:pt x="7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5"/>
                      </a:lnTo>
                      <a:lnTo>
                        <a:pt x="10" y="44"/>
                      </a:lnTo>
                      <a:lnTo>
                        <a:pt x="12" y="44"/>
                      </a:lnTo>
                      <a:lnTo>
                        <a:pt x="14" y="43"/>
                      </a:lnTo>
                      <a:lnTo>
                        <a:pt x="15" y="41"/>
                      </a:lnTo>
                      <a:lnTo>
                        <a:pt x="18" y="40"/>
                      </a:lnTo>
                      <a:lnTo>
                        <a:pt x="19" y="40"/>
                      </a:lnTo>
                      <a:lnTo>
                        <a:pt x="18" y="39"/>
                      </a:lnTo>
                      <a:lnTo>
                        <a:pt x="16" y="37"/>
                      </a:lnTo>
                      <a:lnTo>
                        <a:pt x="15" y="37"/>
                      </a:lnTo>
                      <a:lnTo>
                        <a:pt x="16" y="37"/>
                      </a:lnTo>
                      <a:lnTo>
                        <a:pt x="16" y="36"/>
                      </a:lnTo>
                      <a:lnTo>
                        <a:pt x="12" y="3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0" name="Freeform 34"/>
                <p:cNvSpPr>
                  <a:spLocks/>
                </p:cNvSpPr>
                <p:nvPr/>
              </p:nvSpPr>
              <p:spPr bwMode="auto">
                <a:xfrm>
                  <a:off x="1735" y="2170"/>
                  <a:ext cx="23" cy="10"/>
                </a:xfrm>
                <a:custGeom>
                  <a:avLst/>
                  <a:gdLst>
                    <a:gd name="T0" fmla="*/ 11 w 23"/>
                    <a:gd name="T1" fmla="*/ 7 h 10"/>
                    <a:gd name="T2" fmla="*/ 12 w 23"/>
                    <a:gd name="T3" fmla="*/ 6 h 10"/>
                    <a:gd name="T4" fmla="*/ 15 w 23"/>
                    <a:gd name="T5" fmla="*/ 6 h 10"/>
                    <a:gd name="T6" fmla="*/ 16 w 23"/>
                    <a:gd name="T7" fmla="*/ 6 h 10"/>
                    <a:gd name="T8" fmla="*/ 19 w 23"/>
                    <a:gd name="T9" fmla="*/ 5 h 10"/>
                    <a:gd name="T10" fmla="*/ 20 w 23"/>
                    <a:gd name="T11" fmla="*/ 6 h 10"/>
                    <a:gd name="T12" fmla="*/ 23 w 23"/>
                    <a:gd name="T13" fmla="*/ 6 h 10"/>
                    <a:gd name="T14" fmla="*/ 23 w 23"/>
                    <a:gd name="T15" fmla="*/ 5 h 10"/>
                    <a:gd name="T16" fmla="*/ 18 w 23"/>
                    <a:gd name="T17" fmla="*/ 3 h 10"/>
                    <a:gd name="T18" fmla="*/ 14 w 23"/>
                    <a:gd name="T19" fmla="*/ 2 h 10"/>
                    <a:gd name="T20" fmla="*/ 12 w 23"/>
                    <a:gd name="T21" fmla="*/ 2 h 10"/>
                    <a:gd name="T22" fmla="*/ 10 w 23"/>
                    <a:gd name="T23" fmla="*/ 0 h 10"/>
                    <a:gd name="T24" fmla="*/ 7 w 23"/>
                    <a:gd name="T25" fmla="*/ 2 h 10"/>
                    <a:gd name="T26" fmla="*/ 6 w 23"/>
                    <a:gd name="T27" fmla="*/ 3 h 10"/>
                    <a:gd name="T28" fmla="*/ 2 w 23"/>
                    <a:gd name="T29" fmla="*/ 6 h 10"/>
                    <a:gd name="T30" fmla="*/ 0 w 23"/>
                    <a:gd name="T31" fmla="*/ 7 h 10"/>
                    <a:gd name="T32" fmla="*/ 0 w 23"/>
                    <a:gd name="T33" fmla="*/ 9 h 10"/>
                    <a:gd name="T34" fmla="*/ 4 w 23"/>
                    <a:gd name="T35" fmla="*/ 10 h 10"/>
                    <a:gd name="T36" fmla="*/ 7 w 23"/>
                    <a:gd name="T37" fmla="*/ 9 h 10"/>
                    <a:gd name="T38" fmla="*/ 10 w 23"/>
                    <a:gd name="T39" fmla="*/ 9 h 10"/>
                    <a:gd name="T40" fmla="*/ 11 w 23"/>
                    <a:gd name="T41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10">
                      <a:moveTo>
                        <a:pt x="11" y="7"/>
                      </a:moveTo>
                      <a:lnTo>
                        <a:pt x="12" y="6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9" y="5"/>
                      </a:lnTo>
                      <a:lnTo>
                        <a:pt x="20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4" y="10"/>
                      </a:lnTo>
                      <a:lnTo>
                        <a:pt x="7" y="9"/>
                      </a:lnTo>
                      <a:lnTo>
                        <a:pt x="10" y="9"/>
                      </a:lnTo>
                      <a:lnTo>
                        <a:pt x="11" y="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1" name="Freeform 35"/>
                <p:cNvSpPr>
                  <a:spLocks/>
                </p:cNvSpPr>
                <p:nvPr/>
              </p:nvSpPr>
              <p:spPr bwMode="auto">
                <a:xfrm>
                  <a:off x="1877" y="2191"/>
                  <a:ext cx="51" cy="67"/>
                </a:xfrm>
                <a:custGeom>
                  <a:avLst/>
                  <a:gdLst>
                    <a:gd name="T0" fmla="*/ 28 w 51"/>
                    <a:gd name="T1" fmla="*/ 59 h 67"/>
                    <a:gd name="T2" fmla="*/ 27 w 51"/>
                    <a:gd name="T3" fmla="*/ 52 h 67"/>
                    <a:gd name="T4" fmla="*/ 23 w 51"/>
                    <a:gd name="T5" fmla="*/ 48 h 67"/>
                    <a:gd name="T6" fmla="*/ 19 w 51"/>
                    <a:gd name="T7" fmla="*/ 46 h 67"/>
                    <a:gd name="T8" fmla="*/ 19 w 51"/>
                    <a:gd name="T9" fmla="*/ 39 h 67"/>
                    <a:gd name="T10" fmla="*/ 16 w 51"/>
                    <a:gd name="T11" fmla="*/ 28 h 67"/>
                    <a:gd name="T12" fmla="*/ 17 w 51"/>
                    <a:gd name="T13" fmla="*/ 23 h 67"/>
                    <a:gd name="T14" fmla="*/ 13 w 51"/>
                    <a:gd name="T15" fmla="*/ 19 h 67"/>
                    <a:gd name="T16" fmla="*/ 12 w 51"/>
                    <a:gd name="T17" fmla="*/ 12 h 67"/>
                    <a:gd name="T18" fmla="*/ 8 w 51"/>
                    <a:gd name="T19" fmla="*/ 15 h 67"/>
                    <a:gd name="T20" fmla="*/ 1 w 51"/>
                    <a:gd name="T21" fmla="*/ 16 h 67"/>
                    <a:gd name="T22" fmla="*/ 0 w 51"/>
                    <a:gd name="T23" fmla="*/ 21 h 67"/>
                    <a:gd name="T24" fmla="*/ 3 w 51"/>
                    <a:gd name="T25" fmla="*/ 32 h 67"/>
                    <a:gd name="T26" fmla="*/ 1 w 51"/>
                    <a:gd name="T27" fmla="*/ 40 h 67"/>
                    <a:gd name="T28" fmla="*/ 4 w 51"/>
                    <a:gd name="T29" fmla="*/ 46 h 67"/>
                    <a:gd name="T30" fmla="*/ 12 w 51"/>
                    <a:gd name="T31" fmla="*/ 55 h 67"/>
                    <a:gd name="T32" fmla="*/ 20 w 51"/>
                    <a:gd name="T33" fmla="*/ 56 h 67"/>
                    <a:gd name="T34" fmla="*/ 17 w 51"/>
                    <a:gd name="T35" fmla="*/ 58 h 67"/>
                    <a:gd name="T36" fmla="*/ 28 w 51"/>
                    <a:gd name="T37" fmla="*/ 63 h 67"/>
                    <a:gd name="T38" fmla="*/ 34 w 51"/>
                    <a:gd name="T39" fmla="*/ 66 h 67"/>
                    <a:gd name="T40" fmla="*/ 47 w 51"/>
                    <a:gd name="T41" fmla="*/ 65 h 67"/>
                    <a:gd name="T42" fmla="*/ 50 w 51"/>
                    <a:gd name="T43" fmla="*/ 60 h 67"/>
                    <a:gd name="T44" fmla="*/ 51 w 51"/>
                    <a:gd name="T45" fmla="*/ 54 h 67"/>
                    <a:gd name="T46" fmla="*/ 50 w 51"/>
                    <a:gd name="T47" fmla="*/ 50 h 67"/>
                    <a:gd name="T48" fmla="*/ 44 w 51"/>
                    <a:gd name="T49" fmla="*/ 46 h 67"/>
                    <a:gd name="T50" fmla="*/ 42 w 51"/>
                    <a:gd name="T51" fmla="*/ 33 h 67"/>
                    <a:gd name="T52" fmla="*/ 40 w 51"/>
                    <a:gd name="T53" fmla="*/ 21 h 67"/>
                    <a:gd name="T54" fmla="*/ 35 w 51"/>
                    <a:gd name="T55" fmla="*/ 9 h 67"/>
                    <a:gd name="T56" fmla="*/ 36 w 51"/>
                    <a:gd name="T57" fmla="*/ 5 h 67"/>
                    <a:gd name="T58" fmla="*/ 35 w 51"/>
                    <a:gd name="T59" fmla="*/ 0 h 67"/>
                    <a:gd name="T60" fmla="*/ 5 w 51"/>
                    <a:gd name="T61" fmla="*/ 8 h 67"/>
                    <a:gd name="T62" fmla="*/ 4 w 51"/>
                    <a:gd name="T63" fmla="*/ 15 h 67"/>
                    <a:gd name="T64" fmla="*/ 7 w 51"/>
                    <a:gd name="T65" fmla="*/ 12 h 67"/>
                    <a:gd name="T66" fmla="*/ 12 w 51"/>
                    <a:gd name="T67" fmla="*/ 9 h 67"/>
                    <a:gd name="T68" fmla="*/ 19 w 51"/>
                    <a:gd name="T69" fmla="*/ 13 h 67"/>
                    <a:gd name="T70" fmla="*/ 23 w 51"/>
                    <a:gd name="T71" fmla="*/ 23 h 67"/>
                    <a:gd name="T72" fmla="*/ 30 w 51"/>
                    <a:gd name="T73" fmla="*/ 32 h 67"/>
                    <a:gd name="T74" fmla="*/ 36 w 51"/>
                    <a:gd name="T75" fmla="*/ 35 h 67"/>
                    <a:gd name="T76" fmla="*/ 35 w 51"/>
                    <a:gd name="T77" fmla="*/ 39 h 67"/>
                    <a:gd name="T78" fmla="*/ 32 w 51"/>
                    <a:gd name="T79" fmla="*/ 36 h 67"/>
                    <a:gd name="T80" fmla="*/ 27 w 51"/>
                    <a:gd name="T81" fmla="*/ 36 h 67"/>
                    <a:gd name="T82" fmla="*/ 28 w 51"/>
                    <a:gd name="T83" fmla="*/ 42 h 67"/>
                    <a:gd name="T84" fmla="*/ 36 w 51"/>
                    <a:gd name="T85" fmla="*/ 50 h 67"/>
                    <a:gd name="T86" fmla="*/ 32 w 51"/>
                    <a:gd name="T87" fmla="*/ 56 h 67"/>
                    <a:gd name="T88" fmla="*/ 30 w 51"/>
                    <a:gd name="T89" fmla="*/ 6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1" h="67">
                      <a:moveTo>
                        <a:pt x="28" y="60"/>
                      </a:moveTo>
                      <a:lnTo>
                        <a:pt x="28" y="59"/>
                      </a:lnTo>
                      <a:lnTo>
                        <a:pt x="27" y="58"/>
                      </a:lnTo>
                      <a:lnTo>
                        <a:pt x="27" y="52"/>
                      </a:lnTo>
                      <a:lnTo>
                        <a:pt x="26" y="48"/>
                      </a:lnTo>
                      <a:lnTo>
                        <a:pt x="23" y="48"/>
                      </a:lnTo>
                      <a:lnTo>
                        <a:pt x="20" y="47"/>
                      </a:lnTo>
                      <a:lnTo>
                        <a:pt x="19" y="46"/>
                      </a:lnTo>
                      <a:lnTo>
                        <a:pt x="21" y="40"/>
                      </a:lnTo>
                      <a:lnTo>
                        <a:pt x="19" y="39"/>
                      </a:lnTo>
                      <a:lnTo>
                        <a:pt x="19" y="36"/>
                      </a:lnTo>
                      <a:lnTo>
                        <a:pt x="16" y="28"/>
                      </a:lnTo>
                      <a:lnTo>
                        <a:pt x="19" y="25"/>
                      </a:lnTo>
                      <a:lnTo>
                        <a:pt x="17" y="23"/>
                      </a:lnTo>
                      <a:lnTo>
                        <a:pt x="16" y="21"/>
                      </a:lnTo>
                      <a:lnTo>
                        <a:pt x="13" y="19"/>
                      </a:lnTo>
                      <a:lnTo>
                        <a:pt x="12" y="15"/>
                      </a:lnTo>
                      <a:lnTo>
                        <a:pt x="12" y="12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5" y="16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5"/>
                      </a:lnTo>
                      <a:lnTo>
                        <a:pt x="3" y="32"/>
                      </a:lnTo>
                      <a:lnTo>
                        <a:pt x="0" y="39"/>
                      </a:lnTo>
                      <a:lnTo>
                        <a:pt x="1" y="40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5" y="48"/>
                      </a:lnTo>
                      <a:lnTo>
                        <a:pt x="12" y="55"/>
                      </a:lnTo>
                      <a:lnTo>
                        <a:pt x="16" y="55"/>
                      </a:lnTo>
                      <a:lnTo>
                        <a:pt x="20" y="56"/>
                      </a:lnTo>
                      <a:lnTo>
                        <a:pt x="20" y="58"/>
                      </a:lnTo>
                      <a:lnTo>
                        <a:pt x="17" y="58"/>
                      </a:lnTo>
                      <a:lnTo>
                        <a:pt x="27" y="62"/>
                      </a:lnTo>
                      <a:lnTo>
                        <a:pt x="28" y="63"/>
                      </a:lnTo>
                      <a:lnTo>
                        <a:pt x="32" y="63"/>
                      </a:lnTo>
                      <a:lnTo>
                        <a:pt x="34" y="66"/>
                      </a:lnTo>
                      <a:lnTo>
                        <a:pt x="39" y="67"/>
                      </a:lnTo>
                      <a:lnTo>
                        <a:pt x="47" y="65"/>
                      </a:lnTo>
                      <a:lnTo>
                        <a:pt x="51" y="62"/>
                      </a:lnTo>
                      <a:lnTo>
                        <a:pt x="50" y="60"/>
                      </a:lnTo>
                      <a:lnTo>
                        <a:pt x="50" y="58"/>
                      </a:lnTo>
                      <a:lnTo>
                        <a:pt x="51" y="54"/>
                      </a:lnTo>
                      <a:lnTo>
                        <a:pt x="51" y="51"/>
                      </a:lnTo>
                      <a:lnTo>
                        <a:pt x="50" y="50"/>
                      </a:lnTo>
                      <a:lnTo>
                        <a:pt x="47" y="48"/>
                      </a:lnTo>
                      <a:lnTo>
                        <a:pt x="44" y="46"/>
                      </a:lnTo>
                      <a:lnTo>
                        <a:pt x="42" y="39"/>
                      </a:lnTo>
                      <a:lnTo>
                        <a:pt x="42" y="33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35" y="12"/>
                      </a:lnTo>
                      <a:lnTo>
                        <a:pt x="35" y="9"/>
                      </a:lnTo>
                      <a:lnTo>
                        <a:pt x="35" y="8"/>
                      </a:lnTo>
                      <a:lnTo>
                        <a:pt x="36" y="5"/>
                      </a:lnTo>
                      <a:lnTo>
                        <a:pt x="40" y="2"/>
                      </a:ln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5" y="8"/>
                      </a:lnTo>
                      <a:lnTo>
                        <a:pt x="1" y="12"/>
                      </a:lnTo>
                      <a:lnTo>
                        <a:pt x="4" y="15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8" y="11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9" y="13"/>
                      </a:lnTo>
                      <a:lnTo>
                        <a:pt x="21" y="17"/>
                      </a:lnTo>
                      <a:lnTo>
                        <a:pt x="23" y="23"/>
                      </a:lnTo>
                      <a:lnTo>
                        <a:pt x="27" y="25"/>
                      </a:lnTo>
                      <a:lnTo>
                        <a:pt x="30" y="32"/>
                      </a:lnTo>
                      <a:lnTo>
                        <a:pt x="34" y="32"/>
                      </a:lnTo>
                      <a:lnTo>
                        <a:pt x="36" y="35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2" y="36"/>
                      </a:lnTo>
                      <a:lnTo>
                        <a:pt x="28" y="35"/>
                      </a:lnTo>
                      <a:lnTo>
                        <a:pt x="27" y="36"/>
                      </a:lnTo>
                      <a:lnTo>
                        <a:pt x="27" y="39"/>
                      </a:lnTo>
                      <a:lnTo>
                        <a:pt x="28" y="42"/>
                      </a:lnTo>
                      <a:lnTo>
                        <a:pt x="30" y="44"/>
                      </a:lnTo>
                      <a:lnTo>
                        <a:pt x="36" y="50"/>
                      </a:lnTo>
                      <a:lnTo>
                        <a:pt x="35" y="52"/>
                      </a:lnTo>
                      <a:lnTo>
                        <a:pt x="32" y="56"/>
                      </a:lnTo>
                      <a:lnTo>
                        <a:pt x="30" y="59"/>
                      </a:lnTo>
                      <a:lnTo>
                        <a:pt x="30" y="60"/>
                      </a:lnTo>
                      <a:lnTo>
                        <a:pt x="28" y="6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2" name="Freeform 36"/>
                <p:cNvSpPr>
                  <a:spLocks/>
                </p:cNvSpPr>
                <p:nvPr/>
              </p:nvSpPr>
              <p:spPr bwMode="auto">
                <a:xfrm>
                  <a:off x="2166" y="2249"/>
                  <a:ext cx="23" cy="13"/>
                </a:xfrm>
                <a:custGeom>
                  <a:avLst/>
                  <a:gdLst>
                    <a:gd name="T0" fmla="*/ 0 w 23"/>
                    <a:gd name="T1" fmla="*/ 2 h 13"/>
                    <a:gd name="T2" fmla="*/ 2 w 23"/>
                    <a:gd name="T3" fmla="*/ 5 h 13"/>
                    <a:gd name="T4" fmla="*/ 5 w 23"/>
                    <a:gd name="T5" fmla="*/ 8 h 13"/>
                    <a:gd name="T6" fmla="*/ 5 w 23"/>
                    <a:gd name="T7" fmla="*/ 9 h 13"/>
                    <a:gd name="T8" fmla="*/ 17 w 23"/>
                    <a:gd name="T9" fmla="*/ 12 h 13"/>
                    <a:gd name="T10" fmla="*/ 20 w 23"/>
                    <a:gd name="T11" fmla="*/ 13 h 13"/>
                    <a:gd name="T12" fmla="*/ 23 w 23"/>
                    <a:gd name="T13" fmla="*/ 12 h 13"/>
                    <a:gd name="T14" fmla="*/ 21 w 23"/>
                    <a:gd name="T15" fmla="*/ 11 h 13"/>
                    <a:gd name="T16" fmla="*/ 20 w 23"/>
                    <a:gd name="T17" fmla="*/ 9 h 13"/>
                    <a:gd name="T18" fmla="*/ 19 w 23"/>
                    <a:gd name="T19" fmla="*/ 7 h 13"/>
                    <a:gd name="T20" fmla="*/ 15 w 23"/>
                    <a:gd name="T21" fmla="*/ 5 h 13"/>
                    <a:gd name="T22" fmla="*/ 13 w 23"/>
                    <a:gd name="T23" fmla="*/ 5 h 13"/>
                    <a:gd name="T24" fmla="*/ 9 w 23"/>
                    <a:gd name="T25" fmla="*/ 4 h 13"/>
                    <a:gd name="T26" fmla="*/ 9 w 23"/>
                    <a:gd name="T27" fmla="*/ 1 h 13"/>
                    <a:gd name="T28" fmla="*/ 5 w 23"/>
                    <a:gd name="T29" fmla="*/ 0 h 13"/>
                    <a:gd name="T30" fmla="*/ 1 w 23"/>
                    <a:gd name="T31" fmla="*/ 1 h 13"/>
                    <a:gd name="T32" fmla="*/ 0 w 23"/>
                    <a:gd name="T3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3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17" y="12"/>
                      </a:lnTo>
                      <a:lnTo>
                        <a:pt x="20" y="13"/>
                      </a:lnTo>
                      <a:lnTo>
                        <a:pt x="23" y="12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9" y="4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3" name="Freeform 37"/>
                <p:cNvSpPr>
                  <a:spLocks/>
                </p:cNvSpPr>
                <p:nvPr/>
              </p:nvSpPr>
              <p:spPr bwMode="auto">
                <a:xfrm>
                  <a:off x="1858" y="1973"/>
                  <a:ext cx="298" cy="360"/>
                </a:xfrm>
                <a:custGeom>
                  <a:avLst/>
                  <a:gdLst>
                    <a:gd name="T0" fmla="*/ 57 w 298"/>
                    <a:gd name="T1" fmla="*/ 53 h 360"/>
                    <a:gd name="T2" fmla="*/ 40 w 298"/>
                    <a:gd name="T3" fmla="*/ 71 h 360"/>
                    <a:gd name="T4" fmla="*/ 26 w 298"/>
                    <a:gd name="T5" fmla="*/ 93 h 360"/>
                    <a:gd name="T6" fmla="*/ 3 w 298"/>
                    <a:gd name="T7" fmla="*/ 125 h 360"/>
                    <a:gd name="T8" fmla="*/ 23 w 298"/>
                    <a:gd name="T9" fmla="*/ 148 h 360"/>
                    <a:gd name="T10" fmla="*/ 57 w 298"/>
                    <a:gd name="T11" fmla="*/ 166 h 360"/>
                    <a:gd name="T12" fmla="*/ 85 w 298"/>
                    <a:gd name="T13" fmla="*/ 176 h 360"/>
                    <a:gd name="T14" fmla="*/ 121 w 298"/>
                    <a:gd name="T15" fmla="*/ 211 h 360"/>
                    <a:gd name="T16" fmla="*/ 116 w 298"/>
                    <a:gd name="T17" fmla="*/ 245 h 360"/>
                    <a:gd name="T18" fmla="*/ 119 w 298"/>
                    <a:gd name="T19" fmla="*/ 273 h 360"/>
                    <a:gd name="T20" fmla="*/ 161 w 298"/>
                    <a:gd name="T21" fmla="*/ 299 h 360"/>
                    <a:gd name="T22" fmla="*/ 177 w 298"/>
                    <a:gd name="T23" fmla="*/ 311 h 360"/>
                    <a:gd name="T24" fmla="*/ 213 w 298"/>
                    <a:gd name="T25" fmla="*/ 303 h 360"/>
                    <a:gd name="T26" fmla="*/ 231 w 298"/>
                    <a:gd name="T27" fmla="*/ 335 h 360"/>
                    <a:gd name="T28" fmla="*/ 247 w 298"/>
                    <a:gd name="T29" fmla="*/ 353 h 360"/>
                    <a:gd name="T30" fmla="*/ 271 w 298"/>
                    <a:gd name="T31" fmla="*/ 360 h 360"/>
                    <a:gd name="T32" fmla="*/ 287 w 298"/>
                    <a:gd name="T33" fmla="*/ 339 h 360"/>
                    <a:gd name="T34" fmla="*/ 298 w 298"/>
                    <a:gd name="T35" fmla="*/ 320 h 360"/>
                    <a:gd name="T36" fmla="*/ 285 w 298"/>
                    <a:gd name="T37" fmla="*/ 296 h 360"/>
                    <a:gd name="T38" fmla="*/ 260 w 298"/>
                    <a:gd name="T39" fmla="*/ 266 h 360"/>
                    <a:gd name="T40" fmla="*/ 225 w 298"/>
                    <a:gd name="T41" fmla="*/ 249 h 360"/>
                    <a:gd name="T42" fmla="*/ 200 w 298"/>
                    <a:gd name="T43" fmla="*/ 227 h 360"/>
                    <a:gd name="T44" fmla="*/ 175 w 298"/>
                    <a:gd name="T45" fmla="*/ 230 h 360"/>
                    <a:gd name="T46" fmla="*/ 181 w 298"/>
                    <a:gd name="T47" fmla="*/ 268 h 360"/>
                    <a:gd name="T48" fmla="*/ 162 w 298"/>
                    <a:gd name="T49" fmla="*/ 281 h 360"/>
                    <a:gd name="T50" fmla="*/ 165 w 298"/>
                    <a:gd name="T51" fmla="*/ 264 h 360"/>
                    <a:gd name="T52" fmla="*/ 159 w 298"/>
                    <a:gd name="T53" fmla="*/ 247 h 360"/>
                    <a:gd name="T54" fmla="*/ 146 w 298"/>
                    <a:gd name="T55" fmla="*/ 227 h 360"/>
                    <a:gd name="T56" fmla="*/ 150 w 298"/>
                    <a:gd name="T57" fmla="*/ 210 h 360"/>
                    <a:gd name="T58" fmla="*/ 138 w 298"/>
                    <a:gd name="T59" fmla="*/ 183 h 360"/>
                    <a:gd name="T60" fmla="*/ 117 w 298"/>
                    <a:gd name="T61" fmla="*/ 149 h 360"/>
                    <a:gd name="T62" fmla="*/ 99 w 298"/>
                    <a:gd name="T63" fmla="*/ 135 h 360"/>
                    <a:gd name="T64" fmla="*/ 72 w 298"/>
                    <a:gd name="T65" fmla="*/ 133 h 360"/>
                    <a:gd name="T66" fmla="*/ 43 w 298"/>
                    <a:gd name="T67" fmla="*/ 138 h 360"/>
                    <a:gd name="T68" fmla="*/ 26 w 298"/>
                    <a:gd name="T69" fmla="*/ 127 h 360"/>
                    <a:gd name="T70" fmla="*/ 62 w 298"/>
                    <a:gd name="T71" fmla="*/ 121 h 360"/>
                    <a:gd name="T72" fmla="*/ 82 w 298"/>
                    <a:gd name="T73" fmla="*/ 111 h 360"/>
                    <a:gd name="T74" fmla="*/ 84 w 298"/>
                    <a:gd name="T75" fmla="*/ 91 h 360"/>
                    <a:gd name="T76" fmla="*/ 96 w 298"/>
                    <a:gd name="T77" fmla="*/ 92 h 360"/>
                    <a:gd name="T78" fmla="*/ 101 w 298"/>
                    <a:gd name="T79" fmla="*/ 103 h 360"/>
                    <a:gd name="T80" fmla="*/ 108 w 298"/>
                    <a:gd name="T81" fmla="*/ 89 h 360"/>
                    <a:gd name="T82" fmla="*/ 144 w 298"/>
                    <a:gd name="T83" fmla="*/ 88 h 360"/>
                    <a:gd name="T84" fmla="*/ 150 w 298"/>
                    <a:gd name="T85" fmla="*/ 95 h 360"/>
                    <a:gd name="T86" fmla="*/ 185 w 298"/>
                    <a:gd name="T87" fmla="*/ 84 h 360"/>
                    <a:gd name="T88" fmla="*/ 170 w 298"/>
                    <a:gd name="T89" fmla="*/ 61 h 360"/>
                    <a:gd name="T90" fmla="*/ 139 w 298"/>
                    <a:gd name="T91" fmla="*/ 44 h 360"/>
                    <a:gd name="T92" fmla="*/ 128 w 298"/>
                    <a:gd name="T93" fmla="*/ 35 h 360"/>
                    <a:gd name="T94" fmla="*/ 131 w 298"/>
                    <a:gd name="T95" fmla="*/ 18 h 360"/>
                    <a:gd name="T96" fmla="*/ 127 w 298"/>
                    <a:gd name="T97" fmla="*/ 12 h 360"/>
                    <a:gd name="T98" fmla="*/ 116 w 298"/>
                    <a:gd name="T99" fmla="*/ 0 h 360"/>
                    <a:gd name="T100" fmla="*/ 101 w 298"/>
                    <a:gd name="T101" fmla="*/ 11 h 360"/>
                    <a:gd name="T102" fmla="*/ 97 w 298"/>
                    <a:gd name="T103" fmla="*/ 6 h 360"/>
                    <a:gd name="T104" fmla="*/ 74 w 298"/>
                    <a:gd name="T105" fmla="*/ 8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8" h="360">
                      <a:moveTo>
                        <a:pt x="74" y="29"/>
                      </a:moveTo>
                      <a:lnTo>
                        <a:pt x="72" y="37"/>
                      </a:lnTo>
                      <a:lnTo>
                        <a:pt x="67" y="41"/>
                      </a:lnTo>
                      <a:lnTo>
                        <a:pt x="65" y="45"/>
                      </a:lnTo>
                      <a:lnTo>
                        <a:pt x="61" y="49"/>
                      </a:lnTo>
                      <a:lnTo>
                        <a:pt x="57" y="53"/>
                      </a:lnTo>
                      <a:lnTo>
                        <a:pt x="54" y="57"/>
                      </a:lnTo>
                      <a:lnTo>
                        <a:pt x="53" y="58"/>
                      </a:lnTo>
                      <a:lnTo>
                        <a:pt x="50" y="60"/>
                      </a:lnTo>
                      <a:lnTo>
                        <a:pt x="47" y="64"/>
                      </a:lnTo>
                      <a:lnTo>
                        <a:pt x="45" y="68"/>
                      </a:lnTo>
                      <a:lnTo>
                        <a:pt x="40" y="71"/>
                      </a:lnTo>
                      <a:lnTo>
                        <a:pt x="36" y="75"/>
                      </a:lnTo>
                      <a:lnTo>
                        <a:pt x="35" y="76"/>
                      </a:lnTo>
                      <a:lnTo>
                        <a:pt x="31" y="81"/>
                      </a:lnTo>
                      <a:lnTo>
                        <a:pt x="28" y="85"/>
                      </a:lnTo>
                      <a:lnTo>
                        <a:pt x="28" y="89"/>
                      </a:lnTo>
                      <a:lnTo>
                        <a:pt x="26" y="93"/>
                      </a:lnTo>
                      <a:lnTo>
                        <a:pt x="20" y="99"/>
                      </a:lnTo>
                      <a:lnTo>
                        <a:pt x="16" y="104"/>
                      </a:lnTo>
                      <a:lnTo>
                        <a:pt x="7" y="114"/>
                      </a:lnTo>
                      <a:lnTo>
                        <a:pt x="7" y="121"/>
                      </a:lnTo>
                      <a:lnTo>
                        <a:pt x="5" y="122"/>
                      </a:lnTo>
                      <a:lnTo>
                        <a:pt x="3" y="125"/>
                      </a:lnTo>
                      <a:lnTo>
                        <a:pt x="0" y="133"/>
                      </a:lnTo>
                      <a:lnTo>
                        <a:pt x="1" y="137"/>
                      </a:lnTo>
                      <a:lnTo>
                        <a:pt x="8" y="139"/>
                      </a:lnTo>
                      <a:lnTo>
                        <a:pt x="15" y="141"/>
                      </a:lnTo>
                      <a:lnTo>
                        <a:pt x="19" y="143"/>
                      </a:lnTo>
                      <a:lnTo>
                        <a:pt x="23" y="148"/>
                      </a:lnTo>
                      <a:lnTo>
                        <a:pt x="26" y="150"/>
                      </a:lnTo>
                      <a:lnTo>
                        <a:pt x="35" y="153"/>
                      </a:lnTo>
                      <a:lnTo>
                        <a:pt x="42" y="156"/>
                      </a:lnTo>
                      <a:lnTo>
                        <a:pt x="49" y="161"/>
                      </a:lnTo>
                      <a:lnTo>
                        <a:pt x="53" y="162"/>
                      </a:lnTo>
                      <a:lnTo>
                        <a:pt x="57" y="166"/>
                      </a:lnTo>
                      <a:lnTo>
                        <a:pt x="62" y="177"/>
                      </a:lnTo>
                      <a:lnTo>
                        <a:pt x="65" y="181"/>
                      </a:lnTo>
                      <a:lnTo>
                        <a:pt x="67" y="181"/>
                      </a:lnTo>
                      <a:lnTo>
                        <a:pt x="70" y="180"/>
                      </a:lnTo>
                      <a:lnTo>
                        <a:pt x="74" y="179"/>
                      </a:lnTo>
                      <a:lnTo>
                        <a:pt x="85" y="176"/>
                      </a:lnTo>
                      <a:lnTo>
                        <a:pt x="92" y="176"/>
                      </a:lnTo>
                      <a:lnTo>
                        <a:pt x="97" y="176"/>
                      </a:lnTo>
                      <a:lnTo>
                        <a:pt x="109" y="180"/>
                      </a:lnTo>
                      <a:lnTo>
                        <a:pt x="115" y="185"/>
                      </a:lnTo>
                      <a:lnTo>
                        <a:pt x="120" y="202"/>
                      </a:lnTo>
                      <a:lnTo>
                        <a:pt x="121" y="211"/>
                      </a:lnTo>
                      <a:lnTo>
                        <a:pt x="119" y="219"/>
                      </a:lnTo>
                      <a:lnTo>
                        <a:pt x="116" y="226"/>
                      </a:lnTo>
                      <a:lnTo>
                        <a:pt x="112" y="231"/>
                      </a:lnTo>
                      <a:lnTo>
                        <a:pt x="111" y="237"/>
                      </a:lnTo>
                      <a:lnTo>
                        <a:pt x="111" y="241"/>
                      </a:lnTo>
                      <a:lnTo>
                        <a:pt x="116" y="245"/>
                      </a:lnTo>
                      <a:lnTo>
                        <a:pt x="120" y="249"/>
                      </a:lnTo>
                      <a:lnTo>
                        <a:pt x="124" y="254"/>
                      </a:lnTo>
                      <a:lnTo>
                        <a:pt x="124" y="261"/>
                      </a:lnTo>
                      <a:lnTo>
                        <a:pt x="120" y="268"/>
                      </a:lnTo>
                      <a:lnTo>
                        <a:pt x="113" y="269"/>
                      </a:lnTo>
                      <a:lnTo>
                        <a:pt x="119" y="273"/>
                      </a:lnTo>
                      <a:lnTo>
                        <a:pt x="126" y="280"/>
                      </a:lnTo>
                      <a:lnTo>
                        <a:pt x="132" y="284"/>
                      </a:lnTo>
                      <a:lnTo>
                        <a:pt x="147" y="288"/>
                      </a:lnTo>
                      <a:lnTo>
                        <a:pt x="157" y="292"/>
                      </a:lnTo>
                      <a:lnTo>
                        <a:pt x="158" y="296"/>
                      </a:lnTo>
                      <a:lnTo>
                        <a:pt x="161" y="299"/>
                      </a:lnTo>
                      <a:lnTo>
                        <a:pt x="159" y="303"/>
                      </a:lnTo>
                      <a:lnTo>
                        <a:pt x="154" y="310"/>
                      </a:lnTo>
                      <a:lnTo>
                        <a:pt x="153" y="311"/>
                      </a:lnTo>
                      <a:lnTo>
                        <a:pt x="157" y="314"/>
                      </a:lnTo>
                      <a:lnTo>
                        <a:pt x="161" y="315"/>
                      </a:lnTo>
                      <a:lnTo>
                        <a:pt x="177" y="311"/>
                      </a:lnTo>
                      <a:lnTo>
                        <a:pt x="178" y="310"/>
                      </a:lnTo>
                      <a:lnTo>
                        <a:pt x="181" y="306"/>
                      </a:lnTo>
                      <a:lnTo>
                        <a:pt x="186" y="303"/>
                      </a:lnTo>
                      <a:lnTo>
                        <a:pt x="198" y="300"/>
                      </a:lnTo>
                      <a:lnTo>
                        <a:pt x="208" y="300"/>
                      </a:lnTo>
                      <a:lnTo>
                        <a:pt x="213" y="303"/>
                      </a:lnTo>
                      <a:lnTo>
                        <a:pt x="216" y="307"/>
                      </a:lnTo>
                      <a:lnTo>
                        <a:pt x="224" y="312"/>
                      </a:lnTo>
                      <a:lnTo>
                        <a:pt x="232" y="322"/>
                      </a:lnTo>
                      <a:lnTo>
                        <a:pt x="233" y="327"/>
                      </a:lnTo>
                      <a:lnTo>
                        <a:pt x="233" y="333"/>
                      </a:lnTo>
                      <a:lnTo>
                        <a:pt x="231" y="335"/>
                      </a:lnTo>
                      <a:lnTo>
                        <a:pt x="229" y="338"/>
                      </a:lnTo>
                      <a:lnTo>
                        <a:pt x="231" y="342"/>
                      </a:lnTo>
                      <a:lnTo>
                        <a:pt x="232" y="345"/>
                      </a:lnTo>
                      <a:lnTo>
                        <a:pt x="238" y="349"/>
                      </a:lnTo>
                      <a:lnTo>
                        <a:pt x="239" y="351"/>
                      </a:lnTo>
                      <a:lnTo>
                        <a:pt x="247" y="353"/>
                      </a:lnTo>
                      <a:lnTo>
                        <a:pt x="252" y="353"/>
                      </a:lnTo>
                      <a:lnTo>
                        <a:pt x="255" y="353"/>
                      </a:lnTo>
                      <a:lnTo>
                        <a:pt x="258" y="351"/>
                      </a:lnTo>
                      <a:lnTo>
                        <a:pt x="262" y="353"/>
                      </a:lnTo>
                      <a:lnTo>
                        <a:pt x="266" y="355"/>
                      </a:lnTo>
                      <a:lnTo>
                        <a:pt x="271" y="360"/>
                      </a:lnTo>
                      <a:lnTo>
                        <a:pt x="278" y="360"/>
                      </a:lnTo>
                      <a:lnTo>
                        <a:pt x="279" y="354"/>
                      </a:lnTo>
                      <a:lnTo>
                        <a:pt x="279" y="350"/>
                      </a:lnTo>
                      <a:lnTo>
                        <a:pt x="278" y="347"/>
                      </a:lnTo>
                      <a:lnTo>
                        <a:pt x="283" y="342"/>
                      </a:lnTo>
                      <a:lnTo>
                        <a:pt x="287" y="339"/>
                      </a:lnTo>
                      <a:lnTo>
                        <a:pt x="293" y="337"/>
                      </a:lnTo>
                      <a:lnTo>
                        <a:pt x="296" y="335"/>
                      </a:lnTo>
                      <a:lnTo>
                        <a:pt x="294" y="333"/>
                      </a:lnTo>
                      <a:lnTo>
                        <a:pt x="294" y="328"/>
                      </a:lnTo>
                      <a:lnTo>
                        <a:pt x="297" y="326"/>
                      </a:lnTo>
                      <a:lnTo>
                        <a:pt x="298" y="320"/>
                      </a:lnTo>
                      <a:lnTo>
                        <a:pt x="298" y="315"/>
                      </a:lnTo>
                      <a:lnTo>
                        <a:pt x="296" y="308"/>
                      </a:lnTo>
                      <a:lnTo>
                        <a:pt x="296" y="304"/>
                      </a:lnTo>
                      <a:lnTo>
                        <a:pt x="293" y="301"/>
                      </a:lnTo>
                      <a:lnTo>
                        <a:pt x="289" y="300"/>
                      </a:lnTo>
                      <a:lnTo>
                        <a:pt x="285" y="296"/>
                      </a:lnTo>
                      <a:lnTo>
                        <a:pt x="281" y="288"/>
                      </a:lnTo>
                      <a:lnTo>
                        <a:pt x="281" y="281"/>
                      </a:lnTo>
                      <a:lnTo>
                        <a:pt x="281" y="273"/>
                      </a:lnTo>
                      <a:lnTo>
                        <a:pt x="278" y="268"/>
                      </a:lnTo>
                      <a:lnTo>
                        <a:pt x="274" y="268"/>
                      </a:lnTo>
                      <a:lnTo>
                        <a:pt x="260" y="266"/>
                      </a:lnTo>
                      <a:lnTo>
                        <a:pt x="251" y="261"/>
                      </a:lnTo>
                      <a:lnTo>
                        <a:pt x="246" y="261"/>
                      </a:lnTo>
                      <a:lnTo>
                        <a:pt x="240" y="260"/>
                      </a:lnTo>
                      <a:lnTo>
                        <a:pt x="233" y="256"/>
                      </a:lnTo>
                      <a:lnTo>
                        <a:pt x="228" y="254"/>
                      </a:lnTo>
                      <a:lnTo>
                        <a:pt x="225" y="249"/>
                      </a:lnTo>
                      <a:lnTo>
                        <a:pt x="220" y="245"/>
                      </a:lnTo>
                      <a:lnTo>
                        <a:pt x="215" y="238"/>
                      </a:lnTo>
                      <a:lnTo>
                        <a:pt x="213" y="238"/>
                      </a:lnTo>
                      <a:lnTo>
                        <a:pt x="208" y="234"/>
                      </a:lnTo>
                      <a:lnTo>
                        <a:pt x="204" y="231"/>
                      </a:lnTo>
                      <a:lnTo>
                        <a:pt x="200" y="227"/>
                      </a:lnTo>
                      <a:lnTo>
                        <a:pt x="197" y="223"/>
                      </a:lnTo>
                      <a:lnTo>
                        <a:pt x="194" y="223"/>
                      </a:lnTo>
                      <a:lnTo>
                        <a:pt x="189" y="223"/>
                      </a:lnTo>
                      <a:lnTo>
                        <a:pt x="180" y="222"/>
                      </a:lnTo>
                      <a:lnTo>
                        <a:pt x="173" y="222"/>
                      </a:lnTo>
                      <a:lnTo>
                        <a:pt x="175" y="230"/>
                      </a:lnTo>
                      <a:lnTo>
                        <a:pt x="182" y="241"/>
                      </a:lnTo>
                      <a:lnTo>
                        <a:pt x="178" y="247"/>
                      </a:lnTo>
                      <a:lnTo>
                        <a:pt x="180" y="250"/>
                      </a:lnTo>
                      <a:lnTo>
                        <a:pt x="182" y="256"/>
                      </a:lnTo>
                      <a:lnTo>
                        <a:pt x="185" y="265"/>
                      </a:lnTo>
                      <a:lnTo>
                        <a:pt x="181" y="268"/>
                      </a:lnTo>
                      <a:lnTo>
                        <a:pt x="180" y="272"/>
                      </a:lnTo>
                      <a:lnTo>
                        <a:pt x="177" y="274"/>
                      </a:lnTo>
                      <a:lnTo>
                        <a:pt x="177" y="277"/>
                      </a:lnTo>
                      <a:lnTo>
                        <a:pt x="170" y="280"/>
                      </a:lnTo>
                      <a:lnTo>
                        <a:pt x="166" y="280"/>
                      </a:lnTo>
                      <a:lnTo>
                        <a:pt x="162" y="281"/>
                      </a:lnTo>
                      <a:lnTo>
                        <a:pt x="162" y="280"/>
                      </a:lnTo>
                      <a:lnTo>
                        <a:pt x="162" y="277"/>
                      </a:lnTo>
                      <a:lnTo>
                        <a:pt x="163" y="274"/>
                      </a:lnTo>
                      <a:lnTo>
                        <a:pt x="163" y="272"/>
                      </a:lnTo>
                      <a:lnTo>
                        <a:pt x="165" y="268"/>
                      </a:lnTo>
                      <a:lnTo>
                        <a:pt x="165" y="264"/>
                      </a:lnTo>
                      <a:lnTo>
                        <a:pt x="165" y="261"/>
                      </a:lnTo>
                      <a:lnTo>
                        <a:pt x="163" y="258"/>
                      </a:lnTo>
                      <a:lnTo>
                        <a:pt x="159" y="256"/>
                      </a:lnTo>
                      <a:lnTo>
                        <a:pt x="157" y="254"/>
                      </a:lnTo>
                      <a:lnTo>
                        <a:pt x="158" y="251"/>
                      </a:lnTo>
                      <a:lnTo>
                        <a:pt x="159" y="247"/>
                      </a:lnTo>
                      <a:lnTo>
                        <a:pt x="158" y="243"/>
                      </a:lnTo>
                      <a:lnTo>
                        <a:pt x="158" y="238"/>
                      </a:lnTo>
                      <a:lnTo>
                        <a:pt x="154" y="238"/>
                      </a:lnTo>
                      <a:lnTo>
                        <a:pt x="153" y="237"/>
                      </a:lnTo>
                      <a:lnTo>
                        <a:pt x="150" y="234"/>
                      </a:lnTo>
                      <a:lnTo>
                        <a:pt x="146" y="227"/>
                      </a:lnTo>
                      <a:lnTo>
                        <a:pt x="143" y="223"/>
                      </a:lnTo>
                      <a:lnTo>
                        <a:pt x="140" y="219"/>
                      </a:lnTo>
                      <a:lnTo>
                        <a:pt x="142" y="216"/>
                      </a:lnTo>
                      <a:lnTo>
                        <a:pt x="146" y="214"/>
                      </a:lnTo>
                      <a:lnTo>
                        <a:pt x="147" y="212"/>
                      </a:lnTo>
                      <a:lnTo>
                        <a:pt x="150" y="210"/>
                      </a:lnTo>
                      <a:lnTo>
                        <a:pt x="150" y="204"/>
                      </a:lnTo>
                      <a:lnTo>
                        <a:pt x="147" y="202"/>
                      </a:lnTo>
                      <a:lnTo>
                        <a:pt x="143" y="197"/>
                      </a:lnTo>
                      <a:lnTo>
                        <a:pt x="143" y="192"/>
                      </a:lnTo>
                      <a:lnTo>
                        <a:pt x="142" y="185"/>
                      </a:lnTo>
                      <a:lnTo>
                        <a:pt x="138" y="183"/>
                      </a:lnTo>
                      <a:lnTo>
                        <a:pt x="135" y="180"/>
                      </a:lnTo>
                      <a:lnTo>
                        <a:pt x="134" y="176"/>
                      </a:lnTo>
                      <a:lnTo>
                        <a:pt x="131" y="169"/>
                      </a:lnTo>
                      <a:lnTo>
                        <a:pt x="130" y="160"/>
                      </a:lnTo>
                      <a:lnTo>
                        <a:pt x="120" y="153"/>
                      </a:lnTo>
                      <a:lnTo>
                        <a:pt x="117" y="149"/>
                      </a:lnTo>
                      <a:lnTo>
                        <a:pt x="113" y="142"/>
                      </a:lnTo>
                      <a:lnTo>
                        <a:pt x="111" y="142"/>
                      </a:lnTo>
                      <a:lnTo>
                        <a:pt x="107" y="141"/>
                      </a:lnTo>
                      <a:lnTo>
                        <a:pt x="103" y="138"/>
                      </a:lnTo>
                      <a:lnTo>
                        <a:pt x="100" y="135"/>
                      </a:lnTo>
                      <a:lnTo>
                        <a:pt x="99" y="135"/>
                      </a:lnTo>
                      <a:lnTo>
                        <a:pt x="94" y="135"/>
                      </a:lnTo>
                      <a:lnTo>
                        <a:pt x="89" y="134"/>
                      </a:lnTo>
                      <a:lnTo>
                        <a:pt x="85" y="131"/>
                      </a:lnTo>
                      <a:lnTo>
                        <a:pt x="81" y="133"/>
                      </a:lnTo>
                      <a:lnTo>
                        <a:pt x="77" y="134"/>
                      </a:lnTo>
                      <a:lnTo>
                        <a:pt x="72" y="133"/>
                      </a:lnTo>
                      <a:lnTo>
                        <a:pt x="69" y="134"/>
                      </a:lnTo>
                      <a:lnTo>
                        <a:pt x="65" y="134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50" y="137"/>
                      </a:lnTo>
                      <a:lnTo>
                        <a:pt x="43" y="138"/>
                      </a:lnTo>
                      <a:lnTo>
                        <a:pt x="35" y="141"/>
                      </a:lnTo>
                      <a:lnTo>
                        <a:pt x="31" y="137"/>
                      </a:lnTo>
                      <a:lnTo>
                        <a:pt x="30" y="134"/>
                      </a:lnTo>
                      <a:lnTo>
                        <a:pt x="28" y="133"/>
                      </a:lnTo>
                      <a:lnTo>
                        <a:pt x="26" y="131"/>
                      </a:lnTo>
                      <a:lnTo>
                        <a:pt x="26" y="127"/>
                      </a:lnTo>
                      <a:lnTo>
                        <a:pt x="32" y="126"/>
                      </a:lnTo>
                      <a:lnTo>
                        <a:pt x="42" y="125"/>
                      </a:lnTo>
                      <a:lnTo>
                        <a:pt x="50" y="122"/>
                      </a:lnTo>
                      <a:lnTo>
                        <a:pt x="55" y="123"/>
                      </a:lnTo>
                      <a:lnTo>
                        <a:pt x="58" y="123"/>
                      </a:lnTo>
                      <a:lnTo>
                        <a:pt x="62" y="121"/>
                      </a:lnTo>
                      <a:lnTo>
                        <a:pt x="66" y="122"/>
                      </a:lnTo>
                      <a:lnTo>
                        <a:pt x="69" y="122"/>
                      </a:lnTo>
                      <a:lnTo>
                        <a:pt x="72" y="122"/>
                      </a:lnTo>
                      <a:lnTo>
                        <a:pt x="77" y="121"/>
                      </a:lnTo>
                      <a:lnTo>
                        <a:pt x="82" y="115"/>
                      </a:lnTo>
                      <a:lnTo>
                        <a:pt x="82" y="111"/>
                      </a:lnTo>
                      <a:lnTo>
                        <a:pt x="84" y="107"/>
                      </a:lnTo>
                      <a:lnTo>
                        <a:pt x="81" y="104"/>
                      </a:lnTo>
                      <a:lnTo>
                        <a:pt x="76" y="99"/>
                      </a:lnTo>
                      <a:lnTo>
                        <a:pt x="77" y="93"/>
                      </a:lnTo>
                      <a:lnTo>
                        <a:pt x="80" y="92"/>
                      </a:lnTo>
                      <a:lnTo>
                        <a:pt x="84" y="91"/>
                      </a:lnTo>
                      <a:lnTo>
                        <a:pt x="88" y="88"/>
                      </a:lnTo>
                      <a:lnTo>
                        <a:pt x="90" y="88"/>
                      </a:lnTo>
                      <a:lnTo>
                        <a:pt x="92" y="87"/>
                      </a:lnTo>
                      <a:lnTo>
                        <a:pt x="94" y="88"/>
                      </a:lnTo>
                      <a:lnTo>
                        <a:pt x="96" y="89"/>
                      </a:lnTo>
                      <a:lnTo>
                        <a:pt x="96" y="92"/>
                      </a:lnTo>
                      <a:lnTo>
                        <a:pt x="93" y="93"/>
                      </a:lnTo>
                      <a:lnTo>
                        <a:pt x="86" y="95"/>
                      </a:lnTo>
                      <a:lnTo>
                        <a:pt x="89" y="96"/>
                      </a:lnTo>
                      <a:lnTo>
                        <a:pt x="92" y="100"/>
                      </a:lnTo>
                      <a:lnTo>
                        <a:pt x="97" y="102"/>
                      </a:lnTo>
                      <a:lnTo>
                        <a:pt x="101" y="103"/>
                      </a:lnTo>
                      <a:lnTo>
                        <a:pt x="103" y="100"/>
                      </a:lnTo>
                      <a:lnTo>
                        <a:pt x="100" y="98"/>
                      </a:lnTo>
                      <a:lnTo>
                        <a:pt x="104" y="93"/>
                      </a:lnTo>
                      <a:lnTo>
                        <a:pt x="107" y="91"/>
                      </a:lnTo>
                      <a:lnTo>
                        <a:pt x="107" y="89"/>
                      </a:lnTo>
                      <a:lnTo>
                        <a:pt x="108" y="89"/>
                      </a:lnTo>
                      <a:lnTo>
                        <a:pt x="108" y="85"/>
                      </a:lnTo>
                      <a:lnTo>
                        <a:pt x="109" y="84"/>
                      </a:lnTo>
                      <a:lnTo>
                        <a:pt x="115" y="83"/>
                      </a:lnTo>
                      <a:lnTo>
                        <a:pt x="124" y="81"/>
                      </a:lnTo>
                      <a:lnTo>
                        <a:pt x="132" y="81"/>
                      </a:lnTo>
                      <a:lnTo>
                        <a:pt x="144" y="88"/>
                      </a:lnTo>
                      <a:lnTo>
                        <a:pt x="147" y="92"/>
                      </a:lnTo>
                      <a:lnTo>
                        <a:pt x="146" y="96"/>
                      </a:lnTo>
                      <a:lnTo>
                        <a:pt x="146" y="99"/>
                      </a:lnTo>
                      <a:lnTo>
                        <a:pt x="150" y="100"/>
                      </a:lnTo>
                      <a:lnTo>
                        <a:pt x="150" y="98"/>
                      </a:lnTo>
                      <a:lnTo>
                        <a:pt x="150" y="95"/>
                      </a:lnTo>
                      <a:lnTo>
                        <a:pt x="151" y="93"/>
                      </a:lnTo>
                      <a:lnTo>
                        <a:pt x="155" y="92"/>
                      </a:lnTo>
                      <a:lnTo>
                        <a:pt x="167" y="92"/>
                      </a:lnTo>
                      <a:lnTo>
                        <a:pt x="175" y="89"/>
                      </a:lnTo>
                      <a:lnTo>
                        <a:pt x="178" y="85"/>
                      </a:lnTo>
                      <a:lnTo>
                        <a:pt x="185" y="84"/>
                      </a:lnTo>
                      <a:lnTo>
                        <a:pt x="188" y="81"/>
                      </a:lnTo>
                      <a:lnTo>
                        <a:pt x="189" y="77"/>
                      </a:lnTo>
                      <a:lnTo>
                        <a:pt x="186" y="73"/>
                      </a:lnTo>
                      <a:lnTo>
                        <a:pt x="178" y="64"/>
                      </a:lnTo>
                      <a:lnTo>
                        <a:pt x="171" y="61"/>
                      </a:lnTo>
                      <a:lnTo>
                        <a:pt x="170" y="61"/>
                      </a:lnTo>
                      <a:lnTo>
                        <a:pt x="169" y="58"/>
                      </a:lnTo>
                      <a:lnTo>
                        <a:pt x="163" y="57"/>
                      </a:lnTo>
                      <a:lnTo>
                        <a:pt x="161" y="54"/>
                      </a:lnTo>
                      <a:lnTo>
                        <a:pt x="155" y="50"/>
                      </a:lnTo>
                      <a:lnTo>
                        <a:pt x="147" y="46"/>
                      </a:lnTo>
                      <a:lnTo>
                        <a:pt x="139" y="44"/>
                      </a:lnTo>
                      <a:lnTo>
                        <a:pt x="128" y="41"/>
                      </a:lnTo>
                      <a:lnTo>
                        <a:pt x="126" y="41"/>
                      </a:lnTo>
                      <a:lnTo>
                        <a:pt x="123" y="39"/>
                      </a:lnTo>
                      <a:lnTo>
                        <a:pt x="123" y="38"/>
                      </a:lnTo>
                      <a:lnTo>
                        <a:pt x="124" y="38"/>
                      </a:lnTo>
                      <a:lnTo>
                        <a:pt x="128" y="35"/>
                      </a:lnTo>
                      <a:lnTo>
                        <a:pt x="131" y="31"/>
                      </a:lnTo>
                      <a:lnTo>
                        <a:pt x="134" y="29"/>
                      </a:lnTo>
                      <a:lnTo>
                        <a:pt x="135" y="27"/>
                      </a:lnTo>
                      <a:lnTo>
                        <a:pt x="131" y="22"/>
                      </a:lnTo>
                      <a:lnTo>
                        <a:pt x="131" y="21"/>
                      </a:lnTo>
                      <a:lnTo>
                        <a:pt x="131" y="18"/>
                      </a:lnTo>
                      <a:lnTo>
                        <a:pt x="131" y="14"/>
                      </a:lnTo>
                      <a:lnTo>
                        <a:pt x="132" y="10"/>
                      </a:lnTo>
                      <a:lnTo>
                        <a:pt x="131" y="10"/>
                      </a:lnTo>
                      <a:lnTo>
                        <a:pt x="130" y="10"/>
                      </a:lnTo>
                      <a:lnTo>
                        <a:pt x="130" y="12"/>
                      </a:lnTo>
                      <a:lnTo>
                        <a:pt x="127" y="12"/>
                      </a:lnTo>
                      <a:lnTo>
                        <a:pt x="124" y="10"/>
                      </a:lnTo>
                      <a:lnTo>
                        <a:pt x="123" y="8"/>
                      </a:lnTo>
                      <a:lnTo>
                        <a:pt x="124" y="6"/>
                      </a:lnTo>
                      <a:lnTo>
                        <a:pt x="121" y="3"/>
                      </a:lnTo>
                      <a:lnTo>
                        <a:pt x="120" y="2"/>
                      </a:lnTo>
                      <a:lnTo>
                        <a:pt x="116" y="0"/>
                      </a:lnTo>
                      <a:lnTo>
                        <a:pt x="115" y="0"/>
                      </a:lnTo>
                      <a:lnTo>
                        <a:pt x="112" y="2"/>
                      </a:lnTo>
                      <a:lnTo>
                        <a:pt x="109" y="3"/>
                      </a:lnTo>
                      <a:lnTo>
                        <a:pt x="108" y="4"/>
                      </a:lnTo>
                      <a:lnTo>
                        <a:pt x="104" y="8"/>
                      </a:lnTo>
                      <a:lnTo>
                        <a:pt x="101" y="11"/>
                      </a:lnTo>
                      <a:lnTo>
                        <a:pt x="97" y="11"/>
                      </a:lnTo>
                      <a:lnTo>
                        <a:pt x="94" y="11"/>
                      </a:lnTo>
                      <a:lnTo>
                        <a:pt x="96" y="10"/>
                      </a:lnTo>
                      <a:lnTo>
                        <a:pt x="97" y="10"/>
                      </a:lnTo>
                      <a:lnTo>
                        <a:pt x="99" y="8"/>
                      </a:lnTo>
                      <a:lnTo>
                        <a:pt x="97" y="6"/>
                      </a:lnTo>
                      <a:lnTo>
                        <a:pt x="94" y="4"/>
                      </a:lnTo>
                      <a:lnTo>
                        <a:pt x="89" y="6"/>
                      </a:lnTo>
                      <a:lnTo>
                        <a:pt x="84" y="7"/>
                      </a:lnTo>
                      <a:lnTo>
                        <a:pt x="81" y="7"/>
                      </a:lnTo>
                      <a:lnTo>
                        <a:pt x="77" y="7"/>
                      </a:lnTo>
                      <a:lnTo>
                        <a:pt x="74" y="8"/>
                      </a:lnTo>
                      <a:lnTo>
                        <a:pt x="74" y="12"/>
                      </a:lnTo>
                      <a:lnTo>
                        <a:pt x="76" y="22"/>
                      </a:lnTo>
                      <a:lnTo>
                        <a:pt x="74" y="2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4" name="Freeform 38"/>
                <p:cNvSpPr>
                  <a:spLocks/>
                </p:cNvSpPr>
                <p:nvPr/>
              </p:nvSpPr>
              <p:spPr bwMode="auto">
                <a:xfrm>
                  <a:off x="1986" y="2465"/>
                  <a:ext cx="78" cy="102"/>
                </a:xfrm>
                <a:custGeom>
                  <a:avLst/>
                  <a:gdLst>
                    <a:gd name="T0" fmla="*/ 46 w 78"/>
                    <a:gd name="T1" fmla="*/ 100 h 102"/>
                    <a:gd name="T2" fmla="*/ 56 w 78"/>
                    <a:gd name="T3" fmla="*/ 102 h 102"/>
                    <a:gd name="T4" fmla="*/ 66 w 78"/>
                    <a:gd name="T5" fmla="*/ 100 h 102"/>
                    <a:gd name="T6" fmla="*/ 77 w 78"/>
                    <a:gd name="T7" fmla="*/ 97 h 102"/>
                    <a:gd name="T8" fmla="*/ 69 w 78"/>
                    <a:gd name="T9" fmla="*/ 93 h 102"/>
                    <a:gd name="T10" fmla="*/ 50 w 78"/>
                    <a:gd name="T11" fmla="*/ 88 h 102"/>
                    <a:gd name="T12" fmla="*/ 58 w 78"/>
                    <a:gd name="T13" fmla="*/ 86 h 102"/>
                    <a:gd name="T14" fmla="*/ 65 w 78"/>
                    <a:gd name="T15" fmla="*/ 82 h 102"/>
                    <a:gd name="T16" fmla="*/ 65 w 78"/>
                    <a:gd name="T17" fmla="*/ 74 h 102"/>
                    <a:gd name="T18" fmla="*/ 61 w 78"/>
                    <a:gd name="T19" fmla="*/ 71 h 102"/>
                    <a:gd name="T20" fmla="*/ 52 w 78"/>
                    <a:gd name="T21" fmla="*/ 73 h 102"/>
                    <a:gd name="T22" fmla="*/ 42 w 78"/>
                    <a:gd name="T23" fmla="*/ 70 h 102"/>
                    <a:gd name="T24" fmla="*/ 37 w 78"/>
                    <a:gd name="T25" fmla="*/ 67 h 102"/>
                    <a:gd name="T26" fmla="*/ 43 w 78"/>
                    <a:gd name="T27" fmla="*/ 67 h 102"/>
                    <a:gd name="T28" fmla="*/ 50 w 78"/>
                    <a:gd name="T29" fmla="*/ 69 h 102"/>
                    <a:gd name="T30" fmla="*/ 60 w 78"/>
                    <a:gd name="T31" fmla="*/ 66 h 102"/>
                    <a:gd name="T32" fmla="*/ 69 w 78"/>
                    <a:gd name="T33" fmla="*/ 70 h 102"/>
                    <a:gd name="T34" fmla="*/ 68 w 78"/>
                    <a:gd name="T35" fmla="*/ 66 h 102"/>
                    <a:gd name="T36" fmla="*/ 69 w 78"/>
                    <a:gd name="T37" fmla="*/ 61 h 102"/>
                    <a:gd name="T38" fmla="*/ 54 w 78"/>
                    <a:gd name="T39" fmla="*/ 50 h 102"/>
                    <a:gd name="T40" fmla="*/ 56 w 78"/>
                    <a:gd name="T41" fmla="*/ 46 h 102"/>
                    <a:gd name="T42" fmla="*/ 64 w 78"/>
                    <a:gd name="T43" fmla="*/ 42 h 102"/>
                    <a:gd name="T44" fmla="*/ 58 w 78"/>
                    <a:gd name="T45" fmla="*/ 36 h 102"/>
                    <a:gd name="T46" fmla="*/ 58 w 78"/>
                    <a:gd name="T47" fmla="*/ 27 h 102"/>
                    <a:gd name="T48" fmla="*/ 61 w 78"/>
                    <a:gd name="T49" fmla="*/ 16 h 102"/>
                    <a:gd name="T50" fmla="*/ 52 w 78"/>
                    <a:gd name="T51" fmla="*/ 9 h 102"/>
                    <a:gd name="T52" fmla="*/ 45 w 78"/>
                    <a:gd name="T53" fmla="*/ 9 h 102"/>
                    <a:gd name="T54" fmla="*/ 39 w 78"/>
                    <a:gd name="T55" fmla="*/ 16 h 102"/>
                    <a:gd name="T56" fmla="*/ 33 w 78"/>
                    <a:gd name="T57" fmla="*/ 19 h 102"/>
                    <a:gd name="T58" fmla="*/ 34 w 78"/>
                    <a:gd name="T59" fmla="*/ 15 h 102"/>
                    <a:gd name="T60" fmla="*/ 42 w 78"/>
                    <a:gd name="T61" fmla="*/ 13 h 102"/>
                    <a:gd name="T62" fmla="*/ 34 w 78"/>
                    <a:gd name="T63" fmla="*/ 7 h 102"/>
                    <a:gd name="T64" fmla="*/ 29 w 78"/>
                    <a:gd name="T65" fmla="*/ 0 h 102"/>
                    <a:gd name="T66" fmla="*/ 18 w 78"/>
                    <a:gd name="T67" fmla="*/ 7 h 102"/>
                    <a:gd name="T68" fmla="*/ 18 w 78"/>
                    <a:gd name="T69" fmla="*/ 13 h 102"/>
                    <a:gd name="T70" fmla="*/ 18 w 78"/>
                    <a:gd name="T71" fmla="*/ 26 h 102"/>
                    <a:gd name="T72" fmla="*/ 20 w 78"/>
                    <a:gd name="T73" fmla="*/ 31 h 102"/>
                    <a:gd name="T74" fmla="*/ 18 w 78"/>
                    <a:gd name="T75" fmla="*/ 35 h 102"/>
                    <a:gd name="T76" fmla="*/ 14 w 78"/>
                    <a:gd name="T77" fmla="*/ 38 h 102"/>
                    <a:gd name="T78" fmla="*/ 8 w 78"/>
                    <a:gd name="T79" fmla="*/ 34 h 102"/>
                    <a:gd name="T80" fmla="*/ 0 w 78"/>
                    <a:gd name="T81" fmla="*/ 40 h 102"/>
                    <a:gd name="T82" fmla="*/ 4 w 78"/>
                    <a:gd name="T83" fmla="*/ 50 h 102"/>
                    <a:gd name="T84" fmla="*/ 12 w 78"/>
                    <a:gd name="T85" fmla="*/ 51 h 102"/>
                    <a:gd name="T86" fmla="*/ 10 w 78"/>
                    <a:gd name="T87" fmla="*/ 54 h 102"/>
                    <a:gd name="T88" fmla="*/ 8 w 78"/>
                    <a:gd name="T89" fmla="*/ 63 h 102"/>
                    <a:gd name="T90" fmla="*/ 7 w 78"/>
                    <a:gd name="T91" fmla="*/ 69 h 102"/>
                    <a:gd name="T92" fmla="*/ 8 w 78"/>
                    <a:gd name="T93" fmla="*/ 78 h 102"/>
                    <a:gd name="T94" fmla="*/ 10 w 78"/>
                    <a:gd name="T95" fmla="*/ 85 h 102"/>
                    <a:gd name="T96" fmla="*/ 14 w 78"/>
                    <a:gd name="T97" fmla="*/ 90 h 102"/>
                    <a:gd name="T98" fmla="*/ 20 w 78"/>
                    <a:gd name="T99" fmla="*/ 88 h 102"/>
                    <a:gd name="T100" fmla="*/ 29 w 78"/>
                    <a:gd name="T101" fmla="*/ 82 h 102"/>
                    <a:gd name="T102" fmla="*/ 33 w 78"/>
                    <a:gd name="T103" fmla="*/ 86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" h="102">
                      <a:moveTo>
                        <a:pt x="38" y="90"/>
                      </a:moveTo>
                      <a:lnTo>
                        <a:pt x="39" y="92"/>
                      </a:lnTo>
                      <a:lnTo>
                        <a:pt x="46" y="100"/>
                      </a:lnTo>
                      <a:lnTo>
                        <a:pt x="46" y="102"/>
                      </a:lnTo>
                      <a:lnTo>
                        <a:pt x="52" y="102"/>
                      </a:lnTo>
                      <a:lnTo>
                        <a:pt x="56" y="102"/>
                      </a:lnTo>
                      <a:lnTo>
                        <a:pt x="61" y="102"/>
                      </a:lnTo>
                      <a:lnTo>
                        <a:pt x="64" y="102"/>
                      </a:lnTo>
                      <a:lnTo>
                        <a:pt x="66" y="100"/>
                      </a:lnTo>
                      <a:lnTo>
                        <a:pt x="69" y="98"/>
                      </a:lnTo>
                      <a:lnTo>
                        <a:pt x="73" y="97"/>
                      </a:lnTo>
                      <a:lnTo>
                        <a:pt x="77" y="97"/>
                      </a:lnTo>
                      <a:lnTo>
                        <a:pt x="78" y="96"/>
                      </a:lnTo>
                      <a:lnTo>
                        <a:pt x="76" y="94"/>
                      </a:lnTo>
                      <a:lnTo>
                        <a:pt x="69" y="93"/>
                      </a:lnTo>
                      <a:lnTo>
                        <a:pt x="64" y="92"/>
                      </a:lnTo>
                      <a:lnTo>
                        <a:pt x="60" y="89"/>
                      </a:lnTo>
                      <a:lnTo>
                        <a:pt x="50" y="88"/>
                      </a:lnTo>
                      <a:lnTo>
                        <a:pt x="54" y="86"/>
                      </a:lnTo>
                      <a:lnTo>
                        <a:pt x="57" y="86"/>
                      </a:lnTo>
                      <a:lnTo>
                        <a:pt x="58" y="86"/>
                      </a:lnTo>
                      <a:lnTo>
                        <a:pt x="66" y="88"/>
                      </a:lnTo>
                      <a:lnTo>
                        <a:pt x="68" y="86"/>
                      </a:lnTo>
                      <a:lnTo>
                        <a:pt x="65" y="82"/>
                      </a:lnTo>
                      <a:lnTo>
                        <a:pt x="65" y="80"/>
                      </a:lnTo>
                      <a:lnTo>
                        <a:pt x="66" y="78"/>
                      </a:lnTo>
                      <a:lnTo>
                        <a:pt x="65" y="74"/>
                      </a:lnTo>
                      <a:lnTo>
                        <a:pt x="64" y="73"/>
                      </a:lnTo>
                      <a:lnTo>
                        <a:pt x="62" y="71"/>
                      </a:lnTo>
                      <a:lnTo>
                        <a:pt x="61" y="71"/>
                      </a:lnTo>
                      <a:lnTo>
                        <a:pt x="60" y="73"/>
                      </a:lnTo>
                      <a:lnTo>
                        <a:pt x="56" y="74"/>
                      </a:lnTo>
                      <a:lnTo>
                        <a:pt x="52" y="73"/>
                      </a:lnTo>
                      <a:lnTo>
                        <a:pt x="47" y="71"/>
                      </a:lnTo>
                      <a:lnTo>
                        <a:pt x="43" y="71"/>
                      </a:lnTo>
                      <a:lnTo>
                        <a:pt x="42" y="70"/>
                      </a:lnTo>
                      <a:lnTo>
                        <a:pt x="41" y="69"/>
                      </a:lnTo>
                      <a:lnTo>
                        <a:pt x="38" y="69"/>
                      </a:lnTo>
                      <a:lnTo>
                        <a:pt x="37" y="67"/>
                      </a:lnTo>
                      <a:lnTo>
                        <a:pt x="37" y="66"/>
                      </a:lnTo>
                      <a:lnTo>
                        <a:pt x="39" y="66"/>
                      </a:lnTo>
                      <a:lnTo>
                        <a:pt x="43" y="67"/>
                      </a:lnTo>
                      <a:lnTo>
                        <a:pt x="45" y="69"/>
                      </a:lnTo>
                      <a:lnTo>
                        <a:pt x="45" y="70"/>
                      </a:lnTo>
                      <a:lnTo>
                        <a:pt x="50" y="69"/>
                      </a:lnTo>
                      <a:lnTo>
                        <a:pt x="54" y="69"/>
                      </a:lnTo>
                      <a:lnTo>
                        <a:pt x="57" y="67"/>
                      </a:lnTo>
                      <a:lnTo>
                        <a:pt x="60" y="66"/>
                      </a:lnTo>
                      <a:lnTo>
                        <a:pt x="62" y="66"/>
                      </a:lnTo>
                      <a:lnTo>
                        <a:pt x="68" y="70"/>
                      </a:lnTo>
                      <a:lnTo>
                        <a:pt x="69" y="70"/>
                      </a:lnTo>
                      <a:lnTo>
                        <a:pt x="70" y="70"/>
                      </a:lnTo>
                      <a:lnTo>
                        <a:pt x="69" y="67"/>
                      </a:lnTo>
                      <a:lnTo>
                        <a:pt x="68" y="66"/>
                      </a:lnTo>
                      <a:lnTo>
                        <a:pt x="68" y="63"/>
                      </a:lnTo>
                      <a:lnTo>
                        <a:pt x="70" y="61"/>
                      </a:lnTo>
                      <a:lnTo>
                        <a:pt x="69" y="61"/>
                      </a:lnTo>
                      <a:lnTo>
                        <a:pt x="64" y="58"/>
                      </a:lnTo>
                      <a:lnTo>
                        <a:pt x="60" y="54"/>
                      </a:lnTo>
                      <a:lnTo>
                        <a:pt x="54" y="50"/>
                      </a:lnTo>
                      <a:lnTo>
                        <a:pt x="53" y="48"/>
                      </a:lnTo>
                      <a:lnTo>
                        <a:pt x="50" y="48"/>
                      </a:lnTo>
                      <a:lnTo>
                        <a:pt x="56" y="46"/>
                      </a:lnTo>
                      <a:lnTo>
                        <a:pt x="58" y="44"/>
                      </a:lnTo>
                      <a:lnTo>
                        <a:pt x="64" y="43"/>
                      </a:lnTo>
                      <a:lnTo>
                        <a:pt x="64" y="42"/>
                      </a:lnTo>
                      <a:lnTo>
                        <a:pt x="62" y="40"/>
                      </a:lnTo>
                      <a:lnTo>
                        <a:pt x="58" y="38"/>
                      </a:lnTo>
                      <a:lnTo>
                        <a:pt x="58" y="36"/>
                      </a:lnTo>
                      <a:lnTo>
                        <a:pt x="57" y="34"/>
                      </a:lnTo>
                      <a:lnTo>
                        <a:pt x="57" y="28"/>
                      </a:lnTo>
                      <a:lnTo>
                        <a:pt x="58" y="27"/>
                      </a:lnTo>
                      <a:lnTo>
                        <a:pt x="60" y="24"/>
                      </a:lnTo>
                      <a:lnTo>
                        <a:pt x="60" y="20"/>
                      </a:lnTo>
                      <a:lnTo>
                        <a:pt x="61" y="16"/>
                      </a:lnTo>
                      <a:lnTo>
                        <a:pt x="58" y="11"/>
                      </a:lnTo>
                      <a:lnTo>
                        <a:pt x="57" y="9"/>
                      </a:lnTo>
                      <a:lnTo>
                        <a:pt x="52" y="9"/>
                      </a:lnTo>
                      <a:lnTo>
                        <a:pt x="49" y="9"/>
                      </a:lnTo>
                      <a:lnTo>
                        <a:pt x="46" y="9"/>
                      </a:lnTo>
                      <a:lnTo>
                        <a:pt x="45" y="9"/>
                      </a:lnTo>
                      <a:lnTo>
                        <a:pt x="45" y="13"/>
                      </a:lnTo>
                      <a:lnTo>
                        <a:pt x="42" y="15"/>
                      </a:lnTo>
                      <a:lnTo>
                        <a:pt x="39" y="16"/>
                      </a:lnTo>
                      <a:lnTo>
                        <a:pt x="37" y="17"/>
                      </a:lnTo>
                      <a:lnTo>
                        <a:pt x="34" y="17"/>
                      </a:lnTo>
                      <a:lnTo>
                        <a:pt x="33" y="19"/>
                      </a:lnTo>
                      <a:lnTo>
                        <a:pt x="30" y="20"/>
                      </a:lnTo>
                      <a:lnTo>
                        <a:pt x="30" y="19"/>
                      </a:lnTo>
                      <a:lnTo>
                        <a:pt x="34" y="15"/>
                      </a:lnTo>
                      <a:lnTo>
                        <a:pt x="39" y="15"/>
                      </a:lnTo>
                      <a:lnTo>
                        <a:pt x="39" y="13"/>
                      </a:lnTo>
                      <a:lnTo>
                        <a:pt x="42" y="13"/>
                      </a:lnTo>
                      <a:lnTo>
                        <a:pt x="42" y="11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3" y="5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6" y="0"/>
                      </a:lnTo>
                      <a:lnTo>
                        <a:pt x="19" y="5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2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18" y="23"/>
                      </a:lnTo>
                      <a:lnTo>
                        <a:pt x="18" y="26"/>
                      </a:lnTo>
                      <a:lnTo>
                        <a:pt x="18" y="28"/>
                      </a:lnTo>
                      <a:lnTo>
                        <a:pt x="20" y="30"/>
                      </a:lnTo>
                      <a:lnTo>
                        <a:pt x="20" y="31"/>
                      </a:lnTo>
                      <a:lnTo>
                        <a:pt x="23" y="34"/>
                      </a:lnTo>
                      <a:lnTo>
                        <a:pt x="16" y="34"/>
                      </a:lnTo>
                      <a:lnTo>
                        <a:pt x="18" y="35"/>
                      </a:lnTo>
                      <a:lnTo>
                        <a:pt x="18" y="36"/>
                      </a:lnTo>
                      <a:lnTo>
                        <a:pt x="15" y="39"/>
                      </a:lnTo>
                      <a:lnTo>
                        <a:pt x="14" y="38"/>
                      </a:lnTo>
                      <a:lnTo>
                        <a:pt x="14" y="32"/>
                      </a:lnTo>
                      <a:lnTo>
                        <a:pt x="11" y="32"/>
                      </a:lnTo>
                      <a:lnTo>
                        <a:pt x="8" y="34"/>
                      </a:lnTo>
                      <a:lnTo>
                        <a:pt x="6" y="36"/>
                      </a:lnTo>
                      <a:lnTo>
                        <a:pt x="2" y="39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3" y="47"/>
                      </a:lnTo>
                      <a:lnTo>
                        <a:pt x="4" y="50"/>
                      </a:lnTo>
                      <a:lnTo>
                        <a:pt x="7" y="51"/>
                      </a:lnTo>
                      <a:lnTo>
                        <a:pt x="10" y="53"/>
                      </a:lnTo>
                      <a:lnTo>
                        <a:pt x="12" y="51"/>
                      </a:lnTo>
                      <a:lnTo>
                        <a:pt x="14" y="51"/>
                      </a:lnTo>
                      <a:lnTo>
                        <a:pt x="14" y="53"/>
                      </a:lnTo>
                      <a:lnTo>
                        <a:pt x="10" y="54"/>
                      </a:lnTo>
                      <a:lnTo>
                        <a:pt x="8" y="55"/>
                      </a:lnTo>
                      <a:lnTo>
                        <a:pt x="8" y="61"/>
                      </a:lnTo>
                      <a:lnTo>
                        <a:pt x="8" y="63"/>
                      </a:lnTo>
                      <a:lnTo>
                        <a:pt x="8" y="66"/>
                      </a:lnTo>
                      <a:lnTo>
                        <a:pt x="7" y="67"/>
                      </a:lnTo>
                      <a:lnTo>
                        <a:pt x="7" y="69"/>
                      </a:lnTo>
                      <a:lnTo>
                        <a:pt x="10" y="70"/>
                      </a:lnTo>
                      <a:lnTo>
                        <a:pt x="10" y="73"/>
                      </a:lnTo>
                      <a:lnTo>
                        <a:pt x="8" y="78"/>
                      </a:lnTo>
                      <a:lnTo>
                        <a:pt x="8" y="80"/>
                      </a:lnTo>
                      <a:lnTo>
                        <a:pt x="8" y="82"/>
                      </a:lnTo>
                      <a:lnTo>
                        <a:pt x="10" y="85"/>
                      </a:lnTo>
                      <a:lnTo>
                        <a:pt x="10" y="86"/>
                      </a:lnTo>
                      <a:lnTo>
                        <a:pt x="11" y="89"/>
                      </a:lnTo>
                      <a:lnTo>
                        <a:pt x="14" y="90"/>
                      </a:lnTo>
                      <a:lnTo>
                        <a:pt x="16" y="90"/>
                      </a:lnTo>
                      <a:lnTo>
                        <a:pt x="19" y="89"/>
                      </a:lnTo>
                      <a:lnTo>
                        <a:pt x="20" y="88"/>
                      </a:lnTo>
                      <a:lnTo>
                        <a:pt x="22" y="85"/>
                      </a:lnTo>
                      <a:lnTo>
                        <a:pt x="25" y="84"/>
                      </a:lnTo>
                      <a:lnTo>
                        <a:pt x="29" y="82"/>
                      </a:lnTo>
                      <a:lnTo>
                        <a:pt x="30" y="82"/>
                      </a:lnTo>
                      <a:lnTo>
                        <a:pt x="30" y="86"/>
                      </a:lnTo>
                      <a:lnTo>
                        <a:pt x="33" y="86"/>
                      </a:lnTo>
                      <a:lnTo>
                        <a:pt x="35" y="88"/>
                      </a:lnTo>
                      <a:lnTo>
                        <a:pt x="38" y="9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5" name="Freeform 39"/>
                <p:cNvSpPr>
                  <a:spLocks/>
                </p:cNvSpPr>
                <p:nvPr/>
              </p:nvSpPr>
              <p:spPr bwMode="auto">
                <a:xfrm>
                  <a:off x="2046" y="2588"/>
                  <a:ext cx="17" cy="11"/>
                </a:xfrm>
                <a:custGeom>
                  <a:avLst/>
                  <a:gdLst>
                    <a:gd name="T0" fmla="*/ 5 w 17"/>
                    <a:gd name="T1" fmla="*/ 9 h 11"/>
                    <a:gd name="T2" fmla="*/ 5 w 17"/>
                    <a:gd name="T3" fmla="*/ 11 h 11"/>
                    <a:gd name="T4" fmla="*/ 10 w 17"/>
                    <a:gd name="T5" fmla="*/ 11 h 11"/>
                    <a:gd name="T6" fmla="*/ 14 w 17"/>
                    <a:gd name="T7" fmla="*/ 11 h 11"/>
                    <a:gd name="T8" fmla="*/ 14 w 17"/>
                    <a:gd name="T9" fmla="*/ 8 h 11"/>
                    <a:gd name="T10" fmla="*/ 14 w 17"/>
                    <a:gd name="T11" fmla="*/ 7 h 11"/>
                    <a:gd name="T12" fmla="*/ 16 w 17"/>
                    <a:gd name="T13" fmla="*/ 4 h 11"/>
                    <a:gd name="T14" fmla="*/ 17 w 17"/>
                    <a:gd name="T15" fmla="*/ 2 h 11"/>
                    <a:gd name="T16" fmla="*/ 16 w 17"/>
                    <a:gd name="T17" fmla="*/ 2 h 11"/>
                    <a:gd name="T18" fmla="*/ 9 w 17"/>
                    <a:gd name="T19" fmla="*/ 0 h 11"/>
                    <a:gd name="T20" fmla="*/ 6 w 17"/>
                    <a:gd name="T21" fmla="*/ 0 h 11"/>
                    <a:gd name="T22" fmla="*/ 4 w 17"/>
                    <a:gd name="T23" fmla="*/ 0 h 11"/>
                    <a:gd name="T24" fmla="*/ 0 w 17"/>
                    <a:gd name="T25" fmla="*/ 1 h 11"/>
                    <a:gd name="T26" fmla="*/ 2 w 17"/>
                    <a:gd name="T27" fmla="*/ 5 h 11"/>
                    <a:gd name="T28" fmla="*/ 4 w 17"/>
                    <a:gd name="T29" fmla="*/ 8 h 11"/>
                    <a:gd name="T30" fmla="*/ 5 w 17"/>
                    <a:gd name="T3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11">
                      <a:moveTo>
                        <a:pt x="5" y="9"/>
                      </a:move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6" y="4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4" y="8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6" name="Freeform 40"/>
                <p:cNvSpPr>
                  <a:spLocks/>
                </p:cNvSpPr>
                <p:nvPr/>
              </p:nvSpPr>
              <p:spPr bwMode="auto">
                <a:xfrm>
                  <a:off x="2029" y="2612"/>
                  <a:ext cx="108" cy="128"/>
                </a:xfrm>
                <a:custGeom>
                  <a:avLst/>
                  <a:gdLst>
                    <a:gd name="T0" fmla="*/ 41 w 108"/>
                    <a:gd name="T1" fmla="*/ 0 h 128"/>
                    <a:gd name="T2" fmla="*/ 37 w 108"/>
                    <a:gd name="T3" fmla="*/ 3 h 128"/>
                    <a:gd name="T4" fmla="*/ 34 w 108"/>
                    <a:gd name="T5" fmla="*/ 19 h 128"/>
                    <a:gd name="T6" fmla="*/ 21 w 108"/>
                    <a:gd name="T7" fmla="*/ 31 h 128"/>
                    <a:gd name="T8" fmla="*/ 14 w 108"/>
                    <a:gd name="T9" fmla="*/ 37 h 128"/>
                    <a:gd name="T10" fmla="*/ 11 w 108"/>
                    <a:gd name="T11" fmla="*/ 43 h 128"/>
                    <a:gd name="T12" fmla="*/ 13 w 108"/>
                    <a:gd name="T13" fmla="*/ 59 h 128"/>
                    <a:gd name="T14" fmla="*/ 6 w 108"/>
                    <a:gd name="T15" fmla="*/ 73 h 128"/>
                    <a:gd name="T16" fmla="*/ 0 w 108"/>
                    <a:gd name="T17" fmla="*/ 82 h 128"/>
                    <a:gd name="T18" fmla="*/ 9 w 108"/>
                    <a:gd name="T19" fmla="*/ 97 h 128"/>
                    <a:gd name="T20" fmla="*/ 2 w 108"/>
                    <a:gd name="T21" fmla="*/ 104 h 128"/>
                    <a:gd name="T22" fmla="*/ 0 w 108"/>
                    <a:gd name="T23" fmla="*/ 118 h 128"/>
                    <a:gd name="T24" fmla="*/ 9 w 108"/>
                    <a:gd name="T25" fmla="*/ 127 h 128"/>
                    <a:gd name="T26" fmla="*/ 26 w 108"/>
                    <a:gd name="T27" fmla="*/ 127 h 128"/>
                    <a:gd name="T28" fmla="*/ 26 w 108"/>
                    <a:gd name="T29" fmla="*/ 113 h 128"/>
                    <a:gd name="T30" fmla="*/ 30 w 108"/>
                    <a:gd name="T31" fmla="*/ 107 h 128"/>
                    <a:gd name="T32" fmla="*/ 33 w 108"/>
                    <a:gd name="T33" fmla="*/ 92 h 128"/>
                    <a:gd name="T34" fmla="*/ 46 w 108"/>
                    <a:gd name="T35" fmla="*/ 89 h 128"/>
                    <a:gd name="T36" fmla="*/ 57 w 108"/>
                    <a:gd name="T37" fmla="*/ 88 h 128"/>
                    <a:gd name="T38" fmla="*/ 56 w 108"/>
                    <a:gd name="T39" fmla="*/ 82 h 128"/>
                    <a:gd name="T40" fmla="*/ 46 w 108"/>
                    <a:gd name="T41" fmla="*/ 85 h 128"/>
                    <a:gd name="T42" fmla="*/ 46 w 108"/>
                    <a:gd name="T43" fmla="*/ 80 h 128"/>
                    <a:gd name="T44" fmla="*/ 64 w 108"/>
                    <a:gd name="T45" fmla="*/ 80 h 128"/>
                    <a:gd name="T46" fmla="*/ 68 w 108"/>
                    <a:gd name="T47" fmla="*/ 89 h 128"/>
                    <a:gd name="T48" fmla="*/ 57 w 108"/>
                    <a:gd name="T49" fmla="*/ 95 h 128"/>
                    <a:gd name="T50" fmla="*/ 48 w 108"/>
                    <a:gd name="T51" fmla="*/ 96 h 128"/>
                    <a:gd name="T52" fmla="*/ 42 w 108"/>
                    <a:gd name="T53" fmla="*/ 103 h 128"/>
                    <a:gd name="T54" fmla="*/ 37 w 108"/>
                    <a:gd name="T55" fmla="*/ 112 h 128"/>
                    <a:gd name="T56" fmla="*/ 45 w 108"/>
                    <a:gd name="T57" fmla="*/ 119 h 128"/>
                    <a:gd name="T58" fmla="*/ 54 w 108"/>
                    <a:gd name="T59" fmla="*/ 116 h 128"/>
                    <a:gd name="T60" fmla="*/ 61 w 108"/>
                    <a:gd name="T61" fmla="*/ 107 h 128"/>
                    <a:gd name="T62" fmla="*/ 67 w 108"/>
                    <a:gd name="T63" fmla="*/ 101 h 128"/>
                    <a:gd name="T64" fmla="*/ 87 w 108"/>
                    <a:gd name="T65" fmla="*/ 95 h 128"/>
                    <a:gd name="T66" fmla="*/ 100 w 108"/>
                    <a:gd name="T67" fmla="*/ 91 h 128"/>
                    <a:gd name="T68" fmla="*/ 108 w 108"/>
                    <a:gd name="T69" fmla="*/ 86 h 128"/>
                    <a:gd name="T70" fmla="*/ 84 w 108"/>
                    <a:gd name="T71" fmla="*/ 80 h 128"/>
                    <a:gd name="T72" fmla="*/ 65 w 108"/>
                    <a:gd name="T73" fmla="*/ 76 h 128"/>
                    <a:gd name="T74" fmla="*/ 67 w 108"/>
                    <a:gd name="T75" fmla="*/ 65 h 128"/>
                    <a:gd name="T76" fmla="*/ 72 w 108"/>
                    <a:gd name="T77" fmla="*/ 62 h 128"/>
                    <a:gd name="T78" fmla="*/ 68 w 108"/>
                    <a:gd name="T79" fmla="*/ 59 h 128"/>
                    <a:gd name="T80" fmla="*/ 65 w 108"/>
                    <a:gd name="T81" fmla="*/ 46 h 128"/>
                    <a:gd name="T82" fmla="*/ 62 w 108"/>
                    <a:gd name="T83" fmla="*/ 39 h 128"/>
                    <a:gd name="T84" fmla="*/ 67 w 108"/>
                    <a:gd name="T85" fmla="*/ 32 h 128"/>
                    <a:gd name="T86" fmla="*/ 60 w 108"/>
                    <a:gd name="T87" fmla="*/ 26 h 128"/>
                    <a:gd name="T88" fmla="*/ 49 w 108"/>
                    <a:gd name="T89" fmla="*/ 19 h 128"/>
                    <a:gd name="T90" fmla="*/ 52 w 108"/>
                    <a:gd name="T91" fmla="*/ 10 h 128"/>
                    <a:gd name="T92" fmla="*/ 50 w 108"/>
                    <a:gd name="T93" fmla="*/ 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28">
                      <a:moveTo>
                        <a:pt x="49" y="3"/>
                      </a:move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5"/>
                      </a:lnTo>
                      <a:lnTo>
                        <a:pt x="34" y="16"/>
                      </a:lnTo>
                      <a:lnTo>
                        <a:pt x="34" y="19"/>
                      </a:lnTo>
                      <a:lnTo>
                        <a:pt x="31" y="22"/>
                      </a:lnTo>
                      <a:lnTo>
                        <a:pt x="25" y="24"/>
                      </a:lnTo>
                      <a:lnTo>
                        <a:pt x="21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1" y="42"/>
                      </a:lnTo>
                      <a:lnTo>
                        <a:pt x="11" y="43"/>
                      </a:lnTo>
                      <a:lnTo>
                        <a:pt x="10" y="47"/>
                      </a:lnTo>
                      <a:lnTo>
                        <a:pt x="11" y="54"/>
                      </a:lnTo>
                      <a:lnTo>
                        <a:pt x="13" y="59"/>
                      </a:lnTo>
                      <a:lnTo>
                        <a:pt x="9" y="66"/>
                      </a:lnTo>
                      <a:lnTo>
                        <a:pt x="11" y="69"/>
                      </a:lnTo>
                      <a:lnTo>
                        <a:pt x="6" y="73"/>
                      </a:lnTo>
                      <a:lnTo>
                        <a:pt x="6" y="76"/>
                      </a:lnTo>
                      <a:lnTo>
                        <a:pt x="0" y="80"/>
                      </a:lnTo>
                      <a:lnTo>
                        <a:pt x="0" y="82"/>
                      </a:lnTo>
                      <a:lnTo>
                        <a:pt x="4" y="88"/>
                      </a:lnTo>
                      <a:lnTo>
                        <a:pt x="10" y="93"/>
                      </a:lnTo>
                      <a:lnTo>
                        <a:pt x="9" y="97"/>
                      </a:lnTo>
                      <a:lnTo>
                        <a:pt x="7" y="100"/>
                      </a:lnTo>
                      <a:lnTo>
                        <a:pt x="4" y="101"/>
                      </a:lnTo>
                      <a:lnTo>
                        <a:pt x="2" y="104"/>
                      </a:lnTo>
                      <a:lnTo>
                        <a:pt x="2" y="108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3" y="120"/>
                      </a:lnTo>
                      <a:lnTo>
                        <a:pt x="3" y="122"/>
                      </a:lnTo>
                      <a:lnTo>
                        <a:pt x="9" y="127"/>
                      </a:lnTo>
                      <a:lnTo>
                        <a:pt x="14" y="126"/>
                      </a:lnTo>
                      <a:lnTo>
                        <a:pt x="19" y="128"/>
                      </a:lnTo>
                      <a:lnTo>
                        <a:pt x="26" y="127"/>
                      </a:lnTo>
                      <a:lnTo>
                        <a:pt x="26" y="126"/>
                      </a:lnTo>
                      <a:lnTo>
                        <a:pt x="26" y="120"/>
                      </a:lnTo>
                      <a:lnTo>
                        <a:pt x="26" y="113"/>
                      </a:lnTo>
                      <a:lnTo>
                        <a:pt x="27" y="112"/>
                      </a:lnTo>
                      <a:lnTo>
                        <a:pt x="30" y="108"/>
                      </a:lnTo>
                      <a:lnTo>
                        <a:pt x="30" y="107"/>
                      </a:lnTo>
                      <a:lnTo>
                        <a:pt x="30" y="104"/>
                      </a:lnTo>
                      <a:lnTo>
                        <a:pt x="31" y="96"/>
                      </a:lnTo>
                      <a:lnTo>
                        <a:pt x="33" y="92"/>
                      </a:lnTo>
                      <a:lnTo>
                        <a:pt x="35" y="91"/>
                      </a:lnTo>
                      <a:lnTo>
                        <a:pt x="40" y="88"/>
                      </a:lnTo>
                      <a:lnTo>
                        <a:pt x="46" y="89"/>
                      </a:lnTo>
                      <a:lnTo>
                        <a:pt x="53" y="91"/>
                      </a:lnTo>
                      <a:lnTo>
                        <a:pt x="54" y="89"/>
                      </a:lnTo>
                      <a:lnTo>
                        <a:pt x="57" y="88"/>
                      </a:lnTo>
                      <a:lnTo>
                        <a:pt x="58" y="85"/>
                      </a:lnTo>
                      <a:lnTo>
                        <a:pt x="57" y="84"/>
                      </a:lnTo>
                      <a:lnTo>
                        <a:pt x="56" y="82"/>
                      </a:lnTo>
                      <a:lnTo>
                        <a:pt x="52" y="82"/>
                      </a:lnTo>
                      <a:lnTo>
                        <a:pt x="49" y="84"/>
                      </a:lnTo>
                      <a:lnTo>
                        <a:pt x="46" y="85"/>
                      </a:lnTo>
                      <a:lnTo>
                        <a:pt x="45" y="84"/>
                      </a:lnTo>
                      <a:lnTo>
                        <a:pt x="44" y="82"/>
                      </a:lnTo>
                      <a:lnTo>
                        <a:pt x="46" y="80"/>
                      </a:lnTo>
                      <a:lnTo>
                        <a:pt x="62" y="76"/>
                      </a:lnTo>
                      <a:lnTo>
                        <a:pt x="64" y="77"/>
                      </a:lnTo>
                      <a:lnTo>
                        <a:pt x="64" y="80"/>
                      </a:lnTo>
                      <a:lnTo>
                        <a:pt x="65" y="85"/>
                      </a:lnTo>
                      <a:lnTo>
                        <a:pt x="68" y="86"/>
                      </a:lnTo>
                      <a:lnTo>
                        <a:pt x="68" y="89"/>
                      </a:lnTo>
                      <a:lnTo>
                        <a:pt x="62" y="91"/>
                      </a:lnTo>
                      <a:lnTo>
                        <a:pt x="61" y="91"/>
                      </a:lnTo>
                      <a:lnTo>
                        <a:pt x="57" y="95"/>
                      </a:lnTo>
                      <a:lnTo>
                        <a:pt x="53" y="99"/>
                      </a:lnTo>
                      <a:lnTo>
                        <a:pt x="50" y="99"/>
                      </a:lnTo>
                      <a:lnTo>
                        <a:pt x="48" y="96"/>
                      </a:lnTo>
                      <a:lnTo>
                        <a:pt x="44" y="97"/>
                      </a:lnTo>
                      <a:lnTo>
                        <a:pt x="45" y="99"/>
                      </a:lnTo>
                      <a:lnTo>
                        <a:pt x="42" y="103"/>
                      </a:lnTo>
                      <a:lnTo>
                        <a:pt x="40" y="107"/>
                      </a:lnTo>
                      <a:lnTo>
                        <a:pt x="40" y="109"/>
                      </a:lnTo>
                      <a:lnTo>
                        <a:pt x="37" y="112"/>
                      </a:lnTo>
                      <a:lnTo>
                        <a:pt x="38" y="115"/>
                      </a:lnTo>
                      <a:lnTo>
                        <a:pt x="40" y="118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54" y="118"/>
                      </a:lnTo>
                      <a:lnTo>
                        <a:pt x="54" y="116"/>
                      </a:lnTo>
                      <a:lnTo>
                        <a:pt x="56" y="113"/>
                      </a:lnTo>
                      <a:lnTo>
                        <a:pt x="57" y="111"/>
                      </a:lnTo>
                      <a:lnTo>
                        <a:pt x="61" y="107"/>
                      </a:lnTo>
                      <a:lnTo>
                        <a:pt x="64" y="104"/>
                      </a:lnTo>
                      <a:lnTo>
                        <a:pt x="65" y="104"/>
                      </a:lnTo>
                      <a:lnTo>
                        <a:pt x="67" y="101"/>
                      </a:lnTo>
                      <a:lnTo>
                        <a:pt x="75" y="100"/>
                      </a:lnTo>
                      <a:lnTo>
                        <a:pt x="79" y="97"/>
                      </a:lnTo>
                      <a:lnTo>
                        <a:pt x="87" y="95"/>
                      </a:lnTo>
                      <a:lnTo>
                        <a:pt x="89" y="93"/>
                      </a:lnTo>
                      <a:lnTo>
                        <a:pt x="96" y="92"/>
                      </a:lnTo>
                      <a:lnTo>
                        <a:pt x="100" y="91"/>
                      </a:lnTo>
                      <a:lnTo>
                        <a:pt x="102" y="89"/>
                      </a:lnTo>
                      <a:lnTo>
                        <a:pt x="107" y="89"/>
                      </a:lnTo>
                      <a:lnTo>
                        <a:pt x="108" y="86"/>
                      </a:lnTo>
                      <a:lnTo>
                        <a:pt x="100" y="81"/>
                      </a:lnTo>
                      <a:lnTo>
                        <a:pt x="96" y="80"/>
                      </a:lnTo>
                      <a:lnTo>
                        <a:pt x="84" y="80"/>
                      </a:lnTo>
                      <a:lnTo>
                        <a:pt x="73" y="78"/>
                      </a:lnTo>
                      <a:lnTo>
                        <a:pt x="67" y="76"/>
                      </a:lnTo>
                      <a:lnTo>
                        <a:pt x="65" y="76"/>
                      </a:lnTo>
                      <a:lnTo>
                        <a:pt x="64" y="68"/>
                      </a:lnTo>
                      <a:lnTo>
                        <a:pt x="64" y="66"/>
                      </a:lnTo>
                      <a:lnTo>
                        <a:pt x="67" y="65"/>
                      </a:lnTo>
                      <a:lnTo>
                        <a:pt x="69" y="65"/>
                      </a:lnTo>
                      <a:lnTo>
                        <a:pt x="72" y="64"/>
                      </a:lnTo>
                      <a:lnTo>
                        <a:pt x="72" y="62"/>
                      </a:lnTo>
                      <a:lnTo>
                        <a:pt x="71" y="62"/>
                      </a:lnTo>
                      <a:lnTo>
                        <a:pt x="69" y="61"/>
                      </a:lnTo>
                      <a:lnTo>
                        <a:pt x="68" y="59"/>
                      </a:lnTo>
                      <a:lnTo>
                        <a:pt x="62" y="53"/>
                      </a:lnTo>
                      <a:lnTo>
                        <a:pt x="64" y="49"/>
                      </a:lnTo>
                      <a:lnTo>
                        <a:pt x="65" y="46"/>
                      </a:lnTo>
                      <a:lnTo>
                        <a:pt x="62" y="43"/>
                      </a:lnTo>
                      <a:lnTo>
                        <a:pt x="61" y="41"/>
                      </a:lnTo>
                      <a:lnTo>
                        <a:pt x="62" y="39"/>
                      </a:lnTo>
                      <a:lnTo>
                        <a:pt x="62" y="38"/>
                      </a:lnTo>
                      <a:lnTo>
                        <a:pt x="67" y="34"/>
                      </a:lnTo>
                      <a:lnTo>
                        <a:pt x="67" y="32"/>
                      </a:lnTo>
                      <a:lnTo>
                        <a:pt x="64" y="31"/>
                      </a:lnTo>
                      <a:lnTo>
                        <a:pt x="60" y="28"/>
                      </a:lnTo>
                      <a:lnTo>
                        <a:pt x="60" y="26"/>
                      </a:lnTo>
                      <a:lnTo>
                        <a:pt x="57" y="23"/>
                      </a:lnTo>
                      <a:lnTo>
                        <a:pt x="50" y="20"/>
                      </a:lnTo>
                      <a:lnTo>
                        <a:pt x="49" y="19"/>
                      </a:lnTo>
                      <a:lnTo>
                        <a:pt x="49" y="14"/>
                      </a:lnTo>
                      <a:lnTo>
                        <a:pt x="50" y="12"/>
                      </a:lnTo>
                      <a:lnTo>
                        <a:pt x="52" y="10"/>
                      </a:lnTo>
                      <a:lnTo>
                        <a:pt x="53" y="7"/>
                      </a:lnTo>
                      <a:lnTo>
                        <a:pt x="52" y="5"/>
                      </a:lnTo>
                      <a:lnTo>
                        <a:pt x="50" y="4"/>
                      </a:lnTo>
                      <a:lnTo>
                        <a:pt x="49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7" name="Freeform 41"/>
                <p:cNvSpPr>
                  <a:spLocks/>
                </p:cNvSpPr>
                <p:nvPr/>
              </p:nvSpPr>
              <p:spPr bwMode="auto">
                <a:xfrm>
                  <a:off x="1807" y="2781"/>
                  <a:ext cx="12" cy="12"/>
                </a:xfrm>
                <a:custGeom>
                  <a:avLst/>
                  <a:gdLst>
                    <a:gd name="T0" fmla="*/ 12 w 12"/>
                    <a:gd name="T1" fmla="*/ 3 h 12"/>
                    <a:gd name="T2" fmla="*/ 8 w 12"/>
                    <a:gd name="T3" fmla="*/ 1 h 12"/>
                    <a:gd name="T4" fmla="*/ 5 w 12"/>
                    <a:gd name="T5" fmla="*/ 0 h 12"/>
                    <a:gd name="T6" fmla="*/ 1 w 12"/>
                    <a:gd name="T7" fmla="*/ 5 h 12"/>
                    <a:gd name="T8" fmla="*/ 1 w 12"/>
                    <a:gd name="T9" fmla="*/ 8 h 12"/>
                    <a:gd name="T10" fmla="*/ 0 w 12"/>
                    <a:gd name="T11" fmla="*/ 9 h 12"/>
                    <a:gd name="T12" fmla="*/ 5 w 12"/>
                    <a:gd name="T13" fmla="*/ 12 h 12"/>
                    <a:gd name="T14" fmla="*/ 6 w 12"/>
                    <a:gd name="T15" fmla="*/ 11 h 12"/>
                    <a:gd name="T16" fmla="*/ 9 w 12"/>
                    <a:gd name="T17" fmla="*/ 4 h 12"/>
                    <a:gd name="T18" fmla="*/ 12 w 12"/>
                    <a:gd name="T1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12" y="3"/>
                      </a:move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1" y="5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5" y="12"/>
                      </a:lnTo>
                      <a:lnTo>
                        <a:pt x="6" y="11"/>
                      </a:lnTo>
                      <a:lnTo>
                        <a:pt x="9" y="4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8" name="Freeform 42"/>
                <p:cNvSpPr>
                  <a:spLocks/>
                </p:cNvSpPr>
                <p:nvPr/>
              </p:nvSpPr>
              <p:spPr bwMode="auto">
                <a:xfrm>
                  <a:off x="1886" y="2811"/>
                  <a:ext cx="62" cy="28"/>
                </a:xfrm>
                <a:custGeom>
                  <a:avLst/>
                  <a:gdLst>
                    <a:gd name="T0" fmla="*/ 44 w 62"/>
                    <a:gd name="T1" fmla="*/ 5 h 28"/>
                    <a:gd name="T2" fmla="*/ 38 w 62"/>
                    <a:gd name="T3" fmla="*/ 5 h 28"/>
                    <a:gd name="T4" fmla="*/ 38 w 62"/>
                    <a:gd name="T5" fmla="*/ 2 h 28"/>
                    <a:gd name="T6" fmla="*/ 37 w 62"/>
                    <a:gd name="T7" fmla="*/ 1 h 28"/>
                    <a:gd name="T8" fmla="*/ 34 w 62"/>
                    <a:gd name="T9" fmla="*/ 0 h 28"/>
                    <a:gd name="T10" fmla="*/ 31 w 62"/>
                    <a:gd name="T11" fmla="*/ 0 h 28"/>
                    <a:gd name="T12" fmla="*/ 30 w 62"/>
                    <a:gd name="T13" fmla="*/ 0 h 28"/>
                    <a:gd name="T14" fmla="*/ 27 w 62"/>
                    <a:gd name="T15" fmla="*/ 1 h 28"/>
                    <a:gd name="T16" fmla="*/ 22 w 62"/>
                    <a:gd name="T17" fmla="*/ 0 h 28"/>
                    <a:gd name="T18" fmla="*/ 19 w 62"/>
                    <a:gd name="T19" fmla="*/ 0 h 28"/>
                    <a:gd name="T20" fmla="*/ 18 w 62"/>
                    <a:gd name="T21" fmla="*/ 1 h 28"/>
                    <a:gd name="T22" fmla="*/ 18 w 62"/>
                    <a:gd name="T23" fmla="*/ 4 h 28"/>
                    <a:gd name="T24" fmla="*/ 12 w 62"/>
                    <a:gd name="T25" fmla="*/ 6 h 28"/>
                    <a:gd name="T26" fmla="*/ 10 w 62"/>
                    <a:gd name="T27" fmla="*/ 10 h 28"/>
                    <a:gd name="T28" fmla="*/ 6 w 62"/>
                    <a:gd name="T29" fmla="*/ 14 h 28"/>
                    <a:gd name="T30" fmla="*/ 0 w 62"/>
                    <a:gd name="T31" fmla="*/ 16 h 28"/>
                    <a:gd name="T32" fmla="*/ 2 w 62"/>
                    <a:gd name="T33" fmla="*/ 17 h 28"/>
                    <a:gd name="T34" fmla="*/ 4 w 62"/>
                    <a:gd name="T35" fmla="*/ 20 h 28"/>
                    <a:gd name="T36" fmla="*/ 10 w 62"/>
                    <a:gd name="T37" fmla="*/ 21 h 28"/>
                    <a:gd name="T38" fmla="*/ 12 w 62"/>
                    <a:gd name="T39" fmla="*/ 21 h 28"/>
                    <a:gd name="T40" fmla="*/ 17 w 62"/>
                    <a:gd name="T41" fmla="*/ 24 h 28"/>
                    <a:gd name="T42" fmla="*/ 22 w 62"/>
                    <a:gd name="T43" fmla="*/ 23 h 28"/>
                    <a:gd name="T44" fmla="*/ 27 w 62"/>
                    <a:gd name="T45" fmla="*/ 27 h 28"/>
                    <a:gd name="T46" fmla="*/ 31 w 62"/>
                    <a:gd name="T47" fmla="*/ 27 h 28"/>
                    <a:gd name="T48" fmla="*/ 34 w 62"/>
                    <a:gd name="T49" fmla="*/ 27 h 28"/>
                    <a:gd name="T50" fmla="*/ 38 w 62"/>
                    <a:gd name="T51" fmla="*/ 28 h 28"/>
                    <a:gd name="T52" fmla="*/ 45 w 62"/>
                    <a:gd name="T53" fmla="*/ 27 h 28"/>
                    <a:gd name="T54" fmla="*/ 50 w 62"/>
                    <a:gd name="T55" fmla="*/ 27 h 28"/>
                    <a:gd name="T56" fmla="*/ 52 w 62"/>
                    <a:gd name="T57" fmla="*/ 25 h 28"/>
                    <a:gd name="T58" fmla="*/ 53 w 62"/>
                    <a:gd name="T59" fmla="*/ 24 h 28"/>
                    <a:gd name="T60" fmla="*/ 58 w 62"/>
                    <a:gd name="T61" fmla="*/ 24 h 28"/>
                    <a:gd name="T62" fmla="*/ 61 w 62"/>
                    <a:gd name="T63" fmla="*/ 21 h 28"/>
                    <a:gd name="T64" fmla="*/ 62 w 62"/>
                    <a:gd name="T65" fmla="*/ 17 h 28"/>
                    <a:gd name="T66" fmla="*/ 60 w 62"/>
                    <a:gd name="T67" fmla="*/ 13 h 28"/>
                    <a:gd name="T68" fmla="*/ 56 w 62"/>
                    <a:gd name="T69" fmla="*/ 10 h 28"/>
                    <a:gd name="T70" fmla="*/ 50 w 62"/>
                    <a:gd name="T71" fmla="*/ 10 h 28"/>
                    <a:gd name="T72" fmla="*/ 48 w 62"/>
                    <a:gd name="T73" fmla="*/ 12 h 28"/>
                    <a:gd name="T74" fmla="*/ 45 w 62"/>
                    <a:gd name="T75" fmla="*/ 12 h 28"/>
                    <a:gd name="T76" fmla="*/ 44 w 62"/>
                    <a:gd name="T77" fmla="*/ 9 h 28"/>
                    <a:gd name="T78" fmla="*/ 44 w 62"/>
                    <a:gd name="T79" fmla="*/ 8 h 28"/>
                    <a:gd name="T80" fmla="*/ 44 w 62"/>
                    <a:gd name="T81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" h="28">
                      <a:moveTo>
                        <a:pt x="44" y="5"/>
                      </a:moveTo>
                      <a:lnTo>
                        <a:pt x="38" y="5"/>
                      </a:lnTo>
                      <a:lnTo>
                        <a:pt x="38" y="2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8" y="4"/>
                      </a:lnTo>
                      <a:lnTo>
                        <a:pt x="12" y="6"/>
                      </a:lnTo>
                      <a:lnTo>
                        <a:pt x="10" y="10"/>
                      </a:lnTo>
                      <a:lnTo>
                        <a:pt x="6" y="14"/>
                      </a:lnTo>
                      <a:lnTo>
                        <a:pt x="0" y="16"/>
                      </a:lnTo>
                      <a:lnTo>
                        <a:pt x="2" y="17"/>
                      </a:lnTo>
                      <a:lnTo>
                        <a:pt x="4" y="20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7" y="24"/>
                      </a:lnTo>
                      <a:lnTo>
                        <a:pt x="22" y="23"/>
                      </a:lnTo>
                      <a:lnTo>
                        <a:pt x="27" y="27"/>
                      </a:lnTo>
                      <a:lnTo>
                        <a:pt x="31" y="27"/>
                      </a:lnTo>
                      <a:lnTo>
                        <a:pt x="34" y="27"/>
                      </a:lnTo>
                      <a:lnTo>
                        <a:pt x="38" y="28"/>
                      </a:lnTo>
                      <a:lnTo>
                        <a:pt x="45" y="27"/>
                      </a:lnTo>
                      <a:lnTo>
                        <a:pt x="50" y="27"/>
                      </a:lnTo>
                      <a:lnTo>
                        <a:pt x="52" y="25"/>
                      </a:lnTo>
                      <a:lnTo>
                        <a:pt x="53" y="24"/>
                      </a:lnTo>
                      <a:lnTo>
                        <a:pt x="58" y="24"/>
                      </a:lnTo>
                      <a:lnTo>
                        <a:pt x="61" y="21"/>
                      </a:lnTo>
                      <a:lnTo>
                        <a:pt x="62" y="17"/>
                      </a:lnTo>
                      <a:lnTo>
                        <a:pt x="60" y="13"/>
                      </a:lnTo>
                      <a:lnTo>
                        <a:pt x="56" y="10"/>
                      </a:lnTo>
                      <a:lnTo>
                        <a:pt x="50" y="10"/>
                      </a:lnTo>
                      <a:lnTo>
                        <a:pt x="48" y="12"/>
                      </a:lnTo>
                      <a:lnTo>
                        <a:pt x="45" y="12"/>
                      </a:lnTo>
                      <a:lnTo>
                        <a:pt x="44" y="9"/>
                      </a:lnTo>
                      <a:lnTo>
                        <a:pt x="44" y="8"/>
                      </a:lnTo>
                      <a:lnTo>
                        <a:pt x="44" y="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69" name="Freeform 43"/>
                <p:cNvSpPr>
                  <a:spLocks/>
                </p:cNvSpPr>
                <p:nvPr/>
              </p:nvSpPr>
              <p:spPr bwMode="auto">
                <a:xfrm>
                  <a:off x="1743" y="2815"/>
                  <a:ext cx="29" cy="40"/>
                </a:xfrm>
                <a:custGeom>
                  <a:avLst/>
                  <a:gdLst>
                    <a:gd name="T0" fmla="*/ 10 w 29"/>
                    <a:gd name="T1" fmla="*/ 25 h 40"/>
                    <a:gd name="T2" fmla="*/ 11 w 29"/>
                    <a:gd name="T3" fmla="*/ 25 h 40"/>
                    <a:gd name="T4" fmla="*/ 11 w 29"/>
                    <a:gd name="T5" fmla="*/ 27 h 40"/>
                    <a:gd name="T6" fmla="*/ 11 w 29"/>
                    <a:gd name="T7" fmla="*/ 31 h 40"/>
                    <a:gd name="T8" fmla="*/ 12 w 29"/>
                    <a:gd name="T9" fmla="*/ 31 h 40"/>
                    <a:gd name="T10" fmla="*/ 14 w 29"/>
                    <a:gd name="T11" fmla="*/ 28 h 40"/>
                    <a:gd name="T12" fmla="*/ 15 w 29"/>
                    <a:gd name="T13" fmla="*/ 29 h 40"/>
                    <a:gd name="T14" fmla="*/ 15 w 29"/>
                    <a:gd name="T15" fmla="*/ 31 h 40"/>
                    <a:gd name="T16" fmla="*/ 19 w 29"/>
                    <a:gd name="T17" fmla="*/ 33 h 40"/>
                    <a:gd name="T18" fmla="*/ 19 w 29"/>
                    <a:gd name="T19" fmla="*/ 35 h 40"/>
                    <a:gd name="T20" fmla="*/ 26 w 29"/>
                    <a:gd name="T21" fmla="*/ 40 h 40"/>
                    <a:gd name="T22" fmla="*/ 27 w 29"/>
                    <a:gd name="T23" fmla="*/ 40 h 40"/>
                    <a:gd name="T24" fmla="*/ 29 w 29"/>
                    <a:gd name="T25" fmla="*/ 40 h 40"/>
                    <a:gd name="T26" fmla="*/ 29 w 29"/>
                    <a:gd name="T27" fmla="*/ 36 h 40"/>
                    <a:gd name="T28" fmla="*/ 27 w 29"/>
                    <a:gd name="T29" fmla="*/ 35 h 40"/>
                    <a:gd name="T30" fmla="*/ 25 w 29"/>
                    <a:gd name="T31" fmla="*/ 31 h 40"/>
                    <a:gd name="T32" fmla="*/ 21 w 29"/>
                    <a:gd name="T33" fmla="*/ 28 h 40"/>
                    <a:gd name="T34" fmla="*/ 23 w 29"/>
                    <a:gd name="T35" fmla="*/ 24 h 40"/>
                    <a:gd name="T36" fmla="*/ 22 w 29"/>
                    <a:gd name="T37" fmla="*/ 23 h 40"/>
                    <a:gd name="T38" fmla="*/ 19 w 29"/>
                    <a:gd name="T39" fmla="*/ 23 h 40"/>
                    <a:gd name="T40" fmla="*/ 19 w 29"/>
                    <a:gd name="T41" fmla="*/ 21 h 40"/>
                    <a:gd name="T42" fmla="*/ 18 w 29"/>
                    <a:gd name="T43" fmla="*/ 20 h 40"/>
                    <a:gd name="T44" fmla="*/ 16 w 29"/>
                    <a:gd name="T45" fmla="*/ 14 h 40"/>
                    <a:gd name="T46" fmla="*/ 16 w 29"/>
                    <a:gd name="T47" fmla="*/ 10 h 40"/>
                    <a:gd name="T48" fmla="*/ 14 w 29"/>
                    <a:gd name="T49" fmla="*/ 9 h 40"/>
                    <a:gd name="T50" fmla="*/ 11 w 29"/>
                    <a:gd name="T51" fmla="*/ 6 h 40"/>
                    <a:gd name="T52" fmla="*/ 7 w 29"/>
                    <a:gd name="T53" fmla="*/ 1 h 40"/>
                    <a:gd name="T54" fmla="*/ 3 w 29"/>
                    <a:gd name="T55" fmla="*/ 0 h 40"/>
                    <a:gd name="T56" fmla="*/ 0 w 29"/>
                    <a:gd name="T57" fmla="*/ 2 h 40"/>
                    <a:gd name="T58" fmla="*/ 0 w 29"/>
                    <a:gd name="T59" fmla="*/ 4 h 40"/>
                    <a:gd name="T60" fmla="*/ 3 w 29"/>
                    <a:gd name="T61" fmla="*/ 9 h 40"/>
                    <a:gd name="T62" fmla="*/ 6 w 29"/>
                    <a:gd name="T63" fmla="*/ 9 h 40"/>
                    <a:gd name="T64" fmla="*/ 7 w 29"/>
                    <a:gd name="T65" fmla="*/ 10 h 40"/>
                    <a:gd name="T66" fmla="*/ 7 w 29"/>
                    <a:gd name="T67" fmla="*/ 13 h 40"/>
                    <a:gd name="T68" fmla="*/ 6 w 29"/>
                    <a:gd name="T69" fmla="*/ 20 h 40"/>
                    <a:gd name="T70" fmla="*/ 6 w 29"/>
                    <a:gd name="T71" fmla="*/ 21 h 40"/>
                    <a:gd name="T72" fmla="*/ 12 w 29"/>
                    <a:gd name="T73" fmla="*/ 20 h 40"/>
                    <a:gd name="T74" fmla="*/ 14 w 29"/>
                    <a:gd name="T75" fmla="*/ 21 h 40"/>
                    <a:gd name="T76" fmla="*/ 10 w 29"/>
                    <a:gd name="T77" fmla="*/ 23 h 40"/>
                    <a:gd name="T78" fmla="*/ 8 w 29"/>
                    <a:gd name="T79" fmla="*/ 24 h 40"/>
                    <a:gd name="T80" fmla="*/ 10 w 29"/>
                    <a:gd name="T81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" h="40">
                      <a:moveTo>
                        <a:pt x="10" y="25"/>
                      </a:move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28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9" y="33"/>
                      </a:lnTo>
                      <a:lnTo>
                        <a:pt x="19" y="35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36"/>
                      </a:lnTo>
                      <a:lnTo>
                        <a:pt x="27" y="35"/>
                      </a:lnTo>
                      <a:lnTo>
                        <a:pt x="25" y="31"/>
                      </a:lnTo>
                      <a:lnTo>
                        <a:pt x="21" y="28"/>
                      </a:lnTo>
                      <a:lnTo>
                        <a:pt x="23" y="24"/>
                      </a:lnTo>
                      <a:lnTo>
                        <a:pt x="22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8" y="20"/>
                      </a:lnTo>
                      <a:lnTo>
                        <a:pt x="16" y="14"/>
                      </a:lnTo>
                      <a:lnTo>
                        <a:pt x="16" y="10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3" y="9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12" y="20"/>
                      </a:lnTo>
                      <a:lnTo>
                        <a:pt x="14" y="21"/>
                      </a:lnTo>
                      <a:lnTo>
                        <a:pt x="10" y="23"/>
                      </a:lnTo>
                      <a:lnTo>
                        <a:pt x="8" y="24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0" name="Freeform 44"/>
                <p:cNvSpPr>
                  <a:spLocks/>
                </p:cNvSpPr>
                <p:nvPr/>
              </p:nvSpPr>
              <p:spPr bwMode="auto">
                <a:xfrm>
                  <a:off x="1747" y="2761"/>
                  <a:ext cx="61" cy="98"/>
                </a:xfrm>
                <a:custGeom>
                  <a:avLst/>
                  <a:gdLst>
                    <a:gd name="T0" fmla="*/ 2 w 61"/>
                    <a:gd name="T1" fmla="*/ 48 h 98"/>
                    <a:gd name="T2" fmla="*/ 6 w 61"/>
                    <a:gd name="T3" fmla="*/ 54 h 98"/>
                    <a:gd name="T4" fmla="*/ 10 w 61"/>
                    <a:gd name="T5" fmla="*/ 55 h 98"/>
                    <a:gd name="T6" fmla="*/ 17 w 61"/>
                    <a:gd name="T7" fmla="*/ 60 h 98"/>
                    <a:gd name="T8" fmla="*/ 19 w 61"/>
                    <a:gd name="T9" fmla="*/ 64 h 98"/>
                    <a:gd name="T10" fmla="*/ 26 w 61"/>
                    <a:gd name="T11" fmla="*/ 70 h 98"/>
                    <a:gd name="T12" fmla="*/ 29 w 61"/>
                    <a:gd name="T13" fmla="*/ 78 h 98"/>
                    <a:gd name="T14" fmla="*/ 31 w 61"/>
                    <a:gd name="T15" fmla="*/ 86 h 98"/>
                    <a:gd name="T16" fmla="*/ 34 w 61"/>
                    <a:gd name="T17" fmla="*/ 90 h 98"/>
                    <a:gd name="T18" fmla="*/ 35 w 61"/>
                    <a:gd name="T19" fmla="*/ 94 h 98"/>
                    <a:gd name="T20" fmla="*/ 33 w 61"/>
                    <a:gd name="T21" fmla="*/ 98 h 98"/>
                    <a:gd name="T22" fmla="*/ 35 w 61"/>
                    <a:gd name="T23" fmla="*/ 98 h 98"/>
                    <a:gd name="T24" fmla="*/ 39 w 61"/>
                    <a:gd name="T25" fmla="*/ 95 h 98"/>
                    <a:gd name="T26" fmla="*/ 46 w 61"/>
                    <a:gd name="T27" fmla="*/ 93 h 98"/>
                    <a:gd name="T28" fmla="*/ 52 w 61"/>
                    <a:gd name="T29" fmla="*/ 87 h 98"/>
                    <a:gd name="T30" fmla="*/ 57 w 61"/>
                    <a:gd name="T31" fmla="*/ 75 h 98"/>
                    <a:gd name="T32" fmla="*/ 61 w 61"/>
                    <a:gd name="T33" fmla="*/ 68 h 98"/>
                    <a:gd name="T34" fmla="*/ 60 w 61"/>
                    <a:gd name="T35" fmla="*/ 63 h 98"/>
                    <a:gd name="T36" fmla="*/ 52 w 61"/>
                    <a:gd name="T37" fmla="*/ 54 h 98"/>
                    <a:gd name="T38" fmla="*/ 49 w 61"/>
                    <a:gd name="T39" fmla="*/ 52 h 98"/>
                    <a:gd name="T40" fmla="*/ 50 w 61"/>
                    <a:gd name="T41" fmla="*/ 48 h 98"/>
                    <a:gd name="T42" fmla="*/ 45 w 61"/>
                    <a:gd name="T43" fmla="*/ 46 h 98"/>
                    <a:gd name="T44" fmla="*/ 39 w 61"/>
                    <a:gd name="T45" fmla="*/ 39 h 98"/>
                    <a:gd name="T46" fmla="*/ 39 w 61"/>
                    <a:gd name="T47" fmla="*/ 33 h 98"/>
                    <a:gd name="T48" fmla="*/ 44 w 61"/>
                    <a:gd name="T49" fmla="*/ 21 h 98"/>
                    <a:gd name="T50" fmla="*/ 39 w 61"/>
                    <a:gd name="T51" fmla="*/ 20 h 98"/>
                    <a:gd name="T52" fmla="*/ 39 w 61"/>
                    <a:gd name="T53" fmla="*/ 17 h 98"/>
                    <a:gd name="T54" fmla="*/ 44 w 61"/>
                    <a:gd name="T55" fmla="*/ 12 h 98"/>
                    <a:gd name="T56" fmla="*/ 49 w 61"/>
                    <a:gd name="T57" fmla="*/ 9 h 98"/>
                    <a:gd name="T58" fmla="*/ 52 w 61"/>
                    <a:gd name="T59" fmla="*/ 4 h 98"/>
                    <a:gd name="T60" fmla="*/ 57 w 61"/>
                    <a:gd name="T61" fmla="*/ 1 h 98"/>
                    <a:gd name="T62" fmla="*/ 54 w 61"/>
                    <a:gd name="T63" fmla="*/ 0 h 98"/>
                    <a:gd name="T64" fmla="*/ 41 w 61"/>
                    <a:gd name="T65" fmla="*/ 5 h 98"/>
                    <a:gd name="T66" fmla="*/ 31 w 61"/>
                    <a:gd name="T67" fmla="*/ 9 h 98"/>
                    <a:gd name="T68" fmla="*/ 29 w 61"/>
                    <a:gd name="T69" fmla="*/ 10 h 98"/>
                    <a:gd name="T70" fmla="*/ 29 w 61"/>
                    <a:gd name="T71" fmla="*/ 13 h 98"/>
                    <a:gd name="T72" fmla="*/ 31 w 61"/>
                    <a:gd name="T73" fmla="*/ 16 h 98"/>
                    <a:gd name="T74" fmla="*/ 29 w 61"/>
                    <a:gd name="T75" fmla="*/ 16 h 98"/>
                    <a:gd name="T76" fmla="*/ 25 w 61"/>
                    <a:gd name="T77" fmla="*/ 16 h 98"/>
                    <a:gd name="T78" fmla="*/ 27 w 61"/>
                    <a:gd name="T79" fmla="*/ 12 h 98"/>
                    <a:gd name="T80" fmla="*/ 17 w 61"/>
                    <a:gd name="T81" fmla="*/ 13 h 98"/>
                    <a:gd name="T82" fmla="*/ 11 w 61"/>
                    <a:gd name="T83" fmla="*/ 13 h 98"/>
                    <a:gd name="T84" fmla="*/ 7 w 61"/>
                    <a:gd name="T85" fmla="*/ 16 h 98"/>
                    <a:gd name="T86" fmla="*/ 6 w 61"/>
                    <a:gd name="T87" fmla="*/ 17 h 98"/>
                    <a:gd name="T88" fmla="*/ 6 w 61"/>
                    <a:gd name="T89" fmla="*/ 24 h 98"/>
                    <a:gd name="T90" fmla="*/ 6 w 61"/>
                    <a:gd name="T91" fmla="*/ 32 h 98"/>
                    <a:gd name="T92" fmla="*/ 6 w 61"/>
                    <a:gd name="T93" fmla="*/ 36 h 98"/>
                    <a:gd name="T94" fmla="*/ 6 w 61"/>
                    <a:gd name="T95" fmla="*/ 37 h 98"/>
                    <a:gd name="T96" fmla="*/ 4 w 61"/>
                    <a:gd name="T97" fmla="*/ 39 h 98"/>
                    <a:gd name="T98" fmla="*/ 2 w 61"/>
                    <a:gd name="T99" fmla="*/ 39 h 98"/>
                    <a:gd name="T100" fmla="*/ 0 w 61"/>
                    <a:gd name="T101" fmla="*/ 44 h 98"/>
                    <a:gd name="T102" fmla="*/ 2 w 61"/>
                    <a:gd name="T103" fmla="*/ 4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1" h="98">
                      <a:moveTo>
                        <a:pt x="2" y="48"/>
                      </a:moveTo>
                      <a:lnTo>
                        <a:pt x="6" y="54"/>
                      </a:lnTo>
                      <a:lnTo>
                        <a:pt x="10" y="55"/>
                      </a:lnTo>
                      <a:lnTo>
                        <a:pt x="17" y="60"/>
                      </a:lnTo>
                      <a:lnTo>
                        <a:pt x="19" y="64"/>
                      </a:lnTo>
                      <a:lnTo>
                        <a:pt x="26" y="70"/>
                      </a:lnTo>
                      <a:lnTo>
                        <a:pt x="29" y="78"/>
                      </a:lnTo>
                      <a:lnTo>
                        <a:pt x="31" y="86"/>
                      </a:lnTo>
                      <a:lnTo>
                        <a:pt x="34" y="90"/>
                      </a:lnTo>
                      <a:lnTo>
                        <a:pt x="35" y="94"/>
                      </a:lnTo>
                      <a:lnTo>
                        <a:pt x="33" y="98"/>
                      </a:lnTo>
                      <a:lnTo>
                        <a:pt x="35" y="98"/>
                      </a:lnTo>
                      <a:lnTo>
                        <a:pt x="39" y="95"/>
                      </a:lnTo>
                      <a:lnTo>
                        <a:pt x="46" y="93"/>
                      </a:lnTo>
                      <a:lnTo>
                        <a:pt x="52" y="87"/>
                      </a:lnTo>
                      <a:lnTo>
                        <a:pt x="57" y="75"/>
                      </a:lnTo>
                      <a:lnTo>
                        <a:pt x="61" y="68"/>
                      </a:lnTo>
                      <a:lnTo>
                        <a:pt x="60" y="63"/>
                      </a:lnTo>
                      <a:lnTo>
                        <a:pt x="52" y="54"/>
                      </a:lnTo>
                      <a:lnTo>
                        <a:pt x="49" y="52"/>
                      </a:lnTo>
                      <a:lnTo>
                        <a:pt x="50" y="48"/>
                      </a:lnTo>
                      <a:lnTo>
                        <a:pt x="45" y="46"/>
                      </a:lnTo>
                      <a:lnTo>
                        <a:pt x="39" y="39"/>
                      </a:lnTo>
                      <a:lnTo>
                        <a:pt x="39" y="33"/>
                      </a:lnTo>
                      <a:lnTo>
                        <a:pt x="44" y="21"/>
                      </a:lnTo>
                      <a:lnTo>
                        <a:pt x="39" y="20"/>
                      </a:lnTo>
                      <a:lnTo>
                        <a:pt x="39" y="17"/>
                      </a:lnTo>
                      <a:lnTo>
                        <a:pt x="44" y="12"/>
                      </a:lnTo>
                      <a:lnTo>
                        <a:pt x="49" y="9"/>
                      </a:lnTo>
                      <a:lnTo>
                        <a:pt x="52" y="4"/>
                      </a:lnTo>
                      <a:lnTo>
                        <a:pt x="57" y="1"/>
                      </a:lnTo>
                      <a:lnTo>
                        <a:pt x="54" y="0"/>
                      </a:lnTo>
                      <a:lnTo>
                        <a:pt x="41" y="5"/>
                      </a:lnTo>
                      <a:lnTo>
                        <a:pt x="31" y="9"/>
                      </a:lnTo>
                      <a:lnTo>
                        <a:pt x="29" y="10"/>
                      </a:lnTo>
                      <a:lnTo>
                        <a:pt x="29" y="13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5" y="16"/>
                      </a:lnTo>
                      <a:lnTo>
                        <a:pt x="27" y="12"/>
                      </a:lnTo>
                      <a:lnTo>
                        <a:pt x="17" y="13"/>
                      </a:lnTo>
                      <a:lnTo>
                        <a:pt x="11" y="13"/>
                      </a:lnTo>
                      <a:lnTo>
                        <a:pt x="7" y="16"/>
                      </a:lnTo>
                      <a:lnTo>
                        <a:pt x="6" y="17"/>
                      </a:lnTo>
                      <a:lnTo>
                        <a:pt x="6" y="24"/>
                      </a:lnTo>
                      <a:lnTo>
                        <a:pt x="6" y="32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4" y="39"/>
                      </a:lnTo>
                      <a:lnTo>
                        <a:pt x="2" y="39"/>
                      </a:lnTo>
                      <a:lnTo>
                        <a:pt x="0" y="44"/>
                      </a:lnTo>
                      <a:lnTo>
                        <a:pt x="2" y="4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1" name="Freeform 45"/>
                <p:cNvSpPr>
                  <a:spLocks/>
                </p:cNvSpPr>
                <p:nvPr/>
              </p:nvSpPr>
              <p:spPr bwMode="auto">
                <a:xfrm>
                  <a:off x="1948" y="2855"/>
                  <a:ext cx="10" cy="15"/>
                </a:xfrm>
                <a:custGeom>
                  <a:avLst/>
                  <a:gdLst>
                    <a:gd name="T0" fmla="*/ 3 w 10"/>
                    <a:gd name="T1" fmla="*/ 8 h 15"/>
                    <a:gd name="T2" fmla="*/ 3 w 10"/>
                    <a:gd name="T3" fmla="*/ 10 h 15"/>
                    <a:gd name="T4" fmla="*/ 2 w 10"/>
                    <a:gd name="T5" fmla="*/ 12 h 15"/>
                    <a:gd name="T6" fmla="*/ 0 w 10"/>
                    <a:gd name="T7" fmla="*/ 14 h 15"/>
                    <a:gd name="T8" fmla="*/ 2 w 10"/>
                    <a:gd name="T9" fmla="*/ 15 h 15"/>
                    <a:gd name="T10" fmla="*/ 7 w 10"/>
                    <a:gd name="T11" fmla="*/ 11 h 15"/>
                    <a:gd name="T12" fmla="*/ 10 w 10"/>
                    <a:gd name="T13" fmla="*/ 6 h 15"/>
                    <a:gd name="T14" fmla="*/ 9 w 10"/>
                    <a:gd name="T15" fmla="*/ 0 h 15"/>
                    <a:gd name="T16" fmla="*/ 7 w 10"/>
                    <a:gd name="T17" fmla="*/ 0 h 15"/>
                    <a:gd name="T18" fmla="*/ 3 w 10"/>
                    <a:gd name="T19" fmla="*/ 4 h 15"/>
                    <a:gd name="T20" fmla="*/ 3 w 10"/>
                    <a:gd name="T2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5">
                      <a:moveTo>
                        <a:pt x="3" y="8"/>
                      </a:move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5"/>
                      </a:lnTo>
                      <a:lnTo>
                        <a:pt x="7" y="11"/>
                      </a:lnTo>
                      <a:lnTo>
                        <a:pt x="10" y="6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2" name="Freeform 46"/>
                <p:cNvSpPr>
                  <a:spLocks/>
                </p:cNvSpPr>
                <p:nvPr/>
              </p:nvSpPr>
              <p:spPr bwMode="auto">
                <a:xfrm>
                  <a:off x="1877" y="2842"/>
                  <a:ext cx="50" cy="44"/>
                </a:xfrm>
                <a:custGeom>
                  <a:avLst/>
                  <a:gdLst>
                    <a:gd name="T0" fmla="*/ 11 w 50"/>
                    <a:gd name="T1" fmla="*/ 32 h 44"/>
                    <a:gd name="T2" fmla="*/ 21 w 50"/>
                    <a:gd name="T3" fmla="*/ 41 h 44"/>
                    <a:gd name="T4" fmla="*/ 27 w 50"/>
                    <a:gd name="T5" fmla="*/ 41 h 44"/>
                    <a:gd name="T6" fmla="*/ 28 w 50"/>
                    <a:gd name="T7" fmla="*/ 44 h 44"/>
                    <a:gd name="T8" fmla="*/ 31 w 50"/>
                    <a:gd name="T9" fmla="*/ 43 h 44"/>
                    <a:gd name="T10" fmla="*/ 34 w 50"/>
                    <a:gd name="T11" fmla="*/ 41 h 44"/>
                    <a:gd name="T12" fmla="*/ 34 w 50"/>
                    <a:gd name="T13" fmla="*/ 39 h 44"/>
                    <a:gd name="T14" fmla="*/ 31 w 50"/>
                    <a:gd name="T15" fmla="*/ 35 h 44"/>
                    <a:gd name="T16" fmla="*/ 30 w 50"/>
                    <a:gd name="T17" fmla="*/ 36 h 44"/>
                    <a:gd name="T18" fmla="*/ 28 w 50"/>
                    <a:gd name="T19" fmla="*/ 36 h 44"/>
                    <a:gd name="T20" fmla="*/ 27 w 50"/>
                    <a:gd name="T21" fmla="*/ 37 h 44"/>
                    <a:gd name="T22" fmla="*/ 24 w 50"/>
                    <a:gd name="T23" fmla="*/ 33 h 44"/>
                    <a:gd name="T24" fmla="*/ 23 w 50"/>
                    <a:gd name="T25" fmla="*/ 28 h 44"/>
                    <a:gd name="T26" fmla="*/ 24 w 50"/>
                    <a:gd name="T27" fmla="*/ 28 h 44"/>
                    <a:gd name="T28" fmla="*/ 28 w 50"/>
                    <a:gd name="T29" fmla="*/ 33 h 44"/>
                    <a:gd name="T30" fmla="*/ 34 w 50"/>
                    <a:gd name="T31" fmla="*/ 32 h 44"/>
                    <a:gd name="T32" fmla="*/ 32 w 50"/>
                    <a:gd name="T33" fmla="*/ 31 h 44"/>
                    <a:gd name="T34" fmla="*/ 30 w 50"/>
                    <a:gd name="T35" fmla="*/ 29 h 44"/>
                    <a:gd name="T36" fmla="*/ 30 w 50"/>
                    <a:gd name="T37" fmla="*/ 27 h 44"/>
                    <a:gd name="T38" fmla="*/ 34 w 50"/>
                    <a:gd name="T39" fmla="*/ 29 h 44"/>
                    <a:gd name="T40" fmla="*/ 39 w 50"/>
                    <a:gd name="T41" fmla="*/ 29 h 44"/>
                    <a:gd name="T42" fmla="*/ 42 w 50"/>
                    <a:gd name="T43" fmla="*/ 32 h 44"/>
                    <a:gd name="T44" fmla="*/ 47 w 50"/>
                    <a:gd name="T45" fmla="*/ 32 h 44"/>
                    <a:gd name="T46" fmla="*/ 44 w 50"/>
                    <a:gd name="T47" fmla="*/ 25 h 44"/>
                    <a:gd name="T48" fmla="*/ 40 w 50"/>
                    <a:gd name="T49" fmla="*/ 23 h 44"/>
                    <a:gd name="T50" fmla="*/ 42 w 50"/>
                    <a:gd name="T51" fmla="*/ 20 h 44"/>
                    <a:gd name="T52" fmla="*/ 47 w 50"/>
                    <a:gd name="T53" fmla="*/ 20 h 44"/>
                    <a:gd name="T54" fmla="*/ 48 w 50"/>
                    <a:gd name="T55" fmla="*/ 12 h 44"/>
                    <a:gd name="T56" fmla="*/ 50 w 50"/>
                    <a:gd name="T57" fmla="*/ 9 h 44"/>
                    <a:gd name="T58" fmla="*/ 44 w 50"/>
                    <a:gd name="T59" fmla="*/ 5 h 44"/>
                    <a:gd name="T60" fmla="*/ 40 w 50"/>
                    <a:gd name="T61" fmla="*/ 4 h 44"/>
                    <a:gd name="T62" fmla="*/ 35 w 50"/>
                    <a:gd name="T63" fmla="*/ 2 h 44"/>
                    <a:gd name="T64" fmla="*/ 30 w 50"/>
                    <a:gd name="T65" fmla="*/ 0 h 44"/>
                    <a:gd name="T66" fmla="*/ 26 w 50"/>
                    <a:gd name="T67" fmla="*/ 0 h 44"/>
                    <a:gd name="T68" fmla="*/ 24 w 50"/>
                    <a:gd name="T69" fmla="*/ 0 h 44"/>
                    <a:gd name="T70" fmla="*/ 21 w 50"/>
                    <a:gd name="T71" fmla="*/ 2 h 44"/>
                    <a:gd name="T72" fmla="*/ 15 w 50"/>
                    <a:gd name="T73" fmla="*/ 5 h 44"/>
                    <a:gd name="T74" fmla="*/ 11 w 50"/>
                    <a:gd name="T75" fmla="*/ 10 h 44"/>
                    <a:gd name="T76" fmla="*/ 9 w 50"/>
                    <a:gd name="T77" fmla="*/ 16 h 44"/>
                    <a:gd name="T78" fmla="*/ 13 w 50"/>
                    <a:gd name="T79" fmla="*/ 19 h 44"/>
                    <a:gd name="T80" fmla="*/ 13 w 50"/>
                    <a:gd name="T81" fmla="*/ 21 h 44"/>
                    <a:gd name="T82" fmla="*/ 11 w 50"/>
                    <a:gd name="T83" fmla="*/ 20 h 44"/>
                    <a:gd name="T84" fmla="*/ 7 w 50"/>
                    <a:gd name="T85" fmla="*/ 20 h 44"/>
                    <a:gd name="T86" fmla="*/ 1 w 50"/>
                    <a:gd name="T87" fmla="*/ 21 h 44"/>
                    <a:gd name="T88" fmla="*/ 0 w 50"/>
                    <a:gd name="T89" fmla="*/ 24 h 44"/>
                    <a:gd name="T90" fmla="*/ 1 w 50"/>
                    <a:gd name="T91" fmla="*/ 27 h 44"/>
                    <a:gd name="T92" fmla="*/ 4 w 50"/>
                    <a:gd name="T93" fmla="*/ 28 h 44"/>
                    <a:gd name="T94" fmla="*/ 8 w 50"/>
                    <a:gd name="T95" fmla="*/ 28 h 44"/>
                    <a:gd name="T96" fmla="*/ 8 w 50"/>
                    <a:gd name="T97" fmla="*/ 29 h 44"/>
                    <a:gd name="T98" fmla="*/ 11 w 50"/>
                    <a:gd name="T99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0" h="44">
                      <a:moveTo>
                        <a:pt x="11" y="32"/>
                      </a:moveTo>
                      <a:lnTo>
                        <a:pt x="21" y="41"/>
                      </a:lnTo>
                      <a:lnTo>
                        <a:pt x="27" y="41"/>
                      </a:lnTo>
                      <a:lnTo>
                        <a:pt x="28" y="44"/>
                      </a:lnTo>
                      <a:lnTo>
                        <a:pt x="31" y="43"/>
                      </a:lnTo>
                      <a:lnTo>
                        <a:pt x="34" y="41"/>
                      </a:lnTo>
                      <a:lnTo>
                        <a:pt x="34" y="39"/>
                      </a:lnTo>
                      <a:lnTo>
                        <a:pt x="31" y="35"/>
                      </a:lnTo>
                      <a:lnTo>
                        <a:pt x="30" y="36"/>
                      </a:lnTo>
                      <a:lnTo>
                        <a:pt x="28" y="36"/>
                      </a:lnTo>
                      <a:lnTo>
                        <a:pt x="27" y="37"/>
                      </a:lnTo>
                      <a:lnTo>
                        <a:pt x="24" y="33"/>
                      </a:lnTo>
                      <a:lnTo>
                        <a:pt x="23" y="28"/>
                      </a:lnTo>
                      <a:lnTo>
                        <a:pt x="24" y="28"/>
                      </a:lnTo>
                      <a:lnTo>
                        <a:pt x="28" y="33"/>
                      </a:lnTo>
                      <a:lnTo>
                        <a:pt x="34" y="32"/>
                      </a:lnTo>
                      <a:lnTo>
                        <a:pt x="32" y="31"/>
                      </a:lnTo>
                      <a:lnTo>
                        <a:pt x="30" y="29"/>
                      </a:lnTo>
                      <a:lnTo>
                        <a:pt x="30" y="27"/>
                      </a:lnTo>
                      <a:lnTo>
                        <a:pt x="34" y="29"/>
                      </a:lnTo>
                      <a:lnTo>
                        <a:pt x="39" y="29"/>
                      </a:lnTo>
                      <a:lnTo>
                        <a:pt x="42" y="32"/>
                      </a:lnTo>
                      <a:lnTo>
                        <a:pt x="47" y="32"/>
                      </a:lnTo>
                      <a:lnTo>
                        <a:pt x="44" y="25"/>
                      </a:lnTo>
                      <a:lnTo>
                        <a:pt x="40" y="23"/>
                      </a:lnTo>
                      <a:lnTo>
                        <a:pt x="42" y="20"/>
                      </a:lnTo>
                      <a:lnTo>
                        <a:pt x="47" y="20"/>
                      </a:lnTo>
                      <a:lnTo>
                        <a:pt x="48" y="12"/>
                      </a:lnTo>
                      <a:lnTo>
                        <a:pt x="50" y="9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5" y="2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15" y="5"/>
                      </a:lnTo>
                      <a:lnTo>
                        <a:pt x="11" y="10"/>
                      </a:lnTo>
                      <a:lnTo>
                        <a:pt x="9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1" y="20"/>
                      </a:lnTo>
                      <a:lnTo>
                        <a:pt x="7" y="20"/>
                      </a:lnTo>
                      <a:lnTo>
                        <a:pt x="1" y="21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4" y="28"/>
                      </a:lnTo>
                      <a:lnTo>
                        <a:pt x="8" y="28"/>
                      </a:lnTo>
                      <a:lnTo>
                        <a:pt x="8" y="29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3" name="Freeform 47"/>
                <p:cNvSpPr>
                  <a:spLocks/>
                </p:cNvSpPr>
                <p:nvPr/>
              </p:nvSpPr>
              <p:spPr bwMode="auto">
                <a:xfrm>
                  <a:off x="1630" y="1553"/>
                  <a:ext cx="50" cy="22"/>
                </a:xfrm>
                <a:custGeom>
                  <a:avLst/>
                  <a:gdLst>
                    <a:gd name="T0" fmla="*/ 0 w 50"/>
                    <a:gd name="T1" fmla="*/ 0 h 22"/>
                    <a:gd name="T2" fmla="*/ 39 w 50"/>
                    <a:gd name="T3" fmla="*/ 0 h 22"/>
                    <a:gd name="T4" fmla="*/ 40 w 50"/>
                    <a:gd name="T5" fmla="*/ 2 h 22"/>
                    <a:gd name="T6" fmla="*/ 43 w 50"/>
                    <a:gd name="T7" fmla="*/ 6 h 22"/>
                    <a:gd name="T8" fmla="*/ 44 w 50"/>
                    <a:gd name="T9" fmla="*/ 8 h 22"/>
                    <a:gd name="T10" fmla="*/ 46 w 50"/>
                    <a:gd name="T11" fmla="*/ 11 h 22"/>
                    <a:gd name="T12" fmla="*/ 47 w 50"/>
                    <a:gd name="T13" fmla="*/ 14 h 22"/>
                    <a:gd name="T14" fmla="*/ 48 w 50"/>
                    <a:gd name="T15" fmla="*/ 15 h 22"/>
                    <a:gd name="T16" fmla="*/ 47 w 50"/>
                    <a:gd name="T17" fmla="*/ 17 h 22"/>
                    <a:gd name="T18" fmla="*/ 50 w 50"/>
                    <a:gd name="T19" fmla="*/ 17 h 22"/>
                    <a:gd name="T20" fmla="*/ 50 w 50"/>
                    <a:gd name="T21" fmla="*/ 18 h 22"/>
                    <a:gd name="T22" fmla="*/ 48 w 50"/>
                    <a:gd name="T23" fmla="*/ 19 h 22"/>
                    <a:gd name="T24" fmla="*/ 47 w 50"/>
                    <a:gd name="T25" fmla="*/ 21 h 22"/>
                    <a:gd name="T26" fmla="*/ 46 w 50"/>
                    <a:gd name="T27" fmla="*/ 21 h 22"/>
                    <a:gd name="T28" fmla="*/ 43 w 50"/>
                    <a:gd name="T29" fmla="*/ 21 h 22"/>
                    <a:gd name="T30" fmla="*/ 42 w 50"/>
                    <a:gd name="T31" fmla="*/ 19 h 22"/>
                    <a:gd name="T32" fmla="*/ 39 w 50"/>
                    <a:gd name="T33" fmla="*/ 19 h 22"/>
                    <a:gd name="T34" fmla="*/ 36 w 50"/>
                    <a:gd name="T35" fmla="*/ 18 h 22"/>
                    <a:gd name="T36" fmla="*/ 34 w 50"/>
                    <a:gd name="T37" fmla="*/ 18 h 22"/>
                    <a:gd name="T38" fmla="*/ 31 w 50"/>
                    <a:gd name="T39" fmla="*/ 18 h 22"/>
                    <a:gd name="T40" fmla="*/ 28 w 50"/>
                    <a:gd name="T41" fmla="*/ 19 h 22"/>
                    <a:gd name="T42" fmla="*/ 24 w 50"/>
                    <a:gd name="T43" fmla="*/ 19 h 22"/>
                    <a:gd name="T44" fmla="*/ 16 w 50"/>
                    <a:gd name="T45" fmla="*/ 21 h 22"/>
                    <a:gd name="T46" fmla="*/ 11 w 50"/>
                    <a:gd name="T47" fmla="*/ 22 h 22"/>
                    <a:gd name="T48" fmla="*/ 7 w 50"/>
                    <a:gd name="T49" fmla="*/ 22 h 22"/>
                    <a:gd name="T50" fmla="*/ 5 w 50"/>
                    <a:gd name="T51" fmla="*/ 22 h 22"/>
                    <a:gd name="T52" fmla="*/ 5 w 50"/>
                    <a:gd name="T53" fmla="*/ 21 h 22"/>
                    <a:gd name="T54" fmla="*/ 5 w 50"/>
                    <a:gd name="T55" fmla="*/ 17 h 22"/>
                    <a:gd name="T56" fmla="*/ 4 w 50"/>
                    <a:gd name="T57" fmla="*/ 12 h 22"/>
                    <a:gd name="T58" fmla="*/ 3 w 50"/>
                    <a:gd name="T59" fmla="*/ 7 h 22"/>
                    <a:gd name="T60" fmla="*/ 1 w 50"/>
                    <a:gd name="T61" fmla="*/ 4 h 22"/>
                    <a:gd name="T62" fmla="*/ 0 w 50"/>
                    <a:gd name="T6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0" h="22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40" y="2"/>
                      </a:lnTo>
                      <a:lnTo>
                        <a:pt x="43" y="6"/>
                      </a:lnTo>
                      <a:lnTo>
                        <a:pt x="44" y="8"/>
                      </a:lnTo>
                      <a:lnTo>
                        <a:pt x="46" y="11"/>
                      </a:lnTo>
                      <a:lnTo>
                        <a:pt x="47" y="14"/>
                      </a:lnTo>
                      <a:lnTo>
                        <a:pt x="48" y="15"/>
                      </a:lnTo>
                      <a:lnTo>
                        <a:pt x="47" y="17"/>
                      </a:lnTo>
                      <a:lnTo>
                        <a:pt x="50" y="17"/>
                      </a:lnTo>
                      <a:lnTo>
                        <a:pt x="50" y="18"/>
                      </a:lnTo>
                      <a:lnTo>
                        <a:pt x="48" y="19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3" y="21"/>
                      </a:lnTo>
                      <a:lnTo>
                        <a:pt x="42" y="19"/>
                      </a:lnTo>
                      <a:lnTo>
                        <a:pt x="39" y="19"/>
                      </a:lnTo>
                      <a:lnTo>
                        <a:pt x="36" y="18"/>
                      </a:lnTo>
                      <a:lnTo>
                        <a:pt x="34" y="18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4" y="19"/>
                      </a:lnTo>
                      <a:lnTo>
                        <a:pt x="16" y="21"/>
                      </a:lnTo>
                      <a:lnTo>
                        <a:pt x="11" y="22"/>
                      </a:lnTo>
                      <a:lnTo>
                        <a:pt x="7" y="22"/>
                      </a:lnTo>
                      <a:lnTo>
                        <a:pt x="5" y="22"/>
                      </a:lnTo>
                      <a:lnTo>
                        <a:pt x="5" y="21"/>
                      </a:lnTo>
                      <a:lnTo>
                        <a:pt x="5" y="17"/>
                      </a:lnTo>
                      <a:lnTo>
                        <a:pt x="4" y="12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4" name="Freeform 48"/>
                <p:cNvSpPr>
                  <a:spLocks/>
                </p:cNvSpPr>
                <p:nvPr/>
              </p:nvSpPr>
              <p:spPr bwMode="auto">
                <a:xfrm>
                  <a:off x="1090" y="1553"/>
                  <a:ext cx="4921" cy="2443"/>
                </a:xfrm>
                <a:custGeom>
                  <a:avLst/>
                  <a:gdLst>
                    <a:gd name="T0" fmla="*/ 2813 w 4921"/>
                    <a:gd name="T1" fmla="*/ 3 h 2443"/>
                    <a:gd name="T2" fmla="*/ 4215 w 4921"/>
                    <a:gd name="T3" fmla="*/ 3 h 2443"/>
                    <a:gd name="T4" fmla="*/ 4828 w 4921"/>
                    <a:gd name="T5" fmla="*/ 1052 h 2443"/>
                    <a:gd name="T6" fmla="*/ 4816 w 4921"/>
                    <a:gd name="T7" fmla="*/ 1875 h 2443"/>
                    <a:gd name="T8" fmla="*/ 4866 w 4921"/>
                    <a:gd name="T9" fmla="*/ 1919 h 2443"/>
                    <a:gd name="T10" fmla="*/ 4887 w 4921"/>
                    <a:gd name="T11" fmla="*/ 1961 h 2443"/>
                    <a:gd name="T12" fmla="*/ 4912 w 4921"/>
                    <a:gd name="T13" fmla="*/ 2008 h 2443"/>
                    <a:gd name="T14" fmla="*/ 4901 w 4921"/>
                    <a:gd name="T15" fmla="*/ 2039 h 2443"/>
                    <a:gd name="T16" fmla="*/ 4872 w 4921"/>
                    <a:gd name="T17" fmla="*/ 2069 h 2443"/>
                    <a:gd name="T18" fmla="*/ 4899 w 4921"/>
                    <a:gd name="T19" fmla="*/ 2087 h 2443"/>
                    <a:gd name="T20" fmla="*/ 4916 w 4921"/>
                    <a:gd name="T21" fmla="*/ 2120 h 2443"/>
                    <a:gd name="T22" fmla="*/ 4431 w 4921"/>
                    <a:gd name="T23" fmla="*/ 2131 h 2443"/>
                    <a:gd name="T24" fmla="*/ 3729 w 4921"/>
                    <a:gd name="T25" fmla="*/ 2129 h 2443"/>
                    <a:gd name="T26" fmla="*/ 3368 w 4921"/>
                    <a:gd name="T27" fmla="*/ 2173 h 2443"/>
                    <a:gd name="T28" fmla="*/ 3234 w 4921"/>
                    <a:gd name="T29" fmla="*/ 2176 h 2443"/>
                    <a:gd name="T30" fmla="*/ 3127 w 4921"/>
                    <a:gd name="T31" fmla="*/ 2189 h 2443"/>
                    <a:gd name="T32" fmla="*/ 3025 w 4921"/>
                    <a:gd name="T33" fmla="*/ 2185 h 2443"/>
                    <a:gd name="T34" fmla="*/ 2953 w 4921"/>
                    <a:gd name="T35" fmla="*/ 2233 h 2443"/>
                    <a:gd name="T36" fmla="*/ 2825 w 4921"/>
                    <a:gd name="T37" fmla="*/ 2246 h 2443"/>
                    <a:gd name="T38" fmla="*/ 2721 w 4921"/>
                    <a:gd name="T39" fmla="*/ 2268 h 2443"/>
                    <a:gd name="T40" fmla="*/ 2610 w 4921"/>
                    <a:gd name="T41" fmla="*/ 2300 h 2443"/>
                    <a:gd name="T42" fmla="*/ 2523 w 4921"/>
                    <a:gd name="T43" fmla="*/ 2330 h 2443"/>
                    <a:gd name="T44" fmla="*/ 2411 w 4921"/>
                    <a:gd name="T45" fmla="*/ 2345 h 2443"/>
                    <a:gd name="T46" fmla="*/ 2312 w 4921"/>
                    <a:gd name="T47" fmla="*/ 2310 h 2443"/>
                    <a:gd name="T48" fmla="*/ 2219 w 4921"/>
                    <a:gd name="T49" fmla="*/ 2337 h 2443"/>
                    <a:gd name="T50" fmla="*/ 2106 w 4921"/>
                    <a:gd name="T51" fmla="*/ 2377 h 2443"/>
                    <a:gd name="T52" fmla="*/ 2034 w 4921"/>
                    <a:gd name="T53" fmla="*/ 2380 h 2443"/>
                    <a:gd name="T54" fmla="*/ 1945 w 4921"/>
                    <a:gd name="T55" fmla="*/ 2395 h 2443"/>
                    <a:gd name="T56" fmla="*/ 1880 w 4921"/>
                    <a:gd name="T57" fmla="*/ 2377 h 2443"/>
                    <a:gd name="T58" fmla="*/ 1782 w 4921"/>
                    <a:gd name="T59" fmla="*/ 2341 h 2443"/>
                    <a:gd name="T60" fmla="*/ 1688 w 4921"/>
                    <a:gd name="T61" fmla="*/ 2338 h 2443"/>
                    <a:gd name="T62" fmla="*/ 1591 w 4921"/>
                    <a:gd name="T63" fmla="*/ 2334 h 2443"/>
                    <a:gd name="T64" fmla="*/ 1508 w 4921"/>
                    <a:gd name="T65" fmla="*/ 2346 h 2443"/>
                    <a:gd name="T66" fmla="*/ 1409 w 4921"/>
                    <a:gd name="T67" fmla="*/ 2349 h 2443"/>
                    <a:gd name="T68" fmla="*/ 1355 w 4921"/>
                    <a:gd name="T69" fmla="*/ 2382 h 2443"/>
                    <a:gd name="T70" fmla="*/ 1293 w 4921"/>
                    <a:gd name="T71" fmla="*/ 2401 h 2443"/>
                    <a:gd name="T72" fmla="*/ 1217 w 4921"/>
                    <a:gd name="T73" fmla="*/ 2419 h 2443"/>
                    <a:gd name="T74" fmla="*/ 1089 w 4921"/>
                    <a:gd name="T75" fmla="*/ 2442 h 2443"/>
                    <a:gd name="T76" fmla="*/ 1033 w 4921"/>
                    <a:gd name="T77" fmla="*/ 2426 h 2443"/>
                    <a:gd name="T78" fmla="*/ 925 w 4921"/>
                    <a:gd name="T79" fmla="*/ 2414 h 2443"/>
                    <a:gd name="T80" fmla="*/ 799 w 4921"/>
                    <a:gd name="T81" fmla="*/ 2381 h 2443"/>
                    <a:gd name="T82" fmla="*/ 776 w 4921"/>
                    <a:gd name="T83" fmla="*/ 2315 h 2443"/>
                    <a:gd name="T84" fmla="*/ 756 w 4921"/>
                    <a:gd name="T85" fmla="*/ 2258 h 2443"/>
                    <a:gd name="T86" fmla="*/ 761 w 4921"/>
                    <a:gd name="T87" fmla="*/ 2222 h 2443"/>
                    <a:gd name="T88" fmla="*/ 748 w 4921"/>
                    <a:gd name="T89" fmla="*/ 2177 h 2443"/>
                    <a:gd name="T90" fmla="*/ 713 w 4921"/>
                    <a:gd name="T91" fmla="*/ 2131 h 2443"/>
                    <a:gd name="T92" fmla="*/ 694 w 4921"/>
                    <a:gd name="T93" fmla="*/ 2092 h 2443"/>
                    <a:gd name="T94" fmla="*/ 687 w 4921"/>
                    <a:gd name="T95" fmla="*/ 2068 h 2443"/>
                    <a:gd name="T96" fmla="*/ 672 w 4921"/>
                    <a:gd name="T97" fmla="*/ 2057 h 2443"/>
                    <a:gd name="T98" fmla="*/ 607 w 4921"/>
                    <a:gd name="T99" fmla="*/ 2035 h 2443"/>
                    <a:gd name="T100" fmla="*/ 533 w 4921"/>
                    <a:gd name="T101" fmla="*/ 2003 h 2443"/>
                    <a:gd name="T102" fmla="*/ 435 w 4921"/>
                    <a:gd name="T103" fmla="*/ 2012 h 2443"/>
                    <a:gd name="T104" fmla="*/ 332 w 4921"/>
                    <a:gd name="T105" fmla="*/ 1989 h 2443"/>
                    <a:gd name="T106" fmla="*/ 292 w 4921"/>
                    <a:gd name="T107" fmla="*/ 1952 h 2443"/>
                    <a:gd name="T108" fmla="*/ 229 w 4921"/>
                    <a:gd name="T109" fmla="*/ 1940 h 2443"/>
                    <a:gd name="T110" fmla="*/ 166 w 4921"/>
                    <a:gd name="T111" fmla="*/ 1946 h 2443"/>
                    <a:gd name="T112" fmla="*/ 117 w 4921"/>
                    <a:gd name="T113" fmla="*/ 1919 h 2443"/>
                    <a:gd name="T114" fmla="*/ 99 w 4921"/>
                    <a:gd name="T115" fmla="*/ 1915 h 2443"/>
                    <a:gd name="T116" fmla="*/ 66 w 4921"/>
                    <a:gd name="T117" fmla="*/ 1934 h 2443"/>
                    <a:gd name="T118" fmla="*/ 9 w 4921"/>
                    <a:gd name="T119" fmla="*/ 1941 h 2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921" h="2443">
                      <a:moveTo>
                        <a:pt x="779" y="0"/>
                      </a:moveTo>
                      <a:lnTo>
                        <a:pt x="1226" y="2"/>
                      </a:lnTo>
                      <a:lnTo>
                        <a:pt x="1313" y="2"/>
                      </a:lnTo>
                      <a:lnTo>
                        <a:pt x="1319" y="2"/>
                      </a:lnTo>
                      <a:lnTo>
                        <a:pt x="1351" y="3"/>
                      </a:lnTo>
                      <a:lnTo>
                        <a:pt x="1404" y="4"/>
                      </a:lnTo>
                      <a:lnTo>
                        <a:pt x="1473" y="4"/>
                      </a:lnTo>
                      <a:lnTo>
                        <a:pt x="1489" y="4"/>
                      </a:lnTo>
                      <a:lnTo>
                        <a:pt x="1505" y="4"/>
                      </a:lnTo>
                      <a:lnTo>
                        <a:pt x="1651" y="3"/>
                      </a:lnTo>
                      <a:lnTo>
                        <a:pt x="1702" y="3"/>
                      </a:lnTo>
                      <a:lnTo>
                        <a:pt x="1938" y="3"/>
                      </a:lnTo>
                      <a:lnTo>
                        <a:pt x="2011" y="3"/>
                      </a:lnTo>
                      <a:lnTo>
                        <a:pt x="2022" y="3"/>
                      </a:lnTo>
                      <a:lnTo>
                        <a:pt x="2123" y="3"/>
                      </a:lnTo>
                      <a:lnTo>
                        <a:pt x="2732" y="3"/>
                      </a:lnTo>
                      <a:lnTo>
                        <a:pt x="2813" y="3"/>
                      </a:lnTo>
                      <a:lnTo>
                        <a:pt x="2905" y="3"/>
                      </a:lnTo>
                      <a:lnTo>
                        <a:pt x="2921" y="3"/>
                      </a:lnTo>
                      <a:lnTo>
                        <a:pt x="2936" y="3"/>
                      </a:lnTo>
                      <a:lnTo>
                        <a:pt x="2967" y="3"/>
                      </a:lnTo>
                      <a:lnTo>
                        <a:pt x="2982" y="3"/>
                      </a:lnTo>
                      <a:lnTo>
                        <a:pt x="3108" y="3"/>
                      </a:lnTo>
                      <a:lnTo>
                        <a:pt x="3432" y="3"/>
                      </a:lnTo>
                      <a:lnTo>
                        <a:pt x="3440" y="3"/>
                      </a:lnTo>
                      <a:lnTo>
                        <a:pt x="3557" y="3"/>
                      </a:lnTo>
                      <a:lnTo>
                        <a:pt x="3589" y="3"/>
                      </a:lnTo>
                      <a:lnTo>
                        <a:pt x="3650" y="3"/>
                      </a:lnTo>
                      <a:lnTo>
                        <a:pt x="3716" y="3"/>
                      </a:lnTo>
                      <a:lnTo>
                        <a:pt x="3809" y="3"/>
                      </a:lnTo>
                      <a:lnTo>
                        <a:pt x="4007" y="3"/>
                      </a:lnTo>
                      <a:lnTo>
                        <a:pt x="4042" y="3"/>
                      </a:lnTo>
                      <a:lnTo>
                        <a:pt x="4150" y="3"/>
                      </a:lnTo>
                      <a:lnTo>
                        <a:pt x="4215" y="3"/>
                      </a:lnTo>
                      <a:lnTo>
                        <a:pt x="4507" y="3"/>
                      </a:lnTo>
                      <a:lnTo>
                        <a:pt x="4551" y="3"/>
                      </a:lnTo>
                      <a:lnTo>
                        <a:pt x="4744" y="3"/>
                      </a:lnTo>
                      <a:lnTo>
                        <a:pt x="4837" y="3"/>
                      </a:lnTo>
                      <a:lnTo>
                        <a:pt x="4837" y="44"/>
                      </a:lnTo>
                      <a:lnTo>
                        <a:pt x="4835" y="112"/>
                      </a:lnTo>
                      <a:lnTo>
                        <a:pt x="4835" y="115"/>
                      </a:lnTo>
                      <a:lnTo>
                        <a:pt x="4832" y="227"/>
                      </a:lnTo>
                      <a:lnTo>
                        <a:pt x="4832" y="237"/>
                      </a:lnTo>
                      <a:lnTo>
                        <a:pt x="4831" y="293"/>
                      </a:lnTo>
                      <a:lnTo>
                        <a:pt x="4831" y="295"/>
                      </a:lnTo>
                      <a:lnTo>
                        <a:pt x="4831" y="534"/>
                      </a:lnTo>
                      <a:lnTo>
                        <a:pt x="4831" y="542"/>
                      </a:lnTo>
                      <a:lnTo>
                        <a:pt x="4828" y="680"/>
                      </a:lnTo>
                      <a:lnTo>
                        <a:pt x="4828" y="728"/>
                      </a:lnTo>
                      <a:lnTo>
                        <a:pt x="4828" y="969"/>
                      </a:lnTo>
                      <a:lnTo>
                        <a:pt x="4828" y="1052"/>
                      </a:lnTo>
                      <a:lnTo>
                        <a:pt x="4829" y="1162"/>
                      </a:lnTo>
                      <a:lnTo>
                        <a:pt x="4829" y="1239"/>
                      </a:lnTo>
                      <a:lnTo>
                        <a:pt x="4829" y="1330"/>
                      </a:lnTo>
                      <a:lnTo>
                        <a:pt x="4829" y="1348"/>
                      </a:lnTo>
                      <a:lnTo>
                        <a:pt x="4831" y="1521"/>
                      </a:lnTo>
                      <a:lnTo>
                        <a:pt x="4832" y="1746"/>
                      </a:lnTo>
                      <a:lnTo>
                        <a:pt x="4832" y="1827"/>
                      </a:lnTo>
                      <a:lnTo>
                        <a:pt x="4835" y="1830"/>
                      </a:lnTo>
                      <a:lnTo>
                        <a:pt x="4836" y="1833"/>
                      </a:lnTo>
                      <a:lnTo>
                        <a:pt x="4836" y="1838"/>
                      </a:lnTo>
                      <a:lnTo>
                        <a:pt x="4833" y="1846"/>
                      </a:lnTo>
                      <a:lnTo>
                        <a:pt x="4831" y="1854"/>
                      </a:lnTo>
                      <a:lnTo>
                        <a:pt x="4827" y="1861"/>
                      </a:lnTo>
                      <a:lnTo>
                        <a:pt x="4825" y="1863"/>
                      </a:lnTo>
                      <a:lnTo>
                        <a:pt x="4821" y="1865"/>
                      </a:lnTo>
                      <a:lnTo>
                        <a:pt x="4818" y="1871"/>
                      </a:lnTo>
                      <a:lnTo>
                        <a:pt x="4816" y="1875"/>
                      </a:lnTo>
                      <a:lnTo>
                        <a:pt x="4816" y="1877"/>
                      </a:lnTo>
                      <a:lnTo>
                        <a:pt x="4818" y="1883"/>
                      </a:lnTo>
                      <a:lnTo>
                        <a:pt x="4820" y="1886"/>
                      </a:lnTo>
                      <a:lnTo>
                        <a:pt x="4824" y="1887"/>
                      </a:lnTo>
                      <a:lnTo>
                        <a:pt x="4831" y="1888"/>
                      </a:lnTo>
                      <a:lnTo>
                        <a:pt x="4836" y="1890"/>
                      </a:lnTo>
                      <a:lnTo>
                        <a:pt x="4839" y="1891"/>
                      </a:lnTo>
                      <a:lnTo>
                        <a:pt x="4843" y="1894"/>
                      </a:lnTo>
                      <a:lnTo>
                        <a:pt x="4844" y="1898"/>
                      </a:lnTo>
                      <a:lnTo>
                        <a:pt x="4844" y="1902"/>
                      </a:lnTo>
                      <a:lnTo>
                        <a:pt x="4845" y="1904"/>
                      </a:lnTo>
                      <a:lnTo>
                        <a:pt x="4848" y="1907"/>
                      </a:lnTo>
                      <a:lnTo>
                        <a:pt x="4852" y="1910"/>
                      </a:lnTo>
                      <a:lnTo>
                        <a:pt x="4854" y="1913"/>
                      </a:lnTo>
                      <a:lnTo>
                        <a:pt x="4859" y="1915"/>
                      </a:lnTo>
                      <a:lnTo>
                        <a:pt x="4863" y="1917"/>
                      </a:lnTo>
                      <a:lnTo>
                        <a:pt x="4866" y="1919"/>
                      </a:lnTo>
                      <a:lnTo>
                        <a:pt x="4868" y="1922"/>
                      </a:lnTo>
                      <a:lnTo>
                        <a:pt x="4870" y="1925"/>
                      </a:lnTo>
                      <a:lnTo>
                        <a:pt x="4868" y="1927"/>
                      </a:lnTo>
                      <a:lnTo>
                        <a:pt x="4868" y="1930"/>
                      </a:lnTo>
                      <a:lnTo>
                        <a:pt x="4867" y="1933"/>
                      </a:lnTo>
                      <a:lnTo>
                        <a:pt x="4867" y="1935"/>
                      </a:lnTo>
                      <a:lnTo>
                        <a:pt x="4870" y="1938"/>
                      </a:lnTo>
                      <a:lnTo>
                        <a:pt x="4872" y="1940"/>
                      </a:lnTo>
                      <a:lnTo>
                        <a:pt x="4875" y="1942"/>
                      </a:lnTo>
                      <a:lnTo>
                        <a:pt x="4877" y="1944"/>
                      </a:lnTo>
                      <a:lnTo>
                        <a:pt x="4879" y="1945"/>
                      </a:lnTo>
                      <a:lnTo>
                        <a:pt x="4881" y="1946"/>
                      </a:lnTo>
                      <a:lnTo>
                        <a:pt x="4882" y="1949"/>
                      </a:lnTo>
                      <a:lnTo>
                        <a:pt x="4883" y="1949"/>
                      </a:lnTo>
                      <a:lnTo>
                        <a:pt x="4885" y="1953"/>
                      </a:lnTo>
                      <a:lnTo>
                        <a:pt x="4886" y="1954"/>
                      </a:lnTo>
                      <a:lnTo>
                        <a:pt x="4887" y="1961"/>
                      </a:lnTo>
                      <a:lnTo>
                        <a:pt x="4889" y="1962"/>
                      </a:lnTo>
                      <a:lnTo>
                        <a:pt x="4889" y="1967"/>
                      </a:lnTo>
                      <a:lnTo>
                        <a:pt x="4889" y="1972"/>
                      </a:lnTo>
                      <a:lnTo>
                        <a:pt x="4887" y="1973"/>
                      </a:lnTo>
                      <a:lnTo>
                        <a:pt x="4886" y="1976"/>
                      </a:lnTo>
                      <a:lnTo>
                        <a:pt x="4886" y="1979"/>
                      </a:lnTo>
                      <a:lnTo>
                        <a:pt x="4885" y="1985"/>
                      </a:lnTo>
                      <a:lnTo>
                        <a:pt x="4885" y="1987"/>
                      </a:lnTo>
                      <a:lnTo>
                        <a:pt x="4886" y="1989"/>
                      </a:lnTo>
                      <a:lnTo>
                        <a:pt x="4890" y="1992"/>
                      </a:lnTo>
                      <a:lnTo>
                        <a:pt x="4895" y="1995"/>
                      </a:lnTo>
                      <a:lnTo>
                        <a:pt x="4898" y="1998"/>
                      </a:lnTo>
                      <a:lnTo>
                        <a:pt x="4901" y="2002"/>
                      </a:lnTo>
                      <a:lnTo>
                        <a:pt x="4904" y="2004"/>
                      </a:lnTo>
                      <a:lnTo>
                        <a:pt x="4908" y="2007"/>
                      </a:lnTo>
                      <a:lnTo>
                        <a:pt x="4910" y="2008"/>
                      </a:lnTo>
                      <a:lnTo>
                        <a:pt x="4912" y="2008"/>
                      </a:lnTo>
                      <a:lnTo>
                        <a:pt x="4914" y="2010"/>
                      </a:lnTo>
                      <a:lnTo>
                        <a:pt x="4914" y="2012"/>
                      </a:lnTo>
                      <a:lnTo>
                        <a:pt x="4914" y="2015"/>
                      </a:lnTo>
                      <a:lnTo>
                        <a:pt x="4913" y="2017"/>
                      </a:lnTo>
                      <a:lnTo>
                        <a:pt x="4912" y="2018"/>
                      </a:lnTo>
                      <a:lnTo>
                        <a:pt x="4909" y="2021"/>
                      </a:lnTo>
                      <a:lnTo>
                        <a:pt x="4908" y="2022"/>
                      </a:lnTo>
                      <a:lnTo>
                        <a:pt x="4908" y="2023"/>
                      </a:lnTo>
                      <a:lnTo>
                        <a:pt x="4906" y="2026"/>
                      </a:lnTo>
                      <a:lnTo>
                        <a:pt x="4906" y="2027"/>
                      </a:lnTo>
                      <a:lnTo>
                        <a:pt x="4906" y="2029"/>
                      </a:lnTo>
                      <a:lnTo>
                        <a:pt x="4906" y="2031"/>
                      </a:lnTo>
                      <a:lnTo>
                        <a:pt x="4906" y="2033"/>
                      </a:lnTo>
                      <a:lnTo>
                        <a:pt x="4905" y="2034"/>
                      </a:lnTo>
                      <a:lnTo>
                        <a:pt x="4904" y="2037"/>
                      </a:lnTo>
                      <a:lnTo>
                        <a:pt x="4902" y="2037"/>
                      </a:lnTo>
                      <a:lnTo>
                        <a:pt x="4901" y="2039"/>
                      </a:lnTo>
                      <a:lnTo>
                        <a:pt x="4899" y="2039"/>
                      </a:lnTo>
                      <a:lnTo>
                        <a:pt x="4898" y="2041"/>
                      </a:lnTo>
                      <a:lnTo>
                        <a:pt x="4895" y="2046"/>
                      </a:lnTo>
                      <a:lnTo>
                        <a:pt x="4893" y="2052"/>
                      </a:lnTo>
                      <a:lnTo>
                        <a:pt x="4891" y="2053"/>
                      </a:lnTo>
                      <a:lnTo>
                        <a:pt x="4891" y="2056"/>
                      </a:lnTo>
                      <a:lnTo>
                        <a:pt x="4891" y="2057"/>
                      </a:lnTo>
                      <a:lnTo>
                        <a:pt x="4889" y="2060"/>
                      </a:lnTo>
                      <a:lnTo>
                        <a:pt x="4887" y="2061"/>
                      </a:lnTo>
                      <a:lnTo>
                        <a:pt x="4886" y="2061"/>
                      </a:lnTo>
                      <a:lnTo>
                        <a:pt x="4885" y="2061"/>
                      </a:lnTo>
                      <a:lnTo>
                        <a:pt x="4883" y="2061"/>
                      </a:lnTo>
                      <a:lnTo>
                        <a:pt x="4879" y="2062"/>
                      </a:lnTo>
                      <a:lnTo>
                        <a:pt x="4877" y="2064"/>
                      </a:lnTo>
                      <a:lnTo>
                        <a:pt x="4874" y="2065"/>
                      </a:lnTo>
                      <a:lnTo>
                        <a:pt x="4872" y="2066"/>
                      </a:lnTo>
                      <a:lnTo>
                        <a:pt x="4872" y="2069"/>
                      </a:lnTo>
                      <a:lnTo>
                        <a:pt x="4872" y="2071"/>
                      </a:lnTo>
                      <a:lnTo>
                        <a:pt x="4874" y="2072"/>
                      </a:lnTo>
                      <a:lnTo>
                        <a:pt x="4875" y="2073"/>
                      </a:lnTo>
                      <a:lnTo>
                        <a:pt x="4875" y="2075"/>
                      </a:lnTo>
                      <a:lnTo>
                        <a:pt x="4877" y="2076"/>
                      </a:lnTo>
                      <a:lnTo>
                        <a:pt x="4878" y="2076"/>
                      </a:lnTo>
                      <a:lnTo>
                        <a:pt x="4883" y="2076"/>
                      </a:lnTo>
                      <a:lnTo>
                        <a:pt x="4885" y="2076"/>
                      </a:lnTo>
                      <a:lnTo>
                        <a:pt x="4886" y="2077"/>
                      </a:lnTo>
                      <a:lnTo>
                        <a:pt x="4887" y="2077"/>
                      </a:lnTo>
                      <a:lnTo>
                        <a:pt x="4889" y="2079"/>
                      </a:lnTo>
                      <a:lnTo>
                        <a:pt x="4890" y="2079"/>
                      </a:lnTo>
                      <a:lnTo>
                        <a:pt x="4894" y="2081"/>
                      </a:lnTo>
                      <a:lnTo>
                        <a:pt x="4895" y="2081"/>
                      </a:lnTo>
                      <a:lnTo>
                        <a:pt x="4898" y="2084"/>
                      </a:lnTo>
                      <a:lnTo>
                        <a:pt x="4898" y="2085"/>
                      </a:lnTo>
                      <a:lnTo>
                        <a:pt x="4899" y="2087"/>
                      </a:lnTo>
                      <a:lnTo>
                        <a:pt x="4899" y="2089"/>
                      </a:lnTo>
                      <a:lnTo>
                        <a:pt x="4901" y="2091"/>
                      </a:lnTo>
                      <a:lnTo>
                        <a:pt x="4901" y="2093"/>
                      </a:lnTo>
                      <a:lnTo>
                        <a:pt x="4902" y="2098"/>
                      </a:lnTo>
                      <a:lnTo>
                        <a:pt x="4905" y="2100"/>
                      </a:lnTo>
                      <a:lnTo>
                        <a:pt x="4906" y="2102"/>
                      </a:lnTo>
                      <a:lnTo>
                        <a:pt x="4908" y="2102"/>
                      </a:lnTo>
                      <a:lnTo>
                        <a:pt x="4909" y="2104"/>
                      </a:lnTo>
                      <a:lnTo>
                        <a:pt x="4910" y="2106"/>
                      </a:lnTo>
                      <a:lnTo>
                        <a:pt x="4910" y="2108"/>
                      </a:lnTo>
                      <a:lnTo>
                        <a:pt x="4910" y="2110"/>
                      </a:lnTo>
                      <a:lnTo>
                        <a:pt x="4910" y="2111"/>
                      </a:lnTo>
                      <a:lnTo>
                        <a:pt x="4910" y="2114"/>
                      </a:lnTo>
                      <a:lnTo>
                        <a:pt x="4912" y="2116"/>
                      </a:lnTo>
                      <a:lnTo>
                        <a:pt x="4913" y="2116"/>
                      </a:lnTo>
                      <a:lnTo>
                        <a:pt x="4914" y="2119"/>
                      </a:lnTo>
                      <a:lnTo>
                        <a:pt x="4916" y="2120"/>
                      </a:lnTo>
                      <a:lnTo>
                        <a:pt x="4917" y="2125"/>
                      </a:lnTo>
                      <a:lnTo>
                        <a:pt x="4917" y="2127"/>
                      </a:lnTo>
                      <a:lnTo>
                        <a:pt x="4920" y="2130"/>
                      </a:lnTo>
                      <a:lnTo>
                        <a:pt x="4921" y="2133"/>
                      </a:lnTo>
                      <a:lnTo>
                        <a:pt x="4921" y="2134"/>
                      </a:lnTo>
                      <a:lnTo>
                        <a:pt x="4859" y="2134"/>
                      </a:lnTo>
                      <a:lnTo>
                        <a:pt x="4817" y="2134"/>
                      </a:lnTo>
                      <a:lnTo>
                        <a:pt x="4800" y="2134"/>
                      </a:lnTo>
                      <a:lnTo>
                        <a:pt x="4787" y="2134"/>
                      </a:lnTo>
                      <a:lnTo>
                        <a:pt x="4783" y="2134"/>
                      </a:lnTo>
                      <a:lnTo>
                        <a:pt x="4698" y="2134"/>
                      </a:lnTo>
                      <a:lnTo>
                        <a:pt x="4608" y="2134"/>
                      </a:lnTo>
                      <a:lnTo>
                        <a:pt x="4589" y="2134"/>
                      </a:lnTo>
                      <a:lnTo>
                        <a:pt x="4519" y="2133"/>
                      </a:lnTo>
                      <a:lnTo>
                        <a:pt x="4474" y="2131"/>
                      </a:lnTo>
                      <a:lnTo>
                        <a:pt x="4469" y="2133"/>
                      </a:lnTo>
                      <a:lnTo>
                        <a:pt x="4431" y="2131"/>
                      </a:lnTo>
                      <a:lnTo>
                        <a:pt x="4334" y="2130"/>
                      </a:lnTo>
                      <a:lnTo>
                        <a:pt x="4300" y="2130"/>
                      </a:lnTo>
                      <a:lnTo>
                        <a:pt x="4222" y="2130"/>
                      </a:lnTo>
                      <a:lnTo>
                        <a:pt x="4214" y="2130"/>
                      </a:lnTo>
                      <a:lnTo>
                        <a:pt x="4165" y="2130"/>
                      </a:lnTo>
                      <a:lnTo>
                        <a:pt x="4152" y="2131"/>
                      </a:lnTo>
                      <a:lnTo>
                        <a:pt x="4109" y="2130"/>
                      </a:lnTo>
                      <a:lnTo>
                        <a:pt x="4104" y="2130"/>
                      </a:lnTo>
                      <a:lnTo>
                        <a:pt x="4067" y="2130"/>
                      </a:lnTo>
                      <a:lnTo>
                        <a:pt x="4010" y="2130"/>
                      </a:lnTo>
                      <a:lnTo>
                        <a:pt x="3978" y="2130"/>
                      </a:lnTo>
                      <a:lnTo>
                        <a:pt x="3968" y="2130"/>
                      </a:lnTo>
                      <a:lnTo>
                        <a:pt x="3889" y="2130"/>
                      </a:lnTo>
                      <a:lnTo>
                        <a:pt x="3882" y="2130"/>
                      </a:lnTo>
                      <a:lnTo>
                        <a:pt x="3845" y="2129"/>
                      </a:lnTo>
                      <a:lnTo>
                        <a:pt x="3801" y="2129"/>
                      </a:lnTo>
                      <a:lnTo>
                        <a:pt x="3729" y="2129"/>
                      </a:lnTo>
                      <a:lnTo>
                        <a:pt x="3725" y="2129"/>
                      </a:lnTo>
                      <a:lnTo>
                        <a:pt x="3455" y="2129"/>
                      </a:lnTo>
                      <a:lnTo>
                        <a:pt x="3451" y="2129"/>
                      </a:lnTo>
                      <a:lnTo>
                        <a:pt x="3447" y="2133"/>
                      </a:lnTo>
                      <a:lnTo>
                        <a:pt x="3443" y="2137"/>
                      </a:lnTo>
                      <a:lnTo>
                        <a:pt x="3438" y="2142"/>
                      </a:lnTo>
                      <a:lnTo>
                        <a:pt x="3432" y="2146"/>
                      </a:lnTo>
                      <a:lnTo>
                        <a:pt x="3424" y="2150"/>
                      </a:lnTo>
                      <a:lnTo>
                        <a:pt x="3420" y="2154"/>
                      </a:lnTo>
                      <a:lnTo>
                        <a:pt x="3413" y="2157"/>
                      </a:lnTo>
                      <a:lnTo>
                        <a:pt x="3407" y="2158"/>
                      </a:lnTo>
                      <a:lnTo>
                        <a:pt x="3399" y="2161"/>
                      </a:lnTo>
                      <a:lnTo>
                        <a:pt x="3392" y="2164"/>
                      </a:lnTo>
                      <a:lnTo>
                        <a:pt x="3385" y="2165"/>
                      </a:lnTo>
                      <a:lnTo>
                        <a:pt x="3380" y="2168"/>
                      </a:lnTo>
                      <a:lnTo>
                        <a:pt x="3373" y="2170"/>
                      </a:lnTo>
                      <a:lnTo>
                        <a:pt x="3368" y="2173"/>
                      </a:lnTo>
                      <a:lnTo>
                        <a:pt x="3364" y="2175"/>
                      </a:lnTo>
                      <a:lnTo>
                        <a:pt x="3353" y="2177"/>
                      </a:lnTo>
                      <a:lnTo>
                        <a:pt x="3345" y="2179"/>
                      </a:lnTo>
                      <a:lnTo>
                        <a:pt x="3334" y="2180"/>
                      </a:lnTo>
                      <a:lnTo>
                        <a:pt x="3326" y="2181"/>
                      </a:lnTo>
                      <a:lnTo>
                        <a:pt x="3320" y="2181"/>
                      </a:lnTo>
                      <a:lnTo>
                        <a:pt x="3315" y="2183"/>
                      </a:lnTo>
                      <a:lnTo>
                        <a:pt x="3310" y="2184"/>
                      </a:lnTo>
                      <a:lnTo>
                        <a:pt x="3300" y="2183"/>
                      </a:lnTo>
                      <a:lnTo>
                        <a:pt x="3288" y="2181"/>
                      </a:lnTo>
                      <a:lnTo>
                        <a:pt x="3274" y="2177"/>
                      </a:lnTo>
                      <a:lnTo>
                        <a:pt x="3265" y="2176"/>
                      </a:lnTo>
                      <a:lnTo>
                        <a:pt x="3256" y="2175"/>
                      </a:lnTo>
                      <a:lnTo>
                        <a:pt x="3251" y="2175"/>
                      </a:lnTo>
                      <a:lnTo>
                        <a:pt x="3249" y="2175"/>
                      </a:lnTo>
                      <a:lnTo>
                        <a:pt x="3243" y="2175"/>
                      </a:lnTo>
                      <a:lnTo>
                        <a:pt x="3234" y="2176"/>
                      </a:lnTo>
                      <a:lnTo>
                        <a:pt x="3229" y="2176"/>
                      </a:lnTo>
                      <a:lnTo>
                        <a:pt x="3226" y="2176"/>
                      </a:lnTo>
                      <a:lnTo>
                        <a:pt x="3219" y="2177"/>
                      </a:lnTo>
                      <a:lnTo>
                        <a:pt x="3214" y="2177"/>
                      </a:lnTo>
                      <a:lnTo>
                        <a:pt x="3210" y="2179"/>
                      </a:lnTo>
                      <a:lnTo>
                        <a:pt x="3204" y="2181"/>
                      </a:lnTo>
                      <a:lnTo>
                        <a:pt x="3195" y="2183"/>
                      </a:lnTo>
                      <a:lnTo>
                        <a:pt x="3183" y="2184"/>
                      </a:lnTo>
                      <a:lnTo>
                        <a:pt x="3177" y="2185"/>
                      </a:lnTo>
                      <a:lnTo>
                        <a:pt x="3169" y="2187"/>
                      </a:lnTo>
                      <a:lnTo>
                        <a:pt x="3160" y="2187"/>
                      </a:lnTo>
                      <a:lnTo>
                        <a:pt x="3154" y="2188"/>
                      </a:lnTo>
                      <a:lnTo>
                        <a:pt x="3148" y="2189"/>
                      </a:lnTo>
                      <a:lnTo>
                        <a:pt x="3142" y="2189"/>
                      </a:lnTo>
                      <a:lnTo>
                        <a:pt x="3134" y="2189"/>
                      </a:lnTo>
                      <a:lnTo>
                        <a:pt x="3133" y="2189"/>
                      </a:lnTo>
                      <a:lnTo>
                        <a:pt x="3127" y="2189"/>
                      </a:lnTo>
                      <a:lnTo>
                        <a:pt x="3122" y="2189"/>
                      </a:lnTo>
                      <a:lnTo>
                        <a:pt x="3114" y="2191"/>
                      </a:lnTo>
                      <a:lnTo>
                        <a:pt x="3107" y="2192"/>
                      </a:lnTo>
                      <a:lnTo>
                        <a:pt x="3096" y="2195"/>
                      </a:lnTo>
                      <a:lnTo>
                        <a:pt x="3090" y="2197"/>
                      </a:lnTo>
                      <a:lnTo>
                        <a:pt x="3085" y="2197"/>
                      </a:lnTo>
                      <a:lnTo>
                        <a:pt x="3081" y="2199"/>
                      </a:lnTo>
                      <a:lnTo>
                        <a:pt x="3077" y="2199"/>
                      </a:lnTo>
                      <a:lnTo>
                        <a:pt x="3068" y="2197"/>
                      </a:lnTo>
                      <a:lnTo>
                        <a:pt x="3058" y="2195"/>
                      </a:lnTo>
                      <a:lnTo>
                        <a:pt x="3049" y="2189"/>
                      </a:lnTo>
                      <a:lnTo>
                        <a:pt x="3041" y="2187"/>
                      </a:lnTo>
                      <a:lnTo>
                        <a:pt x="3040" y="2187"/>
                      </a:lnTo>
                      <a:lnTo>
                        <a:pt x="3036" y="2185"/>
                      </a:lnTo>
                      <a:lnTo>
                        <a:pt x="3033" y="2184"/>
                      </a:lnTo>
                      <a:lnTo>
                        <a:pt x="3031" y="2184"/>
                      </a:lnTo>
                      <a:lnTo>
                        <a:pt x="3025" y="2185"/>
                      </a:lnTo>
                      <a:lnTo>
                        <a:pt x="3017" y="2188"/>
                      </a:lnTo>
                      <a:lnTo>
                        <a:pt x="3010" y="2189"/>
                      </a:lnTo>
                      <a:lnTo>
                        <a:pt x="3007" y="2191"/>
                      </a:lnTo>
                      <a:lnTo>
                        <a:pt x="3003" y="2193"/>
                      </a:lnTo>
                      <a:lnTo>
                        <a:pt x="2998" y="2199"/>
                      </a:lnTo>
                      <a:lnTo>
                        <a:pt x="2995" y="2203"/>
                      </a:lnTo>
                      <a:lnTo>
                        <a:pt x="2992" y="2206"/>
                      </a:lnTo>
                      <a:lnTo>
                        <a:pt x="2987" y="2211"/>
                      </a:lnTo>
                      <a:lnTo>
                        <a:pt x="2984" y="2216"/>
                      </a:lnTo>
                      <a:lnTo>
                        <a:pt x="2982" y="2219"/>
                      </a:lnTo>
                      <a:lnTo>
                        <a:pt x="2979" y="2222"/>
                      </a:lnTo>
                      <a:lnTo>
                        <a:pt x="2975" y="2226"/>
                      </a:lnTo>
                      <a:lnTo>
                        <a:pt x="2973" y="2226"/>
                      </a:lnTo>
                      <a:lnTo>
                        <a:pt x="2969" y="2229"/>
                      </a:lnTo>
                      <a:lnTo>
                        <a:pt x="2965" y="2231"/>
                      </a:lnTo>
                      <a:lnTo>
                        <a:pt x="2961" y="2233"/>
                      </a:lnTo>
                      <a:lnTo>
                        <a:pt x="2953" y="2233"/>
                      </a:lnTo>
                      <a:lnTo>
                        <a:pt x="2949" y="2233"/>
                      </a:lnTo>
                      <a:lnTo>
                        <a:pt x="2944" y="2233"/>
                      </a:lnTo>
                      <a:lnTo>
                        <a:pt x="2938" y="2234"/>
                      </a:lnTo>
                      <a:lnTo>
                        <a:pt x="2937" y="2234"/>
                      </a:lnTo>
                      <a:lnTo>
                        <a:pt x="2932" y="2234"/>
                      </a:lnTo>
                      <a:lnTo>
                        <a:pt x="2926" y="2233"/>
                      </a:lnTo>
                      <a:lnTo>
                        <a:pt x="2919" y="2234"/>
                      </a:lnTo>
                      <a:lnTo>
                        <a:pt x="2913" y="2235"/>
                      </a:lnTo>
                      <a:lnTo>
                        <a:pt x="2902" y="2238"/>
                      </a:lnTo>
                      <a:lnTo>
                        <a:pt x="2894" y="2238"/>
                      </a:lnTo>
                      <a:lnTo>
                        <a:pt x="2886" y="2238"/>
                      </a:lnTo>
                      <a:lnTo>
                        <a:pt x="2879" y="2237"/>
                      </a:lnTo>
                      <a:lnTo>
                        <a:pt x="2874" y="2237"/>
                      </a:lnTo>
                      <a:lnTo>
                        <a:pt x="2863" y="2238"/>
                      </a:lnTo>
                      <a:lnTo>
                        <a:pt x="2852" y="2239"/>
                      </a:lnTo>
                      <a:lnTo>
                        <a:pt x="2841" y="2242"/>
                      </a:lnTo>
                      <a:lnTo>
                        <a:pt x="2825" y="2246"/>
                      </a:lnTo>
                      <a:lnTo>
                        <a:pt x="2814" y="2250"/>
                      </a:lnTo>
                      <a:lnTo>
                        <a:pt x="2807" y="2251"/>
                      </a:lnTo>
                      <a:lnTo>
                        <a:pt x="2801" y="2253"/>
                      </a:lnTo>
                      <a:lnTo>
                        <a:pt x="2797" y="2254"/>
                      </a:lnTo>
                      <a:lnTo>
                        <a:pt x="2787" y="2253"/>
                      </a:lnTo>
                      <a:lnTo>
                        <a:pt x="2780" y="2254"/>
                      </a:lnTo>
                      <a:lnTo>
                        <a:pt x="2774" y="2253"/>
                      </a:lnTo>
                      <a:lnTo>
                        <a:pt x="2764" y="2253"/>
                      </a:lnTo>
                      <a:lnTo>
                        <a:pt x="2759" y="2253"/>
                      </a:lnTo>
                      <a:lnTo>
                        <a:pt x="2753" y="2254"/>
                      </a:lnTo>
                      <a:lnTo>
                        <a:pt x="2747" y="2256"/>
                      </a:lnTo>
                      <a:lnTo>
                        <a:pt x="2744" y="2257"/>
                      </a:lnTo>
                      <a:lnTo>
                        <a:pt x="2739" y="2261"/>
                      </a:lnTo>
                      <a:lnTo>
                        <a:pt x="2733" y="2262"/>
                      </a:lnTo>
                      <a:lnTo>
                        <a:pt x="2733" y="2264"/>
                      </a:lnTo>
                      <a:lnTo>
                        <a:pt x="2726" y="2265"/>
                      </a:lnTo>
                      <a:lnTo>
                        <a:pt x="2721" y="2268"/>
                      </a:lnTo>
                      <a:lnTo>
                        <a:pt x="2716" y="2270"/>
                      </a:lnTo>
                      <a:lnTo>
                        <a:pt x="2712" y="2273"/>
                      </a:lnTo>
                      <a:lnTo>
                        <a:pt x="2706" y="2274"/>
                      </a:lnTo>
                      <a:lnTo>
                        <a:pt x="2698" y="2277"/>
                      </a:lnTo>
                      <a:lnTo>
                        <a:pt x="2690" y="2280"/>
                      </a:lnTo>
                      <a:lnTo>
                        <a:pt x="2681" y="2280"/>
                      </a:lnTo>
                      <a:lnTo>
                        <a:pt x="2678" y="2283"/>
                      </a:lnTo>
                      <a:lnTo>
                        <a:pt x="2672" y="2284"/>
                      </a:lnTo>
                      <a:lnTo>
                        <a:pt x="2664" y="2285"/>
                      </a:lnTo>
                      <a:lnTo>
                        <a:pt x="2660" y="2285"/>
                      </a:lnTo>
                      <a:lnTo>
                        <a:pt x="2654" y="2287"/>
                      </a:lnTo>
                      <a:lnTo>
                        <a:pt x="2644" y="2288"/>
                      </a:lnTo>
                      <a:lnTo>
                        <a:pt x="2636" y="2291"/>
                      </a:lnTo>
                      <a:lnTo>
                        <a:pt x="2629" y="2292"/>
                      </a:lnTo>
                      <a:lnTo>
                        <a:pt x="2625" y="2295"/>
                      </a:lnTo>
                      <a:lnTo>
                        <a:pt x="2616" y="2297"/>
                      </a:lnTo>
                      <a:lnTo>
                        <a:pt x="2610" y="2300"/>
                      </a:lnTo>
                      <a:lnTo>
                        <a:pt x="2606" y="2303"/>
                      </a:lnTo>
                      <a:lnTo>
                        <a:pt x="2602" y="2312"/>
                      </a:lnTo>
                      <a:lnTo>
                        <a:pt x="2597" y="2315"/>
                      </a:lnTo>
                      <a:lnTo>
                        <a:pt x="2594" y="2319"/>
                      </a:lnTo>
                      <a:lnTo>
                        <a:pt x="2589" y="2323"/>
                      </a:lnTo>
                      <a:lnTo>
                        <a:pt x="2583" y="2324"/>
                      </a:lnTo>
                      <a:lnTo>
                        <a:pt x="2579" y="2326"/>
                      </a:lnTo>
                      <a:lnTo>
                        <a:pt x="2577" y="2326"/>
                      </a:lnTo>
                      <a:lnTo>
                        <a:pt x="2573" y="2326"/>
                      </a:lnTo>
                      <a:lnTo>
                        <a:pt x="2569" y="2327"/>
                      </a:lnTo>
                      <a:lnTo>
                        <a:pt x="2560" y="2327"/>
                      </a:lnTo>
                      <a:lnTo>
                        <a:pt x="2555" y="2327"/>
                      </a:lnTo>
                      <a:lnTo>
                        <a:pt x="2548" y="2327"/>
                      </a:lnTo>
                      <a:lnTo>
                        <a:pt x="2542" y="2327"/>
                      </a:lnTo>
                      <a:lnTo>
                        <a:pt x="2536" y="2327"/>
                      </a:lnTo>
                      <a:lnTo>
                        <a:pt x="2529" y="2328"/>
                      </a:lnTo>
                      <a:lnTo>
                        <a:pt x="2523" y="2330"/>
                      </a:lnTo>
                      <a:lnTo>
                        <a:pt x="2515" y="2331"/>
                      </a:lnTo>
                      <a:lnTo>
                        <a:pt x="2508" y="2333"/>
                      </a:lnTo>
                      <a:lnTo>
                        <a:pt x="2504" y="2334"/>
                      </a:lnTo>
                      <a:lnTo>
                        <a:pt x="2494" y="2337"/>
                      </a:lnTo>
                      <a:lnTo>
                        <a:pt x="2485" y="2337"/>
                      </a:lnTo>
                      <a:lnTo>
                        <a:pt x="2477" y="2338"/>
                      </a:lnTo>
                      <a:lnTo>
                        <a:pt x="2470" y="2339"/>
                      </a:lnTo>
                      <a:lnTo>
                        <a:pt x="2461" y="2339"/>
                      </a:lnTo>
                      <a:lnTo>
                        <a:pt x="2458" y="2339"/>
                      </a:lnTo>
                      <a:lnTo>
                        <a:pt x="2454" y="2341"/>
                      </a:lnTo>
                      <a:lnTo>
                        <a:pt x="2447" y="2341"/>
                      </a:lnTo>
                      <a:lnTo>
                        <a:pt x="2443" y="2342"/>
                      </a:lnTo>
                      <a:lnTo>
                        <a:pt x="2438" y="2343"/>
                      </a:lnTo>
                      <a:lnTo>
                        <a:pt x="2429" y="2345"/>
                      </a:lnTo>
                      <a:lnTo>
                        <a:pt x="2425" y="2345"/>
                      </a:lnTo>
                      <a:lnTo>
                        <a:pt x="2416" y="2345"/>
                      </a:lnTo>
                      <a:lnTo>
                        <a:pt x="2411" y="2345"/>
                      </a:lnTo>
                      <a:lnTo>
                        <a:pt x="2405" y="2346"/>
                      </a:lnTo>
                      <a:lnTo>
                        <a:pt x="2401" y="2346"/>
                      </a:lnTo>
                      <a:lnTo>
                        <a:pt x="2396" y="2347"/>
                      </a:lnTo>
                      <a:lnTo>
                        <a:pt x="2390" y="2347"/>
                      </a:lnTo>
                      <a:lnTo>
                        <a:pt x="2382" y="2346"/>
                      </a:lnTo>
                      <a:lnTo>
                        <a:pt x="2376" y="2343"/>
                      </a:lnTo>
                      <a:lnTo>
                        <a:pt x="2370" y="2339"/>
                      </a:lnTo>
                      <a:lnTo>
                        <a:pt x="2365" y="2337"/>
                      </a:lnTo>
                      <a:lnTo>
                        <a:pt x="2358" y="2334"/>
                      </a:lnTo>
                      <a:lnTo>
                        <a:pt x="2354" y="2330"/>
                      </a:lnTo>
                      <a:lnTo>
                        <a:pt x="2347" y="2324"/>
                      </a:lnTo>
                      <a:lnTo>
                        <a:pt x="2343" y="2320"/>
                      </a:lnTo>
                      <a:lnTo>
                        <a:pt x="2339" y="2316"/>
                      </a:lnTo>
                      <a:lnTo>
                        <a:pt x="2332" y="2314"/>
                      </a:lnTo>
                      <a:lnTo>
                        <a:pt x="2326" y="2312"/>
                      </a:lnTo>
                      <a:lnTo>
                        <a:pt x="2320" y="2311"/>
                      </a:lnTo>
                      <a:lnTo>
                        <a:pt x="2312" y="2310"/>
                      </a:lnTo>
                      <a:lnTo>
                        <a:pt x="2307" y="2310"/>
                      </a:lnTo>
                      <a:lnTo>
                        <a:pt x="2299" y="2310"/>
                      </a:lnTo>
                      <a:lnTo>
                        <a:pt x="2293" y="2311"/>
                      </a:lnTo>
                      <a:lnTo>
                        <a:pt x="2284" y="2311"/>
                      </a:lnTo>
                      <a:lnTo>
                        <a:pt x="2277" y="2312"/>
                      </a:lnTo>
                      <a:lnTo>
                        <a:pt x="2272" y="2315"/>
                      </a:lnTo>
                      <a:lnTo>
                        <a:pt x="2268" y="2316"/>
                      </a:lnTo>
                      <a:lnTo>
                        <a:pt x="2266" y="2316"/>
                      </a:lnTo>
                      <a:lnTo>
                        <a:pt x="2261" y="2319"/>
                      </a:lnTo>
                      <a:lnTo>
                        <a:pt x="2255" y="2322"/>
                      </a:lnTo>
                      <a:lnTo>
                        <a:pt x="2250" y="2326"/>
                      </a:lnTo>
                      <a:lnTo>
                        <a:pt x="2246" y="2330"/>
                      </a:lnTo>
                      <a:lnTo>
                        <a:pt x="2242" y="2333"/>
                      </a:lnTo>
                      <a:lnTo>
                        <a:pt x="2238" y="2334"/>
                      </a:lnTo>
                      <a:lnTo>
                        <a:pt x="2231" y="2334"/>
                      </a:lnTo>
                      <a:lnTo>
                        <a:pt x="2226" y="2337"/>
                      </a:lnTo>
                      <a:lnTo>
                        <a:pt x="2219" y="2337"/>
                      </a:lnTo>
                      <a:lnTo>
                        <a:pt x="2215" y="2339"/>
                      </a:lnTo>
                      <a:lnTo>
                        <a:pt x="2209" y="2341"/>
                      </a:lnTo>
                      <a:lnTo>
                        <a:pt x="2203" y="2343"/>
                      </a:lnTo>
                      <a:lnTo>
                        <a:pt x="2195" y="2345"/>
                      </a:lnTo>
                      <a:lnTo>
                        <a:pt x="2189" y="2346"/>
                      </a:lnTo>
                      <a:lnTo>
                        <a:pt x="2182" y="2349"/>
                      </a:lnTo>
                      <a:lnTo>
                        <a:pt x="2173" y="2351"/>
                      </a:lnTo>
                      <a:lnTo>
                        <a:pt x="2168" y="2353"/>
                      </a:lnTo>
                      <a:lnTo>
                        <a:pt x="2154" y="2355"/>
                      </a:lnTo>
                      <a:lnTo>
                        <a:pt x="2146" y="2358"/>
                      </a:lnTo>
                      <a:lnTo>
                        <a:pt x="2139" y="2361"/>
                      </a:lnTo>
                      <a:lnTo>
                        <a:pt x="2130" y="2362"/>
                      </a:lnTo>
                      <a:lnTo>
                        <a:pt x="2123" y="2365"/>
                      </a:lnTo>
                      <a:lnTo>
                        <a:pt x="2116" y="2369"/>
                      </a:lnTo>
                      <a:lnTo>
                        <a:pt x="2112" y="2372"/>
                      </a:lnTo>
                      <a:lnTo>
                        <a:pt x="2108" y="2374"/>
                      </a:lnTo>
                      <a:lnTo>
                        <a:pt x="2106" y="2377"/>
                      </a:lnTo>
                      <a:lnTo>
                        <a:pt x="2103" y="2378"/>
                      </a:lnTo>
                      <a:lnTo>
                        <a:pt x="2099" y="2381"/>
                      </a:lnTo>
                      <a:lnTo>
                        <a:pt x="2092" y="2384"/>
                      </a:lnTo>
                      <a:lnTo>
                        <a:pt x="2088" y="2384"/>
                      </a:lnTo>
                      <a:lnTo>
                        <a:pt x="2084" y="2384"/>
                      </a:lnTo>
                      <a:lnTo>
                        <a:pt x="2083" y="2384"/>
                      </a:lnTo>
                      <a:lnTo>
                        <a:pt x="2080" y="2382"/>
                      </a:lnTo>
                      <a:lnTo>
                        <a:pt x="2076" y="2380"/>
                      </a:lnTo>
                      <a:lnTo>
                        <a:pt x="2070" y="2376"/>
                      </a:lnTo>
                      <a:lnTo>
                        <a:pt x="2066" y="2373"/>
                      </a:lnTo>
                      <a:lnTo>
                        <a:pt x="2062" y="2373"/>
                      </a:lnTo>
                      <a:lnTo>
                        <a:pt x="2056" y="2374"/>
                      </a:lnTo>
                      <a:lnTo>
                        <a:pt x="2048" y="2376"/>
                      </a:lnTo>
                      <a:lnTo>
                        <a:pt x="2043" y="2377"/>
                      </a:lnTo>
                      <a:lnTo>
                        <a:pt x="2039" y="2378"/>
                      </a:lnTo>
                      <a:lnTo>
                        <a:pt x="2037" y="2380"/>
                      </a:lnTo>
                      <a:lnTo>
                        <a:pt x="2034" y="2380"/>
                      </a:lnTo>
                      <a:lnTo>
                        <a:pt x="2031" y="2378"/>
                      </a:lnTo>
                      <a:lnTo>
                        <a:pt x="2026" y="2376"/>
                      </a:lnTo>
                      <a:lnTo>
                        <a:pt x="2021" y="2374"/>
                      </a:lnTo>
                      <a:lnTo>
                        <a:pt x="2018" y="2373"/>
                      </a:lnTo>
                      <a:lnTo>
                        <a:pt x="2015" y="2374"/>
                      </a:lnTo>
                      <a:lnTo>
                        <a:pt x="2011" y="2376"/>
                      </a:lnTo>
                      <a:lnTo>
                        <a:pt x="2008" y="2376"/>
                      </a:lnTo>
                      <a:lnTo>
                        <a:pt x="2002" y="2376"/>
                      </a:lnTo>
                      <a:lnTo>
                        <a:pt x="1995" y="2377"/>
                      </a:lnTo>
                      <a:lnTo>
                        <a:pt x="1988" y="2377"/>
                      </a:lnTo>
                      <a:lnTo>
                        <a:pt x="1983" y="2374"/>
                      </a:lnTo>
                      <a:lnTo>
                        <a:pt x="1973" y="2376"/>
                      </a:lnTo>
                      <a:lnTo>
                        <a:pt x="1967" y="2377"/>
                      </a:lnTo>
                      <a:lnTo>
                        <a:pt x="1957" y="2382"/>
                      </a:lnTo>
                      <a:lnTo>
                        <a:pt x="1953" y="2389"/>
                      </a:lnTo>
                      <a:lnTo>
                        <a:pt x="1949" y="2392"/>
                      </a:lnTo>
                      <a:lnTo>
                        <a:pt x="1945" y="2395"/>
                      </a:lnTo>
                      <a:lnTo>
                        <a:pt x="1942" y="2396"/>
                      </a:lnTo>
                      <a:lnTo>
                        <a:pt x="1941" y="2399"/>
                      </a:lnTo>
                      <a:lnTo>
                        <a:pt x="1938" y="2401"/>
                      </a:lnTo>
                      <a:lnTo>
                        <a:pt x="1934" y="2404"/>
                      </a:lnTo>
                      <a:lnTo>
                        <a:pt x="1931" y="2405"/>
                      </a:lnTo>
                      <a:lnTo>
                        <a:pt x="1929" y="2407"/>
                      </a:lnTo>
                      <a:lnTo>
                        <a:pt x="1925" y="2407"/>
                      </a:lnTo>
                      <a:lnTo>
                        <a:pt x="1919" y="2408"/>
                      </a:lnTo>
                      <a:lnTo>
                        <a:pt x="1911" y="2409"/>
                      </a:lnTo>
                      <a:lnTo>
                        <a:pt x="1904" y="2411"/>
                      </a:lnTo>
                      <a:lnTo>
                        <a:pt x="1898" y="2411"/>
                      </a:lnTo>
                      <a:lnTo>
                        <a:pt x="1890" y="2407"/>
                      </a:lnTo>
                      <a:lnTo>
                        <a:pt x="1886" y="2401"/>
                      </a:lnTo>
                      <a:lnTo>
                        <a:pt x="1886" y="2393"/>
                      </a:lnTo>
                      <a:lnTo>
                        <a:pt x="1884" y="2391"/>
                      </a:lnTo>
                      <a:lnTo>
                        <a:pt x="1883" y="2384"/>
                      </a:lnTo>
                      <a:lnTo>
                        <a:pt x="1880" y="2377"/>
                      </a:lnTo>
                      <a:lnTo>
                        <a:pt x="1877" y="2373"/>
                      </a:lnTo>
                      <a:lnTo>
                        <a:pt x="1873" y="2368"/>
                      </a:lnTo>
                      <a:lnTo>
                        <a:pt x="1868" y="2365"/>
                      </a:lnTo>
                      <a:lnTo>
                        <a:pt x="1864" y="2364"/>
                      </a:lnTo>
                      <a:lnTo>
                        <a:pt x="1850" y="2361"/>
                      </a:lnTo>
                      <a:lnTo>
                        <a:pt x="1842" y="2360"/>
                      </a:lnTo>
                      <a:lnTo>
                        <a:pt x="1838" y="2357"/>
                      </a:lnTo>
                      <a:lnTo>
                        <a:pt x="1829" y="2357"/>
                      </a:lnTo>
                      <a:lnTo>
                        <a:pt x="1823" y="2354"/>
                      </a:lnTo>
                      <a:lnTo>
                        <a:pt x="1815" y="2350"/>
                      </a:lnTo>
                      <a:lnTo>
                        <a:pt x="1809" y="2345"/>
                      </a:lnTo>
                      <a:lnTo>
                        <a:pt x="1805" y="2343"/>
                      </a:lnTo>
                      <a:lnTo>
                        <a:pt x="1799" y="2343"/>
                      </a:lnTo>
                      <a:lnTo>
                        <a:pt x="1794" y="2343"/>
                      </a:lnTo>
                      <a:lnTo>
                        <a:pt x="1790" y="2343"/>
                      </a:lnTo>
                      <a:lnTo>
                        <a:pt x="1786" y="2342"/>
                      </a:lnTo>
                      <a:lnTo>
                        <a:pt x="1782" y="2341"/>
                      </a:lnTo>
                      <a:lnTo>
                        <a:pt x="1778" y="2339"/>
                      </a:lnTo>
                      <a:lnTo>
                        <a:pt x="1771" y="2339"/>
                      </a:lnTo>
                      <a:lnTo>
                        <a:pt x="1765" y="2341"/>
                      </a:lnTo>
                      <a:lnTo>
                        <a:pt x="1759" y="2341"/>
                      </a:lnTo>
                      <a:lnTo>
                        <a:pt x="1752" y="2343"/>
                      </a:lnTo>
                      <a:lnTo>
                        <a:pt x="1749" y="2345"/>
                      </a:lnTo>
                      <a:lnTo>
                        <a:pt x="1745" y="2347"/>
                      </a:lnTo>
                      <a:lnTo>
                        <a:pt x="1740" y="2347"/>
                      </a:lnTo>
                      <a:lnTo>
                        <a:pt x="1730" y="2350"/>
                      </a:lnTo>
                      <a:lnTo>
                        <a:pt x="1725" y="2350"/>
                      </a:lnTo>
                      <a:lnTo>
                        <a:pt x="1718" y="2349"/>
                      </a:lnTo>
                      <a:lnTo>
                        <a:pt x="1713" y="2345"/>
                      </a:lnTo>
                      <a:lnTo>
                        <a:pt x="1709" y="2343"/>
                      </a:lnTo>
                      <a:lnTo>
                        <a:pt x="1705" y="2342"/>
                      </a:lnTo>
                      <a:lnTo>
                        <a:pt x="1698" y="2342"/>
                      </a:lnTo>
                      <a:lnTo>
                        <a:pt x="1694" y="2341"/>
                      </a:lnTo>
                      <a:lnTo>
                        <a:pt x="1688" y="2338"/>
                      </a:lnTo>
                      <a:lnTo>
                        <a:pt x="1682" y="2334"/>
                      </a:lnTo>
                      <a:lnTo>
                        <a:pt x="1678" y="2333"/>
                      </a:lnTo>
                      <a:lnTo>
                        <a:pt x="1670" y="2328"/>
                      </a:lnTo>
                      <a:lnTo>
                        <a:pt x="1666" y="2328"/>
                      </a:lnTo>
                      <a:lnTo>
                        <a:pt x="1657" y="2327"/>
                      </a:lnTo>
                      <a:lnTo>
                        <a:pt x="1649" y="2326"/>
                      </a:lnTo>
                      <a:lnTo>
                        <a:pt x="1644" y="2326"/>
                      </a:lnTo>
                      <a:lnTo>
                        <a:pt x="1641" y="2326"/>
                      </a:lnTo>
                      <a:lnTo>
                        <a:pt x="1637" y="2326"/>
                      </a:lnTo>
                      <a:lnTo>
                        <a:pt x="1630" y="2328"/>
                      </a:lnTo>
                      <a:lnTo>
                        <a:pt x="1626" y="2330"/>
                      </a:lnTo>
                      <a:lnTo>
                        <a:pt x="1618" y="2331"/>
                      </a:lnTo>
                      <a:lnTo>
                        <a:pt x="1614" y="2331"/>
                      </a:lnTo>
                      <a:lnTo>
                        <a:pt x="1612" y="2331"/>
                      </a:lnTo>
                      <a:lnTo>
                        <a:pt x="1605" y="2333"/>
                      </a:lnTo>
                      <a:lnTo>
                        <a:pt x="1599" y="2333"/>
                      </a:lnTo>
                      <a:lnTo>
                        <a:pt x="1591" y="2334"/>
                      </a:lnTo>
                      <a:lnTo>
                        <a:pt x="1587" y="2335"/>
                      </a:lnTo>
                      <a:lnTo>
                        <a:pt x="1586" y="2337"/>
                      </a:lnTo>
                      <a:lnTo>
                        <a:pt x="1579" y="2337"/>
                      </a:lnTo>
                      <a:lnTo>
                        <a:pt x="1576" y="2338"/>
                      </a:lnTo>
                      <a:lnTo>
                        <a:pt x="1570" y="2339"/>
                      </a:lnTo>
                      <a:lnTo>
                        <a:pt x="1560" y="2339"/>
                      </a:lnTo>
                      <a:lnTo>
                        <a:pt x="1556" y="2339"/>
                      </a:lnTo>
                      <a:lnTo>
                        <a:pt x="1552" y="2339"/>
                      </a:lnTo>
                      <a:lnTo>
                        <a:pt x="1548" y="2339"/>
                      </a:lnTo>
                      <a:lnTo>
                        <a:pt x="1539" y="2342"/>
                      </a:lnTo>
                      <a:lnTo>
                        <a:pt x="1536" y="2343"/>
                      </a:lnTo>
                      <a:lnTo>
                        <a:pt x="1531" y="2345"/>
                      </a:lnTo>
                      <a:lnTo>
                        <a:pt x="1528" y="2346"/>
                      </a:lnTo>
                      <a:lnTo>
                        <a:pt x="1522" y="2347"/>
                      </a:lnTo>
                      <a:lnTo>
                        <a:pt x="1518" y="2347"/>
                      </a:lnTo>
                      <a:lnTo>
                        <a:pt x="1514" y="2347"/>
                      </a:lnTo>
                      <a:lnTo>
                        <a:pt x="1508" y="2346"/>
                      </a:lnTo>
                      <a:lnTo>
                        <a:pt x="1501" y="2346"/>
                      </a:lnTo>
                      <a:lnTo>
                        <a:pt x="1498" y="2346"/>
                      </a:lnTo>
                      <a:lnTo>
                        <a:pt x="1493" y="2345"/>
                      </a:lnTo>
                      <a:lnTo>
                        <a:pt x="1486" y="2345"/>
                      </a:lnTo>
                      <a:lnTo>
                        <a:pt x="1482" y="2343"/>
                      </a:lnTo>
                      <a:lnTo>
                        <a:pt x="1473" y="2342"/>
                      </a:lnTo>
                      <a:lnTo>
                        <a:pt x="1467" y="2341"/>
                      </a:lnTo>
                      <a:lnTo>
                        <a:pt x="1460" y="2341"/>
                      </a:lnTo>
                      <a:lnTo>
                        <a:pt x="1455" y="2339"/>
                      </a:lnTo>
                      <a:lnTo>
                        <a:pt x="1448" y="2338"/>
                      </a:lnTo>
                      <a:lnTo>
                        <a:pt x="1440" y="2338"/>
                      </a:lnTo>
                      <a:lnTo>
                        <a:pt x="1435" y="2339"/>
                      </a:lnTo>
                      <a:lnTo>
                        <a:pt x="1429" y="2341"/>
                      </a:lnTo>
                      <a:lnTo>
                        <a:pt x="1425" y="2342"/>
                      </a:lnTo>
                      <a:lnTo>
                        <a:pt x="1421" y="2343"/>
                      </a:lnTo>
                      <a:lnTo>
                        <a:pt x="1415" y="2346"/>
                      </a:lnTo>
                      <a:lnTo>
                        <a:pt x="1409" y="2349"/>
                      </a:lnTo>
                      <a:lnTo>
                        <a:pt x="1405" y="2350"/>
                      </a:lnTo>
                      <a:lnTo>
                        <a:pt x="1400" y="2351"/>
                      </a:lnTo>
                      <a:lnTo>
                        <a:pt x="1394" y="2354"/>
                      </a:lnTo>
                      <a:lnTo>
                        <a:pt x="1392" y="2357"/>
                      </a:lnTo>
                      <a:lnTo>
                        <a:pt x="1385" y="2360"/>
                      </a:lnTo>
                      <a:lnTo>
                        <a:pt x="1383" y="2365"/>
                      </a:lnTo>
                      <a:lnTo>
                        <a:pt x="1382" y="2368"/>
                      </a:lnTo>
                      <a:lnTo>
                        <a:pt x="1382" y="2372"/>
                      </a:lnTo>
                      <a:lnTo>
                        <a:pt x="1381" y="2374"/>
                      </a:lnTo>
                      <a:lnTo>
                        <a:pt x="1378" y="2376"/>
                      </a:lnTo>
                      <a:lnTo>
                        <a:pt x="1374" y="2377"/>
                      </a:lnTo>
                      <a:lnTo>
                        <a:pt x="1371" y="2378"/>
                      </a:lnTo>
                      <a:lnTo>
                        <a:pt x="1367" y="2378"/>
                      </a:lnTo>
                      <a:lnTo>
                        <a:pt x="1366" y="2380"/>
                      </a:lnTo>
                      <a:lnTo>
                        <a:pt x="1362" y="2381"/>
                      </a:lnTo>
                      <a:lnTo>
                        <a:pt x="1359" y="2382"/>
                      </a:lnTo>
                      <a:lnTo>
                        <a:pt x="1355" y="2382"/>
                      </a:lnTo>
                      <a:lnTo>
                        <a:pt x="1355" y="2381"/>
                      </a:lnTo>
                      <a:lnTo>
                        <a:pt x="1347" y="2381"/>
                      </a:lnTo>
                      <a:lnTo>
                        <a:pt x="1344" y="2382"/>
                      </a:lnTo>
                      <a:lnTo>
                        <a:pt x="1343" y="2384"/>
                      </a:lnTo>
                      <a:lnTo>
                        <a:pt x="1340" y="2388"/>
                      </a:lnTo>
                      <a:lnTo>
                        <a:pt x="1336" y="2391"/>
                      </a:lnTo>
                      <a:lnTo>
                        <a:pt x="1332" y="2393"/>
                      </a:lnTo>
                      <a:lnTo>
                        <a:pt x="1328" y="2393"/>
                      </a:lnTo>
                      <a:lnTo>
                        <a:pt x="1324" y="2395"/>
                      </a:lnTo>
                      <a:lnTo>
                        <a:pt x="1319" y="2395"/>
                      </a:lnTo>
                      <a:lnTo>
                        <a:pt x="1313" y="2395"/>
                      </a:lnTo>
                      <a:lnTo>
                        <a:pt x="1308" y="2395"/>
                      </a:lnTo>
                      <a:lnTo>
                        <a:pt x="1305" y="2395"/>
                      </a:lnTo>
                      <a:lnTo>
                        <a:pt x="1301" y="2395"/>
                      </a:lnTo>
                      <a:lnTo>
                        <a:pt x="1300" y="2397"/>
                      </a:lnTo>
                      <a:lnTo>
                        <a:pt x="1296" y="2401"/>
                      </a:lnTo>
                      <a:lnTo>
                        <a:pt x="1293" y="2401"/>
                      </a:lnTo>
                      <a:lnTo>
                        <a:pt x="1289" y="2401"/>
                      </a:lnTo>
                      <a:lnTo>
                        <a:pt x="1286" y="2401"/>
                      </a:lnTo>
                      <a:lnTo>
                        <a:pt x="1284" y="2403"/>
                      </a:lnTo>
                      <a:lnTo>
                        <a:pt x="1280" y="2405"/>
                      </a:lnTo>
                      <a:lnTo>
                        <a:pt x="1275" y="2407"/>
                      </a:lnTo>
                      <a:lnTo>
                        <a:pt x="1270" y="2408"/>
                      </a:lnTo>
                      <a:lnTo>
                        <a:pt x="1269" y="2411"/>
                      </a:lnTo>
                      <a:lnTo>
                        <a:pt x="1259" y="2414"/>
                      </a:lnTo>
                      <a:lnTo>
                        <a:pt x="1253" y="2414"/>
                      </a:lnTo>
                      <a:lnTo>
                        <a:pt x="1244" y="2414"/>
                      </a:lnTo>
                      <a:lnTo>
                        <a:pt x="1243" y="2412"/>
                      </a:lnTo>
                      <a:lnTo>
                        <a:pt x="1236" y="2415"/>
                      </a:lnTo>
                      <a:lnTo>
                        <a:pt x="1231" y="2416"/>
                      </a:lnTo>
                      <a:lnTo>
                        <a:pt x="1227" y="2418"/>
                      </a:lnTo>
                      <a:lnTo>
                        <a:pt x="1224" y="2419"/>
                      </a:lnTo>
                      <a:lnTo>
                        <a:pt x="1221" y="2420"/>
                      </a:lnTo>
                      <a:lnTo>
                        <a:pt x="1217" y="2419"/>
                      </a:lnTo>
                      <a:lnTo>
                        <a:pt x="1212" y="2420"/>
                      </a:lnTo>
                      <a:lnTo>
                        <a:pt x="1205" y="2422"/>
                      </a:lnTo>
                      <a:lnTo>
                        <a:pt x="1200" y="2424"/>
                      </a:lnTo>
                      <a:lnTo>
                        <a:pt x="1193" y="2427"/>
                      </a:lnTo>
                      <a:lnTo>
                        <a:pt x="1185" y="2430"/>
                      </a:lnTo>
                      <a:lnTo>
                        <a:pt x="1177" y="2432"/>
                      </a:lnTo>
                      <a:lnTo>
                        <a:pt x="1172" y="2436"/>
                      </a:lnTo>
                      <a:lnTo>
                        <a:pt x="1163" y="2441"/>
                      </a:lnTo>
                      <a:lnTo>
                        <a:pt x="1147" y="2442"/>
                      </a:lnTo>
                      <a:lnTo>
                        <a:pt x="1139" y="2443"/>
                      </a:lnTo>
                      <a:lnTo>
                        <a:pt x="1130" y="2443"/>
                      </a:lnTo>
                      <a:lnTo>
                        <a:pt x="1124" y="2443"/>
                      </a:lnTo>
                      <a:lnTo>
                        <a:pt x="1122" y="2443"/>
                      </a:lnTo>
                      <a:lnTo>
                        <a:pt x="1116" y="2443"/>
                      </a:lnTo>
                      <a:lnTo>
                        <a:pt x="1107" y="2442"/>
                      </a:lnTo>
                      <a:lnTo>
                        <a:pt x="1095" y="2443"/>
                      </a:lnTo>
                      <a:lnTo>
                        <a:pt x="1089" y="2442"/>
                      </a:lnTo>
                      <a:lnTo>
                        <a:pt x="1082" y="2442"/>
                      </a:lnTo>
                      <a:lnTo>
                        <a:pt x="1074" y="2436"/>
                      </a:lnTo>
                      <a:lnTo>
                        <a:pt x="1069" y="2434"/>
                      </a:lnTo>
                      <a:lnTo>
                        <a:pt x="1066" y="2432"/>
                      </a:lnTo>
                      <a:lnTo>
                        <a:pt x="1065" y="2431"/>
                      </a:lnTo>
                      <a:lnTo>
                        <a:pt x="1062" y="2430"/>
                      </a:lnTo>
                      <a:lnTo>
                        <a:pt x="1058" y="2430"/>
                      </a:lnTo>
                      <a:lnTo>
                        <a:pt x="1053" y="2428"/>
                      </a:lnTo>
                      <a:lnTo>
                        <a:pt x="1045" y="2428"/>
                      </a:lnTo>
                      <a:lnTo>
                        <a:pt x="1038" y="2428"/>
                      </a:lnTo>
                      <a:lnTo>
                        <a:pt x="1034" y="2428"/>
                      </a:lnTo>
                      <a:lnTo>
                        <a:pt x="1033" y="2428"/>
                      </a:lnTo>
                      <a:lnTo>
                        <a:pt x="1034" y="2427"/>
                      </a:lnTo>
                      <a:lnTo>
                        <a:pt x="1035" y="2427"/>
                      </a:lnTo>
                      <a:lnTo>
                        <a:pt x="1035" y="2424"/>
                      </a:lnTo>
                      <a:lnTo>
                        <a:pt x="1034" y="2424"/>
                      </a:lnTo>
                      <a:lnTo>
                        <a:pt x="1033" y="2426"/>
                      </a:lnTo>
                      <a:lnTo>
                        <a:pt x="1030" y="2426"/>
                      </a:lnTo>
                      <a:lnTo>
                        <a:pt x="1024" y="2426"/>
                      </a:lnTo>
                      <a:lnTo>
                        <a:pt x="1012" y="2428"/>
                      </a:lnTo>
                      <a:lnTo>
                        <a:pt x="1004" y="2430"/>
                      </a:lnTo>
                      <a:lnTo>
                        <a:pt x="1001" y="2430"/>
                      </a:lnTo>
                      <a:lnTo>
                        <a:pt x="993" y="2428"/>
                      </a:lnTo>
                      <a:lnTo>
                        <a:pt x="989" y="2427"/>
                      </a:lnTo>
                      <a:lnTo>
                        <a:pt x="983" y="2426"/>
                      </a:lnTo>
                      <a:lnTo>
                        <a:pt x="972" y="2424"/>
                      </a:lnTo>
                      <a:lnTo>
                        <a:pt x="968" y="2424"/>
                      </a:lnTo>
                      <a:lnTo>
                        <a:pt x="961" y="2423"/>
                      </a:lnTo>
                      <a:lnTo>
                        <a:pt x="950" y="2422"/>
                      </a:lnTo>
                      <a:lnTo>
                        <a:pt x="946" y="2420"/>
                      </a:lnTo>
                      <a:lnTo>
                        <a:pt x="943" y="2419"/>
                      </a:lnTo>
                      <a:lnTo>
                        <a:pt x="939" y="2419"/>
                      </a:lnTo>
                      <a:lnTo>
                        <a:pt x="935" y="2418"/>
                      </a:lnTo>
                      <a:lnTo>
                        <a:pt x="925" y="2414"/>
                      </a:lnTo>
                      <a:lnTo>
                        <a:pt x="912" y="2412"/>
                      </a:lnTo>
                      <a:lnTo>
                        <a:pt x="900" y="2408"/>
                      </a:lnTo>
                      <a:lnTo>
                        <a:pt x="891" y="2408"/>
                      </a:lnTo>
                      <a:lnTo>
                        <a:pt x="875" y="2403"/>
                      </a:lnTo>
                      <a:lnTo>
                        <a:pt x="871" y="2404"/>
                      </a:lnTo>
                      <a:lnTo>
                        <a:pt x="869" y="2405"/>
                      </a:lnTo>
                      <a:lnTo>
                        <a:pt x="865" y="2407"/>
                      </a:lnTo>
                      <a:lnTo>
                        <a:pt x="858" y="2407"/>
                      </a:lnTo>
                      <a:lnTo>
                        <a:pt x="856" y="2407"/>
                      </a:lnTo>
                      <a:lnTo>
                        <a:pt x="849" y="2404"/>
                      </a:lnTo>
                      <a:lnTo>
                        <a:pt x="841" y="2401"/>
                      </a:lnTo>
                      <a:lnTo>
                        <a:pt x="829" y="2396"/>
                      </a:lnTo>
                      <a:lnTo>
                        <a:pt x="822" y="2392"/>
                      </a:lnTo>
                      <a:lnTo>
                        <a:pt x="818" y="2391"/>
                      </a:lnTo>
                      <a:lnTo>
                        <a:pt x="814" y="2388"/>
                      </a:lnTo>
                      <a:lnTo>
                        <a:pt x="806" y="2384"/>
                      </a:lnTo>
                      <a:lnTo>
                        <a:pt x="799" y="2381"/>
                      </a:lnTo>
                      <a:lnTo>
                        <a:pt x="790" y="2378"/>
                      </a:lnTo>
                      <a:lnTo>
                        <a:pt x="784" y="2377"/>
                      </a:lnTo>
                      <a:lnTo>
                        <a:pt x="780" y="2373"/>
                      </a:lnTo>
                      <a:lnTo>
                        <a:pt x="779" y="2372"/>
                      </a:lnTo>
                      <a:lnTo>
                        <a:pt x="777" y="2370"/>
                      </a:lnTo>
                      <a:lnTo>
                        <a:pt x="775" y="2368"/>
                      </a:lnTo>
                      <a:lnTo>
                        <a:pt x="773" y="2366"/>
                      </a:lnTo>
                      <a:lnTo>
                        <a:pt x="771" y="2361"/>
                      </a:lnTo>
                      <a:lnTo>
                        <a:pt x="771" y="2360"/>
                      </a:lnTo>
                      <a:lnTo>
                        <a:pt x="768" y="2355"/>
                      </a:lnTo>
                      <a:lnTo>
                        <a:pt x="768" y="2353"/>
                      </a:lnTo>
                      <a:lnTo>
                        <a:pt x="772" y="2341"/>
                      </a:lnTo>
                      <a:lnTo>
                        <a:pt x="772" y="2337"/>
                      </a:lnTo>
                      <a:lnTo>
                        <a:pt x="773" y="2334"/>
                      </a:lnTo>
                      <a:lnTo>
                        <a:pt x="773" y="2330"/>
                      </a:lnTo>
                      <a:lnTo>
                        <a:pt x="776" y="2323"/>
                      </a:lnTo>
                      <a:lnTo>
                        <a:pt x="776" y="2315"/>
                      </a:lnTo>
                      <a:lnTo>
                        <a:pt x="776" y="2310"/>
                      </a:lnTo>
                      <a:lnTo>
                        <a:pt x="776" y="2305"/>
                      </a:lnTo>
                      <a:lnTo>
                        <a:pt x="775" y="2301"/>
                      </a:lnTo>
                      <a:lnTo>
                        <a:pt x="775" y="2296"/>
                      </a:lnTo>
                      <a:lnTo>
                        <a:pt x="773" y="2292"/>
                      </a:lnTo>
                      <a:lnTo>
                        <a:pt x="772" y="2288"/>
                      </a:lnTo>
                      <a:lnTo>
                        <a:pt x="769" y="2284"/>
                      </a:lnTo>
                      <a:lnTo>
                        <a:pt x="765" y="2278"/>
                      </a:lnTo>
                      <a:lnTo>
                        <a:pt x="765" y="2276"/>
                      </a:lnTo>
                      <a:lnTo>
                        <a:pt x="761" y="2274"/>
                      </a:lnTo>
                      <a:lnTo>
                        <a:pt x="760" y="2272"/>
                      </a:lnTo>
                      <a:lnTo>
                        <a:pt x="757" y="2269"/>
                      </a:lnTo>
                      <a:lnTo>
                        <a:pt x="757" y="2268"/>
                      </a:lnTo>
                      <a:lnTo>
                        <a:pt x="754" y="2265"/>
                      </a:lnTo>
                      <a:lnTo>
                        <a:pt x="754" y="2262"/>
                      </a:lnTo>
                      <a:lnTo>
                        <a:pt x="756" y="2260"/>
                      </a:lnTo>
                      <a:lnTo>
                        <a:pt x="756" y="2258"/>
                      </a:lnTo>
                      <a:lnTo>
                        <a:pt x="754" y="2257"/>
                      </a:lnTo>
                      <a:lnTo>
                        <a:pt x="756" y="2254"/>
                      </a:lnTo>
                      <a:lnTo>
                        <a:pt x="756" y="2250"/>
                      </a:lnTo>
                      <a:lnTo>
                        <a:pt x="757" y="2247"/>
                      </a:lnTo>
                      <a:lnTo>
                        <a:pt x="759" y="2245"/>
                      </a:lnTo>
                      <a:lnTo>
                        <a:pt x="759" y="2243"/>
                      </a:lnTo>
                      <a:lnTo>
                        <a:pt x="759" y="2242"/>
                      </a:lnTo>
                      <a:lnTo>
                        <a:pt x="760" y="2238"/>
                      </a:lnTo>
                      <a:lnTo>
                        <a:pt x="761" y="2238"/>
                      </a:lnTo>
                      <a:lnTo>
                        <a:pt x="761" y="2235"/>
                      </a:lnTo>
                      <a:lnTo>
                        <a:pt x="760" y="2233"/>
                      </a:lnTo>
                      <a:lnTo>
                        <a:pt x="760" y="2231"/>
                      </a:lnTo>
                      <a:lnTo>
                        <a:pt x="760" y="2230"/>
                      </a:lnTo>
                      <a:lnTo>
                        <a:pt x="760" y="2227"/>
                      </a:lnTo>
                      <a:lnTo>
                        <a:pt x="760" y="2226"/>
                      </a:lnTo>
                      <a:lnTo>
                        <a:pt x="760" y="2224"/>
                      </a:lnTo>
                      <a:lnTo>
                        <a:pt x="761" y="2222"/>
                      </a:lnTo>
                      <a:lnTo>
                        <a:pt x="760" y="2220"/>
                      </a:lnTo>
                      <a:lnTo>
                        <a:pt x="759" y="2216"/>
                      </a:lnTo>
                      <a:lnTo>
                        <a:pt x="757" y="2215"/>
                      </a:lnTo>
                      <a:lnTo>
                        <a:pt x="754" y="2210"/>
                      </a:lnTo>
                      <a:lnTo>
                        <a:pt x="752" y="2207"/>
                      </a:lnTo>
                      <a:lnTo>
                        <a:pt x="750" y="2206"/>
                      </a:lnTo>
                      <a:lnTo>
                        <a:pt x="746" y="2202"/>
                      </a:lnTo>
                      <a:lnTo>
                        <a:pt x="742" y="2196"/>
                      </a:lnTo>
                      <a:lnTo>
                        <a:pt x="742" y="2192"/>
                      </a:lnTo>
                      <a:lnTo>
                        <a:pt x="744" y="2189"/>
                      </a:lnTo>
                      <a:lnTo>
                        <a:pt x="744" y="2188"/>
                      </a:lnTo>
                      <a:lnTo>
                        <a:pt x="745" y="2187"/>
                      </a:lnTo>
                      <a:lnTo>
                        <a:pt x="746" y="2185"/>
                      </a:lnTo>
                      <a:lnTo>
                        <a:pt x="746" y="2183"/>
                      </a:lnTo>
                      <a:lnTo>
                        <a:pt x="748" y="2180"/>
                      </a:lnTo>
                      <a:lnTo>
                        <a:pt x="748" y="2179"/>
                      </a:lnTo>
                      <a:lnTo>
                        <a:pt x="748" y="2177"/>
                      </a:lnTo>
                      <a:lnTo>
                        <a:pt x="748" y="2175"/>
                      </a:lnTo>
                      <a:lnTo>
                        <a:pt x="752" y="2172"/>
                      </a:lnTo>
                      <a:lnTo>
                        <a:pt x="756" y="2169"/>
                      </a:lnTo>
                      <a:lnTo>
                        <a:pt x="756" y="2166"/>
                      </a:lnTo>
                      <a:lnTo>
                        <a:pt x="745" y="2161"/>
                      </a:lnTo>
                      <a:lnTo>
                        <a:pt x="742" y="2160"/>
                      </a:lnTo>
                      <a:lnTo>
                        <a:pt x="741" y="2160"/>
                      </a:lnTo>
                      <a:lnTo>
                        <a:pt x="738" y="2158"/>
                      </a:lnTo>
                      <a:lnTo>
                        <a:pt x="736" y="2156"/>
                      </a:lnTo>
                      <a:lnTo>
                        <a:pt x="734" y="2154"/>
                      </a:lnTo>
                      <a:lnTo>
                        <a:pt x="730" y="2150"/>
                      </a:lnTo>
                      <a:lnTo>
                        <a:pt x="727" y="2149"/>
                      </a:lnTo>
                      <a:lnTo>
                        <a:pt x="725" y="2146"/>
                      </a:lnTo>
                      <a:lnTo>
                        <a:pt x="721" y="2142"/>
                      </a:lnTo>
                      <a:lnTo>
                        <a:pt x="719" y="2138"/>
                      </a:lnTo>
                      <a:lnTo>
                        <a:pt x="714" y="2133"/>
                      </a:lnTo>
                      <a:lnTo>
                        <a:pt x="713" y="2131"/>
                      </a:lnTo>
                      <a:lnTo>
                        <a:pt x="713" y="2129"/>
                      </a:lnTo>
                      <a:lnTo>
                        <a:pt x="711" y="2125"/>
                      </a:lnTo>
                      <a:lnTo>
                        <a:pt x="709" y="2122"/>
                      </a:lnTo>
                      <a:lnTo>
                        <a:pt x="706" y="2118"/>
                      </a:lnTo>
                      <a:lnTo>
                        <a:pt x="703" y="2118"/>
                      </a:lnTo>
                      <a:lnTo>
                        <a:pt x="701" y="2114"/>
                      </a:lnTo>
                      <a:lnTo>
                        <a:pt x="698" y="2111"/>
                      </a:lnTo>
                      <a:lnTo>
                        <a:pt x="696" y="2108"/>
                      </a:lnTo>
                      <a:lnTo>
                        <a:pt x="696" y="2106"/>
                      </a:lnTo>
                      <a:lnTo>
                        <a:pt x="695" y="2106"/>
                      </a:lnTo>
                      <a:lnTo>
                        <a:pt x="692" y="2104"/>
                      </a:lnTo>
                      <a:lnTo>
                        <a:pt x="692" y="2103"/>
                      </a:lnTo>
                      <a:lnTo>
                        <a:pt x="692" y="2102"/>
                      </a:lnTo>
                      <a:lnTo>
                        <a:pt x="692" y="2099"/>
                      </a:lnTo>
                      <a:lnTo>
                        <a:pt x="694" y="2098"/>
                      </a:lnTo>
                      <a:lnTo>
                        <a:pt x="694" y="2095"/>
                      </a:lnTo>
                      <a:lnTo>
                        <a:pt x="694" y="2092"/>
                      </a:lnTo>
                      <a:lnTo>
                        <a:pt x="695" y="2091"/>
                      </a:lnTo>
                      <a:lnTo>
                        <a:pt x="696" y="2092"/>
                      </a:lnTo>
                      <a:lnTo>
                        <a:pt x="696" y="2093"/>
                      </a:lnTo>
                      <a:lnTo>
                        <a:pt x="695" y="2096"/>
                      </a:lnTo>
                      <a:lnTo>
                        <a:pt x="696" y="2096"/>
                      </a:lnTo>
                      <a:lnTo>
                        <a:pt x="698" y="2095"/>
                      </a:lnTo>
                      <a:lnTo>
                        <a:pt x="698" y="2093"/>
                      </a:lnTo>
                      <a:lnTo>
                        <a:pt x="698" y="2092"/>
                      </a:lnTo>
                      <a:lnTo>
                        <a:pt x="696" y="2089"/>
                      </a:lnTo>
                      <a:lnTo>
                        <a:pt x="695" y="2085"/>
                      </a:lnTo>
                      <a:lnTo>
                        <a:pt x="695" y="2084"/>
                      </a:lnTo>
                      <a:lnTo>
                        <a:pt x="695" y="2077"/>
                      </a:lnTo>
                      <a:lnTo>
                        <a:pt x="695" y="2075"/>
                      </a:lnTo>
                      <a:lnTo>
                        <a:pt x="694" y="2073"/>
                      </a:lnTo>
                      <a:lnTo>
                        <a:pt x="692" y="2072"/>
                      </a:lnTo>
                      <a:lnTo>
                        <a:pt x="690" y="2071"/>
                      </a:lnTo>
                      <a:lnTo>
                        <a:pt x="687" y="2068"/>
                      </a:lnTo>
                      <a:lnTo>
                        <a:pt x="684" y="2068"/>
                      </a:lnTo>
                      <a:lnTo>
                        <a:pt x="682" y="2066"/>
                      </a:lnTo>
                      <a:lnTo>
                        <a:pt x="678" y="2065"/>
                      </a:lnTo>
                      <a:lnTo>
                        <a:pt x="674" y="2064"/>
                      </a:lnTo>
                      <a:lnTo>
                        <a:pt x="672" y="2062"/>
                      </a:lnTo>
                      <a:lnTo>
                        <a:pt x="671" y="2062"/>
                      </a:lnTo>
                      <a:lnTo>
                        <a:pt x="669" y="2061"/>
                      </a:lnTo>
                      <a:lnTo>
                        <a:pt x="672" y="2061"/>
                      </a:lnTo>
                      <a:lnTo>
                        <a:pt x="675" y="2060"/>
                      </a:lnTo>
                      <a:lnTo>
                        <a:pt x="679" y="2058"/>
                      </a:lnTo>
                      <a:lnTo>
                        <a:pt x="676" y="2058"/>
                      </a:lnTo>
                      <a:lnTo>
                        <a:pt x="672" y="2058"/>
                      </a:lnTo>
                      <a:lnTo>
                        <a:pt x="668" y="2060"/>
                      </a:lnTo>
                      <a:lnTo>
                        <a:pt x="661" y="2061"/>
                      </a:lnTo>
                      <a:lnTo>
                        <a:pt x="665" y="2060"/>
                      </a:lnTo>
                      <a:lnTo>
                        <a:pt x="668" y="2058"/>
                      </a:lnTo>
                      <a:lnTo>
                        <a:pt x="672" y="2057"/>
                      </a:lnTo>
                      <a:lnTo>
                        <a:pt x="672" y="2056"/>
                      </a:lnTo>
                      <a:lnTo>
                        <a:pt x="667" y="2057"/>
                      </a:lnTo>
                      <a:lnTo>
                        <a:pt x="665" y="2057"/>
                      </a:lnTo>
                      <a:lnTo>
                        <a:pt x="661" y="2060"/>
                      </a:lnTo>
                      <a:lnTo>
                        <a:pt x="659" y="2061"/>
                      </a:lnTo>
                      <a:lnTo>
                        <a:pt x="652" y="2061"/>
                      </a:lnTo>
                      <a:lnTo>
                        <a:pt x="647" y="2060"/>
                      </a:lnTo>
                      <a:lnTo>
                        <a:pt x="642" y="2058"/>
                      </a:lnTo>
                      <a:lnTo>
                        <a:pt x="633" y="2054"/>
                      </a:lnTo>
                      <a:lnTo>
                        <a:pt x="630" y="2052"/>
                      </a:lnTo>
                      <a:lnTo>
                        <a:pt x="629" y="2050"/>
                      </a:lnTo>
                      <a:lnTo>
                        <a:pt x="628" y="2049"/>
                      </a:lnTo>
                      <a:lnTo>
                        <a:pt x="626" y="2046"/>
                      </a:lnTo>
                      <a:lnTo>
                        <a:pt x="621" y="2044"/>
                      </a:lnTo>
                      <a:lnTo>
                        <a:pt x="614" y="2039"/>
                      </a:lnTo>
                      <a:lnTo>
                        <a:pt x="610" y="2038"/>
                      </a:lnTo>
                      <a:lnTo>
                        <a:pt x="607" y="2035"/>
                      </a:lnTo>
                      <a:lnTo>
                        <a:pt x="605" y="2034"/>
                      </a:lnTo>
                      <a:lnTo>
                        <a:pt x="601" y="2031"/>
                      </a:lnTo>
                      <a:lnTo>
                        <a:pt x="597" y="2031"/>
                      </a:lnTo>
                      <a:lnTo>
                        <a:pt x="594" y="2030"/>
                      </a:lnTo>
                      <a:lnTo>
                        <a:pt x="588" y="2030"/>
                      </a:lnTo>
                      <a:lnTo>
                        <a:pt x="584" y="2029"/>
                      </a:lnTo>
                      <a:lnTo>
                        <a:pt x="582" y="2027"/>
                      </a:lnTo>
                      <a:lnTo>
                        <a:pt x="579" y="2025"/>
                      </a:lnTo>
                      <a:lnTo>
                        <a:pt x="575" y="2017"/>
                      </a:lnTo>
                      <a:lnTo>
                        <a:pt x="572" y="2014"/>
                      </a:lnTo>
                      <a:lnTo>
                        <a:pt x="567" y="2011"/>
                      </a:lnTo>
                      <a:lnTo>
                        <a:pt x="559" y="2008"/>
                      </a:lnTo>
                      <a:lnTo>
                        <a:pt x="555" y="2008"/>
                      </a:lnTo>
                      <a:lnTo>
                        <a:pt x="549" y="2008"/>
                      </a:lnTo>
                      <a:lnTo>
                        <a:pt x="544" y="2007"/>
                      </a:lnTo>
                      <a:lnTo>
                        <a:pt x="540" y="2006"/>
                      </a:lnTo>
                      <a:lnTo>
                        <a:pt x="533" y="2003"/>
                      </a:lnTo>
                      <a:lnTo>
                        <a:pt x="528" y="2000"/>
                      </a:lnTo>
                      <a:lnTo>
                        <a:pt x="524" y="1999"/>
                      </a:lnTo>
                      <a:lnTo>
                        <a:pt x="516" y="1996"/>
                      </a:lnTo>
                      <a:lnTo>
                        <a:pt x="514" y="1995"/>
                      </a:lnTo>
                      <a:lnTo>
                        <a:pt x="505" y="1996"/>
                      </a:lnTo>
                      <a:lnTo>
                        <a:pt x="497" y="1995"/>
                      </a:lnTo>
                      <a:lnTo>
                        <a:pt x="491" y="1994"/>
                      </a:lnTo>
                      <a:lnTo>
                        <a:pt x="483" y="1995"/>
                      </a:lnTo>
                      <a:lnTo>
                        <a:pt x="478" y="1998"/>
                      </a:lnTo>
                      <a:lnTo>
                        <a:pt x="470" y="2000"/>
                      </a:lnTo>
                      <a:lnTo>
                        <a:pt x="462" y="2003"/>
                      </a:lnTo>
                      <a:lnTo>
                        <a:pt x="454" y="2006"/>
                      </a:lnTo>
                      <a:lnTo>
                        <a:pt x="451" y="2007"/>
                      </a:lnTo>
                      <a:lnTo>
                        <a:pt x="445" y="2008"/>
                      </a:lnTo>
                      <a:lnTo>
                        <a:pt x="439" y="2010"/>
                      </a:lnTo>
                      <a:lnTo>
                        <a:pt x="436" y="2011"/>
                      </a:lnTo>
                      <a:lnTo>
                        <a:pt x="435" y="2012"/>
                      </a:lnTo>
                      <a:lnTo>
                        <a:pt x="425" y="2018"/>
                      </a:lnTo>
                      <a:lnTo>
                        <a:pt x="418" y="2021"/>
                      </a:lnTo>
                      <a:lnTo>
                        <a:pt x="410" y="2023"/>
                      </a:lnTo>
                      <a:lnTo>
                        <a:pt x="404" y="2023"/>
                      </a:lnTo>
                      <a:lnTo>
                        <a:pt x="395" y="2023"/>
                      </a:lnTo>
                      <a:lnTo>
                        <a:pt x="378" y="2018"/>
                      </a:lnTo>
                      <a:lnTo>
                        <a:pt x="375" y="2018"/>
                      </a:lnTo>
                      <a:lnTo>
                        <a:pt x="370" y="2015"/>
                      </a:lnTo>
                      <a:lnTo>
                        <a:pt x="367" y="2012"/>
                      </a:lnTo>
                      <a:lnTo>
                        <a:pt x="364" y="2010"/>
                      </a:lnTo>
                      <a:lnTo>
                        <a:pt x="363" y="2008"/>
                      </a:lnTo>
                      <a:lnTo>
                        <a:pt x="359" y="2006"/>
                      </a:lnTo>
                      <a:lnTo>
                        <a:pt x="355" y="2003"/>
                      </a:lnTo>
                      <a:lnTo>
                        <a:pt x="352" y="2000"/>
                      </a:lnTo>
                      <a:lnTo>
                        <a:pt x="348" y="1998"/>
                      </a:lnTo>
                      <a:lnTo>
                        <a:pt x="343" y="1995"/>
                      </a:lnTo>
                      <a:lnTo>
                        <a:pt x="332" y="1989"/>
                      </a:lnTo>
                      <a:lnTo>
                        <a:pt x="329" y="1987"/>
                      </a:lnTo>
                      <a:lnTo>
                        <a:pt x="328" y="1985"/>
                      </a:lnTo>
                      <a:lnTo>
                        <a:pt x="321" y="1981"/>
                      </a:lnTo>
                      <a:lnTo>
                        <a:pt x="319" y="1981"/>
                      </a:lnTo>
                      <a:lnTo>
                        <a:pt x="314" y="1980"/>
                      </a:lnTo>
                      <a:lnTo>
                        <a:pt x="310" y="1976"/>
                      </a:lnTo>
                      <a:lnTo>
                        <a:pt x="308" y="1973"/>
                      </a:lnTo>
                      <a:lnTo>
                        <a:pt x="306" y="1971"/>
                      </a:lnTo>
                      <a:lnTo>
                        <a:pt x="302" y="1968"/>
                      </a:lnTo>
                      <a:lnTo>
                        <a:pt x="302" y="1964"/>
                      </a:lnTo>
                      <a:lnTo>
                        <a:pt x="302" y="1962"/>
                      </a:lnTo>
                      <a:lnTo>
                        <a:pt x="302" y="1961"/>
                      </a:lnTo>
                      <a:lnTo>
                        <a:pt x="300" y="1958"/>
                      </a:lnTo>
                      <a:lnTo>
                        <a:pt x="296" y="1954"/>
                      </a:lnTo>
                      <a:lnTo>
                        <a:pt x="294" y="1954"/>
                      </a:lnTo>
                      <a:lnTo>
                        <a:pt x="292" y="1953"/>
                      </a:lnTo>
                      <a:lnTo>
                        <a:pt x="292" y="1952"/>
                      </a:lnTo>
                      <a:lnTo>
                        <a:pt x="287" y="1949"/>
                      </a:lnTo>
                      <a:lnTo>
                        <a:pt x="285" y="1946"/>
                      </a:lnTo>
                      <a:lnTo>
                        <a:pt x="283" y="1945"/>
                      </a:lnTo>
                      <a:lnTo>
                        <a:pt x="282" y="1945"/>
                      </a:lnTo>
                      <a:lnTo>
                        <a:pt x="282" y="1942"/>
                      </a:lnTo>
                      <a:lnTo>
                        <a:pt x="279" y="1941"/>
                      </a:lnTo>
                      <a:lnTo>
                        <a:pt x="277" y="1941"/>
                      </a:lnTo>
                      <a:lnTo>
                        <a:pt x="271" y="1940"/>
                      </a:lnTo>
                      <a:lnTo>
                        <a:pt x="267" y="1938"/>
                      </a:lnTo>
                      <a:lnTo>
                        <a:pt x="260" y="1937"/>
                      </a:lnTo>
                      <a:lnTo>
                        <a:pt x="256" y="1937"/>
                      </a:lnTo>
                      <a:lnTo>
                        <a:pt x="251" y="1937"/>
                      </a:lnTo>
                      <a:lnTo>
                        <a:pt x="244" y="1938"/>
                      </a:lnTo>
                      <a:lnTo>
                        <a:pt x="240" y="1941"/>
                      </a:lnTo>
                      <a:lnTo>
                        <a:pt x="235" y="1942"/>
                      </a:lnTo>
                      <a:lnTo>
                        <a:pt x="231" y="1941"/>
                      </a:lnTo>
                      <a:lnTo>
                        <a:pt x="229" y="1940"/>
                      </a:lnTo>
                      <a:lnTo>
                        <a:pt x="228" y="1942"/>
                      </a:lnTo>
                      <a:lnTo>
                        <a:pt x="219" y="1942"/>
                      </a:lnTo>
                      <a:lnTo>
                        <a:pt x="215" y="1944"/>
                      </a:lnTo>
                      <a:lnTo>
                        <a:pt x="212" y="1942"/>
                      </a:lnTo>
                      <a:lnTo>
                        <a:pt x="211" y="1944"/>
                      </a:lnTo>
                      <a:lnTo>
                        <a:pt x="207" y="1944"/>
                      </a:lnTo>
                      <a:lnTo>
                        <a:pt x="205" y="1944"/>
                      </a:lnTo>
                      <a:lnTo>
                        <a:pt x="204" y="1945"/>
                      </a:lnTo>
                      <a:lnTo>
                        <a:pt x="204" y="1946"/>
                      </a:lnTo>
                      <a:lnTo>
                        <a:pt x="200" y="1945"/>
                      </a:lnTo>
                      <a:lnTo>
                        <a:pt x="197" y="1946"/>
                      </a:lnTo>
                      <a:lnTo>
                        <a:pt x="190" y="1946"/>
                      </a:lnTo>
                      <a:lnTo>
                        <a:pt x="188" y="1948"/>
                      </a:lnTo>
                      <a:lnTo>
                        <a:pt x="182" y="1946"/>
                      </a:lnTo>
                      <a:lnTo>
                        <a:pt x="175" y="1946"/>
                      </a:lnTo>
                      <a:lnTo>
                        <a:pt x="170" y="1946"/>
                      </a:lnTo>
                      <a:lnTo>
                        <a:pt x="166" y="1946"/>
                      </a:lnTo>
                      <a:lnTo>
                        <a:pt x="162" y="1946"/>
                      </a:lnTo>
                      <a:lnTo>
                        <a:pt x="158" y="1945"/>
                      </a:lnTo>
                      <a:lnTo>
                        <a:pt x="150" y="1944"/>
                      </a:lnTo>
                      <a:lnTo>
                        <a:pt x="142" y="1942"/>
                      </a:lnTo>
                      <a:lnTo>
                        <a:pt x="135" y="1942"/>
                      </a:lnTo>
                      <a:lnTo>
                        <a:pt x="131" y="1942"/>
                      </a:lnTo>
                      <a:lnTo>
                        <a:pt x="128" y="1942"/>
                      </a:lnTo>
                      <a:lnTo>
                        <a:pt x="127" y="1941"/>
                      </a:lnTo>
                      <a:lnTo>
                        <a:pt x="124" y="1938"/>
                      </a:lnTo>
                      <a:lnTo>
                        <a:pt x="123" y="1938"/>
                      </a:lnTo>
                      <a:lnTo>
                        <a:pt x="121" y="1935"/>
                      </a:lnTo>
                      <a:lnTo>
                        <a:pt x="123" y="1931"/>
                      </a:lnTo>
                      <a:lnTo>
                        <a:pt x="123" y="1930"/>
                      </a:lnTo>
                      <a:lnTo>
                        <a:pt x="124" y="1926"/>
                      </a:lnTo>
                      <a:lnTo>
                        <a:pt x="123" y="1923"/>
                      </a:lnTo>
                      <a:lnTo>
                        <a:pt x="120" y="1922"/>
                      </a:lnTo>
                      <a:lnTo>
                        <a:pt x="117" y="1919"/>
                      </a:lnTo>
                      <a:lnTo>
                        <a:pt x="116" y="1918"/>
                      </a:lnTo>
                      <a:lnTo>
                        <a:pt x="117" y="1917"/>
                      </a:lnTo>
                      <a:lnTo>
                        <a:pt x="121" y="1911"/>
                      </a:lnTo>
                      <a:lnTo>
                        <a:pt x="121" y="1910"/>
                      </a:lnTo>
                      <a:lnTo>
                        <a:pt x="120" y="1911"/>
                      </a:lnTo>
                      <a:lnTo>
                        <a:pt x="117" y="1913"/>
                      </a:lnTo>
                      <a:lnTo>
                        <a:pt x="115" y="1914"/>
                      </a:lnTo>
                      <a:lnTo>
                        <a:pt x="113" y="1914"/>
                      </a:lnTo>
                      <a:lnTo>
                        <a:pt x="111" y="1914"/>
                      </a:lnTo>
                      <a:lnTo>
                        <a:pt x="107" y="1915"/>
                      </a:lnTo>
                      <a:lnTo>
                        <a:pt x="105" y="1914"/>
                      </a:lnTo>
                      <a:lnTo>
                        <a:pt x="104" y="1911"/>
                      </a:lnTo>
                      <a:lnTo>
                        <a:pt x="100" y="1910"/>
                      </a:lnTo>
                      <a:lnTo>
                        <a:pt x="99" y="1911"/>
                      </a:lnTo>
                      <a:lnTo>
                        <a:pt x="97" y="1913"/>
                      </a:lnTo>
                      <a:lnTo>
                        <a:pt x="99" y="1913"/>
                      </a:lnTo>
                      <a:lnTo>
                        <a:pt x="99" y="1915"/>
                      </a:lnTo>
                      <a:lnTo>
                        <a:pt x="97" y="1917"/>
                      </a:lnTo>
                      <a:lnTo>
                        <a:pt x="93" y="1918"/>
                      </a:lnTo>
                      <a:lnTo>
                        <a:pt x="90" y="1919"/>
                      </a:lnTo>
                      <a:lnTo>
                        <a:pt x="89" y="1926"/>
                      </a:lnTo>
                      <a:lnTo>
                        <a:pt x="86" y="1926"/>
                      </a:lnTo>
                      <a:lnTo>
                        <a:pt x="82" y="1927"/>
                      </a:lnTo>
                      <a:lnTo>
                        <a:pt x="82" y="1926"/>
                      </a:lnTo>
                      <a:lnTo>
                        <a:pt x="81" y="1926"/>
                      </a:lnTo>
                      <a:lnTo>
                        <a:pt x="78" y="1926"/>
                      </a:lnTo>
                      <a:lnTo>
                        <a:pt x="77" y="1925"/>
                      </a:lnTo>
                      <a:lnTo>
                        <a:pt x="76" y="1925"/>
                      </a:lnTo>
                      <a:lnTo>
                        <a:pt x="74" y="1925"/>
                      </a:lnTo>
                      <a:lnTo>
                        <a:pt x="72" y="1927"/>
                      </a:lnTo>
                      <a:lnTo>
                        <a:pt x="70" y="1930"/>
                      </a:lnTo>
                      <a:lnTo>
                        <a:pt x="69" y="1933"/>
                      </a:lnTo>
                      <a:lnTo>
                        <a:pt x="66" y="1933"/>
                      </a:lnTo>
                      <a:lnTo>
                        <a:pt x="66" y="1934"/>
                      </a:lnTo>
                      <a:lnTo>
                        <a:pt x="66" y="1935"/>
                      </a:lnTo>
                      <a:lnTo>
                        <a:pt x="62" y="1937"/>
                      </a:lnTo>
                      <a:lnTo>
                        <a:pt x="58" y="1938"/>
                      </a:lnTo>
                      <a:lnTo>
                        <a:pt x="55" y="1937"/>
                      </a:lnTo>
                      <a:lnTo>
                        <a:pt x="51" y="1934"/>
                      </a:lnTo>
                      <a:lnTo>
                        <a:pt x="47" y="1931"/>
                      </a:lnTo>
                      <a:lnTo>
                        <a:pt x="39" y="1929"/>
                      </a:lnTo>
                      <a:lnTo>
                        <a:pt x="35" y="1929"/>
                      </a:lnTo>
                      <a:lnTo>
                        <a:pt x="30" y="1933"/>
                      </a:lnTo>
                      <a:lnTo>
                        <a:pt x="28" y="1935"/>
                      </a:lnTo>
                      <a:lnTo>
                        <a:pt x="26" y="1940"/>
                      </a:lnTo>
                      <a:lnTo>
                        <a:pt x="23" y="1940"/>
                      </a:lnTo>
                      <a:lnTo>
                        <a:pt x="20" y="1940"/>
                      </a:lnTo>
                      <a:lnTo>
                        <a:pt x="18" y="1940"/>
                      </a:lnTo>
                      <a:lnTo>
                        <a:pt x="12" y="1940"/>
                      </a:lnTo>
                      <a:lnTo>
                        <a:pt x="9" y="1940"/>
                      </a:lnTo>
                      <a:lnTo>
                        <a:pt x="9" y="1941"/>
                      </a:lnTo>
                      <a:lnTo>
                        <a:pt x="11" y="1944"/>
                      </a:lnTo>
                      <a:lnTo>
                        <a:pt x="9" y="1945"/>
                      </a:lnTo>
                      <a:lnTo>
                        <a:pt x="5" y="1945"/>
                      </a:lnTo>
                      <a:lnTo>
                        <a:pt x="0" y="194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5" name="Freeform 49"/>
                <p:cNvSpPr>
                  <a:spLocks/>
                </p:cNvSpPr>
                <p:nvPr/>
              </p:nvSpPr>
              <p:spPr bwMode="auto">
                <a:xfrm>
                  <a:off x="464" y="1987"/>
                  <a:ext cx="687" cy="1526"/>
                </a:xfrm>
                <a:custGeom>
                  <a:avLst/>
                  <a:gdLst>
                    <a:gd name="T0" fmla="*/ 554 w 687"/>
                    <a:gd name="T1" fmla="*/ 1500 h 1526"/>
                    <a:gd name="T2" fmla="*/ 487 w 687"/>
                    <a:gd name="T3" fmla="*/ 1487 h 1526"/>
                    <a:gd name="T4" fmla="*/ 461 w 687"/>
                    <a:gd name="T5" fmla="*/ 1507 h 1526"/>
                    <a:gd name="T6" fmla="*/ 480 w 687"/>
                    <a:gd name="T7" fmla="*/ 1453 h 1526"/>
                    <a:gd name="T8" fmla="*/ 479 w 687"/>
                    <a:gd name="T9" fmla="*/ 1327 h 1526"/>
                    <a:gd name="T10" fmla="*/ 490 w 687"/>
                    <a:gd name="T11" fmla="*/ 1264 h 1526"/>
                    <a:gd name="T12" fmla="*/ 503 w 687"/>
                    <a:gd name="T13" fmla="*/ 1366 h 1526"/>
                    <a:gd name="T14" fmla="*/ 542 w 687"/>
                    <a:gd name="T15" fmla="*/ 1427 h 1526"/>
                    <a:gd name="T16" fmla="*/ 572 w 687"/>
                    <a:gd name="T17" fmla="*/ 1392 h 1526"/>
                    <a:gd name="T18" fmla="*/ 610 w 687"/>
                    <a:gd name="T19" fmla="*/ 1397 h 1526"/>
                    <a:gd name="T20" fmla="*/ 596 w 687"/>
                    <a:gd name="T21" fmla="*/ 1389 h 1526"/>
                    <a:gd name="T22" fmla="*/ 573 w 687"/>
                    <a:gd name="T23" fmla="*/ 1345 h 1526"/>
                    <a:gd name="T24" fmla="*/ 595 w 687"/>
                    <a:gd name="T25" fmla="*/ 1316 h 1526"/>
                    <a:gd name="T26" fmla="*/ 567 w 687"/>
                    <a:gd name="T27" fmla="*/ 1276 h 1526"/>
                    <a:gd name="T28" fmla="*/ 586 w 687"/>
                    <a:gd name="T29" fmla="*/ 1272 h 1526"/>
                    <a:gd name="T30" fmla="*/ 576 w 687"/>
                    <a:gd name="T31" fmla="*/ 1252 h 1526"/>
                    <a:gd name="T32" fmla="*/ 580 w 687"/>
                    <a:gd name="T33" fmla="*/ 1215 h 1526"/>
                    <a:gd name="T34" fmla="*/ 687 w 687"/>
                    <a:gd name="T35" fmla="*/ 1215 h 1526"/>
                    <a:gd name="T36" fmla="*/ 637 w 687"/>
                    <a:gd name="T37" fmla="*/ 1196 h 1526"/>
                    <a:gd name="T38" fmla="*/ 603 w 687"/>
                    <a:gd name="T39" fmla="*/ 1172 h 1526"/>
                    <a:gd name="T40" fmla="*/ 550 w 687"/>
                    <a:gd name="T41" fmla="*/ 1177 h 1526"/>
                    <a:gd name="T42" fmla="*/ 542 w 687"/>
                    <a:gd name="T43" fmla="*/ 1198 h 1526"/>
                    <a:gd name="T44" fmla="*/ 488 w 687"/>
                    <a:gd name="T45" fmla="*/ 1184 h 1526"/>
                    <a:gd name="T46" fmla="*/ 452 w 687"/>
                    <a:gd name="T47" fmla="*/ 1168 h 1526"/>
                    <a:gd name="T48" fmla="*/ 434 w 687"/>
                    <a:gd name="T49" fmla="*/ 1054 h 1526"/>
                    <a:gd name="T50" fmla="*/ 460 w 687"/>
                    <a:gd name="T51" fmla="*/ 1086 h 1526"/>
                    <a:gd name="T52" fmla="*/ 469 w 687"/>
                    <a:gd name="T53" fmla="*/ 1098 h 1526"/>
                    <a:gd name="T54" fmla="*/ 510 w 687"/>
                    <a:gd name="T55" fmla="*/ 1102 h 1526"/>
                    <a:gd name="T56" fmla="*/ 473 w 687"/>
                    <a:gd name="T57" fmla="*/ 1084 h 1526"/>
                    <a:gd name="T58" fmla="*/ 532 w 687"/>
                    <a:gd name="T59" fmla="*/ 1063 h 1526"/>
                    <a:gd name="T60" fmla="*/ 571 w 687"/>
                    <a:gd name="T61" fmla="*/ 1036 h 1526"/>
                    <a:gd name="T62" fmla="*/ 641 w 687"/>
                    <a:gd name="T63" fmla="*/ 1013 h 1526"/>
                    <a:gd name="T64" fmla="*/ 588 w 687"/>
                    <a:gd name="T65" fmla="*/ 1006 h 1526"/>
                    <a:gd name="T66" fmla="*/ 515 w 687"/>
                    <a:gd name="T67" fmla="*/ 1000 h 1526"/>
                    <a:gd name="T68" fmla="*/ 487 w 687"/>
                    <a:gd name="T69" fmla="*/ 964 h 1526"/>
                    <a:gd name="T70" fmla="*/ 422 w 687"/>
                    <a:gd name="T71" fmla="*/ 986 h 1526"/>
                    <a:gd name="T72" fmla="*/ 411 w 687"/>
                    <a:gd name="T73" fmla="*/ 1036 h 1526"/>
                    <a:gd name="T74" fmla="*/ 398 w 687"/>
                    <a:gd name="T75" fmla="*/ 933 h 1526"/>
                    <a:gd name="T76" fmla="*/ 386 w 687"/>
                    <a:gd name="T77" fmla="*/ 874 h 1526"/>
                    <a:gd name="T78" fmla="*/ 337 w 687"/>
                    <a:gd name="T79" fmla="*/ 772 h 1526"/>
                    <a:gd name="T80" fmla="*/ 328 w 687"/>
                    <a:gd name="T81" fmla="*/ 745 h 1526"/>
                    <a:gd name="T82" fmla="*/ 291 w 687"/>
                    <a:gd name="T83" fmla="*/ 718 h 1526"/>
                    <a:gd name="T84" fmla="*/ 276 w 687"/>
                    <a:gd name="T85" fmla="*/ 674 h 1526"/>
                    <a:gd name="T86" fmla="*/ 263 w 687"/>
                    <a:gd name="T87" fmla="*/ 580 h 1526"/>
                    <a:gd name="T88" fmla="*/ 232 w 687"/>
                    <a:gd name="T89" fmla="*/ 502 h 1526"/>
                    <a:gd name="T90" fmla="*/ 195 w 687"/>
                    <a:gd name="T91" fmla="*/ 445 h 1526"/>
                    <a:gd name="T92" fmla="*/ 178 w 687"/>
                    <a:gd name="T93" fmla="*/ 418 h 1526"/>
                    <a:gd name="T94" fmla="*/ 140 w 687"/>
                    <a:gd name="T95" fmla="*/ 393 h 1526"/>
                    <a:gd name="T96" fmla="*/ 98 w 687"/>
                    <a:gd name="T97" fmla="*/ 364 h 1526"/>
                    <a:gd name="T98" fmla="*/ 67 w 687"/>
                    <a:gd name="T99" fmla="*/ 346 h 1526"/>
                    <a:gd name="T100" fmla="*/ 42 w 687"/>
                    <a:gd name="T101" fmla="*/ 300 h 1526"/>
                    <a:gd name="T102" fmla="*/ 38 w 687"/>
                    <a:gd name="T103" fmla="*/ 262 h 1526"/>
                    <a:gd name="T104" fmla="*/ 28 w 687"/>
                    <a:gd name="T105" fmla="*/ 198 h 1526"/>
                    <a:gd name="T106" fmla="*/ 12 w 687"/>
                    <a:gd name="T107" fmla="*/ 150 h 1526"/>
                    <a:gd name="T108" fmla="*/ 23 w 687"/>
                    <a:gd name="T109" fmla="*/ 105 h 1526"/>
                    <a:gd name="T110" fmla="*/ 36 w 687"/>
                    <a:gd name="T111" fmla="*/ 67 h 1526"/>
                    <a:gd name="T112" fmla="*/ 47 w 687"/>
                    <a:gd name="T113" fmla="*/ 38 h 1526"/>
                    <a:gd name="T114" fmla="*/ 1 w 687"/>
                    <a:gd name="T115" fmla="*/ 15 h 1526"/>
                    <a:gd name="T116" fmla="*/ 42 w 687"/>
                    <a:gd name="T117" fmla="*/ 0 h 1526"/>
                    <a:gd name="T118" fmla="*/ 96 w 687"/>
                    <a:gd name="T119" fmla="*/ 15 h 1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87" h="1526">
                      <a:moveTo>
                        <a:pt x="626" y="1514"/>
                      </a:moveTo>
                      <a:lnTo>
                        <a:pt x="626" y="1516"/>
                      </a:lnTo>
                      <a:lnTo>
                        <a:pt x="619" y="1520"/>
                      </a:lnTo>
                      <a:lnTo>
                        <a:pt x="615" y="1522"/>
                      </a:lnTo>
                      <a:lnTo>
                        <a:pt x="612" y="1524"/>
                      </a:lnTo>
                      <a:lnTo>
                        <a:pt x="607" y="1526"/>
                      </a:lnTo>
                      <a:lnTo>
                        <a:pt x="600" y="1524"/>
                      </a:lnTo>
                      <a:lnTo>
                        <a:pt x="595" y="1524"/>
                      </a:lnTo>
                      <a:lnTo>
                        <a:pt x="588" y="1523"/>
                      </a:lnTo>
                      <a:lnTo>
                        <a:pt x="584" y="1522"/>
                      </a:lnTo>
                      <a:lnTo>
                        <a:pt x="579" y="1519"/>
                      </a:lnTo>
                      <a:lnTo>
                        <a:pt x="575" y="1516"/>
                      </a:lnTo>
                      <a:lnTo>
                        <a:pt x="572" y="1514"/>
                      </a:lnTo>
                      <a:lnTo>
                        <a:pt x="568" y="1511"/>
                      </a:lnTo>
                      <a:lnTo>
                        <a:pt x="564" y="1508"/>
                      </a:lnTo>
                      <a:lnTo>
                        <a:pt x="557" y="1504"/>
                      </a:lnTo>
                      <a:lnTo>
                        <a:pt x="554" y="1500"/>
                      </a:lnTo>
                      <a:lnTo>
                        <a:pt x="552" y="1497"/>
                      </a:lnTo>
                      <a:lnTo>
                        <a:pt x="549" y="1493"/>
                      </a:lnTo>
                      <a:lnTo>
                        <a:pt x="542" y="1489"/>
                      </a:lnTo>
                      <a:lnTo>
                        <a:pt x="544" y="1484"/>
                      </a:lnTo>
                      <a:lnTo>
                        <a:pt x="538" y="1481"/>
                      </a:lnTo>
                      <a:lnTo>
                        <a:pt x="532" y="1477"/>
                      </a:lnTo>
                      <a:lnTo>
                        <a:pt x="525" y="1474"/>
                      </a:lnTo>
                      <a:lnTo>
                        <a:pt x="521" y="1474"/>
                      </a:lnTo>
                      <a:lnTo>
                        <a:pt x="514" y="1474"/>
                      </a:lnTo>
                      <a:lnTo>
                        <a:pt x="510" y="1472"/>
                      </a:lnTo>
                      <a:lnTo>
                        <a:pt x="507" y="1473"/>
                      </a:lnTo>
                      <a:lnTo>
                        <a:pt x="506" y="1474"/>
                      </a:lnTo>
                      <a:lnTo>
                        <a:pt x="500" y="1479"/>
                      </a:lnTo>
                      <a:lnTo>
                        <a:pt x="492" y="1480"/>
                      </a:lnTo>
                      <a:lnTo>
                        <a:pt x="491" y="1483"/>
                      </a:lnTo>
                      <a:lnTo>
                        <a:pt x="486" y="1484"/>
                      </a:lnTo>
                      <a:lnTo>
                        <a:pt x="487" y="1487"/>
                      </a:lnTo>
                      <a:lnTo>
                        <a:pt x="484" y="1488"/>
                      </a:lnTo>
                      <a:lnTo>
                        <a:pt x="486" y="1495"/>
                      </a:lnTo>
                      <a:lnTo>
                        <a:pt x="488" y="1495"/>
                      </a:lnTo>
                      <a:lnTo>
                        <a:pt x="491" y="1497"/>
                      </a:lnTo>
                      <a:lnTo>
                        <a:pt x="494" y="1497"/>
                      </a:lnTo>
                      <a:lnTo>
                        <a:pt x="494" y="1499"/>
                      </a:lnTo>
                      <a:lnTo>
                        <a:pt x="496" y="1501"/>
                      </a:lnTo>
                      <a:lnTo>
                        <a:pt x="498" y="1503"/>
                      </a:lnTo>
                      <a:lnTo>
                        <a:pt x="494" y="1507"/>
                      </a:lnTo>
                      <a:lnTo>
                        <a:pt x="492" y="1506"/>
                      </a:lnTo>
                      <a:lnTo>
                        <a:pt x="488" y="1503"/>
                      </a:lnTo>
                      <a:lnTo>
                        <a:pt x="487" y="1501"/>
                      </a:lnTo>
                      <a:lnTo>
                        <a:pt x="484" y="1501"/>
                      </a:lnTo>
                      <a:lnTo>
                        <a:pt x="480" y="1499"/>
                      </a:lnTo>
                      <a:lnTo>
                        <a:pt x="473" y="1503"/>
                      </a:lnTo>
                      <a:lnTo>
                        <a:pt x="463" y="1508"/>
                      </a:lnTo>
                      <a:lnTo>
                        <a:pt x="461" y="1507"/>
                      </a:lnTo>
                      <a:lnTo>
                        <a:pt x="459" y="1503"/>
                      </a:lnTo>
                      <a:lnTo>
                        <a:pt x="460" y="1500"/>
                      </a:lnTo>
                      <a:lnTo>
                        <a:pt x="463" y="1496"/>
                      </a:lnTo>
                      <a:lnTo>
                        <a:pt x="472" y="1488"/>
                      </a:lnTo>
                      <a:lnTo>
                        <a:pt x="471" y="1488"/>
                      </a:lnTo>
                      <a:lnTo>
                        <a:pt x="468" y="1487"/>
                      </a:lnTo>
                      <a:lnTo>
                        <a:pt x="467" y="1485"/>
                      </a:lnTo>
                      <a:lnTo>
                        <a:pt x="465" y="1484"/>
                      </a:lnTo>
                      <a:lnTo>
                        <a:pt x="467" y="1483"/>
                      </a:lnTo>
                      <a:lnTo>
                        <a:pt x="469" y="1481"/>
                      </a:lnTo>
                      <a:lnTo>
                        <a:pt x="476" y="1479"/>
                      </a:lnTo>
                      <a:lnTo>
                        <a:pt x="476" y="1477"/>
                      </a:lnTo>
                      <a:lnTo>
                        <a:pt x="476" y="1476"/>
                      </a:lnTo>
                      <a:lnTo>
                        <a:pt x="478" y="1473"/>
                      </a:lnTo>
                      <a:lnTo>
                        <a:pt x="479" y="1468"/>
                      </a:lnTo>
                      <a:lnTo>
                        <a:pt x="480" y="1461"/>
                      </a:lnTo>
                      <a:lnTo>
                        <a:pt x="480" y="1453"/>
                      </a:lnTo>
                      <a:lnTo>
                        <a:pt x="480" y="1449"/>
                      </a:lnTo>
                      <a:lnTo>
                        <a:pt x="480" y="1443"/>
                      </a:lnTo>
                      <a:lnTo>
                        <a:pt x="482" y="1439"/>
                      </a:lnTo>
                      <a:lnTo>
                        <a:pt x="482" y="1438"/>
                      </a:lnTo>
                      <a:lnTo>
                        <a:pt x="480" y="1435"/>
                      </a:lnTo>
                      <a:lnTo>
                        <a:pt x="482" y="1431"/>
                      </a:lnTo>
                      <a:lnTo>
                        <a:pt x="482" y="1423"/>
                      </a:lnTo>
                      <a:lnTo>
                        <a:pt x="482" y="1418"/>
                      </a:lnTo>
                      <a:lnTo>
                        <a:pt x="482" y="1410"/>
                      </a:lnTo>
                      <a:lnTo>
                        <a:pt x="483" y="1396"/>
                      </a:lnTo>
                      <a:lnTo>
                        <a:pt x="482" y="1392"/>
                      </a:lnTo>
                      <a:lnTo>
                        <a:pt x="483" y="1388"/>
                      </a:lnTo>
                      <a:lnTo>
                        <a:pt x="482" y="1385"/>
                      </a:lnTo>
                      <a:lnTo>
                        <a:pt x="480" y="1376"/>
                      </a:lnTo>
                      <a:lnTo>
                        <a:pt x="482" y="1370"/>
                      </a:lnTo>
                      <a:lnTo>
                        <a:pt x="482" y="1356"/>
                      </a:lnTo>
                      <a:lnTo>
                        <a:pt x="479" y="1327"/>
                      </a:lnTo>
                      <a:lnTo>
                        <a:pt x="476" y="1296"/>
                      </a:lnTo>
                      <a:lnTo>
                        <a:pt x="476" y="1279"/>
                      </a:lnTo>
                      <a:lnTo>
                        <a:pt x="473" y="1271"/>
                      </a:lnTo>
                      <a:lnTo>
                        <a:pt x="472" y="1256"/>
                      </a:lnTo>
                      <a:lnTo>
                        <a:pt x="472" y="1250"/>
                      </a:lnTo>
                      <a:lnTo>
                        <a:pt x="473" y="1246"/>
                      </a:lnTo>
                      <a:lnTo>
                        <a:pt x="480" y="1241"/>
                      </a:lnTo>
                      <a:lnTo>
                        <a:pt x="486" y="1241"/>
                      </a:lnTo>
                      <a:lnTo>
                        <a:pt x="496" y="1245"/>
                      </a:lnTo>
                      <a:lnTo>
                        <a:pt x="499" y="1248"/>
                      </a:lnTo>
                      <a:lnTo>
                        <a:pt x="498" y="1248"/>
                      </a:lnTo>
                      <a:lnTo>
                        <a:pt x="490" y="1252"/>
                      </a:lnTo>
                      <a:lnTo>
                        <a:pt x="487" y="1244"/>
                      </a:lnTo>
                      <a:lnTo>
                        <a:pt x="486" y="1244"/>
                      </a:lnTo>
                      <a:lnTo>
                        <a:pt x="484" y="1249"/>
                      </a:lnTo>
                      <a:lnTo>
                        <a:pt x="486" y="1257"/>
                      </a:lnTo>
                      <a:lnTo>
                        <a:pt x="490" y="1264"/>
                      </a:lnTo>
                      <a:lnTo>
                        <a:pt x="492" y="1269"/>
                      </a:lnTo>
                      <a:lnTo>
                        <a:pt x="492" y="1271"/>
                      </a:lnTo>
                      <a:lnTo>
                        <a:pt x="496" y="1275"/>
                      </a:lnTo>
                      <a:lnTo>
                        <a:pt x="502" y="1280"/>
                      </a:lnTo>
                      <a:lnTo>
                        <a:pt x="503" y="1288"/>
                      </a:lnTo>
                      <a:lnTo>
                        <a:pt x="505" y="1294"/>
                      </a:lnTo>
                      <a:lnTo>
                        <a:pt x="503" y="1299"/>
                      </a:lnTo>
                      <a:lnTo>
                        <a:pt x="502" y="1306"/>
                      </a:lnTo>
                      <a:lnTo>
                        <a:pt x="502" y="1312"/>
                      </a:lnTo>
                      <a:lnTo>
                        <a:pt x="502" y="1325"/>
                      </a:lnTo>
                      <a:lnTo>
                        <a:pt x="503" y="1333"/>
                      </a:lnTo>
                      <a:lnTo>
                        <a:pt x="500" y="1335"/>
                      </a:lnTo>
                      <a:lnTo>
                        <a:pt x="498" y="1342"/>
                      </a:lnTo>
                      <a:lnTo>
                        <a:pt x="500" y="1357"/>
                      </a:lnTo>
                      <a:lnTo>
                        <a:pt x="502" y="1361"/>
                      </a:lnTo>
                      <a:lnTo>
                        <a:pt x="503" y="1362"/>
                      </a:lnTo>
                      <a:lnTo>
                        <a:pt x="503" y="1366"/>
                      </a:lnTo>
                      <a:lnTo>
                        <a:pt x="503" y="1368"/>
                      </a:lnTo>
                      <a:lnTo>
                        <a:pt x="502" y="1376"/>
                      </a:lnTo>
                      <a:lnTo>
                        <a:pt x="506" y="1383"/>
                      </a:lnTo>
                      <a:lnTo>
                        <a:pt x="507" y="1391"/>
                      </a:lnTo>
                      <a:lnTo>
                        <a:pt x="509" y="1396"/>
                      </a:lnTo>
                      <a:lnTo>
                        <a:pt x="509" y="1404"/>
                      </a:lnTo>
                      <a:lnTo>
                        <a:pt x="510" y="1425"/>
                      </a:lnTo>
                      <a:lnTo>
                        <a:pt x="510" y="1426"/>
                      </a:lnTo>
                      <a:lnTo>
                        <a:pt x="517" y="1431"/>
                      </a:lnTo>
                      <a:lnTo>
                        <a:pt x="519" y="1430"/>
                      </a:lnTo>
                      <a:lnTo>
                        <a:pt x="521" y="1430"/>
                      </a:lnTo>
                      <a:lnTo>
                        <a:pt x="522" y="1431"/>
                      </a:lnTo>
                      <a:lnTo>
                        <a:pt x="523" y="1431"/>
                      </a:lnTo>
                      <a:lnTo>
                        <a:pt x="526" y="1431"/>
                      </a:lnTo>
                      <a:lnTo>
                        <a:pt x="529" y="1429"/>
                      </a:lnTo>
                      <a:lnTo>
                        <a:pt x="534" y="1427"/>
                      </a:lnTo>
                      <a:lnTo>
                        <a:pt x="542" y="1427"/>
                      </a:lnTo>
                      <a:lnTo>
                        <a:pt x="548" y="1429"/>
                      </a:lnTo>
                      <a:lnTo>
                        <a:pt x="550" y="1434"/>
                      </a:lnTo>
                      <a:lnTo>
                        <a:pt x="552" y="1433"/>
                      </a:lnTo>
                      <a:lnTo>
                        <a:pt x="556" y="1434"/>
                      </a:lnTo>
                      <a:lnTo>
                        <a:pt x="553" y="1426"/>
                      </a:lnTo>
                      <a:lnTo>
                        <a:pt x="556" y="1425"/>
                      </a:lnTo>
                      <a:lnTo>
                        <a:pt x="554" y="1419"/>
                      </a:lnTo>
                      <a:lnTo>
                        <a:pt x="556" y="1412"/>
                      </a:lnTo>
                      <a:lnTo>
                        <a:pt x="557" y="1408"/>
                      </a:lnTo>
                      <a:lnTo>
                        <a:pt x="560" y="1410"/>
                      </a:lnTo>
                      <a:lnTo>
                        <a:pt x="563" y="1408"/>
                      </a:lnTo>
                      <a:lnTo>
                        <a:pt x="564" y="1406"/>
                      </a:lnTo>
                      <a:lnTo>
                        <a:pt x="564" y="1404"/>
                      </a:lnTo>
                      <a:lnTo>
                        <a:pt x="567" y="1402"/>
                      </a:lnTo>
                      <a:lnTo>
                        <a:pt x="568" y="1400"/>
                      </a:lnTo>
                      <a:lnTo>
                        <a:pt x="575" y="1397"/>
                      </a:lnTo>
                      <a:lnTo>
                        <a:pt x="572" y="1392"/>
                      </a:lnTo>
                      <a:lnTo>
                        <a:pt x="568" y="1388"/>
                      </a:lnTo>
                      <a:lnTo>
                        <a:pt x="569" y="1387"/>
                      </a:lnTo>
                      <a:lnTo>
                        <a:pt x="567" y="1381"/>
                      </a:lnTo>
                      <a:lnTo>
                        <a:pt x="565" y="1380"/>
                      </a:lnTo>
                      <a:lnTo>
                        <a:pt x="567" y="1372"/>
                      </a:lnTo>
                      <a:lnTo>
                        <a:pt x="568" y="1372"/>
                      </a:lnTo>
                      <a:lnTo>
                        <a:pt x="572" y="1373"/>
                      </a:lnTo>
                      <a:lnTo>
                        <a:pt x="575" y="1377"/>
                      </a:lnTo>
                      <a:lnTo>
                        <a:pt x="575" y="1381"/>
                      </a:lnTo>
                      <a:lnTo>
                        <a:pt x="572" y="1387"/>
                      </a:lnTo>
                      <a:lnTo>
                        <a:pt x="573" y="1388"/>
                      </a:lnTo>
                      <a:lnTo>
                        <a:pt x="573" y="1389"/>
                      </a:lnTo>
                      <a:lnTo>
                        <a:pt x="577" y="1391"/>
                      </a:lnTo>
                      <a:lnTo>
                        <a:pt x="600" y="1392"/>
                      </a:lnTo>
                      <a:lnTo>
                        <a:pt x="604" y="1393"/>
                      </a:lnTo>
                      <a:lnTo>
                        <a:pt x="606" y="1395"/>
                      </a:lnTo>
                      <a:lnTo>
                        <a:pt x="610" y="1397"/>
                      </a:lnTo>
                      <a:lnTo>
                        <a:pt x="617" y="1399"/>
                      </a:lnTo>
                      <a:lnTo>
                        <a:pt x="622" y="1402"/>
                      </a:lnTo>
                      <a:lnTo>
                        <a:pt x="627" y="1407"/>
                      </a:lnTo>
                      <a:lnTo>
                        <a:pt x="633" y="1419"/>
                      </a:lnTo>
                      <a:lnTo>
                        <a:pt x="634" y="1420"/>
                      </a:lnTo>
                      <a:lnTo>
                        <a:pt x="634" y="1414"/>
                      </a:lnTo>
                      <a:lnTo>
                        <a:pt x="634" y="1411"/>
                      </a:lnTo>
                      <a:lnTo>
                        <a:pt x="630" y="1404"/>
                      </a:lnTo>
                      <a:lnTo>
                        <a:pt x="625" y="1397"/>
                      </a:lnTo>
                      <a:lnTo>
                        <a:pt x="622" y="1396"/>
                      </a:lnTo>
                      <a:lnTo>
                        <a:pt x="619" y="1397"/>
                      </a:lnTo>
                      <a:lnTo>
                        <a:pt x="615" y="1396"/>
                      </a:lnTo>
                      <a:lnTo>
                        <a:pt x="614" y="1395"/>
                      </a:lnTo>
                      <a:lnTo>
                        <a:pt x="611" y="1393"/>
                      </a:lnTo>
                      <a:lnTo>
                        <a:pt x="607" y="1391"/>
                      </a:lnTo>
                      <a:lnTo>
                        <a:pt x="600" y="1389"/>
                      </a:lnTo>
                      <a:lnTo>
                        <a:pt x="596" y="1389"/>
                      </a:lnTo>
                      <a:lnTo>
                        <a:pt x="591" y="1389"/>
                      </a:lnTo>
                      <a:lnTo>
                        <a:pt x="590" y="1388"/>
                      </a:lnTo>
                      <a:lnTo>
                        <a:pt x="586" y="1384"/>
                      </a:lnTo>
                      <a:lnTo>
                        <a:pt x="586" y="1381"/>
                      </a:lnTo>
                      <a:lnTo>
                        <a:pt x="587" y="1379"/>
                      </a:lnTo>
                      <a:lnTo>
                        <a:pt x="580" y="1370"/>
                      </a:lnTo>
                      <a:lnTo>
                        <a:pt x="575" y="1369"/>
                      </a:lnTo>
                      <a:lnTo>
                        <a:pt x="569" y="1366"/>
                      </a:lnTo>
                      <a:lnTo>
                        <a:pt x="565" y="1366"/>
                      </a:lnTo>
                      <a:lnTo>
                        <a:pt x="564" y="1362"/>
                      </a:lnTo>
                      <a:lnTo>
                        <a:pt x="561" y="1361"/>
                      </a:lnTo>
                      <a:lnTo>
                        <a:pt x="561" y="1358"/>
                      </a:lnTo>
                      <a:lnTo>
                        <a:pt x="561" y="1356"/>
                      </a:lnTo>
                      <a:lnTo>
                        <a:pt x="560" y="1352"/>
                      </a:lnTo>
                      <a:lnTo>
                        <a:pt x="560" y="1350"/>
                      </a:lnTo>
                      <a:lnTo>
                        <a:pt x="565" y="1349"/>
                      </a:lnTo>
                      <a:lnTo>
                        <a:pt x="573" y="1345"/>
                      </a:lnTo>
                      <a:lnTo>
                        <a:pt x="572" y="1343"/>
                      </a:lnTo>
                      <a:lnTo>
                        <a:pt x="576" y="1341"/>
                      </a:lnTo>
                      <a:lnTo>
                        <a:pt x="576" y="1338"/>
                      </a:lnTo>
                      <a:lnTo>
                        <a:pt x="576" y="1334"/>
                      </a:lnTo>
                      <a:lnTo>
                        <a:pt x="580" y="1333"/>
                      </a:lnTo>
                      <a:lnTo>
                        <a:pt x="581" y="1331"/>
                      </a:lnTo>
                      <a:lnTo>
                        <a:pt x="583" y="1334"/>
                      </a:lnTo>
                      <a:lnTo>
                        <a:pt x="586" y="1334"/>
                      </a:lnTo>
                      <a:lnTo>
                        <a:pt x="588" y="1337"/>
                      </a:lnTo>
                      <a:lnTo>
                        <a:pt x="594" y="1338"/>
                      </a:lnTo>
                      <a:lnTo>
                        <a:pt x="594" y="1337"/>
                      </a:lnTo>
                      <a:lnTo>
                        <a:pt x="591" y="1335"/>
                      </a:lnTo>
                      <a:lnTo>
                        <a:pt x="595" y="1334"/>
                      </a:lnTo>
                      <a:lnTo>
                        <a:pt x="600" y="1331"/>
                      </a:lnTo>
                      <a:lnTo>
                        <a:pt x="596" y="1330"/>
                      </a:lnTo>
                      <a:lnTo>
                        <a:pt x="594" y="1325"/>
                      </a:lnTo>
                      <a:lnTo>
                        <a:pt x="595" y="1316"/>
                      </a:lnTo>
                      <a:lnTo>
                        <a:pt x="596" y="1315"/>
                      </a:lnTo>
                      <a:lnTo>
                        <a:pt x="596" y="1314"/>
                      </a:lnTo>
                      <a:lnTo>
                        <a:pt x="595" y="1314"/>
                      </a:lnTo>
                      <a:lnTo>
                        <a:pt x="596" y="1311"/>
                      </a:lnTo>
                      <a:lnTo>
                        <a:pt x="596" y="1310"/>
                      </a:lnTo>
                      <a:lnTo>
                        <a:pt x="595" y="1308"/>
                      </a:lnTo>
                      <a:lnTo>
                        <a:pt x="592" y="1306"/>
                      </a:lnTo>
                      <a:lnTo>
                        <a:pt x="587" y="1306"/>
                      </a:lnTo>
                      <a:lnTo>
                        <a:pt x="586" y="1300"/>
                      </a:lnTo>
                      <a:lnTo>
                        <a:pt x="580" y="1298"/>
                      </a:lnTo>
                      <a:lnTo>
                        <a:pt x="580" y="1295"/>
                      </a:lnTo>
                      <a:lnTo>
                        <a:pt x="577" y="1295"/>
                      </a:lnTo>
                      <a:lnTo>
                        <a:pt x="576" y="1294"/>
                      </a:lnTo>
                      <a:lnTo>
                        <a:pt x="577" y="1291"/>
                      </a:lnTo>
                      <a:lnTo>
                        <a:pt x="575" y="1287"/>
                      </a:lnTo>
                      <a:lnTo>
                        <a:pt x="572" y="1280"/>
                      </a:lnTo>
                      <a:lnTo>
                        <a:pt x="567" y="1276"/>
                      </a:lnTo>
                      <a:lnTo>
                        <a:pt x="563" y="1273"/>
                      </a:lnTo>
                      <a:lnTo>
                        <a:pt x="557" y="1271"/>
                      </a:lnTo>
                      <a:lnTo>
                        <a:pt x="553" y="1269"/>
                      </a:lnTo>
                      <a:lnTo>
                        <a:pt x="550" y="1260"/>
                      </a:lnTo>
                      <a:lnTo>
                        <a:pt x="552" y="1254"/>
                      </a:lnTo>
                      <a:lnTo>
                        <a:pt x="549" y="1248"/>
                      </a:lnTo>
                      <a:lnTo>
                        <a:pt x="549" y="1245"/>
                      </a:lnTo>
                      <a:lnTo>
                        <a:pt x="553" y="1248"/>
                      </a:lnTo>
                      <a:lnTo>
                        <a:pt x="556" y="1252"/>
                      </a:lnTo>
                      <a:lnTo>
                        <a:pt x="559" y="1254"/>
                      </a:lnTo>
                      <a:lnTo>
                        <a:pt x="567" y="1260"/>
                      </a:lnTo>
                      <a:lnTo>
                        <a:pt x="573" y="1262"/>
                      </a:lnTo>
                      <a:lnTo>
                        <a:pt x="584" y="1262"/>
                      </a:lnTo>
                      <a:lnTo>
                        <a:pt x="584" y="1265"/>
                      </a:lnTo>
                      <a:lnTo>
                        <a:pt x="581" y="1268"/>
                      </a:lnTo>
                      <a:lnTo>
                        <a:pt x="583" y="1269"/>
                      </a:lnTo>
                      <a:lnTo>
                        <a:pt x="586" y="1272"/>
                      </a:lnTo>
                      <a:lnTo>
                        <a:pt x="586" y="1276"/>
                      </a:lnTo>
                      <a:lnTo>
                        <a:pt x="587" y="1276"/>
                      </a:lnTo>
                      <a:lnTo>
                        <a:pt x="591" y="1273"/>
                      </a:lnTo>
                      <a:lnTo>
                        <a:pt x="595" y="1275"/>
                      </a:lnTo>
                      <a:lnTo>
                        <a:pt x="598" y="1275"/>
                      </a:lnTo>
                      <a:lnTo>
                        <a:pt x="598" y="1272"/>
                      </a:lnTo>
                      <a:lnTo>
                        <a:pt x="599" y="1269"/>
                      </a:lnTo>
                      <a:lnTo>
                        <a:pt x="591" y="1271"/>
                      </a:lnTo>
                      <a:lnTo>
                        <a:pt x="588" y="1271"/>
                      </a:lnTo>
                      <a:lnTo>
                        <a:pt x="587" y="1267"/>
                      </a:lnTo>
                      <a:lnTo>
                        <a:pt x="587" y="1264"/>
                      </a:lnTo>
                      <a:lnTo>
                        <a:pt x="584" y="1261"/>
                      </a:lnTo>
                      <a:lnTo>
                        <a:pt x="581" y="1260"/>
                      </a:lnTo>
                      <a:lnTo>
                        <a:pt x="575" y="1258"/>
                      </a:lnTo>
                      <a:lnTo>
                        <a:pt x="568" y="1253"/>
                      </a:lnTo>
                      <a:lnTo>
                        <a:pt x="572" y="1250"/>
                      </a:lnTo>
                      <a:lnTo>
                        <a:pt x="576" y="1252"/>
                      </a:lnTo>
                      <a:lnTo>
                        <a:pt x="579" y="1252"/>
                      </a:lnTo>
                      <a:lnTo>
                        <a:pt x="577" y="1249"/>
                      </a:lnTo>
                      <a:lnTo>
                        <a:pt x="573" y="1249"/>
                      </a:lnTo>
                      <a:lnTo>
                        <a:pt x="572" y="1246"/>
                      </a:lnTo>
                      <a:lnTo>
                        <a:pt x="568" y="1249"/>
                      </a:lnTo>
                      <a:lnTo>
                        <a:pt x="567" y="1248"/>
                      </a:lnTo>
                      <a:lnTo>
                        <a:pt x="565" y="1245"/>
                      </a:lnTo>
                      <a:lnTo>
                        <a:pt x="563" y="1242"/>
                      </a:lnTo>
                      <a:lnTo>
                        <a:pt x="568" y="1241"/>
                      </a:lnTo>
                      <a:lnTo>
                        <a:pt x="568" y="1240"/>
                      </a:lnTo>
                      <a:lnTo>
                        <a:pt x="572" y="1238"/>
                      </a:lnTo>
                      <a:lnTo>
                        <a:pt x="573" y="1238"/>
                      </a:lnTo>
                      <a:lnTo>
                        <a:pt x="576" y="1237"/>
                      </a:lnTo>
                      <a:lnTo>
                        <a:pt x="576" y="1223"/>
                      </a:lnTo>
                      <a:lnTo>
                        <a:pt x="575" y="1221"/>
                      </a:lnTo>
                      <a:lnTo>
                        <a:pt x="577" y="1218"/>
                      </a:lnTo>
                      <a:lnTo>
                        <a:pt x="580" y="1215"/>
                      </a:lnTo>
                      <a:lnTo>
                        <a:pt x="590" y="1214"/>
                      </a:lnTo>
                      <a:lnTo>
                        <a:pt x="596" y="1210"/>
                      </a:lnTo>
                      <a:lnTo>
                        <a:pt x="599" y="1210"/>
                      </a:lnTo>
                      <a:lnTo>
                        <a:pt x="614" y="1203"/>
                      </a:lnTo>
                      <a:lnTo>
                        <a:pt x="627" y="1198"/>
                      </a:lnTo>
                      <a:lnTo>
                        <a:pt x="635" y="1199"/>
                      </a:lnTo>
                      <a:lnTo>
                        <a:pt x="644" y="1206"/>
                      </a:lnTo>
                      <a:lnTo>
                        <a:pt x="649" y="1211"/>
                      </a:lnTo>
                      <a:lnTo>
                        <a:pt x="652" y="1217"/>
                      </a:lnTo>
                      <a:lnTo>
                        <a:pt x="654" y="1223"/>
                      </a:lnTo>
                      <a:lnTo>
                        <a:pt x="658" y="1225"/>
                      </a:lnTo>
                      <a:lnTo>
                        <a:pt x="666" y="1225"/>
                      </a:lnTo>
                      <a:lnTo>
                        <a:pt x="675" y="1219"/>
                      </a:lnTo>
                      <a:lnTo>
                        <a:pt x="676" y="1218"/>
                      </a:lnTo>
                      <a:lnTo>
                        <a:pt x="677" y="1218"/>
                      </a:lnTo>
                      <a:lnTo>
                        <a:pt x="683" y="1218"/>
                      </a:lnTo>
                      <a:lnTo>
                        <a:pt x="687" y="1215"/>
                      </a:lnTo>
                      <a:lnTo>
                        <a:pt x="683" y="1215"/>
                      </a:lnTo>
                      <a:lnTo>
                        <a:pt x="676" y="1215"/>
                      </a:lnTo>
                      <a:lnTo>
                        <a:pt x="668" y="1218"/>
                      </a:lnTo>
                      <a:lnTo>
                        <a:pt x="664" y="1221"/>
                      </a:lnTo>
                      <a:lnTo>
                        <a:pt x="660" y="1223"/>
                      </a:lnTo>
                      <a:lnTo>
                        <a:pt x="656" y="1221"/>
                      </a:lnTo>
                      <a:lnTo>
                        <a:pt x="654" y="1215"/>
                      </a:lnTo>
                      <a:lnTo>
                        <a:pt x="652" y="1211"/>
                      </a:lnTo>
                      <a:lnTo>
                        <a:pt x="654" y="1211"/>
                      </a:lnTo>
                      <a:lnTo>
                        <a:pt x="653" y="1210"/>
                      </a:lnTo>
                      <a:lnTo>
                        <a:pt x="650" y="1208"/>
                      </a:lnTo>
                      <a:lnTo>
                        <a:pt x="648" y="1206"/>
                      </a:lnTo>
                      <a:lnTo>
                        <a:pt x="645" y="1204"/>
                      </a:lnTo>
                      <a:lnTo>
                        <a:pt x="641" y="1199"/>
                      </a:lnTo>
                      <a:lnTo>
                        <a:pt x="645" y="1198"/>
                      </a:lnTo>
                      <a:lnTo>
                        <a:pt x="644" y="1196"/>
                      </a:lnTo>
                      <a:lnTo>
                        <a:pt x="637" y="1196"/>
                      </a:lnTo>
                      <a:lnTo>
                        <a:pt x="637" y="1195"/>
                      </a:lnTo>
                      <a:lnTo>
                        <a:pt x="637" y="1192"/>
                      </a:lnTo>
                      <a:lnTo>
                        <a:pt x="633" y="1192"/>
                      </a:lnTo>
                      <a:lnTo>
                        <a:pt x="631" y="1191"/>
                      </a:lnTo>
                      <a:lnTo>
                        <a:pt x="637" y="1188"/>
                      </a:lnTo>
                      <a:lnTo>
                        <a:pt x="637" y="1187"/>
                      </a:lnTo>
                      <a:lnTo>
                        <a:pt x="631" y="1188"/>
                      </a:lnTo>
                      <a:lnTo>
                        <a:pt x="629" y="1187"/>
                      </a:lnTo>
                      <a:lnTo>
                        <a:pt x="627" y="1184"/>
                      </a:lnTo>
                      <a:lnTo>
                        <a:pt x="626" y="1183"/>
                      </a:lnTo>
                      <a:lnTo>
                        <a:pt x="621" y="1183"/>
                      </a:lnTo>
                      <a:lnTo>
                        <a:pt x="619" y="1180"/>
                      </a:lnTo>
                      <a:lnTo>
                        <a:pt x="617" y="1180"/>
                      </a:lnTo>
                      <a:lnTo>
                        <a:pt x="612" y="1180"/>
                      </a:lnTo>
                      <a:lnTo>
                        <a:pt x="607" y="1177"/>
                      </a:lnTo>
                      <a:lnTo>
                        <a:pt x="604" y="1175"/>
                      </a:lnTo>
                      <a:lnTo>
                        <a:pt x="603" y="1172"/>
                      </a:lnTo>
                      <a:lnTo>
                        <a:pt x="598" y="1173"/>
                      </a:lnTo>
                      <a:lnTo>
                        <a:pt x="598" y="1172"/>
                      </a:lnTo>
                      <a:lnTo>
                        <a:pt x="599" y="1169"/>
                      </a:lnTo>
                      <a:lnTo>
                        <a:pt x="599" y="1167"/>
                      </a:lnTo>
                      <a:lnTo>
                        <a:pt x="598" y="1168"/>
                      </a:lnTo>
                      <a:lnTo>
                        <a:pt x="596" y="1165"/>
                      </a:lnTo>
                      <a:lnTo>
                        <a:pt x="587" y="1167"/>
                      </a:lnTo>
                      <a:lnTo>
                        <a:pt x="581" y="1171"/>
                      </a:lnTo>
                      <a:lnTo>
                        <a:pt x="580" y="1175"/>
                      </a:lnTo>
                      <a:lnTo>
                        <a:pt x="583" y="1181"/>
                      </a:lnTo>
                      <a:lnTo>
                        <a:pt x="581" y="1181"/>
                      </a:lnTo>
                      <a:lnTo>
                        <a:pt x="579" y="1181"/>
                      </a:lnTo>
                      <a:lnTo>
                        <a:pt x="573" y="1183"/>
                      </a:lnTo>
                      <a:lnTo>
                        <a:pt x="563" y="1183"/>
                      </a:lnTo>
                      <a:lnTo>
                        <a:pt x="559" y="1181"/>
                      </a:lnTo>
                      <a:lnTo>
                        <a:pt x="554" y="1180"/>
                      </a:lnTo>
                      <a:lnTo>
                        <a:pt x="550" y="1177"/>
                      </a:lnTo>
                      <a:lnTo>
                        <a:pt x="546" y="1176"/>
                      </a:lnTo>
                      <a:lnTo>
                        <a:pt x="544" y="1175"/>
                      </a:lnTo>
                      <a:lnTo>
                        <a:pt x="540" y="1173"/>
                      </a:lnTo>
                      <a:lnTo>
                        <a:pt x="537" y="1175"/>
                      </a:lnTo>
                      <a:lnTo>
                        <a:pt x="538" y="1183"/>
                      </a:lnTo>
                      <a:lnTo>
                        <a:pt x="530" y="1183"/>
                      </a:lnTo>
                      <a:lnTo>
                        <a:pt x="530" y="1184"/>
                      </a:lnTo>
                      <a:lnTo>
                        <a:pt x="534" y="1187"/>
                      </a:lnTo>
                      <a:lnTo>
                        <a:pt x="540" y="1190"/>
                      </a:lnTo>
                      <a:lnTo>
                        <a:pt x="538" y="1191"/>
                      </a:lnTo>
                      <a:lnTo>
                        <a:pt x="529" y="1188"/>
                      </a:lnTo>
                      <a:lnTo>
                        <a:pt x="527" y="1190"/>
                      </a:lnTo>
                      <a:lnTo>
                        <a:pt x="530" y="1192"/>
                      </a:lnTo>
                      <a:lnTo>
                        <a:pt x="538" y="1195"/>
                      </a:lnTo>
                      <a:lnTo>
                        <a:pt x="545" y="1195"/>
                      </a:lnTo>
                      <a:lnTo>
                        <a:pt x="545" y="1198"/>
                      </a:lnTo>
                      <a:lnTo>
                        <a:pt x="542" y="1198"/>
                      </a:lnTo>
                      <a:lnTo>
                        <a:pt x="537" y="1198"/>
                      </a:lnTo>
                      <a:lnTo>
                        <a:pt x="533" y="1196"/>
                      </a:lnTo>
                      <a:lnTo>
                        <a:pt x="530" y="1195"/>
                      </a:lnTo>
                      <a:lnTo>
                        <a:pt x="526" y="1195"/>
                      </a:lnTo>
                      <a:lnTo>
                        <a:pt x="525" y="1194"/>
                      </a:lnTo>
                      <a:lnTo>
                        <a:pt x="521" y="1194"/>
                      </a:lnTo>
                      <a:lnTo>
                        <a:pt x="517" y="1191"/>
                      </a:lnTo>
                      <a:lnTo>
                        <a:pt x="514" y="1188"/>
                      </a:lnTo>
                      <a:lnTo>
                        <a:pt x="510" y="1187"/>
                      </a:lnTo>
                      <a:lnTo>
                        <a:pt x="509" y="1187"/>
                      </a:lnTo>
                      <a:lnTo>
                        <a:pt x="506" y="1184"/>
                      </a:lnTo>
                      <a:lnTo>
                        <a:pt x="505" y="1184"/>
                      </a:lnTo>
                      <a:lnTo>
                        <a:pt x="502" y="1181"/>
                      </a:lnTo>
                      <a:lnTo>
                        <a:pt x="495" y="1183"/>
                      </a:lnTo>
                      <a:lnTo>
                        <a:pt x="492" y="1181"/>
                      </a:lnTo>
                      <a:lnTo>
                        <a:pt x="488" y="1183"/>
                      </a:lnTo>
                      <a:lnTo>
                        <a:pt x="488" y="1184"/>
                      </a:lnTo>
                      <a:lnTo>
                        <a:pt x="492" y="1183"/>
                      </a:lnTo>
                      <a:lnTo>
                        <a:pt x="494" y="1184"/>
                      </a:lnTo>
                      <a:lnTo>
                        <a:pt x="494" y="1185"/>
                      </a:lnTo>
                      <a:lnTo>
                        <a:pt x="494" y="1190"/>
                      </a:lnTo>
                      <a:lnTo>
                        <a:pt x="491" y="1190"/>
                      </a:lnTo>
                      <a:lnTo>
                        <a:pt x="488" y="1188"/>
                      </a:lnTo>
                      <a:lnTo>
                        <a:pt x="484" y="1187"/>
                      </a:lnTo>
                      <a:lnTo>
                        <a:pt x="480" y="1187"/>
                      </a:lnTo>
                      <a:lnTo>
                        <a:pt x="476" y="1184"/>
                      </a:lnTo>
                      <a:lnTo>
                        <a:pt x="473" y="1184"/>
                      </a:lnTo>
                      <a:lnTo>
                        <a:pt x="468" y="1184"/>
                      </a:lnTo>
                      <a:lnTo>
                        <a:pt x="464" y="1183"/>
                      </a:lnTo>
                      <a:lnTo>
                        <a:pt x="459" y="1181"/>
                      </a:lnTo>
                      <a:lnTo>
                        <a:pt x="453" y="1180"/>
                      </a:lnTo>
                      <a:lnTo>
                        <a:pt x="452" y="1176"/>
                      </a:lnTo>
                      <a:lnTo>
                        <a:pt x="451" y="1172"/>
                      </a:lnTo>
                      <a:lnTo>
                        <a:pt x="452" y="1168"/>
                      </a:lnTo>
                      <a:lnTo>
                        <a:pt x="453" y="1165"/>
                      </a:lnTo>
                      <a:lnTo>
                        <a:pt x="453" y="1164"/>
                      </a:lnTo>
                      <a:lnTo>
                        <a:pt x="452" y="1153"/>
                      </a:lnTo>
                      <a:lnTo>
                        <a:pt x="453" y="1146"/>
                      </a:lnTo>
                      <a:lnTo>
                        <a:pt x="451" y="1133"/>
                      </a:lnTo>
                      <a:lnTo>
                        <a:pt x="449" y="1123"/>
                      </a:lnTo>
                      <a:lnTo>
                        <a:pt x="446" y="1109"/>
                      </a:lnTo>
                      <a:lnTo>
                        <a:pt x="438" y="1088"/>
                      </a:lnTo>
                      <a:lnTo>
                        <a:pt x="436" y="1080"/>
                      </a:lnTo>
                      <a:lnTo>
                        <a:pt x="430" y="1068"/>
                      </a:lnTo>
                      <a:lnTo>
                        <a:pt x="425" y="1057"/>
                      </a:lnTo>
                      <a:lnTo>
                        <a:pt x="422" y="1056"/>
                      </a:lnTo>
                      <a:lnTo>
                        <a:pt x="422" y="1054"/>
                      </a:lnTo>
                      <a:lnTo>
                        <a:pt x="425" y="1053"/>
                      </a:lnTo>
                      <a:lnTo>
                        <a:pt x="429" y="1054"/>
                      </a:lnTo>
                      <a:lnTo>
                        <a:pt x="433" y="1056"/>
                      </a:lnTo>
                      <a:lnTo>
                        <a:pt x="434" y="1054"/>
                      </a:lnTo>
                      <a:lnTo>
                        <a:pt x="438" y="1049"/>
                      </a:lnTo>
                      <a:lnTo>
                        <a:pt x="444" y="1049"/>
                      </a:lnTo>
                      <a:lnTo>
                        <a:pt x="444" y="1050"/>
                      </a:lnTo>
                      <a:lnTo>
                        <a:pt x="442" y="1050"/>
                      </a:lnTo>
                      <a:lnTo>
                        <a:pt x="442" y="1054"/>
                      </a:lnTo>
                      <a:lnTo>
                        <a:pt x="448" y="1054"/>
                      </a:lnTo>
                      <a:lnTo>
                        <a:pt x="453" y="1056"/>
                      </a:lnTo>
                      <a:lnTo>
                        <a:pt x="455" y="1057"/>
                      </a:lnTo>
                      <a:lnTo>
                        <a:pt x="457" y="1061"/>
                      </a:lnTo>
                      <a:lnTo>
                        <a:pt x="456" y="1064"/>
                      </a:lnTo>
                      <a:lnTo>
                        <a:pt x="453" y="1071"/>
                      </a:lnTo>
                      <a:lnTo>
                        <a:pt x="449" y="1071"/>
                      </a:lnTo>
                      <a:lnTo>
                        <a:pt x="453" y="1077"/>
                      </a:lnTo>
                      <a:lnTo>
                        <a:pt x="456" y="1083"/>
                      </a:lnTo>
                      <a:lnTo>
                        <a:pt x="457" y="1083"/>
                      </a:lnTo>
                      <a:lnTo>
                        <a:pt x="459" y="1082"/>
                      </a:lnTo>
                      <a:lnTo>
                        <a:pt x="460" y="1086"/>
                      </a:lnTo>
                      <a:lnTo>
                        <a:pt x="461" y="1086"/>
                      </a:lnTo>
                      <a:lnTo>
                        <a:pt x="467" y="1083"/>
                      </a:lnTo>
                      <a:lnTo>
                        <a:pt x="469" y="1084"/>
                      </a:lnTo>
                      <a:lnTo>
                        <a:pt x="469" y="1087"/>
                      </a:lnTo>
                      <a:lnTo>
                        <a:pt x="469" y="1088"/>
                      </a:lnTo>
                      <a:lnTo>
                        <a:pt x="472" y="1087"/>
                      </a:lnTo>
                      <a:lnTo>
                        <a:pt x="473" y="1088"/>
                      </a:lnTo>
                      <a:lnTo>
                        <a:pt x="478" y="1088"/>
                      </a:lnTo>
                      <a:lnTo>
                        <a:pt x="478" y="1090"/>
                      </a:lnTo>
                      <a:lnTo>
                        <a:pt x="476" y="1091"/>
                      </a:lnTo>
                      <a:lnTo>
                        <a:pt x="476" y="1094"/>
                      </a:lnTo>
                      <a:lnTo>
                        <a:pt x="473" y="1094"/>
                      </a:lnTo>
                      <a:lnTo>
                        <a:pt x="472" y="1092"/>
                      </a:lnTo>
                      <a:lnTo>
                        <a:pt x="471" y="1092"/>
                      </a:lnTo>
                      <a:lnTo>
                        <a:pt x="469" y="1094"/>
                      </a:lnTo>
                      <a:lnTo>
                        <a:pt x="468" y="1098"/>
                      </a:lnTo>
                      <a:lnTo>
                        <a:pt x="469" y="1098"/>
                      </a:lnTo>
                      <a:lnTo>
                        <a:pt x="469" y="1099"/>
                      </a:lnTo>
                      <a:lnTo>
                        <a:pt x="473" y="1098"/>
                      </a:lnTo>
                      <a:lnTo>
                        <a:pt x="475" y="1096"/>
                      </a:lnTo>
                      <a:lnTo>
                        <a:pt x="478" y="1095"/>
                      </a:lnTo>
                      <a:lnTo>
                        <a:pt x="482" y="1092"/>
                      </a:lnTo>
                      <a:lnTo>
                        <a:pt x="482" y="1090"/>
                      </a:lnTo>
                      <a:lnTo>
                        <a:pt x="490" y="1088"/>
                      </a:lnTo>
                      <a:lnTo>
                        <a:pt x="490" y="1092"/>
                      </a:lnTo>
                      <a:lnTo>
                        <a:pt x="495" y="1094"/>
                      </a:lnTo>
                      <a:lnTo>
                        <a:pt x="498" y="1098"/>
                      </a:lnTo>
                      <a:lnTo>
                        <a:pt x="500" y="1099"/>
                      </a:lnTo>
                      <a:lnTo>
                        <a:pt x="502" y="1103"/>
                      </a:lnTo>
                      <a:lnTo>
                        <a:pt x="503" y="1107"/>
                      </a:lnTo>
                      <a:lnTo>
                        <a:pt x="506" y="1107"/>
                      </a:lnTo>
                      <a:lnTo>
                        <a:pt x="506" y="1102"/>
                      </a:lnTo>
                      <a:lnTo>
                        <a:pt x="507" y="1100"/>
                      </a:lnTo>
                      <a:lnTo>
                        <a:pt x="510" y="1102"/>
                      </a:lnTo>
                      <a:lnTo>
                        <a:pt x="511" y="1099"/>
                      </a:lnTo>
                      <a:lnTo>
                        <a:pt x="513" y="1099"/>
                      </a:lnTo>
                      <a:lnTo>
                        <a:pt x="511" y="1096"/>
                      </a:lnTo>
                      <a:lnTo>
                        <a:pt x="509" y="1096"/>
                      </a:lnTo>
                      <a:lnTo>
                        <a:pt x="505" y="1091"/>
                      </a:lnTo>
                      <a:lnTo>
                        <a:pt x="498" y="1090"/>
                      </a:lnTo>
                      <a:lnTo>
                        <a:pt x="491" y="1086"/>
                      </a:lnTo>
                      <a:lnTo>
                        <a:pt x="496" y="1080"/>
                      </a:lnTo>
                      <a:lnTo>
                        <a:pt x="498" y="1079"/>
                      </a:lnTo>
                      <a:lnTo>
                        <a:pt x="510" y="1080"/>
                      </a:lnTo>
                      <a:lnTo>
                        <a:pt x="510" y="1079"/>
                      </a:lnTo>
                      <a:lnTo>
                        <a:pt x="503" y="1077"/>
                      </a:lnTo>
                      <a:lnTo>
                        <a:pt x="498" y="1077"/>
                      </a:lnTo>
                      <a:lnTo>
                        <a:pt x="494" y="1080"/>
                      </a:lnTo>
                      <a:lnTo>
                        <a:pt x="487" y="1083"/>
                      </a:lnTo>
                      <a:lnTo>
                        <a:pt x="483" y="1086"/>
                      </a:lnTo>
                      <a:lnTo>
                        <a:pt x="473" y="1084"/>
                      </a:lnTo>
                      <a:lnTo>
                        <a:pt x="475" y="1082"/>
                      </a:lnTo>
                      <a:lnTo>
                        <a:pt x="479" y="1082"/>
                      </a:lnTo>
                      <a:lnTo>
                        <a:pt x="482" y="1080"/>
                      </a:lnTo>
                      <a:lnTo>
                        <a:pt x="483" y="1076"/>
                      </a:lnTo>
                      <a:lnTo>
                        <a:pt x="484" y="1071"/>
                      </a:lnTo>
                      <a:lnTo>
                        <a:pt x="488" y="1064"/>
                      </a:lnTo>
                      <a:lnTo>
                        <a:pt x="492" y="1060"/>
                      </a:lnTo>
                      <a:lnTo>
                        <a:pt x="498" y="1059"/>
                      </a:lnTo>
                      <a:lnTo>
                        <a:pt x="505" y="1056"/>
                      </a:lnTo>
                      <a:lnTo>
                        <a:pt x="509" y="1057"/>
                      </a:lnTo>
                      <a:lnTo>
                        <a:pt x="513" y="1054"/>
                      </a:lnTo>
                      <a:lnTo>
                        <a:pt x="515" y="1054"/>
                      </a:lnTo>
                      <a:lnTo>
                        <a:pt x="518" y="1057"/>
                      </a:lnTo>
                      <a:lnTo>
                        <a:pt x="521" y="1059"/>
                      </a:lnTo>
                      <a:lnTo>
                        <a:pt x="525" y="1059"/>
                      </a:lnTo>
                      <a:lnTo>
                        <a:pt x="529" y="1057"/>
                      </a:lnTo>
                      <a:lnTo>
                        <a:pt x="532" y="1063"/>
                      </a:lnTo>
                      <a:lnTo>
                        <a:pt x="532" y="1059"/>
                      </a:lnTo>
                      <a:lnTo>
                        <a:pt x="530" y="1056"/>
                      </a:lnTo>
                      <a:lnTo>
                        <a:pt x="526" y="1056"/>
                      </a:lnTo>
                      <a:lnTo>
                        <a:pt x="522" y="1056"/>
                      </a:lnTo>
                      <a:lnTo>
                        <a:pt x="522" y="1053"/>
                      </a:lnTo>
                      <a:lnTo>
                        <a:pt x="523" y="1049"/>
                      </a:lnTo>
                      <a:lnTo>
                        <a:pt x="526" y="1046"/>
                      </a:lnTo>
                      <a:lnTo>
                        <a:pt x="529" y="1042"/>
                      </a:lnTo>
                      <a:lnTo>
                        <a:pt x="533" y="1041"/>
                      </a:lnTo>
                      <a:lnTo>
                        <a:pt x="536" y="1041"/>
                      </a:lnTo>
                      <a:lnTo>
                        <a:pt x="542" y="1042"/>
                      </a:lnTo>
                      <a:lnTo>
                        <a:pt x="545" y="1042"/>
                      </a:lnTo>
                      <a:lnTo>
                        <a:pt x="550" y="1042"/>
                      </a:lnTo>
                      <a:lnTo>
                        <a:pt x="554" y="1041"/>
                      </a:lnTo>
                      <a:lnTo>
                        <a:pt x="567" y="1038"/>
                      </a:lnTo>
                      <a:lnTo>
                        <a:pt x="569" y="1037"/>
                      </a:lnTo>
                      <a:lnTo>
                        <a:pt x="571" y="1036"/>
                      </a:lnTo>
                      <a:lnTo>
                        <a:pt x="572" y="1036"/>
                      </a:lnTo>
                      <a:lnTo>
                        <a:pt x="579" y="1034"/>
                      </a:lnTo>
                      <a:lnTo>
                        <a:pt x="602" y="1030"/>
                      </a:lnTo>
                      <a:lnTo>
                        <a:pt x="612" y="1027"/>
                      </a:lnTo>
                      <a:lnTo>
                        <a:pt x="622" y="1022"/>
                      </a:lnTo>
                      <a:lnTo>
                        <a:pt x="633" y="1019"/>
                      </a:lnTo>
                      <a:lnTo>
                        <a:pt x="649" y="1017"/>
                      </a:lnTo>
                      <a:lnTo>
                        <a:pt x="650" y="1015"/>
                      </a:lnTo>
                      <a:lnTo>
                        <a:pt x="654" y="1010"/>
                      </a:lnTo>
                      <a:lnTo>
                        <a:pt x="658" y="1009"/>
                      </a:lnTo>
                      <a:lnTo>
                        <a:pt x="658" y="1007"/>
                      </a:lnTo>
                      <a:lnTo>
                        <a:pt x="656" y="1007"/>
                      </a:lnTo>
                      <a:lnTo>
                        <a:pt x="652" y="1010"/>
                      </a:lnTo>
                      <a:lnTo>
                        <a:pt x="649" y="1011"/>
                      </a:lnTo>
                      <a:lnTo>
                        <a:pt x="646" y="1013"/>
                      </a:lnTo>
                      <a:lnTo>
                        <a:pt x="645" y="1013"/>
                      </a:lnTo>
                      <a:lnTo>
                        <a:pt x="641" y="1013"/>
                      </a:lnTo>
                      <a:lnTo>
                        <a:pt x="639" y="1014"/>
                      </a:lnTo>
                      <a:lnTo>
                        <a:pt x="635" y="1015"/>
                      </a:lnTo>
                      <a:lnTo>
                        <a:pt x="634" y="1014"/>
                      </a:lnTo>
                      <a:lnTo>
                        <a:pt x="631" y="1011"/>
                      </a:lnTo>
                      <a:lnTo>
                        <a:pt x="630" y="1013"/>
                      </a:lnTo>
                      <a:lnTo>
                        <a:pt x="627" y="1010"/>
                      </a:lnTo>
                      <a:lnTo>
                        <a:pt x="623" y="1010"/>
                      </a:lnTo>
                      <a:lnTo>
                        <a:pt x="619" y="1010"/>
                      </a:lnTo>
                      <a:lnTo>
                        <a:pt x="614" y="1009"/>
                      </a:lnTo>
                      <a:lnTo>
                        <a:pt x="611" y="1010"/>
                      </a:lnTo>
                      <a:lnTo>
                        <a:pt x="608" y="1009"/>
                      </a:lnTo>
                      <a:lnTo>
                        <a:pt x="600" y="1010"/>
                      </a:lnTo>
                      <a:lnTo>
                        <a:pt x="598" y="1009"/>
                      </a:lnTo>
                      <a:lnTo>
                        <a:pt x="595" y="1009"/>
                      </a:lnTo>
                      <a:lnTo>
                        <a:pt x="594" y="1007"/>
                      </a:lnTo>
                      <a:lnTo>
                        <a:pt x="591" y="1007"/>
                      </a:lnTo>
                      <a:lnTo>
                        <a:pt x="588" y="1006"/>
                      </a:lnTo>
                      <a:lnTo>
                        <a:pt x="586" y="1007"/>
                      </a:lnTo>
                      <a:lnTo>
                        <a:pt x="579" y="1009"/>
                      </a:lnTo>
                      <a:lnTo>
                        <a:pt x="571" y="1009"/>
                      </a:lnTo>
                      <a:lnTo>
                        <a:pt x="559" y="1010"/>
                      </a:lnTo>
                      <a:lnTo>
                        <a:pt x="557" y="1007"/>
                      </a:lnTo>
                      <a:lnTo>
                        <a:pt x="561" y="1006"/>
                      </a:lnTo>
                      <a:lnTo>
                        <a:pt x="576" y="1005"/>
                      </a:lnTo>
                      <a:lnTo>
                        <a:pt x="580" y="1006"/>
                      </a:lnTo>
                      <a:lnTo>
                        <a:pt x="583" y="1005"/>
                      </a:lnTo>
                      <a:lnTo>
                        <a:pt x="584" y="1003"/>
                      </a:lnTo>
                      <a:lnTo>
                        <a:pt x="583" y="1003"/>
                      </a:lnTo>
                      <a:lnTo>
                        <a:pt x="573" y="1002"/>
                      </a:lnTo>
                      <a:lnTo>
                        <a:pt x="560" y="1000"/>
                      </a:lnTo>
                      <a:lnTo>
                        <a:pt x="545" y="1000"/>
                      </a:lnTo>
                      <a:lnTo>
                        <a:pt x="532" y="1002"/>
                      </a:lnTo>
                      <a:lnTo>
                        <a:pt x="525" y="1002"/>
                      </a:lnTo>
                      <a:lnTo>
                        <a:pt x="515" y="1000"/>
                      </a:lnTo>
                      <a:lnTo>
                        <a:pt x="510" y="996"/>
                      </a:lnTo>
                      <a:lnTo>
                        <a:pt x="509" y="995"/>
                      </a:lnTo>
                      <a:lnTo>
                        <a:pt x="506" y="994"/>
                      </a:lnTo>
                      <a:lnTo>
                        <a:pt x="509" y="991"/>
                      </a:lnTo>
                      <a:lnTo>
                        <a:pt x="513" y="988"/>
                      </a:lnTo>
                      <a:lnTo>
                        <a:pt x="515" y="986"/>
                      </a:lnTo>
                      <a:lnTo>
                        <a:pt x="515" y="983"/>
                      </a:lnTo>
                      <a:lnTo>
                        <a:pt x="513" y="982"/>
                      </a:lnTo>
                      <a:lnTo>
                        <a:pt x="509" y="982"/>
                      </a:lnTo>
                      <a:lnTo>
                        <a:pt x="509" y="980"/>
                      </a:lnTo>
                      <a:lnTo>
                        <a:pt x="510" y="978"/>
                      </a:lnTo>
                      <a:lnTo>
                        <a:pt x="509" y="976"/>
                      </a:lnTo>
                      <a:lnTo>
                        <a:pt x="502" y="967"/>
                      </a:lnTo>
                      <a:lnTo>
                        <a:pt x="499" y="965"/>
                      </a:lnTo>
                      <a:lnTo>
                        <a:pt x="494" y="965"/>
                      </a:lnTo>
                      <a:lnTo>
                        <a:pt x="488" y="963"/>
                      </a:lnTo>
                      <a:lnTo>
                        <a:pt x="487" y="964"/>
                      </a:lnTo>
                      <a:lnTo>
                        <a:pt x="483" y="963"/>
                      </a:lnTo>
                      <a:lnTo>
                        <a:pt x="483" y="961"/>
                      </a:lnTo>
                      <a:lnTo>
                        <a:pt x="479" y="960"/>
                      </a:lnTo>
                      <a:lnTo>
                        <a:pt x="478" y="959"/>
                      </a:lnTo>
                      <a:lnTo>
                        <a:pt x="476" y="959"/>
                      </a:lnTo>
                      <a:lnTo>
                        <a:pt x="473" y="959"/>
                      </a:lnTo>
                      <a:lnTo>
                        <a:pt x="471" y="959"/>
                      </a:lnTo>
                      <a:lnTo>
                        <a:pt x="460" y="957"/>
                      </a:lnTo>
                      <a:lnTo>
                        <a:pt x="444" y="957"/>
                      </a:lnTo>
                      <a:lnTo>
                        <a:pt x="426" y="960"/>
                      </a:lnTo>
                      <a:lnTo>
                        <a:pt x="417" y="964"/>
                      </a:lnTo>
                      <a:lnTo>
                        <a:pt x="414" y="969"/>
                      </a:lnTo>
                      <a:lnTo>
                        <a:pt x="414" y="972"/>
                      </a:lnTo>
                      <a:lnTo>
                        <a:pt x="417" y="978"/>
                      </a:lnTo>
                      <a:lnTo>
                        <a:pt x="417" y="979"/>
                      </a:lnTo>
                      <a:lnTo>
                        <a:pt x="417" y="982"/>
                      </a:lnTo>
                      <a:lnTo>
                        <a:pt x="422" y="986"/>
                      </a:lnTo>
                      <a:lnTo>
                        <a:pt x="424" y="987"/>
                      </a:lnTo>
                      <a:lnTo>
                        <a:pt x="424" y="990"/>
                      </a:lnTo>
                      <a:lnTo>
                        <a:pt x="424" y="994"/>
                      </a:lnTo>
                      <a:lnTo>
                        <a:pt x="422" y="999"/>
                      </a:lnTo>
                      <a:lnTo>
                        <a:pt x="424" y="1006"/>
                      </a:lnTo>
                      <a:lnTo>
                        <a:pt x="426" y="1013"/>
                      </a:lnTo>
                      <a:lnTo>
                        <a:pt x="430" y="1019"/>
                      </a:lnTo>
                      <a:lnTo>
                        <a:pt x="430" y="1022"/>
                      </a:lnTo>
                      <a:lnTo>
                        <a:pt x="428" y="1025"/>
                      </a:lnTo>
                      <a:lnTo>
                        <a:pt x="419" y="1026"/>
                      </a:lnTo>
                      <a:lnTo>
                        <a:pt x="414" y="1025"/>
                      </a:lnTo>
                      <a:lnTo>
                        <a:pt x="409" y="1025"/>
                      </a:lnTo>
                      <a:lnTo>
                        <a:pt x="405" y="1027"/>
                      </a:lnTo>
                      <a:lnTo>
                        <a:pt x="405" y="1029"/>
                      </a:lnTo>
                      <a:lnTo>
                        <a:pt x="406" y="1032"/>
                      </a:lnTo>
                      <a:lnTo>
                        <a:pt x="411" y="1034"/>
                      </a:lnTo>
                      <a:lnTo>
                        <a:pt x="411" y="1036"/>
                      </a:lnTo>
                      <a:lnTo>
                        <a:pt x="410" y="1037"/>
                      </a:lnTo>
                      <a:lnTo>
                        <a:pt x="401" y="1040"/>
                      </a:lnTo>
                      <a:lnTo>
                        <a:pt x="398" y="1040"/>
                      </a:lnTo>
                      <a:lnTo>
                        <a:pt x="398" y="1037"/>
                      </a:lnTo>
                      <a:lnTo>
                        <a:pt x="398" y="1030"/>
                      </a:lnTo>
                      <a:lnTo>
                        <a:pt x="402" y="1014"/>
                      </a:lnTo>
                      <a:lnTo>
                        <a:pt x="402" y="999"/>
                      </a:lnTo>
                      <a:lnTo>
                        <a:pt x="401" y="994"/>
                      </a:lnTo>
                      <a:lnTo>
                        <a:pt x="402" y="992"/>
                      </a:lnTo>
                      <a:lnTo>
                        <a:pt x="403" y="991"/>
                      </a:lnTo>
                      <a:lnTo>
                        <a:pt x="401" y="988"/>
                      </a:lnTo>
                      <a:lnTo>
                        <a:pt x="402" y="984"/>
                      </a:lnTo>
                      <a:lnTo>
                        <a:pt x="403" y="973"/>
                      </a:lnTo>
                      <a:lnTo>
                        <a:pt x="401" y="955"/>
                      </a:lnTo>
                      <a:lnTo>
                        <a:pt x="399" y="942"/>
                      </a:lnTo>
                      <a:lnTo>
                        <a:pt x="399" y="937"/>
                      </a:lnTo>
                      <a:lnTo>
                        <a:pt x="398" y="933"/>
                      </a:lnTo>
                      <a:lnTo>
                        <a:pt x="399" y="933"/>
                      </a:lnTo>
                      <a:lnTo>
                        <a:pt x="398" y="930"/>
                      </a:lnTo>
                      <a:lnTo>
                        <a:pt x="397" y="926"/>
                      </a:lnTo>
                      <a:lnTo>
                        <a:pt x="398" y="925"/>
                      </a:lnTo>
                      <a:lnTo>
                        <a:pt x="397" y="922"/>
                      </a:lnTo>
                      <a:lnTo>
                        <a:pt x="397" y="921"/>
                      </a:lnTo>
                      <a:lnTo>
                        <a:pt x="394" y="914"/>
                      </a:lnTo>
                      <a:lnTo>
                        <a:pt x="394" y="910"/>
                      </a:lnTo>
                      <a:lnTo>
                        <a:pt x="392" y="903"/>
                      </a:lnTo>
                      <a:lnTo>
                        <a:pt x="394" y="901"/>
                      </a:lnTo>
                      <a:lnTo>
                        <a:pt x="394" y="899"/>
                      </a:lnTo>
                      <a:lnTo>
                        <a:pt x="391" y="892"/>
                      </a:lnTo>
                      <a:lnTo>
                        <a:pt x="391" y="890"/>
                      </a:lnTo>
                      <a:lnTo>
                        <a:pt x="390" y="888"/>
                      </a:lnTo>
                      <a:lnTo>
                        <a:pt x="388" y="886"/>
                      </a:lnTo>
                      <a:lnTo>
                        <a:pt x="386" y="880"/>
                      </a:lnTo>
                      <a:lnTo>
                        <a:pt x="386" y="874"/>
                      </a:lnTo>
                      <a:lnTo>
                        <a:pt x="383" y="864"/>
                      </a:lnTo>
                      <a:lnTo>
                        <a:pt x="379" y="856"/>
                      </a:lnTo>
                      <a:lnTo>
                        <a:pt x="379" y="852"/>
                      </a:lnTo>
                      <a:lnTo>
                        <a:pt x="378" y="848"/>
                      </a:lnTo>
                      <a:lnTo>
                        <a:pt x="378" y="845"/>
                      </a:lnTo>
                      <a:lnTo>
                        <a:pt x="375" y="837"/>
                      </a:lnTo>
                      <a:lnTo>
                        <a:pt x="372" y="832"/>
                      </a:lnTo>
                      <a:lnTo>
                        <a:pt x="370" y="828"/>
                      </a:lnTo>
                      <a:lnTo>
                        <a:pt x="370" y="825"/>
                      </a:lnTo>
                      <a:lnTo>
                        <a:pt x="368" y="820"/>
                      </a:lnTo>
                      <a:lnTo>
                        <a:pt x="366" y="813"/>
                      </a:lnTo>
                      <a:lnTo>
                        <a:pt x="360" y="801"/>
                      </a:lnTo>
                      <a:lnTo>
                        <a:pt x="352" y="783"/>
                      </a:lnTo>
                      <a:lnTo>
                        <a:pt x="351" y="780"/>
                      </a:lnTo>
                      <a:lnTo>
                        <a:pt x="345" y="776"/>
                      </a:lnTo>
                      <a:lnTo>
                        <a:pt x="341" y="774"/>
                      </a:lnTo>
                      <a:lnTo>
                        <a:pt x="337" y="772"/>
                      </a:lnTo>
                      <a:lnTo>
                        <a:pt x="333" y="772"/>
                      </a:lnTo>
                      <a:lnTo>
                        <a:pt x="329" y="772"/>
                      </a:lnTo>
                      <a:lnTo>
                        <a:pt x="328" y="774"/>
                      </a:lnTo>
                      <a:lnTo>
                        <a:pt x="328" y="775"/>
                      </a:lnTo>
                      <a:lnTo>
                        <a:pt x="326" y="774"/>
                      </a:lnTo>
                      <a:lnTo>
                        <a:pt x="325" y="772"/>
                      </a:lnTo>
                      <a:lnTo>
                        <a:pt x="324" y="770"/>
                      </a:lnTo>
                      <a:lnTo>
                        <a:pt x="320" y="761"/>
                      </a:lnTo>
                      <a:lnTo>
                        <a:pt x="318" y="757"/>
                      </a:lnTo>
                      <a:lnTo>
                        <a:pt x="316" y="753"/>
                      </a:lnTo>
                      <a:lnTo>
                        <a:pt x="314" y="748"/>
                      </a:lnTo>
                      <a:lnTo>
                        <a:pt x="310" y="743"/>
                      </a:lnTo>
                      <a:lnTo>
                        <a:pt x="313" y="743"/>
                      </a:lnTo>
                      <a:lnTo>
                        <a:pt x="320" y="744"/>
                      </a:lnTo>
                      <a:lnTo>
                        <a:pt x="326" y="747"/>
                      </a:lnTo>
                      <a:lnTo>
                        <a:pt x="326" y="745"/>
                      </a:lnTo>
                      <a:lnTo>
                        <a:pt x="328" y="745"/>
                      </a:lnTo>
                      <a:lnTo>
                        <a:pt x="326" y="744"/>
                      </a:lnTo>
                      <a:lnTo>
                        <a:pt x="321" y="740"/>
                      </a:lnTo>
                      <a:lnTo>
                        <a:pt x="318" y="741"/>
                      </a:lnTo>
                      <a:lnTo>
                        <a:pt x="312" y="740"/>
                      </a:lnTo>
                      <a:lnTo>
                        <a:pt x="307" y="740"/>
                      </a:lnTo>
                      <a:lnTo>
                        <a:pt x="305" y="738"/>
                      </a:lnTo>
                      <a:lnTo>
                        <a:pt x="299" y="737"/>
                      </a:lnTo>
                      <a:lnTo>
                        <a:pt x="295" y="737"/>
                      </a:lnTo>
                      <a:lnTo>
                        <a:pt x="294" y="736"/>
                      </a:lnTo>
                      <a:lnTo>
                        <a:pt x="294" y="734"/>
                      </a:lnTo>
                      <a:lnTo>
                        <a:pt x="294" y="732"/>
                      </a:lnTo>
                      <a:lnTo>
                        <a:pt x="293" y="730"/>
                      </a:lnTo>
                      <a:lnTo>
                        <a:pt x="291" y="728"/>
                      </a:lnTo>
                      <a:lnTo>
                        <a:pt x="291" y="726"/>
                      </a:lnTo>
                      <a:lnTo>
                        <a:pt x="291" y="724"/>
                      </a:lnTo>
                      <a:lnTo>
                        <a:pt x="291" y="721"/>
                      </a:lnTo>
                      <a:lnTo>
                        <a:pt x="291" y="718"/>
                      </a:lnTo>
                      <a:lnTo>
                        <a:pt x="290" y="713"/>
                      </a:lnTo>
                      <a:lnTo>
                        <a:pt x="289" y="707"/>
                      </a:lnTo>
                      <a:lnTo>
                        <a:pt x="287" y="706"/>
                      </a:lnTo>
                      <a:lnTo>
                        <a:pt x="286" y="705"/>
                      </a:lnTo>
                      <a:lnTo>
                        <a:pt x="282" y="702"/>
                      </a:lnTo>
                      <a:lnTo>
                        <a:pt x="282" y="701"/>
                      </a:lnTo>
                      <a:lnTo>
                        <a:pt x="282" y="697"/>
                      </a:lnTo>
                      <a:lnTo>
                        <a:pt x="282" y="691"/>
                      </a:lnTo>
                      <a:lnTo>
                        <a:pt x="280" y="684"/>
                      </a:lnTo>
                      <a:lnTo>
                        <a:pt x="280" y="682"/>
                      </a:lnTo>
                      <a:lnTo>
                        <a:pt x="279" y="680"/>
                      </a:lnTo>
                      <a:lnTo>
                        <a:pt x="278" y="679"/>
                      </a:lnTo>
                      <a:lnTo>
                        <a:pt x="279" y="678"/>
                      </a:lnTo>
                      <a:lnTo>
                        <a:pt x="279" y="676"/>
                      </a:lnTo>
                      <a:lnTo>
                        <a:pt x="279" y="675"/>
                      </a:lnTo>
                      <a:lnTo>
                        <a:pt x="278" y="674"/>
                      </a:lnTo>
                      <a:lnTo>
                        <a:pt x="276" y="674"/>
                      </a:lnTo>
                      <a:lnTo>
                        <a:pt x="276" y="672"/>
                      </a:lnTo>
                      <a:lnTo>
                        <a:pt x="278" y="672"/>
                      </a:lnTo>
                      <a:lnTo>
                        <a:pt x="279" y="672"/>
                      </a:lnTo>
                      <a:lnTo>
                        <a:pt x="279" y="671"/>
                      </a:lnTo>
                      <a:lnTo>
                        <a:pt x="278" y="657"/>
                      </a:lnTo>
                      <a:lnTo>
                        <a:pt x="275" y="641"/>
                      </a:lnTo>
                      <a:lnTo>
                        <a:pt x="275" y="640"/>
                      </a:lnTo>
                      <a:lnTo>
                        <a:pt x="276" y="637"/>
                      </a:lnTo>
                      <a:lnTo>
                        <a:pt x="275" y="632"/>
                      </a:lnTo>
                      <a:lnTo>
                        <a:pt x="274" y="629"/>
                      </a:lnTo>
                      <a:lnTo>
                        <a:pt x="272" y="622"/>
                      </a:lnTo>
                      <a:lnTo>
                        <a:pt x="271" y="614"/>
                      </a:lnTo>
                      <a:lnTo>
                        <a:pt x="270" y="609"/>
                      </a:lnTo>
                      <a:lnTo>
                        <a:pt x="268" y="605"/>
                      </a:lnTo>
                      <a:lnTo>
                        <a:pt x="268" y="602"/>
                      </a:lnTo>
                      <a:lnTo>
                        <a:pt x="266" y="590"/>
                      </a:lnTo>
                      <a:lnTo>
                        <a:pt x="263" y="580"/>
                      </a:lnTo>
                      <a:lnTo>
                        <a:pt x="260" y="575"/>
                      </a:lnTo>
                      <a:lnTo>
                        <a:pt x="259" y="570"/>
                      </a:lnTo>
                      <a:lnTo>
                        <a:pt x="259" y="567"/>
                      </a:lnTo>
                      <a:lnTo>
                        <a:pt x="256" y="562"/>
                      </a:lnTo>
                      <a:lnTo>
                        <a:pt x="255" y="558"/>
                      </a:lnTo>
                      <a:lnTo>
                        <a:pt x="252" y="552"/>
                      </a:lnTo>
                      <a:lnTo>
                        <a:pt x="252" y="545"/>
                      </a:lnTo>
                      <a:lnTo>
                        <a:pt x="251" y="541"/>
                      </a:lnTo>
                      <a:lnTo>
                        <a:pt x="248" y="537"/>
                      </a:lnTo>
                      <a:lnTo>
                        <a:pt x="247" y="536"/>
                      </a:lnTo>
                      <a:lnTo>
                        <a:pt x="247" y="532"/>
                      </a:lnTo>
                      <a:lnTo>
                        <a:pt x="243" y="525"/>
                      </a:lnTo>
                      <a:lnTo>
                        <a:pt x="243" y="521"/>
                      </a:lnTo>
                      <a:lnTo>
                        <a:pt x="239" y="512"/>
                      </a:lnTo>
                      <a:lnTo>
                        <a:pt x="237" y="512"/>
                      </a:lnTo>
                      <a:lnTo>
                        <a:pt x="233" y="505"/>
                      </a:lnTo>
                      <a:lnTo>
                        <a:pt x="232" y="502"/>
                      </a:lnTo>
                      <a:lnTo>
                        <a:pt x="228" y="493"/>
                      </a:lnTo>
                      <a:lnTo>
                        <a:pt x="225" y="483"/>
                      </a:lnTo>
                      <a:lnTo>
                        <a:pt x="225" y="482"/>
                      </a:lnTo>
                      <a:lnTo>
                        <a:pt x="224" y="479"/>
                      </a:lnTo>
                      <a:lnTo>
                        <a:pt x="224" y="475"/>
                      </a:lnTo>
                      <a:lnTo>
                        <a:pt x="222" y="467"/>
                      </a:lnTo>
                      <a:lnTo>
                        <a:pt x="220" y="463"/>
                      </a:lnTo>
                      <a:lnTo>
                        <a:pt x="216" y="459"/>
                      </a:lnTo>
                      <a:lnTo>
                        <a:pt x="214" y="456"/>
                      </a:lnTo>
                      <a:lnTo>
                        <a:pt x="209" y="455"/>
                      </a:lnTo>
                      <a:lnTo>
                        <a:pt x="206" y="452"/>
                      </a:lnTo>
                      <a:lnTo>
                        <a:pt x="202" y="448"/>
                      </a:lnTo>
                      <a:lnTo>
                        <a:pt x="201" y="445"/>
                      </a:lnTo>
                      <a:lnTo>
                        <a:pt x="199" y="444"/>
                      </a:lnTo>
                      <a:lnTo>
                        <a:pt x="198" y="444"/>
                      </a:lnTo>
                      <a:lnTo>
                        <a:pt x="197" y="445"/>
                      </a:lnTo>
                      <a:lnTo>
                        <a:pt x="195" y="445"/>
                      </a:lnTo>
                      <a:lnTo>
                        <a:pt x="193" y="444"/>
                      </a:lnTo>
                      <a:lnTo>
                        <a:pt x="190" y="443"/>
                      </a:lnTo>
                      <a:lnTo>
                        <a:pt x="187" y="444"/>
                      </a:lnTo>
                      <a:lnTo>
                        <a:pt x="185" y="444"/>
                      </a:lnTo>
                      <a:lnTo>
                        <a:pt x="183" y="443"/>
                      </a:lnTo>
                      <a:lnTo>
                        <a:pt x="181" y="441"/>
                      </a:lnTo>
                      <a:lnTo>
                        <a:pt x="182" y="441"/>
                      </a:lnTo>
                      <a:lnTo>
                        <a:pt x="185" y="440"/>
                      </a:lnTo>
                      <a:lnTo>
                        <a:pt x="185" y="439"/>
                      </a:lnTo>
                      <a:lnTo>
                        <a:pt x="185" y="436"/>
                      </a:lnTo>
                      <a:lnTo>
                        <a:pt x="179" y="431"/>
                      </a:lnTo>
                      <a:lnTo>
                        <a:pt x="179" y="429"/>
                      </a:lnTo>
                      <a:lnTo>
                        <a:pt x="179" y="427"/>
                      </a:lnTo>
                      <a:lnTo>
                        <a:pt x="179" y="424"/>
                      </a:lnTo>
                      <a:lnTo>
                        <a:pt x="179" y="422"/>
                      </a:lnTo>
                      <a:lnTo>
                        <a:pt x="181" y="420"/>
                      </a:lnTo>
                      <a:lnTo>
                        <a:pt x="178" y="418"/>
                      </a:lnTo>
                      <a:lnTo>
                        <a:pt x="177" y="416"/>
                      </a:lnTo>
                      <a:lnTo>
                        <a:pt x="177" y="412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68" y="406"/>
                      </a:lnTo>
                      <a:lnTo>
                        <a:pt x="168" y="405"/>
                      </a:lnTo>
                      <a:lnTo>
                        <a:pt x="167" y="404"/>
                      </a:lnTo>
                      <a:lnTo>
                        <a:pt x="162" y="404"/>
                      </a:lnTo>
                      <a:lnTo>
                        <a:pt x="160" y="404"/>
                      </a:lnTo>
                      <a:lnTo>
                        <a:pt x="158" y="405"/>
                      </a:lnTo>
                      <a:lnTo>
                        <a:pt x="155" y="402"/>
                      </a:lnTo>
                      <a:lnTo>
                        <a:pt x="152" y="401"/>
                      </a:lnTo>
                      <a:lnTo>
                        <a:pt x="152" y="400"/>
                      </a:lnTo>
                      <a:lnTo>
                        <a:pt x="150" y="397"/>
                      </a:lnTo>
                      <a:lnTo>
                        <a:pt x="140" y="397"/>
                      </a:lnTo>
                      <a:lnTo>
                        <a:pt x="139" y="395"/>
                      </a:lnTo>
                      <a:lnTo>
                        <a:pt x="140" y="393"/>
                      </a:lnTo>
                      <a:lnTo>
                        <a:pt x="136" y="390"/>
                      </a:lnTo>
                      <a:lnTo>
                        <a:pt x="133" y="389"/>
                      </a:lnTo>
                      <a:lnTo>
                        <a:pt x="129" y="389"/>
                      </a:lnTo>
                      <a:lnTo>
                        <a:pt x="131" y="386"/>
                      </a:lnTo>
                      <a:lnTo>
                        <a:pt x="129" y="383"/>
                      </a:lnTo>
                      <a:lnTo>
                        <a:pt x="127" y="383"/>
                      </a:lnTo>
                      <a:lnTo>
                        <a:pt x="125" y="381"/>
                      </a:lnTo>
                      <a:lnTo>
                        <a:pt x="125" y="377"/>
                      </a:lnTo>
                      <a:lnTo>
                        <a:pt x="127" y="375"/>
                      </a:lnTo>
                      <a:lnTo>
                        <a:pt x="123" y="371"/>
                      </a:lnTo>
                      <a:lnTo>
                        <a:pt x="120" y="373"/>
                      </a:lnTo>
                      <a:lnTo>
                        <a:pt x="119" y="374"/>
                      </a:lnTo>
                      <a:lnTo>
                        <a:pt x="117" y="373"/>
                      </a:lnTo>
                      <a:lnTo>
                        <a:pt x="116" y="371"/>
                      </a:lnTo>
                      <a:lnTo>
                        <a:pt x="112" y="368"/>
                      </a:lnTo>
                      <a:lnTo>
                        <a:pt x="101" y="364"/>
                      </a:lnTo>
                      <a:lnTo>
                        <a:pt x="98" y="364"/>
                      </a:lnTo>
                      <a:lnTo>
                        <a:pt x="97" y="367"/>
                      </a:lnTo>
                      <a:lnTo>
                        <a:pt x="93" y="368"/>
                      </a:lnTo>
                      <a:lnTo>
                        <a:pt x="90" y="370"/>
                      </a:lnTo>
                      <a:lnTo>
                        <a:pt x="89" y="370"/>
                      </a:lnTo>
                      <a:lnTo>
                        <a:pt x="87" y="368"/>
                      </a:lnTo>
                      <a:lnTo>
                        <a:pt x="90" y="367"/>
                      </a:lnTo>
                      <a:lnTo>
                        <a:pt x="90" y="364"/>
                      </a:lnTo>
                      <a:lnTo>
                        <a:pt x="89" y="363"/>
                      </a:lnTo>
                      <a:lnTo>
                        <a:pt x="86" y="362"/>
                      </a:lnTo>
                      <a:lnTo>
                        <a:pt x="81" y="359"/>
                      </a:lnTo>
                      <a:lnTo>
                        <a:pt x="78" y="356"/>
                      </a:lnTo>
                      <a:lnTo>
                        <a:pt x="74" y="354"/>
                      </a:lnTo>
                      <a:lnTo>
                        <a:pt x="75" y="352"/>
                      </a:lnTo>
                      <a:lnTo>
                        <a:pt x="75" y="351"/>
                      </a:lnTo>
                      <a:lnTo>
                        <a:pt x="75" y="350"/>
                      </a:lnTo>
                      <a:lnTo>
                        <a:pt x="74" y="348"/>
                      </a:lnTo>
                      <a:lnTo>
                        <a:pt x="67" y="346"/>
                      </a:lnTo>
                      <a:lnTo>
                        <a:pt x="67" y="341"/>
                      </a:lnTo>
                      <a:lnTo>
                        <a:pt x="69" y="336"/>
                      </a:lnTo>
                      <a:lnTo>
                        <a:pt x="67" y="331"/>
                      </a:lnTo>
                      <a:lnTo>
                        <a:pt x="66" y="327"/>
                      </a:lnTo>
                      <a:lnTo>
                        <a:pt x="63" y="323"/>
                      </a:lnTo>
                      <a:lnTo>
                        <a:pt x="59" y="319"/>
                      </a:lnTo>
                      <a:lnTo>
                        <a:pt x="55" y="317"/>
                      </a:lnTo>
                      <a:lnTo>
                        <a:pt x="54" y="316"/>
                      </a:lnTo>
                      <a:lnTo>
                        <a:pt x="52" y="310"/>
                      </a:lnTo>
                      <a:lnTo>
                        <a:pt x="50" y="308"/>
                      </a:lnTo>
                      <a:lnTo>
                        <a:pt x="52" y="306"/>
                      </a:lnTo>
                      <a:lnTo>
                        <a:pt x="50" y="302"/>
                      </a:lnTo>
                      <a:lnTo>
                        <a:pt x="47" y="304"/>
                      </a:lnTo>
                      <a:lnTo>
                        <a:pt x="44" y="302"/>
                      </a:lnTo>
                      <a:lnTo>
                        <a:pt x="43" y="302"/>
                      </a:lnTo>
                      <a:lnTo>
                        <a:pt x="42" y="301"/>
                      </a:lnTo>
                      <a:lnTo>
                        <a:pt x="42" y="300"/>
                      </a:lnTo>
                      <a:lnTo>
                        <a:pt x="44" y="300"/>
                      </a:lnTo>
                      <a:lnTo>
                        <a:pt x="46" y="300"/>
                      </a:lnTo>
                      <a:lnTo>
                        <a:pt x="43" y="297"/>
                      </a:lnTo>
                      <a:lnTo>
                        <a:pt x="46" y="296"/>
                      </a:lnTo>
                      <a:lnTo>
                        <a:pt x="47" y="293"/>
                      </a:lnTo>
                      <a:lnTo>
                        <a:pt x="46" y="289"/>
                      </a:lnTo>
                      <a:lnTo>
                        <a:pt x="44" y="286"/>
                      </a:lnTo>
                      <a:lnTo>
                        <a:pt x="42" y="283"/>
                      </a:lnTo>
                      <a:lnTo>
                        <a:pt x="42" y="281"/>
                      </a:lnTo>
                      <a:lnTo>
                        <a:pt x="39" y="278"/>
                      </a:lnTo>
                      <a:lnTo>
                        <a:pt x="38" y="277"/>
                      </a:lnTo>
                      <a:lnTo>
                        <a:pt x="39" y="275"/>
                      </a:lnTo>
                      <a:lnTo>
                        <a:pt x="40" y="274"/>
                      </a:lnTo>
                      <a:lnTo>
                        <a:pt x="39" y="266"/>
                      </a:lnTo>
                      <a:lnTo>
                        <a:pt x="38" y="264"/>
                      </a:lnTo>
                      <a:lnTo>
                        <a:pt x="36" y="263"/>
                      </a:lnTo>
                      <a:lnTo>
                        <a:pt x="38" y="262"/>
                      </a:lnTo>
                      <a:lnTo>
                        <a:pt x="36" y="259"/>
                      </a:lnTo>
                      <a:lnTo>
                        <a:pt x="38" y="255"/>
                      </a:lnTo>
                      <a:lnTo>
                        <a:pt x="36" y="248"/>
                      </a:lnTo>
                      <a:lnTo>
                        <a:pt x="33" y="242"/>
                      </a:lnTo>
                      <a:lnTo>
                        <a:pt x="32" y="239"/>
                      </a:lnTo>
                      <a:lnTo>
                        <a:pt x="31" y="237"/>
                      </a:lnTo>
                      <a:lnTo>
                        <a:pt x="28" y="235"/>
                      </a:lnTo>
                      <a:lnTo>
                        <a:pt x="28" y="231"/>
                      </a:lnTo>
                      <a:lnTo>
                        <a:pt x="27" y="225"/>
                      </a:lnTo>
                      <a:lnTo>
                        <a:pt x="27" y="223"/>
                      </a:lnTo>
                      <a:lnTo>
                        <a:pt x="28" y="216"/>
                      </a:lnTo>
                      <a:lnTo>
                        <a:pt x="31" y="213"/>
                      </a:lnTo>
                      <a:lnTo>
                        <a:pt x="32" y="210"/>
                      </a:lnTo>
                      <a:lnTo>
                        <a:pt x="32" y="208"/>
                      </a:lnTo>
                      <a:lnTo>
                        <a:pt x="29" y="206"/>
                      </a:lnTo>
                      <a:lnTo>
                        <a:pt x="29" y="204"/>
                      </a:lnTo>
                      <a:lnTo>
                        <a:pt x="28" y="198"/>
                      </a:lnTo>
                      <a:lnTo>
                        <a:pt x="23" y="194"/>
                      </a:lnTo>
                      <a:lnTo>
                        <a:pt x="20" y="192"/>
                      </a:lnTo>
                      <a:lnTo>
                        <a:pt x="16" y="190"/>
                      </a:lnTo>
                      <a:lnTo>
                        <a:pt x="15" y="189"/>
                      </a:lnTo>
                      <a:lnTo>
                        <a:pt x="19" y="188"/>
                      </a:lnTo>
                      <a:lnTo>
                        <a:pt x="16" y="182"/>
                      </a:lnTo>
                      <a:lnTo>
                        <a:pt x="12" y="179"/>
                      </a:lnTo>
                      <a:lnTo>
                        <a:pt x="12" y="175"/>
                      </a:lnTo>
                      <a:lnTo>
                        <a:pt x="6" y="169"/>
                      </a:lnTo>
                      <a:lnTo>
                        <a:pt x="2" y="167"/>
                      </a:lnTo>
                      <a:lnTo>
                        <a:pt x="1" y="166"/>
                      </a:lnTo>
                      <a:lnTo>
                        <a:pt x="1" y="163"/>
                      </a:lnTo>
                      <a:lnTo>
                        <a:pt x="0" y="161"/>
                      </a:lnTo>
                      <a:lnTo>
                        <a:pt x="1" y="158"/>
                      </a:lnTo>
                      <a:lnTo>
                        <a:pt x="5" y="156"/>
                      </a:lnTo>
                      <a:lnTo>
                        <a:pt x="9" y="152"/>
                      </a:lnTo>
                      <a:lnTo>
                        <a:pt x="12" y="150"/>
                      </a:lnTo>
                      <a:lnTo>
                        <a:pt x="13" y="150"/>
                      </a:lnTo>
                      <a:lnTo>
                        <a:pt x="17" y="150"/>
                      </a:lnTo>
                      <a:lnTo>
                        <a:pt x="21" y="146"/>
                      </a:lnTo>
                      <a:lnTo>
                        <a:pt x="24" y="142"/>
                      </a:lnTo>
                      <a:lnTo>
                        <a:pt x="27" y="135"/>
                      </a:lnTo>
                      <a:lnTo>
                        <a:pt x="28" y="131"/>
                      </a:lnTo>
                      <a:lnTo>
                        <a:pt x="31" y="123"/>
                      </a:lnTo>
                      <a:lnTo>
                        <a:pt x="28" y="120"/>
                      </a:lnTo>
                      <a:lnTo>
                        <a:pt x="25" y="117"/>
                      </a:lnTo>
                      <a:lnTo>
                        <a:pt x="24" y="115"/>
                      </a:lnTo>
                      <a:lnTo>
                        <a:pt x="24" y="112"/>
                      </a:lnTo>
                      <a:lnTo>
                        <a:pt x="21" y="111"/>
                      </a:lnTo>
                      <a:lnTo>
                        <a:pt x="21" y="108"/>
                      </a:lnTo>
                      <a:lnTo>
                        <a:pt x="19" y="108"/>
                      </a:lnTo>
                      <a:lnTo>
                        <a:pt x="19" y="107"/>
                      </a:lnTo>
                      <a:lnTo>
                        <a:pt x="20" y="105"/>
                      </a:lnTo>
                      <a:lnTo>
                        <a:pt x="23" y="105"/>
                      </a:lnTo>
                      <a:lnTo>
                        <a:pt x="24" y="105"/>
                      </a:lnTo>
                      <a:lnTo>
                        <a:pt x="24" y="102"/>
                      </a:lnTo>
                      <a:lnTo>
                        <a:pt x="31" y="100"/>
                      </a:lnTo>
                      <a:lnTo>
                        <a:pt x="33" y="97"/>
                      </a:lnTo>
                      <a:lnTo>
                        <a:pt x="35" y="94"/>
                      </a:lnTo>
                      <a:lnTo>
                        <a:pt x="36" y="92"/>
                      </a:lnTo>
                      <a:lnTo>
                        <a:pt x="36" y="89"/>
                      </a:lnTo>
                      <a:lnTo>
                        <a:pt x="38" y="86"/>
                      </a:lnTo>
                      <a:lnTo>
                        <a:pt x="38" y="84"/>
                      </a:lnTo>
                      <a:lnTo>
                        <a:pt x="36" y="81"/>
                      </a:lnTo>
                      <a:lnTo>
                        <a:pt x="35" y="77"/>
                      </a:lnTo>
                      <a:lnTo>
                        <a:pt x="33" y="75"/>
                      </a:lnTo>
                      <a:lnTo>
                        <a:pt x="32" y="74"/>
                      </a:lnTo>
                      <a:lnTo>
                        <a:pt x="32" y="71"/>
                      </a:lnTo>
                      <a:lnTo>
                        <a:pt x="35" y="70"/>
                      </a:lnTo>
                      <a:lnTo>
                        <a:pt x="36" y="69"/>
                      </a:lnTo>
                      <a:lnTo>
                        <a:pt x="36" y="67"/>
                      </a:lnTo>
                      <a:lnTo>
                        <a:pt x="39" y="67"/>
                      </a:lnTo>
                      <a:lnTo>
                        <a:pt x="46" y="67"/>
                      </a:lnTo>
                      <a:lnTo>
                        <a:pt x="48" y="65"/>
                      </a:lnTo>
                      <a:lnTo>
                        <a:pt x="48" y="61"/>
                      </a:lnTo>
                      <a:lnTo>
                        <a:pt x="50" y="54"/>
                      </a:lnTo>
                      <a:lnTo>
                        <a:pt x="47" y="52"/>
                      </a:lnTo>
                      <a:lnTo>
                        <a:pt x="47" y="54"/>
                      </a:lnTo>
                      <a:lnTo>
                        <a:pt x="46" y="52"/>
                      </a:lnTo>
                      <a:lnTo>
                        <a:pt x="44" y="51"/>
                      </a:lnTo>
                      <a:lnTo>
                        <a:pt x="44" y="50"/>
                      </a:lnTo>
                      <a:lnTo>
                        <a:pt x="46" y="48"/>
                      </a:lnTo>
                      <a:lnTo>
                        <a:pt x="47" y="50"/>
                      </a:lnTo>
                      <a:lnTo>
                        <a:pt x="48" y="50"/>
                      </a:lnTo>
                      <a:lnTo>
                        <a:pt x="50" y="48"/>
                      </a:lnTo>
                      <a:lnTo>
                        <a:pt x="51" y="44"/>
                      </a:lnTo>
                      <a:lnTo>
                        <a:pt x="50" y="40"/>
                      </a:lnTo>
                      <a:lnTo>
                        <a:pt x="47" y="38"/>
                      </a:lnTo>
                      <a:lnTo>
                        <a:pt x="43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6" y="39"/>
                      </a:lnTo>
                      <a:lnTo>
                        <a:pt x="33" y="39"/>
                      </a:lnTo>
                      <a:lnTo>
                        <a:pt x="29" y="36"/>
                      </a:lnTo>
                      <a:lnTo>
                        <a:pt x="25" y="35"/>
                      </a:lnTo>
                      <a:lnTo>
                        <a:pt x="24" y="32"/>
                      </a:lnTo>
                      <a:lnTo>
                        <a:pt x="17" y="27"/>
                      </a:lnTo>
                      <a:lnTo>
                        <a:pt x="19" y="24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13" y="20"/>
                      </a:lnTo>
                      <a:lnTo>
                        <a:pt x="12" y="17"/>
                      </a:lnTo>
                      <a:lnTo>
                        <a:pt x="8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4" y="3"/>
                      </a:lnTo>
                      <a:lnTo>
                        <a:pt x="27" y="1"/>
                      </a:lnTo>
                      <a:lnTo>
                        <a:pt x="28" y="0"/>
                      </a:lnTo>
                      <a:lnTo>
                        <a:pt x="32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6" y="3"/>
                      </a:lnTo>
                      <a:lnTo>
                        <a:pt x="50" y="3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67" y="1"/>
                      </a:lnTo>
                      <a:lnTo>
                        <a:pt x="70" y="3"/>
                      </a:lnTo>
                      <a:lnTo>
                        <a:pt x="69" y="4"/>
                      </a:lnTo>
                      <a:lnTo>
                        <a:pt x="67" y="5"/>
                      </a:lnTo>
                      <a:lnTo>
                        <a:pt x="69" y="8"/>
                      </a:lnTo>
                      <a:lnTo>
                        <a:pt x="73" y="9"/>
                      </a:lnTo>
                      <a:lnTo>
                        <a:pt x="74" y="13"/>
                      </a:lnTo>
                      <a:lnTo>
                        <a:pt x="77" y="16"/>
                      </a:lnTo>
                      <a:lnTo>
                        <a:pt x="78" y="17"/>
                      </a:lnTo>
                      <a:lnTo>
                        <a:pt x="83" y="17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8" y="15"/>
                      </a:lnTo>
                      <a:lnTo>
                        <a:pt x="102" y="13"/>
                      </a:lnTo>
                      <a:lnTo>
                        <a:pt x="105" y="15"/>
                      </a:lnTo>
                      <a:lnTo>
                        <a:pt x="108" y="1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6" name="Freeform 50"/>
                <p:cNvSpPr>
                  <a:spLocks/>
                </p:cNvSpPr>
                <p:nvPr/>
              </p:nvSpPr>
              <p:spPr bwMode="auto">
                <a:xfrm>
                  <a:off x="572" y="2002"/>
                  <a:ext cx="1398" cy="734"/>
                </a:xfrm>
                <a:custGeom>
                  <a:avLst/>
                  <a:gdLst>
                    <a:gd name="T0" fmla="*/ 59 w 1398"/>
                    <a:gd name="T1" fmla="*/ 24 h 734"/>
                    <a:gd name="T2" fmla="*/ 124 w 1398"/>
                    <a:gd name="T3" fmla="*/ 52 h 734"/>
                    <a:gd name="T4" fmla="*/ 205 w 1398"/>
                    <a:gd name="T5" fmla="*/ 79 h 734"/>
                    <a:gd name="T6" fmla="*/ 279 w 1398"/>
                    <a:gd name="T7" fmla="*/ 89 h 734"/>
                    <a:gd name="T8" fmla="*/ 337 w 1398"/>
                    <a:gd name="T9" fmla="*/ 117 h 734"/>
                    <a:gd name="T10" fmla="*/ 375 w 1398"/>
                    <a:gd name="T11" fmla="*/ 136 h 734"/>
                    <a:gd name="T12" fmla="*/ 457 w 1398"/>
                    <a:gd name="T13" fmla="*/ 150 h 734"/>
                    <a:gd name="T14" fmla="*/ 533 w 1398"/>
                    <a:gd name="T15" fmla="*/ 150 h 734"/>
                    <a:gd name="T16" fmla="*/ 608 w 1398"/>
                    <a:gd name="T17" fmla="*/ 150 h 734"/>
                    <a:gd name="T18" fmla="*/ 661 w 1398"/>
                    <a:gd name="T19" fmla="*/ 152 h 734"/>
                    <a:gd name="T20" fmla="*/ 712 w 1398"/>
                    <a:gd name="T21" fmla="*/ 164 h 734"/>
                    <a:gd name="T22" fmla="*/ 800 w 1398"/>
                    <a:gd name="T23" fmla="*/ 163 h 734"/>
                    <a:gd name="T24" fmla="*/ 801 w 1398"/>
                    <a:gd name="T25" fmla="*/ 173 h 734"/>
                    <a:gd name="T26" fmla="*/ 908 w 1398"/>
                    <a:gd name="T27" fmla="*/ 181 h 734"/>
                    <a:gd name="T28" fmla="*/ 985 w 1398"/>
                    <a:gd name="T29" fmla="*/ 162 h 734"/>
                    <a:gd name="T30" fmla="*/ 1050 w 1398"/>
                    <a:gd name="T31" fmla="*/ 133 h 734"/>
                    <a:gd name="T32" fmla="*/ 1020 w 1398"/>
                    <a:gd name="T33" fmla="*/ 143 h 734"/>
                    <a:gd name="T34" fmla="*/ 1019 w 1398"/>
                    <a:gd name="T35" fmla="*/ 155 h 734"/>
                    <a:gd name="T36" fmla="*/ 1073 w 1398"/>
                    <a:gd name="T37" fmla="*/ 175 h 734"/>
                    <a:gd name="T38" fmla="*/ 1089 w 1398"/>
                    <a:gd name="T39" fmla="*/ 202 h 734"/>
                    <a:gd name="T40" fmla="*/ 1113 w 1398"/>
                    <a:gd name="T41" fmla="*/ 241 h 734"/>
                    <a:gd name="T42" fmla="*/ 1113 w 1398"/>
                    <a:gd name="T43" fmla="*/ 210 h 734"/>
                    <a:gd name="T44" fmla="*/ 1160 w 1398"/>
                    <a:gd name="T45" fmla="*/ 193 h 734"/>
                    <a:gd name="T46" fmla="*/ 1213 w 1398"/>
                    <a:gd name="T47" fmla="*/ 232 h 734"/>
                    <a:gd name="T48" fmla="*/ 1233 w 1398"/>
                    <a:gd name="T49" fmla="*/ 262 h 734"/>
                    <a:gd name="T50" fmla="*/ 1209 w 1398"/>
                    <a:gd name="T51" fmla="*/ 197 h 734"/>
                    <a:gd name="T52" fmla="*/ 1255 w 1398"/>
                    <a:gd name="T53" fmla="*/ 164 h 734"/>
                    <a:gd name="T54" fmla="*/ 1274 w 1398"/>
                    <a:gd name="T55" fmla="*/ 190 h 734"/>
                    <a:gd name="T56" fmla="*/ 1286 w 1398"/>
                    <a:gd name="T57" fmla="*/ 228 h 734"/>
                    <a:gd name="T58" fmla="*/ 1312 w 1398"/>
                    <a:gd name="T59" fmla="*/ 245 h 734"/>
                    <a:gd name="T60" fmla="*/ 1328 w 1398"/>
                    <a:gd name="T61" fmla="*/ 277 h 734"/>
                    <a:gd name="T62" fmla="*/ 1340 w 1398"/>
                    <a:gd name="T63" fmla="*/ 294 h 734"/>
                    <a:gd name="T64" fmla="*/ 1349 w 1398"/>
                    <a:gd name="T65" fmla="*/ 309 h 734"/>
                    <a:gd name="T66" fmla="*/ 1379 w 1398"/>
                    <a:gd name="T67" fmla="*/ 340 h 734"/>
                    <a:gd name="T68" fmla="*/ 1385 w 1398"/>
                    <a:gd name="T69" fmla="*/ 344 h 734"/>
                    <a:gd name="T70" fmla="*/ 1332 w 1398"/>
                    <a:gd name="T71" fmla="*/ 387 h 734"/>
                    <a:gd name="T72" fmla="*/ 1299 w 1398"/>
                    <a:gd name="T73" fmla="*/ 424 h 734"/>
                    <a:gd name="T74" fmla="*/ 1278 w 1398"/>
                    <a:gd name="T75" fmla="*/ 467 h 734"/>
                    <a:gd name="T76" fmla="*/ 1264 w 1398"/>
                    <a:gd name="T77" fmla="*/ 487 h 734"/>
                    <a:gd name="T78" fmla="*/ 1259 w 1398"/>
                    <a:gd name="T79" fmla="*/ 453 h 734"/>
                    <a:gd name="T80" fmla="*/ 1272 w 1398"/>
                    <a:gd name="T81" fmla="*/ 417 h 734"/>
                    <a:gd name="T82" fmla="*/ 1262 w 1398"/>
                    <a:gd name="T83" fmla="*/ 375 h 734"/>
                    <a:gd name="T84" fmla="*/ 1247 w 1398"/>
                    <a:gd name="T85" fmla="*/ 390 h 734"/>
                    <a:gd name="T86" fmla="*/ 1231 w 1398"/>
                    <a:gd name="T87" fmla="*/ 395 h 734"/>
                    <a:gd name="T88" fmla="*/ 1223 w 1398"/>
                    <a:gd name="T89" fmla="*/ 429 h 734"/>
                    <a:gd name="T90" fmla="*/ 1214 w 1398"/>
                    <a:gd name="T91" fmla="*/ 452 h 734"/>
                    <a:gd name="T92" fmla="*/ 1196 w 1398"/>
                    <a:gd name="T93" fmla="*/ 494 h 734"/>
                    <a:gd name="T94" fmla="*/ 1190 w 1398"/>
                    <a:gd name="T95" fmla="*/ 513 h 734"/>
                    <a:gd name="T96" fmla="*/ 1139 w 1398"/>
                    <a:gd name="T97" fmla="*/ 536 h 734"/>
                    <a:gd name="T98" fmla="*/ 1096 w 1398"/>
                    <a:gd name="T99" fmla="*/ 583 h 734"/>
                    <a:gd name="T100" fmla="*/ 1062 w 1398"/>
                    <a:gd name="T101" fmla="*/ 633 h 734"/>
                    <a:gd name="T102" fmla="*/ 1016 w 1398"/>
                    <a:gd name="T103" fmla="*/ 709 h 734"/>
                    <a:gd name="T104" fmla="*/ 1025 w 1398"/>
                    <a:gd name="T105" fmla="*/ 730 h 734"/>
                    <a:gd name="T106" fmla="*/ 1070 w 1398"/>
                    <a:gd name="T107" fmla="*/ 721 h 734"/>
                    <a:gd name="T108" fmla="*/ 1166 w 1398"/>
                    <a:gd name="T109" fmla="*/ 701 h 734"/>
                    <a:gd name="T110" fmla="*/ 1231 w 1398"/>
                    <a:gd name="T111" fmla="*/ 657 h 734"/>
                    <a:gd name="T112" fmla="*/ 1187 w 1398"/>
                    <a:gd name="T113" fmla="*/ 678 h 734"/>
                    <a:gd name="T114" fmla="*/ 1086 w 1398"/>
                    <a:gd name="T115" fmla="*/ 710 h 734"/>
                    <a:gd name="T116" fmla="*/ 1042 w 1398"/>
                    <a:gd name="T117" fmla="*/ 707 h 734"/>
                    <a:gd name="T118" fmla="*/ 1069 w 1398"/>
                    <a:gd name="T119" fmla="*/ 653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98" h="73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7" y="12"/>
                      </a:lnTo>
                      <a:lnTo>
                        <a:pt x="31" y="15"/>
                      </a:lnTo>
                      <a:lnTo>
                        <a:pt x="35" y="15"/>
                      </a:lnTo>
                      <a:lnTo>
                        <a:pt x="40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50" y="19"/>
                      </a:lnTo>
                      <a:lnTo>
                        <a:pt x="52" y="20"/>
                      </a:lnTo>
                      <a:lnTo>
                        <a:pt x="55" y="20"/>
                      </a:lnTo>
                      <a:lnTo>
                        <a:pt x="59" y="24"/>
                      </a:lnTo>
                      <a:lnTo>
                        <a:pt x="63" y="25"/>
                      </a:lnTo>
                      <a:lnTo>
                        <a:pt x="64" y="25"/>
                      </a:lnTo>
                      <a:lnTo>
                        <a:pt x="70" y="28"/>
                      </a:lnTo>
                      <a:lnTo>
                        <a:pt x="75" y="31"/>
                      </a:lnTo>
                      <a:lnTo>
                        <a:pt x="79" y="32"/>
                      </a:lnTo>
                      <a:lnTo>
                        <a:pt x="82" y="35"/>
                      </a:lnTo>
                      <a:lnTo>
                        <a:pt x="93" y="37"/>
                      </a:lnTo>
                      <a:lnTo>
                        <a:pt x="98" y="42"/>
                      </a:lnTo>
                      <a:lnTo>
                        <a:pt x="98" y="43"/>
                      </a:lnTo>
                      <a:lnTo>
                        <a:pt x="100" y="43"/>
                      </a:lnTo>
                      <a:lnTo>
                        <a:pt x="104" y="46"/>
                      </a:lnTo>
                      <a:lnTo>
                        <a:pt x="108" y="46"/>
                      </a:lnTo>
                      <a:lnTo>
                        <a:pt x="112" y="46"/>
                      </a:lnTo>
                      <a:lnTo>
                        <a:pt x="116" y="47"/>
                      </a:lnTo>
                      <a:lnTo>
                        <a:pt x="121" y="50"/>
                      </a:lnTo>
                      <a:lnTo>
                        <a:pt x="120" y="51"/>
                      </a:lnTo>
                      <a:lnTo>
                        <a:pt x="124" y="52"/>
                      </a:lnTo>
                      <a:lnTo>
                        <a:pt x="128" y="55"/>
                      </a:lnTo>
                      <a:lnTo>
                        <a:pt x="133" y="58"/>
                      </a:lnTo>
                      <a:lnTo>
                        <a:pt x="140" y="60"/>
                      </a:lnTo>
                      <a:lnTo>
                        <a:pt x="144" y="62"/>
                      </a:lnTo>
                      <a:lnTo>
                        <a:pt x="152" y="59"/>
                      </a:lnTo>
                      <a:lnTo>
                        <a:pt x="155" y="59"/>
                      </a:lnTo>
                      <a:lnTo>
                        <a:pt x="158" y="59"/>
                      </a:lnTo>
                      <a:lnTo>
                        <a:pt x="162" y="59"/>
                      </a:lnTo>
                      <a:lnTo>
                        <a:pt x="166" y="62"/>
                      </a:lnTo>
                      <a:lnTo>
                        <a:pt x="171" y="66"/>
                      </a:lnTo>
                      <a:lnTo>
                        <a:pt x="174" y="67"/>
                      </a:lnTo>
                      <a:lnTo>
                        <a:pt x="187" y="69"/>
                      </a:lnTo>
                      <a:lnTo>
                        <a:pt x="197" y="70"/>
                      </a:lnTo>
                      <a:lnTo>
                        <a:pt x="202" y="74"/>
                      </a:lnTo>
                      <a:lnTo>
                        <a:pt x="202" y="75"/>
                      </a:lnTo>
                      <a:lnTo>
                        <a:pt x="202" y="77"/>
                      </a:lnTo>
                      <a:lnTo>
                        <a:pt x="205" y="79"/>
                      </a:lnTo>
                      <a:lnTo>
                        <a:pt x="213" y="79"/>
                      </a:lnTo>
                      <a:lnTo>
                        <a:pt x="214" y="81"/>
                      </a:lnTo>
                      <a:lnTo>
                        <a:pt x="220" y="82"/>
                      </a:lnTo>
                      <a:lnTo>
                        <a:pt x="226" y="82"/>
                      </a:lnTo>
                      <a:lnTo>
                        <a:pt x="232" y="81"/>
                      </a:lnTo>
                      <a:lnTo>
                        <a:pt x="235" y="78"/>
                      </a:lnTo>
                      <a:lnTo>
                        <a:pt x="236" y="75"/>
                      </a:lnTo>
                      <a:lnTo>
                        <a:pt x="237" y="75"/>
                      </a:lnTo>
                      <a:lnTo>
                        <a:pt x="240" y="75"/>
                      </a:lnTo>
                      <a:lnTo>
                        <a:pt x="243" y="77"/>
                      </a:lnTo>
                      <a:lnTo>
                        <a:pt x="245" y="77"/>
                      </a:lnTo>
                      <a:lnTo>
                        <a:pt x="247" y="77"/>
                      </a:lnTo>
                      <a:lnTo>
                        <a:pt x="248" y="79"/>
                      </a:lnTo>
                      <a:lnTo>
                        <a:pt x="252" y="81"/>
                      </a:lnTo>
                      <a:lnTo>
                        <a:pt x="256" y="81"/>
                      </a:lnTo>
                      <a:lnTo>
                        <a:pt x="258" y="83"/>
                      </a:lnTo>
                      <a:lnTo>
                        <a:pt x="279" y="89"/>
                      </a:lnTo>
                      <a:lnTo>
                        <a:pt x="279" y="90"/>
                      </a:lnTo>
                      <a:lnTo>
                        <a:pt x="284" y="93"/>
                      </a:lnTo>
                      <a:lnTo>
                        <a:pt x="287" y="94"/>
                      </a:lnTo>
                      <a:lnTo>
                        <a:pt x="291" y="96"/>
                      </a:lnTo>
                      <a:lnTo>
                        <a:pt x="303" y="98"/>
                      </a:lnTo>
                      <a:lnTo>
                        <a:pt x="306" y="101"/>
                      </a:lnTo>
                      <a:lnTo>
                        <a:pt x="314" y="102"/>
                      </a:lnTo>
                      <a:lnTo>
                        <a:pt x="316" y="105"/>
                      </a:lnTo>
                      <a:lnTo>
                        <a:pt x="322" y="105"/>
                      </a:lnTo>
                      <a:lnTo>
                        <a:pt x="334" y="108"/>
                      </a:lnTo>
                      <a:lnTo>
                        <a:pt x="338" y="109"/>
                      </a:lnTo>
                      <a:lnTo>
                        <a:pt x="341" y="109"/>
                      </a:lnTo>
                      <a:lnTo>
                        <a:pt x="341" y="110"/>
                      </a:lnTo>
                      <a:lnTo>
                        <a:pt x="338" y="113"/>
                      </a:lnTo>
                      <a:lnTo>
                        <a:pt x="341" y="116"/>
                      </a:lnTo>
                      <a:lnTo>
                        <a:pt x="340" y="117"/>
                      </a:lnTo>
                      <a:lnTo>
                        <a:pt x="337" y="117"/>
                      </a:lnTo>
                      <a:lnTo>
                        <a:pt x="337" y="114"/>
                      </a:lnTo>
                      <a:lnTo>
                        <a:pt x="336" y="113"/>
                      </a:lnTo>
                      <a:lnTo>
                        <a:pt x="334" y="113"/>
                      </a:lnTo>
                      <a:lnTo>
                        <a:pt x="333" y="113"/>
                      </a:lnTo>
                      <a:lnTo>
                        <a:pt x="333" y="114"/>
                      </a:lnTo>
                      <a:lnTo>
                        <a:pt x="336" y="114"/>
                      </a:lnTo>
                      <a:lnTo>
                        <a:pt x="336" y="116"/>
                      </a:lnTo>
                      <a:lnTo>
                        <a:pt x="334" y="119"/>
                      </a:lnTo>
                      <a:lnTo>
                        <a:pt x="336" y="120"/>
                      </a:lnTo>
                      <a:lnTo>
                        <a:pt x="336" y="121"/>
                      </a:lnTo>
                      <a:lnTo>
                        <a:pt x="340" y="121"/>
                      </a:lnTo>
                      <a:lnTo>
                        <a:pt x="340" y="123"/>
                      </a:lnTo>
                      <a:lnTo>
                        <a:pt x="356" y="127"/>
                      </a:lnTo>
                      <a:lnTo>
                        <a:pt x="367" y="132"/>
                      </a:lnTo>
                      <a:lnTo>
                        <a:pt x="371" y="131"/>
                      </a:lnTo>
                      <a:lnTo>
                        <a:pt x="371" y="135"/>
                      </a:lnTo>
                      <a:lnTo>
                        <a:pt x="375" y="136"/>
                      </a:lnTo>
                      <a:lnTo>
                        <a:pt x="380" y="137"/>
                      </a:lnTo>
                      <a:lnTo>
                        <a:pt x="386" y="139"/>
                      </a:lnTo>
                      <a:lnTo>
                        <a:pt x="394" y="139"/>
                      </a:lnTo>
                      <a:lnTo>
                        <a:pt x="397" y="139"/>
                      </a:lnTo>
                      <a:lnTo>
                        <a:pt x="398" y="141"/>
                      </a:lnTo>
                      <a:lnTo>
                        <a:pt x="403" y="141"/>
                      </a:lnTo>
                      <a:lnTo>
                        <a:pt x="410" y="141"/>
                      </a:lnTo>
                      <a:lnTo>
                        <a:pt x="411" y="141"/>
                      </a:lnTo>
                      <a:lnTo>
                        <a:pt x="415" y="144"/>
                      </a:lnTo>
                      <a:lnTo>
                        <a:pt x="421" y="144"/>
                      </a:lnTo>
                      <a:lnTo>
                        <a:pt x="425" y="146"/>
                      </a:lnTo>
                      <a:lnTo>
                        <a:pt x="429" y="147"/>
                      </a:lnTo>
                      <a:lnTo>
                        <a:pt x="448" y="146"/>
                      </a:lnTo>
                      <a:lnTo>
                        <a:pt x="452" y="146"/>
                      </a:lnTo>
                      <a:lnTo>
                        <a:pt x="453" y="146"/>
                      </a:lnTo>
                      <a:lnTo>
                        <a:pt x="455" y="147"/>
                      </a:lnTo>
                      <a:lnTo>
                        <a:pt x="457" y="150"/>
                      </a:lnTo>
                      <a:lnTo>
                        <a:pt x="467" y="150"/>
                      </a:lnTo>
                      <a:lnTo>
                        <a:pt x="476" y="150"/>
                      </a:lnTo>
                      <a:lnTo>
                        <a:pt x="482" y="150"/>
                      </a:lnTo>
                      <a:lnTo>
                        <a:pt x="486" y="150"/>
                      </a:lnTo>
                      <a:lnTo>
                        <a:pt x="491" y="150"/>
                      </a:lnTo>
                      <a:lnTo>
                        <a:pt x="494" y="150"/>
                      </a:lnTo>
                      <a:lnTo>
                        <a:pt x="498" y="150"/>
                      </a:lnTo>
                      <a:lnTo>
                        <a:pt x="499" y="151"/>
                      </a:lnTo>
                      <a:lnTo>
                        <a:pt x="500" y="151"/>
                      </a:lnTo>
                      <a:lnTo>
                        <a:pt x="503" y="150"/>
                      </a:lnTo>
                      <a:lnTo>
                        <a:pt x="503" y="151"/>
                      </a:lnTo>
                      <a:lnTo>
                        <a:pt x="504" y="152"/>
                      </a:lnTo>
                      <a:lnTo>
                        <a:pt x="504" y="154"/>
                      </a:lnTo>
                      <a:lnTo>
                        <a:pt x="510" y="154"/>
                      </a:lnTo>
                      <a:lnTo>
                        <a:pt x="519" y="154"/>
                      </a:lnTo>
                      <a:lnTo>
                        <a:pt x="529" y="151"/>
                      </a:lnTo>
                      <a:lnTo>
                        <a:pt x="533" y="150"/>
                      </a:lnTo>
                      <a:lnTo>
                        <a:pt x="536" y="150"/>
                      </a:lnTo>
                      <a:lnTo>
                        <a:pt x="540" y="152"/>
                      </a:lnTo>
                      <a:lnTo>
                        <a:pt x="553" y="154"/>
                      </a:lnTo>
                      <a:lnTo>
                        <a:pt x="563" y="152"/>
                      </a:lnTo>
                      <a:lnTo>
                        <a:pt x="571" y="154"/>
                      </a:lnTo>
                      <a:lnTo>
                        <a:pt x="579" y="150"/>
                      </a:lnTo>
                      <a:lnTo>
                        <a:pt x="585" y="148"/>
                      </a:lnTo>
                      <a:lnTo>
                        <a:pt x="592" y="148"/>
                      </a:lnTo>
                      <a:lnTo>
                        <a:pt x="596" y="150"/>
                      </a:lnTo>
                      <a:lnTo>
                        <a:pt x="598" y="150"/>
                      </a:lnTo>
                      <a:lnTo>
                        <a:pt x="600" y="150"/>
                      </a:lnTo>
                      <a:lnTo>
                        <a:pt x="600" y="147"/>
                      </a:lnTo>
                      <a:lnTo>
                        <a:pt x="603" y="147"/>
                      </a:lnTo>
                      <a:lnTo>
                        <a:pt x="607" y="146"/>
                      </a:lnTo>
                      <a:lnTo>
                        <a:pt x="607" y="148"/>
                      </a:lnTo>
                      <a:lnTo>
                        <a:pt x="606" y="148"/>
                      </a:lnTo>
                      <a:lnTo>
                        <a:pt x="608" y="150"/>
                      </a:lnTo>
                      <a:lnTo>
                        <a:pt x="612" y="151"/>
                      </a:lnTo>
                      <a:lnTo>
                        <a:pt x="621" y="148"/>
                      </a:lnTo>
                      <a:lnTo>
                        <a:pt x="622" y="147"/>
                      </a:lnTo>
                      <a:lnTo>
                        <a:pt x="622" y="146"/>
                      </a:lnTo>
                      <a:lnTo>
                        <a:pt x="619" y="144"/>
                      </a:lnTo>
                      <a:lnTo>
                        <a:pt x="622" y="144"/>
                      </a:lnTo>
                      <a:lnTo>
                        <a:pt x="625" y="144"/>
                      </a:lnTo>
                      <a:lnTo>
                        <a:pt x="625" y="147"/>
                      </a:lnTo>
                      <a:lnTo>
                        <a:pt x="631" y="146"/>
                      </a:lnTo>
                      <a:lnTo>
                        <a:pt x="634" y="147"/>
                      </a:lnTo>
                      <a:lnTo>
                        <a:pt x="637" y="147"/>
                      </a:lnTo>
                      <a:lnTo>
                        <a:pt x="642" y="147"/>
                      </a:lnTo>
                      <a:lnTo>
                        <a:pt x="648" y="148"/>
                      </a:lnTo>
                      <a:lnTo>
                        <a:pt x="652" y="150"/>
                      </a:lnTo>
                      <a:lnTo>
                        <a:pt x="656" y="151"/>
                      </a:lnTo>
                      <a:lnTo>
                        <a:pt x="657" y="152"/>
                      </a:lnTo>
                      <a:lnTo>
                        <a:pt x="661" y="152"/>
                      </a:lnTo>
                      <a:lnTo>
                        <a:pt x="662" y="154"/>
                      </a:lnTo>
                      <a:lnTo>
                        <a:pt x="665" y="155"/>
                      </a:lnTo>
                      <a:lnTo>
                        <a:pt x="666" y="155"/>
                      </a:lnTo>
                      <a:lnTo>
                        <a:pt x="668" y="155"/>
                      </a:lnTo>
                      <a:lnTo>
                        <a:pt x="669" y="156"/>
                      </a:lnTo>
                      <a:lnTo>
                        <a:pt x="671" y="158"/>
                      </a:lnTo>
                      <a:lnTo>
                        <a:pt x="669" y="159"/>
                      </a:lnTo>
                      <a:lnTo>
                        <a:pt x="666" y="160"/>
                      </a:lnTo>
                      <a:lnTo>
                        <a:pt x="668" y="162"/>
                      </a:lnTo>
                      <a:lnTo>
                        <a:pt x="673" y="163"/>
                      </a:lnTo>
                      <a:lnTo>
                        <a:pt x="676" y="164"/>
                      </a:lnTo>
                      <a:lnTo>
                        <a:pt x="684" y="166"/>
                      </a:lnTo>
                      <a:lnTo>
                        <a:pt x="689" y="166"/>
                      </a:lnTo>
                      <a:lnTo>
                        <a:pt x="691" y="166"/>
                      </a:lnTo>
                      <a:lnTo>
                        <a:pt x="696" y="166"/>
                      </a:lnTo>
                      <a:lnTo>
                        <a:pt x="700" y="167"/>
                      </a:lnTo>
                      <a:lnTo>
                        <a:pt x="712" y="164"/>
                      </a:lnTo>
                      <a:lnTo>
                        <a:pt x="714" y="164"/>
                      </a:lnTo>
                      <a:lnTo>
                        <a:pt x="716" y="162"/>
                      </a:lnTo>
                      <a:lnTo>
                        <a:pt x="720" y="160"/>
                      </a:lnTo>
                      <a:lnTo>
                        <a:pt x="723" y="159"/>
                      </a:lnTo>
                      <a:lnTo>
                        <a:pt x="725" y="156"/>
                      </a:lnTo>
                      <a:lnTo>
                        <a:pt x="729" y="156"/>
                      </a:lnTo>
                      <a:lnTo>
                        <a:pt x="733" y="156"/>
                      </a:lnTo>
                      <a:lnTo>
                        <a:pt x="739" y="158"/>
                      </a:lnTo>
                      <a:lnTo>
                        <a:pt x="745" y="160"/>
                      </a:lnTo>
                      <a:lnTo>
                        <a:pt x="749" y="166"/>
                      </a:lnTo>
                      <a:lnTo>
                        <a:pt x="751" y="168"/>
                      </a:lnTo>
                      <a:lnTo>
                        <a:pt x="760" y="170"/>
                      </a:lnTo>
                      <a:lnTo>
                        <a:pt x="769" y="168"/>
                      </a:lnTo>
                      <a:lnTo>
                        <a:pt x="783" y="168"/>
                      </a:lnTo>
                      <a:lnTo>
                        <a:pt x="789" y="167"/>
                      </a:lnTo>
                      <a:lnTo>
                        <a:pt x="795" y="164"/>
                      </a:lnTo>
                      <a:lnTo>
                        <a:pt x="800" y="163"/>
                      </a:lnTo>
                      <a:lnTo>
                        <a:pt x="808" y="163"/>
                      </a:lnTo>
                      <a:lnTo>
                        <a:pt x="819" y="162"/>
                      </a:lnTo>
                      <a:lnTo>
                        <a:pt x="822" y="162"/>
                      </a:lnTo>
                      <a:lnTo>
                        <a:pt x="832" y="163"/>
                      </a:lnTo>
                      <a:lnTo>
                        <a:pt x="837" y="164"/>
                      </a:lnTo>
                      <a:lnTo>
                        <a:pt x="838" y="164"/>
                      </a:lnTo>
                      <a:lnTo>
                        <a:pt x="834" y="166"/>
                      </a:lnTo>
                      <a:lnTo>
                        <a:pt x="832" y="164"/>
                      </a:lnTo>
                      <a:lnTo>
                        <a:pt x="828" y="164"/>
                      </a:lnTo>
                      <a:lnTo>
                        <a:pt x="824" y="164"/>
                      </a:lnTo>
                      <a:lnTo>
                        <a:pt x="823" y="164"/>
                      </a:lnTo>
                      <a:lnTo>
                        <a:pt x="818" y="163"/>
                      </a:lnTo>
                      <a:lnTo>
                        <a:pt x="811" y="164"/>
                      </a:lnTo>
                      <a:lnTo>
                        <a:pt x="804" y="166"/>
                      </a:lnTo>
                      <a:lnTo>
                        <a:pt x="796" y="167"/>
                      </a:lnTo>
                      <a:lnTo>
                        <a:pt x="799" y="171"/>
                      </a:lnTo>
                      <a:lnTo>
                        <a:pt x="801" y="173"/>
                      </a:lnTo>
                      <a:lnTo>
                        <a:pt x="805" y="174"/>
                      </a:lnTo>
                      <a:lnTo>
                        <a:pt x="812" y="177"/>
                      </a:lnTo>
                      <a:lnTo>
                        <a:pt x="820" y="178"/>
                      </a:lnTo>
                      <a:lnTo>
                        <a:pt x="823" y="178"/>
                      </a:lnTo>
                      <a:lnTo>
                        <a:pt x="826" y="179"/>
                      </a:lnTo>
                      <a:lnTo>
                        <a:pt x="830" y="181"/>
                      </a:lnTo>
                      <a:lnTo>
                        <a:pt x="838" y="182"/>
                      </a:lnTo>
                      <a:lnTo>
                        <a:pt x="847" y="182"/>
                      </a:lnTo>
                      <a:lnTo>
                        <a:pt x="853" y="182"/>
                      </a:lnTo>
                      <a:lnTo>
                        <a:pt x="857" y="182"/>
                      </a:lnTo>
                      <a:lnTo>
                        <a:pt x="866" y="179"/>
                      </a:lnTo>
                      <a:lnTo>
                        <a:pt x="876" y="179"/>
                      </a:lnTo>
                      <a:lnTo>
                        <a:pt x="880" y="181"/>
                      </a:lnTo>
                      <a:lnTo>
                        <a:pt x="886" y="182"/>
                      </a:lnTo>
                      <a:lnTo>
                        <a:pt x="893" y="182"/>
                      </a:lnTo>
                      <a:lnTo>
                        <a:pt x="900" y="182"/>
                      </a:lnTo>
                      <a:lnTo>
                        <a:pt x="908" y="181"/>
                      </a:lnTo>
                      <a:lnTo>
                        <a:pt x="919" y="177"/>
                      </a:lnTo>
                      <a:lnTo>
                        <a:pt x="920" y="178"/>
                      </a:lnTo>
                      <a:lnTo>
                        <a:pt x="922" y="179"/>
                      </a:lnTo>
                      <a:lnTo>
                        <a:pt x="926" y="179"/>
                      </a:lnTo>
                      <a:lnTo>
                        <a:pt x="931" y="179"/>
                      </a:lnTo>
                      <a:lnTo>
                        <a:pt x="934" y="181"/>
                      </a:lnTo>
                      <a:lnTo>
                        <a:pt x="935" y="181"/>
                      </a:lnTo>
                      <a:lnTo>
                        <a:pt x="942" y="181"/>
                      </a:lnTo>
                      <a:lnTo>
                        <a:pt x="946" y="182"/>
                      </a:lnTo>
                      <a:lnTo>
                        <a:pt x="953" y="179"/>
                      </a:lnTo>
                      <a:lnTo>
                        <a:pt x="963" y="175"/>
                      </a:lnTo>
                      <a:lnTo>
                        <a:pt x="970" y="173"/>
                      </a:lnTo>
                      <a:lnTo>
                        <a:pt x="974" y="168"/>
                      </a:lnTo>
                      <a:lnTo>
                        <a:pt x="978" y="167"/>
                      </a:lnTo>
                      <a:lnTo>
                        <a:pt x="981" y="166"/>
                      </a:lnTo>
                      <a:lnTo>
                        <a:pt x="982" y="164"/>
                      </a:lnTo>
                      <a:lnTo>
                        <a:pt x="985" y="162"/>
                      </a:lnTo>
                      <a:lnTo>
                        <a:pt x="988" y="160"/>
                      </a:lnTo>
                      <a:lnTo>
                        <a:pt x="990" y="158"/>
                      </a:lnTo>
                      <a:lnTo>
                        <a:pt x="996" y="154"/>
                      </a:lnTo>
                      <a:lnTo>
                        <a:pt x="998" y="151"/>
                      </a:lnTo>
                      <a:lnTo>
                        <a:pt x="1004" y="146"/>
                      </a:lnTo>
                      <a:lnTo>
                        <a:pt x="1012" y="140"/>
                      </a:lnTo>
                      <a:lnTo>
                        <a:pt x="1017" y="137"/>
                      </a:lnTo>
                      <a:lnTo>
                        <a:pt x="1023" y="137"/>
                      </a:lnTo>
                      <a:lnTo>
                        <a:pt x="1027" y="137"/>
                      </a:lnTo>
                      <a:lnTo>
                        <a:pt x="1032" y="136"/>
                      </a:lnTo>
                      <a:lnTo>
                        <a:pt x="1036" y="135"/>
                      </a:lnTo>
                      <a:lnTo>
                        <a:pt x="1039" y="133"/>
                      </a:lnTo>
                      <a:lnTo>
                        <a:pt x="1043" y="132"/>
                      </a:lnTo>
                      <a:lnTo>
                        <a:pt x="1047" y="131"/>
                      </a:lnTo>
                      <a:lnTo>
                        <a:pt x="1050" y="131"/>
                      </a:lnTo>
                      <a:lnTo>
                        <a:pt x="1051" y="132"/>
                      </a:lnTo>
                      <a:lnTo>
                        <a:pt x="1050" y="133"/>
                      </a:lnTo>
                      <a:lnTo>
                        <a:pt x="1047" y="135"/>
                      </a:lnTo>
                      <a:lnTo>
                        <a:pt x="1046" y="135"/>
                      </a:lnTo>
                      <a:lnTo>
                        <a:pt x="1042" y="135"/>
                      </a:lnTo>
                      <a:lnTo>
                        <a:pt x="1038" y="136"/>
                      </a:lnTo>
                      <a:lnTo>
                        <a:pt x="1036" y="136"/>
                      </a:lnTo>
                      <a:lnTo>
                        <a:pt x="1034" y="137"/>
                      </a:lnTo>
                      <a:lnTo>
                        <a:pt x="1028" y="139"/>
                      </a:lnTo>
                      <a:lnTo>
                        <a:pt x="1023" y="147"/>
                      </a:lnTo>
                      <a:lnTo>
                        <a:pt x="1023" y="150"/>
                      </a:lnTo>
                      <a:lnTo>
                        <a:pt x="1021" y="151"/>
                      </a:lnTo>
                      <a:lnTo>
                        <a:pt x="1020" y="151"/>
                      </a:lnTo>
                      <a:lnTo>
                        <a:pt x="1019" y="151"/>
                      </a:lnTo>
                      <a:lnTo>
                        <a:pt x="1020" y="150"/>
                      </a:lnTo>
                      <a:lnTo>
                        <a:pt x="1020" y="147"/>
                      </a:lnTo>
                      <a:lnTo>
                        <a:pt x="1021" y="146"/>
                      </a:lnTo>
                      <a:lnTo>
                        <a:pt x="1021" y="144"/>
                      </a:lnTo>
                      <a:lnTo>
                        <a:pt x="1020" y="143"/>
                      </a:lnTo>
                      <a:lnTo>
                        <a:pt x="1020" y="140"/>
                      </a:lnTo>
                      <a:lnTo>
                        <a:pt x="1020" y="139"/>
                      </a:lnTo>
                      <a:lnTo>
                        <a:pt x="1017" y="140"/>
                      </a:lnTo>
                      <a:lnTo>
                        <a:pt x="1009" y="144"/>
                      </a:lnTo>
                      <a:lnTo>
                        <a:pt x="1005" y="150"/>
                      </a:lnTo>
                      <a:lnTo>
                        <a:pt x="1001" y="151"/>
                      </a:lnTo>
                      <a:lnTo>
                        <a:pt x="997" y="155"/>
                      </a:lnTo>
                      <a:lnTo>
                        <a:pt x="994" y="156"/>
                      </a:lnTo>
                      <a:lnTo>
                        <a:pt x="992" y="159"/>
                      </a:lnTo>
                      <a:lnTo>
                        <a:pt x="993" y="159"/>
                      </a:lnTo>
                      <a:lnTo>
                        <a:pt x="996" y="159"/>
                      </a:lnTo>
                      <a:lnTo>
                        <a:pt x="1003" y="158"/>
                      </a:lnTo>
                      <a:lnTo>
                        <a:pt x="1009" y="156"/>
                      </a:lnTo>
                      <a:lnTo>
                        <a:pt x="1015" y="156"/>
                      </a:lnTo>
                      <a:lnTo>
                        <a:pt x="1015" y="155"/>
                      </a:lnTo>
                      <a:lnTo>
                        <a:pt x="1016" y="155"/>
                      </a:lnTo>
                      <a:lnTo>
                        <a:pt x="1019" y="155"/>
                      </a:lnTo>
                      <a:lnTo>
                        <a:pt x="1023" y="155"/>
                      </a:lnTo>
                      <a:lnTo>
                        <a:pt x="1024" y="156"/>
                      </a:lnTo>
                      <a:lnTo>
                        <a:pt x="1027" y="155"/>
                      </a:lnTo>
                      <a:lnTo>
                        <a:pt x="1028" y="156"/>
                      </a:lnTo>
                      <a:lnTo>
                        <a:pt x="1032" y="156"/>
                      </a:lnTo>
                      <a:lnTo>
                        <a:pt x="1034" y="158"/>
                      </a:lnTo>
                      <a:lnTo>
                        <a:pt x="1036" y="156"/>
                      </a:lnTo>
                      <a:lnTo>
                        <a:pt x="1036" y="155"/>
                      </a:lnTo>
                      <a:lnTo>
                        <a:pt x="1038" y="155"/>
                      </a:lnTo>
                      <a:lnTo>
                        <a:pt x="1039" y="156"/>
                      </a:lnTo>
                      <a:lnTo>
                        <a:pt x="1044" y="159"/>
                      </a:lnTo>
                      <a:lnTo>
                        <a:pt x="1051" y="164"/>
                      </a:lnTo>
                      <a:lnTo>
                        <a:pt x="1059" y="170"/>
                      </a:lnTo>
                      <a:lnTo>
                        <a:pt x="1063" y="173"/>
                      </a:lnTo>
                      <a:lnTo>
                        <a:pt x="1067" y="174"/>
                      </a:lnTo>
                      <a:lnTo>
                        <a:pt x="1070" y="175"/>
                      </a:lnTo>
                      <a:lnTo>
                        <a:pt x="1073" y="175"/>
                      </a:lnTo>
                      <a:lnTo>
                        <a:pt x="1075" y="177"/>
                      </a:lnTo>
                      <a:lnTo>
                        <a:pt x="1079" y="181"/>
                      </a:lnTo>
                      <a:lnTo>
                        <a:pt x="1082" y="185"/>
                      </a:lnTo>
                      <a:lnTo>
                        <a:pt x="1085" y="186"/>
                      </a:lnTo>
                      <a:lnTo>
                        <a:pt x="1089" y="191"/>
                      </a:lnTo>
                      <a:lnTo>
                        <a:pt x="1092" y="197"/>
                      </a:lnTo>
                      <a:lnTo>
                        <a:pt x="1093" y="201"/>
                      </a:lnTo>
                      <a:lnTo>
                        <a:pt x="1094" y="202"/>
                      </a:lnTo>
                      <a:lnTo>
                        <a:pt x="1093" y="202"/>
                      </a:lnTo>
                      <a:lnTo>
                        <a:pt x="1093" y="204"/>
                      </a:lnTo>
                      <a:lnTo>
                        <a:pt x="1092" y="204"/>
                      </a:lnTo>
                      <a:lnTo>
                        <a:pt x="1092" y="202"/>
                      </a:lnTo>
                      <a:lnTo>
                        <a:pt x="1092" y="201"/>
                      </a:lnTo>
                      <a:lnTo>
                        <a:pt x="1092" y="200"/>
                      </a:lnTo>
                      <a:lnTo>
                        <a:pt x="1090" y="198"/>
                      </a:lnTo>
                      <a:lnTo>
                        <a:pt x="1089" y="200"/>
                      </a:lnTo>
                      <a:lnTo>
                        <a:pt x="1089" y="202"/>
                      </a:lnTo>
                      <a:lnTo>
                        <a:pt x="1086" y="204"/>
                      </a:lnTo>
                      <a:lnTo>
                        <a:pt x="1086" y="205"/>
                      </a:lnTo>
                      <a:lnTo>
                        <a:pt x="1088" y="205"/>
                      </a:lnTo>
                      <a:lnTo>
                        <a:pt x="1089" y="204"/>
                      </a:lnTo>
                      <a:lnTo>
                        <a:pt x="1090" y="205"/>
                      </a:lnTo>
                      <a:lnTo>
                        <a:pt x="1092" y="210"/>
                      </a:lnTo>
                      <a:lnTo>
                        <a:pt x="1092" y="212"/>
                      </a:lnTo>
                      <a:lnTo>
                        <a:pt x="1093" y="214"/>
                      </a:lnTo>
                      <a:lnTo>
                        <a:pt x="1093" y="218"/>
                      </a:lnTo>
                      <a:lnTo>
                        <a:pt x="1093" y="220"/>
                      </a:lnTo>
                      <a:lnTo>
                        <a:pt x="1092" y="221"/>
                      </a:lnTo>
                      <a:lnTo>
                        <a:pt x="1092" y="222"/>
                      </a:lnTo>
                      <a:lnTo>
                        <a:pt x="1098" y="227"/>
                      </a:lnTo>
                      <a:lnTo>
                        <a:pt x="1108" y="233"/>
                      </a:lnTo>
                      <a:lnTo>
                        <a:pt x="1111" y="237"/>
                      </a:lnTo>
                      <a:lnTo>
                        <a:pt x="1111" y="239"/>
                      </a:lnTo>
                      <a:lnTo>
                        <a:pt x="1113" y="241"/>
                      </a:lnTo>
                      <a:lnTo>
                        <a:pt x="1116" y="244"/>
                      </a:lnTo>
                      <a:lnTo>
                        <a:pt x="1119" y="244"/>
                      </a:lnTo>
                      <a:lnTo>
                        <a:pt x="1121" y="244"/>
                      </a:lnTo>
                      <a:lnTo>
                        <a:pt x="1123" y="244"/>
                      </a:lnTo>
                      <a:lnTo>
                        <a:pt x="1125" y="241"/>
                      </a:lnTo>
                      <a:lnTo>
                        <a:pt x="1124" y="237"/>
                      </a:lnTo>
                      <a:lnTo>
                        <a:pt x="1121" y="232"/>
                      </a:lnTo>
                      <a:lnTo>
                        <a:pt x="1121" y="231"/>
                      </a:lnTo>
                      <a:lnTo>
                        <a:pt x="1119" y="228"/>
                      </a:lnTo>
                      <a:lnTo>
                        <a:pt x="1116" y="227"/>
                      </a:lnTo>
                      <a:lnTo>
                        <a:pt x="1116" y="225"/>
                      </a:lnTo>
                      <a:lnTo>
                        <a:pt x="1116" y="222"/>
                      </a:lnTo>
                      <a:lnTo>
                        <a:pt x="1119" y="218"/>
                      </a:lnTo>
                      <a:lnTo>
                        <a:pt x="1120" y="217"/>
                      </a:lnTo>
                      <a:lnTo>
                        <a:pt x="1119" y="216"/>
                      </a:lnTo>
                      <a:lnTo>
                        <a:pt x="1117" y="213"/>
                      </a:lnTo>
                      <a:lnTo>
                        <a:pt x="1113" y="210"/>
                      </a:lnTo>
                      <a:lnTo>
                        <a:pt x="1109" y="208"/>
                      </a:lnTo>
                      <a:lnTo>
                        <a:pt x="1108" y="208"/>
                      </a:lnTo>
                      <a:lnTo>
                        <a:pt x="1106" y="206"/>
                      </a:lnTo>
                      <a:lnTo>
                        <a:pt x="1109" y="206"/>
                      </a:lnTo>
                      <a:lnTo>
                        <a:pt x="1108" y="205"/>
                      </a:lnTo>
                      <a:lnTo>
                        <a:pt x="1102" y="206"/>
                      </a:lnTo>
                      <a:lnTo>
                        <a:pt x="1098" y="206"/>
                      </a:lnTo>
                      <a:lnTo>
                        <a:pt x="1096" y="206"/>
                      </a:lnTo>
                      <a:lnTo>
                        <a:pt x="1096" y="205"/>
                      </a:lnTo>
                      <a:lnTo>
                        <a:pt x="1102" y="204"/>
                      </a:lnTo>
                      <a:lnTo>
                        <a:pt x="1111" y="202"/>
                      </a:lnTo>
                      <a:lnTo>
                        <a:pt x="1113" y="201"/>
                      </a:lnTo>
                      <a:lnTo>
                        <a:pt x="1119" y="198"/>
                      </a:lnTo>
                      <a:lnTo>
                        <a:pt x="1123" y="198"/>
                      </a:lnTo>
                      <a:lnTo>
                        <a:pt x="1129" y="197"/>
                      </a:lnTo>
                      <a:lnTo>
                        <a:pt x="1133" y="194"/>
                      </a:lnTo>
                      <a:lnTo>
                        <a:pt x="1160" y="193"/>
                      </a:lnTo>
                      <a:lnTo>
                        <a:pt x="1163" y="194"/>
                      </a:lnTo>
                      <a:lnTo>
                        <a:pt x="1170" y="194"/>
                      </a:lnTo>
                      <a:lnTo>
                        <a:pt x="1177" y="194"/>
                      </a:lnTo>
                      <a:lnTo>
                        <a:pt x="1182" y="195"/>
                      </a:lnTo>
                      <a:lnTo>
                        <a:pt x="1181" y="197"/>
                      </a:lnTo>
                      <a:lnTo>
                        <a:pt x="1178" y="201"/>
                      </a:lnTo>
                      <a:lnTo>
                        <a:pt x="1174" y="212"/>
                      </a:lnTo>
                      <a:lnTo>
                        <a:pt x="1174" y="214"/>
                      </a:lnTo>
                      <a:lnTo>
                        <a:pt x="1174" y="216"/>
                      </a:lnTo>
                      <a:lnTo>
                        <a:pt x="1178" y="220"/>
                      </a:lnTo>
                      <a:lnTo>
                        <a:pt x="1181" y="221"/>
                      </a:lnTo>
                      <a:lnTo>
                        <a:pt x="1196" y="225"/>
                      </a:lnTo>
                      <a:lnTo>
                        <a:pt x="1202" y="228"/>
                      </a:lnTo>
                      <a:lnTo>
                        <a:pt x="1208" y="229"/>
                      </a:lnTo>
                      <a:lnTo>
                        <a:pt x="1212" y="229"/>
                      </a:lnTo>
                      <a:lnTo>
                        <a:pt x="1212" y="231"/>
                      </a:lnTo>
                      <a:lnTo>
                        <a:pt x="1213" y="232"/>
                      </a:lnTo>
                      <a:lnTo>
                        <a:pt x="1213" y="235"/>
                      </a:lnTo>
                      <a:lnTo>
                        <a:pt x="1216" y="236"/>
                      </a:lnTo>
                      <a:lnTo>
                        <a:pt x="1220" y="244"/>
                      </a:lnTo>
                      <a:lnTo>
                        <a:pt x="1223" y="248"/>
                      </a:lnTo>
                      <a:lnTo>
                        <a:pt x="1223" y="252"/>
                      </a:lnTo>
                      <a:lnTo>
                        <a:pt x="1221" y="256"/>
                      </a:lnTo>
                      <a:lnTo>
                        <a:pt x="1219" y="260"/>
                      </a:lnTo>
                      <a:lnTo>
                        <a:pt x="1214" y="263"/>
                      </a:lnTo>
                      <a:lnTo>
                        <a:pt x="1210" y="266"/>
                      </a:lnTo>
                      <a:lnTo>
                        <a:pt x="1206" y="267"/>
                      </a:lnTo>
                      <a:lnTo>
                        <a:pt x="1205" y="268"/>
                      </a:lnTo>
                      <a:lnTo>
                        <a:pt x="1206" y="270"/>
                      </a:lnTo>
                      <a:lnTo>
                        <a:pt x="1209" y="270"/>
                      </a:lnTo>
                      <a:lnTo>
                        <a:pt x="1214" y="267"/>
                      </a:lnTo>
                      <a:lnTo>
                        <a:pt x="1225" y="267"/>
                      </a:lnTo>
                      <a:lnTo>
                        <a:pt x="1231" y="264"/>
                      </a:lnTo>
                      <a:lnTo>
                        <a:pt x="1233" y="262"/>
                      </a:lnTo>
                      <a:lnTo>
                        <a:pt x="1239" y="256"/>
                      </a:lnTo>
                      <a:lnTo>
                        <a:pt x="1240" y="251"/>
                      </a:lnTo>
                      <a:lnTo>
                        <a:pt x="1243" y="243"/>
                      </a:lnTo>
                      <a:lnTo>
                        <a:pt x="1244" y="233"/>
                      </a:lnTo>
                      <a:lnTo>
                        <a:pt x="1244" y="229"/>
                      </a:lnTo>
                      <a:lnTo>
                        <a:pt x="1243" y="228"/>
                      </a:lnTo>
                      <a:lnTo>
                        <a:pt x="1237" y="227"/>
                      </a:lnTo>
                      <a:lnTo>
                        <a:pt x="1232" y="224"/>
                      </a:lnTo>
                      <a:lnTo>
                        <a:pt x="1228" y="221"/>
                      </a:lnTo>
                      <a:lnTo>
                        <a:pt x="1221" y="216"/>
                      </a:lnTo>
                      <a:lnTo>
                        <a:pt x="1206" y="208"/>
                      </a:lnTo>
                      <a:lnTo>
                        <a:pt x="1204" y="208"/>
                      </a:lnTo>
                      <a:lnTo>
                        <a:pt x="1201" y="209"/>
                      </a:lnTo>
                      <a:lnTo>
                        <a:pt x="1200" y="208"/>
                      </a:lnTo>
                      <a:lnTo>
                        <a:pt x="1204" y="205"/>
                      </a:lnTo>
                      <a:lnTo>
                        <a:pt x="1206" y="201"/>
                      </a:lnTo>
                      <a:lnTo>
                        <a:pt x="1209" y="197"/>
                      </a:lnTo>
                      <a:lnTo>
                        <a:pt x="1209" y="194"/>
                      </a:lnTo>
                      <a:lnTo>
                        <a:pt x="1206" y="191"/>
                      </a:lnTo>
                      <a:lnTo>
                        <a:pt x="1205" y="190"/>
                      </a:lnTo>
                      <a:lnTo>
                        <a:pt x="1204" y="189"/>
                      </a:lnTo>
                      <a:lnTo>
                        <a:pt x="1204" y="187"/>
                      </a:lnTo>
                      <a:lnTo>
                        <a:pt x="1219" y="179"/>
                      </a:lnTo>
                      <a:lnTo>
                        <a:pt x="1227" y="175"/>
                      </a:lnTo>
                      <a:lnTo>
                        <a:pt x="1228" y="174"/>
                      </a:lnTo>
                      <a:lnTo>
                        <a:pt x="1228" y="173"/>
                      </a:lnTo>
                      <a:lnTo>
                        <a:pt x="1233" y="170"/>
                      </a:lnTo>
                      <a:lnTo>
                        <a:pt x="1235" y="168"/>
                      </a:lnTo>
                      <a:lnTo>
                        <a:pt x="1236" y="167"/>
                      </a:lnTo>
                      <a:lnTo>
                        <a:pt x="1237" y="166"/>
                      </a:lnTo>
                      <a:lnTo>
                        <a:pt x="1241" y="166"/>
                      </a:lnTo>
                      <a:lnTo>
                        <a:pt x="1241" y="167"/>
                      </a:lnTo>
                      <a:lnTo>
                        <a:pt x="1250" y="166"/>
                      </a:lnTo>
                      <a:lnTo>
                        <a:pt x="1255" y="164"/>
                      </a:lnTo>
                      <a:lnTo>
                        <a:pt x="1275" y="162"/>
                      </a:lnTo>
                      <a:lnTo>
                        <a:pt x="1281" y="162"/>
                      </a:lnTo>
                      <a:lnTo>
                        <a:pt x="1285" y="160"/>
                      </a:lnTo>
                      <a:lnTo>
                        <a:pt x="1290" y="162"/>
                      </a:lnTo>
                      <a:lnTo>
                        <a:pt x="1293" y="162"/>
                      </a:lnTo>
                      <a:lnTo>
                        <a:pt x="1294" y="160"/>
                      </a:lnTo>
                      <a:lnTo>
                        <a:pt x="1295" y="160"/>
                      </a:lnTo>
                      <a:lnTo>
                        <a:pt x="1294" y="163"/>
                      </a:lnTo>
                      <a:lnTo>
                        <a:pt x="1291" y="166"/>
                      </a:lnTo>
                      <a:lnTo>
                        <a:pt x="1291" y="167"/>
                      </a:lnTo>
                      <a:lnTo>
                        <a:pt x="1291" y="170"/>
                      </a:lnTo>
                      <a:lnTo>
                        <a:pt x="1294" y="173"/>
                      </a:lnTo>
                      <a:lnTo>
                        <a:pt x="1301" y="178"/>
                      </a:lnTo>
                      <a:lnTo>
                        <a:pt x="1301" y="181"/>
                      </a:lnTo>
                      <a:lnTo>
                        <a:pt x="1297" y="182"/>
                      </a:lnTo>
                      <a:lnTo>
                        <a:pt x="1286" y="186"/>
                      </a:lnTo>
                      <a:lnTo>
                        <a:pt x="1274" y="190"/>
                      </a:lnTo>
                      <a:lnTo>
                        <a:pt x="1271" y="193"/>
                      </a:lnTo>
                      <a:lnTo>
                        <a:pt x="1270" y="193"/>
                      </a:lnTo>
                      <a:lnTo>
                        <a:pt x="1271" y="194"/>
                      </a:lnTo>
                      <a:lnTo>
                        <a:pt x="1270" y="197"/>
                      </a:lnTo>
                      <a:lnTo>
                        <a:pt x="1266" y="198"/>
                      </a:lnTo>
                      <a:lnTo>
                        <a:pt x="1264" y="198"/>
                      </a:lnTo>
                      <a:lnTo>
                        <a:pt x="1264" y="201"/>
                      </a:lnTo>
                      <a:lnTo>
                        <a:pt x="1264" y="202"/>
                      </a:lnTo>
                      <a:lnTo>
                        <a:pt x="1271" y="205"/>
                      </a:lnTo>
                      <a:lnTo>
                        <a:pt x="1275" y="210"/>
                      </a:lnTo>
                      <a:lnTo>
                        <a:pt x="1275" y="214"/>
                      </a:lnTo>
                      <a:lnTo>
                        <a:pt x="1281" y="217"/>
                      </a:lnTo>
                      <a:lnTo>
                        <a:pt x="1285" y="220"/>
                      </a:lnTo>
                      <a:lnTo>
                        <a:pt x="1289" y="222"/>
                      </a:lnTo>
                      <a:lnTo>
                        <a:pt x="1287" y="224"/>
                      </a:lnTo>
                      <a:lnTo>
                        <a:pt x="1286" y="227"/>
                      </a:lnTo>
                      <a:lnTo>
                        <a:pt x="1286" y="228"/>
                      </a:lnTo>
                      <a:lnTo>
                        <a:pt x="1289" y="231"/>
                      </a:lnTo>
                      <a:lnTo>
                        <a:pt x="1290" y="233"/>
                      </a:lnTo>
                      <a:lnTo>
                        <a:pt x="1291" y="235"/>
                      </a:lnTo>
                      <a:lnTo>
                        <a:pt x="1295" y="236"/>
                      </a:lnTo>
                      <a:lnTo>
                        <a:pt x="1298" y="239"/>
                      </a:lnTo>
                      <a:lnTo>
                        <a:pt x="1299" y="241"/>
                      </a:lnTo>
                      <a:lnTo>
                        <a:pt x="1298" y="243"/>
                      </a:lnTo>
                      <a:lnTo>
                        <a:pt x="1299" y="244"/>
                      </a:lnTo>
                      <a:lnTo>
                        <a:pt x="1301" y="244"/>
                      </a:lnTo>
                      <a:lnTo>
                        <a:pt x="1302" y="243"/>
                      </a:lnTo>
                      <a:lnTo>
                        <a:pt x="1304" y="243"/>
                      </a:lnTo>
                      <a:lnTo>
                        <a:pt x="1304" y="241"/>
                      </a:lnTo>
                      <a:lnTo>
                        <a:pt x="1309" y="241"/>
                      </a:lnTo>
                      <a:lnTo>
                        <a:pt x="1313" y="241"/>
                      </a:lnTo>
                      <a:lnTo>
                        <a:pt x="1314" y="244"/>
                      </a:lnTo>
                      <a:lnTo>
                        <a:pt x="1313" y="244"/>
                      </a:lnTo>
                      <a:lnTo>
                        <a:pt x="1312" y="245"/>
                      </a:lnTo>
                      <a:lnTo>
                        <a:pt x="1312" y="247"/>
                      </a:lnTo>
                      <a:lnTo>
                        <a:pt x="1313" y="247"/>
                      </a:lnTo>
                      <a:lnTo>
                        <a:pt x="1314" y="247"/>
                      </a:lnTo>
                      <a:lnTo>
                        <a:pt x="1316" y="247"/>
                      </a:lnTo>
                      <a:lnTo>
                        <a:pt x="1314" y="249"/>
                      </a:lnTo>
                      <a:lnTo>
                        <a:pt x="1313" y="251"/>
                      </a:lnTo>
                      <a:lnTo>
                        <a:pt x="1316" y="251"/>
                      </a:lnTo>
                      <a:lnTo>
                        <a:pt x="1316" y="254"/>
                      </a:lnTo>
                      <a:lnTo>
                        <a:pt x="1322" y="262"/>
                      </a:lnTo>
                      <a:lnTo>
                        <a:pt x="1321" y="266"/>
                      </a:lnTo>
                      <a:lnTo>
                        <a:pt x="1321" y="268"/>
                      </a:lnTo>
                      <a:lnTo>
                        <a:pt x="1322" y="270"/>
                      </a:lnTo>
                      <a:lnTo>
                        <a:pt x="1324" y="272"/>
                      </a:lnTo>
                      <a:lnTo>
                        <a:pt x="1324" y="274"/>
                      </a:lnTo>
                      <a:lnTo>
                        <a:pt x="1326" y="274"/>
                      </a:lnTo>
                      <a:lnTo>
                        <a:pt x="1328" y="275"/>
                      </a:lnTo>
                      <a:lnTo>
                        <a:pt x="1328" y="277"/>
                      </a:lnTo>
                      <a:lnTo>
                        <a:pt x="1329" y="277"/>
                      </a:lnTo>
                      <a:lnTo>
                        <a:pt x="1332" y="281"/>
                      </a:lnTo>
                      <a:lnTo>
                        <a:pt x="1333" y="282"/>
                      </a:lnTo>
                      <a:lnTo>
                        <a:pt x="1336" y="282"/>
                      </a:lnTo>
                      <a:lnTo>
                        <a:pt x="1339" y="282"/>
                      </a:lnTo>
                      <a:lnTo>
                        <a:pt x="1343" y="283"/>
                      </a:lnTo>
                      <a:lnTo>
                        <a:pt x="1345" y="283"/>
                      </a:lnTo>
                      <a:lnTo>
                        <a:pt x="1348" y="283"/>
                      </a:lnTo>
                      <a:lnTo>
                        <a:pt x="1349" y="283"/>
                      </a:lnTo>
                      <a:lnTo>
                        <a:pt x="1351" y="287"/>
                      </a:lnTo>
                      <a:lnTo>
                        <a:pt x="1352" y="289"/>
                      </a:lnTo>
                      <a:lnTo>
                        <a:pt x="1351" y="289"/>
                      </a:lnTo>
                      <a:lnTo>
                        <a:pt x="1347" y="290"/>
                      </a:lnTo>
                      <a:lnTo>
                        <a:pt x="1344" y="291"/>
                      </a:lnTo>
                      <a:lnTo>
                        <a:pt x="1344" y="293"/>
                      </a:lnTo>
                      <a:lnTo>
                        <a:pt x="1340" y="293"/>
                      </a:lnTo>
                      <a:lnTo>
                        <a:pt x="1340" y="294"/>
                      </a:lnTo>
                      <a:lnTo>
                        <a:pt x="1341" y="295"/>
                      </a:lnTo>
                      <a:lnTo>
                        <a:pt x="1341" y="297"/>
                      </a:lnTo>
                      <a:lnTo>
                        <a:pt x="1341" y="298"/>
                      </a:lnTo>
                      <a:lnTo>
                        <a:pt x="1343" y="298"/>
                      </a:lnTo>
                      <a:lnTo>
                        <a:pt x="1344" y="299"/>
                      </a:lnTo>
                      <a:lnTo>
                        <a:pt x="1345" y="298"/>
                      </a:lnTo>
                      <a:lnTo>
                        <a:pt x="1347" y="295"/>
                      </a:lnTo>
                      <a:lnTo>
                        <a:pt x="1347" y="293"/>
                      </a:lnTo>
                      <a:lnTo>
                        <a:pt x="1348" y="291"/>
                      </a:lnTo>
                      <a:lnTo>
                        <a:pt x="1349" y="291"/>
                      </a:lnTo>
                      <a:lnTo>
                        <a:pt x="1351" y="291"/>
                      </a:lnTo>
                      <a:lnTo>
                        <a:pt x="1351" y="294"/>
                      </a:lnTo>
                      <a:lnTo>
                        <a:pt x="1348" y="298"/>
                      </a:lnTo>
                      <a:lnTo>
                        <a:pt x="1347" y="301"/>
                      </a:lnTo>
                      <a:lnTo>
                        <a:pt x="1347" y="304"/>
                      </a:lnTo>
                      <a:lnTo>
                        <a:pt x="1345" y="305"/>
                      </a:lnTo>
                      <a:lnTo>
                        <a:pt x="1349" y="309"/>
                      </a:lnTo>
                      <a:lnTo>
                        <a:pt x="1349" y="314"/>
                      </a:lnTo>
                      <a:lnTo>
                        <a:pt x="1349" y="320"/>
                      </a:lnTo>
                      <a:lnTo>
                        <a:pt x="1349" y="322"/>
                      </a:lnTo>
                      <a:lnTo>
                        <a:pt x="1351" y="322"/>
                      </a:lnTo>
                      <a:lnTo>
                        <a:pt x="1356" y="320"/>
                      </a:lnTo>
                      <a:lnTo>
                        <a:pt x="1359" y="316"/>
                      </a:lnTo>
                      <a:lnTo>
                        <a:pt x="1362" y="314"/>
                      </a:lnTo>
                      <a:lnTo>
                        <a:pt x="1363" y="313"/>
                      </a:lnTo>
                      <a:lnTo>
                        <a:pt x="1366" y="312"/>
                      </a:lnTo>
                      <a:lnTo>
                        <a:pt x="1367" y="321"/>
                      </a:lnTo>
                      <a:lnTo>
                        <a:pt x="1368" y="326"/>
                      </a:lnTo>
                      <a:lnTo>
                        <a:pt x="1367" y="329"/>
                      </a:lnTo>
                      <a:lnTo>
                        <a:pt x="1367" y="332"/>
                      </a:lnTo>
                      <a:lnTo>
                        <a:pt x="1372" y="335"/>
                      </a:lnTo>
                      <a:lnTo>
                        <a:pt x="1374" y="337"/>
                      </a:lnTo>
                      <a:lnTo>
                        <a:pt x="1375" y="340"/>
                      </a:lnTo>
                      <a:lnTo>
                        <a:pt x="1379" y="340"/>
                      </a:lnTo>
                      <a:lnTo>
                        <a:pt x="1387" y="340"/>
                      </a:lnTo>
                      <a:lnTo>
                        <a:pt x="1393" y="341"/>
                      </a:lnTo>
                      <a:lnTo>
                        <a:pt x="1397" y="343"/>
                      </a:lnTo>
                      <a:lnTo>
                        <a:pt x="1398" y="344"/>
                      </a:lnTo>
                      <a:lnTo>
                        <a:pt x="1397" y="344"/>
                      </a:lnTo>
                      <a:lnTo>
                        <a:pt x="1395" y="345"/>
                      </a:lnTo>
                      <a:lnTo>
                        <a:pt x="1393" y="347"/>
                      </a:lnTo>
                      <a:lnTo>
                        <a:pt x="1393" y="348"/>
                      </a:lnTo>
                      <a:lnTo>
                        <a:pt x="1393" y="349"/>
                      </a:lnTo>
                      <a:lnTo>
                        <a:pt x="1391" y="351"/>
                      </a:lnTo>
                      <a:lnTo>
                        <a:pt x="1390" y="351"/>
                      </a:lnTo>
                      <a:lnTo>
                        <a:pt x="1387" y="343"/>
                      </a:lnTo>
                      <a:lnTo>
                        <a:pt x="1386" y="343"/>
                      </a:lnTo>
                      <a:lnTo>
                        <a:pt x="1383" y="343"/>
                      </a:lnTo>
                      <a:lnTo>
                        <a:pt x="1380" y="344"/>
                      </a:lnTo>
                      <a:lnTo>
                        <a:pt x="1382" y="345"/>
                      </a:lnTo>
                      <a:lnTo>
                        <a:pt x="1385" y="344"/>
                      </a:lnTo>
                      <a:lnTo>
                        <a:pt x="1386" y="348"/>
                      </a:lnTo>
                      <a:lnTo>
                        <a:pt x="1385" y="351"/>
                      </a:lnTo>
                      <a:lnTo>
                        <a:pt x="1383" y="353"/>
                      </a:lnTo>
                      <a:lnTo>
                        <a:pt x="1382" y="356"/>
                      </a:lnTo>
                      <a:lnTo>
                        <a:pt x="1378" y="358"/>
                      </a:lnTo>
                      <a:lnTo>
                        <a:pt x="1370" y="359"/>
                      </a:lnTo>
                      <a:lnTo>
                        <a:pt x="1362" y="358"/>
                      </a:lnTo>
                      <a:lnTo>
                        <a:pt x="1351" y="356"/>
                      </a:lnTo>
                      <a:lnTo>
                        <a:pt x="1344" y="356"/>
                      </a:lnTo>
                      <a:lnTo>
                        <a:pt x="1341" y="355"/>
                      </a:lnTo>
                      <a:lnTo>
                        <a:pt x="1339" y="356"/>
                      </a:lnTo>
                      <a:lnTo>
                        <a:pt x="1345" y="368"/>
                      </a:lnTo>
                      <a:lnTo>
                        <a:pt x="1347" y="375"/>
                      </a:lnTo>
                      <a:lnTo>
                        <a:pt x="1345" y="380"/>
                      </a:lnTo>
                      <a:lnTo>
                        <a:pt x="1340" y="385"/>
                      </a:lnTo>
                      <a:lnTo>
                        <a:pt x="1333" y="387"/>
                      </a:lnTo>
                      <a:lnTo>
                        <a:pt x="1332" y="387"/>
                      </a:lnTo>
                      <a:lnTo>
                        <a:pt x="1329" y="391"/>
                      </a:lnTo>
                      <a:lnTo>
                        <a:pt x="1326" y="393"/>
                      </a:lnTo>
                      <a:lnTo>
                        <a:pt x="1320" y="397"/>
                      </a:lnTo>
                      <a:lnTo>
                        <a:pt x="1313" y="398"/>
                      </a:lnTo>
                      <a:lnTo>
                        <a:pt x="1310" y="398"/>
                      </a:lnTo>
                      <a:lnTo>
                        <a:pt x="1306" y="397"/>
                      </a:lnTo>
                      <a:lnTo>
                        <a:pt x="1302" y="402"/>
                      </a:lnTo>
                      <a:lnTo>
                        <a:pt x="1301" y="405"/>
                      </a:lnTo>
                      <a:lnTo>
                        <a:pt x="1301" y="407"/>
                      </a:lnTo>
                      <a:lnTo>
                        <a:pt x="1302" y="409"/>
                      </a:lnTo>
                      <a:lnTo>
                        <a:pt x="1304" y="410"/>
                      </a:lnTo>
                      <a:lnTo>
                        <a:pt x="1304" y="412"/>
                      </a:lnTo>
                      <a:lnTo>
                        <a:pt x="1301" y="413"/>
                      </a:lnTo>
                      <a:lnTo>
                        <a:pt x="1301" y="416"/>
                      </a:lnTo>
                      <a:lnTo>
                        <a:pt x="1301" y="421"/>
                      </a:lnTo>
                      <a:lnTo>
                        <a:pt x="1302" y="422"/>
                      </a:lnTo>
                      <a:lnTo>
                        <a:pt x="1299" y="424"/>
                      </a:lnTo>
                      <a:lnTo>
                        <a:pt x="1299" y="428"/>
                      </a:lnTo>
                      <a:lnTo>
                        <a:pt x="1297" y="435"/>
                      </a:lnTo>
                      <a:lnTo>
                        <a:pt x="1294" y="437"/>
                      </a:lnTo>
                      <a:lnTo>
                        <a:pt x="1294" y="440"/>
                      </a:lnTo>
                      <a:lnTo>
                        <a:pt x="1295" y="440"/>
                      </a:lnTo>
                      <a:lnTo>
                        <a:pt x="1295" y="441"/>
                      </a:lnTo>
                      <a:lnTo>
                        <a:pt x="1295" y="443"/>
                      </a:lnTo>
                      <a:lnTo>
                        <a:pt x="1295" y="444"/>
                      </a:lnTo>
                      <a:lnTo>
                        <a:pt x="1294" y="444"/>
                      </a:lnTo>
                      <a:lnTo>
                        <a:pt x="1293" y="445"/>
                      </a:lnTo>
                      <a:lnTo>
                        <a:pt x="1289" y="445"/>
                      </a:lnTo>
                      <a:lnTo>
                        <a:pt x="1286" y="447"/>
                      </a:lnTo>
                      <a:lnTo>
                        <a:pt x="1285" y="449"/>
                      </a:lnTo>
                      <a:lnTo>
                        <a:pt x="1281" y="455"/>
                      </a:lnTo>
                      <a:lnTo>
                        <a:pt x="1278" y="460"/>
                      </a:lnTo>
                      <a:lnTo>
                        <a:pt x="1277" y="463"/>
                      </a:lnTo>
                      <a:lnTo>
                        <a:pt x="1278" y="467"/>
                      </a:lnTo>
                      <a:lnTo>
                        <a:pt x="1278" y="470"/>
                      </a:lnTo>
                      <a:lnTo>
                        <a:pt x="1277" y="472"/>
                      </a:lnTo>
                      <a:lnTo>
                        <a:pt x="1275" y="474"/>
                      </a:lnTo>
                      <a:lnTo>
                        <a:pt x="1281" y="476"/>
                      </a:lnTo>
                      <a:lnTo>
                        <a:pt x="1285" y="480"/>
                      </a:lnTo>
                      <a:lnTo>
                        <a:pt x="1285" y="482"/>
                      </a:lnTo>
                      <a:lnTo>
                        <a:pt x="1283" y="483"/>
                      </a:lnTo>
                      <a:lnTo>
                        <a:pt x="1279" y="484"/>
                      </a:lnTo>
                      <a:lnTo>
                        <a:pt x="1278" y="486"/>
                      </a:lnTo>
                      <a:lnTo>
                        <a:pt x="1272" y="486"/>
                      </a:lnTo>
                      <a:lnTo>
                        <a:pt x="1268" y="487"/>
                      </a:lnTo>
                      <a:lnTo>
                        <a:pt x="1267" y="487"/>
                      </a:lnTo>
                      <a:lnTo>
                        <a:pt x="1262" y="480"/>
                      </a:lnTo>
                      <a:lnTo>
                        <a:pt x="1259" y="482"/>
                      </a:lnTo>
                      <a:lnTo>
                        <a:pt x="1262" y="484"/>
                      </a:lnTo>
                      <a:lnTo>
                        <a:pt x="1263" y="486"/>
                      </a:lnTo>
                      <a:lnTo>
                        <a:pt x="1264" y="487"/>
                      </a:lnTo>
                      <a:lnTo>
                        <a:pt x="1263" y="489"/>
                      </a:lnTo>
                      <a:lnTo>
                        <a:pt x="1259" y="490"/>
                      </a:lnTo>
                      <a:lnTo>
                        <a:pt x="1255" y="490"/>
                      </a:lnTo>
                      <a:lnTo>
                        <a:pt x="1248" y="486"/>
                      </a:lnTo>
                      <a:lnTo>
                        <a:pt x="1244" y="484"/>
                      </a:lnTo>
                      <a:lnTo>
                        <a:pt x="1243" y="482"/>
                      </a:lnTo>
                      <a:lnTo>
                        <a:pt x="1244" y="478"/>
                      </a:lnTo>
                      <a:lnTo>
                        <a:pt x="1245" y="474"/>
                      </a:lnTo>
                      <a:lnTo>
                        <a:pt x="1245" y="470"/>
                      </a:lnTo>
                      <a:lnTo>
                        <a:pt x="1248" y="468"/>
                      </a:lnTo>
                      <a:lnTo>
                        <a:pt x="1251" y="467"/>
                      </a:lnTo>
                      <a:lnTo>
                        <a:pt x="1254" y="466"/>
                      </a:lnTo>
                      <a:lnTo>
                        <a:pt x="1256" y="464"/>
                      </a:lnTo>
                      <a:lnTo>
                        <a:pt x="1256" y="462"/>
                      </a:lnTo>
                      <a:lnTo>
                        <a:pt x="1256" y="460"/>
                      </a:lnTo>
                      <a:lnTo>
                        <a:pt x="1256" y="457"/>
                      </a:lnTo>
                      <a:lnTo>
                        <a:pt x="1259" y="453"/>
                      </a:lnTo>
                      <a:lnTo>
                        <a:pt x="1259" y="451"/>
                      </a:lnTo>
                      <a:lnTo>
                        <a:pt x="1258" y="445"/>
                      </a:lnTo>
                      <a:lnTo>
                        <a:pt x="1259" y="443"/>
                      </a:lnTo>
                      <a:lnTo>
                        <a:pt x="1260" y="440"/>
                      </a:lnTo>
                      <a:lnTo>
                        <a:pt x="1264" y="435"/>
                      </a:lnTo>
                      <a:lnTo>
                        <a:pt x="1266" y="435"/>
                      </a:lnTo>
                      <a:lnTo>
                        <a:pt x="1264" y="432"/>
                      </a:lnTo>
                      <a:lnTo>
                        <a:pt x="1266" y="430"/>
                      </a:lnTo>
                      <a:lnTo>
                        <a:pt x="1267" y="429"/>
                      </a:lnTo>
                      <a:lnTo>
                        <a:pt x="1268" y="428"/>
                      </a:lnTo>
                      <a:lnTo>
                        <a:pt x="1267" y="426"/>
                      </a:lnTo>
                      <a:lnTo>
                        <a:pt x="1267" y="425"/>
                      </a:lnTo>
                      <a:lnTo>
                        <a:pt x="1267" y="424"/>
                      </a:lnTo>
                      <a:lnTo>
                        <a:pt x="1270" y="422"/>
                      </a:lnTo>
                      <a:lnTo>
                        <a:pt x="1271" y="421"/>
                      </a:lnTo>
                      <a:lnTo>
                        <a:pt x="1270" y="420"/>
                      </a:lnTo>
                      <a:lnTo>
                        <a:pt x="1272" y="417"/>
                      </a:lnTo>
                      <a:lnTo>
                        <a:pt x="1274" y="413"/>
                      </a:lnTo>
                      <a:lnTo>
                        <a:pt x="1274" y="406"/>
                      </a:lnTo>
                      <a:lnTo>
                        <a:pt x="1274" y="402"/>
                      </a:lnTo>
                      <a:lnTo>
                        <a:pt x="1274" y="401"/>
                      </a:lnTo>
                      <a:lnTo>
                        <a:pt x="1270" y="398"/>
                      </a:lnTo>
                      <a:lnTo>
                        <a:pt x="1268" y="397"/>
                      </a:lnTo>
                      <a:lnTo>
                        <a:pt x="1268" y="395"/>
                      </a:lnTo>
                      <a:lnTo>
                        <a:pt x="1268" y="391"/>
                      </a:lnTo>
                      <a:lnTo>
                        <a:pt x="1268" y="390"/>
                      </a:lnTo>
                      <a:lnTo>
                        <a:pt x="1266" y="386"/>
                      </a:lnTo>
                      <a:lnTo>
                        <a:pt x="1259" y="380"/>
                      </a:lnTo>
                      <a:lnTo>
                        <a:pt x="1258" y="378"/>
                      </a:lnTo>
                      <a:lnTo>
                        <a:pt x="1258" y="375"/>
                      </a:lnTo>
                      <a:lnTo>
                        <a:pt x="1259" y="375"/>
                      </a:lnTo>
                      <a:lnTo>
                        <a:pt x="1259" y="376"/>
                      </a:lnTo>
                      <a:lnTo>
                        <a:pt x="1262" y="378"/>
                      </a:lnTo>
                      <a:lnTo>
                        <a:pt x="1262" y="375"/>
                      </a:lnTo>
                      <a:lnTo>
                        <a:pt x="1262" y="368"/>
                      </a:lnTo>
                      <a:lnTo>
                        <a:pt x="1259" y="364"/>
                      </a:lnTo>
                      <a:lnTo>
                        <a:pt x="1256" y="363"/>
                      </a:lnTo>
                      <a:lnTo>
                        <a:pt x="1255" y="364"/>
                      </a:lnTo>
                      <a:lnTo>
                        <a:pt x="1254" y="364"/>
                      </a:lnTo>
                      <a:lnTo>
                        <a:pt x="1255" y="366"/>
                      </a:lnTo>
                      <a:lnTo>
                        <a:pt x="1255" y="368"/>
                      </a:lnTo>
                      <a:lnTo>
                        <a:pt x="1255" y="370"/>
                      </a:lnTo>
                      <a:lnTo>
                        <a:pt x="1258" y="370"/>
                      </a:lnTo>
                      <a:lnTo>
                        <a:pt x="1258" y="372"/>
                      </a:lnTo>
                      <a:lnTo>
                        <a:pt x="1255" y="372"/>
                      </a:lnTo>
                      <a:lnTo>
                        <a:pt x="1254" y="375"/>
                      </a:lnTo>
                      <a:lnTo>
                        <a:pt x="1252" y="376"/>
                      </a:lnTo>
                      <a:lnTo>
                        <a:pt x="1250" y="380"/>
                      </a:lnTo>
                      <a:lnTo>
                        <a:pt x="1248" y="383"/>
                      </a:lnTo>
                      <a:lnTo>
                        <a:pt x="1250" y="387"/>
                      </a:lnTo>
                      <a:lnTo>
                        <a:pt x="1247" y="390"/>
                      </a:lnTo>
                      <a:lnTo>
                        <a:pt x="1251" y="397"/>
                      </a:lnTo>
                      <a:lnTo>
                        <a:pt x="1251" y="398"/>
                      </a:lnTo>
                      <a:lnTo>
                        <a:pt x="1254" y="398"/>
                      </a:lnTo>
                      <a:lnTo>
                        <a:pt x="1252" y="403"/>
                      </a:lnTo>
                      <a:lnTo>
                        <a:pt x="1251" y="412"/>
                      </a:lnTo>
                      <a:lnTo>
                        <a:pt x="1248" y="416"/>
                      </a:lnTo>
                      <a:lnTo>
                        <a:pt x="1241" y="418"/>
                      </a:lnTo>
                      <a:lnTo>
                        <a:pt x="1235" y="420"/>
                      </a:lnTo>
                      <a:lnTo>
                        <a:pt x="1232" y="418"/>
                      </a:lnTo>
                      <a:lnTo>
                        <a:pt x="1229" y="417"/>
                      </a:lnTo>
                      <a:lnTo>
                        <a:pt x="1229" y="412"/>
                      </a:lnTo>
                      <a:lnTo>
                        <a:pt x="1229" y="407"/>
                      </a:lnTo>
                      <a:lnTo>
                        <a:pt x="1232" y="406"/>
                      </a:lnTo>
                      <a:lnTo>
                        <a:pt x="1233" y="403"/>
                      </a:lnTo>
                      <a:lnTo>
                        <a:pt x="1232" y="399"/>
                      </a:lnTo>
                      <a:lnTo>
                        <a:pt x="1232" y="398"/>
                      </a:lnTo>
                      <a:lnTo>
                        <a:pt x="1231" y="395"/>
                      </a:lnTo>
                      <a:lnTo>
                        <a:pt x="1228" y="389"/>
                      </a:lnTo>
                      <a:lnTo>
                        <a:pt x="1225" y="386"/>
                      </a:lnTo>
                      <a:lnTo>
                        <a:pt x="1223" y="386"/>
                      </a:lnTo>
                      <a:lnTo>
                        <a:pt x="1220" y="386"/>
                      </a:lnTo>
                      <a:lnTo>
                        <a:pt x="1219" y="391"/>
                      </a:lnTo>
                      <a:lnTo>
                        <a:pt x="1219" y="394"/>
                      </a:lnTo>
                      <a:lnTo>
                        <a:pt x="1219" y="397"/>
                      </a:lnTo>
                      <a:lnTo>
                        <a:pt x="1214" y="397"/>
                      </a:lnTo>
                      <a:lnTo>
                        <a:pt x="1216" y="399"/>
                      </a:lnTo>
                      <a:lnTo>
                        <a:pt x="1219" y="402"/>
                      </a:lnTo>
                      <a:lnTo>
                        <a:pt x="1219" y="403"/>
                      </a:lnTo>
                      <a:lnTo>
                        <a:pt x="1217" y="406"/>
                      </a:lnTo>
                      <a:lnTo>
                        <a:pt x="1216" y="410"/>
                      </a:lnTo>
                      <a:lnTo>
                        <a:pt x="1217" y="416"/>
                      </a:lnTo>
                      <a:lnTo>
                        <a:pt x="1219" y="421"/>
                      </a:lnTo>
                      <a:lnTo>
                        <a:pt x="1220" y="425"/>
                      </a:lnTo>
                      <a:lnTo>
                        <a:pt x="1223" y="429"/>
                      </a:lnTo>
                      <a:lnTo>
                        <a:pt x="1227" y="430"/>
                      </a:lnTo>
                      <a:lnTo>
                        <a:pt x="1229" y="433"/>
                      </a:lnTo>
                      <a:lnTo>
                        <a:pt x="1229" y="435"/>
                      </a:lnTo>
                      <a:lnTo>
                        <a:pt x="1229" y="441"/>
                      </a:lnTo>
                      <a:lnTo>
                        <a:pt x="1228" y="443"/>
                      </a:lnTo>
                      <a:lnTo>
                        <a:pt x="1227" y="445"/>
                      </a:lnTo>
                      <a:lnTo>
                        <a:pt x="1228" y="448"/>
                      </a:lnTo>
                      <a:lnTo>
                        <a:pt x="1229" y="449"/>
                      </a:lnTo>
                      <a:lnTo>
                        <a:pt x="1227" y="452"/>
                      </a:lnTo>
                      <a:lnTo>
                        <a:pt x="1223" y="451"/>
                      </a:lnTo>
                      <a:lnTo>
                        <a:pt x="1221" y="445"/>
                      </a:lnTo>
                      <a:lnTo>
                        <a:pt x="1216" y="445"/>
                      </a:lnTo>
                      <a:lnTo>
                        <a:pt x="1214" y="445"/>
                      </a:lnTo>
                      <a:lnTo>
                        <a:pt x="1212" y="445"/>
                      </a:lnTo>
                      <a:lnTo>
                        <a:pt x="1212" y="449"/>
                      </a:lnTo>
                      <a:lnTo>
                        <a:pt x="1212" y="451"/>
                      </a:lnTo>
                      <a:lnTo>
                        <a:pt x="1214" y="452"/>
                      </a:lnTo>
                      <a:lnTo>
                        <a:pt x="1214" y="455"/>
                      </a:lnTo>
                      <a:lnTo>
                        <a:pt x="1212" y="455"/>
                      </a:lnTo>
                      <a:lnTo>
                        <a:pt x="1209" y="453"/>
                      </a:lnTo>
                      <a:lnTo>
                        <a:pt x="1208" y="453"/>
                      </a:lnTo>
                      <a:lnTo>
                        <a:pt x="1206" y="459"/>
                      </a:lnTo>
                      <a:lnTo>
                        <a:pt x="1205" y="470"/>
                      </a:lnTo>
                      <a:lnTo>
                        <a:pt x="1202" y="471"/>
                      </a:lnTo>
                      <a:lnTo>
                        <a:pt x="1200" y="472"/>
                      </a:lnTo>
                      <a:lnTo>
                        <a:pt x="1198" y="474"/>
                      </a:lnTo>
                      <a:lnTo>
                        <a:pt x="1200" y="475"/>
                      </a:lnTo>
                      <a:lnTo>
                        <a:pt x="1200" y="480"/>
                      </a:lnTo>
                      <a:lnTo>
                        <a:pt x="1201" y="483"/>
                      </a:lnTo>
                      <a:lnTo>
                        <a:pt x="1200" y="486"/>
                      </a:lnTo>
                      <a:lnTo>
                        <a:pt x="1198" y="486"/>
                      </a:lnTo>
                      <a:lnTo>
                        <a:pt x="1197" y="487"/>
                      </a:lnTo>
                      <a:lnTo>
                        <a:pt x="1196" y="491"/>
                      </a:lnTo>
                      <a:lnTo>
                        <a:pt x="1196" y="494"/>
                      </a:lnTo>
                      <a:lnTo>
                        <a:pt x="1194" y="495"/>
                      </a:lnTo>
                      <a:lnTo>
                        <a:pt x="1189" y="497"/>
                      </a:lnTo>
                      <a:lnTo>
                        <a:pt x="1187" y="499"/>
                      </a:lnTo>
                      <a:lnTo>
                        <a:pt x="1183" y="502"/>
                      </a:lnTo>
                      <a:lnTo>
                        <a:pt x="1179" y="503"/>
                      </a:lnTo>
                      <a:lnTo>
                        <a:pt x="1181" y="505"/>
                      </a:lnTo>
                      <a:lnTo>
                        <a:pt x="1182" y="505"/>
                      </a:lnTo>
                      <a:lnTo>
                        <a:pt x="1187" y="503"/>
                      </a:lnTo>
                      <a:lnTo>
                        <a:pt x="1189" y="502"/>
                      </a:lnTo>
                      <a:lnTo>
                        <a:pt x="1192" y="501"/>
                      </a:lnTo>
                      <a:lnTo>
                        <a:pt x="1192" y="503"/>
                      </a:lnTo>
                      <a:lnTo>
                        <a:pt x="1190" y="505"/>
                      </a:lnTo>
                      <a:lnTo>
                        <a:pt x="1190" y="506"/>
                      </a:lnTo>
                      <a:lnTo>
                        <a:pt x="1192" y="509"/>
                      </a:lnTo>
                      <a:lnTo>
                        <a:pt x="1193" y="510"/>
                      </a:lnTo>
                      <a:lnTo>
                        <a:pt x="1192" y="511"/>
                      </a:lnTo>
                      <a:lnTo>
                        <a:pt x="1190" y="513"/>
                      </a:lnTo>
                      <a:lnTo>
                        <a:pt x="1187" y="514"/>
                      </a:lnTo>
                      <a:lnTo>
                        <a:pt x="1182" y="514"/>
                      </a:lnTo>
                      <a:lnTo>
                        <a:pt x="1178" y="513"/>
                      </a:lnTo>
                      <a:lnTo>
                        <a:pt x="1175" y="511"/>
                      </a:lnTo>
                      <a:lnTo>
                        <a:pt x="1171" y="511"/>
                      </a:lnTo>
                      <a:lnTo>
                        <a:pt x="1170" y="513"/>
                      </a:lnTo>
                      <a:lnTo>
                        <a:pt x="1169" y="521"/>
                      </a:lnTo>
                      <a:lnTo>
                        <a:pt x="1167" y="521"/>
                      </a:lnTo>
                      <a:lnTo>
                        <a:pt x="1166" y="522"/>
                      </a:lnTo>
                      <a:lnTo>
                        <a:pt x="1166" y="525"/>
                      </a:lnTo>
                      <a:lnTo>
                        <a:pt x="1159" y="528"/>
                      </a:lnTo>
                      <a:lnTo>
                        <a:pt x="1156" y="528"/>
                      </a:lnTo>
                      <a:lnTo>
                        <a:pt x="1155" y="528"/>
                      </a:lnTo>
                      <a:lnTo>
                        <a:pt x="1151" y="532"/>
                      </a:lnTo>
                      <a:lnTo>
                        <a:pt x="1144" y="534"/>
                      </a:lnTo>
                      <a:lnTo>
                        <a:pt x="1143" y="534"/>
                      </a:lnTo>
                      <a:lnTo>
                        <a:pt x="1139" y="536"/>
                      </a:lnTo>
                      <a:lnTo>
                        <a:pt x="1135" y="543"/>
                      </a:lnTo>
                      <a:lnTo>
                        <a:pt x="1135" y="544"/>
                      </a:lnTo>
                      <a:lnTo>
                        <a:pt x="1133" y="544"/>
                      </a:lnTo>
                      <a:lnTo>
                        <a:pt x="1128" y="552"/>
                      </a:lnTo>
                      <a:lnTo>
                        <a:pt x="1124" y="556"/>
                      </a:lnTo>
                      <a:lnTo>
                        <a:pt x="1120" y="559"/>
                      </a:lnTo>
                      <a:lnTo>
                        <a:pt x="1119" y="563"/>
                      </a:lnTo>
                      <a:lnTo>
                        <a:pt x="1117" y="564"/>
                      </a:lnTo>
                      <a:lnTo>
                        <a:pt x="1115" y="568"/>
                      </a:lnTo>
                      <a:lnTo>
                        <a:pt x="1113" y="570"/>
                      </a:lnTo>
                      <a:lnTo>
                        <a:pt x="1113" y="572"/>
                      </a:lnTo>
                      <a:lnTo>
                        <a:pt x="1111" y="574"/>
                      </a:lnTo>
                      <a:lnTo>
                        <a:pt x="1106" y="576"/>
                      </a:lnTo>
                      <a:lnTo>
                        <a:pt x="1104" y="578"/>
                      </a:lnTo>
                      <a:lnTo>
                        <a:pt x="1101" y="580"/>
                      </a:lnTo>
                      <a:lnTo>
                        <a:pt x="1098" y="582"/>
                      </a:lnTo>
                      <a:lnTo>
                        <a:pt x="1096" y="583"/>
                      </a:lnTo>
                      <a:lnTo>
                        <a:pt x="1094" y="583"/>
                      </a:lnTo>
                      <a:lnTo>
                        <a:pt x="1094" y="584"/>
                      </a:lnTo>
                      <a:lnTo>
                        <a:pt x="1097" y="587"/>
                      </a:lnTo>
                      <a:lnTo>
                        <a:pt x="1094" y="590"/>
                      </a:lnTo>
                      <a:lnTo>
                        <a:pt x="1093" y="594"/>
                      </a:lnTo>
                      <a:lnTo>
                        <a:pt x="1089" y="595"/>
                      </a:lnTo>
                      <a:lnTo>
                        <a:pt x="1088" y="598"/>
                      </a:lnTo>
                      <a:lnTo>
                        <a:pt x="1088" y="601"/>
                      </a:lnTo>
                      <a:lnTo>
                        <a:pt x="1084" y="611"/>
                      </a:lnTo>
                      <a:lnTo>
                        <a:pt x="1084" y="614"/>
                      </a:lnTo>
                      <a:lnTo>
                        <a:pt x="1082" y="615"/>
                      </a:lnTo>
                      <a:lnTo>
                        <a:pt x="1082" y="617"/>
                      </a:lnTo>
                      <a:lnTo>
                        <a:pt x="1079" y="621"/>
                      </a:lnTo>
                      <a:lnTo>
                        <a:pt x="1069" y="628"/>
                      </a:lnTo>
                      <a:lnTo>
                        <a:pt x="1066" y="632"/>
                      </a:lnTo>
                      <a:lnTo>
                        <a:pt x="1065" y="632"/>
                      </a:lnTo>
                      <a:lnTo>
                        <a:pt x="1062" y="633"/>
                      </a:lnTo>
                      <a:lnTo>
                        <a:pt x="1059" y="636"/>
                      </a:lnTo>
                      <a:lnTo>
                        <a:pt x="1059" y="638"/>
                      </a:lnTo>
                      <a:lnTo>
                        <a:pt x="1057" y="640"/>
                      </a:lnTo>
                      <a:lnTo>
                        <a:pt x="1052" y="644"/>
                      </a:lnTo>
                      <a:lnTo>
                        <a:pt x="1048" y="647"/>
                      </a:lnTo>
                      <a:lnTo>
                        <a:pt x="1044" y="649"/>
                      </a:lnTo>
                      <a:lnTo>
                        <a:pt x="1044" y="656"/>
                      </a:lnTo>
                      <a:lnTo>
                        <a:pt x="1040" y="660"/>
                      </a:lnTo>
                      <a:lnTo>
                        <a:pt x="1035" y="668"/>
                      </a:lnTo>
                      <a:lnTo>
                        <a:pt x="1031" y="674"/>
                      </a:lnTo>
                      <a:lnTo>
                        <a:pt x="1030" y="676"/>
                      </a:lnTo>
                      <a:lnTo>
                        <a:pt x="1028" y="680"/>
                      </a:lnTo>
                      <a:lnTo>
                        <a:pt x="1024" y="687"/>
                      </a:lnTo>
                      <a:lnTo>
                        <a:pt x="1020" y="692"/>
                      </a:lnTo>
                      <a:lnTo>
                        <a:pt x="1017" y="702"/>
                      </a:lnTo>
                      <a:lnTo>
                        <a:pt x="1017" y="709"/>
                      </a:lnTo>
                      <a:lnTo>
                        <a:pt x="1016" y="709"/>
                      </a:lnTo>
                      <a:lnTo>
                        <a:pt x="1016" y="710"/>
                      </a:lnTo>
                      <a:lnTo>
                        <a:pt x="1013" y="710"/>
                      </a:lnTo>
                      <a:lnTo>
                        <a:pt x="1012" y="710"/>
                      </a:lnTo>
                      <a:lnTo>
                        <a:pt x="1012" y="711"/>
                      </a:lnTo>
                      <a:lnTo>
                        <a:pt x="1012" y="714"/>
                      </a:lnTo>
                      <a:lnTo>
                        <a:pt x="1012" y="715"/>
                      </a:lnTo>
                      <a:lnTo>
                        <a:pt x="1013" y="717"/>
                      </a:lnTo>
                      <a:lnTo>
                        <a:pt x="1011" y="719"/>
                      </a:lnTo>
                      <a:lnTo>
                        <a:pt x="1009" y="721"/>
                      </a:lnTo>
                      <a:lnTo>
                        <a:pt x="1009" y="723"/>
                      </a:lnTo>
                      <a:lnTo>
                        <a:pt x="1011" y="725"/>
                      </a:lnTo>
                      <a:lnTo>
                        <a:pt x="1012" y="725"/>
                      </a:lnTo>
                      <a:lnTo>
                        <a:pt x="1012" y="726"/>
                      </a:lnTo>
                      <a:lnTo>
                        <a:pt x="1013" y="726"/>
                      </a:lnTo>
                      <a:lnTo>
                        <a:pt x="1019" y="728"/>
                      </a:lnTo>
                      <a:lnTo>
                        <a:pt x="1021" y="729"/>
                      </a:lnTo>
                      <a:lnTo>
                        <a:pt x="1025" y="730"/>
                      </a:lnTo>
                      <a:lnTo>
                        <a:pt x="1032" y="732"/>
                      </a:lnTo>
                      <a:lnTo>
                        <a:pt x="1031" y="733"/>
                      </a:lnTo>
                      <a:lnTo>
                        <a:pt x="1032" y="734"/>
                      </a:lnTo>
                      <a:lnTo>
                        <a:pt x="1035" y="734"/>
                      </a:lnTo>
                      <a:lnTo>
                        <a:pt x="1036" y="732"/>
                      </a:lnTo>
                      <a:lnTo>
                        <a:pt x="1038" y="733"/>
                      </a:lnTo>
                      <a:lnTo>
                        <a:pt x="1038" y="734"/>
                      </a:lnTo>
                      <a:lnTo>
                        <a:pt x="1039" y="734"/>
                      </a:lnTo>
                      <a:lnTo>
                        <a:pt x="1040" y="732"/>
                      </a:lnTo>
                      <a:lnTo>
                        <a:pt x="1044" y="732"/>
                      </a:lnTo>
                      <a:lnTo>
                        <a:pt x="1046" y="722"/>
                      </a:lnTo>
                      <a:lnTo>
                        <a:pt x="1046" y="719"/>
                      </a:lnTo>
                      <a:lnTo>
                        <a:pt x="1050" y="718"/>
                      </a:lnTo>
                      <a:lnTo>
                        <a:pt x="1054" y="719"/>
                      </a:lnTo>
                      <a:lnTo>
                        <a:pt x="1061" y="719"/>
                      </a:lnTo>
                      <a:lnTo>
                        <a:pt x="1067" y="722"/>
                      </a:lnTo>
                      <a:lnTo>
                        <a:pt x="1070" y="721"/>
                      </a:lnTo>
                      <a:lnTo>
                        <a:pt x="1073" y="725"/>
                      </a:lnTo>
                      <a:lnTo>
                        <a:pt x="1079" y="725"/>
                      </a:lnTo>
                      <a:lnTo>
                        <a:pt x="1085" y="725"/>
                      </a:lnTo>
                      <a:lnTo>
                        <a:pt x="1089" y="723"/>
                      </a:lnTo>
                      <a:lnTo>
                        <a:pt x="1093" y="725"/>
                      </a:lnTo>
                      <a:lnTo>
                        <a:pt x="1097" y="723"/>
                      </a:lnTo>
                      <a:lnTo>
                        <a:pt x="1102" y="723"/>
                      </a:lnTo>
                      <a:lnTo>
                        <a:pt x="1109" y="722"/>
                      </a:lnTo>
                      <a:lnTo>
                        <a:pt x="1112" y="718"/>
                      </a:lnTo>
                      <a:lnTo>
                        <a:pt x="1115" y="715"/>
                      </a:lnTo>
                      <a:lnTo>
                        <a:pt x="1124" y="711"/>
                      </a:lnTo>
                      <a:lnTo>
                        <a:pt x="1139" y="705"/>
                      </a:lnTo>
                      <a:lnTo>
                        <a:pt x="1140" y="705"/>
                      </a:lnTo>
                      <a:lnTo>
                        <a:pt x="1144" y="703"/>
                      </a:lnTo>
                      <a:lnTo>
                        <a:pt x="1154" y="703"/>
                      </a:lnTo>
                      <a:lnTo>
                        <a:pt x="1159" y="702"/>
                      </a:lnTo>
                      <a:lnTo>
                        <a:pt x="1166" y="701"/>
                      </a:lnTo>
                      <a:lnTo>
                        <a:pt x="1170" y="698"/>
                      </a:lnTo>
                      <a:lnTo>
                        <a:pt x="1175" y="696"/>
                      </a:lnTo>
                      <a:lnTo>
                        <a:pt x="1179" y="698"/>
                      </a:lnTo>
                      <a:lnTo>
                        <a:pt x="1182" y="696"/>
                      </a:lnTo>
                      <a:lnTo>
                        <a:pt x="1183" y="696"/>
                      </a:lnTo>
                      <a:lnTo>
                        <a:pt x="1196" y="688"/>
                      </a:lnTo>
                      <a:lnTo>
                        <a:pt x="1201" y="684"/>
                      </a:lnTo>
                      <a:lnTo>
                        <a:pt x="1208" y="683"/>
                      </a:lnTo>
                      <a:lnTo>
                        <a:pt x="1216" y="676"/>
                      </a:lnTo>
                      <a:lnTo>
                        <a:pt x="1219" y="675"/>
                      </a:lnTo>
                      <a:lnTo>
                        <a:pt x="1228" y="668"/>
                      </a:lnTo>
                      <a:lnTo>
                        <a:pt x="1233" y="665"/>
                      </a:lnTo>
                      <a:lnTo>
                        <a:pt x="1232" y="663"/>
                      </a:lnTo>
                      <a:lnTo>
                        <a:pt x="1231" y="661"/>
                      </a:lnTo>
                      <a:lnTo>
                        <a:pt x="1235" y="657"/>
                      </a:lnTo>
                      <a:lnTo>
                        <a:pt x="1233" y="656"/>
                      </a:lnTo>
                      <a:lnTo>
                        <a:pt x="1231" y="657"/>
                      </a:lnTo>
                      <a:lnTo>
                        <a:pt x="1229" y="657"/>
                      </a:lnTo>
                      <a:lnTo>
                        <a:pt x="1229" y="660"/>
                      </a:lnTo>
                      <a:lnTo>
                        <a:pt x="1225" y="659"/>
                      </a:lnTo>
                      <a:lnTo>
                        <a:pt x="1224" y="661"/>
                      </a:lnTo>
                      <a:lnTo>
                        <a:pt x="1220" y="664"/>
                      </a:lnTo>
                      <a:lnTo>
                        <a:pt x="1217" y="667"/>
                      </a:lnTo>
                      <a:lnTo>
                        <a:pt x="1213" y="667"/>
                      </a:lnTo>
                      <a:lnTo>
                        <a:pt x="1212" y="667"/>
                      </a:lnTo>
                      <a:lnTo>
                        <a:pt x="1212" y="669"/>
                      </a:lnTo>
                      <a:lnTo>
                        <a:pt x="1208" y="671"/>
                      </a:lnTo>
                      <a:lnTo>
                        <a:pt x="1206" y="672"/>
                      </a:lnTo>
                      <a:lnTo>
                        <a:pt x="1201" y="672"/>
                      </a:lnTo>
                      <a:lnTo>
                        <a:pt x="1196" y="672"/>
                      </a:lnTo>
                      <a:lnTo>
                        <a:pt x="1193" y="674"/>
                      </a:lnTo>
                      <a:lnTo>
                        <a:pt x="1192" y="675"/>
                      </a:lnTo>
                      <a:lnTo>
                        <a:pt x="1190" y="679"/>
                      </a:lnTo>
                      <a:lnTo>
                        <a:pt x="1187" y="678"/>
                      </a:lnTo>
                      <a:lnTo>
                        <a:pt x="1186" y="678"/>
                      </a:lnTo>
                      <a:lnTo>
                        <a:pt x="1159" y="688"/>
                      </a:lnTo>
                      <a:lnTo>
                        <a:pt x="1147" y="691"/>
                      </a:lnTo>
                      <a:lnTo>
                        <a:pt x="1139" y="692"/>
                      </a:lnTo>
                      <a:lnTo>
                        <a:pt x="1136" y="694"/>
                      </a:lnTo>
                      <a:lnTo>
                        <a:pt x="1136" y="696"/>
                      </a:lnTo>
                      <a:lnTo>
                        <a:pt x="1131" y="698"/>
                      </a:lnTo>
                      <a:lnTo>
                        <a:pt x="1116" y="702"/>
                      </a:lnTo>
                      <a:lnTo>
                        <a:pt x="1113" y="706"/>
                      </a:lnTo>
                      <a:lnTo>
                        <a:pt x="1108" y="714"/>
                      </a:lnTo>
                      <a:lnTo>
                        <a:pt x="1108" y="717"/>
                      </a:lnTo>
                      <a:lnTo>
                        <a:pt x="1101" y="719"/>
                      </a:lnTo>
                      <a:lnTo>
                        <a:pt x="1093" y="718"/>
                      </a:lnTo>
                      <a:lnTo>
                        <a:pt x="1088" y="717"/>
                      </a:lnTo>
                      <a:lnTo>
                        <a:pt x="1086" y="714"/>
                      </a:lnTo>
                      <a:lnTo>
                        <a:pt x="1086" y="711"/>
                      </a:lnTo>
                      <a:lnTo>
                        <a:pt x="1086" y="710"/>
                      </a:lnTo>
                      <a:lnTo>
                        <a:pt x="1088" y="710"/>
                      </a:lnTo>
                      <a:lnTo>
                        <a:pt x="1093" y="710"/>
                      </a:lnTo>
                      <a:lnTo>
                        <a:pt x="1094" y="709"/>
                      </a:lnTo>
                      <a:lnTo>
                        <a:pt x="1093" y="707"/>
                      </a:lnTo>
                      <a:lnTo>
                        <a:pt x="1092" y="706"/>
                      </a:lnTo>
                      <a:lnTo>
                        <a:pt x="1086" y="707"/>
                      </a:lnTo>
                      <a:lnTo>
                        <a:pt x="1085" y="709"/>
                      </a:lnTo>
                      <a:lnTo>
                        <a:pt x="1085" y="710"/>
                      </a:lnTo>
                      <a:lnTo>
                        <a:pt x="1084" y="711"/>
                      </a:lnTo>
                      <a:lnTo>
                        <a:pt x="1078" y="711"/>
                      </a:lnTo>
                      <a:lnTo>
                        <a:pt x="1069" y="707"/>
                      </a:lnTo>
                      <a:lnTo>
                        <a:pt x="1062" y="707"/>
                      </a:lnTo>
                      <a:lnTo>
                        <a:pt x="1061" y="707"/>
                      </a:lnTo>
                      <a:lnTo>
                        <a:pt x="1059" y="709"/>
                      </a:lnTo>
                      <a:lnTo>
                        <a:pt x="1058" y="709"/>
                      </a:lnTo>
                      <a:lnTo>
                        <a:pt x="1043" y="709"/>
                      </a:lnTo>
                      <a:lnTo>
                        <a:pt x="1042" y="707"/>
                      </a:lnTo>
                      <a:lnTo>
                        <a:pt x="1040" y="703"/>
                      </a:lnTo>
                      <a:lnTo>
                        <a:pt x="1039" y="699"/>
                      </a:lnTo>
                      <a:lnTo>
                        <a:pt x="1038" y="698"/>
                      </a:lnTo>
                      <a:lnTo>
                        <a:pt x="1036" y="696"/>
                      </a:lnTo>
                      <a:lnTo>
                        <a:pt x="1038" y="695"/>
                      </a:lnTo>
                      <a:lnTo>
                        <a:pt x="1039" y="694"/>
                      </a:lnTo>
                      <a:lnTo>
                        <a:pt x="1046" y="683"/>
                      </a:lnTo>
                      <a:lnTo>
                        <a:pt x="1048" y="682"/>
                      </a:lnTo>
                      <a:lnTo>
                        <a:pt x="1050" y="680"/>
                      </a:lnTo>
                      <a:lnTo>
                        <a:pt x="1051" y="675"/>
                      </a:lnTo>
                      <a:lnTo>
                        <a:pt x="1057" y="668"/>
                      </a:lnTo>
                      <a:lnTo>
                        <a:pt x="1061" y="664"/>
                      </a:lnTo>
                      <a:lnTo>
                        <a:pt x="1062" y="663"/>
                      </a:lnTo>
                      <a:lnTo>
                        <a:pt x="1062" y="660"/>
                      </a:lnTo>
                      <a:lnTo>
                        <a:pt x="1063" y="659"/>
                      </a:lnTo>
                      <a:lnTo>
                        <a:pt x="1067" y="655"/>
                      </a:lnTo>
                      <a:lnTo>
                        <a:pt x="1069" y="653"/>
                      </a:lnTo>
                      <a:lnTo>
                        <a:pt x="1073" y="652"/>
                      </a:lnTo>
                      <a:lnTo>
                        <a:pt x="1074" y="649"/>
                      </a:lnTo>
                      <a:lnTo>
                        <a:pt x="1074" y="648"/>
                      </a:lnTo>
                      <a:lnTo>
                        <a:pt x="1079" y="64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7" name="Freeform 51"/>
                <p:cNvSpPr>
                  <a:spLocks/>
                </p:cNvSpPr>
                <p:nvPr/>
              </p:nvSpPr>
              <p:spPr bwMode="auto">
                <a:xfrm>
                  <a:off x="1626" y="2307"/>
                  <a:ext cx="445" cy="549"/>
                </a:xfrm>
                <a:custGeom>
                  <a:avLst/>
                  <a:gdLst>
                    <a:gd name="T0" fmla="*/ 81 w 445"/>
                    <a:gd name="T1" fmla="*/ 273 h 549"/>
                    <a:gd name="T2" fmla="*/ 119 w 445"/>
                    <a:gd name="T3" fmla="*/ 247 h 549"/>
                    <a:gd name="T4" fmla="*/ 171 w 445"/>
                    <a:gd name="T5" fmla="*/ 211 h 549"/>
                    <a:gd name="T6" fmla="*/ 214 w 445"/>
                    <a:gd name="T7" fmla="*/ 204 h 549"/>
                    <a:gd name="T8" fmla="*/ 251 w 445"/>
                    <a:gd name="T9" fmla="*/ 174 h 549"/>
                    <a:gd name="T10" fmla="*/ 268 w 445"/>
                    <a:gd name="T11" fmla="*/ 125 h 549"/>
                    <a:gd name="T12" fmla="*/ 318 w 445"/>
                    <a:gd name="T13" fmla="*/ 82 h 549"/>
                    <a:gd name="T14" fmla="*/ 363 w 445"/>
                    <a:gd name="T15" fmla="*/ 73 h 549"/>
                    <a:gd name="T16" fmla="*/ 371 w 445"/>
                    <a:gd name="T17" fmla="*/ 62 h 549"/>
                    <a:gd name="T18" fmla="*/ 349 w 445"/>
                    <a:gd name="T19" fmla="*/ 13 h 549"/>
                    <a:gd name="T20" fmla="*/ 356 w 445"/>
                    <a:gd name="T21" fmla="*/ 12 h 549"/>
                    <a:gd name="T22" fmla="*/ 413 w 445"/>
                    <a:gd name="T23" fmla="*/ 47 h 549"/>
                    <a:gd name="T24" fmla="*/ 426 w 445"/>
                    <a:gd name="T25" fmla="*/ 84 h 549"/>
                    <a:gd name="T26" fmla="*/ 437 w 445"/>
                    <a:gd name="T27" fmla="*/ 115 h 549"/>
                    <a:gd name="T28" fmla="*/ 425 w 445"/>
                    <a:gd name="T29" fmla="*/ 140 h 549"/>
                    <a:gd name="T30" fmla="*/ 380 w 445"/>
                    <a:gd name="T31" fmla="*/ 135 h 549"/>
                    <a:gd name="T32" fmla="*/ 363 w 445"/>
                    <a:gd name="T33" fmla="*/ 173 h 549"/>
                    <a:gd name="T34" fmla="*/ 332 w 445"/>
                    <a:gd name="T35" fmla="*/ 162 h 549"/>
                    <a:gd name="T36" fmla="*/ 310 w 445"/>
                    <a:gd name="T37" fmla="*/ 148 h 549"/>
                    <a:gd name="T38" fmla="*/ 331 w 445"/>
                    <a:gd name="T39" fmla="*/ 169 h 549"/>
                    <a:gd name="T40" fmla="*/ 341 w 445"/>
                    <a:gd name="T41" fmla="*/ 205 h 549"/>
                    <a:gd name="T42" fmla="*/ 358 w 445"/>
                    <a:gd name="T43" fmla="*/ 243 h 549"/>
                    <a:gd name="T44" fmla="*/ 316 w 445"/>
                    <a:gd name="T45" fmla="*/ 248 h 549"/>
                    <a:gd name="T46" fmla="*/ 294 w 445"/>
                    <a:gd name="T47" fmla="*/ 208 h 549"/>
                    <a:gd name="T48" fmla="*/ 293 w 445"/>
                    <a:gd name="T49" fmla="*/ 247 h 549"/>
                    <a:gd name="T50" fmla="*/ 302 w 445"/>
                    <a:gd name="T51" fmla="*/ 260 h 549"/>
                    <a:gd name="T52" fmla="*/ 302 w 445"/>
                    <a:gd name="T53" fmla="*/ 252 h 549"/>
                    <a:gd name="T54" fmla="*/ 312 w 445"/>
                    <a:gd name="T55" fmla="*/ 255 h 549"/>
                    <a:gd name="T56" fmla="*/ 333 w 445"/>
                    <a:gd name="T57" fmla="*/ 270 h 549"/>
                    <a:gd name="T58" fmla="*/ 298 w 445"/>
                    <a:gd name="T59" fmla="*/ 288 h 549"/>
                    <a:gd name="T60" fmla="*/ 309 w 445"/>
                    <a:gd name="T61" fmla="*/ 285 h 549"/>
                    <a:gd name="T62" fmla="*/ 351 w 445"/>
                    <a:gd name="T63" fmla="*/ 277 h 549"/>
                    <a:gd name="T64" fmla="*/ 390 w 445"/>
                    <a:gd name="T65" fmla="*/ 250 h 549"/>
                    <a:gd name="T66" fmla="*/ 394 w 445"/>
                    <a:gd name="T67" fmla="*/ 265 h 549"/>
                    <a:gd name="T68" fmla="*/ 417 w 445"/>
                    <a:gd name="T69" fmla="*/ 298 h 549"/>
                    <a:gd name="T70" fmla="*/ 410 w 445"/>
                    <a:gd name="T71" fmla="*/ 327 h 549"/>
                    <a:gd name="T72" fmla="*/ 401 w 445"/>
                    <a:gd name="T73" fmla="*/ 364 h 549"/>
                    <a:gd name="T74" fmla="*/ 386 w 445"/>
                    <a:gd name="T75" fmla="*/ 417 h 549"/>
                    <a:gd name="T76" fmla="*/ 378 w 445"/>
                    <a:gd name="T77" fmla="*/ 478 h 549"/>
                    <a:gd name="T78" fmla="*/ 340 w 445"/>
                    <a:gd name="T79" fmla="*/ 458 h 549"/>
                    <a:gd name="T80" fmla="*/ 333 w 445"/>
                    <a:gd name="T81" fmla="*/ 482 h 549"/>
                    <a:gd name="T82" fmla="*/ 336 w 445"/>
                    <a:gd name="T83" fmla="*/ 504 h 549"/>
                    <a:gd name="T84" fmla="*/ 287 w 445"/>
                    <a:gd name="T85" fmla="*/ 470 h 549"/>
                    <a:gd name="T86" fmla="*/ 304 w 445"/>
                    <a:gd name="T87" fmla="*/ 432 h 549"/>
                    <a:gd name="T88" fmla="*/ 314 w 445"/>
                    <a:gd name="T89" fmla="*/ 417 h 549"/>
                    <a:gd name="T90" fmla="*/ 328 w 445"/>
                    <a:gd name="T91" fmla="*/ 390 h 549"/>
                    <a:gd name="T92" fmla="*/ 259 w 445"/>
                    <a:gd name="T93" fmla="*/ 423 h 549"/>
                    <a:gd name="T94" fmla="*/ 247 w 445"/>
                    <a:gd name="T95" fmla="*/ 474 h 549"/>
                    <a:gd name="T96" fmla="*/ 264 w 445"/>
                    <a:gd name="T97" fmla="*/ 509 h 549"/>
                    <a:gd name="T98" fmla="*/ 248 w 445"/>
                    <a:gd name="T99" fmla="*/ 532 h 549"/>
                    <a:gd name="T100" fmla="*/ 212 w 445"/>
                    <a:gd name="T101" fmla="*/ 513 h 549"/>
                    <a:gd name="T102" fmla="*/ 216 w 445"/>
                    <a:gd name="T103" fmla="*/ 450 h 549"/>
                    <a:gd name="T104" fmla="*/ 208 w 445"/>
                    <a:gd name="T105" fmla="*/ 414 h 549"/>
                    <a:gd name="T106" fmla="*/ 191 w 445"/>
                    <a:gd name="T107" fmla="*/ 417 h 549"/>
                    <a:gd name="T108" fmla="*/ 138 w 445"/>
                    <a:gd name="T109" fmla="*/ 459 h 549"/>
                    <a:gd name="T110" fmla="*/ 113 w 445"/>
                    <a:gd name="T111" fmla="*/ 516 h 549"/>
                    <a:gd name="T112" fmla="*/ 23 w 445"/>
                    <a:gd name="T113" fmla="*/ 518 h 549"/>
                    <a:gd name="T114" fmla="*/ 36 w 445"/>
                    <a:gd name="T115" fmla="*/ 494 h 549"/>
                    <a:gd name="T116" fmla="*/ 62 w 445"/>
                    <a:gd name="T117" fmla="*/ 524 h 549"/>
                    <a:gd name="T118" fmla="*/ 101 w 445"/>
                    <a:gd name="T119" fmla="*/ 543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45" h="549">
                      <a:moveTo>
                        <a:pt x="25" y="336"/>
                      </a:moveTo>
                      <a:lnTo>
                        <a:pt x="28" y="333"/>
                      </a:lnTo>
                      <a:lnTo>
                        <a:pt x="34" y="331"/>
                      </a:lnTo>
                      <a:lnTo>
                        <a:pt x="36" y="328"/>
                      </a:lnTo>
                      <a:lnTo>
                        <a:pt x="40" y="323"/>
                      </a:lnTo>
                      <a:lnTo>
                        <a:pt x="44" y="320"/>
                      </a:lnTo>
                      <a:lnTo>
                        <a:pt x="46" y="316"/>
                      </a:lnTo>
                      <a:lnTo>
                        <a:pt x="47" y="308"/>
                      </a:lnTo>
                      <a:lnTo>
                        <a:pt x="46" y="305"/>
                      </a:lnTo>
                      <a:lnTo>
                        <a:pt x="50" y="300"/>
                      </a:lnTo>
                      <a:lnTo>
                        <a:pt x="57" y="293"/>
                      </a:lnTo>
                      <a:lnTo>
                        <a:pt x="59" y="293"/>
                      </a:lnTo>
                      <a:lnTo>
                        <a:pt x="62" y="290"/>
                      </a:lnTo>
                      <a:lnTo>
                        <a:pt x="71" y="281"/>
                      </a:lnTo>
                      <a:lnTo>
                        <a:pt x="74" y="279"/>
                      </a:lnTo>
                      <a:lnTo>
                        <a:pt x="78" y="277"/>
                      </a:lnTo>
                      <a:lnTo>
                        <a:pt x="81" y="273"/>
                      </a:lnTo>
                      <a:lnTo>
                        <a:pt x="81" y="271"/>
                      </a:lnTo>
                      <a:lnTo>
                        <a:pt x="86" y="271"/>
                      </a:lnTo>
                      <a:lnTo>
                        <a:pt x="88" y="270"/>
                      </a:lnTo>
                      <a:lnTo>
                        <a:pt x="88" y="269"/>
                      </a:lnTo>
                      <a:lnTo>
                        <a:pt x="86" y="266"/>
                      </a:lnTo>
                      <a:lnTo>
                        <a:pt x="92" y="266"/>
                      </a:lnTo>
                      <a:lnTo>
                        <a:pt x="89" y="263"/>
                      </a:lnTo>
                      <a:lnTo>
                        <a:pt x="89" y="262"/>
                      </a:lnTo>
                      <a:lnTo>
                        <a:pt x="94" y="254"/>
                      </a:lnTo>
                      <a:lnTo>
                        <a:pt x="94" y="252"/>
                      </a:lnTo>
                      <a:lnTo>
                        <a:pt x="101" y="252"/>
                      </a:lnTo>
                      <a:lnTo>
                        <a:pt x="106" y="252"/>
                      </a:lnTo>
                      <a:lnTo>
                        <a:pt x="108" y="252"/>
                      </a:lnTo>
                      <a:lnTo>
                        <a:pt x="109" y="252"/>
                      </a:lnTo>
                      <a:lnTo>
                        <a:pt x="109" y="251"/>
                      </a:lnTo>
                      <a:lnTo>
                        <a:pt x="115" y="250"/>
                      </a:lnTo>
                      <a:lnTo>
                        <a:pt x="119" y="247"/>
                      </a:lnTo>
                      <a:lnTo>
                        <a:pt x="121" y="246"/>
                      </a:lnTo>
                      <a:lnTo>
                        <a:pt x="124" y="243"/>
                      </a:lnTo>
                      <a:lnTo>
                        <a:pt x="127" y="238"/>
                      </a:lnTo>
                      <a:lnTo>
                        <a:pt x="128" y="235"/>
                      </a:lnTo>
                      <a:lnTo>
                        <a:pt x="127" y="231"/>
                      </a:lnTo>
                      <a:lnTo>
                        <a:pt x="128" y="228"/>
                      </a:lnTo>
                      <a:lnTo>
                        <a:pt x="128" y="227"/>
                      </a:lnTo>
                      <a:lnTo>
                        <a:pt x="131" y="227"/>
                      </a:lnTo>
                      <a:lnTo>
                        <a:pt x="139" y="225"/>
                      </a:lnTo>
                      <a:lnTo>
                        <a:pt x="144" y="224"/>
                      </a:lnTo>
                      <a:lnTo>
                        <a:pt x="148" y="223"/>
                      </a:lnTo>
                      <a:lnTo>
                        <a:pt x="154" y="220"/>
                      </a:lnTo>
                      <a:lnTo>
                        <a:pt x="159" y="219"/>
                      </a:lnTo>
                      <a:lnTo>
                        <a:pt x="160" y="219"/>
                      </a:lnTo>
                      <a:lnTo>
                        <a:pt x="162" y="220"/>
                      </a:lnTo>
                      <a:lnTo>
                        <a:pt x="170" y="215"/>
                      </a:lnTo>
                      <a:lnTo>
                        <a:pt x="171" y="211"/>
                      </a:lnTo>
                      <a:lnTo>
                        <a:pt x="171" y="209"/>
                      </a:lnTo>
                      <a:lnTo>
                        <a:pt x="178" y="206"/>
                      </a:lnTo>
                      <a:lnTo>
                        <a:pt x="189" y="204"/>
                      </a:lnTo>
                      <a:lnTo>
                        <a:pt x="191" y="204"/>
                      </a:lnTo>
                      <a:lnTo>
                        <a:pt x="189" y="205"/>
                      </a:lnTo>
                      <a:lnTo>
                        <a:pt x="186" y="209"/>
                      </a:lnTo>
                      <a:lnTo>
                        <a:pt x="185" y="212"/>
                      </a:lnTo>
                      <a:lnTo>
                        <a:pt x="185" y="213"/>
                      </a:lnTo>
                      <a:lnTo>
                        <a:pt x="185" y="216"/>
                      </a:lnTo>
                      <a:lnTo>
                        <a:pt x="186" y="216"/>
                      </a:lnTo>
                      <a:lnTo>
                        <a:pt x="189" y="215"/>
                      </a:lnTo>
                      <a:lnTo>
                        <a:pt x="191" y="213"/>
                      </a:lnTo>
                      <a:lnTo>
                        <a:pt x="197" y="212"/>
                      </a:lnTo>
                      <a:lnTo>
                        <a:pt x="201" y="209"/>
                      </a:lnTo>
                      <a:lnTo>
                        <a:pt x="206" y="206"/>
                      </a:lnTo>
                      <a:lnTo>
                        <a:pt x="210" y="205"/>
                      </a:lnTo>
                      <a:lnTo>
                        <a:pt x="214" y="204"/>
                      </a:lnTo>
                      <a:lnTo>
                        <a:pt x="217" y="202"/>
                      </a:lnTo>
                      <a:lnTo>
                        <a:pt x="220" y="202"/>
                      </a:lnTo>
                      <a:lnTo>
                        <a:pt x="223" y="204"/>
                      </a:lnTo>
                      <a:lnTo>
                        <a:pt x="224" y="206"/>
                      </a:lnTo>
                      <a:lnTo>
                        <a:pt x="225" y="205"/>
                      </a:lnTo>
                      <a:lnTo>
                        <a:pt x="224" y="202"/>
                      </a:lnTo>
                      <a:lnTo>
                        <a:pt x="228" y="198"/>
                      </a:lnTo>
                      <a:lnTo>
                        <a:pt x="232" y="198"/>
                      </a:lnTo>
                      <a:lnTo>
                        <a:pt x="235" y="198"/>
                      </a:lnTo>
                      <a:lnTo>
                        <a:pt x="239" y="196"/>
                      </a:lnTo>
                      <a:lnTo>
                        <a:pt x="243" y="196"/>
                      </a:lnTo>
                      <a:lnTo>
                        <a:pt x="245" y="193"/>
                      </a:lnTo>
                      <a:lnTo>
                        <a:pt x="247" y="190"/>
                      </a:lnTo>
                      <a:lnTo>
                        <a:pt x="247" y="188"/>
                      </a:lnTo>
                      <a:lnTo>
                        <a:pt x="250" y="182"/>
                      </a:lnTo>
                      <a:lnTo>
                        <a:pt x="250" y="177"/>
                      </a:lnTo>
                      <a:lnTo>
                        <a:pt x="251" y="174"/>
                      </a:lnTo>
                      <a:lnTo>
                        <a:pt x="251" y="171"/>
                      </a:lnTo>
                      <a:lnTo>
                        <a:pt x="250" y="170"/>
                      </a:lnTo>
                      <a:lnTo>
                        <a:pt x="248" y="169"/>
                      </a:lnTo>
                      <a:lnTo>
                        <a:pt x="247" y="166"/>
                      </a:lnTo>
                      <a:lnTo>
                        <a:pt x="247" y="162"/>
                      </a:lnTo>
                      <a:lnTo>
                        <a:pt x="247" y="158"/>
                      </a:lnTo>
                      <a:lnTo>
                        <a:pt x="250" y="155"/>
                      </a:lnTo>
                      <a:lnTo>
                        <a:pt x="251" y="155"/>
                      </a:lnTo>
                      <a:lnTo>
                        <a:pt x="251" y="150"/>
                      </a:lnTo>
                      <a:lnTo>
                        <a:pt x="254" y="148"/>
                      </a:lnTo>
                      <a:lnTo>
                        <a:pt x="255" y="144"/>
                      </a:lnTo>
                      <a:lnTo>
                        <a:pt x="262" y="144"/>
                      </a:lnTo>
                      <a:lnTo>
                        <a:pt x="262" y="142"/>
                      </a:lnTo>
                      <a:lnTo>
                        <a:pt x="263" y="138"/>
                      </a:lnTo>
                      <a:lnTo>
                        <a:pt x="264" y="136"/>
                      </a:lnTo>
                      <a:lnTo>
                        <a:pt x="266" y="131"/>
                      </a:lnTo>
                      <a:lnTo>
                        <a:pt x="268" y="125"/>
                      </a:lnTo>
                      <a:lnTo>
                        <a:pt x="270" y="124"/>
                      </a:lnTo>
                      <a:lnTo>
                        <a:pt x="274" y="123"/>
                      </a:lnTo>
                      <a:lnTo>
                        <a:pt x="278" y="121"/>
                      </a:lnTo>
                      <a:lnTo>
                        <a:pt x="279" y="120"/>
                      </a:lnTo>
                      <a:lnTo>
                        <a:pt x="281" y="119"/>
                      </a:lnTo>
                      <a:lnTo>
                        <a:pt x="285" y="117"/>
                      </a:lnTo>
                      <a:lnTo>
                        <a:pt x="289" y="116"/>
                      </a:lnTo>
                      <a:lnTo>
                        <a:pt x="289" y="113"/>
                      </a:lnTo>
                      <a:lnTo>
                        <a:pt x="293" y="102"/>
                      </a:lnTo>
                      <a:lnTo>
                        <a:pt x="294" y="100"/>
                      </a:lnTo>
                      <a:lnTo>
                        <a:pt x="297" y="98"/>
                      </a:lnTo>
                      <a:lnTo>
                        <a:pt x="299" y="98"/>
                      </a:lnTo>
                      <a:lnTo>
                        <a:pt x="305" y="93"/>
                      </a:lnTo>
                      <a:lnTo>
                        <a:pt x="308" y="90"/>
                      </a:lnTo>
                      <a:lnTo>
                        <a:pt x="313" y="89"/>
                      </a:lnTo>
                      <a:lnTo>
                        <a:pt x="316" y="86"/>
                      </a:lnTo>
                      <a:lnTo>
                        <a:pt x="318" y="82"/>
                      </a:lnTo>
                      <a:lnTo>
                        <a:pt x="321" y="81"/>
                      </a:lnTo>
                      <a:lnTo>
                        <a:pt x="325" y="78"/>
                      </a:lnTo>
                      <a:lnTo>
                        <a:pt x="328" y="77"/>
                      </a:lnTo>
                      <a:lnTo>
                        <a:pt x="331" y="75"/>
                      </a:lnTo>
                      <a:lnTo>
                        <a:pt x="335" y="74"/>
                      </a:lnTo>
                      <a:lnTo>
                        <a:pt x="337" y="74"/>
                      </a:lnTo>
                      <a:lnTo>
                        <a:pt x="339" y="71"/>
                      </a:lnTo>
                      <a:lnTo>
                        <a:pt x="339" y="70"/>
                      </a:lnTo>
                      <a:lnTo>
                        <a:pt x="341" y="67"/>
                      </a:lnTo>
                      <a:lnTo>
                        <a:pt x="341" y="65"/>
                      </a:lnTo>
                      <a:lnTo>
                        <a:pt x="348" y="59"/>
                      </a:lnTo>
                      <a:lnTo>
                        <a:pt x="366" y="59"/>
                      </a:lnTo>
                      <a:lnTo>
                        <a:pt x="366" y="61"/>
                      </a:lnTo>
                      <a:lnTo>
                        <a:pt x="364" y="62"/>
                      </a:lnTo>
                      <a:lnTo>
                        <a:pt x="364" y="66"/>
                      </a:lnTo>
                      <a:lnTo>
                        <a:pt x="364" y="70"/>
                      </a:lnTo>
                      <a:lnTo>
                        <a:pt x="363" y="73"/>
                      </a:lnTo>
                      <a:lnTo>
                        <a:pt x="364" y="80"/>
                      </a:lnTo>
                      <a:lnTo>
                        <a:pt x="363" y="84"/>
                      </a:lnTo>
                      <a:lnTo>
                        <a:pt x="364" y="85"/>
                      </a:lnTo>
                      <a:lnTo>
                        <a:pt x="367" y="88"/>
                      </a:lnTo>
                      <a:lnTo>
                        <a:pt x="368" y="89"/>
                      </a:lnTo>
                      <a:lnTo>
                        <a:pt x="370" y="89"/>
                      </a:lnTo>
                      <a:lnTo>
                        <a:pt x="372" y="88"/>
                      </a:lnTo>
                      <a:lnTo>
                        <a:pt x="374" y="86"/>
                      </a:lnTo>
                      <a:lnTo>
                        <a:pt x="376" y="85"/>
                      </a:lnTo>
                      <a:lnTo>
                        <a:pt x="378" y="84"/>
                      </a:lnTo>
                      <a:lnTo>
                        <a:pt x="378" y="82"/>
                      </a:lnTo>
                      <a:lnTo>
                        <a:pt x="375" y="84"/>
                      </a:lnTo>
                      <a:lnTo>
                        <a:pt x="374" y="80"/>
                      </a:lnTo>
                      <a:lnTo>
                        <a:pt x="375" y="77"/>
                      </a:lnTo>
                      <a:lnTo>
                        <a:pt x="376" y="73"/>
                      </a:lnTo>
                      <a:lnTo>
                        <a:pt x="374" y="65"/>
                      </a:lnTo>
                      <a:lnTo>
                        <a:pt x="371" y="62"/>
                      </a:lnTo>
                      <a:lnTo>
                        <a:pt x="370" y="61"/>
                      </a:lnTo>
                      <a:lnTo>
                        <a:pt x="371" y="58"/>
                      </a:lnTo>
                      <a:lnTo>
                        <a:pt x="372" y="55"/>
                      </a:lnTo>
                      <a:lnTo>
                        <a:pt x="371" y="54"/>
                      </a:lnTo>
                      <a:lnTo>
                        <a:pt x="372" y="48"/>
                      </a:lnTo>
                      <a:lnTo>
                        <a:pt x="368" y="39"/>
                      </a:lnTo>
                      <a:lnTo>
                        <a:pt x="364" y="35"/>
                      </a:lnTo>
                      <a:lnTo>
                        <a:pt x="360" y="30"/>
                      </a:lnTo>
                      <a:lnTo>
                        <a:pt x="360" y="27"/>
                      </a:lnTo>
                      <a:lnTo>
                        <a:pt x="360" y="24"/>
                      </a:lnTo>
                      <a:lnTo>
                        <a:pt x="364" y="27"/>
                      </a:lnTo>
                      <a:lnTo>
                        <a:pt x="366" y="27"/>
                      </a:lnTo>
                      <a:lnTo>
                        <a:pt x="366" y="26"/>
                      </a:lnTo>
                      <a:lnTo>
                        <a:pt x="360" y="20"/>
                      </a:lnTo>
                      <a:lnTo>
                        <a:pt x="356" y="16"/>
                      </a:lnTo>
                      <a:lnTo>
                        <a:pt x="355" y="13"/>
                      </a:lnTo>
                      <a:lnTo>
                        <a:pt x="349" y="13"/>
                      </a:lnTo>
                      <a:lnTo>
                        <a:pt x="347" y="12"/>
                      </a:lnTo>
                      <a:lnTo>
                        <a:pt x="341" y="12"/>
                      </a:lnTo>
                      <a:lnTo>
                        <a:pt x="340" y="11"/>
                      </a:lnTo>
                      <a:lnTo>
                        <a:pt x="341" y="9"/>
                      </a:lnTo>
                      <a:lnTo>
                        <a:pt x="341" y="8"/>
                      </a:lnTo>
                      <a:lnTo>
                        <a:pt x="340" y="7"/>
                      </a:lnTo>
                      <a:lnTo>
                        <a:pt x="339" y="7"/>
                      </a:lnTo>
                      <a:lnTo>
                        <a:pt x="337" y="7"/>
                      </a:lnTo>
                      <a:lnTo>
                        <a:pt x="340" y="5"/>
                      </a:lnTo>
                      <a:lnTo>
                        <a:pt x="340" y="3"/>
                      </a:lnTo>
                      <a:lnTo>
                        <a:pt x="341" y="1"/>
                      </a:lnTo>
                      <a:lnTo>
                        <a:pt x="344" y="0"/>
                      </a:lnTo>
                      <a:lnTo>
                        <a:pt x="348" y="0"/>
                      </a:lnTo>
                      <a:lnTo>
                        <a:pt x="349" y="1"/>
                      </a:lnTo>
                      <a:lnTo>
                        <a:pt x="349" y="4"/>
                      </a:lnTo>
                      <a:lnTo>
                        <a:pt x="352" y="8"/>
                      </a:lnTo>
                      <a:lnTo>
                        <a:pt x="356" y="12"/>
                      </a:lnTo>
                      <a:lnTo>
                        <a:pt x="359" y="13"/>
                      </a:lnTo>
                      <a:lnTo>
                        <a:pt x="363" y="15"/>
                      </a:lnTo>
                      <a:lnTo>
                        <a:pt x="374" y="15"/>
                      </a:lnTo>
                      <a:lnTo>
                        <a:pt x="383" y="16"/>
                      </a:lnTo>
                      <a:lnTo>
                        <a:pt x="387" y="16"/>
                      </a:lnTo>
                      <a:lnTo>
                        <a:pt x="390" y="16"/>
                      </a:lnTo>
                      <a:lnTo>
                        <a:pt x="394" y="19"/>
                      </a:lnTo>
                      <a:lnTo>
                        <a:pt x="397" y="20"/>
                      </a:lnTo>
                      <a:lnTo>
                        <a:pt x="399" y="20"/>
                      </a:lnTo>
                      <a:lnTo>
                        <a:pt x="405" y="20"/>
                      </a:lnTo>
                      <a:lnTo>
                        <a:pt x="403" y="30"/>
                      </a:lnTo>
                      <a:lnTo>
                        <a:pt x="406" y="32"/>
                      </a:lnTo>
                      <a:lnTo>
                        <a:pt x="407" y="35"/>
                      </a:lnTo>
                      <a:lnTo>
                        <a:pt x="407" y="38"/>
                      </a:lnTo>
                      <a:lnTo>
                        <a:pt x="409" y="39"/>
                      </a:lnTo>
                      <a:lnTo>
                        <a:pt x="412" y="40"/>
                      </a:lnTo>
                      <a:lnTo>
                        <a:pt x="413" y="47"/>
                      </a:lnTo>
                      <a:lnTo>
                        <a:pt x="414" y="50"/>
                      </a:lnTo>
                      <a:lnTo>
                        <a:pt x="413" y="53"/>
                      </a:lnTo>
                      <a:lnTo>
                        <a:pt x="412" y="54"/>
                      </a:lnTo>
                      <a:lnTo>
                        <a:pt x="414" y="55"/>
                      </a:lnTo>
                      <a:lnTo>
                        <a:pt x="417" y="59"/>
                      </a:lnTo>
                      <a:lnTo>
                        <a:pt x="417" y="61"/>
                      </a:lnTo>
                      <a:lnTo>
                        <a:pt x="417" y="65"/>
                      </a:lnTo>
                      <a:lnTo>
                        <a:pt x="418" y="67"/>
                      </a:lnTo>
                      <a:lnTo>
                        <a:pt x="418" y="69"/>
                      </a:lnTo>
                      <a:lnTo>
                        <a:pt x="417" y="70"/>
                      </a:lnTo>
                      <a:lnTo>
                        <a:pt x="418" y="74"/>
                      </a:lnTo>
                      <a:lnTo>
                        <a:pt x="418" y="75"/>
                      </a:lnTo>
                      <a:lnTo>
                        <a:pt x="420" y="80"/>
                      </a:lnTo>
                      <a:lnTo>
                        <a:pt x="421" y="82"/>
                      </a:lnTo>
                      <a:lnTo>
                        <a:pt x="424" y="82"/>
                      </a:lnTo>
                      <a:lnTo>
                        <a:pt x="425" y="84"/>
                      </a:lnTo>
                      <a:lnTo>
                        <a:pt x="426" y="84"/>
                      </a:lnTo>
                      <a:lnTo>
                        <a:pt x="429" y="85"/>
                      </a:lnTo>
                      <a:lnTo>
                        <a:pt x="434" y="89"/>
                      </a:lnTo>
                      <a:lnTo>
                        <a:pt x="434" y="90"/>
                      </a:lnTo>
                      <a:lnTo>
                        <a:pt x="434" y="92"/>
                      </a:lnTo>
                      <a:lnTo>
                        <a:pt x="436" y="94"/>
                      </a:lnTo>
                      <a:lnTo>
                        <a:pt x="429" y="101"/>
                      </a:lnTo>
                      <a:lnTo>
                        <a:pt x="426" y="102"/>
                      </a:lnTo>
                      <a:lnTo>
                        <a:pt x="422" y="102"/>
                      </a:lnTo>
                      <a:lnTo>
                        <a:pt x="420" y="102"/>
                      </a:lnTo>
                      <a:lnTo>
                        <a:pt x="420" y="104"/>
                      </a:lnTo>
                      <a:lnTo>
                        <a:pt x="420" y="105"/>
                      </a:lnTo>
                      <a:lnTo>
                        <a:pt x="422" y="108"/>
                      </a:lnTo>
                      <a:lnTo>
                        <a:pt x="425" y="111"/>
                      </a:lnTo>
                      <a:lnTo>
                        <a:pt x="429" y="111"/>
                      </a:lnTo>
                      <a:lnTo>
                        <a:pt x="430" y="112"/>
                      </a:lnTo>
                      <a:lnTo>
                        <a:pt x="436" y="112"/>
                      </a:lnTo>
                      <a:lnTo>
                        <a:pt x="437" y="115"/>
                      </a:lnTo>
                      <a:lnTo>
                        <a:pt x="436" y="116"/>
                      </a:lnTo>
                      <a:lnTo>
                        <a:pt x="436" y="117"/>
                      </a:lnTo>
                      <a:lnTo>
                        <a:pt x="436" y="119"/>
                      </a:lnTo>
                      <a:lnTo>
                        <a:pt x="437" y="120"/>
                      </a:lnTo>
                      <a:lnTo>
                        <a:pt x="440" y="123"/>
                      </a:lnTo>
                      <a:lnTo>
                        <a:pt x="441" y="124"/>
                      </a:lnTo>
                      <a:lnTo>
                        <a:pt x="444" y="124"/>
                      </a:lnTo>
                      <a:lnTo>
                        <a:pt x="444" y="128"/>
                      </a:lnTo>
                      <a:lnTo>
                        <a:pt x="445" y="131"/>
                      </a:lnTo>
                      <a:lnTo>
                        <a:pt x="443" y="134"/>
                      </a:lnTo>
                      <a:lnTo>
                        <a:pt x="444" y="135"/>
                      </a:lnTo>
                      <a:lnTo>
                        <a:pt x="444" y="138"/>
                      </a:lnTo>
                      <a:lnTo>
                        <a:pt x="443" y="139"/>
                      </a:lnTo>
                      <a:lnTo>
                        <a:pt x="438" y="139"/>
                      </a:lnTo>
                      <a:lnTo>
                        <a:pt x="434" y="140"/>
                      </a:lnTo>
                      <a:lnTo>
                        <a:pt x="430" y="140"/>
                      </a:lnTo>
                      <a:lnTo>
                        <a:pt x="425" y="140"/>
                      </a:lnTo>
                      <a:lnTo>
                        <a:pt x="418" y="142"/>
                      </a:lnTo>
                      <a:lnTo>
                        <a:pt x="414" y="142"/>
                      </a:lnTo>
                      <a:lnTo>
                        <a:pt x="409" y="140"/>
                      </a:lnTo>
                      <a:lnTo>
                        <a:pt x="405" y="139"/>
                      </a:lnTo>
                      <a:lnTo>
                        <a:pt x="397" y="138"/>
                      </a:lnTo>
                      <a:lnTo>
                        <a:pt x="390" y="138"/>
                      </a:lnTo>
                      <a:lnTo>
                        <a:pt x="389" y="135"/>
                      </a:lnTo>
                      <a:lnTo>
                        <a:pt x="389" y="134"/>
                      </a:lnTo>
                      <a:lnTo>
                        <a:pt x="387" y="131"/>
                      </a:lnTo>
                      <a:lnTo>
                        <a:pt x="386" y="131"/>
                      </a:lnTo>
                      <a:lnTo>
                        <a:pt x="386" y="128"/>
                      </a:lnTo>
                      <a:lnTo>
                        <a:pt x="385" y="127"/>
                      </a:lnTo>
                      <a:lnTo>
                        <a:pt x="380" y="125"/>
                      </a:lnTo>
                      <a:lnTo>
                        <a:pt x="380" y="127"/>
                      </a:lnTo>
                      <a:lnTo>
                        <a:pt x="383" y="128"/>
                      </a:lnTo>
                      <a:lnTo>
                        <a:pt x="383" y="130"/>
                      </a:lnTo>
                      <a:lnTo>
                        <a:pt x="380" y="135"/>
                      </a:lnTo>
                      <a:lnTo>
                        <a:pt x="382" y="138"/>
                      </a:lnTo>
                      <a:lnTo>
                        <a:pt x="385" y="139"/>
                      </a:lnTo>
                      <a:lnTo>
                        <a:pt x="386" y="140"/>
                      </a:lnTo>
                      <a:lnTo>
                        <a:pt x="389" y="143"/>
                      </a:lnTo>
                      <a:lnTo>
                        <a:pt x="389" y="146"/>
                      </a:lnTo>
                      <a:lnTo>
                        <a:pt x="386" y="154"/>
                      </a:lnTo>
                      <a:lnTo>
                        <a:pt x="383" y="155"/>
                      </a:lnTo>
                      <a:lnTo>
                        <a:pt x="380" y="155"/>
                      </a:lnTo>
                      <a:lnTo>
                        <a:pt x="379" y="157"/>
                      </a:lnTo>
                      <a:lnTo>
                        <a:pt x="380" y="159"/>
                      </a:lnTo>
                      <a:lnTo>
                        <a:pt x="374" y="163"/>
                      </a:lnTo>
                      <a:lnTo>
                        <a:pt x="372" y="163"/>
                      </a:lnTo>
                      <a:lnTo>
                        <a:pt x="370" y="166"/>
                      </a:lnTo>
                      <a:lnTo>
                        <a:pt x="364" y="170"/>
                      </a:lnTo>
                      <a:lnTo>
                        <a:pt x="366" y="171"/>
                      </a:lnTo>
                      <a:lnTo>
                        <a:pt x="366" y="173"/>
                      </a:lnTo>
                      <a:lnTo>
                        <a:pt x="363" y="173"/>
                      </a:lnTo>
                      <a:lnTo>
                        <a:pt x="362" y="175"/>
                      </a:lnTo>
                      <a:lnTo>
                        <a:pt x="360" y="177"/>
                      </a:lnTo>
                      <a:lnTo>
                        <a:pt x="356" y="175"/>
                      </a:lnTo>
                      <a:lnTo>
                        <a:pt x="355" y="175"/>
                      </a:lnTo>
                      <a:lnTo>
                        <a:pt x="352" y="174"/>
                      </a:lnTo>
                      <a:lnTo>
                        <a:pt x="349" y="173"/>
                      </a:lnTo>
                      <a:lnTo>
                        <a:pt x="349" y="171"/>
                      </a:lnTo>
                      <a:lnTo>
                        <a:pt x="349" y="170"/>
                      </a:lnTo>
                      <a:lnTo>
                        <a:pt x="348" y="167"/>
                      </a:lnTo>
                      <a:lnTo>
                        <a:pt x="347" y="166"/>
                      </a:lnTo>
                      <a:lnTo>
                        <a:pt x="344" y="163"/>
                      </a:lnTo>
                      <a:lnTo>
                        <a:pt x="339" y="163"/>
                      </a:lnTo>
                      <a:lnTo>
                        <a:pt x="336" y="165"/>
                      </a:lnTo>
                      <a:lnTo>
                        <a:pt x="335" y="166"/>
                      </a:lnTo>
                      <a:lnTo>
                        <a:pt x="333" y="165"/>
                      </a:lnTo>
                      <a:lnTo>
                        <a:pt x="333" y="163"/>
                      </a:lnTo>
                      <a:lnTo>
                        <a:pt x="332" y="162"/>
                      </a:lnTo>
                      <a:lnTo>
                        <a:pt x="333" y="161"/>
                      </a:lnTo>
                      <a:lnTo>
                        <a:pt x="336" y="161"/>
                      </a:lnTo>
                      <a:lnTo>
                        <a:pt x="336" y="159"/>
                      </a:lnTo>
                      <a:lnTo>
                        <a:pt x="335" y="158"/>
                      </a:lnTo>
                      <a:lnTo>
                        <a:pt x="325" y="155"/>
                      </a:lnTo>
                      <a:lnTo>
                        <a:pt x="324" y="152"/>
                      </a:lnTo>
                      <a:lnTo>
                        <a:pt x="324" y="151"/>
                      </a:lnTo>
                      <a:lnTo>
                        <a:pt x="322" y="151"/>
                      </a:lnTo>
                      <a:lnTo>
                        <a:pt x="318" y="148"/>
                      </a:lnTo>
                      <a:lnTo>
                        <a:pt x="318" y="147"/>
                      </a:lnTo>
                      <a:lnTo>
                        <a:pt x="317" y="144"/>
                      </a:lnTo>
                      <a:lnTo>
                        <a:pt x="317" y="143"/>
                      </a:lnTo>
                      <a:lnTo>
                        <a:pt x="317" y="140"/>
                      </a:lnTo>
                      <a:lnTo>
                        <a:pt x="316" y="139"/>
                      </a:lnTo>
                      <a:lnTo>
                        <a:pt x="314" y="143"/>
                      </a:lnTo>
                      <a:lnTo>
                        <a:pt x="312" y="146"/>
                      </a:lnTo>
                      <a:lnTo>
                        <a:pt x="310" y="148"/>
                      </a:lnTo>
                      <a:lnTo>
                        <a:pt x="309" y="151"/>
                      </a:lnTo>
                      <a:lnTo>
                        <a:pt x="310" y="152"/>
                      </a:lnTo>
                      <a:lnTo>
                        <a:pt x="313" y="155"/>
                      </a:lnTo>
                      <a:lnTo>
                        <a:pt x="318" y="163"/>
                      </a:lnTo>
                      <a:lnTo>
                        <a:pt x="321" y="162"/>
                      </a:lnTo>
                      <a:lnTo>
                        <a:pt x="322" y="166"/>
                      </a:lnTo>
                      <a:lnTo>
                        <a:pt x="325" y="163"/>
                      </a:lnTo>
                      <a:lnTo>
                        <a:pt x="326" y="165"/>
                      </a:lnTo>
                      <a:lnTo>
                        <a:pt x="328" y="170"/>
                      </a:lnTo>
                      <a:lnTo>
                        <a:pt x="325" y="171"/>
                      </a:lnTo>
                      <a:lnTo>
                        <a:pt x="331" y="171"/>
                      </a:lnTo>
                      <a:lnTo>
                        <a:pt x="332" y="173"/>
                      </a:lnTo>
                      <a:lnTo>
                        <a:pt x="333" y="173"/>
                      </a:lnTo>
                      <a:lnTo>
                        <a:pt x="335" y="173"/>
                      </a:lnTo>
                      <a:lnTo>
                        <a:pt x="335" y="170"/>
                      </a:lnTo>
                      <a:lnTo>
                        <a:pt x="329" y="169"/>
                      </a:lnTo>
                      <a:lnTo>
                        <a:pt x="331" y="169"/>
                      </a:lnTo>
                      <a:lnTo>
                        <a:pt x="337" y="169"/>
                      </a:lnTo>
                      <a:lnTo>
                        <a:pt x="340" y="170"/>
                      </a:lnTo>
                      <a:lnTo>
                        <a:pt x="343" y="170"/>
                      </a:lnTo>
                      <a:lnTo>
                        <a:pt x="343" y="171"/>
                      </a:lnTo>
                      <a:lnTo>
                        <a:pt x="336" y="174"/>
                      </a:lnTo>
                      <a:lnTo>
                        <a:pt x="337" y="175"/>
                      </a:lnTo>
                      <a:lnTo>
                        <a:pt x="340" y="174"/>
                      </a:lnTo>
                      <a:lnTo>
                        <a:pt x="341" y="175"/>
                      </a:lnTo>
                      <a:lnTo>
                        <a:pt x="340" y="177"/>
                      </a:lnTo>
                      <a:lnTo>
                        <a:pt x="340" y="178"/>
                      </a:lnTo>
                      <a:lnTo>
                        <a:pt x="341" y="181"/>
                      </a:lnTo>
                      <a:lnTo>
                        <a:pt x="341" y="182"/>
                      </a:lnTo>
                      <a:lnTo>
                        <a:pt x="340" y="186"/>
                      </a:lnTo>
                      <a:lnTo>
                        <a:pt x="341" y="193"/>
                      </a:lnTo>
                      <a:lnTo>
                        <a:pt x="344" y="197"/>
                      </a:lnTo>
                      <a:lnTo>
                        <a:pt x="344" y="204"/>
                      </a:lnTo>
                      <a:lnTo>
                        <a:pt x="341" y="205"/>
                      </a:lnTo>
                      <a:lnTo>
                        <a:pt x="337" y="205"/>
                      </a:lnTo>
                      <a:lnTo>
                        <a:pt x="337" y="206"/>
                      </a:lnTo>
                      <a:lnTo>
                        <a:pt x="339" y="206"/>
                      </a:lnTo>
                      <a:lnTo>
                        <a:pt x="343" y="206"/>
                      </a:lnTo>
                      <a:lnTo>
                        <a:pt x="344" y="208"/>
                      </a:lnTo>
                      <a:lnTo>
                        <a:pt x="345" y="209"/>
                      </a:lnTo>
                      <a:lnTo>
                        <a:pt x="349" y="211"/>
                      </a:lnTo>
                      <a:lnTo>
                        <a:pt x="351" y="213"/>
                      </a:lnTo>
                      <a:lnTo>
                        <a:pt x="352" y="216"/>
                      </a:lnTo>
                      <a:lnTo>
                        <a:pt x="358" y="216"/>
                      </a:lnTo>
                      <a:lnTo>
                        <a:pt x="359" y="216"/>
                      </a:lnTo>
                      <a:lnTo>
                        <a:pt x="358" y="227"/>
                      </a:lnTo>
                      <a:lnTo>
                        <a:pt x="356" y="228"/>
                      </a:lnTo>
                      <a:lnTo>
                        <a:pt x="356" y="233"/>
                      </a:lnTo>
                      <a:lnTo>
                        <a:pt x="353" y="240"/>
                      </a:lnTo>
                      <a:lnTo>
                        <a:pt x="355" y="240"/>
                      </a:lnTo>
                      <a:lnTo>
                        <a:pt x="358" y="243"/>
                      </a:lnTo>
                      <a:lnTo>
                        <a:pt x="359" y="244"/>
                      </a:lnTo>
                      <a:lnTo>
                        <a:pt x="358" y="246"/>
                      </a:lnTo>
                      <a:lnTo>
                        <a:pt x="355" y="254"/>
                      </a:lnTo>
                      <a:lnTo>
                        <a:pt x="352" y="258"/>
                      </a:lnTo>
                      <a:lnTo>
                        <a:pt x="349" y="260"/>
                      </a:lnTo>
                      <a:lnTo>
                        <a:pt x="348" y="265"/>
                      </a:lnTo>
                      <a:lnTo>
                        <a:pt x="347" y="266"/>
                      </a:lnTo>
                      <a:lnTo>
                        <a:pt x="343" y="266"/>
                      </a:lnTo>
                      <a:lnTo>
                        <a:pt x="340" y="265"/>
                      </a:lnTo>
                      <a:lnTo>
                        <a:pt x="336" y="260"/>
                      </a:lnTo>
                      <a:lnTo>
                        <a:pt x="336" y="259"/>
                      </a:lnTo>
                      <a:lnTo>
                        <a:pt x="333" y="256"/>
                      </a:lnTo>
                      <a:lnTo>
                        <a:pt x="331" y="255"/>
                      </a:lnTo>
                      <a:lnTo>
                        <a:pt x="322" y="255"/>
                      </a:lnTo>
                      <a:lnTo>
                        <a:pt x="321" y="252"/>
                      </a:lnTo>
                      <a:lnTo>
                        <a:pt x="320" y="252"/>
                      </a:lnTo>
                      <a:lnTo>
                        <a:pt x="316" y="248"/>
                      </a:lnTo>
                      <a:lnTo>
                        <a:pt x="313" y="246"/>
                      </a:lnTo>
                      <a:lnTo>
                        <a:pt x="312" y="243"/>
                      </a:lnTo>
                      <a:lnTo>
                        <a:pt x="312" y="242"/>
                      </a:lnTo>
                      <a:lnTo>
                        <a:pt x="309" y="240"/>
                      </a:lnTo>
                      <a:lnTo>
                        <a:pt x="309" y="238"/>
                      </a:lnTo>
                      <a:lnTo>
                        <a:pt x="310" y="235"/>
                      </a:lnTo>
                      <a:lnTo>
                        <a:pt x="310" y="232"/>
                      </a:lnTo>
                      <a:lnTo>
                        <a:pt x="309" y="231"/>
                      </a:lnTo>
                      <a:lnTo>
                        <a:pt x="306" y="229"/>
                      </a:lnTo>
                      <a:lnTo>
                        <a:pt x="301" y="228"/>
                      </a:lnTo>
                      <a:lnTo>
                        <a:pt x="298" y="225"/>
                      </a:lnTo>
                      <a:lnTo>
                        <a:pt x="298" y="223"/>
                      </a:lnTo>
                      <a:lnTo>
                        <a:pt x="302" y="216"/>
                      </a:lnTo>
                      <a:lnTo>
                        <a:pt x="297" y="212"/>
                      </a:lnTo>
                      <a:lnTo>
                        <a:pt x="294" y="211"/>
                      </a:lnTo>
                      <a:lnTo>
                        <a:pt x="294" y="209"/>
                      </a:lnTo>
                      <a:lnTo>
                        <a:pt x="294" y="208"/>
                      </a:lnTo>
                      <a:lnTo>
                        <a:pt x="290" y="208"/>
                      </a:lnTo>
                      <a:lnTo>
                        <a:pt x="286" y="211"/>
                      </a:lnTo>
                      <a:lnTo>
                        <a:pt x="283" y="212"/>
                      </a:lnTo>
                      <a:lnTo>
                        <a:pt x="281" y="217"/>
                      </a:lnTo>
                      <a:lnTo>
                        <a:pt x="279" y="221"/>
                      </a:lnTo>
                      <a:lnTo>
                        <a:pt x="278" y="223"/>
                      </a:lnTo>
                      <a:lnTo>
                        <a:pt x="277" y="228"/>
                      </a:lnTo>
                      <a:lnTo>
                        <a:pt x="275" y="235"/>
                      </a:lnTo>
                      <a:lnTo>
                        <a:pt x="277" y="239"/>
                      </a:lnTo>
                      <a:lnTo>
                        <a:pt x="279" y="240"/>
                      </a:lnTo>
                      <a:lnTo>
                        <a:pt x="283" y="240"/>
                      </a:lnTo>
                      <a:lnTo>
                        <a:pt x="285" y="238"/>
                      </a:lnTo>
                      <a:lnTo>
                        <a:pt x="285" y="236"/>
                      </a:lnTo>
                      <a:lnTo>
                        <a:pt x="287" y="236"/>
                      </a:lnTo>
                      <a:lnTo>
                        <a:pt x="291" y="238"/>
                      </a:lnTo>
                      <a:lnTo>
                        <a:pt x="291" y="246"/>
                      </a:lnTo>
                      <a:lnTo>
                        <a:pt x="293" y="247"/>
                      </a:lnTo>
                      <a:lnTo>
                        <a:pt x="293" y="248"/>
                      </a:lnTo>
                      <a:lnTo>
                        <a:pt x="291" y="248"/>
                      </a:lnTo>
                      <a:lnTo>
                        <a:pt x="290" y="250"/>
                      </a:lnTo>
                      <a:lnTo>
                        <a:pt x="289" y="254"/>
                      </a:lnTo>
                      <a:lnTo>
                        <a:pt x="290" y="255"/>
                      </a:lnTo>
                      <a:lnTo>
                        <a:pt x="294" y="259"/>
                      </a:lnTo>
                      <a:lnTo>
                        <a:pt x="295" y="259"/>
                      </a:lnTo>
                      <a:lnTo>
                        <a:pt x="295" y="258"/>
                      </a:lnTo>
                      <a:lnTo>
                        <a:pt x="295" y="255"/>
                      </a:lnTo>
                      <a:lnTo>
                        <a:pt x="297" y="255"/>
                      </a:lnTo>
                      <a:lnTo>
                        <a:pt x="297" y="256"/>
                      </a:lnTo>
                      <a:lnTo>
                        <a:pt x="297" y="260"/>
                      </a:lnTo>
                      <a:lnTo>
                        <a:pt x="297" y="262"/>
                      </a:lnTo>
                      <a:lnTo>
                        <a:pt x="298" y="263"/>
                      </a:lnTo>
                      <a:lnTo>
                        <a:pt x="304" y="265"/>
                      </a:lnTo>
                      <a:lnTo>
                        <a:pt x="304" y="263"/>
                      </a:lnTo>
                      <a:lnTo>
                        <a:pt x="302" y="260"/>
                      </a:lnTo>
                      <a:lnTo>
                        <a:pt x="302" y="259"/>
                      </a:lnTo>
                      <a:lnTo>
                        <a:pt x="301" y="259"/>
                      </a:lnTo>
                      <a:lnTo>
                        <a:pt x="299" y="258"/>
                      </a:lnTo>
                      <a:lnTo>
                        <a:pt x="298" y="256"/>
                      </a:lnTo>
                      <a:lnTo>
                        <a:pt x="297" y="252"/>
                      </a:lnTo>
                      <a:lnTo>
                        <a:pt x="298" y="250"/>
                      </a:lnTo>
                      <a:lnTo>
                        <a:pt x="295" y="248"/>
                      </a:lnTo>
                      <a:lnTo>
                        <a:pt x="298" y="247"/>
                      </a:lnTo>
                      <a:lnTo>
                        <a:pt x="299" y="247"/>
                      </a:lnTo>
                      <a:lnTo>
                        <a:pt x="299" y="250"/>
                      </a:lnTo>
                      <a:lnTo>
                        <a:pt x="299" y="251"/>
                      </a:lnTo>
                      <a:lnTo>
                        <a:pt x="301" y="252"/>
                      </a:lnTo>
                      <a:lnTo>
                        <a:pt x="301" y="255"/>
                      </a:lnTo>
                      <a:lnTo>
                        <a:pt x="301" y="256"/>
                      </a:lnTo>
                      <a:lnTo>
                        <a:pt x="302" y="256"/>
                      </a:lnTo>
                      <a:lnTo>
                        <a:pt x="304" y="255"/>
                      </a:lnTo>
                      <a:lnTo>
                        <a:pt x="302" y="252"/>
                      </a:lnTo>
                      <a:lnTo>
                        <a:pt x="302" y="251"/>
                      </a:lnTo>
                      <a:lnTo>
                        <a:pt x="302" y="248"/>
                      </a:lnTo>
                      <a:lnTo>
                        <a:pt x="304" y="247"/>
                      </a:lnTo>
                      <a:lnTo>
                        <a:pt x="302" y="243"/>
                      </a:lnTo>
                      <a:lnTo>
                        <a:pt x="304" y="240"/>
                      </a:lnTo>
                      <a:lnTo>
                        <a:pt x="305" y="240"/>
                      </a:lnTo>
                      <a:lnTo>
                        <a:pt x="306" y="240"/>
                      </a:lnTo>
                      <a:lnTo>
                        <a:pt x="308" y="243"/>
                      </a:lnTo>
                      <a:lnTo>
                        <a:pt x="308" y="244"/>
                      </a:lnTo>
                      <a:lnTo>
                        <a:pt x="308" y="246"/>
                      </a:lnTo>
                      <a:lnTo>
                        <a:pt x="308" y="248"/>
                      </a:lnTo>
                      <a:lnTo>
                        <a:pt x="306" y="250"/>
                      </a:lnTo>
                      <a:lnTo>
                        <a:pt x="305" y="252"/>
                      </a:lnTo>
                      <a:lnTo>
                        <a:pt x="306" y="254"/>
                      </a:lnTo>
                      <a:lnTo>
                        <a:pt x="306" y="255"/>
                      </a:lnTo>
                      <a:lnTo>
                        <a:pt x="310" y="256"/>
                      </a:lnTo>
                      <a:lnTo>
                        <a:pt x="312" y="255"/>
                      </a:lnTo>
                      <a:lnTo>
                        <a:pt x="312" y="251"/>
                      </a:lnTo>
                      <a:lnTo>
                        <a:pt x="313" y="251"/>
                      </a:lnTo>
                      <a:lnTo>
                        <a:pt x="316" y="252"/>
                      </a:lnTo>
                      <a:lnTo>
                        <a:pt x="320" y="255"/>
                      </a:lnTo>
                      <a:lnTo>
                        <a:pt x="318" y="256"/>
                      </a:lnTo>
                      <a:lnTo>
                        <a:pt x="320" y="256"/>
                      </a:lnTo>
                      <a:lnTo>
                        <a:pt x="322" y="256"/>
                      </a:lnTo>
                      <a:lnTo>
                        <a:pt x="325" y="258"/>
                      </a:lnTo>
                      <a:lnTo>
                        <a:pt x="329" y="258"/>
                      </a:lnTo>
                      <a:lnTo>
                        <a:pt x="332" y="258"/>
                      </a:lnTo>
                      <a:lnTo>
                        <a:pt x="333" y="260"/>
                      </a:lnTo>
                      <a:lnTo>
                        <a:pt x="333" y="262"/>
                      </a:lnTo>
                      <a:lnTo>
                        <a:pt x="336" y="262"/>
                      </a:lnTo>
                      <a:lnTo>
                        <a:pt x="336" y="265"/>
                      </a:lnTo>
                      <a:lnTo>
                        <a:pt x="336" y="267"/>
                      </a:lnTo>
                      <a:lnTo>
                        <a:pt x="335" y="270"/>
                      </a:lnTo>
                      <a:lnTo>
                        <a:pt x="333" y="270"/>
                      </a:lnTo>
                      <a:lnTo>
                        <a:pt x="331" y="270"/>
                      </a:lnTo>
                      <a:lnTo>
                        <a:pt x="329" y="270"/>
                      </a:lnTo>
                      <a:lnTo>
                        <a:pt x="328" y="271"/>
                      </a:lnTo>
                      <a:lnTo>
                        <a:pt x="326" y="273"/>
                      </a:lnTo>
                      <a:lnTo>
                        <a:pt x="324" y="273"/>
                      </a:lnTo>
                      <a:lnTo>
                        <a:pt x="322" y="273"/>
                      </a:lnTo>
                      <a:lnTo>
                        <a:pt x="320" y="273"/>
                      </a:lnTo>
                      <a:lnTo>
                        <a:pt x="318" y="273"/>
                      </a:lnTo>
                      <a:lnTo>
                        <a:pt x="316" y="274"/>
                      </a:lnTo>
                      <a:lnTo>
                        <a:pt x="313" y="274"/>
                      </a:lnTo>
                      <a:lnTo>
                        <a:pt x="312" y="274"/>
                      </a:lnTo>
                      <a:lnTo>
                        <a:pt x="309" y="277"/>
                      </a:lnTo>
                      <a:lnTo>
                        <a:pt x="308" y="278"/>
                      </a:lnTo>
                      <a:lnTo>
                        <a:pt x="305" y="279"/>
                      </a:lnTo>
                      <a:lnTo>
                        <a:pt x="301" y="281"/>
                      </a:lnTo>
                      <a:lnTo>
                        <a:pt x="301" y="283"/>
                      </a:lnTo>
                      <a:lnTo>
                        <a:pt x="298" y="288"/>
                      </a:lnTo>
                      <a:lnTo>
                        <a:pt x="295" y="289"/>
                      </a:lnTo>
                      <a:lnTo>
                        <a:pt x="293" y="290"/>
                      </a:lnTo>
                      <a:lnTo>
                        <a:pt x="286" y="292"/>
                      </a:lnTo>
                      <a:lnTo>
                        <a:pt x="283" y="293"/>
                      </a:lnTo>
                      <a:lnTo>
                        <a:pt x="283" y="294"/>
                      </a:lnTo>
                      <a:lnTo>
                        <a:pt x="285" y="294"/>
                      </a:lnTo>
                      <a:lnTo>
                        <a:pt x="286" y="294"/>
                      </a:lnTo>
                      <a:lnTo>
                        <a:pt x="289" y="294"/>
                      </a:lnTo>
                      <a:lnTo>
                        <a:pt x="290" y="294"/>
                      </a:lnTo>
                      <a:lnTo>
                        <a:pt x="295" y="293"/>
                      </a:lnTo>
                      <a:lnTo>
                        <a:pt x="297" y="292"/>
                      </a:lnTo>
                      <a:lnTo>
                        <a:pt x="299" y="292"/>
                      </a:lnTo>
                      <a:lnTo>
                        <a:pt x="304" y="290"/>
                      </a:lnTo>
                      <a:lnTo>
                        <a:pt x="304" y="289"/>
                      </a:lnTo>
                      <a:lnTo>
                        <a:pt x="306" y="288"/>
                      </a:lnTo>
                      <a:lnTo>
                        <a:pt x="308" y="285"/>
                      </a:lnTo>
                      <a:lnTo>
                        <a:pt x="309" y="285"/>
                      </a:lnTo>
                      <a:lnTo>
                        <a:pt x="310" y="285"/>
                      </a:lnTo>
                      <a:lnTo>
                        <a:pt x="313" y="286"/>
                      </a:lnTo>
                      <a:lnTo>
                        <a:pt x="317" y="286"/>
                      </a:lnTo>
                      <a:lnTo>
                        <a:pt x="318" y="286"/>
                      </a:lnTo>
                      <a:lnTo>
                        <a:pt x="322" y="285"/>
                      </a:lnTo>
                      <a:lnTo>
                        <a:pt x="324" y="283"/>
                      </a:lnTo>
                      <a:lnTo>
                        <a:pt x="325" y="282"/>
                      </a:lnTo>
                      <a:lnTo>
                        <a:pt x="328" y="282"/>
                      </a:lnTo>
                      <a:lnTo>
                        <a:pt x="333" y="282"/>
                      </a:lnTo>
                      <a:lnTo>
                        <a:pt x="336" y="281"/>
                      </a:lnTo>
                      <a:lnTo>
                        <a:pt x="336" y="279"/>
                      </a:lnTo>
                      <a:lnTo>
                        <a:pt x="339" y="279"/>
                      </a:lnTo>
                      <a:lnTo>
                        <a:pt x="340" y="279"/>
                      </a:lnTo>
                      <a:lnTo>
                        <a:pt x="343" y="279"/>
                      </a:lnTo>
                      <a:lnTo>
                        <a:pt x="344" y="279"/>
                      </a:lnTo>
                      <a:lnTo>
                        <a:pt x="347" y="279"/>
                      </a:lnTo>
                      <a:lnTo>
                        <a:pt x="351" y="277"/>
                      </a:lnTo>
                      <a:lnTo>
                        <a:pt x="351" y="275"/>
                      </a:lnTo>
                      <a:lnTo>
                        <a:pt x="355" y="271"/>
                      </a:lnTo>
                      <a:lnTo>
                        <a:pt x="359" y="267"/>
                      </a:lnTo>
                      <a:lnTo>
                        <a:pt x="360" y="266"/>
                      </a:lnTo>
                      <a:lnTo>
                        <a:pt x="363" y="265"/>
                      </a:lnTo>
                      <a:lnTo>
                        <a:pt x="366" y="263"/>
                      </a:lnTo>
                      <a:lnTo>
                        <a:pt x="366" y="260"/>
                      </a:lnTo>
                      <a:lnTo>
                        <a:pt x="368" y="259"/>
                      </a:lnTo>
                      <a:lnTo>
                        <a:pt x="370" y="259"/>
                      </a:lnTo>
                      <a:lnTo>
                        <a:pt x="371" y="258"/>
                      </a:lnTo>
                      <a:lnTo>
                        <a:pt x="372" y="255"/>
                      </a:lnTo>
                      <a:lnTo>
                        <a:pt x="374" y="254"/>
                      </a:lnTo>
                      <a:lnTo>
                        <a:pt x="379" y="252"/>
                      </a:lnTo>
                      <a:lnTo>
                        <a:pt x="383" y="251"/>
                      </a:lnTo>
                      <a:lnTo>
                        <a:pt x="385" y="250"/>
                      </a:lnTo>
                      <a:lnTo>
                        <a:pt x="386" y="250"/>
                      </a:lnTo>
                      <a:lnTo>
                        <a:pt x="390" y="250"/>
                      </a:lnTo>
                      <a:lnTo>
                        <a:pt x="390" y="252"/>
                      </a:lnTo>
                      <a:lnTo>
                        <a:pt x="389" y="254"/>
                      </a:lnTo>
                      <a:lnTo>
                        <a:pt x="390" y="255"/>
                      </a:lnTo>
                      <a:lnTo>
                        <a:pt x="389" y="258"/>
                      </a:lnTo>
                      <a:lnTo>
                        <a:pt x="390" y="258"/>
                      </a:lnTo>
                      <a:lnTo>
                        <a:pt x="391" y="258"/>
                      </a:lnTo>
                      <a:lnTo>
                        <a:pt x="393" y="258"/>
                      </a:lnTo>
                      <a:lnTo>
                        <a:pt x="393" y="259"/>
                      </a:lnTo>
                      <a:lnTo>
                        <a:pt x="390" y="260"/>
                      </a:lnTo>
                      <a:lnTo>
                        <a:pt x="387" y="263"/>
                      </a:lnTo>
                      <a:lnTo>
                        <a:pt x="389" y="265"/>
                      </a:lnTo>
                      <a:lnTo>
                        <a:pt x="389" y="267"/>
                      </a:lnTo>
                      <a:lnTo>
                        <a:pt x="390" y="267"/>
                      </a:lnTo>
                      <a:lnTo>
                        <a:pt x="391" y="267"/>
                      </a:lnTo>
                      <a:lnTo>
                        <a:pt x="390" y="266"/>
                      </a:lnTo>
                      <a:lnTo>
                        <a:pt x="391" y="265"/>
                      </a:lnTo>
                      <a:lnTo>
                        <a:pt x="394" y="265"/>
                      </a:lnTo>
                      <a:lnTo>
                        <a:pt x="401" y="266"/>
                      </a:lnTo>
                      <a:lnTo>
                        <a:pt x="401" y="267"/>
                      </a:lnTo>
                      <a:lnTo>
                        <a:pt x="399" y="269"/>
                      </a:lnTo>
                      <a:lnTo>
                        <a:pt x="397" y="269"/>
                      </a:lnTo>
                      <a:lnTo>
                        <a:pt x="394" y="271"/>
                      </a:lnTo>
                      <a:lnTo>
                        <a:pt x="394" y="273"/>
                      </a:lnTo>
                      <a:lnTo>
                        <a:pt x="394" y="275"/>
                      </a:lnTo>
                      <a:lnTo>
                        <a:pt x="395" y="279"/>
                      </a:lnTo>
                      <a:lnTo>
                        <a:pt x="397" y="282"/>
                      </a:lnTo>
                      <a:lnTo>
                        <a:pt x="394" y="286"/>
                      </a:lnTo>
                      <a:lnTo>
                        <a:pt x="393" y="289"/>
                      </a:lnTo>
                      <a:lnTo>
                        <a:pt x="391" y="292"/>
                      </a:lnTo>
                      <a:lnTo>
                        <a:pt x="391" y="294"/>
                      </a:lnTo>
                      <a:lnTo>
                        <a:pt x="390" y="297"/>
                      </a:lnTo>
                      <a:lnTo>
                        <a:pt x="413" y="298"/>
                      </a:lnTo>
                      <a:lnTo>
                        <a:pt x="414" y="298"/>
                      </a:lnTo>
                      <a:lnTo>
                        <a:pt x="417" y="298"/>
                      </a:lnTo>
                      <a:lnTo>
                        <a:pt x="421" y="300"/>
                      </a:lnTo>
                      <a:lnTo>
                        <a:pt x="422" y="301"/>
                      </a:lnTo>
                      <a:lnTo>
                        <a:pt x="424" y="302"/>
                      </a:lnTo>
                      <a:lnTo>
                        <a:pt x="426" y="305"/>
                      </a:lnTo>
                      <a:lnTo>
                        <a:pt x="428" y="306"/>
                      </a:lnTo>
                      <a:lnTo>
                        <a:pt x="425" y="306"/>
                      </a:lnTo>
                      <a:lnTo>
                        <a:pt x="424" y="309"/>
                      </a:lnTo>
                      <a:lnTo>
                        <a:pt x="421" y="309"/>
                      </a:lnTo>
                      <a:lnTo>
                        <a:pt x="420" y="310"/>
                      </a:lnTo>
                      <a:lnTo>
                        <a:pt x="420" y="312"/>
                      </a:lnTo>
                      <a:lnTo>
                        <a:pt x="421" y="313"/>
                      </a:lnTo>
                      <a:lnTo>
                        <a:pt x="420" y="313"/>
                      </a:lnTo>
                      <a:lnTo>
                        <a:pt x="418" y="315"/>
                      </a:lnTo>
                      <a:lnTo>
                        <a:pt x="413" y="321"/>
                      </a:lnTo>
                      <a:lnTo>
                        <a:pt x="410" y="323"/>
                      </a:lnTo>
                      <a:lnTo>
                        <a:pt x="410" y="324"/>
                      </a:lnTo>
                      <a:lnTo>
                        <a:pt x="410" y="327"/>
                      </a:lnTo>
                      <a:lnTo>
                        <a:pt x="410" y="328"/>
                      </a:lnTo>
                      <a:lnTo>
                        <a:pt x="407" y="331"/>
                      </a:lnTo>
                      <a:lnTo>
                        <a:pt x="406" y="332"/>
                      </a:lnTo>
                      <a:lnTo>
                        <a:pt x="402" y="333"/>
                      </a:lnTo>
                      <a:lnTo>
                        <a:pt x="402" y="335"/>
                      </a:lnTo>
                      <a:lnTo>
                        <a:pt x="402" y="336"/>
                      </a:lnTo>
                      <a:lnTo>
                        <a:pt x="401" y="337"/>
                      </a:lnTo>
                      <a:lnTo>
                        <a:pt x="401" y="340"/>
                      </a:lnTo>
                      <a:lnTo>
                        <a:pt x="402" y="343"/>
                      </a:lnTo>
                      <a:lnTo>
                        <a:pt x="401" y="346"/>
                      </a:lnTo>
                      <a:lnTo>
                        <a:pt x="399" y="347"/>
                      </a:lnTo>
                      <a:lnTo>
                        <a:pt x="398" y="348"/>
                      </a:lnTo>
                      <a:lnTo>
                        <a:pt x="398" y="351"/>
                      </a:lnTo>
                      <a:lnTo>
                        <a:pt x="398" y="354"/>
                      </a:lnTo>
                      <a:lnTo>
                        <a:pt x="399" y="356"/>
                      </a:lnTo>
                      <a:lnTo>
                        <a:pt x="399" y="359"/>
                      </a:lnTo>
                      <a:lnTo>
                        <a:pt x="401" y="364"/>
                      </a:lnTo>
                      <a:lnTo>
                        <a:pt x="398" y="367"/>
                      </a:lnTo>
                      <a:lnTo>
                        <a:pt x="394" y="369"/>
                      </a:lnTo>
                      <a:lnTo>
                        <a:pt x="389" y="367"/>
                      </a:lnTo>
                      <a:lnTo>
                        <a:pt x="390" y="369"/>
                      </a:lnTo>
                      <a:lnTo>
                        <a:pt x="393" y="371"/>
                      </a:lnTo>
                      <a:lnTo>
                        <a:pt x="394" y="373"/>
                      </a:lnTo>
                      <a:lnTo>
                        <a:pt x="390" y="375"/>
                      </a:lnTo>
                      <a:lnTo>
                        <a:pt x="387" y="381"/>
                      </a:lnTo>
                      <a:lnTo>
                        <a:pt x="387" y="382"/>
                      </a:lnTo>
                      <a:lnTo>
                        <a:pt x="386" y="385"/>
                      </a:lnTo>
                      <a:lnTo>
                        <a:pt x="385" y="389"/>
                      </a:lnTo>
                      <a:lnTo>
                        <a:pt x="387" y="393"/>
                      </a:lnTo>
                      <a:lnTo>
                        <a:pt x="391" y="397"/>
                      </a:lnTo>
                      <a:lnTo>
                        <a:pt x="398" y="402"/>
                      </a:lnTo>
                      <a:lnTo>
                        <a:pt x="394" y="405"/>
                      </a:lnTo>
                      <a:lnTo>
                        <a:pt x="387" y="409"/>
                      </a:lnTo>
                      <a:lnTo>
                        <a:pt x="386" y="417"/>
                      </a:lnTo>
                      <a:lnTo>
                        <a:pt x="383" y="423"/>
                      </a:lnTo>
                      <a:lnTo>
                        <a:pt x="378" y="429"/>
                      </a:lnTo>
                      <a:lnTo>
                        <a:pt x="372" y="435"/>
                      </a:lnTo>
                      <a:lnTo>
                        <a:pt x="371" y="435"/>
                      </a:lnTo>
                      <a:lnTo>
                        <a:pt x="371" y="432"/>
                      </a:lnTo>
                      <a:lnTo>
                        <a:pt x="368" y="431"/>
                      </a:lnTo>
                      <a:lnTo>
                        <a:pt x="364" y="429"/>
                      </a:lnTo>
                      <a:lnTo>
                        <a:pt x="366" y="431"/>
                      </a:lnTo>
                      <a:lnTo>
                        <a:pt x="367" y="433"/>
                      </a:lnTo>
                      <a:lnTo>
                        <a:pt x="368" y="435"/>
                      </a:lnTo>
                      <a:lnTo>
                        <a:pt x="374" y="448"/>
                      </a:lnTo>
                      <a:lnTo>
                        <a:pt x="375" y="451"/>
                      </a:lnTo>
                      <a:lnTo>
                        <a:pt x="386" y="459"/>
                      </a:lnTo>
                      <a:lnTo>
                        <a:pt x="389" y="462"/>
                      </a:lnTo>
                      <a:lnTo>
                        <a:pt x="389" y="467"/>
                      </a:lnTo>
                      <a:lnTo>
                        <a:pt x="387" y="471"/>
                      </a:lnTo>
                      <a:lnTo>
                        <a:pt x="378" y="478"/>
                      </a:lnTo>
                      <a:lnTo>
                        <a:pt x="376" y="478"/>
                      </a:lnTo>
                      <a:lnTo>
                        <a:pt x="374" y="482"/>
                      </a:lnTo>
                      <a:lnTo>
                        <a:pt x="370" y="485"/>
                      </a:lnTo>
                      <a:lnTo>
                        <a:pt x="366" y="487"/>
                      </a:lnTo>
                      <a:lnTo>
                        <a:pt x="360" y="486"/>
                      </a:lnTo>
                      <a:lnTo>
                        <a:pt x="356" y="483"/>
                      </a:lnTo>
                      <a:lnTo>
                        <a:pt x="353" y="479"/>
                      </a:lnTo>
                      <a:lnTo>
                        <a:pt x="352" y="479"/>
                      </a:lnTo>
                      <a:lnTo>
                        <a:pt x="358" y="475"/>
                      </a:lnTo>
                      <a:lnTo>
                        <a:pt x="358" y="473"/>
                      </a:lnTo>
                      <a:lnTo>
                        <a:pt x="359" y="470"/>
                      </a:lnTo>
                      <a:lnTo>
                        <a:pt x="358" y="467"/>
                      </a:lnTo>
                      <a:lnTo>
                        <a:pt x="351" y="463"/>
                      </a:lnTo>
                      <a:lnTo>
                        <a:pt x="344" y="458"/>
                      </a:lnTo>
                      <a:lnTo>
                        <a:pt x="343" y="455"/>
                      </a:lnTo>
                      <a:lnTo>
                        <a:pt x="340" y="456"/>
                      </a:lnTo>
                      <a:lnTo>
                        <a:pt x="340" y="458"/>
                      </a:lnTo>
                      <a:lnTo>
                        <a:pt x="345" y="463"/>
                      </a:lnTo>
                      <a:lnTo>
                        <a:pt x="348" y="466"/>
                      </a:lnTo>
                      <a:lnTo>
                        <a:pt x="351" y="470"/>
                      </a:lnTo>
                      <a:lnTo>
                        <a:pt x="353" y="474"/>
                      </a:lnTo>
                      <a:lnTo>
                        <a:pt x="351" y="475"/>
                      </a:lnTo>
                      <a:lnTo>
                        <a:pt x="341" y="477"/>
                      </a:lnTo>
                      <a:lnTo>
                        <a:pt x="335" y="474"/>
                      </a:lnTo>
                      <a:lnTo>
                        <a:pt x="332" y="471"/>
                      </a:lnTo>
                      <a:lnTo>
                        <a:pt x="325" y="471"/>
                      </a:lnTo>
                      <a:lnTo>
                        <a:pt x="320" y="470"/>
                      </a:lnTo>
                      <a:lnTo>
                        <a:pt x="318" y="474"/>
                      </a:lnTo>
                      <a:lnTo>
                        <a:pt x="317" y="475"/>
                      </a:lnTo>
                      <a:lnTo>
                        <a:pt x="321" y="479"/>
                      </a:lnTo>
                      <a:lnTo>
                        <a:pt x="325" y="481"/>
                      </a:lnTo>
                      <a:lnTo>
                        <a:pt x="329" y="478"/>
                      </a:lnTo>
                      <a:lnTo>
                        <a:pt x="333" y="478"/>
                      </a:lnTo>
                      <a:lnTo>
                        <a:pt x="333" y="482"/>
                      </a:lnTo>
                      <a:lnTo>
                        <a:pt x="335" y="485"/>
                      </a:lnTo>
                      <a:lnTo>
                        <a:pt x="339" y="485"/>
                      </a:lnTo>
                      <a:lnTo>
                        <a:pt x="348" y="490"/>
                      </a:lnTo>
                      <a:lnTo>
                        <a:pt x="349" y="494"/>
                      </a:lnTo>
                      <a:lnTo>
                        <a:pt x="351" y="498"/>
                      </a:lnTo>
                      <a:lnTo>
                        <a:pt x="353" y="497"/>
                      </a:lnTo>
                      <a:lnTo>
                        <a:pt x="355" y="498"/>
                      </a:lnTo>
                      <a:lnTo>
                        <a:pt x="360" y="498"/>
                      </a:lnTo>
                      <a:lnTo>
                        <a:pt x="360" y="501"/>
                      </a:lnTo>
                      <a:lnTo>
                        <a:pt x="358" y="506"/>
                      </a:lnTo>
                      <a:lnTo>
                        <a:pt x="356" y="509"/>
                      </a:lnTo>
                      <a:lnTo>
                        <a:pt x="353" y="510"/>
                      </a:lnTo>
                      <a:lnTo>
                        <a:pt x="351" y="514"/>
                      </a:lnTo>
                      <a:lnTo>
                        <a:pt x="343" y="512"/>
                      </a:lnTo>
                      <a:lnTo>
                        <a:pt x="341" y="509"/>
                      </a:lnTo>
                      <a:lnTo>
                        <a:pt x="336" y="508"/>
                      </a:lnTo>
                      <a:lnTo>
                        <a:pt x="336" y="504"/>
                      </a:lnTo>
                      <a:lnTo>
                        <a:pt x="333" y="501"/>
                      </a:lnTo>
                      <a:lnTo>
                        <a:pt x="328" y="495"/>
                      </a:lnTo>
                      <a:lnTo>
                        <a:pt x="320" y="487"/>
                      </a:lnTo>
                      <a:lnTo>
                        <a:pt x="312" y="481"/>
                      </a:lnTo>
                      <a:lnTo>
                        <a:pt x="306" y="477"/>
                      </a:lnTo>
                      <a:lnTo>
                        <a:pt x="304" y="474"/>
                      </a:lnTo>
                      <a:lnTo>
                        <a:pt x="304" y="468"/>
                      </a:lnTo>
                      <a:lnTo>
                        <a:pt x="308" y="473"/>
                      </a:lnTo>
                      <a:lnTo>
                        <a:pt x="313" y="473"/>
                      </a:lnTo>
                      <a:lnTo>
                        <a:pt x="314" y="470"/>
                      </a:lnTo>
                      <a:lnTo>
                        <a:pt x="313" y="467"/>
                      </a:lnTo>
                      <a:lnTo>
                        <a:pt x="304" y="464"/>
                      </a:lnTo>
                      <a:lnTo>
                        <a:pt x="295" y="463"/>
                      </a:lnTo>
                      <a:lnTo>
                        <a:pt x="293" y="466"/>
                      </a:lnTo>
                      <a:lnTo>
                        <a:pt x="291" y="468"/>
                      </a:lnTo>
                      <a:lnTo>
                        <a:pt x="290" y="470"/>
                      </a:lnTo>
                      <a:lnTo>
                        <a:pt x="287" y="470"/>
                      </a:lnTo>
                      <a:lnTo>
                        <a:pt x="285" y="467"/>
                      </a:lnTo>
                      <a:lnTo>
                        <a:pt x="286" y="460"/>
                      </a:lnTo>
                      <a:lnTo>
                        <a:pt x="286" y="458"/>
                      </a:lnTo>
                      <a:lnTo>
                        <a:pt x="290" y="456"/>
                      </a:lnTo>
                      <a:lnTo>
                        <a:pt x="290" y="459"/>
                      </a:lnTo>
                      <a:lnTo>
                        <a:pt x="290" y="462"/>
                      </a:lnTo>
                      <a:lnTo>
                        <a:pt x="290" y="463"/>
                      </a:lnTo>
                      <a:lnTo>
                        <a:pt x="291" y="463"/>
                      </a:lnTo>
                      <a:lnTo>
                        <a:pt x="294" y="459"/>
                      </a:lnTo>
                      <a:lnTo>
                        <a:pt x="297" y="456"/>
                      </a:lnTo>
                      <a:lnTo>
                        <a:pt x="297" y="455"/>
                      </a:lnTo>
                      <a:lnTo>
                        <a:pt x="290" y="451"/>
                      </a:lnTo>
                      <a:lnTo>
                        <a:pt x="289" y="450"/>
                      </a:lnTo>
                      <a:lnTo>
                        <a:pt x="295" y="443"/>
                      </a:lnTo>
                      <a:lnTo>
                        <a:pt x="297" y="439"/>
                      </a:lnTo>
                      <a:lnTo>
                        <a:pt x="297" y="433"/>
                      </a:lnTo>
                      <a:lnTo>
                        <a:pt x="304" y="432"/>
                      </a:lnTo>
                      <a:lnTo>
                        <a:pt x="308" y="432"/>
                      </a:lnTo>
                      <a:lnTo>
                        <a:pt x="309" y="435"/>
                      </a:lnTo>
                      <a:lnTo>
                        <a:pt x="304" y="436"/>
                      </a:lnTo>
                      <a:lnTo>
                        <a:pt x="302" y="439"/>
                      </a:lnTo>
                      <a:lnTo>
                        <a:pt x="304" y="440"/>
                      </a:lnTo>
                      <a:lnTo>
                        <a:pt x="309" y="437"/>
                      </a:lnTo>
                      <a:lnTo>
                        <a:pt x="314" y="436"/>
                      </a:lnTo>
                      <a:lnTo>
                        <a:pt x="312" y="435"/>
                      </a:lnTo>
                      <a:lnTo>
                        <a:pt x="314" y="428"/>
                      </a:lnTo>
                      <a:lnTo>
                        <a:pt x="310" y="429"/>
                      </a:lnTo>
                      <a:lnTo>
                        <a:pt x="308" y="428"/>
                      </a:lnTo>
                      <a:lnTo>
                        <a:pt x="306" y="428"/>
                      </a:lnTo>
                      <a:lnTo>
                        <a:pt x="302" y="425"/>
                      </a:lnTo>
                      <a:lnTo>
                        <a:pt x="310" y="418"/>
                      </a:lnTo>
                      <a:lnTo>
                        <a:pt x="313" y="420"/>
                      </a:lnTo>
                      <a:lnTo>
                        <a:pt x="314" y="418"/>
                      </a:lnTo>
                      <a:lnTo>
                        <a:pt x="314" y="417"/>
                      </a:lnTo>
                      <a:lnTo>
                        <a:pt x="318" y="413"/>
                      </a:lnTo>
                      <a:lnTo>
                        <a:pt x="326" y="412"/>
                      </a:lnTo>
                      <a:lnTo>
                        <a:pt x="325" y="409"/>
                      </a:lnTo>
                      <a:lnTo>
                        <a:pt x="328" y="406"/>
                      </a:lnTo>
                      <a:lnTo>
                        <a:pt x="332" y="405"/>
                      </a:lnTo>
                      <a:lnTo>
                        <a:pt x="336" y="404"/>
                      </a:lnTo>
                      <a:lnTo>
                        <a:pt x="333" y="398"/>
                      </a:lnTo>
                      <a:lnTo>
                        <a:pt x="331" y="390"/>
                      </a:lnTo>
                      <a:lnTo>
                        <a:pt x="331" y="387"/>
                      </a:lnTo>
                      <a:lnTo>
                        <a:pt x="333" y="383"/>
                      </a:lnTo>
                      <a:lnTo>
                        <a:pt x="333" y="382"/>
                      </a:lnTo>
                      <a:lnTo>
                        <a:pt x="333" y="377"/>
                      </a:lnTo>
                      <a:lnTo>
                        <a:pt x="328" y="379"/>
                      </a:lnTo>
                      <a:lnTo>
                        <a:pt x="328" y="382"/>
                      </a:lnTo>
                      <a:lnTo>
                        <a:pt x="328" y="385"/>
                      </a:lnTo>
                      <a:lnTo>
                        <a:pt x="325" y="387"/>
                      </a:lnTo>
                      <a:lnTo>
                        <a:pt x="328" y="390"/>
                      </a:lnTo>
                      <a:lnTo>
                        <a:pt x="325" y="394"/>
                      </a:lnTo>
                      <a:lnTo>
                        <a:pt x="328" y="394"/>
                      </a:lnTo>
                      <a:lnTo>
                        <a:pt x="329" y="397"/>
                      </a:lnTo>
                      <a:lnTo>
                        <a:pt x="317" y="402"/>
                      </a:lnTo>
                      <a:lnTo>
                        <a:pt x="305" y="405"/>
                      </a:lnTo>
                      <a:lnTo>
                        <a:pt x="294" y="409"/>
                      </a:lnTo>
                      <a:lnTo>
                        <a:pt x="289" y="412"/>
                      </a:lnTo>
                      <a:lnTo>
                        <a:pt x="283" y="408"/>
                      </a:lnTo>
                      <a:lnTo>
                        <a:pt x="281" y="409"/>
                      </a:lnTo>
                      <a:lnTo>
                        <a:pt x="282" y="414"/>
                      </a:lnTo>
                      <a:lnTo>
                        <a:pt x="287" y="414"/>
                      </a:lnTo>
                      <a:lnTo>
                        <a:pt x="281" y="418"/>
                      </a:lnTo>
                      <a:lnTo>
                        <a:pt x="275" y="420"/>
                      </a:lnTo>
                      <a:lnTo>
                        <a:pt x="272" y="424"/>
                      </a:lnTo>
                      <a:lnTo>
                        <a:pt x="263" y="427"/>
                      </a:lnTo>
                      <a:lnTo>
                        <a:pt x="260" y="425"/>
                      </a:lnTo>
                      <a:lnTo>
                        <a:pt x="259" y="423"/>
                      </a:lnTo>
                      <a:lnTo>
                        <a:pt x="256" y="424"/>
                      </a:lnTo>
                      <a:lnTo>
                        <a:pt x="259" y="427"/>
                      </a:lnTo>
                      <a:lnTo>
                        <a:pt x="258" y="432"/>
                      </a:lnTo>
                      <a:lnTo>
                        <a:pt x="259" y="433"/>
                      </a:lnTo>
                      <a:lnTo>
                        <a:pt x="260" y="431"/>
                      </a:lnTo>
                      <a:lnTo>
                        <a:pt x="263" y="432"/>
                      </a:lnTo>
                      <a:lnTo>
                        <a:pt x="259" y="440"/>
                      </a:lnTo>
                      <a:lnTo>
                        <a:pt x="254" y="447"/>
                      </a:lnTo>
                      <a:lnTo>
                        <a:pt x="248" y="456"/>
                      </a:lnTo>
                      <a:lnTo>
                        <a:pt x="243" y="462"/>
                      </a:lnTo>
                      <a:lnTo>
                        <a:pt x="244" y="468"/>
                      </a:lnTo>
                      <a:lnTo>
                        <a:pt x="240" y="471"/>
                      </a:lnTo>
                      <a:lnTo>
                        <a:pt x="233" y="475"/>
                      </a:lnTo>
                      <a:lnTo>
                        <a:pt x="233" y="477"/>
                      </a:lnTo>
                      <a:lnTo>
                        <a:pt x="236" y="478"/>
                      </a:lnTo>
                      <a:lnTo>
                        <a:pt x="243" y="474"/>
                      </a:lnTo>
                      <a:lnTo>
                        <a:pt x="247" y="474"/>
                      </a:lnTo>
                      <a:lnTo>
                        <a:pt x="247" y="475"/>
                      </a:lnTo>
                      <a:lnTo>
                        <a:pt x="245" y="479"/>
                      </a:lnTo>
                      <a:lnTo>
                        <a:pt x="241" y="482"/>
                      </a:lnTo>
                      <a:lnTo>
                        <a:pt x="243" y="485"/>
                      </a:lnTo>
                      <a:lnTo>
                        <a:pt x="247" y="483"/>
                      </a:lnTo>
                      <a:lnTo>
                        <a:pt x="252" y="483"/>
                      </a:lnTo>
                      <a:lnTo>
                        <a:pt x="252" y="479"/>
                      </a:lnTo>
                      <a:lnTo>
                        <a:pt x="256" y="479"/>
                      </a:lnTo>
                      <a:lnTo>
                        <a:pt x="254" y="491"/>
                      </a:lnTo>
                      <a:lnTo>
                        <a:pt x="260" y="494"/>
                      </a:lnTo>
                      <a:lnTo>
                        <a:pt x="264" y="490"/>
                      </a:lnTo>
                      <a:lnTo>
                        <a:pt x="266" y="493"/>
                      </a:lnTo>
                      <a:lnTo>
                        <a:pt x="264" y="494"/>
                      </a:lnTo>
                      <a:lnTo>
                        <a:pt x="264" y="498"/>
                      </a:lnTo>
                      <a:lnTo>
                        <a:pt x="263" y="501"/>
                      </a:lnTo>
                      <a:lnTo>
                        <a:pt x="264" y="506"/>
                      </a:lnTo>
                      <a:lnTo>
                        <a:pt x="264" y="509"/>
                      </a:lnTo>
                      <a:lnTo>
                        <a:pt x="263" y="512"/>
                      </a:lnTo>
                      <a:lnTo>
                        <a:pt x="256" y="517"/>
                      </a:lnTo>
                      <a:lnTo>
                        <a:pt x="250" y="520"/>
                      </a:lnTo>
                      <a:lnTo>
                        <a:pt x="248" y="518"/>
                      </a:lnTo>
                      <a:lnTo>
                        <a:pt x="248" y="516"/>
                      </a:lnTo>
                      <a:lnTo>
                        <a:pt x="250" y="510"/>
                      </a:lnTo>
                      <a:lnTo>
                        <a:pt x="247" y="508"/>
                      </a:lnTo>
                      <a:lnTo>
                        <a:pt x="245" y="508"/>
                      </a:lnTo>
                      <a:lnTo>
                        <a:pt x="244" y="513"/>
                      </a:lnTo>
                      <a:lnTo>
                        <a:pt x="240" y="520"/>
                      </a:lnTo>
                      <a:lnTo>
                        <a:pt x="244" y="520"/>
                      </a:lnTo>
                      <a:lnTo>
                        <a:pt x="244" y="525"/>
                      </a:lnTo>
                      <a:lnTo>
                        <a:pt x="247" y="529"/>
                      </a:lnTo>
                      <a:lnTo>
                        <a:pt x="251" y="525"/>
                      </a:lnTo>
                      <a:lnTo>
                        <a:pt x="252" y="525"/>
                      </a:lnTo>
                      <a:lnTo>
                        <a:pt x="251" y="528"/>
                      </a:lnTo>
                      <a:lnTo>
                        <a:pt x="248" y="532"/>
                      </a:lnTo>
                      <a:lnTo>
                        <a:pt x="245" y="539"/>
                      </a:lnTo>
                      <a:lnTo>
                        <a:pt x="247" y="540"/>
                      </a:lnTo>
                      <a:lnTo>
                        <a:pt x="244" y="544"/>
                      </a:lnTo>
                      <a:lnTo>
                        <a:pt x="243" y="545"/>
                      </a:lnTo>
                      <a:lnTo>
                        <a:pt x="237" y="548"/>
                      </a:lnTo>
                      <a:lnTo>
                        <a:pt x="233" y="549"/>
                      </a:lnTo>
                      <a:lnTo>
                        <a:pt x="231" y="548"/>
                      </a:lnTo>
                      <a:lnTo>
                        <a:pt x="229" y="544"/>
                      </a:lnTo>
                      <a:lnTo>
                        <a:pt x="225" y="540"/>
                      </a:lnTo>
                      <a:lnTo>
                        <a:pt x="227" y="537"/>
                      </a:lnTo>
                      <a:lnTo>
                        <a:pt x="231" y="535"/>
                      </a:lnTo>
                      <a:lnTo>
                        <a:pt x="231" y="533"/>
                      </a:lnTo>
                      <a:lnTo>
                        <a:pt x="223" y="537"/>
                      </a:lnTo>
                      <a:lnTo>
                        <a:pt x="208" y="521"/>
                      </a:lnTo>
                      <a:lnTo>
                        <a:pt x="205" y="517"/>
                      </a:lnTo>
                      <a:lnTo>
                        <a:pt x="205" y="513"/>
                      </a:lnTo>
                      <a:lnTo>
                        <a:pt x="212" y="513"/>
                      </a:lnTo>
                      <a:lnTo>
                        <a:pt x="210" y="512"/>
                      </a:lnTo>
                      <a:lnTo>
                        <a:pt x="201" y="508"/>
                      </a:lnTo>
                      <a:lnTo>
                        <a:pt x="193" y="502"/>
                      </a:lnTo>
                      <a:lnTo>
                        <a:pt x="191" y="501"/>
                      </a:lnTo>
                      <a:lnTo>
                        <a:pt x="189" y="494"/>
                      </a:lnTo>
                      <a:lnTo>
                        <a:pt x="191" y="487"/>
                      </a:lnTo>
                      <a:lnTo>
                        <a:pt x="196" y="478"/>
                      </a:lnTo>
                      <a:lnTo>
                        <a:pt x="200" y="477"/>
                      </a:lnTo>
                      <a:lnTo>
                        <a:pt x="202" y="471"/>
                      </a:lnTo>
                      <a:lnTo>
                        <a:pt x="205" y="471"/>
                      </a:lnTo>
                      <a:lnTo>
                        <a:pt x="208" y="467"/>
                      </a:lnTo>
                      <a:lnTo>
                        <a:pt x="214" y="463"/>
                      </a:lnTo>
                      <a:lnTo>
                        <a:pt x="217" y="458"/>
                      </a:lnTo>
                      <a:lnTo>
                        <a:pt x="218" y="452"/>
                      </a:lnTo>
                      <a:lnTo>
                        <a:pt x="223" y="447"/>
                      </a:lnTo>
                      <a:lnTo>
                        <a:pt x="221" y="446"/>
                      </a:lnTo>
                      <a:lnTo>
                        <a:pt x="216" y="450"/>
                      </a:lnTo>
                      <a:lnTo>
                        <a:pt x="214" y="441"/>
                      </a:lnTo>
                      <a:lnTo>
                        <a:pt x="214" y="436"/>
                      </a:lnTo>
                      <a:lnTo>
                        <a:pt x="217" y="428"/>
                      </a:lnTo>
                      <a:lnTo>
                        <a:pt x="217" y="427"/>
                      </a:lnTo>
                      <a:lnTo>
                        <a:pt x="220" y="427"/>
                      </a:lnTo>
                      <a:lnTo>
                        <a:pt x="220" y="429"/>
                      </a:lnTo>
                      <a:lnTo>
                        <a:pt x="229" y="429"/>
                      </a:lnTo>
                      <a:lnTo>
                        <a:pt x="235" y="427"/>
                      </a:lnTo>
                      <a:lnTo>
                        <a:pt x="233" y="425"/>
                      </a:lnTo>
                      <a:lnTo>
                        <a:pt x="224" y="425"/>
                      </a:lnTo>
                      <a:lnTo>
                        <a:pt x="218" y="424"/>
                      </a:lnTo>
                      <a:lnTo>
                        <a:pt x="217" y="420"/>
                      </a:lnTo>
                      <a:lnTo>
                        <a:pt x="221" y="416"/>
                      </a:lnTo>
                      <a:lnTo>
                        <a:pt x="220" y="412"/>
                      </a:lnTo>
                      <a:lnTo>
                        <a:pt x="221" y="409"/>
                      </a:lnTo>
                      <a:lnTo>
                        <a:pt x="216" y="412"/>
                      </a:lnTo>
                      <a:lnTo>
                        <a:pt x="208" y="414"/>
                      </a:lnTo>
                      <a:lnTo>
                        <a:pt x="204" y="414"/>
                      </a:lnTo>
                      <a:lnTo>
                        <a:pt x="205" y="410"/>
                      </a:lnTo>
                      <a:lnTo>
                        <a:pt x="202" y="408"/>
                      </a:lnTo>
                      <a:lnTo>
                        <a:pt x="200" y="404"/>
                      </a:lnTo>
                      <a:lnTo>
                        <a:pt x="198" y="397"/>
                      </a:lnTo>
                      <a:lnTo>
                        <a:pt x="201" y="394"/>
                      </a:lnTo>
                      <a:lnTo>
                        <a:pt x="201" y="387"/>
                      </a:lnTo>
                      <a:lnTo>
                        <a:pt x="196" y="381"/>
                      </a:lnTo>
                      <a:lnTo>
                        <a:pt x="190" y="381"/>
                      </a:lnTo>
                      <a:lnTo>
                        <a:pt x="193" y="387"/>
                      </a:lnTo>
                      <a:lnTo>
                        <a:pt x="190" y="397"/>
                      </a:lnTo>
                      <a:lnTo>
                        <a:pt x="186" y="401"/>
                      </a:lnTo>
                      <a:lnTo>
                        <a:pt x="189" y="406"/>
                      </a:lnTo>
                      <a:lnTo>
                        <a:pt x="191" y="405"/>
                      </a:lnTo>
                      <a:lnTo>
                        <a:pt x="191" y="410"/>
                      </a:lnTo>
                      <a:lnTo>
                        <a:pt x="189" y="417"/>
                      </a:lnTo>
                      <a:lnTo>
                        <a:pt x="191" y="417"/>
                      </a:lnTo>
                      <a:lnTo>
                        <a:pt x="187" y="423"/>
                      </a:lnTo>
                      <a:lnTo>
                        <a:pt x="190" y="424"/>
                      </a:lnTo>
                      <a:lnTo>
                        <a:pt x="186" y="435"/>
                      </a:lnTo>
                      <a:lnTo>
                        <a:pt x="182" y="439"/>
                      </a:lnTo>
                      <a:lnTo>
                        <a:pt x="181" y="441"/>
                      </a:lnTo>
                      <a:lnTo>
                        <a:pt x="178" y="446"/>
                      </a:lnTo>
                      <a:lnTo>
                        <a:pt x="166" y="448"/>
                      </a:lnTo>
                      <a:lnTo>
                        <a:pt x="166" y="447"/>
                      </a:lnTo>
                      <a:lnTo>
                        <a:pt x="163" y="444"/>
                      </a:lnTo>
                      <a:lnTo>
                        <a:pt x="165" y="443"/>
                      </a:lnTo>
                      <a:lnTo>
                        <a:pt x="160" y="441"/>
                      </a:lnTo>
                      <a:lnTo>
                        <a:pt x="162" y="444"/>
                      </a:lnTo>
                      <a:lnTo>
                        <a:pt x="163" y="450"/>
                      </a:lnTo>
                      <a:lnTo>
                        <a:pt x="163" y="452"/>
                      </a:lnTo>
                      <a:lnTo>
                        <a:pt x="144" y="460"/>
                      </a:lnTo>
                      <a:lnTo>
                        <a:pt x="143" y="460"/>
                      </a:lnTo>
                      <a:lnTo>
                        <a:pt x="138" y="459"/>
                      </a:lnTo>
                      <a:lnTo>
                        <a:pt x="127" y="466"/>
                      </a:lnTo>
                      <a:lnTo>
                        <a:pt x="125" y="463"/>
                      </a:lnTo>
                      <a:lnTo>
                        <a:pt x="123" y="463"/>
                      </a:lnTo>
                      <a:lnTo>
                        <a:pt x="120" y="470"/>
                      </a:lnTo>
                      <a:lnTo>
                        <a:pt x="117" y="481"/>
                      </a:lnTo>
                      <a:lnTo>
                        <a:pt x="120" y="482"/>
                      </a:lnTo>
                      <a:lnTo>
                        <a:pt x="119" y="493"/>
                      </a:lnTo>
                      <a:lnTo>
                        <a:pt x="113" y="493"/>
                      </a:lnTo>
                      <a:lnTo>
                        <a:pt x="112" y="493"/>
                      </a:lnTo>
                      <a:lnTo>
                        <a:pt x="112" y="497"/>
                      </a:lnTo>
                      <a:lnTo>
                        <a:pt x="115" y="497"/>
                      </a:lnTo>
                      <a:lnTo>
                        <a:pt x="115" y="504"/>
                      </a:lnTo>
                      <a:lnTo>
                        <a:pt x="115" y="508"/>
                      </a:lnTo>
                      <a:lnTo>
                        <a:pt x="111" y="508"/>
                      </a:lnTo>
                      <a:lnTo>
                        <a:pt x="111" y="512"/>
                      </a:lnTo>
                      <a:lnTo>
                        <a:pt x="111" y="514"/>
                      </a:lnTo>
                      <a:lnTo>
                        <a:pt x="113" y="516"/>
                      </a:lnTo>
                      <a:lnTo>
                        <a:pt x="115" y="520"/>
                      </a:lnTo>
                      <a:lnTo>
                        <a:pt x="115" y="521"/>
                      </a:lnTo>
                      <a:lnTo>
                        <a:pt x="109" y="521"/>
                      </a:lnTo>
                      <a:lnTo>
                        <a:pt x="106" y="521"/>
                      </a:lnTo>
                      <a:lnTo>
                        <a:pt x="102" y="522"/>
                      </a:lnTo>
                      <a:lnTo>
                        <a:pt x="101" y="521"/>
                      </a:lnTo>
                      <a:lnTo>
                        <a:pt x="96" y="520"/>
                      </a:lnTo>
                      <a:lnTo>
                        <a:pt x="79" y="524"/>
                      </a:lnTo>
                      <a:lnTo>
                        <a:pt x="74" y="525"/>
                      </a:lnTo>
                      <a:lnTo>
                        <a:pt x="70" y="524"/>
                      </a:lnTo>
                      <a:lnTo>
                        <a:pt x="71" y="521"/>
                      </a:lnTo>
                      <a:lnTo>
                        <a:pt x="65" y="518"/>
                      </a:lnTo>
                      <a:lnTo>
                        <a:pt x="55" y="521"/>
                      </a:lnTo>
                      <a:lnTo>
                        <a:pt x="44" y="520"/>
                      </a:lnTo>
                      <a:lnTo>
                        <a:pt x="36" y="520"/>
                      </a:lnTo>
                      <a:lnTo>
                        <a:pt x="25" y="521"/>
                      </a:lnTo>
                      <a:lnTo>
                        <a:pt x="23" y="518"/>
                      </a:lnTo>
                      <a:lnTo>
                        <a:pt x="19" y="518"/>
                      </a:lnTo>
                      <a:lnTo>
                        <a:pt x="19" y="517"/>
                      </a:lnTo>
                      <a:lnTo>
                        <a:pt x="36" y="508"/>
                      </a:lnTo>
                      <a:lnTo>
                        <a:pt x="40" y="512"/>
                      </a:lnTo>
                      <a:lnTo>
                        <a:pt x="47" y="512"/>
                      </a:lnTo>
                      <a:lnTo>
                        <a:pt x="43" y="506"/>
                      </a:lnTo>
                      <a:lnTo>
                        <a:pt x="36" y="504"/>
                      </a:lnTo>
                      <a:lnTo>
                        <a:pt x="35" y="501"/>
                      </a:lnTo>
                      <a:lnTo>
                        <a:pt x="44" y="495"/>
                      </a:lnTo>
                      <a:lnTo>
                        <a:pt x="50" y="493"/>
                      </a:lnTo>
                      <a:lnTo>
                        <a:pt x="59" y="486"/>
                      </a:lnTo>
                      <a:lnTo>
                        <a:pt x="54" y="485"/>
                      </a:lnTo>
                      <a:lnTo>
                        <a:pt x="42" y="489"/>
                      </a:lnTo>
                      <a:lnTo>
                        <a:pt x="40" y="490"/>
                      </a:lnTo>
                      <a:lnTo>
                        <a:pt x="40" y="493"/>
                      </a:lnTo>
                      <a:lnTo>
                        <a:pt x="38" y="494"/>
                      </a:lnTo>
                      <a:lnTo>
                        <a:pt x="36" y="494"/>
                      </a:lnTo>
                      <a:lnTo>
                        <a:pt x="25" y="505"/>
                      </a:lnTo>
                      <a:lnTo>
                        <a:pt x="13" y="513"/>
                      </a:lnTo>
                      <a:lnTo>
                        <a:pt x="8" y="516"/>
                      </a:lnTo>
                      <a:lnTo>
                        <a:pt x="4" y="517"/>
                      </a:lnTo>
                      <a:lnTo>
                        <a:pt x="0" y="518"/>
                      </a:lnTo>
                      <a:lnTo>
                        <a:pt x="0" y="521"/>
                      </a:lnTo>
                      <a:lnTo>
                        <a:pt x="8" y="521"/>
                      </a:lnTo>
                      <a:lnTo>
                        <a:pt x="15" y="520"/>
                      </a:lnTo>
                      <a:lnTo>
                        <a:pt x="16" y="521"/>
                      </a:lnTo>
                      <a:lnTo>
                        <a:pt x="20" y="522"/>
                      </a:lnTo>
                      <a:lnTo>
                        <a:pt x="23" y="524"/>
                      </a:lnTo>
                      <a:lnTo>
                        <a:pt x="25" y="525"/>
                      </a:lnTo>
                      <a:lnTo>
                        <a:pt x="34" y="524"/>
                      </a:lnTo>
                      <a:lnTo>
                        <a:pt x="42" y="522"/>
                      </a:lnTo>
                      <a:lnTo>
                        <a:pt x="46" y="522"/>
                      </a:lnTo>
                      <a:lnTo>
                        <a:pt x="55" y="524"/>
                      </a:lnTo>
                      <a:lnTo>
                        <a:pt x="62" y="524"/>
                      </a:lnTo>
                      <a:lnTo>
                        <a:pt x="65" y="524"/>
                      </a:lnTo>
                      <a:lnTo>
                        <a:pt x="69" y="527"/>
                      </a:lnTo>
                      <a:lnTo>
                        <a:pt x="70" y="528"/>
                      </a:lnTo>
                      <a:lnTo>
                        <a:pt x="75" y="527"/>
                      </a:lnTo>
                      <a:lnTo>
                        <a:pt x="79" y="528"/>
                      </a:lnTo>
                      <a:lnTo>
                        <a:pt x="81" y="525"/>
                      </a:lnTo>
                      <a:lnTo>
                        <a:pt x="90" y="524"/>
                      </a:lnTo>
                      <a:lnTo>
                        <a:pt x="94" y="524"/>
                      </a:lnTo>
                      <a:lnTo>
                        <a:pt x="101" y="525"/>
                      </a:lnTo>
                      <a:lnTo>
                        <a:pt x="104" y="525"/>
                      </a:lnTo>
                      <a:lnTo>
                        <a:pt x="108" y="524"/>
                      </a:lnTo>
                      <a:lnTo>
                        <a:pt x="111" y="527"/>
                      </a:lnTo>
                      <a:lnTo>
                        <a:pt x="111" y="529"/>
                      </a:lnTo>
                      <a:lnTo>
                        <a:pt x="108" y="532"/>
                      </a:lnTo>
                      <a:lnTo>
                        <a:pt x="106" y="533"/>
                      </a:lnTo>
                      <a:lnTo>
                        <a:pt x="101" y="536"/>
                      </a:lnTo>
                      <a:lnTo>
                        <a:pt x="101" y="543"/>
                      </a:lnTo>
                      <a:lnTo>
                        <a:pt x="98" y="545"/>
                      </a:lnTo>
                      <a:lnTo>
                        <a:pt x="90" y="548"/>
                      </a:lnTo>
                      <a:lnTo>
                        <a:pt x="84" y="547"/>
                      </a:lnTo>
                      <a:lnTo>
                        <a:pt x="70" y="54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8" name="Freeform 52"/>
                <p:cNvSpPr>
                  <a:spLocks/>
                </p:cNvSpPr>
                <p:nvPr/>
              </p:nvSpPr>
              <p:spPr bwMode="auto">
                <a:xfrm>
                  <a:off x="1633" y="1945"/>
                  <a:ext cx="651" cy="1006"/>
                </a:xfrm>
                <a:custGeom>
                  <a:avLst/>
                  <a:gdLst>
                    <a:gd name="T0" fmla="*/ 23 w 651"/>
                    <a:gd name="T1" fmla="*/ 926 h 1006"/>
                    <a:gd name="T2" fmla="*/ 0 w 651"/>
                    <a:gd name="T3" fmla="*/ 960 h 1006"/>
                    <a:gd name="T4" fmla="*/ 58 w 651"/>
                    <a:gd name="T5" fmla="*/ 930 h 1006"/>
                    <a:gd name="T6" fmla="*/ 105 w 651"/>
                    <a:gd name="T7" fmla="*/ 898 h 1006"/>
                    <a:gd name="T8" fmla="*/ 90 w 651"/>
                    <a:gd name="T9" fmla="*/ 951 h 1006"/>
                    <a:gd name="T10" fmla="*/ 63 w 651"/>
                    <a:gd name="T11" fmla="*/ 993 h 1006"/>
                    <a:gd name="T12" fmla="*/ 101 w 651"/>
                    <a:gd name="T13" fmla="*/ 943 h 1006"/>
                    <a:gd name="T14" fmla="*/ 126 w 651"/>
                    <a:gd name="T15" fmla="*/ 998 h 1006"/>
                    <a:gd name="T16" fmla="*/ 133 w 651"/>
                    <a:gd name="T17" fmla="*/ 964 h 1006"/>
                    <a:gd name="T18" fmla="*/ 164 w 651"/>
                    <a:gd name="T19" fmla="*/ 918 h 1006"/>
                    <a:gd name="T20" fmla="*/ 171 w 651"/>
                    <a:gd name="T21" fmla="*/ 936 h 1006"/>
                    <a:gd name="T22" fmla="*/ 195 w 651"/>
                    <a:gd name="T23" fmla="*/ 913 h 1006"/>
                    <a:gd name="T24" fmla="*/ 244 w 651"/>
                    <a:gd name="T25" fmla="*/ 953 h 1006"/>
                    <a:gd name="T26" fmla="*/ 291 w 651"/>
                    <a:gd name="T27" fmla="*/ 955 h 1006"/>
                    <a:gd name="T28" fmla="*/ 371 w 651"/>
                    <a:gd name="T29" fmla="*/ 860 h 1006"/>
                    <a:gd name="T30" fmla="*/ 414 w 651"/>
                    <a:gd name="T31" fmla="*/ 817 h 1006"/>
                    <a:gd name="T32" fmla="*/ 467 w 651"/>
                    <a:gd name="T33" fmla="*/ 839 h 1006"/>
                    <a:gd name="T34" fmla="*/ 487 w 651"/>
                    <a:gd name="T35" fmla="*/ 835 h 1006"/>
                    <a:gd name="T36" fmla="*/ 467 w 651"/>
                    <a:gd name="T37" fmla="*/ 803 h 1006"/>
                    <a:gd name="T38" fmla="*/ 539 w 651"/>
                    <a:gd name="T39" fmla="*/ 756 h 1006"/>
                    <a:gd name="T40" fmla="*/ 507 w 651"/>
                    <a:gd name="T41" fmla="*/ 697 h 1006"/>
                    <a:gd name="T42" fmla="*/ 490 w 651"/>
                    <a:gd name="T43" fmla="*/ 651 h 1006"/>
                    <a:gd name="T44" fmla="*/ 473 w 651"/>
                    <a:gd name="T45" fmla="*/ 621 h 1006"/>
                    <a:gd name="T46" fmla="*/ 511 w 651"/>
                    <a:gd name="T47" fmla="*/ 621 h 1006"/>
                    <a:gd name="T48" fmla="*/ 544 w 651"/>
                    <a:gd name="T49" fmla="*/ 652 h 1006"/>
                    <a:gd name="T50" fmla="*/ 537 w 651"/>
                    <a:gd name="T51" fmla="*/ 647 h 1006"/>
                    <a:gd name="T52" fmla="*/ 526 w 651"/>
                    <a:gd name="T53" fmla="*/ 598 h 1006"/>
                    <a:gd name="T54" fmla="*/ 469 w 651"/>
                    <a:gd name="T55" fmla="*/ 558 h 1006"/>
                    <a:gd name="T56" fmla="*/ 502 w 651"/>
                    <a:gd name="T57" fmla="*/ 528 h 1006"/>
                    <a:gd name="T58" fmla="*/ 488 w 651"/>
                    <a:gd name="T59" fmla="*/ 478 h 1006"/>
                    <a:gd name="T60" fmla="*/ 533 w 651"/>
                    <a:gd name="T61" fmla="*/ 425 h 1006"/>
                    <a:gd name="T62" fmla="*/ 539 w 651"/>
                    <a:gd name="T63" fmla="*/ 390 h 1006"/>
                    <a:gd name="T64" fmla="*/ 580 w 651"/>
                    <a:gd name="T65" fmla="*/ 351 h 1006"/>
                    <a:gd name="T66" fmla="*/ 611 w 651"/>
                    <a:gd name="T67" fmla="*/ 332 h 1006"/>
                    <a:gd name="T68" fmla="*/ 623 w 651"/>
                    <a:gd name="T69" fmla="*/ 305 h 1006"/>
                    <a:gd name="T70" fmla="*/ 639 w 651"/>
                    <a:gd name="T71" fmla="*/ 294 h 1006"/>
                    <a:gd name="T72" fmla="*/ 588 w 651"/>
                    <a:gd name="T73" fmla="*/ 292 h 1006"/>
                    <a:gd name="T74" fmla="*/ 564 w 651"/>
                    <a:gd name="T75" fmla="*/ 274 h 1006"/>
                    <a:gd name="T76" fmla="*/ 525 w 651"/>
                    <a:gd name="T77" fmla="*/ 244 h 1006"/>
                    <a:gd name="T78" fmla="*/ 510 w 651"/>
                    <a:gd name="T79" fmla="*/ 205 h 1006"/>
                    <a:gd name="T80" fmla="*/ 512 w 651"/>
                    <a:gd name="T81" fmla="*/ 169 h 1006"/>
                    <a:gd name="T82" fmla="*/ 498 w 651"/>
                    <a:gd name="T83" fmla="*/ 161 h 1006"/>
                    <a:gd name="T84" fmla="*/ 452 w 651"/>
                    <a:gd name="T85" fmla="*/ 161 h 1006"/>
                    <a:gd name="T86" fmla="*/ 434 w 651"/>
                    <a:gd name="T87" fmla="*/ 185 h 1006"/>
                    <a:gd name="T88" fmla="*/ 471 w 651"/>
                    <a:gd name="T89" fmla="*/ 232 h 1006"/>
                    <a:gd name="T90" fmla="*/ 518 w 651"/>
                    <a:gd name="T91" fmla="*/ 279 h 1006"/>
                    <a:gd name="T92" fmla="*/ 440 w 651"/>
                    <a:gd name="T93" fmla="*/ 228 h 1006"/>
                    <a:gd name="T94" fmla="*/ 406 w 651"/>
                    <a:gd name="T95" fmla="*/ 216 h 1006"/>
                    <a:gd name="T96" fmla="*/ 391 w 651"/>
                    <a:gd name="T97" fmla="*/ 153 h 1006"/>
                    <a:gd name="T98" fmla="*/ 445 w 651"/>
                    <a:gd name="T99" fmla="*/ 128 h 1006"/>
                    <a:gd name="T100" fmla="*/ 491 w 651"/>
                    <a:gd name="T101" fmla="*/ 134 h 1006"/>
                    <a:gd name="T102" fmla="*/ 514 w 651"/>
                    <a:gd name="T103" fmla="*/ 109 h 1006"/>
                    <a:gd name="T104" fmla="*/ 502 w 651"/>
                    <a:gd name="T105" fmla="*/ 107 h 1006"/>
                    <a:gd name="T106" fmla="*/ 483 w 651"/>
                    <a:gd name="T107" fmla="*/ 92 h 1006"/>
                    <a:gd name="T108" fmla="*/ 430 w 651"/>
                    <a:gd name="T109" fmla="*/ 65 h 1006"/>
                    <a:gd name="T110" fmla="*/ 415 w 651"/>
                    <a:gd name="T111" fmla="*/ 59 h 1006"/>
                    <a:gd name="T112" fmla="*/ 421 w 651"/>
                    <a:gd name="T113" fmla="*/ 51 h 1006"/>
                    <a:gd name="T114" fmla="*/ 399 w 651"/>
                    <a:gd name="T115" fmla="*/ 54 h 1006"/>
                    <a:gd name="T116" fmla="*/ 373 w 651"/>
                    <a:gd name="T117" fmla="*/ 24 h 1006"/>
                    <a:gd name="T118" fmla="*/ 382 w 651"/>
                    <a:gd name="T119" fmla="*/ 0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51" h="1006">
                      <a:moveTo>
                        <a:pt x="63" y="911"/>
                      </a:moveTo>
                      <a:lnTo>
                        <a:pt x="58" y="918"/>
                      </a:lnTo>
                      <a:lnTo>
                        <a:pt x="55" y="922"/>
                      </a:lnTo>
                      <a:lnTo>
                        <a:pt x="52" y="922"/>
                      </a:lnTo>
                      <a:lnTo>
                        <a:pt x="47" y="920"/>
                      </a:lnTo>
                      <a:lnTo>
                        <a:pt x="44" y="918"/>
                      </a:lnTo>
                      <a:lnTo>
                        <a:pt x="37" y="921"/>
                      </a:lnTo>
                      <a:lnTo>
                        <a:pt x="35" y="920"/>
                      </a:lnTo>
                      <a:lnTo>
                        <a:pt x="33" y="920"/>
                      </a:lnTo>
                      <a:lnTo>
                        <a:pt x="20" y="924"/>
                      </a:lnTo>
                      <a:lnTo>
                        <a:pt x="12" y="929"/>
                      </a:lnTo>
                      <a:lnTo>
                        <a:pt x="5" y="932"/>
                      </a:lnTo>
                      <a:lnTo>
                        <a:pt x="0" y="933"/>
                      </a:lnTo>
                      <a:lnTo>
                        <a:pt x="1" y="937"/>
                      </a:lnTo>
                      <a:lnTo>
                        <a:pt x="4" y="938"/>
                      </a:lnTo>
                      <a:lnTo>
                        <a:pt x="16" y="932"/>
                      </a:lnTo>
                      <a:lnTo>
                        <a:pt x="23" y="926"/>
                      </a:lnTo>
                      <a:lnTo>
                        <a:pt x="24" y="925"/>
                      </a:lnTo>
                      <a:lnTo>
                        <a:pt x="31" y="922"/>
                      </a:lnTo>
                      <a:lnTo>
                        <a:pt x="37" y="922"/>
                      </a:lnTo>
                      <a:lnTo>
                        <a:pt x="44" y="922"/>
                      </a:lnTo>
                      <a:lnTo>
                        <a:pt x="44" y="924"/>
                      </a:lnTo>
                      <a:lnTo>
                        <a:pt x="45" y="924"/>
                      </a:lnTo>
                      <a:lnTo>
                        <a:pt x="47" y="922"/>
                      </a:lnTo>
                      <a:lnTo>
                        <a:pt x="48" y="924"/>
                      </a:lnTo>
                      <a:lnTo>
                        <a:pt x="47" y="933"/>
                      </a:lnTo>
                      <a:lnTo>
                        <a:pt x="45" y="934"/>
                      </a:lnTo>
                      <a:lnTo>
                        <a:pt x="47" y="941"/>
                      </a:lnTo>
                      <a:lnTo>
                        <a:pt x="31" y="945"/>
                      </a:lnTo>
                      <a:lnTo>
                        <a:pt x="23" y="943"/>
                      </a:lnTo>
                      <a:lnTo>
                        <a:pt x="13" y="948"/>
                      </a:lnTo>
                      <a:lnTo>
                        <a:pt x="6" y="953"/>
                      </a:lnTo>
                      <a:lnTo>
                        <a:pt x="2" y="953"/>
                      </a:lnTo>
                      <a:lnTo>
                        <a:pt x="0" y="960"/>
                      </a:lnTo>
                      <a:lnTo>
                        <a:pt x="1" y="961"/>
                      </a:lnTo>
                      <a:lnTo>
                        <a:pt x="4" y="959"/>
                      </a:lnTo>
                      <a:lnTo>
                        <a:pt x="5" y="964"/>
                      </a:lnTo>
                      <a:lnTo>
                        <a:pt x="9" y="959"/>
                      </a:lnTo>
                      <a:lnTo>
                        <a:pt x="14" y="956"/>
                      </a:lnTo>
                      <a:lnTo>
                        <a:pt x="17" y="953"/>
                      </a:lnTo>
                      <a:lnTo>
                        <a:pt x="29" y="951"/>
                      </a:lnTo>
                      <a:lnTo>
                        <a:pt x="31" y="952"/>
                      </a:lnTo>
                      <a:lnTo>
                        <a:pt x="29" y="955"/>
                      </a:lnTo>
                      <a:lnTo>
                        <a:pt x="31" y="955"/>
                      </a:lnTo>
                      <a:lnTo>
                        <a:pt x="41" y="952"/>
                      </a:lnTo>
                      <a:lnTo>
                        <a:pt x="51" y="948"/>
                      </a:lnTo>
                      <a:lnTo>
                        <a:pt x="59" y="938"/>
                      </a:lnTo>
                      <a:lnTo>
                        <a:pt x="64" y="934"/>
                      </a:lnTo>
                      <a:lnTo>
                        <a:pt x="63" y="933"/>
                      </a:lnTo>
                      <a:lnTo>
                        <a:pt x="59" y="933"/>
                      </a:lnTo>
                      <a:lnTo>
                        <a:pt x="58" y="930"/>
                      </a:lnTo>
                      <a:lnTo>
                        <a:pt x="60" y="928"/>
                      </a:lnTo>
                      <a:lnTo>
                        <a:pt x="68" y="925"/>
                      </a:lnTo>
                      <a:lnTo>
                        <a:pt x="74" y="925"/>
                      </a:lnTo>
                      <a:lnTo>
                        <a:pt x="75" y="928"/>
                      </a:lnTo>
                      <a:lnTo>
                        <a:pt x="72" y="932"/>
                      </a:lnTo>
                      <a:lnTo>
                        <a:pt x="75" y="932"/>
                      </a:lnTo>
                      <a:lnTo>
                        <a:pt x="79" y="926"/>
                      </a:lnTo>
                      <a:lnTo>
                        <a:pt x="85" y="925"/>
                      </a:lnTo>
                      <a:lnTo>
                        <a:pt x="87" y="922"/>
                      </a:lnTo>
                      <a:lnTo>
                        <a:pt x="86" y="918"/>
                      </a:lnTo>
                      <a:lnTo>
                        <a:pt x="90" y="916"/>
                      </a:lnTo>
                      <a:lnTo>
                        <a:pt x="98" y="911"/>
                      </a:lnTo>
                      <a:lnTo>
                        <a:pt x="101" y="909"/>
                      </a:lnTo>
                      <a:lnTo>
                        <a:pt x="104" y="905"/>
                      </a:lnTo>
                      <a:lnTo>
                        <a:pt x="102" y="901"/>
                      </a:lnTo>
                      <a:lnTo>
                        <a:pt x="101" y="899"/>
                      </a:lnTo>
                      <a:lnTo>
                        <a:pt x="105" y="898"/>
                      </a:lnTo>
                      <a:lnTo>
                        <a:pt x="108" y="902"/>
                      </a:lnTo>
                      <a:lnTo>
                        <a:pt x="109" y="905"/>
                      </a:lnTo>
                      <a:lnTo>
                        <a:pt x="118" y="906"/>
                      </a:lnTo>
                      <a:lnTo>
                        <a:pt x="118" y="909"/>
                      </a:lnTo>
                      <a:lnTo>
                        <a:pt x="118" y="914"/>
                      </a:lnTo>
                      <a:lnTo>
                        <a:pt x="109" y="924"/>
                      </a:lnTo>
                      <a:lnTo>
                        <a:pt x="108" y="924"/>
                      </a:lnTo>
                      <a:lnTo>
                        <a:pt x="106" y="917"/>
                      </a:lnTo>
                      <a:lnTo>
                        <a:pt x="104" y="918"/>
                      </a:lnTo>
                      <a:lnTo>
                        <a:pt x="104" y="925"/>
                      </a:lnTo>
                      <a:lnTo>
                        <a:pt x="97" y="930"/>
                      </a:lnTo>
                      <a:lnTo>
                        <a:pt x="93" y="933"/>
                      </a:lnTo>
                      <a:lnTo>
                        <a:pt x="89" y="938"/>
                      </a:lnTo>
                      <a:lnTo>
                        <a:pt x="87" y="944"/>
                      </a:lnTo>
                      <a:lnTo>
                        <a:pt x="87" y="948"/>
                      </a:lnTo>
                      <a:lnTo>
                        <a:pt x="86" y="949"/>
                      </a:lnTo>
                      <a:lnTo>
                        <a:pt x="90" y="951"/>
                      </a:lnTo>
                      <a:lnTo>
                        <a:pt x="91" y="952"/>
                      </a:lnTo>
                      <a:lnTo>
                        <a:pt x="90" y="953"/>
                      </a:lnTo>
                      <a:lnTo>
                        <a:pt x="78" y="956"/>
                      </a:lnTo>
                      <a:lnTo>
                        <a:pt x="75" y="955"/>
                      </a:lnTo>
                      <a:lnTo>
                        <a:pt x="68" y="955"/>
                      </a:lnTo>
                      <a:lnTo>
                        <a:pt x="68" y="956"/>
                      </a:lnTo>
                      <a:lnTo>
                        <a:pt x="74" y="959"/>
                      </a:lnTo>
                      <a:lnTo>
                        <a:pt x="74" y="960"/>
                      </a:lnTo>
                      <a:lnTo>
                        <a:pt x="71" y="963"/>
                      </a:lnTo>
                      <a:lnTo>
                        <a:pt x="68" y="968"/>
                      </a:lnTo>
                      <a:lnTo>
                        <a:pt x="62" y="970"/>
                      </a:lnTo>
                      <a:lnTo>
                        <a:pt x="60" y="971"/>
                      </a:lnTo>
                      <a:lnTo>
                        <a:pt x="55" y="972"/>
                      </a:lnTo>
                      <a:lnTo>
                        <a:pt x="51" y="978"/>
                      </a:lnTo>
                      <a:lnTo>
                        <a:pt x="50" y="983"/>
                      </a:lnTo>
                      <a:lnTo>
                        <a:pt x="58" y="988"/>
                      </a:lnTo>
                      <a:lnTo>
                        <a:pt x="63" y="993"/>
                      </a:lnTo>
                      <a:lnTo>
                        <a:pt x="67" y="994"/>
                      </a:lnTo>
                      <a:lnTo>
                        <a:pt x="67" y="999"/>
                      </a:lnTo>
                      <a:lnTo>
                        <a:pt x="66" y="1006"/>
                      </a:lnTo>
                      <a:lnTo>
                        <a:pt x="68" y="1006"/>
                      </a:lnTo>
                      <a:lnTo>
                        <a:pt x="70" y="1002"/>
                      </a:lnTo>
                      <a:lnTo>
                        <a:pt x="72" y="1001"/>
                      </a:lnTo>
                      <a:lnTo>
                        <a:pt x="68" y="988"/>
                      </a:lnTo>
                      <a:lnTo>
                        <a:pt x="59" y="986"/>
                      </a:lnTo>
                      <a:lnTo>
                        <a:pt x="56" y="983"/>
                      </a:lnTo>
                      <a:lnTo>
                        <a:pt x="58" y="979"/>
                      </a:lnTo>
                      <a:lnTo>
                        <a:pt x="77" y="970"/>
                      </a:lnTo>
                      <a:lnTo>
                        <a:pt x="81" y="968"/>
                      </a:lnTo>
                      <a:lnTo>
                        <a:pt x="95" y="960"/>
                      </a:lnTo>
                      <a:lnTo>
                        <a:pt x="97" y="960"/>
                      </a:lnTo>
                      <a:lnTo>
                        <a:pt x="106" y="951"/>
                      </a:lnTo>
                      <a:lnTo>
                        <a:pt x="106" y="949"/>
                      </a:lnTo>
                      <a:lnTo>
                        <a:pt x="101" y="943"/>
                      </a:lnTo>
                      <a:lnTo>
                        <a:pt x="102" y="938"/>
                      </a:lnTo>
                      <a:lnTo>
                        <a:pt x="110" y="929"/>
                      </a:lnTo>
                      <a:lnTo>
                        <a:pt x="113" y="925"/>
                      </a:lnTo>
                      <a:lnTo>
                        <a:pt x="114" y="925"/>
                      </a:lnTo>
                      <a:lnTo>
                        <a:pt x="113" y="933"/>
                      </a:lnTo>
                      <a:lnTo>
                        <a:pt x="116" y="949"/>
                      </a:lnTo>
                      <a:lnTo>
                        <a:pt x="113" y="955"/>
                      </a:lnTo>
                      <a:lnTo>
                        <a:pt x="109" y="956"/>
                      </a:lnTo>
                      <a:lnTo>
                        <a:pt x="112" y="961"/>
                      </a:lnTo>
                      <a:lnTo>
                        <a:pt x="109" y="966"/>
                      </a:lnTo>
                      <a:lnTo>
                        <a:pt x="106" y="971"/>
                      </a:lnTo>
                      <a:lnTo>
                        <a:pt x="114" y="975"/>
                      </a:lnTo>
                      <a:lnTo>
                        <a:pt x="117" y="980"/>
                      </a:lnTo>
                      <a:lnTo>
                        <a:pt x="122" y="988"/>
                      </a:lnTo>
                      <a:lnTo>
                        <a:pt x="124" y="994"/>
                      </a:lnTo>
                      <a:lnTo>
                        <a:pt x="126" y="997"/>
                      </a:lnTo>
                      <a:lnTo>
                        <a:pt x="126" y="998"/>
                      </a:lnTo>
                      <a:lnTo>
                        <a:pt x="129" y="994"/>
                      </a:lnTo>
                      <a:lnTo>
                        <a:pt x="128" y="990"/>
                      </a:lnTo>
                      <a:lnTo>
                        <a:pt x="129" y="988"/>
                      </a:lnTo>
                      <a:lnTo>
                        <a:pt x="132" y="987"/>
                      </a:lnTo>
                      <a:lnTo>
                        <a:pt x="132" y="991"/>
                      </a:lnTo>
                      <a:lnTo>
                        <a:pt x="135" y="995"/>
                      </a:lnTo>
                      <a:lnTo>
                        <a:pt x="137" y="995"/>
                      </a:lnTo>
                      <a:lnTo>
                        <a:pt x="139" y="993"/>
                      </a:lnTo>
                      <a:lnTo>
                        <a:pt x="135" y="984"/>
                      </a:lnTo>
                      <a:lnTo>
                        <a:pt x="133" y="980"/>
                      </a:lnTo>
                      <a:lnTo>
                        <a:pt x="137" y="978"/>
                      </a:lnTo>
                      <a:lnTo>
                        <a:pt x="135" y="976"/>
                      </a:lnTo>
                      <a:lnTo>
                        <a:pt x="133" y="978"/>
                      </a:lnTo>
                      <a:lnTo>
                        <a:pt x="131" y="979"/>
                      </a:lnTo>
                      <a:lnTo>
                        <a:pt x="128" y="975"/>
                      </a:lnTo>
                      <a:lnTo>
                        <a:pt x="132" y="970"/>
                      </a:lnTo>
                      <a:lnTo>
                        <a:pt x="133" y="964"/>
                      </a:lnTo>
                      <a:lnTo>
                        <a:pt x="136" y="959"/>
                      </a:lnTo>
                      <a:lnTo>
                        <a:pt x="137" y="951"/>
                      </a:lnTo>
                      <a:lnTo>
                        <a:pt x="137" y="945"/>
                      </a:lnTo>
                      <a:lnTo>
                        <a:pt x="128" y="934"/>
                      </a:lnTo>
                      <a:lnTo>
                        <a:pt x="126" y="929"/>
                      </a:lnTo>
                      <a:lnTo>
                        <a:pt x="132" y="929"/>
                      </a:lnTo>
                      <a:lnTo>
                        <a:pt x="132" y="928"/>
                      </a:lnTo>
                      <a:lnTo>
                        <a:pt x="136" y="926"/>
                      </a:lnTo>
                      <a:lnTo>
                        <a:pt x="137" y="929"/>
                      </a:lnTo>
                      <a:lnTo>
                        <a:pt x="139" y="929"/>
                      </a:lnTo>
                      <a:lnTo>
                        <a:pt x="140" y="926"/>
                      </a:lnTo>
                      <a:lnTo>
                        <a:pt x="144" y="926"/>
                      </a:lnTo>
                      <a:lnTo>
                        <a:pt x="148" y="921"/>
                      </a:lnTo>
                      <a:lnTo>
                        <a:pt x="149" y="920"/>
                      </a:lnTo>
                      <a:lnTo>
                        <a:pt x="156" y="917"/>
                      </a:lnTo>
                      <a:lnTo>
                        <a:pt x="159" y="921"/>
                      </a:lnTo>
                      <a:lnTo>
                        <a:pt x="164" y="918"/>
                      </a:lnTo>
                      <a:lnTo>
                        <a:pt x="163" y="917"/>
                      </a:lnTo>
                      <a:lnTo>
                        <a:pt x="160" y="916"/>
                      </a:lnTo>
                      <a:lnTo>
                        <a:pt x="160" y="914"/>
                      </a:lnTo>
                      <a:lnTo>
                        <a:pt x="166" y="913"/>
                      </a:lnTo>
                      <a:lnTo>
                        <a:pt x="168" y="911"/>
                      </a:lnTo>
                      <a:lnTo>
                        <a:pt x="170" y="914"/>
                      </a:lnTo>
                      <a:lnTo>
                        <a:pt x="174" y="913"/>
                      </a:lnTo>
                      <a:lnTo>
                        <a:pt x="175" y="924"/>
                      </a:lnTo>
                      <a:lnTo>
                        <a:pt x="172" y="924"/>
                      </a:lnTo>
                      <a:lnTo>
                        <a:pt x="174" y="930"/>
                      </a:lnTo>
                      <a:lnTo>
                        <a:pt x="171" y="932"/>
                      </a:lnTo>
                      <a:lnTo>
                        <a:pt x="166" y="929"/>
                      </a:lnTo>
                      <a:lnTo>
                        <a:pt x="164" y="929"/>
                      </a:lnTo>
                      <a:lnTo>
                        <a:pt x="168" y="933"/>
                      </a:lnTo>
                      <a:lnTo>
                        <a:pt x="164" y="940"/>
                      </a:lnTo>
                      <a:lnTo>
                        <a:pt x="167" y="941"/>
                      </a:lnTo>
                      <a:lnTo>
                        <a:pt x="171" y="936"/>
                      </a:lnTo>
                      <a:lnTo>
                        <a:pt x="174" y="940"/>
                      </a:lnTo>
                      <a:lnTo>
                        <a:pt x="180" y="948"/>
                      </a:lnTo>
                      <a:lnTo>
                        <a:pt x="182" y="952"/>
                      </a:lnTo>
                      <a:lnTo>
                        <a:pt x="183" y="955"/>
                      </a:lnTo>
                      <a:lnTo>
                        <a:pt x="182" y="957"/>
                      </a:lnTo>
                      <a:lnTo>
                        <a:pt x="183" y="963"/>
                      </a:lnTo>
                      <a:lnTo>
                        <a:pt x="187" y="961"/>
                      </a:lnTo>
                      <a:lnTo>
                        <a:pt x="187" y="955"/>
                      </a:lnTo>
                      <a:lnTo>
                        <a:pt x="187" y="952"/>
                      </a:lnTo>
                      <a:lnTo>
                        <a:pt x="184" y="944"/>
                      </a:lnTo>
                      <a:lnTo>
                        <a:pt x="183" y="937"/>
                      </a:lnTo>
                      <a:lnTo>
                        <a:pt x="184" y="920"/>
                      </a:lnTo>
                      <a:lnTo>
                        <a:pt x="186" y="909"/>
                      </a:lnTo>
                      <a:lnTo>
                        <a:pt x="189" y="905"/>
                      </a:lnTo>
                      <a:lnTo>
                        <a:pt x="191" y="903"/>
                      </a:lnTo>
                      <a:lnTo>
                        <a:pt x="195" y="909"/>
                      </a:lnTo>
                      <a:lnTo>
                        <a:pt x="195" y="913"/>
                      </a:lnTo>
                      <a:lnTo>
                        <a:pt x="197" y="914"/>
                      </a:lnTo>
                      <a:lnTo>
                        <a:pt x="201" y="913"/>
                      </a:lnTo>
                      <a:lnTo>
                        <a:pt x="203" y="918"/>
                      </a:lnTo>
                      <a:lnTo>
                        <a:pt x="201" y="922"/>
                      </a:lnTo>
                      <a:lnTo>
                        <a:pt x="202" y="922"/>
                      </a:lnTo>
                      <a:lnTo>
                        <a:pt x="207" y="921"/>
                      </a:lnTo>
                      <a:lnTo>
                        <a:pt x="209" y="926"/>
                      </a:lnTo>
                      <a:lnTo>
                        <a:pt x="213" y="929"/>
                      </a:lnTo>
                      <a:lnTo>
                        <a:pt x="213" y="940"/>
                      </a:lnTo>
                      <a:lnTo>
                        <a:pt x="220" y="943"/>
                      </a:lnTo>
                      <a:lnTo>
                        <a:pt x="220" y="944"/>
                      </a:lnTo>
                      <a:lnTo>
                        <a:pt x="229" y="944"/>
                      </a:lnTo>
                      <a:lnTo>
                        <a:pt x="233" y="945"/>
                      </a:lnTo>
                      <a:lnTo>
                        <a:pt x="234" y="948"/>
                      </a:lnTo>
                      <a:lnTo>
                        <a:pt x="236" y="948"/>
                      </a:lnTo>
                      <a:lnTo>
                        <a:pt x="236" y="951"/>
                      </a:lnTo>
                      <a:lnTo>
                        <a:pt x="244" y="953"/>
                      </a:lnTo>
                      <a:lnTo>
                        <a:pt x="253" y="956"/>
                      </a:lnTo>
                      <a:lnTo>
                        <a:pt x="251" y="972"/>
                      </a:lnTo>
                      <a:lnTo>
                        <a:pt x="253" y="972"/>
                      </a:lnTo>
                      <a:lnTo>
                        <a:pt x="256" y="968"/>
                      </a:lnTo>
                      <a:lnTo>
                        <a:pt x="256" y="961"/>
                      </a:lnTo>
                      <a:lnTo>
                        <a:pt x="259" y="963"/>
                      </a:lnTo>
                      <a:lnTo>
                        <a:pt x="260" y="963"/>
                      </a:lnTo>
                      <a:lnTo>
                        <a:pt x="259" y="959"/>
                      </a:lnTo>
                      <a:lnTo>
                        <a:pt x="263" y="959"/>
                      </a:lnTo>
                      <a:lnTo>
                        <a:pt x="264" y="961"/>
                      </a:lnTo>
                      <a:lnTo>
                        <a:pt x="267" y="960"/>
                      </a:lnTo>
                      <a:lnTo>
                        <a:pt x="270" y="961"/>
                      </a:lnTo>
                      <a:lnTo>
                        <a:pt x="274" y="959"/>
                      </a:lnTo>
                      <a:lnTo>
                        <a:pt x="278" y="961"/>
                      </a:lnTo>
                      <a:lnTo>
                        <a:pt x="279" y="963"/>
                      </a:lnTo>
                      <a:lnTo>
                        <a:pt x="286" y="959"/>
                      </a:lnTo>
                      <a:lnTo>
                        <a:pt x="291" y="955"/>
                      </a:lnTo>
                      <a:lnTo>
                        <a:pt x="292" y="951"/>
                      </a:lnTo>
                      <a:lnTo>
                        <a:pt x="295" y="947"/>
                      </a:lnTo>
                      <a:lnTo>
                        <a:pt x="309" y="934"/>
                      </a:lnTo>
                      <a:lnTo>
                        <a:pt x="311" y="933"/>
                      </a:lnTo>
                      <a:lnTo>
                        <a:pt x="315" y="932"/>
                      </a:lnTo>
                      <a:lnTo>
                        <a:pt x="322" y="930"/>
                      </a:lnTo>
                      <a:lnTo>
                        <a:pt x="330" y="922"/>
                      </a:lnTo>
                      <a:lnTo>
                        <a:pt x="334" y="913"/>
                      </a:lnTo>
                      <a:lnTo>
                        <a:pt x="336" y="909"/>
                      </a:lnTo>
                      <a:lnTo>
                        <a:pt x="346" y="903"/>
                      </a:lnTo>
                      <a:lnTo>
                        <a:pt x="356" y="895"/>
                      </a:lnTo>
                      <a:lnTo>
                        <a:pt x="356" y="891"/>
                      </a:lnTo>
                      <a:lnTo>
                        <a:pt x="357" y="884"/>
                      </a:lnTo>
                      <a:lnTo>
                        <a:pt x="360" y="880"/>
                      </a:lnTo>
                      <a:lnTo>
                        <a:pt x="364" y="875"/>
                      </a:lnTo>
                      <a:lnTo>
                        <a:pt x="368" y="872"/>
                      </a:lnTo>
                      <a:lnTo>
                        <a:pt x="371" y="860"/>
                      </a:lnTo>
                      <a:lnTo>
                        <a:pt x="376" y="855"/>
                      </a:lnTo>
                      <a:lnTo>
                        <a:pt x="378" y="852"/>
                      </a:lnTo>
                      <a:lnTo>
                        <a:pt x="380" y="848"/>
                      </a:lnTo>
                      <a:lnTo>
                        <a:pt x="386" y="841"/>
                      </a:lnTo>
                      <a:lnTo>
                        <a:pt x="391" y="835"/>
                      </a:lnTo>
                      <a:lnTo>
                        <a:pt x="395" y="829"/>
                      </a:lnTo>
                      <a:lnTo>
                        <a:pt x="395" y="824"/>
                      </a:lnTo>
                      <a:lnTo>
                        <a:pt x="391" y="816"/>
                      </a:lnTo>
                      <a:lnTo>
                        <a:pt x="382" y="805"/>
                      </a:lnTo>
                      <a:lnTo>
                        <a:pt x="387" y="803"/>
                      </a:lnTo>
                      <a:lnTo>
                        <a:pt x="390" y="805"/>
                      </a:lnTo>
                      <a:lnTo>
                        <a:pt x="395" y="808"/>
                      </a:lnTo>
                      <a:lnTo>
                        <a:pt x="407" y="814"/>
                      </a:lnTo>
                      <a:lnTo>
                        <a:pt x="409" y="814"/>
                      </a:lnTo>
                      <a:lnTo>
                        <a:pt x="407" y="812"/>
                      </a:lnTo>
                      <a:lnTo>
                        <a:pt x="410" y="812"/>
                      </a:lnTo>
                      <a:lnTo>
                        <a:pt x="414" y="817"/>
                      </a:lnTo>
                      <a:lnTo>
                        <a:pt x="419" y="821"/>
                      </a:lnTo>
                      <a:lnTo>
                        <a:pt x="430" y="829"/>
                      </a:lnTo>
                      <a:lnTo>
                        <a:pt x="437" y="832"/>
                      </a:lnTo>
                      <a:lnTo>
                        <a:pt x="444" y="833"/>
                      </a:lnTo>
                      <a:lnTo>
                        <a:pt x="450" y="836"/>
                      </a:lnTo>
                      <a:lnTo>
                        <a:pt x="454" y="837"/>
                      </a:lnTo>
                      <a:lnTo>
                        <a:pt x="457" y="840"/>
                      </a:lnTo>
                      <a:lnTo>
                        <a:pt x="458" y="841"/>
                      </a:lnTo>
                      <a:lnTo>
                        <a:pt x="461" y="845"/>
                      </a:lnTo>
                      <a:lnTo>
                        <a:pt x="464" y="855"/>
                      </a:lnTo>
                      <a:lnTo>
                        <a:pt x="467" y="853"/>
                      </a:lnTo>
                      <a:lnTo>
                        <a:pt x="461" y="841"/>
                      </a:lnTo>
                      <a:lnTo>
                        <a:pt x="463" y="840"/>
                      </a:lnTo>
                      <a:lnTo>
                        <a:pt x="469" y="845"/>
                      </a:lnTo>
                      <a:lnTo>
                        <a:pt x="471" y="844"/>
                      </a:lnTo>
                      <a:lnTo>
                        <a:pt x="464" y="839"/>
                      </a:lnTo>
                      <a:lnTo>
                        <a:pt x="467" y="839"/>
                      </a:lnTo>
                      <a:lnTo>
                        <a:pt x="472" y="843"/>
                      </a:lnTo>
                      <a:lnTo>
                        <a:pt x="475" y="843"/>
                      </a:lnTo>
                      <a:lnTo>
                        <a:pt x="469" y="837"/>
                      </a:lnTo>
                      <a:lnTo>
                        <a:pt x="472" y="837"/>
                      </a:lnTo>
                      <a:lnTo>
                        <a:pt x="477" y="840"/>
                      </a:lnTo>
                      <a:lnTo>
                        <a:pt x="479" y="839"/>
                      </a:lnTo>
                      <a:lnTo>
                        <a:pt x="471" y="835"/>
                      </a:lnTo>
                      <a:lnTo>
                        <a:pt x="472" y="833"/>
                      </a:lnTo>
                      <a:lnTo>
                        <a:pt x="479" y="833"/>
                      </a:lnTo>
                      <a:lnTo>
                        <a:pt x="483" y="836"/>
                      </a:lnTo>
                      <a:lnTo>
                        <a:pt x="484" y="839"/>
                      </a:lnTo>
                      <a:lnTo>
                        <a:pt x="490" y="841"/>
                      </a:lnTo>
                      <a:lnTo>
                        <a:pt x="492" y="841"/>
                      </a:lnTo>
                      <a:lnTo>
                        <a:pt x="492" y="839"/>
                      </a:lnTo>
                      <a:lnTo>
                        <a:pt x="491" y="839"/>
                      </a:lnTo>
                      <a:lnTo>
                        <a:pt x="488" y="837"/>
                      </a:lnTo>
                      <a:lnTo>
                        <a:pt x="487" y="835"/>
                      </a:lnTo>
                      <a:lnTo>
                        <a:pt x="483" y="832"/>
                      </a:lnTo>
                      <a:lnTo>
                        <a:pt x="477" y="830"/>
                      </a:lnTo>
                      <a:lnTo>
                        <a:pt x="480" y="826"/>
                      </a:lnTo>
                      <a:lnTo>
                        <a:pt x="492" y="833"/>
                      </a:lnTo>
                      <a:lnTo>
                        <a:pt x="494" y="832"/>
                      </a:lnTo>
                      <a:lnTo>
                        <a:pt x="488" y="829"/>
                      </a:lnTo>
                      <a:lnTo>
                        <a:pt x="483" y="826"/>
                      </a:lnTo>
                      <a:lnTo>
                        <a:pt x="479" y="822"/>
                      </a:lnTo>
                      <a:lnTo>
                        <a:pt x="475" y="820"/>
                      </a:lnTo>
                      <a:lnTo>
                        <a:pt x="468" y="818"/>
                      </a:lnTo>
                      <a:lnTo>
                        <a:pt x="467" y="820"/>
                      </a:lnTo>
                      <a:lnTo>
                        <a:pt x="463" y="818"/>
                      </a:lnTo>
                      <a:lnTo>
                        <a:pt x="454" y="817"/>
                      </a:lnTo>
                      <a:lnTo>
                        <a:pt x="456" y="812"/>
                      </a:lnTo>
                      <a:lnTo>
                        <a:pt x="460" y="812"/>
                      </a:lnTo>
                      <a:lnTo>
                        <a:pt x="463" y="810"/>
                      </a:lnTo>
                      <a:lnTo>
                        <a:pt x="467" y="803"/>
                      </a:lnTo>
                      <a:lnTo>
                        <a:pt x="471" y="803"/>
                      </a:lnTo>
                      <a:lnTo>
                        <a:pt x="475" y="803"/>
                      </a:lnTo>
                      <a:lnTo>
                        <a:pt x="485" y="801"/>
                      </a:lnTo>
                      <a:lnTo>
                        <a:pt x="487" y="799"/>
                      </a:lnTo>
                      <a:lnTo>
                        <a:pt x="495" y="795"/>
                      </a:lnTo>
                      <a:lnTo>
                        <a:pt x="496" y="795"/>
                      </a:lnTo>
                      <a:lnTo>
                        <a:pt x="499" y="798"/>
                      </a:lnTo>
                      <a:lnTo>
                        <a:pt x="502" y="798"/>
                      </a:lnTo>
                      <a:lnTo>
                        <a:pt x="504" y="794"/>
                      </a:lnTo>
                      <a:lnTo>
                        <a:pt x="506" y="793"/>
                      </a:lnTo>
                      <a:lnTo>
                        <a:pt x="529" y="787"/>
                      </a:lnTo>
                      <a:lnTo>
                        <a:pt x="538" y="785"/>
                      </a:lnTo>
                      <a:lnTo>
                        <a:pt x="541" y="783"/>
                      </a:lnTo>
                      <a:lnTo>
                        <a:pt x="541" y="778"/>
                      </a:lnTo>
                      <a:lnTo>
                        <a:pt x="541" y="768"/>
                      </a:lnTo>
                      <a:lnTo>
                        <a:pt x="539" y="762"/>
                      </a:lnTo>
                      <a:lnTo>
                        <a:pt x="539" y="756"/>
                      </a:lnTo>
                      <a:lnTo>
                        <a:pt x="539" y="752"/>
                      </a:lnTo>
                      <a:lnTo>
                        <a:pt x="538" y="745"/>
                      </a:lnTo>
                      <a:lnTo>
                        <a:pt x="535" y="743"/>
                      </a:lnTo>
                      <a:lnTo>
                        <a:pt x="531" y="739"/>
                      </a:lnTo>
                      <a:lnTo>
                        <a:pt x="523" y="735"/>
                      </a:lnTo>
                      <a:lnTo>
                        <a:pt x="523" y="733"/>
                      </a:lnTo>
                      <a:lnTo>
                        <a:pt x="523" y="729"/>
                      </a:lnTo>
                      <a:lnTo>
                        <a:pt x="522" y="725"/>
                      </a:lnTo>
                      <a:lnTo>
                        <a:pt x="519" y="720"/>
                      </a:lnTo>
                      <a:lnTo>
                        <a:pt x="521" y="718"/>
                      </a:lnTo>
                      <a:lnTo>
                        <a:pt x="521" y="717"/>
                      </a:lnTo>
                      <a:lnTo>
                        <a:pt x="515" y="716"/>
                      </a:lnTo>
                      <a:lnTo>
                        <a:pt x="502" y="712"/>
                      </a:lnTo>
                      <a:lnTo>
                        <a:pt x="500" y="710"/>
                      </a:lnTo>
                      <a:lnTo>
                        <a:pt x="508" y="705"/>
                      </a:lnTo>
                      <a:lnTo>
                        <a:pt x="510" y="704"/>
                      </a:lnTo>
                      <a:lnTo>
                        <a:pt x="507" y="697"/>
                      </a:lnTo>
                      <a:lnTo>
                        <a:pt x="511" y="693"/>
                      </a:lnTo>
                      <a:lnTo>
                        <a:pt x="512" y="691"/>
                      </a:lnTo>
                      <a:lnTo>
                        <a:pt x="515" y="689"/>
                      </a:lnTo>
                      <a:lnTo>
                        <a:pt x="511" y="682"/>
                      </a:lnTo>
                      <a:lnTo>
                        <a:pt x="508" y="681"/>
                      </a:lnTo>
                      <a:lnTo>
                        <a:pt x="502" y="677"/>
                      </a:lnTo>
                      <a:lnTo>
                        <a:pt x="495" y="672"/>
                      </a:lnTo>
                      <a:lnTo>
                        <a:pt x="492" y="668"/>
                      </a:lnTo>
                      <a:lnTo>
                        <a:pt x="488" y="663"/>
                      </a:lnTo>
                      <a:lnTo>
                        <a:pt x="490" y="660"/>
                      </a:lnTo>
                      <a:lnTo>
                        <a:pt x="491" y="659"/>
                      </a:lnTo>
                      <a:lnTo>
                        <a:pt x="491" y="658"/>
                      </a:lnTo>
                      <a:lnTo>
                        <a:pt x="488" y="656"/>
                      </a:lnTo>
                      <a:lnTo>
                        <a:pt x="485" y="655"/>
                      </a:lnTo>
                      <a:lnTo>
                        <a:pt x="485" y="654"/>
                      </a:lnTo>
                      <a:lnTo>
                        <a:pt x="487" y="652"/>
                      </a:lnTo>
                      <a:lnTo>
                        <a:pt x="490" y="651"/>
                      </a:lnTo>
                      <a:lnTo>
                        <a:pt x="490" y="650"/>
                      </a:lnTo>
                      <a:lnTo>
                        <a:pt x="490" y="648"/>
                      </a:lnTo>
                      <a:lnTo>
                        <a:pt x="490" y="645"/>
                      </a:lnTo>
                      <a:lnTo>
                        <a:pt x="488" y="643"/>
                      </a:lnTo>
                      <a:lnTo>
                        <a:pt x="487" y="643"/>
                      </a:lnTo>
                      <a:lnTo>
                        <a:pt x="488" y="641"/>
                      </a:lnTo>
                      <a:lnTo>
                        <a:pt x="488" y="639"/>
                      </a:lnTo>
                      <a:lnTo>
                        <a:pt x="487" y="637"/>
                      </a:lnTo>
                      <a:lnTo>
                        <a:pt x="487" y="636"/>
                      </a:lnTo>
                      <a:lnTo>
                        <a:pt x="487" y="635"/>
                      </a:lnTo>
                      <a:lnTo>
                        <a:pt x="483" y="632"/>
                      </a:lnTo>
                      <a:lnTo>
                        <a:pt x="481" y="629"/>
                      </a:lnTo>
                      <a:lnTo>
                        <a:pt x="480" y="627"/>
                      </a:lnTo>
                      <a:lnTo>
                        <a:pt x="479" y="625"/>
                      </a:lnTo>
                      <a:lnTo>
                        <a:pt x="475" y="622"/>
                      </a:lnTo>
                      <a:lnTo>
                        <a:pt x="472" y="622"/>
                      </a:lnTo>
                      <a:lnTo>
                        <a:pt x="473" y="621"/>
                      </a:lnTo>
                      <a:lnTo>
                        <a:pt x="476" y="620"/>
                      </a:lnTo>
                      <a:lnTo>
                        <a:pt x="477" y="620"/>
                      </a:lnTo>
                      <a:lnTo>
                        <a:pt x="480" y="618"/>
                      </a:lnTo>
                      <a:lnTo>
                        <a:pt x="484" y="617"/>
                      </a:lnTo>
                      <a:lnTo>
                        <a:pt x="488" y="614"/>
                      </a:lnTo>
                      <a:lnTo>
                        <a:pt x="490" y="613"/>
                      </a:lnTo>
                      <a:lnTo>
                        <a:pt x="491" y="612"/>
                      </a:lnTo>
                      <a:lnTo>
                        <a:pt x="494" y="610"/>
                      </a:lnTo>
                      <a:lnTo>
                        <a:pt x="495" y="608"/>
                      </a:lnTo>
                      <a:lnTo>
                        <a:pt x="496" y="608"/>
                      </a:lnTo>
                      <a:lnTo>
                        <a:pt x="499" y="608"/>
                      </a:lnTo>
                      <a:lnTo>
                        <a:pt x="499" y="609"/>
                      </a:lnTo>
                      <a:lnTo>
                        <a:pt x="500" y="609"/>
                      </a:lnTo>
                      <a:lnTo>
                        <a:pt x="502" y="612"/>
                      </a:lnTo>
                      <a:lnTo>
                        <a:pt x="506" y="614"/>
                      </a:lnTo>
                      <a:lnTo>
                        <a:pt x="507" y="617"/>
                      </a:lnTo>
                      <a:lnTo>
                        <a:pt x="511" y="621"/>
                      </a:lnTo>
                      <a:lnTo>
                        <a:pt x="515" y="624"/>
                      </a:lnTo>
                      <a:lnTo>
                        <a:pt x="519" y="625"/>
                      </a:lnTo>
                      <a:lnTo>
                        <a:pt x="522" y="627"/>
                      </a:lnTo>
                      <a:lnTo>
                        <a:pt x="523" y="628"/>
                      </a:lnTo>
                      <a:lnTo>
                        <a:pt x="523" y="631"/>
                      </a:lnTo>
                      <a:lnTo>
                        <a:pt x="523" y="635"/>
                      </a:lnTo>
                      <a:lnTo>
                        <a:pt x="523" y="636"/>
                      </a:lnTo>
                      <a:lnTo>
                        <a:pt x="526" y="636"/>
                      </a:lnTo>
                      <a:lnTo>
                        <a:pt x="527" y="640"/>
                      </a:lnTo>
                      <a:lnTo>
                        <a:pt x="527" y="643"/>
                      </a:lnTo>
                      <a:lnTo>
                        <a:pt x="527" y="645"/>
                      </a:lnTo>
                      <a:lnTo>
                        <a:pt x="529" y="647"/>
                      </a:lnTo>
                      <a:lnTo>
                        <a:pt x="530" y="647"/>
                      </a:lnTo>
                      <a:lnTo>
                        <a:pt x="531" y="645"/>
                      </a:lnTo>
                      <a:lnTo>
                        <a:pt x="533" y="647"/>
                      </a:lnTo>
                      <a:lnTo>
                        <a:pt x="539" y="651"/>
                      </a:lnTo>
                      <a:lnTo>
                        <a:pt x="544" y="652"/>
                      </a:lnTo>
                      <a:lnTo>
                        <a:pt x="548" y="656"/>
                      </a:lnTo>
                      <a:lnTo>
                        <a:pt x="550" y="658"/>
                      </a:lnTo>
                      <a:lnTo>
                        <a:pt x="552" y="660"/>
                      </a:lnTo>
                      <a:lnTo>
                        <a:pt x="553" y="664"/>
                      </a:lnTo>
                      <a:lnTo>
                        <a:pt x="554" y="666"/>
                      </a:lnTo>
                      <a:lnTo>
                        <a:pt x="554" y="667"/>
                      </a:lnTo>
                      <a:lnTo>
                        <a:pt x="560" y="667"/>
                      </a:lnTo>
                      <a:lnTo>
                        <a:pt x="561" y="667"/>
                      </a:lnTo>
                      <a:lnTo>
                        <a:pt x="558" y="666"/>
                      </a:lnTo>
                      <a:lnTo>
                        <a:pt x="557" y="664"/>
                      </a:lnTo>
                      <a:lnTo>
                        <a:pt x="556" y="663"/>
                      </a:lnTo>
                      <a:lnTo>
                        <a:pt x="554" y="662"/>
                      </a:lnTo>
                      <a:lnTo>
                        <a:pt x="554" y="660"/>
                      </a:lnTo>
                      <a:lnTo>
                        <a:pt x="554" y="659"/>
                      </a:lnTo>
                      <a:lnTo>
                        <a:pt x="544" y="651"/>
                      </a:lnTo>
                      <a:lnTo>
                        <a:pt x="539" y="648"/>
                      </a:lnTo>
                      <a:lnTo>
                        <a:pt x="537" y="647"/>
                      </a:lnTo>
                      <a:lnTo>
                        <a:pt x="534" y="644"/>
                      </a:lnTo>
                      <a:lnTo>
                        <a:pt x="533" y="643"/>
                      </a:lnTo>
                      <a:lnTo>
                        <a:pt x="531" y="641"/>
                      </a:lnTo>
                      <a:lnTo>
                        <a:pt x="529" y="636"/>
                      </a:lnTo>
                      <a:lnTo>
                        <a:pt x="526" y="631"/>
                      </a:lnTo>
                      <a:lnTo>
                        <a:pt x="525" y="627"/>
                      </a:lnTo>
                      <a:lnTo>
                        <a:pt x="526" y="625"/>
                      </a:lnTo>
                      <a:lnTo>
                        <a:pt x="527" y="624"/>
                      </a:lnTo>
                      <a:lnTo>
                        <a:pt x="529" y="622"/>
                      </a:lnTo>
                      <a:lnTo>
                        <a:pt x="529" y="621"/>
                      </a:lnTo>
                      <a:lnTo>
                        <a:pt x="527" y="617"/>
                      </a:lnTo>
                      <a:lnTo>
                        <a:pt x="529" y="616"/>
                      </a:lnTo>
                      <a:lnTo>
                        <a:pt x="527" y="612"/>
                      </a:lnTo>
                      <a:lnTo>
                        <a:pt x="529" y="609"/>
                      </a:lnTo>
                      <a:lnTo>
                        <a:pt x="529" y="605"/>
                      </a:lnTo>
                      <a:lnTo>
                        <a:pt x="529" y="601"/>
                      </a:lnTo>
                      <a:lnTo>
                        <a:pt x="526" y="598"/>
                      </a:lnTo>
                      <a:lnTo>
                        <a:pt x="522" y="598"/>
                      </a:lnTo>
                      <a:lnTo>
                        <a:pt x="518" y="594"/>
                      </a:lnTo>
                      <a:lnTo>
                        <a:pt x="511" y="590"/>
                      </a:lnTo>
                      <a:lnTo>
                        <a:pt x="510" y="589"/>
                      </a:lnTo>
                      <a:lnTo>
                        <a:pt x="503" y="585"/>
                      </a:lnTo>
                      <a:lnTo>
                        <a:pt x="495" y="583"/>
                      </a:lnTo>
                      <a:lnTo>
                        <a:pt x="485" y="581"/>
                      </a:lnTo>
                      <a:lnTo>
                        <a:pt x="475" y="575"/>
                      </a:lnTo>
                      <a:lnTo>
                        <a:pt x="475" y="574"/>
                      </a:lnTo>
                      <a:lnTo>
                        <a:pt x="475" y="571"/>
                      </a:lnTo>
                      <a:lnTo>
                        <a:pt x="471" y="566"/>
                      </a:lnTo>
                      <a:lnTo>
                        <a:pt x="465" y="563"/>
                      </a:lnTo>
                      <a:lnTo>
                        <a:pt x="461" y="562"/>
                      </a:lnTo>
                      <a:lnTo>
                        <a:pt x="461" y="560"/>
                      </a:lnTo>
                      <a:lnTo>
                        <a:pt x="463" y="559"/>
                      </a:lnTo>
                      <a:lnTo>
                        <a:pt x="467" y="559"/>
                      </a:lnTo>
                      <a:lnTo>
                        <a:pt x="469" y="558"/>
                      </a:lnTo>
                      <a:lnTo>
                        <a:pt x="471" y="556"/>
                      </a:lnTo>
                      <a:lnTo>
                        <a:pt x="473" y="555"/>
                      </a:lnTo>
                      <a:lnTo>
                        <a:pt x="475" y="555"/>
                      </a:lnTo>
                      <a:lnTo>
                        <a:pt x="479" y="554"/>
                      </a:lnTo>
                      <a:lnTo>
                        <a:pt x="480" y="554"/>
                      </a:lnTo>
                      <a:lnTo>
                        <a:pt x="481" y="551"/>
                      </a:lnTo>
                      <a:lnTo>
                        <a:pt x="483" y="548"/>
                      </a:lnTo>
                      <a:lnTo>
                        <a:pt x="484" y="544"/>
                      </a:lnTo>
                      <a:lnTo>
                        <a:pt x="485" y="541"/>
                      </a:lnTo>
                      <a:lnTo>
                        <a:pt x="483" y="539"/>
                      </a:lnTo>
                      <a:lnTo>
                        <a:pt x="483" y="537"/>
                      </a:lnTo>
                      <a:lnTo>
                        <a:pt x="485" y="536"/>
                      </a:lnTo>
                      <a:lnTo>
                        <a:pt x="488" y="535"/>
                      </a:lnTo>
                      <a:lnTo>
                        <a:pt x="491" y="533"/>
                      </a:lnTo>
                      <a:lnTo>
                        <a:pt x="496" y="531"/>
                      </a:lnTo>
                      <a:lnTo>
                        <a:pt x="500" y="528"/>
                      </a:lnTo>
                      <a:lnTo>
                        <a:pt x="502" y="528"/>
                      </a:lnTo>
                      <a:lnTo>
                        <a:pt x="502" y="525"/>
                      </a:lnTo>
                      <a:lnTo>
                        <a:pt x="502" y="524"/>
                      </a:lnTo>
                      <a:lnTo>
                        <a:pt x="503" y="523"/>
                      </a:lnTo>
                      <a:lnTo>
                        <a:pt x="504" y="520"/>
                      </a:lnTo>
                      <a:lnTo>
                        <a:pt x="504" y="519"/>
                      </a:lnTo>
                      <a:lnTo>
                        <a:pt x="506" y="514"/>
                      </a:lnTo>
                      <a:lnTo>
                        <a:pt x="503" y="509"/>
                      </a:lnTo>
                      <a:lnTo>
                        <a:pt x="502" y="505"/>
                      </a:lnTo>
                      <a:lnTo>
                        <a:pt x="499" y="500"/>
                      </a:lnTo>
                      <a:lnTo>
                        <a:pt x="500" y="493"/>
                      </a:lnTo>
                      <a:lnTo>
                        <a:pt x="499" y="490"/>
                      </a:lnTo>
                      <a:lnTo>
                        <a:pt x="496" y="489"/>
                      </a:lnTo>
                      <a:lnTo>
                        <a:pt x="495" y="487"/>
                      </a:lnTo>
                      <a:lnTo>
                        <a:pt x="492" y="483"/>
                      </a:lnTo>
                      <a:lnTo>
                        <a:pt x="491" y="481"/>
                      </a:lnTo>
                      <a:lnTo>
                        <a:pt x="490" y="479"/>
                      </a:lnTo>
                      <a:lnTo>
                        <a:pt x="488" y="478"/>
                      </a:lnTo>
                      <a:lnTo>
                        <a:pt x="488" y="475"/>
                      </a:lnTo>
                      <a:lnTo>
                        <a:pt x="491" y="473"/>
                      </a:lnTo>
                      <a:lnTo>
                        <a:pt x="492" y="470"/>
                      </a:lnTo>
                      <a:lnTo>
                        <a:pt x="492" y="466"/>
                      </a:lnTo>
                      <a:lnTo>
                        <a:pt x="491" y="463"/>
                      </a:lnTo>
                      <a:lnTo>
                        <a:pt x="491" y="460"/>
                      </a:lnTo>
                      <a:lnTo>
                        <a:pt x="491" y="458"/>
                      </a:lnTo>
                      <a:lnTo>
                        <a:pt x="494" y="455"/>
                      </a:lnTo>
                      <a:lnTo>
                        <a:pt x="502" y="448"/>
                      </a:lnTo>
                      <a:lnTo>
                        <a:pt x="511" y="442"/>
                      </a:lnTo>
                      <a:lnTo>
                        <a:pt x="515" y="437"/>
                      </a:lnTo>
                      <a:lnTo>
                        <a:pt x="519" y="435"/>
                      </a:lnTo>
                      <a:lnTo>
                        <a:pt x="519" y="433"/>
                      </a:lnTo>
                      <a:lnTo>
                        <a:pt x="525" y="431"/>
                      </a:lnTo>
                      <a:lnTo>
                        <a:pt x="529" y="431"/>
                      </a:lnTo>
                      <a:lnTo>
                        <a:pt x="530" y="428"/>
                      </a:lnTo>
                      <a:lnTo>
                        <a:pt x="533" y="425"/>
                      </a:lnTo>
                      <a:lnTo>
                        <a:pt x="533" y="424"/>
                      </a:lnTo>
                      <a:lnTo>
                        <a:pt x="533" y="421"/>
                      </a:lnTo>
                      <a:lnTo>
                        <a:pt x="533" y="419"/>
                      </a:lnTo>
                      <a:lnTo>
                        <a:pt x="533" y="417"/>
                      </a:lnTo>
                      <a:lnTo>
                        <a:pt x="533" y="416"/>
                      </a:lnTo>
                      <a:lnTo>
                        <a:pt x="535" y="415"/>
                      </a:lnTo>
                      <a:lnTo>
                        <a:pt x="535" y="412"/>
                      </a:lnTo>
                      <a:lnTo>
                        <a:pt x="535" y="408"/>
                      </a:lnTo>
                      <a:lnTo>
                        <a:pt x="534" y="406"/>
                      </a:lnTo>
                      <a:lnTo>
                        <a:pt x="534" y="405"/>
                      </a:lnTo>
                      <a:lnTo>
                        <a:pt x="535" y="401"/>
                      </a:lnTo>
                      <a:lnTo>
                        <a:pt x="537" y="398"/>
                      </a:lnTo>
                      <a:lnTo>
                        <a:pt x="538" y="396"/>
                      </a:lnTo>
                      <a:lnTo>
                        <a:pt x="538" y="394"/>
                      </a:lnTo>
                      <a:lnTo>
                        <a:pt x="537" y="393"/>
                      </a:lnTo>
                      <a:lnTo>
                        <a:pt x="538" y="392"/>
                      </a:lnTo>
                      <a:lnTo>
                        <a:pt x="539" y="390"/>
                      </a:lnTo>
                      <a:lnTo>
                        <a:pt x="542" y="386"/>
                      </a:lnTo>
                      <a:lnTo>
                        <a:pt x="542" y="383"/>
                      </a:lnTo>
                      <a:lnTo>
                        <a:pt x="542" y="382"/>
                      </a:lnTo>
                      <a:lnTo>
                        <a:pt x="545" y="378"/>
                      </a:lnTo>
                      <a:lnTo>
                        <a:pt x="546" y="377"/>
                      </a:lnTo>
                      <a:lnTo>
                        <a:pt x="548" y="375"/>
                      </a:lnTo>
                      <a:lnTo>
                        <a:pt x="549" y="373"/>
                      </a:lnTo>
                      <a:lnTo>
                        <a:pt x="550" y="371"/>
                      </a:lnTo>
                      <a:lnTo>
                        <a:pt x="550" y="369"/>
                      </a:lnTo>
                      <a:lnTo>
                        <a:pt x="550" y="365"/>
                      </a:lnTo>
                      <a:lnTo>
                        <a:pt x="552" y="361"/>
                      </a:lnTo>
                      <a:lnTo>
                        <a:pt x="553" y="356"/>
                      </a:lnTo>
                      <a:lnTo>
                        <a:pt x="558" y="355"/>
                      </a:lnTo>
                      <a:lnTo>
                        <a:pt x="562" y="355"/>
                      </a:lnTo>
                      <a:lnTo>
                        <a:pt x="571" y="352"/>
                      </a:lnTo>
                      <a:lnTo>
                        <a:pt x="575" y="351"/>
                      </a:lnTo>
                      <a:lnTo>
                        <a:pt x="580" y="351"/>
                      </a:lnTo>
                      <a:lnTo>
                        <a:pt x="588" y="350"/>
                      </a:lnTo>
                      <a:lnTo>
                        <a:pt x="592" y="348"/>
                      </a:lnTo>
                      <a:lnTo>
                        <a:pt x="596" y="348"/>
                      </a:lnTo>
                      <a:lnTo>
                        <a:pt x="598" y="347"/>
                      </a:lnTo>
                      <a:lnTo>
                        <a:pt x="602" y="344"/>
                      </a:lnTo>
                      <a:lnTo>
                        <a:pt x="608" y="340"/>
                      </a:lnTo>
                      <a:lnTo>
                        <a:pt x="610" y="339"/>
                      </a:lnTo>
                      <a:lnTo>
                        <a:pt x="610" y="338"/>
                      </a:lnTo>
                      <a:lnTo>
                        <a:pt x="612" y="336"/>
                      </a:lnTo>
                      <a:lnTo>
                        <a:pt x="615" y="335"/>
                      </a:lnTo>
                      <a:lnTo>
                        <a:pt x="615" y="334"/>
                      </a:lnTo>
                      <a:lnTo>
                        <a:pt x="616" y="332"/>
                      </a:lnTo>
                      <a:lnTo>
                        <a:pt x="615" y="331"/>
                      </a:lnTo>
                      <a:lnTo>
                        <a:pt x="616" y="329"/>
                      </a:lnTo>
                      <a:lnTo>
                        <a:pt x="615" y="328"/>
                      </a:lnTo>
                      <a:lnTo>
                        <a:pt x="614" y="329"/>
                      </a:lnTo>
                      <a:lnTo>
                        <a:pt x="611" y="332"/>
                      </a:lnTo>
                      <a:lnTo>
                        <a:pt x="610" y="331"/>
                      </a:lnTo>
                      <a:lnTo>
                        <a:pt x="611" y="329"/>
                      </a:lnTo>
                      <a:lnTo>
                        <a:pt x="610" y="327"/>
                      </a:lnTo>
                      <a:lnTo>
                        <a:pt x="614" y="327"/>
                      </a:lnTo>
                      <a:lnTo>
                        <a:pt x="615" y="325"/>
                      </a:lnTo>
                      <a:lnTo>
                        <a:pt x="616" y="324"/>
                      </a:lnTo>
                      <a:lnTo>
                        <a:pt x="618" y="323"/>
                      </a:lnTo>
                      <a:lnTo>
                        <a:pt x="616" y="321"/>
                      </a:lnTo>
                      <a:lnTo>
                        <a:pt x="614" y="321"/>
                      </a:lnTo>
                      <a:lnTo>
                        <a:pt x="612" y="319"/>
                      </a:lnTo>
                      <a:lnTo>
                        <a:pt x="612" y="317"/>
                      </a:lnTo>
                      <a:lnTo>
                        <a:pt x="616" y="316"/>
                      </a:lnTo>
                      <a:lnTo>
                        <a:pt x="618" y="316"/>
                      </a:lnTo>
                      <a:lnTo>
                        <a:pt x="618" y="313"/>
                      </a:lnTo>
                      <a:lnTo>
                        <a:pt x="619" y="311"/>
                      </a:lnTo>
                      <a:lnTo>
                        <a:pt x="620" y="308"/>
                      </a:lnTo>
                      <a:lnTo>
                        <a:pt x="623" y="305"/>
                      </a:lnTo>
                      <a:lnTo>
                        <a:pt x="625" y="301"/>
                      </a:lnTo>
                      <a:lnTo>
                        <a:pt x="625" y="298"/>
                      </a:lnTo>
                      <a:lnTo>
                        <a:pt x="627" y="298"/>
                      </a:lnTo>
                      <a:lnTo>
                        <a:pt x="633" y="297"/>
                      </a:lnTo>
                      <a:lnTo>
                        <a:pt x="639" y="298"/>
                      </a:lnTo>
                      <a:lnTo>
                        <a:pt x="641" y="300"/>
                      </a:lnTo>
                      <a:lnTo>
                        <a:pt x="643" y="302"/>
                      </a:lnTo>
                      <a:lnTo>
                        <a:pt x="642" y="298"/>
                      </a:lnTo>
                      <a:lnTo>
                        <a:pt x="641" y="297"/>
                      </a:lnTo>
                      <a:lnTo>
                        <a:pt x="639" y="297"/>
                      </a:lnTo>
                      <a:lnTo>
                        <a:pt x="639" y="296"/>
                      </a:lnTo>
                      <a:lnTo>
                        <a:pt x="643" y="296"/>
                      </a:lnTo>
                      <a:lnTo>
                        <a:pt x="647" y="297"/>
                      </a:lnTo>
                      <a:lnTo>
                        <a:pt x="651" y="297"/>
                      </a:lnTo>
                      <a:lnTo>
                        <a:pt x="649" y="296"/>
                      </a:lnTo>
                      <a:lnTo>
                        <a:pt x="643" y="293"/>
                      </a:lnTo>
                      <a:lnTo>
                        <a:pt x="639" y="294"/>
                      </a:lnTo>
                      <a:lnTo>
                        <a:pt x="635" y="294"/>
                      </a:lnTo>
                      <a:lnTo>
                        <a:pt x="630" y="296"/>
                      </a:lnTo>
                      <a:lnTo>
                        <a:pt x="626" y="294"/>
                      </a:lnTo>
                      <a:lnTo>
                        <a:pt x="623" y="293"/>
                      </a:lnTo>
                      <a:lnTo>
                        <a:pt x="622" y="293"/>
                      </a:lnTo>
                      <a:lnTo>
                        <a:pt x="623" y="290"/>
                      </a:lnTo>
                      <a:lnTo>
                        <a:pt x="627" y="290"/>
                      </a:lnTo>
                      <a:lnTo>
                        <a:pt x="625" y="288"/>
                      </a:lnTo>
                      <a:lnTo>
                        <a:pt x="622" y="288"/>
                      </a:lnTo>
                      <a:lnTo>
                        <a:pt x="616" y="290"/>
                      </a:lnTo>
                      <a:lnTo>
                        <a:pt x="614" y="292"/>
                      </a:lnTo>
                      <a:lnTo>
                        <a:pt x="611" y="293"/>
                      </a:lnTo>
                      <a:lnTo>
                        <a:pt x="611" y="297"/>
                      </a:lnTo>
                      <a:lnTo>
                        <a:pt x="607" y="298"/>
                      </a:lnTo>
                      <a:lnTo>
                        <a:pt x="603" y="298"/>
                      </a:lnTo>
                      <a:lnTo>
                        <a:pt x="593" y="294"/>
                      </a:lnTo>
                      <a:lnTo>
                        <a:pt x="588" y="292"/>
                      </a:lnTo>
                      <a:lnTo>
                        <a:pt x="579" y="288"/>
                      </a:lnTo>
                      <a:lnTo>
                        <a:pt x="575" y="286"/>
                      </a:lnTo>
                      <a:lnTo>
                        <a:pt x="572" y="285"/>
                      </a:lnTo>
                      <a:lnTo>
                        <a:pt x="566" y="284"/>
                      </a:lnTo>
                      <a:lnTo>
                        <a:pt x="564" y="281"/>
                      </a:lnTo>
                      <a:lnTo>
                        <a:pt x="564" y="279"/>
                      </a:lnTo>
                      <a:lnTo>
                        <a:pt x="568" y="279"/>
                      </a:lnTo>
                      <a:lnTo>
                        <a:pt x="571" y="279"/>
                      </a:lnTo>
                      <a:lnTo>
                        <a:pt x="572" y="279"/>
                      </a:lnTo>
                      <a:lnTo>
                        <a:pt x="572" y="281"/>
                      </a:lnTo>
                      <a:lnTo>
                        <a:pt x="576" y="282"/>
                      </a:lnTo>
                      <a:lnTo>
                        <a:pt x="576" y="279"/>
                      </a:lnTo>
                      <a:lnTo>
                        <a:pt x="573" y="277"/>
                      </a:lnTo>
                      <a:lnTo>
                        <a:pt x="572" y="275"/>
                      </a:lnTo>
                      <a:lnTo>
                        <a:pt x="569" y="275"/>
                      </a:lnTo>
                      <a:lnTo>
                        <a:pt x="566" y="274"/>
                      </a:lnTo>
                      <a:lnTo>
                        <a:pt x="564" y="274"/>
                      </a:lnTo>
                      <a:lnTo>
                        <a:pt x="564" y="275"/>
                      </a:lnTo>
                      <a:lnTo>
                        <a:pt x="562" y="275"/>
                      </a:lnTo>
                      <a:lnTo>
                        <a:pt x="560" y="274"/>
                      </a:lnTo>
                      <a:lnTo>
                        <a:pt x="557" y="271"/>
                      </a:lnTo>
                      <a:lnTo>
                        <a:pt x="556" y="270"/>
                      </a:lnTo>
                      <a:lnTo>
                        <a:pt x="556" y="269"/>
                      </a:lnTo>
                      <a:lnTo>
                        <a:pt x="545" y="263"/>
                      </a:lnTo>
                      <a:lnTo>
                        <a:pt x="542" y="262"/>
                      </a:lnTo>
                      <a:lnTo>
                        <a:pt x="542" y="261"/>
                      </a:lnTo>
                      <a:lnTo>
                        <a:pt x="542" y="259"/>
                      </a:lnTo>
                      <a:lnTo>
                        <a:pt x="541" y="258"/>
                      </a:lnTo>
                      <a:lnTo>
                        <a:pt x="538" y="255"/>
                      </a:lnTo>
                      <a:lnTo>
                        <a:pt x="533" y="252"/>
                      </a:lnTo>
                      <a:lnTo>
                        <a:pt x="529" y="252"/>
                      </a:lnTo>
                      <a:lnTo>
                        <a:pt x="526" y="250"/>
                      </a:lnTo>
                      <a:lnTo>
                        <a:pt x="525" y="247"/>
                      </a:lnTo>
                      <a:lnTo>
                        <a:pt x="525" y="244"/>
                      </a:lnTo>
                      <a:lnTo>
                        <a:pt x="523" y="242"/>
                      </a:lnTo>
                      <a:lnTo>
                        <a:pt x="521" y="239"/>
                      </a:lnTo>
                      <a:lnTo>
                        <a:pt x="514" y="234"/>
                      </a:lnTo>
                      <a:lnTo>
                        <a:pt x="514" y="232"/>
                      </a:lnTo>
                      <a:lnTo>
                        <a:pt x="514" y="230"/>
                      </a:lnTo>
                      <a:lnTo>
                        <a:pt x="514" y="228"/>
                      </a:lnTo>
                      <a:lnTo>
                        <a:pt x="511" y="224"/>
                      </a:lnTo>
                      <a:lnTo>
                        <a:pt x="510" y="223"/>
                      </a:lnTo>
                      <a:lnTo>
                        <a:pt x="511" y="220"/>
                      </a:lnTo>
                      <a:lnTo>
                        <a:pt x="512" y="217"/>
                      </a:lnTo>
                      <a:lnTo>
                        <a:pt x="511" y="215"/>
                      </a:lnTo>
                      <a:lnTo>
                        <a:pt x="511" y="212"/>
                      </a:lnTo>
                      <a:lnTo>
                        <a:pt x="510" y="212"/>
                      </a:lnTo>
                      <a:lnTo>
                        <a:pt x="510" y="211"/>
                      </a:lnTo>
                      <a:lnTo>
                        <a:pt x="510" y="209"/>
                      </a:lnTo>
                      <a:lnTo>
                        <a:pt x="510" y="208"/>
                      </a:lnTo>
                      <a:lnTo>
                        <a:pt x="510" y="205"/>
                      </a:lnTo>
                      <a:lnTo>
                        <a:pt x="510" y="203"/>
                      </a:lnTo>
                      <a:lnTo>
                        <a:pt x="511" y="200"/>
                      </a:lnTo>
                      <a:lnTo>
                        <a:pt x="511" y="197"/>
                      </a:lnTo>
                      <a:lnTo>
                        <a:pt x="515" y="196"/>
                      </a:lnTo>
                      <a:lnTo>
                        <a:pt x="515" y="194"/>
                      </a:lnTo>
                      <a:lnTo>
                        <a:pt x="515" y="193"/>
                      </a:lnTo>
                      <a:lnTo>
                        <a:pt x="519" y="188"/>
                      </a:lnTo>
                      <a:lnTo>
                        <a:pt x="517" y="188"/>
                      </a:lnTo>
                      <a:lnTo>
                        <a:pt x="517" y="184"/>
                      </a:lnTo>
                      <a:lnTo>
                        <a:pt x="515" y="184"/>
                      </a:lnTo>
                      <a:lnTo>
                        <a:pt x="514" y="181"/>
                      </a:lnTo>
                      <a:lnTo>
                        <a:pt x="514" y="180"/>
                      </a:lnTo>
                      <a:lnTo>
                        <a:pt x="512" y="177"/>
                      </a:lnTo>
                      <a:lnTo>
                        <a:pt x="512" y="176"/>
                      </a:lnTo>
                      <a:lnTo>
                        <a:pt x="512" y="174"/>
                      </a:lnTo>
                      <a:lnTo>
                        <a:pt x="511" y="171"/>
                      </a:lnTo>
                      <a:lnTo>
                        <a:pt x="512" y="169"/>
                      </a:lnTo>
                      <a:lnTo>
                        <a:pt x="511" y="169"/>
                      </a:lnTo>
                      <a:lnTo>
                        <a:pt x="508" y="167"/>
                      </a:lnTo>
                      <a:lnTo>
                        <a:pt x="508" y="165"/>
                      </a:lnTo>
                      <a:lnTo>
                        <a:pt x="506" y="162"/>
                      </a:lnTo>
                      <a:lnTo>
                        <a:pt x="504" y="161"/>
                      </a:lnTo>
                      <a:lnTo>
                        <a:pt x="502" y="161"/>
                      </a:lnTo>
                      <a:lnTo>
                        <a:pt x="500" y="159"/>
                      </a:lnTo>
                      <a:lnTo>
                        <a:pt x="502" y="158"/>
                      </a:lnTo>
                      <a:lnTo>
                        <a:pt x="503" y="157"/>
                      </a:lnTo>
                      <a:lnTo>
                        <a:pt x="504" y="154"/>
                      </a:lnTo>
                      <a:lnTo>
                        <a:pt x="504" y="153"/>
                      </a:lnTo>
                      <a:lnTo>
                        <a:pt x="506" y="151"/>
                      </a:lnTo>
                      <a:lnTo>
                        <a:pt x="504" y="151"/>
                      </a:lnTo>
                      <a:lnTo>
                        <a:pt x="503" y="154"/>
                      </a:lnTo>
                      <a:lnTo>
                        <a:pt x="500" y="157"/>
                      </a:lnTo>
                      <a:lnTo>
                        <a:pt x="498" y="158"/>
                      </a:lnTo>
                      <a:lnTo>
                        <a:pt x="498" y="161"/>
                      </a:lnTo>
                      <a:lnTo>
                        <a:pt x="496" y="161"/>
                      </a:lnTo>
                      <a:lnTo>
                        <a:pt x="495" y="159"/>
                      </a:lnTo>
                      <a:lnTo>
                        <a:pt x="494" y="157"/>
                      </a:lnTo>
                      <a:lnTo>
                        <a:pt x="491" y="158"/>
                      </a:lnTo>
                      <a:lnTo>
                        <a:pt x="490" y="158"/>
                      </a:lnTo>
                      <a:lnTo>
                        <a:pt x="487" y="158"/>
                      </a:lnTo>
                      <a:lnTo>
                        <a:pt x="481" y="159"/>
                      </a:lnTo>
                      <a:lnTo>
                        <a:pt x="477" y="159"/>
                      </a:lnTo>
                      <a:lnTo>
                        <a:pt x="469" y="158"/>
                      </a:lnTo>
                      <a:lnTo>
                        <a:pt x="469" y="157"/>
                      </a:lnTo>
                      <a:lnTo>
                        <a:pt x="467" y="154"/>
                      </a:lnTo>
                      <a:lnTo>
                        <a:pt x="465" y="153"/>
                      </a:lnTo>
                      <a:lnTo>
                        <a:pt x="461" y="153"/>
                      </a:lnTo>
                      <a:lnTo>
                        <a:pt x="453" y="155"/>
                      </a:lnTo>
                      <a:lnTo>
                        <a:pt x="450" y="157"/>
                      </a:lnTo>
                      <a:lnTo>
                        <a:pt x="449" y="159"/>
                      </a:lnTo>
                      <a:lnTo>
                        <a:pt x="452" y="161"/>
                      </a:lnTo>
                      <a:lnTo>
                        <a:pt x="450" y="163"/>
                      </a:lnTo>
                      <a:lnTo>
                        <a:pt x="452" y="167"/>
                      </a:lnTo>
                      <a:lnTo>
                        <a:pt x="453" y="169"/>
                      </a:lnTo>
                      <a:lnTo>
                        <a:pt x="454" y="169"/>
                      </a:lnTo>
                      <a:lnTo>
                        <a:pt x="456" y="167"/>
                      </a:lnTo>
                      <a:lnTo>
                        <a:pt x="457" y="169"/>
                      </a:lnTo>
                      <a:lnTo>
                        <a:pt x="457" y="173"/>
                      </a:lnTo>
                      <a:lnTo>
                        <a:pt x="456" y="173"/>
                      </a:lnTo>
                      <a:lnTo>
                        <a:pt x="454" y="176"/>
                      </a:lnTo>
                      <a:lnTo>
                        <a:pt x="453" y="177"/>
                      </a:lnTo>
                      <a:lnTo>
                        <a:pt x="450" y="178"/>
                      </a:lnTo>
                      <a:lnTo>
                        <a:pt x="449" y="181"/>
                      </a:lnTo>
                      <a:lnTo>
                        <a:pt x="448" y="182"/>
                      </a:lnTo>
                      <a:lnTo>
                        <a:pt x="444" y="184"/>
                      </a:lnTo>
                      <a:lnTo>
                        <a:pt x="441" y="182"/>
                      </a:lnTo>
                      <a:lnTo>
                        <a:pt x="437" y="184"/>
                      </a:lnTo>
                      <a:lnTo>
                        <a:pt x="434" y="185"/>
                      </a:lnTo>
                      <a:lnTo>
                        <a:pt x="431" y="188"/>
                      </a:lnTo>
                      <a:lnTo>
                        <a:pt x="431" y="196"/>
                      </a:lnTo>
                      <a:lnTo>
                        <a:pt x="434" y="200"/>
                      </a:lnTo>
                      <a:lnTo>
                        <a:pt x="434" y="203"/>
                      </a:lnTo>
                      <a:lnTo>
                        <a:pt x="436" y="204"/>
                      </a:lnTo>
                      <a:lnTo>
                        <a:pt x="441" y="205"/>
                      </a:lnTo>
                      <a:lnTo>
                        <a:pt x="442" y="207"/>
                      </a:lnTo>
                      <a:lnTo>
                        <a:pt x="444" y="209"/>
                      </a:lnTo>
                      <a:lnTo>
                        <a:pt x="445" y="215"/>
                      </a:lnTo>
                      <a:lnTo>
                        <a:pt x="449" y="216"/>
                      </a:lnTo>
                      <a:lnTo>
                        <a:pt x="453" y="220"/>
                      </a:lnTo>
                      <a:lnTo>
                        <a:pt x="456" y="224"/>
                      </a:lnTo>
                      <a:lnTo>
                        <a:pt x="458" y="228"/>
                      </a:lnTo>
                      <a:lnTo>
                        <a:pt x="460" y="230"/>
                      </a:lnTo>
                      <a:lnTo>
                        <a:pt x="463" y="231"/>
                      </a:lnTo>
                      <a:lnTo>
                        <a:pt x="468" y="232"/>
                      </a:lnTo>
                      <a:lnTo>
                        <a:pt x="471" y="232"/>
                      </a:lnTo>
                      <a:lnTo>
                        <a:pt x="472" y="236"/>
                      </a:lnTo>
                      <a:lnTo>
                        <a:pt x="473" y="238"/>
                      </a:lnTo>
                      <a:lnTo>
                        <a:pt x="475" y="239"/>
                      </a:lnTo>
                      <a:lnTo>
                        <a:pt x="479" y="239"/>
                      </a:lnTo>
                      <a:lnTo>
                        <a:pt x="481" y="242"/>
                      </a:lnTo>
                      <a:lnTo>
                        <a:pt x="484" y="244"/>
                      </a:lnTo>
                      <a:lnTo>
                        <a:pt x="490" y="247"/>
                      </a:lnTo>
                      <a:lnTo>
                        <a:pt x="491" y="250"/>
                      </a:lnTo>
                      <a:lnTo>
                        <a:pt x="503" y="258"/>
                      </a:lnTo>
                      <a:lnTo>
                        <a:pt x="503" y="261"/>
                      </a:lnTo>
                      <a:lnTo>
                        <a:pt x="508" y="266"/>
                      </a:lnTo>
                      <a:lnTo>
                        <a:pt x="511" y="271"/>
                      </a:lnTo>
                      <a:lnTo>
                        <a:pt x="512" y="274"/>
                      </a:lnTo>
                      <a:lnTo>
                        <a:pt x="514" y="274"/>
                      </a:lnTo>
                      <a:lnTo>
                        <a:pt x="517" y="277"/>
                      </a:lnTo>
                      <a:lnTo>
                        <a:pt x="518" y="278"/>
                      </a:lnTo>
                      <a:lnTo>
                        <a:pt x="518" y="279"/>
                      </a:lnTo>
                      <a:lnTo>
                        <a:pt x="515" y="281"/>
                      </a:lnTo>
                      <a:lnTo>
                        <a:pt x="504" y="279"/>
                      </a:lnTo>
                      <a:lnTo>
                        <a:pt x="502" y="278"/>
                      </a:lnTo>
                      <a:lnTo>
                        <a:pt x="499" y="277"/>
                      </a:lnTo>
                      <a:lnTo>
                        <a:pt x="496" y="275"/>
                      </a:lnTo>
                      <a:lnTo>
                        <a:pt x="492" y="265"/>
                      </a:lnTo>
                      <a:lnTo>
                        <a:pt x="488" y="262"/>
                      </a:lnTo>
                      <a:lnTo>
                        <a:pt x="484" y="258"/>
                      </a:lnTo>
                      <a:lnTo>
                        <a:pt x="480" y="257"/>
                      </a:lnTo>
                      <a:lnTo>
                        <a:pt x="475" y="254"/>
                      </a:lnTo>
                      <a:lnTo>
                        <a:pt x="471" y="247"/>
                      </a:lnTo>
                      <a:lnTo>
                        <a:pt x="465" y="246"/>
                      </a:lnTo>
                      <a:lnTo>
                        <a:pt x="464" y="246"/>
                      </a:lnTo>
                      <a:lnTo>
                        <a:pt x="458" y="244"/>
                      </a:lnTo>
                      <a:lnTo>
                        <a:pt x="453" y="243"/>
                      </a:lnTo>
                      <a:lnTo>
                        <a:pt x="452" y="239"/>
                      </a:lnTo>
                      <a:lnTo>
                        <a:pt x="440" y="228"/>
                      </a:lnTo>
                      <a:lnTo>
                        <a:pt x="436" y="228"/>
                      </a:lnTo>
                      <a:lnTo>
                        <a:pt x="433" y="228"/>
                      </a:lnTo>
                      <a:lnTo>
                        <a:pt x="431" y="230"/>
                      </a:lnTo>
                      <a:lnTo>
                        <a:pt x="431" y="231"/>
                      </a:lnTo>
                      <a:lnTo>
                        <a:pt x="430" y="232"/>
                      </a:lnTo>
                      <a:lnTo>
                        <a:pt x="427" y="234"/>
                      </a:lnTo>
                      <a:lnTo>
                        <a:pt x="426" y="235"/>
                      </a:lnTo>
                      <a:lnTo>
                        <a:pt x="423" y="235"/>
                      </a:lnTo>
                      <a:lnTo>
                        <a:pt x="422" y="235"/>
                      </a:lnTo>
                      <a:lnTo>
                        <a:pt x="421" y="232"/>
                      </a:lnTo>
                      <a:lnTo>
                        <a:pt x="419" y="231"/>
                      </a:lnTo>
                      <a:lnTo>
                        <a:pt x="415" y="228"/>
                      </a:lnTo>
                      <a:lnTo>
                        <a:pt x="410" y="227"/>
                      </a:lnTo>
                      <a:lnTo>
                        <a:pt x="407" y="224"/>
                      </a:lnTo>
                      <a:lnTo>
                        <a:pt x="406" y="224"/>
                      </a:lnTo>
                      <a:lnTo>
                        <a:pt x="405" y="219"/>
                      </a:lnTo>
                      <a:lnTo>
                        <a:pt x="406" y="216"/>
                      </a:lnTo>
                      <a:lnTo>
                        <a:pt x="403" y="212"/>
                      </a:lnTo>
                      <a:lnTo>
                        <a:pt x="399" y="207"/>
                      </a:lnTo>
                      <a:lnTo>
                        <a:pt x="398" y="205"/>
                      </a:lnTo>
                      <a:lnTo>
                        <a:pt x="399" y="204"/>
                      </a:lnTo>
                      <a:lnTo>
                        <a:pt x="399" y="203"/>
                      </a:lnTo>
                      <a:lnTo>
                        <a:pt x="398" y="203"/>
                      </a:lnTo>
                      <a:lnTo>
                        <a:pt x="396" y="201"/>
                      </a:lnTo>
                      <a:lnTo>
                        <a:pt x="395" y="200"/>
                      </a:lnTo>
                      <a:lnTo>
                        <a:pt x="390" y="190"/>
                      </a:lnTo>
                      <a:lnTo>
                        <a:pt x="392" y="188"/>
                      </a:lnTo>
                      <a:lnTo>
                        <a:pt x="394" y="185"/>
                      </a:lnTo>
                      <a:lnTo>
                        <a:pt x="392" y="182"/>
                      </a:lnTo>
                      <a:lnTo>
                        <a:pt x="388" y="174"/>
                      </a:lnTo>
                      <a:lnTo>
                        <a:pt x="390" y="166"/>
                      </a:lnTo>
                      <a:lnTo>
                        <a:pt x="392" y="162"/>
                      </a:lnTo>
                      <a:lnTo>
                        <a:pt x="391" y="158"/>
                      </a:lnTo>
                      <a:lnTo>
                        <a:pt x="391" y="153"/>
                      </a:lnTo>
                      <a:lnTo>
                        <a:pt x="395" y="143"/>
                      </a:lnTo>
                      <a:lnTo>
                        <a:pt x="402" y="140"/>
                      </a:lnTo>
                      <a:lnTo>
                        <a:pt x="407" y="139"/>
                      </a:lnTo>
                      <a:lnTo>
                        <a:pt x="410" y="138"/>
                      </a:lnTo>
                      <a:lnTo>
                        <a:pt x="415" y="138"/>
                      </a:lnTo>
                      <a:lnTo>
                        <a:pt x="417" y="138"/>
                      </a:lnTo>
                      <a:lnTo>
                        <a:pt x="419" y="139"/>
                      </a:lnTo>
                      <a:lnTo>
                        <a:pt x="422" y="140"/>
                      </a:lnTo>
                      <a:lnTo>
                        <a:pt x="425" y="142"/>
                      </a:lnTo>
                      <a:lnTo>
                        <a:pt x="430" y="140"/>
                      </a:lnTo>
                      <a:lnTo>
                        <a:pt x="434" y="139"/>
                      </a:lnTo>
                      <a:lnTo>
                        <a:pt x="437" y="135"/>
                      </a:lnTo>
                      <a:lnTo>
                        <a:pt x="437" y="132"/>
                      </a:lnTo>
                      <a:lnTo>
                        <a:pt x="440" y="131"/>
                      </a:lnTo>
                      <a:lnTo>
                        <a:pt x="441" y="130"/>
                      </a:lnTo>
                      <a:lnTo>
                        <a:pt x="442" y="128"/>
                      </a:lnTo>
                      <a:lnTo>
                        <a:pt x="445" y="128"/>
                      </a:lnTo>
                      <a:lnTo>
                        <a:pt x="448" y="130"/>
                      </a:lnTo>
                      <a:lnTo>
                        <a:pt x="450" y="131"/>
                      </a:lnTo>
                      <a:lnTo>
                        <a:pt x="458" y="132"/>
                      </a:lnTo>
                      <a:lnTo>
                        <a:pt x="464" y="135"/>
                      </a:lnTo>
                      <a:lnTo>
                        <a:pt x="471" y="136"/>
                      </a:lnTo>
                      <a:lnTo>
                        <a:pt x="475" y="138"/>
                      </a:lnTo>
                      <a:lnTo>
                        <a:pt x="477" y="140"/>
                      </a:lnTo>
                      <a:lnTo>
                        <a:pt x="484" y="143"/>
                      </a:lnTo>
                      <a:lnTo>
                        <a:pt x="488" y="144"/>
                      </a:lnTo>
                      <a:lnTo>
                        <a:pt x="490" y="144"/>
                      </a:lnTo>
                      <a:lnTo>
                        <a:pt x="490" y="142"/>
                      </a:lnTo>
                      <a:lnTo>
                        <a:pt x="488" y="140"/>
                      </a:lnTo>
                      <a:lnTo>
                        <a:pt x="491" y="139"/>
                      </a:lnTo>
                      <a:lnTo>
                        <a:pt x="490" y="138"/>
                      </a:lnTo>
                      <a:lnTo>
                        <a:pt x="491" y="136"/>
                      </a:lnTo>
                      <a:lnTo>
                        <a:pt x="491" y="135"/>
                      </a:lnTo>
                      <a:lnTo>
                        <a:pt x="491" y="134"/>
                      </a:lnTo>
                      <a:lnTo>
                        <a:pt x="491" y="132"/>
                      </a:lnTo>
                      <a:lnTo>
                        <a:pt x="492" y="130"/>
                      </a:lnTo>
                      <a:lnTo>
                        <a:pt x="494" y="131"/>
                      </a:lnTo>
                      <a:lnTo>
                        <a:pt x="494" y="135"/>
                      </a:lnTo>
                      <a:lnTo>
                        <a:pt x="495" y="136"/>
                      </a:lnTo>
                      <a:lnTo>
                        <a:pt x="496" y="131"/>
                      </a:lnTo>
                      <a:lnTo>
                        <a:pt x="496" y="127"/>
                      </a:lnTo>
                      <a:lnTo>
                        <a:pt x="499" y="126"/>
                      </a:lnTo>
                      <a:lnTo>
                        <a:pt x="500" y="123"/>
                      </a:lnTo>
                      <a:lnTo>
                        <a:pt x="503" y="121"/>
                      </a:lnTo>
                      <a:lnTo>
                        <a:pt x="503" y="120"/>
                      </a:lnTo>
                      <a:lnTo>
                        <a:pt x="503" y="119"/>
                      </a:lnTo>
                      <a:lnTo>
                        <a:pt x="506" y="117"/>
                      </a:lnTo>
                      <a:lnTo>
                        <a:pt x="508" y="115"/>
                      </a:lnTo>
                      <a:lnTo>
                        <a:pt x="511" y="112"/>
                      </a:lnTo>
                      <a:lnTo>
                        <a:pt x="512" y="111"/>
                      </a:lnTo>
                      <a:lnTo>
                        <a:pt x="514" y="109"/>
                      </a:lnTo>
                      <a:lnTo>
                        <a:pt x="514" y="108"/>
                      </a:lnTo>
                      <a:lnTo>
                        <a:pt x="512" y="109"/>
                      </a:lnTo>
                      <a:lnTo>
                        <a:pt x="511" y="111"/>
                      </a:lnTo>
                      <a:lnTo>
                        <a:pt x="507" y="113"/>
                      </a:lnTo>
                      <a:lnTo>
                        <a:pt x="506" y="113"/>
                      </a:lnTo>
                      <a:lnTo>
                        <a:pt x="502" y="113"/>
                      </a:lnTo>
                      <a:lnTo>
                        <a:pt x="500" y="115"/>
                      </a:lnTo>
                      <a:lnTo>
                        <a:pt x="499" y="113"/>
                      </a:lnTo>
                      <a:lnTo>
                        <a:pt x="502" y="111"/>
                      </a:lnTo>
                      <a:lnTo>
                        <a:pt x="503" y="109"/>
                      </a:lnTo>
                      <a:lnTo>
                        <a:pt x="502" y="108"/>
                      </a:lnTo>
                      <a:lnTo>
                        <a:pt x="506" y="107"/>
                      </a:lnTo>
                      <a:lnTo>
                        <a:pt x="507" y="105"/>
                      </a:lnTo>
                      <a:lnTo>
                        <a:pt x="508" y="105"/>
                      </a:lnTo>
                      <a:lnTo>
                        <a:pt x="507" y="104"/>
                      </a:lnTo>
                      <a:lnTo>
                        <a:pt x="504" y="105"/>
                      </a:lnTo>
                      <a:lnTo>
                        <a:pt x="502" y="107"/>
                      </a:lnTo>
                      <a:lnTo>
                        <a:pt x="499" y="107"/>
                      </a:lnTo>
                      <a:lnTo>
                        <a:pt x="499" y="105"/>
                      </a:lnTo>
                      <a:lnTo>
                        <a:pt x="500" y="103"/>
                      </a:lnTo>
                      <a:lnTo>
                        <a:pt x="502" y="101"/>
                      </a:lnTo>
                      <a:lnTo>
                        <a:pt x="500" y="100"/>
                      </a:lnTo>
                      <a:lnTo>
                        <a:pt x="499" y="99"/>
                      </a:lnTo>
                      <a:lnTo>
                        <a:pt x="498" y="100"/>
                      </a:lnTo>
                      <a:lnTo>
                        <a:pt x="495" y="101"/>
                      </a:lnTo>
                      <a:lnTo>
                        <a:pt x="491" y="101"/>
                      </a:lnTo>
                      <a:lnTo>
                        <a:pt x="490" y="100"/>
                      </a:lnTo>
                      <a:lnTo>
                        <a:pt x="490" y="99"/>
                      </a:lnTo>
                      <a:lnTo>
                        <a:pt x="490" y="97"/>
                      </a:lnTo>
                      <a:lnTo>
                        <a:pt x="488" y="94"/>
                      </a:lnTo>
                      <a:lnTo>
                        <a:pt x="488" y="92"/>
                      </a:lnTo>
                      <a:lnTo>
                        <a:pt x="485" y="92"/>
                      </a:lnTo>
                      <a:lnTo>
                        <a:pt x="484" y="92"/>
                      </a:lnTo>
                      <a:lnTo>
                        <a:pt x="483" y="92"/>
                      </a:lnTo>
                      <a:lnTo>
                        <a:pt x="481" y="90"/>
                      </a:lnTo>
                      <a:lnTo>
                        <a:pt x="479" y="90"/>
                      </a:lnTo>
                      <a:lnTo>
                        <a:pt x="472" y="88"/>
                      </a:lnTo>
                      <a:lnTo>
                        <a:pt x="472" y="86"/>
                      </a:lnTo>
                      <a:lnTo>
                        <a:pt x="471" y="85"/>
                      </a:lnTo>
                      <a:lnTo>
                        <a:pt x="467" y="82"/>
                      </a:lnTo>
                      <a:lnTo>
                        <a:pt x="463" y="81"/>
                      </a:lnTo>
                      <a:lnTo>
                        <a:pt x="458" y="81"/>
                      </a:lnTo>
                      <a:lnTo>
                        <a:pt x="456" y="81"/>
                      </a:lnTo>
                      <a:lnTo>
                        <a:pt x="454" y="80"/>
                      </a:lnTo>
                      <a:lnTo>
                        <a:pt x="444" y="74"/>
                      </a:lnTo>
                      <a:lnTo>
                        <a:pt x="440" y="72"/>
                      </a:lnTo>
                      <a:lnTo>
                        <a:pt x="433" y="67"/>
                      </a:lnTo>
                      <a:lnTo>
                        <a:pt x="433" y="66"/>
                      </a:lnTo>
                      <a:lnTo>
                        <a:pt x="431" y="66"/>
                      </a:lnTo>
                      <a:lnTo>
                        <a:pt x="431" y="65"/>
                      </a:lnTo>
                      <a:lnTo>
                        <a:pt x="430" y="65"/>
                      </a:lnTo>
                      <a:lnTo>
                        <a:pt x="427" y="66"/>
                      </a:lnTo>
                      <a:lnTo>
                        <a:pt x="427" y="65"/>
                      </a:lnTo>
                      <a:lnTo>
                        <a:pt x="426" y="63"/>
                      </a:lnTo>
                      <a:lnTo>
                        <a:pt x="423" y="61"/>
                      </a:lnTo>
                      <a:lnTo>
                        <a:pt x="422" y="61"/>
                      </a:lnTo>
                      <a:lnTo>
                        <a:pt x="421" y="62"/>
                      </a:lnTo>
                      <a:lnTo>
                        <a:pt x="419" y="63"/>
                      </a:lnTo>
                      <a:lnTo>
                        <a:pt x="418" y="65"/>
                      </a:lnTo>
                      <a:lnTo>
                        <a:pt x="417" y="66"/>
                      </a:lnTo>
                      <a:lnTo>
                        <a:pt x="413" y="66"/>
                      </a:lnTo>
                      <a:lnTo>
                        <a:pt x="411" y="65"/>
                      </a:lnTo>
                      <a:lnTo>
                        <a:pt x="410" y="65"/>
                      </a:lnTo>
                      <a:lnTo>
                        <a:pt x="411" y="63"/>
                      </a:lnTo>
                      <a:lnTo>
                        <a:pt x="413" y="63"/>
                      </a:lnTo>
                      <a:lnTo>
                        <a:pt x="413" y="62"/>
                      </a:lnTo>
                      <a:lnTo>
                        <a:pt x="414" y="61"/>
                      </a:lnTo>
                      <a:lnTo>
                        <a:pt x="415" y="59"/>
                      </a:lnTo>
                      <a:lnTo>
                        <a:pt x="417" y="59"/>
                      </a:lnTo>
                      <a:lnTo>
                        <a:pt x="418" y="59"/>
                      </a:lnTo>
                      <a:lnTo>
                        <a:pt x="421" y="59"/>
                      </a:lnTo>
                      <a:lnTo>
                        <a:pt x="422" y="59"/>
                      </a:lnTo>
                      <a:lnTo>
                        <a:pt x="423" y="58"/>
                      </a:lnTo>
                      <a:lnTo>
                        <a:pt x="425" y="59"/>
                      </a:lnTo>
                      <a:lnTo>
                        <a:pt x="425" y="58"/>
                      </a:lnTo>
                      <a:lnTo>
                        <a:pt x="425" y="57"/>
                      </a:lnTo>
                      <a:lnTo>
                        <a:pt x="423" y="57"/>
                      </a:lnTo>
                      <a:lnTo>
                        <a:pt x="422" y="57"/>
                      </a:lnTo>
                      <a:lnTo>
                        <a:pt x="421" y="55"/>
                      </a:lnTo>
                      <a:lnTo>
                        <a:pt x="419" y="54"/>
                      </a:lnTo>
                      <a:lnTo>
                        <a:pt x="421" y="54"/>
                      </a:lnTo>
                      <a:lnTo>
                        <a:pt x="422" y="53"/>
                      </a:lnTo>
                      <a:lnTo>
                        <a:pt x="423" y="53"/>
                      </a:lnTo>
                      <a:lnTo>
                        <a:pt x="422" y="51"/>
                      </a:lnTo>
                      <a:lnTo>
                        <a:pt x="421" y="51"/>
                      </a:lnTo>
                      <a:lnTo>
                        <a:pt x="419" y="53"/>
                      </a:lnTo>
                      <a:lnTo>
                        <a:pt x="418" y="53"/>
                      </a:lnTo>
                      <a:lnTo>
                        <a:pt x="417" y="51"/>
                      </a:lnTo>
                      <a:lnTo>
                        <a:pt x="415" y="50"/>
                      </a:lnTo>
                      <a:lnTo>
                        <a:pt x="415" y="49"/>
                      </a:lnTo>
                      <a:lnTo>
                        <a:pt x="413" y="49"/>
                      </a:lnTo>
                      <a:lnTo>
                        <a:pt x="413" y="50"/>
                      </a:lnTo>
                      <a:lnTo>
                        <a:pt x="410" y="54"/>
                      </a:lnTo>
                      <a:lnTo>
                        <a:pt x="411" y="55"/>
                      </a:lnTo>
                      <a:lnTo>
                        <a:pt x="411" y="57"/>
                      </a:lnTo>
                      <a:lnTo>
                        <a:pt x="410" y="57"/>
                      </a:lnTo>
                      <a:lnTo>
                        <a:pt x="409" y="57"/>
                      </a:lnTo>
                      <a:lnTo>
                        <a:pt x="406" y="57"/>
                      </a:lnTo>
                      <a:lnTo>
                        <a:pt x="403" y="55"/>
                      </a:lnTo>
                      <a:lnTo>
                        <a:pt x="402" y="55"/>
                      </a:lnTo>
                      <a:lnTo>
                        <a:pt x="402" y="54"/>
                      </a:lnTo>
                      <a:lnTo>
                        <a:pt x="399" y="54"/>
                      </a:lnTo>
                      <a:lnTo>
                        <a:pt x="395" y="54"/>
                      </a:lnTo>
                      <a:lnTo>
                        <a:pt x="392" y="54"/>
                      </a:lnTo>
                      <a:lnTo>
                        <a:pt x="392" y="51"/>
                      </a:lnTo>
                      <a:lnTo>
                        <a:pt x="391" y="45"/>
                      </a:lnTo>
                      <a:lnTo>
                        <a:pt x="391" y="43"/>
                      </a:lnTo>
                      <a:lnTo>
                        <a:pt x="391" y="42"/>
                      </a:lnTo>
                      <a:lnTo>
                        <a:pt x="390" y="40"/>
                      </a:lnTo>
                      <a:lnTo>
                        <a:pt x="386" y="38"/>
                      </a:lnTo>
                      <a:lnTo>
                        <a:pt x="380" y="35"/>
                      </a:lnTo>
                      <a:lnTo>
                        <a:pt x="378" y="32"/>
                      </a:lnTo>
                      <a:lnTo>
                        <a:pt x="379" y="31"/>
                      </a:lnTo>
                      <a:lnTo>
                        <a:pt x="380" y="31"/>
                      </a:lnTo>
                      <a:lnTo>
                        <a:pt x="380" y="30"/>
                      </a:lnTo>
                      <a:lnTo>
                        <a:pt x="380" y="28"/>
                      </a:lnTo>
                      <a:lnTo>
                        <a:pt x="378" y="24"/>
                      </a:lnTo>
                      <a:lnTo>
                        <a:pt x="376" y="23"/>
                      </a:lnTo>
                      <a:lnTo>
                        <a:pt x="373" y="24"/>
                      </a:lnTo>
                      <a:lnTo>
                        <a:pt x="369" y="24"/>
                      </a:lnTo>
                      <a:lnTo>
                        <a:pt x="368" y="24"/>
                      </a:lnTo>
                      <a:lnTo>
                        <a:pt x="365" y="23"/>
                      </a:lnTo>
                      <a:lnTo>
                        <a:pt x="367" y="22"/>
                      </a:lnTo>
                      <a:lnTo>
                        <a:pt x="369" y="22"/>
                      </a:lnTo>
                      <a:lnTo>
                        <a:pt x="372" y="22"/>
                      </a:lnTo>
                      <a:lnTo>
                        <a:pt x="375" y="22"/>
                      </a:lnTo>
                      <a:lnTo>
                        <a:pt x="376" y="20"/>
                      </a:lnTo>
                      <a:lnTo>
                        <a:pt x="376" y="19"/>
                      </a:lnTo>
                      <a:lnTo>
                        <a:pt x="376" y="18"/>
                      </a:lnTo>
                      <a:lnTo>
                        <a:pt x="379" y="13"/>
                      </a:lnTo>
                      <a:lnTo>
                        <a:pt x="383" y="7"/>
                      </a:lnTo>
                      <a:lnTo>
                        <a:pt x="382" y="5"/>
                      </a:lnTo>
                      <a:lnTo>
                        <a:pt x="380" y="3"/>
                      </a:lnTo>
                      <a:lnTo>
                        <a:pt x="383" y="1"/>
                      </a:lnTo>
                      <a:lnTo>
                        <a:pt x="383" y="0"/>
                      </a:lnTo>
                      <a:lnTo>
                        <a:pt x="382" y="0"/>
                      </a:lnTo>
                      <a:lnTo>
                        <a:pt x="380" y="0"/>
                      </a:lnTo>
                      <a:lnTo>
                        <a:pt x="379" y="3"/>
                      </a:lnTo>
                      <a:lnTo>
                        <a:pt x="378" y="5"/>
                      </a:lnTo>
                      <a:lnTo>
                        <a:pt x="372" y="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79" name="Freeform 53"/>
                <p:cNvSpPr>
                  <a:spLocks/>
                </p:cNvSpPr>
                <p:nvPr/>
              </p:nvSpPr>
              <p:spPr bwMode="auto">
                <a:xfrm>
                  <a:off x="1822" y="1553"/>
                  <a:ext cx="280" cy="423"/>
                </a:xfrm>
                <a:custGeom>
                  <a:avLst/>
                  <a:gdLst>
                    <a:gd name="T0" fmla="*/ 171 w 280"/>
                    <a:gd name="T1" fmla="*/ 407 h 423"/>
                    <a:gd name="T2" fmla="*/ 148 w 280"/>
                    <a:gd name="T3" fmla="*/ 415 h 423"/>
                    <a:gd name="T4" fmla="*/ 126 w 280"/>
                    <a:gd name="T5" fmla="*/ 423 h 423"/>
                    <a:gd name="T6" fmla="*/ 121 w 280"/>
                    <a:gd name="T7" fmla="*/ 419 h 423"/>
                    <a:gd name="T8" fmla="*/ 102 w 280"/>
                    <a:gd name="T9" fmla="*/ 407 h 423"/>
                    <a:gd name="T10" fmla="*/ 116 w 280"/>
                    <a:gd name="T11" fmla="*/ 392 h 423"/>
                    <a:gd name="T12" fmla="*/ 112 w 280"/>
                    <a:gd name="T13" fmla="*/ 372 h 423"/>
                    <a:gd name="T14" fmla="*/ 98 w 280"/>
                    <a:gd name="T15" fmla="*/ 364 h 423"/>
                    <a:gd name="T16" fmla="*/ 85 w 280"/>
                    <a:gd name="T17" fmla="*/ 360 h 423"/>
                    <a:gd name="T18" fmla="*/ 106 w 280"/>
                    <a:gd name="T19" fmla="*/ 354 h 423"/>
                    <a:gd name="T20" fmla="*/ 157 w 280"/>
                    <a:gd name="T21" fmla="*/ 341 h 423"/>
                    <a:gd name="T22" fmla="*/ 164 w 280"/>
                    <a:gd name="T23" fmla="*/ 374 h 423"/>
                    <a:gd name="T24" fmla="*/ 174 w 280"/>
                    <a:gd name="T25" fmla="*/ 370 h 423"/>
                    <a:gd name="T26" fmla="*/ 187 w 280"/>
                    <a:gd name="T27" fmla="*/ 357 h 423"/>
                    <a:gd name="T28" fmla="*/ 210 w 280"/>
                    <a:gd name="T29" fmla="*/ 387 h 423"/>
                    <a:gd name="T30" fmla="*/ 225 w 280"/>
                    <a:gd name="T31" fmla="*/ 387 h 423"/>
                    <a:gd name="T32" fmla="*/ 240 w 280"/>
                    <a:gd name="T33" fmla="*/ 392 h 423"/>
                    <a:gd name="T34" fmla="*/ 247 w 280"/>
                    <a:gd name="T35" fmla="*/ 384 h 423"/>
                    <a:gd name="T36" fmla="*/ 244 w 280"/>
                    <a:gd name="T37" fmla="*/ 372 h 423"/>
                    <a:gd name="T38" fmla="*/ 245 w 280"/>
                    <a:gd name="T39" fmla="*/ 343 h 423"/>
                    <a:gd name="T40" fmla="*/ 236 w 280"/>
                    <a:gd name="T41" fmla="*/ 333 h 423"/>
                    <a:gd name="T42" fmla="*/ 225 w 280"/>
                    <a:gd name="T43" fmla="*/ 312 h 423"/>
                    <a:gd name="T44" fmla="*/ 193 w 280"/>
                    <a:gd name="T45" fmla="*/ 303 h 423"/>
                    <a:gd name="T46" fmla="*/ 186 w 280"/>
                    <a:gd name="T47" fmla="*/ 300 h 423"/>
                    <a:gd name="T48" fmla="*/ 193 w 280"/>
                    <a:gd name="T49" fmla="*/ 300 h 423"/>
                    <a:gd name="T50" fmla="*/ 232 w 280"/>
                    <a:gd name="T51" fmla="*/ 307 h 423"/>
                    <a:gd name="T52" fmla="*/ 248 w 280"/>
                    <a:gd name="T53" fmla="*/ 316 h 423"/>
                    <a:gd name="T54" fmla="*/ 256 w 280"/>
                    <a:gd name="T55" fmla="*/ 314 h 423"/>
                    <a:gd name="T56" fmla="*/ 267 w 280"/>
                    <a:gd name="T57" fmla="*/ 306 h 423"/>
                    <a:gd name="T58" fmla="*/ 280 w 280"/>
                    <a:gd name="T59" fmla="*/ 291 h 423"/>
                    <a:gd name="T60" fmla="*/ 271 w 280"/>
                    <a:gd name="T61" fmla="*/ 280 h 423"/>
                    <a:gd name="T62" fmla="*/ 257 w 280"/>
                    <a:gd name="T63" fmla="*/ 270 h 423"/>
                    <a:gd name="T64" fmla="*/ 229 w 280"/>
                    <a:gd name="T65" fmla="*/ 249 h 423"/>
                    <a:gd name="T66" fmla="*/ 222 w 280"/>
                    <a:gd name="T67" fmla="*/ 239 h 423"/>
                    <a:gd name="T68" fmla="*/ 233 w 280"/>
                    <a:gd name="T69" fmla="*/ 230 h 423"/>
                    <a:gd name="T70" fmla="*/ 225 w 280"/>
                    <a:gd name="T71" fmla="*/ 223 h 423"/>
                    <a:gd name="T72" fmla="*/ 213 w 280"/>
                    <a:gd name="T73" fmla="*/ 206 h 423"/>
                    <a:gd name="T74" fmla="*/ 228 w 280"/>
                    <a:gd name="T75" fmla="*/ 192 h 423"/>
                    <a:gd name="T76" fmla="*/ 233 w 280"/>
                    <a:gd name="T77" fmla="*/ 183 h 423"/>
                    <a:gd name="T78" fmla="*/ 232 w 280"/>
                    <a:gd name="T79" fmla="*/ 179 h 423"/>
                    <a:gd name="T80" fmla="*/ 217 w 280"/>
                    <a:gd name="T81" fmla="*/ 170 h 423"/>
                    <a:gd name="T82" fmla="*/ 190 w 280"/>
                    <a:gd name="T83" fmla="*/ 161 h 423"/>
                    <a:gd name="T84" fmla="*/ 175 w 280"/>
                    <a:gd name="T85" fmla="*/ 162 h 423"/>
                    <a:gd name="T86" fmla="*/ 164 w 280"/>
                    <a:gd name="T87" fmla="*/ 164 h 423"/>
                    <a:gd name="T88" fmla="*/ 152 w 280"/>
                    <a:gd name="T89" fmla="*/ 170 h 423"/>
                    <a:gd name="T90" fmla="*/ 120 w 280"/>
                    <a:gd name="T91" fmla="*/ 206 h 423"/>
                    <a:gd name="T92" fmla="*/ 109 w 280"/>
                    <a:gd name="T93" fmla="*/ 193 h 423"/>
                    <a:gd name="T94" fmla="*/ 114 w 280"/>
                    <a:gd name="T95" fmla="*/ 177 h 423"/>
                    <a:gd name="T96" fmla="*/ 120 w 280"/>
                    <a:gd name="T97" fmla="*/ 156 h 423"/>
                    <a:gd name="T98" fmla="*/ 98 w 280"/>
                    <a:gd name="T99" fmla="*/ 143 h 423"/>
                    <a:gd name="T100" fmla="*/ 85 w 280"/>
                    <a:gd name="T101" fmla="*/ 148 h 423"/>
                    <a:gd name="T102" fmla="*/ 78 w 280"/>
                    <a:gd name="T103" fmla="*/ 152 h 423"/>
                    <a:gd name="T104" fmla="*/ 72 w 280"/>
                    <a:gd name="T105" fmla="*/ 108 h 423"/>
                    <a:gd name="T106" fmla="*/ 22 w 280"/>
                    <a:gd name="T107" fmla="*/ 81 h 423"/>
                    <a:gd name="T108" fmla="*/ 40 w 280"/>
                    <a:gd name="T109" fmla="*/ 68 h 423"/>
                    <a:gd name="T110" fmla="*/ 35 w 280"/>
                    <a:gd name="T111" fmla="*/ 44 h 423"/>
                    <a:gd name="T112" fmla="*/ 9 w 280"/>
                    <a:gd name="T113" fmla="*/ 48 h 423"/>
                    <a:gd name="T114" fmla="*/ 5 w 280"/>
                    <a:gd name="T115" fmla="*/ 31 h 423"/>
                    <a:gd name="T116" fmla="*/ 21 w 280"/>
                    <a:gd name="T117" fmla="*/ 15 h 423"/>
                    <a:gd name="T118" fmla="*/ 36 w 280"/>
                    <a:gd name="T119" fmla="*/ 10 h 423"/>
                    <a:gd name="T120" fmla="*/ 28 w 280"/>
                    <a:gd name="T121" fmla="*/ 23 h 423"/>
                    <a:gd name="T122" fmla="*/ 64 w 280"/>
                    <a:gd name="T123" fmla="*/ 21 h 423"/>
                    <a:gd name="T124" fmla="*/ 47 w 280"/>
                    <a:gd name="T125" fmla="*/ 4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0" h="423">
                      <a:moveTo>
                        <a:pt x="183" y="397"/>
                      </a:moveTo>
                      <a:lnTo>
                        <a:pt x="180" y="397"/>
                      </a:lnTo>
                      <a:lnTo>
                        <a:pt x="179" y="396"/>
                      </a:lnTo>
                      <a:lnTo>
                        <a:pt x="176" y="396"/>
                      </a:lnTo>
                      <a:lnTo>
                        <a:pt x="172" y="396"/>
                      </a:lnTo>
                      <a:lnTo>
                        <a:pt x="172" y="397"/>
                      </a:lnTo>
                      <a:lnTo>
                        <a:pt x="171" y="401"/>
                      </a:lnTo>
                      <a:lnTo>
                        <a:pt x="172" y="403"/>
                      </a:lnTo>
                      <a:lnTo>
                        <a:pt x="172" y="404"/>
                      </a:lnTo>
                      <a:lnTo>
                        <a:pt x="171" y="407"/>
                      </a:lnTo>
                      <a:lnTo>
                        <a:pt x="170" y="408"/>
                      </a:lnTo>
                      <a:lnTo>
                        <a:pt x="167" y="410"/>
                      </a:lnTo>
                      <a:lnTo>
                        <a:pt x="164" y="410"/>
                      </a:lnTo>
                      <a:lnTo>
                        <a:pt x="162" y="412"/>
                      </a:lnTo>
                      <a:lnTo>
                        <a:pt x="159" y="412"/>
                      </a:lnTo>
                      <a:lnTo>
                        <a:pt x="155" y="412"/>
                      </a:lnTo>
                      <a:lnTo>
                        <a:pt x="152" y="412"/>
                      </a:lnTo>
                      <a:lnTo>
                        <a:pt x="149" y="412"/>
                      </a:lnTo>
                      <a:lnTo>
                        <a:pt x="148" y="414"/>
                      </a:lnTo>
                      <a:lnTo>
                        <a:pt x="148" y="415"/>
                      </a:lnTo>
                      <a:lnTo>
                        <a:pt x="147" y="418"/>
                      </a:lnTo>
                      <a:lnTo>
                        <a:pt x="147" y="419"/>
                      </a:lnTo>
                      <a:lnTo>
                        <a:pt x="143" y="419"/>
                      </a:lnTo>
                      <a:lnTo>
                        <a:pt x="140" y="419"/>
                      </a:lnTo>
                      <a:lnTo>
                        <a:pt x="139" y="418"/>
                      </a:lnTo>
                      <a:lnTo>
                        <a:pt x="136" y="419"/>
                      </a:lnTo>
                      <a:lnTo>
                        <a:pt x="132" y="420"/>
                      </a:lnTo>
                      <a:lnTo>
                        <a:pt x="132" y="422"/>
                      </a:lnTo>
                      <a:lnTo>
                        <a:pt x="129" y="422"/>
                      </a:lnTo>
                      <a:lnTo>
                        <a:pt x="126" y="423"/>
                      </a:lnTo>
                      <a:lnTo>
                        <a:pt x="122" y="423"/>
                      </a:lnTo>
                      <a:lnTo>
                        <a:pt x="121" y="422"/>
                      </a:lnTo>
                      <a:lnTo>
                        <a:pt x="120" y="423"/>
                      </a:lnTo>
                      <a:lnTo>
                        <a:pt x="118" y="423"/>
                      </a:lnTo>
                      <a:lnTo>
                        <a:pt x="117" y="422"/>
                      </a:lnTo>
                      <a:lnTo>
                        <a:pt x="116" y="420"/>
                      </a:lnTo>
                      <a:lnTo>
                        <a:pt x="117" y="419"/>
                      </a:lnTo>
                      <a:lnTo>
                        <a:pt x="118" y="420"/>
                      </a:lnTo>
                      <a:lnTo>
                        <a:pt x="120" y="420"/>
                      </a:lnTo>
                      <a:lnTo>
                        <a:pt x="121" y="419"/>
                      </a:lnTo>
                      <a:lnTo>
                        <a:pt x="120" y="416"/>
                      </a:lnTo>
                      <a:lnTo>
                        <a:pt x="118" y="416"/>
                      </a:lnTo>
                      <a:lnTo>
                        <a:pt x="117" y="416"/>
                      </a:lnTo>
                      <a:lnTo>
                        <a:pt x="114" y="418"/>
                      </a:lnTo>
                      <a:lnTo>
                        <a:pt x="113" y="418"/>
                      </a:lnTo>
                      <a:lnTo>
                        <a:pt x="112" y="418"/>
                      </a:lnTo>
                      <a:lnTo>
                        <a:pt x="112" y="415"/>
                      </a:lnTo>
                      <a:lnTo>
                        <a:pt x="108" y="414"/>
                      </a:lnTo>
                      <a:lnTo>
                        <a:pt x="105" y="411"/>
                      </a:lnTo>
                      <a:lnTo>
                        <a:pt x="102" y="407"/>
                      </a:lnTo>
                      <a:lnTo>
                        <a:pt x="102" y="399"/>
                      </a:lnTo>
                      <a:lnTo>
                        <a:pt x="102" y="397"/>
                      </a:lnTo>
                      <a:lnTo>
                        <a:pt x="103" y="397"/>
                      </a:lnTo>
                      <a:lnTo>
                        <a:pt x="105" y="397"/>
                      </a:lnTo>
                      <a:lnTo>
                        <a:pt x="105" y="399"/>
                      </a:lnTo>
                      <a:lnTo>
                        <a:pt x="109" y="397"/>
                      </a:lnTo>
                      <a:lnTo>
                        <a:pt x="113" y="396"/>
                      </a:lnTo>
                      <a:lnTo>
                        <a:pt x="114" y="392"/>
                      </a:lnTo>
                      <a:lnTo>
                        <a:pt x="114" y="391"/>
                      </a:lnTo>
                      <a:lnTo>
                        <a:pt x="116" y="392"/>
                      </a:lnTo>
                      <a:lnTo>
                        <a:pt x="117" y="392"/>
                      </a:lnTo>
                      <a:lnTo>
                        <a:pt x="118" y="389"/>
                      </a:lnTo>
                      <a:lnTo>
                        <a:pt x="118" y="388"/>
                      </a:lnTo>
                      <a:lnTo>
                        <a:pt x="116" y="384"/>
                      </a:lnTo>
                      <a:lnTo>
                        <a:pt x="116" y="383"/>
                      </a:lnTo>
                      <a:lnTo>
                        <a:pt x="117" y="380"/>
                      </a:lnTo>
                      <a:lnTo>
                        <a:pt x="116" y="377"/>
                      </a:lnTo>
                      <a:lnTo>
                        <a:pt x="112" y="374"/>
                      </a:lnTo>
                      <a:lnTo>
                        <a:pt x="110" y="373"/>
                      </a:lnTo>
                      <a:lnTo>
                        <a:pt x="112" y="372"/>
                      </a:lnTo>
                      <a:lnTo>
                        <a:pt x="112" y="370"/>
                      </a:lnTo>
                      <a:lnTo>
                        <a:pt x="110" y="370"/>
                      </a:lnTo>
                      <a:lnTo>
                        <a:pt x="109" y="369"/>
                      </a:lnTo>
                      <a:lnTo>
                        <a:pt x="103" y="365"/>
                      </a:lnTo>
                      <a:lnTo>
                        <a:pt x="102" y="364"/>
                      </a:lnTo>
                      <a:lnTo>
                        <a:pt x="102" y="362"/>
                      </a:lnTo>
                      <a:lnTo>
                        <a:pt x="101" y="361"/>
                      </a:lnTo>
                      <a:lnTo>
                        <a:pt x="99" y="361"/>
                      </a:lnTo>
                      <a:lnTo>
                        <a:pt x="98" y="362"/>
                      </a:lnTo>
                      <a:lnTo>
                        <a:pt x="98" y="364"/>
                      </a:lnTo>
                      <a:lnTo>
                        <a:pt x="97" y="365"/>
                      </a:lnTo>
                      <a:lnTo>
                        <a:pt x="97" y="364"/>
                      </a:lnTo>
                      <a:lnTo>
                        <a:pt x="95" y="364"/>
                      </a:lnTo>
                      <a:lnTo>
                        <a:pt x="94" y="364"/>
                      </a:lnTo>
                      <a:lnTo>
                        <a:pt x="87" y="365"/>
                      </a:lnTo>
                      <a:lnTo>
                        <a:pt x="85" y="364"/>
                      </a:lnTo>
                      <a:lnTo>
                        <a:pt x="85" y="362"/>
                      </a:lnTo>
                      <a:lnTo>
                        <a:pt x="85" y="361"/>
                      </a:lnTo>
                      <a:lnTo>
                        <a:pt x="86" y="360"/>
                      </a:lnTo>
                      <a:lnTo>
                        <a:pt x="85" y="360"/>
                      </a:lnTo>
                      <a:lnTo>
                        <a:pt x="86" y="358"/>
                      </a:lnTo>
                      <a:lnTo>
                        <a:pt x="89" y="357"/>
                      </a:lnTo>
                      <a:lnTo>
                        <a:pt x="91" y="357"/>
                      </a:lnTo>
                      <a:lnTo>
                        <a:pt x="93" y="354"/>
                      </a:lnTo>
                      <a:lnTo>
                        <a:pt x="94" y="353"/>
                      </a:lnTo>
                      <a:lnTo>
                        <a:pt x="97" y="351"/>
                      </a:lnTo>
                      <a:lnTo>
                        <a:pt x="99" y="351"/>
                      </a:lnTo>
                      <a:lnTo>
                        <a:pt x="101" y="353"/>
                      </a:lnTo>
                      <a:lnTo>
                        <a:pt x="102" y="354"/>
                      </a:lnTo>
                      <a:lnTo>
                        <a:pt x="106" y="354"/>
                      </a:lnTo>
                      <a:lnTo>
                        <a:pt x="110" y="353"/>
                      </a:lnTo>
                      <a:lnTo>
                        <a:pt x="113" y="351"/>
                      </a:lnTo>
                      <a:lnTo>
                        <a:pt x="122" y="350"/>
                      </a:lnTo>
                      <a:lnTo>
                        <a:pt x="125" y="349"/>
                      </a:lnTo>
                      <a:lnTo>
                        <a:pt x="133" y="346"/>
                      </a:lnTo>
                      <a:lnTo>
                        <a:pt x="141" y="343"/>
                      </a:lnTo>
                      <a:lnTo>
                        <a:pt x="144" y="342"/>
                      </a:lnTo>
                      <a:lnTo>
                        <a:pt x="148" y="341"/>
                      </a:lnTo>
                      <a:lnTo>
                        <a:pt x="155" y="341"/>
                      </a:lnTo>
                      <a:lnTo>
                        <a:pt x="157" y="341"/>
                      </a:lnTo>
                      <a:lnTo>
                        <a:pt x="159" y="342"/>
                      </a:lnTo>
                      <a:lnTo>
                        <a:pt x="160" y="346"/>
                      </a:lnTo>
                      <a:lnTo>
                        <a:pt x="162" y="350"/>
                      </a:lnTo>
                      <a:lnTo>
                        <a:pt x="166" y="351"/>
                      </a:lnTo>
                      <a:lnTo>
                        <a:pt x="164" y="355"/>
                      </a:lnTo>
                      <a:lnTo>
                        <a:pt x="163" y="362"/>
                      </a:lnTo>
                      <a:lnTo>
                        <a:pt x="164" y="368"/>
                      </a:lnTo>
                      <a:lnTo>
                        <a:pt x="166" y="370"/>
                      </a:lnTo>
                      <a:lnTo>
                        <a:pt x="163" y="372"/>
                      </a:lnTo>
                      <a:lnTo>
                        <a:pt x="164" y="374"/>
                      </a:lnTo>
                      <a:lnTo>
                        <a:pt x="166" y="377"/>
                      </a:lnTo>
                      <a:lnTo>
                        <a:pt x="167" y="378"/>
                      </a:lnTo>
                      <a:lnTo>
                        <a:pt x="167" y="381"/>
                      </a:lnTo>
                      <a:lnTo>
                        <a:pt x="168" y="383"/>
                      </a:lnTo>
                      <a:lnTo>
                        <a:pt x="171" y="383"/>
                      </a:lnTo>
                      <a:lnTo>
                        <a:pt x="172" y="384"/>
                      </a:lnTo>
                      <a:lnTo>
                        <a:pt x="175" y="384"/>
                      </a:lnTo>
                      <a:lnTo>
                        <a:pt x="176" y="383"/>
                      </a:lnTo>
                      <a:lnTo>
                        <a:pt x="176" y="378"/>
                      </a:lnTo>
                      <a:lnTo>
                        <a:pt x="174" y="370"/>
                      </a:lnTo>
                      <a:lnTo>
                        <a:pt x="174" y="369"/>
                      </a:lnTo>
                      <a:lnTo>
                        <a:pt x="171" y="366"/>
                      </a:lnTo>
                      <a:lnTo>
                        <a:pt x="174" y="366"/>
                      </a:lnTo>
                      <a:lnTo>
                        <a:pt x="174" y="365"/>
                      </a:lnTo>
                      <a:lnTo>
                        <a:pt x="174" y="362"/>
                      </a:lnTo>
                      <a:lnTo>
                        <a:pt x="175" y="361"/>
                      </a:lnTo>
                      <a:lnTo>
                        <a:pt x="178" y="360"/>
                      </a:lnTo>
                      <a:lnTo>
                        <a:pt x="180" y="358"/>
                      </a:lnTo>
                      <a:lnTo>
                        <a:pt x="184" y="357"/>
                      </a:lnTo>
                      <a:lnTo>
                        <a:pt x="187" y="357"/>
                      </a:lnTo>
                      <a:lnTo>
                        <a:pt x="189" y="357"/>
                      </a:lnTo>
                      <a:lnTo>
                        <a:pt x="189" y="360"/>
                      </a:lnTo>
                      <a:lnTo>
                        <a:pt x="193" y="364"/>
                      </a:lnTo>
                      <a:lnTo>
                        <a:pt x="197" y="373"/>
                      </a:lnTo>
                      <a:lnTo>
                        <a:pt x="199" y="376"/>
                      </a:lnTo>
                      <a:lnTo>
                        <a:pt x="201" y="378"/>
                      </a:lnTo>
                      <a:lnTo>
                        <a:pt x="202" y="380"/>
                      </a:lnTo>
                      <a:lnTo>
                        <a:pt x="206" y="383"/>
                      </a:lnTo>
                      <a:lnTo>
                        <a:pt x="207" y="384"/>
                      </a:lnTo>
                      <a:lnTo>
                        <a:pt x="210" y="387"/>
                      </a:lnTo>
                      <a:lnTo>
                        <a:pt x="216" y="387"/>
                      </a:lnTo>
                      <a:lnTo>
                        <a:pt x="217" y="385"/>
                      </a:lnTo>
                      <a:lnTo>
                        <a:pt x="216" y="385"/>
                      </a:lnTo>
                      <a:lnTo>
                        <a:pt x="218" y="384"/>
                      </a:lnTo>
                      <a:lnTo>
                        <a:pt x="220" y="385"/>
                      </a:lnTo>
                      <a:lnTo>
                        <a:pt x="221" y="385"/>
                      </a:lnTo>
                      <a:lnTo>
                        <a:pt x="221" y="387"/>
                      </a:lnTo>
                      <a:lnTo>
                        <a:pt x="221" y="388"/>
                      </a:lnTo>
                      <a:lnTo>
                        <a:pt x="222" y="388"/>
                      </a:lnTo>
                      <a:lnTo>
                        <a:pt x="225" y="387"/>
                      </a:lnTo>
                      <a:lnTo>
                        <a:pt x="226" y="388"/>
                      </a:lnTo>
                      <a:lnTo>
                        <a:pt x="228" y="388"/>
                      </a:lnTo>
                      <a:lnTo>
                        <a:pt x="228" y="387"/>
                      </a:lnTo>
                      <a:lnTo>
                        <a:pt x="230" y="387"/>
                      </a:lnTo>
                      <a:lnTo>
                        <a:pt x="233" y="387"/>
                      </a:lnTo>
                      <a:lnTo>
                        <a:pt x="234" y="388"/>
                      </a:lnTo>
                      <a:lnTo>
                        <a:pt x="237" y="388"/>
                      </a:lnTo>
                      <a:lnTo>
                        <a:pt x="238" y="389"/>
                      </a:lnTo>
                      <a:lnTo>
                        <a:pt x="240" y="391"/>
                      </a:lnTo>
                      <a:lnTo>
                        <a:pt x="240" y="392"/>
                      </a:lnTo>
                      <a:lnTo>
                        <a:pt x="242" y="391"/>
                      </a:lnTo>
                      <a:lnTo>
                        <a:pt x="241" y="389"/>
                      </a:lnTo>
                      <a:lnTo>
                        <a:pt x="240" y="389"/>
                      </a:lnTo>
                      <a:lnTo>
                        <a:pt x="240" y="388"/>
                      </a:lnTo>
                      <a:lnTo>
                        <a:pt x="241" y="387"/>
                      </a:lnTo>
                      <a:lnTo>
                        <a:pt x="242" y="385"/>
                      </a:lnTo>
                      <a:lnTo>
                        <a:pt x="244" y="387"/>
                      </a:lnTo>
                      <a:lnTo>
                        <a:pt x="247" y="387"/>
                      </a:lnTo>
                      <a:lnTo>
                        <a:pt x="247" y="385"/>
                      </a:lnTo>
                      <a:lnTo>
                        <a:pt x="247" y="384"/>
                      </a:lnTo>
                      <a:lnTo>
                        <a:pt x="247" y="381"/>
                      </a:lnTo>
                      <a:lnTo>
                        <a:pt x="248" y="381"/>
                      </a:lnTo>
                      <a:lnTo>
                        <a:pt x="249" y="380"/>
                      </a:lnTo>
                      <a:lnTo>
                        <a:pt x="249" y="378"/>
                      </a:lnTo>
                      <a:lnTo>
                        <a:pt x="249" y="377"/>
                      </a:lnTo>
                      <a:lnTo>
                        <a:pt x="251" y="376"/>
                      </a:lnTo>
                      <a:lnTo>
                        <a:pt x="251" y="374"/>
                      </a:lnTo>
                      <a:lnTo>
                        <a:pt x="248" y="373"/>
                      </a:lnTo>
                      <a:lnTo>
                        <a:pt x="245" y="372"/>
                      </a:lnTo>
                      <a:lnTo>
                        <a:pt x="244" y="372"/>
                      </a:lnTo>
                      <a:lnTo>
                        <a:pt x="242" y="369"/>
                      </a:lnTo>
                      <a:lnTo>
                        <a:pt x="241" y="366"/>
                      </a:lnTo>
                      <a:lnTo>
                        <a:pt x="238" y="360"/>
                      </a:lnTo>
                      <a:lnTo>
                        <a:pt x="240" y="351"/>
                      </a:lnTo>
                      <a:lnTo>
                        <a:pt x="238" y="350"/>
                      </a:lnTo>
                      <a:lnTo>
                        <a:pt x="237" y="349"/>
                      </a:lnTo>
                      <a:lnTo>
                        <a:pt x="238" y="347"/>
                      </a:lnTo>
                      <a:lnTo>
                        <a:pt x="241" y="345"/>
                      </a:lnTo>
                      <a:lnTo>
                        <a:pt x="244" y="345"/>
                      </a:lnTo>
                      <a:lnTo>
                        <a:pt x="245" y="343"/>
                      </a:lnTo>
                      <a:lnTo>
                        <a:pt x="244" y="342"/>
                      </a:lnTo>
                      <a:lnTo>
                        <a:pt x="241" y="342"/>
                      </a:lnTo>
                      <a:lnTo>
                        <a:pt x="240" y="342"/>
                      </a:lnTo>
                      <a:lnTo>
                        <a:pt x="240" y="339"/>
                      </a:lnTo>
                      <a:lnTo>
                        <a:pt x="238" y="337"/>
                      </a:lnTo>
                      <a:lnTo>
                        <a:pt x="237" y="335"/>
                      </a:lnTo>
                      <a:lnTo>
                        <a:pt x="237" y="334"/>
                      </a:lnTo>
                      <a:lnTo>
                        <a:pt x="237" y="333"/>
                      </a:lnTo>
                      <a:lnTo>
                        <a:pt x="236" y="331"/>
                      </a:lnTo>
                      <a:lnTo>
                        <a:pt x="236" y="333"/>
                      </a:lnTo>
                      <a:lnTo>
                        <a:pt x="234" y="331"/>
                      </a:lnTo>
                      <a:lnTo>
                        <a:pt x="233" y="330"/>
                      </a:lnTo>
                      <a:lnTo>
                        <a:pt x="230" y="328"/>
                      </a:lnTo>
                      <a:lnTo>
                        <a:pt x="229" y="327"/>
                      </a:lnTo>
                      <a:lnTo>
                        <a:pt x="229" y="323"/>
                      </a:lnTo>
                      <a:lnTo>
                        <a:pt x="228" y="322"/>
                      </a:lnTo>
                      <a:lnTo>
                        <a:pt x="229" y="319"/>
                      </a:lnTo>
                      <a:lnTo>
                        <a:pt x="228" y="316"/>
                      </a:lnTo>
                      <a:lnTo>
                        <a:pt x="226" y="315"/>
                      </a:lnTo>
                      <a:lnTo>
                        <a:pt x="225" y="312"/>
                      </a:lnTo>
                      <a:lnTo>
                        <a:pt x="224" y="312"/>
                      </a:lnTo>
                      <a:lnTo>
                        <a:pt x="218" y="312"/>
                      </a:lnTo>
                      <a:lnTo>
                        <a:pt x="213" y="311"/>
                      </a:lnTo>
                      <a:lnTo>
                        <a:pt x="209" y="310"/>
                      </a:lnTo>
                      <a:lnTo>
                        <a:pt x="202" y="307"/>
                      </a:lnTo>
                      <a:lnTo>
                        <a:pt x="201" y="304"/>
                      </a:lnTo>
                      <a:lnTo>
                        <a:pt x="198" y="304"/>
                      </a:lnTo>
                      <a:lnTo>
                        <a:pt x="194" y="304"/>
                      </a:lnTo>
                      <a:lnTo>
                        <a:pt x="194" y="303"/>
                      </a:lnTo>
                      <a:lnTo>
                        <a:pt x="193" y="303"/>
                      </a:lnTo>
                      <a:lnTo>
                        <a:pt x="191" y="303"/>
                      </a:lnTo>
                      <a:lnTo>
                        <a:pt x="189" y="303"/>
                      </a:lnTo>
                      <a:lnTo>
                        <a:pt x="190" y="304"/>
                      </a:lnTo>
                      <a:lnTo>
                        <a:pt x="189" y="306"/>
                      </a:lnTo>
                      <a:lnTo>
                        <a:pt x="187" y="306"/>
                      </a:lnTo>
                      <a:lnTo>
                        <a:pt x="186" y="306"/>
                      </a:lnTo>
                      <a:lnTo>
                        <a:pt x="186" y="303"/>
                      </a:lnTo>
                      <a:lnTo>
                        <a:pt x="187" y="303"/>
                      </a:lnTo>
                      <a:lnTo>
                        <a:pt x="187" y="301"/>
                      </a:lnTo>
                      <a:lnTo>
                        <a:pt x="186" y="300"/>
                      </a:lnTo>
                      <a:lnTo>
                        <a:pt x="184" y="299"/>
                      </a:lnTo>
                      <a:lnTo>
                        <a:pt x="184" y="297"/>
                      </a:lnTo>
                      <a:lnTo>
                        <a:pt x="186" y="297"/>
                      </a:lnTo>
                      <a:lnTo>
                        <a:pt x="187" y="297"/>
                      </a:lnTo>
                      <a:lnTo>
                        <a:pt x="189" y="296"/>
                      </a:lnTo>
                      <a:lnTo>
                        <a:pt x="187" y="295"/>
                      </a:lnTo>
                      <a:lnTo>
                        <a:pt x="189" y="295"/>
                      </a:lnTo>
                      <a:lnTo>
                        <a:pt x="190" y="295"/>
                      </a:lnTo>
                      <a:lnTo>
                        <a:pt x="191" y="297"/>
                      </a:lnTo>
                      <a:lnTo>
                        <a:pt x="193" y="300"/>
                      </a:lnTo>
                      <a:lnTo>
                        <a:pt x="195" y="300"/>
                      </a:lnTo>
                      <a:lnTo>
                        <a:pt x="197" y="301"/>
                      </a:lnTo>
                      <a:lnTo>
                        <a:pt x="199" y="301"/>
                      </a:lnTo>
                      <a:lnTo>
                        <a:pt x="199" y="303"/>
                      </a:lnTo>
                      <a:lnTo>
                        <a:pt x="203" y="303"/>
                      </a:lnTo>
                      <a:lnTo>
                        <a:pt x="206" y="303"/>
                      </a:lnTo>
                      <a:lnTo>
                        <a:pt x="209" y="304"/>
                      </a:lnTo>
                      <a:lnTo>
                        <a:pt x="229" y="304"/>
                      </a:lnTo>
                      <a:lnTo>
                        <a:pt x="230" y="304"/>
                      </a:lnTo>
                      <a:lnTo>
                        <a:pt x="232" y="307"/>
                      </a:lnTo>
                      <a:lnTo>
                        <a:pt x="236" y="308"/>
                      </a:lnTo>
                      <a:lnTo>
                        <a:pt x="236" y="310"/>
                      </a:lnTo>
                      <a:lnTo>
                        <a:pt x="237" y="312"/>
                      </a:lnTo>
                      <a:lnTo>
                        <a:pt x="237" y="314"/>
                      </a:lnTo>
                      <a:lnTo>
                        <a:pt x="238" y="315"/>
                      </a:lnTo>
                      <a:lnTo>
                        <a:pt x="241" y="315"/>
                      </a:lnTo>
                      <a:lnTo>
                        <a:pt x="242" y="316"/>
                      </a:lnTo>
                      <a:lnTo>
                        <a:pt x="245" y="318"/>
                      </a:lnTo>
                      <a:lnTo>
                        <a:pt x="248" y="318"/>
                      </a:lnTo>
                      <a:lnTo>
                        <a:pt x="248" y="316"/>
                      </a:lnTo>
                      <a:lnTo>
                        <a:pt x="251" y="318"/>
                      </a:lnTo>
                      <a:lnTo>
                        <a:pt x="253" y="318"/>
                      </a:lnTo>
                      <a:lnTo>
                        <a:pt x="257" y="319"/>
                      </a:lnTo>
                      <a:lnTo>
                        <a:pt x="257" y="318"/>
                      </a:lnTo>
                      <a:lnTo>
                        <a:pt x="256" y="316"/>
                      </a:lnTo>
                      <a:lnTo>
                        <a:pt x="252" y="316"/>
                      </a:lnTo>
                      <a:lnTo>
                        <a:pt x="251" y="315"/>
                      </a:lnTo>
                      <a:lnTo>
                        <a:pt x="252" y="315"/>
                      </a:lnTo>
                      <a:lnTo>
                        <a:pt x="253" y="314"/>
                      </a:lnTo>
                      <a:lnTo>
                        <a:pt x="256" y="314"/>
                      </a:lnTo>
                      <a:lnTo>
                        <a:pt x="257" y="312"/>
                      </a:lnTo>
                      <a:lnTo>
                        <a:pt x="260" y="311"/>
                      </a:lnTo>
                      <a:lnTo>
                        <a:pt x="260" y="310"/>
                      </a:lnTo>
                      <a:lnTo>
                        <a:pt x="261" y="310"/>
                      </a:lnTo>
                      <a:lnTo>
                        <a:pt x="261" y="308"/>
                      </a:lnTo>
                      <a:lnTo>
                        <a:pt x="263" y="310"/>
                      </a:lnTo>
                      <a:lnTo>
                        <a:pt x="267" y="308"/>
                      </a:lnTo>
                      <a:lnTo>
                        <a:pt x="268" y="307"/>
                      </a:lnTo>
                      <a:lnTo>
                        <a:pt x="267" y="307"/>
                      </a:lnTo>
                      <a:lnTo>
                        <a:pt x="267" y="306"/>
                      </a:lnTo>
                      <a:lnTo>
                        <a:pt x="268" y="304"/>
                      </a:lnTo>
                      <a:lnTo>
                        <a:pt x="271" y="304"/>
                      </a:lnTo>
                      <a:lnTo>
                        <a:pt x="274" y="303"/>
                      </a:lnTo>
                      <a:lnTo>
                        <a:pt x="275" y="300"/>
                      </a:lnTo>
                      <a:lnTo>
                        <a:pt x="275" y="299"/>
                      </a:lnTo>
                      <a:lnTo>
                        <a:pt x="275" y="297"/>
                      </a:lnTo>
                      <a:lnTo>
                        <a:pt x="276" y="295"/>
                      </a:lnTo>
                      <a:lnTo>
                        <a:pt x="278" y="292"/>
                      </a:lnTo>
                      <a:lnTo>
                        <a:pt x="279" y="292"/>
                      </a:lnTo>
                      <a:lnTo>
                        <a:pt x="280" y="291"/>
                      </a:lnTo>
                      <a:lnTo>
                        <a:pt x="280" y="289"/>
                      </a:lnTo>
                      <a:lnTo>
                        <a:pt x="280" y="288"/>
                      </a:lnTo>
                      <a:lnTo>
                        <a:pt x="280" y="287"/>
                      </a:lnTo>
                      <a:lnTo>
                        <a:pt x="278" y="287"/>
                      </a:lnTo>
                      <a:lnTo>
                        <a:pt x="276" y="285"/>
                      </a:lnTo>
                      <a:lnTo>
                        <a:pt x="275" y="284"/>
                      </a:lnTo>
                      <a:lnTo>
                        <a:pt x="275" y="283"/>
                      </a:lnTo>
                      <a:lnTo>
                        <a:pt x="275" y="281"/>
                      </a:lnTo>
                      <a:lnTo>
                        <a:pt x="272" y="281"/>
                      </a:lnTo>
                      <a:lnTo>
                        <a:pt x="271" y="280"/>
                      </a:lnTo>
                      <a:lnTo>
                        <a:pt x="271" y="279"/>
                      </a:lnTo>
                      <a:lnTo>
                        <a:pt x="269" y="277"/>
                      </a:lnTo>
                      <a:lnTo>
                        <a:pt x="268" y="277"/>
                      </a:lnTo>
                      <a:lnTo>
                        <a:pt x="267" y="277"/>
                      </a:lnTo>
                      <a:lnTo>
                        <a:pt x="267" y="276"/>
                      </a:lnTo>
                      <a:lnTo>
                        <a:pt x="265" y="273"/>
                      </a:lnTo>
                      <a:lnTo>
                        <a:pt x="263" y="272"/>
                      </a:lnTo>
                      <a:lnTo>
                        <a:pt x="261" y="272"/>
                      </a:lnTo>
                      <a:lnTo>
                        <a:pt x="260" y="270"/>
                      </a:lnTo>
                      <a:lnTo>
                        <a:pt x="257" y="270"/>
                      </a:lnTo>
                      <a:lnTo>
                        <a:pt x="255" y="269"/>
                      </a:lnTo>
                      <a:lnTo>
                        <a:pt x="252" y="268"/>
                      </a:lnTo>
                      <a:lnTo>
                        <a:pt x="247" y="265"/>
                      </a:lnTo>
                      <a:lnTo>
                        <a:pt x="242" y="260"/>
                      </a:lnTo>
                      <a:lnTo>
                        <a:pt x="236" y="256"/>
                      </a:lnTo>
                      <a:lnTo>
                        <a:pt x="233" y="254"/>
                      </a:lnTo>
                      <a:lnTo>
                        <a:pt x="232" y="252"/>
                      </a:lnTo>
                      <a:lnTo>
                        <a:pt x="232" y="250"/>
                      </a:lnTo>
                      <a:lnTo>
                        <a:pt x="230" y="250"/>
                      </a:lnTo>
                      <a:lnTo>
                        <a:pt x="229" y="249"/>
                      </a:lnTo>
                      <a:lnTo>
                        <a:pt x="228" y="249"/>
                      </a:lnTo>
                      <a:lnTo>
                        <a:pt x="225" y="249"/>
                      </a:lnTo>
                      <a:lnTo>
                        <a:pt x="224" y="247"/>
                      </a:lnTo>
                      <a:lnTo>
                        <a:pt x="222" y="246"/>
                      </a:lnTo>
                      <a:lnTo>
                        <a:pt x="221" y="245"/>
                      </a:lnTo>
                      <a:lnTo>
                        <a:pt x="220" y="243"/>
                      </a:lnTo>
                      <a:lnTo>
                        <a:pt x="217" y="241"/>
                      </a:lnTo>
                      <a:lnTo>
                        <a:pt x="217" y="238"/>
                      </a:lnTo>
                      <a:lnTo>
                        <a:pt x="220" y="238"/>
                      </a:lnTo>
                      <a:lnTo>
                        <a:pt x="222" y="239"/>
                      </a:lnTo>
                      <a:lnTo>
                        <a:pt x="224" y="241"/>
                      </a:lnTo>
                      <a:lnTo>
                        <a:pt x="225" y="242"/>
                      </a:lnTo>
                      <a:lnTo>
                        <a:pt x="228" y="242"/>
                      </a:lnTo>
                      <a:lnTo>
                        <a:pt x="226" y="241"/>
                      </a:lnTo>
                      <a:lnTo>
                        <a:pt x="228" y="239"/>
                      </a:lnTo>
                      <a:lnTo>
                        <a:pt x="230" y="239"/>
                      </a:lnTo>
                      <a:lnTo>
                        <a:pt x="232" y="238"/>
                      </a:lnTo>
                      <a:lnTo>
                        <a:pt x="233" y="235"/>
                      </a:lnTo>
                      <a:lnTo>
                        <a:pt x="233" y="233"/>
                      </a:lnTo>
                      <a:lnTo>
                        <a:pt x="233" y="230"/>
                      </a:lnTo>
                      <a:lnTo>
                        <a:pt x="232" y="227"/>
                      </a:lnTo>
                      <a:lnTo>
                        <a:pt x="230" y="222"/>
                      </a:lnTo>
                      <a:lnTo>
                        <a:pt x="229" y="219"/>
                      </a:lnTo>
                      <a:lnTo>
                        <a:pt x="226" y="218"/>
                      </a:lnTo>
                      <a:lnTo>
                        <a:pt x="224" y="218"/>
                      </a:lnTo>
                      <a:lnTo>
                        <a:pt x="222" y="218"/>
                      </a:lnTo>
                      <a:lnTo>
                        <a:pt x="222" y="220"/>
                      </a:lnTo>
                      <a:lnTo>
                        <a:pt x="224" y="222"/>
                      </a:lnTo>
                      <a:lnTo>
                        <a:pt x="225" y="222"/>
                      </a:lnTo>
                      <a:lnTo>
                        <a:pt x="225" y="223"/>
                      </a:lnTo>
                      <a:lnTo>
                        <a:pt x="225" y="225"/>
                      </a:lnTo>
                      <a:lnTo>
                        <a:pt x="224" y="225"/>
                      </a:lnTo>
                      <a:lnTo>
                        <a:pt x="222" y="223"/>
                      </a:lnTo>
                      <a:lnTo>
                        <a:pt x="220" y="220"/>
                      </a:lnTo>
                      <a:lnTo>
                        <a:pt x="217" y="215"/>
                      </a:lnTo>
                      <a:lnTo>
                        <a:pt x="217" y="214"/>
                      </a:lnTo>
                      <a:lnTo>
                        <a:pt x="217" y="212"/>
                      </a:lnTo>
                      <a:lnTo>
                        <a:pt x="216" y="211"/>
                      </a:lnTo>
                      <a:lnTo>
                        <a:pt x="213" y="208"/>
                      </a:lnTo>
                      <a:lnTo>
                        <a:pt x="213" y="206"/>
                      </a:lnTo>
                      <a:lnTo>
                        <a:pt x="214" y="206"/>
                      </a:lnTo>
                      <a:lnTo>
                        <a:pt x="214" y="204"/>
                      </a:lnTo>
                      <a:lnTo>
                        <a:pt x="216" y="203"/>
                      </a:lnTo>
                      <a:lnTo>
                        <a:pt x="217" y="202"/>
                      </a:lnTo>
                      <a:lnTo>
                        <a:pt x="218" y="200"/>
                      </a:lnTo>
                      <a:lnTo>
                        <a:pt x="222" y="200"/>
                      </a:lnTo>
                      <a:lnTo>
                        <a:pt x="224" y="200"/>
                      </a:lnTo>
                      <a:lnTo>
                        <a:pt x="224" y="197"/>
                      </a:lnTo>
                      <a:lnTo>
                        <a:pt x="225" y="195"/>
                      </a:lnTo>
                      <a:lnTo>
                        <a:pt x="228" y="192"/>
                      </a:lnTo>
                      <a:lnTo>
                        <a:pt x="229" y="192"/>
                      </a:lnTo>
                      <a:lnTo>
                        <a:pt x="232" y="191"/>
                      </a:lnTo>
                      <a:lnTo>
                        <a:pt x="230" y="189"/>
                      </a:lnTo>
                      <a:lnTo>
                        <a:pt x="229" y="188"/>
                      </a:lnTo>
                      <a:lnTo>
                        <a:pt x="230" y="187"/>
                      </a:lnTo>
                      <a:lnTo>
                        <a:pt x="232" y="187"/>
                      </a:lnTo>
                      <a:lnTo>
                        <a:pt x="234" y="187"/>
                      </a:lnTo>
                      <a:lnTo>
                        <a:pt x="233" y="185"/>
                      </a:lnTo>
                      <a:lnTo>
                        <a:pt x="233" y="184"/>
                      </a:lnTo>
                      <a:lnTo>
                        <a:pt x="233" y="183"/>
                      </a:lnTo>
                      <a:lnTo>
                        <a:pt x="234" y="183"/>
                      </a:lnTo>
                      <a:lnTo>
                        <a:pt x="237" y="184"/>
                      </a:lnTo>
                      <a:lnTo>
                        <a:pt x="237" y="183"/>
                      </a:lnTo>
                      <a:lnTo>
                        <a:pt x="236" y="181"/>
                      </a:lnTo>
                      <a:lnTo>
                        <a:pt x="236" y="180"/>
                      </a:lnTo>
                      <a:lnTo>
                        <a:pt x="236" y="179"/>
                      </a:lnTo>
                      <a:lnTo>
                        <a:pt x="236" y="177"/>
                      </a:lnTo>
                      <a:lnTo>
                        <a:pt x="234" y="179"/>
                      </a:lnTo>
                      <a:lnTo>
                        <a:pt x="233" y="179"/>
                      </a:lnTo>
                      <a:lnTo>
                        <a:pt x="232" y="179"/>
                      </a:lnTo>
                      <a:lnTo>
                        <a:pt x="230" y="177"/>
                      </a:lnTo>
                      <a:lnTo>
                        <a:pt x="232" y="177"/>
                      </a:lnTo>
                      <a:lnTo>
                        <a:pt x="229" y="176"/>
                      </a:lnTo>
                      <a:lnTo>
                        <a:pt x="228" y="176"/>
                      </a:lnTo>
                      <a:lnTo>
                        <a:pt x="226" y="176"/>
                      </a:lnTo>
                      <a:lnTo>
                        <a:pt x="225" y="175"/>
                      </a:lnTo>
                      <a:lnTo>
                        <a:pt x="224" y="176"/>
                      </a:lnTo>
                      <a:lnTo>
                        <a:pt x="220" y="175"/>
                      </a:lnTo>
                      <a:lnTo>
                        <a:pt x="218" y="173"/>
                      </a:lnTo>
                      <a:lnTo>
                        <a:pt x="217" y="170"/>
                      </a:lnTo>
                      <a:lnTo>
                        <a:pt x="213" y="169"/>
                      </a:lnTo>
                      <a:lnTo>
                        <a:pt x="211" y="169"/>
                      </a:lnTo>
                      <a:lnTo>
                        <a:pt x="209" y="169"/>
                      </a:lnTo>
                      <a:lnTo>
                        <a:pt x="207" y="166"/>
                      </a:lnTo>
                      <a:lnTo>
                        <a:pt x="203" y="165"/>
                      </a:lnTo>
                      <a:lnTo>
                        <a:pt x="199" y="162"/>
                      </a:lnTo>
                      <a:lnTo>
                        <a:pt x="198" y="161"/>
                      </a:lnTo>
                      <a:lnTo>
                        <a:pt x="197" y="161"/>
                      </a:lnTo>
                      <a:lnTo>
                        <a:pt x="194" y="161"/>
                      </a:lnTo>
                      <a:lnTo>
                        <a:pt x="190" y="161"/>
                      </a:lnTo>
                      <a:lnTo>
                        <a:pt x="187" y="160"/>
                      </a:lnTo>
                      <a:lnTo>
                        <a:pt x="186" y="160"/>
                      </a:lnTo>
                      <a:lnTo>
                        <a:pt x="183" y="160"/>
                      </a:lnTo>
                      <a:lnTo>
                        <a:pt x="180" y="160"/>
                      </a:lnTo>
                      <a:lnTo>
                        <a:pt x="179" y="158"/>
                      </a:lnTo>
                      <a:lnTo>
                        <a:pt x="176" y="158"/>
                      </a:lnTo>
                      <a:lnTo>
                        <a:pt x="176" y="160"/>
                      </a:lnTo>
                      <a:lnTo>
                        <a:pt x="178" y="160"/>
                      </a:lnTo>
                      <a:lnTo>
                        <a:pt x="176" y="161"/>
                      </a:lnTo>
                      <a:lnTo>
                        <a:pt x="175" y="162"/>
                      </a:lnTo>
                      <a:lnTo>
                        <a:pt x="174" y="162"/>
                      </a:lnTo>
                      <a:lnTo>
                        <a:pt x="174" y="160"/>
                      </a:lnTo>
                      <a:lnTo>
                        <a:pt x="172" y="160"/>
                      </a:lnTo>
                      <a:lnTo>
                        <a:pt x="171" y="160"/>
                      </a:lnTo>
                      <a:lnTo>
                        <a:pt x="171" y="161"/>
                      </a:lnTo>
                      <a:lnTo>
                        <a:pt x="171" y="162"/>
                      </a:lnTo>
                      <a:lnTo>
                        <a:pt x="170" y="164"/>
                      </a:lnTo>
                      <a:lnTo>
                        <a:pt x="167" y="164"/>
                      </a:lnTo>
                      <a:lnTo>
                        <a:pt x="166" y="164"/>
                      </a:lnTo>
                      <a:lnTo>
                        <a:pt x="164" y="164"/>
                      </a:lnTo>
                      <a:lnTo>
                        <a:pt x="164" y="162"/>
                      </a:lnTo>
                      <a:lnTo>
                        <a:pt x="162" y="164"/>
                      </a:lnTo>
                      <a:lnTo>
                        <a:pt x="160" y="165"/>
                      </a:lnTo>
                      <a:lnTo>
                        <a:pt x="159" y="164"/>
                      </a:lnTo>
                      <a:lnTo>
                        <a:pt x="157" y="164"/>
                      </a:lnTo>
                      <a:lnTo>
                        <a:pt x="157" y="165"/>
                      </a:lnTo>
                      <a:lnTo>
                        <a:pt x="157" y="166"/>
                      </a:lnTo>
                      <a:lnTo>
                        <a:pt x="157" y="168"/>
                      </a:lnTo>
                      <a:lnTo>
                        <a:pt x="155" y="170"/>
                      </a:lnTo>
                      <a:lnTo>
                        <a:pt x="152" y="170"/>
                      </a:lnTo>
                      <a:lnTo>
                        <a:pt x="151" y="172"/>
                      </a:lnTo>
                      <a:lnTo>
                        <a:pt x="151" y="173"/>
                      </a:lnTo>
                      <a:lnTo>
                        <a:pt x="151" y="176"/>
                      </a:lnTo>
                      <a:lnTo>
                        <a:pt x="147" y="177"/>
                      </a:lnTo>
                      <a:lnTo>
                        <a:pt x="132" y="191"/>
                      </a:lnTo>
                      <a:lnTo>
                        <a:pt x="130" y="192"/>
                      </a:lnTo>
                      <a:lnTo>
                        <a:pt x="130" y="193"/>
                      </a:lnTo>
                      <a:lnTo>
                        <a:pt x="125" y="200"/>
                      </a:lnTo>
                      <a:lnTo>
                        <a:pt x="121" y="206"/>
                      </a:lnTo>
                      <a:lnTo>
                        <a:pt x="120" y="206"/>
                      </a:lnTo>
                      <a:lnTo>
                        <a:pt x="118" y="204"/>
                      </a:lnTo>
                      <a:lnTo>
                        <a:pt x="117" y="203"/>
                      </a:lnTo>
                      <a:lnTo>
                        <a:pt x="116" y="202"/>
                      </a:lnTo>
                      <a:lnTo>
                        <a:pt x="114" y="200"/>
                      </a:lnTo>
                      <a:lnTo>
                        <a:pt x="114" y="197"/>
                      </a:lnTo>
                      <a:lnTo>
                        <a:pt x="113" y="197"/>
                      </a:lnTo>
                      <a:lnTo>
                        <a:pt x="113" y="196"/>
                      </a:lnTo>
                      <a:lnTo>
                        <a:pt x="112" y="193"/>
                      </a:lnTo>
                      <a:lnTo>
                        <a:pt x="110" y="193"/>
                      </a:lnTo>
                      <a:lnTo>
                        <a:pt x="109" y="193"/>
                      </a:lnTo>
                      <a:lnTo>
                        <a:pt x="108" y="193"/>
                      </a:lnTo>
                      <a:lnTo>
                        <a:pt x="106" y="193"/>
                      </a:lnTo>
                      <a:lnTo>
                        <a:pt x="105" y="192"/>
                      </a:lnTo>
                      <a:lnTo>
                        <a:pt x="105" y="191"/>
                      </a:lnTo>
                      <a:lnTo>
                        <a:pt x="106" y="188"/>
                      </a:lnTo>
                      <a:lnTo>
                        <a:pt x="109" y="183"/>
                      </a:lnTo>
                      <a:lnTo>
                        <a:pt x="110" y="180"/>
                      </a:lnTo>
                      <a:lnTo>
                        <a:pt x="113" y="180"/>
                      </a:lnTo>
                      <a:lnTo>
                        <a:pt x="114" y="179"/>
                      </a:lnTo>
                      <a:lnTo>
                        <a:pt x="114" y="177"/>
                      </a:lnTo>
                      <a:lnTo>
                        <a:pt x="116" y="175"/>
                      </a:lnTo>
                      <a:lnTo>
                        <a:pt x="118" y="170"/>
                      </a:lnTo>
                      <a:lnTo>
                        <a:pt x="122" y="165"/>
                      </a:lnTo>
                      <a:lnTo>
                        <a:pt x="124" y="162"/>
                      </a:lnTo>
                      <a:lnTo>
                        <a:pt x="124" y="160"/>
                      </a:lnTo>
                      <a:lnTo>
                        <a:pt x="124" y="158"/>
                      </a:lnTo>
                      <a:lnTo>
                        <a:pt x="125" y="157"/>
                      </a:lnTo>
                      <a:lnTo>
                        <a:pt x="124" y="156"/>
                      </a:lnTo>
                      <a:lnTo>
                        <a:pt x="121" y="156"/>
                      </a:lnTo>
                      <a:lnTo>
                        <a:pt x="120" y="156"/>
                      </a:lnTo>
                      <a:lnTo>
                        <a:pt x="118" y="156"/>
                      </a:lnTo>
                      <a:lnTo>
                        <a:pt x="117" y="154"/>
                      </a:lnTo>
                      <a:lnTo>
                        <a:pt x="116" y="154"/>
                      </a:lnTo>
                      <a:lnTo>
                        <a:pt x="114" y="154"/>
                      </a:lnTo>
                      <a:lnTo>
                        <a:pt x="113" y="153"/>
                      </a:lnTo>
                      <a:lnTo>
                        <a:pt x="109" y="152"/>
                      </a:lnTo>
                      <a:lnTo>
                        <a:pt x="108" y="150"/>
                      </a:lnTo>
                      <a:lnTo>
                        <a:pt x="105" y="146"/>
                      </a:lnTo>
                      <a:lnTo>
                        <a:pt x="101" y="143"/>
                      </a:lnTo>
                      <a:lnTo>
                        <a:pt x="98" y="143"/>
                      </a:lnTo>
                      <a:lnTo>
                        <a:pt x="94" y="143"/>
                      </a:lnTo>
                      <a:lnTo>
                        <a:pt x="93" y="145"/>
                      </a:lnTo>
                      <a:lnTo>
                        <a:pt x="90" y="145"/>
                      </a:lnTo>
                      <a:lnTo>
                        <a:pt x="89" y="143"/>
                      </a:lnTo>
                      <a:lnTo>
                        <a:pt x="89" y="142"/>
                      </a:lnTo>
                      <a:lnTo>
                        <a:pt x="86" y="142"/>
                      </a:lnTo>
                      <a:lnTo>
                        <a:pt x="83" y="143"/>
                      </a:lnTo>
                      <a:lnTo>
                        <a:pt x="82" y="143"/>
                      </a:lnTo>
                      <a:lnTo>
                        <a:pt x="83" y="146"/>
                      </a:lnTo>
                      <a:lnTo>
                        <a:pt x="85" y="148"/>
                      </a:lnTo>
                      <a:lnTo>
                        <a:pt x="85" y="149"/>
                      </a:lnTo>
                      <a:lnTo>
                        <a:pt x="85" y="150"/>
                      </a:lnTo>
                      <a:lnTo>
                        <a:pt x="85" y="152"/>
                      </a:lnTo>
                      <a:lnTo>
                        <a:pt x="87" y="152"/>
                      </a:lnTo>
                      <a:lnTo>
                        <a:pt x="87" y="153"/>
                      </a:lnTo>
                      <a:lnTo>
                        <a:pt x="85" y="153"/>
                      </a:lnTo>
                      <a:lnTo>
                        <a:pt x="82" y="154"/>
                      </a:lnTo>
                      <a:lnTo>
                        <a:pt x="81" y="154"/>
                      </a:lnTo>
                      <a:lnTo>
                        <a:pt x="79" y="153"/>
                      </a:lnTo>
                      <a:lnTo>
                        <a:pt x="78" y="152"/>
                      </a:lnTo>
                      <a:lnTo>
                        <a:pt x="78" y="148"/>
                      </a:lnTo>
                      <a:lnTo>
                        <a:pt x="79" y="142"/>
                      </a:lnTo>
                      <a:lnTo>
                        <a:pt x="78" y="139"/>
                      </a:lnTo>
                      <a:lnTo>
                        <a:pt x="79" y="134"/>
                      </a:lnTo>
                      <a:lnTo>
                        <a:pt x="79" y="131"/>
                      </a:lnTo>
                      <a:lnTo>
                        <a:pt x="79" y="126"/>
                      </a:lnTo>
                      <a:lnTo>
                        <a:pt x="78" y="121"/>
                      </a:lnTo>
                      <a:lnTo>
                        <a:pt x="75" y="114"/>
                      </a:lnTo>
                      <a:lnTo>
                        <a:pt x="75" y="111"/>
                      </a:lnTo>
                      <a:lnTo>
                        <a:pt x="72" y="108"/>
                      </a:lnTo>
                      <a:lnTo>
                        <a:pt x="70" y="107"/>
                      </a:lnTo>
                      <a:lnTo>
                        <a:pt x="64" y="106"/>
                      </a:lnTo>
                      <a:lnTo>
                        <a:pt x="59" y="103"/>
                      </a:lnTo>
                      <a:lnTo>
                        <a:pt x="56" y="102"/>
                      </a:lnTo>
                      <a:lnTo>
                        <a:pt x="54" y="100"/>
                      </a:lnTo>
                      <a:lnTo>
                        <a:pt x="52" y="100"/>
                      </a:lnTo>
                      <a:lnTo>
                        <a:pt x="47" y="96"/>
                      </a:lnTo>
                      <a:lnTo>
                        <a:pt x="31" y="87"/>
                      </a:lnTo>
                      <a:lnTo>
                        <a:pt x="27" y="84"/>
                      </a:lnTo>
                      <a:lnTo>
                        <a:pt x="22" y="81"/>
                      </a:lnTo>
                      <a:lnTo>
                        <a:pt x="20" y="79"/>
                      </a:lnTo>
                      <a:lnTo>
                        <a:pt x="20" y="77"/>
                      </a:lnTo>
                      <a:lnTo>
                        <a:pt x="20" y="76"/>
                      </a:lnTo>
                      <a:lnTo>
                        <a:pt x="21" y="76"/>
                      </a:lnTo>
                      <a:lnTo>
                        <a:pt x="22" y="76"/>
                      </a:lnTo>
                      <a:lnTo>
                        <a:pt x="28" y="76"/>
                      </a:lnTo>
                      <a:lnTo>
                        <a:pt x="31" y="76"/>
                      </a:lnTo>
                      <a:lnTo>
                        <a:pt x="32" y="73"/>
                      </a:lnTo>
                      <a:lnTo>
                        <a:pt x="39" y="69"/>
                      </a:lnTo>
                      <a:lnTo>
                        <a:pt x="40" y="68"/>
                      </a:lnTo>
                      <a:lnTo>
                        <a:pt x="45" y="67"/>
                      </a:lnTo>
                      <a:lnTo>
                        <a:pt x="49" y="65"/>
                      </a:lnTo>
                      <a:lnTo>
                        <a:pt x="52" y="64"/>
                      </a:lnTo>
                      <a:lnTo>
                        <a:pt x="54" y="57"/>
                      </a:lnTo>
                      <a:lnTo>
                        <a:pt x="52" y="53"/>
                      </a:lnTo>
                      <a:lnTo>
                        <a:pt x="52" y="50"/>
                      </a:lnTo>
                      <a:lnTo>
                        <a:pt x="49" y="49"/>
                      </a:lnTo>
                      <a:lnTo>
                        <a:pt x="44" y="45"/>
                      </a:lnTo>
                      <a:lnTo>
                        <a:pt x="37" y="42"/>
                      </a:lnTo>
                      <a:lnTo>
                        <a:pt x="35" y="44"/>
                      </a:lnTo>
                      <a:lnTo>
                        <a:pt x="33" y="44"/>
                      </a:lnTo>
                      <a:lnTo>
                        <a:pt x="35" y="45"/>
                      </a:lnTo>
                      <a:lnTo>
                        <a:pt x="33" y="46"/>
                      </a:lnTo>
                      <a:lnTo>
                        <a:pt x="31" y="46"/>
                      </a:lnTo>
                      <a:lnTo>
                        <a:pt x="29" y="49"/>
                      </a:lnTo>
                      <a:lnTo>
                        <a:pt x="25" y="50"/>
                      </a:lnTo>
                      <a:lnTo>
                        <a:pt x="22" y="50"/>
                      </a:lnTo>
                      <a:lnTo>
                        <a:pt x="18" y="50"/>
                      </a:lnTo>
                      <a:lnTo>
                        <a:pt x="16" y="49"/>
                      </a:lnTo>
                      <a:lnTo>
                        <a:pt x="9" y="48"/>
                      </a:lnTo>
                      <a:lnTo>
                        <a:pt x="4" y="45"/>
                      </a:lnTo>
                      <a:lnTo>
                        <a:pt x="1" y="44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2" y="39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2" y="35"/>
                      </a:lnTo>
                      <a:lnTo>
                        <a:pt x="4" y="31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8" y="30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4" y="26"/>
                      </a:lnTo>
                      <a:lnTo>
                        <a:pt x="17" y="23"/>
                      </a:lnTo>
                      <a:lnTo>
                        <a:pt x="17" y="22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5" y="14"/>
                      </a:lnTo>
                      <a:lnTo>
                        <a:pt x="27" y="12"/>
                      </a:lnTo>
                      <a:lnTo>
                        <a:pt x="28" y="11"/>
                      </a:lnTo>
                      <a:lnTo>
                        <a:pt x="32" y="10"/>
                      </a:lnTo>
                      <a:lnTo>
                        <a:pt x="32" y="8"/>
                      </a:lnTo>
                      <a:lnTo>
                        <a:pt x="35" y="7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6" y="10"/>
                      </a:lnTo>
                      <a:lnTo>
                        <a:pt x="36" y="11"/>
                      </a:lnTo>
                      <a:lnTo>
                        <a:pt x="33" y="12"/>
                      </a:lnTo>
                      <a:lnTo>
                        <a:pt x="31" y="14"/>
                      </a:lnTo>
                      <a:lnTo>
                        <a:pt x="29" y="14"/>
                      </a:lnTo>
                      <a:lnTo>
                        <a:pt x="27" y="15"/>
                      </a:lnTo>
                      <a:lnTo>
                        <a:pt x="25" y="17"/>
                      </a:lnTo>
                      <a:lnTo>
                        <a:pt x="24" y="18"/>
                      </a:lnTo>
                      <a:lnTo>
                        <a:pt x="24" y="19"/>
                      </a:lnTo>
                      <a:lnTo>
                        <a:pt x="25" y="21"/>
                      </a:lnTo>
                      <a:lnTo>
                        <a:pt x="28" y="23"/>
                      </a:lnTo>
                      <a:lnTo>
                        <a:pt x="36" y="26"/>
                      </a:lnTo>
                      <a:lnTo>
                        <a:pt x="44" y="29"/>
                      </a:lnTo>
                      <a:lnTo>
                        <a:pt x="52" y="31"/>
                      </a:lnTo>
                      <a:lnTo>
                        <a:pt x="54" y="33"/>
                      </a:lnTo>
                      <a:lnTo>
                        <a:pt x="56" y="31"/>
                      </a:lnTo>
                      <a:lnTo>
                        <a:pt x="59" y="30"/>
                      </a:lnTo>
                      <a:lnTo>
                        <a:pt x="62" y="29"/>
                      </a:lnTo>
                      <a:lnTo>
                        <a:pt x="63" y="29"/>
                      </a:lnTo>
                      <a:lnTo>
                        <a:pt x="64" y="22"/>
                      </a:lnTo>
                      <a:lnTo>
                        <a:pt x="64" y="21"/>
                      </a:lnTo>
                      <a:lnTo>
                        <a:pt x="63" y="21"/>
                      </a:lnTo>
                      <a:lnTo>
                        <a:pt x="62" y="21"/>
                      </a:lnTo>
                      <a:lnTo>
                        <a:pt x="62" y="19"/>
                      </a:lnTo>
                      <a:lnTo>
                        <a:pt x="60" y="18"/>
                      </a:lnTo>
                      <a:lnTo>
                        <a:pt x="60" y="17"/>
                      </a:lnTo>
                      <a:lnTo>
                        <a:pt x="54" y="14"/>
                      </a:lnTo>
                      <a:lnTo>
                        <a:pt x="51" y="12"/>
                      </a:lnTo>
                      <a:lnTo>
                        <a:pt x="51" y="10"/>
                      </a:lnTo>
                      <a:lnTo>
                        <a:pt x="49" y="7"/>
                      </a:lnTo>
                      <a:lnTo>
                        <a:pt x="47" y="4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0" name="Freeform 54"/>
                <p:cNvSpPr>
                  <a:spLocks/>
                </p:cNvSpPr>
                <p:nvPr/>
              </p:nvSpPr>
              <p:spPr bwMode="auto">
                <a:xfrm>
                  <a:off x="1716" y="1705"/>
                  <a:ext cx="21" cy="5"/>
                </a:xfrm>
                <a:custGeom>
                  <a:avLst/>
                  <a:gdLst>
                    <a:gd name="T0" fmla="*/ 2 w 21"/>
                    <a:gd name="T1" fmla="*/ 2 h 5"/>
                    <a:gd name="T2" fmla="*/ 0 w 21"/>
                    <a:gd name="T3" fmla="*/ 1 h 5"/>
                    <a:gd name="T4" fmla="*/ 2 w 21"/>
                    <a:gd name="T5" fmla="*/ 0 h 5"/>
                    <a:gd name="T6" fmla="*/ 2 w 21"/>
                    <a:gd name="T7" fmla="*/ 1 h 5"/>
                    <a:gd name="T8" fmla="*/ 6 w 21"/>
                    <a:gd name="T9" fmla="*/ 1 h 5"/>
                    <a:gd name="T10" fmla="*/ 8 w 21"/>
                    <a:gd name="T11" fmla="*/ 2 h 5"/>
                    <a:gd name="T12" fmla="*/ 11 w 21"/>
                    <a:gd name="T13" fmla="*/ 2 h 5"/>
                    <a:gd name="T14" fmla="*/ 14 w 21"/>
                    <a:gd name="T15" fmla="*/ 2 h 5"/>
                    <a:gd name="T16" fmla="*/ 16 w 21"/>
                    <a:gd name="T17" fmla="*/ 2 h 5"/>
                    <a:gd name="T18" fmla="*/ 19 w 21"/>
                    <a:gd name="T19" fmla="*/ 2 h 5"/>
                    <a:gd name="T20" fmla="*/ 21 w 21"/>
                    <a:gd name="T21" fmla="*/ 2 h 5"/>
                    <a:gd name="T22" fmla="*/ 21 w 21"/>
                    <a:gd name="T23" fmla="*/ 2 h 5"/>
                    <a:gd name="T24" fmla="*/ 21 w 21"/>
                    <a:gd name="T25" fmla="*/ 4 h 5"/>
                    <a:gd name="T26" fmla="*/ 19 w 21"/>
                    <a:gd name="T27" fmla="*/ 5 h 5"/>
                    <a:gd name="T28" fmla="*/ 16 w 21"/>
                    <a:gd name="T29" fmla="*/ 5 h 5"/>
                    <a:gd name="T30" fmla="*/ 12 w 21"/>
                    <a:gd name="T31" fmla="*/ 5 h 5"/>
                    <a:gd name="T32" fmla="*/ 7 w 21"/>
                    <a:gd name="T33" fmla="*/ 5 h 5"/>
                    <a:gd name="T34" fmla="*/ 2 w 21"/>
                    <a:gd name="T3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" h="5">
                      <a:moveTo>
                        <a:pt x="2" y="2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19" y="5"/>
                      </a:ln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7" y="5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1" name="Freeform 55"/>
                <p:cNvSpPr>
                  <a:spLocks/>
                </p:cNvSpPr>
                <p:nvPr/>
              </p:nvSpPr>
              <p:spPr bwMode="auto">
                <a:xfrm>
                  <a:off x="1751" y="1718"/>
                  <a:ext cx="31" cy="5"/>
                </a:xfrm>
                <a:custGeom>
                  <a:avLst/>
                  <a:gdLst>
                    <a:gd name="T0" fmla="*/ 0 w 31"/>
                    <a:gd name="T1" fmla="*/ 3 h 5"/>
                    <a:gd name="T2" fmla="*/ 4 w 31"/>
                    <a:gd name="T3" fmla="*/ 1 h 5"/>
                    <a:gd name="T4" fmla="*/ 6 w 31"/>
                    <a:gd name="T5" fmla="*/ 1 h 5"/>
                    <a:gd name="T6" fmla="*/ 8 w 31"/>
                    <a:gd name="T7" fmla="*/ 1 h 5"/>
                    <a:gd name="T8" fmla="*/ 11 w 31"/>
                    <a:gd name="T9" fmla="*/ 0 h 5"/>
                    <a:gd name="T10" fmla="*/ 11 w 31"/>
                    <a:gd name="T11" fmla="*/ 0 h 5"/>
                    <a:gd name="T12" fmla="*/ 14 w 31"/>
                    <a:gd name="T13" fmla="*/ 1 h 5"/>
                    <a:gd name="T14" fmla="*/ 18 w 31"/>
                    <a:gd name="T15" fmla="*/ 1 h 5"/>
                    <a:gd name="T16" fmla="*/ 21 w 31"/>
                    <a:gd name="T17" fmla="*/ 3 h 5"/>
                    <a:gd name="T18" fmla="*/ 23 w 31"/>
                    <a:gd name="T19" fmla="*/ 3 h 5"/>
                    <a:gd name="T20" fmla="*/ 23 w 31"/>
                    <a:gd name="T21" fmla="*/ 4 h 5"/>
                    <a:gd name="T22" fmla="*/ 26 w 31"/>
                    <a:gd name="T23" fmla="*/ 4 h 5"/>
                    <a:gd name="T24" fmla="*/ 29 w 31"/>
                    <a:gd name="T25" fmla="*/ 4 h 5"/>
                    <a:gd name="T26" fmla="*/ 30 w 31"/>
                    <a:gd name="T27" fmla="*/ 4 h 5"/>
                    <a:gd name="T28" fmla="*/ 31 w 31"/>
                    <a:gd name="T29" fmla="*/ 5 h 5"/>
                    <a:gd name="T30" fmla="*/ 30 w 31"/>
                    <a:gd name="T31" fmla="*/ 5 h 5"/>
                    <a:gd name="T32" fmla="*/ 29 w 31"/>
                    <a:gd name="T33" fmla="*/ 5 h 5"/>
                    <a:gd name="T34" fmla="*/ 26 w 31"/>
                    <a:gd name="T35" fmla="*/ 5 h 5"/>
                    <a:gd name="T36" fmla="*/ 23 w 31"/>
                    <a:gd name="T37" fmla="*/ 5 h 5"/>
                    <a:gd name="T38" fmla="*/ 19 w 31"/>
                    <a:gd name="T39" fmla="*/ 4 h 5"/>
                    <a:gd name="T40" fmla="*/ 15 w 31"/>
                    <a:gd name="T41" fmla="*/ 4 h 5"/>
                    <a:gd name="T42" fmla="*/ 13 w 31"/>
                    <a:gd name="T43" fmla="*/ 4 h 5"/>
                    <a:gd name="T44" fmla="*/ 11 w 31"/>
                    <a:gd name="T45" fmla="*/ 4 h 5"/>
                    <a:gd name="T46" fmla="*/ 10 w 31"/>
                    <a:gd name="T47" fmla="*/ 3 h 5"/>
                    <a:gd name="T48" fmla="*/ 7 w 31"/>
                    <a:gd name="T49" fmla="*/ 4 h 5"/>
                    <a:gd name="T50" fmla="*/ 7 w 31"/>
                    <a:gd name="T51" fmla="*/ 5 h 5"/>
                    <a:gd name="T52" fmla="*/ 7 w 31"/>
                    <a:gd name="T53" fmla="*/ 5 h 5"/>
                    <a:gd name="T54" fmla="*/ 6 w 31"/>
                    <a:gd name="T55" fmla="*/ 5 h 5"/>
                    <a:gd name="T56" fmla="*/ 3 w 31"/>
                    <a:gd name="T57" fmla="*/ 4 h 5"/>
                    <a:gd name="T58" fmla="*/ 3 w 31"/>
                    <a:gd name="T59" fmla="*/ 4 h 5"/>
                    <a:gd name="T60" fmla="*/ 2 w 31"/>
                    <a:gd name="T61" fmla="*/ 5 h 5"/>
                    <a:gd name="T62" fmla="*/ 0 w 31"/>
                    <a:gd name="T63" fmla="*/ 4 h 5"/>
                    <a:gd name="T64" fmla="*/ 0 w 31"/>
                    <a:gd name="T6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1" h="5">
                      <a:moveTo>
                        <a:pt x="0" y="3"/>
                      </a:move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6" y="4"/>
                      </a:lnTo>
                      <a:lnTo>
                        <a:pt x="29" y="4"/>
                      </a:lnTo>
                      <a:lnTo>
                        <a:pt x="30" y="4"/>
                      </a:lnTo>
                      <a:lnTo>
                        <a:pt x="31" y="5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6" y="5"/>
                      </a:lnTo>
                      <a:lnTo>
                        <a:pt x="23" y="5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2" name="Freeform 56"/>
                <p:cNvSpPr>
                  <a:spLocks/>
                </p:cNvSpPr>
                <p:nvPr/>
              </p:nvSpPr>
              <p:spPr bwMode="auto">
                <a:xfrm>
                  <a:off x="1753" y="1725"/>
                  <a:ext cx="24" cy="11"/>
                </a:xfrm>
                <a:custGeom>
                  <a:avLst/>
                  <a:gdLst>
                    <a:gd name="T0" fmla="*/ 13 w 24"/>
                    <a:gd name="T1" fmla="*/ 5 h 11"/>
                    <a:gd name="T2" fmla="*/ 13 w 24"/>
                    <a:gd name="T3" fmla="*/ 5 h 11"/>
                    <a:gd name="T4" fmla="*/ 11 w 24"/>
                    <a:gd name="T5" fmla="*/ 7 h 11"/>
                    <a:gd name="T6" fmla="*/ 9 w 24"/>
                    <a:gd name="T7" fmla="*/ 7 h 11"/>
                    <a:gd name="T8" fmla="*/ 11 w 24"/>
                    <a:gd name="T9" fmla="*/ 8 h 11"/>
                    <a:gd name="T10" fmla="*/ 13 w 24"/>
                    <a:gd name="T11" fmla="*/ 8 h 11"/>
                    <a:gd name="T12" fmla="*/ 16 w 24"/>
                    <a:gd name="T13" fmla="*/ 9 h 11"/>
                    <a:gd name="T14" fmla="*/ 16 w 24"/>
                    <a:gd name="T15" fmla="*/ 11 h 11"/>
                    <a:gd name="T16" fmla="*/ 12 w 24"/>
                    <a:gd name="T17" fmla="*/ 9 h 11"/>
                    <a:gd name="T18" fmla="*/ 9 w 24"/>
                    <a:gd name="T19" fmla="*/ 8 h 11"/>
                    <a:gd name="T20" fmla="*/ 5 w 24"/>
                    <a:gd name="T21" fmla="*/ 8 h 11"/>
                    <a:gd name="T22" fmla="*/ 2 w 24"/>
                    <a:gd name="T23" fmla="*/ 8 h 11"/>
                    <a:gd name="T24" fmla="*/ 2 w 24"/>
                    <a:gd name="T25" fmla="*/ 7 h 11"/>
                    <a:gd name="T26" fmla="*/ 6 w 24"/>
                    <a:gd name="T27" fmla="*/ 7 h 11"/>
                    <a:gd name="T28" fmla="*/ 8 w 24"/>
                    <a:gd name="T29" fmla="*/ 7 h 11"/>
                    <a:gd name="T30" fmla="*/ 8 w 24"/>
                    <a:gd name="T31" fmla="*/ 5 h 11"/>
                    <a:gd name="T32" fmla="*/ 6 w 24"/>
                    <a:gd name="T33" fmla="*/ 5 h 11"/>
                    <a:gd name="T34" fmla="*/ 4 w 24"/>
                    <a:gd name="T35" fmla="*/ 5 h 11"/>
                    <a:gd name="T36" fmla="*/ 2 w 24"/>
                    <a:gd name="T37" fmla="*/ 5 h 11"/>
                    <a:gd name="T38" fmla="*/ 1 w 24"/>
                    <a:gd name="T39" fmla="*/ 3 h 11"/>
                    <a:gd name="T40" fmla="*/ 0 w 24"/>
                    <a:gd name="T41" fmla="*/ 1 h 11"/>
                    <a:gd name="T42" fmla="*/ 0 w 24"/>
                    <a:gd name="T43" fmla="*/ 0 h 11"/>
                    <a:gd name="T44" fmla="*/ 1 w 24"/>
                    <a:gd name="T45" fmla="*/ 1 h 11"/>
                    <a:gd name="T46" fmla="*/ 2 w 24"/>
                    <a:gd name="T47" fmla="*/ 1 h 11"/>
                    <a:gd name="T48" fmla="*/ 4 w 24"/>
                    <a:gd name="T49" fmla="*/ 1 h 11"/>
                    <a:gd name="T50" fmla="*/ 5 w 24"/>
                    <a:gd name="T51" fmla="*/ 1 h 11"/>
                    <a:gd name="T52" fmla="*/ 6 w 24"/>
                    <a:gd name="T53" fmla="*/ 0 h 11"/>
                    <a:gd name="T54" fmla="*/ 6 w 24"/>
                    <a:gd name="T55" fmla="*/ 0 h 11"/>
                    <a:gd name="T56" fmla="*/ 8 w 24"/>
                    <a:gd name="T57" fmla="*/ 1 h 11"/>
                    <a:gd name="T58" fmla="*/ 12 w 24"/>
                    <a:gd name="T59" fmla="*/ 3 h 11"/>
                    <a:gd name="T60" fmla="*/ 15 w 24"/>
                    <a:gd name="T61" fmla="*/ 4 h 11"/>
                    <a:gd name="T62" fmla="*/ 16 w 24"/>
                    <a:gd name="T63" fmla="*/ 5 h 11"/>
                    <a:gd name="T64" fmla="*/ 15 w 24"/>
                    <a:gd name="T65" fmla="*/ 4 h 11"/>
                    <a:gd name="T66" fmla="*/ 16 w 24"/>
                    <a:gd name="T67" fmla="*/ 4 h 11"/>
                    <a:gd name="T68" fmla="*/ 20 w 24"/>
                    <a:gd name="T69" fmla="*/ 5 h 11"/>
                    <a:gd name="T70" fmla="*/ 23 w 24"/>
                    <a:gd name="T71" fmla="*/ 7 h 11"/>
                    <a:gd name="T72" fmla="*/ 24 w 24"/>
                    <a:gd name="T73" fmla="*/ 9 h 11"/>
                    <a:gd name="T74" fmla="*/ 21 w 24"/>
                    <a:gd name="T75" fmla="*/ 11 h 11"/>
                    <a:gd name="T76" fmla="*/ 19 w 24"/>
                    <a:gd name="T77" fmla="*/ 11 h 11"/>
                    <a:gd name="T78" fmla="*/ 19 w 24"/>
                    <a:gd name="T79" fmla="*/ 9 h 11"/>
                    <a:gd name="T80" fmla="*/ 15 w 24"/>
                    <a:gd name="T81" fmla="*/ 8 h 11"/>
                    <a:gd name="T82" fmla="*/ 13 w 24"/>
                    <a:gd name="T8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" h="11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7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2" y="9"/>
                      </a:lnTo>
                      <a:lnTo>
                        <a:pt x="9" y="8"/>
                      </a:lnTo>
                      <a:lnTo>
                        <a:pt x="5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12" y="3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20" y="5"/>
                      </a:lnTo>
                      <a:lnTo>
                        <a:pt x="23" y="7"/>
                      </a:lnTo>
                      <a:lnTo>
                        <a:pt x="24" y="9"/>
                      </a:lnTo>
                      <a:lnTo>
                        <a:pt x="21" y="11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5" y="8"/>
                      </a:lnTo>
                      <a:lnTo>
                        <a:pt x="13" y="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3" name="Freeform 57"/>
                <p:cNvSpPr>
                  <a:spLocks/>
                </p:cNvSpPr>
                <p:nvPr/>
              </p:nvSpPr>
              <p:spPr bwMode="auto">
                <a:xfrm>
                  <a:off x="1803" y="1733"/>
                  <a:ext cx="14" cy="7"/>
                </a:xfrm>
                <a:custGeom>
                  <a:avLst/>
                  <a:gdLst>
                    <a:gd name="T0" fmla="*/ 1 w 14"/>
                    <a:gd name="T1" fmla="*/ 1 h 7"/>
                    <a:gd name="T2" fmla="*/ 2 w 14"/>
                    <a:gd name="T3" fmla="*/ 1 h 7"/>
                    <a:gd name="T4" fmla="*/ 5 w 14"/>
                    <a:gd name="T5" fmla="*/ 1 h 7"/>
                    <a:gd name="T6" fmla="*/ 4 w 14"/>
                    <a:gd name="T7" fmla="*/ 0 h 7"/>
                    <a:gd name="T8" fmla="*/ 6 w 14"/>
                    <a:gd name="T9" fmla="*/ 0 h 7"/>
                    <a:gd name="T10" fmla="*/ 9 w 14"/>
                    <a:gd name="T11" fmla="*/ 1 h 7"/>
                    <a:gd name="T12" fmla="*/ 10 w 14"/>
                    <a:gd name="T13" fmla="*/ 1 h 7"/>
                    <a:gd name="T14" fmla="*/ 13 w 14"/>
                    <a:gd name="T15" fmla="*/ 3 h 7"/>
                    <a:gd name="T16" fmla="*/ 13 w 14"/>
                    <a:gd name="T17" fmla="*/ 3 h 7"/>
                    <a:gd name="T18" fmla="*/ 14 w 14"/>
                    <a:gd name="T19" fmla="*/ 3 h 7"/>
                    <a:gd name="T20" fmla="*/ 14 w 14"/>
                    <a:gd name="T21" fmla="*/ 4 h 7"/>
                    <a:gd name="T22" fmla="*/ 14 w 14"/>
                    <a:gd name="T23" fmla="*/ 4 h 7"/>
                    <a:gd name="T24" fmla="*/ 13 w 14"/>
                    <a:gd name="T25" fmla="*/ 4 h 7"/>
                    <a:gd name="T26" fmla="*/ 13 w 14"/>
                    <a:gd name="T27" fmla="*/ 4 h 7"/>
                    <a:gd name="T28" fmla="*/ 12 w 14"/>
                    <a:gd name="T29" fmla="*/ 5 h 7"/>
                    <a:gd name="T30" fmla="*/ 10 w 14"/>
                    <a:gd name="T31" fmla="*/ 7 h 7"/>
                    <a:gd name="T32" fmla="*/ 9 w 14"/>
                    <a:gd name="T33" fmla="*/ 5 h 7"/>
                    <a:gd name="T34" fmla="*/ 6 w 14"/>
                    <a:gd name="T35" fmla="*/ 4 h 7"/>
                    <a:gd name="T36" fmla="*/ 4 w 14"/>
                    <a:gd name="T37" fmla="*/ 3 h 7"/>
                    <a:gd name="T38" fmla="*/ 1 w 14"/>
                    <a:gd name="T39" fmla="*/ 3 h 7"/>
                    <a:gd name="T40" fmla="*/ 0 w 14"/>
                    <a:gd name="T41" fmla="*/ 3 h 7"/>
                    <a:gd name="T42" fmla="*/ 0 w 14"/>
                    <a:gd name="T43" fmla="*/ 1 h 7"/>
                    <a:gd name="T44" fmla="*/ 1 w 14"/>
                    <a:gd name="T4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" h="7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5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4" name="Freeform 58"/>
                <p:cNvSpPr>
                  <a:spLocks/>
                </p:cNvSpPr>
                <p:nvPr/>
              </p:nvSpPr>
              <p:spPr bwMode="auto">
                <a:xfrm>
                  <a:off x="1890" y="1734"/>
                  <a:ext cx="83" cy="77"/>
                </a:xfrm>
                <a:custGeom>
                  <a:avLst/>
                  <a:gdLst>
                    <a:gd name="T0" fmla="*/ 4 w 83"/>
                    <a:gd name="T1" fmla="*/ 25 h 77"/>
                    <a:gd name="T2" fmla="*/ 4 w 83"/>
                    <a:gd name="T3" fmla="*/ 21 h 77"/>
                    <a:gd name="T4" fmla="*/ 3 w 83"/>
                    <a:gd name="T5" fmla="*/ 15 h 77"/>
                    <a:gd name="T6" fmla="*/ 2 w 83"/>
                    <a:gd name="T7" fmla="*/ 12 h 77"/>
                    <a:gd name="T8" fmla="*/ 6 w 83"/>
                    <a:gd name="T9" fmla="*/ 3 h 77"/>
                    <a:gd name="T10" fmla="*/ 7 w 83"/>
                    <a:gd name="T11" fmla="*/ 0 h 77"/>
                    <a:gd name="T12" fmla="*/ 10 w 83"/>
                    <a:gd name="T13" fmla="*/ 0 h 77"/>
                    <a:gd name="T14" fmla="*/ 17 w 83"/>
                    <a:gd name="T15" fmla="*/ 4 h 77"/>
                    <a:gd name="T16" fmla="*/ 19 w 83"/>
                    <a:gd name="T17" fmla="*/ 7 h 77"/>
                    <a:gd name="T18" fmla="*/ 25 w 83"/>
                    <a:gd name="T19" fmla="*/ 14 h 77"/>
                    <a:gd name="T20" fmla="*/ 31 w 83"/>
                    <a:gd name="T21" fmla="*/ 21 h 77"/>
                    <a:gd name="T22" fmla="*/ 33 w 83"/>
                    <a:gd name="T23" fmla="*/ 26 h 77"/>
                    <a:gd name="T24" fmla="*/ 40 w 83"/>
                    <a:gd name="T25" fmla="*/ 31 h 77"/>
                    <a:gd name="T26" fmla="*/ 44 w 83"/>
                    <a:gd name="T27" fmla="*/ 37 h 77"/>
                    <a:gd name="T28" fmla="*/ 46 w 83"/>
                    <a:gd name="T29" fmla="*/ 37 h 77"/>
                    <a:gd name="T30" fmla="*/ 52 w 83"/>
                    <a:gd name="T31" fmla="*/ 39 h 77"/>
                    <a:gd name="T32" fmla="*/ 60 w 83"/>
                    <a:gd name="T33" fmla="*/ 44 h 77"/>
                    <a:gd name="T34" fmla="*/ 65 w 83"/>
                    <a:gd name="T35" fmla="*/ 49 h 77"/>
                    <a:gd name="T36" fmla="*/ 68 w 83"/>
                    <a:gd name="T37" fmla="*/ 50 h 77"/>
                    <a:gd name="T38" fmla="*/ 69 w 83"/>
                    <a:gd name="T39" fmla="*/ 49 h 77"/>
                    <a:gd name="T40" fmla="*/ 71 w 83"/>
                    <a:gd name="T41" fmla="*/ 52 h 77"/>
                    <a:gd name="T42" fmla="*/ 71 w 83"/>
                    <a:gd name="T43" fmla="*/ 56 h 77"/>
                    <a:gd name="T44" fmla="*/ 75 w 83"/>
                    <a:gd name="T45" fmla="*/ 54 h 77"/>
                    <a:gd name="T46" fmla="*/ 76 w 83"/>
                    <a:gd name="T47" fmla="*/ 57 h 77"/>
                    <a:gd name="T48" fmla="*/ 77 w 83"/>
                    <a:gd name="T49" fmla="*/ 61 h 77"/>
                    <a:gd name="T50" fmla="*/ 81 w 83"/>
                    <a:gd name="T51" fmla="*/ 69 h 77"/>
                    <a:gd name="T52" fmla="*/ 81 w 83"/>
                    <a:gd name="T53" fmla="*/ 73 h 77"/>
                    <a:gd name="T54" fmla="*/ 83 w 83"/>
                    <a:gd name="T55" fmla="*/ 76 h 77"/>
                    <a:gd name="T56" fmla="*/ 76 w 83"/>
                    <a:gd name="T57" fmla="*/ 73 h 77"/>
                    <a:gd name="T58" fmla="*/ 71 w 83"/>
                    <a:gd name="T59" fmla="*/ 71 h 77"/>
                    <a:gd name="T60" fmla="*/ 61 w 83"/>
                    <a:gd name="T61" fmla="*/ 68 h 77"/>
                    <a:gd name="T62" fmla="*/ 57 w 83"/>
                    <a:gd name="T63" fmla="*/ 64 h 77"/>
                    <a:gd name="T64" fmla="*/ 40 w 83"/>
                    <a:gd name="T65" fmla="*/ 50 h 77"/>
                    <a:gd name="T66" fmla="*/ 34 w 83"/>
                    <a:gd name="T67" fmla="*/ 45 h 77"/>
                    <a:gd name="T68" fmla="*/ 34 w 83"/>
                    <a:gd name="T69" fmla="*/ 41 h 77"/>
                    <a:gd name="T70" fmla="*/ 27 w 83"/>
                    <a:gd name="T71" fmla="*/ 33 h 77"/>
                    <a:gd name="T72" fmla="*/ 22 w 83"/>
                    <a:gd name="T73" fmla="*/ 27 h 77"/>
                    <a:gd name="T74" fmla="*/ 17 w 83"/>
                    <a:gd name="T75" fmla="*/ 25 h 77"/>
                    <a:gd name="T76" fmla="*/ 10 w 83"/>
                    <a:gd name="T77" fmla="*/ 25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3" h="77">
                      <a:moveTo>
                        <a:pt x="10" y="25"/>
                      </a:moveTo>
                      <a:lnTo>
                        <a:pt x="4" y="25"/>
                      </a:lnTo>
                      <a:lnTo>
                        <a:pt x="4" y="23"/>
                      </a:lnTo>
                      <a:lnTo>
                        <a:pt x="4" y="21"/>
                      </a:lnTo>
                      <a:lnTo>
                        <a:pt x="0" y="18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25" y="10"/>
                      </a:lnTo>
                      <a:lnTo>
                        <a:pt x="25" y="14"/>
                      </a:lnTo>
                      <a:lnTo>
                        <a:pt x="27" y="16"/>
                      </a:lnTo>
                      <a:lnTo>
                        <a:pt x="31" y="21"/>
                      </a:lnTo>
                      <a:lnTo>
                        <a:pt x="30" y="25"/>
                      </a:lnTo>
                      <a:lnTo>
                        <a:pt x="33" y="26"/>
                      </a:lnTo>
                      <a:lnTo>
                        <a:pt x="37" y="27"/>
                      </a:lnTo>
                      <a:lnTo>
                        <a:pt x="40" y="31"/>
                      </a:lnTo>
                      <a:lnTo>
                        <a:pt x="42" y="35"/>
                      </a:lnTo>
                      <a:lnTo>
                        <a:pt x="44" y="37"/>
                      </a:lnTo>
                      <a:lnTo>
                        <a:pt x="45" y="37"/>
                      </a:lnTo>
                      <a:lnTo>
                        <a:pt x="46" y="37"/>
                      </a:lnTo>
                      <a:lnTo>
                        <a:pt x="48" y="38"/>
                      </a:lnTo>
                      <a:lnTo>
                        <a:pt x="52" y="39"/>
                      </a:lnTo>
                      <a:lnTo>
                        <a:pt x="57" y="41"/>
                      </a:lnTo>
                      <a:lnTo>
                        <a:pt x="60" y="44"/>
                      </a:lnTo>
                      <a:lnTo>
                        <a:pt x="62" y="46"/>
                      </a:lnTo>
                      <a:lnTo>
                        <a:pt x="65" y="49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9" y="50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71" y="52"/>
                      </a:lnTo>
                      <a:lnTo>
                        <a:pt x="73" y="53"/>
                      </a:lnTo>
                      <a:lnTo>
                        <a:pt x="71" y="56"/>
                      </a:lnTo>
                      <a:lnTo>
                        <a:pt x="73" y="56"/>
                      </a:lnTo>
                      <a:lnTo>
                        <a:pt x="75" y="54"/>
                      </a:lnTo>
                      <a:lnTo>
                        <a:pt x="75" y="56"/>
                      </a:lnTo>
                      <a:lnTo>
                        <a:pt x="76" y="57"/>
                      </a:lnTo>
                      <a:lnTo>
                        <a:pt x="76" y="58"/>
                      </a:lnTo>
                      <a:lnTo>
                        <a:pt x="77" y="61"/>
                      </a:lnTo>
                      <a:lnTo>
                        <a:pt x="79" y="66"/>
                      </a:lnTo>
                      <a:lnTo>
                        <a:pt x="81" y="69"/>
                      </a:lnTo>
                      <a:lnTo>
                        <a:pt x="83" y="72"/>
                      </a:lnTo>
                      <a:lnTo>
                        <a:pt x="81" y="73"/>
                      </a:lnTo>
                      <a:lnTo>
                        <a:pt x="83" y="75"/>
                      </a:lnTo>
                      <a:lnTo>
                        <a:pt x="83" y="76"/>
                      </a:lnTo>
                      <a:lnTo>
                        <a:pt x="81" y="77"/>
                      </a:lnTo>
                      <a:lnTo>
                        <a:pt x="76" y="73"/>
                      </a:lnTo>
                      <a:lnTo>
                        <a:pt x="73" y="71"/>
                      </a:lnTo>
                      <a:lnTo>
                        <a:pt x="71" y="71"/>
                      </a:lnTo>
                      <a:lnTo>
                        <a:pt x="65" y="71"/>
                      </a:lnTo>
                      <a:lnTo>
                        <a:pt x="61" y="68"/>
                      </a:lnTo>
                      <a:lnTo>
                        <a:pt x="60" y="65"/>
                      </a:lnTo>
                      <a:lnTo>
                        <a:pt x="57" y="64"/>
                      </a:lnTo>
                      <a:lnTo>
                        <a:pt x="41" y="50"/>
                      </a:lnTo>
                      <a:lnTo>
                        <a:pt x="40" y="50"/>
                      </a:lnTo>
                      <a:lnTo>
                        <a:pt x="37" y="50"/>
                      </a:lnTo>
                      <a:lnTo>
                        <a:pt x="34" y="45"/>
                      </a:lnTo>
                      <a:lnTo>
                        <a:pt x="33" y="42"/>
                      </a:lnTo>
                      <a:lnTo>
                        <a:pt x="34" y="41"/>
                      </a:lnTo>
                      <a:lnTo>
                        <a:pt x="30" y="38"/>
                      </a:lnTo>
                      <a:lnTo>
                        <a:pt x="27" y="33"/>
                      </a:lnTo>
                      <a:lnTo>
                        <a:pt x="25" y="29"/>
                      </a:lnTo>
                      <a:lnTo>
                        <a:pt x="22" y="27"/>
                      </a:lnTo>
                      <a:lnTo>
                        <a:pt x="18" y="26"/>
                      </a:lnTo>
                      <a:lnTo>
                        <a:pt x="17" y="25"/>
                      </a:lnTo>
                      <a:lnTo>
                        <a:pt x="15" y="23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5" name="Freeform 59"/>
                <p:cNvSpPr>
                  <a:spLocks/>
                </p:cNvSpPr>
                <p:nvPr/>
              </p:nvSpPr>
              <p:spPr bwMode="auto">
                <a:xfrm>
                  <a:off x="1645" y="1752"/>
                  <a:ext cx="48" cy="32"/>
                </a:xfrm>
                <a:custGeom>
                  <a:avLst/>
                  <a:gdLst>
                    <a:gd name="T0" fmla="*/ 19 w 48"/>
                    <a:gd name="T1" fmla="*/ 8 h 32"/>
                    <a:gd name="T2" fmla="*/ 20 w 48"/>
                    <a:gd name="T3" fmla="*/ 4 h 32"/>
                    <a:gd name="T4" fmla="*/ 23 w 48"/>
                    <a:gd name="T5" fmla="*/ 4 h 32"/>
                    <a:gd name="T6" fmla="*/ 24 w 48"/>
                    <a:gd name="T7" fmla="*/ 4 h 32"/>
                    <a:gd name="T8" fmla="*/ 27 w 48"/>
                    <a:gd name="T9" fmla="*/ 4 h 32"/>
                    <a:gd name="T10" fmla="*/ 32 w 48"/>
                    <a:gd name="T11" fmla="*/ 4 h 32"/>
                    <a:gd name="T12" fmla="*/ 33 w 48"/>
                    <a:gd name="T13" fmla="*/ 3 h 32"/>
                    <a:gd name="T14" fmla="*/ 35 w 48"/>
                    <a:gd name="T15" fmla="*/ 1 h 32"/>
                    <a:gd name="T16" fmla="*/ 40 w 48"/>
                    <a:gd name="T17" fmla="*/ 0 h 32"/>
                    <a:gd name="T18" fmla="*/ 43 w 48"/>
                    <a:gd name="T19" fmla="*/ 0 h 32"/>
                    <a:gd name="T20" fmla="*/ 44 w 48"/>
                    <a:gd name="T21" fmla="*/ 1 h 32"/>
                    <a:gd name="T22" fmla="*/ 44 w 48"/>
                    <a:gd name="T23" fmla="*/ 1 h 32"/>
                    <a:gd name="T24" fmla="*/ 43 w 48"/>
                    <a:gd name="T25" fmla="*/ 4 h 32"/>
                    <a:gd name="T26" fmla="*/ 44 w 48"/>
                    <a:gd name="T27" fmla="*/ 8 h 32"/>
                    <a:gd name="T28" fmla="*/ 44 w 48"/>
                    <a:gd name="T29" fmla="*/ 9 h 32"/>
                    <a:gd name="T30" fmla="*/ 44 w 48"/>
                    <a:gd name="T31" fmla="*/ 11 h 32"/>
                    <a:gd name="T32" fmla="*/ 47 w 48"/>
                    <a:gd name="T33" fmla="*/ 11 h 32"/>
                    <a:gd name="T34" fmla="*/ 48 w 48"/>
                    <a:gd name="T35" fmla="*/ 12 h 32"/>
                    <a:gd name="T36" fmla="*/ 47 w 48"/>
                    <a:gd name="T37" fmla="*/ 13 h 32"/>
                    <a:gd name="T38" fmla="*/ 47 w 48"/>
                    <a:gd name="T39" fmla="*/ 13 h 32"/>
                    <a:gd name="T40" fmla="*/ 44 w 48"/>
                    <a:gd name="T41" fmla="*/ 13 h 32"/>
                    <a:gd name="T42" fmla="*/ 43 w 48"/>
                    <a:gd name="T43" fmla="*/ 13 h 32"/>
                    <a:gd name="T44" fmla="*/ 42 w 48"/>
                    <a:gd name="T45" fmla="*/ 15 h 32"/>
                    <a:gd name="T46" fmla="*/ 44 w 48"/>
                    <a:gd name="T47" fmla="*/ 16 h 32"/>
                    <a:gd name="T48" fmla="*/ 46 w 48"/>
                    <a:gd name="T49" fmla="*/ 19 h 32"/>
                    <a:gd name="T50" fmla="*/ 44 w 48"/>
                    <a:gd name="T51" fmla="*/ 21 h 32"/>
                    <a:gd name="T52" fmla="*/ 43 w 48"/>
                    <a:gd name="T53" fmla="*/ 24 h 32"/>
                    <a:gd name="T54" fmla="*/ 25 w 48"/>
                    <a:gd name="T55" fmla="*/ 31 h 32"/>
                    <a:gd name="T56" fmla="*/ 20 w 48"/>
                    <a:gd name="T57" fmla="*/ 32 h 32"/>
                    <a:gd name="T58" fmla="*/ 19 w 48"/>
                    <a:gd name="T59" fmla="*/ 31 h 32"/>
                    <a:gd name="T60" fmla="*/ 23 w 48"/>
                    <a:gd name="T61" fmla="*/ 28 h 32"/>
                    <a:gd name="T62" fmla="*/ 24 w 48"/>
                    <a:gd name="T63" fmla="*/ 26 h 32"/>
                    <a:gd name="T64" fmla="*/ 24 w 48"/>
                    <a:gd name="T65" fmla="*/ 23 h 32"/>
                    <a:gd name="T66" fmla="*/ 19 w 48"/>
                    <a:gd name="T67" fmla="*/ 20 h 32"/>
                    <a:gd name="T68" fmla="*/ 16 w 48"/>
                    <a:gd name="T69" fmla="*/ 19 h 32"/>
                    <a:gd name="T70" fmla="*/ 8 w 48"/>
                    <a:gd name="T71" fmla="*/ 17 h 32"/>
                    <a:gd name="T72" fmla="*/ 2 w 48"/>
                    <a:gd name="T73" fmla="*/ 17 h 32"/>
                    <a:gd name="T74" fmla="*/ 1 w 48"/>
                    <a:gd name="T75" fmla="*/ 16 h 32"/>
                    <a:gd name="T76" fmla="*/ 0 w 48"/>
                    <a:gd name="T77" fmla="*/ 16 h 32"/>
                    <a:gd name="T78" fmla="*/ 5 w 48"/>
                    <a:gd name="T79" fmla="*/ 15 h 32"/>
                    <a:gd name="T80" fmla="*/ 11 w 48"/>
                    <a:gd name="T81" fmla="*/ 13 h 32"/>
                    <a:gd name="T82" fmla="*/ 16 w 48"/>
                    <a:gd name="T83" fmla="*/ 12 h 32"/>
                    <a:gd name="T84" fmla="*/ 17 w 48"/>
                    <a:gd name="T85" fmla="*/ 9 h 32"/>
                    <a:gd name="T86" fmla="*/ 19 w 48"/>
                    <a:gd name="T8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8" h="32">
                      <a:moveTo>
                        <a:pt x="19" y="8"/>
                      </a:move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3" y="3"/>
                      </a:lnTo>
                      <a:lnTo>
                        <a:pt x="35" y="1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3" y="4"/>
                      </a:lnTo>
                      <a:lnTo>
                        <a:pt x="44" y="8"/>
                      </a:lnTo>
                      <a:lnTo>
                        <a:pt x="44" y="9"/>
                      </a:lnTo>
                      <a:lnTo>
                        <a:pt x="44" y="11"/>
                      </a:lnTo>
                      <a:lnTo>
                        <a:pt x="47" y="11"/>
                      </a:lnTo>
                      <a:lnTo>
                        <a:pt x="48" y="12"/>
                      </a:lnTo>
                      <a:lnTo>
                        <a:pt x="47" y="13"/>
                      </a:lnTo>
                      <a:lnTo>
                        <a:pt x="47" y="13"/>
                      </a:lnTo>
                      <a:lnTo>
                        <a:pt x="44" y="13"/>
                      </a:lnTo>
                      <a:lnTo>
                        <a:pt x="43" y="13"/>
                      </a:lnTo>
                      <a:lnTo>
                        <a:pt x="42" y="15"/>
                      </a:lnTo>
                      <a:lnTo>
                        <a:pt x="44" y="16"/>
                      </a:lnTo>
                      <a:lnTo>
                        <a:pt x="46" y="19"/>
                      </a:lnTo>
                      <a:lnTo>
                        <a:pt x="44" y="21"/>
                      </a:lnTo>
                      <a:lnTo>
                        <a:pt x="43" y="24"/>
                      </a:lnTo>
                      <a:lnTo>
                        <a:pt x="25" y="31"/>
                      </a:lnTo>
                      <a:lnTo>
                        <a:pt x="20" y="32"/>
                      </a:lnTo>
                      <a:lnTo>
                        <a:pt x="19" y="31"/>
                      </a:lnTo>
                      <a:lnTo>
                        <a:pt x="23" y="28"/>
                      </a:lnTo>
                      <a:lnTo>
                        <a:pt x="24" y="26"/>
                      </a:lnTo>
                      <a:lnTo>
                        <a:pt x="24" y="23"/>
                      </a:lnTo>
                      <a:lnTo>
                        <a:pt x="19" y="20"/>
                      </a:lnTo>
                      <a:lnTo>
                        <a:pt x="16" y="19"/>
                      </a:lnTo>
                      <a:lnTo>
                        <a:pt x="8" y="17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5" y="15"/>
                      </a:lnTo>
                      <a:lnTo>
                        <a:pt x="11" y="13"/>
                      </a:lnTo>
                      <a:lnTo>
                        <a:pt x="16" y="12"/>
                      </a:lnTo>
                      <a:lnTo>
                        <a:pt x="17" y="9"/>
                      </a:lnTo>
                      <a:lnTo>
                        <a:pt x="19" y="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6" name="Freeform 60"/>
                <p:cNvSpPr>
                  <a:spLocks/>
                </p:cNvSpPr>
                <p:nvPr/>
              </p:nvSpPr>
              <p:spPr bwMode="auto">
                <a:xfrm>
                  <a:off x="1943" y="1755"/>
                  <a:ext cx="31" cy="18"/>
                </a:xfrm>
                <a:custGeom>
                  <a:avLst/>
                  <a:gdLst>
                    <a:gd name="T0" fmla="*/ 23 w 31"/>
                    <a:gd name="T1" fmla="*/ 6 h 18"/>
                    <a:gd name="T2" fmla="*/ 24 w 31"/>
                    <a:gd name="T3" fmla="*/ 5 h 18"/>
                    <a:gd name="T4" fmla="*/ 24 w 31"/>
                    <a:gd name="T5" fmla="*/ 4 h 18"/>
                    <a:gd name="T6" fmla="*/ 20 w 31"/>
                    <a:gd name="T7" fmla="*/ 2 h 18"/>
                    <a:gd name="T8" fmla="*/ 19 w 31"/>
                    <a:gd name="T9" fmla="*/ 0 h 18"/>
                    <a:gd name="T10" fmla="*/ 16 w 31"/>
                    <a:gd name="T11" fmla="*/ 0 h 18"/>
                    <a:gd name="T12" fmla="*/ 18 w 31"/>
                    <a:gd name="T13" fmla="*/ 0 h 18"/>
                    <a:gd name="T14" fmla="*/ 20 w 31"/>
                    <a:gd name="T15" fmla="*/ 0 h 18"/>
                    <a:gd name="T16" fmla="*/ 23 w 31"/>
                    <a:gd name="T17" fmla="*/ 1 h 18"/>
                    <a:gd name="T18" fmla="*/ 23 w 31"/>
                    <a:gd name="T19" fmla="*/ 1 h 18"/>
                    <a:gd name="T20" fmla="*/ 27 w 31"/>
                    <a:gd name="T21" fmla="*/ 4 h 18"/>
                    <a:gd name="T22" fmla="*/ 31 w 31"/>
                    <a:gd name="T23" fmla="*/ 10 h 18"/>
                    <a:gd name="T24" fmla="*/ 31 w 31"/>
                    <a:gd name="T25" fmla="*/ 14 h 18"/>
                    <a:gd name="T26" fmla="*/ 28 w 31"/>
                    <a:gd name="T27" fmla="*/ 17 h 18"/>
                    <a:gd name="T28" fmla="*/ 24 w 31"/>
                    <a:gd name="T29" fmla="*/ 18 h 18"/>
                    <a:gd name="T30" fmla="*/ 18 w 31"/>
                    <a:gd name="T31" fmla="*/ 18 h 18"/>
                    <a:gd name="T32" fmla="*/ 15 w 31"/>
                    <a:gd name="T33" fmla="*/ 17 h 18"/>
                    <a:gd name="T34" fmla="*/ 12 w 31"/>
                    <a:gd name="T35" fmla="*/ 17 h 18"/>
                    <a:gd name="T36" fmla="*/ 5 w 31"/>
                    <a:gd name="T37" fmla="*/ 12 h 18"/>
                    <a:gd name="T38" fmla="*/ 1 w 31"/>
                    <a:gd name="T39" fmla="*/ 6 h 18"/>
                    <a:gd name="T40" fmla="*/ 0 w 31"/>
                    <a:gd name="T41" fmla="*/ 5 h 18"/>
                    <a:gd name="T42" fmla="*/ 3 w 31"/>
                    <a:gd name="T43" fmla="*/ 5 h 18"/>
                    <a:gd name="T44" fmla="*/ 5 w 31"/>
                    <a:gd name="T45" fmla="*/ 8 h 18"/>
                    <a:gd name="T46" fmla="*/ 8 w 31"/>
                    <a:gd name="T47" fmla="*/ 8 h 18"/>
                    <a:gd name="T48" fmla="*/ 12 w 31"/>
                    <a:gd name="T49" fmla="*/ 6 h 18"/>
                    <a:gd name="T50" fmla="*/ 19 w 31"/>
                    <a:gd name="T51" fmla="*/ 9 h 18"/>
                    <a:gd name="T52" fmla="*/ 23 w 31"/>
                    <a:gd name="T53" fmla="*/ 10 h 18"/>
                    <a:gd name="T54" fmla="*/ 24 w 31"/>
                    <a:gd name="T55" fmla="*/ 10 h 18"/>
                    <a:gd name="T56" fmla="*/ 23 w 31"/>
                    <a:gd name="T57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1" h="18">
                      <a:moveTo>
                        <a:pt x="23" y="6"/>
                      </a:move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7" y="4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28" y="17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5" y="12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9" y="9"/>
                      </a:lnTo>
                      <a:lnTo>
                        <a:pt x="23" y="10"/>
                      </a:lnTo>
                      <a:lnTo>
                        <a:pt x="24" y="10"/>
                      </a:lnTo>
                      <a:lnTo>
                        <a:pt x="23" y="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7" name="Freeform 61"/>
                <p:cNvSpPr>
                  <a:spLocks/>
                </p:cNvSpPr>
                <p:nvPr/>
              </p:nvSpPr>
              <p:spPr bwMode="auto">
                <a:xfrm>
                  <a:off x="1673" y="1757"/>
                  <a:ext cx="205" cy="91"/>
                </a:xfrm>
                <a:custGeom>
                  <a:avLst/>
                  <a:gdLst>
                    <a:gd name="T0" fmla="*/ 77 w 205"/>
                    <a:gd name="T1" fmla="*/ 22 h 91"/>
                    <a:gd name="T2" fmla="*/ 86 w 205"/>
                    <a:gd name="T3" fmla="*/ 33 h 91"/>
                    <a:gd name="T4" fmla="*/ 89 w 205"/>
                    <a:gd name="T5" fmla="*/ 48 h 91"/>
                    <a:gd name="T6" fmla="*/ 105 w 205"/>
                    <a:gd name="T7" fmla="*/ 57 h 91"/>
                    <a:gd name="T8" fmla="*/ 108 w 205"/>
                    <a:gd name="T9" fmla="*/ 62 h 91"/>
                    <a:gd name="T10" fmla="*/ 116 w 205"/>
                    <a:gd name="T11" fmla="*/ 73 h 91"/>
                    <a:gd name="T12" fmla="*/ 119 w 205"/>
                    <a:gd name="T13" fmla="*/ 79 h 91"/>
                    <a:gd name="T14" fmla="*/ 113 w 205"/>
                    <a:gd name="T15" fmla="*/ 84 h 91"/>
                    <a:gd name="T16" fmla="*/ 104 w 205"/>
                    <a:gd name="T17" fmla="*/ 87 h 91"/>
                    <a:gd name="T18" fmla="*/ 95 w 205"/>
                    <a:gd name="T19" fmla="*/ 89 h 91"/>
                    <a:gd name="T20" fmla="*/ 93 w 205"/>
                    <a:gd name="T21" fmla="*/ 84 h 91"/>
                    <a:gd name="T22" fmla="*/ 81 w 205"/>
                    <a:gd name="T23" fmla="*/ 89 h 91"/>
                    <a:gd name="T24" fmla="*/ 70 w 205"/>
                    <a:gd name="T25" fmla="*/ 88 h 91"/>
                    <a:gd name="T26" fmla="*/ 64 w 205"/>
                    <a:gd name="T27" fmla="*/ 84 h 91"/>
                    <a:gd name="T28" fmla="*/ 58 w 205"/>
                    <a:gd name="T29" fmla="*/ 79 h 91"/>
                    <a:gd name="T30" fmla="*/ 58 w 205"/>
                    <a:gd name="T31" fmla="*/ 69 h 91"/>
                    <a:gd name="T32" fmla="*/ 54 w 205"/>
                    <a:gd name="T33" fmla="*/ 62 h 91"/>
                    <a:gd name="T34" fmla="*/ 43 w 205"/>
                    <a:gd name="T35" fmla="*/ 61 h 91"/>
                    <a:gd name="T36" fmla="*/ 37 w 205"/>
                    <a:gd name="T37" fmla="*/ 54 h 91"/>
                    <a:gd name="T38" fmla="*/ 27 w 205"/>
                    <a:gd name="T39" fmla="*/ 57 h 91"/>
                    <a:gd name="T40" fmla="*/ 32 w 205"/>
                    <a:gd name="T41" fmla="*/ 62 h 91"/>
                    <a:gd name="T42" fmla="*/ 34 w 205"/>
                    <a:gd name="T43" fmla="*/ 68 h 91"/>
                    <a:gd name="T44" fmla="*/ 38 w 205"/>
                    <a:gd name="T45" fmla="*/ 73 h 91"/>
                    <a:gd name="T46" fmla="*/ 37 w 205"/>
                    <a:gd name="T47" fmla="*/ 83 h 91"/>
                    <a:gd name="T48" fmla="*/ 26 w 205"/>
                    <a:gd name="T49" fmla="*/ 87 h 91"/>
                    <a:gd name="T50" fmla="*/ 22 w 205"/>
                    <a:gd name="T51" fmla="*/ 83 h 91"/>
                    <a:gd name="T52" fmla="*/ 27 w 205"/>
                    <a:gd name="T53" fmla="*/ 76 h 91"/>
                    <a:gd name="T54" fmla="*/ 20 w 205"/>
                    <a:gd name="T55" fmla="*/ 64 h 91"/>
                    <a:gd name="T56" fmla="*/ 19 w 205"/>
                    <a:gd name="T57" fmla="*/ 66 h 91"/>
                    <a:gd name="T58" fmla="*/ 12 w 205"/>
                    <a:gd name="T59" fmla="*/ 73 h 91"/>
                    <a:gd name="T60" fmla="*/ 1 w 205"/>
                    <a:gd name="T61" fmla="*/ 68 h 91"/>
                    <a:gd name="T62" fmla="*/ 14 w 205"/>
                    <a:gd name="T63" fmla="*/ 49 h 91"/>
                    <a:gd name="T64" fmla="*/ 32 w 205"/>
                    <a:gd name="T65" fmla="*/ 34 h 91"/>
                    <a:gd name="T66" fmla="*/ 49 w 205"/>
                    <a:gd name="T67" fmla="*/ 23 h 91"/>
                    <a:gd name="T68" fmla="*/ 58 w 205"/>
                    <a:gd name="T69" fmla="*/ 15 h 91"/>
                    <a:gd name="T70" fmla="*/ 62 w 205"/>
                    <a:gd name="T71" fmla="*/ 3 h 91"/>
                    <a:gd name="T72" fmla="*/ 89 w 205"/>
                    <a:gd name="T73" fmla="*/ 2 h 91"/>
                    <a:gd name="T74" fmla="*/ 112 w 205"/>
                    <a:gd name="T75" fmla="*/ 4 h 91"/>
                    <a:gd name="T76" fmla="*/ 149 w 205"/>
                    <a:gd name="T77" fmla="*/ 18 h 91"/>
                    <a:gd name="T78" fmla="*/ 169 w 205"/>
                    <a:gd name="T79" fmla="*/ 27 h 91"/>
                    <a:gd name="T80" fmla="*/ 198 w 205"/>
                    <a:gd name="T81" fmla="*/ 37 h 91"/>
                    <a:gd name="T82" fmla="*/ 197 w 205"/>
                    <a:gd name="T83" fmla="*/ 45 h 91"/>
                    <a:gd name="T84" fmla="*/ 182 w 205"/>
                    <a:gd name="T85" fmla="*/ 54 h 91"/>
                    <a:gd name="T86" fmla="*/ 176 w 205"/>
                    <a:gd name="T87" fmla="*/ 57 h 91"/>
                    <a:gd name="T88" fmla="*/ 166 w 205"/>
                    <a:gd name="T89" fmla="*/ 61 h 91"/>
                    <a:gd name="T90" fmla="*/ 162 w 205"/>
                    <a:gd name="T91" fmla="*/ 77 h 91"/>
                    <a:gd name="T92" fmla="*/ 159 w 205"/>
                    <a:gd name="T93" fmla="*/ 81 h 91"/>
                    <a:gd name="T94" fmla="*/ 153 w 205"/>
                    <a:gd name="T95" fmla="*/ 77 h 91"/>
                    <a:gd name="T96" fmla="*/ 147 w 205"/>
                    <a:gd name="T97" fmla="*/ 83 h 91"/>
                    <a:gd name="T98" fmla="*/ 142 w 205"/>
                    <a:gd name="T99" fmla="*/ 81 h 91"/>
                    <a:gd name="T100" fmla="*/ 142 w 205"/>
                    <a:gd name="T101" fmla="*/ 68 h 91"/>
                    <a:gd name="T102" fmla="*/ 134 w 205"/>
                    <a:gd name="T103" fmla="*/ 69 h 91"/>
                    <a:gd name="T104" fmla="*/ 128 w 205"/>
                    <a:gd name="T105" fmla="*/ 64 h 91"/>
                    <a:gd name="T106" fmla="*/ 115 w 205"/>
                    <a:gd name="T107" fmla="*/ 50 h 91"/>
                    <a:gd name="T108" fmla="*/ 105 w 205"/>
                    <a:gd name="T109" fmla="*/ 43 h 91"/>
                    <a:gd name="T110" fmla="*/ 105 w 205"/>
                    <a:gd name="T111" fmla="*/ 29 h 91"/>
                    <a:gd name="T112" fmla="*/ 105 w 205"/>
                    <a:gd name="T113" fmla="*/ 22 h 91"/>
                    <a:gd name="T114" fmla="*/ 92 w 205"/>
                    <a:gd name="T115" fmla="*/ 19 h 91"/>
                    <a:gd name="T116" fmla="*/ 84 w 205"/>
                    <a:gd name="T117" fmla="*/ 1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05" h="91">
                      <a:moveTo>
                        <a:pt x="81" y="19"/>
                      </a:move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1"/>
                      </a:lnTo>
                      <a:lnTo>
                        <a:pt x="77" y="21"/>
                      </a:lnTo>
                      <a:lnTo>
                        <a:pt x="77" y="22"/>
                      </a:lnTo>
                      <a:lnTo>
                        <a:pt x="81" y="25"/>
                      </a:lnTo>
                      <a:lnTo>
                        <a:pt x="81" y="25"/>
                      </a:lnTo>
                      <a:lnTo>
                        <a:pt x="81" y="26"/>
                      </a:lnTo>
                      <a:lnTo>
                        <a:pt x="82" y="29"/>
                      </a:lnTo>
                      <a:lnTo>
                        <a:pt x="85" y="30"/>
                      </a:lnTo>
                      <a:lnTo>
                        <a:pt x="86" y="33"/>
                      </a:lnTo>
                      <a:lnTo>
                        <a:pt x="86" y="34"/>
                      </a:lnTo>
                      <a:lnTo>
                        <a:pt x="85" y="35"/>
                      </a:lnTo>
                      <a:lnTo>
                        <a:pt x="84" y="35"/>
                      </a:lnTo>
                      <a:lnTo>
                        <a:pt x="84" y="38"/>
                      </a:lnTo>
                      <a:lnTo>
                        <a:pt x="86" y="46"/>
                      </a:lnTo>
                      <a:lnTo>
                        <a:pt x="89" y="48"/>
                      </a:lnTo>
                      <a:lnTo>
                        <a:pt x="92" y="49"/>
                      </a:lnTo>
                      <a:lnTo>
                        <a:pt x="95" y="49"/>
                      </a:lnTo>
                      <a:lnTo>
                        <a:pt x="97" y="50"/>
                      </a:lnTo>
                      <a:lnTo>
                        <a:pt x="100" y="53"/>
                      </a:lnTo>
                      <a:lnTo>
                        <a:pt x="105" y="56"/>
                      </a:lnTo>
                      <a:lnTo>
                        <a:pt x="105" y="57"/>
                      </a:lnTo>
                      <a:lnTo>
                        <a:pt x="105" y="58"/>
                      </a:lnTo>
                      <a:lnTo>
                        <a:pt x="107" y="60"/>
                      </a:lnTo>
                      <a:lnTo>
                        <a:pt x="108" y="61"/>
                      </a:lnTo>
                      <a:lnTo>
                        <a:pt x="107" y="62"/>
                      </a:lnTo>
                      <a:lnTo>
                        <a:pt x="108" y="62"/>
                      </a:lnTo>
                      <a:lnTo>
                        <a:pt x="108" y="62"/>
                      </a:lnTo>
                      <a:lnTo>
                        <a:pt x="109" y="66"/>
                      </a:lnTo>
                      <a:lnTo>
                        <a:pt x="109" y="66"/>
                      </a:lnTo>
                      <a:lnTo>
                        <a:pt x="111" y="68"/>
                      </a:lnTo>
                      <a:lnTo>
                        <a:pt x="113" y="69"/>
                      </a:lnTo>
                      <a:lnTo>
                        <a:pt x="113" y="70"/>
                      </a:lnTo>
                      <a:lnTo>
                        <a:pt x="116" y="73"/>
                      </a:lnTo>
                      <a:lnTo>
                        <a:pt x="120" y="75"/>
                      </a:lnTo>
                      <a:lnTo>
                        <a:pt x="119" y="75"/>
                      </a:lnTo>
                      <a:lnTo>
                        <a:pt x="118" y="76"/>
                      </a:lnTo>
                      <a:lnTo>
                        <a:pt x="119" y="76"/>
                      </a:lnTo>
                      <a:lnTo>
                        <a:pt x="120" y="77"/>
                      </a:lnTo>
                      <a:lnTo>
                        <a:pt x="119" y="79"/>
                      </a:lnTo>
                      <a:lnTo>
                        <a:pt x="119" y="80"/>
                      </a:lnTo>
                      <a:lnTo>
                        <a:pt x="118" y="81"/>
                      </a:lnTo>
                      <a:lnTo>
                        <a:pt x="119" y="83"/>
                      </a:lnTo>
                      <a:lnTo>
                        <a:pt x="116" y="83"/>
                      </a:lnTo>
                      <a:lnTo>
                        <a:pt x="113" y="83"/>
                      </a:lnTo>
                      <a:lnTo>
                        <a:pt x="113" y="84"/>
                      </a:lnTo>
                      <a:lnTo>
                        <a:pt x="113" y="85"/>
                      </a:lnTo>
                      <a:lnTo>
                        <a:pt x="111" y="87"/>
                      </a:lnTo>
                      <a:lnTo>
                        <a:pt x="109" y="88"/>
                      </a:lnTo>
                      <a:lnTo>
                        <a:pt x="107" y="88"/>
                      </a:lnTo>
                      <a:lnTo>
                        <a:pt x="105" y="88"/>
                      </a:lnTo>
                      <a:lnTo>
                        <a:pt x="104" y="87"/>
                      </a:lnTo>
                      <a:lnTo>
                        <a:pt x="103" y="87"/>
                      </a:lnTo>
                      <a:lnTo>
                        <a:pt x="104" y="88"/>
                      </a:lnTo>
                      <a:lnTo>
                        <a:pt x="104" y="89"/>
                      </a:lnTo>
                      <a:lnTo>
                        <a:pt x="100" y="91"/>
                      </a:lnTo>
                      <a:lnTo>
                        <a:pt x="99" y="88"/>
                      </a:lnTo>
                      <a:lnTo>
                        <a:pt x="95" y="89"/>
                      </a:lnTo>
                      <a:lnTo>
                        <a:pt x="95" y="88"/>
                      </a:lnTo>
                      <a:lnTo>
                        <a:pt x="92" y="87"/>
                      </a:lnTo>
                      <a:lnTo>
                        <a:pt x="91" y="87"/>
                      </a:lnTo>
                      <a:lnTo>
                        <a:pt x="91" y="85"/>
                      </a:lnTo>
                      <a:lnTo>
                        <a:pt x="93" y="85"/>
                      </a:lnTo>
                      <a:lnTo>
                        <a:pt x="93" y="84"/>
                      </a:lnTo>
                      <a:lnTo>
                        <a:pt x="89" y="85"/>
                      </a:lnTo>
                      <a:lnTo>
                        <a:pt x="89" y="87"/>
                      </a:lnTo>
                      <a:lnTo>
                        <a:pt x="89" y="88"/>
                      </a:lnTo>
                      <a:lnTo>
                        <a:pt x="82" y="88"/>
                      </a:lnTo>
                      <a:lnTo>
                        <a:pt x="82" y="89"/>
                      </a:lnTo>
                      <a:lnTo>
                        <a:pt x="81" y="89"/>
                      </a:lnTo>
                      <a:lnTo>
                        <a:pt x="78" y="88"/>
                      </a:lnTo>
                      <a:lnTo>
                        <a:pt x="74" y="87"/>
                      </a:lnTo>
                      <a:lnTo>
                        <a:pt x="76" y="88"/>
                      </a:lnTo>
                      <a:lnTo>
                        <a:pt x="73" y="89"/>
                      </a:lnTo>
                      <a:lnTo>
                        <a:pt x="72" y="88"/>
                      </a:lnTo>
                      <a:lnTo>
                        <a:pt x="70" y="88"/>
                      </a:lnTo>
                      <a:lnTo>
                        <a:pt x="69" y="87"/>
                      </a:lnTo>
                      <a:lnTo>
                        <a:pt x="69" y="87"/>
                      </a:lnTo>
                      <a:lnTo>
                        <a:pt x="69" y="85"/>
                      </a:lnTo>
                      <a:lnTo>
                        <a:pt x="69" y="84"/>
                      </a:lnTo>
                      <a:lnTo>
                        <a:pt x="66" y="84"/>
                      </a:lnTo>
                      <a:lnTo>
                        <a:pt x="64" y="84"/>
                      </a:lnTo>
                      <a:lnTo>
                        <a:pt x="61" y="85"/>
                      </a:lnTo>
                      <a:lnTo>
                        <a:pt x="58" y="84"/>
                      </a:lnTo>
                      <a:lnTo>
                        <a:pt x="58" y="81"/>
                      </a:lnTo>
                      <a:lnTo>
                        <a:pt x="55" y="80"/>
                      </a:lnTo>
                      <a:lnTo>
                        <a:pt x="55" y="79"/>
                      </a:lnTo>
                      <a:lnTo>
                        <a:pt x="58" y="79"/>
                      </a:lnTo>
                      <a:lnTo>
                        <a:pt x="57" y="76"/>
                      </a:lnTo>
                      <a:lnTo>
                        <a:pt x="58" y="75"/>
                      </a:lnTo>
                      <a:lnTo>
                        <a:pt x="57" y="72"/>
                      </a:lnTo>
                      <a:lnTo>
                        <a:pt x="53" y="70"/>
                      </a:lnTo>
                      <a:lnTo>
                        <a:pt x="54" y="69"/>
                      </a:lnTo>
                      <a:lnTo>
                        <a:pt x="58" y="69"/>
                      </a:lnTo>
                      <a:lnTo>
                        <a:pt x="55" y="66"/>
                      </a:lnTo>
                      <a:lnTo>
                        <a:pt x="57" y="65"/>
                      </a:lnTo>
                      <a:lnTo>
                        <a:pt x="59" y="65"/>
                      </a:lnTo>
                      <a:lnTo>
                        <a:pt x="58" y="64"/>
                      </a:lnTo>
                      <a:lnTo>
                        <a:pt x="55" y="64"/>
                      </a:lnTo>
                      <a:lnTo>
                        <a:pt x="54" y="62"/>
                      </a:lnTo>
                      <a:lnTo>
                        <a:pt x="53" y="61"/>
                      </a:lnTo>
                      <a:lnTo>
                        <a:pt x="53" y="60"/>
                      </a:lnTo>
                      <a:lnTo>
                        <a:pt x="50" y="60"/>
                      </a:lnTo>
                      <a:lnTo>
                        <a:pt x="49" y="61"/>
                      </a:lnTo>
                      <a:lnTo>
                        <a:pt x="45" y="61"/>
                      </a:lnTo>
                      <a:lnTo>
                        <a:pt x="43" y="61"/>
                      </a:lnTo>
                      <a:lnTo>
                        <a:pt x="42" y="60"/>
                      </a:lnTo>
                      <a:lnTo>
                        <a:pt x="39" y="58"/>
                      </a:lnTo>
                      <a:lnTo>
                        <a:pt x="39" y="56"/>
                      </a:lnTo>
                      <a:lnTo>
                        <a:pt x="38" y="56"/>
                      </a:lnTo>
                      <a:lnTo>
                        <a:pt x="37" y="56"/>
                      </a:lnTo>
                      <a:lnTo>
                        <a:pt x="37" y="54"/>
                      </a:lnTo>
                      <a:lnTo>
                        <a:pt x="35" y="53"/>
                      </a:lnTo>
                      <a:lnTo>
                        <a:pt x="31" y="53"/>
                      </a:lnTo>
                      <a:lnTo>
                        <a:pt x="30" y="54"/>
                      </a:lnTo>
                      <a:lnTo>
                        <a:pt x="30" y="56"/>
                      </a:lnTo>
                      <a:lnTo>
                        <a:pt x="30" y="57"/>
                      </a:lnTo>
                      <a:lnTo>
                        <a:pt x="27" y="57"/>
                      </a:lnTo>
                      <a:lnTo>
                        <a:pt x="27" y="58"/>
                      </a:lnTo>
                      <a:lnTo>
                        <a:pt x="27" y="60"/>
                      </a:lnTo>
                      <a:lnTo>
                        <a:pt x="30" y="60"/>
                      </a:lnTo>
                      <a:lnTo>
                        <a:pt x="32" y="61"/>
                      </a:lnTo>
                      <a:lnTo>
                        <a:pt x="32" y="62"/>
                      </a:lnTo>
                      <a:lnTo>
                        <a:pt x="32" y="62"/>
                      </a:lnTo>
                      <a:lnTo>
                        <a:pt x="31" y="62"/>
                      </a:lnTo>
                      <a:lnTo>
                        <a:pt x="31" y="64"/>
                      </a:lnTo>
                      <a:lnTo>
                        <a:pt x="31" y="65"/>
                      </a:lnTo>
                      <a:lnTo>
                        <a:pt x="31" y="68"/>
                      </a:lnTo>
                      <a:lnTo>
                        <a:pt x="34" y="66"/>
                      </a:lnTo>
                      <a:lnTo>
                        <a:pt x="34" y="68"/>
                      </a:lnTo>
                      <a:lnTo>
                        <a:pt x="37" y="69"/>
                      </a:lnTo>
                      <a:lnTo>
                        <a:pt x="38" y="69"/>
                      </a:lnTo>
                      <a:lnTo>
                        <a:pt x="37" y="72"/>
                      </a:lnTo>
                      <a:lnTo>
                        <a:pt x="38" y="72"/>
                      </a:lnTo>
                      <a:lnTo>
                        <a:pt x="38" y="72"/>
                      </a:lnTo>
                      <a:lnTo>
                        <a:pt x="38" y="73"/>
                      </a:lnTo>
                      <a:lnTo>
                        <a:pt x="37" y="75"/>
                      </a:lnTo>
                      <a:lnTo>
                        <a:pt x="37" y="76"/>
                      </a:lnTo>
                      <a:lnTo>
                        <a:pt x="38" y="77"/>
                      </a:lnTo>
                      <a:lnTo>
                        <a:pt x="39" y="80"/>
                      </a:lnTo>
                      <a:lnTo>
                        <a:pt x="38" y="81"/>
                      </a:lnTo>
                      <a:lnTo>
                        <a:pt x="37" y="83"/>
                      </a:lnTo>
                      <a:lnTo>
                        <a:pt x="32" y="81"/>
                      </a:lnTo>
                      <a:lnTo>
                        <a:pt x="30" y="81"/>
                      </a:lnTo>
                      <a:lnTo>
                        <a:pt x="28" y="84"/>
                      </a:lnTo>
                      <a:lnTo>
                        <a:pt x="30" y="85"/>
                      </a:lnTo>
                      <a:lnTo>
                        <a:pt x="30" y="87"/>
                      </a:lnTo>
                      <a:lnTo>
                        <a:pt x="26" y="87"/>
                      </a:lnTo>
                      <a:lnTo>
                        <a:pt x="23" y="87"/>
                      </a:lnTo>
                      <a:lnTo>
                        <a:pt x="20" y="87"/>
                      </a:lnTo>
                      <a:lnTo>
                        <a:pt x="19" y="85"/>
                      </a:lnTo>
                      <a:lnTo>
                        <a:pt x="18" y="84"/>
                      </a:lnTo>
                      <a:lnTo>
                        <a:pt x="19" y="83"/>
                      </a:lnTo>
                      <a:lnTo>
                        <a:pt x="22" y="83"/>
                      </a:lnTo>
                      <a:lnTo>
                        <a:pt x="26" y="81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30" y="80"/>
                      </a:lnTo>
                      <a:lnTo>
                        <a:pt x="28" y="77"/>
                      </a:lnTo>
                      <a:lnTo>
                        <a:pt x="27" y="76"/>
                      </a:lnTo>
                      <a:lnTo>
                        <a:pt x="27" y="75"/>
                      </a:lnTo>
                      <a:lnTo>
                        <a:pt x="26" y="75"/>
                      </a:lnTo>
                      <a:lnTo>
                        <a:pt x="24" y="72"/>
                      </a:lnTo>
                      <a:lnTo>
                        <a:pt x="23" y="69"/>
                      </a:lnTo>
                      <a:lnTo>
                        <a:pt x="22" y="65"/>
                      </a:lnTo>
                      <a:lnTo>
                        <a:pt x="20" y="64"/>
                      </a:lnTo>
                      <a:lnTo>
                        <a:pt x="22" y="62"/>
                      </a:lnTo>
                      <a:lnTo>
                        <a:pt x="22" y="61"/>
                      </a:lnTo>
                      <a:lnTo>
                        <a:pt x="19" y="61"/>
                      </a:lnTo>
                      <a:lnTo>
                        <a:pt x="19" y="61"/>
                      </a:lnTo>
                      <a:lnTo>
                        <a:pt x="19" y="65"/>
                      </a:lnTo>
                      <a:lnTo>
                        <a:pt x="19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4" y="72"/>
                      </a:lnTo>
                      <a:lnTo>
                        <a:pt x="12" y="73"/>
                      </a:lnTo>
                      <a:lnTo>
                        <a:pt x="8" y="75"/>
                      </a:lnTo>
                      <a:lnTo>
                        <a:pt x="7" y="75"/>
                      </a:lnTo>
                      <a:lnTo>
                        <a:pt x="4" y="75"/>
                      </a:lnTo>
                      <a:lnTo>
                        <a:pt x="3" y="73"/>
                      </a:lnTo>
                      <a:lnTo>
                        <a:pt x="1" y="72"/>
                      </a:lnTo>
                      <a:lnTo>
                        <a:pt x="1" y="68"/>
                      </a:lnTo>
                      <a:lnTo>
                        <a:pt x="1" y="66"/>
                      </a:lnTo>
                      <a:lnTo>
                        <a:pt x="0" y="61"/>
                      </a:lnTo>
                      <a:lnTo>
                        <a:pt x="1" y="60"/>
                      </a:lnTo>
                      <a:lnTo>
                        <a:pt x="3" y="58"/>
                      </a:lnTo>
                      <a:lnTo>
                        <a:pt x="7" y="57"/>
                      </a:lnTo>
                      <a:lnTo>
                        <a:pt x="14" y="49"/>
                      </a:lnTo>
                      <a:lnTo>
                        <a:pt x="12" y="46"/>
                      </a:lnTo>
                      <a:lnTo>
                        <a:pt x="16" y="42"/>
                      </a:lnTo>
                      <a:lnTo>
                        <a:pt x="23" y="39"/>
                      </a:lnTo>
                      <a:lnTo>
                        <a:pt x="24" y="38"/>
                      </a:lnTo>
                      <a:lnTo>
                        <a:pt x="28" y="35"/>
                      </a:lnTo>
                      <a:lnTo>
                        <a:pt x="32" y="34"/>
                      </a:lnTo>
                      <a:lnTo>
                        <a:pt x="31" y="33"/>
                      </a:lnTo>
                      <a:lnTo>
                        <a:pt x="35" y="30"/>
                      </a:lnTo>
                      <a:lnTo>
                        <a:pt x="34" y="30"/>
                      </a:lnTo>
                      <a:lnTo>
                        <a:pt x="38" y="29"/>
                      </a:lnTo>
                      <a:lnTo>
                        <a:pt x="45" y="25"/>
                      </a:lnTo>
                      <a:lnTo>
                        <a:pt x="49" y="23"/>
                      </a:lnTo>
                      <a:lnTo>
                        <a:pt x="53" y="22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0" y="18"/>
                      </a:lnTo>
                      <a:lnTo>
                        <a:pt x="54" y="16"/>
                      </a:lnTo>
                      <a:lnTo>
                        <a:pt x="58" y="15"/>
                      </a:lnTo>
                      <a:lnTo>
                        <a:pt x="61" y="12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62" y="3"/>
                      </a:lnTo>
                      <a:lnTo>
                        <a:pt x="68" y="4"/>
                      </a:lnTo>
                      <a:lnTo>
                        <a:pt x="73" y="3"/>
                      </a:lnTo>
                      <a:lnTo>
                        <a:pt x="76" y="3"/>
                      </a:lnTo>
                      <a:lnTo>
                        <a:pt x="81" y="2"/>
                      </a:lnTo>
                      <a:lnTo>
                        <a:pt x="84" y="2"/>
                      </a:lnTo>
                      <a:lnTo>
                        <a:pt x="89" y="2"/>
                      </a:lnTo>
                      <a:lnTo>
                        <a:pt x="96" y="0"/>
                      </a:lnTo>
                      <a:lnTo>
                        <a:pt x="99" y="2"/>
                      </a:lnTo>
                      <a:lnTo>
                        <a:pt x="101" y="3"/>
                      </a:lnTo>
                      <a:lnTo>
                        <a:pt x="105" y="3"/>
                      </a:lnTo>
                      <a:lnTo>
                        <a:pt x="109" y="3"/>
                      </a:lnTo>
                      <a:lnTo>
                        <a:pt x="112" y="4"/>
                      </a:lnTo>
                      <a:lnTo>
                        <a:pt x="116" y="7"/>
                      </a:lnTo>
                      <a:lnTo>
                        <a:pt x="120" y="8"/>
                      </a:lnTo>
                      <a:lnTo>
                        <a:pt x="123" y="7"/>
                      </a:lnTo>
                      <a:lnTo>
                        <a:pt x="128" y="10"/>
                      </a:lnTo>
                      <a:lnTo>
                        <a:pt x="135" y="11"/>
                      </a:lnTo>
                      <a:lnTo>
                        <a:pt x="149" y="18"/>
                      </a:lnTo>
                      <a:lnTo>
                        <a:pt x="151" y="18"/>
                      </a:lnTo>
                      <a:lnTo>
                        <a:pt x="154" y="21"/>
                      </a:lnTo>
                      <a:lnTo>
                        <a:pt x="157" y="21"/>
                      </a:lnTo>
                      <a:lnTo>
                        <a:pt x="161" y="23"/>
                      </a:lnTo>
                      <a:lnTo>
                        <a:pt x="165" y="26"/>
                      </a:lnTo>
                      <a:lnTo>
                        <a:pt x="169" y="27"/>
                      </a:lnTo>
                      <a:lnTo>
                        <a:pt x="169" y="27"/>
                      </a:lnTo>
                      <a:lnTo>
                        <a:pt x="170" y="29"/>
                      </a:lnTo>
                      <a:lnTo>
                        <a:pt x="173" y="30"/>
                      </a:lnTo>
                      <a:lnTo>
                        <a:pt x="177" y="30"/>
                      </a:lnTo>
                      <a:lnTo>
                        <a:pt x="185" y="34"/>
                      </a:lnTo>
                      <a:lnTo>
                        <a:pt x="198" y="37"/>
                      </a:lnTo>
                      <a:lnTo>
                        <a:pt x="204" y="39"/>
                      </a:lnTo>
                      <a:lnTo>
                        <a:pt x="205" y="39"/>
                      </a:lnTo>
                      <a:lnTo>
                        <a:pt x="204" y="41"/>
                      </a:lnTo>
                      <a:lnTo>
                        <a:pt x="201" y="42"/>
                      </a:lnTo>
                      <a:lnTo>
                        <a:pt x="197" y="43"/>
                      </a:lnTo>
                      <a:lnTo>
                        <a:pt x="197" y="45"/>
                      </a:lnTo>
                      <a:lnTo>
                        <a:pt x="196" y="48"/>
                      </a:lnTo>
                      <a:lnTo>
                        <a:pt x="190" y="50"/>
                      </a:lnTo>
                      <a:lnTo>
                        <a:pt x="188" y="53"/>
                      </a:lnTo>
                      <a:lnTo>
                        <a:pt x="185" y="54"/>
                      </a:lnTo>
                      <a:lnTo>
                        <a:pt x="182" y="53"/>
                      </a:lnTo>
                      <a:lnTo>
                        <a:pt x="182" y="54"/>
                      </a:lnTo>
                      <a:lnTo>
                        <a:pt x="181" y="54"/>
                      </a:lnTo>
                      <a:lnTo>
                        <a:pt x="180" y="54"/>
                      </a:lnTo>
                      <a:lnTo>
                        <a:pt x="180" y="53"/>
                      </a:lnTo>
                      <a:lnTo>
                        <a:pt x="174" y="54"/>
                      </a:lnTo>
                      <a:lnTo>
                        <a:pt x="176" y="57"/>
                      </a:lnTo>
                      <a:lnTo>
                        <a:pt x="176" y="57"/>
                      </a:lnTo>
                      <a:lnTo>
                        <a:pt x="171" y="57"/>
                      </a:lnTo>
                      <a:lnTo>
                        <a:pt x="171" y="58"/>
                      </a:lnTo>
                      <a:lnTo>
                        <a:pt x="171" y="60"/>
                      </a:lnTo>
                      <a:lnTo>
                        <a:pt x="169" y="58"/>
                      </a:lnTo>
                      <a:lnTo>
                        <a:pt x="165" y="60"/>
                      </a:lnTo>
                      <a:lnTo>
                        <a:pt x="166" y="61"/>
                      </a:lnTo>
                      <a:lnTo>
                        <a:pt x="165" y="62"/>
                      </a:lnTo>
                      <a:lnTo>
                        <a:pt x="165" y="64"/>
                      </a:lnTo>
                      <a:lnTo>
                        <a:pt x="158" y="69"/>
                      </a:lnTo>
                      <a:lnTo>
                        <a:pt x="158" y="70"/>
                      </a:lnTo>
                      <a:lnTo>
                        <a:pt x="161" y="73"/>
                      </a:lnTo>
                      <a:lnTo>
                        <a:pt x="162" y="77"/>
                      </a:lnTo>
                      <a:lnTo>
                        <a:pt x="165" y="80"/>
                      </a:lnTo>
                      <a:lnTo>
                        <a:pt x="165" y="81"/>
                      </a:lnTo>
                      <a:lnTo>
                        <a:pt x="163" y="81"/>
                      </a:lnTo>
                      <a:lnTo>
                        <a:pt x="163" y="81"/>
                      </a:lnTo>
                      <a:lnTo>
                        <a:pt x="163" y="81"/>
                      </a:lnTo>
                      <a:lnTo>
                        <a:pt x="159" y="81"/>
                      </a:lnTo>
                      <a:lnTo>
                        <a:pt x="159" y="81"/>
                      </a:lnTo>
                      <a:lnTo>
                        <a:pt x="159" y="80"/>
                      </a:lnTo>
                      <a:lnTo>
                        <a:pt x="158" y="79"/>
                      </a:lnTo>
                      <a:lnTo>
                        <a:pt x="155" y="79"/>
                      </a:lnTo>
                      <a:lnTo>
                        <a:pt x="154" y="77"/>
                      </a:lnTo>
                      <a:lnTo>
                        <a:pt x="153" y="77"/>
                      </a:lnTo>
                      <a:lnTo>
                        <a:pt x="150" y="79"/>
                      </a:lnTo>
                      <a:lnTo>
                        <a:pt x="151" y="80"/>
                      </a:lnTo>
                      <a:lnTo>
                        <a:pt x="150" y="81"/>
                      </a:lnTo>
                      <a:lnTo>
                        <a:pt x="149" y="81"/>
                      </a:lnTo>
                      <a:lnTo>
                        <a:pt x="149" y="83"/>
                      </a:lnTo>
                      <a:lnTo>
                        <a:pt x="147" y="83"/>
                      </a:lnTo>
                      <a:lnTo>
                        <a:pt x="146" y="83"/>
                      </a:lnTo>
                      <a:lnTo>
                        <a:pt x="146" y="81"/>
                      </a:lnTo>
                      <a:lnTo>
                        <a:pt x="146" y="81"/>
                      </a:lnTo>
                      <a:lnTo>
                        <a:pt x="144" y="83"/>
                      </a:lnTo>
                      <a:lnTo>
                        <a:pt x="143" y="83"/>
                      </a:lnTo>
                      <a:lnTo>
                        <a:pt x="142" y="81"/>
                      </a:lnTo>
                      <a:lnTo>
                        <a:pt x="142" y="79"/>
                      </a:lnTo>
                      <a:lnTo>
                        <a:pt x="144" y="73"/>
                      </a:lnTo>
                      <a:lnTo>
                        <a:pt x="143" y="72"/>
                      </a:lnTo>
                      <a:lnTo>
                        <a:pt x="142" y="70"/>
                      </a:lnTo>
                      <a:lnTo>
                        <a:pt x="143" y="69"/>
                      </a:lnTo>
                      <a:lnTo>
                        <a:pt x="142" y="68"/>
                      </a:lnTo>
                      <a:lnTo>
                        <a:pt x="140" y="68"/>
                      </a:lnTo>
                      <a:lnTo>
                        <a:pt x="139" y="69"/>
                      </a:lnTo>
                      <a:lnTo>
                        <a:pt x="136" y="70"/>
                      </a:lnTo>
                      <a:lnTo>
                        <a:pt x="136" y="69"/>
                      </a:lnTo>
                      <a:lnTo>
                        <a:pt x="135" y="69"/>
                      </a:lnTo>
                      <a:lnTo>
                        <a:pt x="134" y="69"/>
                      </a:lnTo>
                      <a:lnTo>
                        <a:pt x="132" y="68"/>
                      </a:lnTo>
                      <a:lnTo>
                        <a:pt x="130" y="68"/>
                      </a:lnTo>
                      <a:lnTo>
                        <a:pt x="128" y="66"/>
                      </a:lnTo>
                      <a:lnTo>
                        <a:pt x="127" y="65"/>
                      </a:lnTo>
                      <a:lnTo>
                        <a:pt x="128" y="64"/>
                      </a:lnTo>
                      <a:lnTo>
                        <a:pt x="128" y="64"/>
                      </a:lnTo>
                      <a:lnTo>
                        <a:pt x="127" y="62"/>
                      </a:lnTo>
                      <a:lnTo>
                        <a:pt x="123" y="57"/>
                      </a:lnTo>
                      <a:lnTo>
                        <a:pt x="122" y="56"/>
                      </a:lnTo>
                      <a:lnTo>
                        <a:pt x="119" y="54"/>
                      </a:lnTo>
                      <a:lnTo>
                        <a:pt x="116" y="50"/>
                      </a:lnTo>
                      <a:lnTo>
                        <a:pt x="115" y="50"/>
                      </a:lnTo>
                      <a:lnTo>
                        <a:pt x="113" y="50"/>
                      </a:lnTo>
                      <a:lnTo>
                        <a:pt x="113" y="50"/>
                      </a:lnTo>
                      <a:lnTo>
                        <a:pt x="112" y="52"/>
                      </a:lnTo>
                      <a:lnTo>
                        <a:pt x="111" y="52"/>
                      </a:lnTo>
                      <a:lnTo>
                        <a:pt x="109" y="50"/>
                      </a:lnTo>
                      <a:lnTo>
                        <a:pt x="105" y="43"/>
                      </a:lnTo>
                      <a:lnTo>
                        <a:pt x="104" y="37"/>
                      </a:lnTo>
                      <a:lnTo>
                        <a:pt x="105" y="34"/>
                      </a:lnTo>
                      <a:lnTo>
                        <a:pt x="105" y="33"/>
                      </a:lnTo>
                      <a:lnTo>
                        <a:pt x="104" y="31"/>
                      </a:lnTo>
                      <a:lnTo>
                        <a:pt x="105" y="30"/>
                      </a:lnTo>
                      <a:lnTo>
                        <a:pt x="105" y="29"/>
                      </a:lnTo>
                      <a:lnTo>
                        <a:pt x="105" y="27"/>
                      </a:lnTo>
                      <a:lnTo>
                        <a:pt x="107" y="27"/>
                      </a:lnTo>
                      <a:lnTo>
                        <a:pt x="107" y="26"/>
                      </a:lnTo>
                      <a:lnTo>
                        <a:pt x="105" y="25"/>
                      </a:lnTo>
                      <a:lnTo>
                        <a:pt x="107" y="23"/>
                      </a:lnTo>
                      <a:lnTo>
                        <a:pt x="105" y="22"/>
                      </a:lnTo>
                      <a:lnTo>
                        <a:pt x="103" y="18"/>
                      </a:lnTo>
                      <a:lnTo>
                        <a:pt x="96" y="15"/>
                      </a:lnTo>
                      <a:lnTo>
                        <a:pt x="93" y="15"/>
                      </a:lnTo>
                      <a:lnTo>
                        <a:pt x="93" y="16"/>
                      </a:lnTo>
                      <a:lnTo>
                        <a:pt x="93" y="19"/>
                      </a:lnTo>
                      <a:lnTo>
                        <a:pt x="92" y="19"/>
                      </a:lnTo>
                      <a:lnTo>
                        <a:pt x="92" y="18"/>
                      </a:lnTo>
                      <a:lnTo>
                        <a:pt x="91" y="18"/>
                      </a:lnTo>
                      <a:lnTo>
                        <a:pt x="88" y="16"/>
                      </a:lnTo>
                      <a:lnTo>
                        <a:pt x="86" y="16"/>
                      </a:lnTo>
                      <a:lnTo>
                        <a:pt x="85" y="16"/>
                      </a:lnTo>
                      <a:lnTo>
                        <a:pt x="84" y="18"/>
                      </a:lnTo>
                      <a:lnTo>
                        <a:pt x="81" y="1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8" name="Freeform 62"/>
                <p:cNvSpPr>
                  <a:spLocks/>
                </p:cNvSpPr>
                <p:nvPr/>
              </p:nvSpPr>
              <p:spPr bwMode="auto">
                <a:xfrm>
                  <a:off x="1858" y="1764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0 h 9"/>
                    <a:gd name="T6" fmla="*/ 1 w 5"/>
                    <a:gd name="T7" fmla="*/ 0 h 9"/>
                    <a:gd name="T8" fmla="*/ 1 w 5"/>
                    <a:gd name="T9" fmla="*/ 0 h 9"/>
                    <a:gd name="T10" fmla="*/ 3 w 5"/>
                    <a:gd name="T11" fmla="*/ 1 h 9"/>
                    <a:gd name="T12" fmla="*/ 3 w 5"/>
                    <a:gd name="T13" fmla="*/ 3 h 9"/>
                    <a:gd name="T14" fmla="*/ 3 w 5"/>
                    <a:gd name="T15" fmla="*/ 4 h 9"/>
                    <a:gd name="T16" fmla="*/ 4 w 5"/>
                    <a:gd name="T17" fmla="*/ 7 h 9"/>
                    <a:gd name="T18" fmla="*/ 4 w 5"/>
                    <a:gd name="T19" fmla="*/ 8 h 9"/>
                    <a:gd name="T20" fmla="*/ 5 w 5"/>
                    <a:gd name="T21" fmla="*/ 8 h 9"/>
                    <a:gd name="T22" fmla="*/ 4 w 5"/>
                    <a:gd name="T23" fmla="*/ 9 h 9"/>
                    <a:gd name="T24" fmla="*/ 3 w 5"/>
                    <a:gd name="T25" fmla="*/ 8 h 9"/>
                    <a:gd name="T26" fmla="*/ 1 w 5"/>
                    <a:gd name="T27" fmla="*/ 5 h 9"/>
                    <a:gd name="T28" fmla="*/ 1 w 5"/>
                    <a:gd name="T29" fmla="*/ 4 h 9"/>
                    <a:gd name="T30" fmla="*/ 0 w 5"/>
                    <a:gd name="T31" fmla="*/ 3 h 9"/>
                    <a:gd name="T32" fmla="*/ 0 w 5"/>
                    <a:gd name="T3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3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89" name="Freeform 63"/>
                <p:cNvSpPr>
                  <a:spLocks/>
                </p:cNvSpPr>
                <p:nvPr/>
              </p:nvSpPr>
              <p:spPr bwMode="auto">
                <a:xfrm>
                  <a:off x="1527" y="1775"/>
                  <a:ext cx="52" cy="23"/>
                </a:xfrm>
                <a:custGeom>
                  <a:avLst/>
                  <a:gdLst>
                    <a:gd name="T0" fmla="*/ 21 w 52"/>
                    <a:gd name="T1" fmla="*/ 4 h 23"/>
                    <a:gd name="T2" fmla="*/ 21 w 52"/>
                    <a:gd name="T3" fmla="*/ 4 h 23"/>
                    <a:gd name="T4" fmla="*/ 21 w 52"/>
                    <a:gd name="T5" fmla="*/ 5 h 23"/>
                    <a:gd name="T6" fmla="*/ 22 w 52"/>
                    <a:gd name="T7" fmla="*/ 8 h 23"/>
                    <a:gd name="T8" fmla="*/ 25 w 52"/>
                    <a:gd name="T9" fmla="*/ 8 h 23"/>
                    <a:gd name="T10" fmla="*/ 27 w 52"/>
                    <a:gd name="T11" fmla="*/ 8 h 23"/>
                    <a:gd name="T12" fmla="*/ 38 w 52"/>
                    <a:gd name="T13" fmla="*/ 11 h 23"/>
                    <a:gd name="T14" fmla="*/ 39 w 52"/>
                    <a:gd name="T15" fmla="*/ 12 h 23"/>
                    <a:gd name="T16" fmla="*/ 39 w 52"/>
                    <a:gd name="T17" fmla="*/ 9 h 23"/>
                    <a:gd name="T18" fmla="*/ 38 w 52"/>
                    <a:gd name="T19" fmla="*/ 9 h 23"/>
                    <a:gd name="T20" fmla="*/ 43 w 52"/>
                    <a:gd name="T21" fmla="*/ 7 h 23"/>
                    <a:gd name="T22" fmla="*/ 45 w 52"/>
                    <a:gd name="T23" fmla="*/ 7 h 23"/>
                    <a:gd name="T24" fmla="*/ 45 w 52"/>
                    <a:gd name="T25" fmla="*/ 8 h 23"/>
                    <a:gd name="T26" fmla="*/ 49 w 52"/>
                    <a:gd name="T27" fmla="*/ 11 h 23"/>
                    <a:gd name="T28" fmla="*/ 52 w 52"/>
                    <a:gd name="T29" fmla="*/ 11 h 23"/>
                    <a:gd name="T30" fmla="*/ 50 w 52"/>
                    <a:gd name="T31" fmla="*/ 12 h 23"/>
                    <a:gd name="T32" fmla="*/ 49 w 52"/>
                    <a:gd name="T33" fmla="*/ 12 h 23"/>
                    <a:gd name="T34" fmla="*/ 48 w 52"/>
                    <a:gd name="T35" fmla="*/ 13 h 23"/>
                    <a:gd name="T36" fmla="*/ 50 w 52"/>
                    <a:gd name="T37" fmla="*/ 16 h 23"/>
                    <a:gd name="T38" fmla="*/ 50 w 52"/>
                    <a:gd name="T39" fmla="*/ 19 h 23"/>
                    <a:gd name="T40" fmla="*/ 48 w 52"/>
                    <a:gd name="T41" fmla="*/ 19 h 23"/>
                    <a:gd name="T42" fmla="*/ 46 w 52"/>
                    <a:gd name="T43" fmla="*/ 17 h 23"/>
                    <a:gd name="T44" fmla="*/ 46 w 52"/>
                    <a:gd name="T45" fmla="*/ 15 h 23"/>
                    <a:gd name="T46" fmla="*/ 41 w 52"/>
                    <a:gd name="T47" fmla="*/ 13 h 23"/>
                    <a:gd name="T48" fmla="*/ 26 w 52"/>
                    <a:gd name="T49" fmla="*/ 11 h 23"/>
                    <a:gd name="T50" fmla="*/ 23 w 52"/>
                    <a:gd name="T51" fmla="*/ 11 h 23"/>
                    <a:gd name="T52" fmla="*/ 23 w 52"/>
                    <a:gd name="T53" fmla="*/ 11 h 23"/>
                    <a:gd name="T54" fmla="*/ 25 w 52"/>
                    <a:gd name="T55" fmla="*/ 12 h 23"/>
                    <a:gd name="T56" fmla="*/ 27 w 52"/>
                    <a:gd name="T57" fmla="*/ 12 h 23"/>
                    <a:gd name="T58" fmla="*/ 29 w 52"/>
                    <a:gd name="T59" fmla="*/ 13 h 23"/>
                    <a:gd name="T60" fmla="*/ 31 w 52"/>
                    <a:gd name="T61" fmla="*/ 13 h 23"/>
                    <a:gd name="T62" fmla="*/ 34 w 52"/>
                    <a:gd name="T63" fmla="*/ 15 h 23"/>
                    <a:gd name="T64" fmla="*/ 35 w 52"/>
                    <a:gd name="T65" fmla="*/ 16 h 23"/>
                    <a:gd name="T66" fmla="*/ 37 w 52"/>
                    <a:gd name="T67" fmla="*/ 16 h 23"/>
                    <a:gd name="T68" fmla="*/ 38 w 52"/>
                    <a:gd name="T69" fmla="*/ 16 h 23"/>
                    <a:gd name="T70" fmla="*/ 39 w 52"/>
                    <a:gd name="T71" fmla="*/ 17 h 23"/>
                    <a:gd name="T72" fmla="*/ 41 w 52"/>
                    <a:gd name="T73" fmla="*/ 19 h 23"/>
                    <a:gd name="T74" fmla="*/ 39 w 52"/>
                    <a:gd name="T75" fmla="*/ 21 h 23"/>
                    <a:gd name="T76" fmla="*/ 37 w 52"/>
                    <a:gd name="T77" fmla="*/ 23 h 23"/>
                    <a:gd name="T78" fmla="*/ 35 w 52"/>
                    <a:gd name="T79" fmla="*/ 23 h 23"/>
                    <a:gd name="T80" fmla="*/ 34 w 52"/>
                    <a:gd name="T81" fmla="*/ 21 h 23"/>
                    <a:gd name="T82" fmla="*/ 29 w 52"/>
                    <a:gd name="T83" fmla="*/ 20 h 23"/>
                    <a:gd name="T84" fmla="*/ 22 w 52"/>
                    <a:gd name="T85" fmla="*/ 17 h 23"/>
                    <a:gd name="T86" fmla="*/ 15 w 52"/>
                    <a:gd name="T87" fmla="*/ 16 h 23"/>
                    <a:gd name="T88" fmla="*/ 12 w 52"/>
                    <a:gd name="T89" fmla="*/ 15 h 23"/>
                    <a:gd name="T90" fmla="*/ 11 w 52"/>
                    <a:gd name="T91" fmla="*/ 11 h 23"/>
                    <a:gd name="T92" fmla="*/ 10 w 52"/>
                    <a:gd name="T93" fmla="*/ 11 h 23"/>
                    <a:gd name="T94" fmla="*/ 7 w 52"/>
                    <a:gd name="T95" fmla="*/ 11 h 23"/>
                    <a:gd name="T96" fmla="*/ 4 w 52"/>
                    <a:gd name="T97" fmla="*/ 9 h 23"/>
                    <a:gd name="T98" fmla="*/ 4 w 52"/>
                    <a:gd name="T99" fmla="*/ 7 h 23"/>
                    <a:gd name="T100" fmla="*/ 0 w 52"/>
                    <a:gd name="T101" fmla="*/ 4 h 23"/>
                    <a:gd name="T102" fmla="*/ 0 w 52"/>
                    <a:gd name="T103" fmla="*/ 3 h 23"/>
                    <a:gd name="T104" fmla="*/ 0 w 52"/>
                    <a:gd name="T105" fmla="*/ 1 h 23"/>
                    <a:gd name="T106" fmla="*/ 4 w 52"/>
                    <a:gd name="T107" fmla="*/ 0 h 23"/>
                    <a:gd name="T108" fmla="*/ 8 w 52"/>
                    <a:gd name="T109" fmla="*/ 0 h 23"/>
                    <a:gd name="T110" fmla="*/ 12 w 52"/>
                    <a:gd name="T111" fmla="*/ 1 h 23"/>
                    <a:gd name="T112" fmla="*/ 17 w 52"/>
                    <a:gd name="T113" fmla="*/ 0 h 23"/>
                    <a:gd name="T114" fmla="*/ 21 w 52"/>
                    <a:gd name="T115" fmla="*/ 1 h 23"/>
                    <a:gd name="T116" fmla="*/ 22 w 52"/>
                    <a:gd name="T117" fmla="*/ 3 h 23"/>
                    <a:gd name="T118" fmla="*/ 23 w 52"/>
                    <a:gd name="T119" fmla="*/ 4 h 23"/>
                    <a:gd name="T120" fmla="*/ 21 w 52"/>
                    <a:gd name="T121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2" h="23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1" y="5"/>
                      </a:lnTo>
                      <a:lnTo>
                        <a:pt x="22" y="8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38" y="11"/>
                      </a:lnTo>
                      <a:lnTo>
                        <a:pt x="39" y="12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43" y="7"/>
                      </a:lnTo>
                      <a:lnTo>
                        <a:pt x="45" y="7"/>
                      </a:lnTo>
                      <a:lnTo>
                        <a:pt x="45" y="8"/>
                      </a:lnTo>
                      <a:lnTo>
                        <a:pt x="49" y="11"/>
                      </a:lnTo>
                      <a:lnTo>
                        <a:pt x="52" y="11"/>
                      </a:lnTo>
                      <a:lnTo>
                        <a:pt x="50" y="12"/>
                      </a:lnTo>
                      <a:lnTo>
                        <a:pt x="49" y="12"/>
                      </a:lnTo>
                      <a:lnTo>
                        <a:pt x="48" y="13"/>
                      </a:lnTo>
                      <a:lnTo>
                        <a:pt x="50" y="16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17"/>
                      </a:lnTo>
                      <a:lnTo>
                        <a:pt x="46" y="15"/>
                      </a:lnTo>
                      <a:lnTo>
                        <a:pt x="41" y="13"/>
                      </a:lnTo>
                      <a:lnTo>
                        <a:pt x="26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4" y="15"/>
                      </a:lnTo>
                      <a:lnTo>
                        <a:pt x="35" y="16"/>
                      </a:lnTo>
                      <a:lnTo>
                        <a:pt x="37" y="16"/>
                      </a:lnTo>
                      <a:lnTo>
                        <a:pt x="38" y="16"/>
                      </a:lnTo>
                      <a:lnTo>
                        <a:pt x="39" y="17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7" y="23"/>
                      </a:lnTo>
                      <a:lnTo>
                        <a:pt x="35" y="23"/>
                      </a:lnTo>
                      <a:lnTo>
                        <a:pt x="34" y="21"/>
                      </a:lnTo>
                      <a:lnTo>
                        <a:pt x="29" y="20"/>
                      </a:lnTo>
                      <a:lnTo>
                        <a:pt x="22" y="17"/>
                      </a:lnTo>
                      <a:lnTo>
                        <a:pt x="15" y="16"/>
                      </a:lnTo>
                      <a:lnTo>
                        <a:pt x="12" y="15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1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0" name="Freeform 64"/>
                <p:cNvSpPr>
                  <a:spLocks/>
                </p:cNvSpPr>
                <p:nvPr/>
              </p:nvSpPr>
              <p:spPr bwMode="auto">
                <a:xfrm>
                  <a:off x="1579" y="1788"/>
                  <a:ext cx="21" cy="10"/>
                </a:xfrm>
                <a:custGeom>
                  <a:avLst/>
                  <a:gdLst>
                    <a:gd name="T0" fmla="*/ 12 w 21"/>
                    <a:gd name="T1" fmla="*/ 3 h 10"/>
                    <a:gd name="T2" fmla="*/ 12 w 21"/>
                    <a:gd name="T3" fmla="*/ 4 h 10"/>
                    <a:gd name="T4" fmla="*/ 13 w 21"/>
                    <a:gd name="T5" fmla="*/ 6 h 10"/>
                    <a:gd name="T6" fmla="*/ 16 w 21"/>
                    <a:gd name="T7" fmla="*/ 6 h 10"/>
                    <a:gd name="T8" fmla="*/ 17 w 21"/>
                    <a:gd name="T9" fmla="*/ 7 h 10"/>
                    <a:gd name="T10" fmla="*/ 20 w 21"/>
                    <a:gd name="T11" fmla="*/ 8 h 10"/>
                    <a:gd name="T12" fmla="*/ 21 w 21"/>
                    <a:gd name="T13" fmla="*/ 10 h 10"/>
                    <a:gd name="T14" fmla="*/ 20 w 21"/>
                    <a:gd name="T15" fmla="*/ 10 h 10"/>
                    <a:gd name="T16" fmla="*/ 17 w 21"/>
                    <a:gd name="T17" fmla="*/ 8 h 10"/>
                    <a:gd name="T18" fmla="*/ 13 w 21"/>
                    <a:gd name="T19" fmla="*/ 7 h 10"/>
                    <a:gd name="T20" fmla="*/ 9 w 21"/>
                    <a:gd name="T21" fmla="*/ 6 h 10"/>
                    <a:gd name="T22" fmla="*/ 5 w 21"/>
                    <a:gd name="T23" fmla="*/ 4 h 10"/>
                    <a:gd name="T24" fmla="*/ 1 w 21"/>
                    <a:gd name="T25" fmla="*/ 3 h 10"/>
                    <a:gd name="T26" fmla="*/ 1 w 21"/>
                    <a:gd name="T27" fmla="*/ 2 h 10"/>
                    <a:gd name="T28" fmla="*/ 0 w 21"/>
                    <a:gd name="T29" fmla="*/ 2 h 10"/>
                    <a:gd name="T30" fmla="*/ 1 w 21"/>
                    <a:gd name="T31" fmla="*/ 0 h 10"/>
                    <a:gd name="T32" fmla="*/ 4 w 21"/>
                    <a:gd name="T33" fmla="*/ 0 h 10"/>
                    <a:gd name="T34" fmla="*/ 6 w 21"/>
                    <a:gd name="T35" fmla="*/ 0 h 10"/>
                    <a:gd name="T36" fmla="*/ 8 w 21"/>
                    <a:gd name="T37" fmla="*/ 2 h 10"/>
                    <a:gd name="T38" fmla="*/ 12 w 21"/>
                    <a:gd name="T3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0">
                      <a:moveTo>
                        <a:pt x="12" y="3"/>
                      </a:moveTo>
                      <a:lnTo>
                        <a:pt x="12" y="4"/>
                      </a:lnTo>
                      <a:lnTo>
                        <a:pt x="13" y="6"/>
                      </a:lnTo>
                      <a:lnTo>
                        <a:pt x="16" y="6"/>
                      </a:lnTo>
                      <a:lnTo>
                        <a:pt x="17" y="7"/>
                      </a:lnTo>
                      <a:lnTo>
                        <a:pt x="20" y="8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9" y="6"/>
                      </a:lnTo>
                      <a:lnTo>
                        <a:pt x="5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1" name="Freeform 65"/>
                <p:cNvSpPr>
                  <a:spLocks/>
                </p:cNvSpPr>
                <p:nvPr/>
              </p:nvSpPr>
              <p:spPr bwMode="auto">
                <a:xfrm>
                  <a:off x="1984" y="1798"/>
                  <a:ext cx="10" cy="11"/>
                </a:xfrm>
                <a:custGeom>
                  <a:avLst/>
                  <a:gdLst>
                    <a:gd name="T0" fmla="*/ 8 w 10"/>
                    <a:gd name="T1" fmla="*/ 4 h 11"/>
                    <a:gd name="T2" fmla="*/ 8 w 10"/>
                    <a:gd name="T3" fmla="*/ 7 h 11"/>
                    <a:gd name="T4" fmla="*/ 9 w 10"/>
                    <a:gd name="T5" fmla="*/ 8 h 11"/>
                    <a:gd name="T6" fmla="*/ 10 w 10"/>
                    <a:gd name="T7" fmla="*/ 9 h 11"/>
                    <a:gd name="T8" fmla="*/ 10 w 10"/>
                    <a:gd name="T9" fmla="*/ 9 h 11"/>
                    <a:gd name="T10" fmla="*/ 8 w 10"/>
                    <a:gd name="T11" fmla="*/ 11 h 11"/>
                    <a:gd name="T12" fmla="*/ 6 w 10"/>
                    <a:gd name="T13" fmla="*/ 9 h 11"/>
                    <a:gd name="T14" fmla="*/ 6 w 10"/>
                    <a:gd name="T15" fmla="*/ 8 h 11"/>
                    <a:gd name="T16" fmla="*/ 6 w 10"/>
                    <a:gd name="T17" fmla="*/ 7 h 11"/>
                    <a:gd name="T18" fmla="*/ 4 w 10"/>
                    <a:gd name="T19" fmla="*/ 7 h 11"/>
                    <a:gd name="T20" fmla="*/ 2 w 10"/>
                    <a:gd name="T21" fmla="*/ 7 h 11"/>
                    <a:gd name="T22" fmla="*/ 0 w 10"/>
                    <a:gd name="T23" fmla="*/ 7 h 11"/>
                    <a:gd name="T24" fmla="*/ 1 w 10"/>
                    <a:gd name="T25" fmla="*/ 5 h 11"/>
                    <a:gd name="T26" fmla="*/ 2 w 10"/>
                    <a:gd name="T27" fmla="*/ 5 h 11"/>
                    <a:gd name="T28" fmla="*/ 4 w 10"/>
                    <a:gd name="T29" fmla="*/ 4 h 11"/>
                    <a:gd name="T30" fmla="*/ 4 w 10"/>
                    <a:gd name="T31" fmla="*/ 2 h 11"/>
                    <a:gd name="T32" fmla="*/ 4 w 10"/>
                    <a:gd name="T33" fmla="*/ 1 h 11"/>
                    <a:gd name="T34" fmla="*/ 4 w 10"/>
                    <a:gd name="T35" fmla="*/ 0 h 11"/>
                    <a:gd name="T36" fmla="*/ 4 w 10"/>
                    <a:gd name="T37" fmla="*/ 0 h 11"/>
                    <a:gd name="T38" fmla="*/ 5 w 10"/>
                    <a:gd name="T39" fmla="*/ 0 h 11"/>
                    <a:gd name="T40" fmla="*/ 5 w 10"/>
                    <a:gd name="T41" fmla="*/ 1 h 11"/>
                    <a:gd name="T42" fmla="*/ 8 w 10"/>
                    <a:gd name="T43" fmla="*/ 2 h 11"/>
                    <a:gd name="T44" fmla="*/ 8 w 10"/>
                    <a:gd name="T4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" h="11">
                      <a:moveTo>
                        <a:pt x="8" y="4"/>
                      </a:move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8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2" name="Freeform 66"/>
                <p:cNvSpPr>
                  <a:spLocks/>
                </p:cNvSpPr>
                <p:nvPr/>
              </p:nvSpPr>
              <p:spPr bwMode="auto">
                <a:xfrm>
                  <a:off x="1577" y="1803"/>
                  <a:ext cx="42" cy="12"/>
                </a:xfrm>
                <a:custGeom>
                  <a:avLst/>
                  <a:gdLst>
                    <a:gd name="T0" fmla="*/ 19 w 42"/>
                    <a:gd name="T1" fmla="*/ 4 h 12"/>
                    <a:gd name="T2" fmla="*/ 26 w 42"/>
                    <a:gd name="T3" fmla="*/ 4 h 12"/>
                    <a:gd name="T4" fmla="*/ 31 w 42"/>
                    <a:gd name="T5" fmla="*/ 6 h 12"/>
                    <a:gd name="T6" fmla="*/ 34 w 42"/>
                    <a:gd name="T7" fmla="*/ 7 h 12"/>
                    <a:gd name="T8" fmla="*/ 35 w 42"/>
                    <a:gd name="T9" fmla="*/ 10 h 12"/>
                    <a:gd name="T10" fmla="*/ 38 w 42"/>
                    <a:gd name="T11" fmla="*/ 10 h 12"/>
                    <a:gd name="T12" fmla="*/ 39 w 42"/>
                    <a:gd name="T13" fmla="*/ 11 h 12"/>
                    <a:gd name="T14" fmla="*/ 42 w 42"/>
                    <a:gd name="T15" fmla="*/ 11 h 12"/>
                    <a:gd name="T16" fmla="*/ 41 w 42"/>
                    <a:gd name="T17" fmla="*/ 12 h 12"/>
                    <a:gd name="T18" fmla="*/ 37 w 42"/>
                    <a:gd name="T19" fmla="*/ 12 h 12"/>
                    <a:gd name="T20" fmla="*/ 29 w 42"/>
                    <a:gd name="T21" fmla="*/ 11 h 12"/>
                    <a:gd name="T22" fmla="*/ 16 w 42"/>
                    <a:gd name="T23" fmla="*/ 7 h 12"/>
                    <a:gd name="T24" fmla="*/ 7 w 42"/>
                    <a:gd name="T25" fmla="*/ 4 h 12"/>
                    <a:gd name="T26" fmla="*/ 3 w 42"/>
                    <a:gd name="T27" fmla="*/ 3 h 12"/>
                    <a:gd name="T28" fmla="*/ 0 w 42"/>
                    <a:gd name="T29" fmla="*/ 2 h 12"/>
                    <a:gd name="T30" fmla="*/ 3 w 42"/>
                    <a:gd name="T31" fmla="*/ 0 h 12"/>
                    <a:gd name="T32" fmla="*/ 6 w 42"/>
                    <a:gd name="T33" fmla="*/ 0 h 12"/>
                    <a:gd name="T34" fmla="*/ 8 w 42"/>
                    <a:gd name="T35" fmla="*/ 0 h 12"/>
                    <a:gd name="T36" fmla="*/ 10 w 42"/>
                    <a:gd name="T37" fmla="*/ 2 h 12"/>
                    <a:gd name="T38" fmla="*/ 15 w 42"/>
                    <a:gd name="T39" fmla="*/ 4 h 12"/>
                    <a:gd name="T40" fmla="*/ 19 w 42"/>
                    <a:gd name="T41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" h="12">
                      <a:moveTo>
                        <a:pt x="19" y="4"/>
                      </a:moveTo>
                      <a:lnTo>
                        <a:pt x="26" y="4"/>
                      </a:lnTo>
                      <a:lnTo>
                        <a:pt x="31" y="6"/>
                      </a:lnTo>
                      <a:lnTo>
                        <a:pt x="34" y="7"/>
                      </a:lnTo>
                      <a:lnTo>
                        <a:pt x="35" y="10"/>
                      </a:lnTo>
                      <a:lnTo>
                        <a:pt x="38" y="10"/>
                      </a:lnTo>
                      <a:lnTo>
                        <a:pt x="39" y="11"/>
                      </a:lnTo>
                      <a:lnTo>
                        <a:pt x="42" y="11"/>
                      </a:lnTo>
                      <a:lnTo>
                        <a:pt x="41" y="12"/>
                      </a:lnTo>
                      <a:lnTo>
                        <a:pt x="37" y="12"/>
                      </a:lnTo>
                      <a:lnTo>
                        <a:pt x="29" y="11"/>
                      </a:lnTo>
                      <a:lnTo>
                        <a:pt x="16" y="7"/>
                      </a:lnTo>
                      <a:lnTo>
                        <a:pt x="7" y="4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5" y="4"/>
                      </a:lnTo>
                      <a:lnTo>
                        <a:pt x="19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3" name="Freeform 67"/>
                <p:cNvSpPr>
                  <a:spLocks/>
                </p:cNvSpPr>
                <p:nvPr/>
              </p:nvSpPr>
              <p:spPr bwMode="auto">
                <a:xfrm>
                  <a:off x="1908" y="1819"/>
                  <a:ext cx="30" cy="15"/>
                </a:xfrm>
                <a:custGeom>
                  <a:avLst/>
                  <a:gdLst>
                    <a:gd name="T0" fmla="*/ 17 w 30"/>
                    <a:gd name="T1" fmla="*/ 0 h 15"/>
                    <a:gd name="T2" fmla="*/ 20 w 30"/>
                    <a:gd name="T3" fmla="*/ 0 h 15"/>
                    <a:gd name="T4" fmla="*/ 20 w 30"/>
                    <a:gd name="T5" fmla="*/ 3 h 15"/>
                    <a:gd name="T6" fmla="*/ 22 w 30"/>
                    <a:gd name="T7" fmla="*/ 3 h 15"/>
                    <a:gd name="T8" fmla="*/ 24 w 30"/>
                    <a:gd name="T9" fmla="*/ 4 h 15"/>
                    <a:gd name="T10" fmla="*/ 27 w 30"/>
                    <a:gd name="T11" fmla="*/ 6 h 15"/>
                    <a:gd name="T12" fmla="*/ 27 w 30"/>
                    <a:gd name="T13" fmla="*/ 7 h 15"/>
                    <a:gd name="T14" fmla="*/ 27 w 30"/>
                    <a:gd name="T15" fmla="*/ 8 h 15"/>
                    <a:gd name="T16" fmla="*/ 27 w 30"/>
                    <a:gd name="T17" fmla="*/ 10 h 15"/>
                    <a:gd name="T18" fmla="*/ 27 w 30"/>
                    <a:gd name="T19" fmla="*/ 11 h 15"/>
                    <a:gd name="T20" fmla="*/ 28 w 30"/>
                    <a:gd name="T21" fmla="*/ 11 h 15"/>
                    <a:gd name="T22" fmla="*/ 30 w 30"/>
                    <a:gd name="T23" fmla="*/ 13 h 15"/>
                    <a:gd name="T24" fmla="*/ 30 w 30"/>
                    <a:gd name="T25" fmla="*/ 14 h 15"/>
                    <a:gd name="T26" fmla="*/ 28 w 30"/>
                    <a:gd name="T27" fmla="*/ 15 h 15"/>
                    <a:gd name="T28" fmla="*/ 24 w 30"/>
                    <a:gd name="T29" fmla="*/ 15 h 15"/>
                    <a:gd name="T30" fmla="*/ 22 w 30"/>
                    <a:gd name="T31" fmla="*/ 14 h 15"/>
                    <a:gd name="T32" fmla="*/ 17 w 30"/>
                    <a:gd name="T33" fmla="*/ 13 h 15"/>
                    <a:gd name="T34" fmla="*/ 12 w 30"/>
                    <a:gd name="T35" fmla="*/ 13 h 15"/>
                    <a:gd name="T36" fmla="*/ 8 w 30"/>
                    <a:gd name="T37" fmla="*/ 10 h 15"/>
                    <a:gd name="T38" fmla="*/ 5 w 30"/>
                    <a:gd name="T39" fmla="*/ 10 h 15"/>
                    <a:gd name="T40" fmla="*/ 4 w 30"/>
                    <a:gd name="T41" fmla="*/ 8 h 15"/>
                    <a:gd name="T42" fmla="*/ 4 w 30"/>
                    <a:gd name="T43" fmla="*/ 8 h 15"/>
                    <a:gd name="T44" fmla="*/ 3 w 30"/>
                    <a:gd name="T45" fmla="*/ 8 h 15"/>
                    <a:gd name="T46" fmla="*/ 1 w 30"/>
                    <a:gd name="T47" fmla="*/ 8 h 15"/>
                    <a:gd name="T48" fmla="*/ 0 w 30"/>
                    <a:gd name="T49" fmla="*/ 6 h 15"/>
                    <a:gd name="T50" fmla="*/ 0 w 30"/>
                    <a:gd name="T51" fmla="*/ 4 h 15"/>
                    <a:gd name="T52" fmla="*/ 1 w 30"/>
                    <a:gd name="T53" fmla="*/ 4 h 15"/>
                    <a:gd name="T54" fmla="*/ 4 w 30"/>
                    <a:gd name="T55" fmla="*/ 4 h 15"/>
                    <a:gd name="T56" fmla="*/ 8 w 30"/>
                    <a:gd name="T57" fmla="*/ 2 h 15"/>
                    <a:gd name="T58" fmla="*/ 9 w 30"/>
                    <a:gd name="T59" fmla="*/ 2 h 15"/>
                    <a:gd name="T60" fmla="*/ 11 w 30"/>
                    <a:gd name="T61" fmla="*/ 2 h 15"/>
                    <a:gd name="T62" fmla="*/ 13 w 30"/>
                    <a:gd name="T63" fmla="*/ 0 h 15"/>
                    <a:gd name="T64" fmla="*/ 17 w 30"/>
                    <a:gd name="T6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" h="15">
                      <a:moveTo>
                        <a:pt x="17" y="0"/>
                      </a:moveTo>
                      <a:lnTo>
                        <a:pt x="20" y="0"/>
                      </a:lnTo>
                      <a:lnTo>
                        <a:pt x="20" y="3"/>
                      </a:lnTo>
                      <a:lnTo>
                        <a:pt x="22" y="3"/>
                      </a:lnTo>
                      <a:lnTo>
                        <a:pt x="24" y="4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28" y="15"/>
                      </a:lnTo>
                      <a:lnTo>
                        <a:pt x="24" y="15"/>
                      </a:lnTo>
                      <a:lnTo>
                        <a:pt x="22" y="14"/>
                      </a:lnTo>
                      <a:lnTo>
                        <a:pt x="17" y="13"/>
                      </a:lnTo>
                      <a:lnTo>
                        <a:pt x="12" y="13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4" name="Freeform 68"/>
                <p:cNvSpPr>
                  <a:spLocks/>
                </p:cNvSpPr>
                <p:nvPr/>
              </p:nvSpPr>
              <p:spPr bwMode="auto">
                <a:xfrm>
                  <a:off x="1570" y="1822"/>
                  <a:ext cx="154" cy="124"/>
                </a:xfrm>
                <a:custGeom>
                  <a:avLst/>
                  <a:gdLst>
                    <a:gd name="T0" fmla="*/ 25 w 154"/>
                    <a:gd name="T1" fmla="*/ 18 h 124"/>
                    <a:gd name="T2" fmla="*/ 26 w 154"/>
                    <a:gd name="T3" fmla="*/ 11 h 124"/>
                    <a:gd name="T4" fmla="*/ 18 w 154"/>
                    <a:gd name="T5" fmla="*/ 16 h 124"/>
                    <a:gd name="T6" fmla="*/ 7 w 154"/>
                    <a:gd name="T7" fmla="*/ 22 h 124"/>
                    <a:gd name="T8" fmla="*/ 9 w 154"/>
                    <a:gd name="T9" fmla="*/ 18 h 124"/>
                    <a:gd name="T10" fmla="*/ 18 w 154"/>
                    <a:gd name="T11" fmla="*/ 10 h 124"/>
                    <a:gd name="T12" fmla="*/ 17 w 154"/>
                    <a:gd name="T13" fmla="*/ 4 h 124"/>
                    <a:gd name="T14" fmla="*/ 27 w 154"/>
                    <a:gd name="T15" fmla="*/ 0 h 124"/>
                    <a:gd name="T16" fmla="*/ 29 w 154"/>
                    <a:gd name="T17" fmla="*/ 3 h 124"/>
                    <a:gd name="T18" fmla="*/ 41 w 154"/>
                    <a:gd name="T19" fmla="*/ 1 h 124"/>
                    <a:gd name="T20" fmla="*/ 54 w 154"/>
                    <a:gd name="T21" fmla="*/ 4 h 124"/>
                    <a:gd name="T22" fmla="*/ 50 w 154"/>
                    <a:gd name="T23" fmla="*/ 16 h 124"/>
                    <a:gd name="T24" fmla="*/ 69 w 154"/>
                    <a:gd name="T25" fmla="*/ 22 h 124"/>
                    <a:gd name="T26" fmla="*/ 90 w 154"/>
                    <a:gd name="T27" fmla="*/ 35 h 124"/>
                    <a:gd name="T28" fmla="*/ 111 w 154"/>
                    <a:gd name="T29" fmla="*/ 43 h 124"/>
                    <a:gd name="T30" fmla="*/ 121 w 154"/>
                    <a:gd name="T31" fmla="*/ 51 h 124"/>
                    <a:gd name="T32" fmla="*/ 114 w 154"/>
                    <a:gd name="T33" fmla="*/ 57 h 124"/>
                    <a:gd name="T34" fmla="*/ 110 w 154"/>
                    <a:gd name="T35" fmla="*/ 61 h 124"/>
                    <a:gd name="T36" fmla="*/ 127 w 154"/>
                    <a:gd name="T37" fmla="*/ 69 h 124"/>
                    <a:gd name="T38" fmla="*/ 138 w 154"/>
                    <a:gd name="T39" fmla="*/ 64 h 124"/>
                    <a:gd name="T40" fmla="*/ 142 w 154"/>
                    <a:gd name="T41" fmla="*/ 69 h 124"/>
                    <a:gd name="T42" fmla="*/ 145 w 154"/>
                    <a:gd name="T43" fmla="*/ 73 h 124"/>
                    <a:gd name="T44" fmla="*/ 133 w 154"/>
                    <a:gd name="T45" fmla="*/ 77 h 124"/>
                    <a:gd name="T46" fmla="*/ 115 w 154"/>
                    <a:gd name="T47" fmla="*/ 73 h 124"/>
                    <a:gd name="T48" fmla="*/ 111 w 154"/>
                    <a:gd name="T49" fmla="*/ 80 h 124"/>
                    <a:gd name="T50" fmla="*/ 108 w 154"/>
                    <a:gd name="T51" fmla="*/ 85 h 124"/>
                    <a:gd name="T52" fmla="*/ 110 w 154"/>
                    <a:gd name="T53" fmla="*/ 95 h 124"/>
                    <a:gd name="T54" fmla="*/ 121 w 154"/>
                    <a:gd name="T55" fmla="*/ 103 h 124"/>
                    <a:gd name="T56" fmla="*/ 131 w 154"/>
                    <a:gd name="T57" fmla="*/ 115 h 124"/>
                    <a:gd name="T58" fmla="*/ 146 w 154"/>
                    <a:gd name="T59" fmla="*/ 115 h 124"/>
                    <a:gd name="T60" fmla="*/ 146 w 154"/>
                    <a:gd name="T61" fmla="*/ 112 h 124"/>
                    <a:gd name="T62" fmla="*/ 154 w 154"/>
                    <a:gd name="T63" fmla="*/ 116 h 124"/>
                    <a:gd name="T64" fmla="*/ 149 w 154"/>
                    <a:gd name="T65" fmla="*/ 124 h 124"/>
                    <a:gd name="T66" fmla="*/ 123 w 154"/>
                    <a:gd name="T67" fmla="*/ 119 h 124"/>
                    <a:gd name="T68" fmla="*/ 106 w 154"/>
                    <a:gd name="T69" fmla="*/ 118 h 124"/>
                    <a:gd name="T70" fmla="*/ 98 w 154"/>
                    <a:gd name="T71" fmla="*/ 116 h 124"/>
                    <a:gd name="T72" fmla="*/ 80 w 154"/>
                    <a:gd name="T73" fmla="*/ 108 h 124"/>
                    <a:gd name="T74" fmla="*/ 77 w 154"/>
                    <a:gd name="T75" fmla="*/ 96 h 124"/>
                    <a:gd name="T76" fmla="*/ 72 w 154"/>
                    <a:gd name="T77" fmla="*/ 101 h 124"/>
                    <a:gd name="T78" fmla="*/ 67 w 154"/>
                    <a:gd name="T79" fmla="*/ 101 h 124"/>
                    <a:gd name="T80" fmla="*/ 61 w 154"/>
                    <a:gd name="T81" fmla="*/ 101 h 124"/>
                    <a:gd name="T82" fmla="*/ 50 w 154"/>
                    <a:gd name="T83" fmla="*/ 95 h 124"/>
                    <a:gd name="T84" fmla="*/ 37 w 154"/>
                    <a:gd name="T85" fmla="*/ 91 h 124"/>
                    <a:gd name="T86" fmla="*/ 22 w 154"/>
                    <a:gd name="T87" fmla="*/ 80 h 124"/>
                    <a:gd name="T88" fmla="*/ 14 w 154"/>
                    <a:gd name="T89" fmla="*/ 73 h 124"/>
                    <a:gd name="T90" fmla="*/ 13 w 154"/>
                    <a:gd name="T91" fmla="*/ 58 h 124"/>
                    <a:gd name="T92" fmla="*/ 9 w 154"/>
                    <a:gd name="T93" fmla="*/ 53 h 124"/>
                    <a:gd name="T94" fmla="*/ 3 w 154"/>
                    <a:gd name="T95" fmla="*/ 38 h 124"/>
                    <a:gd name="T96" fmla="*/ 17 w 154"/>
                    <a:gd name="T97" fmla="*/ 37 h 124"/>
                    <a:gd name="T98" fmla="*/ 9 w 154"/>
                    <a:gd name="T99" fmla="*/ 37 h 124"/>
                    <a:gd name="T100" fmla="*/ 5 w 154"/>
                    <a:gd name="T101" fmla="*/ 30 h 124"/>
                    <a:gd name="T102" fmla="*/ 10 w 154"/>
                    <a:gd name="T103" fmla="*/ 24 h 124"/>
                    <a:gd name="T104" fmla="*/ 14 w 154"/>
                    <a:gd name="T105" fmla="*/ 28 h 124"/>
                    <a:gd name="T106" fmla="*/ 18 w 154"/>
                    <a:gd name="T107" fmla="*/ 28 h 124"/>
                    <a:gd name="T108" fmla="*/ 17 w 154"/>
                    <a:gd name="T109" fmla="*/ 2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4" h="124">
                      <a:moveTo>
                        <a:pt x="23" y="22"/>
                      </a:moveTo>
                      <a:lnTo>
                        <a:pt x="23" y="20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2" y="19"/>
                      </a:lnTo>
                      <a:lnTo>
                        <a:pt x="23" y="19"/>
                      </a:lnTo>
                      <a:lnTo>
                        <a:pt x="25" y="18"/>
                      </a:lnTo>
                      <a:lnTo>
                        <a:pt x="27" y="16"/>
                      </a:lnTo>
                      <a:lnTo>
                        <a:pt x="29" y="15"/>
                      </a:lnTo>
                      <a:lnTo>
                        <a:pt x="27" y="15"/>
                      </a:lnTo>
                      <a:lnTo>
                        <a:pt x="26" y="14"/>
                      </a:lnTo>
                      <a:lnTo>
                        <a:pt x="25" y="12"/>
                      </a:lnTo>
                      <a:lnTo>
                        <a:pt x="25" y="11"/>
                      </a:lnTo>
                      <a:lnTo>
                        <a:pt x="26" y="11"/>
                      </a:lnTo>
                      <a:lnTo>
                        <a:pt x="25" y="11"/>
                      </a:lnTo>
                      <a:lnTo>
                        <a:pt x="23" y="10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1" y="14"/>
                      </a:lnTo>
                      <a:lnTo>
                        <a:pt x="19" y="15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0" y="20"/>
                      </a:lnTo>
                      <a:lnTo>
                        <a:pt x="7" y="22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2"/>
                      </a:lnTo>
                      <a:lnTo>
                        <a:pt x="6" y="20"/>
                      </a:lnTo>
                      <a:lnTo>
                        <a:pt x="5" y="19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7" y="15"/>
                      </a:lnTo>
                      <a:lnTo>
                        <a:pt x="9" y="14"/>
                      </a:lnTo>
                      <a:lnTo>
                        <a:pt x="10" y="12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18" y="10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6" y="3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2" y="3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8" y="3"/>
                      </a:lnTo>
                      <a:lnTo>
                        <a:pt x="40" y="3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53" y="3"/>
                      </a:lnTo>
                      <a:lnTo>
                        <a:pt x="54" y="4"/>
                      </a:lnTo>
                      <a:lnTo>
                        <a:pt x="53" y="5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7" y="8"/>
                      </a:lnTo>
                      <a:lnTo>
                        <a:pt x="53" y="15"/>
                      </a:lnTo>
                      <a:lnTo>
                        <a:pt x="52" y="16"/>
                      </a:lnTo>
                      <a:lnTo>
                        <a:pt x="50" y="16"/>
                      </a:lnTo>
                      <a:lnTo>
                        <a:pt x="50" y="18"/>
                      </a:lnTo>
                      <a:lnTo>
                        <a:pt x="53" y="19"/>
                      </a:lnTo>
                      <a:lnTo>
                        <a:pt x="56" y="19"/>
                      </a:lnTo>
                      <a:lnTo>
                        <a:pt x="60" y="20"/>
                      </a:lnTo>
                      <a:lnTo>
                        <a:pt x="67" y="23"/>
                      </a:lnTo>
                      <a:lnTo>
                        <a:pt x="69" y="22"/>
                      </a:lnTo>
                      <a:lnTo>
                        <a:pt x="69" y="22"/>
                      </a:lnTo>
                      <a:lnTo>
                        <a:pt x="71" y="22"/>
                      </a:lnTo>
                      <a:lnTo>
                        <a:pt x="72" y="23"/>
                      </a:lnTo>
                      <a:lnTo>
                        <a:pt x="73" y="24"/>
                      </a:lnTo>
                      <a:lnTo>
                        <a:pt x="80" y="28"/>
                      </a:lnTo>
                      <a:lnTo>
                        <a:pt x="84" y="31"/>
                      </a:lnTo>
                      <a:lnTo>
                        <a:pt x="87" y="34"/>
                      </a:lnTo>
                      <a:lnTo>
                        <a:pt x="90" y="35"/>
                      </a:lnTo>
                      <a:lnTo>
                        <a:pt x="90" y="38"/>
                      </a:lnTo>
                      <a:lnTo>
                        <a:pt x="91" y="39"/>
                      </a:lnTo>
                      <a:lnTo>
                        <a:pt x="92" y="41"/>
                      </a:lnTo>
                      <a:lnTo>
                        <a:pt x="99" y="42"/>
                      </a:lnTo>
                      <a:lnTo>
                        <a:pt x="103" y="43"/>
                      </a:lnTo>
                      <a:lnTo>
                        <a:pt x="108" y="43"/>
                      </a:lnTo>
                      <a:lnTo>
                        <a:pt x="111" y="43"/>
                      </a:lnTo>
                      <a:lnTo>
                        <a:pt x="114" y="45"/>
                      </a:lnTo>
                      <a:lnTo>
                        <a:pt x="117" y="46"/>
                      </a:lnTo>
                      <a:lnTo>
                        <a:pt x="117" y="47"/>
                      </a:lnTo>
                      <a:lnTo>
                        <a:pt x="117" y="49"/>
                      </a:lnTo>
                      <a:lnTo>
                        <a:pt x="117" y="49"/>
                      </a:lnTo>
                      <a:lnTo>
                        <a:pt x="121" y="50"/>
                      </a:lnTo>
                      <a:lnTo>
                        <a:pt x="121" y="51"/>
                      </a:lnTo>
                      <a:lnTo>
                        <a:pt x="122" y="54"/>
                      </a:lnTo>
                      <a:lnTo>
                        <a:pt x="121" y="55"/>
                      </a:lnTo>
                      <a:lnTo>
                        <a:pt x="119" y="55"/>
                      </a:lnTo>
                      <a:lnTo>
                        <a:pt x="118" y="55"/>
                      </a:lnTo>
                      <a:lnTo>
                        <a:pt x="118" y="55"/>
                      </a:lnTo>
                      <a:lnTo>
                        <a:pt x="117" y="57"/>
                      </a:lnTo>
                      <a:lnTo>
                        <a:pt x="114" y="57"/>
                      </a:lnTo>
                      <a:lnTo>
                        <a:pt x="113" y="57"/>
                      </a:lnTo>
                      <a:lnTo>
                        <a:pt x="113" y="58"/>
                      </a:lnTo>
                      <a:lnTo>
                        <a:pt x="113" y="58"/>
                      </a:lnTo>
                      <a:lnTo>
                        <a:pt x="114" y="59"/>
                      </a:lnTo>
                      <a:lnTo>
                        <a:pt x="113" y="59"/>
                      </a:lnTo>
                      <a:lnTo>
                        <a:pt x="110" y="61"/>
                      </a:lnTo>
                      <a:lnTo>
                        <a:pt x="110" y="61"/>
                      </a:lnTo>
                      <a:lnTo>
                        <a:pt x="111" y="62"/>
                      </a:lnTo>
                      <a:lnTo>
                        <a:pt x="115" y="64"/>
                      </a:lnTo>
                      <a:lnTo>
                        <a:pt x="119" y="65"/>
                      </a:lnTo>
                      <a:lnTo>
                        <a:pt x="122" y="66"/>
                      </a:lnTo>
                      <a:lnTo>
                        <a:pt x="122" y="68"/>
                      </a:lnTo>
                      <a:lnTo>
                        <a:pt x="125" y="69"/>
                      </a:lnTo>
                      <a:lnTo>
                        <a:pt x="127" y="69"/>
                      </a:lnTo>
                      <a:lnTo>
                        <a:pt x="129" y="68"/>
                      </a:lnTo>
                      <a:lnTo>
                        <a:pt x="130" y="65"/>
                      </a:lnTo>
                      <a:lnTo>
                        <a:pt x="129" y="64"/>
                      </a:lnTo>
                      <a:lnTo>
                        <a:pt x="131" y="64"/>
                      </a:lnTo>
                      <a:lnTo>
                        <a:pt x="134" y="64"/>
                      </a:lnTo>
                      <a:lnTo>
                        <a:pt x="137" y="64"/>
                      </a:lnTo>
                      <a:lnTo>
                        <a:pt x="138" y="64"/>
                      </a:lnTo>
                      <a:lnTo>
                        <a:pt x="138" y="64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0" y="68"/>
                      </a:lnTo>
                      <a:lnTo>
                        <a:pt x="141" y="68"/>
                      </a:lnTo>
                      <a:lnTo>
                        <a:pt x="142" y="69"/>
                      </a:lnTo>
                      <a:lnTo>
                        <a:pt x="142" y="69"/>
                      </a:lnTo>
                      <a:lnTo>
                        <a:pt x="144" y="68"/>
                      </a:lnTo>
                      <a:lnTo>
                        <a:pt x="145" y="68"/>
                      </a:lnTo>
                      <a:lnTo>
                        <a:pt x="146" y="68"/>
                      </a:lnTo>
                      <a:lnTo>
                        <a:pt x="148" y="68"/>
                      </a:lnTo>
                      <a:lnTo>
                        <a:pt x="148" y="69"/>
                      </a:lnTo>
                      <a:lnTo>
                        <a:pt x="145" y="70"/>
                      </a:lnTo>
                      <a:lnTo>
                        <a:pt x="145" y="73"/>
                      </a:lnTo>
                      <a:lnTo>
                        <a:pt x="145" y="74"/>
                      </a:lnTo>
                      <a:lnTo>
                        <a:pt x="144" y="74"/>
                      </a:lnTo>
                      <a:lnTo>
                        <a:pt x="141" y="74"/>
                      </a:lnTo>
                      <a:lnTo>
                        <a:pt x="140" y="76"/>
                      </a:lnTo>
                      <a:lnTo>
                        <a:pt x="138" y="78"/>
                      </a:lnTo>
                      <a:lnTo>
                        <a:pt x="135" y="78"/>
                      </a:lnTo>
                      <a:lnTo>
                        <a:pt x="133" y="77"/>
                      </a:lnTo>
                      <a:lnTo>
                        <a:pt x="131" y="77"/>
                      </a:lnTo>
                      <a:lnTo>
                        <a:pt x="130" y="77"/>
                      </a:lnTo>
                      <a:lnTo>
                        <a:pt x="127" y="77"/>
                      </a:lnTo>
                      <a:lnTo>
                        <a:pt x="127" y="76"/>
                      </a:lnTo>
                      <a:lnTo>
                        <a:pt x="126" y="76"/>
                      </a:lnTo>
                      <a:lnTo>
                        <a:pt x="122" y="74"/>
                      </a:lnTo>
                      <a:lnTo>
                        <a:pt x="115" y="73"/>
                      </a:lnTo>
                      <a:lnTo>
                        <a:pt x="114" y="73"/>
                      </a:lnTo>
                      <a:lnTo>
                        <a:pt x="113" y="74"/>
                      </a:lnTo>
                      <a:lnTo>
                        <a:pt x="111" y="76"/>
                      </a:lnTo>
                      <a:lnTo>
                        <a:pt x="110" y="77"/>
                      </a:lnTo>
                      <a:lnTo>
                        <a:pt x="111" y="78"/>
                      </a:lnTo>
                      <a:lnTo>
                        <a:pt x="113" y="78"/>
                      </a:lnTo>
                      <a:lnTo>
                        <a:pt x="111" y="80"/>
                      </a:lnTo>
                      <a:lnTo>
                        <a:pt x="110" y="81"/>
                      </a:lnTo>
                      <a:lnTo>
                        <a:pt x="110" y="82"/>
                      </a:lnTo>
                      <a:lnTo>
                        <a:pt x="111" y="84"/>
                      </a:lnTo>
                      <a:lnTo>
                        <a:pt x="114" y="84"/>
                      </a:lnTo>
                      <a:lnTo>
                        <a:pt x="113" y="85"/>
                      </a:lnTo>
                      <a:lnTo>
                        <a:pt x="111" y="85"/>
                      </a:lnTo>
                      <a:lnTo>
                        <a:pt x="108" y="85"/>
                      </a:lnTo>
                      <a:lnTo>
                        <a:pt x="108" y="86"/>
                      </a:lnTo>
                      <a:lnTo>
                        <a:pt x="110" y="88"/>
                      </a:lnTo>
                      <a:lnTo>
                        <a:pt x="111" y="89"/>
                      </a:lnTo>
                      <a:lnTo>
                        <a:pt x="113" y="91"/>
                      </a:lnTo>
                      <a:lnTo>
                        <a:pt x="111" y="92"/>
                      </a:lnTo>
                      <a:lnTo>
                        <a:pt x="108" y="93"/>
                      </a:lnTo>
                      <a:lnTo>
                        <a:pt x="110" y="95"/>
                      </a:lnTo>
                      <a:lnTo>
                        <a:pt x="111" y="95"/>
                      </a:lnTo>
                      <a:lnTo>
                        <a:pt x="113" y="96"/>
                      </a:lnTo>
                      <a:lnTo>
                        <a:pt x="115" y="96"/>
                      </a:lnTo>
                      <a:lnTo>
                        <a:pt x="115" y="99"/>
                      </a:lnTo>
                      <a:lnTo>
                        <a:pt x="118" y="100"/>
                      </a:lnTo>
                      <a:lnTo>
                        <a:pt x="119" y="100"/>
                      </a:lnTo>
                      <a:lnTo>
                        <a:pt x="121" y="103"/>
                      </a:lnTo>
                      <a:lnTo>
                        <a:pt x="119" y="104"/>
                      </a:lnTo>
                      <a:lnTo>
                        <a:pt x="119" y="108"/>
                      </a:lnTo>
                      <a:lnTo>
                        <a:pt x="121" y="109"/>
                      </a:lnTo>
                      <a:lnTo>
                        <a:pt x="122" y="111"/>
                      </a:lnTo>
                      <a:lnTo>
                        <a:pt x="125" y="112"/>
                      </a:lnTo>
                      <a:lnTo>
                        <a:pt x="126" y="114"/>
                      </a:lnTo>
                      <a:lnTo>
                        <a:pt x="131" y="115"/>
                      </a:lnTo>
                      <a:lnTo>
                        <a:pt x="133" y="116"/>
                      </a:lnTo>
                      <a:lnTo>
                        <a:pt x="135" y="116"/>
                      </a:lnTo>
                      <a:lnTo>
                        <a:pt x="138" y="115"/>
                      </a:lnTo>
                      <a:lnTo>
                        <a:pt x="142" y="116"/>
                      </a:lnTo>
                      <a:lnTo>
                        <a:pt x="144" y="116"/>
                      </a:lnTo>
                      <a:lnTo>
                        <a:pt x="145" y="115"/>
                      </a:lnTo>
                      <a:lnTo>
                        <a:pt x="146" y="115"/>
                      </a:lnTo>
                      <a:lnTo>
                        <a:pt x="148" y="116"/>
                      </a:lnTo>
                      <a:lnTo>
                        <a:pt x="150" y="118"/>
                      </a:lnTo>
                      <a:lnTo>
                        <a:pt x="150" y="116"/>
                      </a:lnTo>
                      <a:lnTo>
                        <a:pt x="149" y="115"/>
                      </a:lnTo>
                      <a:lnTo>
                        <a:pt x="148" y="115"/>
                      </a:lnTo>
                      <a:lnTo>
                        <a:pt x="146" y="114"/>
                      </a:lnTo>
                      <a:lnTo>
                        <a:pt x="146" y="112"/>
                      </a:lnTo>
                      <a:lnTo>
                        <a:pt x="148" y="111"/>
                      </a:lnTo>
                      <a:lnTo>
                        <a:pt x="149" y="112"/>
                      </a:lnTo>
                      <a:lnTo>
                        <a:pt x="152" y="114"/>
                      </a:lnTo>
                      <a:lnTo>
                        <a:pt x="153" y="114"/>
                      </a:lnTo>
                      <a:lnTo>
                        <a:pt x="153" y="115"/>
                      </a:lnTo>
                      <a:lnTo>
                        <a:pt x="153" y="115"/>
                      </a:lnTo>
                      <a:lnTo>
                        <a:pt x="154" y="116"/>
                      </a:lnTo>
                      <a:lnTo>
                        <a:pt x="152" y="118"/>
                      </a:lnTo>
                      <a:lnTo>
                        <a:pt x="152" y="119"/>
                      </a:lnTo>
                      <a:lnTo>
                        <a:pt x="153" y="120"/>
                      </a:lnTo>
                      <a:lnTo>
                        <a:pt x="154" y="122"/>
                      </a:lnTo>
                      <a:lnTo>
                        <a:pt x="153" y="123"/>
                      </a:lnTo>
                      <a:lnTo>
                        <a:pt x="152" y="124"/>
                      </a:lnTo>
                      <a:lnTo>
                        <a:pt x="149" y="124"/>
                      </a:lnTo>
                      <a:lnTo>
                        <a:pt x="148" y="123"/>
                      </a:lnTo>
                      <a:lnTo>
                        <a:pt x="145" y="122"/>
                      </a:lnTo>
                      <a:lnTo>
                        <a:pt x="142" y="122"/>
                      </a:lnTo>
                      <a:lnTo>
                        <a:pt x="133" y="120"/>
                      </a:lnTo>
                      <a:lnTo>
                        <a:pt x="130" y="120"/>
                      </a:lnTo>
                      <a:lnTo>
                        <a:pt x="127" y="120"/>
                      </a:lnTo>
                      <a:lnTo>
                        <a:pt x="123" y="119"/>
                      </a:lnTo>
                      <a:lnTo>
                        <a:pt x="121" y="119"/>
                      </a:lnTo>
                      <a:lnTo>
                        <a:pt x="117" y="120"/>
                      </a:lnTo>
                      <a:lnTo>
                        <a:pt x="113" y="118"/>
                      </a:lnTo>
                      <a:lnTo>
                        <a:pt x="110" y="119"/>
                      </a:lnTo>
                      <a:lnTo>
                        <a:pt x="108" y="119"/>
                      </a:lnTo>
                      <a:lnTo>
                        <a:pt x="107" y="118"/>
                      </a:lnTo>
                      <a:lnTo>
                        <a:pt x="106" y="118"/>
                      </a:lnTo>
                      <a:lnTo>
                        <a:pt x="104" y="118"/>
                      </a:lnTo>
                      <a:lnTo>
                        <a:pt x="103" y="116"/>
                      </a:lnTo>
                      <a:lnTo>
                        <a:pt x="102" y="116"/>
                      </a:lnTo>
                      <a:lnTo>
                        <a:pt x="102" y="116"/>
                      </a:lnTo>
                      <a:lnTo>
                        <a:pt x="102" y="118"/>
                      </a:lnTo>
                      <a:lnTo>
                        <a:pt x="99" y="118"/>
                      </a:lnTo>
                      <a:lnTo>
                        <a:pt x="98" y="116"/>
                      </a:lnTo>
                      <a:lnTo>
                        <a:pt x="95" y="115"/>
                      </a:lnTo>
                      <a:lnTo>
                        <a:pt x="92" y="115"/>
                      </a:lnTo>
                      <a:lnTo>
                        <a:pt x="90" y="112"/>
                      </a:lnTo>
                      <a:lnTo>
                        <a:pt x="90" y="111"/>
                      </a:lnTo>
                      <a:lnTo>
                        <a:pt x="87" y="111"/>
                      </a:lnTo>
                      <a:lnTo>
                        <a:pt x="84" y="109"/>
                      </a:lnTo>
                      <a:lnTo>
                        <a:pt x="80" y="108"/>
                      </a:lnTo>
                      <a:lnTo>
                        <a:pt x="77" y="105"/>
                      </a:lnTo>
                      <a:lnTo>
                        <a:pt x="76" y="103"/>
                      </a:lnTo>
                      <a:lnTo>
                        <a:pt x="77" y="101"/>
                      </a:lnTo>
                      <a:lnTo>
                        <a:pt x="80" y="101"/>
                      </a:lnTo>
                      <a:lnTo>
                        <a:pt x="81" y="99"/>
                      </a:lnTo>
                      <a:lnTo>
                        <a:pt x="81" y="97"/>
                      </a:lnTo>
                      <a:lnTo>
                        <a:pt x="77" y="96"/>
                      </a:lnTo>
                      <a:lnTo>
                        <a:pt x="76" y="96"/>
                      </a:lnTo>
                      <a:lnTo>
                        <a:pt x="75" y="96"/>
                      </a:lnTo>
                      <a:lnTo>
                        <a:pt x="73" y="97"/>
                      </a:lnTo>
                      <a:lnTo>
                        <a:pt x="72" y="97"/>
                      </a:lnTo>
                      <a:lnTo>
                        <a:pt x="71" y="99"/>
                      </a:lnTo>
                      <a:lnTo>
                        <a:pt x="72" y="100"/>
                      </a:lnTo>
                      <a:lnTo>
                        <a:pt x="72" y="101"/>
                      </a:lnTo>
                      <a:lnTo>
                        <a:pt x="73" y="101"/>
                      </a:lnTo>
                      <a:lnTo>
                        <a:pt x="72" y="103"/>
                      </a:lnTo>
                      <a:lnTo>
                        <a:pt x="72" y="103"/>
                      </a:lnTo>
                      <a:lnTo>
                        <a:pt x="71" y="101"/>
                      </a:lnTo>
                      <a:lnTo>
                        <a:pt x="71" y="101"/>
                      </a:lnTo>
                      <a:lnTo>
                        <a:pt x="68" y="101"/>
                      </a:lnTo>
                      <a:lnTo>
                        <a:pt x="67" y="101"/>
                      </a:lnTo>
                      <a:lnTo>
                        <a:pt x="67" y="100"/>
                      </a:lnTo>
                      <a:lnTo>
                        <a:pt x="65" y="100"/>
                      </a:lnTo>
                      <a:lnTo>
                        <a:pt x="64" y="100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1" y="100"/>
                      </a:lnTo>
                      <a:lnTo>
                        <a:pt x="61" y="101"/>
                      </a:lnTo>
                      <a:lnTo>
                        <a:pt x="60" y="101"/>
                      </a:lnTo>
                      <a:lnTo>
                        <a:pt x="59" y="101"/>
                      </a:lnTo>
                      <a:lnTo>
                        <a:pt x="57" y="100"/>
                      </a:lnTo>
                      <a:lnTo>
                        <a:pt x="54" y="97"/>
                      </a:lnTo>
                      <a:lnTo>
                        <a:pt x="52" y="97"/>
                      </a:lnTo>
                      <a:lnTo>
                        <a:pt x="52" y="96"/>
                      </a:lnTo>
                      <a:lnTo>
                        <a:pt x="50" y="95"/>
                      </a:lnTo>
                      <a:lnTo>
                        <a:pt x="49" y="96"/>
                      </a:lnTo>
                      <a:lnTo>
                        <a:pt x="48" y="96"/>
                      </a:lnTo>
                      <a:lnTo>
                        <a:pt x="46" y="95"/>
                      </a:lnTo>
                      <a:lnTo>
                        <a:pt x="46" y="95"/>
                      </a:lnTo>
                      <a:lnTo>
                        <a:pt x="45" y="95"/>
                      </a:lnTo>
                      <a:lnTo>
                        <a:pt x="41" y="95"/>
                      </a:lnTo>
                      <a:lnTo>
                        <a:pt x="37" y="91"/>
                      </a:lnTo>
                      <a:lnTo>
                        <a:pt x="34" y="91"/>
                      </a:lnTo>
                      <a:lnTo>
                        <a:pt x="32" y="91"/>
                      </a:lnTo>
                      <a:lnTo>
                        <a:pt x="29" y="89"/>
                      </a:lnTo>
                      <a:lnTo>
                        <a:pt x="27" y="85"/>
                      </a:lnTo>
                      <a:lnTo>
                        <a:pt x="22" y="82"/>
                      </a:lnTo>
                      <a:lnTo>
                        <a:pt x="22" y="81"/>
                      </a:lnTo>
                      <a:lnTo>
                        <a:pt x="22" y="80"/>
                      </a:lnTo>
                      <a:lnTo>
                        <a:pt x="21" y="78"/>
                      </a:lnTo>
                      <a:lnTo>
                        <a:pt x="18" y="78"/>
                      </a:lnTo>
                      <a:lnTo>
                        <a:pt x="18" y="77"/>
                      </a:lnTo>
                      <a:lnTo>
                        <a:pt x="18" y="76"/>
                      </a:lnTo>
                      <a:lnTo>
                        <a:pt x="18" y="74"/>
                      </a:lnTo>
                      <a:lnTo>
                        <a:pt x="17" y="74"/>
                      </a:lnTo>
                      <a:lnTo>
                        <a:pt x="14" y="73"/>
                      </a:lnTo>
                      <a:lnTo>
                        <a:pt x="14" y="72"/>
                      </a:lnTo>
                      <a:lnTo>
                        <a:pt x="11" y="69"/>
                      </a:lnTo>
                      <a:lnTo>
                        <a:pt x="10" y="68"/>
                      </a:lnTo>
                      <a:lnTo>
                        <a:pt x="9" y="65"/>
                      </a:lnTo>
                      <a:lnTo>
                        <a:pt x="9" y="62"/>
                      </a:lnTo>
                      <a:lnTo>
                        <a:pt x="10" y="59"/>
                      </a:lnTo>
                      <a:lnTo>
                        <a:pt x="13" y="58"/>
                      </a:lnTo>
                      <a:lnTo>
                        <a:pt x="11" y="58"/>
                      </a:lnTo>
                      <a:lnTo>
                        <a:pt x="10" y="58"/>
                      </a:lnTo>
                      <a:lnTo>
                        <a:pt x="10" y="58"/>
                      </a:lnTo>
                      <a:lnTo>
                        <a:pt x="9" y="54"/>
                      </a:lnTo>
                      <a:lnTo>
                        <a:pt x="9" y="54"/>
                      </a:lnTo>
                      <a:lnTo>
                        <a:pt x="10" y="53"/>
                      </a:lnTo>
                      <a:lnTo>
                        <a:pt x="9" y="53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5" y="50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39"/>
                      </a:lnTo>
                      <a:lnTo>
                        <a:pt x="3" y="38"/>
                      </a:lnTo>
                      <a:lnTo>
                        <a:pt x="5" y="38"/>
                      </a:lnTo>
                      <a:lnTo>
                        <a:pt x="6" y="38"/>
                      </a:lnTo>
                      <a:lnTo>
                        <a:pt x="7" y="39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5" y="38"/>
                      </a:lnTo>
                      <a:lnTo>
                        <a:pt x="17" y="37"/>
                      </a:lnTo>
                      <a:lnTo>
                        <a:pt x="17" y="35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14" y="34"/>
                      </a:lnTo>
                      <a:lnTo>
                        <a:pt x="13" y="35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7" y="37"/>
                      </a:lnTo>
                      <a:lnTo>
                        <a:pt x="7" y="37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3" y="32"/>
                      </a:lnTo>
                      <a:lnTo>
                        <a:pt x="3" y="31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7" y="26"/>
                      </a:lnTo>
                      <a:lnTo>
                        <a:pt x="7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5" y="30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7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5" name="Freeform 69"/>
                <p:cNvSpPr>
                  <a:spLocks/>
                </p:cNvSpPr>
                <p:nvPr/>
              </p:nvSpPr>
              <p:spPr bwMode="auto">
                <a:xfrm>
                  <a:off x="1552" y="1823"/>
                  <a:ext cx="23" cy="27"/>
                </a:xfrm>
                <a:custGeom>
                  <a:avLst/>
                  <a:gdLst>
                    <a:gd name="T0" fmla="*/ 5 w 23"/>
                    <a:gd name="T1" fmla="*/ 22 h 27"/>
                    <a:gd name="T2" fmla="*/ 5 w 23"/>
                    <a:gd name="T3" fmla="*/ 25 h 27"/>
                    <a:gd name="T4" fmla="*/ 1 w 23"/>
                    <a:gd name="T5" fmla="*/ 25 h 27"/>
                    <a:gd name="T6" fmla="*/ 1 w 23"/>
                    <a:gd name="T7" fmla="*/ 21 h 27"/>
                    <a:gd name="T8" fmla="*/ 0 w 23"/>
                    <a:gd name="T9" fmla="*/ 18 h 27"/>
                    <a:gd name="T10" fmla="*/ 2 w 23"/>
                    <a:gd name="T11" fmla="*/ 15 h 27"/>
                    <a:gd name="T12" fmla="*/ 5 w 23"/>
                    <a:gd name="T13" fmla="*/ 13 h 27"/>
                    <a:gd name="T14" fmla="*/ 6 w 23"/>
                    <a:gd name="T15" fmla="*/ 10 h 27"/>
                    <a:gd name="T16" fmla="*/ 9 w 23"/>
                    <a:gd name="T17" fmla="*/ 9 h 27"/>
                    <a:gd name="T18" fmla="*/ 12 w 23"/>
                    <a:gd name="T19" fmla="*/ 7 h 27"/>
                    <a:gd name="T20" fmla="*/ 16 w 23"/>
                    <a:gd name="T21" fmla="*/ 3 h 27"/>
                    <a:gd name="T22" fmla="*/ 14 w 23"/>
                    <a:gd name="T23" fmla="*/ 0 h 27"/>
                    <a:gd name="T24" fmla="*/ 17 w 23"/>
                    <a:gd name="T25" fmla="*/ 0 h 27"/>
                    <a:gd name="T26" fmla="*/ 18 w 23"/>
                    <a:gd name="T27" fmla="*/ 6 h 27"/>
                    <a:gd name="T28" fmla="*/ 18 w 23"/>
                    <a:gd name="T29" fmla="*/ 7 h 27"/>
                    <a:gd name="T30" fmla="*/ 14 w 23"/>
                    <a:gd name="T31" fmla="*/ 10 h 27"/>
                    <a:gd name="T32" fmla="*/ 16 w 23"/>
                    <a:gd name="T33" fmla="*/ 11 h 27"/>
                    <a:gd name="T34" fmla="*/ 17 w 23"/>
                    <a:gd name="T35" fmla="*/ 13 h 27"/>
                    <a:gd name="T36" fmla="*/ 13 w 23"/>
                    <a:gd name="T37" fmla="*/ 13 h 27"/>
                    <a:gd name="T38" fmla="*/ 10 w 23"/>
                    <a:gd name="T39" fmla="*/ 17 h 27"/>
                    <a:gd name="T40" fmla="*/ 14 w 23"/>
                    <a:gd name="T41" fmla="*/ 18 h 27"/>
                    <a:gd name="T42" fmla="*/ 17 w 23"/>
                    <a:gd name="T43" fmla="*/ 14 h 27"/>
                    <a:gd name="T44" fmla="*/ 21 w 23"/>
                    <a:gd name="T45" fmla="*/ 14 h 27"/>
                    <a:gd name="T46" fmla="*/ 21 w 23"/>
                    <a:gd name="T47" fmla="*/ 17 h 27"/>
                    <a:gd name="T48" fmla="*/ 18 w 23"/>
                    <a:gd name="T49" fmla="*/ 18 h 27"/>
                    <a:gd name="T50" fmla="*/ 14 w 23"/>
                    <a:gd name="T51" fmla="*/ 21 h 27"/>
                    <a:gd name="T52" fmla="*/ 17 w 23"/>
                    <a:gd name="T53" fmla="*/ 22 h 27"/>
                    <a:gd name="T54" fmla="*/ 17 w 23"/>
                    <a:gd name="T55" fmla="*/ 26 h 27"/>
                    <a:gd name="T56" fmla="*/ 14 w 23"/>
                    <a:gd name="T57" fmla="*/ 27 h 27"/>
                    <a:gd name="T58" fmla="*/ 12 w 23"/>
                    <a:gd name="T59" fmla="*/ 23 h 27"/>
                    <a:gd name="T60" fmla="*/ 13 w 23"/>
                    <a:gd name="T61" fmla="*/ 19 h 27"/>
                    <a:gd name="T62" fmla="*/ 10 w 23"/>
                    <a:gd name="T63" fmla="*/ 18 h 27"/>
                    <a:gd name="T64" fmla="*/ 9 w 23"/>
                    <a:gd name="T65" fmla="*/ 19 h 27"/>
                    <a:gd name="T66" fmla="*/ 6 w 23"/>
                    <a:gd name="T67" fmla="*/ 2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3" h="27">
                      <a:moveTo>
                        <a:pt x="6" y="22"/>
                      </a:moveTo>
                      <a:lnTo>
                        <a:pt x="5" y="22"/>
                      </a:lnTo>
                      <a:lnTo>
                        <a:pt x="6" y="23"/>
                      </a:lnTo>
                      <a:lnTo>
                        <a:pt x="5" y="25"/>
                      </a:lnTo>
                      <a:lnTo>
                        <a:pt x="5" y="26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3"/>
                      </a:lnTo>
                      <a:lnTo>
                        <a:pt x="18" y="6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7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7" y="13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0" y="17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7" y="14"/>
                      </a:lnTo>
                      <a:lnTo>
                        <a:pt x="20" y="14"/>
                      </a:lnTo>
                      <a:lnTo>
                        <a:pt x="21" y="14"/>
                      </a:lnTo>
                      <a:lnTo>
                        <a:pt x="23" y="15"/>
                      </a:ln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7" y="22"/>
                      </a:lnTo>
                      <a:lnTo>
                        <a:pt x="17" y="25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2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3" y="19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8" y="2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6" name="Freeform 70"/>
                <p:cNvSpPr>
                  <a:spLocks/>
                </p:cNvSpPr>
                <p:nvPr/>
              </p:nvSpPr>
              <p:spPr bwMode="auto">
                <a:xfrm>
                  <a:off x="1657" y="1825"/>
                  <a:ext cx="11" cy="7"/>
                </a:xfrm>
                <a:custGeom>
                  <a:avLst/>
                  <a:gdLst>
                    <a:gd name="T0" fmla="*/ 1 w 11"/>
                    <a:gd name="T1" fmla="*/ 2 h 7"/>
                    <a:gd name="T2" fmla="*/ 0 w 11"/>
                    <a:gd name="T3" fmla="*/ 2 h 7"/>
                    <a:gd name="T4" fmla="*/ 0 w 11"/>
                    <a:gd name="T5" fmla="*/ 1 h 7"/>
                    <a:gd name="T6" fmla="*/ 1 w 11"/>
                    <a:gd name="T7" fmla="*/ 1 h 7"/>
                    <a:gd name="T8" fmla="*/ 1 w 11"/>
                    <a:gd name="T9" fmla="*/ 0 h 7"/>
                    <a:gd name="T10" fmla="*/ 3 w 11"/>
                    <a:gd name="T11" fmla="*/ 0 h 7"/>
                    <a:gd name="T12" fmla="*/ 4 w 11"/>
                    <a:gd name="T13" fmla="*/ 0 h 7"/>
                    <a:gd name="T14" fmla="*/ 5 w 11"/>
                    <a:gd name="T15" fmla="*/ 1 h 7"/>
                    <a:gd name="T16" fmla="*/ 4 w 11"/>
                    <a:gd name="T17" fmla="*/ 1 h 7"/>
                    <a:gd name="T18" fmla="*/ 5 w 11"/>
                    <a:gd name="T19" fmla="*/ 2 h 7"/>
                    <a:gd name="T20" fmla="*/ 7 w 11"/>
                    <a:gd name="T21" fmla="*/ 2 h 7"/>
                    <a:gd name="T22" fmla="*/ 7 w 11"/>
                    <a:gd name="T23" fmla="*/ 1 h 7"/>
                    <a:gd name="T24" fmla="*/ 8 w 11"/>
                    <a:gd name="T25" fmla="*/ 1 h 7"/>
                    <a:gd name="T26" fmla="*/ 9 w 11"/>
                    <a:gd name="T27" fmla="*/ 1 h 7"/>
                    <a:gd name="T28" fmla="*/ 9 w 11"/>
                    <a:gd name="T29" fmla="*/ 2 h 7"/>
                    <a:gd name="T30" fmla="*/ 11 w 11"/>
                    <a:gd name="T31" fmla="*/ 5 h 7"/>
                    <a:gd name="T32" fmla="*/ 11 w 11"/>
                    <a:gd name="T33" fmla="*/ 5 h 7"/>
                    <a:gd name="T34" fmla="*/ 11 w 11"/>
                    <a:gd name="T35" fmla="*/ 7 h 7"/>
                    <a:gd name="T36" fmla="*/ 9 w 11"/>
                    <a:gd name="T37" fmla="*/ 5 h 7"/>
                    <a:gd name="T38" fmla="*/ 7 w 11"/>
                    <a:gd name="T39" fmla="*/ 5 h 7"/>
                    <a:gd name="T40" fmla="*/ 7 w 11"/>
                    <a:gd name="T41" fmla="*/ 7 h 7"/>
                    <a:gd name="T42" fmla="*/ 4 w 11"/>
                    <a:gd name="T43" fmla="*/ 7 h 7"/>
                    <a:gd name="T44" fmla="*/ 3 w 11"/>
                    <a:gd name="T45" fmla="*/ 5 h 7"/>
                    <a:gd name="T46" fmla="*/ 1 w 11"/>
                    <a:gd name="T47" fmla="*/ 5 h 7"/>
                    <a:gd name="T48" fmla="*/ 3 w 11"/>
                    <a:gd name="T49" fmla="*/ 4 h 7"/>
                    <a:gd name="T50" fmla="*/ 1 w 11"/>
                    <a:gd name="T5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" h="7">
                      <a:moveTo>
                        <a:pt x="1" y="2"/>
                      </a:move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7" name="Freeform 71"/>
                <p:cNvSpPr>
                  <a:spLocks/>
                </p:cNvSpPr>
                <p:nvPr/>
              </p:nvSpPr>
              <p:spPr bwMode="auto">
                <a:xfrm>
                  <a:off x="1880" y="1834"/>
                  <a:ext cx="51" cy="49"/>
                </a:xfrm>
                <a:custGeom>
                  <a:avLst/>
                  <a:gdLst>
                    <a:gd name="T0" fmla="*/ 16 w 51"/>
                    <a:gd name="T1" fmla="*/ 2 h 49"/>
                    <a:gd name="T2" fmla="*/ 17 w 51"/>
                    <a:gd name="T3" fmla="*/ 0 h 49"/>
                    <a:gd name="T4" fmla="*/ 20 w 51"/>
                    <a:gd name="T5" fmla="*/ 0 h 49"/>
                    <a:gd name="T6" fmla="*/ 21 w 51"/>
                    <a:gd name="T7" fmla="*/ 2 h 49"/>
                    <a:gd name="T8" fmla="*/ 27 w 51"/>
                    <a:gd name="T9" fmla="*/ 4 h 49"/>
                    <a:gd name="T10" fmla="*/ 31 w 51"/>
                    <a:gd name="T11" fmla="*/ 6 h 49"/>
                    <a:gd name="T12" fmla="*/ 28 w 51"/>
                    <a:gd name="T13" fmla="*/ 4 h 49"/>
                    <a:gd name="T14" fmla="*/ 33 w 51"/>
                    <a:gd name="T15" fmla="*/ 6 h 49"/>
                    <a:gd name="T16" fmla="*/ 32 w 51"/>
                    <a:gd name="T17" fmla="*/ 8 h 49"/>
                    <a:gd name="T18" fmla="*/ 32 w 51"/>
                    <a:gd name="T19" fmla="*/ 11 h 49"/>
                    <a:gd name="T20" fmla="*/ 35 w 51"/>
                    <a:gd name="T21" fmla="*/ 14 h 49"/>
                    <a:gd name="T22" fmla="*/ 29 w 51"/>
                    <a:gd name="T23" fmla="*/ 12 h 49"/>
                    <a:gd name="T24" fmla="*/ 36 w 51"/>
                    <a:gd name="T25" fmla="*/ 19 h 49"/>
                    <a:gd name="T26" fmla="*/ 47 w 51"/>
                    <a:gd name="T27" fmla="*/ 25 h 49"/>
                    <a:gd name="T28" fmla="*/ 51 w 51"/>
                    <a:gd name="T29" fmla="*/ 27 h 49"/>
                    <a:gd name="T30" fmla="*/ 51 w 51"/>
                    <a:gd name="T31" fmla="*/ 29 h 49"/>
                    <a:gd name="T32" fmla="*/ 48 w 51"/>
                    <a:gd name="T33" fmla="*/ 30 h 49"/>
                    <a:gd name="T34" fmla="*/ 45 w 51"/>
                    <a:gd name="T35" fmla="*/ 30 h 49"/>
                    <a:gd name="T36" fmla="*/ 44 w 51"/>
                    <a:gd name="T37" fmla="*/ 31 h 49"/>
                    <a:gd name="T38" fmla="*/ 39 w 51"/>
                    <a:gd name="T39" fmla="*/ 35 h 49"/>
                    <a:gd name="T40" fmla="*/ 31 w 51"/>
                    <a:gd name="T41" fmla="*/ 38 h 49"/>
                    <a:gd name="T42" fmla="*/ 35 w 51"/>
                    <a:gd name="T43" fmla="*/ 39 h 49"/>
                    <a:gd name="T44" fmla="*/ 37 w 51"/>
                    <a:gd name="T45" fmla="*/ 38 h 49"/>
                    <a:gd name="T46" fmla="*/ 40 w 51"/>
                    <a:gd name="T47" fmla="*/ 41 h 49"/>
                    <a:gd name="T48" fmla="*/ 39 w 51"/>
                    <a:gd name="T49" fmla="*/ 45 h 49"/>
                    <a:gd name="T50" fmla="*/ 31 w 51"/>
                    <a:gd name="T51" fmla="*/ 46 h 49"/>
                    <a:gd name="T52" fmla="*/ 24 w 51"/>
                    <a:gd name="T53" fmla="*/ 47 h 49"/>
                    <a:gd name="T54" fmla="*/ 14 w 51"/>
                    <a:gd name="T55" fmla="*/ 49 h 49"/>
                    <a:gd name="T56" fmla="*/ 12 w 51"/>
                    <a:gd name="T57" fmla="*/ 45 h 49"/>
                    <a:gd name="T58" fmla="*/ 10 w 51"/>
                    <a:gd name="T59" fmla="*/ 39 h 49"/>
                    <a:gd name="T60" fmla="*/ 14 w 51"/>
                    <a:gd name="T61" fmla="*/ 33 h 49"/>
                    <a:gd name="T62" fmla="*/ 10 w 51"/>
                    <a:gd name="T63" fmla="*/ 30 h 49"/>
                    <a:gd name="T64" fmla="*/ 6 w 51"/>
                    <a:gd name="T65" fmla="*/ 30 h 49"/>
                    <a:gd name="T66" fmla="*/ 1 w 51"/>
                    <a:gd name="T67" fmla="*/ 23 h 49"/>
                    <a:gd name="T68" fmla="*/ 1 w 51"/>
                    <a:gd name="T69" fmla="*/ 16 h 49"/>
                    <a:gd name="T70" fmla="*/ 6 w 51"/>
                    <a:gd name="T71" fmla="*/ 14 h 49"/>
                    <a:gd name="T72" fmla="*/ 6 w 51"/>
                    <a:gd name="T73" fmla="*/ 8 h 49"/>
                    <a:gd name="T74" fmla="*/ 10 w 51"/>
                    <a:gd name="T75" fmla="*/ 7 h 49"/>
                    <a:gd name="T76" fmla="*/ 9 w 51"/>
                    <a:gd name="T77" fmla="*/ 3 h 49"/>
                    <a:gd name="T78" fmla="*/ 14 w 51"/>
                    <a:gd name="T79" fmla="*/ 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" h="49">
                      <a:moveTo>
                        <a:pt x="14" y="2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5" y="3"/>
                      </a:lnTo>
                      <a:lnTo>
                        <a:pt x="27" y="4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33" y="6"/>
                      </a:lnTo>
                      <a:lnTo>
                        <a:pt x="33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1"/>
                      </a:lnTo>
                      <a:lnTo>
                        <a:pt x="35" y="12"/>
                      </a:lnTo>
                      <a:lnTo>
                        <a:pt x="35" y="14"/>
                      </a:lnTo>
                      <a:lnTo>
                        <a:pt x="32" y="14"/>
                      </a:lnTo>
                      <a:lnTo>
                        <a:pt x="29" y="12"/>
                      </a:lnTo>
                      <a:lnTo>
                        <a:pt x="28" y="12"/>
                      </a:lnTo>
                      <a:lnTo>
                        <a:pt x="36" y="19"/>
                      </a:lnTo>
                      <a:lnTo>
                        <a:pt x="44" y="23"/>
                      </a:lnTo>
                      <a:lnTo>
                        <a:pt x="47" y="25"/>
                      </a:lnTo>
                      <a:lnTo>
                        <a:pt x="48" y="27"/>
                      </a:lnTo>
                      <a:lnTo>
                        <a:pt x="51" y="27"/>
                      </a:lnTo>
                      <a:lnTo>
                        <a:pt x="51" y="27"/>
                      </a:lnTo>
                      <a:lnTo>
                        <a:pt x="51" y="29"/>
                      </a:lnTo>
                      <a:lnTo>
                        <a:pt x="48" y="29"/>
                      </a:lnTo>
                      <a:lnTo>
                        <a:pt x="48" y="30"/>
                      </a:lnTo>
                      <a:lnTo>
                        <a:pt x="47" y="31"/>
                      </a:lnTo>
                      <a:lnTo>
                        <a:pt x="45" y="30"/>
                      </a:lnTo>
                      <a:lnTo>
                        <a:pt x="45" y="30"/>
                      </a:lnTo>
                      <a:lnTo>
                        <a:pt x="44" y="31"/>
                      </a:lnTo>
                      <a:lnTo>
                        <a:pt x="39" y="34"/>
                      </a:lnTo>
                      <a:lnTo>
                        <a:pt x="39" y="35"/>
                      </a:lnTo>
                      <a:lnTo>
                        <a:pt x="33" y="37"/>
                      </a:lnTo>
                      <a:lnTo>
                        <a:pt x="31" y="38"/>
                      </a:lnTo>
                      <a:lnTo>
                        <a:pt x="32" y="41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0" y="42"/>
                      </a:lnTo>
                      <a:lnTo>
                        <a:pt x="39" y="45"/>
                      </a:lnTo>
                      <a:lnTo>
                        <a:pt x="36" y="46"/>
                      </a:lnTo>
                      <a:lnTo>
                        <a:pt x="31" y="46"/>
                      </a:lnTo>
                      <a:lnTo>
                        <a:pt x="29" y="45"/>
                      </a:lnTo>
                      <a:lnTo>
                        <a:pt x="24" y="47"/>
                      </a:lnTo>
                      <a:lnTo>
                        <a:pt x="20" y="47"/>
                      </a:lnTo>
                      <a:lnTo>
                        <a:pt x="14" y="49"/>
                      </a:lnTo>
                      <a:lnTo>
                        <a:pt x="13" y="47"/>
                      </a:lnTo>
                      <a:lnTo>
                        <a:pt x="12" y="45"/>
                      </a:lnTo>
                      <a:lnTo>
                        <a:pt x="13" y="42"/>
                      </a:lnTo>
                      <a:lnTo>
                        <a:pt x="10" y="39"/>
                      </a:lnTo>
                      <a:lnTo>
                        <a:pt x="13" y="35"/>
                      </a:lnTo>
                      <a:lnTo>
                        <a:pt x="14" y="33"/>
                      </a:lnTo>
                      <a:lnTo>
                        <a:pt x="12" y="31"/>
                      </a:lnTo>
                      <a:lnTo>
                        <a:pt x="10" y="30"/>
                      </a:lnTo>
                      <a:lnTo>
                        <a:pt x="8" y="30"/>
                      </a:lnTo>
                      <a:lnTo>
                        <a:pt x="6" y="30"/>
                      </a:lnTo>
                      <a:lnTo>
                        <a:pt x="0" y="25"/>
                      </a:lnTo>
                      <a:lnTo>
                        <a:pt x="1" y="23"/>
                      </a:lnTo>
                      <a:lnTo>
                        <a:pt x="1" y="19"/>
                      </a:lnTo>
                      <a:lnTo>
                        <a:pt x="1" y="16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1"/>
                      </a:lnTo>
                      <a:lnTo>
                        <a:pt x="6" y="8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9" y="3"/>
                      </a:lnTo>
                      <a:lnTo>
                        <a:pt x="13" y="3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8" name="Freeform 72"/>
                <p:cNvSpPr>
                  <a:spLocks/>
                </p:cNvSpPr>
                <p:nvPr/>
              </p:nvSpPr>
              <p:spPr bwMode="auto">
                <a:xfrm>
                  <a:off x="1684" y="1842"/>
                  <a:ext cx="80" cy="35"/>
                </a:xfrm>
                <a:custGeom>
                  <a:avLst/>
                  <a:gdLst>
                    <a:gd name="T0" fmla="*/ 51 w 80"/>
                    <a:gd name="T1" fmla="*/ 33 h 35"/>
                    <a:gd name="T2" fmla="*/ 47 w 80"/>
                    <a:gd name="T3" fmla="*/ 35 h 35"/>
                    <a:gd name="T4" fmla="*/ 42 w 80"/>
                    <a:gd name="T5" fmla="*/ 33 h 35"/>
                    <a:gd name="T6" fmla="*/ 39 w 80"/>
                    <a:gd name="T7" fmla="*/ 33 h 35"/>
                    <a:gd name="T8" fmla="*/ 36 w 80"/>
                    <a:gd name="T9" fmla="*/ 33 h 35"/>
                    <a:gd name="T10" fmla="*/ 34 w 80"/>
                    <a:gd name="T11" fmla="*/ 30 h 35"/>
                    <a:gd name="T12" fmla="*/ 30 w 80"/>
                    <a:gd name="T13" fmla="*/ 31 h 35"/>
                    <a:gd name="T14" fmla="*/ 24 w 80"/>
                    <a:gd name="T15" fmla="*/ 30 h 35"/>
                    <a:gd name="T16" fmla="*/ 23 w 80"/>
                    <a:gd name="T17" fmla="*/ 27 h 35"/>
                    <a:gd name="T18" fmla="*/ 19 w 80"/>
                    <a:gd name="T19" fmla="*/ 23 h 35"/>
                    <a:gd name="T20" fmla="*/ 28 w 80"/>
                    <a:gd name="T21" fmla="*/ 27 h 35"/>
                    <a:gd name="T22" fmla="*/ 26 w 80"/>
                    <a:gd name="T23" fmla="*/ 25 h 35"/>
                    <a:gd name="T24" fmla="*/ 23 w 80"/>
                    <a:gd name="T25" fmla="*/ 21 h 35"/>
                    <a:gd name="T26" fmla="*/ 23 w 80"/>
                    <a:gd name="T27" fmla="*/ 19 h 35"/>
                    <a:gd name="T28" fmla="*/ 19 w 80"/>
                    <a:gd name="T29" fmla="*/ 15 h 35"/>
                    <a:gd name="T30" fmla="*/ 13 w 80"/>
                    <a:gd name="T31" fmla="*/ 12 h 35"/>
                    <a:gd name="T32" fmla="*/ 11 w 80"/>
                    <a:gd name="T33" fmla="*/ 11 h 35"/>
                    <a:gd name="T34" fmla="*/ 1 w 80"/>
                    <a:gd name="T35" fmla="*/ 11 h 35"/>
                    <a:gd name="T36" fmla="*/ 1 w 80"/>
                    <a:gd name="T37" fmla="*/ 10 h 35"/>
                    <a:gd name="T38" fmla="*/ 3 w 80"/>
                    <a:gd name="T39" fmla="*/ 7 h 35"/>
                    <a:gd name="T40" fmla="*/ 5 w 80"/>
                    <a:gd name="T41" fmla="*/ 6 h 35"/>
                    <a:gd name="T42" fmla="*/ 8 w 80"/>
                    <a:gd name="T43" fmla="*/ 8 h 35"/>
                    <a:gd name="T44" fmla="*/ 16 w 80"/>
                    <a:gd name="T45" fmla="*/ 6 h 35"/>
                    <a:gd name="T46" fmla="*/ 23 w 80"/>
                    <a:gd name="T47" fmla="*/ 4 h 35"/>
                    <a:gd name="T48" fmla="*/ 28 w 80"/>
                    <a:gd name="T49" fmla="*/ 3 h 35"/>
                    <a:gd name="T50" fmla="*/ 31 w 80"/>
                    <a:gd name="T51" fmla="*/ 4 h 35"/>
                    <a:gd name="T52" fmla="*/ 34 w 80"/>
                    <a:gd name="T53" fmla="*/ 2 h 35"/>
                    <a:gd name="T54" fmla="*/ 35 w 80"/>
                    <a:gd name="T55" fmla="*/ 4 h 35"/>
                    <a:gd name="T56" fmla="*/ 51 w 80"/>
                    <a:gd name="T57" fmla="*/ 7 h 35"/>
                    <a:gd name="T58" fmla="*/ 54 w 80"/>
                    <a:gd name="T59" fmla="*/ 10 h 35"/>
                    <a:gd name="T60" fmla="*/ 53 w 80"/>
                    <a:gd name="T61" fmla="*/ 11 h 35"/>
                    <a:gd name="T62" fmla="*/ 54 w 80"/>
                    <a:gd name="T63" fmla="*/ 14 h 35"/>
                    <a:gd name="T64" fmla="*/ 58 w 80"/>
                    <a:gd name="T65" fmla="*/ 15 h 35"/>
                    <a:gd name="T66" fmla="*/ 59 w 80"/>
                    <a:gd name="T67" fmla="*/ 12 h 35"/>
                    <a:gd name="T68" fmla="*/ 63 w 80"/>
                    <a:gd name="T69" fmla="*/ 8 h 35"/>
                    <a:gd name="T70" fmla="*/ 74 w 80"/>
                    <a:gd name="T71" fmla="*/ 8 h 35"/>
                    <a:gd name="T72" fmla="*/ 80 w 80"/>
                    <a:gd name="T73" fmla="*/ 11 h 35"/>
                    <a:gd name="T74" fmla="*/ 80 w 80"/>
                    <a:gd name="T75" fmla="*/ 14 h 35"/>
                    <a:gd name="T76" fmla="*/ 70 w 80"/>
                    <a:gd name="T77" fmla="*/ 22 h 35"/>
                    <a:gd name="T78" fmla="*/ 67 w 80"/>
                    <a:gd name="T79" fmla="*/ 22 h 35"/>
                    <a:gd name="T80" fmla="*/ 65 w 80"/>
                    <a:gd name="T81" fmla="*/ 22 h 35"/>
                    <a:gd name="T82" fmla="*/ 66 w 80"/>
                    <a:gd name="T83" fmla="*/ 23 h 35"/>
                    <a:gd name="T84" fmla="*/ 66 w 80"/>
                    <a:gd name="T85" fmla="*/ 25 h 35"/>
                    <a:gd name="T86" fmla="*/ 61 w 80"/>
                    <a:gd name="T87" fmla="*/ 23 h 35"/>
                    <a:gd name="T88" fmla="*/ 55 w 80"/>
                    <a:gd name="T89" fmla="*/ 23 h 35"/>
                    <a:gd name="T90" fmla="*/ 54 w 80"/>
                    <a:gd name="T91" fmla="*/ 26 h 35"/>
                    <a:gd name="T92" fmla="*/ 55 w 80"/>
                    <a:gd name="T93" fmla="*/ 27 h 35"/>
                    <a:gd name="T94" fmla="*/ 50 w 80"/>
                    <a:gd name="T95" fmla="*/ 26 h 35"/>
                    <a:gd name="T96" fmla="*/ 47 w 80"/>
                    <a:gd name="T97" fmla="*/ 25 h 35"/>
                    <a:gd name="T98" fmla="*/ 48 w 80"/>
                    <a:gd name="T99" fmla="*/ 27 h 35"/>
                    <a:gd name="T100" fmla="*/ 51 w 80"/>
                    <a:gd name="T101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0" h="35">
                      <a:moveTo>
                        <a:pt x="51" y="31"/>
                      </a:moveTo>
                      <a:lnTo>
                        <a:pt x="51" y="33"/>
                      </a:lnTo>
                      <a:lnTo>
                        <a:pt x="50" y="34"/>
                      </a:lnTo>
                      <a:lnTo>
                        <a:pt x="47" y="35"/>
                      </a:lnTo>
                      <a:lnTo>
                        <a:pt x="44" y="34"/>
                      </a:lnTo>
                      <a:lnTo>
                        <a:pt x="42" y="33"/>
                      </a:lnTo>
                      <a:lnTo>
                        <a:pt x="39" y="34"/>
                      </a:lnTo>
                      <a:lnTo>
                        <a:pt x="39" y="33"/>
                      </a:lnTo>
                      <a:lnTo>
                        <a:pt x="38" y="33"/>
                      </a:lnTo>
                      <a:lnTo>
                        <a:pt x="36" y="33"/>
                      </a:lnTo>
                      <a:lnTo>
                        <a:pt x="35" y="33"/>
                      </a:lnTo>
                      <a:lnTo>
                        <a:pt x="34" y="30"/>
                      </a:lnTo>
                      <a:lnTo>
                        <a:pt x="31" y="30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3" y="27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26" y="27"/>
                      </a:lnTo>
                      <a:lnTo>
                        <a:pt x="28" y="27"/>
                      </a:lnTo>
                      <a:lnTo>
                        <a:pt x="31" y="26"/>
                      </a:lnTo>
                      <a:lnTo>
                        <a:pt x="26" y="25"/>
                      </a:lnTo>
                      <a:lnTo>
                        <a:pt x="24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0" y="18"/>
                      </a:lnTo>
                      <a:lnTo>
                        <a:pt x="19" y="15"/>
                      </a:lnTo>
                      <a:lnTo>
                        <a:pt x="16" y="14"/>
                      </a:lnTo>
                      <a:lnTo>
                        <a:pt x="13" y="12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4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12" y="7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6" y="3"/>
                      </a:lnTo>
                      <a:lnTo>
                        <a:pt x="28" y="3"/>
                      </a:lnTo>
                      <a:lnTo>
                        <a:pt x="30" y="3"/>
                      </a:lnTo>
                      <a:lnTo>
                        <a:pt x="31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6" y="0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51" y="7"/>
                      </a:lnTo>
                      <a:lnTo>
                        <a:pt x="54" y="7"/>
                      </a:lnTo>
                      <a:lnTo>
                        <a:pt x="54" y="10"/>
                      </a:lnTo>
                      <a:lnTo>
                        <a:pt x="53" y="11"/>
                      </a:lnTo>
                      <a:lnTo>
                        <a:pt x="53" y="11"/>
                      </a:lnTo>
                      <a:lnTo>
                        <a:pt x="53" y="12"/>
                      </a:lnTo>
                      <a:lnTo>
                        <a:pt x="54" y="14"/>
                      </a:lnTo>
                      <a:lnTo>
                        <a:pt x="57" y="14"/>
                      </a:lnTo>
                      <a:lnTo>
                        <a:pt x="58" y="15"/>
                      </a:lnTo>
                      <a:lnTo>
                        <a:pt x="61" y="15"/>
                      </a:lnTo>
                      <a:lnTo>
                        <a:pt x="59" y="12"/>
                      </a:lnTo>
                      <a:lnTo>
                        <a:pt x="62" y="8"/>
                      </a:lnTo>
                      <a:lnTo>
                        <a:pt x="63" y="8"/>
                      </a:lnTo>
                      <a:lnTo>
                        <a:pt x="70" y="8"/>
                      </a:lnTo>
                      <a:lnTo>
                        <a:pt x="74" y="8"/>
                      </a:lnTo>
                      <a:lnTo>
                        <a:pt x="80" y="10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80" y="14"/>
                      </a:lnTo>
                      <a:lnTo>
                        <a:pt x="77" y="17"/>
                      </a:lnTo>
                      <a:lnTo>
                        <a:pt x="70" y="22"/>
                      </a:lnTo>
                      <a:lnTo>
                        <a:pt x="67" y="23"/>
                      </a:lnTo>
                      <a:lnTo>
                        <a:pt x="67" y="22"/>
                      </a:lnTo>
                      <a:lnTo>
                        <a:pt x="65" y="22"/>
                      </a:lnTo>
                      <a:lnTo>
                        <a:pt x="65" y="22"/>
                      </a:lnTo>
                      <a:lnTo>
                        <a:pt x="65" y="23"/>
                      </a:lnTo>
                      <a:lnTo>
                        <a:pt x="66" y="23"/>
                      </a:lnTo>
                      <a:lnTo>
                        <a:pt x="66" y="25"/>
                      </a:lnTo>
                      <a:lnTo>
                        <a:pt x="66" y="25"/>
                      </a:lnTo>
                      <a:lnTo>
                        <a:pt x="63" y="23"/>
                      </a:lnTo>
                      <a:lnTo>
                        <a:pt x="61" y="23"/>
                      </a:lnTo>
                      <a:lnTo>
                        <a:pt x="57" y="23"/>
                      </a:lnTo>
                      <a:lnTo>
                        <a:pt x="55" y="23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50" y="26"/>
                      </a:lnTo>
                      <a:lnTo>
                        <a:pt x="50" y="25"/>
                      </a:lnTo>
                      <a:lnTo>
                        <a:pt x="47" y="25"/>
                      </a:lnTo>
                      <a:lnTo>
                        <a:pt x="44" y="26"/>
                      </a:lnTo>
                      <a:lnTo>
                        <a:pt x="48" y="27"/>
                      </a:lnTo>
                      <a:lnTo>
                        <a:pt x="50" y="29"/>
                      </a:lnTo>
                      <a:lnTo>
                        <a:pt x="51" y="30"/>
                      </a:lnTo>
                      <a:lnTo>
                        <a:pt x="51" y="3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99" name="Freeform 73"/>
                <p:cNvSpPr>
                  <a:spLocks/>
                </p:cNvSpPr>
                <p:nvPr/>
              </p:nvSpPr>
              <p:spPr bwMode="auto">
                <a:xfrm>
                  <a:off x="1942" y="1848"/>
                  <a:ext cx="56" cy="44"/>
                </a:xfrm>
                <a:custGeom>
                  <a:avLst/>
                  <a:gdLst>
                    <a:gd name="T0" fmla="*/ 29 w 56"/>
                    <a:gd name="T1" fmla="*/ 20 h 44"/>
                    <a:gd name="T2" fmla="*/ 33 w 56"/>
                    <a:gd name="T3" fmla="*/ 20 h 44"/>
                    <a:gd name="T4" fmla="*/ 36 w 56"/>
                    <a:gd name="T5" fmla="*/ 21 h 44"/>
                    <a:gd name="T6" fmla="*/ 39 w 56"/>
                    <a:gd name="T7" fmla="*/ 24 h 44"/>
                    <a:gd name="T8" fmla="*/ 42 w 56"/>
                    <a:gd name="T9" fmla="*/ 24 h 44"/>
                    <a:gd name="T10" fmla="*/ 44 w 56"/>
                    <a:gd name="T11" fmla="*/ 24 h 44"/>
                    <a:gd name="T12" fmla="*/ 50 w 56"/>
                    <a:gd name="T13" fmla="*/ 27 h 44"/>
                    <a:gd name="T14" fmla="*/ 51 w 56"/>
                    <a:gd name="T15" fmla="*/ 28 h 44"/>
                    <a:gd name="T16" fmla="*/ 51 w 56"/>
                    <a:gd name="T17" fmla="*/ 29 h 44"/>
                    <a:gd name="T18" fmla="*/ 52 w 56"/>
                    <a:gd name="T19" fmla="*/ 31 h 44"/>
                    <a:gd name="T20" fmla="*/ 54 w 56"/>
                    <a:gd name="T21" fmla="*/ 35 h 44"/>
                    <a:gd name="T22" fmla="*/ 55 w 56"/>
                    <a:gd name="T23" fmla="*/ 38 h 44"/>
                    <a:gd name="T24" fmla="*/ 54 w 56"/>
                    <a:gd name="T25" fmla="*/ 38 h 44"/>
                    <a:gd name="T26" fmla="*/ 54 w 56"/>
                    <a:gd name="T27" fmla="*/ 39 h 44"/>
                    <a:gd name="T28" fmla="*/ 55 w 56"/>
                    <a:gd name="T29" fmla="*/ 40 h 44"/>
                    <a:gd name="T30" fmla="*/ 56 w 56"/>
                    <a:gd name="T31" fmla="*/ 42 h 44"/>
                    <a:gd name="T32" fmla="*/ 54 w 56"/>
                    <a:gd name="T33" fmla="*/ 42 h 44"/>
                    <a:gd name="T34" fmla="*/ 51 w 56"/>
                    <a:gd name="T35" fmla="*/ 40 h 44"/>
                    <a:gd name="T36" fmla="*/ 46 w 56"/>
                    <a:gd name="T37" fmla="*/ 38 h 44"/>
                    <a:gd name="T38" fmla="*/ 42 w 56"/>
                    <a:gd name="T39" fmla="*/ 36 h 44"/>
                    <a:gd name="T40" fmla="*/ 36 w 56"/>
                    <a:gd name="T41" fmla="*/ 36 h 44"/>
                    <a:gd name="T42" fmla="*/ 25 w 56"/>
                    <a:gd name="T43" fmla="*/ 40 h 44"/>
                    <a:gd name="T44" fmla="*/ 17 w 56"/>
                    <a:gd name="T45" fmla="*/ 43 h 44"/>
                    <a:gd name="T46" fmla="*/ 15 w 56"/>
                    <a:gd name="T47" fmla="*/ 44 h 44"/>
                    <a:gd name="T48" fmla="*/ 10 w 56"/>
                    <a:gd name="T49" fmla="*/ 44 h 44"/>
                    <a:gd name="T50" fmla="*/ 2 w 56"/>
                    <a:gd name="T51" fmla="*/ 43 h 44"/>
                    <a:gd name="T52" fmla="*/ 0 w 56"/>
                    <a:gd name="T53" fmla="*/ 42 h 44"/>
                    <a:gd name="T54" fmla="*/ 0 w 56"/>
                    <a:gd name="T55" fmla="*/ 39 h 44"/>
                    <a:gd name="T56" fmla="*/ 0 w 56"/>
                    <a:gd name="T57" fmla="*/ 28 h 44"/>
                    <a:gd name="T58" fmla="*/ 0 w 56"/>
                    <a:gd name="T59" fmla="*/ 25 h 44"/>
                    <a:gd name="T60" fmla="*/ 5 w 56"/>
                    <a:gd name="T61" fmla="*/ 20 h 44"/>
                    <a:gd name="T62" fmla="*/ 5 w 56"/>
                    <a:gd name="T63" fmla="*/ 19 h 44"/>
                    <a:gd name="T64" fmla="*/ 5 w 56"/>
                    <a:gd name="T65" fmla="*/ 16 h 44"/>
                    <a:gd name="T66" fmla="*/ 1 w 56"/>
                    <a:gd name="T67" fmla="*/ 13 h 44"/>
                    <a:gd name="T68" fmla="*/ 0 w 56"/>
                    <a:gd name="T69" fmla="*/ 9 h 44"/>
                    <a:gd name="T70" fmla="*/ 0 w 56"/>
                    <a:gd name="T71" fmla="*/ 2 h 44"/>
                    <a:gd name="T72" fmla="*/ 0 w 56"/>
                    <a:gd name="T73" fmla="*/ 1 h 44"/>
                    <a:gd name="T74" fmla="*/ 2 w 56"/>
                    <a:gd name="T75" fmla="*/ 0 h 44"/>
                    <a:gd name="T76" fmla="*/ 4 w 56"/>
                    <a:gd name="T77" fmla="*/ 0 h 44"/>
                    <a:gd name="T78" fmla="*/ 6 w 56"/>
                    <a:gd name="T79" fmla="*/ 0 h 44"/>
                    <a:gd name="T80" fmla="*/ 9 w 56"/>
                    <a:gd name="T81" fmla="*/ 2 h 44"/>
                    <a:gd name="T82" fmla="*/ 10 w 56"/>
                    <a:gd name="T83" fmla="*/ 5 h 44"/>
                    <a:gd name="T84" fmla="*/ 12 w 56"/>
                    <a:gd name="T85" fmla="*/ 8 h 44"/>
                    <a:gd name="T86" fmla="*/ 16 w 56"/>
                    <a:gd name="T87" fmla="*/ 9 h 44"/>
                    <a:gd name="T88" fmla="*/ 17 w 56"/>
                    <a:gd name="T89" fmla="*/ 12 h 44"/>
                    <a:gd name="T90" fmla="*/ 19 w 56"/>
                    <a:gd name="T91" fmla="*/ 13 h 44"/>
                    <a:gd name="T92" fmla="*/ 29 w 56"/>
                    <a:gd name="T93" fmla="*/ 2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6" h="44">
                      <a:moveTo>
                        <a:pt x="29" y="20"/>
                      </a:moveTo>
                      <a:lnTo>
                        <a:pt x="33" y="20"/>
                      </a:lnTo>
                      <a:lnTo>
                        <a:pt x="36" y="21"/>
                      </a:lnTo>
                      <a:lnTo>
                        <a:pt x="39" y="24"/>
                      </a:lnTo>
                      <a:lnTo>
                        <a:pt x="42" y="24"/>
                      </a:lnTo>
                      <a:lnTo>
                        <a:pt x="44" y="24"/>
                      </a:lnTo>
                      <a:lnTo>
                        <a:pt x="50" y="27"/>
                      </a:lnTo>
                      <a:lnTo>
                        <a:pt x="51" y="28"/>
                      </a:lnTo>
                      <a:lnTo>
                        <a:pt x="51" y="29"/>
                      </a:lnTo>
                      <a:lnTo>
                        <a:pt x="52" y="31"/>
                      </a:lnTo>
                      <a:lnTo>
                        <a:pt x="54" y="35"/>
                      </a:lnTo>
                      <a:lnTo>
                        <a:pt x="55" y="38"/>
                      </a:lnTo>
                      <a:lnTo>
                        <a:pt x="54" y="38"/>
                      </a:lnTo>
                      <a:lnTo>
                        <a:pt x="54" y="39"/>
                      </a:lnTo>
                      <a:lnTo>
                        <a:pt x="55" y="40"/>
                      </a:lnTo>
                      <a:lnTo>
                        <a:pt x="56" y="42"/>
                      </a:lnTo>
                      <a:lnTo>
                        <a:pt x="54" y="42"/>
                      </a:lnTo>
                      <a:lnTo>
                        <a:pt x="51" y="40"/>
                      </a:lnTo>
                      <a:lnTo>
                        <a:pt x="46" y="38"/>
                      </a:lnTo>
                      <a:lnTo>
                        <a:pt x="42" y="36"/>
                      </a:lnTo>
                      <a:lnTo>
                        <a:pt x="36" y="36"/>
                      </a:lnTo>
                      <a:lnTo>
                        <a:pt x="25" y="40"/>
                      </a:lnTo>
                      <a:lnTo>
                        <a:pt x="17" y="43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2" y="43"/>
                      </a:lnTo>
                      <a:lnTo>
                        <a:pt x="0" y="42"/>
                      </a:lnTo>
                      <a:lnTo>
                        <a:pt x="0" y="3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5" y="16"/>
                      </a:lnTo>
                      <a:lnTo>
                        <a:pt x="1" y="13"/>
                      </a:lnTo>
                      <a:lnTo>
                        <a:pt x="0" y="9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9" y="13"/>
                      </a:lnTo>
                      <a:lnTo>
                        <a:pt x="29" y="2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0" name="Freeform 74"/>
                <p:cNvSpPr>
                  <a:spLocks/>
                </p:cNvSpPr>
                <p:nvPr/>
              </p:nvSpPr>
              <p:spPr bwMode="auto">
                <a:xfrm>
                  <a:off x="1815" y="1849"/>
                  <a:ext cx="42" cy="39"/>
                </a:xfrm>
                <a:custGeom>
                  <a:avLst/>
                  <a:gdLst>
                    <a:gd name="T0" fmla="*/ 39 w 42"/>
                    <a:gd name="T1" fmla="*/ 16 h 39"/>
                    <a:gd name="T2" fmla="*/ 40 w 42"/>
                    <a:gd name="T3" fmla="*/ 18 h 39"/>
                    <a:gd name="T4" fmla="*/ 42 w 42"/>
                    <a:gd name="T5" fmla="*/ 20 h 39"/>
                    <a:gd name="T6" fmla="*/ 42 w 42"/>
                    <a:gd name="T7" fmla="*/ 23 h 39"/>
                    <a:gd name="T8" fmla="*/ 38 w 42"/>
                    <a:gd name="T9" fmla="*/ 26 h 39"/>
                    <a:gd name="T10" fmla="*/ 36 w 42"/>
                    <a:gd name="T11" fmla="*/ 27 h 39"/>
                    <a:gd name="T12" fmla="*/ 35 w 42"/>
                    <a:gd name="T13" fmla="*/ 28 h 39"/>
                    <a:gd name="T14" fmla="*/ 32 w 42"/>
                    <a:gd name="T15" fmla="*/ 28 h 39"/>
                    <a:gd name="T16" fmla="*/ 29 w 42"/>
                    <a:gd name="T17" fmla="*/ 31 h 39"/>
                    <a:gd name="T18" fmla="*/ 27 w 42"/>
                    <a:gd name="T19" fmla="*/ 34 h 39"/>
                    <a:gd name="T20" fmla="*/ 24 w 42"/>
                    <a:gd name="T21" fmla="*/ 34 h 39"/>
                    <a:gd name="T22" fmla="*/ 23 w 42"/>
                    <a:gd name="T23" fmla="*/ 34 h 39"/>
                    <a:gd name="T24" fmla="*/ 20 w 42"/>
                    <a:gd name="T25" fmla="*/ 34 h 39"/>
                    <a:gd name="T26" fmla="*/ 21 w 42"/>
                    <a:gd name="T27" fmla="*/ 35 h 39"/>
                    <a:gd name="T28" fmla="*/ 19 w 42"/>
                    <a:gd name="T29" fmla="*/ 37 h 39"/>
                    <a:gd name="T30" fmla="*/ 19 w 42"/>
                    <a:gd name="T31" fmla="*/ 37 h 39"/>
                    <a:gd name="T32" fmla="*/ 19 w 42"/>
                    <a:gd name="T33" fmla="*/ 38 h 39"/>
                    <a:gd name="T34" fmla="*/ 19 w 42"/>
                    <a:gd name="T35" fmla="*/ 39 h 39"/>
                    <a:gd name="T36" fmla="*/ 13 w 42"/>
                    <a:gd name="T37" fmla="*/ 39 h 39"/>
                    <a:gd name="T38" fmla="*/ 12 w 42"/>
                    <a:gd name="T39" fmla="*/ 37 h 39"/>
                    <a:gd name="T40" fmla="*/ 11 w 42"/>
                    <a:gd name="T41" fmla="*/ 35 h 39"/>
                    <a:gd name="T42" fmla="*/ 11 w 42"/>
                    <a:gd name="T43" fmla="*/ 34 h 39"/>
                    <a:gd name="T44" fmla="*/ 8 w 42"/>
                    <a:gd name="T45" fmla="*/ 34 h 39"/>
                    <a:gd name="T46" fmla="*/ 4 w 42"/>
                    <a:gd name="T47" fmla="*/ 28 h 39"/>
                    <a:gd name="T48" fmla="*/ 9 w 42"/>
                    <a:gd name="T49" fmla="*/ 26 h 39"/>
                    <a:gd name="T50" fmla="*/ 9 w 42"/>
                    <a:gd name="T51" fmla="*/ 24 h 39"/>
                    <a:gd name="T52" fmla="*/ 5 w 42"/>
                    <a:gd name="T53" fmla="*/ 24 h 39"/>
                    <a:gd name="T54" fmla="*/ 4 w 42"/>
                    <a:gd name="T55" fmla="*/ 24 h 39"/>
                    <a:gd name="T56" fmla="*/ 1 w 42"/>
                    <a:gd name="T57" fmla="*/ 23 h 39"/>
                    <a:gd name="T58" fmla="*/ 2 w 42"/>
                    <a:gd name="T59" fmla="*/ 20 h 39"/>
                    <a:gd name="T60" fmla="*/ 1 w 42"/>
                    <a:gd name="T61" fmla="*/ 15 h 39"/>
                    <a:gd name="T62" fmla="*/ 2 w 42"/>
                    <a:gd name="T63" fmla="*/ 14 h 39"/>
                    <a:gd name="T64" fmla="*/ 1 w 42"/>
                    <a:gd name="T65" fmla="*/ 12 h 39"/>
                    <a:gd name="T66" fmla="*/ 0 w 42"/>
                    <a:gd name="T67" fmla="*/ 10 h 39"/>
                    <a:gd name="T68" fmla="*/ 2 w 42"/>
                    <a:gd name="T69" fmla="*/ 8 h 39"/>
                    <a:gd name="T70" fmla="*/ 2 w 42"/>
                    <a:gd name="T71" fmla="*/ 8 h 39"/>
                    <a:gd name="T72" fmla="*/ 1 w 42"/>
                    <a:gd name="T73" fmla="*/ 5 h 39"/>
                    <a:gd name="T74" fmla="*/ 1 w 42"/>
                    <a:gd name="T75" fmla="*/ 4 h 39"/>
                    <a:gd name="T76" fmla="*/ 4 w 42"/>
                    <a:gd name="T77" fmla="*/ 3 h 39"/>
                    <a:gd name="T78" fmla="*/ 11 w 42"/>
                    <a:gd name="T79" fmla="*/ 1 h 39"/>
                    <a:gd name="T80" fmla="*/ 12 w 42"/>
                    <a:gd name="T81" fmla="*/ 1 h 39"/>
                    <a:gd name="T82" fmla="*/ 12 w 42"/>
                    <a:gd name="T83" fmla="*/ 0 h 39"/>
                    <a:gd name="T84" fmla="*/ 12 w 42"/>
                    <a:gd name="T85" fmla="*/ 0 h 39"/>
                    <a:gd name="T86" fmla="*/ 15 w 42"/>
                    <a:gd name="T87" fmla="*/ 0 h 39"/>
                    <a:gd name="T88" fmla="*/ 28 w 42"/>
                    <a:gd name="T89" fmla="*/ 5 h 39"/>
                    <a:gd name="T90" fmla="*/ 32 w 42"/>
                    <a:gd name="T91" fmla="*/ 7 h 39"/>
                    <a:gd name="T92" fmla="*/ 34 w 42"/>
                    <a:gd name="T93" fmla="*/ 8 h 39"/>
                    <a:gd name="T94" fmla="*/ 35 w 42"/>
                    <a:gd name="T95" fmla="*/ 10 h 39"/>
                    <a:gd name="T96" fmla="*/ 36 w 42"/>
                    <a:gd name="T97" fmla="*/ 14 h 39"/>
                    <a:gd name="T98" fmla="*/ 39 w 42"/>
                    <a:gd name="T99" fmla="*/ 1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" h="39">
                      <a:moveTo>
                        <a:pt x="39" y="16"/>
                      </a:moveTo>
                      <a:lnTo>
                        <a:pt x="40" y="18"/>
                      </a:lnTo>
                      <a:lnTo>
                        <a:pt x="42" y="20"/>
                      </a:lnTo>
                      <a:lnTo>
                        <a:pt x="42" y="23"/>
                      </a:lnTo>
                      <a:lnTo>
                        <a:pt x="38" y="26"/>
                      </a:lnTo>
                      <a:lnTo>
                        <a:pt x="36" y="27"/>
                      </a:lnTo>
                      <a:lnTo>
                        <a:pt x="35" y="28"/>
                      </a:lnTo>
                      <a:lnTo>
                        <a:pt x="32" y="28"/>
                      </a:lnTo>
                      <a:lnTo>
                        <a:pt x="29" y="31"/>
                      </a:lnTo>
                      <a:lnTo>
                        <a:pt x="27" y="34"/>
                      </a:lnTo>
                      <a:lnTo>
                        <a:pt x="24" y="34"/>
                      </a:lnTo>
                      <a:lnTo>
                        <a:pt x="23" y="34"/>
                      </a:lnTo>
                      <a:lnTo>
                        <a:pt x="20" y="34"/>
                      </a:lnTo>
                      <a:lnTo>
                        <a:pt x="21" y="35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19" y="38"/>
                      </a:lnTo>
                      <a:lnTo>
                        <a:pt x="19" y="39"/>
                      </a:lnTo>
                      <a:lnTo>
                        <a:pt x="13" y="39"/>
                      </a:lnTo>
                      <a:lnTo>
                        <a:pt x="12" y="37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8" y="34"/>
                      </a:lnTo>
                      <a:lnTo>
                        <a:pt x="4" y="28"/>
                      </a:lnTo>
                      <a:lnTo>
                        <a:pt x="9" y="26"/>
                      </a:lnTo>
                      <a:lnTo>
                        <a:pt x="9" y="24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8" y="5"/>
                      </a:lnTo>
                      <a:lnTo>
                        <a:pt x="32" y="7"/>
                      </a:lnTo>
                      <a:lnTo>
                        <a:pt x="34" y="8"/>
                      </a:lnTo>
                      <a:lnTo>
                        <a:pt x="35" y="10"/>
                      </a:lnTo>
                      <a:lnTo>
                        <a:pt x="36" y="14"/>
                      </a:lnTo>
                      <a:lnTo>
                        <a:pt x="39" y="1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1" name="Freeform 75"/>
                <p:cNvSpPr>
                  <a:spLocks/>
                </p:cNvSpPr>
                <p:nvPr/>
              </p:nvSpPr>
              <p:spPr bwMode="auto">
                <a:xfrm>
                  <a:off x="1735" y="1859"/>
                  <a:ext cx="101" cy="110"/>
                </a:xfrm>
                <a:custGeom>
                  <a:avLst/>
                  <a:gdLst>
                    <a:gd name="T0" fmla="*/ 18 w 101"/>
                    <a:gd name="T1" fmla="*/ 39 h 110"/>
                    <a:gd name="T2" fmla="*/ 10 w 101"/>
                    <a:gd name="T3" fmla="*/ 44 h 110"/>
                    <a:gd name="T4" fmla="*/ 10 w 101"/>
                    <a:gd name="T5" fmla="*/ 48 h 110"/>
                    <a:gd name="T6" fmla="*/ 15 w 101"/>
                    <a:gd name="T7" fmla="*/ 48 h 110"/>
                    <a:gd name="T8" fmla="*/ 20 w 101"/>
                    <a:gd name="T9" fmla="*/ 37 h 110"/>
                    <a:gd name="T10" fmla="*/ 15 w 101"/>
                    <a:gd name="T11" fmla="*/ 25 h 110"/>
                    <a:gd name="T12" fmla="*/ 20 w 101"/>
                    <a:gd name="T13" fmla="*/ 17 h 110"/>
                    <a:gd name="T14" fmla="*/ 37 w 101"/>
                    <a:gd name="T15" fmla="*/ 9 h 110"/>
                    <a:gd name="T16" fmla="*/ 42 w 101"/>
                    <a:gd name="T17" fmla="*/ 1 h 110"/>
                    <a:gd name="T18" fmla="*/ 42 w 101"/>
                    <a:gd name="T19" fmla="*/ 8 h 110"/>
                    <a:gd name="T20" fmla="*/ 50 w 101"/>
                    <a:gd name="T21" fmla="*/ 13 h 110"/>
                    <a:gd name="T22" fmla="*/ 56 w 101"/>
                    <a:gd name="T23" fmla="*/ 21 h 110"/>
                    <a:gd name="T24" fmla="*/ 62 w 101"/>
                    <a:gd name="T25" fmla="*/ 25 h 110"/>
                    <a:gd name="T26" fmla="*/ 56 w 101"/>
                    <a:gd name="T27" fmla="*/ 40 h 110"/>
                    <a:gd name="T28" fmla="*/ 53 w 101"/>
                    <a:gd name="T29" fmla="*/ 52 h 110"/>
                    <a:gd name="T30" fmla="*/ 62 w 101"/>
                    <a:gd name="T31" fmla="*/ 63 h 110"/>
                    <a:gd name="T32" fmla="*/ 62 w 101"/>
                    <a:gd name="T33" fmla="*/ 72 h 110"/>
                    <a:gd name="T34" fmla="*/ 58 w 101"/>
                    <a:gd name="T35" fmla="*/ 79 h 110"/>
                    <a:gd name="T36" fmla="*/ 60 w 101"/>
                    <a:gd name="T37" fmla="*/ 82 h 110"/>
                    <a:gd name="T38" fmla="*/ 68 w 101"/>
                    <a:gd name="T39" fmla="*/ 81 h 110"/>
                    <a:gd name="T40" fmla="*/ 62 w 101"/>
                    <a:gd name="T41" fmla="*/ 89 h 110"/>
                    <a:gd name="T42" fmla="*/ 66 w 101"/>
                    <a:gd name="T43" fmla="*/ 90 h 110"/>
                    <a:gd name="T44" fmla="*/ 80 w 101"/>
                    <a:gd name="T45" fmla="*/ 83 h 110"/>
                    <a:gd name="T46" fmla="*/ 81 w 101"/>
                    <a:gd name="T47" fmla="*/ 78 h 110"/>
                    <a:gd name="T48" fmla="*/ 82 w 101"/>
                    <a:gd name="T49" fmla="*/ 74 h 110"/>
                    <a:gd name="T50" fmla="*/ 80 w 101"/>
                    <a:gd name="T51" fmla="*/ 71 h 110"/>
                    <a:gd name="T52" fmla="*/ 92 w 101"/>
                    <a:gd name="T53" fmla="*/ 71 h 110"/>
                    <a:gd name="T54" fmla="*/ 89 w 101"/>
                    <a:gd name="T55" fmla="*/ 83 h 110"/>
                    <a:gd name="T56" fmla="*/ 101 w 101"/>
                    <a:gd name="T57" fmla="*/ 89 h 110"/>
                    <a:gd name="T58" fmla="*/ 96 w 101"/>
                    <a:gd name="T59" fmla="*/ 91 h 110"/>
                    <a:gd name="T60" fmla="*/ 91 w 101"/>
                    <a:gd name="T61" fmla="*/ 99 h 110"/>
                    <a:gd name="T62" fmla="*/ 96 w 101"/>
                    <a:gd name="T63" fmla="*/ 104 h 110"/>
                    <a:gd name="T64" fmla="*/ 91 w 101"/>
                    <a:gd name="T65" fmla="*/ 108 h 110"/>
                    <a:gd name="T66" fmla="*/ 84 w 101"/>
                    <a:gd name="T67" fmla="*/ 104 h 110"/>
                    <a:gd name="T68" fmla="*/ 77 w 101"/>
                    <a:gd name="T69" fmla="*/ 104 h 110"/>
                    <a:gd name="T70" fmla="*/ 70 w 101"/>
                    <a:gd name="T71" fmla="*/ 101 h 110"/>
                    <a:gd name="T72" fmla="*/ 70 w 101"/>
                    <a:gd name="T73" fmla="*/ 104 h 110"/>
                    <a:gd name="T74" fmla="*/ 57 w 101"/>
                    <a:gd name="T75" fmla="*/ 104 h 110"/>
                    <a:gd name="T76" fmla="*/ 61 w 101"/>
                    <a:gd name="T77" fmla="*/ 108 h 110"/>
                    <a:gd name="T78" fmla="*/ 51 w 101"/>
                    <a:gd name="T79" fmla="*/ 108 h 110"/>
                    <a:gd name="T80" fmla="*/ 38 w 101"/>
                    <a:gd name="T81" fmla="*/ 108 h 110"/>
                    <a:gd name="T82" fmla="*/ 42 w 101"/>
                    <a:gd name="T83" fmla="*/ 105 h 110"/>
                    <a:gd name="T84" fmla="*/ 38 w 101"/>
                    <a:gd name="T85" fmla="*/ 97 h 110"/>
                    <a:gd name="T86" fmla="*/ 50 w 101"/>
                    <a:gd name="T87" fmla="*/ 95 h 110"/>
                    <a:gd name="T88" fmla="*/ 53 w 101"/>
                    <a:gd name="T89" fmla="*/ 98 h 110"/>
                    <a:gd name="T90" fmla="*/ 54 w 101"/>
                    <a:gd name="T91" fmla="*/ 93 h 110"/>
                    <a:gd name="T92" fmla="*/ 45 w 101"/>
                    <a:gd name="T93" fmla="*/ 90 h 110"/>
                    <a:gd name="T94" fmla="*/ 37 w 101"/>
                    <a:gd name="T95" fmla="*/ 90 h 110"/>
                    <a:gd name="T96" fmla="*/ 33 w 101"/>
                    <a:gd name="T97" fmla="*/ 87 h 110"/>
                    <a:gd name="T98" fmla="*/ 27 w 101"/>
                    <a:gd name="T99" fmla="*/ 89 h 110"/>
                    <a:gd name="T100" fmla="*/ 19 w 101"/>
                    <a:gd name="T101" fmla="*/ 83 h 110"/>
                    <a:gd name="T102" fmla="*/ 10 w 101"/>
                    <a:gd name="T103" fmla="*/ 81 h 110"/>
                    <a:gd name="T104" fmla="*/ 3 w 101"/>
                    <a:gd name="T105" fmla="*/ 82 h 110"/>
                    <a:gd name="T106" fmla="*/ 0 w 101"/>
                    <a:gd name="T107" fmla="*/ 71 h 110"/>
                    <a:gd name="T108" fmla="*/ 7 w 101"/>
                    <a:gd name="T109" fmla="*/ 41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1" h="110">
                      <a:moveTo>
                        <a:pt x="12" y="36"/>
                      </a:move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6" y="37"/>
                      </a:lnTo>
                      <a:lnTo>
                        <a:pt x="15" y="37"/>
                      </a:lnTo>
                      <a:lnTo>
                        <a:pt x="16" y="37"/>
                      </a:lnTo>
                      <a:lnTo>
                        <a:pt x="18" y="39"/>
                      </a:lnTo>
                      <a:lnTo>
                        <a:pt x="19" y="40"/>
                      </a:lnTo>
                      <a:lnTo>
                        <a:pt x="18" y="40"/>
                      </a:lnTo>
                      <a:lnTo>
                        <a:pt x="15" y="41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2" y="44"/>
                      </a:lnTo>
                      <a:lnTo>
                        <a:pt x="10" y="44"/>
                      </a:lnTo>
                      <a:lnTo>
                        <a:pt x="10" y="45"/>
                      </a:lnTo>
                      <a:lnTo>
                        <a:pt x="8" y="47"/>
                      </a:lnTo>
                      <a:lnTo>
                        <a:pt x="6" y="49"/>
                      </a:lnTo>
                      <a:lnTo>
                        <a:pt x="6" y="51"/>
                      </a:lnTo>
                      <a:lnTo>
                        <a:pt x="7" y="51"/>
                      </a:lnTo>
                      <a:lnTo>
                        <a:pt x="8" y="49"/>
                      </a:lnTo>
                      <a:lnTo>
                        <a:pt x="10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1" y="48"/>
                      </a:lnTo>
                      <a:lnTo>
                        <a:pt x="11" y="49"/>
                      </a:lnTo>
                      <a:lnTo>
                        <a:pt x="12" y="49"/>
                      </a:lnTo>
                      <a:lnTo>
                        <a:pt x="14" y="49"/>
                      </a:lnTo>
                      <a:lnTo>
                        <a:pt x="15" y="48"/>
                      </a:lnTo>
                      <a:lnTo>
                        <a:pt x="18" y="45"/>
                      </a:lnTo>
                      <a:lnTo>
                        <a:pt x="20" y="44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7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8" y="29"/>
                      </a:lnTo>
                      <a:lnTo>
                        <a:pt x="16" y="28"/>
                      </a:lnTo>
                      <a:lnTo>
                        <a:pt x="15" y="25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20" y="17"/>
                      </a:lnTo>
                      <a:lnTo>
                        <a:pt x="24" y="16"/>
                      </a:lnTo>
                      <a:lnTo>
                        <a:pt x="29" y="14"/>
                      </a:lnTo>
                      <a:lnTo>
                        <a:pt x="31" y="13"/>
                      </a:lnTo>
                      <a:lnTo>
                        <a:pt x="34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7" y="9"/>
                      </a:lnTo>
                      <a:lnTo>
                        <a:pt x="35" y="8"/>
                      </a:lnTo>
                      <a:lnTo>
                        <a:pt x="35" y="6"/>
                      </a:lnTo>
                      <a:lnTo>
                        <a:pt x="35" y="5"/>
                      </a:lnTo>
                      <a:lnTo>
                        <a:pt x="37" y="4"/>
                      </a:lnTo>
                      <a:lnTo>
                        <a:pt x="39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3" y="1"/>
                      </a:lnTo>
                      <a:lnTo>
                        <a:pt x="43" y="1"/>
                      </a:lnTo>
                      <a:lnTo>
                        <a:pt x="43" y="1"/>
                      </a:lnTo>
                      <a:lnTo>
                        <a:pt x="42" y="4"/>
                      </a:lnTo>
                      <a:lnTo>
                        <a:pt x="42" y="8"/>
                      </a:lnTo>
                      <a:lnTo>
                        <a:pt x="43" y="10"/>
                      </a:lnTo>
                      <a:lnTo>
                        <a:pt x="43" y="12"/>
                      </a:lnTo>
                      <a:lnTo>
                        <a:pt x="42" y="13"/>
                      </a:lnTo>
                      <a:lnTo>
                        <a:pt x="43" y="13"/>
                      </a:lnTo>
                      <a:lnTo>
                        <a:pt x="45" y="13"/>
                      </a:lnTo>
                      <a:lnTo>
                        <a:pt x="47" y="14"/>
                      </a:lnTo>
                      <a:lnTo>
                        <a:pt x="50" y="13"/>
                      </a:lnTo>
                      <a:lnTo>
                        <a:pt x="49" y="16"/>
                      </a:lnTo>
                      <a:lnTo>
                        <a:pt x="49" y="18"/>
                      </a:lnTo>
                      <a:lnTo>
                        <a:pt x="46" y="20"/>
                      </a:lnTo>
                      <a:lnTo>
                        <a:pt x="47" y="21"/>
                      </a:lnTo>
                      <a:lnTo>
                        <a:pt x="49" y="22"/>
                      </a:lnTo>
                      <a:lnTo>
                        <a:pt x="51" y="22"/>
                      </a:lnTo>
                      <a:lnTo>
                        <a:pt x="56" y="21"/>
                      </a:lnTo>
                      <a:lnTo>
                        <a:pt x="58" y="21"/>
                      </a:lnTo>
                      <a:lnTo>
                        <a:pt x="62" y="21"/>
                      </a:lnTo>
                      <a:lnTo>
                        <a:pt x="64" y="21"/>
                      </a:lnTo>
                      <a:lnTo>
                        <a:pt x="61" y="24"/>
                      </a:lnTo>
                      <a:lnTo>
                        <a:pt x="62" y="24"/>
                      </a:lnTo>
                      <a:lnTo>
                        <a:pt x="64" y="25"/>
                      </a:lnTo>
                      <a:lnTo>
                        <a:pt x="62" y="25"/>
                      </a:lnTo>
                      <a:lnTo>
                        <a:pt x="61" y="25"/>
                      </a:lnTo>
                      <a:lnTo>
                        <a:pt x="60" y="29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7" y="36"/>
                      </a:lnTo>
                      <a:lnTo>
                        <a:pt x="56" y="39"/>
                      </a:lnTo>
                      <a:lnTo>
                        <a:pt x="56" y="40"/>
                      </a:lnTo>
                      <a:lnTo>
                        <a:pt x="54" y="43"/>
                      </a:lnTo>
                      <a:lnTo>
                        <a:pt x="53" y="45"/>
                      </a:lnTo>
                      <a:lnTo>
                        <a:pt x="50" y="45"/>
                      </a:lnTo>
                      <a:lnTo>
                        <a:pt x="49" y="48"/>
                      </a:lnTo>
                      <a:lnTo>
                        <a:pt x="49" y="49"/>
                      </a:lnTo>
                      <a:lnTo>
                        <a:pt x="49" y="51"/>
                      </a:lnTo>
                      <a:lnTo>
                        <a:pt x="53" y="52"/>
                      </a:lnTo>
                      <a:lnTo>
                        <a:pt x="54" y="54"/>
                      </a:lnTo>
                      <a:lnTo>
                        <a:pt x="56" y="56"/>
                      </a:lnTo>
                      <a:lnTo>
                        <a:pt x="57" y="59"/>
                      </a:lnTo>
                      <a:lnTo>
                        <a:pt x="60" y="60"/>
                      </a:lnTo>
                      <a:lnTo>
                        <a:pt x="64" y="62"/>
                      </a:lnTo>
                      <a:lnTo>
                        <a:pt x="62" y="63"/>
                      </a:lnTo>
                      <a:lnTo>
                        <a:pt x="62" y="63"/>
                      </a:lnTo>
                      <a:lnTo>
                        <a:pt x="62" y="64"/>
                      </a:lnTo>
                      <a:lnTo>
                        <a:pt x="62" y="66"/>
                      </a:lnTo>
                      <a:lnTo>
                        <a:pt x="65" y="66"/>
                      </a:lnTo>
                      <a:lnTo>
                        <a:pt x="65" y="67"/>
                      </a:lnTo>
                      <a:lnTo>
                        <a:pt x="64" y="70"/>
                      </a:lnTo>
                      <a:lnTo>
                        <a:pt x="62" y="71"/>
                      </a:lnTo>
                      <a:lnTo>
                        <a:pt x="62" y="72"/>
                      </a:lnTo>
                      <a:lnTo>
                        <a:pt x="62" y="74"/>
                      </a:lnTo>
                      <a:lnTo>
                        <a:pt x="62" y="75"/>
                      </a:lnTo>
                      <a:lnTo>
                        <a:pt x="62" y="77"/>
                      </a:lnTo>
                      <a:lnTo>
                        <a:pt x="60" y="77"/>
                      </a:lnTo>
                      <a:lnTo>
                        <a:pt x="60" y="78"/>
                      </a:lnTo>
                      <a:lnTo>
                        <a:pt x="60" y="79"/>
                      </a:lnTo>
                      <a:lnTo>
                        <a:pt x="58" y="79"/>
                      </a:lnTo>
                      <a:lnTo>
                        <a:pt x="57" y="79"/>
                      </a:lnTo>
                      <a:lnTo>
                        <a:pt x="56" y="79"/>
                      </a:lnTo>
                      <a:lnTo>
                        <a:pt x="57" y="81"/>
                      </a:lnTo>
                      <a:lnTo>
                        <a:pt x="58" y="81"/>
                      </a:lnTo>
                      <a:lnTo>
                        <a:pt x="60" y="81"/>
                      </a:lnTo>
                      <a:lnTo>
                        <a:pt x="60" y="82"/>
                      </a:lnTo>
                      <a:lnTo>
                        <a:pt x="60" y="82"/>
                      </a:lnTo>
                      <a:lnTo>
                        <a:pt x="61" y="82"/>
                      </a:lnTo>
                      <a:lnTo>
                        <a:pt x="62" y="82"/>
                      </a:lnTo>
                      <a:lnTo>
                        <a:pt x="64" y="82"/>
                      </a:lnTo>
                      <a:lnTo>
                        <a:pt x="64" y="81"/>
                      </a:lnTo>
                      <a:lnTo>
                        <a:pt x="65" y="81"/>
                      </a:lnTo>
                      <a:lnTo>
                        <a:pt x="66" y="81"/>
                      </a:lnTo>
                      <a:lnTo>
                        <a:pt x="68" y="81"/>
                      </a:lnTo>
                      <a:lnTo>
                        <a:pt x="70" y="79"/>
                      </a:lnTo>
                      <a:lnTo>
                        <a:pt x="70" y="79"/>
                      </a:lnTo>
                      <a:lnTo>
                        <a:pt x="70" y="81"/>
                      </a:lnTo>
                      <a:lnTo>
                        <a:pt x="70" y="82"/>
                      </a:lnTo>
                      <a:lnTo>
                        <a:pt x="68" y="85"/>
                      </a:lnTo>
                      <a:lnTo>
                        <a:pt x="65" y="87"/>
                      </a:lnTo>
                      <a:lnTo>
                        <a:pt x="62" y="89"/>
                      </a:lnTo>
                      <a:lnTo>
                        <a:pt x="62" y="89"/>
                      </a:lnTo>
                      <a:lnTo>
                        <a:pt x="62" y="89"/>
                      </a:lnTo>
                      <a:lnTo>
                        <a:pt x="64" y="90"/>
                      </a:lnTo>
                      <a:lnTo>
                        <a:pt x="64" y="90"/>
                      </a:lnTo>
                      <a:lnTo>
                        <a:pt x="66" y="89"/>
                      </a:lnTo>
                      <a:lnTo>
                        <a:pt x="66" y="90"/>
                      </a:lnTo>
                      <a:lnTo>
                        <a:pt x="66" y="90"/>
                      </a:lnTo>
                      <a:lnTo>
                        <a:pt x="68" y="90"/>
                      </a:lnTo>
                      <a:lnTo>
                        <a:pt x="69" y="89"/>
                      </a:lnTo>
                      <a:lnTo>
                        <a:pt x="70" y="87"/>
                      </a:lnTo>
                      <a:lnTo>
                        <a:pt x="73" y="87"/>
                      </a:lnTo>
                      <a:lnTo>
                        <a:pt x="76" y="86"/>
                      </a:lnTo>
                      <a:lnTo>
                        <a:pt x="78" y="85"/>
                      </a:lnTo>
                      <a:lnTo>
                        <a:pt x="80" y="83"/>
                      </a:lnTo>
                      <a:lnTo>
                        <a:pt x="82" y="79"/>
                      </a:lnTo>
                      <a:lnTo>
                        <a:pt x="84" y="81"/>
                      </a:lnTo>
                      <a:lnTo>
                        <a:pt x="85" y="79"/>
                      </a:lnTo>
                      <a:lnTo>
                        <a:pt x="85" y="78"/>
                      </a:lnTo>
                      <a:lnTo>
                        <a:pt x="85" y="78"/>
                      </a:lnTo>
                      <a:lnTo>
                        <a:pt x="84" y="77"/>
                      </a:lnTo>
                      <a:lnTo>
                        <a:pt x="81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7"/>
                      </a:lnTo>
                      <a:lnTo>
                        <a:pt x="81" y="75"/>
                      </a:lnTo>
                      <a:lnTo>
                        <a:pt x="81" y="75"/>
                      </a:lnTo>
                      <a:lnTo>
                        <a:pt x="82" y="74"/>
                      </a:lnTo>
                      <a:lnTo>
                        <a:pt x="82" y="74"/>
                      </a:lnTo>
                      <a:lnTo>
                        <a:pt x="81" y="74"/>
                      </a:lnTo>
                      <a:lnTo>
                        <a:pt x="81" y="74"/>
                      </a:lnTo>
                      <a:lnTo>
                        <a:pt x="80" y="74"/>
                      </a:lnTo>
                      <a:lnTo>
                        <a:pt x="77" y="75"/>
                      </a:lnTo>
                      <a:lnTo>
                        <a:pt x="77" y="74"/>
                      </a:lnTo>
                      <a:lnTo>
                        <a:pt x="78" y="72"/>
                      </a:lnTo>
                      <a:lnTo>
                        <a:pt x="80" y="71"/>
                      </a:lnTo>
                      <a:lnTo>
                        <a:pt x="80" y="71"/>
                      </a:lnTo>
                      <a:lnTo>
                        <a:pt x="82" y="70"/>
                      </a:lnTo>
                      <a:lnTo>
                        <a:pt x="84" y="68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9" y="70"/>
                      </a:lnTo>
                      <a:lnTo>
                        <a:pt x="92" y="71"/>
                      </a:lnTo>
                      <a:lnTo>
                        <a:pt x="92" y="72"/>
                      </a:lnTo>
                      <a:lnTo>
                        <a:pt x="91" y="74"/>
                      </a:lnTo>
                      <a:lnTo>
                        <a:pt x="89" y="75"/>
                      </a:lnTo>
                      <a:lnTo>
                        <a:pt x="88" y="78"/>
                      </a:lnTo>
                      <a:lnTo>
                        <a:pt x="88" y="79"/>
                      </a:lnTo>
                      <a:lnTo>
                        <a:pt x="88" y="81"/>
                      </a:lnTo>
                      <a:lnTo>
                        <a:pt x="89" y="83"/>
                      </a:lnTo>
                      <a:lnTo>
                        <a:pt x="91" y="85"/>
                      </a:lnTo>
                      <a:lnTo>
                        <a:pt x="92" y="85"/>
                      </a:lnTo>
                      <a:lnTo>
                        <a:pt x="95" y="85"/>
                      </a:lnTo>
                      <a:lnTo>
                        <a:pt x="96" y="85"/>
                      </a:lnTo>
                      <a:lnTo>
                        <a:pt x="97" y="86"/>
                      </a:lnTo>
                      <a:lnTo>
                        <a:pt x="100" y="87"/>
                      </a:lnTo>
                      <a:lnTo>
                        <a:pt x="101" y="89"/>
                      </a:lnTo>
                      <a:lnTo>
                        <a:pt x="100" y="90"/>
                      </a:lnTo>
                      <a:lnTo>
                        <a:pt x="100" y="91"/>
                      </a:lnTo>
                      <a:lnTo>
                        <a:pt x="99" y="91"/>
                      </a:lnTo>
                      <a:lnTo>
                        <a:pt x="97" y="91"/>
                      </a:lnTo>
                      <a:lnTo>
                        <a:pt x="96" y="90"/>
                      </a:lnTo>
                      <a:lnTo>
                        <a:pt x="95" y="91"/>
                      </a:lnTo>
                      <a:lnTo>
                        <a:pt x="96" y="91"/>
                      </a:lnTo>
                      <a:lnTo>
                        <a:pt x="96" y="93"/>
                      </a:lnTo>
                      <a:lnTo>
                        <a:pt x="96" y="94"/>
                      </a:lnTo>
                      <a:lnTo>
                        <a:pt x="96" y="94"/>
                      </a:lnTo>
                      <a:lnTo>
                        <a:pt x="96" y="95"/>
                      </a:lnTo>
                      <a:lnTo>
                        <a:pt x="96" y="97"/>
                      </a:lnTo>
                      <a:lnTo>
                        <a:pt x="95" y="97"/>
                      </a:lnTo>
                      <a:lnTo>
                        <a:pt x="91" y="99"/>
                      </a:lnTo>
                      <a:lnTo>
                        <a:pt x="92" y="101"/>
                      </a:lnTo>
                      <a:lnTo>
                        <a:pt x="95" y="101"/>
                      </a:lnTo>
                      <a:lnTo>
                        <a:pt x="97" y="101"/>
                      </a:lnTo>
                      <a:lnTo>
                        <a:pt x="100" y="104"/>
                      </a:lnTo>
                      <a:lnTo>
                        <a:pt x="99" y="105"/>
                      </a:lnTo>
                      <a:lnTo>
                        <a:pt x="97" y="104"/>
                      </a:lnTo>
                      <a:lnTo>
                        <a:pt x="96" y="104"/>
                      </a:lnTo>
                      <a:lnTo>
                        <a:pt x="95" y="104"/>
                      </a:lnTo>
                      <a:lnTo>
                        <a:pt x="95" y="104"/>
                      </a:lnTo>
                      <a:lnTo>
                        <a:pt x="95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2" y="106"/>
                      </a:lnTo>
                      <a:lnTo>
                        <a:pt x="91" y="108"/>
                      </a:lnTo>
                      <a:lnTo>
                        <a:pt x="88" y="106"/>
                      </a:lnTo>
                      <a:lnTo>
                        <a:pt x="85" y="105"/>
                      </a:lnTo>
                      <a:lnTo>
                        <a:pt x="82" y="105"/>
                      </a:lnTo>
                      <a:lnTo>
                        <a:pt x="81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4" y="104"/>
                      </a:lnTo>
                      <a:lnTo>
                        <a:pt x="82" y="102"/>
                      </a:lnTo>
                      <a:lnTo>
                        <a:pt x="81" y="101"/>
                      </a:lnTo>
                      <a:lnTo>
                        <a:pt x="80" y="101"/>
                      </a:lnTo>
                      <a:lnTo>
                        <a:pt x="80" y="102"/>
                      </a:lnTo>
                      <a:lnTo>
                        <a:pt x="80" y="102"/>
                      </a:lnTo>
                      <a:lnTo>
                        <a:pt x="78" y="104"/>
                      </a:lnTo>
                      <a:lnTo>
                        <a:pt x="77" y="104"/>
                      </a:lnTo>
                      <a:lnTo>
                        <a:pt x="76" y="102"/>
                      </a:lnTo>
                      <a:lnTo>
                        <a:pt x="74" y="101"/>
                      </a:lnTo>
                      <a:lnTo>
                        <a:pt x="74" y="101"/>
                      </a:lnTo>
                      <a:lnTo>
                        <a:pt x="73" y="101"/>
                      </a:lnTo>
                      <a:lnTo>
                        <a:pt x="72" y="101"/>
                      </a:lnTo>
                      <a:lnTo>
                        <a:pt x="70" y="101"/>
                      </a:lnTo>
                      <a:lnTo>
                        <a:pt x="70" y="101"/>
                      </a:lnTo>
                      <a:lnTo>
                        <a:pt x="72" y="102"/>
                      </a:lnTo>
                      <a:lnTo>
                        <a:pt x="73" y="104"/>
                      </a:lnTo>
                      <a:lnTo>
                        <a:pt x="73" y="104"/>
                      </a:lnTo>
                      <a:lnTo>
                        <a:pt x="73" y="105"/>
                      </a:lnTo>
                      <a:lnTo>
                        <a:pt x="72" y="105"/>
                      </a:lnTo>
                      <a:lnTo>
                        <a:pt x="70" y="105"/>
                      </a:lnTo>
                      <a:lnTo>
                        <a:pt x="70" y="104"/>
                      </a:lnTo>
                      <a:lnTo>
                        <a:pt x="69" y="104"/>
                      </a:lnTo>
                      <a:lnTo>
                        <a:pt x="69" y="104"/>
                      </a:lnTo>
                      <a:lnTo>
                        <a:pt x="66" y="104"/>
                      </a:lnTo>
                      <a:lnTo>
                        <a:pt x="62" y="102"/>
                      </a:lnTo>
                      <a:lnTo>
                        <a:pt x="61" y="101"/>
                      </a:lnTo>
                      <a:lnTo>
                        <a:pt x="58" y="102"/>
                      </a:lnTo>
                      <a:lnTo>
                        <a:pt x="57" y="104"/>
                      </a:lnTo>
                      <a:lnTo>
                        <a:pt x="58" y="104"/>
                      </a:lnTo>
                      <a:lnTo>
                        <a:pt x="62" y="105"/>
                      </a:lnTo>
                      <a:lnTo>
                        <a:pt x="64" y="106"/>
                      </a:lnTo>
                      <a:lnTo>
                        <a:pt x="64" y="106"/>
                      </a:lnTo>
                      <a:lnTo>
                        <a:pt x="64" y="108"/>
                      </a:lnTo>
                      <a:lnTo>
                        <a:pt x="64" y="108"/>
                      </a:lnTo>
                      <a:lnTo>
                        <a:pt x="61" y="108"/>
                      </a:lnTo>
                      <a:lnTo>
                        <a:pt x="60" y="108"/>
                      </a:lnTo>
                      <a:lnTo>
                        <a:pt x="57" y="109"/>
                      </a:lnTo>
                      <a:lnTo>
                        <a:pt x="57" y="109"/>
                      </a:lnTo>
                      <a:lnTo>
                        <a:pt x="56" y="108"/>
                      </a:lnTo>
                      <a:lnTo>
                        <a:pt x="54" y="106"/>
                      </a:lnTo>
                      <a:lnTo>
                        <a:pt x="53" y="108"/>
                      </a:lnTo>
                      <a:lnTo>
                        <a:pt x="51" y="108"/>
                      </a:lnTo>
                      <a:lnTo>
                        <a:pt x="49" y="109"/>
                      </a:lnTo>
                      <a:lnTo>
                        <a:pt x="46" y="109"/>
                      </a:lnTo>
                      <a:lnTo>
                        <a:pt x="45" y="109"/>
                      </a:lnTo>
                      <a:lnTo>
                        <a:pt x="42" y="110"/>
                      </a:lnTo>
                      <a:lnTo>
                        <a:pt x="42" y="110"/>
                      </a:lnTo>
                      <a:lnTo>
                        <a:pt x="41" y="109"/>
                      </a:lnTo>
                      <a:lnTo>
                        <a:pt x="38" y="108"/>
                      </a:lnTo>
                      <a:lnTo>
                        <a:pt x="37" y="108"/>
                      </a:lnTo>
                      <a:lnTo>
                        <a:pt x="35" y="108"/>
                      </a:lnTo>
                      <a:lnTo>
                        <a:pt x="35" y="106"/>
                      </a:lnTo>
                      <a:lnTo>
                        <a:pt x="37" y="106"/>
                      </a:lnTo>
                      <a:lnTo>
                        <a:pt x="38" y="106"/>
                      </a:lnTo>
                      <a:lnTo>
                        <a:pt x="41" y="106"/>
                      </a:lnTo>
                      <a:lnTo>
                        <a:pt x="42" y="105"/>
                      </a:lnTo>
                      <a:lnTo>
                        <a:pt x="42" y="104"/>
                      </a:lnTo>
                      <a:lnTo>
                        <a:pt x="45" y="104"/>
                      </a:lnTo>
                      <a:lnTo>
                        <a:pt x="46" y="102"/>
                      </a:lnTo>
                      <a:lnTo>
                        <a:pt x="46" y="101"/>
                      </a:lnTo>
                      <a:lnTo>
                        <a:pt x="43" y="99"/>
                      </a:lnTo>
                      <a:lnTo>
                        <a:pt x="38" y="98"/>
                      </a:lnTo>
                      <a:lnTo>
                        <a:pt x="38" y="97"/>
                      </a:lnTo>
                      <a:lnTo>
                        <a:pt x="41" y="95"/>
                      </a:lnTo>
                      <a:lnTo>
                        <a:pt x="42" y="95"/>
                      </a:lnTo>
                      <a:lnTo>
                        <a:pt x="43" y="97"/>
                      </a:lnTo>
                      <a:lnTo>
                        <a:pt x="46" y="95"/>
                      </a:lnTo>
                      <a:lnTo>
                        <a:pt x="46" y="95"/>
                      </a:lnTo>
                      <a:lnTo>
                        <a:pt x="47" y="95"/>
                      </a:lnTo>
                      <a:lnTo>
                        <a:pt x="50" y="95"/>
                      </a:lnTo>
                      <a:lnTo>
                        <a:pt x="50" y="95"/>
                      </a:lnTo>
                      <a:lnTo>
                        <a:pt x="50" y="97"/>
                      </a:lnTo>
                      <a:lnTo>
                        <a:pt x="49" y="98"/>
                      </a:lnTo>
                      <a:lnTo>
                        <a:pt x="49" y="98"/>
                      </a:lnTo>
                      <a:lnTo>
                        <a:pt x="50" y="99"/>
                      </a:lnTo>
                      <a:lnTo>
                        <a:pt x="53" y="98"/>
                      </a:lnTo>
                      <a:lnTo>
                        <a:pt x="53" y="98"/>
                      </a:lnTo>
                      <a:lnTo>
                        <a:pt x="53" y="97"/>
                      </a:lnTo>
                      <a:lnTo>
                        <a:pt x="54" y="97"/>
                      </a:lnTo>
                      <a:lnTo>
                        <a:pt x="56" y="97"/>
                      </a:lnTo>
                      <a:lnTo>
                        <a:pt x="56" y="95"/>
                      </a:lnTo>
                      <a:lnTo>
                        <a:pt x="57" y="94"/>
                      </a:lnTo>
                      <a:lnTo>
                        <a:pt x="56" y="93"/>
                      </a:lnTo>
                      <a:lnTo>
                        <a:pt x="54" y="93"/>
                      </a:lnTo>
                      <a:lnTo>
                        <a:pt x="53" y="93"/>
                      </a:lnTo>
                      <a:lnTo>
                        <a:pt x="51" y="91"/>
                      </a:lnTo>
                      <a:lnTo>
                        <a:pt x="47" y="90"/>
                      </a:lnTo>
                      <a:lnTo>
                        <a:pt x="46" y="90"/>
                      </a:lnTo>
                      <a:lnTo>
                        <a:pt x="46" y="90"/>
                      </a:lnTo>
                      <a:lnTo>
                        <a:pt x="45" y="90"/>
                      </a:lnTo>
                      <a:lnTo>
                        <a:pt x="45" y="90"/>
                      </a:lnTo>
                      <a:lnTo>
                        <a:pt x="43" y="90"/>
                      </a:lnTo>
                      <a:lnTo>
                        <a:pt x="42" y="90"/>
                      </a:lnTo>
                      <a:lnTo>
                        <a:pt x="39" y="90"/>
                      </a:lnTo>
                      <a:lnTo>
                        <a:pt x="37" y="91"/>
                      </a:lnTo>
                      <a:lnTo>
                        <a:pt x="35" y="90"/>
                      </a:lnTo>
                      <a:lnTo>
                        <a:pt x="35" y="90"/>
                      </a:lnTo>
                      <a:lnTo>
                        <a:pt x="37" y="90"/>
                      </a:lnTo>
                      <a:lnTo>
                        <a:pt x="37" y="89"/>
                      </a:lnTo>
                      <a:lnTo>
                        <a:pt x="38" y="89"/>
                      </a:lnTo>
                      <a:lnTo>
                        <a:pt x="37" y="89"/>
                      </a:lnTo>
                      <a:lnTo>
                        <a:pt x="35" y="87"/>
                      </a:lnTo>
                      <a:lnTo>
                        <a:pt x="34" y="87"/>
                      </a:lnTo>
                      <a:lnTo>
                        <a:pt x="33" y="87"/>
                      </a:lnTo>
                      <a:lnTo>
                        <a:pt x="33" y="87"/>
                      </a:lnTo>
                      <a:lnTo>
                        <a:pt x="33" y="89"/>
                      </a:lnTo>
                      <a:lnTo>
                        <a:pt x="33" y="90"/>
                      </a:lnTo>
                      <a:lnTo>
                        <a:pt x="31" y="90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27" y="89"/>
                      </a:lnTo>
                      <a:lnTo>
                        <a:pt x="27" y="89"/>
                      </a:lnTo>
                      <a:lnTo>
                        <a:pt x="26" y="90"/>
                      </a:lnTo>
                      <a:lnTo>
                        <a:pt x="23" y="90"/>
                      </a:lnTo>
                      <a:lnTo>
                        <a:pt x="20" y="89"/>
                      </a:lnTo>
                      <a:lnTo>
                        <a:pt x="20" y="87"/>
                      </a:lnTo>
                      <a:lnTo>
                        <a:pt x="20" y="86"/>
                      </a:lnTo>
                      <a:lnTo>
                        <a:pt x="19" y="85"/>
                      </a:lnTo>
                      <a:lnTo>
                        <a:pt x="19" y="83"/>
                      </a:lnTo>
                      <a:lnTo>
                        <a:pt x="18" y="83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5" y="81"/>
                      </a:lnTo>
                      <a:lnTo>
                        <a:pt x="11" y="79"/>
                      </a:lnTo>
                      <a:lnTo>
                        <a:pt x="11" y="81"/>
                      </a:lnTo>
                      <a:lnTo>
                        <a:pt x="10" y="81"/>
                      </a:lnTo>
                      <a:lnTo>
                        <a:pt x="10" y="81"/>
                      </a:lnTo>
                      <a:lnTo>
                        <a:pt x="7" y="81"/>
                      </a:lnTo>
                      <a:lnTo>
                        <a:pt x="7" y="82"/>
                      </a:lnTo>
                      <a:lnTo>
                        <a:pt x="7" y="82"/>
                      </a:lnTo>
                      <a:lnTo>
                        <a:pt x="4" y="83"/>
                      </a:lnTo>
                      <a:lnTo>
                        <a:pt x="3" y="83"/>
                      </a:lnTo>
                      <a:lnTo>
                        <a:pt x="3" y="82"/>
                      </a:lnTo>
                      <a:lnTo>
                        <a:pt x="2" y="82"/>
                      </a:lnTo>
                      <a:lnTo>
                        <a:pt x="0" y="79"/>
                      </a:lnTo>
                      <a:lnTo>
                        <a:pt x="0" y="78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68"/>
                      </a:lnTo>
                      <a:lnTo>
                        <a:pt x="2" y="59"/>
                      </a:lnTo>
                      <a:lnTo>
                        <a:pt x="2" y="54"/>
                      </a:lnTo>
                      <a:lnTo>
                        <a:pt x="3" y="49"/>
                      </a:lnTo>
                      <a:lnTo>
                        <a:pt x="6" y="47"/>
                      </a:lnTo>
                      <a:lnTo>
                        <a:pt x="7" y="44"/>
                      </a:lnTo>
                      <a:lnTo>
                        <a:pt x="7" y="41"/>
                      </a:lnTo>
                      <a:lnTo>
                        <a:pt x="8" y="40"/>
                      </a:lnTo>
                      <a:lnTo>
                        <a:pt x="10" y="37"/>
                      </a:lnTo>
                      <a:lnTo>
                        <a:pt x="12" y="36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2" name="Freeform 76"/>
                <p:cNvSpPr>
                  <a:spLocks/>
                </p:cNvSpPr>
                <p:nvPr/>
              </p:nvSpPr>
              <p:spPr bwMode="auto">
                <a:xfrm>
                  <a:off x="1809" y="1892"/>
                  <a:ext cx="38" cy="33"/>
                </a:xfrm>
                <a:custGeom>
                  <a:avLst/>
                  <a:gdLst>
                    <a:gd name="T0" fmla="*/ 10 w 38"/>
                    <a:gd name="T1" fmla="*/ 2 h 33"/>
                    <a:gd name="T2" fmla="*/ 15 w 38"/>
                    <a:gd name="T3" fmla="*/ 0 h 33"/>
                    <a:gd name="T4" fmla="*/ 19 w 38"/>
                    <a:gd name="T5" fmla="*/ 0 h 33"/>
                    <a:gd name="T6" fmla="*/ 26 w 38"/>
                    <a:gd name="T7" fmla="*/ 0 h 33"/>
                    <a:gd name="T8" fmla="*/ 29 w 38"/>
                    <a:gd name="T9" fmla="*/ 0 h 33"/>
                    <a:gd name="T10" fmla="*/ 33 w 38"/>
                    <a:gd name="T11" fmla="*/ 0 h 33"/>
                    <a:gd name="T12" fmla="*/ 37 w 38"/>
                    <a:gd name="T13" fmla="*/ 0 h 33"/>
                    <a:gd name="T14" fmla="*/ 37 w 38"/>
                    <a:gd name="T15" fmla="*/ 2 h 33"/>
                    <a:gd name="T16" fmla="*/ 34 w 38"/>
                    <a:gd name="T17" fmla="*/ 3 h 33"/>
                    <a:gd name="T18" fmla="*/ 31 w 38"/>
                    <a:gd name="T19" fmla="*/ 4 h 33"/>
                    <a:gd name="T20" fmla="*/ 30 w 38"/>
                    <a:gd name="T21" fmla="*/ 6 h 33"/>
                    <a:gd name="T22" fmla="*/ 30 w 38"/>
                    <a:gd name="T23" fmla="*/ 7 h 33"/>
                    <a:gd name="T24" fmla="*/ 29 w 38"/>
                    <a:gd name="T25" fmla="*/ 8 h 33"/>
                    <a:gd name="T26" fmla="*/ 30 w 38"/>
                    <a:gd name="T27" fmla="*/ 11 h 33"/>
                    <a:gd name="T28" fmla="*/ 33 w 38"/>
                    <a:gd name="T29" fmla="*/ 11 h 33"/>
                    <a:gd name="T30" fmla="*/ 35 w 38"/>
                    <a:gd name="T31" fmla="*/ 10 h 33"/>
                    <a:gd name="T32" fmla="*/ 37 w 38"/>
                    <a:gd name="T33" fmla="*/ 10 h 33"/>
                    <a:gd name="T34" fmla="*/ 38 w 38"/>
                    <a:gd name="T35" fmla="*/ 10 h 33"/>
                    <a:gd name="T36" fmla="*/ 38 w 38"/>
                    <a:gd name="T37" fmla="*/ 12 h 33"/>
                    <a:gd name="T38" fmla="*/ 34 w 38"/>
                    <a:gd name="T39" fmla="*/ 14 h 33"/>
                    <a:gd name="T40" fmla="*/ 33 w 38"/>
                    <a:gd name="T41" fmla="*/ 16 h 33"/>
                    <a:gd name="T42" fmla="*/ 31 w 38"/>
                    <a:gd name="T43" fmla="*/ 18 h 33"/>
                    <a:gd name="T44" fmla="*/ 27 w 38"/>
                    <a:gd name="T45" fmla="*/ 22 h 33"/>
                    <a:gd name="T46" fmla="*/ 18 w 38"/>
                    <a:gd name="T47" fmla="*/ 26 h 33"/>
                    <a:gd name="T48" fmla="*/ 14 w 38"/>
                    <a:gd name="T49" fmla="*/ 30 h 33"/>
                    <a:gd name="T50" fmla="*/ 15 w 38"/>
                    <a:gd name="T51" fmla="*/ 31 h 33"/>
                    <a:gd name="T52" fmla="*/ 15 w 38"/>
                    <a:gd name="T53" fmla="*/ 33 h 33"/>
                    <a:gd name="T54" fmla="*/ 14 w 38"/>
                    <a:gd name="T55" fmla="*/ 33 h 33"/>
                    <a:gd name="T56" fmla="*/ 10 w 38"/>
                    <a:gd name="T57" fmla="*/ 30 h 33"/>
                    <a:gd name="T58" fmla="*/ 13 w 38"/>
                    <a:gd name="T59" fmla="*/ 30 h 33"/>
                    <a:gd name="T60" fmla="*/ 11 w 38"/>
                    <a:gd name="T61" fmla="*/ 29 h 33"/>
                    <a:gd name="T62" fmla="*/ 11 w 38"/>
                    <a:gd name="T63" fmla="*/ 27 h 33"/>
                    <a:gd name="T64" fmla="*/ 15 w 38"/>
                    <a:gd name="T65" fmla="*/ 26 h 33"/>
                    <a:gd name="T66" fmla="*/ 17 w 38"/>
                    <a:gd name="T67" fmla="*/ 25 h 33"/>
                    <a:gd name="T68" fmla="*/ 17 w 38"/>
                    <a:gd name="T69" fmla="*/ 22 h 33"/>
                    <a:gd name="T70" fmla="*/ 15 w 38"/>
                    <a:gd name="T71" fmla="*/ 21 h 33"/>
                    <a:gd name="T72" fmla="*/ 13 w 38"/>
                    <a:gd name="T73" fmla="*/ 19 h 33"/>
                    <a:gd name="T74" fmla="*/ 11 w 38"/>
                    <a:gd name="T75" fmla="*/ 18 h 33"/>
                    <a:gd name="T76" fmla="*/ 10 w 38"/>
                    <a:gd name="T77" fmla="*/ 16 h 33"/>
                    <a:gd name="T78" fmla="*/ 6 w 38"/>
                    <a:gd name="T79" fmla="*/ 15 h 33"/>
                    <a:gd name="T80" fmla="*/ 7 w 38"/>
                    <a:gd name="T81" fmla="*/ 12 h 33"/>
                    <a:gd name="T82" fmla="*/ 7 w 38"/>
                    <a:gd name="T83" fmla="*/ 12 h 33"/>
                    <a:gd name="T84" fmla="*/ 4 w 38"/>
                    <a:gd name="T85" fmla="*/ 12 h 33"/>
                    <a:gd name="T86" fmla="*/ 2 w 38"/>
                    <a:gd name="T87" fmla="*/ 12 h 33"/>
                    <a:gd name="T88" fmla="*/ 2 w 38"/>
                    <a:gd name="T89" fmla="*/ 12 h 33"/>
                    <a:gd name="T90" fmla="*/ 0 w 38"/>
                    <a:gd name="T91" fmla="*/ 10 h 33"/>
                    <a:gd name="T92" fmla="*/ 2 w 38"/>
                    <a:gd name="T93" fmla="*/ 7 h 33"/>
                    <a:gd name="T94" fmla="*/ 3 w 38"/>
                    <a:gd name="T95" fmla="*/ 8 h 33"/>
                    <a:gd name="T96" fmla="*/ 3 w 38"/>
                    <a:gd name="T97" fmla="*/ 10 h 33"/>
                    <a:gd name="T98" fmla="*/ 6 w 38"/>
                    <a:gd name="T99" fmla="*/ 10 h 33"/>
                    <a:gd name="T100" fmla="*/ 6 w 38"/>
                    <a:gd name="T101" fmla="*/ 7 h 33"/>
                    <a:gd name="T102" fmla="*/ 4 w 38"/>
                    <a:gd name="T103" fmla="*/ 6 h 33"/>
                    <a:gd name="T104" fmla="*/ 4 w 38"/>
                    <a:gd name="T105" fmla="*/ 4 h 33"/>
                    <a:gd name="T106" fmla="*/ 7 w 38"/>
                    <a:gd name="T107" fmla="*/ 3 h 33"/>
                    <a:gd name="T108" fmla="*/ 10 w 38"/>
                    <a:gd name="T109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8" h="33">
                      <a:moveTo>
                        <a:pt x="10" y="2"/>
                      </a:move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37" y="2"/>
                      </a:lnTo>
                      <a:lnTo>
                        <a:pt x="34" y="3"/>
                      </a:lnTo>
                      <a:lnTo>
                        <a:pt x="31" y="4"/>
                      </a:lnTo>
                      <a:lnTo>
                        <a:pt x="30" y="6"/>
                      </a:lnTo>
                      <a:lnTo>
                        <a:pt x="30" y="7"/>
                      </a:lnTo>
                      <a:lnTo>
                        <a:pt x="29" y="8"/>
                      </a:lnTo>
                      <a:lnTo>
                        <a:pt x="30" y="11"/>
                      </a:lnTo>
                      <a:lnTo>
                        <a:pt x="33" y="11"/>
                      </a:lnTo>
                      <a:lnTo>
                        <a:pt x="35" y="10"/>
                      </a:lnTo>
                      <a:lnTo>
                        <a:pt x="37" y="10"/>
                      </a:lnTo>
                      <a:lnTo>
                        <a:pt x="38" y="10"/>
                      </a:lnTo>
                      <a:lnTo>
                        <a:pt x="38" y="12"/>
                      </a:lnTo>
                      <a:lnTo>
                        <a:pt x="34" y="14"/>
                      </a:lnTo>
                      <a:lnTo>
                        <a:pt x="33" y="16"/>
                      </a:lnTo>
                      <a:lnTo>
                        <a:pt x="31" y="18"/>
                      </a:lnTo>
                      <a:lnTo>
                        <a:pt x="27" y="22"/>
                      </a:lnTo>
                      <a:lnTo>
                        <a:pt x="18" y="26"/>
                      </a:lnTo>
                      <a:lnTo>
                        <a:pt x="14" y="30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4" y="33"/>
                      </a:lnTo>
                      <a:lnTo>
                        <a:pt x="10" y="30"/>
                      </a:lnTo>
                      <a:lnTo>
                        <a:pt x="13" y="30"/>
                      </a:lnTo>
                      <a:lnTo>
                        <a:pt x="11" y="29"/>
                      </a:lnTo>
                      <a:lnTo>
                        <a:pt x="11" y="27"/>
                      </a:lnTo>
                      <a:lnTo>
                        <a:pt x="15" y="26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5" y="21"/>
                      </a:lnTo>
                      <a:lnTo>
                        <a:pt x="13" y="19"/>
                      </a:lnTo>
                      <a:lnTo>
                        <a:pt x="11" y="18"/>
                      </a:lnTo>
                      <a:lnTo>
                        <a:pt x="10" y="16"/>
                      </a:lnTo>
                      <a:lnTo>
                        <a:pt x="6" y="15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3" name="Freeform 77"/>
                <p:cNvSpPr>
                  <a:spLocks/>
                </p:cNvSpPr>
                <p:nvPr/>
              </p:nvSpPr>
              <p:spPr bwMode="auto">
                <a:xfrm>
                  <a:off x="1898" y="1919"/>
                  <a:ext cx="19" cy="10"/>
                </a:xfrm>
                <a:custGeom>
                  <a:avLst/>
                  <a:gdLst>
                    <a:gd name="T0" fmla="*/ 10 w 19"/>
                    <a:gd name="T1" fmla="*/ 3 h 10"/>
                    <a:gd name="T2" fmla="*/ 13 w 19"/>
                    <a:gd name="T3" fmla="*/ 2 h 10"/>
                    <a:gd name="T4" fmla="*/ 15 w 19"/>
                    <a:gd name="T5" fmla="*/ 2 h 10"/>
                    <a:gd name="T6" fmla="*/ 18 w 19"/>
                    <a:gd name="T7" fmla="*/ 2 h 10"/>
                    <a:gd name="T8" fmla="*/ 19 w 19"/>
                    <a:gd name="T9" fmla="*/ 0 h 10"/>
                    <a:gd name="T10" fmla="*/ 19 w 19"/>
                    <a:gd name="T11" fmla="*/ 2 h 10"/>
                    <a:gd name="T12" fmla="*/ 19 w 19"/>
                    <a:gd name="T13" fmla="*/ 2 h 10"/>
                    <a:gd name="T14" fmla="*/ 17 w 19"/>
                    <a:gd name="T15" fmla="*/ 4 h 10"/>
                    <a:gd name="T16" fmla="*/ 17 w 19"/>
                    <a:gd name="T17" fmla="*/ 4 h 10"/>
                    <a:gd name="T18" fmla="*/ 17 w 19"/>
                    <a:gd name="T19" fmla="*/ 6 h 10"/>
                    <a:gd name="T20" fmla="*/ 18 w 19"/>
                    <a:gd name="T21" fmla="*/ 7 h 10"/>
                    <a:gd name="T22" fmla="*/ 19 w 19"/>
                    <a:gd name="T23" fmla="*/ 7 h 10"/>
                    <a:gd name="T24" fmla="*/ 18 w 19"/>
                    <a:gd name="T25" fmla="*/ 8 h 10"/>
                    <a:gd name="T26" fmla="*/ 17 w 19"/>
                    <a:gd name="T27" fmla="*/ 8 h 10"/>
                    <a:gd name="T28" fmla="*/ 15 w 19"/>
                    <a:gd name="T29" fmla="*/ 8 h 10"/>
                    <a:gd name="T30" fmla="*/ 14 w 19"/>
                    <a:gd name="T31" fmla="*/ 10 h 10"/>
                    <a:gd name="T32" fmla="*/ 11 w 19"/>
                    <a:gd name="T33" fmla="*/ 10 h 10"/>
                    <a:gd name="T34" fmla="*/ 7 w 19"/>
                    <a:gd name="T35" fmla="*/ 10 h 10"/>
                    <a:gd name="T36" fmla="*/ 5 w 19"/>
                    <a:gd name="T37" fmla="*/ 10 h 10"/>
                    <a:gd name="T38" fmla="*/ 2 w 19"/>
                    <a:gd name="T39" fmla="*/ 8 h 10"/>
                    <a:gd name="T40" fmla="*/ 0 w 19"/>
                    <a:gd name="T41" fmla="*/ 7 h 10"/>
                    <a:gd name="T42" fmla="*/ 2 w 19"/>
                    <a:gd name="T43" fmla="*/ 7 h 10"/>
                    <a:gd name="T44" fmla="*/ 3 w 19"/>
                    <a:gd name="T45" fmla="*/ 4 h 10"/>
                    <a:gd name="T46" fmla="*/ 3 w 19"/>
                    <a:gd name="T47" fmla="*/ 3 h 10"/>
                    <a:gd name="T48" fmla="*/ 6 w 19"/>
                    <a:gd name="T49" fmla="*/ 3 h 10"/>
                    <a:gd name="T50" fmla="*/ 10 w 19"/>
                    <a:gd name="T5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" h="10">
                      <a:moveTo>
                        <a:pt x="10" y="3"/>
                      </a:move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8" y="7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4" y="10"/>
                      </a:lnTo>
                      <a:lnTo>
                        <a:pt x="11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4" name="Freeform 78"/>
                <p:cNvSpPr>
                  <a:spLocks/>
                </p:cNvSpPr>
                <p:nvPr/>
              </p:nvSpPr>
              <p:spPr bwMode="auto">
                <a:xfrm>
                  <a:off x="1898" y="1933"/>
                  <a:ext cx="15" cy="8"/>
                </a:xfrm>
                <a:custGeom>
                  <a:avLst/>
                  <a:gdLst>
                    <a:gd name="T0" fmla="*/ 13 w 15"/>
                    <a:gd name="T1" fmla="*/ 4 h 8"/>
                    <a:gd name="T2" fmla="*/ 15 w 15"/>
                    <a:gd name="T3" fmla="*/ 4 h 8"/>
                    <a:gd name="T4" fmla="*/ 13 w 15"/>
                    <a:gd name="T5" fmla="*/ 7 h 8"/>
                    <a:gd name="T6" fmla="*/ 11 w 15"/>
                    <a:gd name="T7" fmla="*/ 8 h 8"/>
                    <a:gd name="T8" fmla="*/ 10 w 15"/>
                    <a:gd name="T9" fmla="*/ 8 h 8"/>
                    <a:gd name="T10" fmla="*/ 9 w 15"/>
                    <a:gd name="T11" fmla="*/ 7 h 8"/>
                    <a:gd name="T12" fmla="*/ 7 w 15"/>
                    <a:gd name="T13" fmla="*/ 7 h 8"/>
                    <a:gd name="T14" fmla="*/ 6 w 15"/>
                    <a:gd name="T15" fmla="*/ 5 h 8"/>
                    <a:gd name="T16" fmla="*/ 5 w 15"/>
                    <a:gd name="T17" fmla="*/ 5 h 8"/>
                    <a:gd name="T18" fmla="*/ 3 w 15"/>
                    <a:gd name="T19" fmla="*/ 5 h 8"/>
                    <a:gd name="T20" fmla="*/ 2 w 15"/>
                    <a:gd name="T21" fmla="*/ 4 h 8"/>
                    <a:gd name="T22" fmla="*/ 0 w 15"/>
                    <a:gd name="T23" fmla="*/ 1 h 8"/>
                    <a:gd name="T24" fmla="*/ 2 w 15"/>
                    <a:gd name="T25" fmla="*/ 0 h 8"/>
                    <a:gd name="T26" fmla="*/ 5 w 15"/>
                    <a:gd name="T27" fmla="*/ 1 h 8"/>
                    <a:gd name="T28" fmla="*/ 6 w 15"/>
                    <a:gd name="T29" fmla="*/ 0 h 8"/>
                    <a:gd name="T30" fmla="*/ 7 w 15"/>
                    <a:gd name="T31" fmla="*/ 0 h 8"/>
                    <a:gd name="T32" fmla="*/ 9 w 15"/>
                    <a:gd name="T33" fmla="*/ 0 h 8"/>
                    <a:gd name="T34" fmla="*/ 9 w 15"/>
                    <a:gd name="T35" fmla="*/ 0 h 8"/>
                    <a:gd name="T36" fmla="*/ 11 w 15"/>
                    <a:gd name="T37" fmla="*/ 0 h 8"/>
                    <a:gd name="T38" fmla="*/ 11 w 15"/>
                    <a:gd name="T39" fmla="*/ 1 h 8"/>
                    <a:gd name="T40" fmla="*/ 13 w 15"/>
                    <a:gd name="T41" fmla="*/ 3 h 8"/>
                    <a:gd name="T42" fmla="*/ 13 w 15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" h="8">
                      <a:moveTo>
                        <a:pt x="13" y="4"/>
                      </a:moveTo>
                      <a:lnTo>
                        <a:pt x="15" y="4"/>
                      </a:lnTo>
                      <a:lnTo>
                        <a:pt x="13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3" y="3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5" name="Freeform 79"/>
                <p:cNvSpPr>
                  <a:spLocks/>
                </p:cNvSpPr>
                <p:nvPr/>
              </p:nvSpPr>
              <p:spPr bwMode="auto">
                <a:xfrm>
                  <a:off x="1858" y="1973"/>
                  <a:ext cx="298" cy="360"/>
                </a:xfrm>
                <a:custGeom>
                  <a:avLst/>
                  <a:gdLst>
                    <a:gd name="T0" fmla="*/ 81 w 298"/>
                    <a:gd name="T1" fmla="*/ 7 h 360"/>
                    <a:gd name="T2" fmla="*/ 97 w 298"/>
                    <a:gd name="T3" fmla="*/ 10 h 360"/>
                    <a:gd name="T4" fmla="*/ 108 w 298"/>
                    <a:gd name="T5" fmla="*/ 4 h 360"/>
                    <a:gd name="T6" fmla="*/ 121 w 298"/>
                    <a:gd name="T7" fmla="*/ 3 h 360"/>
                    <a:gd name="T8" fmla="*/ 130 w 298"/>
                    <a:gd name="T9" fmla="*/ 10 h 360"/>
                    <a:gd name="T10" fmla="*/ 131 w 298"/>
                    <a:gd name="T11" fmla="*/ 21 h 360"/>
                    <a:gd name="T12" fmla="*/ 124 w 298"/>
                    <a:gd name="T13" fmla="*/ 38 h 360"/>
                    <a:gd name="T14" fmla="*/ 147 w 298"/>
                    <a:gd name="T15" fmla="*/ 46 h 360"/>
                    <a:gd name="T16" fmla="*/ 171 w 298"/>
                    <a:gd name="T17" fmla="*/ 61 h 360"/>
                    <a:gd name="T18" fmla="*/ 178 w 298"/>
                    <a:gd name="T19" fmla="*/ 85 h 360"/>
                    <a:gd name="T20" fmla="*/ 150 w 298"/>
                    <a:gd name="T21" fmla="*/ 98 h 360"/>
                    <a:gd name="T22" fmla="*/ 132 w 298"/>
                    <a:gd name="T23" fmla="*/ 81 h 360"/>
                    <a:gd name="T24" fmla="*/ 107 w 298"/>
                    <a:gd name="T25" fmla="*/ 89 h 360"/>
                    <a:gd name="T26" fmla="*/ 97 w 298"/>
                    <a:gd name="T27" fmla="*/ 102 h 360"/>
                    <a:gd name="T28" fmla="*/ 96 w 298"/>
                    <a:gd name="T29" fmla="*/ 89 h 360"/>
                    <a:gd name="T30" fmla="*/ 80 w 298"/>
                    <a:gd name="T31" fmla="*/ 92 h 360"/>
                    <a:gd name="T32" fmla="*/ 82 w 298"/>
                    <a:gd name="T33" fmla="*/ 115 h 360"/>
                    <a:gd name="T34" fmla="*/ 58 w 298"/>
                    <a:gd name="T35" fmla="*/ 123 h 360"/>
                    <a:gd name="T36" fmla="*/ 26 w 298"/>
                    <a:gd name="T37" fmla="*/ 131 h 360"/>
                    <a:gd name="T38" fmla="*/ 50 w 298"/>
                    <a:gd name="T39" fmla="*/ 137 h 360"/>
                    <a:gd name="T40" fmla="*/ 77 w 298"/>
                    <a:gd name="T41" fmla="*/ 134 h 360"/>
                    <a:gd name="T42" fmla="*/ 100 w 298"/>
                    <a:gd name="T43" fmla="*/ 135 h 360"/>
                    <a:gd name="T44" fmla="*/ 120 w 298"/>
                    <a:gd name="T45" fmla="*/ 153 h 360"/>
                    <a:gd name="T46" fmla="*/ 142 w 298"/>
                    <a:gd name="T47" fmla="*/ 185 h 360"/>
                    <a:gd name="T48" fmla="*/ 147 w 298"/>
                    <a:gd name="T49" fmla="*/ 212 h 360"/>
                    <a:gd name="T50" fmla="*/ 150 w 298"/>
                    <a:gd name="T51" fmla="*/ 234 h 360"/>
                    <a:gd name="T52" fmla="*/ 158 w 298"/>
                    <a:gd name="T53" fmla="*/ 251 h 360"/>
                    <a:gd name="T54" fmla="*/ 165 w 298"/>
                    <a:gd name="T55" fmla="*/ 268 h 360"/>
                    <a:gd name="T56" fmla="*/ 166 w 298"/>
                    <a:gd name="T57" fmla="*/ 280 h 360"/>
                    <a:gd name="T58" fmla="*/ 185 w 298"/>
                    <a:gd name="T59" fmla="*/ 265 h 360"/>
                    <a:gd name="T60" fmla="*/ 173 w 298"/>
                    <a:gd name="T61" fmla="*/ 222 h 360"/>
                    <a:gd name="T62" fmla="*/ 204 w 298"/>
                    <a:gd name="T63" fmla="*/ 231 h 360"/>
                    <a:gd name="T64" fmla="*/ 228 w 298"/>
                    <a:gd name="T65" fmla="*/ 254 h 360"/>
                    <a:gd name="T66" fmla="*/ 274 w 298"/>
                    <a:gd name="T67" fmla="*/ 268 h 360"/>
                    <a:gd name="T68" fmla="*/ 289 w 298"/>
                    <a:gd name="T69" fmla="*/ 300 h 360"/>
                    <a:gd name="T70" fmla="*/ 297 w 298"/>
                    <a:gd name="T71" fmla="*/ 326 h 360"/>
                    <a:gd name="T72" fmla="*/ 283 w 298"/>
                    <a:gd name="T73" fmla="*/ 342 h 360"/>
                    <a:gd name="T74" fmla="*/ 266 w 298"/>
                    <a:gd name="T75" fmla="*/ 355 h 360"/>
                    <a:gd name="T76" fmla="*/ 239 w 298"/>
                    <a:gd name="T77" fmla="*/ 351 h 360"/>
                    <a:gd name="T78" fmla="*/ 233 w 298"/>
                    <a:gd name="T79" fmla="*/ 333 h 360"/>
                    <a:gd name="T80" fmla="*/ 208 w 298"/>
                    <a:gd name="T81" fmla="*/ 300 h 360"/>
                    <a:gd name="T82" fmla="*/ 161 w 298"/>
                    <a:gd name="T83" fmla="*/ 315 h 360"/>
                    <a:gd name="T84" fmla="*/ 158 w 298"/>
                    <a:gd name="T85" fmla="*/ 296 h 360"/>
                    <a:gd name="T86" fmla="*/ 113 w 298"/>
                    <a:gd name="T87" fmla="*/ 269 h 360"/>
                    <a:gd name="T88" fmla="*/ 111 w 298"/>
                    <a:gd name="T89" fmla="*/ 241 h 360"/>
                    <a:gd name="T90" fmla="*/ 120 w 298"/>
                    <a:gd name="T91" fmla="*/ 202 h 360"/>
                    <a:gd name="T92" fmla="*/ 74 w 298"/>
                    <a:gd name="T93" fmla="*/ 179 h 360"/>
                    <a:gd name="T94" fmla="*/ 53 w 298"/>
                    <a:gd name="T95" fmla="*/ 162 h 360"/>
                    <a:gd name="T96" fmla="*/ 19 w 298"/>
                    <a:gd name="T97" fmla="*/ 143 h 360"/>
                    <a:gd name="T98" fmla="*/ 5 w 298"/>
                    <a:gd name="T99" fmla="*/ 122 h 360"/>
                    <a:gd name="T100" fmla="*/ 28 w 298"/>
                    <a:gd name="T101" fmla="*/ 89 h 360"/>
                    <a:gd name="T102" fmla="*/ 45 w 298"/>
                    <a:gd name="T103" fmla="*/ 68 h 360"/>
                    <a:gd name="T104" fmla="*/ 57 w 298"/>
                    <a:gd name="T105" fmla="*/ 53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8" h="360">
                      <a:moveTo>
                        <a:pt x="74" y="29"/>
                      </a:moveTo>
                      <a:lnTo>
                        <a:pt x="76" y="22"/>
                      </a:lnTo>
                      <a:lnTo>
                        <a:pt x="74" y="12"/>
                      </a:lnTo>
                      <a:lnTo>
                        <a:pt x="74" y="8"/>
                      </a:lnTo>
                      <a:lnTo>
                        <a:pt x="77" y="7"/>
                      </a:lnTo>
                      <a:lnTo>
                        <a:pt x="81" y="7"/>
                      </a:lnTo>
                      <a:lnTo>
                        <a:pt x="84" y="7"/>
                      </a:lnTo>
                      <a:lnTo>
                        <a:pt x="89" y="6"/>
                      </a:lnTo>
                      <a:lnTo>
                        <a:pt x="94" y="4"/>
                      </a:lnTo>
                      <a:lnTo>
                        <a:pt x="97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lnTo>
                        <a:pt x="96" y="10"/>
                      </a:lnTo>
                      <a:lnTo>
                        <a:pt x="94" y="11"/>
                      </a:lnTo>
                      <a:lnTo>
                        <a:pt x="97" y="11"/>
                      </a:lnTo>
                      <a:lnTo>
                        <a:pt x="101" y="11"/>
                      </a:lnTo>
                      <a:lnTo>
                        <a:pt x="104" y="8"/>
                      </a:lnTo>
                      <a:lnTo>
                        <a:pt x="108" y="4"/>
                      </a:lnTo>
                      <a:lnTo>
                        <a:pt x="109" y="3"/>
                      </a:lnTo>
                      <a:lnTo>
                        <a:pt x="112" y="2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20" y="2"/>
                      </a:lnTo>
                      <a:lnTo>
                        <a:pt x="121" y="3"/>
                      </a:lnTo>
                      <a:lnTo>
                        <a:pt x="124" y="6"/>
                      </a:lnTo>
                      <a:lnTo>
                        <a:pt x="123" y="8"/>
                      </a:lnTo>
                      <a:lnTo>
                        <a:pt x="124" y="10"/>
                      </a:lnTo>
                      <a:lnTo>
                        <a:pt x="127" y="12"/>
                      </a:lnTo>
                      <a:lnTo>
                        <a:pt x="130" y="12"/>
                      </a:lnTo>
                      <a:lnTo>
                        <a:pt x="130" y="10"/>
                      </a:lnTo>
                      <a:lnTo>
                        <a:pt x="130" y="10"/>
                      </a:lnTo>
                      <a:lnTo>
                        <a:pt x="131" y="10"/>
                      </a:lnTo>
                      <a:lnTo>
                        <a:pt x="132" y="10"/>
                      </a:lnTo>
                      <a:lnTo>
                        <a:pt x="131" y="14"/>
                      </a:lnTo>
                      <a:lnTo>
                        <a:pt x="131" y="18"/>
                      </a:lnTo>
                      <a:lnTo>
                        <a:pt x="131" y="21"/>
                      </a:lnTo>
                      <a:lnTo>
                        <a:pt x="131" y="22"/>
                      </a:lnTo>
                      <a:lnTo>
                        <a:pt x="135" y="27"/>
                      </a:lnTo>
                      <a:lnTo>
                        <a:pt x="134" y="29"/>
                      </a:lnTo>
                      <a:lnTo>
                        <a:pt x="131" y="31"/>
                      </a:lnTo>
                      <a:lnTo>
                        <a:pt x="128" y="35"/>
                      </a:lnTo>
                      <a:lnTo>
                        <a:pt x="124" y="38"/>
                      </a:lnTo>
                      <a:lnTo>
                        <a:pt x="123" y="38"/>
                      </a:lnTo>
                      <a:lnTo>
                        <a:pt x="123" y="39"/>
                      </a:lnTo>
                      <a:lnTo>
                        <a:pt x="126" y="41"/>
                      </a:lnTo>
                      <a:lnTo>
                        <a:pt x="128" y="41"/>
                      </a:lnTo>
                      <a:lnTo>
                        <a:pt x="139" y="44"/>
                      </a:lnTo>
                      <a:lnTo>
                        <a:pt x="147" y="46"/>
                      </a:lnTo>
                      <a:lnTo>
                        <a:pt x="155" y="50"/>
                      </a:lnTo>
                      <a:lnTo>
                        <a:pt x="161" y="54"/>
                      </a:lnTo>
                      <a:lnTo>
                        <a:pt x="163" y="57"/>
                      </a:lnTo>
                      <a:lnTo>
                        <a:pt x="169" y="58"/>
                      </a:lnTo>
                      <a:lnTo>
                        <a:pt x="170" y="61"/>
                      </a:lnTo>
                      <a:lnTo>
                        <a:pt x="171" y="61"/>
                      </a:lnTo>
                      <a:lnTo>
                        <a:pt x="178" y="64"/>
                      </a:lnTo>
                      <a:lnTo>
                        <a:pt x="186" y="73"/>
                      </a:lnTo>
                      <a:lnTo>
                        <a:pt x="189" y="77"/>
                      </a:lnTo>
                      <a:lnTo>
                        <a:pt x="188" y="81"/>
                      </a:lnTo>
                      <a:lnTo>
                        <a:pt x="185" y="84"/>
                      </a:lnTo>
                      <a:lnTo>
                        <a:pt x="178" y="85"/>
                      </a:lnTo>
                      <a:lnTo>
                        <a:pt x="175" y="89"/>
                      </a:lnTo>
                      <a:lnTo>
                        <a:pt x="167" y="92"/>
                      </a:lnTo>
                      <a:lnTo>
                        <a:pt x="155" y="92"/>
                      </a:lnTo>
                      <a:lnTo>
                        <a:pt x="151" y="93"/>
                      </a:lnTo>
                      <a:lnTo>
                        <a:pt x="150" y="95"/>
                      </a:lnTo>
                      <a:lnTo>
                        <a:pt x="150" y="98"/>
                      </a:lnTo>
                      <a:lnTo>
                        <a:pt x="150" y="100"/>
                      </a:lnTo>
                      <a:lnTo>
                        <a:pt x="146" y="99"/>
                      </a:lnTo>
                      <a:lnTo>
                        <a:pt x="146" y="96"/>
                      </a:lnTo>
                      <a:lnTo>
                        <a:pt x="147" y="92"/>
                      </a:lnTo>
                      <a:lnTo>
                        <a:pt x="144" y="88"/>
                      </a:lnTo>
                      <a:lnTo>
                        <a:pt x="132" y="81"/>
                      </a:lnTo>
                      <a:lnTo>
                        <a:pt x="124" y="81"/>
                      </a:lnTo>
                      <a:lnTo>
                        <a:pt x="115" y="83"/>
                      </a:lnTo>
                      <a:lnTo>
                        <a:pt x="109" y="84"/>
                      </a:lnTo>
                      <a:lnTo>
                        <a:pt x="108" y="85"/>
                      </a:lnTo>
                      <a:lnTo>
                        <a:pt x="108" y="89"/>
                      </a:lnTo>
                      <a:lnTo>
                        <a:pt x="107" y="89"/>
                      </a:lnTo>
                      <a:lnTo>
                        <a:pt x="107" y="91"/>
                      </a:lnTo>
                      <a:lnTo>
                        <a:pt x="104" y="93"/>
                      </a:lnTo>
                      <a:lnTo>
                        <a:pt x="100" y="98"/>
                      </a:lnTo>
                      <a:lnTo>
                        <a:pt x="103" y="100"/>
                      </a:lnTo>
                      <a:lnTo>
                        <a:pt x="101" y="103"/>
                      </a:lnTo>
                      <a:lnTo>
                        <a:pt x="97" y="102"/>
                      </a:lnTo>
                      <a:lnTo>
                        <a:pt x="92" y="100"/>
                      </a:lnTo>
                      <a:lnTo>
                        <a:pt x="89" y="96"/>
                      </a:lnTo>
                      <a:lnTo>
                        <a:pt x="86" y="95"/>
                      </a:lnTo>
                      <a:lnTo>
                        <a:pt x="93" y="93"/>
                      </a:lnTo>
                      <a:lnTo>
                        <a:pt x="96" y="92"/>
                      </a:lnTo>
                      <a:lnTo>
                        <a:pt x="96" y="89"/>
                      </a:lnTo>
                      <a:lnTo>
                        <a:pt x="94" y="88"/>
                      </a:lnTo>
                      <a:lnTo>
                        <a:pt x="92" y="87"/>
                      </a:lnTo>
                      <a:lnTo>
                        <a:pt x="90" y="88"/>
                      </a:lnTo>
                      <a:lnTo>
                        <a:pt x="88" y="88"/>
                      </a:lnTo>
                      <a:lnTo>
                        <a:pt x="84" y="91"/>
                      </a:lnTo>
                      <a:lnTo>
                        <a:pt x="80" y="92"/>
                      </a:lnTo>
                      <a:lnTo>
                        <a:pt x="77" y="93"/>
                      </a:lnTo>
                      <a:lnTo>
                        <a:pt x="76" y="99"/>
                      </a:lnTo>
                      <a:lnTo>
                        <a:pt x="81" y="104"/>
                      </a:lnTo>
                      <a:lnTo>
                        <a:pt x="84" y="107"/>
                      </a:lnTo>
                      <a:lnTo>
                        <a:pt x="82" y="111"/>
                      </a:lnTo>
                      <a:lnTo>
                        <a:pt x="82" y="115"/>
                      </a:lnTo>
                      <a:lnTo>
                        <a:pt x="77" y="121"/>
                      </a:lnTo>
                      <a:lnTo>
                        <a:pt x="72" y="122"/>
                      </a:lnTo>
                      <a:lnTo>
                        <a:pt x="69" y="122"/>
                      </a:lnTo>
                      <a:lnTo>
                        <a:pt x="66" y="122"/>
                      </a:lnTo>
                      <a:lnTo>
                        <a:pt x="62" y="121"/>
                      </a:lnTo>
                      <a:lnTo>
                        <a:pt x="58" y="123"/>
                      </a:lnTo>
                      <a:lnTo>
                        <a:pt x="55" y="123"/>
                      </a:lnTo>
                      <a:lnTo>
                        <a:pt x="50" y="122"/>
                      </a:lnTo>
                      <a:lnTo>
                        <a:pt x="42" y="125"/>
                      </a:lnTo>
                      <a:lnTo>
                        <a:pt x="32" y="126"/>
                      </a:lnTo>
                      <a:lnTo>
                        <a:pt x="26" y="127"/>
                      </a:lnTo>
                      <a:lnTo>
                        <a:pt x="26" y="131"/>
                      </a:lnTo>
                      <a:lnTo>
                        <a:pt x="28" y="133"/>
                      </a:lnTo>
                      <a:lnTo>
                        <a:pt x="30" y="134"/>
                      </a:lnTo>
                      <a:lnTo>
                        <a:pt x="31" y="137"/>
                      </a:lnTo>
                      <a:lnTo>
                        <a:pt x="35" y="141"/>
                      </a:lnTo>
                      <a:lnTo>
                        <a:pt x="43" y="138"/>
                      </a:lnTo>
                      <a:lnTo>
                        <a:pt x="50" y="137"/>
                      </a:lnTo>
                      <a:lnTo>
                        <a:pt x="55" y="134"/>
                      </a:lnTo>
                      <a:lnTo>
                        <a:pt x="59" y="134"/>
                      </a:lnTo>
                      <a:lnTo>
                        <a:pt x="65" y="134"/>
                      </a:lnTo>
                      <a:lnTo>
                        <a:pt x="69" y="134"/>
                      </a:lnTo>
                      <a:lnTo>
                        <a:pt x="72" y="133"/>
                      </a:lnTo>
                      <a:lnTo>
                        <a:pt x="77" y="134"/>
                      </a:lnTo>
                      <a:lnTo>
                        <a:pt x="81" y="133"/>
                      </a:lnTo>
                      <a:lnTo>
                        <a:pt x="85" y="131"/>
                      </a:lnTo>
                      <a:lnTo>
                        <a:pt x="89" y="134"/>
                      </a:lnTo>
                      <a:lnTo>
                        <a:pt x="94" y="135"/>
                      </a:lnTo>
                      <a:lnTo>
                        <a:pt x="99" y="135"/>
                      </a:lnTo>
                      <a:lnTo>
                        <a:pt x="100" y="135"/>
                      </a:lnTo>
                      <a:lnTo>
                        <a:pt x="103" y="138"/>
                      </a:lnTo>
                      <a:lnTo>
                        <a:pt x="107" y="141"/>
                      </a:lnTo>
                      <a:lnTo>
                        <a:pt x="111" y="142"/>
                      </a:lnTo>
                      <a:lnTo>
                        <a:pt x="113" y="142"/>
                      </a:lnTo>
                      <a:lnTo>
                        <a:pt x="117" y="149"/>
                      </a:lnTo>
                      <a:lnTo>
                        <a:pt x="120" y="153"/>
                      </a:lnTo>
                      <a:lnTo>
                        <a:pt x="130" y="160"/>
                      </a:lnTo>
                      <a:lnTo>
                        <a:pt x="131" y="169"/>
                      </a:lnTo>
                      <a:lnTo>
                        <a:pt x="134" y="176"/>
                      </a:lnTo>
                      <a:lnTo>
                        <a:pt x="135" y="180"/>
                      </a:lnTo>
                      <a:lnTo>
                        <a:pt x="138" y="183"/>
                      </a:lnTo>
                      <a:lnTo>
                        <a:pt x="142" y="185"/>
                      </a:lnTo>
                      <a:lnTo>
                        <a:pt x="143" y="192"/>
                      </a:lnTo>
                      <a:lnTo>
                        <a:pt x="143" y="197"/>
                      </a:lnTo>
                      <a:lnTo>
                        <a:pt x="147" y="202"/>
                      </a:lnTo>
                      <a:lnTo>
                        <a:pt x="150" y="204"/>
                      </a:lnTo>
                      <a:lnTo>
                        <a:pt x="150" y="210"/>
                      </a:lnTo>
                      <a:lnTo>
                        <a:pt x="147" y="212"/>
                      </a:lnTo>
                      <a:lnTo>
                        <a:pt x="146" y="214"/>
                      </a:lnTo>
                      <a:lnTo>
                        <a:pt x="142" y="216"/>
                      </a:lnTo>
                      <a:lnTo>
                        <a:pt x="140" y="219"/>
                      </a:lnTo>
                      <a:lnTo>
                        <a:pt x="143" y="223"/>
                      </a:lnTo>
                      <a:lnTo>
                        <a:pt x="146" y="227"/>
                      </a:lnTo>
                      <a:lnTo>
                        <a:pt x="150" y="234"/>
                      </a:lnTo>
                      <a:lnTo>
                        <a:pt x="153" y="237"/>
                      </a:lnTo>
                      <a:lnTo>
                        <a:pt x="154" y="238"/>
                      </a:lnTo>
                      <a:lnTo>
                        <a:pt x="158" y="238"/>
                      </a:lnTo>
                      <a:lnTo>
                        <a:pt x="158" y="243"/>
                      </a:lnTo>
                      <a:lnTo>
                        <a:pt x="159" y="247"/>
                      </a:lnTo>
                      <a:lnTo>
                        <a:pt x="158" y="251"/>
                      </a:lnTo>
                      <a:lnTo>
                        <a:pt x="157" y="254"/>
                      </a:lnTo>
                      <a:lnTo>
                        <a:pt x="159" y="256"/>
                      </a:lnTo>
                      <a:lnTo>
                        <a:pt x="163" y="258"/>
                      </a:lnTo>
                      <a:lnTo>
                        <a:pt x="165" y="261"/>
                      </a:lnTo>
                      <a:lnTo>
                        <a:pt x="165" y="264"/>
                      </a:lnTo>
                      <a:lnTo>
                        <a:pt x="165" y="268"/>
                      </a:lnTo>
                      <a:lnTo>
                        <a:pt x="163" y="272"/>
                      </a:lnTo>
                      <a:lnTo>
                        <a:pt x="163" y="274"/>
                      </a:lnTo>
                      <a:lnTo>
                        <a:pt x="162" y="277"/>
                      </a:lnTo>
                      <a:lnTo>
                        <a:pt x="162" y="280"/>
                      </a:lnTo>
                      <a:lnTo>
                        <a:pt x="162" y="281"/>
                      </a:lnTo>
                      <a:lnTo>
                        <a:pt x="166" y="280"/>
                      </a:lnTo>
                      <a:lnTo>
                        <a:pt x="170" y="280"/>
                      </a:lnTo>
                      <a:lnTo>
                        <a:pt x="177" y="277"/>
                      </a:lnTo>
                      <a:lnTo>
                        <a:pt x="177" y="274"/>
                      </a:lnTo>
                      <a:lnTo>
                        <a:pt x="180" y="272"/>
                      </a:lnTo>
                      <a:lnTo>
                        <a:pt x="181" y="268"/>
                      </a:lnTo>
                      <a:lnTo>
                        <a:pt x="185" y="265"/>
                      </a:lnTo>
                      <a:lnTo>
                        <a:pt x="182" y="256"/>
                      </a:lnTo>
                      <a:lnTo>
                        <a:pt x="180" y="250"/>
                      </a:lnTo>
                      <a:lnTo>
                        <a:pt x="178" y="247"/>
                      </a:lnTo>
                      <a:lnTo>
                        <a:pt x="182" y="241"/>
                      </a:lnTo>
                      <a:lnTo>
                        <a:pt x="175" y="230"/>
                      </a:lnTo>
                      <a:lnTo>
                        <a:pt x="173" y="222"/>
                      </a:lnTo>
                      <a:lnTo>
                        <a:pt x="180" y="222"/>
                      </a:lnTo>
                      <a:lnTo>
                        <a:pt x="189" y="223"/>
                      </a:lnTo>
                      <a:lnTo>
                        <a:pt x="194" y="223"/>
                      </a:lnTo>
                      <a:lnTo>
                        <a:pt x="197" y="223"/>
                      </a:lnTo>
                      <a:lnTo>
                        <a:pt x="200" y="227"/>
                      </a:lnTo>
                      <a:lnTo>
                        <a:pt x="204" y="231"/>
                      </a:lnTo>
                      <a:lnTo>
                        <a:pt x="208" y="234"/>
                      </a:lnTo>
                      <a:lnTo>
                        <a:pt x="213" y="238"/>
                      </a:lnTo>
                      <a:lnTo>
                        <a:pt x="215" y="238"/>
                      </a:lnTo>
                      <a:lnTo>
                        <a:pt x="220" y="245"/>
                      </a:lnTo>
                      <a:lnTo>
                        <a:pt x="225" y="249"/>
                      </a:lnTo>
                      <a:lnTo>
                        <a:pt x="228" y="254"/>
                      </a:lnTo>
                      <a:lnTo>
                        <a:pt x="233" y="256"/>
                      </a:lnTo>
                      <a:lnTo>
                        <a:pt x="240" y="260"/>
                      </a:lnTo>
                      <a:lnTo>
                        <a:pt x="246" y="261"/>
                      </a:lnTo>
                      <a:lnTo>
                        <a:pt x="251" y="261"/>
                      </a:lnTo>
                      <a:lnTo>
                        <a:pt x="260" y="266"/>
                      </a:lnTo>
                      <a:lnTo>
                        <a:pt x="274" y="268"/>
                      </a:lnTo>
                      <a:lnTo>
                        <a:pt x="278" y="268"/>
                      </a:lnTo>
                      <a:lnTo>
                        <a:pt x="281" y="273"/>
                      </a:lnTo>
                      <a:lnTo>
                        <a:pt x="281" y="281"/>
                      </a:lnTo>
                      <a:lnTo>
                        <a:pt x="281" y="288"/>
                      </a:lnTo>
                      <a:lnTo>
                        <a:pt x="285" y="296"/>
                      </a:lnTo>
                      <a:lnTo>
                        <a:pt x="289" y="300"/>
                      </a:lnTo>
                      <a:lnTo>
                        <a:pt x="293" y="301"/>
                      </a:lnTo>
                      <a:lnTo>
                        <a:pt x="296" y="304"/>
                      </a:lnTo>
                      <a:lnTo>
                        <a:pt x="296" y="308"/>
                      </a:lnTo>
                      <a:lnTo>
                        <a:pt x="298" y="315"/>
                      </a:lnTo>
                      <a:lnTo>
                        <a:pt x="298" y="320"/>
                      </a:lnTo>
                      <a:lnTo>
                        <a:pt x="297" y="326"/>
                      </a:lnTo>
                      <a:lnTo>
                        <a:pt x="294" y="328"/>
                      </a:lnTo>
                      <a:lnTo>
                        <a:pt x="294" y="333"/>
                      </a:lnTo>
                      <a:lnTo>
                        <a:pt x="296" y="335"/>
                      </a:lnTo>
                      <a:lnTo>
                        <a:pt x="293" y="337"/>
                      </a:lnTo>
                      <a:lnTo>
                        <a:pt x="287" y="339"/>
                      </a:lnTo>
                      <a:lnTo>
                        <a:pt x="283" y="342"/>
                      </a:lnTo>
                      <a:lnTo>
                        <a:pt x="278" y="347"/>
                      </a:lnTo>
                      <a:lnTo>
                        <a:pt x="279" y="350"/>
                      </a:lnTo>
                      <a:lnTo>
                        <a:pt x="279" y="354"/>
                      </a:lnTo>
                      <a:lnTo>
                        <a:pt x="278" y="360"/>
                      </a:lnTo>
                      <a:lnTo>
                        <a:pt x="271" y="360"/>
                      </a:lnTo>
                      <a:lnTo>
                        <a:pt x="266" y="355"/>
                      </a:lnTo>
                      <a:lnTo>
                        <a:pt x="262" y="353"/>
                      </a:lnTo>
                      <a:lnTo>
                        <a:pt x="258" y="351"/>
                      </a:lnTo>
                      <a:lnTo>
                        <a:pt x="255" y="353"/>
                      </a:lnTo>
                      <a:lnTo>
                        <a:pt x="252" y="353"/>
                      </a:lnTo>
                      <a:lnTo>
                        <a:pt x="247" y="353"/>
                      </a:lnTo>
                      <a:lnTo>
                        <a:pt x="239" y="351"/>
                      </a:lnTo>
                      <a:lnTo>
                        <a:pt x="238" y="349"/>
                      </a:lnTo>
                      <a:lnTo>
                        <a:pt x="232" y="345"/>
                      </a:lnTo>
                      <a:lnTo>
                        <a:pt x="231" y="342"/>
                      </a:lnTo>
                      <a:lnTo>
                        <a:pt x="229" y="338"/>
                      </a:lnTo>
                      <a:lnTo>
                        <a:pt x="231" y="335"/>
                      </a:lnTo>
                      <a:lnTo>
                        <a:pt x="233" y="333"/>
                      </a:lnTo>
                      <a:lnTo>
                        <a:pt x="233" y="327"/>
                      </a:lnTo>
                      <a:lnTo>
                        <a:pt x="232" y="322"/>
                      </a:lnTo>
                      <a:lnTo>
                        <a:pt x="224" y="312"/>
                      </a:lnTo>
                      <a:lnTo>
                        <a:pt x="216" y="307"/>
                      </a:lnTo>
                      <a:lnTo>
                        <a:pt x="213" y="303"/>
                      </a:lnTo>
                      <a:lnTo>
                        <a:pt x="208" y="300"/>
                      </a:lnTo>
                      <a:lnTo>
                        <a:pt x="198" y="300"/>
                      </a:lnTo>
                      <a:lnTo>
                        <a:pt x="186" y="303"/>
                      </a:lnTo>
                      <a:lnTo>
                        <a:pt x="181" y="306"/>
                      </a:lnTo>
                      <a:lnTo>
                        <a:pt x="178" y="310"/>
                      </a:lnTo>
                      <a:lnTo>
                        <a:pt x="177" y="311"/>
                      </a:lnTo>
                      <a:lnTo>
                        <a:pt x="161" y="315"/>
                      </a:lnTo>
                      <a:lnTo>
                        <a:pt x="157" y="314"/>
                      </a:lnTo>
                      <a:lnTo>
                        <a:pt x="153" y="311"/>
                      </a:lnTo>
                      <a:lnTo>
                        <a:pt x="154" y="310"/>
                      </a:lnTo>
                      <a:lnTo>
                        <a:pt x="159" y="303"/>
                      </a:lnTo>
                      <a:lnTo>
                        <a:pt x="161" y="299"/>
                      </a:lnTo>
                      <a:lnTo>
                        <a:pt x="158" y="296"/>
                      </a:lnTo>
                      <a:lnTo>
                        <a:pt x="157" y="292"/>
                      </a:lnTo>
                      <a:lnTo>
                        <a:pt x="147" y="288"/>
                      </a:lnTo>
                      <a:lnTo>
                        <a:pt x="132" y="284"/>
                      </a:lnTo>
                      <a:lnTo>
                        <a:pt x="126" y="280"/>
                      </a:lnTo>
                      <a:lnTo>
                        <a:pt x="119" y="273"/>
                      </a:lnTo>
                      <a:lnTo>
                        <a:pt x="113" y="269"/>
                      </a:lnTo>
                      <a:lnTo>
                        <a:pt x="120" y="268"/>
                      </a:lnTo>
                      <a:lnTo>
                        <a:pt x="124" y="261"/>
                      </a:lnTo>
                      <a:lnTo>
                        <a:pt x="124" y="254"/>
                      </a:lnTo>
                      <a:lnTo>
                        <a:pt x="120" y="249"/>
                      </a:lnTo>
                      <a:lnTo>
                        <a:pt x="116" y="245"/>
                      </a:lnTo>
                      <a:lnTo>
                        <a:pt x="111" y="241"/>
                      </a:lnTo>
                      <a:lnTo>
                        <a:pt x="111" y="237"/>
                      </a:lnTo>
                      <a:lnTo>
                        <a:pt x="112" y="231"/>
                      </a:lnTo>
                      <a:lnTo>
                        <a:pt x="116" y="226"/>
                      </a:lnTo>
                      <a:lnTo>
                        <a:pt x="119" y="219"/>
                      </a:lnTo>
                      <a:lnTo>
                        <a:pt x="121" y="211"/>
                      </a:lnTo>
                      <a:lnTo>
                        <a:pt x="120" y="202"/>
                      </a:lnTo>
                      <a:lnTo>
                        <a:pt x="115" y="185"/>
                      </a:lnTo>
                      <a:lnTo>
                        <a:pt x="109" y="180"/>
                      </a:lnTo>
                      <a:lnTo>
                        <a:pt x="97" y="176"/>
                      </a:lnTo>
                      <a:lnTo>
                        <a:pt x="92" y="176"/>
                      </a:lnTo>
                      <a:lnTo>
                        <a:pt x="85" y="176"/>
                      </a:lnTo>
                      <a:lnTo>
                        <a:pt x="74" y="179"/>
                      </a:lnTo>
                      <a:lnTo>
                        <a:pt x="70" y="180"/>
                      </a:lnTo>
                      <a:lnTo>
                        <a:pt x="67" y="181"/>
                      </a:lnTo>
                      <a:lnTo>
                        <a:pt x="65" y="181"/>
                      </a:lnTo>
                      <a:lnTo>
                        <a:pt x="62" y="177"/>
                      </a:lnTo>
                      <a:lnTo>
                        <a:pt x="57" y="166"/>
                      </a:lnTo>
                      <a:lnTo>
                        <a:pt x="53" y="162"/>
                      </a:lnTo>
                      <a:lnTo>
                        <a:pt x="49" y="161"/>
                      </a:lnTo>
                      <a:lnTo>
                        <a:pt x="42" y="156"/>
                      </a:lnTo>
                      <a:lnTo>
                        <a:pt x="35" y="153"/>
                      </a:lnTo>
                      <a:lnTo>
                        <a:pt x="26" y="150"/>
                      </a:lnTo>
                      <a:lnTo>
                        <a:pt x="23" y="148"/>
                      </a:lnTo>
                      <a:lnTo>
                        <a:pt x="19" y="143"/>
                      </a:lnTo>
                      <a:lnTo>
                        <a:pt x="15" y="141"/>
                      </a:lnTo>
                      <a:lnTo>
                        <a:pt x="8" y="139"/>
                      </a:lnTo>
                      <a:lnTo>
                        <a:pt x="1" y="137"/>
                      </a:lnTo>
                      <a:lnTo>
                        <a:pt x="0" y="133"/>
                      </a:lnTo>
                      <a:lnTo>
                        <a:pt x="3" y="125"/>
                      </a:lnTo>
                      <a:lnTo>
                        <a:pt x="5" y="122"/>
                      </a:lnTo>
                      <a:lnTo>
                        <a:pt x="7" y="121"/>
                      </a:lnTo>
                      <a:lnTo>
                        <a:pt x="7" y="114"/>
                      </a:lnTo>
                      <a:lnTo>
                        <a:pt x="16" y="104"/>
                      </a:lnTo>
                      <a:lnTo>
                        <a:pt x="20" y="99"/>
                      </a:lnTo>
                      <a:lnTo>
                        <a:pt x="26" y="93"/>
                      </a:lnTo>
                      <a:lnTo>
                        <a:pt x="28" y="89"/>
                      </a:lnTo>
                      <a:lnTo>
                        <a:pt x="28" y="85"/>
                      </a:lnTo>
                      <a:lnTo>
                        <a:pt x="31" y="81"/>
                      </a:lnTo>
                      <a:lnTo>
                        <a:pt x="35" y="76"/>
                      </a:lnTo>
                      <a:lnTo>
                        <a:pt x="36" y="75"/>
                      </a:lnTo>
                      <a:lnTo>
                        <a:pt x="40" y="71"/>
                      </a:lnTo>
                      <a:lnTo>
                        <a:pt x="45" y="68"/>
                      </a:lnTo>
                      <a:lnTo>
                        <a:pt x="47" y="64"/>
                      </a:lnTo>
                      <a:lnTo>
                        <a:pt x="50" y="60"/>
                      </a:lnTo>
                      <a:lnTo>
                        <a:pt x="50" y="60"/>
                      </a:lnTo>
                      <a:lnTo>
                        <a:pt x="53" y="58"/>
                      </a:lnTo>
                      <a:lnTo>
                        <a:pt x="54" y="57"/>
                      </a:lnTo>
                      <a:lnTo>
                        <a:pt x="57" y="53"/>
                      </a:lnTo>
                      <a:lnTo>
                        <a:pt x="61" y="49"/>
                      </a:lnTo>
                      <a:lnTo>
                        <a:pt x="65" y="45"/>
                      </a:lnTo>
                      <a:lnTo>
                        <a:pt x="67" y="41"/>
                      </a:lnTo>
                      <a:lnTo>
                        <a:pt x="72" y="37"/>
                      </a:lnTo>
                      <a:lnTo>
                        <a:pt x="74" y="2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6" name="Freeform 80"/>
                <p:cNvSpPr>
                  <a:spLocks/>
                </p:cNvSpPr>
                <p:nvPr/>
              </p:nvSpPr>
              <p:spPr bwMode="auto">
                <a:xfrm>
                  <a:off x="449" y="2150"/>
                  <a:ext cx="7" cy="7"/>
                </a:xfrm>
                <a:custGeom>
                  <a:avLst/>
                  <a:gdLst>
                    <a:gd name="T0" fmla="*/ 4 w 7"/>
                    <a:gd name="T1" fmla="*/ 4 h 7"/>
                    <a:gd name="T2" fmla="*/ 7 w 7"/>
                    <a:gd name="T3" fmla="*/ 4 h 7"/>
                    <a:gd name="T4" fmla="*/ 7 w 7"/>
                    <a:gd name="T5" fmla="*/ 6 h 7"/>
                    <a:gd name="T6" fmla="*/ 5 w 7"/>
                    <a:gd name="T7" fmla="*/ 7 h 7"/>
                    <a:gd name="T8" fmla="*/ 3 w 7"/>
                    <a:gd name="T9" fmla="*/ 7 h 7"/>
                    <a:gd name="T10" fmla="*/ 1 w 7"/>
                    <a:gd name="T11" fmla="*/ 4 h 7"/>
                    <a:gd name="T12" fmla="*/ 0 w 7"/>
                    <a:gd name="T13" fmla="*/ 2 h 7"/>
                    <a:gd name="T14" fmla="*/ 0 w 7"/>
                    <a:gd name="T15" fmla="*/ 2 h 7"/>
                    <a:gd name="T16" fmla="*/ 0 w 7"/>
                    <a:gd name="T17" fmla="*/ 0 h 7"/>
                    <a:gd name="T18" fmla="*/ 1 w 7"/>
                    <a:gd name="T19" fmla="*/ 0 h 7"/>
                    <a:gd name="T20" fmla="*/ 1 w 7"/>
                    <a:gd name="T21" fmla="*/ 2 h 7"/>
                    <a:gd name="T22" fmla="*/ 3 w 7"/>
                    <a:gd name="T23" fmla="*/ 3 h 7"/>
                    <a:gd name="T24" fmla="*/ 4 w 7"/>
                    <a:gd name="T2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7">
                      <a:moveTo>
                        <a:pt x="4" y="4"/>
                      </a:move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7" name="Freeform 81"/>
                <p:cNvSpPr>
                  <a:spLocks/>
                </p:cNvSpPr>
                <p:nvPr/>
              </p:nvSpPr>
              <p:spPr bwMode="auto">
                <a:xfrm>
                  <a:off x="1735" y="2170"/>
                  <a:ext cx="23" cy="10"/>
                </a:xfrm>
                <a:custGeom>
                  <a:avLst/>
                  <a:gdLst>
                    <a:gd name="T0" fmla="*/ 11 w 23"/>
                    <a:gd name="T1" fmla="*/ 7 h 10"/>
                    <a:gd name="T2" fmla="*/ 10 w 23"/>
                    <a:gd name="T3" fmla="*/ 9 h 10"/>
                    <a:gd name="T4" fmla="*/ 7 w 23"/>
                    <a:gd name="T5" fmla="*/ 9 h 10"/>
                    <a:gd name="T6" fmla="*/ 4 w 23"/>
                    <a:gd name="T7" fmla="*/ 10 h 10"/>
                    <a:gd name="T8" fmla="*/ 0 w 23"/>
                    <a:gd name="T9" fmla="*/ 9 h 10"/>
                    <a:gd name="T10" fmla="*/ 0 w 23"/>
                    <a:gd name="T11" fmla="*/ 9 h 10"/>
                    <a:gd name="T12" fmla="*/ 0 w 23"/>
                    <a:gd name="T13" fmla="*/ 7 h 10"/>
                    <a:gd name="T14" fmla="*/ 2 w 23"/>
                    <a:gd name="T15" fmla="*/ 6 h 10"/>
                    <a:gd name="T16" fmla="*/ 6 w 23"/>
                    <a:gd name="T17" fmla="*/ 3 h 10"/>
                    <a:gd name="T18" fmla="*/ 7 w 23"/>
                    <a:gd name="T19" fmla="*/ 2 h 10"/>
                    <a:gd name="T20" fmla="*/ 10 w 23"/>
                    <a:gd name="T21" fmla="*/ 0 h 10"/>
                    <a:gd name="T22" fmla="*/ 12 w 23"/>
                    <a:gd name="T23" fmla="*/ 2 h 10"/>
                    <a:gd name="T24" fmla="*/ 14 w 23"/>
                    <a:gd name="T25" fmla="*/ 2 h 10"/>
                    <a:gd name="T26" fmla="*/ 18 w 23"/>
                    <a:gd name="T27" fmla="*/ 3 h 10"/>
                    <a:gd name="T28" fmla="*/ 23 w 23"/>
                    <a:gd name="T29" fmla="*/ 5 h 10"/>
                    <a:gd name="T30" fmla="*/ 23 w 23"/>
                    <a:gd name="T31" fmla="*/ 6 h 10"/>
                    <a:gd name="T32" fmla="*/ 20 w 23"/>
                    <a:gd name="T33" fmla="*/ 6 h 10"/>
                    <a:gd name="T34" fmla="*/ 19 w 23"/>
                    <a:gd name="T35" fmla="*/ 5 h 10"/>
                    <a:gd name="T36" fmla="*/ 16 w 23"/>
                    <a:gd name="T37" fmla="*/ 6 h 10"/>
                    <a:gd name="T38" fmla="*/ 15 w 23"/>
                    <a:gd name="T39" fmla="*/ 6 h 10"/>
                    <a:gd name="T40" fmla="*/ 12 w 23"/>
                    <a:gd name="T41" fmla="*/ 6 h 10"/>
                    <a:gd name="T42" fmla="*/ 11 w 23"/>
                    <a:gd name="T43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" h="10">
                      <a:moveTo>
                        <a:pt x="11" y="7"/>
                      </a:moveTo>
                      <a:lnTo>
                        <a:pt x="10" y="9"/>
                      </a:lnTo>
                      <a:lnTo>
                        <a:pt x="7" y="9"/>
                      </a:lnTo>
                      <a:lnTo>
                        <a:pt x="4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8" y="3"/>
                      </a:lnTo>
                      <a:lnTo>
                        <a:pt x="23" y="5"/>
                      </a:lnTo>
                      <a:lnTo>
                        <a:pt x="23" y="6"/>
                      </a:lnTo>
                      <a:lnTo>
                        <a:pt x="20" y="6"/>
                      </a:lnTo>
                      <a:lnTo>
                        <a:pt x="19" y="5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11" y="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8" name="Freeform 82"/>
                <p:cNvSpPr>
                  <a:spLocks/>
                </p:cNvSpPr>
                <p:nvPr/>
              </p:nvSpPr>
              <p:spPr bwMode="auto">
                <a:xfrm>
                  <a:off x="1877" y="2191"/>
                  <a:ext cx="51" cy="67"/>
                </a:xfrm>
                <a:custGeom>
                  <a:avLst/>
                  <a:gdLst>
                    <a:gd name="T0" fmla="*/ 30 w 51"/>
                    <a:gd name="T1" fmla="*/ 60 h 67"/>
                    <a:gd name="T2" fmla="*/ 32 w 51"/>
                    <a:gd name="T3" fmla="*/ 56 h 67"/>
                    <a:gd name="T4" fmla="*/ 36 w 51"/>
                    <a:gd name="T5" fmla="*/ 50 h 67"/>
                    <a:gd name="T6" fmla="*/ 28 w 51"/>
                    <a:gd name="T7" fmla="*/ 42 h 67"/>
                    <a:gd name="T8" fmla="*/ 27 w 51"/>
                    <a:gd name="T9" fmla="*/ 36 h 67"/>
                    <a:gd name="T10" fmla="*/ 32 w 51"/>
                    <a:gd name="T11" fmla="*/ 36 h 67"/>
                    <a:gd name="T12" fmla="*/ 35 w 51"/>
                    <a:gd name="T13" fmla="*/ 39 h 67"/>
                    <a:gd name="T14" fmla="*/ 36 w 51"/>
                    <a:gd name="T15" fmla="*/ 35 h 67"/>
                    <a:gd name="T16" fmla="*/ 30 w 51"/>
                    <a:gd name="T17" fmla="*/ 32 h 67"/>
                    <a:gd name="T18" fmla="*/ 23 w 51"/>
                    <a:gd name="T19" fmla="*/ 23 h 67"/>
                    <a:gd name="T20" fmla="*/ 19 w 51"/>
                    <a:gd name="T21" fmla="*/ 13 h 67"/>
                    <a:gd name="T22" fmla="*/ 12 w 51"/>
                    <a:gd name="T23" fmla="*/ 9 h 67"/>
                    <a:gd name="T24" fmla="*/ 7 w 51"/>
                    <a:gd name="T25" fmla="*/ 12 h 67"/>
                    <a:gd name="T26" fmla="*/ 4 w 51"/>
                    <a:gd name="T27" fmla="*/ 15 h 67"/>
                    <a:gd name="T28" fmla="*/ 5 w 51"/>
                    <a:gd name="T29" fmla="*/ 8 h 67"/>
                    <a:gd name="T30" fmla="*/ 35 w 51"/>
                    <a:gd name="T31" fmla="*/ 0 h 67"/>
                    <a:gd name="T32" fmla="*/ 36 w 51"/>
                    <a:gd name="T33" fmla="*/ 5 h 67"/>
                    <a:gd name="T34" fmla="*/ 35 w 51"/>
                    <a:gd name="T35" fmla="*/ 9 h 67"/>
                    <a:gd name="T36" fmla="*/ 40 w 51"/>
                    <a:gd name="T37" fmla="*/ 21 h 67"/>
                    <a:gd name="T38" fmla="*/ 42 w 51"/>
                    <a:gd name="T39" fmla="*/ 33 h 67"/>
                    <a:gd name="T40" fmla="*/ 44 w 51"/>
                    <a:gd name="T41" fmla="*/ 46 h 67"/>
                    <a:gd name="T42" fmla="*/ 50 w 51"/>
                    <a:gd name="T43" fmla="*/ 50 h 67"/>
                    <a:gd name="T44" fmla="*/ 51 w 51"/>
                    <a:gd name="T45" fmla="*/ 54 h 67"/>
                    <a:gd name="T46" fmla="*/ 50 w 51"/>
                    <a:gd name="T47" fmla="*/ 60 h 67"/>
                    <a:gd name="T48" fmla="*/ 47 w 51"/>
                    <a:gd name="T49" fmla="*/ 65 h 67"/>
                    <a:gd name="T50" fmla="*/ 34 w 51"/>
                    <a:gd name="T51" fmla="*/ 66 h 67"/>
                    <a:gd name="T52" fmla="*/ 28 w 51"/>
                    <a:gd name="T53" fmla="*/ 63 h 67"/>
                    <a:gd name="T54" fmla="*/ 17 w 51"/>
                    <a:gd name="T55" fmla="*/ 58 h 67"/>
                    <a:gd name="T56" fmla="*/ 20 w 51"/>
                    <a:gd name="T57" fmla="*/ 56 h 67"/>
                    <a:gd name="T58" fmla="*/ 12 w 51"/>
                    <a:gd name="T59" fmla="*/ 55 h 67"/>
                    <a:gd name="T60" fmla="*/ 4 w 51"/>
                    <a:gd name="T61" fmla="*/ 46 h 67"/>
                    <a:gd name="T62" fmla="*/ 1 w 51"/>
                    <a:gd name="T63" fmla="*/ 40 h 67"/>
                    <a:gd name="T64" fmla="*/ 3 w 51"/>
                    <a:gd name="T65" fmla="*/ 32 h 67"/>
                    <a:gd name="T66" fmla="*/ 0 w 51"/>
                    <a:gd name="T67" fmla="*/ 21 h 67"/>
                    <a:gd name="T68" fmla="*/ 1 w 51"/>
                    <a:gd name="T69" fmla="*/ 16 h 67"/>
                    <a:gd name="T70" fmla="*/ 8 w 51"/>
                    <a:gd name="T71" fmla="*/ 15 h 67"/>
                    <a:gd name="T72" fmla="*/ 12 w 51"/>
                    <a:gd name="T73" fmla="*/ 12 h 67"/>
                    <a:gd name="T74" fmla="*/ 13 w 51"/>
                    <a:gd name="T75" fmla="*/ 19 h 67"/>
                    <a:gd name="T76" fmla="*/ 16 w 51"/>
                    <a:gd name="T77" fmla="*/ 21 h 67"/>
                    <a:gd name="T78" fmla="*/ 19 w 51"/>
                    <a:gd name="T79" fmla="*/ 25 h 67"/>
                    <a:gd name="T80" fmla="*/ 19 w 51"/>
                    <a:gd name="T81" fmla="*/ 36 h 67"/>
                    <a:gd name="T82" fmla="*/ 21 w 51"/>
                    <a:gd name="T83" fmla="*/ 40 h 67"/>
                    <a:gd name="T84" fmla="*/ 20 w 51"/>
                    <a:gd name="T85" fmla="*/ 47 h 67"/>
                    <a:gd name="T86" fmla="*/ 26 w 51"/>
                    <a:gd name="T87" fmla="*/ 48 h 67"/>
                    <a:gd name="T88" fmla="*/ 27 w 51"/>
                    <a:gd name="T89" fmla="*/ 58 h 67"/>
                    <a:gd name="T90" fmla="*/ 28 w 51"/>
                    <a:gd name="T91" fmla="*/ 6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1" h="67">
                      <a:moveTo>
                        <a:pt x="28" y="60"/>
                      </a:moveTo>
                      <a:lnTo>
                        <a:pt x="30" y="60"/>
                      </a:lnTo>
                      <a:lnTo>
                        <a:pt x="30" y="59"/>
                      </a:lnTo>
                      <a:lnTo>
                        <a:pt x="32" y="56"/>
                      </a:lnTo>
                      <a:lnTo>
                        <a:pt x="35" y="52"/>
                      </a:lnTo>
                      <a:lnTo>
                        <a:pt x="36" y="50"/>
                      </a:lnTo>
                      <a:lnTo>
                        <a:pt x="30" y="44"/>
                      </a:lnTo>
                      <a:lnTo>
                        <a:pt x="28" y="42"/>
                      </a:lnTo>
                      <a:lnTo>
                        <a:pt x="27" y="39"/>
                      </a:lnTo>
                      <a:lnTo>
                        <a:pt x="27" y="36"/>
                      </a:lnTo>
                      <a:lnTo>
                        <a:pt x="28" y="35"/>
                      </a:lnTo>
                      <a:lnTo>
                        <a:pt x="32" y="36"/>
                      </a:lnTo>
                      <a:lnTo>
                        <a:pt x="35" y="38"/>
                      </a:lnTo>
                      <a:lnTo>
                        <a:pt x="35" y="39"/>
                      </a:lnTo>
                      <a:lnTo>
                        <a:pt x="36" y="39"/>
                      </a:lnTo>
                      <a:lnTo>
                        <a:pt x="36" y="35"/>
                      </a:lnTo>
                      <a:lnTo>
                        <a:pt x="34" y="32"/>
                      </a:lnTo>
                      <a:lnTo>
                        <a:pt x="30" y="32"/>
                      </a:lnTo>
                      <a:lnTo>
                        <a:pt x="27" y="25"/>
                      </a:lnTo>
                      <a:lnTo>
                        <a:pt x="23" y="23"/>
                      </a:lnTo>
                      <a:lnTo>
                        <a:pt x="21" y="17"/>
                      </a:lnTo>
                      <a:lnTo>
                        <a:pt x="19" y="13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5" y="13"/>
                      </a:lnTo>
                      <a:lnTo>
                        <a:pt x="4" y="15"/>
                      </a:lnTo>
                      <a:lnTo>
                        <a:pt x="1" y="12"/>
                      </a:lnTo>
                      <a:lnTo>
                        <a:pt x="5" y="8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0" y="2"/>
                      </a:lnTo>
                      <a:lnTo>
                        <a:pt x="36" y="5"/>
                      </a:lnTo>
                      <a:lnTo>
                        <a:pt x="35" y="8"/>
                      </a:lnTo>
                      <a:lnTo>
                        <a:pt x="35" y="9"/>
                      </a:lnTo>
                      <a:lnTo>
                        <a:pt x="35" y="12"/>
                      </a:lnTo>
                      <a:lnTo>
                        <a:pt x="40" y="21"/>
                      </a:lnTo>
                      <a:lnTo>
                        <a:pt x="40" y="25"/>
                      </a:lnTo>
                      <a:lnTo>
                        <a:pt x="42" y="33"/>
                      </a:lnTo>
                      <a:lnTo>
                        <a:pt x="42" y="39"/>
                      </a:lnTo>
                      <a:lnTo>
                        <a:pt x="44" y="46"/>
                      </a:lnTo>
                      <a:lnTo>
                        <a:pt x="47" y="48"/>
                      </a:lnTo>
                      <a:lnTo>
                        <a:pt x="50" y="50"/>
                      </a:lnTo>
                      <a:lnTo>
                        <a:pt x="51" y="51"/>
                      </a:lnTo>
                      <a:lnTo>
                        <a:pt x="51" y="54"/>
                      </a:lnTo>
                      <a:lnTo>
                        <a:pt x="50" y="58"/>
                      </a:lnTo>
                      <a:lnTo>
                        <a:pt x="50" y="60"/>
                      </a:lnTo>
                      <a:lnTo>
                        <a:pt x="51" y="62"/>
                      </a:lnTo>
                      <a:lnTo>
                        <a:pt x="47" y="65"/>
                      </a:lnTo>
                      <a:lnTo>
                        <a:pt x="39" y="67"/>
                      </a:lnTo>
                      <a:lnTo>
                        <a:pt x="34" y="66"/>
                      </a:lnTo>
                      <a:lnTo>
                        <a:pt x="32" y="63"/>
                      </a:lnTo>
                      <a:lnTo>
                        <a:pt x="28" y="63"/>
                      </a:lnTo>
                      <a:lnTo>
                        <a:pt x="27" y="62"/>
                      </a:lnTo>
                      <a:lnTo>
                        <a:pt x="17" y="58"/>
                      </a:lnTo>
                      <a:lnTo>
                        <a:pt x="20" y="58"/>
                      </a:lnTo>
                      <a:lnTo>
                        <a:pt x="20" y="56"/>
                      </a:lnTo>
                      <a:lnTo>
                        <a:pt x="16" y="55"/>
                      </a:lnTo>
                      <a:lnTo>
                        <a:pt x="12" y="55"/>
                      </a:lnTo>
                      <a:lnTo>
                        <a:pt x="5" y="48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1" y="40"/>
                      </a:lnTo>
                      <a:lnTo>
                        <a:pt x="0" y="39"/>
                      </a:lnTo>
                      <a:lnTo>
                        <a:pt x="3" y="32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5" y="16"/>
                      </a:lnTo>
                      <a:lnTo>
                        <a:pt x="8" y="15"/>
                      </a:lnTo>
                      <a:lnTo>
                        <a:pt x="9" y="12"/>
                      </a:lnTo>
                      <a:lnTo>
                        <a:pt x="12" y="12"/>
                      </a:lnTo>
                      <a:lnTo>
                        <a:pt x="12" y="15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6" y="21"/>
                      </a:lnTo>
                      <a:lnTo>
                        <a:pt x="17" y="23"/>
                      </a:lnTo>
                      <a:lnTo>
                        <a:pt x="19" y="25"/>
                      </a:lnTo>
                      <a:lnTo>
                        <a:pt x="16" y="28"/>
                      </a:lnTo>
                      <a:lnTo>
                        <a:pt x="19" y="36"/>
                      </a:lnTo>
                      <a:lnTo>
                        <a:pt x="19" y="39"/>
                      </a:lnTo>
                      <a:lnTo>
                        <a:pt x="21" y="40"/>
                      </a:lnTo>
                      <a:lnTo>
                        <a:pt x="19" y="46"/>
                      </a:lnTo>
                      <a:lnTo>
                        <a:pt x="20" y="47"/>
                      </a:lnTo>
                      <a:lnTo>
                        <a:pt x="23" y="48"/>
                      </a:lnTo>
                      <a:lnTo>
                        <a:pt x="26" y="48"/>
                      </a:lnTo>
                      <a:lnTo>
                        <a:pt x="27" y="52"/>
                      </a:lnTo>
                      <a:lnTo>
                        <a:pt x="27" y="58"/>
                      </a:lnTo>
                      <a:lnTo>
                        <a:pt x="28" y="59"/>
                      </a:lnTo>
                      <a:lnTo>
                        <a:pt x="28" y="6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09" name="Freeform 83"/>
                <p:cNvSpPr>
                  <a:spLocks/>
                </p:cNvSpPr>
                <p:nvPr/>
              </p:nvSpPr>
              <p:spPr bwMode="auto">
                <a:xfrm>
                  <a:off x="2166" y="2249"/>
                  <a:ext cx="23" cy="13"/>
                </a:xfrm>
                <a:custGeom>
                  <a:avLst/>
                  <a:gdLst>
                    <a:gd name="T0" fmla="*/ 0 w 23"/>
                    <a:gd name="T1" fmla="*/ 2 h 13"/>
                    <a:gd name="T2" fmla="*/ 1 w 23"/>
                    <a:gd name="T3" fmla="*/ 1 h 13"/>
                    <a:gd name="T4" fmla="*/ 5 w 23"/>
                    <a:gd name="T5" fmla="*/ 0 h 13"/>
                    <a:gd name="T6" fmla="*/ 9 w 23"/>
                    <a:gd name="T7" fmla="*/ 1 h 13"/>
                    <a:gd name="T8" fmla="*/ 9 w 23"/>
                    <a:gd name="T9" fmla="*/ 4 h 13"/>
                    <a:gd name="T10" fmla="*/ 13 w 23"/>
                    <a:gd name="T11" fmla="*/ 5 h 13"/>
                    <a:gd name="T12" fmla="*/ 15 w 23"/>
                    <a:gd name="T13" fmla="*/ 5 h 13"/>
                    <a:gd name="T14" fmla="*/ 19 w 23"/>
                    <a:gd name="T15" fmla="*/ 7 h 13"/>
                    <a:gd name="T16" fmla="*/ 20 w 23"/>
                    <a:gd name="T17" fmla="*/ 9 h 13"/>
                    <a:gd name="T18" fmla="*/ 21 w 23"/>
                    <a:gd name="T19" fmla="*/ 11 h 13"/>
                    <a:gd name="T20" fmla="*/ 23 w 23"/>
                    <a:gd name="T21" fmla="*/ 12 h 13"/>
                    <a:gd name="T22" fmla="*/ 20 w 23"/>
                    <a:gd name="T23" fmla="*/ 13 h 13"/>
                    <a:gd name="T24" fmla="*/ 17 w 23"/>
                    <a:gd name="T25" fmla="*/ 12 h 13"/>
                    <a:gd name="T26" fmla="*/ 5 w 23"/>
                    <a:gd name="T27" fmla="*/ 9 h 13"/>
                    <a:gd name="T28" fmla="*/ 5 w 23"/>
                    <a:gd name="T29" fmla="*/ 8 h 13"/>
                    <a:gd name="T30" fmla="*/ 2 w 23"/>
                    <a:gd name="T31" fmla="*/ 5 h 13"/>
                    <a:gd name="T32" fmla="*/ 0 w 23"/>
                    <a:gd name="T3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9" y="4"/>
                      </a:lnTo>
                      <a:lnTo>
                        <a:pt x="13" y="5"/>
                      </a:lnTo>
                      <a:lnTo>
                        <a:pt x="15" y="5"/>
                      </a:lnTo>
                      <a:lnTo>
                        <a:pt x="19" y="7"/>
                      </a:lnTo>
                      <a:lnTo>
                        <a:pt x="20" y="9"/>
                      </a:lnTo>
                      <a:lnTo>
                        <a:pt x="21" y="11"/>
                      </a:lnTo>
                      <a:lnTo>
                        <a:pt x="23" y="12"/>
                      </a:lnTo>
                      <a:lnTo>
                        <a:pt x="20" y="13"/>
                      </a:lnTo>
                      <a:lnTo>
                        <a:pt x="17" y="12"/>
                      </a:lnTo>
                      <a:lnTo>
                        <a:pt x="5" y="9"/>
                      </a:lnTo>
                      <a:lnTo>
                        <a:pt x="5" y="8"/>
                      </a:lnTo>
                      <a:lnTo>
                        <a:pt x="2" y="5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0" name="Freeform 84"/>
                <p:cNvSpPr>
                  <a:spLocks/>
                </p:cNvSpPr>
                <p:nvPr/>
              </p:nvSpPr>
              <p:spPr bwMode="auto">
                <a:xfrm>
                  <a:off x="1986" y="2465"/>
                  <a:ext cx="78" cy="102"/>
                </a:xfrm>
                <a:custGeom>
                  <a:avLst/>
                  <a:gdLst>
                    <a:gd name="T0" fmla="*/ 33 w 78"/>
                    <a:gd name="T1" fmla="*/ 86 h 102"/>
                    <a:gd name="T2" fmla="*/ 29 w 78"/>
                    <a:gd name="T3" fmla="*/ 82 h 102"/>
                    <a:gd name="T4" fmla="*/ 20 w 78"/>
                    <a:gd name="T5" fmla="*/ 88 h 102"/>
                    <a:gd name="T6" fmla="*/ 14 w 78"/>
                    <a:gd name="T7" fmla="*/ 90 h 102"/>
                    <a:gd name="T8" fmla="*/ 10 w 78"/>
                    <a:gd name="T9" fmla="*/ 85 h 102"/>
                    <a:gd name="T10" fmla="*/ 8 w 78"/>
                    <a:gd name="T11" fmla="*/ 78 h 102"/>
                    <a:gd name="T12" fmla="*/ 7 w 78"/>
                    <a:gd name="T13" fmla="*/ 69 h 102"/>
                    <a:gd name="T14" fmla="*/ 8 w 78"/>
                    <a:gd name="T15" fmla="*/ 63 h 102"/>
                    <a:gd name="T16" fmla="*/ 10 w 78"/>
                    <a:gd name="T17" fmla="*/ 54 h 102"/>
                    <a:gd name="T18" fmla="*/ 14 w 78"/>
                    <a:gd name="T19" fmla="*/ 51 h 102"/>
                    <a:gd name="T20" fmla="*/ 7 w 78"/>
                    <a:gd name="T21" fmla="*/ 51 h 102"/>
                    <a:gd name="T22" fmla="*/ 0 w 78"/>
                    <a:gd name="T23" fmla="*/ 43 h 102"/>
                    <a:gd name="T24" fmla="*/ 6 w 78"/>
                    <a:gd name="T25" fmla="*/ 36 h 102"/>
                    <a:gd name="T26" fmla="*/ 14 w 78"/>
                    <a:gd name="T27" fmla="*/ 32 h 102"/>
                    <a:gd name="T28" fmla="*/ 15 w 78"/>
                    <a:gd name="T29" fmla="*/ 39 h 102"/>
                    <a:gd name="T30" fmla="*/ 16 w 78"/>
                    <a:gd name="T31" fmla="*/ 34 h 102"/>
                    <a:gd name="T32" fmla="*/ 20 w 78"/>
                    <a:gd name="T33" fmla="*/ 31 h 102"/>
                    <a:gd name="T34" fmla="*/ 18 w 78"/>
                    <a:gd name="T35" fmla="*/ 26 h 102"/>
                    <a:gd name="T36" fmla="*/ 18 w 78"/>
                    <a:gd name="T37" fmla="*/ 13 h 102"/>
                    <a:gd name="T38" fmla="*/ 18 w 78"/>
                    <a:gd name="T39" fmla="*/ 7 h 102"/>
                    <a:gd name="T40" fmla="*/ 29 w 78"/>
                    <a:gd name="T41" fmla="*/ 0 h 102"/>
                    <a:gd name="T42" fmla="*/ 34 w 78"/>
                    <a:gd name="T43" fmla="*/ 7 h 102"/>
                    <a:gd name="T44" fmla="*/ 42 w 78"/>
                    <a:gd name="T45" fmla="*/ 13 h 102"/>
                    <a:gd name="T46" fmla="*/ 39 w 78"/>
                    <a:gd name="T47" fmla="*/ 15 h 102"/>
                    <a:gd name="T48" fmla="*/ 30 w 78"/>
                    <a:gd name="T49" fmla="*/ 20 h 102"/>
                    <a:gd name="T50" fmla="*/ 37 w 78"/>
                    <a:gd name="T51" fmla="*/ 17 h 102"/>
                    <a:gd name="T52" fmla="*/ 45 w 78"/>
                    <a:gd name="T53" fmla="*/ 13 h 102"/>
                    <a:gd name="T54" fmla="*/ 46 w 78"/>
                    <a:gd name="T55" fmla="*/ 9 h 102"/>
                    <a:gd name="T56" fmla="*/ 57 w 78"/>
                    <a:gd name="T57" fmla="*/ 9 h 102"/>
                    <a:gd name="T58" fmla="*/ 60 w 78"/>
                    <a:gd name="T59" fmla="*/ 20 h 102"/>
                    <a:gd name="T60" fmla="*/ 57 w 78"/>
                    <a:gd name="T61" fmla="*/ 28 h 102"/>
                    <a:gd name="T62" fmla="*/ 58 w 78"/>
                    <a:gd name="T63" fmla="*/ 38 h 102"/>
                    <a:gd name="T64" fmla="*/ 64 w 78"/>
                    <a:gd name="T65" fmla="*/ 43 h 102"/>
                    <a:gd name="T66" fmla="*/ 50 w 78"/>
                    <a:gd name="T67" fmla="*/ 48 h 102"/>
                    <a:gd name="T68" fmla="*/ 60 w 78"/>
                    <a:gd name="T69" fmla="*/ 54 h 102"/>
                    <a:gd name="T70" fmla="*/ 70 w 78"/>
                    <a:gd name="T71" fmla="*/ 61 h 102"/>
                    <a:gd name="T72" fmla="*/ 69 w 78"/>
                    <a:gd name="T73" fmla="*/ 67 h 102"/>
                    <a:gd name="T74" fmla="*/ 68 w 78"/>
                    <a:gd name="T75" fmla="*/ 70 h 102"/>
                    <a:gd name="T76" fmla="*/ 57 w 78"/>
                    <a:gd name="T77" fmla="*/ 67 h 102"/>
                    <a:gd name="T78" fmla="*/ 45 w 78"/>
                    <a:gd name="T79" fmla="*/ 70 h 102"/>
                    <a:gd name="T80" fmla="*/ 39 w 78"/>
                    <a:gd name="T81" fmla="*/ 66 h 102"/>
                    <a:gd name="T82" fmla="*/ 37 w 78"/>
                    <a:gd name="T83" fmla="*/ 67 h 102"/>
                    <a:gd name="T84" fmla="*/ 42 w 78"/>
                    <a:gd name="T85" fmla="*/ 70 h 102"/>
                    <a:gd name="T86" fmla="*/ 52 w 78"/>
                    <a:gd name="T87" fmla="*/ 73 h 102"/>
                    <a:gd name="T88" fmla="*/ 61 w 78"/>
                    <a:gd name="T89" fmla="*/ 71 h 102"/>
                    <a:gd name="T90" fmla="*/ 65 w 78"/>
                    <a:gd name="T91" fmla="*/ 74 h 102"/>
                    <a:gd name="T92" fmla="*/ 65 w 78"/>
                    <a:gd name="T93" fmla="*/ 82 h 102"/>
                    <a:gd name="T94" fmla="*/ 58 w 78"/>
                    <a:gd name="T95" fmla="*/ 86 h 102"/>
                    <a:gd name="T96" fmla="*/ 50 w 78"/>
                    <a:gd name="T97" fmla="*/ 88 h 102"/>
                    <a:gd name="T98" fmla="*/ 69 w 78"/>
                    <a:gd name="T99" fmla="*/ 93 h 102"/>
                    <a:gd name="T100" fmla="*/ 77 w 78"/>
                    <a:gd name="T101" fmla="*/ 97 h 102"/>
                    <a:gd name="T102" fmla="*/ 66 w 78"/>
                    <a:gd name="T103" fmla="*/ 100 h 102"/>
                    <a:gd name="T104" fmla="*/ 56 w 78"/>
                    <a:gd name="T105" fmla="*/ 102 h 102"/>
                    <a:gd name="T106" fmla="*/ 46 w 78"/>
                    <a:gd name="T107" fmla="*/ 10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02">
                      <a:moveTo>
                        <a:pt x="38" y="90"/>
                      </a:moveTo>
                      <a:lnTo>
                        <a:pt x="35" y="88"/>
                      </a:lnTo>
                      <a:lnTo>
                        <a:pt x="33" y="86"/>
                      </a:lnTo>
                      <a:lnTo>
                        <a:pt x="30" y="86"/>
                      </a:lnTo>
                      <a:lnTo>
                        <a:pt x="30" y="82"/>
                      </a:lnTo>
                      <a:lnTo>
                        <a:pt x="29" y="82"/>
                      </a:lnTo>
                      <a:lnTo>
                        <a:pt x="25" y="84"/>
                      </a:lnTo>
                      <a:lnTo>
                        <a:pt x="22" y="85"/>
                      </a:lnTo>
                      <a:lnTo>
                        <a:pt x="20" y="88"/>
                      </a:lnTo>
                      <a:lnTo>
                        <a:pt x="19" y="89"/>
                      </a:lnTo>
                      <a:lnTo>
                        <a:pt x="16" y="90"/>
                      </a:lnTo>
                      <a:lnTo>
                        <a:pt x="14" y="90"/>
                      </a:lnTo>
                      <a:lnTo>
                        <a:pt x="11" y="89"/>
                      </a:lnTo>
                      <a:lnTo>
                        <a:pt x="10" y="86"/>
                      </a:lnTo>
                      <a:lnTo>
                        <a:pt x="10" y="85"/>
                      </a:lnTo>
                      <a:lnTo>
                        <a:pt x="8" y="82"/>
                      </a:lnTo>
                      <a:lnTo>
                        <a:pt x="8" y="80"/>
                      </a:lnTo>
                      <a:lnTo>
                        <a:pt x="8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7" y="69"/>
                      </a:lnTo>
                      <a:lnTo>
                        <a:pt x="7" y="67"/>
                      </a:lnTo>
                      <a:lnTo>
                        <a:pt x="8" y="66"/>
                      </a:lnTo>
                      <a:lnTo>
                        <a:pt x="8" y="63"/>
                      </a:lnTo>
                      <a:lnTo>
                        <a:pt x="8" y="61"/>
                      </a:lnTo>
                      <a:lnTo>
                        <a:pt x="8" y="55"/>
                      </a:lnTo>
                      <a:lnTo>
                        <a:pt x="10" y="54"/>
                      </a:lnTo>
                      <a:lnTo>
                        <a:pt x="14" y="53"/>
                      </a:lnTo>
                      <a:lnTo>
                        <a:pt x="14" y="51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4" y="50"/>
                      </a:lnTo>
                      <a:lnTo>
                        <a:pt x="3" y="47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2" y="39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8"/>
                      </a:lnTo>
                      <a:lnTo>
                        <a:pt x="15" y="39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0" y="31"/>
                      </a:lnTo>
                      <a:lnTo>
                        <a:pt x="20" y="30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16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9" y="5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1" y="1"/>
                      </a:lnTo>
                      <a:lnTo>
                        <a:pt x="33" y="5"/>
                      </a:lnTo>
                      <a:lnTo>
                        <a:pt x="34" y="7"/>
                      </a:lnTo>
                      <a:lnTo>
                        <a:pt x="34" y="8"/>
                      </a:lnTo>
                      <a:lnTo>
                        <a:pt x="42" y="11"/>
                      </a:lnTo>
                      <a:lnTo>
                        <a:pt x="42" y="13"/>
                      </a:lnTo>
                      <a:lnTo>
                        <a:pt x="42" y="13"/>
                      </a:lnTo>
                      <a:lnTo>
                        <a:pt x="39" y="13"/>
                      </a:lnTo>
                      <a:lnTo>
                        <a:pt x="39" y="15"/>
                      </a:lnTo>
                      <a:lnTo>
                        <a:pt x="34" y="15"/>
                      </a:lnTo>
                      <a:lnTo>
                        <a:pt x="30" y="19"/>
                      </a:lnTo>
                      <a:lnTo>
                        <a:pt x="30" y="20"/>
                      </a:lnTo>
                      <a:lnTo>
                        <a:pt x="33" y="19"/>
                      </a:lnTo>
                      <a:lnTo>
                        <a:pt x="34" y="17"/>
                      </a:lnTo>
                      <a:lnTo>
                        <a:pt x="37" y="17"/>
                      </a:lnTo>
                      <a:lnTo>
                        <a:pt x="39" y="16"/>
                      </a:lnTo>
                      <a:lnTo>
                        <a:pt x="42" y="15"/>
                      </a:lnTo>
                      <a:lnTo>
                        <a:pt x="45" y="13"/>
                      </a:lnTo>
                      <a:lnTo>
                        <a:pt x="45" y="13"/>
                      </a:lnTo>
                      <a:lnTo>
                        <a:pt x="45" y="9"/>
                      </a:lnTo>
                      <a:lnTo>
                        <a:pt x="46" y="9"/>
                      </a:lnTo>
                      <a:lnTo>
                        <a:pt x="49" y="9"/>
                      </a:lnTo>
                      <a:lnTo>
                        <a:pt x="52" y="9"/>
                      </a:lnTo>
                      <a:lnTo>
                        <a:pt x="57" y="9"/>
                      </a:lnTo>
                      <a:lnTo>
                        <a:pt x="58" y="11"/>
                      </a:lnTo>
                      <a:lnTo>
                        <a:pt x="61" y="16"/>
                      </a:lnTo>
                      <a:lnTo>
                        <a:pt x="60" y="20"/>
                      </a:lnTo>
                      <a:lnTo>
                        <a:pt x="60" y="24"/>
                      </a:lnTo>
                      <a:lnTo>
                        <a:pt x="58" y="27"/>
                      </a:lnTo>
                      <a:lnTo>
                        <a:pt x="57" y="28"/>
                      </a:lnTo>
                      <a:lnTo>
                        <a:pt x="57" y="34"/>
                      </a:lnTo>
                      <a:lnTo>
                        <a:pt x="58" y="36"/>
                      </a:lnTo>
                      <a:lnTo>
                        <a:pt x="58" y="38"/>
                      </a:lnTo>
                      <a:lnTo>
                        <a:pt x="62" y="40"/>
                      </a:lnTo>
                      <a:lnTo>
                        <a:pt x="64" y="42"/>
                      </a:lnTo>
                      <a:lnTo>
                        <a:pt x="64" y="43"/>
                      </a:lnTo>
                      <a:lnTo>
                        <a:pt x="58" y="44"/>
                      </a:lnTo>
                      <a:lnTo>
                        <a:pt x="56" y="46"/>
                      </a:lnTo>
                      <a:lnTo>
                        <a:pt x="50" y="48"/>
                      </a:lnTo>
                      <a:lnTo>
                        <a:pt x="53" y="48"/>
                      </a:lnTo>
                      <a:lnTo>
                        <a:pt x="54" y="50"/>
                      </a:lnTo>
                      <a:lnTo>
                        <a:pt x="60" y="54"/>
                      </a:lnTo>
                      <a:lnTo>
                        <a:pt x="64" y="58"/>
                      </a:lnTo>
                      <a:lnTo>
                        <a:pt x="69" y="61"/>
                      </a:lnTo>
                      <a:lnTo>
                        <a:pt x="70" y="61"/>
                      </a:lnTo>
                      <a:lnTo>
                        <a:pt x="68" y="63"/>
                      </a:lnTo>
                      <a:lnTo>
                        <a:pt x="68" y="66"/>
                      </a:lnTo>
                      <a:lnTo>
                        <a:pt x="69" y="67"/>
                      </a:lnTo>
                      <a:lnTo>
                        <a:pt x="70" y="70"/>
                      </a:lnTo>
                      <a:lnTo>
                        <a:pt x="69" y="70"/>
                      </a:lnTo>
                      <a:lnTo>
                        <a:pt x="68" y="70"/>
                      </a:lnTo>
                      <a:lnTo>
                        <a:pt x="62" y="66"/>
                      </a:lnTo>
                      <a:lnTo>
                        <a:pt x="60" y="66"/>
                      </a:lnTo>
                      <a:lnTo>
                        <a:pt x="57" y="67"/>
                      </a:lnTo>
                      <a:lnTo>
                        <a:pt x="54" y="69"/>
                      </a:lnTo>
                      <a:lnTo>
                        <a:pt x="50" y="69"/>
                      </a:lnTo>
                      <a:lnTo>
                        <a:pt x="45" y="70"/>
                      </a:lnTo>
                      <a:lnTo>
                        <a:pt x="45" y="69"/>
                      </a:lnTo>
                      <a:lnTo>
                        <a:pt x="43" y="67"/>
                      </a:lnTo>
                      <a:lnTo>
                        <a:pt x="39" y="66"/>
                      </a:lnTo>
                      <a:lnTo>
                        <a:pt x="37" y="66"/>
                      </a:lnTo>
                      <a:lnTo>
                        <a:pt x="37" y="66"/>
                      </a:lnTo>
                      <a:lnTo>
                        <a:pt x="37" y="67"/>
                      </a:lnTo>
                      <a:lnTo>
                        <a:pt x="38" y="69"/>
                      </a:lnTo>
                      <a:lnTo>
                        <a:pt x="41" y="69"/>
                      </a:lnTo>
                      <a:lnTo>
                        <a:pt x="42" y="70"/>
                      </a:lnTo>
                      <a:lnTo>
                        <a:pt x="43" y="71"/>
                      </a:lnTo>
                      <a:lnTo>
                        <a:pt x="47" y="71"/>
                      </a:lnTo>
                      <a:lnTo>
                        <a:pt x="52" y="73"/>
                      </a:lnTo>
                      <a:lnTo>
                        <a:pt x="56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2" y="71"/>
                      </a:lnTo>
                      <a:lnTo>
                        <a:pt x="64" y="73"/>
                      </a:lnTo>
                      <a:lnTo>
                        <a:pt x="65" y="74"/>
                      </a:lnTo>
                      <a:lnTo>
                        <a:pt x="66" y="78"/>
                      </a:lnTo>
                      <a:lnTo>
                        <a:pt x="65" y="80"/>
                      </a:lnTo>
                      <a:lnTo>
                        <a:pt x="65" y="82"/>
                      </a:lnTo>
                      <a:lnTo>
                        <a:pt x="68" y="86"/>
                      </a:lnTo>
                      <a:lnTo>
                        <a:pt x="66" y="88"/>
                      </a:lnTo>
                      <a:lnTo>
                        <a:pt x="58" y="86"/>
                      </a:lnTo>
                      <a:lnTo>
                        <a:pt x="57" y="86"/>
                      </a:lnTo>
                      <a:lnTo>
                        <a:pt x="54" y="86"/>
                      </a:lnTo>
                      <a:lnTo>
                        <a:pt x="50" y="88"/>
                      </a:lnTo>
                      <a:lnTo>
                        <a:pt x="60" y="89"/>
                      </a:lnTo>
                      <a:lnTo>
                        <a:pt x="64" y="92"/>
                      </a:lnTo>
                      <a:lnTo>
                        <a:pt x="69" y="93"/>
                      </a:lnTo>
                      <a:lnTo>
                        <a:pt x="76" y="94"/>
                      </a:lnTo>
                      <a:lnTo>
                        <a:pt x="78" y="96"/>
                      </a:lnTo>
                      <a:lnTo>
                        <a:pt x="77" y="97"/>
                      </a:lnTo>
                      <a:lnTo>
                        <a:pt x="73" y="97"/>
                      </a:lnTo>
                      <a:lnTo>
                        <a:pt x="69" y="98"/>
                      </a:lnTo>
                      <a:lnTo>
                        <a:pt x="66" y="100"/>
                      </a:lnTo>
                      <a:lnTo>
                        <a:pt x="64" y="102"/>
                      </a:lnTo>
                      <a:lnTo>
                        <a:pt x="61" y="102"/>
                      </a:lnTo>
                      <a:lnTo>
                        <a:pt x="56" y="102"/>
                      </a:lnTo>
                      <a:lnTo>
                        <a:pt x="52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39" y="92"/>
                      </a:lnTo>
                      <a:lnTo>
                        <a:pt x="38" y="9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1" name="Freeform 85"/>
                <p:cNvSpPr>
                  <a:spLocks/>
                </p:cNvSpPr>
                <p:nvPr/>
              </p:nvSpPr>
              <p:spPr bwMode="auto">
                <a:xfrm>
                  <a:off x="2046" y="2588"/>
                  <a:ext cx="17" cy="11"/>
                </a:xfrm>
                <a:custGeom>
                  <a:avLst/>
                  <a:gdLst>
                    <a:gd name="T0" fmla="*/ 5 w 17"/>
                    <a:gd name="T1" fmla="*/ 9 h 11"/>
                    <a:gd name="T2" fmla="*/ 4 w 17"/>
                    <a:gd name="T3" fmla="*/ 8 h 11"/>
                    <a:gd name="T4" fmla="*/ 2 w 17"/>
                    <a:gd name="T5" fmla="*/ 5 h 11"/>
                    <a:gd name="T6" fmla="*/ 0 w 17"/>
                    <a:gd name="T7" fmla="*/ 1 h 11"/>
                    <a:gd name="T8" fmla="*/ 0 w 17"/>
                    <a:gd name="T9" fmla="*/ 1 h 11"/>
                    <a:gd name="T10" fmla="*/ 4 w 17"/>
                    <a:gd name="T11" fmla="*/ 0 h 11"/>
                    <a:gd name="T12" fmla="*/ 6 w 17"/>
                    <a:gd name="T13" fmla="*/ 0 h 11"/>
                    <a:gd name="T14" fmla="*/ 9 w 17"/>
                    <a:gd name="T15" fmla="*/ 0 h 11"/>
                    <a:gd name="T16" fmla="*/ 16 w 17"/>
                    <a:gd name="T17" fmla="*/ 2 h 11"/>
                    <a:gd name="T18" fmla="*/ 17 w 17"/>
                    <a:gd name="T19" fmla="*/ 2 h 11"/>
                    <a:gd name="T20" fmla="*/ 17 w 17"/>
                    <a:gd name="T21" fmla="*/ 2 h 11"/>
                    <a:gd name="T22" fmla="*/ 16 w 17"/>
                    <a:gd name="T23" fmla="*/ 4 h 11"/>
                    <a:gd name="T24" fmla="*/ 14 w 17"/>
                    <a:gd name="T25" fmla="*/ 7 h 11"/>
                    <a:gd name="T26" fmla="*/ 14 w 17"/>
                    <a:gd name="T27" fmla="*/ 8 h 11"/>
                    <a:gd name="T28" fmla="*/ 14 w 17"/>
                    <a:gd name="T29" fmla="*/ 11 h 11"/>
                    <a:gd name="T30" fmla="*/ 10 w 17"/>
                    <a:gd name="T31" fmla="*/ 11 h 11"/>
                    <a:gd name="T32" fmla="*/ 5 w 17"/>
                    <a:gd name="T33" fmla="*/ 11 h 11"/>
                    <a:gd name="T34" fmla="*/ 5 w 17"/>
                    <a:gd name="T3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1">
                      <a:moveTo>
                        <a:pt x="5" y="9"/>
                      </a:moveTo>
                      <a:lnTo>
                        <a:pt x="4" y="8"/>
                      </a:ln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6" y="4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0" y="11"/>
                      </a:lnTo>
                      <a:lnTo>
                        <a:pt x="5" y="11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2" name="Freeform 86"/>
                <p:cNvSpPr>
                  <a:spLocks/>
                </p:cNvSpPr>
                <p:nvPr/>
              </p:nvSpPr>
              <p:spPr bwMode="auto">
                <a:xfrm>
                  <a:off x="2029" y="2612"/>
                  <a:ext cx="108" cy="128"/>
                </a:xfrm>
                <a:custGeom>
                  <a:avLst/>
                  <a:gdLst>
                    <a:gd name="T0" fmla="*/ 52 w 108"/>
                    <a:gd name="T1" fmla="*/ 5 h 128"/>
                    <a:gd name="T2" fmla="*/ 50 w 108"/>
                    <a:gd name="T3" fmla="*/ 12 h 128"/>
                    <a:gd name="T4" fmla="*/ 50 w 108"/>
                    <a:gd name="T5" fmla="*/ 20 h 128"/>
                    <a:gd name="T6" fmla="*/ 60 w 108"/>
                    <a:gd name="T7" fmla="*/ 28 h 128"/>
                    <a:gd name="T8" fmla="*/ 67 w 108"/>
                    <a:gd name="T9" fmla="*/ 34 h 128"/>
                    <a:gd name="T10" fmla="*/ 61 w 108"/>
                    <a:gd name="T11" fmla="*/ 41 h 128"/>
                    <a:gd name="T12" fmla="*/ 64 w 108"/>
                    <a:gd name="T13" fmla="*/ 49 h 128"/>
                    <a:gd name="T14" fmla="*/ 69 w 108"/>
                    <a:gd name="T15" fmla="*/ 61 h 128"/>
                    <a:gd name="T16" fmla="*/ 72 w 108"/>
                    <a:gd name="T17" fmla="*/ 64 h 128"/>
                    <a:gd name="T18" fmla="*/ 64 w 108"/>
                    <a:gd name="T19" fmla="*/ 66 h 128"/>
                    <a:gd name="T20" fmla="*/ 67 w 108"/>
                    <a:gd name="T21" fmla="*/ 76 h 128"/>
                    <a:gd name="T22" fmla="*/ 96 w 108"/>
                    <a:gd name="T23" fmla="*/ 80 h 128"/>
                    <a:gd name="T24" fmla="*/ 107 w 108"/>
                    <a:gd name="T25" fmla="*/ 89 h 128"/>
                    <a:gd name="T26" fmla="*/ 96 w 108"/>
                    <a:gd name="T27" fmla="*/ 92 h 128"/>
                    <a:gd name="T28" fmla="*/ 79 w 108"/>
                    <a:gd name="T29" fmla="*/ 97 h 128"/>
                    <a:gd name="T30" fmla="*/ 65 w 108"/>
                    <a:gd name="T31" fmla="*/ 104 h 128"/>
                    <a:gd name="T32" fmla="*/ 57 w 108"/>
                    <a:gd name="T33" fmla="*/ 111 h 128"/>
                    <a:gd name="T34" fmla="*/ 54 w 108"/>
                    <a:gd name="T35" fmla="*/ 118 h 128"/>
                    <a:gd name="T36" fmla="*/ 40 w 108"/>
                    <a:gd name="T37" fmla="*/ 118 h 128"/>
                    <a:gd name="T38" fmla="*/ 40 w 108"/>
                    <a:gd name="T39" fmla="*/ 109 h 128"/>
                    <a:gd name="T40" fmla="*/ 45 w 108"/>
                    <a:gd name="T41" fmla="*/ 99 h 128"/>
                    <a:gd name="T42" fmla="*/ 50 w 108"/>
                    <a:gd name="T43" fmla="*/ 99 h 128"/>
                    <a:gd name="T44" fmla="*/ 61 w 108"/>
                    <a:gd name="T45" fmla="*/ 91 h 128"/>
                    <a:gd name="T46" fmla="*/ 68 w 108"/>
                    <a:gd name="T47" fmla="*/ 86 h 128"/>
                    <a:gd name="T48" fmla="*/ 64 w 108"/>
                    <a:gd name="T49" fmla="*/ 77 h 128"/>
                    <a:gd name="T50" fmla="*/ 46 w 108"/>
                    <a:gd name="T51" fmla="*/ 80 h 128"/>
                    <a:gd name="T52" fmla="*/ 46 w 108"/>
                    <a:gd name="T53" fmla="*/ 85 h 128"/>
                    <a:gd name="T54" fmla="*/ 56 w 108"/>
                    <a:gd name="T55" fmla="*/ 82 h 128"/>
                    <a:gd name="T56" fmla="*/ 57 w 108"/>
                    <a:gd name="T57" fmla="*/ 88 h 128"/>
                    <a:gd name="T58" fmla="*/ 46 w 108"/>
                    <a:gd name="T59" fmla="*/ 89 h 128"/>
                    <a:gd name="T60" fmla="*/ 33 w 108"/>
                    <a:gd name="T61" fmla="*/ 92 h 128"/>
                    <a:gd name="T62" fmla="*/ 30 w 108"/>
                    <a:gd name="T63" fmla="*/ 107 h 128"/>
                    <a:gd name="T64" fmla="*/ 26 w 108"/>
                    <a:gd name="T65" fmla="*/ 113 h 128"/>
                    <a:gd name="T66" fmla="*/ 26 w 108"/>
                    <a:gd name="T67" fmla="*/ 127 h 128"/>
                    <a:gd name="T68" fmla="*/ 9 w 108"/>
                    <a:gd name="T69" fmla="*/ 127 h 128"/>
                    <a:gd name="T70" fmla="*/ 0 w 108"/>
                    <a:gd name="T71" fmla="*/ 118 h 128"/>
                    <a:gd name="T72" fmla="*/ 2 w 108"/>
                    <a:gd name="T73" fmla="*/ 104 h 128"/>
                    <a:gd name="T74" fmla="*/ 9 w 108"/>
                    <a:gd name="T75" fmla="*/ 97 h 128"/>
                    <a:gd name="T76" fmla="*/ 0 w 108"/>
                    <a:gd name="T77" fmla="*/ 82 h 128"/>
                    <a:gd name="T78" fmla="*/ 6 w 108"/>
                    <a:gd name="T79" fmla="*/ 73 h 128"/>
                    <a:gd name="T80" fmla="*/ 13 w 108"/>
                    <a:gd name="T81" fmla="*/ 59 h 128"/>
                    <a:gd name="T82" fmla="*/ 11 w 108"/>
                    <a:gd name="T83" fmla="*/ 43 h 128"/>
                    <a:gd name="T84" fmla="*/ 14 w 108"/>
                    <a:gd name="T85" fmla="*/ 37 h 128"/>
                    <a:gd name="T86" fmla="*/ 21 w 108"/>
                    <a:gd name="T87" fmla="*/ 31 h 128"/>
                    <a:gd name="T88" fmla="*/ 34 w 108"/>
                    <a:gd name="T89" fmla="*/ 19 h 128"/>
                    <a:gd name="T90" fmla="*/ 37 w 108"/>
                    <a:gd name="T91" fmla="*/ 3 h 128"/>
                    <a:gd name="T92" fmla="*/ 41 w 108"/>
                    <a:gd name="T9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28">
                      <a:moveTo>
                        <a:pt x="49" y="3"/>
                      </a:moveTo>
                      <a:lnTo>
                        <a:pt x="50" y="4"/>
                      </a:lnTo>
                      <a:lnTo>
                        <a:pt x="52" y="5"/>
                      </a:lnTo>
                      <a:lnTo>
                        <a:pt x="53" y="7"/>
                      </a:lnTo>
                      <a:lnTo>
                        <a:pt x="52" y="10"/>
                      </a:lnTo>
                      <a:lnTo>
                        <a:pt x="50" y="12"/>
                      </a:lnTo>
                      <a:lnTo>
                        <a:pt x="49" y="14"/>
                      </a:lnTo>
                      <a:lnTo>
                        <a:pt x="49" y="19"/>
                      </a:lnTo>
                      <a:lnTo>
                        <a:pt x="50" y="20"/>
                      </a:lnTo>
                      <a:lnTo>
                        <a:pt x="57" y="23"/>
                      </a:lnTo>
                      <a:lnTo>
                        <a:pt x="60" y="26"/>
                      </a:lnTo>
                      <a:lnTo>
                        <a:pt x="60" y="28"/>
                      </a:lnTo>
                      <a:lnTo>
                        <a:pt x="64" y="31"/>
                      </a:lnTo>
                      <a:lnTo>
                        <a:pt x="67" y="32"/>
                      </a:lnTo>
                      <a:lnTo>
                        <a:pt x="67" y="34"/>
                      </a:lnTo>
                      <a:lnTo>
                        <a:pt x="62" y="38"/>
                      </a:lnTo>
                      <a:lnTo>
                        <a:pt x="62" y="39"/>
                      </a:lnTo>
                      <a:lnTo>
                        <a:pt x="61" y="41"/>
                      </a:lnTo>
                      <a:lnTo>
                        <a:pt x="62" y="43"/>
                      </a:lnTo>
                      <a:lnTo>
                        <a:pt x="65" y="46"/>
                      </a:lnTo>
                      <a:lnTo>
                        <a:pt x="64" y="49"/>
                      </a:lnTo>
                      <a:lnTo>
                        <a:pt x="62" y="53"/>
                      </a:lnTo>
                      <a:lnTo>
                        <a:pt x="68" y="59"/>
                      </a:lnTo>
                      <a:lnTo>
                        <a:pt x="69" y="61"/>
                      </a:lnTo>
                      <a:lnTo>
                        <a:pt x="71" y="62"/>
                      </a:lnTo>
                      <a:lnTo>
                        <a:pt x="72" y="62"/>
                      </a:lnTo>
                      <a:lnTo>
                        <a:pt x="72" y="64"/>
                      </a:lnTo>
                      <a:lnTo>
                        <a:pt x="69" y="65"/>
                      </a:lnTo>
                      <a:lnTo>
                        <a:pt x="67" y="65"/>
                      </a:lnTo>
                      <a:lnTo>
                        <a:pt x="64" y="66"/>
                      </a:lnTo>
                      <a:lnTo>
                        <a:pt x="64" y="68"/>
                      </a:lnTo>
                      <a:lnTo>
                        <a:pt x="65" y="76"/>
                      </a:lnTo>
                      <a:lnTo>
                        <a:pt x="67" y="76"/>
                      </a:lnTo>
                      <a:lnTo>
                        <a:pt x="73" y="78"/>
                      </a:lnTo>
                      <a:lnTo>
                        <a:pt x="84" y="80"/>
                      </a:lnTo>
                      <a:lnTo>
                        <a:pt x="96" y="80"/>
                      </a:lnTo>
                      <a:lnTo>
                        <a:pt x="100" y="81"/>
                      </a:lnTo>
                      <a:lnTo>
                        <a:pt x="108" y="86"/>
                      </a:lnTo>
                      <a:lnTo>
                        <a:pt x="107" y="89"/>
                      </a:lnTo>
                      <a:lnTo>
                        <a:pt x="102" y="89"/>
                      </a:lnTo>
                      <a:lnTo>
                        <a:pt x="100" y="91"/>
                      </a:lnTo>
                      <a:lnTo>
                        <a:pt x="96" y="92"/>
                      </a:lnTo>
                      <a:lnTo>
                        <a:pt x="89" y="93"/>
                      </a:lnTo>
                      <a:lnTo>
                        <a:pt x="87" y="95"/>
                      </a:lnTo>
                      <a:lnTo>
                        <a:pt x="79" y="97"/>
                      </a:lnTo>
                      <a:lnTo>
                        <a:pt x="75" y="100"/>
                      </a:lnTo>
                      <a:lnTo>
                        <a:pt x="67" y="101"/>
                      </a:lnTo>
                      <a:lnTo>
                        <a:pt x="65" y="104"/>
                      </a:lnTo>
                      <a:lnTo>
                        <a:pt x="64" y="104"/>
                      </a:lnTo>
                      <a:lnTo>
                        <a:pt x="61" y="107"/>
                      </a:lnTo>
                      <a:lnTo>
                        <a:pt x="57" y="111"/>
                      </a:lnTo>
                      <a:lnTo>
                        <a:pt x="56" y="113"/>
                      </a:lnTo>
                      <a:lnTo>
                        <a:pt x="54" y="116"/>
                      </a:lnTo>
                      <a:lnTo>
                        <a:pt x="54" y="118"/>
                      </a:lnTo>
                      <a:lnTo>
                        <a:pt x="53" y="119"/>
                      </a:lnTo>
                      <a:lnTo>
                        <a:pt x="45" y="119"/>
                      </a:lnTo>
                      <a:lnTo>
                        <a:pt x="40" y="118"/>
                      </a:lnTo>
                      <a:lnTo>
                        <a:pt x="38" y="115"/>
                      </a:lnTo>
                      <a:lnTo>
                        <a:pt x="37" y="112"/>
                      </a:lnTo>
                      <a:lnTo>
                        <a:pt x="40" y="109"/>
                      </a:lnTo>
                      <a:lnTo>
                        <a:pt x="40" y="107"/>
                      </a:lnTo>
                      <a:lnTo>
                        <a:pt x="42" y="103"/>
                      </a:lnTo>
                      <a:lnTo>
                        <a:pt x="45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0" y="99"/>
                      </a:lnTo>
                      <a:lnTo>
                        <a:pt x="53" y="99"/>
                      </a:lnTo>
                      <a:lnTo>
                        <a:pt x="57" y="95"/>
                      </a:lnTo>
                      <a:lnTo>
                        <a:pt x="61" y="91"/>
                      </a:lnTo>
                      <a:lnTo>
                        <a:pt x="62" y="91"/>
                      </a:lnTo>
                      <a:lnTo>
                        <a:pt x="68" y="89"/>
                      </a:lnTo>
                      <a:lnTo>
                        <a:pt x="68" y="86"/>
                      </a:lnTo>
                      <a:lnTo>
                        <a:pt x="65" y="85"/>
                      </a:lnTo>
                      <a:lnTo>
                        <a:pt x="64" y="80"/>
                      </a:lnTo>
                      <a:lnTo>
                        <a:pt x="64" y="77"/>
                      </a:lnTo>
                      <a:lnTo>
                        <a:pt x="62" y="76"/>
                      </a:lnTo>
                      <a:lnTo>
                        <a:pt x="62" y="76"/>
                      </a:lnTo>
                      <a:lnTo>
                        <a:pt x="46" y="80"/>
                      </a:lnTo>
                      <a:lnTo>
                        <a:pt x="44" y="82"/>
                      </a:lnTo>
                      <a:lnTo>
                        <a:pt x="45" y="84"/>
                      </a:lnTo>
                      <a:lnTo>
                        <a:pt x="46" y="85"/>
                      </a:lnTo>
                      <a:lnTo>
                        <a:pt x="49" y="84"/>
                      </a:lnTo>
                      <a:lnTo>
                        <a:pt x="52" y="82"/>
                      </a:lnTo>
                      <a:lnTo>
                        <a:pt x="56" y="82"/>
                      </a:lnTo>
                      <a:lnTo>
                        <a:pt x="57" y="84"/>
                      </a:lnTo>
                      <a:lnTo>
                        <a:pt x="58" y="85"/>
                      </a:lnTo>
                      <a:lnTo>
                        <a:pt x="57" y="88"/>
                      </a:lnTo>
                      <a:lnTo>
                        <a:pt x="54" y="89"/>
                      </a:lnTo>
                      <a:lnTo>
                        <a:pt x="53" y="91"/>
                      </a:lnTo>
                      <a:lnTo>
                        <a:pt x="46" y="89"/>
                      </a:lnTo>
                      <a:lnTo>
                        <a:pt x="40" y="88"/>
                      </a:lnTo>
                      <a:lnTo>
                        <a:pt x="35" y="91"/>
                      </a:lnTo>
                      <a:lnTo>
                        <a:pt x="33" y="92"/>
                      </a:lnTo>
                      <a:lnTo>
                        <a:pt x="31" y="96"/>
                      </a:lnTo>
                      <a:lnTo>
                        <a:pt x="30" y="104"/>
                      </a:lnTo>
                      <a:lnTo>
                        <a:pt x="30" y="107"/>
                      </a:lnTo>
                      <a:lnTo>
                        <a:pt x="30" y="108"/>
                      </a:lnTo>
                      <a:lnTo>
                        <a:pt x="27" y="112"/>
                      </a:lnTo>
                      <a:lnTo>
                        <a:pt x="26" y="113"/>
                      </a:lnTo>
                      <a:lnTo>
                        <a:pt x="26" y="120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19" y="128"/>
                      </a:lnTo>
                      <a:lnTo>
                        <a:pt x="14" y="126"/>
                      </a:lnTo>
                      <a:lnTo>
                        <a:pt x="9" y="127"/>
                      </a:lnTo>
                      <a:lnTo>
                        <a:pt x="3" y="122"/>
                      </a:lnTo>
                      <a:lnTo>
                        <a:pt x="3" y="120"/>
                      </a:ln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2" y="104"/>
                      </a:lnTo>
                      <a:lnTo>
                        <a:pt x="4" y="101"/>
                      </a:lnTo>
                      <a:lnTo>
                        <a:pt x="7" y="100"/>
                      </a:lnTo>
                      <a:lnTo>
                        <a:pt x="9" y="97"/>
                      </a:lnTo>
                      <a:lnTo>
                        <a:pt x="10" y="93"/>
                      </a:lnTo>
                      <a:lnTo>
                        <a:pt x="4" y="88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6" y="76"/>
                      </a:lnTo>
                      <a:lnTo>
                        <a:pt x="6" y="73"/>
                      </a:lnTo>
                      <a:lnTo>
                        <a:pt x="11" y="69"/>
                      </a:lnTo>
                      <a:lnTo>
                        <a:pt x="9" y="66"/>
                      </a:lnTo>
                      <a:lnTo>
                        <a:pt x="13" y="59"/>
                      </a:lnTo>
                      <a:lnTo>
                        <a:pt x="11" y="54"/>
                      </a:lnTo>
                      <a:lnTo>
                        <a:pt x="10" y="47"/>
                      </a:lnTo>
                      <a:lnTo>
                        <a:pt x="11" y="43"/>
                      </a:lnTo>
                      <a:lnTo>
                        <a:pt x="11" y="42"/>
                      </a:lnTo>
                      <a:lnTo>
                        <a:pt x="14" y="39"/>
                      </a:lnTo>
                      <a:lnTo>
                        <a:pt x="14" y="37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21" y="31"/>
                      </a:lnTo>
                      <a:lnTo>
                        <a:pt x="25" y="24"/>
                      </a:lnTo>
                      <a:lnTo>
                        <a:pt x="31" y="22"/>
                      </a:lnTo>
                      <a:lnTo>
                        <a:pt x="34" y="19"/>
                      </a:lnTo>
                      <a:lnTo>
                        <a:pt x="34" y="16"/>
                      </a:lnTo>
                      <a:lnTo>
                        <a:pt x="37" y="5"/>
                      </a:lnTo>
                      <a:lnTo>
                        <a:pt x="37" y="3"/>
                      </a:lnTo>
                      <a:lnTo>
                        <a:pt x="37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9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3" name="Freeform 87"/>
                <p:cNvSpPr>
                  <a:spLocks/>
                </p:cNvSpPr>
                <p:nvPr/>
              </p:nvSpPr>
              <p:spPr bwMode="auto">
                <a:xfrm>
                  <a:off x="1747" y="2761"/>
                  <a:ext cx="61" cy="98"/>
                </a:xfrm>
                <a:custGeom>
                  <a:avLst/>
                  <a:gdLst>
                    <a:gd name="T0" fmla="*/ 2 w 61"/>
                    <a:gd name="T1" fmla="*/ 48 h 98"/>
                    <a:gd name="T2" fmla="*/ 0 w 61"/>
                    <a:gd name="T3" fmla="*/ 44 h 98"/>
                    <a:gd name="T4" fmla="*/ 2 w 61"/>
                    <a:gd name="T5" fmla="*/ 39 h 98"/>
                    <a:gd name="T6" fmla="*/ 4 w 61"/>
                    <a:gd name="T7" fmla="*/ 39 h 98"/>
                    <a:gd name="T8" fmla="*/ 6 w 61"/>
                    <a:gd name="T9" fmla="*/ 37 h 98"/>
                    <a:gd name="T10" fmla="*/ 6 w 61"/>
                    <a:gd name="T11" fmla="*/ 36 h 98"/>
                    <a:gd name="T12" fmla="*/ 6 w 61"/>
                    <a:gd name="T13" fmla="*/ 32 h 98"/>
                    <a:gd name="T14" fmla="*/ 6 w 61"/>
                    <a:gd name="T15" fmla="*/ 24 h 98"/>
                    <a:gd name="T16" fmla="*/ 6 w 61"/>
                    <a:gd name="T17" fmla="*/ 17 h 98"/>
                    <a:gd name="T18" fmla="*/ 7 w 61"/>
                    <a:gd name="T19" fmla="*/ 16 h 98"/>
                    <a:gd name="T20" fmla="*/ 11 w 61"/>
                    <a:gd name="T21" fmla="*/ 13 h 98"/>
                    <a:gd name="T22" fmla="*/ 17 w 61"/>
                    <a:gd name="T23" fmla="*/ 13 h 98"/>
                    <a:gd name="T24" fmla="*/ 27 w 61"/>
                    <a:gd name="T25" fmla="*/ 12 h 98"/>
                    <a:gd name="T26" fmla="*/ 25 w 61"/>
                    <a:gd name="T27" fmla="*/ 16 h 98"/>
                    <a:gd name="T28" fmla="*/ 25 w 61"/>
                    <a:gd name="T29" fmla="*/ 16 h 98"/>
                    <a:gd name="T30" fmla="*/ 29 w 61"/>
                    <a:gd name="T31" fmla="*/ 16 h 98"/>
                    <a:gd name="T32" fmla="*/ 31 w 61"/>
                    <a:gd name="T33" fmla="*/ 16 h 98"/>
                    <a:gd name="T34" fmla="*/ 31 w 61"/>
                    <a:gd name="T35" fmla="*/ 16 h 98"/>
                    <a:gd name="T36" fmla="*/ 29 w 61"/>
                    <a:gd name="T37" fmla="*/ 13 h 98"/>
                    <a:gd name="T38" fmla="*/ 29 w 61"/>
                    <a:gd name="T39" fmla="*/ 10 h 98"/>
                    <a:gd name="T40" fmla="*/ 31 w 61"/>
                    <a:gd name="T41" fmla="*/ 9 h 98"/>
                    <a:gd name="T42" fmla="*/ 41 w 61"/>
                    <a:gd name="T43" fmla="*/ 5 h 98"/>
                    <a:gd name="T44" fmla="*/ 54 w 61"/>
                    <a:gd name="T45" fmla="*/ 0 h 98"/>
                    <a:gd name="T46" fmla="*/ 57 w 61"/>
                    <a:gd name="T47" fmla="*/ 1 h 98"/>
                    <a:gd name="T48" fmla="*/ 52 w 61"/>
                    <a:gd name="T49" fmla="*/ 4 h 98"/>
                    <a:gd name="T50" fmla="*/ 49 w 61"/>
                    <a:gd name="T51" fmla="*/ 9 h 98"/>
                    <a:gd name="T52" fmla="*/ 44 w 61"/>
                    <a:gd name="T53" fmla="*/ 12 h 98"/>
                    <a:gd name="T54" fmla="*/ 39 w 61"/>
                    <a:gd name="T55" fmla="*/ 17 h 98"/>
                    <a:gd name="T56" fmla="*/ 39 w 61"/>
                    <a:gd name="T57" fmla="*/ 20 h 98"/>
                    <a:gd name="T58" fmla="*/ 44 w 61"/>
                    <a:gd name="T59" fmla="*/ 21 h 98"/>
                    <a:gd name="T60" fmla="*/ 39 w 61"/>
                    <a:gd name="T61" fmla="*/ 33 h 98"/>
                    <a:gd name="T62" fmla="*/ 39 w 61"/>
                    <a:gd name="T63" fmla="*/ 39 h 98"/>
                    <a:gd name="T64" fmla="*/ 45 w 61"/>
                    <a:gd name="T65" fmla="*/ 46 h 98"/>
                    <a:gd name="T66" fmla="*/ 50 w 61"/>
                    <a:gd name="T67" fmla="*/ 48 h 98"/>
                    <a:gd name="T68" fmla="*/ 49 w 61"/>
                    <a:gd name="T69" fmla="*/ 52 h 98"/>
                    <a:gd name="T70" fmla="*/ 52 w 61"/>
                    <a:gd name="T71" fmla="*/ 54 h 98"/>
                    <a:gd name="T72" fmla="*/ 60 w 61"/>
                    <a:gd name="T73" fmla="*/ 63 h 98"/>
                    <a:gd name="T74" fmla="*/ 61 w 61"/>
                    <a:gd name="T75" fmla="*/ 68 h 98"/>
                    <a:gd name="T76" fmla="*/ 57 w 61"/>
                    <a:gd name="T77" fmla="*/ 75 h 98"/>
                    <a:gd name="T78" fmla="*/ 52 w 61"/>
                    <a:gd name="T79" fmla="*/ 87 h 98"/>
                    <a:gd name="T80" fmla="*/ 46 w 61"/>
                    <a:gd name="T81" fmla="*/ 93 h 98"/>
                    <a:gd name="T82" fmla="*/ 39 w 61"/>
                    <a:gd name="T83" fmla="*/ 95 h 98"/>
                    <a:gd name="T84" fmla="*/ 35 w 61"/>
                    <a:gd name="T85" fmla="*/ 98 h 98"/>
                    <a:gd name="T86" fmla="*/ 33 w 61"/>
                    <a:gd name="T87" fmla="*/ 98 h 98"/>
                    <a:gd name="T88" fmla="*/ 35 w 61"/>
                    <a:gd name="T89" fmla="*/ 94 h 98"/>
                    <a:gd name="T90" fmla="*/ 34 w 61"/>
                    <a:gd name="T91" fmla="*/ 90 h 98"/>
                    <a:gd name="T92" fmla="*/ 31 w 61"/>
                    <a:gd name="T93" fmla="*/ 86 h 98"/>
                    <a:gd name="T94" fmla="*/ 29 w 61"/>
                    <a:gd name="T95" fmla="*/ 78 h 98"/>
                    <a:gd name="T96" fmla="*/ 26 w 61"/>
                    <a:gd name="T97" fmla="*/ 70 h 98"/>
                    <a:gd name="T98" fmla="*/ 19 w 61"/>
                    <a:gd name="T99" fmla="*/ 64 h 98"/>
                    <a:gd name="T100" fmla="*/ 17 w 61"/>
                    <a:gd name="T101" fmla="*/ 60 h 98"/>
                    <a:gd name="T102" fmla="*/ 10 w 61"/>
                    <a:gd name="T103" fmla="*/ 55 h 98"/>
                    <a:gd name="T104" fmla="*/ 6 w 61"/>
                    <a:gd name="T105" fmla="*/ 54 h 98"/>
                    <a:gd name="T106" fmla="*/ 2 w 61"/>
                    <a:gd name="T107" fmla="*/ 4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1" h="98">
                      <a:moveTo>
                        <a:pt x="2" y="48"/>
                      </a:moveTo>
                      <a:lnTo>
                        <a:pt x="0" y="44"/>
                      </a:lnTo>
                      <a:lnTo>
                        <a:pt x="2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2"/>
                      </a:lnTo>
                      <a:lnTo>
                        <a:pt x="6" y="24"/>
                      </a:lnTo>
                      <a:lnTo>
                        <a:pt x="6" y="17"/>
                      </a:lnTo>
                      <a:lnTo>
                        <a:pt x="7" y="16"/>
                      </a:lnTo>
                      <a:lnTo>
                        <a:pt x="11" y="13"/>
                      </a:lnTo>
                      <a:lnTo>
                        <a:pt x="17" y="13"/>
                      </a:lnTo>
                      <a:lnTo>
                        <a:pt x="27" y="12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29" y="13"/>
                      </a:lnTo>
                      <a:lnTo>
                        <a:pt x="29" y="10"/>
                      </a:lnTo>
                      <a:lnTo>
                        <a:pt x="31" y="9"/>
                      </a:lnTo>
                      <a:lnTo>
                        <a:pt x="41" y="5"/>
                      </a:lnTo>
                      <a:lnTo>
                        <a:pt x="54" y="0"/>
                      </a:lnTo>
                      <a:lnTo>
                        <a:pt x="57" y="1"/>
                      </a:lnTo>
                      <a:lnTo>
                        <a:pt x="52" y="4"/>
                      </a:lnTo>
                      <a:lnTo>
                        <a:pt x="49" y="9"/>
                      </a:lnTo>
                      <a:lnTo>
                        <a:pt x="44" y="12"/>
                      </a:lnTo>
                      <a:lnTo>
                        <a:pt x="39" y="17"/>
                      </a:lnTo>
                      <a:lnTo>
                        <a:pt x="39" y="20"/>
                      </a:lnTo>
                      <a:lnTo>
                        <a:pt x="44" y="21"/>
                      </a:lnTo>
                      <a:lnTo>
                        <a:pt x="39" y="33"/>
                      </a:lnTo>
                      <a:lnTo>
                        <a:pt x="39" y="39"/>
                      </a:lnTo>
                      <a:lnTo>
                        <a:pt x="45" y="46"/>
                      </a:lnTo>
                      <a:lnTo>
                        <a:pt x="50" y="48"/>
                      </a:lnTo>
                      <a:lnTo>
                        <a:pt x="49" y="52"/>
                      </a:lnTo>
                      <a:lnTo>
                        <a:pt x="52" y="54"/>
                      </a:lnTo>
                      <a:lnTo>
                        <a:pt x="60" y="63"/>
                      </a:lnTo>
                      <a:lnTo>
                        <a:pt x="61" y="68"/>
                      </a:lnTo>
                      <a:lnTo>
                        <a:pt x="57" y="75"/>
                      </a:lnTo>
                      <a:lnTo>
                        <a:pt x="52" y="87"/>
                      </a:lnTo>
                      <a:lnTo>
                        <a:pt x="46" y="93"/>
                      </a:lnTo>
                      <a:lnTo>
                        <a:pt x="39" y="95"/>
                      </a:lnTo>
                      <a:lnTo>
                        <a:pt x="35" y="98"/>
                      </a:lnTo>
                      <a:lnTo>
                        <a:pt x="33" y="98"/>
                      </a:lnTo>
                      <a:lnTo>
                        <a:pt x="35" y="94"/>
                      </a:lnTo>
                      <a:lnTo>
                        <a:pt x="34" y="90"/>
                      </a:lnTo>
                      <a:lnTo>
                        <a:pt x="31" y="86"/>
                      </a:lnTo>
                      <a:lnTo>
                        <a:pt x="29" y="78"/>
                      </a:lnTo>
                      <a:lnTo>
                        <a:pt x="26" y="70"/>
                      </a:lnTo>
                      <a:lnTo>
                        <a:pt x="19" y="64"/>
                      </a:lnTo>
                      <a:lnTo>
                        <a:pt x="17" y="60"/>
                      </a:lnTo>
                      <a:lnTo>
                        <a:pt x="10" y="55"/>
                      </a:lnTo>
                      <a:lnTo>
                        <a:pt x="6" y="54"/>
                      </a:lnTo>
                      <a:lnTo>
                        <a:pt x="2" y="4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4" name="Freeform 88"/>
                <p:cNvSpPr>
                  <a:spLocks/>
                </p:cNvSpPr>
                <p:nvPr/>
              </p:nvSpPr>
              <p:spPr bwMode="auto">
                <a:xfrm>
                  <a:off x="1807" y="2781"/>
                  <a:ext cx="12" cy="12"/>
                </a:xfrm>
                <a:custGeom>
                  <a:avLst/>
                  <a:gdLst>
                    <a:gd name="T0" fmla="*/ 12 w 12"/>
                    <a:gd name="T1" fmla="*/ 3 h 12"/>
                    <a:gd name="T2" fmla="*/ 9 w 12"/>
                    <a:gd name="T3" fmla="*/ 4 h 12"/>
                    <a:gd name="T4" fmla="*/ 6 w 12"/>
                    <a:gd name="T5" fmla="*/ 11 h 12"/>
                    <a:gd name="T6" fmla="*/ 5 w 12"/>
                    <a:gd name="T7" fmla="*/ 12 h 12"/>
                    <a:gd name="T8" fmla="*/ 0 w 12"/>
                    <a:gd name="T9" fmla="*/ 9 h 12"/>
                    <a:gd name="T10" fmla="*/ 1 w 12"/>
                    <a:gd name="T11" fmla="*/ 8 h 12"/>
                    <a:gd name="T12" fmla="*/ 1 w 12"/>
                    <a:gd name="T13" fmla="*/ 5 h 12"/>
                    <a:gd name="T14" fmla="*/ 5 w 12"/>
                    <a:gd name="T15" fmla="*/ 0 h 12"/>
                    <a:gd name="T16" fmla="*/ 8 w 12"/>
                    <a:gd name="T17" fmla="*/ 1 h 12"/>
                    <a:gd name="T18" fmla="*/ 12 w 12"/>
                    <a:gd name="T19" fmla="*/ 3 h 12"/>
                    <a:gd name="T20" fmla="*/ 12 w 12"/>
                    <a:gd name="T21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12" y="3"/>
                      </a:moveTo>
                      <a:lnTo>
                        <a:pt x="9" y="4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5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2" y="3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5" name="Freeform 89"/>
                <p:cNvSpPr>
                  <a:spLocks/>
                </p:cNvSpPr>
                <p:nvPr/>
              </p:nvSpPr>
              <p:spPr bwMode="auto">
                <a:xfrm>
                  <a:off x="1886" y="2811"/>
                  <a:ext cx="62" cy="28"/>
                </a:xfrm>
                <a:custGeom>
                  <a:avLst/>
                  <a:gdLst>
                    <a:gd name="T0" fmla="*/ 44 w 62"/>
                    <a:gd name="T1" fmla="*/ 5 h 28"/>
                    <a:gd name="T2" fmla="*/ 44 w 62"/>
                    <a:gd name="T3" fmla="*/ 8 h 28"/>
                    <a:gd name="T4" fmla="*/ 44 w 62"/>
                    <a:gd name="T5" fmla="*/ 9 h 28"/>
                    <a:gd name="T6" fmla="*/ 45 w 62"/>
                    <a:gd name="T7" fmla="*/ 12 h 28"/>
                    <a:gd name="T8" fmla="*/ 48 w 62"/>
                    <a:gd name="T9" fmla="*/ 12 h 28"/>
                    <a:gd name="T10" fmla="*/ 50 w 62"/>
                    <a:gd name="T11" fmla="*/ 10 h 28"/>
                    <a:gd name="T12" fmla="*/ 56 w 62"/>
                    <a:gd name="T13" fmla="*/ 10 h 28"/>
                    <a:gd name="T14" fmla="*/ 60 w 62"/>
                    <a:gd name="T15" fmla="*/ 13 h 28"/>
                    <a:gd name="T16" fmla="*/ 62 w 62"/>
                    <a:gd name="T17" fmla="*/ 17 h 28"/>
                    <a:gd name="T18" fmla="*/ 61 w 62"/>
                    <a:gd name="T19" fmla="*/ 21 h 28"/>
                    <a:gd name="T20" fmla="*/ 58 w 62"/>
                    <a:gd name="T21" fmla="*/ 24 h 28"/>
                    <a:gd name="T22" fmla="*/ 53 w 62"/>
                    <a:gd name="T23" fmla="*/ 24 h 28"/>
                    <a:gd name="T24" fmla="*/ 52 w 62"/>
                    <a:gd name="T25" fmla="*/ 25 h 28"/>
                    <a:gd name="T26" fmla="*/ 50 w 62"/>
                    <a:gd name="T27" fmla="*/ 27 h 28"/>
                    <a:gd name="T28" fmla="*/ 45 w 62"/>
                    <a:gd name="T29" fmla="*/ 27 h 28"/>
                    <a:gd name="T30" fmla="*/ 38 w 62"/>
                    <a:gd name="T31" fmla="*/ 28 h 28"/>
                    <a:gd name="T32" fmla="*/ 34 w 62"/>
                    <a:gd name="T33" fmla="*/ 27 h 28"/>
                    <a:gd name="T34" fmla="*/ 31 w 62"/>
                    <a:gd name="T35" fmla="*/ 27 h 28"/>
                    <a:gd name="T36" fmla="*/ 27 w 62"/>
                    <a:gd name="T37" fmla="*/ 27 h 28"/>
                    <a:gd name="T38" fmla="*/ 22 w 62"/>
                    <a:gd name="T39" fmla="*/ 23 h 28"/>
                    <a:gd name="T40" fmla="*/ 17 w 62"/>
                    <a:gd name="T41" fmla="*/ 24 h 28"/>
                    <a:gd name="T42" fmla="*/ 12 w 62"/>
                    <a:gd name="T43" fmla="*/ 21 h 28"/>
                    <a:gd name="T44" fmla="*/ 10 w 62"/>
                    <a:gd name="T45" fmla="*/ 21 h 28"/>
                    <a:gd name="T46" fmla="*/ 4 w 62"/>
                    <a:gd name="T47" fmla="*/ 20 h 28"/>
                    <a:gd name="T48" fmla="*/ 2 w 62"/>
                    <a:gd name="T49" fmla="*/ 17 h 28"/>
                    <a:gd name="T50" fmla="*/ 0 w 62"/>
                    <a:gd name="T51" fmla="*/ 16 h 28"/>
                    <a:gd name="T52" fmla="*/ 6 w 62"/>
                    <a:gd name="T53" fmla="*/ 14 h 28"/>
                    <a:gd name="T54" fmla="*/ 10 w 62"/>
                    <a:gd name="T55" fmla="*/ 10 h 28"/>
                    <a:gd name="T56" fmla="*/ 12 w 62"/>
                    <a:gd name="T57" fmla="*/ 6 h 28"/>
                    <a:gd name="T58" fmla="*/ 18 w 62"/>
                    <a:gd name="T59" fmla="*/ 4 h 28"/>
                    <a:gd name="T60" fmla="*/ 18 w 62"/>
                    <a:gd name="T61" fmla="*/ 1 h 28"/>
                    <a:gd name="T62" fmla="*/ 19 w 62"/>
                    <a:gd name="T63" fmla="*/ 0 h 28"/>
                    <a:gd name="T64" fmla="*/ 22 w 62"/>
                    <a:gd name="T65" fmla="*/ 0 h 28"/>
                    <a:gd name="T66" fmla="*/ 27 w 62"/>
                    <a:gd name="T67" fmla="*/ 1 h 28"/>
                    <a:gd name="T68" fmla="*/ 30 w 62"/>
                    <a:gd name="T69" fmla="*/ 0 h 28"/>
                    <a:gd name="T70" fmla="*/ 31 w 62"/>
                    <a:gd name="T71" fmla="*/ 0 h 28"/>
                    <a:gd name="T72" fmla="*/ 34 w 62"/>
                    <a:gd name="T73" fmla="*/ 0 h 28"/>
                    <a:gd name="T74" fmla="*/ 37 w 62"/>
                    <a:gd name="T75" fmla="*/ 1 h 28"/>
                    <a:gd name="T76" fmla="*/ 38 w 62"/>
                    <a:gd name="T77" fmla="*/ 2 h 28"/>
                    <a:gd name="T78" fmla="*/ 38 w 62"/>
                    <a:gd name="T79" fmla="*/ 5 h 28"/>
                    <a:gd name="T80" fmla="*/ 44 w 62"/>
                    <a:gd name="T81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2" h="28">
                      <a:moveTo>
                        <a:pt x="44" y="5"/>
                      </a:moveTo>
                      <a:lnTo>
                        <a:pt x="44" y="8"/>
                      </a:lnTo>
                      <a:lnTo>
                        <a:pt x="44" y="9"/>
                      </a:lnTo>
                      <a:lnTo>
                        <a:pt x="45" y="12"/>
                      </a:lnTo>
                      <a:lnTo>
                        <a:pt x="48" y="12"/>
                      </a:lnTo>
                      <a:lnTo>
                        <a:pt x="50" y="10"/>
                      </a:lnTo>
                      <a:lnTo>
                        <a:pt x="56" y="10"/>
                      </a:lnTo>
                      <a:lnTo>
                        <a:pt x="60" y="13"/>
                      </a:lnTo>
                      <a:lnTo>
                        <a:pt x="62" y="17"/>
                      </a:lnTo>
                      <a:lnTo>
                        <a:pt x="61" y="21"/>
                      </a:lnTo>
                      <a:lnTo>
                        <a:pt x="58" y="24"/>
                      </a:lnTo>
                      <a:lnTo>
                        <a:pt x="53" y="24"/>
                      </a:lnTo>
                      <a:lnTo>
                        <a:pt x="52" y="25"/>
                      </a:lnTo>
                      <a:lnTo>
                        <a:pt x="50" y="27"/>
                      </a:lnTo>
                      <a:lnTo>
                        <a:pt x="45" y="27"/>
                      </a:lnTo>
                      <a:lnTo>
                        <a:pt x="38" y="28"/>
                      </a:lnTo>
                      <a:lnTo>
                        <a:pt x="34" y="27"/>
                      </a:lnTo>
                      <a:lnTo>
                        <a:pt x="31" y="27"/>
                      </a:lnTo>
                      <a:lnTo>
                        <a:pt x="27" y="27"/>
                      </a:lnTo>
                      <a:lnTo>
                        <a:pt x="22" y="23"/>
                      </a:lnTo>
                      <a:lnTo>
                        <a:pt x="17" y="24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0" y="16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8" y="4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7" y="1"/>
                      </a:lnTo>
                      <a:lnTo>
                        <a:pt x="38" y="2"/>
                      </a:lnTo>
                      <a:lnTo>
                        <a:pt x="38" y="5"/>
                      </a:lnTo>
                      <a:lnTo>
                        <a:pt x="44" y="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6" name="Freeform 90"/>
                <p:cNvSpPr>
                  <a:spLocks/>
                </p:cNvSpPr>
                <p:nvPr/>
              </p:nvSpPr>
              <p:spPr bwMode="auto">
                <a:xfrm>
                  <a:off x="1743" y="2815"/>
                  <a:ext cx="29" cy="40"/>
                </a:xfrm>
                <a:custGeom>
                  <a:avLst/>
                  <a:gdLst>
                    <a:gd name="T0" fmla="*/ 10 w 29"/>
                    <a:gd name="T1" fmla="*/ 25 h 40"/>
                    <a:gd name="T2" fmla="*/ 8 w 29"/>
                    <a:gd name="T3" fmla="*/ 24 h 40"/>
                    <a:gd name="T4" fmla="*/ 10 w 29"/>
                    <a:gd name="T5" fmla="*/ 23 h 40"/>
                    <a:gd name="T6" fmla="*/ 14 w 29"/>
                    <a:gd name="T7" fmla="*/ 21 h 40"/>
                    <a:gd name="T8" fmla="*/ 12 w 29"/>
                    <a:gd name="T9" fmla="*/ 20 h 40"/>
                    <a:gd name="T10" fmla="*/ 6 w 29"/>
                    <a:gd name="T11" fmla="*/ 21 h 40"/>
                    <a:gd name="T12" fmla="*/ 6 w 29"/>
                    <a:gd name="T13" fmla="*/ 21 h 40"/>
                    <a:gd name="T14" fmla="*/ 6 w 29"/>
                    <a:gd name="T15" fmla="*/ 20 h 40"/>
                    <a:gd name="T16" fmla="*/ 7 w 29"/>
                    <a:gd name="T17" fmla="*/ 13 h 40"/>
                    <a:gd name="T18" fmla="*/ 7 w 29"/>
                    <a:gd name="T19" fmla="*/ 10 h 40"/>
                    <a:gd name="T20" fmla="*/ 6 w 29"/>
                    <a:gd name="T21" fmla="*/ 9 h 40"/>
                    <a:gd name="T22" fmla="*/ 3 w 29"/>
                    <a:gd name="T23" fmla="*/ 9 h 40"/>
                    <a:gd name="T24" fmla="*/ 0 w 29"/>
                    <a:gd name="T25" fmla="*/ 4 h 40"/>
                    <a:gd name="T26" fmla="*/ 0 w 29"/>
                    <a:gd name="T27" fmla="*/ 2 h 40"/>
                    <a:gd name="T28" fmla="*/ 3 w 29"/>
                    <a:gd name="T29" fmla="*/ 0 h 40"/>
                    <a:gd name="T30" fmla="*/ 7 w 29"/>
                    <a:gd name="T31" fmla="*/ 1 h 40"/>
                    <a:gd name="T32" fmla="*/ 11 w 29"/>
                    <a:gd name="T33" fmla="*/ 6 h 40"/>
                    <a:gd name="T34" fmla="*/ 14 w 29"/>
                    <a:gd name="T35" fmla="*/ 9 h 40"/>
                    <a:gd name="T36" fmla="*/ 16 w 29"/>
                    <a:gd name="T37" fmla="*/ 10 h 40"/>
                    <a:gd name="T38" fmla="*/ 16 w 29"/>
                    <a:gd name="T39" fmla="*/ 14 h 40"/>
                    <a:gd name="T40" fmla="*/ 18 w 29"/>
                    <a:gd name="T41" fmla="*/ 20 h 40"/>
                    <a:gd name="T42" fmla="*/ 19 w 29"/>
                    <a:gd name="T43" fmla="*/ 21 h 40"/>
                    <a:gd name="T44" fmla="*/ 19 w 29"/>
                    <a:gd name="T45" fmla="*/ 23 h 40"/>
                    <a:gd name="T46" fmla="*/ 22 w 29"/>
                    <a:gd name="T47" fmla="*/ 23 h 40"/>
                    <a:gd name="T48" fmla="*/ 23 w 29"/>
                    <a:gd name="T49" fmla="*/ 24 h 40"/>
                    <a:gd name="T50" fmla="*/ 21 w 29"/>
                    <a:gd name="T51" fmla="*/ 28 h 40"/>
                    <a:gd name="T52" fmla="*/ 25 w 29"/>
                    <a:gd name="T53" fmla="*/ 31 h 40"/>
                    <a:gd name="T54" fmla="*/ 27 w 29"/>
                    <a:gd name="T55" fmla="*/ 35 h 40"/>
                    <a:gd name="T56" fmla="*/ 29 w 29"/>
                    <a:gd name="T57" fmla="*/ 36 h 40"/>
                    <a:gd name="T58" fmla="*/ 29 w 29"/>
                    <a:gd name="T59" fmla="*/ 40 h 40"/>
                    <a:gd name="T60" fmla="*/ 27 w 29"/>
                    <a:gd name="T61" fmla="*/ 40 h 40"/>
                    <a:gd name="T62" fmla="*/ 26 w 29"/>
                    <a:gd name="T63" fmla="*/ 40 h 40"/>
                    <a:gd name="T64" fmla="*/ 19 w 29"/>
                    <a:gd name="T65" fmla="*/ 35 h 40"/>
                    <a:gd name="T66" fmla="*/ 19 w 29"/>
                    <a:gd name="T67" fmla="*/ 33 h 40"/>
                    <a:gd name="T68" fmla="*/ 15 w 29"/>
                    <a:gd name="T69" fmla="*/ 31 h 40"/>
                    <a:gd name="T70" fmla="*/ 15 w 29"/>
                    <a:gd name="T71" fmla="*/ 29 h 40"/>
                    <a:gd name="T72" fmla="*/ 14 w 29"/>
                    <a:gd name="T73" fmla="*/ 28 h 40"/>
                    <a:gd name="T74" fmla="*/ 12 w 29"/>
                    <a:gd name="T75" fmla="*/ 31 h 40"/>
                    <a:gd name="T76" fmla="*/ 11 w 29"/>
                    <a:gd name="T77" fmla="*/ 31 h 40"/>
                    <a:gd name="T78" fmla="*/ 11 w 29"/>
                    <a:gd name="T79" fmla="*/ 27 h 40"/>
                    <a:gd name="T80" fmla="*/ 11 w 29"/>
                    <a:gd name="T81" fmla="*/ 25 h 40"/>
                    <a:gd name="T82" fmla="*/ 10 w 29"/>
                    <a:gd name="T83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9" h="40">
                      <a:moveTo>
                        <a:pt x="10" y="25"/>
                      </a:moveTo>
                      <a:lnTo>
                        <a:pt x="8" y="24"/>
                      </a:lnTo>
                      <a:lnTo>
                        <a:pt x="10" y="23"/>
                      </a:lnTo>
                      <a:lnTo>
                        <a:pt x="14" y="21"/>
                      </a:lnTo>
                      <a:lnTo>
                        <a:pt x="12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7" y="13"/>
                      </a:lnTo>
                      <a:lnTo>
                        <a:pt x="7" y="10"/>
                      </a:ln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6"/>
                      </a:lnTo>
                      <a:lnTo>
                        <a:pt x="14" y="9"/>
                      </a:lnTo>
                      <a:lnTo>
                        <a:pt x="16" y="10"/>
                      </a:lnTo>
                      <a:lnTo>
                        <a:pt x="16" y="14"/>
                      </a:lnTo>
                      <a:lnTo>
                        <a:pt x="18" y="20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22" y="23"/>
                      </a:lnTo>
                      <a:lnTo>
                        <a:pt x="23" y="24"/>
                      </a:lnTo>
                      <a:lnTo>
                        <a:pt x="21" y="28"/>
                      </a:lnTo>
                      <a:lnTo>
                        <a:pt x="25" y="31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29" y="40"/>
                      </a:lnTo>
                      <a:lnTo>
                        <a:pt x="27" y="40"/>
                      </a:lnTo>
                      <a:lnTo>
                        <a:pt x="26" y="40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1" y="25"/>
                      </a:lnTo>
                      <a:lnTo>
                        <a:pt x="10" y="25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7" name="Freeform 91"/>
                <p:cNvSpPr>
                  <a:spLocks/>
                </p:cNvSpPr>
                <p:nvPr/>
              </p:nvSpPr>
              <p:spPr bwMode="auto">
                <a:xfrm>
                  <a:off x="1877" y="2842"/>
                  <a:ext cx="50" cy="44"/>
                </a:xfrm>
                <a:custGeom>
                  <a:avLst/>
                  <a:gdLst>
                    <a:gd name="T0" fmla="*/ 11 w 50"/>
                    <a:gd name="T1" fmla="*/ 32 h 44"/>
                    <a:gd name="T2" fmla="*/ 8 w 50"/>
                    <a:gd name="T3" fmla="*/ 29 h 44"/>
                    <a:gd name="T4" fmla="*/ 8 w 50"/>
                    <a:gd name="T5" fmla="*/ 28 h 44"/>
                    <a:gd name="T6" fmla="*/ 4 w 50"/>
                    <a:gd name="T7" fmla="*/ 28 h 44"/>
                    <a:gd name="T8" fmla="*/ 1 w 50"/>
                    <a:gd name="T9" fmla="*/ 27 h 44"/>
                    <a:gd name="T10" fmla="*/ 0 w 50"/>
                    <a:gd name="T11" fmla="*/ 24 h 44"/>
                    <a:gd name="T12" fmla="*/ 1 w 50"/>
                    <a:gd name="T13" fmla="*/ 21 h 44"/>
                    <a:gd name="T14" fmla="*/ 7 w 50"/>
                    <a:gd name="T15" fmla="*/ 20 h 44"/>
                    <a:gd name="T16" fmla="*/ 11 w 50"/>
                    <a:gd name="T17" fmla="*/ 20 h 44"/>
                    <a:gd name="T18" fmla="*/ 13 w 50"/>
                    <a:gd name="T19" fmla="*/ 21 h 44"/>
                    <a:gd name="T20" fmla="*/ 13 w 50"/>
                    <a:gd name="T21" fmla="*/ 19 h 44"/>
                    <a:gd name="T22" fmla="*/ 9 w 50"/>
                    <a:gd name="T23" fmla="*/ 16 h 44"/>
                    <a:gd name="T24" fmla="*/ 11 w 50"/>
                    <a:gd name="T25" fmla="*/ 10 h 44"/>
                    <a:gd name="T26" fmla="*/ 15 w 50"/>
                    <a:gd name="T27" fmla="*/ 5 h 44"/>
                    <a:gd name="T28" fmla="*/ 21 w 50"/>
                    <a:gd name="T29" fmla="*/ 2 h 44"/>
                    <a:gd name="T30" fmla="*/ 24 w 50"/>
                    <a:gd name="T31" fmla="*/ 0 h 44"/>
                    <a:gd name="T32" fmla="*/ 26 w 50"/>
                    <a:gd name="T33" fmla="*/ 0 h 44"/>
                    <a:gd name="T34" fmla="*/ 30 w 50"/>
                    <a:gd name="T35" fmla="*/ 0 h 44"/>
                    <a:gd name="T36" fmla="*/ 35 w 50"/>
                    <a:gd name="T37" fmla="*/ 2 h 44"/>
                    <a:gd name="T38" fmla="*/ 40 w 50"/>
                    <a:gd name="T39" fmla="*/ 4 h 44"/>
                    <a:gd name="T40" fmla="*/ 44 w 50"/>
                    <a:gd name="T41" fmla="*/ 5 h 44"/>
                    <a:gd name="T42" fmla="*/ 50 w 50"/>
                    <a:gd name="T43" fmla="*/ 9 h 44"/>
                    <a:gd name="T44" fmla="*/ 48 w 50"/>
                    <a:gd name="T45" fmla="*/ 12 h 44"/>
                    <a:gd name="T46" fmla="*/ 47 w 50"/>
                    <a:gd name="T47" fmla="*/ 20 h 44"/>
                    <a:gd name="T48" fmla="*/ 42 w 50"/>
                    <a:gd name="T49" fmla="*/ 20 h 44"/>
                    <a:gd name="T50" fmla="*/ 40 w 50"/>
                    <a:gd name="T51" fmla="*/ 23 h 44"/>
                    <a:gd name="T52" fmla="*/ 44 w 50"/>
                    <a:gd name="T53" fmla="*/ 25 h 44"/>
                    <a:gd name="T54" fmla="*/ 47 w 50"/>
                    <a:gd name="T55" fmla="*/ 32 h 44"/>
                    <a:gd name="T56" fmla="*/ 42 w 50"/>
                    <a:gd name="T57" fmla="*/ 32 h 44"/>
                    <a:gd name="T58" fmla="*/ 39 w 50"/>
                    <a:gd name="T59" fmla="*/ 29 h 44"/>
                    <a:gd name="T60" fmla="*/ 34 w 50"/>
                    <a:gd name="T61" fmla="*/ 29 h 44"/>
                    <a:gd name="T62" fmla="*/ 30 w 50"/>
                    <a:gd name="T63" fmla="*/ 27 h 44"/>
                    <a:gd name="T64" fmla="*/ 30 w 50"/>
                    <a:gd name="T65" fmla="*/ 27 h 44"/>
                    <a:gd name="T66" fmla="*/ 30 w 50"/>
                    <a:gd name="T67" fmla="*/ 29 h 44"/>
                    <a:gd name="T68" fmla="*/ 32 w 50"/>
                    <a:gd name="T69" fmla="*/ 31 h 44"/>
                    <a:gd name="T70" fmla="*/ 34 w 50"/>
                    <a:gd name="T71" fmla="*/ 32 h 44"/>
                    <a:gd name="T72" fmla="*/ 28 w 50"/>
                    <a:gd name="T73" fmla="*/ 33 h 44"/>
                    <a:gd name="T74" fmla="*/ 24 w 50"/>
                    <a:gd name="T75" fmla="*/ 28 h 44"/>
                    <a:gd name="T76" fmla="*/ 23 w 50"/>
                    <a:gd name="T77" fmla="*/ 28 h 44"/>
                    <a:gd name="T78" fmla="*/ 24 w 50"/>
                    <a:gd name="T79" fmla="*/ 33 h 44"/>
                    <a:gd name="T80" fmla="*/ 27 w 50"/>
                    <a:gd name="T81" fmla="*/ 37 h 44"/>
                    <a:gd name="T82" fmla="*/ 28 w 50"/>
                    <a:gd name="T83" fmla="*/ 36 h 44"/>
                    <a:gd name="T84" fmla="*/ 30 w 50"/>
                    <a:gd name="T85" fmla="*/ 36 h 44"/>
                    <a:gd name="T86" fmla="*/ 31 w 50"/>
                    <a:gd name="T87" fmla="*/ 35 h 44"/>
                    <a:gd name="T88" fmla="*/ 34 w 50"/>
                    <a:gd name="T89" fmla="*/ 39 h 44"/>
                    <a:gd name="T90" fmla="*/ 34 w 50"/>
                    <a:gd name="T91" fmla="*/ 41 h 44"/>
                    <a:gd name="T92" fmla="*/ 31 w 50"/>
                    <a:gd name="T93" fmla="*/ 43 h 44"/>
                    <a:gd name="T94" fmla="*/ 28 w 50"/>
                    <a:gd name="T95" fmla="*/ 44 h 44"/>
                    <a:gd name="T96" fmla="*/ 27 w 50"/>
                    <a:gd name="T97" fmla="*/ 41 h 44"/>
                    <a:gd name="T98" fmla="*/ 21 w 50"/>
                    <a:gd name="T99" fmla="*/ 41 h 44"/>
                    <a:gd name="T100" fmla="*/ 11 w 50"/>
                    <a:gd name="T101" fmla="*/ 3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" h="44">
                      <a:moveTo>
                        <a:pt x="11" y="32"/>
                      </a:moveTo>
                      <a:lnTo>
                        <a:pt x="8" y="29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1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7" y="20"/>
                      </a:lnTo>
                      <a:lnTo>
                        <a:pt x="11" y="20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9" y="16"/>
                      </a:lnTo>
                      <a:lnTo>
                        <a:pt x="11" y="10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2"/>
                      </a:lnTo>
                      <a:lnTo>
                        <a:pt x="40" y="4"/>
                      </a:lnTo>
                      <a:lnTo>
                        <a:pt x="44" y="5"/>
                      </a:lnTo>
                      <a:lnTo>
                        <a:pt x="50" y="9"/>
                      </a:lnTo>
                      <a:lnTo>
                        <a:pt x="48" y="12"/>
                      </a:lnTo>
                      <a:lnTo>
                        <a:pt x="47" y="20"/>
                      </a:lnTo>
                      <a:lnTo>
                        <a:pt x="42" y="20"/>
                      </a:lnTo>
                      <a:lnTo>
                        <a:pt x="40" y="23"/>
                      </a:lnTo>
                      <a:lnTo>
                        <a:pt x="44" y="25"/>
                      </a:lnTo>
                      <a:lnTo>
                        <a:pt x="47" y="32"/>
                      </a:lnTo>
                      <a:lnTo>
                        <a:pt x="42" y="32"/>
                      </a:lnTo>
                      <a:lnTo>
                        <a:pt x="39" y="29"/>
                      </a:lnTo>
                      <a:lnTo>
                        <a:pt x="34" y="29"/>
                      </a:lnTo>
                      <a:lnTo>
                        <a:pt x="30" y="27"/>
                      </a:lnTo>
                      <a:lnTo>
                        <a:pt x="30" y="27"/>
                      </a:lnTo>
                      <a:lnTo>
                        <a:pt x="30" y="29"/>
                      </a:lnTo>
                      <a:lnTo>
                        <a:pt x="32" y="31"/>
                      </a:lnTo>
                      <a:lnTo>
                        <a:pt x="34" y="32"/>
                      </a:lnTo>
                      <a:lnTo>
                        <a:pt x="28" y="33"/>
                      </a:lnTo>
                      <a:lnTo>
                        <a:pt x="24" y="28"/>
                      </a:lnTo>
                      <a:lnTo>
                        <a:pt x="23" y="28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6"/>
                      </a:lnTo>
                      <a:lnTo>
                        <a:pt x="31" y="35"/>
                      </a:lnTo>
                      <a:lnTo>
                        <a:pt x="34" y="39"/>
                      </a:lnTo>
                      <a:lnTo>
                        <a:pt x="34" y="41"/>
                      </a:lnTo>
                      <a:lnTo>
                        <a:pt x="31" y="43"/>
                      </a:lnTo>
                      <a:lnTo>
                        <a:pt x="28" y="44"/>
                      </a:lnTo>
                      <a:lnTo>
                        <a:pt x="27" y="41"/>
                      </a:lnTo>
                      <a:lnTo>
                        <a:pt x="21" y="4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8" name="Freeform 92"/>
                <p:cNvSpPr>
                  <a:spLocks/>
                </p:cNvSpPr>
                <p:nvPr/>
              </p:nvSpPr>
              <p:spPr bwMode="auto">
                <a:xfrm>
                  <a:off x="1948" y="2855"/>
                  <a:ext cx="10" cy="15"/>
                </a:xfrm>
                <a:custGeom>
                  <a:avLst/>
                  <a:gdLst>
                    <a:gd name="T0" fmla="*/ 3 w 10"/>
                    <a:gd name="T1" fmla="*/ 8 h 15"/>
                    <a:gd name="T2" fmla="*/ 3 w 10"/>
                    <a:gd name="T3" fmla="*/ 4 h 15"/>
                    <a:gd name="T4" fmla="*/ 7 w 10"/>
                    <a:gd name="T5" fmla="*/ 0 h 15"/>
                    <a:gd name="T6" fmla="*/ 9 w 10"/>
                    <a:gd name="T7" fmla="*/ 0 h 15"/>
                    <a:gd name="T8" fmla="*/ 10 w 10"/>
                    <a:gd name="T9" fmla="*/ 6 h 15"/>
                    <a:gd name="T10" fmla="*/ 7 w 10"/>
                    <a:gd name="T11" fmla="*/ 11 h 15"/>
                    <a:gd name="T12" fmla="*/ 2 w 10"/>
                    <a:gd name="T13" fmla="*/ 15 h 15"/>
                    <a:gd name="T14" fmla="*/ 0 w 10"/>
                    <a:gd name="T15" fmla="*/ 14 h 15"/>
                    <a:gd name="T16" fmla="*/ 2 w 10"/>
                    <a:gd name="T17" fmla="*/ 12 h 15"/>
                    <a:gd name="T18" fmla="*/ 3 w 10"/>
                    <a:gd name="T19" fmla="*/ 10 h 15"/>
                    <a:gd name="T20" fmla="*/ 3 w 10"/>
                    <a:gd name="T2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5">
                      <a:moveTo>
                        <a:pt x="3" y="8"/>
                      </a:move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6"/>
                      </a:lnTo>
                      <a:lnTo>
                        <a:pt x="7" y="11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19" name="Freeform 93"/>
                <p:cNvSpPr>
                  <a:spLocks/>
                </p:cNvSpPr>
                <p:nvPr/>
              </p:nvSpPr>
              <p:spPr bwMode="auto">
                <a:xfrm>
                  <a:off x="954" y="2996"/>
                  <a:ext cx="13" cy="8"/>
                </a:xfrm>
                <a:custGeom>
                  <a:avLst/>
                  <a:gdLst>
                    <a:gd name="T0" fmla="*/ 4 w 13"/>
                    <a:gd name="T1" fmla="*/ 8 h 8"/>
                    <a:gd name="T2" fmla="*/ 1 w 13"/>
                    <a:gd name="T3" fmla="*/ 6 h 8"/>
                    <a:gd name="T4" fmla="*/ 0 w 13"/>
                    <a:gd name="T5" fmla="*/ 5 h 8"/>
                    <a:gd name="T6" fmla="*/ 0 w 13"/>
                    <a:gd name="T7" fmla="*/ 4 h 8"/>
                    <a:gd name="T8" fmla="*/ 0 w 13"/>
                    <a:gd name="T9" fmla="*/ 2 h 8"/>
                    <a:gd name="T10" fmla="*/ 1 w 13"/>
                    <a:gd name="T11" fmla="*/ 1 h 8"/>
                    <a:gd name="T12" fmla="*/ 4 w 13"/>
                    <a:gd name="T13" fmla="*/ 0 h 8"/>
                    <a:gd name="T14" fmla="*/ 4 w 13"/>
                    <a:gd name="T15" fmla="*/ 0 h 8"/>
                    <a:gd name="T16" fmla="*/ 5 w 13"/>
                    <a:gd name="T17" fmla="*/ 1 h 8"/>
                    <a:gd name="T18" fmla="*/ 6 w 13"/>
                    <a:gd name="T19" fmla="*/ 2 h 8"/>
                    <a:gd name="T20" fmla="*/ 9 w 13"/>
                    <a:gd name="T21" fmla="*/ 4 h 8"/>
                    <a:gd name="T22" fmla="*/ 12 w 13"/>
                    <a:gd name="T23" fmla="*/ 4 h 8"/>
                    <a:gd name="T24" fmla="*/ 13 w 13"/>
                    <a:gd name="T25" fmla="*/ 5 h 8"/>
                    <a:gd name="T26" fmla="*/ 13 w 13"/>
                    <a:gd name="T27" fmla="*/ 6 h 8"/>
                    <a:gd name="T28" fmla="*/ 12 w 13"/>
                    <a:gd name="T29" fmla="*/ 6 h 8"/>
                    <a:gd name="T30" fmla="*/ 9 w 13"/>
                    <a:gd name="T31" fmla="*/ 6 h 8"/>
                    <a:gd name="T32" fmla="*/ 4 w 13"/>
                    <a:gd name="T3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8">
                      <a:moveTo>
                        <a:pt x="4" y="8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5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9" y="6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0" name="Freeform 94"/>
                <p:cNvSpPr>
                  <a:spLocks/>
                </p:cNvSpPr>
                <p:nvPr/>
              </p:nvSpPr>
              <p:spPr bwMode="auto">
                <a:xfrm>
                  <a:off x="985" y="3329"/>
                  <a:ext cx="44" cy="64"/>
                </a:xfrm>
                <a:custGeom>
                  <a:avLst/>
                  <a:gdLst>
                    <a:gd name="T0" fmla="*/ 6 w 44"/>
                    <a:gd name="T1" fmla="*/ 23 h 64"/>
                    <a:gd name="T2" fmla="*/ 5 w 44"/>
                    <a:gd name="T3" fmla="*/ 22 h 64"/>
                    <a:gd name="T4" fmla="*/ 2 w 44"/>
                    <a:gd name="T5" fmla="*/ 20 h 64"/>
                    <a:gd name="T6" fmla="*/ 5 w 44"/>
                    <a:gd name="T7" fmla="*/ 15 h 64"/>
                    <a:gd name="T8" fmla="*/ 5 w 44"/>
                    <a:gd name="T9" fmla="*/ 10 h 64"/>
                    <a:gd name="T10" fmla="*/ 8 w 44"/>
                    <a:gd name="T11" fmla="*/ 4 h 64"/>
                    <a:gd name="T12" fmla="*/ 11 w 44"/>
                    <a:gd name="T13" fmla="*/ 1 h 64"/>
                    <a:gd name="T14" fmla="*/ 13 w 44"/>
                    <a:gd name="T15" fmla="*/ 0 h 64"/>
                    <a:gd name="T16" fmla="*/ 15 w 44"/>
                    <a:gd name="T17" fmla="*/ 1 h 64"/>
                    <a:gd name="T18" fmla="*/ 15 w 44"/>
                    <a:gd name="T19" fmla="*/ 3 h 64"/>
                    <a:gd name="T20" fmla="*/ 16 w 44"/>
                    <a:gd name="T21" fmla="*/ 10 h 64"/>
                    <a:gd name="T22" fmla="*/ 19 w 44"/>
                    <a:gd name="T23" fmla="*/ 10 h 64"/>
                    <a:gd name="T24" fmla="*/ 20 w 44"/>
                    <a:gd name="T25" fmla="*/ 12 h 64"/>
                    <a:gd name="T26" fmla="*/ 20 w 44"/>
                    <a:gd name="T27" fmla="*/ 14 h 64"/>
                    <a:gd name="T28" fmla="*/ 16 w 44"/>
                    <a:gd name="T29" fmla="*/ 14 h 64"/>
                    <a:gd name="T30" fmla="*/ 11 w 44"/>
                    <a:gd name="T31" fmla="*/ 10 h 64"/>
                    <a:gd name="T32" fmla="*/ 11 w 44"/>
                    <a:gd name="T33" fmla="*/ 15 h 64"/>
                    <a:gd name="T34" fmla="*/ 15 w 44"/>
                    <a:gd name="T35" fmla="*/ 15 h 64"/>
                    <a:gd name="T36" fmla="*/ 16 w 44"/>
                    <a:gd name="T37" fmla="*/ 16 h 64"/>
                    <a:gd name="T38" fmla="*/ 17 w 44"/>
                    <a:gd name="T39" fmla="*/ 18 h 64"/>
                    <a:gd name="T40" fmla="*/ 21 w 44"/>
                    <a:gd name="T41" fmla="*/ 18 h 64"/>
                    <a:gd name="T42" fmla="*/ 21 w 44"/>
                    <a:gd name="T43" fmla="*/ 18 h 64"/>
                    <a:gd name="T44" fmla="*/ 23 w 44"/>
                    <a:gd name="T45" fmla="*/ 20 h 64"/>
                    <a:gd name="T46" fmla="*/ 24 w 44"/>
                    <a:gd name="T47" fmla="*/ 22 h 64"/>
                    <a:gd name="T48" fmla="*/ 29 w 44"/>
                    <a:gd name="T49" fmla="*/ 22 h 64"/>
                    <a:gd name="T50" fmla="*/ 35 w 44"/>
                    <a:gd name="T51" fmla="*/ 23 h 64"/>
                    <a:gd name="T52" fmla="*/ 38 w 44"/>
                    <a:gd name="T53" fmla="*/ 24 h 64"/>
                    <a:gd name="T54" fmla="*/ 39 w 44"/>
                    <a:gd name="T55" fmla="*/ 30 h 64"/>
                    <a:gd name="T56" fmla="*/ 38 w 44"/>
                    <a:gd name="T57" fmla="*/ 31 h 64"/>
                    <a:gd name="T58" fmla="*/ 36 w 44"/>
                    <a:gd name="T59" fmla="*/ 37 h 64"/>
                    <a:gd name="T60" fmla="*/ 38 w 44"/>
                    <a:gd name="T61" fmla="*/ 41 h 64"/>
                    <a:gd name="T62" fmla="*/ 39 w 44"/>
                    <a:gd name="T63" fmla="*/ 43 h 64"/>
                    <a:gd name="T64" fmla="*/ 38 w 44"/>
                    <a:gd name="T65" fmla="*/ 46 h 64"/>
                    <a:gd name="T66" fmla="*/ 40 w 44"/>
                    <a:gd name="T67" fmla="*/ 53 h 64"/>
                    <a:gd name="T68" fmla="*/ 44 w 44"/>
                    <a:gd name="T69" fmla="*/ 54 h 64"/>
                    <a:gd name="T70" fmla="*/ 44 w 44"/>
                    <a:gd name="T71" fmla="*/ 55 h 64"/>
                    <a:gd name="T72" fmla="*/ 44 w 44"/>
                    <a:gd name="T73" fmla="*/ 58 h 64"/>
                    <a:gd name="T74" fmla="*/ 43 w 44"/>
                    <a:gd name="T75" fmla="*/ 58 h 64"/>
                    <a:gd name="T76" fmla="*/ 40 w 44"/>
                    <a:gd name="T77" fmla="*/ 62 h 64"/>
                    <a:gd name="T78" fmla="*/ 32 w 44"/>
                    <a:gd name="T79" fmla="*/ 62 h 64"/>
                    <a:gd name="T80" fmla="*/ 27 w 44"/>
                    <a:gd name="T81" fmla="*/ 64 h 64"/>
                    <a:gd name="T82" fmla="*/ 23 w 44"/>
                    <a:gd name="T83" fmla="*/ 64 h 64"/>
                    <a:gd name="T84" fmla="*/ 24 w 44"/>
                    <a:gd name="T85" fmla="*/ 61 h 64"/>
                    <a:gd name="T86" fmla="*/ 21 w 44"/>
                    <a:gd name="T87" fmla="*/ 57 h 64"/>
                    <a:gd name="T88" fmla="*/ 20 w 44"/>
                    <a:gd name="T89" fmla="*/ 53 h 64"/>
                    <a:gd name="T90" fmla="*/ 23 w 44"/>
                    <a:gd name="T91" fmla="*/ 49 h 64"/>
                    <a:gd name="T92" fmla="*/ 23 w 44"/>
                    <a:gd name="T93" fmla="*/ 46 h 64"/>
                    <a:gd name="T94" fmla="*/ 17 w 44"/>
                    <a:gd name="T95" fmla="*/ 41 h 64"/>
                    <a:gd name="T96" fmla="*/ 9 w 44"/>
                    <a:gd name="T97" fmla="*/ 38 h 64"/>
                    <a:gd name="T98" fmla="*/ 6 w 44"/>
                    <a:gd name="T99" fmla="*/ 37 h 64"/>
                    <a:gd name="T100" fmla="*/ 4 w 44"/>
                    <a:gd name="T101" fmla="*/ 33 h 64"/>
                    <a:gd name="T102" fmla="*/ 0 w 44"/>
                    <a:gd name="T103" fmla="*/ 31 h 64"/>
                    <a:gd name="T104" fmla="*/ 1 w 44"/>
                    <a:gd name="T105" fmla="*/ 30 h 64"/>
                    <a:gd name="T106" fmla="*/ 5 w 44"/>
                    <a:gd name="T107" fmla="*/ 31 h 64"/>
                    <a:gd name="T108" fmla="*/ 6 w 44"/>
                    <a:gd name="T109" fmla="*/ 27 h 64"/>
                    <a:gd name="T110" fmla="*/ 6 w 44"/>
                    <a:gd name="T111" fmla="*/ 2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4" h="64">
                      <a:moveTo>
                        <a:pt x="6" y="23"/>
                      </a:moveTo>
                      <a:lnTo>
                        <a:pt x="5" y="22"/>
                      </a:lnTo>
                      <a:lnTo>
                        <a:pt x="2" y="20"/>
                      </a:lnTo>
                      <a:lnTo>
                        <a:pt x="5" y="15"/>
                      </a:lnTo>
                      <a:lnTo>
                        <a:pt x="5" y="10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0" y="12"/>
                      </a:lnTo>
                      <a:lnTo>
                        <a:pt x="20" y="14"/>
                      </a:lnTo>
                      <a:lnTo>
                        <a:pt x="16" y="14"/>
                      </a:lnTo>
                      <a:lnTo>
                        <a:pt x="11" y="10"/>
                      </a:lnTo>
                      <a:lnTo>
                        <a:pt x="11" y="15"/>
                      </a:lnTo>
                      <a:lnTo>
                        <a:pt x="15" y="15"/>
                      </a:lnTo>
                      <a:lnTo>
                        <a:pt x="16" y="16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lnTo>
                        <a:pt x="23" y="20"/>
                      </a:lnTo>
                      <a:lnTo>
                        <a:pt x="24" y="22"/>
                      </a:lnTo>
                      <a:lnTo>
                        <a:pt x="29" y="22"/>
                      </a:lnTo>
                      <a:lnTo>
                        <a:pt x="35" y="23"/>
                      </a:lnTo>
                      <a:lnTo>
                        <a:pt x="38" y="24"/>
                      </a:lnTo>
                      <a:lnTo>
                        <a:pt x="39" y="30"/>
                      </a:lnTo>
                      <a:lnTo>
                        <a:pt x="38" y="31"/>
                      </a:lnTo>
                      <a:lnTo>
                        <a:pt x="36" y="37"/>
                      </a:lnTo>
                      <a:lnTo>
                        <a:pt x="38" y="41"/>
                      </a:lnTo>
                      <a:lnTo>
                        <a:pt x="39" y="43"/>
                      </a:lnTo>
                      <a:lnTo>
                        <a:pt x="38" y="46"/>
                      </a:lnTo>
                      <a:lnTo>
                        <a:pt x="40" y="53"/>
                      </a:lnTo>
                      <a:lnTo>
                        <a:pt x="44" y="54"/>
                      </a:lnTo>
                      <a:lnTo>
                        <a:pt x="44" y="55"/>
                      </a:lnTo>
                      <a:lnTo>
                        <a:pt x="44" y="58"/>
                      </a:lnTo>
                      <a:lnTo>
                        <a:pt x="43" y="58"/>
                      </a:lnTo>
                      <a:lnTo>
                        <a:pt x="40" y="62"/>
                      </a:lnTo>
                      <a:lnTo>
                        <a:pt x="32" y="62"/>
                      </a:lnTo>
                      <a:lnTo>
                        <a:pt x="27" y="64"/>
                      </a:lnTo>
                      <a:lnTo>
                        <a:pt x="23" y="64"/>
                      </a:lnTo>
                      <a:lnTo>
                        <a:pt x="24" y="61"/>
                      </a:lnTo>
                      <a:lnTo>
                        <a:pt x="21" y="57"/>
                      </a:lnTo>
                      <a:lnTo>
                        <a:pt x="20" y="53"/>
                      </a:lnTo>
                      <a:lnTo>
                        <a:pt x="23" y="49"/>
                      </a:lnTo>
                      <a:lnTo>
                        <a:pt x="23" y="46"/>
                      </a:lnTo>
                      <a:lnTo>
                        <a:pt x="17" y="41"/>
                      </a:lnTo>
                      <a:lnTo>
                        <a:pt x="9" y="38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0" y="31"/>
                      </a:lnTo>
                      <a:lnTo>
                        <a:pt x="1" y="30"/>
                      </a:lnTo>
                      <a:lnTo>
                        <a:pt x="5" y="31"/>
                      </a:lnTo>
                      <a:lnTo>
                        <a:pt x="6" y="27"/>
                      </a:lnTo>
                      <a:lnTo>
                        <a:pt x="6" y="2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1" name="Freeform 95"/>
                <p:cNvSpPr>
                  <a:spLocks/>
                </p:cNvSpPr>
                <p:nvPr/>
              </p:nvSpPr>
              <p:spPr bwMode="auto">
                <a:xfrm>
                  <a:off x="1391" y="3538"/>
                  <a:ext cx="70" cy="41"/>
                </a:xfrm>
                <a:custGeom>
                  <a:avLst/>
                  <a:gdLst>
                    <a:gd name="T0" fmla="*/ 3 w 70"/>
                    <a:gd name="T1" fmla="*/ 0 h 41"/>
                    <a:gd name="T2" fmla="*/ 19 w 70"/>
                    <a:gd name="T3" fmla="*/ 7 h 41"/>
                    <a:gd name="T4" fmla="*/ 22 w 70"/>
                    <a:gd name="T5" fmla="*/ 7 h 41"/>
                    <a:gd name="T6" fmla="*/ 30 w 70"/>
                    <a:gd name="T7" fmla="*/ 9 h 41"/>
                    <a:gd name="T8" fmla="*/ 39 w 70"/>
                    <a:gd name="T9" fmla="*/ 13 h 41"/>
                    <a:gd name="T10" fmla="*/ 47 w 70"/>
                    <a:gd name="T11" fmla="*/ 18 h 41"/>
                    <a:gd name="T12" fmla="*/ 50 w 70"/>
                    <a:gd name="T13" fmla="*/ 22 h 41"/>
                    <a:gd name="T14" fmla="*/ 49 w 70"/>
                    <a:gd name="T15" fmla="*/ 22 h 41"/>
                    <a:gd name="T16" fmla="*/ 53 w 70"/>
                    <a:gd name="T17" fmla="*/ 27 h 41"/>
                    <a:gd name="T18" fmla="*/ 58 w 70"/>
                    <a:gd name="T19" fmla="*/ 33 h 41"/>
                    <a:gd name="T20" fmla="*/ 62 w 70"/>
                    <a:gd name="T21" fmla="*/ 32 h 41"/>
                    <a:gd name="T22" fmla="*/ 59 w 70"/>
                    <a:gd name="T23" fmla="*/ 29 h 41"/>
                    <a:gd name="T24" fmla="*/ 61 w 70"/>
                    <a:gd name="T25" fmla="*/ 29 h 41"/>
                    <a:gd name="T26" fmla="*/ 69 w 70"/>
                    <a:gd name="T27" fmla="*/ 36 h 41"/>
                    <a:gd name="T28" fmla="*/ 70 w 70"/>
                    <a:gd name="T29" fmla="*/ 38 h 41"/>
                    <a:gd name="T30" fmla="*/ 66 w 70"/>
                    <a:gd name="T31" fmla="*/ 40 h 41"/>
                    <a:gd name="T32" fmla="*/ 59 w 70"/>
                    <a:gd name="T33" fmla="*/ 41 h 41"/>
                    <a:gd name="T34" fmla="*/ 54 w 70"/>
                    <a:gd name="T35" fmla="*/ 40 h 41"/>
                    <a:gd name="T36" fmla="*/ 39 w 70"/>
                    <a:gd name="T37" fmla="*/ 40 h 41"/>
                    <a:gd name="T38" fmla="*/ 35 w 70"/>
                    <a:gd name="T39" fmla="*/ 37 h 41"/>
                    <a:gd name="T40" fmla="*/ 32 w 70"/>
                    <a:gd name="T41" fmla="*/ 34 h 41"/>
                    <a:gd name="T42" fmla="*/ 27 w 70"/>
                    <a:gd name="T43" fmla="*/ 32 h 41"/>
                    <a:gd name="T44" fmla="*/ 19 w 70"/>
                    <a:gd name="T45" fmla="*/ 26 h 41"/>
                    <a:gd name="T46" fmla="*/ 13 w 70"/>
                    <a:gd name="T47" fmla="*/ 23 h 41"/>
                    <a:gd name="T48" fmla="*/ 5 w 70"/>
                    <a:gd name="T49" fmla="*/ 21 h 41"/>
                    <a:gd name="T50" fmla="*/ 1 w 70"/>
                    <a:gd name="T51" fmla="*/ 17 h 41"/>
                    <a:gd name="T52" fmla="*/ 0 w 70"/>
                    <a:gd name="T53" fmla="*/ 14 h 41"/>
                    <a:gd name="T54" fmla="*/ 0 w 70"/>
                    <a:gd name="T55" fmla="*/ 9 h 41"/>
                    <a:gd name="T56" fmla="*/ 0 w 70"/>
                    <a:gd name="T57" fmla="*/ 3 h 41"/>
                    <a:gd name="T58" fmla="*/ 3 w 70"/>
                    <a:gd name="T5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0" h="41">
                      <a:moveTo>
                        <a:pt x="3" y="0"/>
                      </a:moveTo>
                      <a:lnTo>
                        <a:pt x="19" y="7"/>
                      </a:lnTo>
                      <a:lnTo>
                        <a:pt x="22" y="7"/>
                      </a:lnTo>
                      <a:lnTo>
                        <a:pt x="30" y="9"/>
                      </a:lnTo>
                      <a:lnTo>
                        <a:pt x="39" y="13"/>
                      </a:lnTo>
                      <a:lnTo>
                        <a:pt x="47" y="18"/>
                      </a:lnTo>
                      <a:lnTo>
                        <a:pt x="50" y="22"/>
                      </a:lnTo>
                      <a:lnTo>
                        <a:pt x="49" y="22"/>
                      </a:lnTo>
                      <a:lnTo>
                        <a:pt x="53" y="27"/>
                      </a:lnTo>
                      <a:lnTo>
                        <a:pt x="58" y="33"/>
                      </a:lnTo>
                      <a:lnTo>
                        <a:pt x="62" y="32"/>
                      </a:lnTo>
                      <a:lnTo>
                        <a:pt x="59" y="29"/>
                      </a:lnTo>
                      <a:lnTo>
                        <a:pt x="61" y="29"/>
                      </a:lnTo>
                      <a:lnTo>
                        <a:pt x="69" y="36"/>
                      </a:lnTo>
                      <a:lnTo>
                        <a:pt x="70" y="38"/>
                      </a:lnTo>
                      <a:lnTo>
                        <a:pt x="66" y="40"/>
                      </a:lnTo>
                      <a:lnTo>
                        <a:pt x="59" y="41"/>
                      </a:lnTo>
                      <a:lnTo>
                        <a:pt x="54" y="40"/>
                      </a:lnTo>
                      <a:lnTo>
                        <a:pt x="39" y="40"/>
                      </a:lnTo>
                      <a:lnTo>
                        <a:pt x="35" y="37"/>
                      </a:lnTo>
                      <a:lnTo>
                        <a:pt x="32" y="34"/>
                      </a:lnTo>
                      <a:lnTo>
                        <a:pt x="27" y="32"/>
                      </a:lnTo>
                      <a:lnTo>
                        <a:pt x="19" y="26"/>
                      </a:lnTo>
                      <a:lnTo>
                        <a:pt x="13" y="23"/>
                      </a:lnTo>
                      <a:lnTo>
                        <a:pt x="5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2" name="Freeform 96"/>
                <p:cNvSpPr>
                  <a:spLocks/>
                </p:cNvSpPr>
                <p:nvPr/>
              </p:nvSpPr>
              <p:spPr bwMode="auto">
                <a:xfrm>
                  <a:off x="1642" y="3563"/>
                  <a:ext cx="16" cy="7"/>
                </a:xfrm>
                <a:custGeom>
                  <a:avLst/>
                  <a:gdLst>
                    <a:gd name="T0" fmla="*/ 9 w 16"/>
                    <a:gd name="T1" fmla="*/ 0 h 7"/>
                    <a:gd name="T2" fmla="*/ 12 w 16"/>
                    <a:gd name="T3" fmla="*/ 1 h 7"/>
                    <a:gd name="T4" fmla="*/ 14 w 16"/>
                    <a:gd name="T5" fmla="*/ 1 h 7"/>
                    <a:gd name="T6" fmla="*/ 16 w 16"/>
                    <a:gd name="T7" fmla="*/ 2 h 7"/>
                    <a:gd name="T8" fmla="*/ 16 w 16"/>
                    <a:gd name="T9" fmla="*/ 5 h 7"/>
                    <a:gd name="T10" fmla="*/ 15 w 16"/>
                    <a:gd name="T11" fmla="*/ 7 h 7"/>
                    <a:gd name="T12" fmla="*/ 11 w 16"/>
                    <a:gd name="T13" fmla="*/ 5 h 7"/>
                    <a:gd name="T14" fmla="*/ 9 w 16"/>
                    <a:gd name="T15" fmla="*/ 4 h 7"/>
                    <a:gd name="T16" fmla="*/ 8 w 16"/>
                    <a:gd name="T17" fmla="*/ 2 h 7"/>
                    <a:gd name="T18" fmla="*/ 5 w 16"/>
                    <a:gd name="T19" fmla="*/ 2 h 7"/>
                    <a:gd name="T20" fmla="*/ 3 w 16"/>
                    <a:gd name="T21" fmla="*/ 2 h 7"/>
                    <a:gd name="T22" fmla="*/ 0 w 16"/>
                    <a:gd name="T23" fmla="*/ 1 h 7"/>
                    <a:gd name="T24" fmla="*/ 0 w 16"/>
                    <a:gd name="T25" fmla="*/ 0 h 7"/>
                    <a:gd name="T26" fmla="*/ 3 w 16"/>
                    <a:gd name="T27" fmla="*/ 0 h 7"/>
                    <a:gd name="T28" fmla="*/ 5 w 16"/>
                    <a:gd name="T29" fmla="*/ 1 h 7"/>
                    <a:gd name="T30" fmla="*/ 8 w 16"/>
                    <a:gd name="T31" fmla="*/ 0 h 7"/>
                    <a:gd name="T32" fmla="*/ 9 w 16"/>
                    <a:gd name="T3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7">
                      <a:moveTo>
                        <a:pt x="9" y="0"/>
                      </a:move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6" y="5"/>
                      </a:lnTo>
                      <a:lnTo>
                        <a:pt x="15" y="7"/>
                      </a:lnTo>
                      <a:lnTo>
                        <a:pt x="11" y="5"/>
                      </a:lnTo>
                      <a:lnTo>
                        <a:pt x="9" y="4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3" name="Freeform 97"/>
                <p:cNvSpPr>
                  <a:spLocks/>
                </p:cNvSpPr>
                <p:nvPr/>
              </p:nvSpPr>
              <p:spPr bwMode="auto">
                <a:xfrm>
                  <a:off x="1768" y="3622"/>
                  <a:ext cx="16" cy="22"/>
                </a:xfrm>
                <a:custGeom>
                  <a:avLst/>
                  <a:gdLst>
                    <a:gd name="T0" fmla="*/ 13 w 16"/>
                    <a:gd name="T1" fmla="*/ 11 h 22"/>
                    <a:gd name="T2" fmla="*/ 13 w 16"/>
                    <a:gd name="T3" fmla="*/ 12 h 22"/>
                    <a:gd name="T4" fmla="*/ 12 w 16"/>
                    <a:gd name="T5" fmla="*/ 14 h 22"/>
                    <a:gd name="T6" fmla="*/ 13 w 16"/>
                    <a:gd name="T7" fmla="*/ 16 h 22"/>
                    <a:gd name="T8" fmla="*/ 16 w 16"/>
                    <a:gd name="T9" fmla="*/ 19 h 22"/>
                    <a:gd name="T10" fmla="*/ 14 w 16"/>
                    <a:gd name="T11" fmla="*/ 20 h 22"/>
                    <a:gd name="T12" fmla="*/ 14 w 16"/>
                    <a:gd name="T13" fmla="*/ 22 h 22"/>
                    <a:gd name="T14" fmla="*/ 12 w 16"/>
                    <a:gd name="T15" fmla="*/ 22 h 22"/>
                    <a:gd name="T16" fmla="*/ 9 w 16"/>
                    <a:gd name="T17" fmla="*/ 16 h 22"/>
                    <a:gd name="T18" fmla="*/ 8 w 16"/>
                    <a:gd name="T19" fmla="*/ 14 h 22"/>
                    <a:gd name="T20" fmla="*/ 8 w 16"/>
                    <a:gd name="T21" fmla="*/ 11 h 22"/>
                    <a:gd name="T22" fmla="*/ 4 w 16"/>
                    <a:gd name="T23" fmla="*/ 8 h 22"/>
                    <a:gd name="T24" fmla="*/ 4 w 16"/>
                    <a:gd name="T25" fmla="*/ 6 h 22"/>
                    <a:gd name="T26" fmla="*/ 1 w 16"/>
                    <a:gd name="T27" fmla="*/ 2 h 22"/>
                    <a:gd name="T28" fmla="*/ 0 w 16"/>
                    <a:gd name="T29" fmla="*/ 0 h 22"/>
                    <a:gd name="T30" fmla="*/ 5 w 16"/>
                    <a:gd name="T31" fmla="*/ 2 h 22"/>
                    <a:gd name="T32" fmla="*/ 10 w 16"/>
                    <a:gd name="T33" fmla="*/ 3 h 22"/>
                    <a:gd name="T34" fmla="*/ 10 w 16"/>
                    <a:gd name="T35" fmla="*/ 4 h 22"/>
                    <a:gd name="T36" fmla="*/ 12 w 16"/>
                    <a:gd name="T37" fmla="*/ 7 h 22"/>
                    <a:gd name="T38" fmla="*/ 12 w 16"/>
                    <a:gd name="T39" fmla="*/ 10 h 22"/>
                    <a:gd name="T40" fmla="*/ 14 w 16"/>
                    <a:gd name="T41" fmla="*/ 6 h 22"/>
                    <a:gd name="T42" fmla="*/ 14 w 16"/>
                    <a:gd name="T43" fmla="*/ 6 h 22"/>
                    <a:gd name="T44" fmla="*/ 13 w 16"/>
                    <a:gd name="T45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" h="22">
                      <a:moveTo>
                        <a:pt x="13" y="11"/>
                      </a:moveTo>
                      <a:lnTo>
                        <a:pt x="13" y="12"/>
                      </a:lnTo>
                      <a:lnTo>
                        <a:pt x="12" y="14"/>
                      </a:lnTo>
                      <a:lnTo>
                        <a:pt x="13" y="16"/>
                      </a:lnTo>
                      <a:lnTo>
                        <a:pt x="16" y="19"/>
                      </a:lnTo>
                      <a:lnTo>
                        <a:pt x="14" y="20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9" y="16"/>
                      </a:lnTo>
                      <a:lnTo>
                        <a:pt x="8" y="14"/>
                      </a:lnTo>
                      <a:lnTo>
                        <a:pt x="8" y="11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2" y="7"/>
                      </a:lnTo>
                      <a:lnTo>
                        <a:pt x="12" y="10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3" y="1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4" name="Freeform 98"/>
                <p:cNvSpPr>
                  <a:spLocks/>
                </p:cNvSpPr>
                <p:nvPr/>
              </p:nvSpPr>
              <p:spPr bwMode="auto">
                <a:xfrm>
                  <a:off x="1832" y="3715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3 w 11"/>
                    <a:gd name="T3" fmla="*/ 0 h 11"/>
                    <a:gd name="T4" fmla="*/ 4 w 11"/>
                    <a:gd name="T5" fmla="*/ 0 h 11"/>
                    <a:gd name="T6" fmla="*/ 4 w 11"/>
                    <a:gd name="T7" fmla="*/ 0 h 11"/>
                    <a:gd name="T8" fmla="*/ 7 w 11"/>
                    <a:gd name="T9" fmla="*/ 2 h 11"/>
                    <a:gd name="T10" fmla="*/ 10 w 11"/>
                    <a:gd name="T11" fmla="*/ 4 h 11"/>
                    <a:gd name="T12" fmla="*/ 11 w 11"/>
                    <a:gd name="T13" fmla="*/ 4 h 11"/>
                    <a:gd name="T14" fmla="*/ 11 w 11"/>
                    <a:gd name="T15" fmla="*/ 6 h 11"/>
                    <a:gd name="T16" fmla="*/ 11 w 11"/>
                    <a:gd name="T17" fmla="*/ 7 h 11"/>
                    <a:gd name="T18" fmla="*/ 8 w 11"/>
                    <a:gd name="T19" fmla="*/ 8 h 11"/>
                    <a:gd name="T20" fmla="*/ 6 w 11"/>
                    <a:gd name="T21" fmla="*/ 11 h 11"/>
                    <a:gd name="T22" fmla="*/ 4 w 11"/>
                    <a:gd name="T23" fmla="*/ 11 h 11"/>
                    <a:gd name="T24" fmla="*/ 3 w 11"/>
                    <a:gd name="T25" fmla="*/ 11 h 11"/>
                    <a:gd name="T26" fmla="*/ 3 w 11"/>
                    <a:gd name="T27" fmla="*/ 8 h 11"/>
                    <a:gd name="T28" fmla="*/ 3 w 11"/>
                    <a:gd name="T29" fmla="*/ 7 h 11"/>
                    <a:gd name="T30" fmla="*/ 2 w 11"/>
                    <a:gd name="T31" fmla="*/ 6 h 11"/>
                    <a:gd name="T32" fmla="*/ 2 w 11"/>
                    <a:gd name="T33" fmla="*/ 3 h 11"/>
                    <a:gd name="T34" fmla="*/ 0 w 11"/>
                    <a:gd name="T35" fmla="*/ 0 h 11"/>
                    <a:gd name="T36" fmla="*/ 0 w 11"/>
                    <a:gd name="T3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2" y="6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5" name="Freeform 99"/>
                <p:cNvSpPr>
                  <a:spLocks/>
                </p:cNvSpPr>
                <p:nvPr/>
              </p:nvSpPr>
              <p:spPr bwMode="auto">
                <a:xfrm>
                  <a:off x="2093" y="3980"/>
                  <a:ext cx="28" cy="7"/>
                </a:xfrm>
                <a:custGeom>
                  <a:avLst/>
                  <a:gdLst>
                    <a:gd name="T0" fmla="*/ 0 w 28"/>
                    <a:gd name="T1" fmla="*/ 4 h 7"/>
                    <a:gd name="T2" fmla="*/ 1 w 28"/>
                    <a:gd name="T3" fmla="*/ 4 h 7"/>
                    <a:gd name="T4" fmla="*/ 4 w 28"/>
                    <a:gd name="T5" fmla="*/ 4 h 7"/>
                    <a:gd name="T6" fmla="*/ 8 w 28"/>
                    <a:gd name="T7" fmla="*/ 4 h 7"/>
                    <a:gd name="T8" fmla="*/ 12 w 28"/>
                    <a:gd name="T9" fmla="*/ 3 h 7"/>
                    <a:gd name="T10" fmla="*/ 15 w 28"/>
                    <a:gd name="T11" fmla="*/ 1 h 7"/>
                    <a:gd name="T12" fmla="*/ 16 w 28"/>
                    <a:gd name="T13" fmla="*/ 1 h 7"/>
                    <a:gd name="T14" fmla="*/ 19 w 28"/>
                    <a:gd name="T15" fmla="*/ 1 h 7"/>
                    <a:gd name="T16" fmla="*/ 20 w 28"/>
                    <a:gd name="T17" fmla="*/ 0 h 7"/>
                    <a:gd name="T18" fmla="*/ 24 w 28"/>
                    <a:gd name="T19" fmla="*/ 0 h 7"/>
                    <a:gd name="T20" fmla="*/ 25 w 28"/>
                    <a:gd name="T21" fmla="*/ 3 h 7"/>
                    <a:gd name="T22" fmla="*/ 28 w 28"/>
                    <a:gd name="T23" fmla="*/ 4 h 7"/>
                    <a:gd name="T24" fmla="*/ 27 w 28"/>
                    <a:gd name="T25" fmla="*/ 5 h 7"/>
                    <a:gd name="T26" fmla="*/ 23 w 28"/>
                    <a:gd name="T27" fmla="*/ 5 h 7"/>
                    <a:gd name="T28" fmla="*/ 19 w 28"/>
                    <a:gd name="T29" fmla="*/ 7 h 7"/>
                    <a:gd name="T30" fmla="*/ 11 w 28"/>
                    <a:gd name="T31" fmla="*/ 7 h 7"/>
                    <a:gd name="T32" fmla="*/ 4 w 28"/>
                    <a:gd name="T33" fmla="*/ 7 h 7"/>
                    <a:gd name="T34" fmla="*/ 1 w 28"/>
                    <a:gd name="T35" fmla="*/ 5 h 7"/>
                    <a:gd name="T36" fmla="*/ 0 w 28"/>
                    <a:gd name="T3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3" y="5"/>
                      </a:lnTo>
                      <a:lnTo>
                        <a:pt x="19" y="7"/>
                      </a:lnTo>
                      <a:lnTo>
                        <a:pt x="11" y="7"/>
                      </a:lnTo>
                      <a:lnTo>
                        <a:pt x="4" y="7"/>
                      </a:lnTo>
                      <a:lnTo>
                        <a:pt x="1" y="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6" name="Freeform 100"/>
                <p:cNvSpPr>
                  <a:spLocks/>
                </p:cNvSpPr>
                <p:nvPr/>
              </p:nvSpPr>
              <p:spPr bwMode="auto">
                <a:xfrm>
                  <a:off x="2170" y="3996"/>
                  <a:ext cx="36" cy="6"/>
                </a:xfrm>
                <a:custGeom>
                  <a:avLst/>
                  <a:gdLst>
                    <a:gd name="T0" fmla="*/ 0 w 36"/>
                    <a:gd name="T1" fmla="*/ 0 h 6"/>
                    <a:gd name="T2" fmla="*/ 1 w 36"/>
                    <a:gd name="T3" fmla="*/ 0 h 6"/>
                    <a:gd name="T4" fmla="*/ 2 w 36"/>
                    <a:gd name="T5" fmla="*/ 0 h 6"/>
                    <a:gd name="T6" fmla="*/ 5 w 36"/>
                    <a:gd name="T7" fmla="*/ 2 h 6"/>
                    <a:gd name="T8" fmla="*/ 7 w 36"/>
                    <a:gd name="T9" fmla="*/ 2 h 6"/>
                    <a:gd name="T10" fmla="*/ 9 w 36"/>
                    <a:gd name="T11" fmla="*/ 2 h 6"/>
                    <a:gd name="T12" fmla="*/ 11 w 36"/>
                    <a:gd name="T13" fmla="*/ 2 h 6"/>
                    <a:gd name="T14" fmla="*/ 13 w 36"/>
                    <a:gd name="T15" fmla="*/ 2 h 6"/>
                    <a:gd name="T16" fmla="*/ 17 w 36"/>
                    <a:gd name="T17" fmla="*/ 2 h 6"/>
                    <a:gd name="T18" fmla="*/ 21 w 36"/>
                    <a:gd name="T19" fmla="*/ 3 h 6"/>
                    <a:gd name="T20" fmla="*/ 24 w 36"/>
                    <a:gd name="T21" fmla="*/ 3 h 6"/>
                    <a:gd name="T22" fmla="*/ 27 w 36"/>
                    <a:gd name="T23" fmla="*/ 2 h 6"/>
                    <a:gd name="T24" fmla="*/ 28 w 36"/>
                    <a:gd name="T25" fmla="*/ 3 h 6"/>
                    <a:gd name="T26" fmla="*/ 32 w 36"/>
                    <a:gd name="T27" fmla="*/ 3 h 6"/>
                    <a:gd name="T28" fmla="*/ 35 w 36"/>
                    <a:gd name="T29" fmla="*/ 3 h 6"/>
                    <a:gd name="T30" fmla="*/ 36 w 36"/>
                    <a:gd name="T31" fmla="*/ 4 h 6"/>
                    <a:gd name="T32" fmla="*/ 35 w 36"/>
                    <a:gd name="T33" fmla="*/ 4 h 6"/>
                    <a:gd name="T34" fmla="*/ 32 w 36"/>
                    <a:gd name="T35" fmla="*/ 6 h 6"/>
                    <a:gd name="T36" fmla="*/ 31 w 36"/>
                    <a:gd name="T37" fmla="*/ 6 h 6"/>
                    <a:gd name="T38" fmla="*/ 27 w 36"/>
                    <a:gd name="T39" fmla="*/ 6 h 6"/>
                    <a:gd name="T40" fmla="*/ 23 w 36"/>
                    <a:gd name="T41" fmla="*/ 6 h 6"/>
                    <a:gd name="T42" fmla="*/ 17 w 36"/>
                    <a:gd name="T43" fmla="*/ 6 h 6"/>
                    <a:gd name="T44" fmla="*/ 13 w 36"/>
                    <a:gd name="T45" fmla="*/ 6 h 6"/>
                    <a:gd name="T46" fmla="*/ 9 w 36"/>
                    <a:gd name="T47" fmla="*/ 4 h 6"/>
                    <a:gd name="T48" fmla="*/ 5 w 36"/>
                    <a:gd name="T49" fmla="*/ 4 h 6"/>
                    <a:gd name="T50" fmla="*/ 1 w 36"/>
                    <a:gd name="T51" fmla="*/ 3 h 6"/>
                    <a:gd name="T52" fmla="*/ 0 w 36"/>
                    <a:gd name="T53" fmla="*/ 2 h 6"/>
                    <a:gd name="T54" fmla="*/ 0 w 36"/>
                    <a:gd name="T5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4" y="3"/>
                      </a:lnTo>
                      <a:lnTo>
                        <a:pt x="27" y="2"/>
                      </a:lnTo>
                      <a:lnTo>
                        <a:pt x="28" y="3"/>
                      </a:lnTo>
                      <a:lnTo>
                        <a:pt x="32" y="3"/>
                      </a:lnTo>
                      <a:lnTo>
                        <a:pt x="35" y="3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27" y="6"/>
                      </a:lnTo>
                      <a:lnTo>
                        <a:pt x="23" y="6"/>
                      </a:lnTo>
                      <a:lnTo>
                        <a:pt x="17" y="6"/>
                      </a:lnTo>
                      <a:lnTo>
                        <a:pt x="13" y="6"/>
                      </a:lnTo>
                      <a:lnTo>
                        <a:pt x="9" y="4"/>
                      </a:lnTo>
                      <a:lnTo>
                        <a:pt x="5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7" name="Freeform 101"/>
                <p:cNvSpPr>
                  <a:spLocks/>
                </p:cNvSpPr>
                <p:nvPr/>
              </p:nvSpPr>
              <p:spPr bwMode="auto">
                <a:xfrm>
                  <a:off x="4157" y="1501"/>
                  <a:ext cx="75" cy="91"/>
                </a:xfrm>
                <a:custGeom>
                  <a:avLst/>
                  <a:gdLst>
                    <a:gd name="T0" fmla="*/ 4 w 75"/>
                    <a:gd name="T1" fmla="*/ 6 h 91"/>
                    <a:gd name="T2" fmla="*/ 0 w 75"/>
                    <a:gd name="T3" fmla="*/ 2 h 91"/>
                    <a:gd name="T4" fmla="*/ 6 w 75"/>
                    <a:gd name="T5" fmla="*/ 1 h 91"/>
                    <a:gd name="T6" fmla="*/ 10 w 75"/>
                    <a:gd name="T7" fmla="*/ 2 h 91"/>
                    <a:gd name="T8" fmla="*/ 12 w 75"/>
                    <a:gd name="T9" fmla="*/ 1 h 91"/>
                    <a:gd name="T10" fmla="*/ 16 w 75"/>
                    <a:gd name="T11" fmla="*/ 5 h 91"/>
                    <a:gd name="T12" fmla="*/ 23 w 75"/>
                    <a:gd name="T13" fmla="*/ 5 h 91"/>
                    <a:gd name="T14" fmla="*/ 23 w 75"/>
                    <a:gd name="T15" fmla="*/ 8 h 91"/>
                    <a:gd name="T16" fmla="*/ 29 w 75"/>
                    <a:gd name="T17" fmla="*/ 6 h 91"/>
                    <a:gd name="T18" fmla="*/ 35 w 75"/>
                    <a:gd name="T19" fmla="*/ 10 h 91"/>
                    <a:gd name="T20" fmla="*/ 41 w 75"/>
                    <a:gd name="T21" fmla="*/ 12 h 91"/>
                    <a:gd name="T22" fmla="*/ 43 w 75"/>
                    <a:gd name="T23" fmla="*/ 17 h 91"/>
                    <a:gd name="T24" fmla="*/ 47 w 75"/>
                    <a:gd name="T25" fmla="*/ 19 h 91"/>
                    <a:gd name="T26" fmla="*/ 51 w 75"/>
                    <a:gd name="T27" fmla="*/ 19 h 91"/>
                    <a:gd name="T28" fmla="*/ 56 w 75"/>
                    <a:gd name="T29" fmla="*/ 21 h 91"/>
                    <a:gd name="T30" fmla="*/ 59 w 75"/>
                    <a:gd name="T31" fmla="*/ 27 h 91"/>
                    <a:gd name="T32" fmla="*/ 55 w 75"/>
                    <a:gd name="T33" fmla="*/ 31 h 91"/>
                    <a:gd name="T34" fmla="*/ 55 w 75"/>
                    <a:gd name="T35" fmla="*/ 33 h 91"/>
                    <a:gd name="T36" fmla="*/ 48 w 75"/>
                    <a:gd name="T37" fmla="*/ 35 h 91"/>
                    <a:gd name="T38" fmla="*/ 55 w 75"/>
                    <a:gd name="T39" fmla="*/ 36 h 91"/>
                    <a:gd name="T40" fmla="*/ 56 w 75"/>
                    <a:gd name="T41" fmla="*/ 36 h 91"/>
                    <a:gd name="T42" fmla="*/ 59 w 75"/>
                    <a:gd name="T43" fmla="*/ 36 h 91"/>
                    <a:gd name="T44" fmla="*/ 64 w 75"/>
                    <a:gd name="T45" fmla="*/ 40 h 91"/>
                    <a:gd name="T46" fmla="*/ 63 w 75"/>
                    <a:gd name="T47" fmla="*/ 44 h 91"/>
                    <a:gd name="T48" fmla="*/ 62 w 75"/>
                    <a:gd name="T49" fmla="*/ 48 h 91"/>
                    <a:gd name="T50" fmla="*/ 63 w 75"/>
                    <a:gd name="T51" fmla="*/ 52 h 91"/>
                    <a:gd name="T52" fmla="*/ 68 w 75"/>
                    <a:gd name="T53" fmla="*/ 55 h 91"/>
                    <a:gd name="T54" fmla="*/ 67 w 75"/>
                    <a:gd name="T55" fmla="*/ 58 h 91"/>
                    <a:gd name="T56" fmla="*/ 67 w 75"/>
                    <a:gd name="T57" fmla="*/ 63 h 91"/>
                    <a:gd name="T58" fmla="*/ 71 w 75"/>
                    <a:gd name="T59" fmla="*/ 64 h 91"/>
                    <a:gd name="T60" fmla="*/ 72 w 75"/>
                    <a:gd name="T61" fmla="*/ 71 h 91"/>
                    <a:gd name="T62" fmla="*/ 68 w 75"/>
                    <a:gd name="T63" fmla="*/ 78 h 91"/>
                    <a:gd name="T64" fmla="*/ 75 w 75"/>
                    <a:gd name="T65" fmla="*/ 82 h 91"/>
                    <a:gd name="T66" fmla="*/ 74 w 75"/>
                    <a:gd name="T67" fmla="*/ 89 h 91"/>
                    <a:gd name="T68" fmla="*/ 66 w 75"/>
                    <a:gd name="T69" fmla="*/ 89 h 91"/>
                    <a:gd name="T70" fmla="*/ 60 w 75"/>
                    <a:gd name="T71" fmla="*/ 83 h 91"/>
                    <a:gd name="T72" fmla="*/ 60 w 75"/>
                    <a:gd name="T73" fmla="*/ 78 h 91"/>
                    <a:gd name="T74" fmla="*/ 56 w 75"/>
                    <a:gd name="T75" fmla="*/ 73 h 91"/>
                    <a:gd name="T76" fmla="*/ 52 w 75"/>
                    <a:gd name="T77" fmla="*/ 64 h 91"/>
                    <a:gd name="T78" fmla="*/ 56 w 75"/>
                    <a:gd name="T79" fmla="*/ 59 h 91"/>
                    <a:gd name="T80" fmla="*/ 48 w 75"/>
                    <a:gd name="T81" fmla="*/ 56 h 91"/>
                    <a:gd name="T82" fmla="*/ 48 w 75"/>
                    <a:gd name="T83" fmla="*/ 50 h 91"/>
                    <a:gd name="T84" fmla="*/ 52 w 75"/>
                    <a:gd name="T85" fmla="*/ 47 h 91"/>
                    <a:gd name="T86" fmla="*/ 52 w 75"/>
                    <a:gd name="T87" fmla="*/ 44 h 91"/>
                    <a:gd name="T88" fmla="*/ 60 w 75"/>
                    <a:gd name="T89" fmla="*/ 42 h 91"/>
                    <a:gd name="T90" fmla="*/ 54 w 75"/>
                    <a:gd name="T91" fmla="*/ 43 h 91"/>
                    <a:gd name="T92" fmla="*/ 47 w 75"/>
                    <a:gd name="T93" fmla="*/ 44 h 91"/>
                    <a:gd name="T94" fmla="*/ 44 w 75"/>
                    <a:gd name="T95" fmla="*/ 39 h 91"/>
                    <a:gd name="T96" fmla="*/ 43 w 75"/>
                    <a:gd name="T97" fmla="*/ 36 h 91"/>
                    <a:gd name="T98" fmla="*/ 45 w 75"/>
                    <a:gd name="T99" fmla="*/ 33 h 91"/>
                    <a:gd name="T100" fmla="*/ 44 w 75"/>
                    <a:gd name="T101" fmla="*/ 29 h 91"/>
                    <a:gd name="T102" fmla="*/ 43 w 75"/>
                    <a:gd name="T103" fmla="*/ 25 h 91"/>
                    <a:gd name="T104" fmla="*/ 36 w 75"/>
                    <a:gd name="T105" fmla="*/ 24 h 91"/>
                    <a:gd name="T106" fmla="*/ 31 w 75"/>
                    <a:gd name="T107" fmla="*/ 21 h 91"/>
                    <a:gd name="T108" fmla="*/ 25 w 75"/>
                    <a:gd name="T109" fmla="*/ 19 h 91"/>
                    <a:gd name="T110" fmla="*/ 23 w 75"/>
                    <a:gd name="T111" fmla="*/ 15 h 91"/>
                    <a:gd name="T112" fmla="*/ 17 w 75"/>
                    <a:gd name="T113" fmla="*/ 12 h 91"/>
                    <a:gd name="T114" fmla="*/ 10 w 75"/>
                    <a:gd name="T115" fmla="*/ 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5" h="91">
                      <a:moveTo>
                        <a:pt x="8" y="9"/>
                      </a:move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5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9" y="12"/>
                      </a:lnTo>
                      <a:lnTo>
                        <a:pt x="40" y="12"/>
                      </a:lnTo>
                      <a:lnTo>
                        <a:pt x="41" y="12"/>
                      </a:lnTo>
                      <a:lnTo>
                        <a:pt x="41" y="13"/>
                      </a:lnTo>
                      <a:lnTo>
                        <a:pt x="43" y="13"/>
                      </a:lnTo>
                      <a:lnTo>
                        <a:pt x="43" y="15"/>
                      </a:lnTo>
                      <a:lnTo>
                        <a:pt x="43" y="16"/>
                      </a:lnTo>
                      <a:lnTo>
                        <a:pt x="41" y="17"/>
                      </a:lnTo>
                      <a:lnTo>
                        <a:pt x="43" y="17"/>
                      </a:lnTo>
                      <a:lnTo>
                        <a:pt x="43" y="16"/>
                      </a:lnTo>
                      <a:lnTo>
                        <a:pt x="44" y="16"/>
                      </a:lnTo>
                      <a:lnTo>
                        <a:pt x="45" y="16"/>
                      </a:lnTo>
                      <a:lnTo>
                        <a:pt x="45" y="17"/>
                      </a:lnTo>
                      <a:lnTo>
                        <a:pt x="47" y="17"/>
                      </a:lnTo>
                      <a:lnTo>
                        <a:pt x="47" y="19"/>
                      </a:lnTo>
                      <a:lnTo>
                        <a:pt x="45" y="17"/>
                      </a:lnTo>
                      <a:lnTo>
                        <a:pt x="45" y="19"/>
                      </a:lnTo>
                      <a:lnTo>
                        <a:pt x="47" y="19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1" y="19"/>
                      </a:lnTo>
                      <a:lnTo>
                        <a:pt x="51" y="20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4" y="21"/>
                      </a:lnTo>
                      <a:lnTo>
                        <a:pt x="55" y="21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9" y="24"/>
                      </a:lnTo>
                      <a:lnTo>
                        <a:pt x="59" y="25"/>
                      </a:lnTo>
                      <a:lnTo>
                        <a:pt x="59" y="27"/>
                      </a:lnTo>
                      <a:lnTo>
                        <a:pt x="59" y="28"/>
                      </a:lnTo>
                      <a:lnTo>
                        <a:pt x="58" y="28"/>
                      </a:lnTo>
                      <a:lnTo>
                        <a:pt x="58" y="29"/>
                      </a:lnTo>
                      <a:lnTo>
                        <a:pt x="56" y="29"/>
                      </a:lnTo>
                      <a:lnTo>
                        <a:pt x="56" y="31"/>
                      </a:lnTo>
                      <a:lnTo>
                        <a:pt x="55" y="31"/>
                      </a:lnTo>
                      <a:lnTo>
                        <a:pt x="55" y="32"/>
                      </a:lnTo>
                      <a:lnTo>
                        <a:pt x="55" y="31"/>
                      </a:lnTo>
                      <a:lnTo>
                        <a:pt x="56" y="31"/>
                      </a:lnTo>
                      <a:lnTo>
                        <a:pt x="56" y="32"/>
                      </a:lnTo>
                      <a:lnTo>
                        <a:pt x="55" y="32"/>
                      </a:lnTo>
                      <a:lnTo>
                        <a:pt x="55" y="33"/>
                      </a:lnTo>
                      <a:lnTo>
                        <a:pt x="54" y="33"/>
                      </a:lnTo>
                      <a:lnTo>
                        <a:pt x="52" y="33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5"/>
                      </a:lnTo>
                      <a:lnTo>
                        <a:pt x="48" y="35"/>
                      </a:lnTo>
                      <a:lnTo>
                        <a:pt x="50" y="35"/>
                      </a:lnTo>
                      <a:lnTo>
                        <a:pt x="51" y="35"/>
                      </a:lnTo>
                      <a:lnTo>
                        <a:pt x="52" y="35"/>
                      </a:lnTo>
                      <a:lnTo>
                        <a:pt x="52" y="36"/>
                      </a:lnTo>
                      <a:lnTo>
                        <a:pt x="54" y="36"/>
                      </a:lnTo>
                      <a:lnTo>
                        <a:pt x="55" y="36"/>
                      </a:lnTo>
                      <a:lnTo>
                        <a:pt x="56" y="37"/>
                      </a:lnTo>
                      <a:lnTo>
                        <a:pt x="58" y="37"/>
                      </a:lnTo>
                      <a:lnTo>
                        <a:pt x="59" y="37"/>
                      </a:lnTo>
                      <a:lnTo>
                        <a:pt x="58" y="37"/>
                      </a:lnTo>
                      <a:lnTo>
                        <a:pt x="58" y="36"/>
                      </a:lnTo>
                      <a:lnTo>
                        <a:pt x="56" y="36"/>
                      </a:lnTo>
                      <a:lnTo>
                        <a:pt x="56" y="35"/>
                      </a:lnTo>
                      <a:lnTo>
                        <a:pt x="56" y="36"/>
                      </a:lnTo>
                      <a:lnTo>
                        <a:pt x="58" y="36"/>
                      </a:lnTo>
                      <a:lnTo>
                        <a:pt x="58" y="35"/>
                      </a:lnTo>
                      <a:lnTo>
                        <a:pt x="58" y="36"/>
                      </a:lnTo>
                      <a:lnTo>
                        <a:pt x="59" y="36"/>
                      </a:lnTo>
                      <a:lnTo>
                        <a:pt x="59" y="37"/>
                      </a:lnTo>
                      <a:lnTo>
                        <a:pt x="60" y="37"/>
                      </a:lnTo>
                      <a:lnTo>
                        <a:pt x="62" y="37"/>
                      </a:lnTo>
                      <a:lnTo>
                        <a:pt x="62" y="39"/>
                      </a:lnTo>
                      <a:lnTo>
                        <a:pt x="63" y="39"/>
                      </a:lnTo>
                      <a:lnTo>
                        <a:pt x="64" y="40"/>
                      </a:lnTo>
                      <a:lnTo>
                        <a:pt x="64" y="42"/>
                      </a:lnTo>
                      <a:lnTo>
                        <a:pt x="63" y="42"/>
                      </a:lnTo>
                      <a:lnTo>
                        <a:pt x="63" y="43"/>
                      </a:lnTo>
                      <a:lnTo>
                        <a:pt x="64" y="43"/>
                      </a:lnTo>
                      <a:lnTo>
                        <a:pt x="64" y="44"/>
                      </a:lnTo>
                      <a:lnTo>
                        <a:pt x="63" y="44"/>
                      </a:lnTo>
                      <a:lnTo>
                        <a:pt x="64" y="44"/>
                      </a:lnTo>
                      <a:lnTo>
                        <a:pt x="64" y="46"/>
                      </a:lnTo>
                      <a:lnTo>
                        <a:pt x="63" y="46"/>
                      </a:lnTo>
                      <a:lnTo>
                        <a:pt x="63" y="47"/>
                      </a:lnTo>
                      <a:lnTo>
                        <a:pt x="63" y="48"/>
                      </a:lnTo>
                      <a:lnTo>
                        <a:pt x="62" y="48"/>
                      </a:lnTo>
                      <a:lnTo>
                        <a:pt x="62" y="50"/>
                      </a:lnTo>
                      <a:lnTo>
                        <a:pt x="63" y="50"/>
                      </a:lnTo>
                      <a:lnTo>
                        <a:pt x="62" y="50"/>
                      </a:lnTo>
                      <a:lnTo>
                        <a:pt x="62" y="51"/>
                      </a:lnTo>
                      <a:lnTo>
                        <a:pt x="63" y="51"/>
                      </a:lnTo>
                      <a:lnTo>
                        <a:pt x="63" y="52"/>
                      </a:lnTo>
                      <a:lnTo>
                        <a:pt x="64" y="52"/>
                      </a:lnTo>
                      <a:lnTo>
                        <a:pt x="66" y="52"/>
                      </a:lnTo>
                      <a:lnTo>
                        <a:pt x="67" y="52"/>
                      </a:lnTo>
                      <a:lnTo>
                        <a:pt x="67" y="54"/>
                      </a:lnTo>
                      <a:lnTo>
                        <a:pt x="68" y="54"/>
                      </a:lnTo>
                      <a:lnTo>
                        <a:pt x="68" y="55"/>
                      </a:lnTo>
                      <a:lnTo>
                        <a:pt x="67" y="55"/>
                      </a:lnTo>
                      <a:lnTo>
                        <a:pt x="68" y="55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68" y="58"/>
                      </a:lnTo>
                      <a:lnTo>
                        <a:pt x="67" y="58"/>
                      </a:lnTo>
                      <a:lnTo>
                        <a:pt x="66" y="58"/>
                      </a:lnTo>
                      <a:lnTo>
                        <a:pt x="66" y="59"/>
                      </a:lnTo>
                      <a:lnTo>
                        <a:pt x="67" y="59"/>
                      </a:lnTo>
                      <a:lnTo>
                        <a:pt x="68" y="60"/>
                      </a:lnTo>
                      <a:lnTo>
                        <a:pt x="68" y="62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6" y="64"/>
                      </a:lnTo>
                      <a:lnTo>
                        <a:pt x="67" y="64"/>
                      </a:lnTo>
                      <a:lnTo>
                        <a:pt x="68" y="64"/>
                      </a:lnTo>
                      <a:lnTo>
                        <a:pt x="70" y="64"/>
                      </a:lnTo>
                      <a:lnTo>
                        <a:pt x="71" y="64"/>
                      </a:lnTo>
                      <a:lnTo>
                        <a:pt x="72" y="64"/>
                      </a:lnTo>
                      <a:lnTo>
                        <a:pt x="74" y="66"/>
                      </a:lnTo>
                      <a:lnTo>
                        <a:pt x="74" y="67"/>
                      </a:lnTo>
                      <a:lnTo>
                        <a:pt x="74" y="69"/>
                      </a:lnTo>
                      <a:lnTo>
                        <a:pt x="72" y="70"/>
                      </a:lnTo>
                      <a:lnTo>
                        <a:pt x="72" y="71"/>
                      </a:lnTo>
                      <a:lnTo>
                        <a:pt x="72" y="73"/>
                      </a:lnTo>
                      <a:lnTo>
                        <a:pt x="71" y="74"/>
                      </a:lnTo>
                      <a:lnTo>
                        <a:pt x="71" y="75"/>
                      </a:lnTo>
                      <a:lnTo>
                        <a:pt x="70" y="75"/>
                      </a:lnTo>
                      <a:lnTo>
                        <a:pt x="70" y="77"/>
                      </a:lnTo>
                      <a:lnTo>
                        <a:pt x="68" y="78"/>
                      </a:lnTo>
                      <a:lnTo>
                        <a:pt x="68" y="79"/>
                      </a:lnTo>
                      <a:lnTo>
                        <a:pt x="70" y="79"/>
                      </a:lnTo>
                      <a:lnTo>
                        <a:pt x="71" y="79"/>
                      </a:lnTo>
                      <a:lnTo>
                        <a:pt x="74" y="81"/>
                      </a:lnTo>
                      <a:lnTo>
                        <a:pt x="75" y="81"/>
                      </a:lnTo>
                      <a:lnTo>
                        <a:pt x="75" y="82"/>
                      </a:lnTo>
                      <a:lnTo>
                        <a:pt x="75" y="83"/>
                      </a:lnTo>
                      <a:lnTo>
                        <a:pt x="75" y="85"/>
                      </a:lnTo>
                      <a:lnTo>
                        <a:pt x="75" y="86"/>
                      </a:lnTo>
                      <a:lnTo>
                        <a:pt x="75" y="87"/>
                      </a:lnTo>
                      <a:lnTo>
                        <a:pt x="75" y="89"/>
                      </a:lnTo>
                      <a:lnTo>
                        <a:pt x="74" y="89"/>
                      </a:lnTo>
                      <a:lnTo>
                        <a:pt x="71" y="90"/>
                      </a:lnTo>
                      <a:lnTo>
                        <a:pt x="70" y="90"/>
                      </a:lnTo>
                      <a:lnTo>
                        <a:pt x="70" y="91"/>
                      </a:lnTo>
                      <a:lnTo>
                        <a:pt x="68" y="90"/>
                      </a:lnTo>
                      <a:lnTo>
                        <a:pt x="67" y="90"/>
                      </a:lnTo>
                      <a:lnTo>
                        <a:pt x="66" y="89"/>
                      </a:lnTo>
                      <a:lnTo>
                        <a:pt x="66" y="87"/>
                      </a:lnTo>
                      <a:lnTo>
                        <a:pt x="64" y="87"/>
                      </a:lnTo>
                      <a:lnTo>
                        <a:pt x="64" y="86"/>
                      </a:lnTo>
                      <a:lnTo>
                        <a:pt x="62" y="86"/>
                      </a:lnTo>
                      <a:lnTo>
                        <a:pt x="60" y="85"/>
                      </a:lnTo>
                      <a:lnTo>
                        <a:pt x="60" y="83"/>
                      </a:lnTo>
                      <a:lnTo>
                        <a:pt x="60" y="82"/>
                      </a:lnTo>
                      <a:lnTo>
                        <a:pt x="60" y="81"/>
                      </a:lnTo>
                      <a:lnTo>
                        <a:pt x="62" y="81"/>
                      </a:lnTo>
                      <a:lnTo>
                        <a:pt x="62" y="79"/>
                      </a:lnTo>
                      <a:lnTo>
                        <a:pt x="60" y="79"/>
                      </a:lnTo>
                      <a:lnTo>
                        <a:pt x="60" y="78"/>
                      </a:lnTo>
                      <a:lnTo>
                        <a:pt x="59" y="78"/>
                      </a:lnTo>
                      <a:lnTo>
                        <a:pt x="59" y="77"/>
                      </a:lnTo>
                      <a:lnTo>
                        <a:pt x="58" y="75"/>
                      </a:lnTo>
                      <a:lnTo>
                        <a:pt x="58" y="74"/>
                      </a:lnTo>
                      <a:lnTo>
                        <a:pt x="56" y="74"/>
                      </a:lnTo>
                      <a:lnTo>
                        <a:pt x="56" y="73"/>
                      </a:lnTo>
                      <a:lnTo>
                        <a:pt x="56" y="71"/>
                      </a:lnTo>
                      <a:lnTo>
                        <a:pt x="55" y="70"/>
                      </a:lnTo>
                      <a:lnTo>
                        <a:pt x="55" y="69"/>
                      </a:lnTo>
                      <a:lnTo>
                        <a:pt x="54" y="67"/>
                      </a:lnTo>
                      <a:lnTo>
                        <a:pt x="52" y="66"/>
                      </a:lnTo>
                      <a:lnTo>
                        <a:pt x="52" y="64"/>
                      </a:lnTo>
                      <a:lnTo>
                        <a:pt x="52" y="63"/>
                      </a:lnTo>
                      <a:lnTo>
                        <a:pt x="52" y="64"/>
                      </a:lnTo>
                      <a:lnTo>
                        <a:pt x="51" y="63"/>
                      </a:lnTo>
                      <a:lnTo>
                        <a:pt x="51" y="62"/>
                      </a:lnTo>
                      <a:lnTo>
                        <a:pt x="52" y="60"/>
                      </a:lnTo>
                      <a:lnTo>
                        <a:pt x="56" y="59"/>
                      </a:lnTo>
                      <a:lnTo>
                        <a:pt x="56" y="58"/>
                      </a:lnTo>
                      <a:lnTo>
                        <a:pt x="54" y="58"/>
                      </a:lnTo>
                      <a:lnTo>
                        <a:pt x="52" y="56"/>
                      </a:lnTo>
                      <a:lnTo>
                        <a:pt x="51" y="56"/>
                      </a:lnTo>
                      <a:lnTo>
                        <a:pt x="50" y="56"/>
                      </a:lnTo>
                      <a:lnTo>
                        <a:pt x="48" y="56"/>
                      </a:lnTo>
                      <a:lnTo>
                        <a:pt x="48" y="55"/>
                      </a:lnTo>
                      <a:lnTo>
                        <a:pt x="50" y="55"/>
                      </a:lnTo>
                      <a:lnTo>
                        <a:pt x="48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50" y="48"/>
                      </a:lnTo>
                      <a:lnTo>
                        <a:pt x="51" y="48"/>
                      </a:lnTo>
                      <a:lnTo>
                        <a:pt x="52" y="48"/>
                      </a:lnTo>
                      <a:lnTo>
                        <a:pt x="52" y="47"/>
                      </a:lnTo>
                      <a:lnTo>
                        <a:pt x="54" y="47"/>
                      </a:lnTo>
                      <a:lnTo>
                        <a:pt x="52" y="47"/>
                      </a:lnTo>
                      <a:lnTo>
                        <a:pt x="52" y="46"/>
                      </a:lnTo>
                      <a:lnTo>
                        <a:pt x="52" y="47"/>
                      </a:lnTo>
                      <a:lnTo>
                        <a:pt x="52" y="46"/>
                      </a:lnTo>
                      <a:lnTo>
                        <a:pt x="51" y="46"/>
                      </a:lnTo>
                      <a:lnTo>
                        <a:pt x="51" y="44"/>
                      </a:lnTo>
                      <a:lnTo>
                        <a:pt x="52" y="44"/>
                      </a:lnTo>
                      <a:lnTo>
                        <a:pt x="54" y="43"/>
                      </a:lnTo>
                      <a:lnTo>
                        <a:pt x="55" y="43"/>
                      </a:lnTo>
                      <a:lnTo>
                        <a:pt x="56" y="43"/>
                      </a:lnTo>
                      <a:lnTo>
                        <a:pt x="58" y="42"/>
                      </a:lnTo>
                      <a:lnTo>
                        <a:pt x="59" y="42"/>
                      </a:lnTo>
                      <a:lnTo>
                        <a:pt x="60" y="42"/>
                      </a:lnTo>
                      <a:lnTo>
                        <a:pt x="59" y="42"/>
                      </a:lnTo>
                      <a:lnTo>
                        <a:pt x="58" y="42"/>
                      </a:lnTo>
                      <a:lnTo>
                        <a:pt x="56" y="42"/>
                      </a:lnTo>
                      <a:lnTo>
                        <a:pt x="56" y="43"/>
                      </a:lnTo>
                      <a:lnTo>
                        <a:pt x="55" y="43"/>
                      </a:lnTo>
                      <a:lnTo>
                        <a:pt x="54" y="43"/>
                      </a:lnTo>
                      <a:lnTo>
                        <a:pt x="52" y="43"/>
                      </a:lnTo>
                      <a:lnTo>
                        <a:pt x="52" y="44"/>
                      </a:lnTo>
                      <a:lnTo>
                        <a:pt x="51" y="44"/>
                      </a:lnTo>
                      <a:lnTo>
                        <a:pt x="50" y="44"/>
                      </a:lnTo>
                      <a:lnTo>
                        <a:pt x="48" y="44"/>
                      </a:lnTo>
                      <a:lnTo>
                        <a:pt x="47" y="44"/>
                      </a:lnTo>
                      <a:lnTo>
                        <a:pt x="45" y="44"/>
                      </a:lnTo>
                      <a:lnTo>
                        <a:pt x="45" y="43"/>
                      </a:lnTo>
                      <a:lnTo>
                        <a:pt x="45" y="42"/>
                      </a:lnTo>
                      <a:lnTo>
                        <a:pt x="44" y="42"/>
                      </a:lnTo>
                      <a:lnTo>
                        <a:pt x="44" y="40"/>
                      </a:lnTo>
                      <a:lnTo>
                        <a:pt x="44" y="39"/>
                      </a:lnTo>
                      <a:lnTo>
                        <a:pt x="43" y="39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0" y="37"/>
                      </a:lnTo>
                      <a:lnTo>
                        <a:pt x="41" y="36"/>
                      </a:lnTo>
                      <a:lnTo>
                        <a:pt x="43" y="36"/>
                      </a:lnTo>
                      <a:lnTo>
                        <a:pt x="44" y="36"/>
                      </a:lnTo>
                      <a:lnTo>
                        <a:pt x="44" y="35"/>
                      </a:lnTo>
                      <a:lnTo>
                        <a:pt x="45" y="35"/>
                      </a:lnTo>
                      <a:lnTo>
                        <a:pt x="47" y="35"/>
                      </a:lnTo>
                      <a:lnTo>
                        <a:pt x="47" y="33"/>
                      </a:lnTo>
                      <a:lnTo>
                        <a:pt x="45" y="33"/>
                      </a:lnTo>
                      <a:lnTo>
                        <a:pt x="45" y="32"/>
                      </a:lnTo>
                      <a:lnTo>
                        <a:pt x="45" y="31"/>
                      </a:lnTo>
                      <a:lnTo>
                        <a:pt x="47" y="31"/>
                      </a:lnTo>
                      <a:lnTo>
                        <a:pt x="45" y="31"/>
                      </a:lnTo>
                      <a:lnTo>
                        <a:pt x="45" y="29"/>
                      </a:lnTo>
                      <a:lnTo>
                        <a:pt x="44" y="29"/>
                      </a:lnTo>
                      <a:lnTo>
                        <a:pt x="44" y="28"/>
                      </a:lnTo>
                      <a:lnTo>
                        <a:pt x="44" y="27"/>
                      </a:lnTo>
                      <a:lnTo>
                        <a:pt x="43" y="27"/>
                      </a:lnTo>
                      <a:lnTo>
                        <a:pt x="43" y="25"/>
                      </a:lnTo>
                      <a:lnTo>
                        <a:pt x="44" y="25"/>
                      </a:lnTo>
                      <a:lnTo>
                        <a:pt x="43" y="25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7" y="24"/>
                      </a:lnTo>
                      <a:lnTo>
                        <a:pt x="36" y="24"/>
                      </a:lnTo>
                      <a:lnTo>
                        <a:pt x="35" y="24"/>
                      </a:lnTo>
                      <a:lnTo>
                        <a:pt x="35" y="23"/>
                      </a:lnTo>
                      <a:lnTo>
                        <a:pt x="33" y="23"/>
                      </a:lnTo>
                      <a:lnTo>
                        <a:pt x="32" y="23"/>
                      </a:lnTo>
                      <a:lnTo>
                        <a:pt x="32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29" y="20"/>
                      </a:lnTo>
                      <a:lnTo>
                        <a:pt x="29" y="19"/>
                      </a:lnTo>
                      <a:lnTo>
                        <a:pt x="28" y="19"/>
                      </a:lnTo>
                      <a:lnTo>
                        <a:pt x="27" y="19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3" y="17"/>
                      </a:lnTo>
                      <a:lnTo>
                        <a:pt x="21" y="16"/>
                      </a:lnTo>
                      <a:lnTo>
                        <a:pt x="23" y="16"/>
                      </a:lnTo>
                      <a:lnTo>
                        <a:pt x="23" y="15"/>
                      </a:lnTo>
                      <a:lnTo>
                        <a:pt x="21" y="15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18" y="13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8" name="Freeform 102"/>
                <p:cNvSpPr>
                  <a:spLocks/>
                </p:cNvSpPr>
                <p:nvPr/>
              </p:nvSpPr>
              <p:spPr bwMode="auto">
                <a:xfrm>
                  <a:off x="3235" y="2377"/>
                  <a:ext cx="78" cy="27"/>
                </a:xfrm>
                <a:custGeom>
                  <a:avLst/>
                  <a:gdLst>
                    <a:gd name="T0" fmla="*/ 8 w 78"/>
                    <a:gd name="T1" fmla="*/ 5 h 27"/>
                    <a:gd name="T2" fmla="*/ 6 w 78"/>
                    <a:gd name="T3" fmla="*/ 5 h 27"/>
                    <a:gd name="T4" fmla="*/ 5 w 78"/>
                    <a:gd name="T5" fmla="*/ 4 h 27"/>
                    <a:gd name="T6" fmla="*/ 5 w 78"/>
                    <a:gd name="T7" fmla="*/ 1 h 27"/>
                    <a:gd name="T8" fmla="*/ 6 w 78"/>
                    <a:gd name="T9" fmla="*/ 0 h 27"/>
                    <a:gd name="T10" fmla="*/ 9 w 78"/>
                    <a:gd name="T11" fmla="*/ 0 h 27"/>
                    <a:gd name="T12" fmla="*/ 15 w 78"/>
                    <a:gd name="T13" fmla="*/ 3 h 27"/>
                    <a:gd name="T14" fmla="*/ 21 w 78"/>
                    <a:gd name="T15" fmla="*/ 5 h 27"/>
                    <a:gd name="T16" fmla="*/ 28 w 78"/>
                    <a:gd name="T17" fmla="*/ 5 h 27"/>
                    <a:gd name="T18" fmla="*/ 31 w 78"/>
                    <a:gd name="T19" fmla="*/ 7 h 27"/>
                    <a:gd name="T20" fmla="*/ 32 w 78"/>
                    <a:gd name="T21" fmla="*/ 8 h 27"/>
                    <a:gd name="T22" fmla="*/ 35 w 78"/>
                    <a:gd name="T23" fmla="*/ 10 h 27"/>
                    <a:gd name="T24" fmla="*/ 37 w 78"/>
                    <a:gd name="T25" fmla="*/ 10 h 27"/>
                    <a:gd name="T26" fmla="*/ 42 w 78"/>
                    <a:gd name="T27" fmla="*/ 12 h 27"/>
                    <a:gd name="T28" fmla="*/ 44 w 78"/>
                    <a:gd name="T29" fmla="*/ 14 h 27"/>
                    <a:gd name="T30" fmla="*/ 48 w 78"/>
                    <a:gd name="T31" fmla="*/ 15 h 27"/>
                    <a:gd name="T32" fmla="*/ 55 w 78"/>
                    <a:gd name="T33" fmla="*/ 16 h 27"/>
                    <a:gd name="T34" fmla="*/ 59 w 78"/>
                    <a:gd name="T35" fmla="*/ 18 h 27"/>
                    <a:gd name="T36" fmla="*/ 62 w 78"/>
                    <a:gd name="T37" fmla="*/ 20 h 27"/>
                    <a:gd name="T38" fmla="*/ 64 w 78"/>
                    <a:gd name="T39" fmla="*/ 20 h 27"/>
                    <a:gd name="T40" fmla="*/ 70 w 78"/>
                    <a:gd name="T41" fmla="*/ 23 h 27"/>
                    <a:gd name="T42" fmla="*/ 70 w 78"/>
                    <a:gd name="T43" fmla="*/ 24 h 27"/>
                    <a:gd name="T44" fmla="*/ 73 w 78"/>
                    <a:gd name="T45" fmla="*/ 24 h 27"/>
                    <a:gd name="T46" fmla="*/ 78 w 78"/>
                    <a:gd name="T47" fmla="*/ 23 h 27"/>
                    <a:gd name="T48" fmla="*/ 77 w 78"/>
                    <a:gd name="T49" fmla="*/ 24 h 27"/>
                    <a:gd name="T50" fmla="*/ 73 w 78"/>
                    <a:gd name="T51" fmla="*/ 24 h 27"/>
                    <a:gd name="T52" fmla="*/ 70 w 78"/>
                    <a:gd name="T53" fmla="*/ 26 h 27"/>
                    <a:gd name="T54" fmla="*/ 67 w 78"/>
                    <a:gd name="T55" fmla="*/ 27 h 27"/>
                    <a:gd name="T56" fmla="*/ 63 w 78"/>
                    <a:gd name="T57" fmla="*/ 27 h 27"/>
                    <a:gd name="T58" fmla="*/ 56 w 78"/>
                    <a:gd name="T59" fmla="*/ 26 h 27"/>
                    <a:gd name="T60" fmla="*/ 52 w 78"/>
                    <a:gd name="T61" fmla="*/ 24 h 27"/>
                    <a:gd name="T62" fmla="*/ 46 w 78"/>
                    <a:gd name="T63" fmla="*/ 23 h 27"/>
                    <a:gd name="T64" fmla="*/ 42 w 78"/>
                    <a:gd name="T65" fmla="*/ 22 h 27"/>
                    <a:gd name="T66" fmla="*/ 35 w 78"/>
                    <a:gd name="T67" fmla="*/ 19 h 27"/>
                    <a:gd name="T68" fmla="*/ 29 w 78"/>
                    <a:gd name="T69" fmla="*/ 16 h 27"/>
                    <a:gd name="T70" fmla="*/ 25 w 78"/>
                    <a:gd name="T71" fmla="*/ 14 h 27"/>
                    <a:gd name="T72" fmla="*/ 23 w 78"/>
                    <a:gd name="T73" fmla="*/ 12 h 27"/>
                    <a:gd name="T74" fmla="*/ 15 w 78"/>
                    <a:gd name="T75" fmla="*/ 14 h 27"/>
                    <a:gd name="T76" fmla="*/ 12 w 78"/>
                    <a:gd name="T77" fmla="*/ 14 h 27"/>
                    <a:gd name="T78" fmla="*/ 9 w 78"/>
                    <a:gd name="T79" fmla="*/ 14 h 27"/>
                    <a:gd name="T80" fmla="*/ 6 w 78"/>
                    <a:gd name="T81" fmla="*/ 12 h 27"/>
                    <a:gd name="T82" fmla="*/ 2 w 78"/>
                    <a:gd name="T83" fmla="*/ 12 h 27"/>
                    <a:gd name="T84" fmla="*/ 0 w 78"/>
                    <a:gd name="T85" fmla="*/ 12 h 27"/>
                    <a:gd name="T86" fmla="*/ 2 w 78"/>
                    <a:gd name="T87" fmla="*/ 11 h 27"/>
                    <a:gd name="T88" fmla="*/ 4 w 78"/>
                    <a:gd name="T89" fmla="*/ 11 h 27"/>
                    <a:gd name="T90" fmla="*/ 6 w 78"/>
                    <a:gd name="T91" fmla="*/ 12 h 27"/>
                    <a:gd name="T92" fmla="*/ 5 w 78"/>
                    <a:gd name="T93" fmla="*/ 11 h 27"/>
                    <a:gd name="T94" fmla="*/ 4 w 78"/>
                    <a:gd name="T95" fmla="*/ 10 h 27"/>
                    <a:gd name="T96" fmla="*/ 5 w 78"/>
                    <a:gd name="T97" fmla="*/ 8 h 27"/>
                    <a:gd name="T98" fmla="*/ 6 w 78"/>
                    <a:gd name="T99" fmla="*/ 7 h 27"/>
                    <a:gd name="T100" fmla="*/ 9 w 78"/>
                    <a:gd name="T101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8" h="27">
                      <a:moveTo>
                        <a:pt x="9" y="7"/>
                      </a:move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5" y="3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5" y="5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3" y="10"/>
                      </a:lnTo>
                      <a:lnTo>
                        <a:pt x="35" y="10"/>
                      </a:lnTo>
                      <a:lnTo>
                        <a:pt x="35" y="10"/>
                      </a:lnTo>
                      <a:lnTo>
                        <a:pt x="36" y="10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11"/>
                      </a:lnTo>
                      <a:lnTo>
                        <a:pt x="42" y="12"/>
                      </a:lnTo>
                      <a:lnTo>
                        <a:pt x="43" y="12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4" y="14"/>
                      </a:lnTo>
                      <a:lnTo>
                        <a:pt x="46" y="14"/>
                      </a:lnTo>
                      <a:lnTo>
                        <a:pt x="47" y="15"/>
                      </a:lnTo>
                      <a:lnTo>
                        <a:pt x="47" y="15"/>
                      </a:lnTo>
                      <a:lnTo>
                        <a:pt x="48" y="15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4" y="16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8" y="18"/>
                      </a:lnTo>
                      <a:lnTo>
                        <a:pt x="59" y="18"/>
                      </a:lnTo>
                      <a:lnTo>
                        <a:pt x="59" y="18"/>
                      </a:lnTo>
                      <a:lnTo>
                        <a:pt x="59" y="19"/>
                      </a:lnTo>
                      <a:lnTo>
                        <a:pt x="60" y="19"/>
                      </a:lnTo>
                      <a:lnTo>
                        <a:pt x="60" y="19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3" y="20"/>
                      </a:lnTo>
                      <a:lnTo>
                        <a:pt x="64" y="20"/>
                      </a:lnTo>
                      <a:lnTo>
                        <a:pt x="64" y="20"/>
                      </a:lnTo>
                      <a:lnTo>
                        <a:pt x="66" y="20"/>
                      </a:lnTo>
                      <a:lnTo>
                        <a:pt x="67" y="22"/>
                      </a:lnTo>
                      <a:lnTo>
                        <a:pt x="69" y="22"/>
                      </a:lnTo>
                      <a:lnTo>
                        <a:pt x="70" y="23"/>
                      </a:lnTo>
                      <a:lnTo>
                        <a:pt x="70" y="23"/>
                      </a:lnTo>
                      <a:lnTo>
                        <a:pt x="70" y="23"/>
                      </a:lnTo>
                      <a:lnTo>
                        <a:pt x="70" y="23"/>
                      </a:lnTo>
                      <a:lnTo>
                        <a:pt x="70" y="24"/>
                      </a:lnTo>
                      <a:lnTo>
                        <a:pt x="70" y="24"/>
                      </a:lnTo>
                      <a:lnTo>
                        <a:pt x="71" y="24"/>
                      </a:lnTo>
                      <a:lnTo>
                        <a:pt x="73" y="24"/>
                      </a:lnTo>
                      <a:lnTo>
                        <a:pt x="73" y="24"/>
                      </a:lnTo>
                      <a:lnTo>
                        <a:pt x="75" y="24"/>
                      </a:lnTo>
                      <a:lnTo>
                        <a:pt x="77" y="24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77" y="24"/>
                      </a:lnTo>
                      <a:lnTo>
                        <a:pt x="77" y="24"/>
                      </a:lnTo>
                      <a:lnTo>
                        <a:pt x="75" y="24"/>
                      </a:lnTo>
                      <a:lnTo>
                        <a:pt x="75" y="24"/>
                      </a:lnTo>
                      <a:lnTo>
                        <a:pt x="73" y="24"/>
                      </a:lnTo>
                      <a:lnTo>
                        <a:pt x="71" y="24"/>
                      </a:lnTo>
                      <a:lnTo>
                        <a:pt x="70" y="24"/>
                      </a:lnTo>
                      <a:lnTo>
                        <a:pt x="70" y="26"/>
                      </a:lnTo>
                      <a:lnTo>
                        <a:pt x="70" y="26"/>
                      </a:lnTo>
                      <a:lnTo>
                        <a:pt x="70" y="27"/>
                      </a:lnTo>
                      <a:lnTo>
                        <a:pt x="69" y="27"/>
                      </a:lnTo>
                      <a:lnTo>
                        <a:pt x="69" y="27"/>
                      </a:lnTo>
                      <a:lnTo>
                        <a:pt x="67" y="27"/>
                      </a:lnTo>
                      <a:lnTo>
                        <a:pt x="67" y="27"/>
                      </a:lnTo>
                      <a:lnTo>
                        <a:pt x="66" y="27"/>
                      </a:lnTo>
                      <a:lnTo>
                        <a:pt x="64" y="27"/>
                      </a:lnTo>
                      <a:lnTo>
                        <a:pt x="63" y="27"/>
                      </a:lnTo>
                      <a:lnTo>
                        <a:pt x="62" y="27"/>
                      </a:lnTo>
                      <a:lnTo>
                        <a:pt x="58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5" y="26"/>
                      </a:ln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52" y="24"/>
                      </a:lnTo>
                      <a:lnTo>
                        <a:pt x="51" y="24"/>
                      </a:lnTo>
                      <a:lnTo>
                        <a:pt x="50" y="24"/>
                      </a:lnTo>
                      <a:lnTo>
                        <a:pt x="48" y="24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3" y="22"/>
                      </a:lnTo>
                      <a:lnTo>
                        <a:pt x="43" y="22"/>
                      </a:lnTo>
                      <a:lnTo>
                        <a:pt x="42" y="22"/>
                      </a:lnTo>
                      <a:lnTo>
                        <a:pt x="40" y="20"/>
                      </a:lnTo>
                      <a:lnTo>
                        <a:pt x="37" y="19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3" y="18"/>
                      </a:lnTo>
                      <a:lnTo>
                        <a:pt x="31" y="18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8" y="16"/>
                      </a:lnTo>
                      <a:lnTo>
                        <a:pt x="27" y="15"/>
                      </a:lnTo>
                      <a:lnTo>
                        <a:pt x="25" y="14"/>
                      </a:lnTo>
                      <a:lnTo>
                        <a:pt x="24" y="14"/>
                      </a:lnTo>
                      <a:lnTo>
                        <a:pt x="23" y="14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1" y="12"/>
                      </a:lnTo>
                      <a:lnTo>
                        <a:pt x="19" y="12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29" name="Freeform 103"/>
                <p:cNvSpPr>
                  <a:spLocks/>
                </p:cNvSpPr>
                <p:nvPr/>
              </p:nvSpPr>
              <p:spPr bwMode="auto">
                <a:xfrm>
                  <a:off x="3023" y="2725"/>
                  <a:ext cx="46" cy="76"/>
                </a:xfrm>
                <a:custGeom>
                  <a:avLst/>
                  <a:gdLst>
                    <a:gd name="T0" fmla="*/ 11 w 46"/>
                    <a:gd name="T1" fmla="*/ 2 h 76"/>
                    <a:gd name="T2" fmla="*/ 11 w 46"/>
                    <a:gd name="T3" fmla="*/ 3 h 76"/>
                    <a:gd name="T4" fmla="*/ 12 w 46"/>
                    <a:gd name="T5" fmla="*/ 5 h 76"/>
                    <a:gd name="T6" fmla="*/ 13 w 46"/>
                    <a:gd name="T7" fmla="*/ 6 h 76"/>
                    <a:gd name="T8" fmla="*/ 13 w 46"/>
                    <a:gd name="T9" fmla="*/ 6 h 76"/>
                    <a:gd name="T10" fmla="*/ 12 w 46"/>
                    <a:gd name="T11" fmla="*/ 9 h 76"/>
                    <a:gd name="T12" fmla="*/ 13 w 46"/>
                    <a:gd name="T13" fmla="*/ 7 h 76"/>
                    <a:gd name="T14" fmla="*/ 15 w 46"/>
                    <a:gd name="T15" fmla="*/ 10 h 76"/>
                    <a:gd name="T16" fmla="*/ 12 w 46"/>
                    <a:gd name="T17" fmla="*/ 14 h 76"/>
                    <a:gd name="T18" fmla="*/ 13 w 46"/>
                    <a:gd name="T19" fmla="*/ 15 h 76"/>
                    <a:gd name="T20" fmla="*/ 13 w 46"/>
                    <a:gd name="T21" fmla="*/ 18 h 76"/>
                    <a:gd name="T22" fmla="*/ 16 w 46"/>
                    <a:gd name="T23" fmla="*/ 19 h 76"/>
                    <a:gd name="T24" fmla="*/ 15 w 46"/>
                    <a:gd name="T25" fmla="*/ 23 h 76"/>
                    <a:gd name="T26" fmla="*/ 16 w 46"/>
                    <a:gd name="T27" fmla="*/ 25 h 76"/>
                    <a:gd name="T28" fmla="*/ 16 w 46"/>
                    <a:gd name="T29" fmla="*/ 28 h 76"/>
                    <a:gd name="T30" fmla="*/ 19 w 46"/>
                    <a:gd name="T31" fmla="*/ 32 h 76"/>
                    <a:gd name="T32" fmla="*/ 16 w 46"/>
                    <a:gd name="T33" fmla="*/ 34 h 76"/>
                    <a:gd name="T34" fmla="*/ 16 w 46"/>
                    <a:gd name="T35" fmla="*/ 37 h 76"/>
                    <a:gd name="T36" fmla="*/ 15 w 46"/>
                    <a:gd name="T37" fmla="*/ 41 h 76"/>
                    <a:gd name="T38" fmla="*/ 15 w 46"/>
                    <a:gd name="T39" fmla="*/ 42 h 76"/>
                    <a:gd name="T40" fmla="*/ 16 w 46"/>
                    <a:gd name="T41" fmla="*/ 44 h 76"/>
                    <a:gd name="T42" fmla="*/ 16 w 46"/>
                    <a:gd name="T43" fmla="*/ 45 h 76"/>
                    <a:gd name="T44" fmla="*/ 17 w 46"/>
                    <a:gd name="T45" fmla="*/ 46 h 76"/>
                    <a:gd name="T46" fmla="*/ 20 w 46"/>
                    <a:gd name="T47" fmla="*/ 49 h 76"/>
                    <a:gd name="T48" fmla="*/ 23 w 46"/>
                    <a:gd name="T49" fmla="*/ 49 h 76"/>
                    <a:gd name="T50" fmla="*/ 24 w 46"/>
                    <a:gd name="T51" fmla="*/ 50 h 76"/>
                    <a:gd name="T52" fmla="*/ 25 w 46"/>
                    <a:gd name="T53" fmla="*/ 52 h 76"/>
                    <a:gd name="T54" fmla="*/ 24 w 46"/>
                    <a:gd name="T55" fmla="*/ 53 h 76"/>
                    <a:gd name="T56" fmla="*/ 25 w 46"/>
                    <a:gd name="T57" fmla="*/ 53 h 76"/>
                    <a:gd name="T58" fmla="*/ 27 w 46"/>
                    <a:gd name="T59" fmla="*/ 55 h 76"/>
                    <a:gd name="T60" fmla="*/ 28 w 46"/>
                    <a:gd name="T61" fmla="*/ 56 h 76"/>
                    <a:gd name="T62" fmla="*/ 28 w 46"/>
                    <a:gd name="T63" fmla="*/ 56 h 76"/>
                    <a:gd name="T64" fmla="*/ 35 w 46"/>
                    <a:gd name="T65" fmla="*/ 61 h 76"/>
                    <a:gd name="T66" fmla="*/ 39 w 46"/>
                    <a:gd name="T67" fmla="*/ 63 h 76"/>
                    <a:gd name="T68" fmla="*/ 40 w 46"/>
                    <a:gd name="T69" fmla="*/ 64 h 76"/>
                    <a:gd name="T70" fmla="*/ 43 w 46"/>
                    <a:gd name="T71" fmla="*/ 67 h 76"/>
                    <a:gd name="T72" fmla="*/ 44 w 46"/>
                    <a:gd name="T73" fmla="*/ 67 h 76"/>
                    <a:gd name="T74" fmla="*/ 44 w 46"/>
                    <a:gd name="T75" fmla="*/ 68 h 76"/>
                    <a:gd name="T76" fmla="*/ 40 w 46"/>
                    <a:gd name="T77" fmla="*/ 73 h 76"/>
                    <a:gd name="T78" fmla="*/ 36 w 46"/>
                    <a:gd name="T79" fmla="*/ 76 h 76"/>
                    <a:gd name="T80" fmla="*/ 34 w 46"/>
                    <a:gd name="T81" fmla="*/ 76 h 76"/>
                    <a:gd name="T82" fmla="*/ 28 w 46"/>
                    <a:gd name="T83" fmla="*/ 73 h 76"/>
                    <a:gd name="T84" fmla="*/ 19 w 46"/>
                    <a:gd name="T85" fmla="*/ 67 h 76"/>
                    <a:gd name="T86" fmla="*/ 13 w 46"/>
                    <a:gd name="T87" fmla="*/ 61 h 76"/>
                    <a:gd name="T88" fmla="*/ 11 w 46"/>
                    <a:gd name="T89" fmla="*/ 59 h 76"/>
                    <a:gd name="T90" fmla="*/ 9 w 46"/>
                    <a:gd name="T91" fmla="*/ 55 h 76"/>
                    <a:gd name="T92" fmla="*/ 8 w 46"/>
                    <a:gd name="T93" fmla="*/ 53 h 76"/>
                    <a:gd name="T94" fmla="*/ 4 w 46"/>
                    <a:gd name="T95" fmla="*/ 50 h 76"/>
                    <a:gd name="T96" fmla="*/ 2 w 46"/>
                    <a:gd name="T97" fmla="*/ 48 h 76"/>
                    <a:gd name="T98" fmla="*/ 2 w 46"/>
                    <a:gd name="T99" fmla="*/ 44 h 76"/>
                    <a:gd name="T100" fmla="*/ 2 w 46"/>
                    <a:gd name="T101" fmla="*/ 41 h 76"/>
                    <a:gd name="T102" fmla="*/ 1 w 46"/>
                    <a:gd name="T103" fmla="*/ 37 h 76"/>
                    <a:gd name="T104" fmla="*/ 0 w 46"/>
                    <a:gd name="T105" fmla="*/ 34 h 76"/>
                    <a:gd name="T106" fmla="*/ 1 w 46"/>
                    <a:gd name="T107" fmla="*/ 30 h 76"/>
                    <a:gd name="T108" fmla="*/ 0 w 46"/>
                    <a:gd name="T109" fmla="*/ 26 h 76"/>
                    <a:gd name="T110" fmla="*/ 1 w 46"/>
                    <a:gd name="T111" fmla="*/ 19 h 76"/>
                    <a:gd name="T112" fmla="*/ 2 w 46"/>
                    <a:gd name="T113" fmla="*/ 18 h 76"/>
                    <a:gd name="T114" fmla="*/ 5 w 46"/>
                    <a:gd name="T115" fmla="*/ 17 h 76"/>
                    <a:gd name="T116" fmla="*/ 4 w 46"/>
                    <a:gd name="T117" fmla="*/ 13 h 76"/>
                    <a:gd name="T118" fmla="*/ 7 w 46"/>
                    <a:gd name="T119" fmla="*/ 9 h 76"/>
                    <a:gd name="T120" fmla="*/ 8 w 46"/>
                    <a:gd name="T121" fmla="*/ 6 h 76"/>
                    <a:gd name="T122" fmla="*/ 9 w 46"/>
                    <a:gd name="T123" fmla="*/ 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76">
                      <a:moveTo>
                        <a:pt x="9" y="3"/>
                      </a:move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6" y="21"/>
                      </a:lnTo>
                      <a:lnTo>
                        <a:pt x="16" y="21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6" y="28"/>
                      </a:lnTo>
                      <a:lnTo>
                        <a:pt x="17" y="28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19" y="32"/>
                      </a:lnTo>
                      <a:lnTo>
                        <a:pt x="17" y="32"/>
                      </a:lnTo>
                      <a:lnTo>
                        <a:pt x="17" y="32"/>
                      </a:lnTo>
                      <a:lnTo>
                        <a:pt x="17" y="33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16" y="37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6" y="41"/>
                      </a:lnTo>
                      <a:lnTo>
                        <a:pt x="15" y="41"/>
                      </a:lnTo>
                      <a:lnTo>
                        <a:pt x="15" y="41"/>
                      </a:lnTo>
                      <a:lnTo>
                        <a:pt x="15" y="42"/>
                      </a:lnTo>
                      <a:lnTo>
                        <a:pt x="13" y="42"/>
                      </a:lnTo>
                      <a:lnTo>
                        <a:pt x="13" y="42"/>
                      </a:lnTo>
                      <a:lnTo>
                        <a:pt x="13" y="42"/>
                      </a:lnTo>
                      <a:lnTo>
                        <a:pt x="15" y="42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15" y="44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7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0" y="49"/>
                      </a:lnTo>
                      <a:lnTo>
                        <a:pt x="20" y="49"/>
                      </a:lnTo>
                      <a:lnTo>
                        <a:pt x="21" y="49"/>
                      </a:lnTo>
                      <a:lnTo>
                        <a:pt x="21" y="49"/>
                      </a:lnTo>
                      <a:lnTo>
                        <a:pt x="23" y="48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23" y="49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3"/>
                      </a:lnTo>
                      <a:lnTo>
                        <a:pt x="24" y="53"/>
                      </a:lnTo>
                      <a:lnTo>
                        <a:pt x="24" y="53"/>
                      </a:lnTo>
                      <a:lnTo>
                        <a:pt x="24" y="55"/>
                      </a:lnTo>
                      <a:lnTo>
                        <a:pt x="24" y="55"/>
                      </a:lnTo>
                      <a:lnTo>
                        <a:pt x="24" y="55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3"/>
                      </a:lnTo>
                      <a:lnTo>
                        <a:pt x="25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8" y="56"/>
                      </a:lnTo>
                      <a:lnTo>
                        <a:pt x="28" y="56"/>
                      </a:lnTo>
                      <a:lnTo>
                        <a:pt x="29" y="57"/>
                      </a:lnTo>
                      <a:lnTo>
                        <a:pt x="31" y="59"/>
                      </a:lnTo>
                      <a:lnTo>
                        <a:pt x="32" y="59"/>
                      </a:lnTo>
                      <a:lnTo>
                        <a:pt x="34" y="61"/>
                      </a:lnTo>
                      <a:lnTo>
                        <a:pt x="35" y="61"/>
                      </a:lnTo>
                      <a:lnTo>
                        <a:pt x="35" y="61"/>
                      </a:lnTo>
                      <a:lnTo>
                        <a:pt x="36" y="63"/>
                      </a:lnTo>
                      <a:lnTo>
                        <a:pt x="38" y="63"/>
                      </a:lnTo>
                      <a:lnTo>
                        <a:pt x="38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39" y="63"/>
                      </a:lnTo>
                      <a:lnTo>
                        <a:pt x="40" y="64"/>
                      </a:lnTo>
                      <a:lnTo>
                        <a:pt x="40" y="64"/>
                      </a:lnTo>
                      <a:lnTo>
                        <a:pt x="42" y="65"/>
                      </a:lnTo>
                      <a:lnTo>
                        <a:pt x="42" y="65"/>
                      </a:lnTo>
                      <a:lnTo>
                        <a:pt x="43" y="65"/>
                      </a:lnTo>
                      <a:lnTo>
                        <a:pt x="43" y="65"/>
                      </a:lnTo>
                      <a:lnTo>
                        <a:pt x="43" y="67"/>
                      </a:lnTo>
                      <a:lnTo>
                        <a:pt x="44" y="67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6" y="68"/>
                      </a:lnTo>
                      <a:lnTo>
                        <a:pt x="46" y="68"/>
                      </a:lnTo>
                      <a:lnTo>
                        <a:pt x="44" y="68"/>
                      </a:lnTo>
                      <a:lnTo>
                        <a:pt x="44" y="69"/>
                      </a:lnTo>
                      <a:lnTo>
                        <a:pt x="44" y="71"/>
                      </a:lnTo>
                      <a:lnTo>
                        <a:pt x="43" y="71"/>
                      </a:lnTo>
                      <a:lnTo>
                        <a:pt x="42" y="72"/>
                      </a:lnTo>
                      <a:lnTo>
                        <a:pt x="40" y="72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9" y="73"/>
                      </a:lnTo>
                      <a:lnTo>
                        <a:pt x="39" y="73"/>
                      </a:lnTo>
                      <a:lnTo>
                        <a:pt x="38" y="73"/>
                      </a:lnTo>
                      <a:lnTo>
                        <a:pt x="38" y="75"/>
                      </a:lnTo>
                      <a:lnTo>
                        <a:pt x="36" y="76"/>
                      </a:lnTo>
                      <a:lnTo>
                        <a:pt x="36" y="76"/>
                      </a:lnTo>
                      <a:lnTo>
                        <a:pt x="36" y="76"/>
                      </a:lnTo>
                      <a:lnTo>
                        <a:pt x="35" y="76"/>
                      </a:lnTo>
                      <a:lnTo>
                        <a:pt x="35" y="76"/>
                      </a:lnTo>
                      <a:lnTo>
                        <a:pt x="34" y="76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2" y="76"/>
                      </a:lnTo>
                      <a:lnTo>
                        <a:pt x="31" y="75"/>
                      </a:lnTo>
                      <a:lnTo>
                        <a:pt x="31" y="75"/>
                      </a:lnTo>
                      <a:lnTo>
                        <a:pt x="29" y="73"/>
                      </a:lnTo>
                      <a:lnTo>
                        <a:pt x="28" y="73"/>
                      </a:lnTo>
                      <a:lnTo>
                        <a:pt x="28" y="72"/>
                      </a:lnTo>
                      <a:lnTo>
                        <a:pt x="23" y="69"/>
                      </a:lnTo>
                      <a:lnTo>
                        <a:pt x="21" y="68"/>
                      </a:lnTo>
                      <a:lnTo>
                        <a:pt x="20" y="67"/>
                      </a:lnTo>
                      <a:lnTo>
                        <a:pt x="20" y="67"/>
                      </a:lnTo>
                      <a:lnTo>
                        <a:pt x="19" y="67"/>
                      </a:lnTo>
                      <a:lnTo>
                        <a:pt x="19" y="65"/>
                      </a:lnTo>
                      <a:lnTo>
                        <a:pt x="17" y="65"/>
                      </a:lnTo>
                      <a:lnTo>
                        <a:pt x="16" y="64"/>
                      </a:lnTo>
                      <a:lnTo>
                        <a:pt x="16" y="64"/>
                      </a:lnTo>
                      <a:lnTo>
                        <a:pt x="15" y="63"/>
                      </a:lnTo>
                      <a:lnTo>
                        <a:pt x="13" y="61"/>
                      </a:lnTo>
                      <a:lnTo>
                        <a:pt x="12" y="60"/>
                      </a:lnTo>
                      <a:lnTo>
                        <a:pt x="11" y="60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9" y="57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9" y="53"/>
                      </a:lnTo>
                      <a:lnTo>
                        <a:pt x="8" y="53"/>
                      </a:lnTo>
                      <a:lnTo>
                        <a:pt x="8" y="53"/>
                      </a:lnTo>
                      <a:lnTo>
                        <a:pt x="7" y="52"/>
                      </a:lnTo>
                      <a:lnTo>
                        <a:pt x="5" y="52"/>
                      </a:lnTo>
                      <a:lnTo>
                        <a:pt x="5" y="52"/>
                      </a:lnTo>
                      <a:lnTo>
                        <a:pt x="4" y="52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1" y="38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980" y="2365"/>
                  <a:ext cx="8" cy="1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1" name="Freeform 105"/>
                <p:cNvSpPr>
                  <a:spLocks/>
                </p:cNvSpPr>
                <p:nvPr/>
              </p:nvSpPr>
              <p:spPr bwMode="auto">
                <a:xfrm>
                  <a:off x="4914" y="2354"/>
                  <a:ext cx="25" cy="27"/>
                </a:xfrm>
                <a:custGeom>
                  <a:avLst/>
                  <a:gdLst>
                    <a:gd name="T0" fmla="*/ 25 w 25"/>
                    <a:gd name="T1" fmla="*/ 27 h 27"/>
                    <a:gd name="T2" fmla="*/ 24 w 25"/>
                    <a:gd name="T3" fmla="*/ 26 h 27"/>
                    <a:gd name="T4" fmla="*/ 9 w 25"/>
                    <a:gd name="T5" fmla="*/ 20 h 27"/>
                    <a:gd name="T6" fmla="*/ 7 w 25"/>
                    <a:gd name="T7" fmla="*/ 19 h 27"/>
                    <a:gd name="T8" fmla="*/ 0 w 25"/>
                    <a:gd name="T9" fmla="*/ 0 h 27"/>
                    <a:gd name="T10" fmla="*/ 0 w 25"/>
                    <a:gd name="T11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7">
                      <a:moveTo>
                        <a:pt x="25" y="27"/>
                      </a:moveTo>
                      <a:lnTo>
                        <a:pt x="24" y="26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2" name="Freeform 106"/>
                <p:cNvSpPr>
                  <a:spLocks/>
                </p:cNvSpPr>
                <p:nvPr/>
              </p:nvSpPr>
              <p:spPr bwMode="auto">
                <a:xfrm>
                  <a:off x="4939" y="2381"/>
                  <a:ext cx="29" cy="4"/>
                </a:xfrm>
                <a:custGeom>
                  <a:avLst/>
                  <a:gdLst>
                    <a:gd name="T0" fmla="*/ 29 w 29"/>
                    <a:gd name="T1" fmla="*/ 4 h 4"/>
                    <a:gd name="T2" fmla="*/ 4 w 29"/>
                    <a:gd name="T3" fmla="*/ 1 h 4"/>
                    <a:gd name="T4" fmla="*/ 0 w 29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4">
                      <a:moveTo>
                        <a:pt x="29" y="4"/>
                      </a:move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3" name="Freeform 107"/>
                <p:cNvSpPr>
                  <a:spLocks/>
                </p:cNvSpPr>
                <p:nvPr/>
              </p:nvSpPr>
              <p:spPr bwMode="auto">
                <a:xfrm>
                  <a:off x="4968" y="2376"/>
                  <a:ext cx="12" cy="9"/>
                </a:xfrm>
                <a:custGeom>
                  <a:avLst/>
                  <a:gdLst>
                    <a:gd name="T0" fmla="*/ 12 w 12"/>
                    <a:gd name="T1" fmla="*/ 0 h 9"/>
                    <a:gd name="T2" fmla="*/ 5 w 12"/>
                    <a:gd name="T3" fmla="*/ 5 h 9"/>
                    <a:gd name="T4" fmla="*/ 0 w 12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lnTo>
                        <a:pt x="5" y="5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4" name="Freeform 108"/>
                <p:cNvSpPr>
                  <a:spLocks/>
                </p:cNvSpPr>
                <p:nvPr/>
              </p:nvSpPr>
              <p:spPr bwMode="auto">
                <a:xfrm>
                  <a:off x="4544" y="229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5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2297"/>
                  <a:ext cx="3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6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652" y="2304"/>
                  <a:ext cx="5" cy="1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4657" y="2316"/>
                  <a:ext cx="6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8" name="Line 112"/>
                <p:cNvSpPr>
                  <a:spLocks noChangeShapeType="1"/>
                </p:cNvSpPr>
                <p:nvPr/>
              </p:nvSpPr>
              <p:spPr bwMode="auto">
                <a:xfrm flipH="1" flipV="1">
                  <a:off x="4663" y="2319"/>
                  <a:ext cx="12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39" name="Freeform 113"/>
                <p:cNvSpPr>
                  <a:spLocks/>
                </p:cNvSpPr>
                <p:nvPr/>
              </p:nvSpPr>
              <p:spPr bwMode="auto">
                <a:xfrm>
                  <a:off x="4617" y="2297"/>
                  <a:ext cx="27" cy="2"/>
                </a:xfrm>
                <a:custGeom>
                  <a:avLst/>
                  <a:gdLst>
                    <a:gd name="T0" fmla="*/ 27 w 27"/>
                    <a:gd name="T1" fmla="*/ 0 h 2"/>
                    <a:gd name="T2" fmla="*/ 25 w 27"/>
                    <a:gd name="T3" fmla="*/ 2 h 2"/>
                    <a:gd name="T4" fmla="*/ 1 w 27"/>
                    <a:gd name="T5" fmla="*/ 2 h 2"/>
                    <a:gd name="T6" fmla="*/ 0 w 2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2">
                      <a:moveTo>
                        <a:pt x="27" y="0"/>
                      </a:moveTo>
                      <a:lnTo>
                        <a:pt x="25" y="2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0" name="Freeform 114"/>
                <p:cNvSpPr>
                  <a:spLocks/>
                </p:cNvSpPr>
                <p:nvPr/>
              </p:nvSpPr>
              <p:spPr bwMode="auto">
                <a:xfrm>
                  <a:off x="4644" y="2297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5 w 8"/>
                    <a:gd name="T3" fmla="*/ 4 h 7"/>
                    <a:gd name="T4" fmla="*/ 1 w 8"/>
                    <a:gd name="T5" fmla="*/ 3 h 7"/>
                    <a:gd name="T6" fmla="*/ 0 w 8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7">
                      <a:moveTo>
                        <a:pt x="8" y="7"/>
                      </a:moveTo>
                      <a:lnTo>
                        <a:pt x="5" y="4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1" name="Freeform 115"/>
                <p:cNvSpPr>
                  <a:spLocks/>
                </p:cNvSpPr>
                <p:nvPr/>
              </p:nvSpPr>
              <p:spPr bwMode="auto">
                <a:xfrm>
                  <a:off x="4547" y="2303"/>
                  <a:ext cx="14" cy="5"/>
                </a:xfrm>
                <a:custGeom>
                  <a:avLst/>
                  <a:gdLst>
                    <a:gd name="T0" fmla="*/ 14 w 14"/>
                    <a:gd name="T1" fmla="*/ 5 h 5"/>
                    <a:gd name="T2" fmla="*/ 2 w 14"/>
                    <a:gd name="T3" fmla="*/ 1 h 5"/>
                    <a:gd name="T4" fmla="*/ 0 w 1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5">
                      <a:moveTo>
                        <a:pt x="14" y="5"/>
                      </a:move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2" name="Freeform 116"/>
                <p:cNvSpPr>
                  <a:spLocks/>
                </p:cNvSpPr>
                <p:nvPr/>
              </p:nvSpPr>
              <p:spPr bwMode="auto">
                <a:xfrm>
                  <a:off x="4561" y="2307"/>
                  <a:ext cx="18" cy="1"/>
                </a:xfrm>
                <a:custGeom>
                  <a:avLst/>
                  <a:gdLst>
                    <a:gd name="T0" fmla="*/ 18 w 18"/>
                    <a:gd name="T1" fmla="*/ 0 h 1"/>
                    <a:gd name="T2" fmla="*/ 7 w 18"/>
                    <a:gd name="T3" fmla="*/ 0 h 1"/>
                    <a:gd name="T4" fmla="*/ 0 w 18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">
                      <a:moveTo>
                        <a:pt x="18" y="0"/>
                      </a:moveTo>
                      <a:lnTo>
                        <a:pt x="7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3" name="Freeform 117"/>
                <p:cNvSpPr>
                  <a:spLocks/>
                </p:cNvSpPr>
                <p:nvPr/>
              </p:nvSpPr>
              <p:spPr bwMode="auto">
                <a:xfrm>
                  <a:off x="4675" y="2323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5 w 8"/>
                    <a:gd name="T3" fmla="*/ 1 h 3"/>
                    <a:gd name="T4" fmla="*/ 0 w 8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3">
                      <a:moveTo>
                        <a:pt x="8" y="3"/>
                      </a:move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4" name="Freeform 118"/>
                <p:cNvSpPr>
                  <a:spLocks/>
                </p:cNvSpPr>
                <p:nvPr/>
              </p:nvSpPr>
              <p:spPr bwMode="auto">
                <a:xfrm>
                  <a:off x="4683" y="2326"/>
                  <a:ext cx="16" cy="2"/>
                </a:xfrm>
                <a:custGeom>
                  <a:avLst/>
                  <a:gdLst>
                    <a:gd name="T0" fmla="*/ 16 w 16"/>
                    <a:gd name="T1" fmla="*/ 2 h 2"/>
                    <a:gd name="T2" fmla="*/ 7 w 16"/>
                    <a:gd name="T3" fmla="*/ 0 h 2"/>
                    <a:gd name="T4" fmla="*/ 0 w 16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16" y="2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5" name="Freeform 119"/>
                <p:cNvSpPr>
                  <a:spLocks/>
                </p:cNvSpPr>
                <p:nvPr/>
              </p:nvSpPr>
              <p:spPr bwMode="auto">
                <a:xfrm>
                  <a:off x="4699" y="2328"/>
                  <a:ext cx="28" cy="7"/>
                </a:xfrm>
                <a:custGeom>
                  <a:avLst/>
                  <a:gdLst>
                    <a:gd name="T0" fmla="*/ 28 w 28"/>
                    <a:gd name="T1" fmla="*/ 5 h 7"/>
                    <a:gd name="T2" fmla="*/ 15 w 28"/>
                    <a:gd name="T3" fmla="*/ 7 h 7"/>
                    <a:gd name="T4" fmla="*/ 8 w 28"/>
                    <a:gd name="T5" fmla="*/ 3 h 7"/>
                    <a:gd name="T6" fmla="*/ 0 w 28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7">
                      <a:moveTo>
                        <a:pt x="28" y="5"/>
                      </a:moveTo>
                      <a:lnTo>
                        <a:pt x="15" y="7"/>
                      </a:lnTo>
                      <a:lnTo>
                        <a:pt x="8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6" name="Freeform 120"/>
                <p:cNvSpPr>
                  <a:spLocks/>
                </p:cNvSpPr>
                <p:nvPr/>
              </p:nvSpPr>
              <p:spPr bwMode="auto">
                <a:xfrm>
                  <a:off x="4594" y="2299"/>
                  <a:ext cx="23" cy="4"/>
                </a:xfrm>
                <a:custGeom>
                  <a:avLst/>
                  <a:gdLst>
                    <a:gd name="T0" fmla="*/ 23 w 23"/>
                    <a:gd name="T1" fmla="*/ 0 h 4"/>
                    <a:gd name="T2" fmla="*/ 20 w 23"/>
                    <a:gd name="T3" fmla="*/ 1 h 4"/>
                    <a:gd name="T4" fmla="*/ 0 w 2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23" y="0"/>
                      </a:moveTo>
                      <a:lnTo>
                        <a:pt x="2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7" name="Freeform 121"/>
                <p:cNvSpPr>
                  <a:spLocks/>
                </p:cNvSpPr>
                <p:nvPr/>
              </p:nvSpPr>
              <p:spPr bwMode="auto">
                <a:xfrm>
                  <a:off x="4579" y="2303"/>
                  <a:ext cx="15" cy="4"/>
                </a:xfrm>
                <a:custGeom>
                  <a:avLst/>
                  <a:gdLst>
                    <a:gd name="T0" fmla="*/ 15 w 15"/>
                    <a:gd name="T1" fmla="*/ 0 h 4"/>
                    <a:gd name="T2" fmla="*/ 9 w 15"/>
                    <a:gd name="T3" fmla="*/ 1 h 4"/>
                    <a:gd name="T4" fmla="*/ 0 w 15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8" name="Freeform 122"/>
                <p:cNvSpPr>
                  <a:spLocks/>
                </p:cNvSpPr>
                <p:nvPr/>
              </p:nvSpPr>
              <p:spPr bwMode="auto">
                <a:xfrm>
                  <a:off x="4727" y="2316"/>
                  <a:ext cx="11" cy="17"/>
                </a:xfrm>
                <a:custGeom>
                  <a:avLst/>
                  <a:gdLst>
                    <a:gd name="T0" fmla="*/ 11 w 11"/>
                    <a:gd name="T1" fmla="*/ 0 h 17"/>
                    <a:gd name="T2" fmla="*/ 10 w 11"/>
                    <a:gd name="T3" fmla="*/ 3 h 17"/>
                    <a:gd name="T4" fmla="*/ 7 w 11"/>
                    <a:gd name="T5" fmla="*/ 14 h 17"/>
                    <a:gd name="T6" fmla="*/ 0 w 11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11" y="0"/>
                      </a:moveTo>
                      <a:lnTo>
                        <a:pt x="10" y="3"/>
                      </a:lnTo>
                      <a:lnTo>
                        <a:pt x="7" y="14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49" name="Freeform 123"/>
                <p:cNvSpPr>
                  <a:spLocks/>
                </p:cNvSpPr>
                <p:nvPr/>
              </p:nvSpPr>
              <p:spPr bwMode="auto">
                <a:xfrm>
                  <a:off x="4763" y="2308"/>
                  <a:ext cx="48" cy="10"/>
                </a:xfrm>
                <a:custGeom>
                  <a:avLst/>
                  <a:gdLst>
                    <a:gd name="T0" fmla="*/ 48 w 48"/>
                    <a:gd name="T1" fmla="*/ 10 h 10"/>
                    <a:gd name="T2" fmla="*/ 44 w 48"/>
                    <a:gd name="T3" fmla="*/ 10 h 10"/>
                    <a:gd name="T4" fmla="*/ 32 w 48"/>
                    <a:gd name="T5" fmla="*/ 7 h 10"/>
                    <a:gd name="T6" fmla="*/ 0 w 4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10">
                      <a:moveTo>
                        <a:pt x="48" y="10"/>
                      </a:moveTo>
                      <a:lnTo>
                        <a:pt x="44" y="10"/>
                      </a:lnTo>
                      <a:lnTo>
                        <a:pt x="3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0" name="Freeform 124"/>
                <p:cNvSpPr>
                  <a:spLocks/>
                </p:cNvSpPr>
                <p:nvPr/>
              </p:nvSpPr>
              <p:spPr bwMode="auto">
                <a:xfrm>
                  <a:off x="4830" y="2315"/>
                  <a:ext cx="18" cy="1"/>
                </a:xfrm>
                <a:custGeom>
                  <a:avLst/>
                  <a:gdLst>
                    <a:gd name="T0" fmla="*/ 18 w 18"/>
                    <a:gd name="T1" fmla="*/ 1 h 1"/>
                    <a:gd name="T2" fmla="*/ 10 w 18"/>
                    <a:gd name="T3" fmla="*/ 1 h 1"/>
                    <a:gd name="T4" fmla="*/ 1 w 18"/>
                    <a:gd name="T5" fmla="*/ 0 h 1"/>
                    <a:gd name="T6" fmla="*/ 0 w 18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">
                      <a:moveTo>
                        <a:pt x="18" y="1"/>
                      </a:moveTo>
                      <a:lnTo>
                        <a:pt x="10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1" name="Freeform 125"/>
                <p:cNvSpPr>
                  <a:spLocks/>
                </p:cNvSpPr>
                <p:nvPr/>
              </p:nvSpPr>
              <p:spPr bwMode="auto">
                <a:xfrm>
                  <a:off x="4738" y="2308"/>
                  <a:ext cx="25" cy="8"/>
                </a:xfrm>
                <a:custGeom>
                  <a:avLst/>
                  <a:gdLst>
                    <a:gd name="T0" fmla="*/ 25 w 25"/>
                    <a:gd name="T1" fmla="*/ 0 h 8"/>
                    <a:gd name="T2" fmla="*/ 21 w 25"/>
                    <a:gd name="T3" fmla="*/ 2 h 8"/>
                    <a:gd name="T4" fmla="*/ 21 w 25"/>
                    <a:gd name="T5" fmla="*/ 2 h 8"/>
                    <a:gd name="T6" fmla="*/ 0 w 2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8">
                      <a:moveTo>
                        <a:pt x="25" y="0"/>
                      </a:move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2" name="Freeform 126"/>
                <p:cNvSpPr>
                  <a:spLocks/>
                </p:cNvSpPr>
                <p:nvPr/>
              </p:nvSpPr>
              <p:spPr bwMode="auto">
                <a:xfrm>
                  <a:off x="4811" y="2315"/>
                  <a:ext cx="19" cy="3"/>
                </a:xfrm>
                <a:custGeom>
                  <a:avLst/>
                  <a:gdLst>
                    <a:gd name="T0" fmla="*/ 19 w 19"/>
                    <a:gd name="T1" fmla="*/ 0 h 3"/>
                    <a:gd name="T2" fmla="*/ 18 w 19"/>
                    <a:gd name="T3" fmla="*/ 1 h 3"/>
                    <a:gd name="T4" fmla="*/ 16 w 19"/>
                    <a:gd name="T5" fmla="*/ 1 h 3"/>
                    <a:gd name="T6" fmla="*/ 0 w 19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9" y="0"/>
                      </a:move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3" name="Line 127"/>
                <p:cNvSpPr>
                  <a:spLocks noChangeShapeType="1"/>
                </p:cNvSpPr>
                <p:nvPr/>
              </p:nvSpPr>
              <p:spPr bwMode="auto">
                <a:xfrm flipH="1" flipV="1">
                  <a:off x="4848" y="2316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4" name="Freeform 128"/>
                <p:cNvSpPr>
                  <a:spLocks/>
                </p:cNvSpPr>
                <p:nvPr/>
              </p:nvSpPr>
              <p:spPr bwMode="auto">
                <a:xfrm>
                  <a:off x="4852" y="2319"/>
                  <a:ext cx="6" cy="22"/>
                </a:xfrm>
                <a:custGeom>
                  <a:avLst/>
                  <a:gdLst>
                    <a:gd name="T0" fmla="*/ 6 w 6"/>
                    <a:gd name="T1" fmla="*/ 22 h 22"/>
                    <a:gd name="T2" fmla="*/ 1 w 6"/>
                    <a:gd name="T3" fmla="*/ 3 h 22"/>
                    <a:gd name="T4" fmla="*/ 0 w 6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2">
                      <a:moveTo>
                        <a:pt x="6" y="22"/>
                      </a:move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5" name="Freeform 129"/>
                <p:cNvSpPr>
                  <a:spLocks/>
                </p:cNvSpPr>
                <p:nvPr/>
              </p:nvSpPr>
              <p:spPr bwMode="auto">
                <a:xfrm>
                  <a:off x="4857" y="234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6 h 6"/>
                    <a:gd name="T4" fmla="*/ 0 w 1"/>
                    <a:gd name="T5" fmla="*/ 2 h 6"/>
                    <a:gd name="T6" fmla="*/ 1 w 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6" name="Freeform 130"/>
                <p:cNvSpPr>
                  <a:spLocks/>
                </p:cNvSpPr>
                <p:nvPr/>
              </p:nvSpPr>
              <p:spPr bwMode="auto">
                <a:xfrm>
                  <a:off x="4857" y="2347"/>
                  <a:ext cx="4" cy="6"/>
                </a:xfrm>
                <a:custGeom>
                  <a:avLst/>
                  <a:gdLst>
                    <a:gd name="T0" fmla="*/ 4 w 4"/>
                    <a:gd name="T1" fmla="*/ 6 h 6"/>
                    <a:gd name="T2" fmla="*/ 0 w 4"/>
                    <a:gd name="T3" fmla="*/ 0 h 6"/>
                    <a:gd name="T4" fmla="*/ 0 w 4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7" name="Freeform 131"/>
                <p:cNvSpPr>
                  <a:spLocks/>
                </p:cNvSpPr>
                <p:nvPr/>
              </p:nvSpPr>
              <p:spPr bwMode="auto">
                <a:xfrm>
                  <a:off x="4887" y="2351"/>
                  <a:ext cx="27" cy="3"/>
                </a:xfrm>
                <a:custGeom>
                  <a:avLst/>
                  <a:gdLst>
                    <a:gd name="T0" fmla="*/ 27 w 27"/>
                    <a:gd name="T1" fmla="*/ 3 h 3"/>
                    <a:gd name="T2" fmla="*/ 23 w 27"/>
                    <a:gd name="T3" fmla="*/ 0 h 3"/>
                    <a:gd name="T4" fmla="*/ 21 w 27"/>
                    <a:gd name="T5" fmla="*/ 0 h 3"/>
                    <a:gd name="T6" fmla="*/ 20 w 27"/>
                    <a:gd name="T7" fmla="*/ 0 h 3"/>
                    <a:gd name="T8" fmla="*/ 17 w 27"/>
                    <a:gd name="T9" fmla="*/ 0 h 3"/>
                    <a:gd name="T10" fmla="*/ 1 w 27"/>
                    <a:gd name="T11" fmla="*/ 3 h 3"/>
                    <a:gd name="T12" fmla="*/ 0 w 27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8" name="Freeform 132"/>
                <p:cNvSpPr>
                  <a:spLocks/>
                </p:cNvSpPr>
                <p:nvPr/>
              </p:nvSpPr>
              <p:spPr bwMode="auto">
                <a:xfrm>
                  <a:off x="4861" y="2353"/>
                  <a:ext cx="26" cy="1"/>
                </a:xfrm>
                <a:custGeom>
                  <a:avLst/>
                  <a:gdLst>
                    <a:gd name="T0" fmla="*/ 26 w 26"/>
                    <a:gd name="T1" fmla="*/ 1 h 1"/>
                    <a:gd name="T2" fmla="*/ 23 w 26"/>
                    <a:gd name="T3" fmla="*/ 1 h 1"/>
                    <a:gd name="T4" fmla="*/ 0 w 26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1">
                      <a:moveTo>
                        <a:pt x="26" y="1"/>
                      </a:moveTo>
                      <a:lnTo>
                        <a:pt x="2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59" name="Line 133"/>
                <p:cNvSpPr>
                  <a:spLocks noChangeShapeType="1"/>
                </p:cNvSpPr>
                <p:nvPr/>
              </p:nvSpPr>
              <p:spPr bwMode="auto">
                <a:xfrm>
                  <a:off x="4983" y="2280"/>
                  <a:ext cx="4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0" name="Line 134"/>
                <p:cNvSpPr>
                  <a:spLocks noChangeShapeType="1"/>
                </p:cNvSpPr>
                <p:nvPr/>
              </p:nvSpPr>
              <p:spPr bwMode="auto">
                <a:xfrm>
                  <a:off x="4987" y="2284"/>
                  <a:ext cx="2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1" name="Freeform 135"/>
                <p:cNvSpPr>
                  <a:spLocks/>
                </p:cNvSpPr>
                <p:nvPr/>
              </p:nvSpPr>
              <p:spPr bwMode="auto">
                <a:xfrm>
                  <a:off x="4964" y="2250"/>
                  <a:ext cx="19" cy="30"/>
                </a:xfrm>
                <a:custGeom>
                  <a:avLst/>
                  <a:gdLst>
                    <a:gd name="T0" fmla="*/ 0 w 19"/>
                    <a:gd name="T1" fmla="*/ 0 h 30"/>
                    <a:gd name="T2" fmla="*/ 5 w 19"/>
                    <a:gd name="T3" fmla="*/ 10 h 30"/>
                    <a:gd name="T4" fmla="*/ 9 w 19"/>
                    <a:gd name="T5" fmla="*/ 15 h 30"/>
                    <a:gd name="T6" fmla="*/ 9 w 19"/>
                    <a:gd name="T7" fmla="*/ 15 h 30"/>
                    <a:gd name="T8" fmla="*/ 10 w 19"/>
                    <a:gd name="T9" fmla="*/ 18 h 30"/>
                    <a:gd name="T10" fmla="*/ 17 w 19"/>
                    <a:gd name="T11" fmla="*/ 29 h 30"/>
                    <a:gd name="T12" fmla="*/ 19 w 1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30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0" y="18"/>
                      </a:lnTo>
                      <a:lnTo>
                        <a:pt x="17" y="29"/>
                      </a:lnTo>
                      <a:lnTo>
                        <a:pt x="19" y="3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2" name="Freeform 136"/>
                <p:cNvSpPr>
                  <a:spLocks/>
                </p:cNvSpPr>
                <p:nvPr/>
              </p:nvSpPr>
              <p:spPr bwMode="auto">
                <a:xfrm>
                  <a:off x="4989" y="2292"/>
                  <a:ext cx="2" cy="15"/>
                </a:xfrm>
                <a:custGeom>
                  <a:avLst/>
                  <a:gdLst>
                    <a:gd name="T0" fmla="*/ 0 w 2"/>
                    <a:gd name="T1" fmla="*/ 0 h 15"/>
                    <a:gd name="T2" fmla="*/ 0 w 2"/>
                    <a:gd name="T3" fmla="*/ 4 h 15"/>
                    <a:gd name="T4" fmla="*/ 0 w 2"/>
                    <a:gd name="T5" fmla="*/ 8 h 15"/>
                    <a:gd name="T6" fmla="*/ 0 w 2"/>
                    <a:gd name="T7" fmla="*/ 9 h 15"/>
                    <a:gd name="T8" fmla="*/ 2 w 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3" name="Freeform 137"/>
                <p:cNvSpPr>
                  <a:spLocks/>
                </p:cNvSpPr>
                <p:nvPr/>
              </p:nvSpPr>
              <p:spPr bwMode="auto">
                <a:xfrm>
                  <a:off x="4988" y="2307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1 w 3"/>
                    <a:gd name="T3" fmla="*/ 4 h 7"/>
                    <a:gd name="T4" fmla="*/ 0 w 3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4" name="Freeform 138"/>
                <p:cNvSpPr>
                  <a:spLocks/>
                </p:cNvSpPr>
                <p:nvPr/>
              </p:nvSpPr>
              <p:spPr bwMode="auto">
                <a:xfrm>
                  <a:off x="4988" y="2314"/>
                  <a:ext cx="8" cy="51"/>
                </a:xfrm>
                <a:custGeom>
                  <a:avLst/>
                  <a:gdLst>
                    <a:gd name="T0" fmla="*/ 0 w 8"/>
                    <a:gd name="T1" fmla="*/ 0 h 51"/>
                    <a:gd name="T2" fmla="*/ 3 w 8"/>
                    <a:gd name="T3" fmla="*/ 9 h 51"/>
                    <a:gd name="T4" fmla="*/ 3 w 8"/>
                    <a:gd name="T5" fmla="*/ 9 h 51"/>
                    <a:gd name="T6" fmla="*/ 8 w 8"/>
                    <a:gd name="T7" fmla="*/ 27 h 51"/>
                    <a:gd name="T8" fmla="*/ 8 w 8"/>
                    <a:gd name="T9" fmla="*/ 28 h 51"/>
                    <a:gd name="T10" fmla="*/ 5 w 8"/>
                    <a:gd name="T11" fmla="*/ 37 h 51"/>
                    <a:gd name="T12" fmla="*/ 4 w 8"/>
                    <a:gd name="T13" fmla="*/ 40 h 51"/>
                    <a:gd name="T14" fmla="*/ 0 w 8"/>
                    <a:gd name="T1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51">
                      <a:moveTo>
                        <a:pt x="0" y="0"/>
                      </a:move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8" y="27"/>
                      </a:lnTo>
                      <a:lnTo>
                        <a:pt x="8" y="28"/>
                      </a:lnTo>
                      <a:lnTo>
                        <a:pt x="5" y="37"/>
                      </a:lnTo>
                      <a:lnTo>
                        <a:pt x="4" y="4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5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5027" y="2233"/>
                  <a:ext cx="23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6" name="Freeform 140"/>
                <p:cNvSpPr>
                  <a:spLocks/>
                </p:cNvSpPr>
                <p:nvPr/>
              </p:nvSpPr>
              <p:spPr bwMode="auto">
                <a:xfrm>
                  <a:off x="4964" y="2231"/>
                  <a:ext cx="63" cy="19"/>
                </a:xfrm>
                <a:custGeom>
                  <a:avLst/>
                  <a:gdLst>
                    <a:gd name="T0" fmla="*/ 63 w 63"/>
                    <a:gd name="T1" fmla="*/ 4 h 19"/>
                    <a:gd name="T2" fmla="*/ 48 w 63"/>
                    <a:gd name="T3" fmla="*/ 3 h 19"/>
                    <a:gd name="T4" fmla="*/ 32 w 63"/>
                    <a:gd name="T5" fmla="*/ 0 h 19"/>
                    <a:gd name="T6" fmla="*/ 12 w 63"/>
                    <a:gd name="T7" fmla="*/ 7 h 19"/>
                    <a:gd name="T8" fmla="*/ 9 w 63"/>
                    <a:gd name="T9" fmla="*/ 8 h 19"/>
                    <a:gd name="T10" fmla="*/ 8 w 63"/>
                    <a:gd name="T11" fmla="*/ 8 h 19"/>
                    <a:gd name="T12" fmla="*/ 6 w 63"/>
                    <a:gd name="T13" fmla="*/ 10 h 19"/>
                    <a:gd name="T14" fmla="*/ 0 w 63"/>
                    <a:gd name="T15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19">
                      <a:moveTo>
                        <a:pt x="63" y="4"/>
                      </a:moveTo>
                      <a:lnTo>
                        <a:pt x="48" y="3"/>
                      </a:lnTo>
                      <a:lnTo>
                        <a:pt x="32" y="0"/>
                      </a:lnTo>
                      <a:lnTo>
                        <a:pt x="12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7" name="Line 141"/>
                <p:cNvSpPr>
                  <a:spLocks noChangeShapeType="1"/>
                </p:cNvSpPr>
                <p:nvPr/>
              </p:nvSpPr>
              <p:spPr bwMode="auto">
                <a:xfrm>
                  <a:off x="5068" y="2199"/>
                  <a:ext cx="1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8" name="Freeform 142"/>
                <p:cNvSpPr>
                  <a:spLocks/>
                </p:cNvSpPr>
                <p:nvPr/>
              </p:nvSpPr>
              <p:spPr bwMode="auto">
                <a:xfrm>
                  <a:off x="5050" y="2207"/>
                  <a:ext cx="19" cy="26"/>
                </a:xfrm>
                <a:custGeom>
                  <a:avLst/>
                  <a:gdLst>
                    <a:gd name="T0" fmla="*/ 19 w 19"/>
                    <a:gd name="T1" fmla="*/ 0 h 26"/>
                    <a:gd name="T2" fmla="*/ 18 w 19"/>
                    <a:gd name="T3" fmla="*/ 15 h 26"/>
                    <a:gd name="T4" fmla="*/ 14 w 19"/>
                    <a:gd name="T5" fmla="*/ 17 h 26"/>
                    <a:gd name="T6" fmla="*/ 11 w 19"/>
                    <a:gd name="T7" fmla="*/ 19 h 26"/>
                    <a:gd name="T8" fmla="*/ 4 w 19"/>
                    <a:gd name="T9" fmla="*/ 23 h 26"/>
                    <a:gd name="T10" fmla="*/ 0 w 19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6">
                      <a:moveTo>
                        <a:pt x="19" y="0"/>
                      </a:moveTo>
                      <a:lnTo>
                        <a:pt x="18" y="15"/>
                      </a:lnTo>
                      <a:lnTo>
                        <a:pt x="14" y="17"/>
                      </a:lnTo>
                      <a:lnTo>
                        <a:pt x="11" y="19"/>
                      </a:lnTo>
                      <a:lnTo>
                        <a:pt x="4" y="23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69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5066" y="2173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0" name="Line 144"/>
                <p:cNvSpPr>
                  <a:spLocks noChangeShapeType="1"/>
                </p:cNvSpPr>
                <p:nvPr/>
              </p:nvSpPr>
              <p:spPr bwMode="auto">
                <a:xfrm>
                  <a:off x="5065" y="2189"/>
                  <a:ext cx="3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1" name="Freeform 145"/>
                <p:cNvSpPr>
                  <a:spLocks/>
                </p:cNvSpPr>
                <p:nvPr/>
              </p:nvSpPr>
              <p:spPr bwMode="auto">
                <a:xfrm>
                  <a:off x="5065" y="2176"/>
                  <a:ext cx="1" cy="13"/>
                </a:xfrm>
                <a:custGeom>
                  <a:avLst/>
                  <a:gdLst>
                    <a:gd name="T0" fmla="*/ 1 w 1"/>
                    <a:gd name="T1" fmla="*/ 0 h 13"/>
                    <a:gd name="T2" fmla="*/ 1 w 1"/>
                    <a:gd name="T3" fmla="*/ 1 h 13"/>
                    <a:gd name="T4" fmla="*/ 0 w 1"/>
                    <a:gd name="T5" fmla="*/ 11 h 13"/>
                    <a:gd name="T6" fmla="*/ 0 w 1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1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2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5072" y="217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3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5069" y="2173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4" name="Freeform 148"/>
                <p:cNvSpPr>
                  <a:spLocks/>
                </p:cNvSpPr>
                <p:nvPr/>
              </p:nvSpPr>
              <p:spPr bwMode="auto">
                <a:xfrm>
                  <a:off x="5073" y="2157"/>
                  <a:ext cx="28" cy="15"/>
                </a:xfrm>
                <a:custGeom>
                  <a:avLst/>
                  <a:gdLst>
                    <a:gd name="T0" fmla="*/ 28 w 28"/>
                    <a:gd name="T1" fmla="*/ 0 h 15"/>
                    <a:gd name="T2" fmla="*/ 26 w 28"/>
                    <a:gd name="T3" fmla="*/ 5 h 15"/>
                    <a:gd name="T4" fmla="*/ 9 w 28"/>
                    <a:gd name="T5" fmla="*/ 11 h 15"/>
                    <a:gd name="T6" fmla="*/ 0 w 28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5">
                      <a:moveTo>
                        <a:pt x="28" y="0"/>
                      </a:moveTo>
                      <a:lnTo>
                        <a:pt x="26" y="5"/>
                      </a:lnTo>
                      <a:lnTo>
                        <a:pt x="9" y="11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5" name="Freeform 149"/>
                <p:cNvSpPr>
                  <a:spLocks/>
                </p:cNvSpPr>
                <p:nvPr/>
              </p:nvSpPr>
              <p:spPr bwMode="auto">
                <a:xfrm>
                  <a:off x="5101" y="2119"/>
                  <a:ext cx="2" cy="38"/>
                </a:xfrm>
                <a:custGeom>
                  <a:avLst/>
                  <a:gdLst>
                    <a:gd name="T0" fmla="*/ 2 w 2"/>
                    <a:gd name="T1" fmla="*/ 0 h 38"/>
                    <a:gd name="T2" fmla="*/ 0 w 2"/>
                    <a:gd name="T3" fmla="*/ 15 h 38"/>
                    <a:gd name="T4" fmla="*/ 0 w 2"/>
                    <a:gd name="T5" fmla="*/ 16 h 38"/>
                    <a:gd name="T6" fmla="*/ 0 w 2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8">
                      <a:moveTo>
                        <a:pt x="2" y="0"/>
                      </a:move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6" name="Freeform 150"/>
                <p:cNvSpPr>
                  <a:spLocks/>
                </p:cNvSpPr>
                <p:nvPr/>
              </p:nvSpPr>
              <p:spPr bwMode="auto">
                <a:xfrm>
                  <a:off x="5124" y="2072"/>
                  <a:ext cx="17" cy="30"/>
                </a:xfrm>
                <a:custGeom>
                  <a:avLst/>
                  <a:gdLst>
                    <a:gd name="T0" fmla="*/ 15 w 17"/>
                    <a:gd name="T1" fmla="*/ 0 h 30"/>
                    <a:gd name="T2" fmla="*/ 15 w 17"/>
                    <a:gd name="T3" fmla="*/ 3 h 30"/>
                    <a:gd name="T4" fmla="*/ 17 w 17"/>
                    <a:gd name="T5" fmla="*/ 13 h 30"/>
                    <a:gd name="T6" fmla="*/ 12 w 17"/>
                    <a:gd name="T7" fmla="*/ 16 h 30"/>
                    <a:gd name="T8" fmla="*/ 0 w 1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30">
                      <a:moveTo>
                        <a:pt x="15" y="0"/>
                      </a:moveTo>
                      <a:lnTo>
                        <a:pt x="15" y="3"/>
                      </a:lnTo>
                      <a:lnTo>
                        <a:pt x="17" y="13"/>
                      </a:lnTo>
                      <a:lnTo>
                        <a:pt x="12" y="16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7" name="Freeform 151"/>
                <p:cNvSpPr>
                  <a:spLocks/>
                </p:cNvSpPr>
                <p:nvPr/>
              </p:nvSpPr>
              <p:spPr bwMode="auto">
                <a:xfrm>
                  <a:off x="5103" y="2102"/>
                  <a:ext cx="21" cy="17"/>
                </a:xfrm>
                <a:custGeom>
                  <a:avLst/>
                  <a:gdLst>
                    <a:gd name="T0" fmla="*/ 21 w 21"/>
                    <a:gd name="T1" fmla="*/ 0 h 17"/>
                    <a:gd name="T2" fmla="*/ 20 w 21"/>
                    <a:gd name="T3" fmla="*/ 0 h 17"/>
                    <a:gd name="T4" fmla="*/ 4 w 21"/>
                    <a:gd name="T5" fmla="*/ 9 h 17"/>
                    <a:gd name="T6" fmla="*/ 0 w 21"/>
                    <a:gd name="T7" fmla="*/ 13 h 17"/>
                    <a:gd name="T8" fmla="*/ 0 w 21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7">
                      <a:moveTo>
                        <a:pt x="21" y="0"/>
                      </a:moveTo>
                      <a:lnTo>
                        <a:pt x="20" y="0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8" name="Line 152"/>
                <p:cNvSpPr>
                  <a:spLocks noChangeShapeType="1"/>
                </p:cNvSpPr>
                <p:nvPr/>
              </p:nvSpPr>
              <p:spPr bwMode="auto">
                <a:xfrm>
                  <a:off x="5120" y="2044"/>
                  <a:ext cx="2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79" name="Line 153"/>
                <p:cNvSpPr>
                  <a:spLocks noChangeShapeType="1"/>
                </p:cNvSpPr>
                <p:nvPr/>
              </p:nvSpPr>
              <p:spPr bwMode="auto">
                <a:xfrm>
                  <a:off x="5122" y="2048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0" name="Line 154"/>
                <p:cNvSpPr>
                  <a:spLocks noChangeShapeType="1"/>
                </p:cNvSpPr>
                <p:nvPr/>
              </p:nvSpPr>
              <p:spPr bwMode="auto">
                <a:xfrm>
                  <a:off x="5135" y="2069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1" name="Freeform 155"/>
                <p:cNvSpPr>
                  <a:spLocks/>
                </p:cNvSpPr>
                <p:nvPr/>
              </p:nvSpPr>
              <p:spPr bwMode="auto">
                <a:xfrm>
                  <a:off x="5115" y="2011"/>
                  <a:ext cx="5" cy="33"/>
                </a:xfrm>
                <a:custGeom>
                  <a:avLst/>
                  <a:gdLst>
                    <a:gd name="T0" fmla="*/ 0 w 5"/>
                    <a:gd name="T1" fmla="*/ 0 h 33"/>
                    <a:gd name="T2" fmla="*/ 5 w 5"/>
                    <a:gd name="T3" fmla="*/ 31 h 33"/>
                    <a:gd name="T4" fmla="*/ 5 w 5"/>
                    <a:gd name="T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3">
                      <a:moveTo>
                        <a:pt x="0" y="0"/>
                      </a:moveTo>
                      <a:lnTo>
                        <a:pt x="5" y="31"/>
                      </a:lnTo>
                      <a:lnTo>
                        <a:pt x="5" y="3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2" name="Freeform 156"/>
                <p:cNvSpPr>
                  <a:spLocks/>
                </p:cNvSpPr>
                <p:nvPr/>
              </p:nvSpPr>
              <p:spPr bwMode="auto">
                <a:xfrm>
                  <a:off x="5122" y="2052"/>
                  <a:ext cx="13" cy="17"/>
                </a:xfrm>
                <a:custGeom>
                  <a:avLst/>
                  <a:gdLst>
                    <a:gd name="T0" fmla="*/ 0 w 13"/>
                    <a:gd name="T1" fmla="*/ 0 h 17"/>
                    <a:gd name="T2" fmla="*/ 12 w 13"/>
                    <a:gd name="T3" fmla="*/ 14 h 17"/>
                    <a:gd name="T4" fmla="*/ 13 w 13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7">
                      <a:moveTo>
                        <a:pt x="0" y="0"/>
                      </a:moveTo>
                      <a:lnTo>
                        <a:pt x="12" y="14"/>
                      </a:lnTo>
                      <a:lnTo>
                        <a:pt x="13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3" name="Line 157"/>
                <p:cNvSpPr>
                  <a:spLocks noChangeShapeType="1"/>
                </p:cNvSpPr>
                <p:nvPr/>
              </p:nvSpPr>
              <p:spPr bwMode="auto">
                <a:xfrm>
                  <a:off x="5114" y="2004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4" name="Line 158"/>
                <p:cNvSpPr>
                  <a:spLocks noChangeShapeType="1"/>
                </p:cNvSpPr>
                <p:nvPr/>
              </p:nvSpPr>
              <p:spPr bwMode="auto">
                <a:xfrm>
                  <a:off x="5115" y="2007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5" name="Freeform 159"/>
                <p:cNvSpPr>
                  <a:spLocks/>
                </p:cNvSpPr>
                <p:nvPr/>
              </p:nvSpPr>
              <p:spPr bwMode="auto">
                <a:xfrm>
                  <a:off x="5099" y="1969"/>
                  <a:ext cx="15" cy="35"/>
                </a:xfrm>
                <a:custGeom>
                  <a:avLst/>
                  <a:gdLst>
                    <a:gd name="T0" fmla="*/ 0 w 15"/>
                    <a:gd name="T1" fmla="*/ 0 h 35"/>
                    <a:gd name="T2" fmla="*/ 13 w 15"/>
                    <a:gd name="T3" fmla="*/ 30 h 35"/>
                    <a:gd name="T4" fmla="*/ 15 w 15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5">
                      <a:moveTo>
                        <a:pt x="0" y="0"/>
                      </a:moveTo>
                      <a:lnTo>
                        <a:pt x="13" y="30"/>
                      </a:lnTo>
                      <a:lnTo>
                        <a:pt x="15" y="3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6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5097" y="1922"/>
                  <a:ext cx="3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7" name="Freeform 161"/>
                <p:cNvSpPr>
                  <a:spLocks/>
                </p:cNvSpPr>
                <p:nvPr/>
              </p:nvSpPr>
              <p:spPr bwMode="auto">
                <a:xfrm>
                  <a:off x="5100" y="1914"/>
                  <a:ext cx="12" cy="8"/>
                </a:xfrm>
                <a:custGeom>
                  <a:avLst/>
                  <a:gdLst>
                    <a:gd name="T0" fmla="*/ 12 w 12"/>
                    <a:gd name="T1" fmla="*/ 0 h 8"/>
                    <a:gd name="T2" fmla="*/ 11 w 12"/>
                    <a:gd name="T3" fmla="*/ 1 h 8"/>
                    <a:gd name="T4" fmla="*/ 0 w 1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8">
                      <a:moveTo>
                        <a:pt x="12" y="0"/>
                      </a:moveTo>
                      <a:lnTo>
                        <a:pt x="11" y="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8" name="Freeform 162"/>
                <p:cNvSpPr>
                  <a:spLocks/>
                </p:cNvSpPr>
                <p:nvPr/>
              </p:nvSpPr>
              <p:spPr bwMode="auto">
                <a:xfrm>
                  <a:off x="5091" y="1926"/>
                  <a:ext cx="6" cy="18"/>
                </a:xfrm>
                <a:custGeom>
                  <a:avLst/>
                  <a:gdLst>
                    <a:gd name="T0" fmla="*/ 6 w 6"/>
                    <a:gd name="T1" fmla="*/ 0 h 18"/>
                    <a:gd name="T2" fmla="*/ 5 w 6"/>
                    <a:gd name="T3" fmla="*/ 4 h 18"/>
                    <a:gd name="T4" fmla="*/ 0 w 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lnTo>
                        <a:pt x="5" y="4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89" name="Freeform 163"/>
                <p:cNvSpPr>
                  <a:spLocks/>
                </p:cNvSpPr>
                <p:nvPr/>
              </p:nvSpPr>
              <p:spPr bwMode="auto">
                <a:xfrm>
                  <a:off x="5091" y="1944"/>
                  <a:ext cx="1" cy="16"/>
                </a:xfrm>
                <a:custGeom>
                  <a:avLst/>
                  <a:gdLst>
                    <a:gd name="T0" fmla="*/ 0 w 1"/>
                    <a:gd name="T1" fmla="*/ 0 h 16"/>
                    <a:gd name="T2" fmla="*/ 0 w 1"/>
                    <a:gd name="T3" fmla="*/ 0 h 16"/>
                    <a:gd name="T4" fmla="*/ 1 w 1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0" name="Freeform 164"/>
                <p:cNvSpPr>
                  <a:spLocks/>
                </p:cNvSpPr>
                <p:nvPr/>
              </p:nvSpPr>
              <p:spPr bwMode="auto">
                <a:xfrm>
                  <a:off x="5092" y="1960"/>
                  <a:ext cx="7" cy="9"/>
                </a:xfrm>
                <a:custGeom>
                  <a:avLst/>
                  <a:gdLst>
                    <a:gd name="T0" fmla="*/ 0 w 7"/>
                    <a:gd name="T1" fmla="*/ 0 h 9"/>
                    <a:gd name="T2" fmla="*/ 7 w 7"/>
                    <a:gd name="T3" fmla="*/ 8 h 9"/>
                    <a:gd name="T4" fmla="*/ 7 w 7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1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5136" y="1873"/>
                  <a:ext cx="2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2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5132" y="1883"/>
                  <a:ext cx="4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3" name="Freeform 167"/>
                <p:cNvSpPr>
                  <a:spLocks/>
                </p:cNvSpPr>
                <p:nvPr/>
              </p:nvSpPr>
              <p:spPr bwMode="auto">
                <a:xfrm>
                  <a:off x="5112" y="1898"/>
                  <a:ext cx="3" cy="16"/>
                </a:xfrm>
                <a:custGeom>
                  <a:avLst/>
                  <a:gdLst>
                    <a:gd name="T0" fmla="*/ 2 w 3"/>
                    <a:gd name="T1" fmla="*/ 0 h 16"/>
                    <a:gd name="T2" fmla="*/ 3 w 3"/>
                    <a:gd name="T3" fmla="*/ 13 h 16"/>
                    <a:gd name="T4" fmla="*/ 0 w 3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2" y="0"/>
                      </a:moveTo>
                      <a:lnTo>
                        <a:pt x="3" y="13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4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5114" y="1896"/>
                  <a:ext cx="14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5" name="Freeform 169"/>
                <p:cNvSpPr>
                  <a:spLocks/>
                </p:cNvSpPr>
                <p:nvPr/>
              </p:nvSpPr>
              <p:spPr bwMode="auto">
                <a:xfrm>
                  <a:off x="5128" y="1890"/>
                  <a:ext cx="4" cy="6"/>
                </a:xfrm>
                <a:custGeom>
                  <a:avLst/>
                  <a:gdLst>
                    <a:gd name="T0" fmla="*/ 4 w 4"/>
                    <a:gd name="T1" fmla="*/ 0 h 6"/>
                    <a:gd name="T2" fmla="*/ 2 w 4"/>
                    <a:gd name="T3" fmla="*/ 5 h 6"/>
                    <a:gd name="T4" fmla="*/ 0 w 4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6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5151" y="1827"/>
                  <a:ext cx="2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7" name="Freeform 171"/>
                <p:cNvSpPr>
                  <a:spLocks/>
                </p:cNvSpPr>
                <p:nvPr/>
              </p:nvSpPr>
              <p:spPr bwMode="auto">
                <a:xfrm>
                  <a:off x="5149" y="1833"/>
                  <a:ext cx="2" cy="7"/>
                </a:xfrm>
                <a:custGeom>
                  <a:avLst/>
                  <a:gdLst>
                    <a:gd name="T0" fmla="*/ 2 w 2"/>
                    <a:gd name="T1" fmla="*/ 0 h 7"/>
                    <a:gd name="T2" fmla="*/ 1 w 2"/>
                    <a:gd name="T3" fmla="*/ 1 h 7"/>
                    <a:gd name="T4" fmla="*/ 0 w 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8" name="Freeform 172"/>
                <p:cNvSpPr>
                  <a:spLocks/>
                </p:cNvSpPr>
                <p:nvPr/>
              </p:nvSpPr>
              <p:spPr bwMode="auto">
                <a:xfrm>
                  <a:off x="5153" y="1814"/>
                  <a:ext cx="12" cy="12"/>
                </a:xfrm>
                <a:custGeom>
                  <a:avLst/>
                  <a:gdLst>
                    <a:gd name="T0" fmla="*/ 12 w 12"/>
                    <a:gd name="T1" fmla="*/ 0 h 12"/>
                    <a:gd name="T2" fmla="*/ 10 w 12"/>
                    <a:gd name="T3" fmla="*/ 1 h 12"/>
                    <a:gd name="T4" fmla="*/ 4 w 12"/>
                    <a:gd name="T5" fmla="*/ 8 h 12"/>
                    <a:gd name="T6" fmla="*/ 2 w 12"/>
                    <a:gd name="T7" fmla="*/ 9 h 12"/>
                    <a:gd name="T8" fmla="*/ 0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0" y="1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199" name="Line 173"/>
                <p:cNvSpPr>
                  <a:spLocks noChangeShapeType="1"/>
                </p:cNvSpPr>
                <p:nvPr/>
              </p:nvSpPr>
              <p:spPr bwMode="auto">
                <a:xfrm>
                  <a:off x="5153" y="1826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0" name="Freeform 174"/>
                <p:cNvSpPr>
                  <a:spLocks/>
                </p:cNvSpPr>
                <p:nvPr/>
              </p:nvSpPr>
              <p:spPr bwMode="auto">
                <a:xfrm>
                  <a:off x="5138" y="1867"/>
                  <a:ext cx="8" cy="6"/>
                </a:xfrm>
                <a:custGeom>
                  <a:avLst/>
                  <a:gdLst>
                    <a:gd name="T0" fmla="*/ 8 w 8"/>
                    <a:gd name="T1" fmla="*/ 0 h 6"/>
                    <a:gd name="T2" fmla="*/ 4 w 8"/>
                    <a:gd name="T3" fmla="*/ 2 h 6"/>
                    <a:gd name="T4" fmla="*/ 0 w 8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6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1" name="Line 175"/>
                <p:cNvSpPr>
                  <a:spLocks noChangeShapeType="1"/>
                </p:cNvSpPr>
                <p:nvPr/>
              </p:nvSpPr>
              <p:spPr bwMode="auto">
                <a:xfrm>
                  <a:off x="5212" y="1759"/>
                  <a:ext cx="11" cy="1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2" name="Freeform 176"/>
                <p:cNvSpPr>
                  <a:spLocks/>
                </p:cNvSpPr>
                <p:nvPr/>
              </p:nvSpPr>
              <p:spPr bwMode="auto">
                <a:xfrm>
                  <a:off x="5165" y="1802"/>
                  <a:ext cx="3" cy="12"/>
                </a:xfrm>
                <a:custGeom>
                  <a:avLst/>
                  <a:gdLst>
                    <a:gd name="T0" fmla="*/ 3 w 3"/>
                    <a:gd name="T1" fmla="*/ 0 h 12"/>
                    <a:gd name="T2" fmla="*/ 1 w 3"/>
                    <a:gd name="T3" fmla="*/ 7 h 12"/>
                    <a:gd name="T4" fmla="*/ 0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7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3" name="Freeform 177"/>
                <p:cNvSpPr>
                  <a:spLocks/>
                </p:cNvSpPr>
                <p:nvPr/>
              </p:nvSpPr>
              <p:spPr bwMode="auto">
                <a:xfrm>
                  <a:off x="5168" y="1775"/>
                  <a:ext cx="55" cy="27"/>
                </a:xfrm>
                <a:custGeom>
                  <a:avLst/>
                  <a:gdLst>
                    <a:gd name="T0" fmla="*/ 55 w 55"/>
                    <a:gd name="T1" fmla="*/ 0 h 27"/>
                    <a:gd name="T2" fmla="*/ 55 w 55"/>
                    <a:gd name="T3" fmla="*/ 5 h 27"/>
                    <a:gd name="T4" fmla="*/ 49 w 55"/>
                    <a:gd name="T5" fmla="*/ 9 h 27"/>
                    <a:gd name="T6" fmla="*/ 37 w 55"/>
                    <a:gd name="T7" fmla="*/ 13 h 27"/>
                    <a:gd name="T8" fmla="*/ 5 w 55"/>
                    <a:gd name="T9" fmla="*/ 16 h 27"/>
                    <a:gd name="T10" fmla="*/ 0 w 55"/>
                    <a:gd name="T11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27">
                      <a:moveTo>
                        <a:pt x="55" y="0"/>
                      </a:moveTo>
                      <a:lnTo>
                        <a:pt x="55" y="5"/>
                      </a:lnTo>
                      <a:lnTo>
                        <a:pt x="49" y="9"/>
                      </a:lnTo>
                      <a:lnTo>
                        <a:pt x="37" y="13"/>
                      </a:lnTo>
                      <a:lnTo>
                        <a:pt x="5" y="16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4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5203" y="1722"/>
                  <a:ext cx="9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5" name="Freeform 179"/>
                <p:cNvSpPr>
                  <a:spLocks/>
                </p:cNvSpPr>
                <p:nvPr/>
              </p:nvSpPr>
              <p:spPr bwMode="auto">
                <a:xfrm>
                  <a:off x="5199" y="1729"/>
                  <a:ext cx="13" cy="30"/>
                </a:xfrm>
                <a:custGeom>
                  <a:avLst/>
                  <a:gdLst>
                    <a:gd name="T0" fmla="*/ 4 w 13"/>
                    <a:gd name="T1" fmla="*/ 0 h 30"/>
                    <a:gd name="T2" fmla="*/ 0 w 13"/>
                    <a:gd name="T3" fmla="*/ 4 h 30"/>
                    <a:gd name="T4" fmla="*/ 0 w 13"/>
                    <a:gd name="T5" fmla="*/ 9 h 30"/>
                    <a:gd name="T6" fmla="*/ 2 w 13"/>
                    <a:gd name="T7" fmla="*/ 17 h 30"/>
                    <a:gd name="T8" fmla="*/ 13 w 13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0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13" y="3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6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5248" y="1686"/>
                  <a:ext cx="6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7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5242" y="1686"/>
                  <a:ext cx="6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8" name="Freeform 182"/>
                <p:cNvSpPr>
                  <a:spLocks/>
                </p:cNvSpPr>
                <p:nvPr/>
              </p:nvSpPr>
              <p:spPr bwMode="auto">
                <a:xfrm>
                  <a:off x="5254" y="1661"/>
                  <a:ext cx="50" cy="29"/>
                </a:xfrm>
                <a:custGeom>
                  <a:avLst/>
                  <a:gdLst>
                    <a:gd name="T0" fmla="*/ 50 w 50"/>
                    <a:gd name="T1" fmla="*/ 0 h 29"/>
                    <a:gd name="T2" fmla="*/ 39 w 50"/>
                    <a:gd name="T3" fmla="*/ 4 h 29"/>
                    <a:gd name="T4" fmla="*/ 35 w 50"/>
                    <a:gd name="T5" fmla="*/ 22 h 29"/>
                    <a:gd name="T6" fmla="*/ 23 w 50"/>
                    <a:gd name="T7" fmla="*/ 29 h 29"/>
                    <a:gd name="T8" fmla="*/ 0 w 50"/>
                    <a:gd name="T9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29">
                      <a:moveTo>
                        <a:pt x="50" y="0"/>
                      </a:moveTo>
                      <a:lnTo>
                        <a:pt x="39" y="4"/>
                      </a:lnTo>
                      <a:lnTo>
                        <a:pt x="35" y="22"/>
                      </a:lnTo>
                      <a:lnTo>
                        <a:pt x="23" y="29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09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5234" y="1691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0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5232" y="1692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1" name="Line 185"/>
                <p:cNvSpPr>
                  <a:spLocks noChangeShapeType="1"/>
                </p:cNvSpPr>
                <p:nvPr/>
              </p:nvSpPr>
              <p:spPr bwMode="auto">
                <a:xfrm>
                  <a:off x="5232" y="1694"/>
                  <a:ext cx="0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2" name="Line 186"/>
                <p:cNvSpPr>
                  <a:spLocks noChangeShapeType="1"/>
                </p:cNvSpPr>
                <p:nvPr/>
              </p:nvSpPr>
              <p:spPr bwMode="auto">
                <a:xfrm>
                  <a:off x="5232" y="1701"/>
                  <a:ext cx="2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3" name="Freeform 187"/>
                <p:cNvSpPr>
                  <a:spLocks/>
                </p:cNvSpPr>
                <p:nvPr/>
              </p:nvSpPr>
              <p:spPr bwMode="auto">
                <a:xfrm>
                  <a:off x="5212" y="1711"/>
                  <a:ext cx="22" cy="11"/>
                </a:xfrm>
                <a:custGeom>
                  <a:avLst/>
                  <a:gdLst>
                    <a:gd name="T0" fmla="*/ 22 w 22"/>
                    <a:gd name="T1" fmla="*/ 0 h 11"/>
                    <a:gd name="T2" fmla="*/ 20 w 22"/>
                    <a:gd name="T3" fmla="*/ 3 h 11"/>
                    <a:gd name="T4" fmla="*/ 0 w 22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0"/>
                      </a:moveTo>
                      <a:lnTo>
                        <a:pt x="20" y="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4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5363" y="1625"/>
                  <a:ext cx="11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5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5348" y="1632"/>
                  <a:ext cx="15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6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5304" y="1659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7" name="Line 191"/>
                <p:cNvSpPr>
                  <a:spLocks noChangeShapeType="1"/>
                </p:cNvSpPr>
                <p:nvPr/>
              </p:nvSpPr>
              <p:spPr bwMode="auto">
                <a:xfrm flipH="1">
                  <a:off x="5340" y="1642"/>
                  <a:ext cx="8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8" name="Freeform 192"/>
                <p:cNvSpPr>
                  <a:spLocks/>
                </p:cNvSpPr>
                <p:nvPr/>
              </p:nvSpPr>
              <p:spPr bwMode="auto">
                <a:xfrm>
                  <a:off x="5309" y="1647"/>
                  <a:ext cx="22" cy="12"/>
                </a:xfrm>
                <a:custGeom>
                  <a:avLst/>
                  <a:gdLst>
                    <a:gd name="T0" fmla="*/ 22 w 22"/>
                    <a:gd name="T1" fmla="*/ 0 h 12"/>
                    <a:gd name="T2" fmla="*/ 19 w 22"/>
                    <a:gd name="T3" fmla="*/ 1 h 12"/>
                    <a:gd name="T4" fmla="*/ 18 w 22"/>
                    <a:gd name="T5" fmla="*/ 1 h 12"/>
                    <a:gd name="T6" fmla="*/ 14 w 22"/>
                    <a:gd name="T7" fmla="*/ 6 h 12"/>
                    <a:gd name="T8" fmla="*/ 0 w 2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2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4" y="6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19" name="Freeform 193"/>
                <p:cNvSpPr>
                  <a:spLocks/>
                </p:cNvSpPr>
                <p:nvPr/>
              </p:nvSpPr>
              <p:spPr bwMode="auto">
                <a:xfrm>
                  <a:off x="5331" y="1645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7 w 9"/>
                    <a:gd name="T3" fmla="*/ 2 h 2"/>
                    <a:gd name="T4" fmla="*/ 0 w 9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7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0" name="Freeform 194"/>
                <p:cNvSpPr>
                  <a:spLocks/>
                </p:cNvSpPr>
                <p:nvPr/>
              </p:nvSpPr>
              <p:spPr bwMode="auto">
                <a:xfrm>
                  <a:off x="5447" y="1574"/>
                  <a:ext cx="46" cy="17"/>
                </a:xfrm>
                <a:custGeom>
                  <a:avLst/>
                  <a:gdLst>
                    <a:gd name="T0" fmla="*/ 46 w 46"/>
                    <a:gd name="T1" fmla="*/ 0 h 17"/>
                    <a:gd name="T2" fmla="*/ 44 w 46"/>
                    <a:gd name="T3" fmla="*/ 1 h 17"/>
                    <a:gd name="T4" fmla="*/ 36 w 46"/>
                    <a:gd name="T5" fmla="*/ 4 h 17"/>
                    <a:gd name="T6" fmla="*/ 32 w 46"/>
                    <a:gd name="T7" fmla="*/ 5 h 17"/>
                    <a:gd name="T8" fmla="*/ 26 w 46"/>
                    <a:gd name="T9" fmla="*/ 8 h 17"/>
                    <a:gd name="T10" fmla="*/ 16 w 46"/>
                    <a:gd name="T11" fmla="*/ 13 h 17"/>
                    <a:gd name="T12" fmla="*/ 8 w 46"/>
                    <a:gd name="T13" fmla="*/ 16 h 17"/>
                    <a:gd name="T14" fmla="*/ 0 w 46"/>
                    <a:gd name="T1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" h="17">
                      <a:moveTo>
                        <a:pt x="46" y="0"/>
                      </a:moveTo>
                      <a:lnTo>
                        <a:pt x="44" y="1"/>
                      </a:lnTo>
                      <a:lnTo>
                        <a:pt x="36" y="4"/>
                      </a:lnTo>
                      <a:lnTo>
                        <a:pt x="32" y="5"/>
                      </a:lnTo>
                      <a:lnTo>
                        <a:pt x="26" y="8"/>
                      </a:lnTo>
                      <a:lnTo>
                        <a:pt x="16" y="13"/>
                      </a:lnTo>
                      <a:lnTo>
                        <a:pt x="8" y="16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1" name="Freeform 195"/>
                <p:cNvSpPr>
                  <a:spLocks/>
                </p:cNvSpPr>
                <p:nvPr/>
              </p:nvSpPr>
              <p:spPr bwMode="auto">
                <a:xfrm>
                  <a:off x="5493" y="1556"/>
                  <a:ext cx="7" cy="18"/>
                </a:xfrm>
                <a:custGeom>
                  <a:avLst/>
                  <a:gdLst>
                    <a:gd name="T0" fmla="*/ 7 w 7"/>
                    <a:gd name="T1" fmla="*/ 0 h 18"/>
                    <a:gd name="T2" fmla="*/ 7 w 7"/>
                    <a:gd name="T3" fmla="*/ 0 h 18"/>
                    <a:gd name="T4" fmla="*/ 2 w 7"/>
                    <a:gd name="T5" fmla="*/ 4 h 18"/>
                    <a:gd name="T6" fmla="*/ 0 w 7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4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2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5409" y="1601"/>
                  <a:ext cx="6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3" name="Freeform 197"/>
                <p:cNvSpPr>
                  <a:spLocks/>
                </p:cNvSpPr>
                <p:nvPr/>
              </p:nvSpPr>
              <p:spPr bwMode="auto">
                <a:xfrm>
                  <a:off x="5388" y="1602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1 h 13"/>
                    <a:gd name="T4" fmla="*/ 16 w 21"/>
                    <a:gd name="T5" fmla="*/ 7 h 13"/>
                    <a:gd name="T6" fmla="*/ 0 w 21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3">
                      <a:moveTo>
                        <a:pt x="21" y="0"/>
                      </a:moveTo>
                      <a:lnTo>
                        <a:pt x="21" y="1"/>
                      </a:lnTo>
                      <a:lnTo>
                        <a:pt x="16" y="7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4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5374" y="1615"/>
                  <a:ext cx="14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5" name="Freeform 199"/>
                <p:cNvSpPr>
                  <a:spLocks/>
                </p:cNvSpPr>
                <p:nvPr/>
              </p:nvSpPr>
              <p:spPr bwMode="auto">
                <a:xfrm>
                  <a:off x="5415" y="1599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1 w 10"/>
                    <a:gd name="T3" fmla="*/ 2 h 2"/>
                    <a:gd name="T4" fmla="*/ 0 w 10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6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5425" y="1599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7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5441" y="1591"/>
                  <a:ext cx="6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8" name="Freeform 202"/>
                <p:cNvSpPr>
                  <a:spLocks/>
                </p:cNvSpPr>
                <p:nvPr/>
              </p:nvSpPr>
              <p:spPr bwMode="auto">
                <a:xfrm>
                  <a:off x="5428" y="1594"/>
                  <a:ext cx="13" cy="7"/>
                </a:xfrm>
                <a:custGeom>
                  <a:avLst/>
                  <a:gdLst>
                    <a:gd name="T0" fmla="*/ 13 w 13"/>
                    <a:gd name="T1" fmla="*/ 0 h 7"/>
                    <a:gd name="T2" fmla="*/ 13 w 13"/>
                    <a:gd name="T3" fmla="*/ 0 h 7"/>
                    <a:gd name="T4" fmla="*/ 12 w 13"/>
                    <a:gd name="T5" fmla="*/ 3 h 7"/>
                    <a:gd name="T6" fmla="*/ 5 w 13"/>
                    <a:gd name="T7" fmla="*/ 7 h 7"/>
                    <a:gd name="T8" fmla="*/ 0 w 13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2" y="3"/>
                      </a:lnTo>
                      <a:lnTo>
                        <a:pt x="5" y="7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29" name="Line 203"/>
                <p:cNvSpPr>
                  <a:spLocks noChangeShapeType="1"/>
                </p:cNvSpPr>
                <p:nvPr/>
              </p:nvSpPr>
              <p:spPr bwMode="auto">
                <a:xfrm>
                  <a:off x="5149" y="1840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230" name="Freeform 204"/>
                <p:cNvSpPr>
                  <a:spLocks/>
                </p:cNvSpPr>
                <p:nvPr/>
              </p:nvSpPr>
              <p:spPr bwMode="auto">
                <a:xfrm>
                  <a:off x="5149" y="1842"/>
                  <a:ext cx="4" cy="10"/>
                </a:xfrm>
                <a:custGeom>
                  <a:avLst/>
                  <a:gdLst>
                    <a:gd name="T0" fmla="*/ 0 w 4"/>
                    <a:gd name="T1" fmla="*/ 0 h 10"/>
                    <a:gd name="T2" fmla="*/ 1 w 4"/>
                    <a:gd name="T3" fmla="*/ 0 h 10"/>
                    <a:gd name="T4" fmla="*/ 1 w 4"/>
                    <a:gd name="T5" fmla="*/ 0 h 10"/>
                    <a:gd name="T6" fmla="*/ 1 w 4"/>
                    <a:gd name="T7" fmla="*/ 3 h 10"/>
                    <a:gd name="T8" fmla="*/ 4 w 4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4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31" name="Group 406"/>
              <p:cNvGrpSpPr>
                <a:grpSpLocks/>
              </p:cNvGrpSpPr>
              <p:nvPr/>
            </p:nvGrpSpPr>
            <p:grpSpPr bwMode="auto">
              <a:xfrm>
                <a:off x="3799" y="1556"/>
                <a:ext cx="1443" cy="867"/>
                <a:chOff x="3799" y="1556"/>
                <a:chExt cx="1443" cy="867"/>
              </a:xfrm>
            </p:grpSpPr>
            <p:sp>
              <p:nvSpPr>
                <p:cNvPr id="831" name="Line 206"/>
                <p:cNvSpPr>
                  <a:spLocks noChangeShapeType="1"/>
                </p:cNvSpPr>
                <p:nvPr/>
              </p:nvSpPr>
              <p:spPr bwMode="auto">
                <a:xfrm>
                  <a:off x="5153" y="1852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2" name="Freeform 207"/>
                <p:cNvSpPr>
                  <a:spLocks/>
                </p:cNvSpPr>
                <p:nvPr/>
              </p:nvSpPr>
              <p:spPr bwMode="auto">
                <a:xfrm>
                  <a:off x="5146" y="1853"/>
                  <a:ext cx="7" cy="14"/>
                </a:xfrm>
                <a:custGeom>
                  <a:avLst/>
                  <a:gdLst>
                    <a:gd name="T0" fmla="*/ 7 w 7"/>
                    <a:gd name="T1" fmla="*/ 0 h 14"/>
                    <a:gd name="T2" fmla="*/ 7 w 7"/>
                    <a:gd name="T3" fmla="*/ 6 h 14"/>
                    <a:gd name="T4" fmla="*/ 4 w 7"/>
                    <a:gd name="T5" fmla="*/ 8 h 14"/>
                    <a:gd name="T6" fmla="*/ 0 w 7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3" name="Freeform 208"/>
                <p:cNvSpPr>
                  <a:spLocks/>
                </p:cNvSpPr>
                <p:nvPr/>
              </p:nvSpPr>
              <p:spPr bwMode="auto">
                <a:xfrm>
                  <a:off x="5235" y="1688"/>
                  <a:ext cx="7" cy="3"/>
                </a:xfrm>
                <a:custGeom>
                  <a:avLst/>
                  <a:gdLst>
                    <a:gd name="T0" fmla="*/ 7 w 7"/>
                    <a:gd name="T1" fmla="*/ 0 h 3"/>
                    <a:gd name="T2" fmla="*/ 4 w 7"/>
                    <a:gd name="T3" fmla="*/ 2 h 3"/>
                    <a:gd name="T4" fmla="*/ 0 w 7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0"/>
                      </a:moveTo>
                      <a:lnTo>
                        <a:pt x="4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4" name="Freeform 209"/>
                <p:cNvSpPr>
                  <a:spLocks/>
                </p:cNvSpPr>
                <p:nvPr/>
              </p:nvSpPr>
              <p:spPr bwMode="auto">
                <a:xfrm>
                  <a:off x="4543" y="2289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1 w 1"/>
                    <a:gd name="T3" fmla="*/ 6 h 7"/>
                    <a:gd name="T4" fmla="*/ 1 w 1"/>
                    <a:gd name="T5" fmla="*/ 3 h 7"/>
                    <a:gd name="T6" fmla="*/ 0 w 1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7"/>
                      </a:move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5" name="Freeform 210"/>
                <p:cNvSpPr>
                  <a:spLocks/>
                </p:cNvSpPr>
                <p:nvPr/>
              </p:nvSpPr>
              <p:spPr bwMode="auto">
                <a:xfrm>
                  <a:off x="4543" y="2284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0 w 4"/>
                    <a:gd name="T3" fmla="*/ 3 h 5"/>
                    <a:gd name="T4" fmla="*/ 4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6" name="Freeform 211"/>
                <p:cNvSpPr>
                  <a:spLocks/>
                </p:cNvSpPr>
                <p:nvPr/>
              </p:nvSpPr>
              <p:spPr bwMode="auto">
                <a:xfrm>
                  <a:off x="4547" y="2268"/>
                  <a:ext cx="10" cy="16"/>
                </a:xfrm>
                <a:custGeom>
                  <a:avLst/>
                  <a:gdLst>
                    <a:gd name="T0" fmla="*/ 0 w 10"/>
                    <a:gd name="T1" fmla="*/ 16 h 16"/>
                    <a:gd name="T2" fmla="*/ 5 w 10"/>
                    <a:gd name="T3" fmla="*/ 12 h 16"/>
                    <a:gd name="T4" fmla="*/ 6 w 10"/>
                    <a:gd name="T5" fmla="*/ 11 h 16"/>
                    <a:gd name="T6" fmla="*/ 8 w 10"/>
                    <a:gd name="T7" fmla="*/ 11 h 16"/>
                    <a:gd name="T8" fmla="*/ 10 w 10"/>
                    <a:gd name="T9" fmla="*/ 2 h 16"/>
                    <a:gd name="T10" fmla="*/ 10 w 10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6">
                      <a:moveTo>
                        <a:pt x="0" y="16"/>
                      </a:moveTo>
                      <a:lnTo>
                        <a:pt x="5" y="12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7" name="Freeform 212"/>
                <p:cNvSpPr>
                  <a:spLocks/>
                </p:cNvSpPr>
                <p:nvPr/>
              </p:nvSpPr>
              <p:spPr bwMode="auto">
                <a:xfrm>
                  <a:off x="4557" y="2258"/>
                  <a:ext cx="7" cy="10"/>
                </a:xfrm>
                <a:custGeom>
                  <a:avLst/>
                  <a:gdLst>
                    <a:gd name="T0" fmla="*/ 0 w 7"/>
                    <a:gd name="T1" fmla="*/ 10 h 10"/>
                    <a:gd name="T2" fmla="*/ 3 w 7"/>
                    <a:gd name="T3" fmla="*/ 7 h 10"/>
                    <a:gd name="T4" fmla="*/ 6 w 7"/>
                    <a:gd name="T5" fmla="*/ 4 h 10"/>
                    <a:gd name="T6" fmla="*/ 7 w 7"/>
                    <a:gd name="T7" fmla="*/ 3 h 10"/>
                    <a:gd name="T8" fmla="*/ 7 w 7"/>
                    <a:gd name="T9" fmla="*/ 2 h 10"/>
                    <a:gd name="T10" fmla="*/ 7 w 7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8" name="Freeform 213"/>
                <p:cNvSpPr>
                  <a:spLocks/>
                </p:cNvSpPr>
                <p:nvPr/>
              </p:nvSpPr>
              <p:spPr bwMode="auto">
                <a:xfrm>
                  <a:off x="4563" y="2250"/>
                  <a:ext cx="3" cy="8"/>
                </a:xfrm>
                <a:custGeom>
                  <a:avLst/>
                  <a:gdLst>
                    <a:gd name="T0" fmla="*/ 1 w 3"/>
                    <a:gd name="T1" fmla="*/ 8 h 8"/>
                    <a:gd name="T2" fmla="*/ 1 w 3"/>
                    <a:gd name="T3" fmla="*/ 7 h 8"/>
                    <a:gd name="T4" fmla="*/ 3 w 3"/>
                    <a:gd name="T5" fmla="*/ 4 h 8"/>
                    <a:gd name="T6" fmla="*/ 3 w 3"/>
                    <a:gd name="T7" fmla="*/ 3 h 8"/>
                    <a:gd name="T8" fmla="*/ 0 w 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1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9" name="Freeform 214"/>
                <p:cNvSpPr>
                  <a:spLocks/>
                </p:cNvSpPr>
                <p:nvPr/>
              </p:nvSpPr>
              <p:spPr bwMode="auto">
                <a:xfrm>
                  <a:off x="4547" y="2239"/>
                  <a:ext cx="16" cy="11"/>
                </a:xfrm>
                <a:custGeom>
                  <a:avLst/>
                  <a:gdLst>
                    <a:gd name="T0" fmla="*/ 16 w 16"/>
                    <a:gd name="T1" fmla="*/ 11 h 11"/>
                    <a:gd name="T2" fmla="*/ 12 w 16"/>
                    <a:gd name="T3" fmla="*/ 8 h 11"/>
                    <a:gd name="T4" fmla="*/ 5 w 16"/>
                    <a:gd name="T5" fmla="*/ 6 h 11"/>
                    <a:gd name="T6" fmla="*/ 0 w 16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1">
                      <a:moveTo>
                        <a:pt x="16" y="11"/>
                      </a:move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0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4544" y="2239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1" name="Freeform 216"/>
                <p:cNvSpPr>
                  <a:spLocks/>
                </p:cNvSpPr>
                <p:nvPr/>
              </p:nvSpPr>
              <p:spPr bwMode="auto">
                <a:xfrm>
                  <a:off x="4532" y="2237"/>
                  <a:ext cx="12" cy="2"/>
                </a:xfrm>
                <a:custGeom>
                  <a:avLst/>
                  <a:gdLst>
                    <a:gd name="T0" fmla="*/ 12 w 12"/>
                    <a:gd name="T1" fmla="*/ 2 h 2"/>
                    <a:gd name="T2" fmla="*/ 9 w 12"/>
                    <a:gd name="T3" fmla="*/ 1 h 2"/>
                    <a:gd name="T4" fmla="*/ 0 w 1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">
                      <a:moveTo>
                        <a:pt x="12" y="2"/>
                      </a:moveTo>
                      <a:lnTo>
                        <a:pt x="9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2" name="Freeform 217"/>
                <p:cNvSpPr>
                  <a:spLocks/>
                </p:cNvSpPr>
                <p:nvPr/>
              </p:nvSpPr>
              <p:spPr bwMode="auto">
                <a:xfrm>
                  <a:off x="4526" y="2233"/>
                  <a:ext cx="6" cy="4"/>
                </a:xfrm>
                <a:custGeom>
                  <a:avLst/>
                  <a:gdLst>
                    <a:gd name="T0" fmla="*/ 6 w 6"/>
                    <a:gd name="T1" fmla="*/ 4 h 4"/>
                    <a:gd name="T2" fmla="*/ 3 w 6"/>
                    <a:gd name="T3" fmla="*/ 2 h 4"/>
                    <a:gd name="T4" fmla="*/ 0 w 6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4"/>
                      </a:moveTo>
                      <a:lnTo>
                        <a:pt x="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3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4522" y="2227"/>
                  <a:ext cx="4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4" name="Freeform 219"/>
                <p:cNvSpPr>
                  <a:spLocks/>
                </p:cNvSpPr>
                <p:nvPr/>
              </p:nvSpPr>
              <p:spPr bwMode="auto">
                <a:xfrm>
                  <a:off x="4517" y="2214"/>
                  <a:ext cx="5" cy="13"/>
                </a:xfrm>
                <a:custGeom>
                  <a:avLst/>
                  <a:gdLst>
                    <a:gd name="T0" fmla="*/ 5 w 5"/>
                    <a:gd name="T1" fmla="*/ 13 h 13"/>
                    <a:gd name="T2" fmla="*/ 3 w 5"/>
                    <a:gd name="T3" fmla="*/ 6 h 13"/>
                    <a:gd name="T4" fmla="*/ 0 w 5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3">
                      <a:moveTo>
                        <a:pt x="5" y="13"/>
                      </a:moveTo>
                      <a:lnTo>
                        <a:pt x="3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5" name="Line 220"/>
                <p:cNvSpPr>
                  <a:spLocks noChangeShapeType="1"/>
                </p:cNvSpPr>
                <p:nvPr/>
              </p:nvSpPr>
              <p:spPr bwMode="auto">
                <a:xfrm flipH="1" flipV="1">
                  <a:off x="4514" y="2207"/>
                  <a:ext cx="3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4514" y="2202"/>
                  <a:ext cx="0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7" name="Line 222"/>
                <p:cNvSpPr>
                  <a:spLocks noChangeShapeType="1"/>
                </p:cNvSpPr>
                <p:nvPr/>
              </p:nvSpPr>
              <p:spPr bwMode="auto">
                <a:xfrm flipH="1" flipV="1">
                  <a:off x="4513" y="2191"/>
                  <a:ext cx="1" cy="1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8" name="Freeform 223"/>
                <p:cNvSpPr>
                  <a:spLocks/>
                </p:cNvSpPr>
                <p:nvPr/>
              </p:nvSpPr>
              <p:spPr bwMode="auto">
                <a:xfrm>
                  <a:off x="4499" y="2176"/>
                  <a:ext cx="14" cy="15"/>
                </a:xfrm>
                <a:custGeom>
                  <a:avLst/>
                  <a:gdLst>
                    <a:gd name="T0" fmla="*/ 14 w 14"/>
                    <a:gd name="T1" fmla="*/ 15 h 15"/>
                    <a:gd name="T2" fmla="*/ 11 w 14"/>
                    <a:gd name="T3" fmla="*/ 11 h 15"/>
                    <a:gd name="T4" fmla="*/ 10 w 14"/>
                    <a:gd name="T5" fmla="*/ 8 h 15"/>
                    <a:gd name="T6" fmla="*/ 7 w 14"/>
                    <a:gd name="T7" fmla="*/ 4 h 15"/>
                    <a:gd name="T8" fmla="*/ 3 w 14"/>
                    <a:gd name="T9" fmla="*/ 1 h 15"/>
                    <a:gd name="T10" fmla="*/ 2 w 14"/>
                    <a:gd name="T11" fmla="*/ 1 h 15"/>
                    <a:gd name="T12" fmla="*/ 0 w 14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5">
                      <a:moveTo>
                        <a:pt x="14" y="15"/>
                      </a:move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7" y="4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49" name="Line 224"/>
                <p:cNvSpPr>
                  <a:spLocks noChangeShapeType="1"/>
                </p:cNvSpPr>
                <p:nvPr/>
              </p:nvSpPr>
              <p:spPr bwMode="auto">
                <a:xfrm flipH="1" flipV="1">
                  <a:off x="4493" y="2170"/>
                  <a:ext cx="6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0" name="Line 225"/>
                <p:cNvSpPr>
                  <a:spLocks noChangeShapeType="1"/>
                </p:cNvSpPr>
                <p:nvPr/>
              </p:nvSpPr>
              <p:spPr bwMode="auto">
                <a:xfrm flipH="1" flipV="1">
                  <a:off x="4485" y="2166"/>
                  <a:ext cx="8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1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4470" y="2166"/>
                  <a:ext cx="15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2" name="Freeform 227"/>
                <p:cNvSpPr>
                  <a:spLocks/>
                </p:cNvSpPr>
                <p:nvPr/>
              </p:nvSpPr>
              <p:spPr bwMode="auto">
                <a:xfrm>
                  <a:off x="4449" y="2162"/>
                  <a:ext cx="21" cy="6"/>
                </a:xfrm>
                <a:custGeom>
                  <a:avLst/>
                  <a:gdLst>
                    <a:gd name="T0" fmla="*/ 21 w 21"/>
                    <a:gd name="T1" fmla="*/ 6 h 6"/>
                    <a:gd name="T2" fmla="*/ 18 w 21"/>
                    <a:gd name="T3" fmla="*/ 6 h 6"/>
                    <a:gd name="T4" fmla="*/ 9 w 21"/>
                    <a:gd name="T5" fmla="*/ 6 h 6"/>
                    <a:gd name="T6" fmla="*/ 0 w 2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6">
                      <a:moveTo>
                        <a:pt x="21" y="6"/>
                      </a:moveTo>
                      <a:lnTo>
                        <a:pt x="18" y="6"/>
                      </a:lnTo>
                      <a:lnTo>
                        <a:pt x="9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3" name="Freeform 228"/>
                <p:cNvSpPr>
                  <a:spLocks/>
                </p:cNvSpPr>
                <p:nvPr/>
              </p:nvSpPr>
              <p:spPr bwMode="auto">
                <a:xfrm>
                  <a:off x="4433" y="2158"/>
                  <a:ext cx="16" cy="4"/>
                </a:xfrm>
                <a:custGeom>
                  <a:avLst/>
                  <a:gdLst>
                    <a:gd name="T0" fmla="*/ 16 w 16"/>
                    <a:gd name="T1" fmla="*/ 4 h 4"/>
                    <a:gd name="T2" fmla="*/ 8 w 16"/>
                    <a:gd name="T3" fmla="*/ 2 h 4"/>
                    <a:gd name="T4" fmla="*/ 7 w 16"/>
                    <a:gd name="T5" fmla="*/ 0 h 4"/>
                    <a:gd name="T6" fmla="*/ 3 w 16"/>
                    <a:gd name="T7" fmla="*/ 0 h 4"/>
                    <a:gd name="T8" fmla="*/ 0 w 16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">
                      <a:moveTo>
                        <a:pt x="16" y="4"/>
                      </a:move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4" name="Freeform 229"/>
                <p:cNvSpPr>
                  <a:spLocks/>
                </p:cNvSpPr>
                <p:nvPr/>
              </p:nvSpPr>
              <p:spPr bwMode="auto">
                <a:xfrm>
                  <a:off x="4409" y="2160"/>
                  <a:ext cx="24" cy="12"/>
                </a:xfrm>
                <a:custGeom>
                  <a:avLst/>
                  <a:gdLst>
                    <a:gd name="T0" fmla="*/ 24 w 24"/>
                    <a:gd name="T1" fmla="*/ 0 h 12"/>
                    <a:gd name="T2" fmla="*/ 16 w 24"/>
                    <a:gd name="T3" fmla="*/ 2 h 12"/>
                    <a:gd name="T4" fmla="*/ 8 w 24"/>
                    <a:gd name="T5" fmla="*/ 6 h 12"/>
                    <a:gd name="T6" fmla="*/ 5 w 24"/>
                    <a:gd name="T7" fmla="*/ 8 h 12"/>
                    <a:gd name="T8" fmla="*/ 0 w 24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0"/>
                      </a:move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5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5" name="Freeform 230"/>
                <p:cNvSpPr>
                  <a:spLocks/>
                </p:cNvSpPr>
                <p:nvPr/>
              </p:nvSpPr>
              <p:spPr bwMode="auto">
                <a:xfrm>
                  <a:off x="4408" y="217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6" name="Freeform 231"/>
                <p:cNvSpPr>
                  <a:spLocks/>
                </p:cNvSpPr>
                <p:nvPr/>
              </p:nvSpPr>
              <p:spPr bwMode="auto">
                <a:xfrm>
                  <a:off x="4398" y="2173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7 w 10"/>
                    <a:gd name="T3" fmla="*/ 0 h 2"/>
                    <a:gd name="T4" fmla="*/ 0 w 10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7" name="Freeform 232"/>
                <p:cNvSpPr>
                  <a:spLocks/>
                </p:cNvSpPr>
                <p:nvPr/>
              </p:nvSpPr>
              <p:spPr bwMode="auto">
                <a:xfrm>
                  <a:off x="4387" y="2175"/>
                  <a:ext cx="11" cy="4"/>
                </a:xfrm>
                <a:custGeom>
                  <a:avLst/>
                  <a:gdLst>
                    <a:gd name="T0" fmla="*/ 11 w 11"/>
                    <a:gd name="T1" fmla="*/ 0 h 4"/>
                    <a:gd name="T2" fmla="*/ 8 w 11"/>
                    <a:gd name="T3" fmla="*/ 0 h 4"/>
                    <a:gd name="T4" fmla="*/ 3 w 11"/>
                    <a:gd name="T5" fmla="*/ 2 h 4"/>
                    <a:gd name="T6" fmla="*/ 0 w 11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8" name="Freeform 233"/>
                <p:cNvSpPr>
                  <a:spLocks/>
                </p:cNvSpPr>
                <p:nvPr/>
              </p:nvSpPr>
              <p:spPr bwMode="auto">
                <a:xfrm>
                  <a:off x="4374" y="2179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1 w 13"/>
                    <a:gd name="T3" fmla="*/ 2 h 5"/>
                    <a:gd name="T4" fmla="*/ 8 w 13"/>
                    <a:gd name="T5" fmla="*/ 4 h 5"/>
                    <a:gd name="T6" fmla="*/ 5 w 13"/>
                    <a:gd name="T7" fmla="*/ 5 h 5"/>
                    <a:gd name="T8" fmla="*/ 0 w 13"/>
                    <a:gd name="T9" fmla="*/ 5 h 5"/>
                    <a:gd name="T10" fmla="*/ 0 w 13"/>
                    <a:gd name="T1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59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366" y="2184"/>
                  <a:ext cx="8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0" name="Freeform 235"/>
                <p:cNvSpPr>
                  <a:spLocks/>
                </p:cNvSpPr>
                <p:nvPr/>
              </p:nvSpPr>
              <p:spPr bwMode="auto">
                <a:xfrm>
                  <a:off x="4354" y="2185"/>
                  <a:ext cx="12" cy="7"/>
                </a:xfrm>
                <a:custGeom>
                  <a:avLst/>
                  <a:gdLst>
                    <a:gd name="T0" fmla="*/ 12 w 12"/>
                    <a:gd name="T1" fmla="*/ 0 h 7"/>
                    <a:gd name="T2" fmla="*/ 9 w 12"/>
                    <a:gd name="T3" fmla="*/ 2 h 7"/>
                    <a:gd name="T4" fmla="*/ 8 w 12"/>
                    <a:gd name="T5" fmla="*/ 3 h 7"/>
                    <a:gd name="T6" fmla="*/ 0 w 12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1" name="Freeform 236"/>
                <p:cNvSpPr>
                  <a:spLocks/>
                </p:cNvSpPr>
                <p:nvPr/>
              </p:nvSpPr>
              <p:spPr bwMode="auto">
                <a:xfrm>
                  <a:off x="4332" y="2188"/>
                  <a:ext cx="22" cy="5"/>
                </a:xfrm>
                <a:custGeom>
                  <a:avLst/>
                  <a:gdLst>
                    <a:gd name="T0" fmla="*/ 22 w 22"/>
                    <a:gd name="T1" fmla="*/ 4 h 5"/>
                    <a:gd name="T2" fmla="*/ 20 w 22"/>
                    <a:gd name="T3" fmla="*/ 4 h 5"/>
                    <a:gd name="T4" fmla="*/ 15 w 22"/>
                    <a:gd name="T5" fmla="*/ 5 h 5"/>
                    <a:gd name="T6" fmla="*/ 5 w 22"/>
                    <a:gd name="T7" fmla="*/ 3 h 5"/>
                    <a:gd name="T8" fmla="*/ 5 w 22"/>
                    <a:gd name="T9" fmla="*/ 1 h 5"/>
                    <a:gd name="T10" fmla="*/ 0 w 2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5">
                      <a:moveTo>
                        <a:pt x="22" y="4"/>
                      </a:moveTo>
                      <a:lnTo>
                        <a:pt x="20" y="4"/>
                      </a:lnTo>
                      <a:lnTo>
                        <a:pt x="15" y="5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2" name="Line 237"/>
                <p:cNvSpPr>
                  <a:spLocks noChangeShapeType="1"/>
                </p:cNvSpPr>
                <p:nvPr/>
              </p:nvSpPr>
              <p:spPr bwMode="auto">
                <a:xfrm flipH="1" flipV="1">
                  <a:off x="4323" y="2184"/>
                  <a:ext cx="9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3" name="Freeform 238"/>
                <p:cNvSpPr>
                  <a:spLocks/>
                </p:cNvSpPr>
                <p:nvPr/>
              </p:nvSpPr>
              <p:spPr bwMode="auto">
                <a:xfrm>
                  <a:off x="4312" y="2184"/>
                  <a:ext cx="11" cy="3"/>
                </a:xfrm>
                <a:custGeom>
                  <a:avLst/>
                  <a:gdLst>
                    <a:gd name="T0" fmla="*/ 11 w 11"/>
                    <a:gd name="T1" fmla="*/ 0 h 3"/>
                    <a:gd name="T2" fmla="*/ 8 w 11"/>
                    <a:gd name="T3" fmla="*/ 0 h 3"/>
                    <a:gd name="T4" fmla="*/ 7 w 11"/>
                    <a:gd name="T5" fmla="*/ 0 h 3"/>
                    <a:gd name="T6" fmla="*/ 2 w 11"/>
                    <a:gd name="T7" fmla="*/ 1 h 3"/>
                    <a:gd name="T8" fmla="*/ 0 w 1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4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4309" y="2187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5" name="Line 240"/>
                <p:cNvSpPr>
                  <a:spLocks noChangeShapeType="1"/>
                </p:cNvSpPr>
                <p:nvPr/>
              </p:nvSpPr>
              <p:spPr bwMode="auto">
                <a:xfrm flipH="1">
                  <a:off x="4302" y="2188"/>
                  <a:ext cx="7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6" name="Freeform 241"/>
                <p:cNvSpPr>
                  <a:spLocks/>
                </p:cNvSpPr>
                <p:nvPr/>
              </p:nvSpPr>
              <p:spPr bwMode="auto">
                <a:xfrm>
                  <a:off x="4298" y="2193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7" name="Line 242"/>
                <p:cNvSpPr>
                  <a:spLocks noChangeShapeType="1"/>
                </p:cNvSpPr>
                <p:nvPr/>
              </p:nvSpPr>
              <p:spPr bwMode="auto">
                <a:xfrm>
                  <a:off x="4298" y="2200"/>
                  <a:ext cx="0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8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4297" y="2203"/>
                  <a:ext cx="1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69" name="Line 244"/>
                <p:cNvSpPr>
                  <a:spLocks noChangeShapeType="1"/>
                </p:cNvSpPr>
                <p:nvPr/>
              </p:nvSpPr>
              <p:spPr bwMode="auto">
                <a:xfrm>
                  <a:off x="4297" y="220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0" name="Freeform 245"/>
                <p:cNvSpPr>
                  <a:spLocks/>
                </p:cNvSpPr>
                <p:nvPr/>
              </p:nvSpPr>
              <p:spPr bwMode="auto">
                <a:xfrm>
                  <a:off x="4297" y="2210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1" name="Freeform 246"/>
                <p:cNvSpPr>
                  <a:spLocks/>
                </p:cNvSpPr>
                <p:nvPr/>
              </p:nvSpPr>
              <p:spPr bwMode="auto">
                <a:xfrm>
                  <a:off x="4296" y="2212"/>
                  <a:ext cx="2" cy="11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2 h 11"/>
                    <a:gd name="T4" fmla="*/ 0 w 2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2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4294" y="2223"/>
                  <a:ext cx="2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3" name="Freeform 248"/>
                <p:cNvSpPr>
                  <a:spLocks/>
                </p:cNvSpPr>
                <p:nvPr/>
              </p:nvSpPr>
              <p:spPr bwMode="auto">
                <a:xfrm>
                  <a:off x="4286" y="2226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7 w 8"/>
                    <a:gd name="T3" fmla="*/ 1 h 4"/>
                    <a:gd name="T4" fmla="*/ 7 w 8"/>
                    <a:gd name="T5" fmla="*/ 3 h 4"/>
                    <a:gd name="T6" fmla="*/ 3 w 8"/>
                    <a:gd name="T7" fmla="*/ 4 h 4"/>
                    <a:gd name="T8" fmla="*/ 0 w 8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4" name="Freeform 249"/>
                <p:cNvSpPr>
                  <a:spLocks/>
                </p:cNvSpPr>
                <p:nvPr/>
              </p:nvSpPr>
              <p:spPr bwMode="auto">
                <a:xfrm>
                  <a:off x="4274" y="2229"/>
                  <a:ext cx="12" cy="1"/>
                </a:xfrm>
                <a:custGeom>
                  <a:avLst/>
                  <a:gdLst>
                    <a:gd name="T0" fmla="*/ 12 w 12"/>
                    <a:gd name="T1" fmla="*/ 1 h 1"/>
                    <a:gd name="T2" fmla="*/ 4 w 12"/>
                    <a:gd name="T3" fmla="*/ 1 h 1"/>
                    <a:gd name="T4" fmla="*/ 0 w 1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12" y="1"/>
                      </a:move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5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4271" y="2229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6" name="Freeform 251"/>
                <p:cNvSpPr>
                  <a:spLocks/>
                </p:cNvSpPr>
                <p:nvPr/>
              </p:nvSpPr>
              <p:spPr bwMode="auto">
                <a:xfrm>
                  <a:off x="4263" y="2229"/>
                  <a:ext cx="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7" name="Freeform 252"/>
                <p:cNvSpPr>
                  <a:spLocks/>
                </p:cNvSpPr>
                <p:nvPr/>
              </p:nvSpPr>
              <p:spPr bwMode="auto">
                <a:xfrm>
                  <a:off x="4239" y="2227"/>
                  <a:ext cx="24" cy="3"/>
                </a:xfrm>
                <a:custGeom>
                  <a:avLst/>
                  <a:gdLst>
                    <a:gd name="T0" fmla="*/ 24 w 24"/>
                    <a:gd name="T1" fmla="*/ 2 h 3"/>
                    <a:gd name="T2" fmla="*/ 15 w 24"/>
                    <a:gd name="T3" fmla="*/ 3 h 3"/>
                    <a:gd name="T4" fmla="*/ 12 w 24"/>
                    <a:gd name="T5" fmla="*/ 3 h 3"/>
                    <a:gd name="T6" fmla="*/ 7 w 24"/>
                    <a:gd name="T7" fmla="*/ 3 h 3"/>
                    <a:gd name="T8" fmla="*/ 0 w 2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">
                      <a:moveTo>
                        <a:pt x="24" y="2"/>
                      </a:move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8" name="Line 253"/>
                <p:cNvSpPr>
                  <a:spLocks noChangeShapeType="1"/>
                </p:cNvSpPr>
                <p:nvPr/>
              </p:nvSpPr>
              <p:spPr bwMode="auto">
                <a:xfrm flipH="1" flipV="1">
                  <a:off x="4231" y="2222"/>
                  <a:ext cx="8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79" name="Line 25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8" y="2219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0" name="Line 255"/>
                <p:cNvSpPr>
                  <a:spLocks noChangeShapeType="1"/>
                </p:cNvSpPr>
                <p:nvPr/>
              </p:nvSpPr>
              <p:spPr bwMode="auto">
                <a:xfrm flipH="1" flipV="1">
                  <a:off x="4224" y="2215"/>
                  <a:ext cx="4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1" name="Line 256"/>
                <p:cNvSpPr>
                  <a:spLocks noChangeShapeType="1"/>
                </p:cNvSpPr>
                <p:nvPr/>
              </p:nvSpPr>
              <p:spPr bwMode="auto">
                <a:xfrm flipH="1" flipV="1">
                  <a:off x="4219" y="2211"/>
                  <a:ext cx="5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2" name="Freeform 257"/>
                <p:cNvSpPr>
                  <a:spLocks/>
                </p:cNvSpPr>
                <p:nvPr/>
              </p:nvSpPr>
              <p:spPr bwMode="auto">
                <a:xfrm>
                  <a:off x="4209" y="2210"/>
                  <a:ext cx="10" cy="1"/>
                </a:xfrm>
                <a:custGeom>
                  <a:avLst/>
                  <a:gdLst>
                    <a:gd name="T0" fmla="*/ 10 w 10"/>
                    <a:gd name="T1" fmla="*/ 1 h 1"/>
                    <a:gd name="T2" fmla="*/ 8 w 10"/>
                    <a:gd name="T3" fmla="*/ 0 h 1"/>
                    <a:gd name="T4" fmla="*/ 0 w 1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10" y="1"/>
                      </a:moveTo>
                      <a:lnTo>
                        <a:pt x="8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3" name="Line 258"/>
                <p:cNvSpPr>
                  <a:spLocks noChangeShapeType="1"/>
                </p:cNvSpPr>
                <p:nvPr/>
              </p:nvSpPr>
              <p:spPr bwMode="auto">
                <a:xfrm flipH="1" flipV="1">
                  <a:off x="4204" y="2210"/>
                  <a:ext cx="5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4" name="Freeform 259"/>
                <p:cNvSpPr>
                  <a:spLocks/>
                </p:cNvSpPr>
                <p:nvPr/>
              </p:nvSpPr>
              <p:spPr bwMode="auto">
                <a:xfrm>
                  <a:off x="4197" y="2208"/>
                  <a:ext cx="7" cy="2"/>
                </a:xfrm>
                <a:custGeom>
                  <a:avLst/>
                  <a:gdLst>
                    <a:gd name="T0" fmla="*/ 7 w 7"/>
                    <a:gd name="T1" fmla="*/ 2 h 2"/>
                    <a:gd name="T2" fmla="*/ 5 w 7"/>
                    <a:gd name="T3" fmla="*/ 2 h 2"/>
                    <a:gd name="T4" fmla="*/ 4 w 7"/>
                    <a:gd name="T5" fmla="*/ 0 h 2"/>
                    <a:gd name="T6" fmla="*/ 0 w 7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5" name="Freeform 260"/>
                <p:cNvSpPr>
                  <a:spLocks/>
                </p:cNvSpPr>
                <p:nvPr/>
              </p:nvSpPr>
              <p:spPr bwMode="auto">
                <a:xfrm>
                  <a:off x="4186" y="2210"/>
                  <a:ext cx="11" cy="0"/>
                </a:xfrm>
                <a:custGeom>
                  <a:avLst/>
                  <a:gdLst>
                    <a:gd name="T0" fmla="*/ 11 w 11"/>
                    <a:gd name="T1" fmla="*/ 6 w 11"/>
                    <a:gd name="T2" fmla="*/ 4 w 11"/>
                    <a:gd name="T3" fmla="*/ 0 w 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1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6" name="Line 261"/>
                <p:cNvSpPr>
                  <a:spLocks noChangeShapeType="1"/>
                </p:cNvSpPr>
                <p:nvPr/>
              </p:nvSpPr>
              <p:spPr bwMode="auto">
                <a:xfrm flipH="1" flipV="1">
                  <a:off x="4184" y="2208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7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4178" y="2207"/>
                  <a:ext cx="6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8" name="Freeform 263"/>
                <p:cNvSpPr>
                  <a:spLocks/>
                </p:cNvSpPr>
                <p:nvPr/>
              </p:nvSpPr>
              <p:spPr bwMode="auto">
                <a:xfrm>
                  <a:off x="4171" y="220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4 w 7"/>
                    <a:gd name="T3" fmla="*/ 0 h 1"/>
                    <a:gd name="T4" fmla="*/ 4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89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167" y="2208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0" name="Freeform 265"/>
                <p:cNvSpPr>
                  <a:spLocks/>
                </p:cNvSpPr>
                <p:nvPr/>
              </p:nvSpPr>
              <p:spPr bwMode="auto">
                <a:xfrm>
                  <a:off x="4165" y="221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1 w 2"/>
                    <a:gd name="T3" fmla="*/ 0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1" name="Line 266"/>
                <p:cNvSpPr>
                  <a:spLocks noChangeShapeType="1"/>
                </p:cNvSpPr>
                <p:nvPr/>
              </p:nvSpPr>
              <p:spPr bwMode="auto">
                <a:xfrm>
                  <a:off x="4165" y="2214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2" name="Freeform 267"/>
                <p:cNvSpPr>
                  <a:spLocks/>
                </p:cNvSpPr>
                <p:nvPr/>
              </p:nvSpPr>
              <p:spPr bwMode="auto">
                <a:xfrm>
                  <a:off x="4163" y="2215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0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3" name="Line 268"/>
                <p:cNvSpPr>
                  <a:spLocks noChangeShapeType="1"/>
                </p:cNvSpPr>
                <p:nvPr/>
              </p:nvSpPr>
              <p:spPr bwMode="auto">
                <a:xfrm>
                  <a:off x="4163" y="221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4" name="Line 269"/>
                <p:cNvSpPr>
                  <a:spLocks noChangeShapeType="1"/>
                </p:cNvSpPr>
                <p:nvPr/>
              </p:nvSpPr>
              <p:spPr bwMode="auto">
                <a:xfrm>
                  <a:off x="4163" y="2219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5" name="Freeform 270"/>
                <p:cNvSpPr>
                  <a:spLocks/>
                </p:cNvSpPr>
                <p:nvPr/>
              </p:nvSpPr>
              <p:spPr bwMode="auto">
                <a:xfrm>
                  <a:off x="4162" y="222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6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4161" y="222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7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157" y="2223"/>
                  <a:ext cx="4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4155" y="2226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99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4153" y="2226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0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4143" y="2227"/>
                  <a:ext cx="10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1" name="Line 276"/>
                <p:cNvSpPr>
                  <a:spLocks noChangeShapeType="1"/>
                </p:cNvSpPr>
                <p:nvPr/>
              </p:nvSpPr>
              <p:spPr bwMode="auto">
                <a:xfrm>
                  <a:off x="4143" y="223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2" name="Freeform 277"/>
                <p:cNvSpPr>
                  <a:spLocks/>
                </p:cNvSpPr>
                <p:nvPr/>
              </p:nvSpPr>
              <p:spPr bwMode="auto">
                <a:xfrm>
                  <a:off x="4131" y="2231"/>
                  <a:ext cx="12" cy="8"/>
                </a:xfrm>
                <a:custGeom>
                  <a:avLst/>
                  <a:gdLst>
                    <a:gd name="T0" fmla="*/ 12 w 12"/>
                    <a:gd name="T1" fmla="*/ 0 h 8"/>
                    <a:gd name="T2" fmla="*/ 9 w 12"/>
                    <a:gd name="T3" fmla="*/ 2 h 8"/>
                    <a:gd name="T4" fmla="*/ 9 w 12"/>
                    <a:gd name="T5" fmla="*/ 2 h 8"/>
                    <a:gd name="T6" fmla="*/ 5 w 12"/>
                    <a:gd name="T7" fmla="*/ 4 h 8"/>
                    <a:gd name="T8" fmla="*/ 4 w 12"/>
                    <a:gd name="T9" fmla="*/ 6 h 8"/>
                    <a:gd name="T10" fmla="*/ 3 w 12"/>
                    <a:gd name="T11" fmla="*/ 7 h 8"/>
                    <a:gd name="T12" fmla="*/ 0 w 12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12" y="0"/>
                      </a:move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3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4128" y="2239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4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4124" y="2242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5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4116" y="2243"/>
                  <a:ext cx="8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6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4113" y="2247"/>
                  <a:ext cx="3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7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4109" y="2249"/>
                  <a:ext cx="4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8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4107" y="225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09" name="Freeform 284"/>
                <p:cNvSpPr>
                  <a:spLocks/>
                </p:cNvSpPr>
                <p:nvPr/>
              </p:nvSpPr>
              <p:spPr bwMode="auto">
                <a:xfrm>
                  <a:off x="4072" y="2251"/>
                  <a:ext cx="35" cy="18"/>
                </a:xfrm>
                <a:custGeom>
                  <a:avLst/>
                  <a:gdLst>
                    <a:gd name="T0" fmla="*/ 35 w 35"/>
                    <a:gd name="T1" fmla="*/ 0 h 18"/>
                    <a:gd name="T2" fmla="*/ 32 w 35"/>
                    <a:gd name="T3" fmla="*/ 5 h 18"/>
                    <a:gd name="T4" fmla="*/ 25 w 35"/>
                    <a:gd name="T5" fmla="*/ 10 h 18"/>
                    <a:gd name="T6" fmla="*/ 24 w 35"/>
                    <a:gd name="T7" fmla="*/ 14 h 18"/>
                    <a:gd name="T8" fmla="*/ 24 w 35"/>
                    <a:gd name="T9" fmla="*/ 14 h 18"/>
                    <a:gd name="T10" fmla="*/ 22 w 35"/>
                    <a:gd name="T11" fmla="*/ 17 h 18"/>
                    <a:gd name="T12" fmla="*/ 22 w 35"/>
                    <a:gd name="T13" fmla="*/ 17 h 18"/>
                    <a:gd name="T14" fmla="*/ 21 w 35"/>
                    <a:gd name="T15" fmla="*/ 17 h 18"/>
                    <a:gd name="T16" fmla="*/ 17 w 35"/>
                    <a:gd name="T17" fmla="*/ 18 h 18"/>
                    <a:gd name="T18" fmla="*/ 14 w 35"/>
                    <a:gd name="T19" fmla="*/ 17 h 18"/>
                    <a:gd name="T20" fmla="*/ 13 w 35"/>
                    <a:gd name="T21" fmla="*/ 17 h 18"/>
                    <a:gd name="T22" fmla="*/ 0 w 35"/>
                    <a:gd name="T23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8">
                      <a:moveTo>
                        <a:pt x="35" y="0"/>
                      </a:moveTo>
                      <a:lnTo>
                        <a:pt x="32" y="5"/>
                      </a:lnTo>
                      <a:lnTo>
                        <a:pt x="25" y="10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1" y="17"/>
                      </a:lnTo>
                      <a:lnTo>
                        <a:pt x="17" y="18"/>
                      </a:lnTo>
                      <a:lnTo>
                        <a:pt x="14" y="17"/>
                      </a:lnTo>
                      <a:lnTo>
                        <a:pt x="13" y="17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0" name="Freeform 285"/>
                <p:cNvSpPr>
                  <a:spLocks/>
                </p:cNvSpPr>
                <p:nvPr/>
              </p:nvSpPr>
              <p:spPr bwMode="auto">
                <a:xfrm>
                  <a:off x="4040" y="2247"/>
                  <a:ext cx="32" cy="19"/>
                </a:xfrm>
                <a:custGeom>
                  <a:avLst/>
                  <a:gdLst>
                    <a:gd name="T0" fmla="*/ 32 w 32"/>
                    <a:gd name="T1" fmla="*/ 19 h 19"/>
                    <a:gd name="T2" fmla="*/ 30 w 32"/>
                    <a:gd name="T3" fmla="*/ 19 h 19"/>
                    <a:gd name="T4" fmla="*/ 29 w 32"/>
                    <a:gd name="T5" fmla="*/ 18 h 19"/>
                    <a:gd name="T6" fmla="*/ 25 w 32"/>
                    <a:gd name="T7" fmla="*/ 17 h 19"/>
                    <a:gd name="T8" fmla="*/ 19 w 32"/>
                    <a:gd name="T9" fmla="*/ 14 h 19"/>
                    <a:gd name="T10" fmla="*/ 6 w 32"/>
                    <a:gd name="T11" fmla="*/ 6 h 19"/>
                    <a:gd name="T12" fmla="*/ 5 w 32"/>
                    <a:gd name="T13" fmla="*/ 4 h 19"/>
                    <a:gd name="T14" fmla="*/ 0 w 32"/>
                    <a:gd name="T15" fmla="*/ 0 h 19"/>
                    <a:gd name="T16" fmla="*/ 0 w 32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9">
                      <a:moveTo>
                        <a:pt x="32" y="19"/>
                      </a:moveTo>
                      <a:lnTo>
                        <a:pt x="30" y="19"/>
                      </a:lnTo>
                      <a:lnTo>
                        <a:pt x="29" y="18"/>
                      </a:lnTo>
                      <a:lnTo>
                        <a:pt x="25" y="17"/>
                      </a:lnTo>
                      <a:lnTo>
                        <a:pt x="19" y="14"/>
                      </a:lnTo>
                      <a:lnTo>
                        <a:pt x="6" y="6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1" name="Freeform 286"/>
                <p:cNvSpPr>
                  <a:spLocks/>
                </p:cNvSpPr>
                <p:nvPr/>
              </p:nvSpPr>
              <p:spPr bwMode="auto">
                <a:xfrm>
                  <a:off x="4039" y="2234"/>
                  <a:ext cx="6" cy="13"/>
                </a:xfrm>
                <a:custGeom>
                  <a:avLst/>
                  <a:gdLst>
                    <a:gd name="T0" fmla="*/ 1 w 6"/>
                    <a:gd name="T1" fmla="*/ 13 h 13"/>
                    <a:gd name="T2" fmla="*/ 0 w 6"/>
                    <a:gd name="T3" fmla="*/ 8 h 13"/>
                    <a:gd name="T4" fmla="*/ 1 w 6"/>
                    <a:gd name="T5" fmla="*/ 7 h 13"/>
                    <a:gd name="T6" fmla="*/ 3 w 6"/>
                    <a:gd name="T7" fmla="*/ 4 h 13"/>
                    <a:gd name="T8" fmla="*/ 6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1" y="13"/>
                      </a:move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2" name="Freeform 287"/>
                <p:cNvSpPr>
                  <a:spLocks/>
                </p:cNvSpPr>
                <p:nvPr/>
              </p:nvSpPr>
              <p:spPr bwMode="auto">
                <a:xfrm>
                  <a:off x="4045" y="2219"/>
                  <a:ext cx="9" cy="15"/>
                </a:xfrm>
                <a:custGeom>
                  <a:avLst/>
                  <a:gdLst>
                    <a:gd name="T0" fmla="*/ 0 w 9"/>
                    <a:gd name="T1" fmla="*/ 15 h 15"/>
                    <a:gd name="T2" fmla="*/ 1 w 9"/>
                    <a:gd name="T3" fmla="*/ 12 h 15"/>
                    <a:gd name="T4" fmla="*/ 2 w 9"/>
                    <a:gd name="T5" fmla="*/ 12 h 15"/>
                    <a:gd name="T6" fmla="*/ 5 w 9"/>
                    <a:gd name="T7" fmla="*/ 8 h 15"/>
                    <a:gd name="T8" fmla="*/ 6 w 9"/>
                    <a:gd name="T9" fmla="*/ 4 h 15"/>
                    <a:gd name="T10" fmla="*/ 9 w 9"/>
                    <a:gd name="T11" fmla="*/ 1 h 15"/>
                    <a:gd name="T12" fmla="*/ 9 w 9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5">
                      <a:moveTo>
                        <a:pt x="0" y="15"/>
                      </a:move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5" y="8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3" name="Freeform 288"/>
                <p:cNvSpPr>
                  <a:spLocks/>
                </p:cNvSpPr>
                <p:nvPr/>
              </p:nvSpPr>
              <p:spPr bwMode="auto">
                <a:xfrm>
                  <a:off x="4054" y="221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1 w 1"/>
                    <a:gd name="T3" fmla="*/ 1 h 8"/>
                    <a:gd name="T4" fmla="*/ 1 w 1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8"/>
                      </a:move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4" name="Freeform 289"/>
                <p:cNvSpPr>
                  <a:spLocks/>
                </p:cNvSpPr>
                <p:nvPr/>
              </p:nvSpPr>
              <p:spPr bwMode="auto">
                <a:xfrm>
                  <a:off x="4045" y="2200"/>
                  <a:ext cx="10" cy="11"/>
                </a:xfrm>
                <a:custGeom>
                  <a:avLst/>
                  <a:gdLst>
                    <a:gd name="T0" fmla="*/ 10 w 10"/>
                    <a:gd name="T1" fmla="*/ 11 h 11"/>
                    <a:gd name="T2" fmla="*/ 10 w 10"/>
                    <a:gd name="T3" fmla="*/ 11 h 11"/>
                    <a:gd name="T4" fmla="*/ 5 w 10"/>
                    <a:gd name="T5" fmla="*/ 4 h 11"/>
                    <a:gd name="T6" fmla="*/ 2 w 10"/>
                    <a:gd name="T7" fmla="*/ 0 h 11"/>
                    <a:gd name="T8" fmla="*/ 0 w 1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11"/>
                      </a:lnTo>
                      <a:lnTo>
                        <a:pt x="5" y="4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5" name="Freeform 290"/>
                <p:cNvSpPr>
                  <a:spLocks/>
                </p:cNvSpPr>
                <p:nvPr/>
              </p:nvSpPr>
              <p:spPr bwMode="auto">
                <a:xfrm>
                  <a:off x="3986" y="2191"/>
                  <a:ext cx="59" cy="16"/>
                </a:xfrm>
                <a:custGeom>
                  <a:avLst/>
                  <a:gdLst>
                    <a:gd name="T0" fmla="*/ 59 w 59"/>
                    <a:gd name="T1" fmla="*/ 9 h 16"/>
                    <a:gd name="T2" fmla="*/ 57 w 59"/>
                    <a:gd name="T3" fmla="*/ 9 h 16"/>
                    <a:gd name="T4" fmla="*/ 46 w 59"/>
                    <a:gd name="T5" fmla="*/ 15 h 16"/>
                    <a:gd name="T6" fmla="*/ 44 w 59"/>
                    <a:gd name="T7" fmla="*/ 16 h 16"/>
                    <a:gd name="T8" fmla="*/ 36 w 59"/>
                    <a:gd name="T9" fmla="*/ 16 h 16"/>
                    <a:gd name="T10" fmla="*/ 33 w 59"/>
                    <a:gd name="T11" fmla="*/ 16 h 16"/>
                    <a:gd name="T12" fmla="*/ 32 w 59"/>
                    <a:gd name="T13" fmla="*/ 16 h 16"/>
                    <a:gd name="T14" fmla="*/ 29 w 59"/>
                    <a:gd name="T15" fmla="*/ 15 h 16"/>
                    <a:gd name="T16" fmla="*/ 25 w 59"/>
                    <a:gd name="T17" fmla="*/ 9 h 16"/>
                    <a:gd name="T18" fmla="*/ 23 w 59"/>
                    <a:gd name="T19" fmla="*/ 5 h 16"/>
                    <a:gd name="T20" fmla="*/ 15 w 59"/>
                    <a:gd name="T21" fmla="*/ 1 h 16"/>
                    <a:gd name="T22" fmla="*/ 13 w 59"/>
                    <a:gd name="T23" fmla="*/ 1 h 16"/>
                    <a:gd name="T24" fmla="*/ 11 w 59"/>
                    <a:gd name="T25" fmla="*/ 1 h 16"/>
                    <a:gd name="T26" fmla="*/ 6 w 59"/>
                    <a:gd name="T27" fmla="*/ 1 h 16"/>
                    <a:gd name="T28" fmla="*/ 6 w 59"/>
                    <a:gd name="T29" fmla="*/ 1 h 16"/>
                    <a:gd name="T30" fmla="*/ 0 w 59"/>
                    <a:gd name="T3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" h="16">
                      <a:moveTo>
                        <a:pt x="59" y="9"/>
                      </a:moveTo>
                      <a:lnTo>
                        <a:pt x="57" y="9"/>
                      </a:lnTo>
                      <a:lnTo>
                        <a:pt x="46" y="15"/>
                      </a:lnTo>
                      <a:lnTo>
                        <a:pt x="44" y="16"/>
                      </a:lnTo>
                      <a:lnTo>
                        <a:pt x="36" y="16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29" y="15"/>
                      </a:lnTo>
                      <a:lnTo>
                        <a:pt x="25" y="9"/>
                      </a:lnTo>
                      <a:lnTo>
                        <a:pt x="23" y="5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6" name="Freeform 291"/>
                <p:cNvSpPr>
                  <a:spLocks/>
                </p:cNvSpPr>
                <p:nvPr/>
              </p:nvSpPr>
              <p:spPr bwMode="auto">
                <a:xfrm>
                  <a:off x="3980" y="2191"/>
                  <a:ext cx="6" cy="4"/>
                </a:xfrm>
                <a:custGeom>
                  <a:avLst/>
                  <a:gdLst>
                    <a:gd name="T0" fmla="*/ 6 w 6"/>
                    <a:gd name="T1" fmla="*/ 0 h 4"/>
                    <a:gd name="T2" fmla="*/ 2 w 6"/>
                    <a:gd name="T3" fmla="*/ 0 h 4"/>
                    <a:gd name="T4" fmla="*/ 0 w 6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7" name="Freeform 292"/>
                <p:cNvSpPr>
                  <a:spLocks/>
                </p:cNvSpPr>
                <p:nvPr/>
              </p:nvSpPr>
              <p:spPr bwMode="auto">
                <a:xfrm>
                  <a:off x="3966" y="2195"/>
                  <a:ext cx="16" cy="9"/>
                </a:xfrm>
                <a:custGeom>
                  <a:avLst/>
                  <a:gdLst>
                    <a:gd name="T0" fmla="*/ 14 w 16"/>
                    <a:gd name="T1" fmla="*/ 0 h 9"/>
                    <a:gd name="T2" fmla="*/ 15 w 16"/>
                    <a:gd name="T3" fmla="*/ 1 h 9"/>
                    <a:gd name="T4" fmla="*/ 16 w 16"/>
                    <a:gd name="T5" fmla="*/ 4 h 9"/>
                    <a:gd name="T6" fmla="*/ 15 w 16"/>
                    <a:gd name="T7" fmla="*/ 5 h 9"/>
                    <a:gd name="T8" fmla="*/ 15 w 16"/>
                    <a:gd name="T9" fmla="*/ 5 h 9"/>
                    <a:gd name="T10" fmla="*/ 14 w 16"/>
                    <a:gd name="T11" fmla="*/ 9 h 9"/>
                    <a:gd name="T12" fmla="*/ 6 w 16"/>
                    <a:gd name="T13" fmla="*/ 9 h 9"/>
                    <a:gd name="T14" fmla="*/ 0 w 16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9">
                      <a:moveTo>
                        <a:pt x="14" y="0"/>
                      </a:moveTo>
                      <a:lnTo>
                        <a:pt x="15" y="1"/>
                      </a:lnTo>
                      <a:lnTo>
                        <a:pt x="16" y="4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4" y="9"/>
                      </a:lnTo>
                      <a:lnTo>
                        <a:pt x="6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8" name="Freeform 293"/>
                <p:cNvSpPr>
                  <a:spLocks/>
                </p:cNvSpPr>
                <p:nvPr/>
              </p:nvSpPr>
              <p:spPr bwMode="auto">
                <a:xfrm>
                  <a:off x="3943" y="2204"/>
                  <a:ext cx="23" cy="6"/>
                </a:xfrm>
                <a:custGeom>
                  <a:avLst/>
                  <a:gdLst>
                    <a:gd name="T0" fmla="*/ 23 w 23"/>
                    <a:gd name="T1" fmla="*/ 0 h 6"/>
                    <a:gd name="T2" fmla="*/ 21 w 23"/>
                    <a:gd name="T3" fmla="*/ 0 h 6"/>
                    <a:gd name="T4" fmla="*/ 12 w 23"/>
                    <a:gd name="T5" fmla="*/ 0 h 6"/>
                    <a:gd name="T6" fmla="*/ 2 w 23"/>
                    <a:gd name="T7" fmla="*/ 4 h 6"/>
                    <a:gd name="T8" fmla="*/ 0 w 23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6">
                      <a:moveTo>
                        <a:pt x="23" y="0"/>
                      </a:move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2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19" name="Freeform 294"/>
                <p:cNvSpPr>
                  <a:spLocks/>
                </p:cNvSpPr>
                <p:nvPr/>
              </p:nvSpPr>
              <p:spPr bwMode="auto">
                <a:xfrm>
                  <a:off x="3931" y="2210"/>
                  <a:ext cx="12" cy="1"/>
                </a:xfrm>
                <a:custGeom>
                  <a:avLst/>
                  <a:gdLst>
                    <a:gd name="T0" fmla="*/ 12 w 12"/>
                    <a:gd name="T1" fmla="*/ 0 h 1"/>
                    <a:gd name="T2" fmla="*/ 11 w 12"/>
                    <a:gd name="T3" fmla="*/ 0 h 1"/>
                    <a:gd name="T4" fmla="*/ 8 w 12"/>
                    <a:gd name="T5" fmla="*/ 0 h 1"/>
                    <a:gd name="T6" fmla="*/ 0 w 1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0" name="Freeform 295"/>
                <p:cNvSpPr>
                  <a:spLocks/>
                </p:cNvSpPr>
                <p:nvPr/>
              </p:nvSpPr>
              <p:spPr bwMode="auto">
                <a:xfrm>
                  <a:off x="3907" y="2211"/>
                  <a:ext cx="24" cy="12"/>
                </a:xfrm>
                <a:custGeom>
                  <a:avLst/>
                  <a:gdLst>
                    <a:gd name="T0" fmla="*/ 24 w 24"/>
                    <a:gd name="T1" fmla="*/ 0 h 12"/>
                    <a:gd name="T2" fmla="*/ 16 w 24"/>
                    <a:gd name="T3" fmla="*/ 5 h 12"/>
                    <a:gd name="T4" fmla="*/ 16 w 24"/>
                    <a:gd name="T5" fmla="*/ 5 h 12"/>
                    <a:gd name="T6" fmla="*/ 11 w 24"/>
                    <a:gd name="T7" fmla="*/ 8 h 12"/>
                    <a:gd name="T8" fmla="*/ 3 w 24"/>
                    <a:gd name="T9" fmla="*/ 11 h 12"/>
                    <a:gd name="T10" fmla="*/ 0 w 24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2">
                      <a:moveTo>
                        <a:pt x="24" y="0"/>
                      </a:move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1" y="8"/>
                      </a:lnTo>
                      <a:lnTo>
                        <a:pt x="3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1" name="Freeform 296"/>
                <p:cNvSpPr>
                  <a:spLocks/>
                </p:cNvSpPr>
                <p:nvPr/>
              </p:nvSpPr>
              <p:spPr bwMode="auto">
                <a:xfrm>
                  <a:off x="3896" y="2223"/>
                  <a:ext cx="19" cy="34"/>
                </a:xfrm>
                <a:custGeom>
                  <a:avLst/>
                  <a:gdLst>
                    <a:gd name="T0" fmla="*/ 11 w 19"/>
                    <a:gd name="T1" fmla="*/ 0 h 34"/>
                    <a:gd name="T2" fmla="*/ 5 w 19"/>
                    <a:gd name="T3" fmla="*/ 1 h 34"/>
                    <a:gd name="T4" fmla="*/ 1 w 19"/>
                    <a:gd name="T5" fmla="*/ 3 h 34"/>
                    <a:gd name="T6" fmla="*/ 0 w 19"/>
                    <a:gd name="T7" fmla="*/ 6 h 34"/>
                    <a:gd name="T8" fmla="*/ 0 w 19"/>
                    <a:gd name="T9" fmla="*/ 7 h 34"/>
                    <a:gd name="T10" fmla="*/ 0 w 19"/>
                    <a:gd name="T11" fmla="*/ 7 h 34"/>
                    <a:gd name="T12" fmla="*/ 0 w 19"/>
                    <a:gd name="T13" fmla="*/ 11 h 34"/>
                    <a:gd name="T14" fmla="*/ 7 w 19"/>
                    <a:gd name="T15" fmla="*/ 18 h 34"/>
                    <a:gd name="T16" fmla="*/ 8 w 19"/>
                    <a:gd name="T17" fmla="*/ 19 h 34"/>
                    <a:gd name="T18" fmla="*/ 14 w 19"/>
                    <a:gd name="T19" fmla="*/ 24 h 34"/>
                    <a:gd name="T20" fmla="*/ 16 w 19"/>
                    <a:gd name="T21" fmla="*/ 28 h 34"/>
                    <a:gd name="T22" fmla="*/ 19 w 19"/>
                    <a:gd name="T2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34">
                      <a:moveTo>
                        <a:pt x="11" y="0"/>
                      </a:moveTo>
                      <a:lnTo>
                        <a:pt x="5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7" y="18"/>
                      </a:lnTo>
                      <a:lnTo>
                        <a:pt x="8" y="19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9" y="3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2" name="Line 297"/>
                <p:cNvSpPr>
                  <a:spLocks noChangeShapeType="1"/>
                </p:cNvSpPr>
                <p:nvPr/>
              </p:nvSpPr>
              <p:spPr bwMode="auto">
                <a:xfrm>
                  <a:off x="3915" y="2257"/>
                  <a:ext cx="0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3" name="Freeform 298"/>
                <p:cNvSpPr>
                  <a:spLocks/>
                </p:cNvSpPr>
                <p:nvPr/>
              </p:nvSpPr>
              <p:spPr bwMode="auto">
                <a:xfrm>
                  <a:off x="3907" y="2262"/>
                  <a:ext cx="8" cy="12"/>
                </a:xfrm>
                <a:custGeom>
                  <a:avLst/>
                  <a:gdLst>
                    <a:gd name="T0" fmla="*/ 8 w 8"/>
                    <a:gd name="T1" fmla="*/ 0 h 12"/>
                    <a:gd name="T2" fmla="*/ 7 w 8"/>
                    <a:gd name="T3" fmla="*/ 3 h 12"/>
                    <a:gd name="T4" fmla="*/ 7 w 8"/>
                    <a:gd name="T5" fmla="*/ 3 h 12"/>
                    <a:gd name="T6" fmla="*/ 5 w 8"/>
                    <a:gd name="T7" fmla="*/ 8 h 12"/>
                    <a:gd name="T8" fmla="*/ 3 w 8"/>
                    <a:gd name="T9" fmla="*/ 11 h 12"/>
                    <a:gd name="T10" fmla="*/ 0 w 8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12">
                      <a:moveTo>
                        <a:pt x="8" y="0"/>
                      </a:move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4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3904" y="2274"/>
                  <a:ext cx="3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5" name="Freeform 300"/>
                <p:cNvSpPr>
                  <a:spLocks/>
                </p:cNvSpPr>
                <p:nvPr/>
              </p:nvSpPr>
              <p:spPr bwMode="auto">
                <a:xfrm>
                  <a:off x="3904" y="2283"/>
                  <a:ext cx="12" cy="10"/>
                </a:xfrm>
                <a:custGeom>
                  <a:avLst/>
                  <a:gdLst>
                    <a:gd name="T0" fmla="*/ 0 w 12"/>
                    <a:gd name="T1" fmla="*/ 0 h 10"/>
                    <a:gd name="T2" fmla="*/ 2 w 12"/>
                    <a:gd name="T3" fmla="*/ 1 h 10"/>
                    <a:gd name="T4" fmla="*/ 3 w 12"/>
                    <a:gd name="T5" fmla="*/ 2 h 10"/>
                    <a:gd name="T6" fmla="*/ 6 w 12"/>
                    <a:gd name="T7" fmla="*/ 4 h 10"/>
                    <a:gd name="T8" fmla="*/ 12 w 12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6" y="4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6" name="Freeform 301"/>
                <p:cNvSpPr>
                  <a:spLocks/>
                </p:cNvSpPr>
                <p:nvPr/>
              </p:nvSpPr>
              <p:spPr bwMode="auto">
                <a:xfrm>
                  <a:off x="3916" y="2293"/>
                  <a:ext cx="4" cy="15"/>
                </a:xfrm>
                <a:custGeom>
                  <a:avLst/>
                  <a:gdLst>
                    <a:gd name="T0" fmla="*/ 0 w 4"/>
                    <a:gd name="T1" fmla="*/ 0 h 15"/>
                    <a:gd name="T2" fmla="*/ 2 w 4"/>
                    <a:gd name="T3" fmla="*/ 6 h 15"/>
                    <a:gd name="T4" fmla="*/ 3 w 4"/>
                    <a:gd name="T5" fmla="*/ 10 h 15"/>
                    <a:gd name="T6" fmla="*/ 4 w 4"/>
                    <a:gd name="T7" fmla="*/ 13 h 15"/>
                    <a:gd name="T8" fmla="*/ 3 w 4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3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7" name="Line 302"/>
                <p:cNvSpPr>
                  <a:spLocks noChangeShapeType="1"/>
                </p:cNvSpPr>
                <p:nvPr/>
              </p:nvSpPr>
              <p:spPr bwMode="auto">
                <a:xfrm>
                  <a:off x="3919" y="230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8" name="Freeform 303"/>
                <p:cNvSpPr>
                  <a:spLocks/>
                </p:cNvSpPr>
                <p:nvPr/>
              </p:nvSpPr>
              <p:spPr bwMode="auto">
                <a:xfrm>
                  <a:off x="3904" y="2310"/>
                  <a:ext cx="15" cy="10"/>
                </a:xfrm>
                <a:custGeom>
                  <a:avLst/>
                  <a:gdLst>
                    <a:gd name="T0" fmla="*/ 15 w 15"/>
                    <a:gd name="T1" fmla="*/ 0 h 10"/>
                    <a:gd name="T2" fmla="*/ 8 w 15"/>
                    <a:gd name="T3" fmla="*/ 5 h 10"/>
                    <a:gd name="T4" fmla="*/ 6 w 15"/>
                    <a:gd name="T5" fmla="*/ 6 h 10"/>
                    <a:gd name="T6" fmla="*/ 0 w 1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15" y="0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29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3900" y="2320"/>
                  <a:ext cx="4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0" name="Line 305"/>
                <p:cNvSpPr>
                  <a:spLocks noChangeShapeType="1"/>
                </p:cNvSpPr>
                <p:nvPr/>
              </p:nvSpPr>
              <p:spPr bwMode="auto">
                <a:xfrm flipH="1">
                  <a:off x="3897" y="2324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1" name="Freeform 306"/>
                <p:cNvSpPr>
                  <a:spLocks/>
                </p:cNvSpPr>
                <p:nvPr/>
              </p:nvSpPr>
              <p:spPr bwMode="auto">
                <a:xfrm>
                  <a:off x="3881" y="2324"/>
                  <a:ext cx="16" cy="23"/>
                </a:xfrm>
                <a:custGeom>
                  <a:avLst/>
                  <a:gdLst>
                    <a:gd name="T0" fmla="*/ 16 w 16"/>
                    <a:gd name="T1" fmla="*/ 0 h 23"/>
                    <a:gd name="T2" fmla="*/ 10 w 16"/>
                    <a:gd name="T3" fmla="*/ 4 h 23"/>
                    <a:gd name="T4" fmla="*/ 0 w 16"/>
                    <a:gd name="T5" fmla="*/ 11 h 23"/>
                    <a:gd name="T6" fmla="*/ 0 w 16"/>
                    <a:gd name="T7" fmla="*/ 15 h 23"/>
                    <a:gd name="T8" fmla="*/ 2 w 16"/>
                    <a:gd name="T9" fmla="*/ 18 h 23"/>
                    <a:gd name="T10" fmla="*/ 4 w 16"/>
                    <a:gd name="T11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3">
                      <a:moveTo>
                        <a:pt x="16" y="0"/>
                      </a:moveTo>
                      <a:lnTo>
                        <a:pt x="10" y="4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4" y="2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2" name="Freeform 307"/>
                <p:cNvSpPr>
                  <a:spLocks/>
                </p:cNvSpPr>
                <p:nvPr/>
              </p:nvSpPr>
              <p:spPr bwMode="auto">
                <a:xfrm>
                  <a:off x="3876" y="2347"/>
                  <a:ext cx="11" cy="18"/>
                </a:xfrm>
                <a:custGeom>
                  <a:avLst/>
                  <a:gdLst>
                    <a:gd name="T0" fmla="*/ 9 w 11"/>
                    <a:gd name="T1" fmla="*/ 0 h 18"/>
                    <a:gd name="T2" fmla="*/ 11 w 11"/>
                    <a:gd name="T3" fmla="*/ 4 h 18"/>
                    <a:gd name="T4" fmla="*/ 8 w 11"/>
                    <a:gd name="T5" fmla="*/ 7 h 18"/>
                    <a:gd name="T6" fmla="*/ 4 w 11"/>
                    <a:gd name="T7" fmla="*/ 15 h 18"/>
                    <a:gd name="T8" fmla="*/ 0 w 11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8">
                      <a:moveTo>
                        <a:pt x="9" y="0"/>
                      </a:moveTo>
                      <a:lnTo>
                        <a:pt x="11" y="4"/>
                      </a:lnTo>
                      <a:lnTo>
                        <a:pt x="8" y="7"/>
                      </a:lnTo>
                      <a:lnTo>
                        <a:pt x="4" y="15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3" name="Freeform 308"/>
                <p:cNvSpPr>
                  <a:spLocks/>
                </p:cNvSpPr>
                <p:nvPr/>
              </p:nvSpPr>
              <p:spPr bwMode="auto">
                <a:xfrm>
                  <a:off x="3862" y="2365"/>
                  <a:ext cx="14" cy="5"/>
                </a:xfrm>
                <a:custGeom>
                  <a:avLst/>
                  <a:gdLst>
                    <a:gd name="T0" fmla="*/ 14 w 14"/>
                    <a:gd name="T1" fmla="*/ 0 h 5"/>
                    <a:gd name="T2" fmla="*/ 10 w 14"/>
                    <a:gd name="T3" fmla="*/ 3 h 5"/>
                    <a:gd name="T4" fmla="*/ 3 w 14"/>
                    <a:gd name="T5" fmla="*/ 5 h 5"/>
                    <a:gd name="T6" fmla="*/ 0 w 14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5">
                      <a:moveTo>
                        <a:pt x="14" y="0"/>
                      </a:moveTo>
                      <a:lnTo>
                        <a:pt x="10" y="3"/>
                      </a:lnTo>
                      <a:lnTo>
                        <a:pt x="3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4" name="Freeform 309"/>
                <p:cNvSpPr>
                  <a:spLocks/>
                </p:cNvSpPr>
                <p:nvPr/>
              </p:nvSpPr>
              <p:spPr bwMode="auto">
                <a:xfrm>
                  <a:off x="3853" y="2370"/>
                  <a:ext cx="9" cy="3"/>
                </a:xfrm>
                <a:custGeom>
                  <a:avLst/>
                  <a:gdLst>
                    <a:gd name="T0" fmla="*/ 9 w 9"/>
                    <a:gd name="T1" fmla="*/ 0 h 3"/>
                    <a:gd name="T2" fmla="*/ 8 w 9"/>
                    <a:gd name="T3" fmla="*/ 0 h 3"/>
                    <a:gd name="T4" fmla="*/ 1 w 9"/>
                    <a:gd name="T5" fmla="*/ 3 h 3"/>
                    <a:gd name="T6" fmla="*/ 0 w 9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lnTo>
                        <a:pt x="8" y="0"/>
                      </a:lnTo>
                      <a:lnTo>
                        <a:pt x="1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5" name="Freeform 310"/>
                <p:cNvSpPr>
                  <a:spLocks/>
                </p:cNvSpPr>
                <p:nvPr/>
              </p:nvSpPr>
              <p:spPr bwMode="auto">
                <a:xfrm>
                  <a:off x="3847" y="2373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3 w 6"/>
                    <a:gd name="T3" fmla="*/ 1 h 12"/>
                    <a:gd name="T4" fmla="*/ 3 w 6"/>
                    <a:gd name="T5" fmla="*/ 3 h 12"/>
                    <a:gd name="T6" fmla="*/ 2 w 6"/>
                    <a:gd name="T7" fmla="*/ 8 h 12"/>
                    <a:gd name="T8" fmla="*/ 0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6" name="Freeform 311"/>
                <p:cNvSpPr>
                  <a:spLocks/>
                </p:cNvSpPr>
                <p:nvPr/>
              </p:nvSpPr>
              <p:spPr bwMode="auto">
                <a:xfrm>
                  <a:off x="3839" y="2385"/>
                  <a:ext cx="8" cy="14"/>
                </a:xfrm>
                <a:custGeom>
                  <a:avLst/>
                  <a:gdLst>
                    <a:gd name="T0" fmla="*/ 8 w 8"/>
                    <a:gd name="T1" fmla="*/ 0 h 14"/>
                    <a:gd name="T2" fmla="*/ 8 w 8"/>
                    <a:gd name="T3" fmla="*/ 2 h 14"/>
                    <a:gd name="T4" fmla="*/ 6 w 8"/>
                    <a:gd name="T5" fmla="*/ 6 h 14"/>
                    <a:gd name="T6" fmla="*/ 3 w 8"/>
                    <a:gd name="T7" fmla="*/ 11 h 14"/>
                    <a:gd name="T8" fmla="*/ 0 w 8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7" name="Line 312"/>
                <p:cNvSpPr>
                  <a:spLocks noChangeShapeType="1"/>
                </p:cNvSpPr>
                <p:nvPr/>
              </p:nvSpPr>
              <p:spPr bwMode="auto">
                <a:xfrm>
                  <a:off x="4205" y="1811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8" name="Line 313"/>
                <p:cNvSpPr>
                  <a:spLocks noChangeShapeType="1"/>
                </p:cNvSpPr>
                <p:nvPr/>
              </p:nvSpPr>
              <p:spPr bwMode="auto">
                <a:xfrm>
                  <a:off x="4217" y="1560"/>
                  <a:ext cx="4" cy="1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39" name="Freeform 314"/>
                <p:cNvSpPr>
                  <a:spLocks/>
                </p:cNvSpPr>
                <p:nvPr/>
              </p:nvSpPr>
              <p:spPr bwMode="auto">
                <a:xfrm>
                  <a:off x="4217" y="1556"/>
                  <a:ext cx="0" cy="4"/>
                </a:xfrm>
                <a:custGeom>
                  <a:avLst/>
                  <a:gdLst>
                    <a:gd name="T0" fmla="*/ 0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0" name="Line 315"/>
                <p:cNvSpPr>
                  <a:spLocks noChangeShapeType="1"/>
                </p:cNvSpPr>
                <p:nvPr/>
              </p:nvSpPr>
              <p:spPr bwMode="auto">
                <a:xfrm>
                  <a:off x="4221" y="1570"/>
                  <a:ext cx="2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1" name="Freeform 316"/>
                <p:cNvSpPr>
                  <a:spLocks/>
                </p:cNvSpPr>
                <p:nvPr/>
              </p:nvSpPr>
              <p:spPr bwMode="auto">
                <a:xfrm>
                  <a:off x="4223" y="1579"/>
                  <a:ext cx="4" cy="12"/>
                </a:xfrm>
                <a:custGeom>
                  <a:avLst/>
                  <a:gdLst>
                    <a:gd name="T0" fmla="*/ 0 w 4"/>
                    <a:gd name="T1" fmla="*/ 0 h 12"/>
                    <a:gd name="T2" fmla="*/ 4 w 4"/>
                    <a:gd name="T3" fmla="*/ 9 h 12"/>
                    <a:gd name="T4" fmla="*/ 2 w 4"/>
                    <a:gd name="T5" fmla="*/ 12 h 12"/>
                    <a:gd name="T6" fmla="*/ 2 w 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2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2" y="1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2" name="Freeform 317"/>
                <p:cNvSpPr>
                  <a:spLocks/>
                </p:cNvSpPr>
                <p:nvPr/>
              </p:nvSpPr>
              <p:spPr bwMode="auto">
                <a:xfrm>
                  <a:off x="4224" y="1591"/>
                  <a:ext cx="1" cy="4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1 h 4"/>
                    <a:gd name="T4" fmla="*/ 1 w 1"/>
                    <a:gd name="T5" fmla="*/ 1 h 4"/>
                    <a:gd name="T6" fmla="*/ 1 w 1"/>
                    <a:gd name="T7" fmla="*/ 3 h 4"/>
                    <a:gd name="T8" fmla="*/ 0 w 1"/>
                    <a:gd name="T9" fmla="*/ 3 h 4"/>
                    <a:gd name="T10" fmla="*/ 0 w 1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3" name="Freeform 318"/>
                <p:cNvSpPr>
                  <a:spLocks/>
                </p:cNvSpPr>
                <p:nvPr/>
              </p:nvSpPr>
              <p:spPr bwMode="auto">
                <a:xfrm>
                  <a:off x="4224" y="1595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2 h 6"/>
                    <a:gd name="T4" fmla="*/ 0 w 5"/>
                    <a:gd name="T5" fmla="*/ 2 h 6"/>
                    <a:gd name="T6" fmla="*/ 1 w 5"/>
                    <a:gd name="T7" fmla="*/ 2 h 6"/>
                    <a:gd name="T8" fmla="*/ 1 w 5"/>
                    <a:gd name="T9" fmla="*/ 3 h 6"/>
                    <a:gd name="T10" fmla="*/ 3 w 5"/>
                    <a:gd name="T11" fmla="*/ 2 h 6"/>
                    <a:gd name="T12" fmla="*/ 3 w 5"/>
                    <a:gd name="T13" fmla="*/ 3 h 6"/>
                    <a:gd name="T14" fmla="*/ 1 w 5"/>
                    <a:gd name="T15" fmla="*/ 3 h 6"/>
                    <a:gd name="T16" fmla="*/ 1 w 5"/>
                    <a:gd name="T17" fmla="*/ 3 h 6"/>
                    <a:gd name="T18" fmla="*/ 1 w 5"/>
                    <a:gd name="T19" fmla="*/ 4 h 6"/>
                    <a:gd name="T20" fmla="*/ 1 w 5"/>
                    <a:gd name="T21" fmla="*/ 4 h 6"/>
                    <a:gd name="T22" fmla="*/ 3 w 5"/>
                    <a:gd name="T23" fmla="*/ 4 h 6"/>
                    <a:gd name="T24" fmla="*/ 4 w 5"/>
                    <a:gd name="T25" fmla="*/ 4 h 6"/>
                    <a:gd name="T26" fmla="*/ 4 w 5"/>
                    <a:gd name="T27" fmla="*/ 4 h 6"/>
                    <a:gd name="T28" fmla="*/ 5 w 5"/>
                    <a:gd name="T2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4" name="Freeform 319"/>
                <p:cNvSpPr>
                  <a:spLocks/>
                </p:cNvSpPr>
                <p:nvPr/>
              </p:nvSpPr>
              <p:spPr bwMode="auto">
                <a:xfrm>
                  <a:off x="4229" y="1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5" name="Line 320"/>
                <p:cNvSpPr>
                  <a:spLocks noChangeShapeType="1"/>
                </p:cNvSpPr>
                <p:nvPr/>
              </p:nvSpPr>
              <p:spPr bwMode="auto">
                <a:xfrm>
                  <a:off x="4229" y="1601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6" name="Freeform 321"/>
                <p:cNvSpPr>
                  <a:spLocks/>
                </p:cNvSpPr>
                <p:nvPr/>
              </p:nvSpPr>
              <p:spPr bwMode="auto">
                <a:xfrm>
                  <a:off x="4232" y="1680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1 w 11"/>
                    <a:gd name="T5" fmla="*/ 2 h 8"/>
                    <a:gd name="T6" fmla="*/ 3 w 11"/>
                    <a:gd name="T7" fmla="*/ 2 h 8"/>
                    <a:gd name="T8" fmla="*/ 6 w 11"/>
                    <a:gd name="T9" fmla="*/ 2 h 8"/>
                    <a:gd name="T10" fmla="*/ 10 w 11"/>
                    <a:gd name="T11" fmla="*/ 4 h 8"/>
                    <a:gd name="T12" fmla="*/ 11 w 11"/>
                    <a:gd name="T13" fmla="*/ 6 h 8"/>
                    <a:gd name="T14" fmla="*/ 11 w 11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1" y="6"/>
                      </a:lnTo>
                      <a:lnTo>
                        <a:pt x="11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7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4232" y="1679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8" name="Freeform 323"/>
                <p:cNvSpPr>
                  <a:spLocks/>
                </p:cNvSpPr>
                <p:nvPr/>
              </p:nvSpPr>
              <p:spPr bwMode="auto">
                <a:xfrm>
                  <a:off x="4233" y="1669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5 w 5"/>
                    <a:gd name="T3" fmla="*/ 2 h 10"/>
                    <a:gd name="T4" fmla="*/ 5 w 5"/>
                    <a:gd name="T5" fmla="*/ 7 h 10"/>
                    <a:gd name="T6" fmla="*/ 2 w 5"/>
                    <a:gd name="T7" fmla="*/ 9 h 10"/>
                    <a:gd name="T8" fmla="*/ 0 w 5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0">
                      <a:moveTo>
                        <a:pt x="5" y="0"/>
                      </a:moveTo>
                      <a:lnTo>
                        <a:pt x="5" y="2"/>
                      </a:lnTo>
                      <a:lnTo>
                        <a:pt x="5" y="7"/>
                      </a:lnTo>
                      <a:lnTo>
                        <a:pt x="2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49" name="Freeform 324"/>
                <p:cNvSpPr>
                  <a:spLocks/>
                </p:cNvSpPr>
                <p:nvPr/>
              </p:nvSpPr>
              <p:spPr bwMode="auto">
                <a:xfrm>
                  <a:off x="4232" y="1603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0" name="Freeform 325"/>
                <p:cNvSpPr>
                  <a:spLocks/>
                </p:cNvSpPr>
                <p:nvPr/>
              </p:nvSpPr>
              <p:spPr bwMode="auto">
                <a:xfrm>
                  <a:off x="4231" y="1605"/>
                  <a:ext cx="2" cy="9"/>
                </a:xfrm>
                <a:custGeom>
                  <a:avLst/>
                  <a:gdLst>
                    <a:gd name="T0" fmla="*/ 1 w 2"/>
                    <a:gd name="T1" fmla="*/ 0 h 9"/>
                    <a:gd name="T2" fmla="*/ 1 w 2"/>
                    <a:gd name="T3" fmla="*/ 0 h 9"/>
                    <a:gd name="T4" fmla="*/ 1 w 2"/>
                    <a:gd name="T5" fmla="*/ 1 h 9"/>
                    <a:gd name="T6" fmla="*/ 1 w 2"/>
                    <a:gd name="T7" fmla="*/ 1 h 9"/>
                    <a:gd name="T8" fmla="*/ 1 w 2"/>
                    <a:gd name="T9" fmla="*/ 1 h 9"/>
                    <a:gd name="T10" fmla="*/ 1 w 2"/>
                    <a:gd name="T11" fmla="*/ 2 h 9"/>
                    <a:gd name="T12" fmla="*/ 1 w 2"/>
                    <a:gd name="T13" fmla="*/ 4 h 9"/>
                    <a:gd name="T14" fmla="*/ 2 w 2"/>
                    <a:gd name="T15" fmla="*/ 4 h 9"/>
                    <a:gd name="T16" fmla="*/ 1 w 2"/>
                    <a:gd name="T17" fmla="*/ 6 h 9"/>
                    <a:gd name="T18" fmla="*/ 1 w 2"/>
                    <a:gd name="T19" fmla="*/ 6 h 9"/>
                    <a:gd name="T20" fmla="*/ 1 w 2"/>
                    <a:gd name="T21" fmla="*/ 6 h 9"/>
                    <a:gd name="T22" fmla="*/ 0 w 2"/>
                    <a:gd name="T23" fmla="*/ 8 h 9"/>
                    <a:gd name="T24" fmla="*/ 0 w 2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1" name="Freeform 326"/>
                <p:cNvSpPr>
                  <a:spLocks/>
                </p:cNvSpPr>
                <p:nvPr/>
              </p:nvSpPr>
              <p:spPr bwMode="auto">
                <a:xfrm>
                  <a:off x="4229" y="1601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2" name="Freeform 327"/>
                <p:cNvSpPr>
                  <a:spLocks/>
                </p:cNvSpPr>
                <p:nvPr/>
              </p:nvSpPr>
              <p:spPr bwMode="auto">
                <a:xfrm>
                  <a:off x="4220" y="1640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4 w 5"/>
                    <a:gd name="T3" fmla="*/ 1 h 7"/>
                    <a:gd name="T4" fmla="*/ 3 w 5"/>
                    <a:gd name="T5" fmla="*/ 1 h 7"/>
                    <a:gd name="T6" fmla="*/ 1 w 5"/>
                    <a:gd name="T7" fmla="*/ 1 h 7"/>
                    <a:gd name="T8" fmla="*/ 0 w 5"/>
                    <a:gd name="T9" fmla="*/ 2 h 7"/>
                    <a:gd name="T10" fmla="*/ 0 w 5"/>
                    <a:gd name="T11" fmla="*/ 2 h 7"/>
                    <a:gd name="T12" fmla="*/ 1 w 5"/>
                    <a:gd name="T13" fmla="*/ 4 h 7"/>
                    <a:gd name="T14" fmla="*/ 3 w 5"/>
                    <a:gd name="T15" fmla="*/ 4 h 7"/>
                    <a:gd name="T16" fmla="*/ 3 w 5"/>
                    <a:gd name="T17" fmla="*/ 5 h 7"/>
                    <a:gd name="T18" fmla="*/ 3 w 5"/>
                    <a:gd name="T19" fmla="*/ 5 h 7"/>
                    <a:gd name="T20" fmla="*/ 3 w 5"/>
                    <a:gd name="T21" fmla="*/ 7 h 7"/>
                    <a:gd name="T22" fmla="*/ 5 w 5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3" name="Freeform 328"/>
                <p:cNvSpPr>
                  <a:spLocks/>
                </p:cNvSpPr>
                <p:nvPr/>
              </p:nvSpPr>
              <p:spPr bwMode="auto">
                <a:xfrm>
                  <a:off x="4225" y="1633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0 h 7"/>
                    <a:gd name="T4" fmla="*/ 2 w 2"/>
                    <a:gd name="T5" fmla="*/ 1 h 7"/>
                    <a:gd name="T6" fmla="*/ 2 w 2"/>
                    <a:gd name="T7" fmla="*/ 3 h 7"/>
                    <a:gd name="T8" fmla="*/ 2 w 2"/>
                    <a:gd name="T9" fmla="*/ 4 h 7"/>
                    <a:gd name="T10" fmla="*/ 2 w 2"/>
                    <a:gd name="T11" fmla="*/ 5 h 7"/>
                    <a:gd name="T12" fmla="*/ 2 w 2"/>
                    <a:gd name="T13" fmla="*/ 7 h 7"/>
                    <a:gd name="T14" fmla="*/ 0 w 2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4" name="Freeform 329"/>
                <p:cNvSpPr>
                  <a:spLocks/>
                </p:cNvSpPr>
                <p:nvPr/>
              </p:nvSpPr>
              <p:spPr bwMode="auto">
                <a:xfrm>
                  <a:off x="4225" y="1647"/>
                  <a:ext cx="10" cy="4"/>
                </a:xfrm>
                <a:custGeom>
                  <a:avLst/>
                  <a:gdLst>
                    <a:gd name="T0" fmla="*/ 0 w 10"/>
                    <a:gd name="T1" fmla="*/ 0 h 4"/>
                    <a:gd name="T2" fmla="*/ 3 w 10"/>
                    <a:gd name="T3" fmla="*/ 0 h 4"/>
                    <a:gd name="T4" fmla="*/ 4 w 10"/>
                    <a:gd name="T5" fmla="*/ 0 h 4"/>
                    <a:gd name="T6" fmla="*/ 6 w 10"/>
                    <a:gd name="T7" fmla="*/ 0 h 4"/>
                    <a:gd name="T8" fmla="*/ 7 w 10"/>
                    <a:gd name="T9" fmla="*/ 0 h 4"/>
                    <a:gd name="T10" fmla="*/ 8 w 10"/>
                    <a:gd name="T11" fmla="*/ 0 h 4"/>
                    <a:gd name="T12" fmla="*/ 8 w 10"/>
                    <a:gd name="T13" fmla="*/ 0 h 4"/>
                    <a:gd name="T14" fmla="*/ 10 w 10"/>
                    <a:gd name="T15" fmla="*/ 0 h 4"/>
                    <a:gd name="T16" fmla="*/ 10 w 10"/>
                    <a:gd name="T17" fmla="*/ 1 h 4"/>
                    <a:gd name="T18" fmla="*/ 10 w 10"/>
                    <a:gd name="T19" fmla="*/ 2 h 4"/>
                    <a:gd name="T20" fmla="*/ 10 w 10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5" name="Freeform 330"/>
                <p:cNvSpPr>
                  <a:spLocks/>
                </p:cNvSpPr>
                <p:nvPr/>
              </p:nvSpPr>
              <p:spPr bwMode="auto">
                <a:xfrm>
                  <a:off x="4233" y="1651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0 w 2"/>
                    <a:gd name="T7" fmla="*/ 2 h 4"/>
                    <a:gd name="T8" fmla="*/ 2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6" name="Freeform 331"/>
                <p:cNvSpPr>
                  <a:spLocks/>
                </p:cNvSpPr>
                <p:nvPr/>
              </p:nvSpPr>
              <p:spPr bwMode="auto">
                <a:xfrm>
                  <a:off x="4228" y="1655"/>
                  <a:ext cx="12" cy="14"/>
                </a:xfrm>
                <a:custGeom>
                  <a:avLst/>
                  <a:gdLst>
                    <a:gd name="T0" fmla="*/ 7 w 12"/>
                    <a:gd name="T1" fmla="*/ 0 h 14"/>
                    <a:gd name="T2" fmla="*/ 7 w 12"/>
                    <a:gd name="T3" fmla="*/ 0 h 14"/>
                    <a:gd name="T4" fmla="*/ 7 w 12"/>
                    <a:gd name="T5" fmla="*/ 0 h 14"/>
                    <a:gd name="T6" fmla="*/ 7 w 12"/>
                    <a:gd name="T7" fmla="*/ 1 h 14"/>
                    <a:gd name="T8" fmla="*/ 12 w 12"/>
                    <a:gd name="T9" fmla="*/ 2 h 14"/>
                    <a:gd name="T10" fmla="*/ 12 w 12"/>
                    <a:gd name="T11" fmla="*/ 4 h 14"/>
                    <a:gd name="T12" fmla="*/ 11 w 12"/>
                    <a:gd name="T13" fmla="*/ 5 h 14"/>
                    <a:gd name="T14" fmla="*/ 11 w 12"/>
                    <a:gd name="T15" fmla="*/ 5 h 14"/>
                    <a:gd name="T16" fmla="*/ 7 w 12"/>
                    <a:gd name="T17" fmla="*/ 5 h 14"/>
                    <a:gd name="T18" fmla="*/ 3 w 12"/>
                    <a:gd name="T19" fmla="*/ 5 h 14"/>
                    <a:gd name="T20" fmla="*/ 1 w 12"/>
                    <a:gd name="T21" fmla="*/ 5 h 14"/>
                    <a:gd name="T22" fmla="*/ 0 w 12"/>
                    <a:gd name="T23" fmla="*/ 6 h 14"/>
                    <a:gd name="T24" fmla="*/ 0 w 12"/>
                    <a:gd name="T25" fmla="*/ 8 h 14"/>
                    <a:gd name="T26" fmla="*/ 1 w 12"/>
                    <a:gd name="T27" fmla="*/ 8 h 14"/>
                    <a:gd name="T28" fmla="*/ 3 w 12"/>
                    <a:gd name="T29" fmla="*/ 9 h 14"/>
                    <a:gd name="T30" fmla="*/ 3 w 12"/>
                    <a:gd name="T31" fmla="*/ 12 h 14"/>
                    <a:gd name="T32" fmla="*/ 4 w 12"/>
                    <a:gd name="T33" fmla="*/ 13 h 14"/>
                    <a:gd name="T34" fmla="*/ 7 w 12"/>
                    <a:gd name="T35" fmla="*/ 14 h 14"/>
                    <a:gd name="T36" fmla="*/ 10 w 12"/>
                    <a:gd name="T3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7" y="14"/>
                      </a:lnTo>
                      <a:lnTo>
                        <a:pt x="1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7" name="Freeform 332"/>
                <p:cNvSpPr>
                  <a:spLocks/>
                </p:cNvSpPr>
                <p:nvPr/>
              </p:nvSpPr>
              <p:spPr bwMode="auto">
                <a:xfrm>
                  <a:off x="4211" y="177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8" name="Freeform 333"/>
                <p:cNvSpPr>
                  <a:spLocks/>
                </p:cNvSpPr>
                <p:nvPr/>
              </p:nvSpPr>
              <p:spPr bwMode="auto">
                <a:xfrm>
                  <a:off x="4204" y="1775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3 w 4"/>
                    <a:gd name="T3" fmla="*/ 0 h 1"/>
                    <a:gd name="T4" fmla="*/ 1 w 4"/>
                    <a:gd name="T5" fmla="*/ 0 h 1"/>
                    <a:gd name="T6" fmla="*/ 0 w 4"/>
                    <a:gd name="T7" fmla="*/ 1 h 1"/>
                    <a:gd name="T8" fmla="*/ 0 w 4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59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4209" y="1772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0" name="Line 335"/>
                <p:cNvSpPr>
                  <a:spLocks noChangeShapeType="1"/>
                </p:cNvSpPr>
                <p:nvPr/>
              </p:nvSpPr>
              <p:spPr bwMode="auto">
                <a:xfrm>
                  <a:off x="4211" y="1772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1" name="Freeform 336"/>
                <p:cNvSpPr>
                  <a:spLocks/>
                </p:cNvSpPr>
                <p:nvPr/>
              </p:nvSpPr>
              <p:spPr bwMode="auto">
                <a:xfrm>
                  <a:off x="4196" y="179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2" name="Line 337"/>
                <p:cNvSpPr>
                  <a:spLocks noChangeShapeType="1"/>
                </p:cNvSpPr>
                <p:nvPr/>
              </p:nvSpPr>
              <p:spPr bwMode="auto">
                <a:xfrm>
                  <a:off x="4189" y="183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3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188" y="1838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4" name="Freeform 339"/>
                <p:cNvSpPr>
                  <a:spLocks/>
                </p:cNvSpPr>
                <p:nvPr/>
              </p:nvSpPr>
              <p:spPr bwMode="auto">
                <a:xfrm>
                  <a:off x="4189" y="1834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2 h 4"/>
                    <a:gd name="T4" fmla="*/ 3 w 3"/>
                    <a:gd name="T5" fmla="*/ 2 h 4"/>
                    <a:gd name="T6" fmla="*/ 3 w 3"/>
                    <a:gd name="T7" fmla="*/ 3 h 4"/>
                    <a:gd name="T8" fmla="*/ 1 w 3"/>
                    <a:gd name="T9" fmla="*/ 3 h 4"/>
                    <a:gd name="T10" fmla="*/ 1 w 3"/>
                    <a:gd name="T11" fmla="*/ 3 h 4"/>
                    <a:gd name="T12" fmla="*/ 1 w 3"/>
                    <a:gd name="T13" fmla="*/ 4 h 4"/>
                    <a:gd name="T14" fmla="*/ 0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5" name="Freeform 340"/>
                <p:cNvSpPr>
                  <a:spLocks/>
                </p:cNvSpPr>
                <p:nvPr/>
              </p:nvSpPr>
              <p:spPr bwMode="auto">
                <a:xfrm>
                  <a:off x="4192" y="1825"/>
                  <a:ext cx="6" cy="9"/>
                </a:xfrm>
                <a:custGeom>
                  <a:avLst/>
                  <a:gdLst>
                    <a:gd name="T0" fmla="*/ 5 w 6"/>
                    <a:gd name="T1" fmla="*/ 0 h 9"/>
                    <a:gd name="T2" fmla="*/ 5 w 6"/>
                    <a:gd name="T3" fmla="*/ 0 h 9"/>
                    <a:gd name="T4" fmla="*/ 5 w 6"/>
                    <a:gd name="T5" fmla="*/ 1 h 9"/>
                    <a:gd name="T6" fmla="*/ 5 w 6"/>
                    <a:gd name="T7" fmla="*/ 1 h 9"/>
                    <a:gd name="T8" fmla="*/ 5 w 6"/>
                    <a:gd name="T9" fmla="*/ 2 h 9"/>
                    <a:gd name="T10" fmla="*/ 6 w 6"/>
                    <a:gd name="T11" fmla="*/ 4 h 9"/>
                    <a:gd name="T12" fmla="*/ 5 w 6"/>
                    <a:gd name="T13" fmla="*/ 7 h 9"/>
                    <a:gd name="T14" fmla="*/ 5 w 6"/>
                    <a:gd name="T15" fmla="*/ 7 h 9"/>
                    <a:gd name="T16" fmla="*/ 5 w 6"/>
                    <a:gd name="T17" fmla="*/ 7 h 9"/>
                    <a:gd name="T18" fmla="*/ 4 w 6"/>
                    <a:gd name="T19" fmla="*/ 8 h 9"/>
                    <a:gd name="T20" fmla="*/ 2 w 6"/>
                    <a:gd name="T21" fmla="*/ 8 h 9"/>
                    <a:gd name="T22" fmla="*/ 1 w 6"/>
                    <a:gd name="T23" fmla="*/ 8 h 9"/>
                    <a:gd name="T24" fmla="*/ 0 w 6"/>
                    <a:gd name="T25" fmla="*/ 8 h 9"/>
                    <a:gd name="T26" fmla="*/ 0 w 6"/>
                    <a:gd name="T2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6" name="Freeform 341"/>
                <p:cNvSpPr>
                  <a:spLocks/>
                </p:cNvSpPr>
                <p:nvPr/>
              </p:nvSpPr>
              <p:spPr bwMode="auto">
                <a:xfrm>
                  <a:off x="4181" y="1846"/>
                  <a:ext cx="8" cy="13"/>
                </a:xfrm>
                <a:custGeom>
                  <a:avLst/>
                  <a:gdLst>
                    <a:gd name="T0" fmla="*/ 7 w 8"/>
                    <a:gd name="T1" fmla="*/ 0 h 13"/>
                    <a:gd name="T2" fmla="*/ 4 w 8"/>
                    <a:gd name="T3" fmla="*/ 0 h 13"/>
                    <a:gd name="T4" fmla="*/ 3 w 8"/>
                    <a:gd name="T5" fmla="*/ 2 h 13"/>
                    <a:gd name="T6" fmla="*/ 1 w 8"/>
                    <a:gd name="T7" fmla="*/ 3 h 13"/>
                    <a:gd name="T8" fmla="*/ 0 w 8"/>
                    <a:gd name="T9" fmla="*/ 6 h 13"/>
                    <a:gd name="T10" fmla="*/ 0 w 8"/>
                    <a:gd name="T11" fmla="*/ 6 h 13"/>
                    <a:gd name="T12" fmla="*/ 1 w 8"/>
                    <a:gd name="T13" fmla="*/ 7 h 13"/>
                    <a:gd name="T14" fmla="*/ 3 w 8"/>
                    <a:gd name="T15" fmla="*/ 8 h 13"/>
                    <a:gd name="T16" fmla="*/ 8 w 8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7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8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7" name="Freeform 342"/>
                <p:cNvSpPr>
                  <a:spLocks/>
                </p:cNvSpPr>
                <p:nvPr/>
              </p:nvSpPr>
              <p:spPr bwMode="auto">
                <a:xfrm>
                  <a:off x="4184" y="1859"/>
                  <a:ext cx="6" cy="8"/>
                </a:xfrm>
                <a:custGeom>
                  <a:avLst/>
                  <a:gdLst>
                    <a:gd name="T0" fmla="*/ 5 w 6"/>
                    <a:gd name="T1" fmla="*/ 0 h 8"/>
                    <a:gd name="T2" fmla="*/ 6 w 6"/>
                    <a:gd name="T3" fmla="*/ 1 h 8"/>
                    <a:gd name="T4" fmla="*/ 5 w 6"/>
                    <a:gd name="T5" fmla="*/ 2 h 8"/>
                    <a:gd name="T6" fmla="*/ 4 w 6"/>
                    <a:gd name="T7" fmla="*/ 4 h 8"/>
                    <a:gd name="T8" fmla="*/ 2 w 6"/>
                    <a:gd name="T9" fmla="*/ 5 h 8"/>
                    <a:gd name="T10" fmla="*/ 0 w 6"/>
                    <a:gd name="T11" fmla="*/ 6 h 8"/>
                    <a:gd name="T12" fmla="*/ 0 w 6"/>
                    <a:gd name="T13" fmla="*/ 6 h 8"/>
                    <a:gd name="T14" fmla="*/ 1 w 6"/>
                    <a:gd name="T1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8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8" name="Freeform 343"/>
                <p:cNvSpPr>
                  <a:spLocks/>
                </p:cNvSpPr>
                <p:nvPr/>
              </p:nvSpPr>
              <p:spPr bwMode="auto">
                <a:xfrm>
                  <a:off x="4169" y="1892"/>
                  <a:ext cx="4" cy="11"/>
                </a:xfrm>
                <a:custGeom>
                  <a:avLst/>
                  <a:gdLst>
                    <a:gd name="T0" fmla="*/ 4 w 4"/>
                    <a:gd name="T1" fmla="*/ 0 h 11"/>
                    <a:gd name="T2" fmla="*/ 4 w 4"/>
                    <a:gd name="T3" fmla="*/ 2 h 11"/>
                    <a:gd name="T4" fmla="*/ 2 w 4"/>
                    <a:gd name="T5" fmla="*/ 4 h 11"/>
                    <a:gd name="T6" fmla="*/ 1 w 4"/>
                    <a:gd name="T7" fmla="*/ 6 h 11"/>
                    <a:gd name="T8" fmla="*/ 0 w 4"/>
                    <a:gd name="T9" fmla="*/ 7 h 11"/>
                    <a:gd name="T10" fmla="*/ 0 w 4"/>
                    <a:gd name="T11" fmla="*/ 8 h 11"/>
                    <a:gd name="T12" fmla="*/ 0 w 4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1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69" name="Freeform 344"/>
                <p:cNvSpPr>
                  <a:spLocks/>
                </p:cNvSpPr>
                <p:nvPr/>
              </p:nvSpPr>
              <p:spPr bwMode="auto">
                <a:xfrm>
                  <a:off x="4169" y="190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0" name="Freeform 345"/>
                <p:cNvSpPr>
                  <a:spLocks/>
                </p:cNvSpPr>
                <p:nvPr/>
              </p:nvSpPr>
              <p:spPr bwMode="auto">
                <a:xfrm>
                  <a:off x="4170" y="1904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1" name="Freeform 346"/>
                <p:cNvSpPr>
                  <a:spLocks/>
                </p:cNvSpPr>
                <p:nvPr/>
              </p:nvSpPr>
              <p:spPr bwMode="auto">
                <a:xfrm>
                  <a:off x="4185" y="1867"/>
                  <a:ext cx="0" cy="2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2" name="Freeform 347"/>
                <p:cNvSpPr>
                  <a:spLocks/>
                </p:cNvSpPr>
                <p:nvPr/>
              </p:nvSpPr>
              <p:spPr bwMode="auto">
                <a:xfrm>
                  <a:off x="4185" y="1869"/>
                  <a:ext cx="0" cy="3"/>
                </a:xfrm>
                <a:custGeom>
                  <a:avLst/>
                  <a:gdLst>
                    <a:gd name="T0" fmla="*/ 0 h 3"/>
                    <a:gd name="T1" fmla="*/ 2 h 3"/>
                    <a:gd name="T2" fmla="*/ 2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3" name="Freeform 348"/>
                <p:cNvSpPr>
                  <a:spLocks/>
                </p:cNvSpPr>
                <p:nvPr/>
              </p:nvSpPr>
              <p:spPr bwMode="auto">
                <a:xfrm>
                  <a:off x="4173" y="1872"/>
                  <a:ext cx="12" cy="20"/>
                </a:xfrm>
                <a:custGeom>
                  <a:avLst/>
                  <a:gdLst>
                    <a:gd name="T0" fmla="*/ 12 w 12"/>
                    <a:gd name="T1" fmla="*/ 0 h 20"/>
                    <a:gd name="T2" fmla="*/ 11 w 12"/>
                    <a:gd name="T3" fmla="*/ 1 h 20"/>
                    <a:gd name="T4" fmla="*/ 11 w 12"/>
                    <a:gd name="T5" fmla="*/ 3 h 20"/>
                    <a:gd name="T6" fmla="*/ 11 w 12"/>
                    <a:gd name="T7" fmla="*/ 4 h 20"/>
                    <a:gd name="T8" fmla="*/ 11 w 12"/>
                    <a:gd name="T9" fmla="*/ 5 h 20"/>
                    <a:gd name="T10" fmla="*/ 11 w 12"/>
                    <a:gd name="T11" fmla="*/ 5 h 20"/>
                    <a:gd name="T12" fmla="*/ 11 w 12"/>
                    <a:gd name="T13" fmla="*/ 7 h 20"/>
                    <a:gd name="T14" fmla="*/ 11 w 12"/>
                    <a:gd name="T15" fmla="*/ 8 h 20"/>
                    <a:gd name="T16" fmla="*/ 11 w 12"/>
                    <a:gd name="T17" fmla="*/ 9 h 20"/>
                    <a:gd name="T18" fmla="*/ 11 w 12"/>
                    <a:gd name="T19" fmla="*/ 9 h 20"/>
                    <a:gd name="T20" fmla="*/ 9 w 12"/>
                    <a:gd name="T21" fmla="*/ 11 h 20"/>
                    <a:gd name="T22" fmla="*/ 9 w 12"/>
                    <a:gd name="T23" fmla="*/ 12 h 20"/>
                    <a:gd name="T24" fmla="*/ 8 w 12"/>
                    <a:gd name="T25" fmla="*/ 14 h 20"/>
                    <a:gd name="T26" fmla="*/ 8 w 12"/>
                    <a:gd name="T27" fmla="*/ 15 h 20"/>
                    <a:gd name="T28" fmla="*/ 7 w 12"/>
                    <a:gd name="T29" fmla="*/ 16 h 20"/>
                    <a:gd name="T30" fmla="*/ 2 w 12"/>
                    <a:gd name="T31" fmla="*/ 19 h 20"/>
                    <a:gd name="T32" fmla="*/ 2 w 12"/>
                    <a:gd name="T33" fmla="*/ 19 h 20"/>
                    <a:gd name="T34" fmla="*/ 1 w 12"/>
                    <a:gd name="T35" fmla="*/ 19 h 20"/>
                    <a:gd name="T36" fmla="*/ 0 w 12"/>
                    <a:gd name="T3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20">
                      <a:moveTo>
                        <a:pt x="12" y="0"/>
                      </a:move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8" y="14"/>
                      </a:lnTo>
                      <a:lnTo>
                        <a:pt x="8" y="15"/>
                      </a:lnTo>
                      <a:lnTo>
                        <a:pt x="7" y="16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4" name="Line 349"/>
                <p:cNvSpPr>
                  <a:spLocks noChangeShapeType="1"/>
                </p:cNvSpPr>
                <p:nvPr/>
              </p:nvSpPr>
              <p:spPr bwMode="auto">
                <a:xfrm>
                  <a:off x="4188" y="1845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5" name="Freeform 350"/>
                <p:cNvSpPr>
                  <a:spLocks/>
                </p:cNvSpPr>
                <p:nvPr/>
              </p:nvSpPr>
              <p:spPr bwMode="auto">
                <a:xfrm>
                  <a:off x="4238" y="1715"/>
                  <a:ext cx="5" cy="10"/>
                </a:xfrm>
                <a:custGeom>
                  <a:avLst/>
                  <a:gdLst>
                    <a:gd name="T0" fmla="*/ 5 w 5"/>
                    <a:gd name="T1" fmla="*/ 0 h 10"/>
                    <a:gd name="T2" fmla="*/ 4 w 5"/>
                    <a:gd name="T3" fmla="*/ 2 h 10"/>
                    <a:gd name="T4" fmla="*/ 2 w 5"/>
                    <a:gd name="T5" fmla="*/ 2 h 10"/>
                    <a:gd name="T6" fmla="*/ 2 w 5"/>
                    <a:gd name="T7" fmla="*/ 3 h 10"/>
                    <a:gd name="T8" fmla="*/ 4 w 5"/>
                    <a:gd name="T9" fmla="*/ 3 h 10"/>
                    <a:gd name="T10" fmla="*/ 4 w 5"/>
                    <a:gd name="T11" fmla="*/ 4 h 10"/>
                    <a:gd name="T12" fmla="*/ 4 w 5"/>
                    <a:gd name="T13" fmla="*/ 6 h 10"/>
                    <a:gd name="T14" fmla="*/ 4 w 5"/>
                    <a:gd name="T15" fmla="*/ 7 h 10"/>
                    <a:gd name="T16" fmla="*/ 4 w 5"/>
                    <a:gd name="T17" fmla="*/ 8 h 10"/>
                    <a:gd name="T18" fmla="*/ 2 w 5"/>
                    <a:gd name="T19" fmla="*/ 10 h 10"/>
                    <a:gd name="T20" fmla="*/ 1 w 5"/>
                    <a:gd name="T21" fmla="*/ 10 h 10"/>
                    <a:gd name="T22" fmla="*/ 0 w 5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6" name="Freeform 351"/>
                <p:cNvSpPr>
                  <a:spLocks/>
                </p:cNvSpPr>
                <p:nvPr/>
              </p:nvSpPr>
              <p:spPr bwMode="auto">
                <a:xfrm>
                  <a:off x="4240" y="1688"/>
                  <a:ext cx="4" cy="27"/>
                </a:xfrm>
                <a:custGeom>
                  <a:avLst/>
                  <a:gdLst>
                    <a:gd name="T0" fmla="*/ 3 w 4"/>
                    <a:gd name="T1" fmla="*/ 0 h 27"/>
                    <a:gd name="T2" fmla="*/ 3 w 4"/>
                    <a:gd name="T3" fmla="*/ 0 h 27"/>
                    <a:gd name="T4" fmla="*/ 3 w 4"/>
                    <a:gd name="T5" fmla="*/ 0 h 27"/>
                    <a:gd name="T6" fmla="*/ 0 w 4"/>
                    <a:gd name="T7" fmla="*/ 4 h 27"/>
                    <a:gd name="T8" fmla="*/ 0 w 4"/>
                    <a:gd name="T9" fmla="*/ 4 h 27"/>
                    <a:gd name="T10" fmla="*/ 0 w 4"/>
                    <a:gd name="T11" fmla="*/ 6 h 27"/>
                    <a:gd name="T12" fmla="*/ 3 w 4"/>
                    <a:gd name="T13" fmla="*/ 6 h 27"/>
                    <a:gd name="T14" fmla="*/ 4 w 4"/>
                    <a:gd name="T15" fmla="*/ 6 h 27"/>
                    <a:gd name="T16" fmla="*/ 4 w 4"/>
                    <a:gd name="T17" fmla="*/ 7 h 27"/>
                    <a:gd name="T18" fmla="*/ 4 w 4"/>
                    <a:gd name="T19" fmla="*/ 10 h 27"/>
                    <a:gd name="T20" fmla="*/ 4 w 4"/>
                    <a:gd name="T21" fmla="*/ 11 h 27"/>
                    <a:gd name="T22" fmla="*/ 3 w 4"/>
                    <a:gd name="T23" fmla="*/ 13 h 27"/>
                    <a:gd name="T24" fmla="*/ 3 w 4"/>
                    <a:gd name="T25" fmla="*/ 14 h 27"/>
                    <a:gd name="T26" fmla="*/ 3 w 4"/>
                    <a:gd name="T27" fmla="*/ 14 h 27"/>
                    <a:gd name="T28" fmla="*/ 3 w 4"/>
                    <a:gd name="T29" fmla="*/ 15 h 27"/>
                    <a:gd name="T30" fmla="*/ 4 w 4"/>
                    <a:gd name="T31" fmla="*/ 17 h 27"/>
                    <a:gd name="T32" fmla="*/ 4 w 4"/>
                    <a:gd name="T33" fmla="*/ 18 h 27"/>
                    <a:gd name="T34" fmla="*/ 4 w 4"/>
                    <a:gd name="T35" fmla="*/ 19 h 27"/>
                    <a:gd name="T36" fmla="*/ 4 w 4"/>
                    <a:gd name="T37" fmla="*/ 19 h 27"/>
                    <a:gd name="T38" fmla="*/ 3 w 4"/>
                    <a:gd name="T39" fmla="*/ 21 h 27"/>
                    <a:gd name="T40" fmla="*/ 3 w 4"/>
                    <a:gd name="T41" fmla="*/ 22 h 27"/>
                    <a:gd name="T42" fmla="*/ 3 w 4"/>
                    <a:gd name="T43" fmla="*/ 25 h 27"/>
                    <a:gd name="T44" fmla="*/ 3 w 4"/>
                    <a:gd name="T45" fmla="*/ 26 h 27"/>
                    <a:gd name="T46" fmla="*/ 3 w 4"/>
                    <a:gd name="T4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27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7" name="Freeform 352"/>
                <p:cNvSpPr>
                  <a:spLocks/>
                </p:cNvSpPr>
                <p:nvPr/>
              </p:nvSpPr>
              <p:spPr bwMode="auto">
                <a:xfrm>
                  <a:off x="4219" y="1725"/>
                  <a:ext cx="19" cy="35"/>
                </a:xfrm>
                <a:custGeom>
                  <a:avLst/>
                  <a:gdLst>
                    <a:gd name="T0" fmla="*/ 19 w 19"/>
                    <a:gd name="T1" fmla="*/ 0 h 35"/>
                    <a:gd name="T2" fmla="*/ 17 w 19"/>
                    <a:gd name="T3" fmla="*/ 1 h 35"/>
                    <a:gd name="T4" fmla="*/ 16 w 19"/>
                    <a:gd name="T5" fmla="*/ 1 h 35"/>
                    <a:gd name="T6" fmla="*/ 14 w 19"/>
                    <a:gd name="T7" fmla="*/ 3 h 35"/>
                    <a:gd name="T8" fmla="*/ 13 w 19"/>
                    <a:gd name="T9" fmla="*/ 4 h 35"/>
                    <a:gd name="T10" fmla="*/ 13 w 19"/>
                    <a:gd name="T11" fmla="*/ 5 h 35"/>
                    <a:gd name="T12" fmla="*/ 13 w 19"/>
                    <a:gd name="T13" fmla="*/ 7 h 35"/>
                    <a:gd name="T14" fmla="*/ 14 w 19"/>
                    <a:gd name="T15" fmla="*/ 8 h 35"/>
                    <a:gd name="T16" fmla="*/ 14 w 19"/>
                    <a:gd name="T17" fmla="*/ 9 h 35"/>
                    <a:gd name="T18" fmla="*/ 14 w 19"/>
                    <a:gd name="T19" fmla="*/ 11 h 35"/>
                    <a:gd name="T20" fmla="*/ 13 w 19"/>
                    <a:gd name="T21" fmla="*/ 13 h 35"/>
                    <a:gd name="T22" fmla="*/ 12 w 19"/>
                    <a:gd name="T23" fmla="*/ 16 h 35"/>
                    <a:gd name="T24" fmla="*/ 10 w 19"/>
                    <a:gd name="T25" fmla="*/ 16 h 35"/>
                    <a:gd name="T26" fmla="*/ 9 w 19"/>
                    <a:gd name="T27" fmla="*/ 16 h 35"/>
                    <a:gd name="T28" fmla="*/ 8 w 19"/>
                    <a:gd name="T29" fmla="*/ 17 h 35"/>
                    <a:gd name="T30" fmla="*/ 8 w 19"/>
                    <a:gd name="T31" fmla="*/ 17 h 35"/>
                    <a:gd name="T32" fmla="*/ 6 w 19"/>
                    <a:gd name="T33" fmla="*/ 20 h 35"/>
                    <a:gd name="T34" fmla="*/ 6 w 19"/>
                    <a:gd name="T35" fmla="*/ 21 h 35"/>
                    <a:gd name="T36" fmla="*/ 6 w 19"/>
                    <a:gd name="T37" fmla="*/ 23 h 35"/>
                    <a:gd name="T38" fmla="*/ 6 w 19"/>
                    <a:gd name="T39" fmla="*/ 24 h 35"/>
                    <a:gd name="T40" fmla="*/ 6 w 19"/>
                    <a:gd name="T41" fmla="*/ 25 h 35"/>
                    <a:gd name="T42" fmla="*/ 5 w 19"/>
                    <a:gd name="T43" fmla="*/ 28 h 35"/>
                    <a:gd name="T44" fmla="*/ 4 w 19"/>
                    <a:gd name="T45" fmla="*/ 30 h 35"/>
                    <a:gd name="T46" fmla="*/ 4 w 19"/>
                    <a:gd name="T47" fmla="*/ 32 h 35"/>
                    <a:gd name="T48" fmla="*/ 2 w 19"/>
                    <a:gd name="T49" fmla="*/ 34 h 35"/>
                    <a:gd name="T50" fmla="*/ 2 w 19"/>
                    <a:gd name="T51" fmla="*/ 34 h 35"/>
                    <a:gd name="T52" fmla="*/ 0 w 19"/>
                    <a:gd name="T5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" h="35">
                      <a:moveTo>
                        <a:pt x="19" y="0"/>
                      </a:move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3" y="13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4" y="30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8" name="Freeform 353"/>
                <p:cNvSpPr>
                  <a:spLocks/>
                </p:cNvSpPr>
                <p:nvPr/>
              </p:nvSpPr>
              <p:spPr bwMode="auto">
                <a:xfrm>
                  <a:off x="4213" y="1760"/>
                  <a:ext cx="6" cy="5"/>
                </a:xfrm>
                <a:custGeom>
                  <a:avLst/>
                  <a:gdLst>
                    <a:gd name="T0" fmla="*/ 6 w 6"/>
                    <a:gd name="T1" fmla="*/ 0 h 5"/>
                    <a:gd name="T2" fmla="*/ 6 w 6"/>
                    <a:gd name="T3" fmla="*/ 1 h 5"/>
                    <a:gd name="T4" fmla="*/ 4 w 6"/>
                    <a:gd name="T5" fmla="*/ 1 h 5"/>
                    <a:gd name="T6" fmla="*/ 4 w 6"/>
                    <a:gd name="T7" fmla="*/ 3 h 5"/>
                    <a:gd name="T8" fmla="*/ 3 w 6"/>
                    <a:gd name="T9" fmla="*/ 3 h 5"/>
                    <a:gd name="T10" fmla="*/ 3 w 6"/>
                    <a:gd name="T11" fmla="*/ 4 h 5"/>
                    <a:gd name="T12" fmla="*/ 2 w 6"/>
                    <a:gd name="T13" fmla="*/ 4 h 5"/>
                    <a:gd name="T14" fmla="*/ 2 w 6"/>
                    <a:gd name="T15" fmla="*/ 5 h 5"/>
                    <a:gd name="T16" fmla="*/ 0 w 6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79" name="Freeform 354"/>
                <p:cNvSpPr>
                  <a:spLocks/>
                </p:cNvSpPr>
                <p:nvPr/>
              </p:nvSpPr>
              <p:spPr bwMode="auto">
                <a:xfrm>
                  <a:off x="4211" y="1765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0 h 4"/>
                    <a:gd name="T4" fmla="*/ 1 w 2"/>
                    <a:gd name="T5" fmla="*/ 2 h 4"/>
                    <a:gd name="T6" fmla="*/ 1 w 2"/>
                    <a:gd name="T7" fmla="*/ 2 h 4"/>
                    <a:gd name="T8" fmla="*/ 0 w 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0" name="Line 355"/>
                <p:cNvSpPr>
                  <a:spLocks noChangeShapeType="1"/>
                </p:cNvSpPr>
                <p:nvPr/>
              </p:nvSpPr>
              <p:spPr bwMode="auto">
                <a:xfrm flipH="1">
                  <a:off x="4229" y="1614"/>
                  <a:ext cx="2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1" name="Freeform 356"/>
                <p:cNvSpPr>
                  <a:spLocks/>
                </p:cNvSpPr>
                <p:nvPr/>
              </p:nvSpPr>
              <p:spPr bwMode="auto">
                <a:xfrm>
                  <a:off x="4224" y="1617"/>
                  <a:ext cx="5" cy="16"/>
                </a:xfrm>
                <a:custGeom>
                  <a:avLst/>
                  <a:gdLst>
                    <a:gd name="T0" fmla="*/ 5 w 5"/>
                    <a:gd name="T1" fmla="*/ 0 h 16"/>
                    <a:gd name="T2" fmla="*/ 5 w 5"/>
                    <a:gd name="T3" fmla="*/ 1 h 16"/>
                    <a:gd name="T4" fmla="*/ 5 w 5"/>
                    <a:gd name="T5" fmla="*/ 3 h 16"/>
                    <a:gd name="T6" fmla="*/ 4 w 5"/>
                    <a:gd name="T7" fmla="*/ 4 h 16"/>
                    <a:gd name="T8" fmla="*/ 4 w 5"/>
                    <a:gd name="T9" fmla="*/ 5 h 16"/>
                    <a:gd name="T10" fmla="*/ 4 w 5"/>
                    <a:gd name="T11" fmla="*/ 7 h 16"/>
                    <a:gd name="T12" fmla="*/ 3 w 5"/>
                    <a:gd name="T13" fmla="*/ 8 h 16"/>
                    <a:gd name="T14" fmla="*/ 3 w 5"/>
                    <a:gd name="T15" fmla="*/ 9 h 16"/>
                    <a:gd name="T16" fmla="*/ 3 w 5"/>
                    <a:gd name="T17" fmla="*/ 9 h 16"/>
                    <a:gd name="T18" fmla="*/ 3 w 5"/>
                    <a:gd name="T19" fmla="*/ 11 h 16"/>
                    <a:gd name="T20" fmla="*/ 3 w 5"/>
                    <a:gd name="T21" fmla="*/ 11 h 16"/>
                    <a:gd name="T22" fmla="*/ 3 w 5"/>
                    <a:gd name="T23" fmla="*/ 11 h 16"/>
                    <a:gd name="T24" fmla="*/ 1 w 5"/>
                    <a:gd name="T25" fmla="*/ 12 h 16"/>
                    <a:gd name="T26" fmla="*/ 1 w 5"/>
                    <a:gd name="T27" fmla="*/ 13 h 16"/>
                    <a:gd name="T28" fmla="*/ 1 w 5"/>
                    <a:gd name="T29" fmla="*/ 15 h 16"/>
                    <a:gd name="T30" fmla="*/ 1 w 5"/>
                    <a:gd name="T31" fmla="*/ 15 h 16"/>
                    <a:gd name="T32" fmla="*/ 0 w 5"/>
                    <a:gd name="T33" fmla="*/ 15 h 16"/>
                    <a:gd name="T34" fmla="*/ 0 w 5"/>
                    <a:gd name="T35" fmla="*/ 15 h 16"/>
                    <a:gd name="T36" fmla="*/ 1 w 5"/>
                    <a:gd name="T37" fmla="*/ 15 h 16"/>
                    <a:gd name="T38" fmla="*/ 1 w 5"/>
                    <a:gd name="T3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" h="16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2" name="Line 357"/>
                <p:cNvSpPr>
                  <a:spLocks noChangeShapeType="1"/>
                </p:cNvSpPr>
                <p:nvPr/>
              </p:nvSpPr>
              <p:spPr bwMode="auto">
                <a:xfrm>
                  <a:off x="4211" y="1769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3" name="Freeform 358"/>
                <p:cNvSpPr>
                  <a:spLocks/>
                </p:cNvSpPr>
                <p:nvPr/>
              </p:nvSpPr>
              <p:spPr bwMode="auto">
                <a:xfrm>
                  <a:off x="4208" y="177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4" name="Freeform 359"/>
                <p:cNvSpPr>
                  <a:spLocks/>
                </p:cNvSpPr>
                <p:nvPr/>
              </p:nvSpPr>
              <p:spPr bwMode="auto">
                <a:xfrm>
                  <a:off x="4201" y="1776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1 w 3"/>
                    <a:gd name="T3" fmla="*/ 0 h 4"/>
                    <a:gd name="T4" fmla="*/ 0 w 3"/>
                    <a:gd name="T5" fmla="*/ 0 h 4"/>
                    <a:gd name="T6" fmla="*/ 0 w 3"/>
                    <a:gd name="T7" fmla="*/ 2 h 4"/>
                    <a:gd name="T8" fmla="*/ 0 w 3"/>
                    <a:gd name="T9" fmla="*/ 3 h 4"/>
                    <a:gd name="T10" fmla="*/ 0 w 3"/>
                    <a:gd name="T11" fmla="*/ 3 h 4"/>
                    <a:gd name="T12" fmla="*/ 0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5" name="Freeform 360"/>
                <p:cNvSpPr>
                  <a:spLocks/>
                </p:cNvSpPr>
                <p:nvPr/>
              </p:nvSpPr>
              <p:spPr bwMode="auto">
                <a:xfrm>
                  <a:off x="4200" y="1780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2 h 3"/>
                    <a:gd name="T8" fmla="*/ 0 w 1"/>
                    <a:gd name="T9" fmla="*/ 3 h 3"/>
                    <a:gd name="T10" fmla="*/ 0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6" name="Freeform 361"/>
                <p:cNvSpPr>
                  <a:spLocks/>
                </p:cNvSpPr>
                <p:nvPr/>
              </p:nvSpPr>
              <p:spPr bwMode="auto">
                <a:xfrm>
                  <a:off x="4196" y="1783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2 w 4"/>
                    <a:gd name="T3" fmla="*/ 0 h 7"/>
                    <a:gd name="T4" fmla="*/ 2 w 4"/>
                    <a:gd name="T5" fmla="*/ 1 h 7"/>
                    <a:gd name="T6" fmla="*/ 2 w 4"/>
                    <a:gd name="T7" fmla="*/ 1 h 7"/>
                    <a:gd name="T8" fmla="*/ 1 w 4"/>
                    <a:gd name="T9" fmla="*/ 3 h 7"/>
                    <a:gd name="T10" fmla="*/ 1 w 4"/>
                    <a:gd name="T11" fmla="*/ 3 h 7"/>
                    <a:gd name="T12" fmla="*/ 0 w 4"/>
                    <a:gd name="T13" fmla="*/ 4 h 7"/>
                    <a:gd name="T14" fmla="*/ 0 w 4"/>
                    <a:gd name="T15" fmla="*/ 4 h 7"/>
                    <a:gd name="T16" fmla="*/ 0 w 4"/>
                    <a:gd name="T17" fmla="*/ 5 h 7"/>
                    <a:gd name="T18" fmla="*/ 0 w 4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7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7" name="Line 362"/>
                <p:cNvSpPr>
                  <a:spLocks noChangeShapeType="1"/>
                </p:cNvSpPr>
                <p:nvPr/>
              </p:nvSpPr>
              <p:spPr bwMode="auto">
                <a:xfrm>
                  <a:off x="4196" y="179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8" name="Freeform 363"/>
                <p:cNvSpPr>
                  <a:spLocks/>
                </p:cNvSpPr>
                <p:nvPr/>
              </p:nvSpPr>
              <p:spPr bwMode="auto">
                <a:xfrm>
                  <a:off x="4193" y="1792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0 h 3"/>
                    <a:gd name="T4" fmla="*/ 1 w 3"/>
                    <a:gd name="T5" fmla="*/ 2 h 3"/>
                    <a:gd name="T6" fmla="*/ 1 w 3"/>
                    <a:gd name="T7" fmla="*/ 2 h 3"/>
                    <a:gd name="T8" fmla="*/ 0 w 3"/>
                    <a:gd name="T9" fmla="*/ 3 h 3"/>
                    <a:gd name="T10" fmla="*/ 0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89" name="Freeform 364"/>
                <p:cNvSpPr>
                  <a:spLocks/>
                </p:cNvSpPr>
                <p:nvPr/>
              </p:nvSpPr>
              <p:spPr bwMode="auto">
                <a:xfrm>
                  <a:off x="4200" y="1818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1 h 3"/>
                    <a:gd name="T6" fmla="*/ 0 w 1"/>
                    <a:gd name="T7" fmla="*/ 3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0" name="Freeform 365"/>
                <p:cNvSpPr>
                  <a:spLocks/>
                </p:cNvSpPr>
                <p:nvPr/>
              </p:nvSpPr>
              <p:spPr bwMode="auto">
                <a:xfrm>
                  <a:off x="4197" y="1821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1 w 3"/>
                    <a:gd name="T3" fmla="*/ 0 h 4"/>
                    <a:gd name="T4" fmla="*/ 1 w 3"/>
                    <a:gd name="T5" fmla="*/ 1 h 4"/>
                    <a:gd name="T6" fmla="*/ 0 w 3"/>
                    <a:gd name="T7" fmla="*/ 1 h 4"/>
                    <a:gd name="T8" fmla="*/ 0 w 3"/>
                    <a:gd name="T9" fmla="*/ 2 h 4"/>
                    <a:gd name="T10" fmla="*/ 0 w 3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1" name="Freeform 366"/>
                <p:cNvSpPr>
                  <a:spLocks/>
                </p:cNvSpPr>
                <p:nvPr/>
              </p:nvSpPr>
              <p:spPr bwMode="auto">
                <a:xfrm>
                  <a:off x="4188" y="1926"/>
                  <a:ext cx="6" cy="10"/>
                </a:xfrm>
                <a:custGeom>
                  <a:avLst/>
                  <a:gdLst>
                    <a:gd name="T0" fmla="*/ 1 w 6"/>
                    <a:gd name="T1" fmla="*/ 0 h 10"/>
                    <a:gd name="T2" fmla="*/ 0 w 6"/>
                    <a:gd name="T3" fmla="*/ 0 h 10"/>
                    <a:gd name="T4" fmla="*/ 0 w 6"/>
                    <a:gd name="T5" fmla="*/ 1 h 10"/>
                    <a:gd name="T6" fmla="*/ 0 w 6"/>
                    <a:gd name="T7" fmla="*/ 3 h 10"/>
                    <a:gd name="T8" fmla="*/ 0 w 6"/>
                    <a:gd name="T9" fmla="*/ 4 h 10"/>
                    <a:gd name="T10" fmla="*/ 2 w 6"/>
                    <a:gd name="T11" fmla="*/ 7 h 10"/>
                    <a:gd name="T12" fmla="*/ 6 w 6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0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2" name="Freeform 367"/>
                <p:cNvSpPr>
                  <a:spLocks/>
                </p:cNvSpPr>
                <p:nvPr/>
              </p:nvSpPr>
              <p:spPr bwMode="auto">
                <a:xfrm>
                  <a:off x="4194" y="1936"/>
                  <a:ext cx="3" cy="14"/>
                </a:xfrm>
                <a:custGeom>
                  <a:avLst/>
                  <a:gdLst>
                    <a:gd name="T0" fmla="*/ 0 w 3"/>
                    <a:gd name="T1" fmla="*/ 0 h 14"/>
                    <a:gd name="T2" fmla="*/ 2 w 3"/>
                    <a:gd name="T3" fmla="*/ 1 h 14"/>
                    <a:gd name="T4" fmla="*/ 3 w 3"/>
                    <a:gd name="T5" fmla="*/ 2 h 14"/>
                    <a:gd name="T6" fmla="*/ 3 w 3"/>
                    <a:gd name="T7" fmla="*/ 5 h 14"/>
                    <a:gd name="T8" fmla="*/ 3 w 3"/>
                    <a:gd name="T9" fmla="*/ 6 h 14"/>
                    <a:gd name="T10" fmla="*/ 3 w 3"/>
                    <a:gd name="T11" fmla="*/ 8 h 14"/>
                    <a:gd name="T12" fmla="*/ 3 w 3"/>
                    <a:gd name="T13" fmla="*/ 9 h 14"/>
                    <a:gd name="T14" fmla="*/ 3 w 3"/>
                    <a:gd name="T15" fmla="*/ 10 h 14"/>
                    <a:gd name="T16" fmla="*/ 3 w 3"/>
                    <a:gd name="T1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3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3" name="Freeform 368"/>
                <p:cNvSpPr>
                  <a:spLocks/>
                </p:cNvSpPr>
                <p:nvPr/>
              </p:nvSpPr>
              <p:spPr bwMode="auto">
                <a:xfrm>
                  <a:off x="4196" y="1958"/>
                  <a:ext cx="1" cy="13"/>
                </a:xfrm>
                <a:custGeom>
                  <a:avLst/>
                  <a:gdLst>
                    <a:gd name="T0" fmla="*/ 1 w 1"/>
                    <a:gd name="T1" fmla="*/ 0 h 13"/>
                    <a:gd name="T2" fmla="*/ 0 w 1"/>
                    <a:gd name="T3" fmla="*/ 2 h 13"/>
                    <a:gd name="T4" fmla="*/ 1 w 1"/>
                    <a:gd name="T5" fmla="*/ 9 h 13"/>
                    <a:gd name="T6" fmla="*/ 1 w 1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9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4" name="Freeform 369"/>
                <p:cNvSpPr>
                  <a:spLocks/>
                </p:cNvSpPr>
                <p:nvPr/>
              </p:nvSpPr>
              <p:spPr bwMode="auto">
                <a:xfrm>
                  <a:off x="4135" y="1990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5 w 7"/>
                    <a:gd name="T3" fmla="*/ 2 h 8"/>
                    <a:gd name="T4" fmla="*/ 4 w 7"/>
                    <a:gd name="T5" fmla="*/ 5 h 8"/>
                    <a:gd name="T6" fmla="*/ 3 w 7"/>
                    <a:gd name="T7" fmla="*/ 6 h 8"/>
                    <a:gd name="T8" fmla="*/ 0 w 7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5" name="Freeform 370"/>
                <p:cNvSpPr>
                  <a:spLocks/>
                </p:cNvSpPr>
                <p:nvPr/>
              </p:nvSpPr>
              <p:spPr bwMode="auto">
                <a:xfrm>
                  <a:off x="4127" y="199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3 w 8"/>
                    <a:gd name="T3" fmla="*/ 1 h 2"/>
                    <a:gd name="T4" fmla="*/ 1 w 8"/>
                    <a:gd name="T5" fmla="*/ 1 h 2"/>
                    <a:gd name="T6" fmla="*/ 0 w 8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6" name="Freeform 371"/>
                <p:cNvSpPr>
                  <a:spLocks/>
                </p:cNvSpPr>
                <p:nvPr/>
              </p:nvSpPr>
              <p:spPr bwMode="auto">
                <a:xfrm>
                  <a:off x="4119" y="2000"/>
                  <a:ext cx="8" cy="10"/>
                </a:xfrm>
                <a:custGeom>
                  <a:avLst/>
                  <a:gdLst>
                    <a:gd name="T0" fmla="*/ 8 w 8"/>
                    <a:gd name="T1" fmla="*/ 0 h 10"/>
                    <a:gd name="T2" fmla="*/ 5 w 8"/>
                    <a:gd name="T3" fmla="*/ 3 h 10"/>
                    <a:gd name="T4" fmla="*/ 2 w 8"/>
                    <a:gd name="T5" fmla="*/ 7 h 10"/>
                    <a:gd name="T6" fmla="*/ 1 w 8"/>
                    <a:gd name="T7" fmla="*/ 7 h 10"/>
                    <a:gd name="T8" fmla="*/ 0 w 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8" y="0"/>
                      </a:move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7" name="Freeform 372"/>
                <p:cNvSpPr>
                  <a:spLocks/>
                </p:cNvSpPr>
                <p:nvPr/>
              </p:nvSpPr>
              <p:spPr bwMode="auto">
                <a:xfrm>
                  <a:off x="4099" y="2010"/>
                  <a:ext cx="20" cy="25"/>
                </a:xfrm>
                <a:custGeom>
                  <a:avLst/>
                  <a:gdLst>
                    <a:gd name="T0" fmla="*/ 20 w 20"/>
                    <a:gd name="T1" fmla="*/ 0 h 25"/>
                    <a:gd name="T2" fmla="*/ 16 w 20"/>
                    <a:gd name="T3" fmla="*/ 2 h 25"/>
                    <a:gd name="T4" fmla="*/ 10 w 20"/>
                    <a:gd name="T5" fmla="*/ 5 h 25"/>
                    <a:gd name="T6" fmla="*/ 8 w 20"/>
                    <a:gd name="T7" fmla="*/ 7 h 25"/>
                    <a:gd name="T8" fmla="*/ 8 w 20"/>
                    <a:gd name="T9" fmla="*/ 8 h 25"/>
                    <a:gd name="T10" fmla="*/ 6 w 20"/>
                    <a:gd name="T11" fmla="*/ 8 h 25"/>
                    <a:gd name="T12" fmla="*/ 8 w 20"/>
                    <a:gd name="T13" fmla="*/ 8 h 25"/>
                    <a:gd name="T14" fmla="*/ 6 w 20"/>
                    <a:gd name="T15" fmla="*/ 9 h 25"/>
                    <a:gd name="T16" fmla="*/ 5 w 20"/>
                    <a:gd name="T17" fmla="*/ 9 h 25"/>
                    <a:gd name="T18" fmla="*/ 5 w 20"/>
                    <a:gd name="T19" fmla="*/ 9 h 25"/>
                    <a:gd name="T20" fmla="*/ 5 w 20"/>
                    <a:gd name="T21" fmla="*/ 11 h 25"/>
                    <a:gd name="T22" fmla="*/ 4 w 20"/>
                    <a:gd name="T23" fmla="*/ 11 h 25"/>
                    <a:gd name="T24" fmla="*/ 2 w 20"/>
                    <a:gd name="T25" fmla="*/ 12 h 25"/>
                    <a:gd name="T26" fmla="*/ 2 w 20"/>
                    <a:gd name="T27" fmla="*/ 12 h 25"/>
                    <a:gd name="T28" fmla="*/ 1 w 20"/>
                    <a:gd name="T29" fmla="*/ 12 h 25"/>
                    <a:gd name="T30" fmla="*/ 1 w 20"/>
                    <a:gd name="T31" fmla="*/ 13 h 25"/>
                    <a:gd name="T32" fmla="*/ 1 w 20"/>
                    <a:gd name="T33" fmla="*/ 15 h 25"/>
                    <a:gd name="T34" fmla="*/ 1 w 20"/>
                    <a:gd name="T35" fmla="*/ 16 h 25"/>
                    <a:gd name="T36" fmla="*/ 1 w 20"/>
                    <a:gd name="T37" fmla="*/ 20 h 25"/>
                    <a:gd name="T38" fmla="*/ 2 w 20"/>
                    <a:gd name="T39" fmla="*/ 20 h 25"/>
                    <a:gd name="T40" fmla="*/ 2 w 20"/>
                    <a:gd name="T41" fmla="*/ 21 h 25"/>
                    <a:gd name="T42" fmla="*/ 1 w 20"/>
                    <a:gd name="T43" fmla="*/ 23 h 25"/>
                    <a:gd name="T44" fmla="*/ 1 w 20"/>
                    <a:gd name="T45" fmla="*/ 23 h 25"/>
                    <a:gd name="T46" fmla="*/ 0 w 20"/>
                    <a:gd name="T47" fmla="*/ 24 h 25"/>
                    <a:gd name="T48" fmla="*/ 1 w 20"/>
                    <a:gd name="T4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" h="25">
                      <a:moveTo>
                        <a:pt x="20" y="0"/>
                      </a:move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6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8" name="Freeform 373"/>
                <p:cNvSpPr>
                  <a:spLocks/>
                </p:cNvSpPr>
                <p:nvPr/>
              </p:nvSpPr>
              <p:spPr bwMode="auto">
                <a:xfrm>
                  <a:off x="4097" y="2035"/>
                  <a:ext cx="3" cy="4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2 h 4"/>
                    <a:gd name="T4" fmla="*/ 3 w 3"/>
                    <a:gd name="T5" fmla="*/ 3 h 4"/>
                    <a:gd name="T6" fmla="*/ 2 w 3"/>
                    <a:gd name="T7" fmla="*/ 3 h 4"/>
                    <a:gd name="T8" fmla="*/ 2 w 3"/>
                    <a:gd name="T9" fmla="*/ 4 h 4"/>
                    <a:gd name="T10" fmla="*/ 0 w 3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999" name="Freeform 374"/>
                <p:cNvSpPr>
                  <a:spLocks/>
                </p:cNvSpPr>
                <p:nvPr/>
              </p:nvSpPr>
              <p:spPr bwMode="auto">
                <a:xfrm>
                  <a:off x="4086" y="2039"/>
                  <a:ext cx="11" cy="6"/>
                </a:xfrm>
                <a:custGeom>
                  <a:avLst/>
                  <a:gdLst>
                    <a:gd name="T0" fmla="*/ 11 w 11"/>
                    <a:gd name="T1" fmla="*/ 0 h 6"/>
                    <a:gd name="T2" fmla="*/ 8 w 11"/>
                    <a:gd name="T3" fmla="*/ 2 h 6"/>
                    <a:gd name="T4" fmla="*/ 6 w 11"/>
                    <a:gd name="T5" fmla="*/ 3 h 6"/>
                    <a:gd name="T6" fmla="*/ 4 w 11"/>
                    <a:gd name="T7" fmla="*/ 3 h 6"/>
                    <a:gd name="T8" fmla="*/ 0 w 11"/>
                    <a:gd name="T9" fmla="*/ 6 h 6"/>
                    <a:gd name="T10" fmla="*/ 0 w 11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6">
                      <a:moveTo>
                        <a:pt x="11" y="0"/>
                      </a:move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0" name="Line 375"/>
                <p:cNvSpPr>
                  <a:spLocks noChangeShapeType="1"/>
                </p:cNvSpPr>
                <p:nvPr/>
              </p:nvSpPr>
              <p:spPr bwMode="auto">
                <a:xfrm flipH="1">
                  <a:off x="4084" y="2045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1" name="Freeform 376"/>
                <p:cNvSpPr>
                  <a:spLocks/>
                </p:cNvSpPr>
                <p:nvPr/>
              </p:nvSpPr>
              <p:spPr bwMode="auto">
                <a:xfrm>
                  <a:off x="4062" y="2046"/>
                  <a:ext cx="22" cy="8"/>
                </a:xfrm>
                <a:custGeom>
                  <a:avLst/>
                  <a:gdLst>
                    <a:gd name="T0" fmla="*/ 22 w 22"/>
                    <a:gd name="T1" fmla="*/ 0 h 8"/>
                    <a:gd name="T2" fmla="*/ 20 w 22"/>
                    <a:gd name="T3" fmla="*/ 0 h 8"/>
                    <a:gd name="T4" fmla="*/ 19 w 22"/>
                    <a:gd name="T5" fmla="*/ 2 h 8"/>
                    <a:gd name="T6" fmla="*/ 16 w 22"/>
                    <a:gd name="T7" fmla="*/ 2 h 8"/>
                    <a:gd name="T8" fmla="*/ 15 w 22"/>
                    <a:gd name="T9" fmla="*/ 3 h 8"/>
                    <a:gd name="T10" fmla="*/ 12 w 22"/>
                    <a:gd name="T11" fmla="*/ 3 h 8"/>
                    <a:gd name="T12" fmla="*/ 10 w 22"/>
                    <a:gd name="T13" fmla="*/ 4 h 8"/>
                    <a:gd name="T14" fmla="*/ 8 w 22"/>
                    <a:gd name="T15" fmla="*/ 6 h 8"/>
                    <a:gd name="T16" fmla="*/ 4 w 22"/>
                    <a:gd name="T17" fmla="*/ 7 h 8"/>
                    <a:gd name="T18" fmla="*/ 0 w 22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8">
                      <a:moveTo>
                        <a:pt x="22" y="0"/>
                      </a:moveTo>
                      <a:lnTo>
                        <a:pt x="20" y="0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2" y="3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2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4061" y="205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3" name="Freeform 378"/>
                <p:cNvSpPr>
                  <a:spLocks/>
                </p:cNvSpPr>
                <p:nvPr/>
              </p:nvSpPr>
              <p:spPr bwMode="auto">
                <a:xfrm>
                  <a:off x="4032" y="2054"/>
                  <a:ext cx="29" cy="11"/>
                </a:xfrm>
                <a:custGeom>
                  <a:avLst/>
                  <a:gdLst>
                    <a:gd name="T0" fmla="*/ 29 w 29"/>
                    <a:gd name="T1" fmla="*/ 0 h 11"/>
                    <a:gd name="T2" fmla="*/ 27 w 29"/>
                    <a:gd name="T3" fmla="*/ 0 h 11"/>
                    <a:gd name="T4" fmla="*/ 26 w 29"/>
                    <a:gd name="T5" fmla="*/ 0 h 11"/>
                    <a:gd name="T6" fmla="*/ 23 w 29"/>
                    <a:gd name="T7" fmla="*/ 0 h 11"/>
                    <a:gd name="T8" fmla="*/ 23 w 29"/>
                    <a:gd name="T9" fmla="*/ 0 h 11"/>
                    <a:gd name="T10" fmla="*/ 22 w 29"/>
                    <a:gd name="T11" fmla="*/ 2 h 11"/>
                    <a:gd name="T12" fmla="*/ 21 w 29"/>
                    <a:gd name="T13" fmla="*/ 3 h 11"/>
                    <a:gd name="T14" fmla="*/ 11 w 29"/>
                    <a:gd name="T15" fmla="*/ 7 h 11"/>
                    <a:gd name="T16" fmla="*/ 7 w 29"/>
                    <a:gd name="T17" fmla="*/ 10 h 11"/>
                    <a:gd name="T18" fmla="*/ 4 w 29"/>
                    <a:gd name="T19" fmla="*/ 11 h 11"/>
                    <a:gd name="T20" fmla="*/ 0 w 29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11">
                      <a:moveTo>
                        <a:pt x="29" y="0"/>
                      </a:move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11" y="7"/>
                      </a:lnTo>
                      <a:lnTo>
                        <a:pt x="7" y="10"/>
                      </a:lnTo>
                      <a:lnTo>
                        <a:pt x="4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4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4030" y="2065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5" name="Freeform 380"/>
                <p:cNvSpPr>
                  <a:spLocks/>
                </p:cNvSpPr>
                <p:nvPr/>
              </p:nvSpPr>
              <p:spPr bwMode="auto">
                <a:xfrm>
                  <a:off x="4013" y="2066"/>
                  <a:ext cx="17" cy="13"/>
                </a:xfrm>
                <a:custGeom>
                  <a:avLst/>
                  <a:gdLst>
                    <a:gd name="T0" fmla="*/ 17 w 17"/>
                    <a:gd name="T1" fmla="*/ 0 h 13"/>
                    <a:gd name="T2" fmla="*/ 14 w 17"/>
                    <a:gd name="T3" fmla="*/ 2 h 13"/>
                    <a:gd name="T4" fmla="*/ 10 w 17"/>
                    <a:gd name="T5" fmla="*/ 2 h 13"/>
                    <a:gd name="T6" fmla="*/ 7 w 17"/>
                    <a:gd name="T7" fmla="*/ 3 h 13"/>
                    <a:gd name="T8" fmla="*/ 5 w 17"/>
                    <a:gd name="T9" fmla="*/ 6 h 13"/>
                    <a:gd name="T10" fmla="*/ 2 w 17"/>
                    <a:gd name="T11" fmla="*/ 7 h 13"/>
                    <a:gd name="T12" fmla="*/ 0 w 17"/>
                    <a:gd name="T13" fmla="*/ 9 h 13"/>
                    <a:gd name="T14" fmla="*/ 2 w 17"/>
                    <a:gd name="T15" fmla="*/ 9 h 13"/>
                    <a:gd name="T16" fmla="*/ 2 w 17"/>
                    <a:gd name="T17" fmla="*/ 10 h 13"/>
                    <a:gd name="T18" fmla="*/ 2 w 17"/>
                    <a:gd name="T19" fmla="*/ 11 h 13"/>
                    <a:gd name="T20" fmla="*/ 0 w 17"/>
                    <a:gd name="T21" fmla="*/ 11 h 13"/>
                    <a:gd name="T22" fmla="*/ 0 w 17"/>
                    <a:gd name="T2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3">
                      <a:moveTo>
                        <a:pt x="17" y="0"/>
                      </a:moveTo>
                      <a:lnTo>
                        <a:pt x="14" y="2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0" y="11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6" name="Freeform 381"/>
                <p:cNvSpPr>
                  <a:spLocks/>
                </p:cNvSpPr>
                <p:nvPr/>
              </p:nvSpPr>
              <p:spPr bwMode="auto">
                <a:xfrm>
                  <a:off x="4007" y="2079"/>
                  <a:ext cx="6" cy="12"/>
                </a:xfrm>
                <a:custGeom>
                  <a:avLst/>
                  <a:gdLst>
                    <a:gd name="T0" fmla="*/ 6 w 6"/>
                    <a:gd name="T1" fmla="*/ 0 h 12"/>
                    <a:gd name="T2" fmla="*/ 5 w 6"/>
                    <a:gd name="T3" fmla="*/ 1 h 12"/>
                    <a:gd name="T4" fmla="*/ 4 w 6"/>
                    <a:gd name="T5" fmla="*/ 2 h 12"/>
                    <a:gd name="T6" fmla="*/ 2 w 6"/>
                    <a:gd name="T7" fmla="*/ 4 h 12"/>
                    <a:gd name="T8" fmla="*/ 1 w 6"/>
                    <a:gd name="T9" fmla="*/ 4 h 12"/>
                    <a:gd name="T10" fmla="*/ 0 w 6"/>
                    <a:gd name="T11" fmla="*/ 4 h 12"/>
                    <a:gd name="T12" fmla="*/ 0 w 6"/>
                    <a:gd name="T13" fmla="*/ 5 h 12"/>
                    <a:gd name="T14" fmla="*/ 0 w 6"/>
                    <a:gd name="T15" fmla="*/ 8 h 12"/>
                    <a:gd name="T16" fmla="*/ 0 w 6"/>
                    <a:gd name="T17" fmla="*/ 9 h 12"/>
                    <a:gd name="T18" fmla="*/ 0 w 6"/>
                    <a:gd name="T1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7" name="Freeform 382"/>
                <p:cNvSpPr>
                  <a:spLocks/>
                </p:cNvSpPr>
                <p:nvPr/>
              </p:nvSpPr>
              <p:spPr bwMode="auto">
                <a:xfrm>
                  <a:off x="4007" y="2091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2 w 15"/>
                    <a:gd name="T3" fmla="*/ 3 h 24"/>
                    <a:gd name="T4" fmla="*/ 4 w 15"/>
                    <a:gd name="T5" fmla="*/ 5 h 24"/>
                    <a:gd name="T6" fmla="*/ 4 w 15"/>
                    <a:gd name="T7" fmla="*/ 8 h 24"/>
                    <a:gd name="T8" fmla="*/ 1 w 15"/>
                    <a:gd name="T9" fmla="*/ 11 h 24"/>
                    <a:gd name="T10" fmla="*/ 5 w 15"/>
                    <a:gd name="T11" fmla="*/ 15 h 24"/>
                    <a:gd name="T12" fmla="*/ 12 w 15"/>
                    <a:gd name="T13" fmla="*/ 19 h 24"/>
                    <a:gd name="T14" fmla="*/ 13 w 15"/>
                    <a:gd name="T15" fmla="*/ 21 h 24"/>
                    <a:gd name="T16" fmla="*/ 15 w 15"/>
                    <a:gd name="T17" fmla="*/ 21 h 24"/>
                    <a:gd name="T18" fmla="*/ 13 w 15"/>
                    <a:gd name="T19" fmla="*/ 23 h 24"/>
                    <a:gd name="T20" fmla="*/ 13 w 15"/>
                    <a:gd name="T21" fmla="*/ 24 h 24"/>
                    <a:gd name="T22" fmla="*/ 15 w 15"/>
                    <a:gd name="T2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1" y="11"/>
                      </a:lnTo>
                      <a:lnTo>
                        <a:pt x="5" y="15"/>
                      </a:lnTo>
                      <a:lnTo>
                        <a:pt x="12" y="19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3" y="23"/>
                      </a:lnTo>
                      <a:lnTo>
                        <a:pt x="13" y="24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8" name="Line 383"/>
                <p:cNvSpPr>
                  <a:spLocks noChangeShapeType="1"/>
                </p:cNvSpPr>
                <p:nvPr/>
              </p:nvSpPr>
              <p:spPr bwMode="auto">
                <a:xfrm>
                  <a:off x="4038" y="2125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09" name="Freeform 384"/>
                <p:cNvSpPr>
                  <a:spLocks/>
                </p:cNvSpPr>
                <p:nvPr/>
              </p:nvSpPr>
              <p:spPr bwMode="auto">
                <a:xfrm>
                  <a:off x="4022" y="2115"/>
                  <a:ext cx="16" cy="10"/>
                </a:xfrm>
                <a:custGeom>
                  <a:avLst/>
                  <a:gdLst>
                    <a:gd name="T0" fmla="*/ 0 w 16"/>
                    <a:gd name="T1" fmla="*/ 0 h 10"/>
                    <a:gd name="T2" fmla="*/ 1 w 16"/>
                    <a:gd name="T3" fmla="*/ 3 h 10"/>
                    <a:gd name="T4" fmla="*/ 2 w 16"/>
                    <a:gd name="T5" fmla="*/ 3 h 10"/>
                    <a:gd name="T6" fmla="*/ 5 w 16"/>
                    <a:gd name="T7" fmla="*/ 3 h 10"/>
                    <a:gd name="T8" fmla="*/ 8 w 16"/>
                    <a:gd name="T9" fmla="*/ 4 h 10"/>
                    <a:gd name="T10" fmla="*/ 10 w 16"/>
                    <a:gd name="T11" fmla="*/ 6 h 10"/>
                    <a:gd name="T12" fmla="*/ 16 w 16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8" y="4"/>
                      </a:lnTo>
                      <a:lnTo>
                        <a:pt x="10" y="6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0" name="Freeform 385"/>
                <p:cNvSpPr>
                  <a:spLocks/>
                </p:cNvSpPr>
                <p:nvPr/>
              </p:nvSpPr>
              <p:spPr bwMode="auto">
                <a:xfrm>
                  <a:off x="4039" y="2126"/>
                  <a:ext cx="19" cy="30"/>
                </a:xfrm>
                <a:custGeom>
                  <a:avLst/>
                  <a:gdLst>
                    <a:gd name="T0" fmla="*/ 0 w 19"/>
                    <a:gd name="T1" fmla="*/ 0 h 30"/>
                    <a:gd name="T2" fmla="*/ 6 w 19"/>
                    <a:gd name="T3" fmla="*/ 3 h 30"/>
                    <a:gd name="T4" fmla="*/ 8 w 19"/>
                    <a:gd name="T5" fmla="*/ 4 h 30"/>
                    <a:gd name="T6" fmla="*/ 10 w 19"/>
                    <a:gd name="T7" fmla="*/ 7 h 30"/>
                    <a:gd name="T8" fmla="*/ 10 w 19"/>
                    <a:gd name="T9" fmla="*/ 9 h 30"/>
                    <a:gd name="T10" fmla="*/ 10 w 19"/>
                    <a:gd name="T11" fmla="*/ 9 h 30"/>
                    <a:gd name="T12" fmla="*/ 10 w 19"/>
                    <a:gd name="T13" fmla="*/ 12 h 30"/>
                    <a:gd name="T14" fmla="*/ 12 w 19"/>
                    <a:gd name="T15" fmla="*/ 15 h 30"/>
                    <a:gd name="T16" fmla="*/ 12 w 19"/>
                    <a:gd name="T17" fmla="*/ 17 h 30"/>
                    <a:gd name="T18" fmla="*/ 15 w 19"/>
                    <a:gd name="T19" fmla="*/ 22 h 30"/>
                    <a:gd name="T20" fmla="*/ 16 w 19"/>
                    <a:gd name="T21" fmla="*/ 26 h 30"/>
                    <a:gd name="T22" fmla="*/ 19 w 19"/>
                    <a:gd name="T2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30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2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5" y="22"/>
                      </a:lnTo>
                      <a:lnTo>
                        <a:pt x="16" y="26"/>
                      </a:lnTo>
                      <a:lnTo>
                        <a:pt x="19" y="3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1" name="Freeform 386"/>
                <p:cNvSpPr>
                  <a:spLocks/>
                </p:cNvSpPr>
                <p:nvPr/>
              </p:nvSpPr>
              <p:spPr bwMode="auto">
                <a:xfrm>
                  <a:off x="4194" y="1798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1 h 2"/>
                    <a:gd name="T3" fmla="*/ 1 h 2"/>
                    <a:gd name="T4" fmla="*/ 2 h 2"/>
                    <a:gd name="T5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2" name="Freeform 387"/>
                <p:cNvSpPr>
                  <a:spLocks/>
                </p:cNvSpPr>
                <p:nvPr/>
              </p:nvSpPr>
              <p:spPr bwMode="auto">
                <a:xfrm>
                  <a:off x="4193" y="1800"/>
                  <a:ext cx="5" cy="6"/>
                </a:xfrm>
                <a:custGeom>
                  <a:avLst/>
                  <a:gdLst>
                    <a:gd name="T0" fmla="*/ 1 w 5"/>
                    <a:gd name="T1" fmla="*/ 0 h 6"/>
                    <a:gd name="T2" fmla="*/ 0 w 5"/>
                    <a:gd name="T3" fmla="*/ 2 h 6"/>
                    <a:gd name="T4" fmla="*/ 1 w 5"/>
                    <a:gd name="T5" fmla="*/ 2 h 6"/>
                    <a:gd name="T6" fmla="*/ 1 w 5"/>
                    <a:gd name="T7" fmla="*/ 3 h 6"/>
                    <a:gd name="T8" fmla="*/ 1 w 5"/>
                    <a:gd name="T9" fmla="*/ 3 h 6"/>
                    <a:gd name="T10" fmla="*/ 1 w 5"/>
                    <a:gd name="T11" fmla="*/ 5 h 6"/>
                    <a:gd name="T12" fmla="*/ 3 w 5"/>
                    <a:gd name="T13" fmla="*/ 5 h 6"/>
                    <a:gd name="T14" fmla="*/ 5 w 5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3" name="Freeform 388"/>
                <p:cNvSpPr>
                  <a:spLocks/>
                </p:cNvSpPr>
                <p:nvPr/>
              </p:nvSpPr>
              <p:spPr bwMode="auto">
                <a:xfrm>
                  <a:off x="4198" y="18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4" name="Line 389"/>
                <p:cNvSpPr>
                  <a:spLocks noChangeShapeType="1"/>
                </p:cNvSpPr>
                <p:nvPr/>
              </p:nvSpPr>
              <p:spPr bwMode="auto">
                <a:xfrm>
                  <a:off x="4200" y="180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5" name="Freeform 390"/>
                <p:cNvSpPr>
                  <a:spLocks/>
                </p:cNvSpPr>
                <p:nvPr/>
              </p:nvSpPr>
              <p:spPr bwMode="auto">
                <a:xfrm>
                  <a:off x="4201" y="1809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0 h 1"/>
                    <a:gd name="T6" fmla="*/ 1 w 3"/>
                    <a:gd name="T7" fmla="*/ 0 h 1"/>
                    <a:gd name="T8" fmla="*/ 3 w 3"/>
                    <a:gd name="T9" fmla="*/ 1 h 1"/>
                    <a:gd name="T10" fmla="*/ 3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6" name="Freeform 391"/>
                <p:cNvSpPr>
                  <a:spLocks/>
                </p:cNvSpPr>
                <p:nvPr/>
              </p:nvSpPr>
              <p:spPr bwMode="auto">
                <a:xfrm>
                  <a:off x="4193" y="1795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1 w 1"/>
                    <a:gd name="T5" fmla="*/ 1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7" name="Freeform 392"/>
                <p:cNvSpPr>
                  <a:spLocks/>
                </p:cNvSpPr>
                <p:nvPr/>
              </p:nvSpPr>
              <p:spPr bwMode="auto">
                <a:xfrm>
                  <a:off x="4204" y="181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8" name="Line 393"/>
                <p:cNvSpPr>
                  <a:spLocks noChangeShapeType="1"/>
                </p:cNvSpPr>
                <p:nvPr/>
              </p:nvSpPr>
              <p:spPr bwMode="auto">
                <a:xfrm>
                  <a:off x="4205" y="1811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19" name="Freeform 394"/>
                <p:cNvSpPr>
                  <a:spLocks/>
                </p:cNvSpPr>
                <p:nvPr/>
              </p:nvSpPr>
              <p:spPr bwMode="auto">
                <a:xfrm>
                  <a:off x="4201" y="1814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1 h 4"/>
                    <a:gd name="T4" fmla="*/ 3 w 4"/>
                    <a:gd name="T5" fmla="*/ 3 h 4"/>
                    <a:gd name="T6" fmla="*/ 0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0" name="Freeform 395"/>
                <p:cNvSpPr>
                  <a:spLocks/>
                </p:cNvSpPr>
                <p:nvPr/>
              </p:nvSpPr>
              <p:spPr bwMode="auto">
                <a:xfrm>
                  <a:off x="4205" y="181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1" name="Freeform 396"/>
                <p:cNvSpPr>
                  <a:spLocks/>
                </p:cNvSpPr>
                <p:nvPr/>
              </p:nvSpPr>
              <p:spPr bwMode="auto">
                <a:xfrm>
                  <a:off x="4175" y="1971"/>
                  <a:ext cx="22" cy="8"/>
                </a:xfrm>
                <a:custGeom>
                  <a:avLst/>
                  <a:gdLst>
                    <a:gd name="T0" fmla="*/ 22 w 22"/>
                    <a:gd name="T1" fmla="*/ 0 h 8"/>
                    <a:gd name="T2" fmla="*/ 19 w 22"/>
                    <a:gd name="T3" fmla="*/ 2 h 8"/>
                    <a:gd name="T4" fmla="*/ 19 w 22"/>
                    <a:gd name="T5" fmla="*/ 4 h 8"/>
                    <a:gd name="T6" fmla="*/ 18 w 22"/>
                    <a:gd name="T7" fmla="*/ 5 h 8"/>
                    <a:gd name="T8" fmla="*/ 17 w 22"/>
                    <a:gd name="T9" fmla="*/ 6 h 8"/>
                    <a:gd name="T10" fmla="*/ 15 w 22"/>
                    <a:gd name="T11" fmla="*/ 6 h 8"/>
                    <a:gd name="T12" fmla="*/ 13 w 22"/>
                    <a:gd name="T13" fmla="*/ 8 h 8"/>
                    <a:gd name="T14" fmla="*/ 9 w 22"/>
                    <a:gd name="T15" fmla="*/ 8 h 8"/>
                    <a:gd name="T16" fmla="*/ 7 w 22"/>
                    <a:gd name="T17" fmla="*/ 8 h 8"/>
                    <a:gd name="T18" fmla="*/ 3 w 22"/>
                    <a:gd name="T19" fmla="*/ 6 h 8"/>
                    <a:gd name="T20" fmla="*/ 0 w 22"/>
                    <a:gd name="T21" fmla="*/ 5 h 8"/>
                    <a:gd name="T22" fmla="*/ 0 w 22"/>
                    <a:gd name="T2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8">
                      <a:moveTo>
                        <a:pt x="22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2" name="Freeform 397"/>
                <p:cNvSpPr>
                  <a:spLocks/>
                </p:cNvSpPr>
                <p:nvPr/>
              </p:nvSpPr>
              <p:spPr bwMode="auto">
                <a:xfrm>
                  <a:off x="4142" y="1972"/>
                  <a:ext cx="33" cy="18"/>
                </a:xfrm>
                <a:custGeom>
                  <a:avLst/>
                  <a:gdLst>
                    <a:gd name="T0" fmla="*/ 33 w 33"/>
                    <a:gd name="T1" fmla="*/ 4 h 18"/>
                    <a:gd name="T2" fmla="*/ 32 w 33"/>
                    <a:gd name="T3" fmla="*/ 4 h 18"/>
                    <a:gd name="T4" fmla="*/ 31 w 33"/>
                    <a:gd name="T5" fmla="*/ 4 h 18"/>
                    <a:gd name="T6" fmla="*/ 25 w 33"/>
                    <a:gd name="T7" fmla="*/ 1 h 18"/>
                    <a:gd name="T8" fmla="*/ 23 w 33"/>
                    <a:gd name="T9" fmla="*/ 1 h 18"/>
                    <a:gd name="T10" fmla="*/ 21 w 33"/>
                    <a:gd name="T11" fmla="*/ 1 h 18"/>
                    <a:gd name="T12" fmla="*/ 19 w 33"/>
                    <a:gd name="T13" fmla="*/ 0 h 18"/>
                    <a:gd name="T14" fmla="*/ 17 w 33"/>
                    <a:gd name="T15" fmla="*/ 1 h 18"/>
                    <a:gd name="T16" fmla="*/ 16 w 33"/>
                    <a:gd name="T17" fmla="*/ 1 h 18"/>
                    <a:gd name="T18" fmla="*/ 15 w 33"/>
                    <a:gd name="T19" fmla="*/ 3 h 18"/>
                    <a:gd name="T20" fmla="*/ 15 w 33"/>
                    <a:gd name="T21" fmla="*/ 4 h 18"/>
                    <a:gd name="T22" fmla="*/ 16 w 33"/>
                    <a:gd name="T23" fmla="*/ 7 h 18"/>
                    <a:gd name="T24" fmla="*/ 15 w 33"/>
                    <a:gd name="T25" fmla="*/ 7 h 18"/>
                    <a:gd name="T26" fmla="*/ 13 w 33"/>
                    <a:gd name="T27" fmla="*/ 8 h 18"/>
                    <a:gd name="T28" fmla="*/ 12 w 33"/>
                    <a:gd name="T29" fmla="*/ 8 h 18"/>
                    <a:gd name="T30" fmla="*/ 12 w 33"/>
                    <a:gd name="T31" fmla="*/ 9 h 18"/>
                    <a:gd name="T32" fmla="*/ 12 w 33"/>
                    <a:gd name="T33" fmla="*/ 11 h 18"/>
                    <a:gd name="T34" fmla="*/ 12 w 33"/>
                    <a:gd name="T35" fmla="*/ 12 h 18"/>
                    <a:gd name="T36" fmla="*/ 12 w 33"/>
                    <a:gd name="T37" fmla="*/ 13 h 18"/>
                    <a:gd name="T38" fmla="*/ 11 w 33"/>
                    <a:gd name="T39" fmla="*/ 15 h 18"/>
                    <a:gd name="T40" fmla="*/ 11 w 33"/>
                    <a:gd name="T41" fmla="*/ 15 h 18"/>
                    <a:gd name="T42" fmla="*/ 9 w 33"/>
                    <a:gd name="T43" fmla="*/ 15 h 18"/>
                    <a:gd name="T44" fmla="*/ 9 w 33"/>
                    <a:gd name="T45" fmla="*/ 15 h 18"/>
                    <a:gd name="T46" fmla="*/ 8 w 33"/>
                    <a:gd name="T47" fmla="*/ 13 h 18"/>
                    <a:gd name="T48" fmla="*/ 6 w 33"/>
                    <a:gd name="T49" fmla="*/ 13 h 18"/>
                    <a:gd name="T50" fmla="*/ 5 w 33"/>
                    <a:gd name="T51" fmla="*/ 13 h 18"/>
                    <a:gd name="T52" fmla="*/ 5 w 33"/>
                    <a:gd name="T53" fmla="*/ 13 h 18"/>
                    <a:gd name="T54" fmla="*/ 5 w 33"/>
                    <a:gd name="T55" fmla="*/ 13 h 18"/>
                    <a:gd name="T56" fmla="*/ 2 w 33"/>
                    <a:gd name="T57" fmla="*/ 13 h 18"/>
                    <a:gd name="T58" fmla="*/ 1 w 33"/>
                    <a:gd name="T59" fmla="*/ 13 h 18"/>
                    <a:gd name="T60" fmla="*/ 1 w 33"/>
                    <a:gd name="T61" fmla="*/ 15 h 18"/>
                    <a:gd name="T62" fmla="*/ 0 w 33"/>
                    <a:gd name="T63" fmla="*/ 18 h 18"/>
                    <a:gd name="T64" fmla="*/ 0 w 33"/>
                    <a:gd name="T65" fmla="*/ 18 h 18"/>
                    <a:gd name="T66" fmla="*/ 0 w 33"/>
                    <a:gd name="T6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" h="18">
                      <a:moveTo>
                        <a:pt x="33" y="4"/>
                      </a:move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5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3" name="Freeform 398"/>
                <p:cNvSpPr>
                  <a:spLocks/>
                </p:cNvSpPr>
                <p:nvPr/>
              </p:nvSpPr>
              <p:spPr bwMode="auto">
                <a:xfrm>
                  <a:off x="4196" y="1950"/>
                  <a:ext cx="1" cy="8"/>
                </a:xfrm>
                <a:custGeom>
                  <a:avLst/>
                  <a:gdLst>
                    <a:gd name="T0" fmla="*/ 1 w 1"/>
                    <a:gd name="T1" fmla="*/ 0 h 8"/>
                    <a:gd name="T2" fmla="*/ 0 w 1"/>
                    <a:gd name="T3" fmla="*/ 3 h 8"/>
                    <a:gd name="T4" fmla="*/ 0 w 1"/>
                    <a:gd name="T5" fmla="*/ 4 h 8"/>
                    <a:gd name="T6" fmla="*/ 0 w 1"/>
                    <a:gd name="T7" fmla="*/ 7 h 8"/>
                    <a:gd name="T8" fmla="*/ 1 w 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8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4" name="Line 399"/>
                <p:cNvSpPr>
                  <a:spLocks noChangeShapeType="1"/>
                </p:cNvSpPr>
                <p:nvPr/>
              </p:nvSpPr>
              <p:spPr bwMode="auto">
                <a:xfrm>
                  <a:off x="4188" y="1840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5" name="Freeform 400"/>
                <p:cNvSpPr>
                  <a:spLocks/>
                </p:cNvSpPr>
                <p:nvPr/>
              </p:nvSpPr>
              <p:spPr bwMode="auto">
                <a:xfrm>
                  <a:off x="4186" y="1840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1 h 5"/>
                    <a:gd name="T4" fmla="*/ 2 w 2"/>
                    <a:gd name="T5" fmla="*/ 2 h 5"/>
                    <a:gd name="T6" fmla="*/ 0 w 2"/>
                    <a:gd name="T7" fmla="*/ 4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6" name="Freeform 401"/>
                <p:cNvSpPr>
                  <a:spLocks/>
                </p:cNvSpPr>
                <p:nvPr/>
              </p:nvSpPr>
              <p:spPr bwMode="auto">
                <a:xfrm>
                  <a:off x="4023" y="2156"/>
                  <a:ext cx="35" cy="39"/>
                </a:xfrm>
                <a:custGeom>
                  <a:avLst/>
                  <a:gdLst>
                    <a:gd name="T0" fmla="*/ 35 w 35"/>
                    <a:gd name="T1" fmla="*/ 0 h 39"/>
                    <a:gd name="T2" fmla="*/ 35 w 35"/>
                    <a:gd name="T3" fmla="*/ 0 h 39"/>
                    <a:gd name="T4" fmla="*/ 35 w 35"/>
                    <a:gd name="T5" fmla="*/ 4 h 39"/>
                    <a:gd name="T6" fmla="*/ 34 w 35"/>
                    <a:gd name="T7" fmla="*/ 5 h 39"/>
                    <a:gd name="T8" fmla="*/ 32 w 35"/>
                    <a:gd name="T9" fmla="*/ 6 h 39"/>
                    <a:gd name="T10" fmla="*/ 30 w 35"/>
                    <a:gd name="T11" fmla="*/ 10 h 39"/>
                    <a:gd name="T12" fmla="*/ 28 w 35"/>
                    <a:gd name="T13" fmla="*/ 14 h 39"/>
                    <a:gd name="T14" fmla="*/ 24 w 35"/>
                    <a:gd name="T15" fmla="*/ 21 h 39"/>
                    <a:gd name="T16" fmla="*/ 23 w 35"/>
                    <a:gd name="T17" fmla="*/ 24 h 39"/>
                    <a:gd name="T18" fmla="*/ 22 w 35"/>
                    <a:gd name="T19" fmla="*/ 28 h 39"/>
                    <a:gd name="T20" fmla="*/ 19 w 35"/>
                    <a:gd name="T21" fmla="*/ 33 h 39"/>
                    <a:gd name="T22" fmla="*/ 16 w 35"/>
                    <a:gd name="T23" fmla="*/ 35 h 39"/>
                    <a:gd name="T24" fmla="*/ 13 w 35"/>
                    <a:gd name="T25" fmla="*/ 33 h 39"/>
                    <a:gd name="T26" fmla="*/ 12 w 35"/>
                    <a:gd name="T27" fmla="*/ 33 h 39"/>
                    <a:gd name="T28" fmla="*/ 7 w 35"/>
                    <a:gd name="T29" fmla="*/ 35 h 39"/>
                    <a:gd name="T30" fmla="*/ 3 w 35"/>
                    <a:gd name="T31" fmla="*/ 37 h 39"/>
                    <a:gd name="T32" fmla="*/ 0 w 35"/>
                    <a:gd name="T33" fmla="*/ 39 h 39"/>
                    <a:gd name="T34" fmla="*/ 0 w 35"/>
                    <a:gd name="T3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" h="39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4" y="5"/>
                      </a:lnTo>
                      <a:lnTo>
                        <a:pt x="32" y="6"/>
                      </a:lnTo>
                      <a:lnTo>
                        <a:pt x="30" y="10"/>
                      </a:lnTo>
                      <a:lnTo>
                        <a:pt x="28" y="14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2" y="28"/>
                      </a:lnTo>
                      <a:lnTo>
                        <a:pt x="19" y="33"/>
                      </a:lnTo>
                      <a:lnTo>
                        <a:pt x="16" y="35"/>
                      </a:lnTo>
                      <a:lnTo>
                        <a:pt x="13" y="33"/>
                      </a:lnTo>
                      <a:lnTo>
                        <a:pt x="12" y="33"/>
                      </a:lnTo>
                      <a:lnTo>
                        <a:pt x="7" y="35"/>
                      </a:lnTo>
                      <a:lnTo>
                        <a:pt x="3" y="37"/>
                      </a:lnTo>
                      <a:lnTo>
                        <a:pt x="0" y="39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7" name="Freeform 402"/>
                <p:cNvSpPr>
                  <a:spLocks/>
                </p:cNvSpPr>
                <p:nvPr/>
              </p:nvSpPr>
              <p:spPr bwMode="auto">
                <a:xfrm>
                  <a:off x="4009" y="2193"/>
                  <a:ext cx="14" cy="3"/>
                </a:xfrm>
                <a:custGeom>
                  <a:avLst/>
                  <a:gdLst>
                    <a:gd name="T0" fmla="*/ 14 w 14"/>
                    <a:gd name="T1" fmla="*/ 2 h 3"/>
                    <a:gd name="T2" fmla="*/ 10 w 14"/>
                    <a:gd name="T3" fmla="*/ 0 h 3"/>
                    <a:gd name="T4" fmla="*/ 4 w 14"/>
                    <a:gd name="T5" fmla="*/ 2 h 3"/>
                    <a:gd name="T6" fmla="*/ 0 w 1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8" name="Freeform 403"/>
                <p:cNvSpPr>
                  <a:spLocks/>
                </p:cNvSpPr>
                <p:nvPr/>
              </p:nvSpPr>
              <p:spPr bwMode="auto">
                <a:xfrm>
                  <a:off x="4171" y="1907"/>
                  <a:ext cx="18" cy="19"/>
                </a:xfrm>
                <a:custGeom>
                  <a:avLst/>
                  <a:gdLst>
                    <a:gd name="T0" fmla="*/ 0 w 18"/>
                    <a:gd name="T1" fmla="*/ 0 h 19"/>
                    <a:gd name="T2" fmla="*/ 0 w 18"/>
                    <a:gd name="T3" fmla="*/ 1 h 19"/>
                    <a:gd name="T4" fmla="*/ 2 w 18"/>
                    <a:gd name="T5" fmla="*/ 1 h 19"/>
                    <a:gd name="T6" fmla="*/ 3 w 18"/>
                    <a:gd name="T7" fmla="*/ 1 h 19"/>
                    <a:gd name="T8" fmla="*/ 4 w 18"/>
                    <a:gd name="T9" fmla="*/ 3 h 19"/>
                    <a:gd name="T10" fmla="*/ 6 w 18"/>
                    <a:gd name="T11" fmla="*/ 3 h 19"/>
                    <a:gd name="T12" fmla="*/ 6 w 18"/>
                    <a:gd name="T13" fmla="*/ 4 h 19"/>
                    <a:gd name="T14" fmla="*/ 7 w 18"/>
                    <a:gd name="T15" fmla="*/ 4 h 19"/>
                    <a:gd name="T16" fmla="*/ 9 w 18"/>
                    <a:gd name="T17" fmla="*/ 7 h 19"/>
                    <a:gd name="T18" fmla="*/ 11 w 18"/>
                    <a:gd name="T19" fmla="*/ 8 h 19"/>
                    <a:gd name="T20" fmla="*/ 14 w 18"/>
                    <a:gd name="T21" fmla="*/ 10 h 19"/>
                    <a:gd name="T22" fmla="*/ 18 w 18"/>
                    <a:gd name="T23" fmla="*/ 15 h 19"/>
                    <a:gd name="T24" fmla="*/ 18 w 18"/>
                    <a:gd name="T25" fmla="*/ 16 h 19"/>
                    <a:gd name="T26" fmla="*/ 18 w 18"/>
                    <a:gd name="T2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19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11" y="8"/>
                      </a:lnTo>
                      <a:lnTo>
                        <a:pt x="14" y="10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18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29" name="Freeform 404"/>
                <p:cNvSpPr>
                  <a:spLocks/>
                </p:cNvSpPr>
                <p:nvPr/>
              </p:nvSpPr>
              <p:spPr bwMode="auto">
                <a:xfrm>
                  <a:off x="3820" y="2415"/>
                  <a:ext cx="10" cy="7"/>
                </a:xfrm>
                <a:custGeom>
                  <a:avLst/>
                  <a:gdLst>
                    <a:gd name="T0" fmla="*/ 10 w 10"/>
                    <a:gd name="T1" fmla="*/ 0 h 7"/>
                    <a:gd name="T2" fmla="*/ 6 w 10"/>
                    <a:gd name="T3" fmla="*/ 5 h 7"/>
                    <a:gd name="T4" fmla="*/ 0 w 1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1030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3799" y="2423"/>
                  <a:ext cx="1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32" name="Group 607"/>
              <p:cNvGrpSpPr>
                <a:grpSpLocks/>
              </p:cNvGrpSpPr>
              <p:nvPr/>
            </p:nvGrpSpPr>
            <p:grpSpPr bwMode="auto">
              <a:xfrm>
                <a:off x="2997" y="2396"/>
                <a:ext cx="1512" cy="1155"/>
                <a:chOff x="2997" y="2396"/>
                <a:chExt cx="1512" cy="1155"/>
              </a:xfrm>
            </p:grpSpPr>
            <p:sp>
              <p:nvSpPr>
                <p:cNvPr id="631" name="Freeform 407"/>
                <p:cNvSpPr>
                  <a:spLocks/>
                </p:cNvSpPr>
                <p:nvPr/>
              </p:nvSpPr>
              <p:spPr bwMode="auto">
                <a:xfrm>
                  <a:off x="3795" y="2423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1 w 4"/>
                    <a:gd name="T3" fmla="*/ 1 h 1"/>
                    <a:gd name="T4" fmla="*/ 0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2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3792" y="2424"/>
                  <a:ext cx="3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3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3788" y="2426"/>
                  <a:ext cx="4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4" name="Line 410"/>
                <p:cNvSpPr>
                  <a:spLocks noChangeShapeType="1"/>
                </p:cNvSpPr>
                <p:nvPr/>
              </p:nvSpPr>
              <p:spPr bwMode="auto">
                <a:xfrm flipH="1" flipV="1">
                  <a:off x="3737" y="2426"/>
                  <a:ext cx="1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5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3780" y="2426"/>
                  <a:ext cx="8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6" name="Line 412"/>
                <p:cNvSpPr>
                  <a:spLocks noChangeShapeType="1"/>
                </p:cNvSpPr>
                <p:nvPr/>
              </p:nvSpPr>
              <p:spPr bwMode="auto">
                <a:xfrm flipH="1" flipV="1">
                  <a:off x="3748" y="2430"/>
                  <a:ext cx="4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7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3772" y="2428"/>
                  <a:ext cx="8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8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3765" y="2431"/>
                  <a:ext cx="7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9" name="Freeform 415"/>
                <p:cNvSpPr>
                  <a:spLocks/>
                </p:cNvSpPr>
                <p:nvPr/>
              </p:nvSpPr>
              <p:spPr bwMode="auto">
                <a:xfrm>
                  <a:off x="3715" y="2424"/>
                  <a:ext cx="20" cy="3"/>
                </a:xfrm>
                <a:custGeom>
                  <a:avLst/>
                  <a:gdLst>
                    <a:gd name="T0" fmla="*/ 20 w 20"/>
                    <a:gd name="T1" fmla="*/ 0 h 3"/>
                    <a:gd name="T2" fmla="*/ 16 w 20"/>
                    <a:gd name="T3" fmla="*/ 0 h 3"/>
                    <a:gd name="T4" fmla="*/ 15 w 20"/>
                    <a:gd name="T5" fmla="*/ 0 h 3"/>
                    <a:gd name="T6" fmla="*/ 12 w 20"/>
                    <a:gd name="T7" fmla="*/ 0 h 3"/>
                    <a:gd name="T8" fmla="*/ 0 w 20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3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0" name="Freeform 416"/>
                <p:cNvSpPr>
                  <a:spLocks/>
                </p:cNvSpPr>
                <p:nvPr/>
              </p:nvSpPr>
              <p:spPr bwMode="auto">
                <a:xfrm>
                  <a:off x="3735" y="2424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1" name="Freeform 417"/>
                <p:cNvSpPr>
                  <a:spLocks/>
                </p:cNvSpPr>
                <p:nvPr/>
              </p:nvSpPr>
              <p:spPr bwMode="auto">
                <a:xfrm>
                  <a:off x="3752" y="2431"/>
                  <a:ext cx="13" cy="3"/>
                </a:xfrm>
                <a:custGeom>
                  <a:avLst/>
                  <a:gdLst>
                    <a:gd name="T0" fmla="*/ 13 w 13"/>
                    <a:gd name="T1" fmla="*/ 1 h 3"/>
                    <a:gd name="T2" fmla="*/ 8 w 13"/>
                    <a:gd name="T3" fmla="*/ 3 h 3"/>
                    <a:gd name="T4" fmla="*/ 1 w 13"/>
                    <a:gd name="T5" fmla="*/ 1 h 3"/>
                    <a:gd name="T6" fmla="*/ 0 w 1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">
                      <a:moveTo>
                        <a:pt x="13" y="1"/>
                      </a:moveTo>
                      <a:lnTo>
                        <a:pt x="8" y="3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2" name="Freeform 418"/>
                <p:cNvSpPr>
                  <a:spLocks/>
                </p:cNvSpPr>
                <p:nvPr/>
              </p:nvSpPr>
              <p:spPr bwMode="auto">
                <a:xfrm>
                  <a:off x="3810" y="2422"/>
                  <a:ext cx="10" cy="1"/>
                </a:xfrm>
                <a:custGeom>
                  <a:avLst/>
                  <a:gdLst>
                    <a:gd name="T0" fmla="*/ 10 w 10"/>
                    <a:gd name="T1" fmla="*/ 0 h 1"/>
                    <a:gd name="T2" fmla="*/ 6 w 10"/>
                    <a:gd name="T3" fmla="*/ 0 h 1"/>
                    <a:gd name="T4" fmla="*/ 0 w 1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3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3691" y="2434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4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3683" y="2434"/>
                  <a:ext cx="8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5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3667" y="2446"/>
                  <a:ext cx="5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6" name="Freeform 422"/>
                <p:cNvSpPr>
                  <a:spLocks/>
                </p:cNvSpPr>
                <p:nvPr/>
              </p:nvSpPr>
              <p:spPr bwMode="auto">
                <a:xfrm>
                  <a:off x="3694" y="2427"/>
                  <a:ext cx="21" cy="7"/>
                </a:xfrm>
                <a:custGeom>
                  <a:avLst/>
                  <a:gdLst>
                    <a:gd name="T0" fmla="*/ 21 w 21"/>
                    <a:gd name="T1" fmla="*/ 0 h 7"/>
                    <a:gd name="T2" fmla="*/ 20 w 21"/>
                    <a:gd name="T3" fmla="*/ 1 h 7"/>
                    <a:gd name="T4" fmla="*/ 8 w 21"/>
                    <a:gd name="T5" fmla="*/ 4 h 7"/>
                    <a:gd name="T6" fmla="*/ 0 w 21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21" y="0"/>
                      </a:moveTo>
                      <a:lnTo>
                        <a:pt x="20" y="1"/>
                      </a:lnTo>
                      <a:lnTo>
                        <a:pt x="8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7" name="Freeform 423"/>
                <p:cNvSpPr>
                  <a:spLocks/>
                </p:cNvSpPr>
                <p:nvPr/>
              </p:nvSpPr>
              <p:spPr bwMode="auto">
                <a:xfrm>
                  <a:off x="3672" y="2438"/>
                  <a:ext cx="11" cy="8"/>
                </a:xfrm>
                <a:custGeom>
                  <a:avLst/>
                  <a:gdLst>
                    <a:gd name="T0" fmla="*/ 11 w 11"/>
                    <a:gd name="T1" fmla="*/ 0 h 8"/>
                    <a:gd name="T2" fmla="*/ 4 w 11"/>
                    <a:gd name="T3" fmla="*/ 5 h 8"/>
                    <a:gd name="T4" fmla="*/ 0 w 11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1" y="0"/>
                      </a:moveTo>
                      <a:lnTo>
                        <a:pt x="4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8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3665" y="2453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49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3664" y="2455"/>
                  <a:ext cx="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0" name="Line 426"/>
                <p:cNvSpPr>
                  <a:spLocks noChangeShapeType="1"/>
                </p:cNvSpPr>
                <p:nvPr/>
              </p:nvSpPr>
              <p:spPr bwMode="auto">
                <a:xfrm>
                  <a:off x="3669" y="2470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1" name="Freeform 427"/>
                <p:cNvSpPr>
                  <a:spLocks/>
                </p:cNvSpPr>
                <p:nvPr/>
              </p:nvSpPr>
              <p:spPr bwMode="auto">
                <a:xfrm>
                  <a:off x="3664" y="2459"/>
                  <a:ext cx="5" cy="11"/>
                </a:xfrm>
                <a:custGeom>
                  <a:avLst/>
                  <a:gdLst>
                    <a:gd name="T0" fmla="*/ 0 w 5"/>
                    <a:gd name="T1" fmla="*/ 0 h 11"/>
                    <a:gd name="T2" fmla="*/ 0 w 5"/>
                    <a:gd name="T3" fmla="*/ 5 h 11"/>
                    <a:gd name="T4" fmla="*/ 3 w 5"/>
                    <a:gd name="T5" fmla="*/ 7 h 11"/>
                    <a:gd name="T6" fmla="*/ 3 w 5"/>
                    <a:gd name="T7" fmla="*/ 7 h 11"/>
                    <a:gd name="T8" fmla="*/ 5 w 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2" name="Freeform 428"/>
                <p:cNvSpPr>
                  <a:spLocks/>
                </p:cNvSpPr>
                <p:nvPr/>
              </p:nvSpPr>
              <p:spPr bwMode="auto">
                <a:xfrm>
                  <a:off x="3679" y="2484"/>
                  <a:ext cx="1" cy="9"/>
                </a:xfrm>
                <a:custGeom>
                  <a:avLst/>
                  <a:gdLst>
                    <a:gd name="T0" fmla="*/ 1 w 1"/>
                    <a:gd name="T1" fmla="*/ 0 h 9"/>
                    <a:gd name="T2" fmla="*/ 1 w 1"/>
                    <a:gd name="T3" fmla="*/ 1 h 9"/>
                    <a:gd name="T4" fmla="*/ 0 w 1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3" name="Line 429"/>
                <p:cNvSpPr>
                  <a:spLocks noChangeShapeType="1"/>
                </p:cNvSpPr>
                <p:nvPr/>
              </p:nvSpPr>
              <p:spPr bwMode="auto">
                <a:xfrm>
                  <a:off x="3654" y="252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4" name="Freeform 430"/>
                <p:cNvSpPr>
                  <a:spLocks/>
                </p:cNvSpPr>
                <p:nvPr/>
              </p:nvSpPr>
              <p:spPr bwMode="auto">
                <a:xfrm>
                  <a:off x="3654" y="2507"/>
                  <a:ext cx="13" cy="21"/>
                </a:xfrm>
                <a:custGeom>
                  <a:avLst/>
                  <a:gdLst>
                    <a:gd name="T0" fmla="*/ 13 w 13"/>
                    <a:gd name="T1" fmla="*/ 0 h 21"/>
                    <a:gd name="T2" fmla="*/ 11 w 13"/>
                    <a:gd name="T3" fmla="*/ 1 h 21"/>
                    <a:gd name="T4" fmla="*/ 6 w 13"/>
                    <a:gd name="T5" fmla="*/ 11 h 21"/>
                    <a:gd name="T6" fmla="*/ 2 w 13"/>
                    <a:gd name="T7" fmla="*/ 17 h 21"/>
                    <a:gd name="T8" fmla="*/ 0 w 13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1">
                      <a:moveTo>
                        <a:pt x="13" y="0"/>
                      </a:moveTo>
                      <a:lnTo>
                        <a:pt x="11" y="1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5" name="Freeform 431"/>
                <p:cNvSpPr>
                  <a:spLocks/>
                </p:cNvSpPr>
                <p:nvPr/>
              </p:nvSpPr>
              <p:spPr bwMode="auto">
                <a:xfrm>
                  <a:off x="3667" y="2493"/>
                  <a:ext cx="12" cy="14"/>
                </a:xfrm>
                <a:custGeom>
                  <a:avLst/>
                  <a:gdLst>
                    <a:gd name="T0" fmla="*/ 12 w 12"/>
                    <a:gd name="T1" fmla="*/ 0 h 14"/>
                    <a:gd name="T2" fmla="*/ 6 w 12"/>
                    <a:gd name="T3" fmla="*/ 7 h 14"/>
                    <a:gd name="T4" fmla="*/ 4 w 12"/>
                    <a:gd name="T5" fmla="*/ 10 h 14"/>
                    <a:gd name="T6" fmla="*/ 0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6" name="Freeform 432"/>
                <p:cNvSpPr>
                  <a:spLocks/>
                </p:cNvSpPr>
                <p:nvPr/>
              </p:nvSpPr>
              <p:spPr bwMode="auto">
                <a:xfrm>
                  <a:off x="3672" y="2473"/>
                  <a:ext cx="8" cy="11"/>
                </a:xfrm>
                <a:custGeom>
                  <a:avLst/>
                  <a:gdLst>
                    <a:gd name="T0" fmla="*/ 0 w 8"/>
                    <a:gd name="T1" fmla="*/ 0 h 11"/>
                    <a:gd name="T2" fmla="*/ 1 w 8"/>
                    <a:gd name="T3" fmla="*/ 1 h 11"/>
                    <a:gd name="T4" fmla="*/ 5 w 8"/>
                    <a:gd name="T5" fmla="*/ 4 h 11"/>
                    <a:gd name="T6" fmla="*/ 5 w 8"/>
                    <a:gd name="T7" fmla="*/ 5 h 11"/>
                    <a:gd name="T8" fmla="*/ 8 w 8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5" y="4"/>
                      </a:lnTo>
                      <a:lnTo>
                        <a:pt x="5" y="5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7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3640" y="2570"/>
                  <a:ext cx="1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8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636" y="2576"/>
                  <a:ext cx="4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5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633" y="2581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0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3630" y="2584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1" name="Freeform 437"/>
                <p:cNvSpPr>
                  <a:spLocks/>
                </p:cNvSpPr>
                <p:nvPr/>
              </p:nvSpPr>
              <p:spPr bwMode="auto">
                <a:xfrm>
                  <a:off x="3618" y="2585"/>
                  <a:ext cx="12" cy="7"/>
                </a:xfrm>
                <a:custGeom>
                  <a:avLst/>
                  <a:gdLst>
                    <a:gd name="T0" fmla="*/ 12 w 12"/>
                    <a:gd name="T1" fmla="*/ 0 h 7"/>
                    <a:gd name="T2" fmla="*/ 5 w 12"/>
                    <a:gd name="T3" fmla="*/ 1 h 7"/>
                    <a:gd name="T4" fmla="*/ 0 w 1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lnTo>
                        <a:pt x="5" y="1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3611" y="2592"/>
                  <a:ext cx="7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3" name="Freeform 439"/>
                <p:cNvSpPr>
                  <a:spLocks/>
                </p:cNvSpPr>
                <p:nvPr/>
              </p:nvSpPr>
              <p:spPr bwMode="auto">
                <a:xfrm>
                  <a:off x="3606" y="2601"/>
                  <a:ext cx="5" cy="11"/>
                </a:xfrm>
                <a:custGeom>
                  <a:avLst/>
                  <a:gdLst>
                    <a:gd name="T0" fmla="*/ 5 w 5"/>
                    <a:gd name="T1" fmla="*/ 0 h 11"/>
                    <a:gd name="T2" fmla="*/ 0 w 5"/>
                    <a:gd name="T3" fmla="*/ 6 h 11"/>
                    <a:gd name="T4" fmla="*/ 0 w 5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4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3605" y="2612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5" name="Freeform 441"/>
                <p:cNvSpPr>
                  <a:spLocks/>
                </p:cNvSpPr>
                <p:nvPr/>
              </p:nvSpPr>
              <p:spPr bwMode="auto">
                <a:xfrm>
                  <a:off x="3603" y="2615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4 h 5"/>
                    <a:gd name="T4" fmla="*/ 0 w 2"/>
                    <a:gd name="T5" fmla="*/ 5 h 5"/>
                    <a:gd name="T6" fmla="*/ 0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6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3653" y="2549"/>
                  <a:ext cx="3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7" name="Freeform 443"/>
                <p:cNvSpPr>
                  <a:spLocks/>
                </p:cNvSpPr>
                <p:nvPr/>
              </p:nvSpPr>
              <p:spPr bwMode="auto">
                <a:xfrm>
                  <a:off x="3654" y="2530"/>
                  <a:ext cx="0" cy="15"/>
                </a:xfrm>
                <a:custGeom>
                  <a:avLst/>
                  <a:gdLst>
                    <a:gd name="T0" fmla="*/ 0 h 15"/>
                    <a:gd name="T1" fmla="*/ 2 h 15"/>
                    <a:gd name="T2" fmla="*/ 15 h 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8" name="Freeform 444"/>
                <p:cNvSpPr>
                  <a:spLocks/>
                </p:cNvSpPr>
                <p:nvPr/>
              </p:nvSpPr>
              <p:spPr bwMode="auto">
                <a:xfrm>
                  <a:off x="3654" y="254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69" name="Freeform 445"/>
                <p:cNvSpPr>
                  <a:spLocks/>
                </p:cNvSpPr>
                <p:nvPr/>
              </p:nvSpPr>
              <p:spPr bwMode="auto">
                <a:xfrm>
                  <a:off x="3641" y="2554"/>
                  <a:ext cx="12" cy="16"/>
                </a:xfrm>
                <a:custGeom>
                  <a:avLst/>
                  <a:gdLst>
                    <a:gd name="T0" fmla="*/ 12 w 12"/>
                    <a:gd name="T1" fmla="*/ 0 h 16"/>
                    <a:gd name="T2" fmla="*/ 9 w 12"/>
                    <a:gd name="T3" fmla="*/ 7 h 16"/>
                    <a:gd name="T4" fmla="*/ 4 w 12"/>
                    <a:gd name="T5" fmla="*/ 13 h 16"/>
                    <a:gd name="T6" fmla="*/ 3 w 12"/>
                    <a:gd name="T7" fmla="*/ 13 h 16"/>
                    <a:gd name="T8" fmla="*/ 0 w 12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lnTo>
                        <a:pt x="9" y="7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0" name="Freeform 446"/>
                <p:cNvSpPr>
                  <a:spLocks/>
                </p:cNvSpPr>
                <p:nvPr/>
              </p:nvSpPr>
              <p:spPr bwMode="auto">
                <a:xfrm>
                  <a:off x="3600" y="2620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0 h 10"/>
                    <a:gd name="T4" fmla="*/ 2 w 3"/>
                    <a:gd name="T5" fmla="*/ 6 h 10"/>
                    <a:gd name="T6" fmla="*/ 0 w 3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1" name="Line 447"/>
                <p:cNvSpPr>
                  <a:spLocks noChangeShapeType="1"/>
                </p:cNvSpPr>
                <p:nvPr/>
              </p:nvSpPr>
              <p:spPr bwMode="auto">
                <a:xfrm flipH="1">
                  <a:off x="3596" y="2630"/>
                  <a:ext cx="4" cy="1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2" name="Freeform 448"/>
                <p:cNvSpPr>
                  <a:spLocks/>
                </p:cNvSpPr>
                <p:nvPr/>
              </p:nvSpPr>
              <p:spPr bwMode="auto">
                <a:xfrm>
                  <a:off x="3633" y="2701"/>
                  <a:ext cx="13" cy="4"/>
                </a:xfrm>
                <a:custGeom>
                  <a:avLst/>
                  <a:gdLst>
                    <a:gd name="T0" fmla="*/ 0 w 13"/>
                    <a:gd name="T1" fmla="*/ 0 h 4"/>
                    <a:gd name="T2" fmla="*/ 11 w 13"/>
                    <a:gd name="T3" fmla="*/ 3 h 4"/>
                    <a:gd name="T4" fmla="*/ 13 w 1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3" name="Freeform 449"/>
                <p:cNvSpPr>
                  <a:spLocks/>
                </p:cNvSpPr>
                <p:nvPr/>
              </p:nvSpPr>
              <p:spPr bwMode="auto">
                <a:xfrm>
                  <a:off x="3646" y="2705"/>
                  <a:ext cx="84" cy="11"/>
                </a:xfrm>
                <a:custGeom>
                  <a:avLst/>
                  <a:gdLst>
                    <a:gd name="T0" fmla="*/ 0 w 84"/>
                    <a:gd name="T1" fmla="*/ 0 h 11"/>
                    <a:gd name="T2" fmla="*/ 14 w 84"/>
                    <a:gd name="T3" fmla="*/ 2 h 11"/>
                    <a:gd name="T4" fmla="*/ 21 w 84"/>
                    <a:gd name="T5" fmla="*/ 2 h 11"/>
                    <a:gd name="T6" fmla="*/ 34 w 84"/>
                    <a:gd name="T7" fmla="*/ 3 h 11"/>
                    <a:gd name="T8" fmla="*/ 45 w 84"/>
                    <a:gd name="T9" fmla="*/ 6 h 11"/>
                    <a:gd name="T10" fmla="*/ 53 w 84"/>
                    <a:gd name="T11" fmla="*/ 7 h 11"/>
                    <a:gd name="T12" fmla="*/ 57 w 84"/>
                    <a:gd name="T13" fmla="*/ 8 h 11"/>
                    <a:gd name="T14" fmla="*/ 73 w 84"/>
                    <a:gd name="T15" fmla="*/ 10 h 11"/>
                    <a:gd name="T16" fmla="*/ 84 w 84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1">
                      <a:moveTo>
                        <a:pt x="0" y="0"/>
                      </a:moveTo>
                      <a:lnTo>
                        <a:pt x="14" y="2"/>
                      </a:lnTo>
                      <a:lnTo>
                        <a:pt x="21" y="2"/>
                      </a:lnTo>
                      <a:lnTo>
                        <a:pt x="34" y="3"/>
                      </a:lnTo>
                      <a:lnTo>
                        <a:pt x="45" y="6"/>
                      </a:lnTo>
                      <a:lnTo>
                        <a:pt x="53" y="7"/>
                      </a:lnTo>
                      <a:lnTo>
                        <a:pt x="57" y="8"/>
                      </a:lnTo>
                      <a:lnTo>
                        <a:pt x="73" y="10"/>
                      </a:lnTo>
                      <a:lnTo>
                        <a:pt x="84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4" name="Freeform 450"/>
                <p:cNvSpPr>
                  <a:spLocks/>
                </p:cNvSpPr>
                <p:nvPr/>
              </p:nvSpPr>
              <p:spPr bwMode="auto">
                <a:xfrm>
                  <a:off x="3617" y="2694"/>
                  <a:ext cx="16" cy="7"/>
                </a:xfrm>
                <a:custGeom>
                  <a:avLst/>
                  <a:gdLst>
                    <a:gd name="T0" fmla="*/ 0 w 16"/>
                    <a:gd name="T1" fmla="*/ 0 h 7"/>
                    <a:gd name="T2" fmla="*/ 1 w 16"/>
                    <a:gd name="T3" fmla="*/ 3 h 7"/>
                    <a:gd name="T4" fmla="*/ 16 w 1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5" name="Freeform 451"/>
                <p:cNvSpPr>
                  <a:spLocks/>
                </p:cNvSpPr>
                <p:nvPr/>
              </p:nvSpPr>
              <p:spPr bwMode="auto">
                <a:xfrm>
                  <a:off x="3596" y="2642"/>
                  <a:ext cx="7" cy="27"/>
                </a:xfrm>
                <a:custGeom>
                  <a:avLst/>
                  <a:gdLst>
                    <a:gd name="T0" fmla="*/ 0 w 7"/>
                    <a:gd name="T1" fmla="*/ 0 h 27"/>
                    <a:gd name="T2" fmla="*/ 0 w 7"/>
                    <a:gd name="T3" fmla="*/ 9 h 27"/>
                    <a:gd name="T4" fmla="*/ 0 w 7"/>
                    <a:gd name="T5" fmla="*/ 9 h 27"/>
                    <a:gd name="T6" fmla="*/ 0 w 7"/>
                    <a:gd name="T7" fmla="*/ 9 h 27"/>
                    <a:gd name="T8" fmla="*/ 4 w 7"/>
                    <a:gd name="T9" fmla="*/ 19 h 27"/>
                    <a:gd name="T10" fmla="*/ 7 w 7"/>
                    <a:gd name="T11" fmla="*/ 27 h 27"/>
                    <a:gd name="T12" fmla="*/ 7 w 7"/>
                    <a:gd name="T13" fmla="*/ 27 h 27"/>
                    <a:gd name="T14" fmla="*/ 7 w 7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27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19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7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6" name="Freeform 452"/>
                <p:cNvSpPr>
                  <a:spLocks/>
                </p:cNvSpPr>
                <p:nvPr/>
              </p:nvSpPr>
              <p:spPr bwMode="auto">
                <a:xfrm>
                  <a:off x="3603" y="2669"/>
                  <a:ext cx="7" cy="12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5 h 12"/>
                    <a:gd name="T4" fmla="*/ 4 w 7"/>
                    <a:gd name="T5" fmla="*/ 5 h 12"/>
                    <a:gd name="T6" fmla="*/ 7 w 7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7" name="Freeform 453"/>
                <p:cNvSpPr>
                  <a:spLocks/>
                </p:cNvSpPr>
                <p:nvPr/>
              </p:nvSpPr>
              <p:spPr bwMode="auto">
                <a:xfrm>
                  <a:off x="3610" y="2681"/>
                  <a:ext cx="7" cy="13"/>
                </a:xfrm>
                <a:custGeom>
                  <a:avLst/>
                  <a:gdLst>
                    <a:gd name="T0" fmla="*/ 0 w 7"/>
                    <a:gd name="T1" fmla="*/ 0 h 13"/>
                    <a:gd name="T2" fmla="*/ 1 w 7"/>
                    <a:gd name="T3" fmla="*/ 5 h 13"/>
                    <a:gd name="T4" fmla="*/ 3 w 7"/>
                    <a:gd name="T5" fmla="*/ 8 h 13"/>
                    <a:gd name="T6" fmla="*/ 4 w 7"/>
                    <a:gd name="T7" fmla="*/ 11 h 13"/>
                    <a:gd name="T8" fmla="*/ 7 w 7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4" y="11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8" name="Line 454"/>
                <p:cNvSpPr>
                  <a:spLocks noChangeShapeType="1"/>
                </p:cNvSpPr>
                <p:nvPr/>
              </p:nvSpPr>
              <p:spPr bwMode="auto">
                <a:xfrm>
                  <a:off x="3745" y="2727"/>
                  <a:ext cx="11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79" name="Line 455"/>
                <p:cNvSpPr>
                  <a:spLocks noChangeShapeType="1"/>
                </p:cNvSpPr>
                <p:nvPr/>
              </p:nvSpPr>
              <p:spPr bwMode="auto">
                <a:xfrm>
                  <a:off x="3756" y="2732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0" name="Freeform 456"/>
                <p:cNvSpPr>
                  <a:spLocks/>
                </p:cNvSpPr>
                <p:nvPr/>
              </p:nvSpPr>
              <p:spPr bwMode="auto">
                <a:xfrm>
                  <a:off x="3730" y="2716"/>
                  <a:ext cx="12" cy="8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3 w 12"/>
                    <a:gd name="T5" fmla="*/ 1 h 8"/>
                    <a:gd name="T6" fmla="*/ 12 w 12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1" name="Freeform 457"/>
                <p:cNvSpPr>
                  <a:spLocks/>
                </p:cNvSpPr>
                <p:nvPr/>
              </p:nvSpPr>
              <p:spPr bwMode="auto">
                <a:xfrm>
                  <a:off x="3742" y="2724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2" name="Freeform 458"/>
                <p:cNvSpPr>
                  <a:spLocks/>
                </p:cNvSpPr>
                <p:nvPr/>
              </p:nvSpPr>
              <p:spPr bwMode="auto">
                <a:xfrm>
                  <a:off x="3757" y="2732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3 w 5"/>
                    <a:gd name="T3" fmla="*/ 2 h 21"/>
                    <a:gd name="T4" fmla="*/ 4 w 5"/>
                    <a:gd name="T5" fmla="*/ 4 h 21"/>
                    <a:gd name="T6" fmla="*/ 5 w 5"/>
                    <a:gd name="T7" fmla="*/ 6 h 21"/>
                    <a:gd name="T8" fmla="*/ 4 w 5"/>
                    <a:gd name="T9" fmla="*/ 7 h 21"/>
                    <a:gd name="T10" fmla="*/ 1 w 5"/>
                    <a:gd name="T11" fmla="*/ 16 h 21"/>
                    <a:gd name="T12" fmla="*/ 3 w 5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1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16"/>
                      </a:lnTo>
                      <a:lnTo>
                        <a:pt x="3" y="2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3" name="Freeform 459"/>
                <p:cNvSpPr>
                  <a:spLocks/>
                </p:cNvSpPr>
                <p:nvPr/>
              </p:nvSpPr>
              <p:spPr bwMode="auto">
                <a:xfrm>
                  <a:off x="3758" y="2753"/>
                  <a:ext cx="2" cy="9"/>
                </a:xfrm>
                <a:custGeom>
                  <a:avLst/>
                  <a:gdLst>
                    <a:gd name="T0" fmla="*/ 2 w 2"/>
                    <a:gd name="T1" fmla="*/ 0 h 9"/>
                    <a:gd name="T2" fmla="*/ 0 w 2"/>
                    <a:gd name="T3" fmla="*/ 2 h 9"/>
                    <a:gd name="T4" fmla="*/ 2 w 2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9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4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3757" y="2762"/>
                  <a:ext cx="3" cy="1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5" name="Line 461"/>
                <p:cNvSpPr>
                  <a:spLocks noChangeShapeType="1"/>
                </p:cNvSpPr>
                <p:nvPr/>
              </p:nvSpPr>
              <p:spPr bwMode="auto">
                <a:xfrm>
                  <a:off x="3754" y="2790"/>
                  <a:ext cx="0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6" name="Line 462"/>
                <p:cNvSpPr>
                  <a:spLocks noChangeShapeType="1"/>
                </p:cNvSpPr>
                <p:nvPr/>
              </p:nvSpPr>
              <p:spPr bwMode="auto">
                <a:xfrm>
                  <a:off x="3757" y="2804"/>
                  <a:ext cx="5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7" name="Freeform 463"/>
                <p:cNvSpPr>
                  <a:spLocks/>
                </p:cNvSpPr>
                <p:nvPr/>
              </p:nvSpPr>
              <p:spPr bwMode="auto">
                <a:xfrm>
                  <a:off x="3754" y="2780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4 h 10"/>
                    <a:gd name="T4" fmla="*/ 0 w 3"/>
                    <a:gd name="T5" fmla="*/ 10 h 10"/>
                    <a:gd name="T6" fmla="*/ 0 w 3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8" name="Freeform 464"/>
                <p:cNvSpPr>
                  <a:spLocks/>
                </p:cNvSpPr>
                <p:nvPr/>
              </p:nvSpPr>
              <p:spPr bwMode="auto">
                <a:xfrm>
                  <a:off x="3754" y="2793"/>
                  <a:ext cx="3" cy="11"/>
                </a:xfrm>
                <a:custGeom>
                  <a:avLst/>
                  <a:gdLst>
                    <a:gd name="T0" fmla="*/ 0 w 3"/>
                    <a:gd name="T1" fmla="*/ 0 h 11"/>
                    <a:gd name="T2" fmla="*/ 2 w 3"/>
                    <a:gd name="T3" fmla="*/ 5 h 11"/>
                    <a:gd name="T4" fmla="*/ 3 w 3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1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89" name="Line 465"/>
                <p:cNvSpPr>
                  <a:spLocks noChangeShapeType="1"/>
                </p:cNvSpPr>
                <p:nvPr/>
              </p:nvSpPr>
              <p:spPr bwMode="auto">
                <a:xfrm>
                  <a:off x="3799" y="2815"/>
                  <a:ext cx="3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0" name="Freeform 466"/>
                <p:cNvSpPr>
                  <a:spLocks/>
                </p:cNvSpPr>
                <p:nvPr/>
              </p:nvSpPr>
              <p:spPr bwMode="auto">
                <a:xfrm>
                  <a:off x="3776" y="2815"/>
                  <a:ext cx="23" cy="1"/>
                </a:xfrm>
                <a:custGeom>
                  <a:avLst/>
                  <a:gdLst>
                    <a:gd name="T0" fmla="*/ 0 w 23"/>
                    <a:gd name="T1" fmla="*/ 1 h 1"/>
                    <a:gd name="T2" fmla="*/ 4 w 23"/>
                    <a:gd name="T3" fmla="*/ 1 h 1"/>
                    <a:gd name="T4" fmla="*/ 23 w 2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lnTo>
                        <a:pt x="4" y="1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1" name="Freeform 467"/>
                <p:cNvSpPr>
                  <a:spLocks/>
                </p:cNvSpPr>
                <p:nvPr/>
              </p:nvSpPr>
              <p:spPr bwMode="auto">
                <a:xfrm>
                  <a:off x="3762" y="2809"/>
                  <a:ext cx="14" cy="7"/>
                </a:xfrm>
                <a:custGeom>
                  <a:avLst/>
                  <a:gdLst>
                    <a:gd name="T0" fmla="*/ 0 w 14"/>
                    <a:gd name="T1" fmla="*/ 0 h 7"/>
                    <a:gd name="T2" fmla="*/ 3 w 14"/>
                    <a:gd name="T3" fmla="*/ 4 h 7"/>
                    <a:gd name="T4" fmla="*/ 7 w 14"/>
                    <a:gd name="T5" fmla="*/ 6 h 7"/>
                    <a:gd name="T6" fmla="*/ 13 w 14"/>
                    <a:gd name="T7" fmla="*/ 7 h 7"/>
                    <a:gd name="T8" fmla="*/ 14 w 14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7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13" y="7"/>
                      </a:lnTo>
                      <a:lnTo>
                        <a:pt x="1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2" name="Freeform 468"/>
                <p:cNvSpPr>
                  <a:spLocks/>
                </p:cNvSpPr>
                <p:nvPr/>
              </p:nvSpPr>
              <p:spPr bwMode="auto">
                <a:xfrm>
                  <a:off x="3802" y="2815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6 w 14"/>
                    <a:gd name="T3" fmla="*/ 0 h 4"/>
                    <a:gd name="T4" fmla="*/ 6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3" name="Freeform 469"/>
                <p:cNvSpPr>
                  <a:spLocks/>
                </p:cNvSpPr>
                <p:nvPr/>
              </p:nvSpPr>
              <p:spPr bwMode="auto">
                <a:xfrm>
                  <a:off x="3814" y="2856"/>
                  <a:ext cx="5" cy="14"/>
                </a:xfrm>
                <a:custGeom>
                  <a:avLst/>
                  <a:gdLst>
                    <a:gd name="T0" fmla="*/ 0 w 5"/>
                    <a:gd name="T1" fmla="*/ 0 h 14"/>
                    <a:gd name="T2" fmla="*/ 1 w 5"/>
                    <a:gd name="T3" fmla="*/ 5 h 14"/>
                    <a:gd name="T4" fmla="*/ 2 w 5"/>
                    <a:gd name="T5" fmla="*/ 9 h 14"/>
                    <a:gd name="T6" fmla="*/ 5 w 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4" name="Freeform 470"/>
                <p:cNvSpPr>
                  <a:spLocks/>
                </p:cNvSpPr>
                <p:nvPr/>
              </p:nvSpPr>
              <p:spPr bwMode="auto">
                <a:xfrm>
                  <a:off x="3810" y="2870"/>
                  <a:ext cx="9" cy="26"/>
                </a:xfrm>
                <a:custGeom>
                  <a:avLst/>
                  <a:gdLst>
                    <a:gd name="T0" fmla="*/ 9 w 9"/>
                    <a:gd name="T1" fmla="*/ 0 h 26"/>
                    <a:gd name="T2" fmla="*/ 9 w 9"/>
                    <a:gd name="T3" fmla="*/ 13 h 26"/>
                    <a:gd name="T4" fmla="*/ 8 w 9"/>
                    <a:gd name="T5" fmla="*/ 16 h 26"/>
                    <a:gd name="T6" fmla="*/ 0 w 9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26">
                      <a:moveTo>
                        <a:pt x="9" y="0"/>
                      </a:move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5" name="Line 471"/>
                <p:cNvSpPr>
                  <a:spLocks noChangeShapeType="1"/>
                </p:cNvSpPr>
                <p:nvPr/>
              </p:nvSpPr>
              <p:spPr bwMode="auto">
                <a:xfrm flipH="1">
                  <a:off x="3808" y="2896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6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3795" y="2898"/>
                  <a:ext cx="12" cy="1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7" name="Freeform 473"/>
                <p:cNvSpPr>
                  <a:spLocks/>
                </p:cNvSpPr>
                <p:nvPr/>
              </p:nvSpPr>
              <p:spPr bwMode="auto">
                <a:xfrm>
                  <a:off x="3793" y="2917"/>
                  <a:ext cx="14" cy="25"/>
                </a:xfrm>
                <a:custGeom>
                  <a:avLst/>
                  <a:gdLst>
                    <a:gd name="T0" fmla="*/ 2 w 14"/>
                    <a:gd name="T1" fmla="*/ 0 h 25"/>
                    <a:gd name="T2" fmla="*/ 0 w 14"/>
                    <a:gd name="T3" fmla="*/ 8 h 25"/>
                    <a:gd name="T4" fmla="*/ 14 w 1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5">
                      <a:moveTo>
                        <a:pt x="2" y="0"/>
                      </a:moveTo>
                      <a:lnTo>
                        <a:pt x="0" y="8"/>
                      </a:lnTo>
                      <a:lnTo>
                        <a:pt x="14" y="2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8" name="Line 474"/>
                <p:cNvSpPr>
                  <a:spLocks noChangeShapeType="1"/>
                </p:cNvSpPr>
                <p:nvPr/>
              </p:nvSpPr>
              <p:spPr bwMode="auto">
                <a:xfrm>
                  <a:off x="3811" y="2947"/>
                  <a:ext cx="3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99" name="Line 475"/>
                <p:cNvSpPr>
                  <a:spLocks noChangeShapeType="1"/>
                </p:cNvSpPr>
                <p:nvPr/>
              </p:nvSpPr>
              <p:spPr bwMode="auto">
                <a:xfrm>
                  <a:off x="3814" y="2951"/>
                  <a:ext cx="0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0" name="Line 476"/>
                <p:cNvSpPr>
                  <a:spLocks noChangeShapeType="1"/>
                </p:cNvSpPr>
                <p:nvPr/>
              </p:nvSpPr>
              <p:spPr bwMode="auto">
                <a:xfrm>
                  <a:off x="3814" y="2958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1" name="Freeform 477"/>
                <p:cNvSpPr>
                  <a:spLocks/>
                </p:cNvSpPr>
                <p:nvPr/>
              </p:nvSpPr>
              <p:spPr bwMode="auto">
                <a:xfrm>
                  <a:off x="3807" y="289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2" name="Freeform 478"/>
                <p:cNvSpPr>
                  <a:spLocks/>
                </p:cNvSpPr>
                <p:nvPr/>
              </p:nvSpPr>
              <p:spPr bwMode="auto">
                <a:xfrm>
                  <a:off x="3807" y="2942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3 w 4"/>
                    <a:gd name="T3" fmla="*/ 2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3" name="Freeform 479"/>
                <p:cNvSpPr>
                  <a:spLocks/>
                </p:cNvSpPr>
                <p:nvPr/>
              </p:nvSpPr>
              <p:spPr bwMode="auto">
                <a:xfrm>
                  <a:off x="3814" y="2959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6 w 8"/>
                    <a:gd name="T3" fmla="*/ 8 h 8"/>
                    <a:gd name="T4" fmla="*/ 8 w 8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8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8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4" name="Line 480"/>
                <p:cNvSpPr>
                  <a:spLocks noChangeShapeType="1"/>
                </p:cNvSpPr>
                <p:nvPr/>
              </p:nvSpPr>
              <p:spPr bwMode="auto">
                <a:xfrm>
                  <a:off x="3841" y="3025"/>
                  <a:ext cx="0" cy="2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5" name="Line 481"/>
                <p:cNvSpPr>
                  <a:spLocks noChangeShapeType="1"/>
                </p:cNvSpPr>
                <p:nvPr/>
              </p:nvSpPr>
              <p:spPr bwMode="auto">
                <a:xfrm>
                  <a:off x="3838" y="3009"/>
                  <a:ext cx="1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6" name="Line 482"/>
                <p:cNvSpPr>
                  <a:spLocks noChangeShapeType="1"/>
                </p:cNvSpPr>
                <p:nvPr/>
              </p:nvSpPr>
              <p:spPr bwMode="auto">
                <a:xfrm>
                  <a:off x="3839" y="3017"/>
                  <a:ext cx="2" cy="8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7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3839" y="3054"/>
                  <a:ext cx="2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8" name="Freeform 484"/>
                <p:cNvSpPr>
                  <a:spLocks/>
                </p:cNvSpPr>
                <p:nvPr/>
              </p:nvSpPr>
              <p:spPr bwMode="auto">
                <a:xfrm>
                  <a:off x="3839" y="3060"/>
                  <a:ext cx="10" cy="15"/>
                </a:xfrm>
                <a:custGeom>
                  <a:avLst/>
                  <a:gdLst>
                    <a:gd name="T0" fmla="*/ 0 w 10"/>
                    <a:gd name="T1" fmla="*/ 0 h 15"/>
                    <a:gd name="T2" fmla="*/ 3 w 10"/>
                    <a:gd name="T3" fmla="*/ 4 h 15"/>
                    <a:gd name="T4" fmla="*/ 6 w 10"/>
                    <a:gd name="T5" fmla="*/ 9 h 15"/>
                    <a:gd name="T6" fmla="*/ 7 w 10"/>
                    <a:gd name="T7" fmla="*/ 11 h 15"/>
                    <a:gd name="T8" fmla="*/ 10 w 10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5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09" name="Freeform 485"/>
                <p:cNvSpPr>
                  <a:spLocks/>
                </p:cNvSpPr>
                <p:nvPr/>
              </p:nvSpPr>
              <p:spPr bwMode="auto">
                <a:xfrm>
                  <a:off x="3822" y="2967"/>
                  <a:ext cx="7" cy="19"/>
                </a:xfrm>
                <a:custGeom>
                  <a:avLst/>
                  <a:gdLst>
                    <a:gd name="T0" fmla="*/ 0 w 7"/>
                    <a:gd name="T1" fmla="*/ 0 h 19"/>
                    <a:gd name="T2" fmla="*/ 3 w 7"/>
                    <a:gd name="T3" fmla="*/ 8 h 19"/>
                    <a:gd name="T4" fmla="*/ 7 w 7"/>
                    <a:gd name="T5" fmla="*/ 15 h 19"/>
                    <a:gd name="T6" fmla="*/ 7 w 7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7" y="15"/>
                      </a:lnTo>
                      <a:lnTo>
                        <a:pt x="7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0" name="Freeform 486"/>
                <p:cNvSpPr>
                  <a:spLocks/>
                </p:cNvSpPr>
                <p:nvPr/>
              </p:nvSpPr>
              <p:spPr bwMode="auto">
                <a:xfrm>
                  <a:off x="3829" y="2986"/>
                  <a:ext cx="9" cy="19"/>
                </a:xfrm>
                <a:custGeom>
                  <a:avLst/>
                  <a:gdLst>
                    <a:gd name="T0" fmla="*/ 0 w 9"/>
                    <a:gd name="T1" fmla="*/ 0 h 19"/>
                    <a:gd name="T2" fmla="*/ 2 w 9"/>
                    <a:gd name="T3" fmla="*/ 4 h 19"/>
                    <a:gd name="T4" fmla="*/ 9 w 9"/>
                    <a:gd name="T5" fmla="*/ 18 h 19"/>
                    <a:gd name="T6" fmla="*/ 9 w 9"/>
                    <a:gd name="T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9" y="18"/>
                      </a:lnTo>
                      <a:lnTo>
                        <a:pt x="9" y="1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1" name="Freeform 487"/>
                <p:cNvSpPr>
                  <a:spLocks/>
                </p:cNvSpPr>
                <p:nvPr/>
              </p:nvSpPr>
              <p:spPr bwMode="auto">
                <a:xfrm>
                  <a:off x="3838" y="3005"/>
                  <a:ext cx="0" cy="4"/>
                </a:xfrm>
                <a:custGeom>
                  <a:avLst/>
                  <a:gdLst>
                    <a:gd name="T0" fmla="*/ 0 h 4"/>
                    <a:gd name="T1" fmla="*/ 1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2" name="Freeform 488"/>
                <p:cNvSpPr>
                  <a:spLocks/>
                </p:cNvSpPr>
                <p:nvPr/>
              </p:nvSpPr>
              <p:spPr bwMode="auto">
                <a:xfrm>
                  <a:off x="3830" y="2399"/>
                  <a:ext cx="9" cy="16"/>
                </a:xfrm>
                <a:custGeom>
                  <a:avLst/>
                  <a:gdLst>
                    <a:gd name="T0" fmla="*/ 9 w 9"/>
                    <a:gd name="T1" fmla="*/ 0 h 16"/>
                    <a:gd name="T2" fmla="*/ 5 w 9"/>
                    <a:gd name="T3" fmla="*/ 6 h 16"/>
                    <a:gd name="T4" fmla="*/ 3 w 9"/>
                    <a:gd name="T5" fmla="*/ 13 h 16"/>
                    <a:gd name="T6" fmla="*/ 0 w 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lnTo>
                        <a:pt x="5" y="6"/>
                      </a:lnTo>
                      <a:lnTo>
                        <a:pt x="3" y="13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3" name="Freeform 489"/>
                <p:cNvSpPr>
                  <a:spLocks/>
                </p:cNvSpPr>
                <p:nvPr/>
              </p:nvSpPr>
              <p:spPr bwMode="auto">
                <a:xfrm>
                  <a:off x="3816" y="2819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2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4" name="Freeform 490"/>
                <p:cNvSpPr>
                  <a:spLocks/>
                </p:cNvSpPr>
                <p:nvPr/>
              </p:nvSpPr>
              <p:spPr bwMode="auto">
                <a:xfrm>
                  <a:off x="3819" y="2823"/>
                  <a:ext cx="3" cy="16"/>
                </a:xfrm>
                <a:custGeom>
                  <a:avLst/>
                  <a:gdLst>
                    <a:gd name="T0" fmla="*/ 0 w 3"/>
                    <a:gd name="T1" fmla="*/ 0 h 16"/>
                    <a:gd name="T2" fmla="*/ 1 w 3"/>
                    <a:gd name="T3" fmla="*/ 1 h 16"/>
                    <a:gd name="T4" fmla="*/ 3 w 3"/>
                    <a:gd name="T5" fmla="*/ 4 h 16"/>
                    <a:gd name="T6" fmla="*/ 1 w 3"/>
                    <a:gd name="T7" fmla="*/ 11 h 16"/>
                    <a:gd name="T8" fmla="*/ 1 w 3"/>
                    <a:gd name="T9" fmla="*/ 12 h 16"/>
                    <a:gd name="T10" fmla="*/ 0 w 3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4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5" name="Freeform 491"/>
                <p:cNvSpPr>
                  <a:spLocks/>
                </p:cNvSpPr>
                <p:nvPr/>
              </p:nvSpPr>
              <p:spPr bwMode="auto">
                <a:xfrm>
                  <a:off x="3814" y="2839"/>
                  <a:ext cx="5" cy="17"/>
                </a:xfrm>
                <a:custGeom>
                  <a:avLst/>
                  <a:gdLst>
                    <a:gd name="T0" fmla="*/ 5 w 5"/>
                    <a:gd name="T1" fmla="*/ 0 h 17"/>
                    <a:gd name="T2" fmla="*/ 5 w 5"/>
                    <a:gd name="T3" fmla="*/ 1 h 17"/>
                    <a:gd name="T4" fmla="*/ 4 w 5"/>
                    <a:gd name="T5" fmla="*/ 5 h 17"/>
                    <a:gd name="T6" fmla="*/ 0 w 5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4" y="5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6" name="Freeform 492"/>
                <p:cNvSpPr>
                  <a:spLocks/>
                </p:cNvSpPr>
                <p:nvPr/>
              </p:nvSpPr>
              <p:spPr bwMode="auto">
                <a:xfrm>
                  <a:off x="3849" y="3075"/>
                  <a:ext cx="24" cy="33"/>
                </a:xfrm>
                <a:custGeom>
                  <a:avLst/>
                  <a:gdLst>
                    <a:gd name="T0" fmla="*/ 0 w 24"/>
                    <a:gd name="T1" fmla="*/ 0 h 33"/>
                    <a:gd name="T2" fmla="*/ 13 w 24"/>
                    <a:gd name="T3" fmla="*/ 19 h 33"/>
                    <a:gd name="T4" fmla="*/ 21 w 24"/>
                    <a:gd name="T5" fmla="*/ 27 h 33"/>
                    <a:gd name="T6" fmla="*/ 24 w 24"/>
                    <a:gd name="T7" fmla="*/ 31 h 33"/>
                    <a:gd name="T8" fmla="*/ 24 w 24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3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1" y="27"/>
                      </a:lnTo>
                      <a:lnTo>
                        <a:pt x="24" y="31"/>
                      </a:lnTo>
                      <a:lnTo>
                        <a:pt x="24" y="3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7" name="Freeform 493"/>
                <p:cNvSpPr>
                  <a:spLocks/>
                </p:cNvSpPr>
                <p:nvPr/>
              </p:nvSpPr>
              <p:spPr bwMode="auto">
                <a:xfrm>
                  <a:off x="3572" y="2644"/>
                  <a:ext cx="8" cy="5"/>
                </a:xfrm>
                <a:custGeom>
                  <a:avLst/>
                  <a:gdLst>
                    <a:gd name="T0" fmla="*/ 0 w 8"/>
                    <a:gd name="T1" fmla="*/ 2 h 5"/>
                    <a:gd name="T2" fmla="*/ 3 w 8"/>
                    <a:gd name="T3" fmla="*/ 2 h 5"/>
                    <a:gd name="T4" fmla="*/ 3 w 8"/>
                    <a:gd name="T5" fmla="*/ 0 h 5"/>
                    <a:gd name="T6" fmla="*/ 6 w 8"/>
                    <a:gd name="T7" fmla="*/ 2 h 5"/>
                    <a:gd name="T8" fmla="*/ 6 w 8"/>
                    <a:gd name="T9" fmla="*/ 3 h 5"/>
                    <a:gd name="T10" fmla="*/ 6 w 8"/>
                    <a:gd name="T11" fmla="*/ 3 h 5"/>
                    <a:gd name="T12" fmla="*/ 7 w 8"/>
                    <a:gd name="T13" fmla="*/ 5 h 5"/>
                    <a:gd name="T14" fmla="*/ 7 w 8"/>
                    <a:gd name="T15" fmla="*/ 5 h 5"/>
                    <a:gd name="T16" fmla="*/ 8 w 8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5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8" name="Freeform 494"/>
                <p:cNvSpPr>
                  <a:spLocks/>
                </p:cNvSpPr>
                <p:nvPr/>
              </p:nvSpPr>
              <p:spPr bwMode="auto">
                <a:xfrm>
                  <a:off x="3569" y="2646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19" name="Line 495"/>
                <p:cNvSpPr>
                  <a:spLocks noChangeShapeType="1"/>
                </p:cNvSpPr>
                <p:nvPr/>
              </p:nvSpPr>
              <p:spPr bwMode="auto">
                <a:xfrm>
                  <a:off x="3552" y="2636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0" name="Freeform 496"/>
                <p:cNvSpPr>
                  <a:spLocks/>
                </p:cNvSpPr>
                <p:nvPr/>
              </p:nvSpPr>
              <p:spPr bwMode="auto">
                <a:xfrm>
                  <a:off x="3552" y="2638"/>
                  <a:ext cx="17" cy="8"/>
                </a:xfrm>
                <a:custGeom>
                  <a:avLst/>
                  <a:gdLst>
                    <a:gd name="T0" fmla="*/ 0 w 17"/>
                    <a:gd name="T1" fmla="*/ 0 h 8"/>
                    <a:gd name="T2" fmla="*/ 0 w 17"/>
                    <a:gd name="T3" fmla="*/ 1 h 8"/>
                    <a:gd name="T4" fmla="*/ 1 w 17"/>
                    <a:gd name="T5" fmla="*/ 1 h 8"/>
                    <a:gd name="T6" fmla="*/ 3 w 17"/>
                    <a:gd name="T7" fmla="*/ 1 h 8"/>
                    <a:gd name="T8" fmla="*/ 4 w 17"/>
                    <a:gd name="T9" fmla="*/ 1 h 8"/>
                    <a:gd name="T10" fmla="*/ 5 w 17"/>
                    <a:gd name="T11" fmla="*/ 1 h 8"/>
                    <a:gd name="T12" fmla="*/ 5 w 17"/>
                    <a:gd name="T13" fmla="*/ 1 h 8"/>
                    <a:gd name="T14" fmla="*/ 5 w 17"/>
                    <a:gd name="T15" fmla="*/ 1 h 8"/>
                    <a:gd name="T16" fmla="*/ 7 w 17"/>
                    <a:gd name="T17" fmla="*/ 2 h 8"/>
                    <a:gd name="T18" fmla="*/ 7 w 17"/>
                    <a:gd name="T19" fmla="*/ 4 h 8"/>
                    <a:gd name="T20" fmla="*/ 8 w 17"/>
                    <a:gd name="T21" fmla="*/ 5 h 8"/>
                    <a:gd name="T22" fmla="*/ 8 w 17"/>
                    <a:gd name="T23" fmla="*/ 6 h 8"/>
                    <a:gd name="T24" fmla="*/ 9 w 17"/>
                    <a:gd name="T25" fmla="*/ 6 h 8"/>
                    <a:gd name="T26" fmla="*/ 11 w 17"/>
                    <a:gd name="T27" fmla="*/ 6 h 8"/>
                    <a:gd name="T28" fmla="*/ 13 w 17"/>
                    <a:gd name="T29" fmla="*/ 8 h 8"/>
                    <a:gd name="T30" fmla="*/ 15 w 17"/>
                    <a:gd name="T31" fmla="*/ 8 h 8"/>
                    <a:gd name="T32" fmla="*/ 17 w 17"/>
                    <a:gd name="T3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1" name="Freeform 497"/>
                <p:cNvSpPr>
                  <a:spLocks/>
                </p:cNvSpPr>
                <p:nvPr/>
              </p:nvSpPr>
              <p:spPr bwMode="auto">
                <a:xfrm>
                  <a:off x="3580" y="2649"/>
                  <a:ext cx="11" cy="4"/>
                </a:xfrm>
                <a:custGeom>
                  <a:avLst/>
                  <a:gdLst>
                    <a:gd name="T0" fmla="*/ 0 w 11"/>
                    <a:gd name="T1" fmla="*/ 0 h 4"/>
                    <a:gd name="T2" fmla="*/ 2 w 11"/>
                    <a:gd name="T3" fmla="*/ 1 h 4"/>
                    <a:gd name="T4" fmla="*/ 4 w 11"/>
                    <a:gd name="T5" fmla="*/ 1 h 4"/>
                    <a:gd name="T6" fmla="*/ 7 w 11"/>
                    <a:gd name="T7" fmla="*/ 2 h 4"/>
                    <a:gd name="T8" fmla="*/ 10 w 11"/>
                    <a:gd name="T9" fmla="*/ 2 h 4"/>
                    <a:gd name="T10" fmla="*/ 11 w 11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2" name="Freeform 498"/>
                <p:cNvSpPr>
                  <a:spLocks/>
                </p:cNvSpPr>
                <p:nvPr/>
              </p:nvSpPr>
              <p:spPr bwMode="auto">
                <a:xfrm>
                  <a:off x="3537" y="2634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1 w 3"/>
                    <a:gd name="T3" fmla="*/ 1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3" name="Freeform 499"/>
                <p:cNvSpPr>
                  <a:spLocks/>
                </p:cNvSpPr>
                <p:nvPr/>
              </p:nvSpPr>
              <p:spPr bwMode="auto">
                <a:xfrm>
                  <a:off x="3313" y="2396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1 w 15"/>
                    <a:gd name="T3" fmla="*/ 4 h 5"/>
                    <a:gd name="T4" fmla="*/ 1 w 15"/>
                    <a:gd name="T5" fmla="*/ 4 h 5"/>
                    <a:gd name="T6" fmla="*/ 3 w 15"/>
                    <a:gd name="T7" fmla="*/ 4 h 5"/>
                    <a:gd name="T8" fmla="*/ 3 w 15"/>
                    <a:gd name="T9" fmla="*/ 4 h 5"/>
                    <a:gd name="T10" fmla="*/ 3 w 15"/>
                    <a:gd name="T11" fmla="*/ 3 h 5"/>
                    <a:gd name="T12" fmla="*/ 5 w 15"/>
                    <a:gd name="T13" fmla="*/ 3 h 5"/>
                    <a:gd name="T14" fmla="*/ 8 w 15"/>
                    <a:gd name="T15" fmla="*/ 3 h 5"/>
                    <a:gd name="T16" fmla="*/ 9 w 15"/>
                    <a:gd name="T17" fmla="*/ 1 h 5"/>
                    <a:gd name="T18" fmla="*/ 9 w 15"/>
                    <a:gd name="T19" fmla="*/ 1 h 5"/>
                    <a:gd name="T20" fmla="*/ 11 w 15"/>
                    <a:gd name="T21" fmla="*/ 1 h 5"/>
                    <a:gd name="T22" fmla="*/ 12 w 15"/>
                    <a:gd name="T23" fmla="*/ 0 h 5"/>
                    <a:gd name="T24" fmla="*/ 12 w 15"/>
                    <a:gd name="T25" fmla="*/ 0 h 5"/>
                    <a:gd name="T26" fmla="*/ 13 w 15"/>
                    <a:gd name="T27" fmla="*/ 0 h 5"/>
                    <a:gd name="T28" fmla="*/ 13 w 15"/>
                    <a:gd name="T29" fmla="*/ 0 h 5"/>
                    <a:gd name="T30" fmla="*/ 15 w 15"/>
                    <a:gd name="T31" fmla="*/ 0 h 5"/>
                    <a:gd name="T32" fmla="*/ 15 w 15"/>
                    <a:gd name="T33" fmla="*/ 0 h 5"/>
                    <a:gd name="T34" fmla="*/ 15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4" name="Freeform 500"/>
                <p:cNvSpPr>
                  <a:spLocks/>
                </p:cNvSpPr>
                <p:nvPr/>
              </p:nvSpPr>
              <p:spPr bwMode="auto">
                <a:xfrm>
                  <a:off x="3355" y="2409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5" name="Freeform 501"/>
                <p:cNvSpPr>
                  <a:spLocks/>
                </p:cNvSpPr>
                <p:nvPr/>
              </p:nvSpPr>
              <p:spPr bwMode="auto">
                <a:xfrm>
                  <a:off x="3328" y="2396"/>
                  <a:ext cx="27" cy="15"/>
                </a:xfrm>
                <a:custGeom>
                  <a:avLst/>
                  <a:gdLst>
                    <a:gd name="T0" fmla="*/ 0 w 27"/>
                    <a:gd name="T1" fmla="*/ 0 h 15"/>
                    <a:gd name="T2" fmla="*/ 1 w 27"/>
                    <a:gd name="T3" fmla="*/ 0 h 15"/>
                    <a:gd name="T4" fmla="*/ 3 w 27"/>
                    <a:gd name="T5" fmla="*/ 1 h 15"/>
                    <a:gd name="T6" fmla="*/ 3 w 27"/>
                    <a:gd name="T7" fmla="*/ 1 h 15"/>
                    <a:gd name="T8" fmla="*/ 3 w 27"/>
                    <a:gd name="T9" fmla="*/ 1 h 15"/>
                    <a:gd name="T10" fmla="*/ 4 w 27"/>
                    <a:gd name="T11" fmla="*/ 1 h 15"/>
                    <a:gd name="T12" fmla="*/ 4 w 27"/>
                    <a:gd name="T13" fmla="*/ 1 h 15"/>
                    <a:gd name="T14" fmla="*/ 5 w 27"/>
                    <a:gd name="T15" fmla="*/ 1 h 15"/>
                    <a:gd name="T16" fmla="*/ 5 w 27"/>
                    <a:gd name="T17" fmla="*/ 1 h 15"/>
                    <a:gd name="T18" fmla="*/ 5 w 27"/>
                    <a:gd name="T19" fmla="*/ 0 h 15"/>
                    <a:gd name="T20" fmla="*/ 7 w 27"/>
                    <a:gd name="T21" fmla="*/ 0 h 15"/>
                    <a:gd name="T22" fmla="*/ 7 w 27"/>
                    <a:gd name="T23" fmla="*/ 0 h 15"/>
                    <a:gd name="T24" fmla="*/ 8 w 27"/>
                    <a:gd name="T25" fmla="*/ 1 h 15"/>
                    <a:gd name="T26" fmla="*/ 11 w 27"/>
                    <a:gd name="T27" fmla="*/ 3 h 15"/>
                    <a:gd name="T28" fmla="*/ 12 w 27"/>
                    <a:gd name="T29" fmla="*/ 4 h 15"/>
                    <a:gd name="T30" fmla="*/ 12 w 27"/>
                    <a:gd name="T31" fmla="*/ 4 h 15"/>
                    <a:gd name="T32" fmla="*/ 13 w 27"/>
                    <a:gd name="T33" fmla="*/ 4 h 15"/>
                    <a:gd name="T34" fmla="*/ 13 w 27"/>
                    <a:gd name="T35" fmla="*/ 4 h 15"/>
                    <a:gd name="T36" fmla="*/ 13 w 27"/>
                    <a:gd name="T37" fmla="*/ 5 h 15"/>
                    <a:gd name="T38" fmla="*/ 13 w 27"/>
                    <a:gd name="T39" fmla="*/ 7 h 15"/>
                    <a:gd name="T40" fmla="*/ 15 w 27"/>
                    <a:gd name="T41" fmla="*/ 8 h 15"/>
                    <a:gd name="T42" fmla="*/ 15 w 27"/>
                    <a:gd name="T43" fmla="*/ 9 h 15"/>
                    <a:gd name="T44" fmla="*/ 15 w 27"/>
                    <a:gd name="T45" fmla="*/ 11 h 15"/>
                    <a:gd name="T46" fmla="*/ 15 w 27"/>
                    <a:gd name="T47" fmla="*/ 11 h 15"/>
                    <a:gd name="T48" fmla="*/ 16 w 27"/>
                    <a:gd name="T49" fmla="*/ 11 h 15"/>
                    <a:gd name="T50" fmla="*/ 17 w 27"/>
                    <a:gd name="T51" fmla="*/ 11 h 15"/>
                    <a:gd name="T52" fmla="*/ 19 w 27"/>
                    <a:gd name="T53" fmla="*/ 12 h 15"/>
                    <a:gd name="T54" fmla="*/ 20 w 27"/>
                    <a:gd name="T55" fmla="*/ 12 h 15"/>
                    <a:gd name="T56" fmla="*/ 23 w 27"/>
                    <a:gd name="T57" fmla="*/ 13 h 15"/>
                    <a:gd name="T58" fmla="*/ 23 w 27"/>
                    <a:gd name="T59" fmla="*/ 13 h 15"/>
                    <a:gd name="T60" fmla="*/ 24 w 27"/>
                    <a:gd name="T61" fmla="*/ 13 h 15"/>
                    <a:gd name="T62" fmla="*/ 25 w 27"/>
                    <a:gd name="T63" fmla="*/ 15 h 15"/>
                    <a:gd name="T64" fmla="*/ 25 w 27"/>
                    <a:gd name="T65" fmla="*/ 13 h 15"/>
                    <a:gd name="T66" fmla="*/ 27 w 27"/>
                    <a:gd name="T67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" h="1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4" y="13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7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6" name="Freeform 502"/>
                <p:cNvSpPr>
                  <a:spLocks/>
                </p:cNvSpPr>
                <p:nvPr/>
              </p:nvSpPr>
              <p:spPr bwMode="auto">
                <a:xfrm>
                  <a:off x="3353" y="2408"/>
                  <a:ext cx="7" cy="8"/>
                </a:xfrm>
                <a:custGeom>
                  <a:avLst/>
                  <a:gdLst>
                    <a:gd name="T0" fmla="*/ 3 w 7"/>
                    <a:gd name="T1" fmla="*/ 1 h 8"/>
                    <a:gd name="T2" fmla="*/ 5 w 7"/>
                    <a:gd name="T3" fmla="*/ 0 h 8"/>
                    <a:gd name="T4" fmla="*/ 6 w 7"/>
                    <a:gd name="T5" fmla="*/ 0 h 8"/>
                    <a:gd name="T6" fmla="*/ 6 w 7"/>
                    <a:gd name="T7" fmla="*/ 0 h 8"/>
                    <a:gd name="T8" fmla="*/ 6 w 7"/>
                    <a:gd name="T9" fmla="*/ 0 h 8"/>
                    <a:gd name="T10" fmla="*/ 7 w 7"/>
                    <a:gd name="T11" fmla="*/ 0 h 8"/>
                    <a:gd name="T12" fmla="*/ 7 w 7"/>
                    <a:gd name="T13" fmla="*/ 1 h 8"/>
                    <a:gd name="T14" fmla="*/ 7 w 7"/>
                    <a:gd name="T15" fmla="*/ 1 h 8"/>
                    <a:gd name="T16" fmla="*/ 7 w 7"/>
                    <a:gd name="T17" fmla="*/ 3 h 8"/>
                    <a:gd name="T18" fmla="*/ 7 w 7"/>
                    <a:gd name="T19" fmla="*/ 4 h 8"/>
                    <a:gd name="T20" fmla="*/ 7 w 7"/>
                    <a:gd name="T21" fmla="*/ 4 h 8"/>
                    <a:gd name="T22" fmla="*/ 7 w 7"/>
                    <a:gd name="T23" fmla="*/ 4 h 8"/>
                    <a:gd name="T24" fmla="*/ 6 w 7"/>
                    <a:gd name="T25" fmla="*/ 3 h 8"/>
                    <a:gd name="T26" fmla="*/ 6 w 7"/>
                    <a:gd name="T27" fmla="*/ 3 h 8"/>
                    <a:gd name="T28" fmla="*/ 5 w 7"/>
                    <a:gd name="T29" fmla="*/ 3 h 8"/>
                    <a:gd name="T30" fmla="*/ 3 w 7"/>
                    <a:gd name="T31" fmla="*/ 3 h 8"/>
                    <a:gd name="T32" fmla="*/ 2 w 7"/>
                    <a:gd name="T33" fmla="*/ 3 h 8"/>
                    <a:gd name="T34" fmla="*/ 2 w 7"/>
                    <a:gd name="T35" fmla="*/ 4 h 8"/>
                    <a:gd name="T36" fmla="*/ 0 w 7"/>
                    <a:gd name="T37" fmla="*/ 4 h 8"/>
                    <a:gd name="T38" fmla="*/ 0 w 7"/>
                    <a:gd name="T39" fmla="*/ 4 h 8"/>
                    <a:gd name="T40" fmla="*/ 0 w 7"/>
                    <a:gd name="T41" fmla="*/ 4 h 8"/>
                    <a:gd name="T42" fmla="*/ 0 w 7"/>
                    <a:gd name="T43" fmla="*/ 6 h 8"/>
                    <a:gd name="T44" fmla="*/ 0 w 7"/>
                    <a:gd name="T45" fmla="*/ 7 h 8"/>
                    <a:gd name="T46" fmla="*/ 0 w 7"/>
                    <a:gd name="T47" fmla="*/ 8 h 8"/>
                    <a:gd name="T48" fmla="*/ 0 w 7"/>
                    <a:gd name="T4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" h="8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7" name="Freeform 503"/>
                <p:cNvSpPr>
                  <a:spLocks/>
                </p:cNvSpPr>
                <p:nvPr/>
              </p:nvSpPr>
              <p:spPr bwMode="auto">
                <a:xfrm>
                  <a:off x="3349" y="2416"/>
                  <a:ext cx="9" cy="11"/>
                </a:xfrm>
                <a:custGeom>
                  <a:avLst/>
                  <a:gdLst>
                    <a:gd name="T0" fmla="*/ 4 w 9"/>
                    <a:gd name="T1" fmla="*/ 0 h 11"/>
                    <a:gd name="T2" fmla="*/ 4 w 9"/>
                    <a:gd name="T3" fmla="*/ 0 h 11"/>
                    <a:gd name="T4" fmla="*/ 3 w 9"/>
                    <a:gd name="T5" fmla="*/ 2 h 11"/>
                    <a:gd name="T6" fmla="*/ 2 w 9"/>
                    <a:gd name="T7" fmla="*/ 2 h 11"/>
                    <a:gd name="T8" fmla="*/ 2 w 9"/>
                    <a:gd name="T9" fmla="*/ 2 h 11"/>
                    <a:gd name="T10" fmla="*/ 2 w 9"/>
                    <a:gd name="T11" fmla="*/ 2 h 11"/>
                    <a:gd name="T12" fmla="*/ 2 w 9"/>
                    <a:gd name="T13" fmla="*/ 3 h 11"/>
                    <a:gd name="T14" fmla="*/ 0 w 9"/>
                    <a:gd name="T15" fmla="*/ 3 h 11"/>
                    <a:gd name="T16" fmla="*/ 0 w 9"/>
                    <a:gd name="T17" fmla="*/ 4 h 11"/>
                    <a:gd name="T18" fmla="*/ 2 w 9"/>
                    <a:gd name="T19" fmla="*/ 4 h 11"/>
                    <a:gd name="T20" fmla="*/ 3 w 9"/>
                    <a:gd name="T21" fmla="*/ 6 h 11"/>
                    <a:gd name="T22" fmla="*/ 3 w 9"/>
                    <a:gd name="T23" fmla="*/ 6 h 11"/>
                    <a:gd name="T24" fmla="*/ 3 w 9"/>
                    <a:gd name="T25" fmla="*/ 7 h 11"/>
                    <a:gd name="T26" fmla="*/ 3 w 9"/>
                    <a:gd name="T27" fmla="*/ 8 h 11"/>
                    <a:gd name="T28" fmla="*/ 4 w 9"/>
                    <a:gd name="T29" fmla="*/ 8 h 11"/>
                    <a:gd name="T30" fmla="*/ 4 w 9"/>
                    <a:gd name="T31" fmla="*/ 8 h 11"/>
                    <a:gd name="T32" fmla="*/ 6 w 9"/>
                    <a:gd name="T33" fmla="*/ 8 h 11"/>
                    <a:gd name="T34" fmla="*/ 7 w 9"/>
                    <a:gd name="T35" fmla="*/ 10 h 11"/>
                    <a:gd name="T36" fmla="*/ 9 w 9"/>
                    <a:gd name="T37" fmla="*/ 10 h 11"/>
                    <a:gd name="T38" fmla="*/ 9 w 9"/>
                    <a:gd name="T39" fmla="*/ 10 h 11"/>
                    <a:gd name="T40" fmla="*/ 9 w 9"/>
                    <a:gd name="T41" fmla="*/ 10 h 11"/>
                    <a:gd name="T42" fmla="*/ 9 w 9"/>
                    <a:gd name="T43" fmla="*/ 11 h 11"/>
                    <a:gd name="T44" fmla="*/ 9 w 9"/>
                    <a:gd name="T4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" h="1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9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8" name="Freeform 504"/>
                <p:cNvSpPr>
                  <a:spLocks/>
                </p:cNvSpPr>
                <p:nvPr/>
              </p:nvSpPr>
              <p:spPr bwMode="auto">
                <a:xfrm>
                  <a:off x="3355" y="2427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1 w 3"/>
                    <a:gd name="T3" fmla="*/ 1 h 3"/>
                    <a:gd name="T4" fmla="*/ 1 w 3"/>
                    <a:gd name="T5" fmla="*/ 1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29" name="Freeform 505"/>
                <p:cNvSpPr>
                  <a:spLocks/>
                </p:cNvSpPr>
                <p:nvPr/>
              </p:nvSpPr>
              <p:spPr bwMode="auto">
                <a:xfrm>
                  <a:off x="3353" y="2430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0" name="Freeform 506"/>
                <p:cNvSpPr>
                  <a:spLocks/>
                </p:cNvSpPr>
                <p:nvPr/>
              </p:nvSpPr>
              <p:spPr bwMode="auto">
                <a:xfrm>
                  <a:off x="3352" y="243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1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3351" y="2431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2" name="Freeform 508"/>
                <p:cNvSpPr>
                  <a:spLocks/>
                </p:cNvSpPr>
                <p:nvPr/>
              </p:nvSpPr>
              <p:spPr bwMode="auto">
                <a:xfrm>
                  <a:off x="3348" y="2431"/>
                  <a:ext cx="3" cy="10"/>
                </a:xfrm>
                <a:custGeom>
                  <a:avLst/>
                  <a:gdLst>
                    <a:gd name="T0" fmla="*/ 3 w 3"/>
                    <a:gd name="T1" fmla="*/ 0 h 10"/>
                    <a:gd name="T2" fmla="*/ 3 w 3"/>
                    <a:gd name="T3" fmla="*/ 0 h 10"/>
                    <a:gd name="T4" fmla="*/ 1 w 3"/>
                    <a:gd name="T5" fmla="*/ 1 h 10"/>
                    <a:gd name="T6" fmla="*/ 0 w 3"/>
                    <a:gd name="T7" fmla="*/ 3 h 10"/>
                    <a:gd name="T8" fmla="*/ 0 w 3"/>
                    <a:gd name="T9" fmla="*/ 4 h 10"/>
                    <a:gd name="T10" fmla="*/ 0 w 3"/>
                    <a:gd name="T11" fmla="*/ 4 h 10"/>
                    <a:gd name="T12" fmla="*/ 1 w 3"/>
                    <a:gd name="T13" fmla="*/ 6 h 10"/>
                    <a:gd name="T14" fmla="*/ 1 w 3"/>
                    <a:gd name="T15" fmla="*/ 7 h 10"/>
                    <a:gd name="T16" fmla="*/ 1 w 3"/>
                    <a:gd name="T17" fmla="*/ 7 h 10"/>
                    <a:gd name="T18" fmla="*/ 1 w 3"/>
                    <a:gd name="T19" fmla="*/ 8 h 10"/>
                    <a:gd name="T20" fmla="*/ 1 w 3"/>
                    <a:gd name="T21" fmla="*/ 10 h 10"/>
                    <a:gd name="T22" fmla="*/ 0 w 3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3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3351" y="244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4" name="Freeform 510"/>
                <p:cNvSpPr>
                  <a:spLocks/>
                </p:cNvSpPr>
                <p:nvPr/>
              </p:nvSpPr>
              <p:spPr bwMode="auto">
                <a:xfrm>
                  <a:off x="3348" y="2447"/>
                  <a:ext cx="3" cy="8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0 h 8"/>
                    <a:gd name="T4" fmla="*/ 3 w 3"/>
                    <a:gd name="T5" fmla="*/ 2 h 8"/>
                    <a:gd name="T6" fmla="*/ 3 w 3"/>
                    <a:gd name="T7" fmla="*/ 2 h 8"/>
                    <a:gd name="T8" fmla="*/ 1 w 3"/>
                    <a:gd name="T9" fmla="*/ 4 h 8"/>
                    <a:gd name="T10" fmla="*/ 0 w 3"/>
                    <a:gd name="T11" fmla="*/ 4 h 8"/>
                    <a:gd name="T12" fmla="*/ 0 w 3"/>
                    <a:gd name="T13" fmla="*/ 6 h 8"/>
                    <a:gd name="T14" fmla="*/ 0 w 3"/>
                    <a:gd name="T15" fmla="*/ 6 h 8"/>
                    <a:gd name="T16" fmla="*/ 0 w 3"/>
                    <a:gd name="T17" fmla="*/ 6 h 8"/>
                    <a:gd name="T18" fmla="*/ 0 w 3"/>
                    <a:gd name="T19" fmla="*/ 7 h 8"/>
                    <a:gd name="T20" fmla="*/ 1 w 3"/>
                    <a:gd name="T21" fmla="*/ 7 h 8"/>
                    <a:gd name="T22" fmla="*/ 1 w 3"/>
                    <a:gd name="T23" fmla="*/ 7 h 8"/>
                    <a:gd name="T24" fmla="*/ 3 w 3"/>
                    <a:gd name="T25" fmla="*/ 8 h 8"/>
                    <a:gd name="T26" fmla="*/ 3 w 3"/>
                    <a:gd name="T2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5" name="Freeform 511"/>
                <p:cNvSpPr>
                  <a:spLocks/>
                </p:cNvSpPr>
                <p:nvPr/>
              </p:nvSpPr>
              <p:spPr bwMode="auto">
                <a:xfrm>
                  <a:off x="3336" y="2455"/>
                  <a:ext cx="23" cy="18"/>
                </a:xfrm>
                <a:custGeom>
                  <a:avLst/>
                  <a:gdLst>
                    <a:gd name="T0" fmla="*/ 15 w 23"/>
                    <a:gd name="T1" fmla="*/ 0 h 18"/>
                    <a:gd name="T2" fmla="*/ 17 w 23"/>
                    <a:gd name="T3" fmla="*/ 2 h 18"/>
                    <a:gd name="T4" fmla="*/ 19 w 23"/>
                    <a:gd name="T5" fmla="*/ 2 h 18"/>
                    <a:gd name="T6" fmla="*/ 22 w 23"/>
                    <a:gd name="T7" fmla="*/ 2 h 18"/>
                    <a:gd name="T8" fmla="*/ 22 w 23"/>
                    <a:gd name="T9" fmla="*/ 2 h 18"/>
                    <a:gd name="T10" fmla="*/ 23 w 23"/>
                    <a:gd name="T11" fmla="*/ 2 h 18"/>
                    <a:gd name="T12" fmla="*/ 23 w 23"/>
                    <a:gd name="T13" fmla="*/ 3 h 18"/>
                    <a:gd name="T14" fmla="*/ 23 w 23"/>
                    <a:gd name="T15" fmla="*/ 4 h 18"/>
                    <a:gd name="T16" fmla="*/ 23 w 23"/>
                    <a:gd name="T17" fmla="*/ 4 h 18"/>
                    <a:gd name="T18" fmla="*/ 23 w 23"/>
                    <a:gd name="T19" fmla="*/ 6 h 18"/>
                    <a:gd name="T20" fmla="*/ 23 w 23"/>
                    <a:gd name="T21" fmla="*/ 6 h 18"/>
                    <a:gd name="T22" fmla="*/ 22 w 23"/>
                    <a:gd name="T23" fmla="*/ 6 h 18"/>
                    <a:gd name="T24" fmla="*/ 22 w 23"/>
                    <a:gd name="T25" fmla="*/ 6 h 18"/>
                    <a:gd name="T26" fmla="*/ 20 w 23"/>
                    <a:gd name="T27" fmla="*/ 6 h 18"/>
                    <a:gd name="T28" fmla="*/ 19 w 23"/>
                    <a:gd name="T29" fmla="*/ 6 h 18"/>
                    <a:gd name="T30" fmla="*/ 19 w 23"/>
                    <a:gd name="T31" fmla="*/ 7 h 18"/>
                    <a:gd name="T32" fmla="*/ 17 w 23"/>
                    <a:gd name="T33" fmla="*/ 7 h 18"/>
                    <a:gd name="T34" fmla="*/ 17 w 23"/>
                    <a:gd name="T35" fmla="*/ 7 h 18"/>
                    <a:gd name="T36" fmla="*/ 16 w 23"/>
                    <a:gd name="T37" fmla="*/ 9 h 18"/>
                    <a:gd name="T38" fmla="*/ 15 w 23"/>
                    <a:gd name="T39" fmla="*/ 10 h 18"/>
                    <a:gd name="T40" fmla="*/ 15 w 23"/>
                    <a:gd name="T41" fmla="*/ 10 h 18"/>
                    <a:gd name="T42" fmla="*/ 15 w 23"/>
                    <a:gd name="T43" fmla="*/ 10 h 18"/>
                    <a:gd name="T44" fmla="*/ 16 w 23"/>
                    <a:gd name="T45" fmla="*/ 11 h 18"/>
                    <a:gd name="T46" fmla="*/ 16 w 23"/>
                    <a:gd name="T47" fmla="*/ 11 h 18"/>
                    <a:gd name="T48" fmla="*/ 16 w 23"/>
                    <a:gd name="T49" fmla="*/ 11 h 18"/>
                    <a:gd name="T50" fmla="*/ 17 w 23"/>
                    <a:gd name="T51" fmla="*/ 11 h 18"/>
                    <a:gd name="T52" fmla="*/ 19 w 23"/>
                    <a:gd name="T53" fmla="*/ 13 h 18"/>
                    <a:gd name="T54" fmla="*/ 20 w 23"/>
                    <a:gd name="T55" fmla="*/ 13 h 18"/>
                    <a:gd name="T56" fmla="*/ 20 w 23"/>
                    <a:gd name="T57" fmla="*/ 13 h 18"/>
                    <a:gd name="T58" fmla="*/ 20 w 23"/>
                    <a:gd name="T59" fmla="*/ 13 h 18"/>
                    <a:gd name="T60" fmla="*/ 20 w 23"/>
                    <a:gd name="T61" fmla="*/ 14 h 18"/>
                    <a:gd name="T62" fmla="*/ 20 w 23"/>
                    <a:gd name="T63" fmla="*/ 14 h 18"/>
                    <a:gd name="T64" fmla="*/ 20 w 23"/>
                    <a:gd name="T65" fmla="*/ 14 h 18"/>
                    <a:gd name="T66" fmla="*/ 19 w 23"/>
                    <a:gd name="T67" fmla="*/ 14 h 18"/>
                    <a:gd name="T68" fmla="*/ 16 w 23"/>
                    <a:gd name="T69" fmla="*/ 15 h 18"/>
                    <a:gd name="T70" fmla="*/ 16 w 23"/>
                    <a:gd name="T71" fmla="*/ 17 h 18"/>
                    <a:gd name="T72" fmla="*/ 15 w 23"/>
                    <a:gd name="T73" fmla="*/ 15 h 18"/>
                    <a:gd name="T74" fmla="*/ 13 w 23"/>
                    <a:gd name="T75" fmla="*/ 15 h 18"/>
                    <a:gd name="T76" fmla="*/ 13 w 23"/>
                    <a:gd name="T77" fmla="*/ 15 h 18"/>
                    <a:gd name="T78" fmla="*/ 12 w 23"/>
                    <a:gd name="T79" fmla="*/ 15 h 18"/>
                    <a:gd name="T80" fmla="*/ 12 w 23"/>
                    <a:gd name="T81" fmla="*/ 15 h 18"/>
                    <a:gd name="T82" fmla="*/ 12 w 23"/>
                    <a:gd name="T83" fmla="*/ 15 h 18"/>
                    <a:gd name="T84" fmla="*/ 12 w 23"/>
                    <a:gd name="T85" fmla="*/ 15 h 18"/>
                    <a:gd name="T86" fmla="*/ 12 w 23"/>
                    <a:gd name="T87" fmla="*/ 17 h 18"/>
                    <a:gd name="T88" fmla="*/ 12 w 23"/>
                    <a:gd name="T89" fmla="*/ 17 h 18"/>
                    <a:gd name="T90" fmla="*/ 11 w 23"/>
                    <a:gd name="T91" fmla="*/ 17 h 18"/>
                    <a:gd name="T92" fmla="*/ 9 w 23"/>
                    <a:gd name="T93" fmla="*/ 17 h 18"/>
                    <a:gd name="T94" fmla="*/ 8 w 23"/>
                    <a:gd name="T95" fmla="*/ 17 h 18"/>
                    <a:gd name="T96" fmla="*/ 5 w 23"/>
                    <a:gd name="T97" fmla="*/ 18 h 18"/>
                    <a:gd name="T98" fmla="*/ 3 w 23"/>
                    <a:gd name="T99" fmla="*/ 18 h 18"/>
                    <a:gd name="T100" fmla="*/ 1 w 23"/>
                    <a:gd name="T101" fmla="*/ 17 h 18"/>
                    <a:gd name="T102" fmla="*/ 0 w 23"/>
                    <a:gd name="T103" fmla="*/ 18 h 18"/>
                    <a:gd name="T104" fmla="*/ 0 w 23"/>
                    <a:gd name="T10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" h="18">
                      <a:moveTo>
                        <a:pt x="15" y="0"/>
                      </a:move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7" y="11"/>
                      </a:lnTo>
                      <a:lnTo>
                        <a:pt x="19" y="13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6" y="15"/>
                      </a:lnTo>
                      <a:lnTo>
                        <a:pt x="16" y="17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6" name="Freeform 51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4" cy="0"/>
                </a:xfrm>
                <a:custGeom>
                  <a:avLst/>
                  <a:gdLst>
                    <a:gd name="T0" fmla="*/ 4 w 4"/>
                    <a:gd name="T1" fmla="*/ 1 w 4"/>
                    <a:gd name="T2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7" name="Freeform 513"/>
                <p:cNvSpPr>
                  <a:spLocks/>
                </p:cNvSpPr>
                <p:nvPr/>
              </p:nvSpPr>
              <p:spPr bwMode="auto">
                <a:xfrm>
                  <a:off x="3325" y="2472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7 w 7"/>
                    <a:gd name="T3" fmla="*/ 1 h 1"/>
                    <a:gd name="T4" fmla="*/ 4 w 7"/>
                    <a:gd name="T5" fmla="*/ 1 h 1"/>
                    <a:gd name="T6" fmla="*/ 4 w 7"/>
                    <a:gd name="T7" fmla="*/ 0 h 1"/>
                    <a:gd name="T8" fmla="*/ 4 w 7"/>
                    <a:gd name="T9" fmla="*/ 0 h 1"/>
                    <a:gd name="T10" fmla="*/ 3 w 7"/>
                    <a:gd name="T11" fmla="*/ 0 h 1"/>
                    <a:gd name="T12" fmla="*/ 3 w 7"/>
                    <a:gd name="T13" fmla="*/ 1 h 1"/>
                    <a:gd name="T14" fmla="*/ 0 w 7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8" name="Freeform 514"/>
                <p:cNvSpPr>
                  <a:spLocks/>
                </p:cNvSpPr>
                <p:nvPr/>
              </p:nvSpPr>
              <p:spPr bwMode="auto">
                <a:xfrm>
                  <a:off x="3325" y="247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39" name="Freeform 515"/>
                <p:cNvSpPr>
                  <a:spLocks/>
                </p:cNvSpPr>
                <p:nvPr/>
              </p:nvSpPr>
              <p:spPr bwMode="auto">
                <a:xfrm>
                  <a:off x="3320" y="2473"/>
                  <a:ext cx="5" cy="1"/>
                </a:xfrm>
                <a:custGeom>
                  <a:avLst/>
                  <a:gdLst>
                    <a:gd name="T0" fmla="*/ 5 w 5"/>
                    <a:gd name="T1" fmla="*/ 1 h 1"/>
                    <a:gd name="T2" fmla="*/ 4 w 5"/>
                    <a:gd name="T3" fmla="*/ 1 h 1"/>
                    <a:gd name="T4" fmla="*/ 1 w 5"/>
                    <a:gd name="T5" fmla="*/ 0 h 1"/>
                    <a:gd name="T6" fmla="*/ 1 w 5"/>
                    <a:gd name="T7" fmla="*/ 0 h 1"/>
                    <a:gd name="T8" fmla="*/ 0 w 5"/>
                    <a:gd name="T9" fmla="*/ 1 h 1"/>
                    <a:gd name="T10" fmla="*/ 0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0" name="Line 516"/>
                <p:cNvSpPr>
                  <a:spLocks noChangeShapeType="1"/>
                </p:cNvSpPr>
                <p:nvPr/>
              </p:nvSpPr>
              <p:spPr bwMode="auto">
                <a:xfrm>
                  <a:off x="3320" y="247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1" name="Freeform 517"/>
                <p:cNvSpPr>
                  <a:spLocks/>
                </p:cNvSpPr>
                <p:nvPr/>
              </p:nvSpPr>
              <p:spPr bwMode="auto">
                <a:xfrm>
                  <a:off x="3316" y="2474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0 h 3"/>
                    <a:gd name="T4" fmla="*/ 1 w 4"/>
                    <a:gd name="T5" fmla="*/ 2 h 3"/>
                    <a:gd name="T6" fmla="*/ 1 w 4"/>
                    <a:gd name="T7" fmla="*/ 2 h 3"/>
                    <a:gd name="T8" fmla="*/ 0 w 4"/>
                    <a:gd name="T9" fmla="*/ 2 h 3"/>
                    <a:gd name="T10" fmla="*/ 0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2" name="Freeform 518"/>
                <p:cNvSpPr>
                  <a:spLocks/>
                </p:cNvSpPr>
                <p:nvPr/>
              </p:nvSpPr>
              <p:spPr bwMode="auto">
                <a:xfrm>
                  <a:off x="3314" y="2477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3" name="Freeform 519"/>
                <p:cNvSpPr>
                  <a:spLocks/>
                </p:cNvSpPr>
                <p:nvPr/>
              </p:nvSpPr>
              <p:spPr bwMode="auto">
                <a:xfrm>
                  <a:off x="3314" y="2477"/>
                  <a:ext cx="3" cy="9"/>
                </a:xfrm>
                <a:custGeom>
                  <a:avLst/>
                  <a:gdLst>
                    <a:gd name="T0" fmla="*/ 0 w 3"/>
                    <a:gd name="T1" fmla="*/ 0 h 9"/>
                    <a:gd name="T2" fmla="*/ 0 w 3"/>
                    <a:gd name="T3" fmla="*/ 1 h 9"/>
                    <a:gd name="T4" fmla="*/ 2 w 3"/>
                    <a:gd name="T5" fmla="*/ 1 h 9"/>
                    <a:gd name="T6" fmla="*/ 2 w 3"/>
                    <a:gd name="T7" fmla="*/ 4 h 9"/>
                    <a:gd name="T8" fmla="*/ 3 w 3"/>
                    <a:gd name="T9" fmla="*/ 4 h 9"/>
                    <a:gd name="T10" fmla="*/ 3 w 3"/>
                    <a:gd name="T11" fmla="*/ 7 h 9"/>
                    <a:gd name="T12" fmla="*/ 3 w 3"/>
                    <a:gd name="T13" fmla="*/ 7 h 9"/>
                    <a:gd name="T14" fmla="*/ 3 w 3"/>
                    <a:gd name="T15" fmla="*/ 8 h 9"/>
                    <a:gd name="T16" fmla="*/ 3 w 3"/>
                    <a:gd name="T17" fmla="*/ 9 h 9"/>
                    <a:gd name="T18" fmla="*/ 3 w 3"/>
                    <a:gd name="T1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9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3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4" name="Freeform 520"/>
                <p:cNvSpPr>
                  <a:spLocks/>
                </p:cNvSpPr>
                <p:nvPr/>
              </p:nvSpPr>
              <p:spPr bwMode="auto">
                <a:xfrm>
                  <a:off x="3314" y="2486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2 w 3"/>
                    <a:gd name="T7" fmla="*/ 2 h 3"/>
                    <a:gd name="T8" fmla="*/ 0 w 3"/>
                    <a:gd name="T9" fmla="*/ 2 h 3"/>
                    <a:gd name="T10" fmla="*/ 0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5" name="Freeform 521"/>
                <p:cNvSpPr>
                  <a:spLocks/>
                </p:cNvSpPr>
                <p:nvPr/>
              </p:nvSpPr>
              <p:spPr bwMode="auto">
                <a:xfrm>
                  <a:off x="3310" y="2488"/>
                  <a:ext cx="4" cy="1"/>
                </a:xfrm>
                <a:custGeom>
                  <a:avLst/>
                  <a:gdLst>
                    <a:gd name="T0" fmla="*/ 4 w 4"/>
                    <a:gd name="T1" fmla="*/ 1 h 1"/>
                    <a:gd name="T2" fmla="*/ 3 w 4"/>
                    <a:gd name="T3" fmla="*/ 1 h 1"/>
                    <a:gd name="T4" fmla="*/ 3 w 4"/>
                    <a:gd name="T5" fmla="*/ 0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6" name="Freeform 522"/>
                <p:cNvSpPr>
                  <a:spLocks/>
                </p:cNvSpPr>
                <p:nvPr/>
              </p:nvSpPr>
              <p:spPr bwMode="auto">
                <a:xfrm>
                  <a:off x="3305" y="2488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0 h 5"/>
                    <a:gd name="T6" fmla="*/ 4 w 5"/>
                    <a:gd name="T7" fmla="*/ 0 h 5"/>
                    <a:gd name="T8" fmla="*/ 4 w 5"/>
                    <a:gd name="T9" fmla="*/ 0 h 5"/>
                    <a:gd name="T10" fmla="*/ 3 w 5"/>
                    <a:gd name="T11" fmla="*/ 0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3 h 5"/>
                    <a:gd name="T18" fmla="*/ 1 w 5"/>
                    <a:gd name="T19" fmla="*/ 4 h 5"/>
                    <a:gd name="T20" fmla="*/ 0 w 5"/>
                    <a:gd name="T21" fmla="*/ 5 h 5"/>
                    <a:gd name="T22" fmla="*/ 0 w 5"/>
                    <a:gd name="T2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7" name="Freeform 523"/>
                <p:cNvSpPr>
                  <a:spLocks/>
                </p:cNvSpPr>
                <p:nvPr/>
              </p:nvSpPr>
              <p:spPr bwMode="auto">
                <a:xfrm>
                  <a:off x="3299" y="2493"/>
                  <a:ext cx="6" cy="6"/>
                </a:xfrm>
                <a:custGeom>
                  <a:avLst/>
                  <a:gdLst>
                    <a:gd name="T0" fmla="*/ 6 w 6"/>
                    <a:gd name="T1" fmla="*/ 0 h 6"/>
                    <a:gd name="T2" fmla="*/ 5 w 6"/>
                    <a:gd name="T3" fmla="*/ 2 h 6"/>
                    <a:gd name="T4" fmla="*/ 5 w 6"/>
                    <a:gd name="T5" fmla="*/ 3 h 6"/>
                    <a:gd name="T6" fmla="*/ 5 w 6"/>
                    <a:gd name="T7" fmla="*/ 3 h 6"/>
                    <a:gd name="T8" fmla="*/ 3 w 6"/>
                    <a:gd name="T9" fmla="*/ 3 h 6"/>
                    <a:gd name="T10" fmla="*/ 3 w 6"/>
                    <a:gd name="T11" fmla="*/ 3 h 6"/>
                    <a:gd name="T12" fmla="*/ 3 w 6"/>
                    <a:gd name="T13" fmla="*/ 3 h 6"/>
                    <a:gd name="T14" fmla="*/ 2 w 6"/>
                    <a:gd name="T15" fmla="*/ 2 h 6"/>
                    <a:gd name="T16" fmla="*/ 2 w 6"/>
                    <a:gd name="T17" fmla="*/ 2 h 6"/>
                    <a:gd name="T18" fmla="*/ 2 w 6"/>
                    <a:gd name="T19" fmla="*/ 3 h 6"/>
                    <a:gd name="T20" fmla="*/ 0 w 6"/>
                    <a:gd name="T21" fmla="*/ 3 h 6"/>
                    <a:gd name="T22" fmla="*/ 0 w 6"/>
                    <a:gd name="T23" fmla="*/ 6 h 6"/>
                    <a:gd name="T24" fmla="*/ 0 w 6"/>
                    <a:gd name="T2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8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3298" y="2499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49" name="Freeform 525"/>
                <p:cNvSpPr>
                  <a:spLocks/>
                </p:cNvSpPr>
                <p:nvPr/>
              </p:nvSpPr>
              <p:spPr bwMode="auto">
                <a:xfrm>
                  <a:off x="3298" y="2501"/>
                  <a:ext cx="6" cy="10"/>
                </a:xfrm>
                <a:custGeom>
                  <a:avLst/>
                  <a:gdLst>
                    <a:gd name="T0" fmla="*/ 0 w 6"/>
                    <a:gd name="T1" fmla="*/ 0 h 10"/>
                    <a:gd name="T2" fmla="*/ 0 w 6"/>
                    <a:gd name="T3" fmla="*/ 2 h 10"/>
                    <a:gd name="T4" fmla="*/ 0 w 6"/>
                    <a:gd name="T5" fmla="*/ 3 h 10"/>
                    <a:gd name="T6" fmla="*/ 1 w 6"/>
                    <a:gd name="T7" fmla="*/ 3 h 10"/>
                    <a:gd name="T8" fmla="*/ 3 w 6"/>
                    <a:gd name="T9" fmla="*/ 4 h 10"/>
                    <a:gd name="T10" fmla="*/ 3 w 6"/>
                    <a:gd name="T11" fmla="*/ 4 h 10"/>
                    <a:gd name="T12" fmla="*/ 4 w 6"/>
                    <a:gd name="T13" fmla="*/ 4 h 10"/>
                    <a:gd name="T14" fmla="*/ 4 w 6"/>
                    <a:gd name="T15" fmla="*/ 4 h 10"/>
                    <a:gd name="T16" fmla="*/ 6 w 6"/>
                    <a:gd name="T17" fmla="*/ 6 h 10"/>
                    <a:gd name="T18" fmla="*/ 6 w 6"/>
                    <a:gd name="T19" fmla="*/ 6 h 10"/>
                    <a:gd name="T20" fmla="*/ 6 w 6"/>
                    <a:gd name="T21" fmla="*/ 7 h 10"/>
                    <a:gd name="T22" fmla="*/ 6 w 6"/>
                    <a:gd name="T23" fmla="*/ 7 h 10"/>
                    <a:gd name="T24" fmla="*/ 6 w 6"/>
                    <a:gd name="T25" fmla="*/ 8 h 10"/>
                    <a:gd name="T26" fmla="*/ 6 w 6"/>
                    <a:gd name="T2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0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8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0" name="Freeform 526"/>
                <p:cNvSpPr>
                  <a:spLocks/>
                </p:cNvSpPr>
                <p:nvPr/>
              </p:nvSpPr>
              <p:spPr bwMode="auto">
                <a:xfrm>
                  <a:off x="3304" y="2511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0 h 7"/>
                    <a:gd name="T4" fmla="*/ 0 w 4"/>
                    <a:gd name="T5" fmla="*/ 0 h 7"/>
                    <a:gd name="T6" fmla="*/ 0 w 4"/>
                    <a:gd name="T7" fmla="*/ 0 h 7"/>
                    <a:gd name="T8" fmla="*/ 1 w 4"/>
                    <a:gd name="T9" fmla="*/ 1 h 7"/>
                    <a:gd name="T10" fmla="*/ 1 w 4"/>
                    <a:gd name="T11" fmla="*/ 1 h 7"/>
                    <a:gd name="T12" fmla="*/ 2 w 4"/>
                    <a:gd name="T13" fmla="*/ 1 h 7"/>
                    <a:gd name="T14" fmla="*/ 4 w 4"/>
                    <a:gd name="T15" fmla="*/ 2 h 7"/>
                    <a:gd name="T16" fmla="*/ 4 w 4"/>
                    <a:gd name="T17" fmla="*/ 2 h 7"/>
                    <a:gd name="T18" fmla="*/ 4 w 4"/>
                    <a:gd name="T19" fmla="*/ 4 h 7"/>
                    <a:gd name="T20" fmla="*/ 4 w 4"/>
                    <a:gd name="T21" fmla="*/ 5 h 7"/>
                    <a:gd name="T22" fmla="*/ 4 w 4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1" name="Freeform 527"/>
                <p:cNvSpPr>
                  <a:spLocks/>
                </p:cNvSpPr>
                <p:nvPr/>
              </p:nvSpPr>
              <p:spPr bwMode="auto">
                <a:xfrm>
                  <a:off x="330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2" name="Freeform 528"/>
                <p:cNvSpPr>
                  <a:spLocks/>
                </p:cNvSpPr>
                <p:nvPr/>
              </p:nvSpPr>
              <p:spPr bwMode="auto">
                <a:xfrm>
                  <a:off x="3305" y="2519"/>
                  <a:ext cx="5" cy="7"/>
                </a:xfrm>
                <a:custGeom>
                  <a:avLst/>
                  <a:gdLst>
                    <a:gd name="T0" fmla="*/ 4 w 5"/>
                    <a:gd name="T1" fmla="*/ 0 h 7"/>
                    <a:gd name="T2" fmla="*/ 4 w 5"/>
                    <a:gd name="T3" fmla="*/ 0 h 7"/>
                    <a:gd name="T4" fmla="*/ 4 w 5"/>
                    <a:gd name="T5" fmla="*/ 0 h 7"/>
                    <a:gd name="T6" fmla="*/ 4 w 5"/>
                    <a:gd name="T7" fmla="*/ 0 h 7"/>
                    <a:gd name="T8" fmla="*/ 5 w 5"/>
                    <a:gd name="T9" fmla="*/ 1 h 7"/>
                    <a:gd name="T10" fmla="*/ 5 w 5"/>
                    <a:gd name="T11" fmla="*/ 3 h 7"/>
                    <a:gd name="T12" fmla="*/ 4 w 5"/>
                    <a:gd name="T13" fmla="*/ 3 h 7"/>
                    <a:gd name="T14" fmla="*/ 3 w 5"/>
                    <a:gd name="T15" fmla="*/ 4 h 7"/>
                    <a:gd name="T16" fmla="*/ 1 w 5"/>
                    <a:gd name="T17" fmla="*/ 5 h 7"/>
                    <a:gd name="T18" fmla="*/ 1 w 5"/>
                    <a:gd name="T19" fmla="*/ 5 h 7"/>
                    <a:gd name="T20" fmla="*/ 1 w 5"/>
                    <a:gd name="T21" fmla="*/ 7 h 7"/>
                    <a:gd name="T22" fmla="*/ 0 w 5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3" name="Freeform 529"/>
                <p:cNvSpPr>
                  <a:spLocks/>
                </p:cNvSpPr>
                <p:nvPr/>
              </p:nvSpPr>
              <p:spPr bwMode="auto">
                <a:xfrm>
                  <a:off x="3305" y="2526"/>
                  <a:ext cx="0" cy="2"/>
                </a:xfrm>
                <a:custGeom>
                  <a:avLst/>
                  <a:gdLst>
                    <a:gd name="T0" fmla="*/ 0 h 2"/>
                    <a:gd name="T1" fmla="*/ 1 h 2"/>
                    <a:gd name="T2" fmla="*/ 1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4" name="Freeform 530"/>
                <p:cNvSpPr>
                  <a:spLocks/>
                </p:cNvSpPr>
                <p:nvPr/>
              </p:nvSpPr>
              <p:spPr bwMode="auto">
                <a:xfrm>
                  <a:off x="3309" y="2538"/>
                  <a:ext cx="7" cy="16"/>
                </a:xfrm>
                <a:custGeom>
                  <a:avLst/>
                  <a:gdLst>
                    <a:gd name="T0" fmla="*/ 0 w 7"/>
                    <a:gd name="T1" fmla="*/ 0 h 16"/>
                    <a:gd name="T2" fmla="*/ 0 w 7"/>
                    <a:gd name="T3" fmla="*/ 0 h 16"/>
                    <a:gd name="T4" fmla="*/ 1 w 7"/>
                    <a:gd name="T5" fmla="*/ 0 h 16"/>
                    <a:gd name="T6" fmla="*/ 1 w 7"/>
                    <a:gd name="T7" fmla="*/ 0 h 16"/>
                    <a:gd name="T8" fmla="*/ 1 w 7"/>
                    <a:gd name="T9" fmla="*/ 1 h 16"/>
                    <a:gd name="T10" fmla="*/ 1 w 7"/>
                    <a:gd name="T11" fmla="*/ 2 h 16"/>
                    <a:gd name="T12" fmla="*/ 3 w 7"/>
                    <a:gd name="T13" fmla="*/ 2 h 16"/>
                    <a:gd name="T14" fmla="*/ 3 w 7"/>
                    <a:gd name="T15" fmla="*/ 4 h 16"/>
                    <a:gd name="T16" fmla="*/ 3 w 7"/>
                    <a:gd name="T17" fmla="*/ 4 h 16"/>
                    <a:gd name="T18" fmla="*/ 3 w 7"/>
                    <a:gd name="T19" fmla="*/ 5 h 16"/>
                    <a:gd name="T20" fmla="*/ 4 w 7"/>
                    <a:gd name="T21" fmla="*/ 7 h 16"/>
                    <a:gd name="T22" fmla="*/ 4 w 7"/>
                    <a:gd name="T23" fmla="*/ 8 h 16"/>
                    <a:gd name="T24" fmla="*/ 4 w 7"/>
                    <a:gd name="T25" fmla="*/ 8 h 16"/>
                    <a:gd name="T26" fmla="*/ 4 w 7"/>
                    <a:gd name="T27" fmla="*/ 9 h 16"/>
                    <a:gd name="T28" fmla="*/ 4 w 7"/>
                    <a:gd name="T29" fmla="*/ 9 h 16"/>
                    <a:gd name="T30" fmla="*/ 4 w 7"/>
                    <a:gd name="T31" fmla="*/ 9 h 16"/>
                    <a:gd name="T32" fmla="*/ 4 w 7"/>
                    <a:gd name="T33" fmla="*/ 11 h 16"/>
                    <a:gd name="T34" fmla="*/ 4 w 7"/>
                    <a:gd name="T35" fmla="*/ 11 h 16"/>
                    <a:gd name="T36" fmla="*/ 5 w 7"/>
                    <a:gd name="T37" fmla="*/ 11 h 16"/>
                    <a:gd name="T38" fmla="*/ 5 w 7"/>
                    <a:gd name="T39" fmla="*/ 12 h 16"/>
                    <a:gd name="T40" fmla="*/ 5 w 7"/>
                    <a:gd name="T41" fmla="*/ 12 h 16"/>
                    <a:gd name="T42" fmla="*/ 5 w 7"/>
                    <a:gd name="T43" fmla="*/ 12 h 16"/>
                    <a:gd name="T44" fmla="*/ 5 w 7"/>
                    <a:gd name="T45" fmla="*/ 13 h 16"/>
                    <a:gd name="T46" fmla="*/ 7 w 7"/>
                    <a:gd name="T4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5" name="Freeform 531"/>
                <p:cNvSpPr>
                  <a:spLocks/>
                </p:cNvSpPr>
                <p:nvPr/>
              </p:nvSpPr>
              <p:spPr bwMode="auto">
                <a:xfrm>
                  <a:off x="3316" y="2554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1 w 8"/>
                    <a:gd name="T11" fmla="*/ 1 h 7"/>
                    <a:gd name="T12" fmla="*/ 2 w 8"/>
                    <a:gd name="T13" fmla="*/ 4 h 7"/>
                    <a:gd name="T14" fmla="*/ 2 w 8"/>
                    <a:gd name="T15" fmla="*/ 4 h 7"/>
                    <a:gd name="T16" fmla="*/ 4 w 8"/>
                    <a:gd name="T17" fmla="*/ 5 h 7"/>
                    <a:gd name="T18" fmla="*/ 4 w 8"/>
                    <a:gd name="T19" fmla="*/ 5 h 7"/>
                    <a:gd name="T20" fmla="*/ 5 w 8"/>
                    <a:gd name="T21" fmla="*/ 5 h 7"/>
                    <a:gd name="T22" fmla="*/ 6 w 8"/>
                    <a:gd name="T23" fmla="*/ 7 h 7"/>
                    <a:gd name="T24" fmla="*/ 8 w 8"/>
                    <a:gd name="T25" fmla="*/ 7 h 7"/>
                    <a:gd name="T26" fmla="*/ 8 w 8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6" name="Freeform 532"/>
                <p:cNvSpPr>
                  <a:spLocks/>
                </p:cNvSpPr>
                <p:nvPr/>
              </p:nvSpPr>
              <p:spPr bwMode="auto">
                <a:xfrm>
                  <a:off x="3324" y="2561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7" name="Freeform 533"/>
                <p:cNvSpPr>
                  <a:spLocks/>
                </p:cNvSpPr>
                <p:nvPr/>
              </p:nvSpPr>
              <p:spPr bwMode="auto">
                <a:xfrm>
                  <a:off x="3326" y="2558"/>
                  <a:ext cx="18" cy="8"/>
                </a:xfrm>
                <a:custGeom>
                  <a:avLst/>
                  <a:gdLst>
                    <a:gd name="T0" fmla="*/ 0 w 18"/>
                    <a:gd name="T1" fmla="*/ 3 h 8"/>
                    <a:gd name="T2" fmla="*/ 3 w 18"/>
                    <a:gd name="T3" fmla="*/ 3 h 8"/>
                    <a:gd name="T4" fmla="*/ 5 w 18"/>
                    <a:gd name="T5" fmla="*/ 3 h 8"/>
                    <a:gd name="T6" fmla="*/ 7 w 18"/>
                    <a:gd name="T7" fmla="*/ 1 h 8"/>
                    <a:gd name="T8" fmla="*/ 7 w 18"/>
                    <a:gd name="T9" fmla="*/ 1 h 8"/>
                    <a:gd name="T10" fmla="*/ 10 w 18"/>
                    <a:gd name="T11" fmla="*/ 0 h 8"/>
                    <a:gd name="T12" fmla="*/ 10 w 18"/>
                    <a:gd name="T13" fmla="*/ 0 h 8"/>
                    <a:gd name="T14" fmla="*/ 11 w 18"/>
                    <a:gd name="T15" fmla="*/ 0 h 8"/>
                    <a:gd name="T16" fmla="*/ 14 w 18"/>
                    <a:gd name="T17" fmla="*/ 1 h 8"/>
                    <a:gd name="T18" fmla="*/ 14 w 18"/>
                    <a:gd name="T19" fmla="*/ 1 h 8"/>
                    <a:gd name="T20" fmla="*/ 15 w 18"/>
                    <a:gd name="T21" fmla="*/ 3 h 8"/>
                    <a:gd name="T22" fmla="*/ 17 w 18"/>
                    <a:gd name="T23" fmla="*/ 4 h 8"/>
                    <a:gd name="T24" fmla="*/ 18 w 18"/>
                    <a:gd name="T25" fmla="*/ 4 h 8"/>
                    <a:gd name="T26" fmla="*/ 18 w 18"/>
                    <a:gd name="T27" fmla="*/ 4 h 8"/>
                    <a:gd name="T28" fmla="*/ 18 w 18"/>
                    <a:gd name="T29" fmla="*/ 5 h 8"/>
                    <a:gd name="T30" fmla="*/ 17 w 18"/>
                    <a:gd name="T31" fmla="*/ 7 h 8"/>
                    <a:gd name="T32" fmla="*/ 17 w 18"/>
                    <a:gd name="T33" fmla="*/ 8 h 8"/>
                    <a:gd name="T34" fmla="*/ 17 w 18"/>
                    <a:gd name="T3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8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8" name="Freeform 534"/>
                <p:cNvSpPr>
                  <a:spLocks/>
                </p:cNvSpPr>
                <p:nvPr/>
              </p:nvSpPr>
              <p:spPr bwMode="auto">
                <a:xfrm>
                  <a:off x="3343" y="25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0 w 2"/>
                    <a:gd name="T5" fmla="*/ 1 h 1"/>
                    <a:gd name="T6" fmla="*/ 1 w 2"/>
                    <a:gd name="T7" fmla="*/ 1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59" name="Freeform 535"/>
                <p:cNvSpPr>
                  <a:spLocks/>
                </p:cNvSpPr>
                <p:nvPr/>
              </p:nvSpPr>
              <p:spPr bwMode="auto">
                <a:xfrm>
                  <a:off x="3348" y="2441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1 h 5"/>
                    <a:gd name="T4" fmla="*/ 1 w 4"/>
                    <a:gd name="T5" fmla="*/ 1 h 5"/>
                    <a:gd name="T6" fmla="*/ 1 w 4"/>
                    <a:gd name="T7" fmla="*/ 1 h 5"/>
                    <a:gd name="T8" fmla="*/ 1 w 4"/>
                    <a:gd name="T9" fmla="*/ 2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0" name="Freeform 536"/>
                <p:cNvSpPr>
                  <a:spLocks/>
                </p:cNvSpPr>
                <p:nvPr/>
              </p:nvSpPr>
              <p:spPr bwMode="auto">
                <a:xfrm>
                  <a:off x="3514" y="261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1 w 4"/>
                    <a:gd name="T3" fmla="*/ 0 h 2"/>
                    <a:gd name="T4" fmla="*/ 3 w 4"/>
                    <a:gd name="T5" fmla="*/ 0 h 2"/>
                    <a:gd name="T6" fmla="*/ 4 w 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1" name="Freeform 537"/>
                <p:cNvSpPr>
                  <a:spLocks/>
                </p:cNvSpPr>
                <p:nvPr/>
              </p:nvSpPr>
              <p:spPr bwMode="auto">
                <a:xfrm>
                  <a:off x="3492" y="2603"/>
                  <a:ext cx="22" cy="16"/>
                </a:xfrm>
                <a:custGeom>
                  <a:avLst/>
                  <a:gdLst>
                    <a:gd name="T0" fmla="*/ 0 w 22"/>
                    <a:gd name="T1" fmla="*/ 0 h 16"/>
                    <a:gd name="T2" fmla="*/ 2 w 22"/>
                    <a:gd name="T3" fmla="*/ 1 h 16"/>
                    <a:gd name="T4" fmla="*/ 3 w 22"/>
                    <a:gd name="T5" fmla="*/ 1 h 16"/>
                    <a:gd name="T6" fmla="*/ 5 w 22"/>
                    <a:gd name="T7" fmla="*/ 2 h 16"/>
                    <a:gd name="T8" fmla="*/ 5 w 22"/>
                    <a:gd name="T9" fmla="*/ 4 h 16"/>
                    <a:gd name="T10" fmla="*/ 5 w 22"/>
                    <a:gd name="T11" fmla="*/ 4 h 16"/>
                    <a:gd name="T12" fmla="*/ 5 w 22"/>
                    <a:gd name="T13" fmla="*/ 6 h 16"/>
                    <a:gd name="T14" fmla="*/ 9 w 22"/>
                    <a:gd name="T15" fmla="*/ 8 h 16"/>
                    <a:gd name="T16" fmla="*/ 11 w 22"/>
                    <a:gd name="T17" fmla="*/ 9 h 16"/>
                    <a:gd name="T18" fmla="*/ 13 w 22"/>
                    <a:gd name="T19" fmla="*/ 9 h 16"/>
                    <a:gd name="T20" fmla="*/ 11 w 22"/>
                    <a:gd name="T21" fmla="*/ 12 h 16"/>
                    <a:gd name="T22" fmla="*/ 11 w 22"/>
                    <a:gd name="T23" fmla="*/ 12 h 16"/>
                    <a:gd name="T24" fmla="*/ 11 w 22"/>
                    <a:gd name="T25" fmla="*/ 12 h 16"/>
                    <a:gd name="T26" fmla="*/ 19 w 22"/>
                    <a:gd name="T27" fmla="*/ 16 h 16"/>
                    <a:gd name="T28" fmla="*/ 21 w 22"/>
                    <a:gd name="T29" fmla="*/ 16 h 16"/>
                    <a:gd name="T30" fmla="*/ 22 w 22"/>
                    <a:gd name="T3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6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9" y="8"/>
                      </a:lnTo>
                      <a:lnTo>
                        <a:pt x="11" y="9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2" name="Freeform 538"/>
                <p:cNvSpPr>
                  <a:spLocks/>
                </p:cNvSpPr>
                <p:nvPr/>
              </p:nvSpPr>
              <p:spPr bwMode="auto">
                <a:xfrm>
                  <a:off x="3484" y="2603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2 w 8"/>
                    <a:gd name="T3" fmla="*/ 1 h 1"/>
                    <a:gd name="T4" fmla="*/ 3 w 8"/>
                    <a:gd name="T5" fmla="*/ 0 h 1"/>
                    <a:gd name="T6" fmla="*/ 3 w 8"/>
                    <a:gd name="T7" fmla="*/ 0 h 1"/>
                    <a:gd name="T8" fmla="*/ 4 w 8"/>
                    <a:gd name="T9" fmla="*/ 0 h 1"/>
                    <a:gd name="T10" fmla="*/ 6 w 8"/>
                    <a:gd name="T11" fmla="*/ 0 h 1"/>
                    <a:gd name="T12" fmla="*/ 8 w 8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3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3363" y="254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4" name="Freeform 540"/>
                <p:cNvSpPr>
                  <a:spLocks/>
                </p:cNvSpPr>
                <p:nvPr/>
              </p:nvSpPr>
              <p:spPr bwMode="auto">
                <a:xfrm>
                  <a:off x="3364" y="2547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4 w 6"/>
                    <a:gd name="T3" fmla="*/ 2 h 7"/>
                    <a:gd name="T4" fmla="*/ 4 w 6"/>
                    <a:gd name="T5" fmla="*/ 2 h 7"/>
                    <a:gd name="T6" fmla="*/ 6 w 6"/>
                    <a:gd name="T7" fmla="*/ 3 h 7"/>
                    <a:gd name="T8" fmla="*/ 6 w 6"/>
                    <a:gd name="T9" fmla="*/ 4 h 7"/>
                    <a:gd name="T10" fmla="*/ 4 w 6"/>
                    <a:gd name="T11" fmla="*/ 6 h 7"/>
                    <a:gd name="T12" fmla="*/ 4 w 6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5" name="Freeform 541"/>
                <p:cNvSpPr>
                  <a:spLocks/>
                </p:cNvSpPr>
                <p:nvPr/>
              </p:nvSpPr>
              <p:spPr bwMode="auto">
                <a:xfrm>
                  <a:off x="3368" y="2553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2 w 6"/>
                    <a:gd name="T3" fmla="*/ 1 h 1"/>
                    <a:gd name="T4" fmla="*/ 4 w 6"/>
                    <a:gd name="T5" fmla="*/ 1 h 1"/>
                    <a:gd name="T6" fmla="*/ 6 w 6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6" name="Freeform 542"/>
                <p:cNvSpPr>
                  <a:spLocks/>
                </p:cNvSpPr>
                <p:nvPr/>
              </p:nvSpPr>
              <p:spPr bwMode="auto">
                <a:xfrm>
                  <a:off x="3457" y="2596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0 w 4"/>
                    <a:gd name="T3" fmla="*/ 0 h 1"/>
                    <a:gd name="T4" fmla="*/ 3 w 4"/>
                    <a:gd name="T5" fmla="*/ 0 h 1"/>
                    <a:gd name="T6" fmla="*/ 4 w 4"/>
                    <a:gd name="T7" fmla="*/ 0 h 1"/>
                    <a:gd name="T8" fmla="*/ 4 w 4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7" name="Freeform 543"/>
                <p:cNvSpPr>
                  <a:spLocks/>
                </p:cNvSpPr>
                <p:nvPr/>
              </p:nvSpPr>
              <p:spPr bwMode="auto">
                <a:xfrm>
                  <a:off x="3461" y="2597"/>
                  <a:ext cx="23" cy="7"/>
                </a:xfrm>
                <a:custGeom>
                  <a:avLst/>
                  <a:gdLst>
                    <a:gd name="T0" fmla="*/ 0 w 23"/>
                    <a:gd name="T1" fmla="*/ 0 h 7"/>
                    <a:gd name="T2" fmla="*/ 3 w 23"/>
                    <a:gd name="T3" fmla="*/ 0 h 7"/>
                    <a:gd name="T4" fmla="*/ 5 w 23"/>
                    <a:gd name="T5" fmla="*/ 2 h 7"/>
                    <a:gd name="T6" fmla="*/ 6 w 23"/>
                    <a:gd name="T7" fmla="*/ 3 h 7"/>
                    <a:gd name="T8" fmla="*/ 9 w 23"/>
                    <a:gd name="T9" fmla="*/ 3 h 7"/>
                    <a:gd name="T10" fmla="*/ 13 w 23"/>
                    <a:gd name="T11" fmla="*/ 4 h 7"/>
                    <a:gd name="T12" fmla="*/ 15 w 23"/>
                    <a:gd name="T13" fmla="*/ 4 h 7"/>
                    <a:gd name="T14" fmla="*/ 17 w 23"/>
                    <a:gd name="T15" fmla="*/ 4 h 7"/>
                    <a:gd name="T16" fmla="*/ 17 w 23"/>
                    <a:gd name="T17" fmla="*/ 4 h 7"/>
                    <a:gd name="T18" fmla="*/ 18 w 23"/>
                    <a:gd name="T19" fmla="*/ 7 h 7"/>
                    <a:gd name="T20" fmla="*/ 18 w 23"/>
                    <a:gd name="T21" fmla="*/ 7 h 7"/>
                    <a:gd name="T22" fmla="*/ 19 w 23"/>
                    <a:gd name="T23" fmla="*/ 7 h 7"/>
                    <a:gd name="T24" fmla="*/ 21 w 23"/>
                    <a:gd name="T25" fmla="*/ 7 h 7"/>
                    <a:gd name="T26" fmla="*/ 21 w 23"/>
                    <a:gd name="T27" fmla="*/ 7 h 7"/>
                    <a:gd name="T28" fmla="*/ 22 w 23"/>
                    <a:gd name="T29" fmla="*/ 7 h 7"/>
                    <a:gd name="T30" fmla="*/ 23 w 23"/>
                    <a:gd name="T31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9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8" name="Line 544"/>
                <p:cNvSpPr>
                  <a:spLocks noChangeShapeType="1"/>
                </p:cNvSpPr>
                <p:nvPr/>
              </p:nvSpPr>
              <p:spPr bwMode="auto">
                <a:xfrm>
                  <a:off x="3414" y="2580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69" name="Freeform 545"/>
                <p:cNvSpPr>
                  <a:spLocks/>
                </p:cNvSpPr>
                <p:nvPr/>
              </p:nvSpPr>
              <p:spPr bwMode="auto">
                <a:xfrm>
                  <a:off x="3414" y="2582"/>
                  <a:ext cx="15" cy="10"/>
                </a:xfrm>
                <a:custGeom>
                  <a:avLst/>
                  <a:gdLst>
                    <a:gd name="T0" fmla="*/ 2 w 15"/>
                    <a:gd name="T1" fmla="*/ 0 h 10"/>
                    <a:gd name="T2" fmla="*/ 2 w 15"/>
                    <a:gd name="T3" fmla="*/ 2 h 10"/>
                    <a:gd name="T4" fmla="*/ 3 w 15"/>
                    <a:gd name="T5" fmla="*/ 2 h 10"/>
                    <a:gd name="T6" fmla="*/ 3 w 15"/>
                    <a:gd name="T7" fmla="*/ 3 h 10"/>
                    <a:gd name="T8" fmla="*/ 2 w 15"/>
                    <a:gd name="T9" fmla="*/ 4 h 10"/>
                    <a:gd name="T10" fmla="*/ 2 w 15"/>
                    <a:gd name="T11" fmla="*/ 6 h 10"/>
                    <a:gd name="T12" fmla="*/ 0 w 15"/>
                    <a:gd name="T13" fmla="*/ 6 h 10"/>
                    <a:gd name="T14" fmla="*/ 0 w 15"/>
                    <a:gd name="T15" fmla="*/ 7 h 10"/>
                    <a:gd name="T16" fmla="*/ 0 w 15"/>
                    <a:gd name="T17" fmla="*/ 7 h 10"/>
                    <a:gd name="T18" fmla="*/ 2 w 15"/>
                    <a:gd name="T19" fmla="*/ 7 h 10"/>
                    <a:gd name="T20" fmla="*/ 3 w 15"/>
                    <a:gd name="T21" fmla="*/ 8 h 10"/>
                    <a:gd name="T22" fmla="*/ 4 w 15"/>
                    <a:gd name="T23" fmla="*/ 8 h 10"/>
                    <a:gd name="T24" fmla="*/ 4 w 15"/>
                    <a:gd name="T25" fmla="*/ 8 h 10"/>
                    <a:gd name="T26" fmla="*/ 6 w 15"/>
                    <a:gd name="T27" fmla="*/ 8 h 10"/>
                    <a:gd name="T28" fmla="*/ 7 w 15"/>
                    <a:gd name="T29" fmla="*/ 7 h 10"/>
                    <a:gd name="T30" fmla="*/ 10 w 15"/>
                    <a:gd name="T31" fmla="*/ 6 h 10"/>
                    <a:gd name="T32" fmla="*/ 11 w 15"/>
                    <a:gd name="T33" fmla="*/ 7 h 10"/>
                    <a:gd name="T34" fmla="*/ 11 w 15"/>
                    <a:gd name="T35" fmla="*/ 7 h 10"/>
                    <a:gd name="T36" fmla="*/ 11 w 15"/>
                    <a:gd name="T37" fmla="*/ 8 h 10"/>
                    <a:gd name="T38" fmla="*/ 14 w 15"/>
                    <a:gd name="T39" fmla="*/ 8 h 10"/>
                    <a:gd name="T40" fmla="*/ 15 w 15"/>
                    <a:gd name="T41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10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4" y="8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0" name="Freeform 546"/>
                <p:cNvSpPr>
                  <a:spLocks/>
                </p:cNvSpPr>
                <p:nvPr/>
              </p:nvSpPr>
              <p:spPr bwMode="auto">
                <a:xfrm>
                  <a:off x="3429" y="2590"/>
                  <a:ext cx="3" cy="2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1" name="Freeform 547"/>
                <p:cNvSpPr>
                  <a:spLocks/>
                </p:cNvSpPr>
                <p:nvPr/>
              </p:nvSpPr>
              <p:spPr bwMode="auto">
                <a:xfrm>
                  <a:off x="3430" y="2590"/>
                  <a:ext cx="6" cy="7"/>
                </a:xfrm>
                <a:custGeom>
                  <a:avLst/>
                  <a:gdLst>
                    <a:gd name="T0" fmla="*/ 2 w 6"/>
                    <a:gd name="T1" fmla="*/ 0 h 7"/>
                    <a:gd name="T2" fmla="*/ 3 w 6"/>
                    <a:gd name="T3" fmla="*/ 0 h 7"/>
                    <a:gd name="T4" fmla="*/ 3 w 6"/>
                    <a:gd name="T5" fmla="*/ 2 h 7"/>
                    <a:gd name="T6" fmla="*/ 4 w 6"/>
                    <a:gd name="T7" fmla="*/ 2 h 7"/>
                    <a:gd name="T8" fmla="*/ 4 w 6"/>
                    <a:gd name="T9" fmla="*/ 2 h 7"/>
                    <a:gd name="T10" fmla="*/ 3 w 6"/>
                    <a:gd name="T11" fmla="*/ 3 h 7"/>
                    <a:gd name="T12" fmla="*/ 3 w 6"/>
                    <a:gd name="T13" fmla="*/ 3 h 7"/>
                    <a:gd name="T14" fmla="*/ 2 w 6"/>
                    <a:gd name="T15" fmla="*/ 5 h 7"/>
                    <a:gd name="T16" fmla="*/ 0 w 6"/>
                    <a:gd name="T17" fmla="*/ 5 h 7"/>
                    <a:gd name="T18" fmla="*/ 0 w 6"/>
                    <a:gd name="T19" fmla="*/ 5 h 7"/>
                    <a:gd name="T20" fmla="*/ 2 w 6"/>
                    <a:gd name="T21" fmla="*/ 6 h 7"/>
                    <a:gd name="T22" fmla="*/ 2 w 6"/>
                    <a:gd name="T23" fmla="*/ 7 h 7"/>
                    <a:gd name="T24" fmla="*/ 3 w 6"/>
                    <a:gd name="T25" fmla="*/ 7 h 7"/>
                    <a:gd name="T26" fmla="*/ 6 w 6"/>
                    <a:gd name="T2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2" name="Freeform 548"/>
                <p:cNvSpPr>
                  <a:spLocks/>
                </p:cNvSpPr>
                <p:nvPr/>
              </p:nvSpPr>
              <p:spPr bwMode="auto">
                <a:xfrm>
                  <a:off x="3436" y="2596"/>
                  <a:ext cx="21" cy="3"/>
                </a:xfrm>
                <a:custGeom>
                  <a:avLst/>
                  <a:gdLst>
                    <a:gd name="T0" fmla="*/ 0 w 21"/>
                    <a:gd name="T1" fmla="*/ 1 h 3"/>
                    <a:gd name="T2" fmla="*/ 1 w 21"/>
                    <a:gd name="T3" fmla="*/ 1 h 3"/>
                    <a:gd name="T4" fmla="*/ 3 w 21"/>
                    <a:gd name="T5" fmla="*/ 1 h 3"/>
                    <a:gd name="T6" fmla="*/ 4 w 21"/>
                    <a:gd name="T7" fmla="*/ 3 h 3"/>
                    <a:gd name="T8" fmla="*/ 4 w 21"/>
                    <a:gd name="T9" fmla="*/ 3 h 3"/>
                    <a:gd name="T10" fmla="*/ 5 w 21"/>
                    <a:gd name="T11" fmla="*/ 3 h 3"/>
                    <a:gd name="T12" fmla="*/ 7 w 21"/>
                    <a:gd name="T13" fmla="*/ 3 h 3"/>
                    <a:gd name="T14" fmla="*/ 7 w 21"/>
                    <a:gd name="T15" fmla="*/ 3 h 3"/>
                    <a:gd name="T16" fmla="*/ 8 w 21"/>
                    <a:gd name="T17" fmla="*/ 1 h 3"/>
                    <a:gd name="T18" fmla="*/ 8 w 21"/>
                    <a:gd name="T19" fmla="*/ 0 h 3"/>
                    <a:gd name="T20" fmla="*/ 9 w 21"/>
                    <a:gd name="T21" fmla="*/ 0 h 3"/>
                    <a:gd name="T22" fmla="*/ 11 w 21"/>
                    <a:gd name="T23" fmla="*/ 0 h 3"/>
                    <a:gd name="T24" fmla="*/ 13 w 21"/>
                    <a:gd name="T25" fmla="*/ 0 h 3"/>
                    <a:gd name="T26" fmla="*/ 15 w 21"/>
                    <a:gd name="T27" fmla="*/ 1 h 3"/>
                    <a:gd name="T28" fmla="*/ 16 w 21"/>
                    <a:gd name="T29" fmla="*/ 1 h 3"/>
                    <a:gd name="T30" fmla="*/ 21 w 21"/>
                    <a:gd name="T3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" h="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2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3" name="Freeform 549"/>
                <p:cNvSpPr>
                  <a:spLocks/>
                </p:cNvSpPr>
                <p:nvPr/>
              </p:nvSpPr>
              <p:spPr bwMode="auto">
                <a:xfrm>
                  <a:off x="3356" y="2549"/>
                  <a:ext cx="7" cy="4"/>
                </a:xfrm>
                <a:custGeom>
                  <a:avLst/>
                  <a:gdLst>
                    <a:gd name="T0" fmla="*/ 0 w 7"/>
                    <a:gd name="T1" fmla="*/ 4 h 4"/>
                    <a:gd name="T2" fmla="*/ 7 w 7"/>
                    <a:gd name="T3" fmla="*/ 0 h 4"/>
                    <a:gd name="T4" fmla="*/ 7 w 7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4">
                      <a:moveTo>
                        <a:pt x="0" y="4"/>
                      </a:move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4" name="Freeform 550"/>
                <p:cNvSpPr>
                  <a:spLocks/>
                </p:cNvSpPr>
                <p:nvPr/>
              </p:nvSpPr>
              <p:spPr bwMode="auto">
                <a:xfrm>
                  <a:off x="3308" y="253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5" name="Freeform 551"/>
                <p:cNvSpPr>
                  <a:spLocks/>
                </p:cNvSpPr>
                <p:nvPr/>
              </p:nvSpPr>
              <p:spPr bwMode="auto">
                <a:xfrm>
                  <a:off x="3306" y="2531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0 w 2"/>
                    <a:gd name="T3" fmla="*/ 0 h 7"/>
                    <a:gd name="T4" fmla="*/ 0 w 2"/>
                    <a:gd name="T5" fmla="*/ 1 h 7"/>
                    <a:gd name="T6" fmla="*/ 0 w 2"/>
                    <a:gd name="T7" fmla="*/ 3 h 7"/>
                    <a:gd name="T8" fmla="*/ 2 w 2"/>
                    <a:gd name="T9" fmla="*/ 5 h 7"/>
                    <a:gd name="T10" fmla="*/ 2 w 2"/>
                    <a:gd name="T11" fmla="*/ 7 h 7"/>
                    <a:gd name="T12" fmla="*/ 2 w 2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6" name="Freeform 552"/>
                <p:cNvSpPr>
                  <a:spLocks/>
                </p:cNvSpPr>
                <p:nvPr/>
              </p:nvSpPr>
              <p:spPr bwMode="auto">
                <a:xfrm>
                  <a:off x="3305" y="252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7" name="Line 553"/>
                <p:cNvSpPr>
                  <a:spLocks noChangeShapeType="1"/>
                </p:cNvSpPr>
                <p:nvPr/>
              </p:nvSpPr>
              <p:spPr bwMode="auto">
                <a:xfrm>
                  <a:off x="3345" y="256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8" name="Freeform 554"/>
                <p:cNvSpPr>
                  <a:spLocks/>
                </p:cNvSpPr>
                <p:nvPr/>
              </p:nvSpPr>
              <p:spPr bwMode="auto">
                <a:xfrm>
                  <a:off x="3347" y="256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79" name="Freeform 555"/>
                <p:cNvSpPr>
                  <a:spLocks/>
                </p:cNvSpPr>
                <p:nvPr/>
              </p:nvSpPr>
              <p:spPr bwMode="auto">
                <a:xfrm>
                  <a:off x="3348" y="2563"/>
                  <a:ext cx="1" cy="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0 w 1"/>
                    <a:gd name="T5" fmla="*/ 0 h 3"/>
                    <a:gd name="T6" fmla="*/ 0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0" name="Freeform 556"/>
                <p:cNvSpPr>
                  <a:spLocks/>
                </p:cNvSpPr>
                <p:nvPr/>
              </p:nvSpPr>
              <p:spPr bwMode="auto">
                <a:xfrm>
                  <a:off x="3347" y="2557"/>
                  <a:ext cx="4" cy="6"/>
                </a:xfrm>
                <a:custGeom>
                  <a:avLst/>
                  <a:gdLst>
                    <a:gd name="T0" fmla="*/ 1 w 4"/>
                    <a:gd name="T1" fmla="*/ 6 h 6"/>
                    <a:gd name="T2" fmla="*/ 0 w 4"/>
                    <a:gd name="T3" fmla="*/ 5 h 6"/>
                    <a:gd name="T4" fmla="*/ 2 w 4"/>
                    <a:gd name="T5" fmla="*/ 2 h 6"/>
                    <a:gd name="T6" fmla="*/ 4 w 4"/>
                    <a:gd name="T7" fmla="*/ 1 h 6"/>
                    <a:gd name="T8" fmla="*/ 4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1" y="6"/>
                      </a:move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1" name="Freeform 557"/>
                <p:cNvSpPr>
                  <a:spLocks/>
                </p:cNvSpPr>
                <p:nvPr/>
              </p:nvSpPr>
              <p:spPr bwMode="auto">
                <a:xfrm>
                  <a:off x="3351" y="255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2" name="Freeform 558"/>
                <p:cNvSpPr>
                  <a:spLocks/>
                </p:cNvSpPr>
                <p:nvPr/>
              </p:nvSpPr>
              <p:spPr bwMode="auto">
                <a:xfrm>
                  <a:off x="3352" y="255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4 w 4"/>
                    <a:gd name="T3" fmla="*/ 1 h 2"/>
                    <a:gd name="T4" fmla="*/ 4 w 4"/>
                    <a:gd name="T5" fmla="*/ 1 h 2"/>
                    <a:gd name="T6" fmla="*/ 4 w 4"/>
                    <a:gd name="T7" fmla="*/ 0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3" name="Freeform 559"/>
                <p:cNvSpPr>
                  <a:spLocks/>
                </p:cNvSpPr>
                <p:nvPr/>
              </p:nvSpPr>
              <p:spPr bwMode="auto">
                <a:xfrm>
                  <a:off x="3374" y="2553"/>
                  <a:ext cx="13" cy="9"/>
                </a:xfrm>
                <a:custGeom>
                  <a:avLst/>
                  <a:gdLst>
                    <a:gd name="T0" fmla="*/ 0 w 13"/>
                    <a:gd name="T1" fmla="*/ 0 h 9"/>
                    <a:gd name="T2" fmla="*/ 1 w 13"/>
                    <a:gd name="T3" fmla="*/ 1 h 9"/>
                    <a:gd name="T4" fmla="*/ 2 w 13"/>
                    <a:gd name="T5" fmla="*/ 1 h 9"/>
                    <a:gd name="T6" fmla="*/ 2 w 13"/>
                    <a:gd name="T7" fmla="*/ 2 h 9"/>
                    <a:gd name="T8" fmla="*/ 4 w 13"/>
                    <a:gd name="T9" fmla="*/ 2 h 9"/>
                    <a:gd name="T10" fmla="*/ 5 w 13"/>
                    <a:gd name="T11" fmla="*/ 2 h 9"/>
                    <a:gd name="T12" fmla="*/ 8 w 13"/>
                    <a:gd name="T13" fmla="*/ 8 h 9"/>
                    <a:gd name="T14" fmla="*/ 9 w 13"/>
                    <a:gd name="T15" fmla="*/ 8 h 9"/>
                    <a:gd name="T16" fmla="*/ 12 w 13"/>
                    <a:gd name="T17" fmla="*/ 9 h 9"/>
                    <a:gd name="T18" fmla="*/ 13 w 13"/>
                    <a:gd name="T1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2" y="9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4" name="Freeform 560"/>
                <p:cNvSpPr>
                  <a:spLocks/>
                </p:cNvSpPr>
                <p:nvPr/>
              </p:nvSpPr>
              <p:spPr bwMode="auto">
                <a:xfrm>
                  <a:off x="3387" y="2562"/>
                  <a:ext cx="16" cy="12"/>
                </a:xfrm>
                <a:custGeom>
                  <a:avLst/>
                  <a:gdLst>
                    <a:gd name="T0" fmla="*/ 0 w 16"/>
                    <a:gd name="T1" fmla="*/ 0 h 12"/>
                    <a:gd name="T2" fmla="*/ 2 w 16"/>
                    <a:gd name="T3" fmla="*/ 1 h 12"/>
                    <a:gd name="T4" fmla="*/ 2 w 16"/>
                    <a:gd name="T5" fmla="*/ 1 h 12"/>
                    <a:gd name="T6" fmla="*/ 0 w 16"/>
                    <a:gd name="T7" fmla="*/ 4 h 12"/>
                    <a:gd name="T8" fmla="*/ 0 w 16"/>
                    <a:gd name="T9" fmla="*/ 4 h 12"/>
                    <a:gd name="T10" fmla="*/ 0 w 16"/>
                    <a:gd name="T11" fmla="*/ 5 h 12"/>
                    <a:gd name="T12" fmla="*/ 2 w 16"/>
                    <a:gd name="T13" fmla="*/ 7 h 12"/>
                    <a:gd name="T14" fmla="*/ 3 w 16"/>
                    <a:gd name="T15" fmla="*/ 7 h 12"/>
                    <a:gd name="T16" fmla="*/ 4 w 16"/>
                    <a:gd name="T17" fmla="*/ 8 h 12"/>
                    <a:gd name="T18" fmla="*/ 6 w 16"/>
                    <a:gd name="T19" fmla="*/ 11 h 12"/>
                    <a:gd name="T20" fmla="*/ 7 w 16"/>
                    <a:gd name="T21" fmla="*/ 12 h 12"/>
                    <a:gd name="T22" fmla="*/ 8 w 16"/>
                    <a:gd name="T23" fmla="*/ 12 h 12"/>
                    <a:gd name="T24" fmla="*/ 11 w 16"/>
                    <a:gd name="T25" fmla="*/ 11 h 12"/>
                    <a:gd name="T26" fmla="*/ 12 w 16"/>
                    <a:gd name="T27" fmla="*/ 10 h 12"/>
                    <a:gd name="T28" fmla="*/ 12 w 16"/>
                    <a:gd name="T29" fmla="*/ 10 h 12"/>
                    <a:gd name="T30" fmla="*/ 14 w 16"/>
                    <a:gd name="T31" fmla="*/ 8 h 12"/>
                    <a:gd name="T32" fmla="*/ 15 w 16"/>
                    <a:gd name="T33" fmla="*/ 8 h 12"/>
                    <a:gd name="T34" fmla="*/ 16 w 16"/>
                    <a:gd name="T3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7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11" y="11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5" name="Freeform 561"/>
                <p:cNvSpPr>
                  <a:spLocks/>
                </p:cNvSpPr>
                <p:nvPr/>
              </p:nvSpPr>
              <p:spPr bwMode="auto">
                <a:xfrm>
                  <a:off x="3403" y="2572"/>
                  <a:ext cx="6" cy="2"/>
                </a:xfrm>
                <a:custGeom>
                  <a:avLst/>
                  <a:gdLst>
                    <a:gd name="T0" fmla="*/ 0 w 6"/>
                    <a:gd name="T1" fmla="*/ 0 h 2"/>
                    <a:gd name="T2" fmla="*/ 3 w 6"/>
                    <a:gd name="T3" fmla="*/ 1 h 2"/>
                    <a:gd name="T4" fmla="*/ 6 w 6"/>
                    <a:gd name="T5" fmla="*/ 2 h 2"/>
                    <a:gd name="T6" fmla="*/ 6 w 6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6" name="Freeform 562"/>
                <p:cNvSpPr>
                  <a:spLocks/>
                </p:cNvSpPr>
                <p:nvPr/>
              </p:nvSpPr>
              <p:spPr bwMode="auto">
                <a:xfrm>
                  <a:off x="3409" y="2574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7" name="Freeform 563"/>
                <p:cNvSpPr>
                  <a:spLocks/>
                </p:cNvSpPr>
                <p:nvPr/>
              </p:nvSpPr>
              <p:spPr bwMode="auto">
                <a:xfrm>
                  <a:off x="3412" y="257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8" name="Freeform 564"/>
                <p:cNvSpPr>
                  <a:spLocks/>
                </p:cNvSpPr>
                <p:nvPr/>
              </p:nvSpPr>
              <p:spPr bwMode="auto">
                <a:xfrm>
                  <a:off x="3518" y="261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3 w 4"/>
                    <a:gd name="T7" fmla="*/ 1 h 4"/>
                    <a:gd name="T8" fmla="*/ 3 w 4"/>
                    <a:gd name="T9" fmla="*/ 3 h 4"/>
                    <a:gd name="T10" fmla="*/ 3 w 4"/>
                    <a:gd name="T11" fmla="*/ 3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89" name="Freeform 565"/>
                <p:cNvSpPr>
                  <a:spLocks/>
                </p:cNvSpPr>
                <p:nvPr/>
              </p:nvSpPr>
              <p:spPr bwMode="auto">
                <a:xfrm>
                  <a:off x="3521" y="2623"/>
                  <a:ext cx="4" cy="5"/>
                </a:xfrm>
                <a:custGeom>
                  <a:avLst/>
                  <a:gdLst>
                    <a:gd name="T0" fmla="*/ 1 w 4"/>
                    <a:gd name="T1" fmla="*/ 0 h 5"/>
                    <a:gd name="T2" fmla="*/ 0 w 4"/>
                    <a:gd name="T3" fmla="*/ 3 h 5"/>
                    <a:gd name="T4" fmla="*/ 1 w 4"/>
                    <a:gd name="T5" fmla="*/ 4 h 5"/>
                    <a:gd name="T6" fmla="*/ 4 w 4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0" name="Freeform 566"/>
                <p:cNvSpPr>
                  <a:spLocks/>
                </p:cNvSpPr>
                <p:nvPr/>
              </p:nvSpPr>
              <p:spPr bwMode="auto">
                <a:xfrm>
                  <a:off x="3525" y="2628"/>
                  <a:ext cx="12" cy="7"/>
                </a:xfrm>
                <a:custGeom>
                  <a:avLst/>
                  <a:gdLst>
                    <a:gd name="T0" fmla="*/ 0 w 12"/>
                    <a:gd name="T1" fmla="*/ 0 h 7"/>
                    <a:gd name="T2" fmla="*/ 0 w 12"/>
                    <a:gd name="T3" fmla="*/ 0 h 7"/>
                    <a:gd name="T4" fmla="*/ 3 w 12"/>
                    <a:gd name="T5" fmla="*/ 2 h 7"/>
                    <a:gd name="T6" fmla="*/ 3 w 12"/>
                    <a:gd name="T7" fmla="*/ 2 h 7"/>
                    <a:gd name="T8" fmla="*/ 5 w 12"/>
                    <a:gd name="T9" fmla="*/ 4 h 7"/>
                    <a:gd name="T10" fmla="*/ 5 w 12"/>
                    <a:gd name="T11" fmla="*/ 4 h 7"/>
                    <a:gd name="T12" fmla="*/ 7 w 12"/>
                    <a:gd name="T13" fmla="*/ 6 h 7"/>
                    <a:gd name="T14" fmla="*/ 7 w 12"/>
                    <a:gd name="T15" fmla="*/ 6 h 7"/>
                    <a:gd name="T16" fmla="*/ 8 w 12"/>
                    <a:gd name="T17" fmla="*/ 6 h 7"/>
                    <a:gd name="T18" fmla="*/ 9 w 12"/>
                    <a:gd name="T19" fmla="*/ 6 h 7"/>
                    <a:gd name="T20" fmla="*/ 11 w 12"/>
                    <a:gd name="T21" fmla="*/ 7 h 7"/>
                    <a:gd name="T22" fmla="*/ 12 w 12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7"/>
                      </a:lnTo>
                      <a:lnTo>
                        <a:pt x="12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1" name="Freeform 567"/>
                <p:cNvSpPr>
                  <a:spLocks/>
                </p:cNvSpPr>
                <p:nvPr/>
              </p:nvSpPr>
              <p:spPr bwMode="auto">
                <a:xfrm>
                  <a:off x="3540" y="263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1 w 4"/>
                    <a:gd name="T3" fmla="*/ 0 h 1"/>
                    <a:gd name="T4" fmla="*/ 1 w 4"/>
                    <a:gd name="T5" fmla="*/ 1 h 1"/>
                    <a:gd name="T6" fmla="*/ 4 w 4"/>
                    <a:gd name="T7" fmla="*/ 1 h 1"/>
                    <a:gd name="T8" fmla="*/ 4 w 4"/>
                    <a:gd name="T9" fmla="*/ 1 h 1"/>
                    <a:gd name="T10" fmla="*/ 4 w 4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2" name="Line 568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3" name="Freeform 569"/>
                <p:cNvSpPr>
                  <a:spLocks/>
                </p:cNvSpPr>
                <p:nvPr/>
              </p:nvSpPr>
              <p:spPr bwMode="auto">
                <a:xfrm>
                  <a:off x="3549" y="2636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4" name="Line 570"/>
                <p:cNvSpPr>
                  <a:spLocks noChangeShapeType="1"/>
                </p:cNvSpPr>
                <p:nvPr/>
              </p:nvSpPr>
              <p:spPr bwMode="auto">
                <a:xfrm>
                  <a:off x="3544" y="263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5" name="Line 571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6" name="Line 572"/>
                <p:cNvSpPr>
                  <a:spLocks noChangeShapeType="1"/>
                </p:cNvSpPr>
                <p:nvPr/>
              </p:nvSpPr>
              <p:spPr bwMode="auto">
                <a:xfrm>
                  <a:off x="3546" y="2635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7" name="Line 573"/>
                <p:cNvSpPr>
                  <a:spLocks noChangeShapeType="1"/>
                </p:cNvSpPr>
                <p:nvPr/>
              </p:nvSpPr>
              <p:spPr bwMode="auto">
                <a:xfrm>
                  <a:off x="3549" y="2636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8" name="Line 574"/>
                <p:cNvSpPr>
                  <a:spLocks noChangeShapeType="1"/>
                </p:cNvSpPr>
                <p:nvPr/>
              </p:nvSpPr>
              <p:spPr bwMode="auto">
                <a:xfrm>
                  <a:off x="3545" y="263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799" name="Line 575"/>
                <p:cNvSpPr>
                  <a:spLocks noChangeShapeType="1"/>
                </p:cNvSpPr>
                <p:nvPr/>
              </p:nvSpPr>
              <p:spPr bwMode="auto">
                <a:xfrm>
                  <a:off x="3545" y="263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0" name="Freeform 576"/>
                <p:cNvSpPr>
                  <a:spLocks/>
                </p:cNvSpPr>
                <p:nvPr/>
              </p:nvSpPr>
              <p:spPr bwMode="auto">
                <a:xfrm>
                  <a:off x="3548" y="263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1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3591" y="2651"/>
                  <a:ext cx="5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2" name="Freeform 578"/>
                <p:cNvSpPr>
                  <a:spLocks/>
                </p:cNvSpPr>
                <p:nvPr/>
              </p:nvSpPr>
              <p:spPr bwMode="auto">
                <a:xfrm>
                  <a:off x="3842" y="3143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1 w 7"/>
                    <a:gd name="T3" fmla="*/ 4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1" y="4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3" name="Freeform 579"/>
                <p:cNvSpPr>
                  <a:spLocks/>
                </p:cNvSpPr>
                <p:nvPr/>
              </p:nvSpPr>
              <p:spPr bwMode="auto">
                <a:xfrm>
                  <a:off x="3842" y="3151"/>
                  <a:ext cx="0" cy="7"/>
                </a:xfrm>
                <a:custGeom>
                  <a:avLst/>
                  <a:gdLst>
                    <a:gd name="T0" fmla="*/ 0 h 7"/>
                    <a:gd name="T1" fmla="*/ 1 h 7"/>
                    <a:gd name="T2" fmla="*/ 4 h 7"/>
                    <a:gd name="T3" fmla="*/ 7 h 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4" name="Line 580"/>
                <p:cNvSpPr>
                  <a:spLocks noChangeShapeType="1"/>
                </p:cNvSpPr>
                <p:nvPr/>
              </p:nvSpPr>
              <p:spPr bwMode="auto">
                <a:xfrm flipH="1">
                  <a:off x="3841" y="3158"/>
                  <a:ext cx="1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5" name="Freeform 581"/>
                <p:cNvSpPr>
                  <a:spLocks/>
                </p:cNvSpPr>
                <p:nvPr/>
              </p:nvSpPr>
              <p:spPr bwMode="auto">
                <a:xfrm>
                  <a:off x="3841" y="3163"/>
                  <a:ext cx="4" cy="18"/>
                </a:xfrm>
                <a:custGeom>
                  <a:avLst/>
                  <a:gdLst>
                    <a:gd name="T0" fmla="*/ 0 w 4"/>
                    <a:gd name="T1" fmla="*/ 0 h 18"/>
                    <a:gd name="T2" fmla="*/ 0 w 4"/>
                    <a:gd name="T3" fmla="*/ 8 h 18"/>
                    <a:gd name="T4" fmla="*/ 4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4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6" name="Freeform 582"/>
                <p:cNvSpPr>
                  <a:spLocks/>
                </p:cNvSpPr>
                <p:nvPr/>
              </p:nvSpPr>
              <p:spPr bwMode="auto">
                <a:xfrm>
                  <a:off x="3845" y="3181"/>
                  <a:ext cx="8" cy="12"/>
                </a:xfrm>
                <a:custGeom>
                  <a:avLst/>
                  <a:gdLst>
                    <a:gd name="T0" fmla="*/ 0 w 8"/>
                    <a:gd name="T1" fmla="*/ 0 h 12"/>
                    <a:gd name="T2" fmla="*/ 4 w 8"/>
                    <a:gd name="T3" fmla="*/ 5 h 12"/>
                    <a:gd name="T4" fmla="*/ 5 w 8"/>
                    <a:gd name="T5" fmla="*/ 8 h 12"/>
                    <a:gd name="T6" fmla="*/ 8 w 8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5" y="8"/>
                      </a:lnTo>
                      <a:lnTo>
                        <a:pt x="8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7" name="Freeform 583"/>
                <p:cNvSpPr>
                  <a:spLocks/>
                </p:cNvSpPr>
                <p:nvPr/>
              </p:nvSpPr>
              <p:spPr bwMode="auto">
                <a:xfrm>
                  <a:off x="3853" y="3193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3 w 5"/>
                    <a:gd name="T3" fmla="*/ 4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8" name="Freeform 584"/>
                <p:cNvSpPr>
                  <a:spLocks/>
                </p:cNvSpPr>
                <p:nvPr/>
              </p:nvSpPr>
              <p:spPr bwMode="auto">
                <a:xfrm>
                  <a:off x="3858" y="3202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2 w 4"/>
                    <a:gd name="T3" fmla="*/ 3 h 8"/>
                    <a:gd name="T4" fmla="*/ 4 w 4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09" name="Freeform 585"/>
                <p:cNvSpPr>
                  <a:spLocks/>
                </p:cNvSpPr>
                <p:nvPr/>
              </p:nvSpPr>
              <p:spPr bwMode="auto">
                <a:xfrm>
                  <a:off x="3862" y="3210"/>
                  <a:ext cx="17" cy="14"/>
                </a:xfrm>
                <a:custGeom>
                  <a:avLst/>
                  <a:gdLst>
                    <a:gd name="T0" fmla="*/ 0 w 17"/>
                    <a:gd name="T1" fmla="*/ 0 h 14"/>
                    <a:gd name="T2" fmla="*/ 8 w 17"/>
                    <a:gd name="T3" fmla="*/ 7 h 14"/>
                    <a:gd name="T4" fmla="*/ 17 w 17"/>
                    <a:gd name="T5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0" name="Freeform 586"/>
                <p:cNvSpPr>
                  <a:spLocks/>
                </p:cNvSpPr>
                <p:nvPr/>
              </p:nvSpPr>
              <p:spPr bwMode="auto">
                <a:xfrm>
                  <a:off x="3879" y="3168"/>
                  <a:ext cx="454" cy="142"/>
                </a:xfrm>
                <a:custGeom>
                  <a:avLst/>
                  <a:gdLst>
                    <a:gd name="T0" fmla="*/ 5 w 454"/>
                    <a:gd name="T1" fmla="*/ 60 h 142"/>
                    <a:gd name="T2" fmla="*/ 27 w 454"/>
                    <a:gd name="T3" fmla="*/ 69 h 142"/>
                    <a:gd name="T4" fmla="*/ 31 w 454"/>
                    <a:gd name="T5" fmla="*/ 71 h 142"/>
                    <a:gd name="T6" fmla="*/ 52 w 454"/>
                    <a:gd name="T7" fmla="*/ 73 h 142"/>
                    <a:gd name="T8" fmla="*/ 67 w 454"/>
                    <a:gd name="T9" fmla="*/ 73 h 142"/>
                    <a:gd name="T10" fmla="*/ 75 w 454"/>
                    <a:gd name="T11" fmla="*/ 71 h 142"/>
                    <a:gd name="T12" fmla="*/ 107 w 454"/>
                    <a:gd name="T13" fmla="*/ 67 h 142"/>
                    <a:gd name="T14" fmla="*/ 120 w 454"/>
                    <a:gd name="T15" fmla="*/ 65 h 142"/>
                    <a:gd name="T16" fmla="*/ 140 w 454"/>
                    <a:gd name="T17" fmla="*/ 57 h 142"/>
                    <a:gd name="T18" fmla="*/ 151 w 454"/>
                    <a:gd name="T19" fmla="*/ 56 h 142"/>
                    <a:gd name="T20" fmla="*/ 182 w 454"/>
                    <a:gd name="T21" fmla="*/ 61 h 142"/>
                    <a:gd name="T22" fmla="*/ 187 w 454"/>
                    <a:gd name="T23" fmla="*/ 61 h 142"/>
                    <a:gd name="T24" fmla="*/ 193 w 454"/>
                    <a:gd name="T25" fmla="*/ 61 h 142"/>
                    <a:gd name="T26" fmla="*/ 211 w 454"/>
                    <a:gd name="T27" fmla="*/ 57 h 142"/>
                    <a:gd name="T28" fmla="*/ 224 w 454"/>
                    <a:gd name="T29" fmla="*/ 52 h 142"/>
                    <a:gd name="T30" fmla="*/ 256 w 454"/>
                    <a:gd name="T31" fmla="*/ 26 h 142"/>
                    <a:gd name="T32" fmla="*/ 279 w 454"/>
                    <a:gd name="T33" fmla="*/ 4 h 142"/>
                    <a:gd name="T34" fmla="*/ 287 w 454"/>
                    <a:gd name="T35" fmla="*/ 0 h 142"/>
                    <a:gd name="T36" fmla="*/ 295 w 454"/>
                    <a:gd name="T37" fmla="*/ 3 h 142"/>
                    <a:gd name="T38" fmla="*/ 306 w 454"/>
                    <a:gd name="T39" fmla="*/ 9 h 142"/>
                    <a:gd name="T40" fmla="*/ 315 w 454"/>
                    <a:gd name="T41" fmla="*/ 15 h 142"/>
                    <a:gd name="T42" fmla="*/ 333 w 454"/>
                    <a:gd name="T43" fmla="*/ 29 h 142"/>
                    <a:gd name="T44" fmla="*/ 333 w 454"/>
                    <a:gd name="T45" fmla="*/ 33 h 142"/>
                    <a:gd name="T46" fmla="*/ 329 w 454"/>
                    <a:gd name="T47" fmla="*/ 37 h 142"/>
                    <a:gd name="T48" fmla="*/ 328 w 454"/>
                    <a:gd name="T49" fmla="*/ 40 h 142"/>
                    <a:gd name="T50" fmla="*/ 334 w 454"/>
                    <a:gd name="T51" fmla="*/ 44 h 142"/>
                    <a:gd name="T52" fmla="*/ 356 w 454"/>
                    <a:gd name="T53" fmla="*/ 50 h 142"/>
                    <a:gd name="T54" fmla="*/ 360 w 454"/>
                    <a:gd name="T55" fmla="*/ 57 h 142"/>
                    <a:gd name="T56" fmla="*/ 363 w 454"/>
                    <a:gd name="T57" fmla="*/ 73 h 142"/>
                    <a:gd name="T58" fmla="*/ 365 w 454"/>
                    <a:gd name="T59" fmla="*/ 80 h 142"/>
                    <a:gd name="T60" fmla="*/ 367 w 454"/>
                    <a:gd name="T61" fmla="*/ 83 h 142"/>
                    <a:gd name="T62" fmla="*/ 384 w 454"/>
                    <a:gd name="T63" fmla="*/ 98 h 142"/>
                    <a:gd name="T64" fmla="*/ 402 w 454"/>
                    <a:gd name="T65" fmla="*/ 108 h 142"/>
                    <a:gd name="T66" fmla="*/ 408 w 454"/>
                    <a:gd name="T67" fmla="*/ 113 h 142"/>
                    <a:gd name="T68" fmla="*/ 423 w 454"/>
                    <a:gd name="T69" fmla="*/ 121 h 142"/>
                    <a:gd name="T70" fmla="*/ 431 w 454"/>
                    <a:gd name="T71" fmla="*/ 129 h 142"/>
                    <a:gd name="T72" fmla="*/ 437 w 454"/>
                    <a:gd name="T73" fmla="*/ 134 h 142"/>
                    <a:gd name="T74" fmla="*/ 454 w 454"/>
                    <a:gd name="T75" fmla="*/ 14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4" h="142">
                      <a:moveTo>
                        <a:pt x="0" y="56"/>
                      </a:moveTo>
                      <a:lnTo>
                        <a:pt x="5" y="60"/>
                      </a:lnTo>
                      <a:lnTo>
                        <a:pt x="16" y="68"/>
                      </a:lnTo>
                      <a:lnTo>
                        <a:pt x="27" y="69"/>
                      </a:lnTo>
                      <a:lnTo>
                        <a:pt x="31" y="71"/>
                      </a:lnTo>
                      <a:lnTo>
                        <a:pt x="31" y="71"/>
                      </a:lnTo>
                      <a:lnTo>
                        <a:pt x="43" y="72"/>
                      </a:lnTo>
                      <a:lnTo>
                        <a:pt x="52" y="73"/>
                      </a:lnTo>
                      <a:lnTo>
                        <a:pt x="59" y="73"/>
                      </a:lnTo>
                      <a:lnTo>
                        <a:pt x="67" y="73"/>
                      </a:lnTo>
                      <a:lnTo>
                        <a:pt x="67" y="73"/>
                      </a:lnTo>
                      <a:lnTo>
                        <a:pt x="75" y="71"/>
                      </a:lnTo>
                      <a:lnTo>
                        <a:pt x="94" y="68"/>
                      </a:lnTo>
                      <a:lnTo>
                        <a:pt x="107" y="67"/>
                      </a:lnTo>
                      <a:lnTo>
                        <a:pt x="118" y="65"/>
                      </a:lnTo>
                      <a:lnTo>
                        <a:pt x="120" y="65"/>
                      </a:lnTo>
                      <a:lnTo>
                        <a:pt x="139" y="59"/>
                      </a:lnTo>
                      <a:lnTo>
                        <a:pt x="140" y="57"/>
                      </a:lnTo>
                      <a:lnTo>
                        <a:pt x="144" y="57"/>
                      </a:lnTo>
                      <a:lnTo>
                        <a:pt x="151" y="56"/>
                      </a:lnTo>
                      <a:lnTo>
                        <a:pt x="168" y="57"/>
                      </a:lnTo>
                      <a:lnTo>
                        <a:pt x="182" y="61"/>
                      </a:lnTo>
                      <a:lnTo>
                        <a:pt x="186" y="61"/>
                      </a:lnTo>
                      <a:lnTo>
                        <a:pt x="187" y="61"/>
                      </a:lnTo>
                      <a:lnTo>
                        <a:pt x="187" y="61"/>
                      </a:lnTo>
                      <a:lnTo>
                        <a:pt x="193" y="61"/>
                      </a:lnTo>
                      <a:lnTo>
                        <a:pt x="207" y="59"/>
                      </a:lnTo>
                      <a:lnTo>
                        <a:pt x="211" y="57"/>
                      </a:lnTo>
                      <a:lnTo>
                        <a:pt x="214" y="54"/>
                      </a:lnTo>
                      <a:lnTo>
                        <a:pt x="224" y="52"/>
                      </a:lnTo>
                      <a:lnTo>
                        <a:pt x="240" y="41"/>
                      </a:lnTo>
                      <a:lnTo>
                        <a:pt x="256" y="26"/>
                      </a:lnTo>
                      <a:lnTo>
                        <a:pt x="272" y="14"/>
                      </a:lnTo>
                      <a:lnTo>
                        <a:pt x="279" y="4"/>
                      </a:lnTo>
                      <a:lnTo>
                        <a:pt x="282" y="3"/>
                      </a:lnTo>
                      <a:lnTo>
                        <a:pt x="287" y="0"/>
                      </a:lnTo>
                      <a:lnTo>
                        <a:pt x="288" y="2"/>
                      </a:lnTo>
                      <a:lnTo>
                        <a:pt x="295" y="3"/>
                      </a:lnTo>
                      <a:lnTo>
                        <a:pt x="296" y="3"/>
                      </a:lnTo>
                      <a:lnTo>
                        <a:pt x="306" y="9"/>
                      </a:lnTo>
                      <a:lnTo>
                        <a:pt x="314" y="14"/>
                      </a:lnTo>
                      <a:lnTo>
                        <a:pt x="315" y="15"/>
                      </a:lnTo>
                      <a:lnTo>
                        <a:pt x="322" y="22"/>
                      </a:lnTo>
                      <a:lnTo>
                        <a:pt x="333" y="29"/>
                      </a:lnTo>
                      <a:lnTo>
                        <a:pt x="333" y="33"/>
                      </a:lnTo>
                      <a:lnTo>
                        <a:pt x="333" y="33"/>
                      </a:lnTo>
                      <a:lnTo>
                        <a:pt x="329" y="36"/>
                      </a:lnTo>
                      <a:lnTo>
                        <a:pt x="329" y="37"/>
                      </a:lnTo>
                      <a:lnTo>
                        <a:pt x="329" y="38"/>
                      </a:lnTo>
                      <a:lnTo>
                        <a:pt x="328" y="40"/>
                      </a:lnTo>
                      <a:lnTo>
                        <a:pt x="332" y="42"/>
                      </a:lnTo>
                      <a:lnTo>
                        <a:pt x="334" y="44"/>
                      </a:lnTo>
                      <a:lnTo>
                        <a:pt x="345" y="48"/>
                      </a:lnTo>
                      <a:lnTo>
                        <a:pt x="356" y="50"/>
                      </a:lnTo>
                      <a:lnTo>
                        <a:pt x="356" y="52"/>
                      </a:lnTo>
                      <a:lnTo>
                        <a:pt x="360" y="57"/>
                      </a:lnTo>
                      <a:lnTo>
                        <a:pt x="361" y="64"/>
                      </a:lnTo>
                      <a:lnTo>
                        <a:pt x="363" y="73"/>
                      </a:lnTo>
                      <a:lnTo>
                        <a:pt x="363" y="75"/>
                      </a:lnTo>
                      <a:lnTo>
                        <a:pt x="365" y="80"/>
                      </a:lnTo>
                      <a:lnTo>
                        <a:pt x="365" y="81"/>
                      </a:lnTo>
                      <a:lnTo>
                        <a:pt x="367" y="83"/>
                      </a:lnTo>
                      <a:lnTo>
                        <a:pt x="377" y="91"/>
                      </a:lnTo>
                      <a:lnTo>
                        <a:pt x="384" y="98"/>
                      </a:lnTo>
                      <a:lnTo>
                        <a:pt x="390" y="103"/>
                      </a:lnTo>
                      <a:lnTo>
                        <a:pt x="402" y="108"/>
                      </a:lnTo>
                      <a:lnTo>
                        <a:pt x="408" y="113"/>
                      </a:lnTo>
                      <a:lnTo>
                        <a:pt x="408" y="113"/>
                      </a:lnTo>
                      <a:lnTo>
                        <a:pt x="419" y="117"/>
                      </a:lnTo>
                      <a:lnTo>
                        <a:pt x="423" y="121"/>
                      </a:lnTo>
                      <a:lnTo>
                        <a:pt x="430" y="127"/>
                      </a:lnTo>
                      <a:lnTo>
                        <a:pt x="431" y="129"/>
                      </a:lnTo>
                      <a:lnTo>
                        <a:pt x="435" y="134"/>
                      </a:lnTo>
                      <a:lnTo>
                        <a:pt x="437" y="134"/>
                      </a:lnTo>
                      <a:lnTo>
                        <a:pt x="444" y="138"/>
                      </a:lnTo>
                      <a:lnTo>
                        <a:pt x="454" y="14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1" name="Freeform 587"/>
                <p:cNvSpPr>
                  <a:spLocks/>
                </p:cNvSpPr>
                <p:nvPr/>
              </p:nvSpPr>
              <p:spPr bwMode="auto">
                <a:xfrm>
                  <a:off x="4333" y="3310"/>
                  <a:ext cx="10" cy="16"/>
                </a:xfrm>
                <a:custGeom>
                  <a:avLst/>
                  <a:gdLst>
                    <a:gd name="T0" fmla="*/ 0 w 10"/>
                    <a:gd name="T1" fmla="*/ 0 h 16"/>
                    <a:gd name="T2" fmla="*/ 2 w 10"/>
                    <a:gd name="T3" fmla="*/ 0 h 16"/>
                    <a:gd name="T4" fmla="*/ 6 w 10"/>
                    <a:gd name="T5" fmla="*/ 3 h 16"/>
                    <a:gd name="T6" fmla="*/ 8 w 10"/>
                    <a:gd name="T7" fmla="*/ 8 h 16"/>
                    <a:gd name="T8" fmla="*/ 10 w 10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8" y="8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2" name="Freeform 588"/>
                <p:cNvSpPr>
                  <a:spLocks/>
                </p:cNvSpPr>
                <p:nvPr/>
              </p:nvSpPr>
              <p:spPr bwMode="auto">
                <a:xfrm>
                  <a:off x="4343" y="3326"/>
                  <a:ext cx="7" cy="17"/>
                </a:xfrm>
                <a:custGeom>
                  <a:avLst/>
                  <a:gdLst>
                    <a:gd name="T0" fmla="*/ 0 w 7"/>
                    <a:gd name="T1" fmla="*/ 0 h 17"/>
                    <a:gd name="T2" fmla="*/ 1 w 7"/>
                    <a:gd name="T3" fmla="*/ 4 h 17"/>
                    <a:gd name="T4" fmla="*/ 3 w 7"/>
                    <a:gd name="T5" fmla="*/ 7 h 17"/>
                    <a:gd name="T6" fmla="*/ 7 w 7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7" y="1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3" name="Line 589"/>
                <p:cNvSpPr>
                  <a:spLocks noChangeShapeType="1"/>
                </p:cNvSpPr>
                <p:nvPr/>
              </p:nvSpPr>
              <p:spPr bwMode="auto">
                <a:xfrm>
                  <a:off x="4350" y="3343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4" name="Line 590"/>
                <p:cNvSpPr>
                  <a:spLocks noChangeShapeType="1"/>
                </p:cNvSpPr>
                <p:nvPr/>
              </p:nvSpPr>
              <p:spPr bwMode="auto">
                <a:xfrm>
                  <a:off x="4350" y="3347"/>
                  <a:ext cx="0" cy="6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5" name="Freeform 591"/>
                <p:cNvSpPr>
                  <a:spLocks/>
                </p:cNvSpPr>
                <p:nvPr/>
              </p:nvSpPr>
              <p:spPr bwMode="auto">
                <a:xfrm>
                  <a:off x="4344" y="3353"/>
                  <a:ext cx="6" cy="18"/>
                </a:xfrm>
                <a:custGeom>
                  <a:avLst/>
                  <a:gdLst>
                    <a:gd name="T0" fmla="*/ 6 w 6"/>
                    <a:gd name="T1" fmla="*/ 0 h 18"/>
                    <a:gd name="T2" fmla="*/ 4 w 6"/>
                    <a:gd name="T3" fmla="*/ 2 h 18"/>
                    <a:gd name="T4" fmla="*/ 2 w 6"/>
                    <a:gd name="T5" fmla="*/ 3 h 18"/>
                    <a:gd name="T6" fmla="*/ 0 w 6"/>
                    <a:gd name="T7" fmla="*/ 11 h 18"/>
                    <a:gd name="T8" fmla="*/ 2 w 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6" name="Freeform 592"/>
                <p:cNvSpPr>
                  <a:spLocks/>
                </p:cNvSpPr>
                <p:nvPr/>
              </p:nvSpPr>
              <p:spPr bwMode="auto">
                <a:xfrm>
                  <a:off x="4344" y="3371"/>
                  <a:ext cx="2" cy="13"/>
                </a:xfrm>
                <a:custGeom>
                  <a:avLst/>
                  <a:gdLst>
                    <a:gd name="T0" fmla="*/ 2 w 2"/>
                    <a:gd name="T1" fmla="*/ 0 h 13"/>
                    <a:gd name="T2" fmla="*/ 2 w 2"/>
                    <a:gd name="T3" fmla="*/ 3 h 13"/>
                    <a:gd name="T4" fmla="*/ 2 w 2"/>
                    <a:gd name="T5" fmla="*/ 8 h 13"/>
                    <a:gd name="T6" fmla="*/ 0 w 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2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7" name="Freeform 593"/>
                <p:cNvSpPr>
                  <a:spLocks/>
                </p:cNvSpPr>
                <p:nvPr/>
              </p:nvSpPr>
              <p:spPr bwMode="auto">
                <a:xfrm>
                  <a:off x="4341" y="3384"/>
                  <a:ext cx="3" cy="33"/>
                </a:xfrm>
                <a:custGeom>
                  <a:avLst/>
                  <a:gdLst>
                    <a:gd name="T0" fmla="*/ 3 w 3"/>
                    <a:gd name="T1" fmla="*/ 0 h 33"/>
                    <a:gd name="T2" fmla="*/ 3 w 3"/>
                    <a:gd name="T3" fmla="*/ 2 h 33"/>
                    <a:gd name="T4" fmla="*/ 3 w 3"/>
                    <a:gd name="T5" fmla="*/ 13 h 33"/>
                    <a:gd name="T6" fmla="*/ 0 w 3"/>
                    <a:gd name="T7" fmla="*/ 19 h 33"/>
                    <a:gd name="T8" fmla="*/ 0 w 3"/>
                    <a:gd name="T9" fmla="*/ 22 h 33"/>
                    <a:gd name="T10" fmla="*/ 0 w 3"/>
                    <a:gd name="T11" fmla="*/ 26 h 33"/>
                    <a:gd name="T12" fmla="*/ 0 w 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3" y="13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8" name="Freeform 594"/>
                <p:cNvSpPr>
                  <a:spLocks/>
                </p:cNvSpPr>
                <p:nvPr/>
              </p:nvSpPr>
              <p:spPr bwMode="auto">
                <a:xfrm>
                  <a:off x="4341" y="341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2 w 5"/>
                    <a:gd name="T5" fmla="*/ 8 h 13"/>
                    <a:gd name="T6" fmla="*/ 5 w 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5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19" name="Freeform 595"/>
                <p:cNvSpPr>
                  <a:spLocks/>
                </p:cNvSpPr>
                <p:nvPr/>
              </p:nvSpPr>
              <p:spPr bwMode="auto">
                <a:xfrm>
                  <a:off x="4340" y="3430"/>
                  <a:ext cx="46" cy="85"/>
                </a:xfrm>
                <a:custGeom>
                  <a:avLst/>
                  <a:gdLst>
                    <a:gd name="T0" fmla="*/ 6 w 46"/>
                    <a:gd name="T1" fmla="*/ 0 h 85"/>
                    <a:gd name="T2" fmla="*/ 6 w 46"/>
                    <a:gd name="T3" fmla="*/ 7 h 85"/>
                    <a:gd name="T4" fmla="*/ 10 w 46"/>
                    <a:gd name="T5" fmla="*/ 22 h 85"/>
                    <a:gd name="T6" fmla="*/ 11 w 46"/>
                    <a:gd name="T7" fmla="*/ 31 h 85"/>
                    <a:gd name="T8" fmla="*/ 7 w 46"/>
                    <a:gd name="T9" fmla="*/ 42 h 85"/>
                    <a:gd name="T10" fmla="*/ 6 w 46"/>
                    <a:gd name="T11" fmla="*/ 44 h 85"/>
                    <a:gd name="T12" fmla="*/ 0 w 46"/>
                    <a:gd name="T13" fmla="*/ 52 h 85"/>
                    <a:gd name="T14" fmla="*/ 1 w 46"/>
                    <a:gd name="T15" fmla="*/ 56 h 85"/>
                    <a:gd name="T16" fmla="*/ 1 w 46"/>
                    <a:gd name="T17" fmla="*/ 57 h 85"/>
                    <a:gd name="T18" fmla="*/ 1 w 46"/>
                    <a:gd name="T19" fmla="*/ 60 h 85"/>
                    <a:gd name="T20" fmla="*/ 3 w 46"/>
                    <a:gd name="T21" fmla="*/ 60 h 85"/>
                    <a:gd name="T22" fmla="*/ 6 w 46"/>
                    <a:gd name="T23" fmla="*/ 63 h 85"/>
                    <a:gd name="T24" fmla="*/ 7 w 46"/>
                    <a:gd name="T25" fmla="*/ 64 h 85"/>
                    <a:gd name="T26" fmla="*/ 12 w 46"/>
                    <a:gd name="T27" fmla="*/ 65 h 85"/>
                    <a:gd name="T28" fmla="*/ 14 w 46"/>
                    <a:gd name="T29" fmla="*/ 65 h 85"/>
                    <a:gd name="T30" fmla="*/ 20 w 46"/>
                    <a:gd name="T31" fmla="*/ 68 h 85"/>
                    <a:gd name="T32" fmla="*/ 27 w 46"/>
                    <a:gd name="T33" fmla="*/ 72 h 85"/>
                    <a:gd name="T34" fmla="*/ 28 w 46"/>
                    <a:gd name="T35" fmla="*/ 75 h 85"/>
                    <a:gd name="T36" fmla="*/ 31 w 46"/>
                    <a:gd name="T37" fmla="*/ 77 h 85"/>
                    <a:gd name="T38" fmla="*/ 34 w 46"/>
                    <a:gd name="T39" fmla="*/ 79 h 85"/>
                    <a:gd name="T40" fmla="*/ 37 w 46"/>
                    <a:gd name="T41" fmla="*/ 81 h 85"/>
                    <a:gd name="T42" fmla="*/ 41 w 46"/>
                    <a:gd name="T43" fmla="*/ 83 h 85"/>
                    <a:gd name="T44" fmla="*/ 46 w 46"/>
                    <a:gd name="T45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6" h="85">
                      <a:moveTo>
                        <a:pt x="6" y="0"/>
                      </a:moveTo>
                      <a:lnTo>
                        <a:pt x="6" y="7"/>
                      </a:lnTo>
                      <a:lnTo>
                        <a:pt x="10" y="22"/>
                      </a:lnTo>
                      <a:lnTo>
                        <a:pt x="11" y="31"/>
                      </a:lnTo>
                      <a:lnTo>
                        <a:pt x="7" y="42"/>
                      </a:lnTo>
                      <a:lnTo>
                        <a:pt x="6" y="44"/>
                      </a:lnTo>
                      <a:lnTo>
                        <a:pt x="0" y="52"/>
                      </a:lnTo>
                      <a:lnTo>
                        <a:pt x="1" y="56"/>
                      </a:lnTo>
                      <a:lnTo>
                        <a:pt x="1" y="57"/>
                      </a:lnTo>
                      <a:lnTo>
                        <a:pt x="1" y="60"/>
                      </a:lnTo>
                      <a:lnTo>
                        <a:pt x="3" y="60"/>
                      </a:lnTo>
                      <a:lnTo>
                        <a:pt x="6" y="63"/>
                      </a:lnTo>
                      <a:lnTo>
                        <a:pt x="7" y="64"/>
                      </a:lnTo>
                      <a:lnTo>
                        <a:pt x="12" y="65"/>
                      </a:lnTo>
                      <a:lnTo>
                        <a:pt x="14" y="65"/>
                      </a:lnTo>
                      <a:lnTo>
                        <a:pt x="20" y="68"/>
                      </a:lnTo>
                      <a:lnTo>
                        <a:pt x="27" y="72"/>
                      </a:lnTo>
                      <a:lnTo>
                        <a:pt x="28" y="75"/>
                      </a:lnTo>
                      <a:lnTo>
                        <a:pt x="31" y="77"/>
                      </a:lnTo>
                      <a:lnTo>
                        <a:pt x="34" y="79"/>
                      </a:lnTo>
                      <a:lnTo>
                        <a:pt x="37" y="81"/>
                      </a:lnTo>
                      <a:lnTo>
                        <a:pt x="41" y="83"/>
                      </a:lnTo>
                      <a:lnTo>
                        <a:pt x="46" y="8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0" name="Freeform 596"/>
                <p:cNvSpPr>
                  <a:spLocks/>
                </p:cNvSpPr>
                <p:nvPr/>
              </p:nvSpPr>
              <p:spPr bwMode="auto">
                <a:xfrm>
                  <a:off x="4386" y="3515"/>
                  <a:ext cx="123" cy="36"/>
                </a:xfrm>
                <a:custGeom>
                  <a:avLst/>
                  <a:gdLst>
                    <a:gd name="T0" fmla="*/ 0 w 123"/>
                    <a:gd name="T1" fmla="*/ 0 h 36"/>
                    <a:gd name="T2" fmla="*/ 8 w 123"/>
                    <a:gd name="T3" fmla="*/ 3 h 36"/>
                    <a:gd name="T4" fmla="*/ 23 w 123"/>
                    <a:gd name="T5" fmla="*/ 7 h 36"/>
                    <a:gd name="T6" fmla="*/ 32 w 123"/>
                    <a:gd name="T7" fmla="*/ 7 h 36"/>
                    <a:gd name="T8" fmla="*/ 43 w 123"/>
                    <a:gd name="T9" fmla="*/ 9 h 36"/>
                    <a:gd name="T10" fmla="*/ 55 w 123"/>
                    <a:gd name="T11" fmla="*/ 11 h 36"/>
                    <a:gd name="T12" fmla="*/ 73 w 123"/>
                    <a:gd name="T13" fmla="*/ 15 h 36"/>
                    <a:gd name="T14" fmla="*/ 93 w 123"/>
                    <a:gd name="T15" fmla="*/ 22 h 36"/>
                    <a:gd name="T16" fmla="*/ 93 w 123"/>
                    <a:gd name="T17" fmla="*/ 22 h 36"/>
                    <a:gd name="T18" fmla="*/ 105 w 123"/>
                    <a:gd name="T19" fmla="*/ 27 h 36"/>
                    <a:gd name="T20" fmla="*/ 115 w 123"/>
                    <a:gd name="T21" fmla="*/ 32 h 36"/>
                    <a:gd name="T22" fmla="*/ 123 w 123"/>
                    <a:gd name="T23" fmla="*/ 36 h 36"/>
                    <a:gd name="T24" fmla="*/ 123 w 123"/>
                    <a:gd name="T25" fmla="*/ 36 h 36"/>
                    <a:gd name="T26" fmla="*/ 123 w 123"/>
                    <a:gd name="T2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3" h="36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23" y="7"/>
                      </a:lnTo>
                      <a:lnTo>
                        <a:pt x="32" y="7"/>
                      </a:lnTo>
                      <a:lnTo>
                        <a:pt x="43" y="9"/>
                      </a:lnTo>
                      <a:lnTo>
                        <a:pt x="55" y="11"/>
                      </a:lnTo>
                      <a:lnTo>
                        <a:pt x="73" y="15"/>
                      </a:lnTo>
                      <a:lnTo>
                        <a:pt x="93" y="22"/>
                      </a:lnTo>
                      <a:lnTo>
                        <a:pt x="93" y="22"/>
                      </a:lnTo>
                      <a:lnTo>
                        <a:pt x="105" y="27"/>
                      </a:lnTo>
                      <a:lnTo>
                        <a:pt x="115" y="32"/>
                      </a:lnTo>
                      <a:lnTo>
                        <a:pt x="123" y="36"/>
                      </a:lnTo>
                      <a:lnTo>
                        <a:pt x="123" y="36"/>
                      </a:lnTo>
                      <a:lnTo>
                        <a:pt x="123" y="3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1" name="Freeform 597"/>
                <p:cNvSpPr>
                  <a:spLocks/>
                </p:cNvSpPr>
                <p:nvPr/>
              </p:nvSpPr>
              <p:spPr bwMode="auto">
                <a:xfrm>
                  <a:off x="3849" y="3108"/>
                  <a:ext cx="24" cy="35"/>
                </a:xfrm>
                <a:custGeom>
                  <a:avLst/>
                  <a:gdLst>
                    <a:gd name="T0" fmla="*/ 24 w 24"/>
                    <a:gd name="T1" fmla="*/ 0 h 35"/>
                    <a:gd name="T2" fmla="*/ 24 w 24"/>
                    <a:gd name="T3" fmla="*/ 8 h 35"/>
                    <a:gd name="T4" fmla="*/ 21 w 24"/>
                    <a:gd name="T5" fmla="*/ 15 h 35"/>
                    <a:gd name="T6" fmla="*/ 16 w 24"/>
                    <a:gd name="T7" fmla="*/ 21 h 35"/>
                    <a:gd name="T8" fmla="*/ 9 w 24"/>
                    <a:gd name="T9" fmla="*/ 29 h 35"/>
                    <a:gd name="T10" fmla="*/ 7 w 24"/>
                    <a:gd name="T11" fmla="*/ 32 h 35"/>
                    <a:gd name="T12" fmla="*/ 4 w 24"/>
                    <a:gd name="T13" fmla="*/ 33 h 35"/>
                    <a:gd name="T14" fmla="*/ 0 w 24"/>
                    <a:gd name="T1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35">
                      <a:moveTo>
                        <a:pt x="24" y="0"/>
                      </a:moveTo>
                      <a:lnTo>
                        <a:pt x="24" y="8"/>
                      </a:lnTo>
                      <a:lnTo>
                        <a:pt x="21" y="15"/>
                      </a:lnTo>
                      <a:lnTo>
                        <a:pt x="16" y="21"/>
                      </a:lnTo>
                      <a:lnTo>
                        <a:pt x="9" y="29"/>
                      </a:lnTo>
                      <a:lnTo>
                        <a:pt x="7" y="32"/>
                      </a:lnTo>
                      <a:lnTo>
                        <a:pt x="4" y="33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2" name="Freeform 598"/>
                <p:cNvSpPr>
                  <a:spLocks/>
                </p:cNvSpPr>
                <p:nvPr/>
              </p:nvSpPr>
              <p:spPr bwMode="auto">
                <a:xfrm>
                  <a:off x="2997" y="2557"/>
                  <a:ext cx="20" cy="6"/>
                </a:xfrm>
                <a:custGeom>
                  <a:avLst/>
                  <a:gdLst>
                    <a:gd name="T0" fmla="*/ 0 w 20"/>
                    <a:gd name="T1" fmla="*/ 0 h 6"/>
                    <a:gd name="T2" fmla="*/ 3 w 20"/>
                    <a:gd name="T3" fmla="*/ 0 h 6"/>
                    <a:gd name="T4" fmla="*/ 4 w 20"/>
                    <a:gd name="T5" fmla="*/ 0 h 6"/>
                    <a:gd name="T6" fmla="*/ 4 w 20"/>
                    <a:gd name="T7" fmla="*/ 0 h 6"/>
                    <a:gd name="T8" fmla="*/ 6 w 20"/>
                    <a:gd name="T9" fmla="*/ 0 h 6"/>
                    <a:gd name="T10" fmla="*/ 6 w 20"/>
                    <a:gd name="T11" fmla="*/ 0 h 6"/>
                    <a:gd name="T12" fmla="*/ 6 w 20"/>
                    <a:gd name="T13" fmla="*/ 0 h 6"/>
                    <a:gd name="T14" fmla="*/ 7 w 20"/>
                    <a:gd name="T15" fmla="*/ 0 h 6"/>
                    <a:gd name="T16" fmla="*/ 7 w 20"/>
                    <a:gd name="T17" fmla="*/ 0 h 6"/>
                    <a:gd name="T18" fmla="*/ 8 w 20"/>
                    <a:gd name="T19" fmla="*/ 0 h 6"/>
                    <a:gd name="T20" fmla="*/ 8 w 20"/>
                    <a:gd name="T21" fmla="*/ 0 h 6"/>
                    <a:gd name="T22" fmla="*/ 10 w 20"/>
                    <a:gd name="T23" fmla="*/ 0 h 6"/>
                    <a:gd name="T24" fmla="*/ 10 w 20"/>
                    <a:gd name="T25" fmla="*/ 0 h 6"/>
                    <a:gd name="T26" fmla="*/ 10 w 20"/>
                    <a:gd name="T27" fmla="*/ 0 h 6"/>
                    <a:gd name="T28" fmla="*/ 11 w 20"/>
                    <a:gd name="T29" fmla="*/ 1 h 6"/>
                    <a:gd name="T30" fmla="*/ 14 w 20"/>
                    <a:gd name="T31" fmla="*/ 1 h 6"/>
                    <a:gd name="T32" fmla="*/ 14 w 20"/>
                    <a:gd name="T33" fmla="*/ 1 h 6"/>
                    <a:gd name="T34" fmla="*/ 14 w 20"/>
                    <a:gd name="T35" fmla="*/ 2 h 6"/>
                    <a:gd name="T36" fmla="*/ 15 w 20"/>
                    <a:gd name="T37" fmla="*/ 4 h 6"/>
                    <a:gd name="T38" fmla="*/ 15 w 20"/>
                    <a:gd name="T39" fmla="*/ 4 h 6"/>
                    <a:gd name="T40" fmla="*/ 15 w 20"/>
                    <a:gd name="T41" fmla="*/ 5 h 6"/>
                    <a:gd name="T42" fmla="*/ 16 w 20"/>
                    <a:gd name="T43" fmla="*/ 5 h 6"/>
                    <a:gd name="T44" fmla="*/ 18 w 20"/>
                    <a:gd name="T45" fmla="*/ 5 h 6"/>
                    <a:gd name="T46" fmla="*/ 18 w 20"/>
                    <a:gd name="T47" fmla="*/ 5 h 6"/>
                    <a:gd name="T48" fmla="*/ 18 w 20"/>
                    <a:gd name="T49" fmla="*/ 5 h 6"/>
                    <a:gd name="T50" fmla="*/ 19 w 20"/>
                    <a:gd name="T51" fmla="*/ 6 h 6"/>
                    <a:gd name="T52" fmla="*/ 19 w 20"/>
                    <a:gd name="T53" fmla="*/ 6 h 6"/>
                    <a:gd name="T54" fmla="*/ 20 w 20"/>
                    <a:gd name="T5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3" name="Freeform 599"/>
                <p:cNvSpPr>
                  <a:spLocks/>
                </p:cNvSpPr>
                <p:nvPr/>
              </p:nvSpPr>
              <p:spPr bwMode="auto">
                <a:xfrm>
                  <a:off x="3017" y="256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4" name="Freeform 600"/>
                <p:cNvSpPr>
                  <a:spLocks/>
                </p:cNvSpPr>
                <p:nvPr/>
              </p:nvSpPr>
              <p:spPr bwMode="auto">
                <a:xfrm>
                  <a:off x="3017" y="256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5" name="Freeform 601"/>
                <p:cNvSpPr>
                  <a:spLocks/>
                </p:cNvSpPr>
                <p:nvPr/>
              </p:nvSpPr>
              <p:spPr bwMode="auto">
                <a:xfrm>
                  <a:off x="3020" y="256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6" name="Line 602"/>
                <p:cNvSpPr>
                  <a:spLocks noChangeShapeType="1"/>
                </p:cNvSpPr>
                <p:nvPr/>
              </p:nvSpPr>
              <p:spPr bwMode="auto">
                <a:xfrm>
                  <a:off x="3021" y="2567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7" name="Freeform 603"/>
                <p:cNvSpPr>
                  <a:spLocks/>
                </p:cNvSpPr>
                <p:nvPr/>
              </p:nvSpPr>
              <p:spPr bwMode="auto">
                <a:xfrm>
                  <a:off x="3021" y="2567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2 w 3"/>
                    <a:gd name="T5" fmla="*/ 2 h 2"/>
                    <a:gd name="T6" fmla="*/ 2 w 3"/>
                    <a:gd name="T7" fmla="*/ 2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8" name="Freeform 604"/>
                <p:cNvSpPr>
                  <a:spLocks/>
                </p:cNvSpPr>
                <p:nvPr/>
              </p:nvSpPr>
              <p:spPr bwMode="auto">
                <a:xfrm>
                  <a:off x="3024" y="2569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0 w 4"/>
                    <a:gd name="T3" fmla="*/ 0 h 8"/>
                    <a:gd name="T4" fmla="*/ 0 w 4"/>
                    <a:gd name="T5" fmla="*/ 0 h 8"/>
                    <a:gd name="T6" fmla="*/ 1 w 4"/>
                    <a:gd name="T7" fmla="*/ 3 h 8"/>
                    <a:gd name="T8" fmla="*/ 3 w 4"/>
                    <a:gd name="T9" fmla="*/ 4 h 8"/>
                    <a:gd name="T10" fmla="*/ 3 w 4"/>
                    <a:gd name="T11" fmla="*/ 4 h 8"/>
                    <a:gd name="T12" fmla="*/ 4 w 4"/>
                    <a:gd name="T13" fmla="*/ 5 h 8"/>
                    <a:gd name="T14" fmla="*/ 4 w 4"/>
                    <a:gd name="T15" fmla="*/ 7 h 8"/>
                    <a:gd name="T16" fmla="*/ 4 w 4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29" name="Freeform 605"/>
                <p:cNvSpPr>
                  <a:spLocks/>
                </p:cNvSpPr>
                <p:nvPr/>
              </p:nvSpPr>
              <p:spPr bwMode="auto">
                <a:xfrm>
                  <a:off x="3028" y="25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830" name="Freeform 606"/>
                <p:cNvSpPr>
                  <a:spLocks/>
                </p:cNvSpPr>
                <p:nvPr/>
              </p:nvSpPr>
              <p:spPr bwMode="auto">
                <a:xfrm>
                  <a:off x="3030" y="2578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2 h 3"/>
                    <a:gd name="T6" fmla="*/ 0 w 4"/>
                    <a:gd name="T7" fmla="*/ 2 h 3"/>
                    <a:gd name="T8" fmla="*/ 0 w 4"/>
                    <a:gd name="T9" fmla="*/ 2 h 3"/>
                    <a:gd name="T10" fmla="*/ 1 w 4"/>
                    <a:gd name="T11" fmla="*/ 2 h 3"/>
                    <a:gd name="T12" fmla="*/ 1 w 4"/>
                    <a:gd name="T13" fmla="*/ 2 h 3"/>
                    <a:gd name="T14" fmla="*/ 1 w 4"/>
                    <a:gd name="T15" fmla="*/ 2 h 3"/>
                    <a:gd name="T16" fmla="*/ 2 w 4"/>
                    <a:gd name="T17" fmla="*/ 2 h 3"/>
                    <a:gd name="T18" fmla="*/ 2 w 4"/>
                    <a:gd name="T19" fmla="*/ 2 h 3"/>
                    <a:gd name="T20" fmla="*/ 2 w 4"/>
                    <a:gd name="T21" fmla="*/ 3 h 3"/>
                    <a:gd name="T22" fmla="*/ 2 w 4"/>
                    <a:gd name="T23" fmla="*/ 3 h 3"/>
                    <a:gd name="T24" fmla="*/ 2 w 4"/>
                    <a:gd name="T25" fmla="*/ 3 h 3"/>
                    <a:gd name="T26" fmla="*/ 2 w 4"/>
                    <a:gd name="T27" fmla="*/ 3 h 3"/>
                    <a:gd name="T28" fmla="*/ 2 w 4"/>
                    <a:gd name="T29" fmla="*/ 3 h 3"/>
                    <a:gd name="T30" fmla="*/ 2 w 4"/>
                    <a:gd name="T31" fmla="*/ 3 h 3"/>
                    <a:gd name="T32" fmla="*/ 4 w 4"/>
                    <a:gd name="T3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33" name="Group 808"/>
              <p:cNvGrpSpPr>
                <a:grpSpLocks/>
              </p:cNvGrpSpPr>
              <p:nvPr/>
            </p:nvGrpSpPr>
            <p:grpSpPr bwMode="auto">
              <a:xfrm>
                <a:off x="2839" y="2581"/>
                <a:ext cx="670" cy="656"/>
                <a:chOff x="2839" y="2581"/>
                <a:chExt cx="670" cy="656"/>
              </a:xfrm>
            </p:grpSpPr>
            <p:sp>
              <p:nvSpPr>
                <p:cNvPr id="431" name="Line 608"/>
                <p:cNvSpPr>
                  <a:spLocks noChangeShapeType="1"/>
                </p:cNvSpPr>
                <p:nvPr/>
              </p:nvSpPr>
              <p:spPr bwMode="auto">
                <a:xfrm flipH="1">
                  <a:off x="3032" y="2581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2" name="Freeform 609"/>
                <p:cNvSpPr>
                  <a:spLocks/>
                </p:cNvSpPr>
                <p:nvPr/>
              </p:nvSpPr>
              <p:spPr bwMode="auto">
                <a:xfrm>
                  <a:off x="3032" y="2582"/>
                  <a:ext cx="10" cy="7"/>
                </a:xfrm>
                <a:custGeom>
                  <a:avLst/>
                  <a:gdLst>
                    <a:gd name="T0" fmla="*/ 0 w 10"/>
                    <a:gd name="T1" fmla="*/ 0 h 7"/>
                    <a:gd name="T2" fmla="*/ 0 w 10"/>
                    <a:gd name="T3" fmla="*/ 0 h 7"/>
                    <a:gd name="T4" fmla="*/ 2 w 10"/>
                    <a:gd name="T5" fmla="*/ 0 h 7"/>
                    <a:gd name="T6" fmla="*/ 2 w 10"/>
                    <a:gd name="T7" fmla="*/ 0 h 7"/>
                    <a:gd name="T8" fmla="*/ 2 w 10"/>
                    <a:gd name="T9" fmla="*/ 0 h 7"/>
                    <a:gd name="T10" fmla="*/ 3 w 10"/>
                    <a:gd name="T11" fmla="*/ 2 h 7"/>
                    <a:gd name="T12" fmla="*/ 3 w 10"/>
                    <a:gd name="T13" fmla="*/ 2 h 7"/>
                    <a:gd name="T14" fmla="*/ 3 w 10"/>
                    <a:gd name="T15" fmla="*/ 2 h 7"/>
                    <a:gd name="T16" fmla="*/ 3 w 10"/>
                    <a:gd name="T17" fmla="*/ 2 h 7"/>
                    <a:gd name="T18" fmla="*/ 3 w 10"/>
                    <a:gd name="T19" fmla="*/ 2 h 7"/>
                    <a:gd name="T20" fmla="*/ 3 w 10"/>
                    <a:gd name="T21" fmla="*/ 3 h 7"/>
                    <a:gd name="T22" fmla="*/ 3 w 10"/>
                    <a:gd name="T23" fmla="*/ 3 h 7"/>
                    <a:gd name="T24" fmla="*/ 3 w 10"/>
                    <a:gd name="T25" fmla="*/ 3 h 7"/>
                    <a:gd name="T26" fmla="*/ 3 w 10"/>
                    <a:gd name="T27" fmla="*/ 4 h 7"/>
                    <a:gd name="T28" fmla="*/ 4 w 10"/>
                    <a:gd name="T29" fmla="*/ 4 h 7"/>
                    <a:gd name="T30" fmla="*/ 4 w 10"/>
                    <a:gd name="T31" fmla="*/ 6 h 7"/>
                    <a:gd name="T32" fmla="*/ 6 w 10"/>
                    <a:gd name="T33" fmla="*/ 6 h 7"/>
                    <a:gd name="T34" fmla="*/ 6 w 10"/>
                    <a:gd name="T35" fmla="*/ 6 h 7"/>
                    <a:gd name="T36" fmla="*/ 6 w 10"/>
                    <a:gd name="T37" fmla="*/ 6 h 7"/>
                    <a:gd name="T38" fmla="*/ 7 w 10"/>
                    <a:gd name="T39" fmla="*/ 6 h 7"/>
                    <a:gd name="T40" fmla="*/ 7 w 10"/>
                    <a:gd name="T41" fmla="*/ 6 h 7"/>
                    <a:gd name="T42" fmla="*/ 7 w 10"/>
                    <a:gd name="T43" fmla="*/ 7 h 7"/>
                    <a:gd name="T44" fmla="*/ 8 w 10"/>
                    <a:gd name="T45" fmla="*/ 7 h 7"/>
                    <a:gd name="T46" fmla="*/ 10 w 10"/>
                    <a:gd name="T4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1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3" name="Freeform 610"/>
                <p:cNvSpPr>
                  <a:spLocks/>
                </p:cNvSpPr>
                <p:nvPr/>
              </p:nvSpPr>
              <p:spPr bwMode="auto">
                <a:xfrm>
                  <a:off x="3042" y="258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1 h 3"/>
                    <a:gd name="T4" fmla="*/ 1 w 4"/>
                    <a:gd name="T5" fmla="*/ 1 h 3"/>
                    <a:gd name="T6" fmla="*/ 2 w 4"/>
                    <a:gd name="T7" fmla="*/ 1 h 3"/>
                    <a:gd name="T8" fmla="*/ 2 w 4"/>
                    <a:gd name="T9" fmla="*/ 1 h 3"/>
                    <a:gd name="T10" fmla="*/ 2 w 4"/>
                    <a:gd name="T11" fmla="*/ 1 h 3"/>
                    <a:gd name="T12" fmla="*/ 2 w 4"/>
                    <a:gd name="T13" fmla="*/ 3 h 3"/>
                    <a:gd name="T14" fmla="*/ 2 w 4"/>
                    <a:gd name="T15" fmla="*/ 3 h 3"/>
                    <a:gd name="T16" fmla="*/ 4 w 4"/>
                    <a:gd name="T17" fmla="*/ 3 h 3"/>
                    <a:gd name="T18" fmla="*/ 4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4" name="Freeform 611"/>
                <p:cNvSpPr>
                  <a:spLocks/>
                </p:cNvSpPr>
                <p:nvPr/>
              </p:nvSpPr>
              <p:spPr bwMode="auto">
                <a:xfrm>
                  <a:off x="3046" y="2592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1 h 4"/>
                    <a:gd name="T4" fmla="*/ 0 w 4"/>
                    <a:gd name="T5" fmla="*/ 1 h 4"/>
                    <a:gd name="T6" fmla="*/ 0 w 4"/>
                    <a:gd name="T7" fmla="*/ 1 h 4"/>
                    <a:gd name="T8" fmla="*/ 0 w 4"/>
                    <a:gd name="T9" fmla="*/ 1 h 4"/>
                    <a:gd name="T10" fmla="*/ 0 w 4"/>
                    <a:gd name="T11" fmla="*/ 3 h 4"/>
                    <a:gd name="T12" fmla="*/ 1 w 4"/>
                    <a:gd name="T13" fmla="*/ 3 h 4"/>
                    <a:gd name="T14" fmla="*/ 1 w 4"/>
                    <a:gd name="T15" fmla="*/ 3 h 4"/>
                    <a:gd name="T16" fmla="*/ 1 w 4"/>
                    <a:gd name="T17" fmla="*/ 3 h 4"/>
                    <a:gd name="T18" fmla="*/ 2 w 4"/>
                    <a:gd name="T19" fmla="*/ 4 h 4"/>
                    <a:gd name="T20" fmla="*/ 2 w 4"/>
                    <a:gd name="T21" fmla="*/ 4 h 4"/>
                    <a:gd name="T22" fmla="*/ 2 w 4"/>
                    <a:gd name="T23" fmla="*/ 4 h 4"/>
                    <a:gd name="T24" fmla="*/ 4 w 4"/>
                    <a:gd name="T25" fmla="*/ 4 h 4"/>
                    <a:gd name="T26" fmla="*/ 4 w 4"/>
                    <a:gd name="T2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5" name="Freeform 612"/>
                <p:cNvSpPr>
                  <a:spLocks/>
                </p:cNvSpPr>
                <p:nvPr/>
              </p:nvSpPr>
              <p:spPr bwMode="auto">
                <a:xfrm>
                  <a:off x="3050" y="2596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1 h 3"/>
                    <a:gd name="T4" fmla="*/ 2 w 2"/>
                    <a:gd name="T5" fmla="*/ 3 h 3"/>
                    <a:gd name="T6" fmla="*/ 2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6" name="Freeform 613"/>
                <p:cNvSpPr>
                  <a:spLocks/>
                </p:cNvSpPr>
                <p:nvPr/>
              </p:nvSpPr>
              <p:spPr bwMode="auto">
                <a:xfrm>
                  <a:off x="3052" y="2599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2 w 6"/>
                    <a:gd name="T5" fmla="*/ 1 h 4"/>
                    <a:gd name="T6" fmla="*/ 2 w 6"/>
                    <a:gd name="T7" fmla="*/ 1 h 4"/>
                    <a:gd name="T8" fmla="*/ 2 w 6"/>
                    <a:gd name="T9" fmla="*/ 1 h 4"/>
                    <a:gd name="T10" fmla="*/ 3 w 6"/>
                    <a:gd name="T11" fmla="*/ 2 h 4"/>
                    <a:gd name="T12" fmla="*/ 3 w 6"/>
                    <a:gd name="T13" fmla="*/ 2 h 4"/>
                    <a:gd name="T14" fmla="*/ 3 w 6"/>
                    <a:gd name="T15" fmla="*/ 4 h 4"/>
                    <a:gd name="T16" fmla="*/ 5 w 6"/>
                    <a:gd name="T17" fmla="*/ 4 h 4"/>
                    <a:gd name="T18" fmla="*/ 6 w 6"/>
                    <a:gd name="T19" fmla="*/ 4 h 4"/>
                    <a:gd name="T20" fmla="*/ 6 w 6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7" name="Freeform 614"/>
                <p:cNvSpPr>
                  <a:spLocks/>
                </p:cNvSpPr>
                <p:nvPr/>
              </p:nvSpPr>
              <p:spPr bwMode="auto">
                <a:xfrm>
                  <a:off x="3058" y="260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8" name="Freeform 615"/>
                <p:cNvSpPr>
                  <a:spLocks/>
                </p:cNvSpPr>
                <p:nvPr/>
              </p:nvSpPr>
              <p:spPr bwMode="auto">
                <a:xfrm>
                  <a:off x="3059" y="260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2 w 7"/>
                    <a:gd name="T7" fmla="*/ 2 h 7"/>
                    <a:gd name="T8" fmla="*/ 3 w 7"/>
                    <a:gd name="T9" fmla="*/ 2 h 7"/>
                    <a:gd name="T10" fmla="*/ 4 w 7"/>
                    <a:gd name="T11" fmla="*/ 3 h 7"/>
                    <a:gd name="T12" fmla="*/ 6 w 7"/>
                    <a:gd name="T13" fmla="*/ 4 h 7"/>
                    <a:gd name="T14" fmla="*/ 6 w 7"/>
                    <a:gd name="T15" fmla="*/ 6 h 7"/>
                    <a:gd name="T16" fmla="*/ 7 w 7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9" name="Freeform 616"/>
                <p:cNvSpPr>
                  <a:spLocks/>
                </p:cNvSpPr>
                <p:nvPr/>
              </p:nvSpPr>
              <p:spPr bwMode="auto">
                <a:xfrm>
                  <a:off x="3066" y="261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1 w 1"/>
                    <a:gd name="T5" fmla="*/ 0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  <a:gd name="T12" fmla="*/ 1 w 1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0" name="Freeform 617"/>
                <p:cNvSpPr>
                  <a:spLocks/>
                </p:cNvSpPr>
                <p:nvPr/>
              </p:nvSpPr>
              <p:spPr bwMode="auto">
                <a:xfrm>
                  <a:off x="3067" y="26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2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1" name="Freeform 618"/>
                <p:cNvSpPr>
                  <a:spLocks/>
                </p:cNvSpPr>
                <p:nvPr/>
              </p:nvSpPr>
              <p:spPr bwMode="auto">
                <a:xfrm>
                  <a:off x="3069" y="2616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1 w 2"/>
                    <a:gd name="T5" fmla="*/ 0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1 h 3"/>
                    <a:gd name="T14" fmla="*/ 1 w 2"/>
                    <a:gd name="T15" fmla="*/ 1 h 3"/>
                    <a:gd name="T16" fmla="*/ 1 w 2"/>
                    <a:gd name="T17" fmla="*/ 1 h 3"/>
                    <a:gd name="T18" fmla="*/ 1 w 2"/>
                    <a:gd name="T19" fmla="*/ 3 h 3"/>
                    <a:gd name="T20" fmla="*/ 2 w 2"/>
                    <a:gd name="T2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2" name="Line 619"/>
                <p:cNvSpPr>
                  <a:spLocks noChangeShapeType="1"/>
                </p:cNvSpPr>
                <p:nvPr/>
              </p:nvSpPr>
              <p:spPr bwMode="auto">
                <a:xfrm>
                  <a:off x="3071" y="2619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3" name="Freeform 620"/>
                <p:cNvSpPr>
                  <a:spLocks/>
                </p:cNvSpPr>
                <p:nvPr/>
              </p:nvSpPr>
              <p:spPr bwMode="auto">
                <a:xfrm>
                  <a:off x="3071" y="2620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0 h 4"/>
                    <a:gd name="T8" fmla="*/ 0 w 3"/>
                    <a:gd name="T9" fmla="*/ 0 h 4"/>
                    <a:gd name="T10" fmla="*/ 0 w 3"/>
                    <a:gd name="T11" fmla="*/ 2 h 4"/>
                    <a:gd name="T12" fmla="*/ 0 w 3"/>
                    <a:gd name="T13" fmla="*/ 2 h 4"/>
                    <a:gd name="T14" fmla="*/ 0 w 3"/>
                    <a:gd name="T15" fmla="*/ 2 h 4"/>
                    <a:gd name="T16" fmla="*/ 2 w 3"/>
                    <a:gd name="T17" fmla="*/ 3 h 4"/>
                    <a:gd name="T18" fmla="*/ 2 w 3"/>
                    <a:gd name="T19" fmla="*/ 3 h 4"/>
                    <a:gd name="T20" fmla="*/ 2 w 3"/>
                    <a:gd name="T21" fmla="*/ 3 h 4"/>
                    <a:gd name="T22" fmla="*/ 3 w 3"/>
                    <a:gd name="T23" fmla="*/ 3 h 4"/>
                    <a:gd name="T24" fmla="*/ 3 w 3"/>
                    <a:gd name="T25" fmla="*/ 3 h 4"/>
                    <a:gd name="T26" fmla="*/ 3 w 3"/>
                    <a:gd name="T27" fmla="*/ 4 h 4"/>
                    <a:gd name="T28" fmla="*/ 3 w 3"/>
                    <a:gd name="T2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4" name="Freeform 621"/>
                <p:cNvSpPr>
                  <a:spLocks/>
                </p:cNvSpPr>
                <p:nvPr/>
              </p:nvSpPr>
              <p:spPr bwMode="auto">
                <a:xfrm>
                  <a:off x="3074" y="2624"/>
                  <a:ext cx="5" cy="12"/>
                </a:xfrm>
                <a:custGeom>
                  <a:avLst/>
                  <a:gdLst>
                    <a:gd name="T0" fmla="*/ 0 w 5"/>
                    <a:gd name="T1" fmla="*/ 0 h 12"/>
                    <a:gd name="T2" fmla="*/ 0 w 5"/>
                    <a:gd name="T3" fmla="*/ 0 h 12"/>
                    <a:gd name="T4" fmla="*/ 0 w 5"/>
                    <a:gd name="T5" fmla="*/ 0 h 12"/>
                    <a:gd name="T6" fmla="*/ 0 w 5"/>
                    <a:gd name="T7" fmla="*/ 0 h 12"/>
                    <a:gd name="T8" fmla="*/ 0 w 5"/>
                    <a:gd name="T9" fmla="*/ 2 h 12"/>
                    <a:gd name="T10" fmla="*/ 0 w 5"/>
                    <a:gd name="T11" fmla="*/ 2 h 12"/>
                    <a:gd name="T12" fmla="*/ 0 w 5"/>
                    <a:gd name="T13" fmla="*/ 2 h 12"/>
                    <a:gd name="T14" fmla="*/ 0 w 5"/>
                    <a:gd name="T15" fmla="*/ 3 h 12"/>
                    <a:gd name="T16" fmla="*/ 0 w 5"/>
                    <a:gd name="T17" fmla="*/ 3 h 12"/>
                    <a:gd name="T18" fmla="*/ 0 w 5"/>
                    <a:gd name="T19" fmla="*/ 3 h 12"/>
                    <a:gd name="T20" fmla="*/ 0 w 5"/>
                    <a:gd name="T21" fmla="*/ 4 h 12"/>
                    <a:gd name="T22" fmla="*/ 3 w 5"/>
                    <a:gd name="T23" fmla="*/ 4 h 12"/>
                    <a:gd name="T24" fmla="*/ 3 w 5"/>
                    <a:gd name="T25" fmla="*/ 4 h 12"/>
                    <a:gd name="T26" fmla="*/ 3 w 5"/>
                    <a:gd name="T27" fmla="*/ 4 h 12"/>
                    <a:gd name="T28" fmla="*/ 3 w 5"/>
                    <a:gd name="T29" fmla="*/ 6 h 12"/>
                    <a:gd name="T30" fmla="*/ 4 w 5"/>
                    <a:gd name="T31" fmla="*/ 6 h 12"/>
                    <a:gd name="T32" fmla="*/ 4 w 5"/>
                    <a:gd name="T33" fmla="*/ 7 h 12"/>
                    <a:gd name="T34" fmla="*/ 4 w 5"/>
                    <a:gd name="T35" fmla="*/ 7 h 12"/>
                    <a:gd name="T36" fmla="*/ 4 w 5"/>
                    <a:gd name="T37" fmla="*/ 7 h 12"/>
                    <a:gd name="T38" fmla="*/ 5 w 5"/>
                    <a:gd name="T39" fmla="*/ 8 h 12"/>
                    <a:gd name="T40" fmla="*/ 5 w 5"/>
                    <a:gd name="T41" fmla="*/ 8 h 12"/>
                    <a:gd name="T42" fmla="*/ 4 w 5"/>
                    <a:gd name="T43" fmla="*/ 8 h 12"/>
                    <a:gd name="T44" fmla="*/ 4 w 5"/>
                    <a:gd name="T45" fmla="*/ 8 h 12"/>
                    <a:gd name="T46" fmla="*/ 5 w 5"/>
                    <a:gd name="T47" fmla="*/ 10 h 12"/>
                    <a:gd name="T48" fmla="*/ 5 w 5"/>
                    <a:gd name="T49" fmla="*/ 10 h 12"/>
                    <a:gd name="T50" fmla="*/ 5 w 5"/>
                    <a:gd name="T51" fmla="*/ 10 h 12"/>
                    <a:gd name="T52" fmla="*/ 5 w 5"/>
                    <a:gd name="T53" fmla="*/ 10 h 12"/>
                    <a:gd name="T54" fmla="*/ 5 w 5"/>
                    <a:gd name="T55" fmla="*/ 11 h 12"/>
                    <a:gd name="T56" fmla="*/ 5 w 5"/>
                    <a:gd name="T57" fmla="*/ 11 h 12"/>
                    <a:gd name="T58" fmla="*/ 4 w 5"/>
                    <a:gd name="T59" fmla="*/ 11 h 12"/>
                    <a:gd name="T60" fmla="*/ 4 w 5"/>
                    <a:gd name="T61" fmla="*/ 11 h 12"/>
                    <a:gd name="T62" fmla="*/ 5 w 5"/>
                    <a:gd name="T6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5" name="Freeform 622"/>
                <p:cNvSpPr>
                  <a:spLocks/>
                </p:cNvSpPr>
                <p:nvPr/>
              </p:nvSpPr>
              <p:spPr bwMode="auto">
                <a:xfrm>
                  <a:off x="3077" y="2636"/>
                  <a:ext cx="4" cy="14"/>
                </a:xfrm>
                <a:custGeom>
                  <a:avLst/>
                  <a:gdLst>
                    <a:gd name="T0" fmla="*/ 2 w 4"/>
                    <a:gd name="T1" fmla="*/ 0 h 14"/>
                    <a:gd name="T2" fmla="*/ 2 w 4"/>
                    <a:gd name="T3" fmla="*/ 2 h 14"/>
                    <a:gd name="T4" fmla="*/ 2 w 4"/>
                    <a:gd name="T5" fmla="*/ 2 h 14"/>
                    <a:gd name="T6" fmla="*/ 2 w 4"/>
                    <a:gd name="T7" fmla="*/ 2 h 14"/>
                    <a:gd name="T8" fmla="*/ 4 w 4"/>
                    <a:gd name="T9" fmla="*/ 3 h 14"/>
                    <a:gd name="T10" fmla="*/ 4 w 4"/>
                    <a:gd name="T11" fmla="*/ 3 h 14"/>
                    <a:gd name="T12" fmla="*/ 4 w 4"/>
                    <a:gd name="T13" fmla="*/ 3 h 14"/>
                    <a:gd name="T14" fmla="*/ 4 w 4"/>
                    <a:gd name="T15" fmla="*/ 4 h 14"/>
                    <a:gd name="T16" fmla="*/ 4 w 4"/>
                    <a:gd name="T17" fmla="*/ 4 h 14"/>
                    <a:gd name="T18" fmla="*/ 2 w 4"/>
                    <a:gd name="T19" fmla="*/ 4 h 14"/>
                    <a:gd name="T20" fmla="*/ 2 w 4"/>
                    <a:gd name="T21" fmla="*/ 4 h 14"/>
                    <a:gd name="T22" fmla="*/ 2 w 4"/>
                    <a:gd name="T23" fmla="*/ 6 h 14"/>
                    <a:gd name="T24" fmla="*/ 2 w 4"/>
                    <a:gd name="T25" fmla="*/ 6 h 14"/>
                    <a:gd name="T26" fmla="*/ 2 w 4"/>
                    <a:gd name="T27" fmla="*/ 6 h 14"/>
                    <a:gd name="T28" fmla="*/ 2 w 4"/>
                    <a:gd name="T29" fmla="*/ 7 h 14"/>
                    <a:gd name="T30" fmla="*/ 2 w 4"/>
                    <a:gd name="T31" fmla="*/ 7 h 14"/>
                    <a:gd name="T32" fmla="*/ 2 w 4"/>
                    <a:gd name="T33" fmla="*/ 7 h 14"/>
                    <a:gd name="T34" fmla="*/ 2 w 4"/>
                    <a:gd name="T35" fmla="*/ 7 h 14"/>
                    <a:gd name="T36" fmla="*/ 2 w 4"/>
                    <a:gd name="T37" fmla="*/ 8 h 14"/>
                    <a:gd name="T38" fmla="*/ 1 w 4"/>
                    <a:gd name="T39" fmla="*/ 8 h 14"/>
                    <a:gd name="T40" fmla="*/ 1 w 4"/>
                    <a:gd name="T41" fmla="*/ 8 h 14"/>
                    <a:gd name="T42" fmla="*/ 1 w 4"/>
                    <a:gd name="T43" fmla="*/ 8 h 14"/>
                    <a:gd name="T44" fmla="*/ 1 w 4"/>
                    <a:gd name="T45" fmla="*/ 10 h 14"/>
                    <a:gd name="T46" fmla="*/ 1 w 4"/>
                    <a:gd name="T47" fmla="*/ 10 h 14"/>
                    <a:gd name="T48" fmla="*/ 1 w 4"/>
                    <a:gd name="T49" fmla="*/ 10 h 14"/>
                    <a:gd name="T50" fmla="*/ 1 w 4"/>
                    <a:gd name="T51" fmla="*/ 11 h 14"/>
                    <a:gd name="T52" fmla="*/ 1 w 4"/>
                    <a:gd name="T53" fmla="*/ 13 h 14"/>
                    <a:gd name="T54" fmla="*/ 1 w 4"/>
                    <a:gd name="T55" fmla="*/ 13 h 14"/>
                    <a:gd name="T56" fmla="*/ 0 w 4"/>
                    <a:gd name="T57" fmla="*/ 13 h 14"/>
                    <a:gd name="T58" fmla="*/ 0 w 4"/>
                    <a:gd name="T5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1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6" name="Freeform 623"/>
                <p:cNvSpPr>
                  <a:spLocks/>
                </p:cNvSpPr>
                <p:nvPr/>
              </p:nvSpPr>
              <p:spPr bwMode="auto">
                <a:xfrm>
                  <a:off x="3074" y="2650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0 h 3"/>
                    <a:gd name="T4" fmla="*/ 1 w 3"/>
                    <a:gd name="T5" fmla="*/ 0 h 3"/>
                    <a:gd name="T6" fmla="*/ 1 w 3"/>
                    <a:gd name="T7" fmla="*/ 1 h 3"/>
                    <a:gd name="T8" fmla="*/ 1 w 3"/>
                    <a:gd name="T9" fmla="*/ 1 h 3"/>
                    <a:gd name="T10" fmla="*/ 0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7" name="Freeform 624"/>
                <p:cNvSpPr>
                  <a:spLocks/>
                </p:cNvSpPr>
                <p:nvPr/>
              </p:nvSpPr>
              <p:spPr bwMode="auto">
                <a:xfrm>
                  <a:off x="3074" y="265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8" name="Freeform 625"/>
                <p:cNvSpPr>
                  <a:spLocks/>
                </p:cNvSpPr>
                <p:nvPr/>
              </p:nvSpPr>
              <p:spPr bwMode="auto">
                <a:xfrm>
                  <a:off x="3071" y="2654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3 w 3"/>
                    <a:gd name="T3" fmla="*/ 1 h 7"/>
                    <a:gd name="T4" fmla="*/ 3 w 3"/>
                    <a:gd name="T5" fmla="*/ 1 h 7"/>
                    <a:gd name="T6" fmla="*/ 3 w 3"/>
                    <a:gd name="T7" fmla="*/ 3 h 7"/>
                    <a:gd name="T8" fmla="*/ 3 w 3"/>
                    <a:gd name="T9" fmla="*/ 3 h 7"/>
                    <a:gd name="T10" fmla="*/ 2 w 3"/>
                    <a:gd name="T11" fmla="*/ 4 h 7"/>
                    <a:gd name="T12" fmla="*/ 2 w 3"/>
                    <a:gd name="T13" fmla="*/ 4 h 7"/>
                    <a:gd name="T14" fmla="*/ 2 w 3"/>
                    <a:gd name="T15" fmla="*/ 4 h 7"/>
                    <a:gd name="T16" fmla="*/ 2 w 3"/>
                    <a:gd name="T17" fmla="*/ 5 h 7"/>
                    <a:gd name="T18" fmla="*/ 0 w 3"/>
                    <a:gd name="T19" fmla="*/ 5 h 7"/>
                    <a:gd name="T20" fmla="*/ 0 w 3"/>
                    <a:gd name="T21" fmla="*/ 5 h 7"/>
                    <a:gd name="T22" fmla="*/ 0 w 3"/>
                    <a:gd name="T23" fmla="*/ 7 h 7"/>
                    <a:gd name="T24" fmla="*/ 0 w 3"/>
                    <a:gd name="T25" fmla="*/ 7 h 7"/>
                    <a:gd name="T26" fmla="*/ 0 w 3"/>
                    <a:gd name="T27" fmla="*/ 7 h 7"/>
                    <a:gd name="T28" fmla="*/ 0 w 3"/>
                    <a:gd name="T29" fmla="*/ 7 h 7"/>
                    <a:gd name="T30" fmla="*/ 0 w 3"/>
                    <a:gd name="T31" fmla="*/ 7 h 7"/>
                    <a:gd name="T32" fmla="*/ 0 w 3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49" name="Freeform 626"/>
                <p:cNvSpPr>
                  <a:spLocks/>
                </p:cNvSpPr>
                <p:nvPr/>
              </p:nvSpPr>
              <p:spPr bwMode="auto">
                <a:xfrm>
                  <a:off x="3069" y="2661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1 w 2"/>
                    <a:gd name="T5" fmla="*/ 1 h 4"/>
                    <a:gd name="T6" fmla="*/ 0 w 2"/>
                    <a:gd name="T7" fmla="*/ 1 h 4"/>
                    <a:gd name="T8" fmla="*/ 0 w 2"/>
                    <a:gd name="T9" fmla="*/ 1 h 4"/>
                    <a:gd name="T10" fmla="*/ 0 w 2"/>
                    <a:gd name="T11" fmla="*/ 2 h 4"/>
                    <a:gd name="T12" fmla="*/ 1 w 2"/>
                    <a:gd name="T13" fmla="*/ 2 h 4"/>
                    <a:gd name="T14" fmla="*/ 1 w 2"/>
                    <a:gd name="T15" fmla="*/ 4 h 4"/>
                    <a:gd name="T16" fmla="*/ 1 w 2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0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3069" y="266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1" name="Freeform 628"/>
                <p:cNvSpPr>
                  <a:spLocks/>
                </p:cNvSpPr>
                <p:nvPr/>
              </p:nvSpPr>
              <p:spPr bwMode="auto">
                <a:xfrm>
                  <a:off x="3067" y="2665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2 w 2"/>
                    <a:gd name="T5" fmla="*/ 1 h 2"/>
                    <a:gd name="T6" fmla="*/ 2 w 2"/>
                    <a:gd name="T7" fmla="*/ 1 h 2"/>
                    <a:gd name="T8" fmla="*/ 2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  <a:gd name="T14" fmla="*/ 0 w 2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2" name="Freeform 629"/>
                <p:cNvSpPr>
                  <a:spLocks/>
                </p:cNvSpPr>
                <p:nvPr/>
              </p:nvSpPr>
              <p:spPr bwMode="auto">
                <a:xfrm>
                  <a:off x="3050" y="2667"/>
                  <a:ext cx="17" cy="11"/>
                </a:xfrm>
                <a:custGeom>
                  <a:avLst/>
                  <a:gdLst>
                    <a:gd name="T0" fmla="*/ 17 w 17"/>
                    <a:gd name="T1" fmla="*/ 0 h 11"/>
                    <a:gd name="T2" fmla="*/ 17 w 17"/>
                    <a:gd name="T3" fmla="*/ 0 h 11"/>
                    <a:gd name="T4" fmla="*/ 17 w 17"/>
                    <a:gd name="T5" fmla="*/ 0 h 11"/>
                    <a:gd name="T6" fmla="*/ 16 w 17"/>
                    <a:gd name="T7" fmla="*/ 2 h 11"/>
                    <a:gd name="T8" fmla="*/ 16 w 17"/>
                    <a:gd name="T9" fmla="*/ 2 h 11"/>
                    <a:gd name="T10" fmla="*/ 15 w 17"/>
                    <a:gd name="T11" fmla="*/ 2 h 11"/>
                    <a:gd name="T12" fmla="*/ 15 w 17"/>
                    <a:gd name="T13" fmla="*/ 2 h 11"/>
                    <a:gd name="T14" fmla="*/ 15 w 17"/>
                    <a:gd name="T15" fmla="*/ 3 h 11"/>
                    <a:gd name="T16" fmla="*/ 13 w 17"/>
                    <a:gd name="T17" fmla="*/ 4 h 11"/>
                    <a:gd name="T18" fmla="*/ 13 w 17"/>
                    <a:gd name="T19" fmla="*/ 4 h 11"/>
                    <a:gd name="T20" fmla="*/ 12 w 17"/>
                    <a:gd name="T21" fmla="*/ 6 h 11"/>
                    <a:gd name="T22" fmla="*/ 12 w 17"/>
                    <a:gd name="T23" fmla="*/ 6 h 11"/>
                    <a:gd name="T24" fmla="*/ 11 w 17"/>
                    <a:gd name="T25" fmla="*/ 6 h 11"/>
                    <a:gd name="T26" fmla="*/ 11 w 17"/>
                    <a:gd name="T27" fmla="*/ 6 h 11"/>
                    <a:gd name="T28" fmla="*/ 11 w 17"/>
                    <a:gd name="T29" fmla="*/ 6 h 11"/>
                    <a:gd name="T30" fmla="*/ 11 w 17"/>
                    <a:gd name="T31" fmla="*/ 6 h 11"/>
                    <a:gd name="T32" fmla="*/ 11 w 17"/>
                    <a:gd name="T33" fmla="*/ 7 h 11"/>
                    <a:gd name="T34" fmla="*/ 11 w 17"/>
                    <a:gd name="T35" fmla="*/ 7 h 11"/>
                    <a:gd name="T36" fmla="*/ 8 w 17"/>
                    <a:gd name="T37" fmla="*/ 7 h 11"/>
                    <a:gd name="T38" fmla="*/ 8 w 17"/>
                    <a:gd name="T39" fmla="*/ 7 h 11"/>
                    <a:gd name="T40" fmla="*/ 8 w 17"/>
                    <a:gd name="T41" fmla="*/ 7 h 11"/>
                    <a:gd name="T42" fmla="*/ 7 w 17"/>
                    <a:gd name="T43" fmla="*/ 9 h 11"/>
                    <a:gd name="T44" fmla="*/ 7 w 17"/>
                    <a:gd name="T45" fmla="*/ 9 h 11"/>
                    <a:gd name="T46" fmla="*/ 7 w 17"/>
                    <a:gd name="T47" fmla="*/ 10 h 11"/>
                    <a:gd name="T48" fmla="*/ 7 w 17"/>
                    <a:gd name="T49" fmla="*/ 10 h 11"/>
                    <a:gd name="T50" fmla="*/ 5 w 17"/>
                    <a:gd name="T51" fmla="*/ 10 h 11"/>
                    <a:gd name="T52" fmla="*/ 5 w 17"/>
                    <a:gd name="T53" fmla="*/ 10 h 11"/>
                    <a:gd name="T54" fmla="*/ 4 w 17"/>
                    <a:gd name="T55" fmla="*/ 10 h 11"/>
                    <a:gd name="T56" fmla="*/ 4 w 17"/>
                    <a:gd name="T57" fmla="*/ 10 h 11"/>
                    <a:gd name="T58" fmla="*/ 4 w 17"/>
                    <a:gd name="T59" fmla="*/ 10 h 11"/>
                    <a:gd name="T60" fmla="*/ 4 w 17"/>
                    <a:gd name="T61" fmla="*/ 10 h 11"/>
                    <a:gd name="T62" fmla="*/ 2 w 17"/>
                    <a:gd name="T63" fmla="*/ 10 h 11"/>
                    <a:gd name="T64" fmla="*/ 1 w 17"/>
                    <a:gd name="T65" fmla="*/ 10 h 11"/>
                    <a:gd name="T66" fmla="*/ 1 w 17"/>
                    <a:gd name="T67" fmla="*/ 10 h 11"/>
                    <a:gd name="T68" fmla="*/ 0 w 17"/>
                    <a:gd name="T69" fmla="*/ 10 h 11"/>
                    <a:gd name="T70" fmla="*/ 0 w 17"/>
                    <a:gd name="T71" fmla="*/ 10 h 11"/>
                    <a:gd name="T72" fmla="*/ 0 w 17"/>
                    <a:gd name="T7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11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3" name="Line 630"/>
                <p:cNvSpPr>
                  <a:spLocks noChangeShapeType="1"/>
                </p:cNvSpPr>
                <p:nvPr/>
              </p:nvSpPr>
              <p:spPr bwMode="auto">
                <a:xfrm>
                  <a:off x="3050" y="267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4" name="Freeform 631"/>
                <p:cNvSpPr>
                  <a:spLocks/>
                </p:cNvSpPr>
                <p:nvPr/>
              </p:nvSpPr>
              <p:spPr bwMode="auto">
                <a:xfrm>
                  <a:off x="3043" y="2678"/>
                  <a:ext cx="7" cy="11"/>
                </a:xfrm>
                <a:custGeom>
                  <a:avLst/>
                  <a:gdLst>
                    <a:gd name="T0" fmla="*/ 7 w 7"/>
                    <a:gd name="T1" fmla="*/ 0 h 11"/>
                    <a:gd name="T2" fmla="*/ 7 w 7"/>
                    <a:gd name="T3" fmla="*/ 0 h 11"/>
                    <a:gd name="T4" fmla="*/ 7 w 7"/>
                    <a:gd name="T5" fmla="*/ 0 h 11"/>
                    <a:gd name="T6" fmla="*/ 7 w 7"/>
                    <a:gd name="T7" fmla="*/ 2 h 11"/>
                    <a:gd name="T8" fmla="*/ 7 w 7"/>
                    <a:gd name="T9" fmla="*/ 2 h 11"/>
                    <a:gd name="T10" fmla="*/ 7 w 7"/>
                    <a:gd name="T11" fmla="*/ 2 h 11"/>
                    <a:gd name="T12" fmla="*/ 7 w 7"/>
                    <a:gd name="T13" fmla="*/ 2 h 11"/>
                    <a:gd name="T14" fmla="*/ 7 w 7"/>
                    <a:gd name="T15" fmla="*/ 3 h 11"/>
                    <a:gd name="T16" fmla="*/ 5 w 7"/>
                    <a:gd name="T17" fmla="*/ 3 h 11"/>
                    <a:gd name="T18" fmla="*/ 3 w 7"/>
                    <a:gd name="T19" fmla="*/ 3 h 11"/>
                    <a:gd name="T20" fmla="*/ 3 w 7"/>
                    <a:gd name="T21" fmla="*/ 3 h 11"/>
                    <a:gd name="T22" fmla="*/ 3 w 7"/>
                    <a:gd name="T23" fmla="*/ 3 h 11"/>
                    <a:gd name="T24" fmla="*/ 3 w 7"/>
                    <a:gd name="T25" fmla="*/ 6 h 11"/>
                    <a:gd name="T26" fmla="*/ 3 w 7"/>
                    <a:gd name="T27" fmla="*/ 6 h 11"/>
                    <a:gd name="T28" fmla="*/ 3 w 7"/>
                    <a:gd name="T29" fmla="*/ 7 h 11"/>
                    <a:gd name="T30" fmla="*/ 3 w 7"/>
                    <a:gd name="T31" fmla="*/ 7 h 11"/>
                    <a:gd name="T32" fmla="*/ 3 w 7"/>
                    <a:gd name="T33" fmla="*/ 8 h 11"/>
                    <a:gd name="T34" fmla="*/ 1 w 7"/>
                    <a:gd name="T35" fmla="*/ 10 h 11"/>
                    <a:gd name="T36" fmla="*/ 1 w 7"/>
                    <a:gd name="T37" fmla="*/ 10 h 11"/>
                    <a:gd name="T38" fmla="*/ 1 w 7"/>
                    <a:gd name="T39" fmla="*/ 10 h 11"/>
                    <a:gd name="T40" fmla="*/ 0 w 7"/>
                    <a:gd name="T41" fmla="*/ 10 h 11"/>
                    <a:gd name="T42" fmla="*/ 0 w 7"/>
                    <a:gd name="T43" fmla="*/ 10 h 11"/>
                    <a:gd name="T44" fmla="*/ 0 w 7"/>
                    <a:gd name="T45" fmla="*/ 11 h 11"/>
                    <a:gd name="T46" fmla="*/ 0 w 7"/>
                    <a:gd name="T4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11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5" name="Freeform 632"/>
                <p:cNvSpPr>
                  <a:spLocks/>
                </p:cNvSpPr>
                <p:nvPr/>
              </p:nvSpPr>
              <p:spPr bwMode="auto">
                <a:xfrm>
                  <a:off x="3043" y="268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  <a:gd name="T12" fmla="*/ 1 w 1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6" name="Freeform 633"/>
                <p:cNvSpPr>
                  <a:spLocks/>
                </p:cNvSpPr>
                <p:nvPr/>
              </p:nvSpPr>
              <p:spPr bwMode="auto">
                <a:xfrm>
                  <a:off x="3043" y="2692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7" name="Freeform 634"/>
                <p:cNvSpPr>
                  <a:spLocks/>
                </p:cNvSpPr>
                <p:nvPr/>
              </p:nvSpPr>
              <p:spPr bwMode="auto">
                <a:xfrm>
                  <a:off x="3042" y="2694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2 h 4"/>
                    <a:gd name="T10" fmla="*/ 1 w 2"/>
                    <a:gd name="T11" fmla="*/ 3 h 4"/>
                    <a:gd name="T12" fmla="*/ 0 w 2"/>
                    <a:gd name="T13" fmla="*/ 3 h 4"/>
                    <a:gd name="T14" fmla="*/ 0 w 2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8" name="Freeform 635"/>
                <p:cNvSpPr>
                  <a:spLocks/>
                </p:cNvSpPr>
                <p:nvPr/>
              </p:nvSpPr>
              <p:spPr bwMode="auto">
                <a:xfrm>
                  <a:off x="3042" y="269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59" name="Freeform 636"/>
                <p:cNvSpPr>
                  <a:spLocks/>
                </p:cNvSpPr>
                <p:nvPr/>
              </p:nvSpPr>
              <p:spPr bwMode="auto">
                <a:xfrm>
                  <a:off x="3042" y="2701"/>
                  <a:ext cx="2" cy="4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0 h 4"/>
                    <a:gd name="T6" fmla="*/ 2 w 2"/>
                    <a:gd name="T7" fmla="*/ 2 h 4"/>
                    <a:gd name="T8" fmla="*/ 2 w 2"/>
                    <a:gd name="T9" fmla="*/ 2 h 4"/>
                    <a:gd name="T10" fmla="*/ 2 w 2"/>
                    <a:gd name="T11" fmla="*/ 2 h 4"/>
                    <a:gd name="T12" fmla="*/ 1 w 2"/>
                    <a:gd name="T13" fmla="*/ 3 h 4"/>
                    <a:gd name="T14" fmla="*/ 0 w 2"/>
                    <a:gd name="T15" fmla="*/ 3 h 4"/>
                    <a:gd name="T16" fmla="*/ 0 w 2"/>
                    <a:gd name="T17" fmla="*/ 4 h 4"/>
                    <a:gd name="T18" fmla="*/ 1 w 2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0" name="Freeform 637"/>
                <p:cNvSpPr>
                  <a:spLocks/>
                </p:cNvSpPr>
                <p:nvPr/>
              </p:nvSpPr>
              <p:spPr bwMode="auto">
                <a:xfrm>
                  <a:off x="3043" y="2705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1" name="Freeform 638"/>
                <p:cNvSpPr>
                  <a:spLocks/>
                </p:cNvSpPr>
                <p:nvPr/>
              </p:nvSpPr>
              <p:spPr bwMode="auto">
                <a:xfrm>
                  <a:off x="3042" y="270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2" name="Freeform 639"/>
                <p:cNvSpPr>
                  <a:spLocks/>
                </p:cNvSpPr>
                <p:nvPr/>
              </p:nvSpPr>
              <p:spPr bwMode="auto">
                <a:xfrm>
                  <a:off x="3038" y="2708"/>
                  <a:ext cx="4" cy="8"/>
                </a:xfrm>
                <a:custGeom>
                  <a:avLst/>
                  <a:gdLst>
                    <a:gd name="T0" fmla="*/ 4 w 4"/>
                    <a:gd name="T1" fmla="*/ 0 h 8"/>
                    <a:gd name="T2" fmla="*/ 2 w 4"/>
                    <a:gd name="T3" fmla="*/ 1 h 8"/>
                    <a:gd name="T4" fmla="*/ 2 w 4"/>
                    <a:gd name="T5" fmla="*/ 1 h 8"/>
                    <a:gd name="T6" fmla="*/ 2 w 4"/>
                    <a:gd name="T7" fmla="*/ 4 h 8"/>
                    <a:gd name="T8" fmla="*/ 2 w 4"/>
                    <a:gd name="T9" fmla="*/ 5 h 8"/>
                    <a:gd name="T10" fmla="*/ 1 w 4"/>
                    <a:gd name="T11" fmla="*/ 5 h 8"/>
                    <a:gd name="T12" fmla="*/ 1 w 4"/>
                    <a:gd name="T13" fmla="*/ 7 h 8"/>
                    <a:gd name="T14" fmla="*/ 1 w 4"/>
                    <a:gd name="T15" fmla="*/ 7 h 8"/>
                    <a:gd name="T16" fmla="*/ 0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3" name="Freeform 640"/>
                <p:cNvSpPr>
                  <a:spLocks/>
                </p:cNvSpPr>
                <p:nvPr/>
              </p:nvSpPr>
              <p:spPr bwMode="auto">
                <a:xfrm>
                  <a:off x="3038" y="2716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1 w 1"/>
                    <a:gd name="T5" fmla="*/ 1 h 4"/>
                    <a:gd name="T6" fmla="*/ 1 w 1"/>
                    <a:gd name="T7" fmla="*/ 1 h 4"/>
                    <a:gd name="T8" fmla="*/ 1 w 1"/>
                    <a:gd name="T9" fmla="*/ 1 h 4"/>
                    <a:gd name="T10" fmla="*/ 1 w 1"/>
                    <a:gd name="T11" fmla="*/ 1 h 4"/>
                    <a:gd name="T12" fmla="*/ 1 w 1"/>
                    <a:gd name="T13" fmla="*/ 3 h 4"/>
                    <a:gd name="T14" fmla="*/ 0 w 1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4" name="Freeform 641"/>
                <p:cNvSpPr>
                  <a:spLocks/>
                </p:cNvSpPr>
                <p:nvPr/>
              </p:nvSpPr>
              <p:spPr bwMode="auto">
                <a:xfrm>
                  <a:off x="3035" y="2720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0 h 5"/>
                    <a:gd name="T4" fmla="*/ 3 w 3"/>
                    <a:gd name="T5" fmla="*/ 1 h 5"/>
                    <a:gd name="T6" fmla="*/ 1 w 3"/>
                    <a:gd name="T7" fmla="*/ 3 h 5"/>
                    <a:gd name="T8" fmla="*/ 1 w 3"/>
                    <a:gd name="T9" fmla="*/ 3 h 5"/>
                    <a:gd name="T10" fmla="*/ 1 w 3"/>
                    <a:gd name="T11" fmla="*/ 4 h 5"/>
                    <a:gd name="T12" fmla="*/ 1 w 3"/>
                    <a:gd name="T13" fmla="*/ 4 h 5"/>
                    <a:gd name="T14" fmla="*/ 1 w 3"/>
                    <a:gd name="T15" fmla="*/ 4 h 5"/>
                    <a:gd name="T16" fmla="*/ 1 w 3"/>
                    <a:gd name="T17" fmla="*/ 5 h 5"/>
                    <a:gd name="T18" fmla="*/ 0 w 3"/>
                    <a:gd name="T19" fmla="*/ 5 h 5"/>
                    <a:gd name="T20" fmla="*/ 0 w 3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5" name="Freeform 642"/>
                <p:cNvSpPr>
                  <a:spLocks/>
                </p:cNvSpPr>
                <p:nvPr/>
              </p:nvSpPr>
              <p:spPr bwMode="auto">
                <a:xfrm>
                  <a:off x="3032" y="2725"/>
                  <a:ext cx="3" cy="3"/>
                </a:xfrm>
                <a:custGeom>
                  <a:avLst/>
                  <a:gdLst>
                    <a:gd name="T0" fmla="*/ 3 w 3"/>
                    <a:gd name="T1" fmla="*/ 0 h 3"/>
                    <a:gd name="T2" fmla="*/ 3 w 3"/>
                    <a:gd name="T3" fmla="*/ 2 h 3"/>
                    <a:gd name="T4" fmla="*/ 2 w 3"/>
                    <a:gd name="T5" fmla="*/ 2 h 3"/>
                    <a:gd name="T6" fmla="*/ 0 w 3"/>
                    <a:gd name="T7" fmla="*/ 2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6" name="Freeform 643"/>
                <p:cNvSpPr>
                  <a:spLocks/>
                </p:cNvSpPr>
                <p:nvPr/>
              </p:nvSpPr>
              <p:spPr bwMode="auto">
                <a:xfrm>
                  <a:off x="3031" y="2728"/>
                  <a:ext cx="1" cy="11"/>
                </a:xfrm>
                <a:custGeom>
                  <a:avLst/>
                  <a:gdLst>
                    <a:gd name="T0" fmla="*/ 1 w 1"/>
                    <a:gd name="T1" fmla="*/ 0 h 11"/>
                    <a:gd name="T2" fmla="*/ 1 w 1"/>
                    <a:gd name="T3" fmla="*/ 0 h 11"/>
                    <a:gd name="T4" fmla="*/ 1 w 1"/>
                    <a:gd name="T5" fmla="*/ 2 h 11"/>
                    <a:gd name="T6" fmla="*/ 1 w 1"/>
                    <a:gd name="T7" fmla="*/ 6 h 11"/>
                    <a:gd name="T8" fmla="*/ 1 w 1"/>
                    <a:gd name="T9" fmla="*/ 8 h 11"/>
                    <a:gd name="T10" fmla="*/ 0 w 1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7" name="Line 644"/>
                <p:cNvSpPr>
                  <a:spLocks noChangeShapeType="1"/>
                </p:cNvSpPr>
                <p:nvPr/>
              </p:nvSpPr>
              <p:spPr bwMode="auto">
                <a:xfrm>
                  <a:off x="3031" y="2739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8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3031" y="2742"/>
                  <a:ext cx="1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69" name="Line 646"/>
                <p:cNvSpPr>
                  <a:spLocks noChangeShapeType="1"/>
                </p:cNvSpPr>
                <p:nvPr/>
              </p:nvSpPr>
              <p:spPr bwMode="auto">
                <a:xfrm>
                  <a:off x="3031" y="2746"/>
                  <a:ext cx="0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0" name="Line 647"/>
                <p:cNvSpPr>
                  <a:spLocks noChangeShapeType="1"/>
                </p:cNvSpPr>
                <p:nvPr/>
              </p:nvSpPr>
              <p:spPr bwMode="auto">
                <a:xfrm>
                  <a:off x="3031" y="2751"/>
                  <a:ext cx="0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1" name="Line 648"/>
                <p:cNvSpPr>
                  <a:spLocks noChangeShapeType="1"/>
                </p:cNvSpPr>
                <p:nvPr/>
              </p:nvSpPr>
              <p:spPr bwMode="auto">
                <a:xfrm>
                  <a:off x="3031" y="2755"/>
                  <a:ext cx="1" cy="7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2" name="Line 649"/>
                <p:cNvSpPr>
                  <a:spLocks noChangeShapeType="1"/>
                </p:cNvSpPr>
                <p:nvPr/>
              </p:nvSpPr>
              <p:spPr bwMode="auto">
                <a:xfrm>
                  <a:off x="3032" y="2762"/>
                  <a:ext cx="0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3" name="Freeform 650"/>
                <p:cNvSpPr>
                  <a:spLocks/>
                </p:cNvSpPr>
                <p:nvPr/>
              </p:nvSpPr>
              <p:spPr bwMode="auto">
                <a:xfrm>
                  <a:off x="3032" y="2771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3 h 4"/>
                    <a:gd name="T4" fmla="*/ 4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4" name="Line 651"/>
                <p:cNvSpPr>
                  <a:spLocks noChangeShapeType="1"/>
                </p:cNvSpPr>
                <p:nvPr/>
              </p:nvSpPr>
              <p:spPr bwMode="auto">
                <a:xfrm>
                  <a:off x="3036" y="2775"/>
                  <a:ext cx="3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5" name="Freeform 652"/>
                <p:cNvSpPr>
                  <a:spLocks/>
                </p:cNvSpPr>
                <p:nvPr/>
              </p:nvSpPr>
              <p:spPr bwMode="auto">
                <a:xfrm>
                  <a:off x="3039" y="2778"/>
                  <a:ext cx="8" cy="7"/>
                </a:xfrm>
                <a:custGeom>
                  <a:avLst/>
                  <a:gdLst>
                    <a:gd name="T0" fmla="*/ 0 w 8"/>
                    <a:gd name="T1" fmla="*/ 0 h 7"/>
                    <a:gd name="T2" fmla="*/ 4 w 8"/>
                    <a:gd name="T3" fmla="*/ 4 h 7"/>
                    <a:gd name="T4" fmla="*/ 8 w 8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7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6" name="Line 653"/>
                <p:cNvSpPr>
                  <a:spLocks noChangeShapeType="1"/>
                </p:cNvSpPr>
                <p:nvPr/>
              </p:nvSpPr>
              <p:spPr bwMode="auto">
                <a:xfrm>
                  <a:off x="3047" y="2785"/>
                  <a:ext cx="10" cy="9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7" name="Line 654"/>
                <p:cNvSpPr>
                  <a:spLocks noChangeShapeType="1"/>
                </p:cNvSpPr>
                <p:nvPr/>
              </p:nvSpPr>
              <p:spPr bwMode="auto">
                <a:xfrm>
                  <a:off x="3057" y="2794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8" name="Freeform 655"/>
                <p:cNvSpPr>
                  <a:spLocks/>
                </p:cNvSpPr>
                <p:nvPr/>
              </p:nvSpPr>
              <p:spPr bwMode="auto">
                <a:xfrm>
                  <a:off x="3058" y="2797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3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79" name="Freeform 656"/>
                <p:cNvSpPr>
                  <a:spLocks/>
                </p:cNvSpPr>
                <p:nvPr/>
              </p:nvSpPr>
              <p:spPr bwMode="auto">
                <a:xfrm>
                  <a:off x="3059" y="2801"/>
                  <a:ext cx="12" cy="8"/>
                </a:xfrm>
                <a:custGeom>
                  <a:avLst/>
                  <a:gdLst>
                    <a:gd name="T0" fmla="*/ 0 w 12"/>
                    <a:gd name="T1" fmla="*/ 0 h 8"/>
                    <a:gd name="T2" fmla="*/ 2 w 12"/>
                    <a:gd name="T3" fmla="*/ 0 h 8"/>
                    <a:gd name="T4" fmla="*/ 4 w 12"/>
                    <a:gd name="T5" fmla="*/ 0 h 8"/>
                    <a:gd name="T6" fmla="*/ 6 w 12"/>
                    <a:gd name="T7" fmla="*/ 1 h 8"/>
                    <a:gd name="T8" fmla="*/ 6 w 12"/>
                    <a:gd name="T9" fmla="*/ 1 h 8"/>
                    <a:gd name="T10" fmla="*/ 6 w 12"/>
                    <a:gd name="T11" fmla="*/ 1 h 8"/>
                    <a:gd name="T12" fmla="*/ 6 w 12"/>
                    <a:gd name="T13" fmla="*/ 1 h 8"/>
                    <a:gd name="T14" fmla="*/ 6 w 12"/>
                    <a:gd name="T15" fmla="*/ 1 h 8"/>
                    <a:gd name="T16" fmla="*/ 7 w 12"/>
                    <a:gd name="T17" fmla="*/ 3 h 8"/>
                    <a:gd name="T18" fmla="*/ 7 w 12"/>
                    <a:gd name="T19" fmla="*/ 3 h 8"/>
                    <a:gd name="T20" fmla="*/ 8 w 12"/>
                    <a:gd name="T21" fmla="*/ 4 h 8"/>
                    <a:gd name="T22" fmla="*/ 8 w 12"/>
                    <a:gd name="T23" fmla="*/ 4 h 8"/>
                    <a:gd name="T24" fmla="*/ 10 w 12"/>
                    <a:gd name="T25" fmla="*/ 4 h 8"/>
                    <a:gd name="T26" fmla="*/ 11 w 12"/>
                    <a:gd name="T27" fmla="*/ 4 h 8"/>
                    <a:gd name="T28" fmla="*/ 12 w 12"/>
                    <a:gd name="T29" fmla="*/ 4 h 8"/>
                    <a:gd name="T30" fmla="*/ 12 w 12"/>
                    <a:gd name="T31" fmla="*/ 6 h 8"/>
                    <a:gd name="T32" fmla="*/ 12 w 12"/>
                    <a:gd name="T33" fmla="*/ 6 h 8"/>
                    <a:gd name="T34" fmla="*/ 12 w 12"/>
                    <a:gd name="T35" fmla="*/ 6 h 8"/>
                    <a:gd name="T36" fmla="*/ 12 w 12"/>
                    <a:gd name="T37" fmla="*/ 7 h 8"/>
                    <a:gd name="T38" fmla="*/ 12 w 12"/>
                    <a:gd name="T39" fmla="*/ 7 h 8"/>
                    <a:gd name="T40" fmla="*/ 12 w 12"/>
                    <a:gd name="T4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" h="8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0" name="Freeform 657"/>
                <p:cNvSpPr>
                  <a:spLocks/>
                </p:cNvSpPr>
                <p:nvPr/>
              </p:nvSpPr>
              <p:spPr bwMode="auto">
                <a:xfrm>
                  <a:off x="3070" y="2809"/>
                  <a:ext cx="7" cy="6"/>
                </a:xfrm>
                <a:custGeom>
                  <a:avLst/>
                  <a:gdLst>
                    <a:gd name="T0" fmla="*/ 1 w 7"/>
                    <a:gd name="T1" fmla="*/ 0 h 6"/>
                    <a:gd name="T2" fmla="*/ 1 w 7"/>
                    <a:gd name="T3" fmla="*/ 0 h 6"/>
                    <a:gd name="T4" fmla="*/ 0 w 7"/>
                    <a:gd name="T5" fmla="*/ 2 h 6"/>
                    <a:gd name="T6" fmla="*/ 0 w 7"/>
                    <a:gd name="T7" fmla="*/ 2 h 6"/>
                    <a:gd name="T8" fmla="*/ 0 w 7"/>
                    <a:gd name="T9" fmla="*/ 3 h 6"/>
                    <a:gd name="T10" fmla="*/ 0 w 7"/>
                    <a:gd name="T11" fmla="*/ 3 h 6"/>
                    <a:gd name="T12" fmla="*/ 1 w 7"/>
                    <a:gd name="T13" fmla="*/ 3 h 6"/>
                    <a:gd name="T14" fmla="*/ 3 w 7"/>
                    <a:gd name="T15" fmla="*/ 4 h 6"/>
                    <a:gd name="T16" fmla="*/ 4 w 7"/>
                    <a:gd name="T17" fmla="*/ 4 h 6"/>
                    <a:gd name="T18" fmla="*/ 5 w 7"/>
                    <a:gd name="T19" fmla="*/ 4 h 6"/>
                    <a:gd name="T20" fmla="*/ 5 w 7"/>
                    <a:gd name="T21" fmla="*/ 4 h 6"/>
                    <a:gd name="T22" fmla="*/ 5 w 7"/>
                    <a:gd name="T23" fmla="*/ 6 h 6"/>
                    <a:gd name="T24" fmla="*/ 7 w 7"/>
                    <a:gd name="T25" fmla="*/ 6 h 6"/>
                    <a:gd name="T26" fmla="*/ 7 w 7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7" y="6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1" name="Freeform 658"/>
                <p:cNvSpPr>
                  <a:spLocks/>
                </p:cNvSpPr>
                <p:nvPr/>
              </p:nvSpPr>
              <p:spPr bwMode="auto">
                <a:xfrm>
                  <a:off x="3077" y="2815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0 h 2"/>
                    <a:gd name="T4" fmla="*/ 1 h 2"/>
                    <a:gd name="T5" fmla="*/ 1 h 2"/>
                    <a:gd name="T6" fmla="*/ 1 h 2"/>
                    <a:gd name="T7" fmla="*/ 1 h 2"/>
                    <a:gd name="T8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2" name="Freeform 659"/>
                <p:cNvSpPr>
                  <a:spLocks/>
                </p:cNvSpPr>
                <p:nvPr/>
              </p:nvSpPr>
              <p:spPr bwMode="auto">
                <a:xfrm>
                  <a:off x="3077" y="2816"/>
                  <a:ext cx="5" cy="1"/>
                </a:xfrm>
                <a:custGeom>
                  <a:avLst/>
                  <a:gdLst>
                    <a:gd name="T0" fmla="*/ 0 w 5"/>
                    <a:gd name="T1" fmla="*/ 1 h 1"/>
                    <a:gd name="T2" fmla="*/ 1 w 5"/>
                    <a:gd name="T3" fmla="*/ 1 h 1"/>
                    <a:gd name="T4" fmla="*/ 1 w 5"/>
                    <a:gd name="T5" fmla="*/ 1 h 1"/>
                    <a:gd name="T6" fmla="*/ 2 w 5"/>
                    <a:gd name="T7" fmla="*/ 1 h 1"/>
                    <a:gd name="T8" fmla="*/ 2 w 5"/>
                    <a:gd name="T9" fmla="*/ 0 h 1"/>
                    <a:gd name="T10" fmla="*/ 4 w 5"/>
                    <a:gd name="T11" fmla="*/ 0 h 1"/>
                    <a:gd name="T12" fmla="*/ 5 w 5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3" name="Freeform 660"/>
                <p:cNvSpPr>
                  <a:spLocks/>
                </p:cNvSpPr>
                <p:nvPr/>
              </p:nvSpPr>
              <p:spPr bwMode="auto">
                <a:xfrm>
                  <a:off x="3082" y="281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3 w 6"/>
                    <a:gd name="T5" fmla="*/ 0 h 1"/>
                    <a:gd name="T6" fmla="*/ 3 w 6"/>
                    <a:gd name="T7" fmla="*/ 0 h 1"/>
                    <a:gd name="T8" fmla="*/ 4 w 6"/>
                    <a:gd name="T9" fmla="*/ 1 h 1"/>
                    <a:gd name="T10" fmla="*/ 4 w 6"/>
                    <a:gd name="T11" fmla="*/ 1 h 1"/>
                    <a:gd name="T12" fmla="*/ 6 w 6"/>
                    <a:gd name="T13" fmla="*/ 1 h 1"/>
                    <a:gd name="T14" fmla="*/ 6 w 6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4" name="Freeform 661"/>
                <p:cNvSpPr>
                  <a:spLocks/>
                </p:cNvSpPr>
                <p:nvPr/>
              </p:nvSpPr>
              <p:spPr bwMode="auto">
                <a:xfrm>
                  <a:off x="3088" y="2817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0 h 2"/>
                    <a:gd name="T4" fmla="*/ 1 w 5"/>
                    <a:gd name="T5" fmla="*/ 0 h 2"/>
                    <a:gd name="T6" fmla="*/ 2 w 5"/>
                    <a:gd name="T7" fmla="*/ 0 h 2"/>
                    <a:gd name="T8" fmla="*/ 2 w 5"/>
                    <a:gd name="T9" fmla="*/ 2 h 2"/>
                    <a:gd name="T10" fmla="*/ 2 w 5"/>
                    <a:gd name="T11" fmla="*/ 2 h 2"/>
                    <a:gd name="T12" fmla="*/ 5 w 5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5" name="Freeform 662"/>
                <p:cNvSpPr>
                  <a:spLocks/>
                </p:cNvSpPr>
                <p:nvPr/>
              </p:nvSpPr>
              <p:spPr bwMode="auto">
                <a:xfrm>
                  <a:off x="3093" y="2819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1 h 2"/>
                    <a:gd name="T18" fmla="*/ 1 w 1"/>
                    <a:gd name="T19" fmla="*/ 1 h 2"/>
                    <a:gd name="T20" fmla="*/ 1 w 1"/>
                    <a:gd name="T21" fmla="*/ 1 h 2"/>
                    <a:gd name="T22" fmla="*/ 1 w 1"/>
                    <a:gd name="T23" fmla="*/ 2 h 2"/>
                    <a:gd name="T24" fmla="*/ 1 w 1"/>
                    <a:gd name="T25" fmla="*/ 2 h 2"/>
                    <a:gd name="T26" fmla="*/ 1 w 1"/>
                    <a:gd name="T2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6" name="Freeform 663"/>
                <p:cNvSpPr>
                  <a:spLocks/>
                </p:cNvSpPr>
                <p:nvPr/>
              </p:nvSpPr>
              <p:spPr bwMode="auto">
                <a:xfrm>
                  <a:off x="3094" y="2821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2 w 3"/>
                    <a:gd name="T5" fmla="*/ 2 h 3"/>
                    <a:gd name="T6" fmla="*/ 2 w 3"/>
                    <a:gd name="T7" fmla="*/ 2 h 3"/>
                    <a:gd name="T8" fmla="*/ 3 w 3"/>
                    <a:gd name="T9" fmla="*/ 3 h 3"/>
                    <a:gd name="T10" fmla="*/ 3 w 3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7" name="Freeform 664"/>
                <p:cNvSpPr>
                  <a:spLocks/>
                </p:cNvSpPr>
                <p:nvPr/>
              </p:nvSpPr>
              <p:spPr bwMode="auto">
                <a:xfrm>
                  <a:off x="3092" y="2824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5 w 5"/>
                    <a:gd name="T5" fmla="*/ 1 h 5"/>
                    <a:gd name="T6" fmla="*/ 4 w 5"/>
                    <a:gd name="T7" fmla="*/ 3 h 5"/>
                    <a:gd name="T8" fmla="*/ 4 w 5"/>
                    <a:gd name="T9" fmla="*/ 3 h 5"/>
                    <a:gd name="T10" fmla="*/ 2 w 5"/>
                    <a:gd name="T11" fmla="*/ 3 h 5"/>
                    <a:gd name="T12" fmla="*/ 1 w 5"/>
                    <a:gd name="T13" fmla="*/ 5 h 5"/>
                    <a:gd name="T14" fmla="*/ 0 w 5"/>
                    <a:gd name="T15" fmla="*/ 5 h 5"/>
                    <a:gd name="T16" fmla="*/ 0 w 5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8" name="Freeform 665"/>
                <p:cNvSpPr>
                  <a:spLocks/>
                </p:cNvSpPr>
                <p:nvPr/>
              </p:nvSpPr>
              <p:spPr bwMode="auto">
                <a:xfrm>
                  <a:off x="3092" y="2829"/>
                  <a:ext cx="16" cy="14"/>
                </a:xfrm>
                <a:custGeom>
                  <a:avLst/>
                  <a:gdLst>
                    <a:gd name="T0" fmla="*/ 0 w 16"/>
                    <a:gd name="T1" fmla="*/ 0 h 14"/>
                    <a:gd name="T2" fmla="*/ 0 w 16"/>
                    <a:gd name="T3" fmla="*/ 0 h 14"/>
                    <a:gd name="T4" fmla="*/ 0 w 16"/>
                    <a:gd name="T5" fmla="*/ 2 h 14"/>
                    <a:gd name="T6" fmla="*/ 0 w 16"/>
                    <a:gd name="T7" fmla="*/ 2 h 14"/>
                    <a:gd name="T8" fmla="*/ 0 w 16"/>
                    <a:gd name="T9" fmla="*/ 2 h 14"/>
                    <a:gd name="T10" fmla="*/ 1 w 16"/>
                    <a:gd name="T11" fmla="*/ 3 h 14"/>
                    <a:gd name="T12" fmla="*/ 1 w 16"/>
                    <a:gd name="T13" fmla="*/ 3 h 14"/>
                    <a:gd name="T14" fmla="*/ 2 w 16"/>
                    <a:gd name="T15" fmla="*/ 3 h 14"/>
                    <a:gd name="T16" fmla="*/ 5 w 16"/>
                    <a:gd name="T17" fmla="*/ 3 h 14"/>
                    <a:gd name="T18" fmla="*/ 6 w 16"/>
                    <a:gd name="T19" fmla="*/ 5 h 14"/>
                    <a:gd name="T20" fmla="*/ 6 w 16"/>
                    <a:gd name="T21" fmla="*/ 5 h 14"/>
                    <a:gd name="T22" fmla="*/ 6 w 16"/>
                    <a:gd name="T23" fmla="*/ 6 h 14"/>
                    <a:gd name="T24" fmla="*/ 6 w 16"/>
                    <a:gd name="T25" fmla="*/ 6 h 14"/>
                    <a:gd name="T26" fmla="*/ 5 w 16"/>
                    <a:gd name="T27" fmla="*/ 7 h 14"/>
                    <a:gd name="T28" fmla="*/ 5 w 16"/>
                    <a:gd name="T29" fmla="*/ 7 h 14"/>
                    <a:gd name="T30" fmla="*/ 5 w 16"/>
                    <a:gd name="T31" fmla="*/ 7 h 14"/>
                    <a:gd name="T32" fmla="*/ 5 w 16"/>
                    <a:gd name="T33" fmla="*/ 9 h 14"/>
                    <a:gd name="T34" fmla="*/ 6 w 16"/>
                    <a:gd name="T35" fmla="*/ 9 h 14"/>
                    <a:gd name="T36" fmla="*/ 9 w 16"/>
                    <a:gd name="T37" fmla="*/ 11 h 14"/>
                    <a:gd name="T38" fmla="*/ 9 w 16"/>
                    <a:gd name="T39" fmla="*/ 11 h 14"/>
                    <a:gd name="T40" fmla="*/ 12 w 16"/>
                    <a:gd name="T41" fmla="*/ 13 h 14"/>
                    <a:gd name="T42" fmla="*/ 12 w 16"/>
                    <a:gd name="T43" fmla="*/ 13 h 14"/>
                    <a:gd name="T44" fmla="*/ 13 w 16"/>
                    <a:gd name="T45" fmla="*/ 13 h 14"/>
                    <a:gd name="T46" fmla="*/ 13 w 16"/>
                    <a:gd name="T47" fmla="*/ 13 h 14"/>
                    <a:gd name="T48" fmla="*/ 14 w 16"/>
                    <a:gd name="T49" fmla="*/ 11 h 14"/>
                    <a:gd name="T50" fmla="*/ 14 w 16"/>
                    <a:gd name="T51" fmla="*/ 11 h 14"/>
                    <a:gd name="T52" fmla="*/ 16 w 16"/>
                    <a:gd name="T53" fmla="*/ 11 h 14"/>
                    <a:gd name="T54" fmla="*/ 16 w 16"/>
                    <a:gd name="T55" fmla="*/ 13 h 14"/>
                    <a:gd name="T56" fmla="*/ 16 w 16"/>
                    <a:gd name="T57" fmla="*/ 13 h 14"/>
                    <a:gd name="T58" fmla="*/ 16 w 16"/>
                    <a:gd name="T5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89" name="Freeform 666"/>
                <p:cNvSpPr>
                  <a:spLocks/>
                </p:cNvSpPr>
                <p:nvPr/>
              </p:nvSpPr>
              <p:spPr bwMode="auto">
                <a:xfrm>
                  <a:off x="3108" y="284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0" name="Freeform 667"/>
                <p:cNvSpPr>
                  <a:spLocks/>
                </p:cNvSpPr>
                <p:nvPr/>
              </p:nvSpPr>
              <p:spPr bwMode="auto">
                <a:xfrm>
                  <a:off x="3109" y="2844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2 h 4"/>
                    <a:gd name="T12" fmla="*/ 2 w 3"/>
                    <a:gd name="T13" fmla="*/ 3 h 4"/>
                    <a:gd name="T14" fmla="*/ 2 w 3"/>
                    <a:gd name="T15" fmla="*/ 3 h 4"/>
                    <a:gd name="T16" fmla="*/ 2 w 3"/>
                    <a:gd name="T17" fmla="*/ 4 h 4"/>
                    <a:gd name="T18" fmla="*/ 2 w 3"/>
                    <a:gd name="T19" fmla="*/ 4 h 4"/>
                    <a:gd name="T20" fmla="*/ 3 w 3"/>
                    <a:gd name="T21" fmla="*/ 4 h 4"/>
                    <a:gd name="T22" fmla="*/ 3 w 3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1" name="Freeform 668"/>
                <p:cNvSpPr>
                  <a:spLocks/>
                </p:cNvSpPr>
                <p:nvPr/>
              </p:nvSpPr>
              <p:spPr bwMode="auto">
                <a:xfrm>
                  <a:off x="3112" y="2848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1 w 7"/>
                    <a:gd name="T3" fmla="*/ 0 h 2"/>
                    <a:gd name="T4" fmla="*/ 3 w 7"/>
                    <a:gd name="T5" fmla="*/ 0 h 2"/>
                    <a:gd name="T6" fmla="*/ 4 w 7"/>
                    <a:gd name="T7" fmla="*/ 2 h 2"/>
                    <a:gd name="T8" fmla="*/ 4 w 7"/>
                    <a:gd name="T9" fmla="*/ 2 h 2"/>
                    <a:gd name="T10" fmla="*/ 5 w 7"/>
                    <a:gd name="T11" fmla="*/ 2 h 2"/>
                    <a:gd name="T12" fmla="*/ 7 w 7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2" name="Freeform 669"/>
                <p:cNvSpPr>
                  <a:spLocks/>
                </p:cNvSpPr>
                <p:nvPr/>
              </p:nvSpPr>
              <p:spPr bwMode="auto">
                <a:xfrm>
                  <a:off x="2976" y="2731"/>
                  <a:ext cx="9" cy="4"/>
                </a:xfrm>
                <a:custGeom>
                  <a:avLst/>
                  <a:gdLst>
                    <a:gd name="T0" fmla="*/ 0 w 9"/>
                    <a:gd name="T1" fmla="*/ 0 h 4"/>
                    <a:gd name="T2" fmla="*/ 0 w 9"/>
                    <a:gd name="T3" fmla="*/ 1 h 4"/>
                    <a:gd name="T4" fmla="*/ 0 w 9"/>
                    <a:gd name="T5" fmla="*/ 1 h 4"/>
                    <a:gd name="T6" fmla="*/ 1 w 9"/>
                    <a:gd name="T7" fmla="*/ 3 h 4"/>
                    <a:gd name="T8" fmla="*/ 1 w 9"/>
                    <a:gd name="T9" fmla="*/ 3 h 4"/>
                    <a:gd name="T10" fmla="*/ 2 w 9"/>
                    <a:gd name="T11" fmla="*/ 4 h 4"/>
                    <a:gd name="T12" fmla="*/ 4 w 9"/>
                    <a:gd name="T13" fmla="*/ 4 h 4"/>
                    <a:gd name="T14" fmla="*/ 5 w 9"/>
                    <a:gd name="T15" fmla="*/ 4 h 4"/>
                    <a:gd name="T16" fmla="*/ 5 w 9"/>
                    <a:gd name="T17" fmla="*/ 4 h 4"/>
                    <a:gd name="T18" fmla="*/ 6 w 9"/>
                    <a:gd name="T19" fmla="*/ 4 h 4"/>
                    <a:gd name="T20" fmla="*/ 6 w 9"/>
                    <a:gd name="T21" fmla="*/ 4 h 4"/>
                    <a:gd name="T22" fmla="*/ 8 w 9"/>
                    <a:gd name="T23" fmla="*/ 3 h 4"/>
                    <a:gd name="T24" fmla="*/ 8 w 9"/>
                    <a:gd name="T25" fmla="*/ 3 h 4"/>
                    <a:gd name="T26" fmla="*/ 8 w 9"/>
                    <a:gd name="T27" fmla="*/ 3 h 4"/>
                    <a:gd name="T28" fmla="*/ 9 w 9"/>
                    <a:gd name="T29" fmla="*/ 3 h 4"/>
                    <a:gd name="T30" fmla="*/ 9 w 9"/>
                    <a:gd name="T31" fmla="*/ 1 h 4"/>
                    <a:gd name="T32" fmla="*/ 9 w 9"/>
                    <a:gd name="T3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9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3" name="Freeform 670"/>
                <p:cNvSpPr>
                  <a:spLocks/>
                </p:cNvSpPr>
                <p:nvPr/>
              </p:nvSpPr>
              <p:spPr bwMode="auto">
                <a:xfrm>
                  <a:off x="2985" y="2728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1 w 9"/>
                    <a:gd name="T3" fmla="*/ 4 h 4"/>
                    <a:gd name="T4" fmla="*/ 1 w 9"/>
                    <a:gd name="T5" fmla="*/ 3 h 4"/>
                    <a:gd name="T6" fmla="*/ 3 w 9"/>
                    <a:gd name="T7" fmla="*/ 3 h 4"/>
                    <a:gd name="T8" fmla="*/ 3 w 9"/>
                    <a:gd name="T9" fmla="*/ 3 h 4"/>
                    <a:gd name="T10" fmla="*/ 4 w 9"/>
                    <a:gd name="T11" fmla="*/ 3 h 4"/>
                    <a:gd name="T12" fmla="*/ 4 w 9"/>
                    <a:gd name="T13" fmla="*/ 2 h 4"/>
                    <a:gd name="T14" fmla="*/ 5 w 9"/>
                    <a:gd name="T15" fmla="*/ 2 h 4"/>
                    <a:gd name="T16" fmla="*/ 5 w 9"/>
                    <a:gd name="T17" fmla="*/ 0 h 4"/>
                    <a:gd name="T18" fmla="*/ 7 w 9"/>
                    <a:gd name="T19" fmla="*/ 0 h 4"/>
                    <a:gd name="T20" fmla="*/ 7 w 9"/>
                    <a:gd name="T21" fmla="*/ 0 h 4"/>
                    <a:gd name="T22" fmla="*/ 8 w 9"/>
                    <a:gd name="T23" fmla="*/ 2 h 4"/>
                    <a:gd name="T24" fmla="*/ 9 w 9"/>
                    <a:gd name="T25" fmla="*/ 2 h 4"/>
                    <a:gd name="T26" fmla="*/ 9 w 9"/>
                    <a:gd name="T2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4" name="Freeform 671"/>
                <p:cNvSpPr>
                  <a:spLocks/>
                </p:cNvSpPr>
                <p:nvPr/>
              </p:nvSpPr>
              <p:spPr bwMode="auto">
                <a:xfrm>
                  <a:off x="2994" y="2720"/>
                  <a:ext cx="38" cy="8"/>
                </a:xfrm>
                <a:custGeom>
                  <a:avLst/>
                  <a:gdLst>
                    <a:gd name="T0" fmla="*/ 0 w 38"/>
                    <a:gd name="T1" fmla="*/ 8 h 8"/>
                    <a:gd name="T2" fmla="*/ 0 w 38"/>
                    <a:gd name="T3" fmla="*/ 8 h 8"/>
                    <a:gd name="T4" fmla="*/ 2 w 38"/>
                    <a:gd name="T5" fmla="*/ 8 h 8"/>
                    <a:gd name="T6" fmla="*/ 2 w 38"/>
                    <a:gd name="T7" fmla="*/ 8 h 8"/>
                    <a:gd name="T8" fmla="*/ 2 w 38"/>
                    <a:gd name="T9" fmla="*/ 8 h 8"/>
                    <a:gd name="T10" fmla="*/ 3 w 38"/>
                    <a:gd name="T11" fmla="*/ 8 h 8"/>
                    <a:gd name="T12" fmla="*/ 3 w 38"/>
                    <a:gd name="T13" fmla="*/ 8 h 8"/>
                    <a:gd name="T14" fmla="*/ 5 w 38"/>
                    <a:gd name="T15" fmla="*/ 7 h 8"/>
                    <a:gd name="T16" fmla="*/ 6 w 38"/>
                    <a:gd name="T17" fmla="*/ 8 h 8"/>
                    <a:gd name="T18" fmla="*/ 7 w 38"/>
                    <a:gd name="T19" fmla="*/ 8 h 8"/>
                    <a:gd name="T20" fmla="*/ 7 w 38"/>
                    <a:gd name="T21" fmla="*/ 7 h 8"/>
                    <a:gd name="T22" fmla="*/ 9 w 38"/>
                    <a:gd name="T23" fmla="*/ 7 h 8"/>
                    <a:gd name="T24" fmla="*/ 10 w 38"/>
                    <a:gd name="T25" fmla="*/ 7 h 8"/>
                    <a:gd name="T26" fmla="*/ 10 w 38"/>
                    <a:gd name="T27" fmla="*/ 7 h 8"/>
                    <a:gd name="T28" fmla="*/ 11 w 38"/>
                    <a:gd name="T29" fmla="*/ 7 h 8"/>
                    <a:gd name="T30" fmla="*/ 11 w 38"/>
                    <a:gd name="T31" fmla="*/ 5 h 8"/>
                    <a:gd name="T32" fmla="*/ 13 w 38"/>
                    <a:gd name="T33" fmla="*/ 5 h 8"/>
                    <a:gd name="T34" fmla="*/ 13 w 38"/>
                    <a:gd name="T35" fmla="*/ 5 h 8"/>
                    <a:gd name="T36" fmla="*/ 13 w 38"/>
                    <a:gd name="T37" fmla="*/ 5 h 8"/>
                    <a:gd name="T38" fmla="*/ 14 w 38"/>
                    <a:gd name="T39" fmla="*/ 5 h 8"/>
                    <a:gd name="T40" fmla="*/ 14 w 38"/>
                    <a:gd name="T41" fmla="*/ 5 h 8"/>
                    <a:gd name="T42" fmla="*/ 14 w 38"/>
                    <a:gd name="T43" fmla="*/ 4 h 8"/>
                    <a:gd name="T44" fmla="*/ 14 w 38"/>
                    <a:gd name="T45" fmla="*/ 4 h 8"/>
                    <a:gd name="T46" fmla="*/ 14 w 38"/>
                    <a:gd name="T47" fmla="*/ 4 h 8"/>
                    <a:gd name="T48" fmla="*/ 15 w 38"/>
                    <a:gd name="T49" fmla="*/ 4 h 8"/>
                    <a:gd name="T50" fmla="*/ 17 w 38"/>
                    <a:gd name="T51" fmla="*/ 3 h 8"/>
                    <a:gd name="T52" fmla="*/ 17 w 38"/>
                    <a:gd name="T53" fmla="*/ 3 h 8"/>
                    <a:gd name="T54" fmla="*/ 18 w 38"/>
                    <a:gd name="T55" fmla="*/ 3 h 8"/>
                    <a:gd name="T56" fmla="*/ 19 w 38"/>
                    <a:gd name="T57" fmla="*/ 1 h 8"/>
                    <a:gd name="T58" fmla="*/ 21 w 38"/>
                    <a:gd name="T59" fmla="*/ 1 h 8"/>
                    <a:gd name="T60" fmla="*/ 22 w 38"/>
                    <a:gd name="T61" fmla="*/ 0 h 8"/>
                    <a:gd name="T62" fmla="*/ 22 w 38"/>
                    <a:gd name="T63" fmla="*/ 0 h 8"/>
                    <a:gd name="T64" fmla="*/ 23 w 38"/>
                    <a:gd name="T65" fmla="*/ 1 h 8"/>
                    <a:gd name="T66" fmla="*/ 23 w 38"/>
                    <a:gd name="T67" fmla="*/ 1 h 8"/>
                    <a:gd name="T68" fmla="*/ 25 w 38"/>
                    <a:gd name="T69" fmla="*/ 1 h 8"/>
                    <a:gd name="T70" fmla="*/ 25 w 38"/>
                    <a:gd name="T71" fmla="*/ 1 h 8"/>
                    <a:gd name="T72" fmla="*/ 26 w 38"/>
                    <a:gd name="T73" fmla="*/ 1 h 8"/>
                    <a:gd name="T74" fmla="*/ 26 w 38"/>
                    <a:gd name="T75" fmla="*/ 1 h 8"/>
                    <a:gd name="T76" fmla="*/ 26 w 38"/>
                    <a:gd name="T77" fmla="*/ 1 h 8"/>
                    <a:gd name="T78" fmla="*/ 26 w 38"/>
                    <a:gd name="T79" fmla="*/ 1 h 8"/>
                    <a:gd name="T80" fmla="*/ 26 w 38"/>
                    <a:gd name="T81" fmla="*/ 3 h 8"/>
                    <a:gd name="T82" fmla="*/ 27 w 38"/>
                    <a:gd name="T83" fmla="*/ 3 h 8"/>
                    <a:gd name="T84" fmla="*/ 27 w 38"/>
                    <a:gd name="T85" fmla="*/ 3 h 8"/>
                    <a:gd name="T86" fmla="*/ 29 w 38"/>
                    <a:gd name="T87" fmla="*/ 4 h 8"/>
                    <a:gd name="T88" fmla="*/ 29 w 38"/>
                    <a:gd name="T89" fmla="*/ 4 h 8"/>
                    <a:gd name="T90" fmla="*/ 30 w 38"/>
                    <a:gd name="T91" fmla="*/ 4 h 8"/>
                    <a:gd name="T92" fmla="*/ 30 w 38"/>
                    <a:gd name="T93" fmla="*/ 4 h 8"/>
                    <a:gd name="T94" fmla="*/ 31 w 38"/>
                    <a:gd name="T95" fmla="*/ 4 h 8"/>
                    <a:gd name="T96" fmla="*/ 33 w 38"/>
                    <a:gd name="T97" fmla="*/ 4 h 8"/>
                    <a:gd name="T98" fmla="*/ 33 w 38"/>
                    <a:gd name="T99" fmla="*/ 4 h 8"/>
                    <a:gd name="T100" fmla="*/ 34 w 38"/>
                    <a:gd name="T101" fmla="*/ 4 h 8"/>
                    <a:gd name="T102" fmla="*/ 34 w 38"/>
                    <a:gd name="T103" fmla="*/ 4 h 8"/>
                    <a:gd name="T104" fmla="*/ 34 w 38"/>
                    <a:gd name="T105" fmla="*/ 4 h 8"/>
                    <a:gd name="T106" fmla="*/ 34 w 38"/>
                    <a:gd name="T107" fmla="*/ 5 h 8"/>
                    <a:gd name="T108" fmla="*/ 34 w 38"/>
                    <a:gd name="T109" fmla="*/ 5 h 8"/>
                    <a:gd name="T110" fmla="*/ 36 w 38"/>
                    <a:gd name="T111" fmla="*/ 5 h 8"/>
                    <a:gd name="T112" fmla="*/ 36 w 38"/>
                    <a:gd name="T113" fmla="*/ 7 h 8"/>
                    <a:gd name="T114" fmla="*/ 37 w 38"/>
                    <a:gd name="T115" fmla="*/ 7 h 8"/>
                    <a:gd name="T116" fmla="*/ 38 w 38"/>
                    <a:gd name="T117" fmla="*/ 7 h 8"/>
                    <a:gd name="T118" fmla="*/ 38 w 38"/>
                    <a:gd name="T119" fmla="*/ 8 h 8"/>
                    <a:gd name="T120" fmla="*/ 38 w 38"/>
                    <a:gd name="T1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1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38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5" name="Line 672"/>
                <p:cNvSpPr>
                  <a:spLocks noChangeShapeType="1"/>
                </p:cNvSpPr>
                <p:nvPr/>
              </p:nvSpPr>
              <p:spPr bwMode="auto">
                <a:xfrm>
                  <a:off x="3032" y="272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6" name="Freeform 673"/>
                <p:cNvSpPr>
                  <a:spLocks/>
                </p:cNvSpPr>
                <p:nvPr/>
              </p:nvSpPr>
              <p:spPr bwMode="auto">
                <a:xfrm>
                  <a:off x="3386" y="2959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1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7" name="Freeform 674"/>
                <p:cNvSpPr>
                  <a:spLocks/>
                </p:cNvSpPr>
                <p:nvPr/>
              </p:nvSpPr>
              <p:spPr bwMode="auto">
                <a:xfrm>
                  <a:off x="3391" y="29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1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8" name="Line 675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99" name="Line 676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0" name="Line 677"/>
                <p:cNvSpPr>
                  <a:spLocks noChangeShapeType="1"/>
                </p:cNvSpPr>
                <p:nvPr/>
              </p:nvSpPr>
              <p:spPr bwMode="auto">
                <a:xfrm>
                  <a:off x="3375" y="2950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1" name="Line 678"/>
                <p:cNvSpPr>
                  <a:spLocks noChangeShapeType="1"/>
                </p:cNvSpPr>
                <p:nvPr/>
              </p:nvSpPr>
              <p:spPr bwMode="auto">
                <a:xfrm>
                  <a:off x="3375" y="2950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2" name="Freeform 679"/>
                <p:cNvSpPr>
                  <a:spLocks/>
                </p:cNvSpPr>
                <p:nvPr/>
              </p:nvSpPr>
              <p:spPr bwMode="auto">
                <a:xfrm>
                  <a:off x="3379" y="2956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0 w 7"/>
                    <a:gd name="T5" fmla="*/ 0 h 3"/>
                    <a:gd name="T6" fmla="*/ 1 w 7"/>
                    <a:gd name="T7" fmla="*/ 2 h 3"/>
                    <a:gd name="T8" fmla="*/ 1 w 7"/>
                    <a:gd name="T9" fmla="*/ 2 h 3"/>
                    <a:gd name="T10" fmla="*/ 3 w 7"/>
                    <a:gd name="T11" fmla="*/ 2 h 3"/>
                    <a:gd name="T12" fmla="*/ 4 w 7"/>
                    <a:gd name="T13" fmla="*/ 2 h 3"/>
                    <a:gd name="T14" fmla="*/ 6 w 7"/>
                    <a:gd name="T15" fmla="*/ 2 h 3"/>
                    <a:gd name="T16" fmla="*/ 6 w 7"/>
                    <a:gd name="T17" fmla="*/ 2 h 3"/>
                    <a:gd name="T18" fmla="*/ 7 w 7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3" name="Line 680"/>
                <p:cNvSpPr>
                  <a:spLocks noChangeShapeType="1"/>
                </p:cNvSpPr>
                <p:nvPr/>
              </p:nvSpPr>
              <p:spPr bwMode="auto">
                <a:xfrm>
                  <a:off x="3393" y="296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4" name="Freeform 681"/>
                <p:cNvSpPr>
                  <a:spLocks/>
                </p:cNvSpPr>
                <p:nvPr/>
              </p:nvSpPr>
              <p:spPr bwMode="auto">
                <a:xfrm>
                  <a:off x="3397" y="2970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1 w 5"/>
                    <a:gd name="T3" fmla="*/ 1 h 3"/>
                    <a:gd name="T4" fmla="*/ 4 w 5"/>
                    <a:gd name="T5" fmla="*/ 3 h 3"/>
                    <a:gd name="T6" fmla="*/ 4 w 5"/>
                    <a:gd name="T7" fmla="*/ 3 h 3"/>
                    <a:gd name="T8" fmla="*/ 5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5" name="Freeform 682"/>
                <p:cNvSpPr>
                  <a:spLocks/>
                </p:cNvSpPr>
                <p:nvPr/>
              </p:nvSpPr>
              <p:spPr bwMode="auto">
                <a:xfrm>
                  <a:off x="3402" y="29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6" name="Freeform 683"/>
                <p:cNvSpPr>
                  <a:spLocks/>
                </p:cNvSpPr>
                <p:nvPr/>
              </p:nvSpPr>
              <p:spPr bwMode="auto">
                <a:xfrm>
                  <a:off x="3389" y="2962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0 w 2"/>
                    <a:gd name="T5" fmla="*/ 1 h 4"/>
                    <a:gd name="T6" fmla="*/ 1 w 2"/>
                    <a:gd name="T7" fmla="*/ 1 h 4"/>
                    <a:gd name="T8" fmla="*/ 2 w 2"/>
                    <a:gd name="T9" fmla="*/ 3 h 4"/>
                    <a:gd name="T10" fmla="*/ 2 w 2"/>
                    <a:gd name="T11" fmla="*/ 4 h 4"/>
                    <a:gd name="T12" fmla="*/ 2 w 2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7" name="Line 684"/>
                <p:cNvSpPr>
                  <a:spLocks noChangeShapeType="1"/>
                </p:cNvSpPr>
                <p:nvPr/>
              </p:nvSpPr>
              <p:spPr bwMode="auto">
                <a:xfrm>
                  <a:off x="3376" y="2952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8" name="Freeform 685"/>
                <p:cNvSpPr>
                  <a:spLocks/>
                </p:cNvSpPr>
                <p:nvPr/>
              </p:nvSpPr>
              <p:spPr bwMode="auto">
                <a:xfrm>
                  <a:off x="3378" y="2954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09" name="Line 686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0" name="Line 687"/>
                <p:cNvSpPr>
                  <a:spLocks noChangeShapeType="1"/>
                </p:cNvSpPr>
                <p:nvPr/>
              </p:nvSpPr>
              <p:spPr bwMode="auto">
                <a:xfrm>
                  <a:off x="3375" y="294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1" name="Freeform 688"/>
                <p:cNvSpPr>
                  <a:spLocks/>
                </p:cNvSpPr>
                <p:nvPr/>
              </p:nvSpPr>
              <p:spPr bwMode="auto">
                <a:xfrm>
                  <a:off x="3394" y="2969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3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2" name="Freeform 689"/>
                <p:cNvSpPr>
                  <a:spLocks/>
                </p:cNvSpPr>
                <p:nvPr/>
              </p:nvSpPr>
              <p:spPr bwMode="auto">
                <a:xfrm>
                  <a:off x="3376" y="295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3" name="Line 690"/>
                <p:cNvSpPr>
                  <a:spLocks noChangeShapeType="1"/>
                </p:cNvSpPr>
                <p:nvPr/>
              </p:nvSpPr>
              <p:spPr bwMode="auto">
                <a:xfrm>
                  <a:off x="3376" y="295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4" name="Line 691"/>
                <p:cNvSpPr>
                  <a:spLocks noChangeShapeType="1"/>
                </p:cNvSpPr>
                <p:nvPr/>
              </p:nvSpPr>
              <p:spPr bwMode="auto">
                <a:xfrm>
                  <a:off x="3376" y="2950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5" name="Line 692"/>
                <p:cNvSpPr>
                  <a:spLocks noChangeShapeType="1"/>
                </p:cNvSpPr>
                <p:nvPr/>
              </p:nvSpPr>
              <p:spPr bwMode="auto">
                <a:xfrm flipH="1">
                  <a:off x="3482" y="3182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6" name="Freeform 693"/>
                <p:cNvSpPr>
                  <a:spLocks/>
                </p:cNvSpPr>
                <p:nvPr/>
              </p:nvSpPr>
              <p:spPr bwMode="auto">
                <a:xfrm>
                  <a:off x="3455" y="3028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0 h 7"/>
                    <a:gd name="T6" fmla="*/ 2 w 5"/>
                    <a:gd name="T7" fmla="*/ 0 h 7"/>
                    <a:gd name="T8" fmla="*/ 4 w 5"/>
                    <a:gd name="T9" fmla="*/ 1 h 7"/>
                    <a:gd name="T10" fmla="*/ 4 w 5"/>
                    <a:gd name="T11" fmla="*/ 3 h 7"/>
                    <a:gd name="T12" fmla="*/ 4 w 5"/>
                    <a:gd name="T13" fmla="*/ 4 h 7"/>
                    <a:gd name="T14" fmla="*/ 5 w 5"/>
                    <a:gd name="T15" fmla="*/ 5 h 7"/>
                    <a:gd name="T16" fmla="*/ 5 w 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7" name="Line 694"/>
                <p:cNvSpPr>
                  <a:spLocks noChangeShapeType="1"/>
                </p:cNvSpPr>
                <p:nvPr/>
              </p:nvSpPr>
              <p:spPr bwMode="auto">
                <a:xfrm flipH="1">
                  <a:off x="3440" y="3009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8" name="Freeform 695"/>
                <p:cNvSpPr>
                  <a:spLocks/>
                </p:cNvSpPr>
                <p:nvPr/>
              </p:nvSpPr>
              <p:spPr bwMode="auto">
                <a:xfrm>
                  <a:off x="3440" y="300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1 h 4"/>
                    <a:gd name="T4" fmla="*/ 0 w 1"/>
                    <a:gd name="T5" fmla="*/ 1 h 4"/>
                    <a:gd name="T6" fmla="*/ 0 w 1"/>
                    <a:gd name="T7" fmla="*/ 3 h 4"/>
                    <a:gd name="T8" fmla="*/ 1 w 1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19" name="Line 696"/>
                <p:cNvSpPr>
                  <a:spLocks noChangeShapeType="1"/>
                </p:cNvSpPr>
                <p:nvPr/>
              </p:nvSpPr>
              <p:spPr bwMode="auto">
                <a:xfrm>
                  <a:off x="3447" y="302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0" name="Freeform 697"/>
                <p:cNvSpPr>
                  <a:spLocks/>
                </p:cNvSpPr>
                <p:nvPr/>
              </p:nvSpPr>
              <p:spPr bwMode="auto">
                <a:xfrm>
                  <a:off x="3448" y="30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1" name="Freeform 698"/>
                <p:cNvSpPr>
                  <a:spLocks/>
                </p:cNvSpPr>
                <p:nvPr/>
              </p:nvSpPr>
              <p:spPr bwMode="auto">
                <a:xfrm>
                  <a:off x="3449" y="3024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2" name="Freeform 699"/>
                <p:cNvSpPr>
                  <a:spLocks/>
                </p:cNvSpPr>
                <p:nvPr/>
              </p:nvSpPr>
              <p:spPr bwMode="auto">
                <a:xfrm>
                  <a:off x="3452" y="3024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1 h 4"/>
                    <a:gd name="T6" fmla="*/ 0 w 3"/>
                    <a:gd name="T7" fmla="*/ 3 h 4"/>
                    <a:gd name="T8" fmla="*/ 0 w 3"/>
                    <a:gd name="T9" fmla="*/ 3 h 4"/>
                    <a:gd name="T10" fmla="*/ 1 w 3"/>
                    <a:gd name="T11" fmla="*/ 3 h 4"/>
                    <a:gd name="T12" fmla="*/ 3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3" name="Line 700"/>
                <p:cNvSpPr>
                  <a:spLocks noChangeShapeType="1"/>
                </p:cNvSpPr>
                <p:nvPr/>
              </p:nvSpPr>
              <p:spPr bwMode="auto">
                <a:xfrm>
                  <a:off x="3445" y="3020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4" name="Freeform 701"/>
                <p:cNvSpPr>
                  <a:spLocks/>
                </p:cNvSpPr>
                <p:nvPr/>
              </p:nvSpPr>
              <p:spPr bwMode="auto">
                <a:xfrm>
                  <a:off x="3445" y="3021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5" name="Freeform 702"/>
                <p:cNvSpPr>
                  <a:spLocks/>
                </p:cNvSpPr>
                <p:nvPr/>
              </p:nvSpPr>
              <p:spPr bwMode="auto">
                <a:xfrm>
                  <a:off x="3441" y="3013"/>
                  <a:ext cx="3" cy="7"/>
                </a:xfrm>
                <a:custGeom>
                  <a:avLst/>
                  <a:gdLst>
                    <a:gd name="T0" fmla="*/ 0 w 3"/>
                    <a:gd name="T1" fmla="*/ 0 h 7"/>
                    <a:gd name="T2" fmla="*/ 2 w 3"/>
                    <a:gd name="T3" fmla="*/ 1 h 7"/>
                    <a:gd name="T4" fmla="*/ 2 w 3"/>
                    <a:gd name="T5" fmla="*/ 3 h 7"/>
                    <a:gd name="T6" fmla="*/ 2 w 3"/>
                    <a:gd name="T7" fmla="*/ 4 h 7"/>
                    <a:gd name="T8" fmla="*/ 3 w 3"/>
                    <a:gd name="T9" fmla="*/ 4 h 7"/>
                    <a:gd name="T10" fmla="*/ 3 w 3"/>
                    <a:gd name="T11" fmla="*/ 6 h 7"/>
                    <a:gd name="T12" fmla="*/ 3 w 3"/>
                    <a:gd name="T1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6" name="Freeform 703"/>
                <p:cNvSpPr>
                  <a:spLocks/>
                </p:cNvSpPr>
                <p:nvPr/>
              </p:nvSpPr>
              <p:spPr bwMode="auto">
                <a:xfrm>
                  <a:off x="3444" y="302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7" name="Freeform 704"/>
                <p:cNvSpPr>
                  <a:spLocks/>
                </p:cNvSpPr>
                <p:nvPr/>
              </p:nvSpPr>
              <p:spPr bwMode="auto">
                <a:xfrm>
                  <a:off x="3440" y="300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8" name="Line 705"/>
                <p:cNvSpPr>
                  <a:spLocks noChangeShapeType="1"/>
                </p:cNvSpPr>
                <p:nvPr/>
              </p:nvSpPr>
              <p:spPr bwMode="auto">
                <a:xfrm>
                  <a:off x="3441" y="3009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29" name="Line 706"/>
                <p:cNvSpPr>
                  <a:spLocks noChangeShapeType="1"/>
                </p:cNvSpPr>
                <p:nvPr/>
              </p:nvSpPr>
              <p:spPr bwMode="auto">
                <a:xfrm>
                  <a:off x="3430" y="3001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0" name="Freeform 707"/>
                <p:cNvSpPr>
                  <a:spLocks/>
                </p:cNvSpPr>
                <p:nvPr/>
              </p:nvSpPr>
              <p:spPr bwMode="auto">
                <a:xfrm>
                  <a:off x="3434" y="3002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2 w 6"/>
                    <a:gd name="T3" fmla="*/ 2 h 4"/>
                    <a:gd name="T4" fmla="*/ 3 w 6"/>
                    <a:gd name="T5" fmla="*/ 2 h 4"/>
                    <a:gd name="T6" fmla="*/ 5 w 6"/>
                    <a:gd name="T7" fmla="*/ 2 h 4"/>
                    <a:gd name="T8" fmla="*/ 5 w 6"/>
                    <a:gd name="T9" fmla="*/ 3 h 4"/>
                    <a:gd name="T10" fmla="*/ 6 w 6"/>
                    <a:gd name="T11" fmla="*/ 3 h 4"/>
                    <a:gd name="T12" fmla="*/ 6 w 6"/>
                    <a:gd name="T13" fmla="*/ 4 h 4"/>
                    <a:gd name="T14" fmla="*/ 6 w 6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1" name="Freeform 708"/>
                <p:cNvSpPr>
                  <a:spLocks/>
                </p:cNvSpPr>
                <p:nvPr/>
              </p:nvSpPr>
              <p:spPr bwMode="auto">
                <a:xfrm>
                  <a:off x="3432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2" name="Freeform 709"/>
                <p:cNvSpPr>
                  <a:spLocks/>
                </p:cNvSpPr>
                <p:nvPr/>
              </p:nvSpPr>
              <p:spPr bwMode="auto">
                <a:xfrm>
                  <a:off x="3432" y="300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3" name="Freeform 710"/>
                <p:cNvSpPr>
                  <a:spLocks/>
                </p:cNvSpPr>
                <p:nvPr/>
              </p:nvSpPr>
              <p:spPr bwMode="auto">
                <a:xfrm>
                  <a:off x="3410" y="2979"/>
                  <a:ext cx="10" cy="13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2 h 13"/>
                    <a:gd name="T4" fmla="*/ 0 w 10"/>
                    <a:gd name="T5" fmla="*/ 3 h 13"/>
                    <a:gd name="T6" fmla="*/ 2 w 10"/>
                    <a:gd name="T7" fmla="*/ 4 h 13"/>
                    <a:gd name="T8" fmla="*/ 3 w 10"/>
                    <a:gd name="T9" fmla="*/ 4 h 13"/>
                    <a:gd name="T10" fmla="*/ 4 w 10"/>
                    <a:gd name="T11" fmla="*/ 4 h 13"/>
                    <a:gd name="T12" fmla="*/ 6 w 10"/>
                    <a:gd name="T13" fmla="*/ 4 h 13"/>
                    <a:gd name="T14" fmla="*/ 7 w 10"/>
                    <a:gd name="T15" fmla="*/ 6 h 13"/>
                    <a:gd name="T16" fmla="*/ 7 w 10"/>
                    <a:gd name="T17" fmla="*/ 7 h 13"/>
                    <a:gd name="T18" fmla="*/ 7 w 10"/>
                    <a:gd name="T19" fmla="*/ 7 h 13"/>
                    <a:gd name="T20" fmla="*/ 7 w 10"/>
                    <a:gd name="T21" fmla="*/ 8 h 13"/>
                    <a:gd name="T22" fmla="*/ 7 w 10"/>
                    <a:gd name="T23" fmla="*/ 10 h 13"/>
                    <a:gd name="T24" fmla="*/ 8 w 10"/>
                    <a:gd name="T25" fmla="*/ 11 h 13"/>
                    <a:gd name="T26" fmla="*/ 10 w 10"/>
                    <a:gd name="T27" fmla="*/ 13 h 13"/>
                    <a:gd name="T28" fmla="*/ 10 w 10"/>
                    <a:gd name="T2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10" y="13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4" name="Freeform 711"/>
                <p:cNvSpPr>
                  <a:spLocks/>
                </p:cNvSpPr>
                <p:nvPr/>
              </p:nvSpPr>
              <p:spPr bwMode="auto">
                <a:xfrm>
                  <a:off x="3425" y="2994"/>
                  <a:ext cx="5" cy="7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2 h 7"/>
                    <a:gd name="T4" fmla="*/ 3 w 5"/>
                    <a:gd name="T5" fmla="*/ 2 h 7"/>
                    <a:gd name="T6" fmla="*/ 3 w 5"/>
                    <a:gd name="T7" fmla="*/ 3 h 7"/>
                    <a:gd name="T8" fmla="*/ 3 w 5"/>
                    <a:gd name="T9" fmla="*/ 3 h 7"/>
                    <a:gd name="T10" fmla="*/ 3 w 5"/>
                    <a:gd name="T11" fmla="*/ 3 h 7"/>
                    <a:gd name="T12" fmla="*/ 3 w 5"/>
                    <a:gd name="T13" fmla="*/ 4 h 7"/>
                    <a:gd name="T14" fmla="*/ 4 w 5"/>
                    <a:gd name="T15" fmla="*/ 6 h 7"/>
                    <a:gd name="T16" fmla="*/ 5 w 5"/>
                    <a:gd name="T17" fmla="*/ 7 h 7"/>
                    <a:gd name="T18" fmla="*/ 5 w 5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6"/>
                      </a:lnTo>
                      <a:lnTo>
                        <a:pt x="5" y="7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5" name="Freeform 712"/>
                <p:cNvSpPr>
                  <a:spLocks/>
                </p:cNvSpPr>
                <p:nvPr/>
              </p:nvSpPr>
              <p:spPr bwMode="auto">
                <a:xfrm>
                  <a:off x="3420" y="2992"/>
                  <a:ext cx="4" cy="0"/>
                </a:xfrm>
                <a:custGeom>
                  <a:avLst/>
                  <a:gdLst>
                    <a:gd name="T0" fmla="*/ 0 w 4"/>
                    <a:gd name="T1" fmla="*/ 1 w 4"/>
                    <a:gd name="T2" fmla="*/ 4 w 4"/>
                    <a:gd name="T3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6" name="Freeform 713"/>
                <p:cNvSpPr>
                  <a:spLocks/>
                </p:cNvSpPr>
                <p:nvPr/>
              </p:nvSpPr>
              <p:spPr bwMode="auto">
                <a:xfrm>
                  <a:off x="3424" y="2992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7" name="Freeform 714"/>
                <p:cNvSpPr>
                  <a:spLocks/>
                </p:cNvSpPr>
                <p:nvPr/>
              </p:nvSpPr>
              <p:spPr bwMode="auto">
                <a:xfrm>
                  <a:off x="3472" y="3191"/>
                  <a:ext cx="0" cy="3"/>
                </a:xfrm>
                <a:custGeom>
                  <a:avLst/>
                  <a:gdLst>
                    <a:gd name="T0" fmla="*/ 0 h 3"/>
                    <a:gd name="T1" fmla="*/ 2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8" name="Freeform 715"/>
                <p:cNvSpPr>
                  <a:spLocks/>
                </p:cNvSpPr>
                <p:nvPr/>
              </p:nvSpPr>
              <p:spPr bwMode="auto">
                <a:xfrm>
                  <a:off x="3448" y="3233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39" name="Freeform 716"/>
                <p:cNvSpPr>
                  <a:spLocks/>
                </p:cNvSpPr>
                <p:nvPr/>
              </p:nvSpPr>
              <p:spPr bwMode="auto">
                <a:xfrm>
                  <a:off x="3448" y="3235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2 h 2"/>
                    <a:gd name="T4" fmla="*/ 5 w 8"/>
                    <a:gd name="T5" fmla="*/ 2 h 2"/>
                    <a:gd name="T6" fmla="*/ 7 w 8"/>
                    <a:gd name="T7" fmla="*/ 2 h 2"/>
                    <a:gd name="T8" fmla="*/ 8 w 8"/>
                    <a:gd name="T9" fmla="*/ 2 h 2"/>
                    <a:gd name="T10" fmla="*/ 8 w 8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0" name="Freeform 717"/>
                <p:cNvSpPr>
                  <a:spLocks/>
                </p:cNvSpPr>
                <p:nvPr/>
              </p:nvSpPr>
              <p:spPr bwMode="auto">
                <a:xfrm>
                  <a:off x="3448" y="3204"/>
                  <a:ext cx="27" cy="29"/>
                </a:xfrm>
                <a:custGeom>
                  <a:avLst/>
                  <a:gdLst>
                    <a:gd name="T0" fmla="*/ 24 w 27"/>
                    <a:gd name="T1" fmla="*/ 0 h 29"/>
                    <a:gd name="T2" fmla="*/ 24 w 27"/>
                    <a:gd name="T3" fmla="*/ 1 h 29"/>
                    <a:gd name="T4" fmla="*/ 24 w 27"/>
                    <a:gd name="T5" fmla="*/ 1 h 29"/>
                    <a:gd name="T6" fmla="*/ 27 w 27"/>
                    <a:gd name="T7" fmla="*/ 4 h 29"/>
                    <a:gd name="T8" fmla="*/ 27 w 27"/>
                    <a:gd name="T9" fmla="*/ 4 h 29"/>
                    <a:gd name="T10" fmla="*/ 27 w 27"/>
                    <a:gd name="T11" fmla="*/ 4 h 29"/>
                    <a:gd name="T12" fmla="*/ 26 w 27"/>
                    <a:gd name="T13" fmla="*/ 5 h 29"/>
                    <a:gd name="T14" fmla="*/ 23 w 27"/>
                    <a:gd name="T15" fmla="*/ 6 h 29"/>
                    <a:gd name="T16" fmla="*/ 22 w 27"/>
                    <a:gd name="T17" fmla="*/ 6 h 29"/>
                    <a:gd name="T18" fmla="*/ 20 w 27"/>
                    <a:gd name="T19" fmla="*/ 8 h 29"/>
                    <a:gd name="T20" fmla="*/ 18 w 27"/>
                    <a:gd name="T21" fmla="*/ 9 h 29"/>
                    <a:gd name="T22" fmla="*/ 16 w 27"/>
                    <a:gd name="T23" fmla="*/ 9 h 29"/>
                    <a:gd name="T24" fmla="*/ 15 w 27"/>
                    <a:gd name="T25" fmla="*/ 9 h 29"/>
                    <a:gd name="T26" fmla="*/ 15 w 27"/>
                    <a:gd name="T27" fmla="*/ 10 h 29"/>
                    <a:gd name="T28" fmla="*/ 16 w 27"/>
                    <a:gd name="T29" fmla="*/ 10 h 29"/>
                    <a:gd name="T30" fmla="*/ 16 w 27"/>
                    <a:gd name="T31" fmla="*/ 12 h 29"/>
                    <a:gd name="T32" fmla="*/ 16 w 27"/>
                    <a:gd name="T33" fmla="*/ 13 h 29"/>
                    <a:gd name="T34" fmla="*/ 16 w 27"/>
                    <a:gd name="T35" fmla="*/ 13 h 29"/>
                    <a:gd name="T36" fmla="*/ 16 w 27"/>
                    <a:gd name="T37" fmla="*/ 14 h 29"/>
                    <a:gd name="T38" fmla="*/ 13 w 27"/>
                    <a:gd name="T39" fmla="*/ 14 h 29"/>
                    <a:gd name="T40" fmla="*/ 12 w 27"/>
                    <a:gd name="T41" fmla="*/ 16 h 29"/>
                    <a:gd name="T42" fmla="*/ 13 w 27"/>
                    <a:gd name="T43" fmla="*/ 16 h 29"/>
                    <a:gd name="T44" fmla="*/ 13 w 27"/>
                    <a:gd name="T45" fmla="*/ 17 h 29"/>
                    <a:gd name="T46" fmla="*/ 13 w 27"/>
                    <a:gd name="T47" fmla="*/ 18 h 29"/>
                    <a:gd name="T48" fmla="*/ 13 w 27"/>
                    <a:gd name="T49" fmla="*/ 20 h 29"/>
                    <a:gd name="T50" fmla="*/ 12 w 27"/>
                    <a:gd name="T51" fmla="*/ 21 h 29"/>
                    <a:gd name="T52" fmla="*/ 11 w 27"/>
                    <a:gd name="T53" fmla="*/ 23 h 29"/>
                    <a:gd name="T54" fmla="*/ 9 w 27"/>
                    <a:gd name="T55" fmla="*/ 23 h 29"/>
                    <a:gd name="T56" fmla="*/ 9 w 27"/>
                    <a:gd name="T57" fmla="*/ 24 h 29"/>
                    <a:gd name="T58" fmla="*/ 8 w 27"/>
                    <a:gd name="T59" fmla="*/ 25 h 29"/>
                    <a:gd name="T60" fmla="*/ 7 w 27"/>
                    <a:gd name="T61" fmla="*/ 25 h 29"/>
                    <a:gd name="T62" fmla="*/ 4 w 27"/>
                    <a:gd name="T63" fmla="*/ 25 h 29"/>
                    <a:gd name="T64" fmla="*/ 3 w 27"/>
                    <a:gd name="T65" fmla="*/ 27 h 29"/>
                    <a:gd name="T66" fmla="*/ 1 w 27"/>
                    <a:gd name="T67" fmla="*/ 28 h 29"/>
                    <a:gd name="T68" fmla="*/ 0 w 27"/>
                    <a:gd name="T6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" h="29">
                      <a:moveTo>
                        <a:pt x="24" y="0"/>
                      </a:move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3" y="6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2" y="21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9" y="24"/>
                      </a:lnTo>
                      <a:lnTo>
                        <a:pt x="8" y="25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28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1" name="Line 718"/>
                <p:cNvSpPr>
                  <a:spLocks noChangeShapeType="1"/>
                </p:cNvSpPr>
                <p:nvPr/>
              </p:nvSpPr>
              <p:spPr bwMode="auto">
                <a:xfrm>
                  <a:off x="3448" y="323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2" name="Freeform 719"/>
                <p:cNvSpPr>
                  <a:spLocks/>
                </p:cNvSpPr>
                <p:nvPr/>
              </p:nvSpPr>
              <p:spPr bwMode="auto">
                <a:xfrm>
                  <a:off x="3472" y="3194"/>
                  <a:ext cx="2" cy="7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2 w 2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3" name="Freeform 720"/>
                <p:cNvSpPr>
                  <a:spLocks/>
                </p:cNvSpPr>
                <p:nvPr/>
              </p:nvSpPr>
              <p:spPr bwMode="auto">
                <a:xfrm>
                  <a:off x="3472" y="320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0 h 3"/>
                    <a:gd name="T4" fmla="*/ 2 w 2"/>
                    <a:gd name="T5" fmla="*/ 1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4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3484" y="3181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5" name="Freeform 722"/>
                <p:cNvSpPr>
                  <a:spLocks/>
                </p:cNvSpPr>
                <p:nvPr/>
              </p:nvSpPr>
              <p:spPr bwMode="auto">
                <a:xfrm>
                  <a:off x="3479" y="3183"/>
                  <a:ext cx="3" cy="0"/>
                </a:xfrm>
                <a:custGeom>
                  <a:avLst/>
                  <a:gdLst>
                    <a:gd name="T0" fmla="*/ 3 w 3"/>
                    <a:gd name="T1" fmla="*/ 1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6" name="Freeform 723"/>
                <p:cNvSpPr>
                  <a:spLocks/>
                </p:cNvSpPr>
                <p:nvPr/>
              </p:nvSpPr>
              <p:spPr bwMode="auto">
                <a:xfrm>
                  <a:off x="3472" y="3183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6 w 7"/>
                    <a:gd name="T3" fmla="*/ 2 h 8"/>
                    <a:gd name="T4" fmla="*/ 4 w 7"/>
                    <a:gd name="T5" fmla="*/ 3 h 8"/>
                    <a:gd name="T6" fmla="*/ 3 w 7"/>
                    <a:gd name="T7" fmla="*/ 3 h 8"/>
                    <a:gd name="T8" fmla="*/ 2 w 7"/>
                    <a:gd name="T9" fmla="*/ 4 h 8"/>
                    <a:gd name="T10" fmla="*/ 2 w 7"/>
                    <a:gd name="T11" fmla="*/ 6 h 8"/>
                    <a:gd name="T12" fmla="*/ 0 w 7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7" name="Freeform 724"/>
                <p:cNvSpPr>
                  <a:spLocks/>
                </p:cNvSpPr>
                <p:nvPr/>
              </p:nvSpPr>
              <p:spPr bwMode="auto">
                <a:xfrm>
                  <a:off x="3497" y="3123"/>
                  <a:ext cx="4" cy="8"/>
                </a:xfrm>
                <a:custGeom>
                  <a:avLst/>
                  <a:gdLst>
                    <a:gd name="T0" fmla="*/ 0 w 4"/>
                    <a:gd name="T1" fmla="*/ 0 h 8"/>
                    <a:gd name="T2" fmla="*/ 1 w 4"/>
                    <a:gd name="T3" fmla="*/ 0 h 8"/>
                    <a:gd name="T4" fmla="*/ 1 w 4"/>
                    <a:gd name="T5" fmla="*/ 0 h 8"/>
                    <a:gd name="T6" fmla="*/ 2 w 4"/>
                    <a:gd name="T7" fmla="*/ 0 h 8"/>
                    <a:gd name="T8" fmla="*/ 4 w 4"/>
                    <a:gd name="T9" fmla="*/ 1 h 8"/>
                    <a:gd name="T10" fmla="*/ 4 w 4"/>
                    <a:gd name="T11" fmla="*/ 1 h 8"/>
                    <a:gd name="T12" fmla="*/ 4 w 4"/>
                    <a:gd name="T13" fmla="*/ 2 h 8"/>
                    <a:gd name="T14" fmla="*/ 4 w 4"/>
                    <a:gd name="T15" fmla="*/ 4 h 8"/>
                    <a:gd name="T16" fmla="*/ 4 w 4"/>
                    <a:gd name="T17" fmla="*/ 5 h 8"/>
                    <a:gd name="T18" fmla="*/ 1 w 4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8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3497" y="3131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49" name="Freeform 726"/>
                <p:cNvSpPr>
                  <a:spLocks/>
                </p:cNvSpPr>
                <p:nvPr/>
              </p:nvSpPr>
              <p:spPr bwMode="auto">
                <a:xfrm>
                  <a:off x="3497" y="3133"/>
                  <a:ext cx="5" cy="6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0 h 6"/>
                    <a:gd name="T4" fmla="*/ 1 w 5"/>
                    <a:gd name="T5" fmla="*/ 0 h 6"/>
                    <a:gd name="T6" fmla="*/ 2 w 5"/>
                    <a:gd name="T7" fmla="*/ 0 h 6"/>
                    <a:gd name="T8" fmla="*/ 2 w 5"/>
                    <a:gd name="T9" fmla="*/ 2 h 6"/>
                    <a:gd name="T10" fmla="*/ 5 w 5"/>
                    <a:gd name="T11" fmla="*/ 3 h 6"/>
                    <a:gd name="T12" fmla="*/ 5 w 5"/>
                    <a:gd name="T13" fmla="*/ 4 h 6"/>
                    <a:gd name="T14" fmla="*/ 5 w 5"/>
                    <a:gd name="T15" fmla="*/ 4 h 6"/>
                    <a:gd name="T16" fmla="*/ 5 w 5"/>
                    <a:gd name="T17" fmla="*/ 6 h 6"/>
                    <a:gd name="T18" fmla="*/ 5 w 5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0" name="Freeform 727"/>
                <p:cNvSpPr>
                  <a:spLocks/>
                </p:cNvSpPr>
                <p:nvPr/>
              </p:nvSpPr>
              <p:spPr bwMode="auto">
                <a:xfrm>
                  <a:off x="3487" y="3154"/>
                  <a:ext cx="15" cy="27"/>
                </a:xfrm>
                <a:custGeom>
                  <a:avLst/>
                  <a:gdLst>
                    <a:gd name="T0" fmla="*/ 4 w 15"/>
                    <a:gd name="T1" fmla="*/ 0 h 27"/>
                    <a:gd name="T2" fmla="*/ 3 w 15"/>
                    <a:gd name="T3" fmla="*/ 1 h 27"/>
                    <a:gd name="T4" fmla="*/ 3 w 15"/>
                    <a:gd name="T5" fmla="*/ 1 h 27"/>
                    <a:gd name="T6" fmla="*/ 3 w 15"/>
                    <a:gd name="T7" fmla="*/ 2 h 27"/>
                    <a:gd name="T8" fmla="*/ 3 w 15"/>
                    <a:gd name="T9" fmla="*/ 2 h 27"/>
                    <a:gd name="T10" fmla="*/ 4 w 15"/>
                    <a:gd name="T11" fmla="*/ 2 h 27"/>
                    <a:gd name="T12" fmla="*/ 7 w 15"/>
                    <a:gd name="T13" fmla="*/ 1 h 27"/>
                    <a:gd name="T14" fmla="*/ 8 w 15"/>
                    <a:gd name="T15" fmla="*/ 1 h 27"/>
                    <a:gd name="T16" fmla="*/ 10 w 15"/>
                    <a:gd name="T17" fmla="*/ 1 h 27"/>
                    <a:gd name="T18" fmla="*/ 12 w 15"/>
                    <a:gd name="T19" fmla="*/ 2 h 27"/>
                    <a:gd name="T20" fmla="*/ 14 w 15"/>
                    <a:gd name="T21" fmla="*/ 2 h 27"/>
                    <a:gd name="T22" fmla="*/ 15 w 15"/>
                    <a:gd name="T23" fmla="*/ 4 h 27"/>
                    <a:gd name="T24" fmla="*/ 15 w 15"/>
                    <a:gd name="T25" fmla="*/ 5 h 27"/>
                    <a:gd name="T26" fmla="*/ 15 w 15"/>
                    <a:gd name="T27" fmla="*/ 6 h 27"/>
                    <a:gd name="T28" fmla="*/ 15 w 15"/>
                    <a:gd name="T29" fmla="*/ 8 h 27"/>
                    <a:gd name="T30" fmla="*/ 14 w 15"/>
                    <a:gd name="T31" fmla="*/ 9 h 27"/>
                    <a:gd name="T32" fmla="*/ 12 w 15"/>
                    <a:gd name="T33" fmla="*/ 10 h 27"/>
                    <a:gd name="T34" fmla="*/ 12 w 15"/>
                    <a:gd name="T35" fmla="*/ 10 h 27"/>
                    <a:gd name="T36" fmla="*/ 12 w 15"/>
                    <a:gd name="T37" fmla="*/ 12 h 27"/>
                    <a:gd name="T38" fmla="*/ 12 w 15"/>
                    <a:gd name="T39" fmla="*/ 13 h 27"/>
                    <a:gd name="T40" fmla="*/ 12 w 15"/>
                    <a:gd name="T41" fmla="*/ 13 h 27"/>
                    <a:gd name="T42" fmla="*/ 14 w 15"/>
                    <a:gd name="T43" fmla="*/ 16 h 27"/>
                    <a:gd name="T44" fmla="*/ 15 w 15"/>
                    <a:gd name="T45" fmla="*/ 16 h 27"/>
                    <a:gd name="T46" fmla="*/ 14 w 15"/>
                    <a:gd name="T47" fmla="*/ 17 h 27"/>
                    <a:gd name="T48" fmla="*/ 14 w 15"/>
                    <a:gd name="T49" fmla="*/ 17 h 27"/>
                    <a:gd name="T50" fmla="*/ 12 w 15"/>
                    <a:gd name="T51" fmla="*/ 17 h 27"/>
                    <a:gd name="T52" fmla="*/ 11 w 15"/>
                    <a:gd name="T53" fmla="*/ 18 h 27"/>
                    <a:gd name="T54" fmla="*/ 10 w 15"/>
                    <a:gd name="T55" fmla="*/ 21 h 27"/>
                    <a:gd name="T56" fmla="*/ 8 w 15"/>
                    <a:gd name="T57" fmla="*/ 21 h 27"/>
                    <a:gd name="T58" fmla="*/ 7 w 15"/>
                    <a:gd name="T59" fmla="*/ 23 h 27"/>
                    <a:gd name="T60" fmla="*/ 5 w 15"/>
                    <a:gd name="T61" fmla="*/ 24 h 27"/>
                    <a:gd name="T62" fmla="*/ 3 w 15"/>
                    <a:gd name="T63" fmla="*/ 25 h 27"/>
                    <a:gd name="T64" fmla="*/ 0 w 15"/>
                    <a:gd name="T6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" h="27">
                      <a:moveTo>
                        <a:pt x="4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7" y="23"/>
                      </a:lnTo>
                      <a:lnTo>
                        <a:pt x="5" y="24"/>
                      </a:lnTo>
                      <a:lnTo>
                        <a:pt x="3" y="2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1" name="Freeform 728"/>
                <p:cNvSpPr>
                  <a:spLocks/>
                </p:cNvSpPr>
                <p:nvPr/>
              </p:nvSpPr>
              <p:spPr bwMode="auto">
                <a:xfrm>
                  <a:off x="3491" y="3139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0 w 11"/>
                    <a:gd name="T3" fmla="*/ 1 h 15"/>
                    <a:gd name="T4" fmla="*/ 7 w 11"/>
                    <a:gd name="T5" fmla="*/ 1 h 15"/>
                    <a:gd name="T6" fmla="*/ 6 w 11"/>
                    <a:gd name="T7" fmla="*/ 2 h 15"/>
                    <a:gd name="T8" fmla="*/ 6 w 11"/>
                    <a:gd name="T9" fmla="*/ 2 h 15"/>
                    <a:gd name="T10" fmla="*/ 6 w 11"/>
                    <a:gd name="T11" fmla="*/ 4 h 15"/>
                    <a:gd name="T12" fmla="*/ 7 w 11"/>
                    <a:gd name="T13" fmla="*/ 4 h 15"/>
                    <a:gd name="T14" fmla="*/ 8 w 11"/>
                    <a:gd name="T15" fmla="*/ 4 h 15"/>
                    <a:gd name="T16" fmla="*/ 8 w 11"/>
                    <a:gd name="T17" fmla="*/ 5 h 15"/>
                    <a:gd name="T18" fmla="*/ 8 w 11"/>
                    <a:gd name="T19" fmla="*/ 5 h 15"/>
                    <a:gd name="T20" fmla="*/ 8 w 11"/>
                    <a:gd name="T21" fmla="*/ 6 h 15"/>
                    <a:gd name="T22" fmla="*/ 7 w 11"/>
                    <a:gd name="T23" fmla="*/ 8 h 15"/>
                    <a:gd name="T24" fmla="*/ 3 w 11"/>
                    <a:gd name="T25" fmla="*/ 9 h 15"/>
                    <a:gd name="T26" fmla="*/ 1 w 11"/>
                    <a:gd name="T27" fmla="*/ 11 h 15"/>
                    <a:gd name="T28" fmla="*/ 0 w 11"/>
                    <a:gd name="T29" fmla="*/ 11 h 15"/>
                    <a:gd name="T30" fmla="*/ 0 w 11"/>
                    <a:gd name="T31" fmla="*/ 12 h 15"/>
                    <a:gd name="T32" fmla="*/ 0 w 11"/>
                    <a:gd name="T33" fmla="*/ 13 h 15"/>
                    <a:gd name="T34" fmla="*/ 0 w 11"/>
                    <a:gd name="T3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5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7" y="8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2" name="Freeform 729"/>
                <p:cNvSpPr>
                  <a:spLocks/>
                </p:cNvSpPr>
                <p:nvPr/>
              </p:nvSpPr>
              <p:spPr bwMode="auto">
                <a:xfrm>
                  <a:off x="3492" y="3105"/>
                  <a:ext cx="17" cy="18"/>
                </a:xfrm>
                <a:custGeom>
                  <a:avLst/>
                  <a:gdLst>
                    <a:gd name="T0" fmla="*/ 5 w 17"/>
                    <a:gd name="T1" fmla="*/ 0 h 18"/>
                    <a:gd name="T2" fmla="*/ 7 w 17"/>
                    <a:gd name="T3" fmla="*/ 1 h 18"/>
                    <a:gd name="T4" fmla="*/ 10 w 17"/>
                    <a:gd name="T5" fmla="*/ 3 h 18"/>
                    <a:gd name="T6" fmla="*/ 11 w 17"/>
                    <a:gd name="T7" fmla="*/ 3 h 18"/>
                    <a:gd name="T8" fmla="*/ 11 w 17"/>
                    <a:gd name="T9" fmla="*/ 3 h 18"/>
                    <a:gd name="T10" fmla="*/ 13 w 17"/>
                    <a:gd name="T11" fmla="*/ 4 h 18"/>
                    <a:gd name="T12" fmla="*/ 14 w 17"/>
                    <a:gd name="T13" fmla="*/ 5 h 18"/>
                    <a:gd name="T14" fmla="*/ 15 w 17"/>
                    <a:gd name="T15" fmla="*/ 5 h 18"/>
                    <a:gd name="T16" fmla="*/ 17 w 17"/>
                    <a:gd name="T17" fmla="*/ 7 h 18"/>
                    <a:gd name="T18" fmla="*/ 17 w 17"/>
                    <a:gd name="T19" fmla="*/ 8 h 18"/>
                    <a:gd name="T20" fmla="*/ 15 w 17"/>
                    <a:gd name="T21" fmla="*/ 9 h 18"/>
                    <a:gd name="T22" fmla="*/ 15 w 17"/>
                    <a:gd name="T23" fmla="*/ 9 h 18"/>
                    <a:gd name="T24" fmla="*/ 14 w 17"/>
                    <a:gd name="T25" fmla="*/ 11 h 18"/>
                    <a:gd name="T26" fmla="*/ 13 w 17"/>
                    <a:gd name="T27" fmla="*/ 11 h 18"/>
                    <a:gd name="T28" fmla="*/ 10 w 17"/>
                    <a:gd name="T29" fmla="*/ 11 h 18"/>
                    <a:gd name="T30" fmla="*/ 9 w 17"/>
                    <a:gd name="T31" fmla="*/ 11 h 18"/>
                    <a:gd name="T32" fmla="*/ 6 w 17"/>
                    <a:gd name="T33" fmla="*/ 9 h 18"/>
                    <a:gd name="T34" fmla="*/ 5 w 17"/>
                    <a:gd name="T35" fmla="*/ 9 h 18"/>
                    <a:gd name="T36" fmla="*/ 3 w 17"/>
                    <a:gd name="T37" fmla="*/ 9 h 18"/>
                    <a:gd name="T38" fmla="*/ 2 w 17"/>
                    <a:gd name="T39" fmla="*/ 9 h 18"/>
                    <a:gd name="T40" fmla="*/ 2 w 17"/>
                    <a:gd name="T41" fmla="*/ 11 h 18"/>
                    <a:gd name="T42" fmla="*/ 0 w 17"/>
                    <a:gd name="T43" fmla="*/ 12 h 18"/>
                    <a:gd name="T44" fmla="*/ 0 w 17"/>
                    <a:gd name="T45" fmla="*/ 12 h 18"/>
                    <a:gd name="T46" fmla="*/ 2 w 17"/>
                    <a:gd name="T47" fmla="*/ 15 h 18"/>
                    <a:gd name="T48" fmla="*/ 3 w 17"/>
                    <a:gd name="T49" fmla="*/ 16 h 18"/>
                    <a:gd name="T50" fmla="*/ 3 w 17"/>
                    <a:gd name="T51" fmla="*/ 18 h 18"/>
                    <a:gd name="T52" fmla="*/ 5 w 17"/>
                    <a:gd name="T53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" h="18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5" y="5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0" y="11"/>
                      </a:lnTo>
                      <a:lnTo>
                        <a:pt x="9" y="11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3" y="16"/>
                      </a:lnTo>
                      <a:lnTo>
                        <a:pt x="3" y="18"/>
                      </a:lnTo>
                      <a:lnTo>
                        <a:pt x="5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3" name="Freeform 730"/>
                <p:cNvSpPr>
                  <a:spLocks/>
                </p:cNvSpPr>
                <p:nvPr/>
              </p:nvSpPr>
              <p:spPr bwMode="auto">
                <a:xfrm>
                  <a:off x="3491" y="3093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0 w 3"/>
                    <a:gd name="T5" fmla="*/ 0 h 4"/>
                    <a:gd name="T6" fmla="*/ 0 w 3"/>
                    <a:gd name="T7" fmla="*/ 1 h 4"/>
                    <a:gd name="T8" fmla="*/ 0 w 3"/>
                    <a:gd name="T9" fmla="*/ 1 h 4"/>
                    <a:gd name="T10" fmla="*/ 1 w 3"/>
                    <a:gd name="T11" fmla="*/ 3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4" name="Freeform 731"/>
                <p:cNvSpPr>
                  <a:spLocks/>
                </p:cNvSpPr>
                <p:nvPr/>
              </p:nvSpPr>
              <p:spPr bwMode="auto">
                <a:xfrm>
                  <a:off x="3494" y="3097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1 w 3"/>
                    <a:gd name="T3" fmla="*/ 3 h 8"/>
                    <a:gd name="T4" fmla="*/ 1 w 3"/>
                    <a:gd name="T5" fmla="*/ 3 h 8"/>
                    <a:gd name="T6" fmla="*/ 1 w 3"/>
                    <a:gd name="T7" fmla="*/ 4 h 8"/>
                    <a:gd name="T8" fmla="*/ 3 w 3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5" name="Freeform 732"/>
                <p:cNvSpPr>
                  <a:spLocks/>
                </p:cNvSpPr>
                <p:nvPr/>
              </p:nvSpPr>
              <p:spPr bwMode="auto">
                <a:xfrm>
                  <a:off x="3478" y="3078"/>
                  <a:ext cx="20" cy="15"/>
                </a:xfrm>
                <a:custGeom>
                  <a:avLst/>
                  <a:gdLst>
                    <a:gd name="T0" fmla="*/ 0 w 20"/>
                    <a:gd name="T1" fmla="*/ 0 h 15"/>
                    <a:gd name="T2" fmla="*/ 1 w 20"/>
                    <a:gd name="T3" fmla="*/ 1 h 15"/>
                    <a:gd name="T4" fmla="*/ 4 w 20"/>
                    <a:gd name="T5" fmla="*/ 1 h 15"/>
                    <a:gd name="T6" fmla="*/ 8 w 20"/>
                    <a:gd name="T7" fmla="*/ 1 h 15"/>
                    <a:gd name="T8" fmla="*/ 10 w 20"/>
                    <a:gd name="T9" fmla="*/ 1 h 15"/>
                    <a:gd name="T10" fmla="*/ 12 w 20"/>
                    <a:gd name="T11" fmla="*/ 1 h 15"/>
                    <a:gd name="T12" fmla="*/ 13 w 20"/>
                    <a:gd name="T13" fmla="*/ 1 h 15"/>
                    <a:gd name="T14" fmla="*/ 14 w 20"/>
                    <a:gd name="T15" fmla="*/ 1 h 15"/>
                    <a:gd name="T16" fmla="*/ 14 w 20"/>
                    <a:gd name="T17" fmla="*/ 3 h 15"/>
                    <a:gd name="T18" fmla="*/ 16 w 20"/>
                    <a:gd name="T19" fmla="*/ 4 h 15"/>
                    <a:gd name="T20" fmla="*/ 16 w 20"/>
                    <a:gd name="T21" fmla="*/ 4 h 15"/>
                    <a:gd name="T22" fmla="*/ 13 w 20"/>
                    <a:gd name="T23" fmla="*/ 7 h 15"/>
                    <a:gd name="T24" fmla="*/ 13 w 20"/>
                    <a:gd name="T25" fmla="*/ 8 h 15"/>
                    <a:gd name="T26" fmla="*/ 14 w 20"/>
                    <a:gd name="T27" fmla="*/ 9 h 15"/>
                    <a:gd name="T28" fmla="*/ 16 w 20"/>
                    <a:gd name="T29" fmla="*/ 9 h 15"/>
                    <a:gd name="T30" fmla="*/ 19 w 20"/>
                    <a:gd name="T31" fmla="*/ 9 h 15"/>
                    <a:gd name="T32" fmla="*/ 20 w 20"/>
                    <a:gd name="T33" fmla="*/ 11 h 15"/>
                    <a:gd name="T34" fmla="*/ 20 w 20"/>
                    <a:gd name="T35" fmla="*/ 12 h 15"/>
                    <a:gd name="T36" fmla="*/ 20 w 20"/>
                    <a:gd name="T37" fmla="*/ 12 h 15"/>
                    <a:gd name="T38" fmla="*/ 20 w 20"/>
                    <a:gd name="T39" fmla="*/ 13 h 15"/>
                    <a:gd name="T40" fmla="*/ 20 w 20"/>
                    <a:gd name="T41" fmla="*/ 13 h 15"/>
                    <a:gd name="T42" fmla="*/ 17 w 20"/>
                    <a:gd name="T43" fmla="*/ 15 h 15"/>
                    <a:gd name="T44" fmla="*/ 14 w 20"/>
                    <a:gd name="T45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" h="1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9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17" y="15"/>
                      </a:lnTo>
                      <a:lnTo>
                        <a:pt x="14" y="1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6" name="Freeform 733"/>
                <p:cNvSpPr>
                  <a:spLocks/>
                </p:cNvSpPr>
                <p:nvPr/>
              </p:nvSpPr>
              <p:spPr bwMode="auto">
                <a:xfrm>
                  <a:off x="3460" y="3035"/>
                  <a:ext cx="24" cy="43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2 h 43"/>
                    <a:gd name="T4" fmla="*/ 0 w 24"/>
                    <a:gd name="T5" fmla="*/ 4 h 43"/>
                    <a:gd name="T6" fmla="*/ 1 w 24"/>
                    <a:gd name="T7" fmla="*/ 5 h 43"/>
                    <a:gd name="T8" fmla="*/ 6 w 24"/>
                    <a:gd name="T9" fmla="*/ 8 h 43"/>
                    <a:gd name="T10" fmla="*/ 10 w 24"/>
                    <a:gd name="T11" fmla="*/ 12 h 43"/>
                    <a:gd name="T12" fmla="*/ 8 w 24"/>
                    <a:gd name="T13" fmla="*/ 12 h 43"/>
                    <a:gd name="T14" fmla="*/ 7 w 24"/>
                    <a:gd name="T15" fmla="*/ 12 h 43"/>
                    <a:gd name="T16" fmla="*/ 4 w 24"/>
                    <a:gd name="T17" fmla="*/ 12 h 43"/>
                    <a:gd name="T18" fmla="*/ 3 w 24"/>
                    <a:gd name="T19" fmla="*/ 12 h 43"/>
                    <a:gd name="T20" fmla="*/ 4 w 24"/>
                    <a:gd name="T21" fmla="*/ 13 h 43"/>
                    <a:gd name="T22" fmla="*/ 7 w 24"/>
                    <a:gd name="T23" fmla="*/ 16 h 43"/>
                    <a:gd name="T24" fmla="*/ 10 w 24"/>
                    <a:gd name="T25" fmla="*/ 20 h 43"/>
                    <a:gd name="T26" fmla="*/ 12 w 24"/>
                    <a:gd name="T27" fmla="*/ 23 h 43"/>
                    <a:gd name="T28" fmla="*/ 15 w 24"/>
                    <a:gd name="T29" fmla="*/ 23 h 43"/>
                    <a:gd name="T30" fmla="*/ 19 w 24"/>
                    <a:gd name="T31" fmla="*/ 21 h 43"/>
                    <a:gd name="T32" fmla="*/ 20 w 24"/>
                    <a:gd name="T33" fmla="*/ 21 h 43"/>
                    <a:gd name="T34" fmla="*/ 23 w 24"/>
                    <a:gd name="T35" fmla="*/ 23 h 43"/>
                    <a:gd name="T36" fmla="*/ 24 w 24"/>
                    <a:gd name="T37" fmla="*/ 24 h 43"/>
                    <a:gd name="T38" fmla="*/ 23 w 24"/>
                    <a:gd name="T39" fmla="*/ 27 h 43"/>
                    <a:gd name="T40" fmla="*/ 20 w 24"/>
                    <a:gd name="T41" fmla="*/ 28 h 43"/>
                    <a:gd name="T42" fmla="*/ 18 w 24"/>
                    <a:gd name="T43" fmla="*/ 28 h 43"/>
                    <a:gd name="T44" fmla="*/ 15 w 24"/>
                    <a:gd name="T45" fmla="*/ 27 h 43"/>
                    <a:gd name="T46" fmla="*/ 12 w 24"/>
                    <a:gd name="T47" fmla="*/ 25 h 43"/>
                    <a:gd name="T48" fmla="*/ 10 w 24"/>
                    <a:gd name="T49" fmla="*/ 27 h 43"/>
                    <a:gd name="T50" fmla="*/ 10 w 24"/>
                    <a:gd name="T51" fmla="*/ 28 h 43"/>
                    <a:gd name="T52" fmla="*/ 12 w 24"/>
                    <a:gd name="T53" fmla="*/ 31 h 43"/>
                    <a:gd name="T54" fmla="*/ 18 w 24"/>
                    <a:gd name="T55" fmla="*/ 32 h 43"/>
                    <a:gd name="T56" fmla="*/ 20 w 24"/>
                    <a:gd name="T57" fmla="*/ 34 h 43"/>
                    <a:gd name="T58" fmla="*/ 22 w 24"/>
                    <a:gd name="T59" fmla="*/ 36 h 43"/>
                    <a:gd name="T60" fmla="*/ 20 w 24"/>
                    <a:gd name="T61" fmla="*/ 38 h 43"/>
                    <a:gd name="T62" fmla="*/ 19 w 24"/>
                    <a:gd name="T63" fmla="*/ 42 h 43"/>
                    <a:gd name="T64" fmla="*/ 18 w 24"/>
                    <a:gd name="T6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" h="4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6" y="8"/>
                      </a:lnTo>
                      <a:lnTo>
                        <a:pt x="7" y="9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4" y="13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8" y="17"/>
                      </a:lnTo>
                      <a:lnTo>
                        <a:pt x="10" y="20"/>
                      </a:lnTo>
                      <a:lnTo>
                        <a:pt x="11" y="21"/>
                      </a:lnTo>
                      <a:lnTo>
                        <a:pt x="12" y="23"/>
                      </a:lnTo>
                      <a:lnTo>
                        <a:pt x="14" y="23"/>
                      </a:lnTo>
                      <a:lnTo>
                        <a:pt x="15" y="23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2" y="21"/>
                      </a:lnTo>
                      <a:lnTo>
                        <a:pt x="23" y="23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5"/>
                      </a:lnTo>
                      <a:lnTo>
                        <a:pt x="23" y="27"/>
                      </a:lnTo>
                      <a:lnTo>
                        <a:pt x="23" y="27"/>
                      </a:lnTo>
                      <a:lnTo>
                        <a:pt x="20" y="28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5" y="27"/>
                      </a:lnTo>
                      <a:lnTo>
                        <a:pt x="14" y="27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10" y="27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1" y="29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8" y="32"/>
                      </a:lnTo>
                      <a:lnTo>
                        <a:pt x="19" y="32"/>
                      </a:lnTo>
                      <a:lnTo>
                        <a:pt x="20" y="34"/>
                      </a:lnTo>
                      <a:lnTo>
                        <a:pt x="20" y="35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0" y="38"/>
                      </a:lnTo>
                      <a:lnTo>
                        <a:pt x="20" y="39"/>
                      </a:lnTo>
                      <a:lnTo>
                        <a:pt x="19" y="42"/>
                      </a:lnTo>
                      <a:lnTo>
                        <a:pt x="18" y="42"/>
                      </a:lnTo>
                      <a:lnTo>
                        <a:pt x="18" y="4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7" name="Freeform 734"/>
                <p:cNvSpPr>
                  <a:spLocks/>
                </p:cNvSpPr>
                <p:nvPr/>
              </p:nvSpPr>
              <p:spPr bwMode="auto">
                <a:xfrm>
                  <a:off x="3441" y="3006"/>
                  <a:ext cx="0" cy="3"/>
                </a:xfrm>
                <a:custGeom>
                  <a:avLst/>
                  <a:gdLst>
                    <a:gd name="T0" fmla="*/ 0 h 3"/>
                    <a:gd name="T1" fmla="*/ 2 h 3"/>
                    <a:gd name="T2" fmla="*/ 2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8" name="Freeform 735"/>
                <p:cNvSpPr>
                  <a:spLocks/>
                </p:cNvSpPr>
                <p:nvPr/>
              </p:nvSpPr>
              <p:spPr bwMode="auto">
                <a:xfrm>
                  <a:off x="3405" y="2974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1 w 5"/>
                    <a:gd name="T5" fmla="*/ 1 h 5"/>
                    <a:gd name="T6" fmla="*/ 4 w 5"/>
                    <a:gd name="T7" fmla="*/ 4 h 5"/>
                    <a:gd name="T8" fmla="*/ 5 w 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4" y="4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59" name="Freeform 736"/>
                <p:cNvSpPr>
                  <a:spLocks/>
                </p:cNvSpPr>
                <p:nvPr/>
              </p:nvSpPr>
              <p:spPr bwMode="auto">
                <a:xfrm>
                  <a:off x="3374" y="294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0" name="Freeform 737"/>
                <p:cNvSpPr>
                  <a:spLocks/>
                </p:cNvSpPr>
                <p:nvPr/>
              </p:nvSpPr>
              <p:spPr bwMode="auto">
                <a:xfrm>
                  <a:off x="2839" y="2698"/>
                  <a:ext cx="2" cy="13"/>
                </a:xfrm>
                <a:custGeom>
                  <a:avLst/>
                  <a:gdLst>
                    <a:gd name="T0" fmla="*/ 0 w 2"/>
                    <a:gd name="T1" fmla="*/ 0 h 13"/>
                    <a:gd name="T2" fmla="*/ 2 w 2"/>
                    <a:gd name="T3" fmla="*/ 3 h 13"/>
                    <a:gd name="T4" fmla="*/ 0 w 2"/>
                    <a:gd name="T5" fmla="*/ 10 h 13"/>
                    <a:gd name="T6" fmla="*/ 0 w 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3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0" y="1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1" name="Line 738"/>
                <p:cNvSpPr>
                  <a:spLocks noChangeShapeType="1"/>
                </p:cNvSpPr>
                <p:nvPr/>
              </p:nvSpPr>
              <p:spPr bwMode="auto">
                <a:xfrm>
                  <a:off x="2839" y="2711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2" name="Line 739"/>
                <p:cNvSpPr>
                  <a:spLocks noChangeShapeType="1"/>
                </p:cNvSpPr>
                <p:nvPr/>
              </p:nvSpPr>
              <p:spPr bwMode="auto">
                <a:xfrm>
                  <a:off x="2839" y="2712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3" name="Line 740"/>
                <p:cNvSpPr>
                  <a:spLocks noChangeShapeType="1"/>
                </p:cNvSpPr>
                <p:nvPr/>
              </p:nvSpPr>
              <p:spPr bwMode="auto">
                <a:xfrm>
                  <a:off x="2841" y="2713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4" name="Freeform 741"/>
                <p:cNvSpPr>
                  <a:spLocks/>
                </p:cNvSpPr>
                <p:nvPr/>
              </p:nvSpPr>
              <p:spPr bwMode="auto">
                <a:xfrm>
                  <a:off x="2842" y="2716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3 w 7"/>
                    <a:gd name="T3" fmla="*/ 4 h 8"/>
                    <a:gd name="T4" fmla="*/ 7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3" y="4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5" name="Freeform 742"/>
                <p:cNvSpPr>
                  <a:spLocks/>
                </p:cNvSpPr>
                <p:nvPr/>
              </p:nvSpPr>
              <p:spPr bwMode="auto">
                <a:xfrm>
                  <a:off x="2849" y="2724"/>
                  <a:ext cx="6" cy="14"/>
                </a:xfrm>
                <a:custGeom>
                  <a:avLst/>
                  <a:gdLst>
                    <a:gd name="T0" fmla="*/ 0 w 6"/>
                    <a:gd name="T1" fmla="*/ 0 h 14"/>
                    <a:gd name="T2" fmla="*/ 1 w 6"/>
                    <a:gd name="T3" fmla="*/ 3 h 14"/>
                    <a:gd name="T4" fmla="*/ 2 w 6"/>
                    <a:gd name="T5" fmla="*/ 8 h 14"/>
                    <a:gd name="T6" fmla="*/ 4 w 6"/>
                    <a:gd name="T7" fmla="*/ 11 h 14"/>
                    <a:gd name="T8" fmla="*/ 6 w 6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6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6" name="Line 743"/>
                <p:cNvSpPr>
                  <a:spLocks noChangeShapeType="1"/>
                </p:cNvSpPr>
                <p:nvPr/>
              </p:nvSpPr>
              <p:spPr bwMode="auto">
                <a:xfrm>
                  <a:off x="2855" y="2738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7" name="Freeform 744"/>
                <p:cNvSpPr>
                  <a:spLocks/>
                </p:cNvSpPr>
                <p:nvPr/>
              </p:nvSpPr>
              <p:spPr bwMode="auto">
                <a:xfrm>
                  <a:off x="2857" y="2739"/>
                  <a:ext cx="13" cy="7"/>
                </a:xfrm>
                <a:custGeom>
                  <a:avLst/>
                  <a:gdLst>
                    <a:gd name="T0" fmla="*/ 0 w 13"/>
                    <a:gd name="T1" fmla="*/ 0 h 7"/>
                    <a:gd name="T2" fmla="*/ 7 w 13"/>
                    <a:gd name="T3" fmla="*/ 4 h 7"/>
                    <a:gd name="T4" fmla="*/ 13 w 13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lnTo>
                        <a:pt x="7" y="4"/>
                      </a:lnTo>
                      <a:lnTo>
                        <a:pt x="1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8" name="Line 745"/>
                <p:cNvSpPr>
                  <a:spLocks noChangeShapeType="1"/>
                </p:cNvSpPr>
                <p:nvPr/>
              </p:nvSpPr>
              <p:spPr bwMode="auto">
                <a:xfrm>
                  <a:off x="2870" y="2746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69" name="Freeform 746"/>
                <p:cNvSpPr>
                  <a:spLocks/>
                </p:cNvSpPr>
                <p:nvPr/>
              </p:nvSpPr>
              <p:spPr bwMode="auto">
                <a:xfrm>
                  <a:off x="2872" y="2746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2 w 9"/>
                    <a:gd name="T3" fmla="*/ 1 h 5"/>
                    <a:gd name="T4" fmla="*/ 2 w 9"/>
                    <a:gd name="T5" fmla="*/ 1 h 5"/>
                    <a:gd name="T6" fmla="*/ 4 w 9"/>
                    <a:gd name="T7" fmla="*/ 2 h 5"/>
                    <a:gd name="T8" fmla="*/ 5 w 9"/>
                    <a:gd name="T9" fmla="*/ 2 h 5"/>
                    <a:gd name="T10" fmla="*/ 5 w 9"/>
                    <a:gd name="T11" fmla="*/ 2 h 5"/>
                    <a:gd name="T12" fmla="*/ 6 w 9"/>
                    <a:gd name="T13" fmla="*/ 2 h 5"/>
                    <a:gd name="T14" fmla="*/ 6 w 9"/>
                    <a:gd name="T15" fmla="*/ 4 h 5"/>
                    <a:gd name="T16" fmla="*/ 6 w 9"/>
                    <a:gd name="T17" fmla="*/ 4 h 5"/>
                    <a:gd name="T18" fmla="*/ 6 w 9"/>
                    <a:gd name="T19" fmla="*/ 4 h 5"/>
                    <a:gd name="T20" fmla="*/ 8 w 9"/>
                    <a:gd name="T21" fmla="*/ 5 h 5"/>
                    <a:gd name="T22" fmla="*/ 8 w 9"/>
                    <a:gd name="T23" fmla="*/ 5 h 5"/>
                    <a:gd name="T24" fmla="*/ 8 w 9"/>
                    <a:gd name="T25" fmla="*/ 5 h 5"/>
                    <a:gd name="T26" fmla="*/ 9 w 9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0" name="Freeform 747"/>
                <p:cNvSpPr>
                  <a:spLocks/>
                </p:cNvSpPr>
                <p:nvPr/>
              </p:nvSpPr>
              <p:spPr bwMode="auto">
                <a:xfrm>
                  <a:off x="2881" y="2751"/>
                  <a:ext cx="11" cy="7"/>
                </a:xfrm>
                <a:custGeom>
                  <a:avLst/>
                  <a:gdLst>
                    <a:gd name="T0" fmla="*/ 0 w 11"/>
                    <a:gd name="T1" fmla="*/ 0 h 7"/>
                    <a:gd name="T2" fmla="*/ 3 w 11"/>
                    <a:gd name="T3" fmla="*/ 0 h 7"/>
                    <a:gd name="T4" fmla="*/ 4 w 11"/>
                    <a:gd name="T5" fmla="*/ 0 h 7"/>
                    <a:gd name="T6" fmla="*/ 4 w 11"/>
                    <a:gd name="T7" fmla="*/ 0 h 7"/>
                    <a:gd name="T8" fmla="*/ 4 w 11"/>
                    <a:gd name="T9" fmla="*/ 0 h 7"/>
                    <a:gd name="T10" fmla="*/ 4 w 11"/>
                    <a:gd name="T11" fmla="*/ 2 h 7"/>
                    <a:gd name="T12" fmla="*/ 4 w 11"/>
                    <a:gd name="T13" fmla="*/ 2 h 7"/>
                    <a:gd name="T14" fmla="*/ 5 w 11"/>
                    <a:gd name="T15" fmla="*/ 2 h 7"/>
                    <a:gd name="T16" fmla="*/ 5 w 11"/>
                    <a:gd name="T17" fmla="*/ 3 h 7"/>
                    <a:gd name="T18" fmla="*/ 5 w 11"/>
                    <a:gd name="T19" fmla="*/ 3 h 7"/>
                    <a:gd name="T20" fmla="*/ 7 w 11"/>
                    <a:gd name="T21" fmla="*/ 3 h 7"/>
                    <a:gd name="T22" fmla="*/ 7 w 11"/>
                    <a:gd name="T23" fmla="*/ 3 h 7"/>
                    <a:gd name="T24" fmla="*/ 7 w 11"/>
                    <a:gd name="T25" fmla="*/ 3 h 7"/>
                    <a:gd name="T26" fmla="*/ 7 w 11"/>
                    <a:gd name="T27" fmla="*/ 4 h 7"/>
                    <a:gd name="T28" fmla="*/ 7 w 11"/>
                    <a:gd name="T29" fmla="*/ 4 h 7"/>
                    <a:gd name="T30" fmla="*/ 8 w 11"/>
                    <a:gd name="T31" fmla="*/ 4 h 7"/>
                    <a:gd name="T32" fmla="*/ 8 w 11"/>
                    <a:gd name="T33" fmla="*/ 4 h 7"/>
                    <a:gd name="T34" fmla="*/ 8 w 11"/>
                    <a:gd name="T35" fmla="*/ 4 h 7"/>
                    <a:gd name="T36" fmla="*/ 8 w 11"/>
                    <a:gd name="T37" fmla="*/ 4 h 7"/>
                    <a:gd name="T38" fmla="*/ 8 w 11"/>
                    <a:gd name="T39" fmla="*/ 6 h 7"/>
                    <a:gd name="T40" fmla="*/ 8 w 11"/>
                    <a:gd name="T41" fmla="*/ 6 h 7"/>
                    <a:gd name="T42" fmla="*/ 10 w 11"/>
                    <a:gd name="T43" fmla="*/ 7 h 7"/>
                    <a:gd name="T44" fmla="*/ 10 w 11"/>
                    <a:gd name="T45" fmla="*/ 7 h 7"/>
                    <a:gd name="T46" fmla="*/ 10 w 11"/>
                    <a:gd name="T47" fmla="*/ 7 h 7"/>
                    <a:gd name="T48" fmla="*/ 11 w 11"/>
                    <a:gd name="T4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1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1" name="Freeform 748"/>
                <p:cNvSpPr>
                  <a:spLocks/>
                </p:cNvSpPr>
                <p:nvPr/>
              </p:nvSpPr>
              <p:spPr bwMode="auto">
                <a:xfrm>
                  <a:off x="2892" y="2758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0 h 16"/>
                    <a:gd name="T4" fmla="*/ 1 w 12"/>
                    <a:gd name="T5" fmla="*/ 1 h 16"/>
                    <a:gd name="T6" fmla="*/ 3 w 12"/>
                    <a:gd name="T7" fmla="*/ 3 h 16"/>
                    <a:gd name="T8" fmla="*/ 3 w 12"/>
                    <a:gd name="T9" fmla="*/ 3 h 16"/>
                    <a:gd name="T10" fmla="*/ 3 w 12"/>
                    <a:gd name="T11" fmla="*/ 4 h 16"/>
                    <a:gd name="T12" fmla="*/ 4 w 12"/>
                    <a:gd name="T13" fmla="*/ 4 h 16"/>
                    <a:gd name="T14" fmla="*/ 4 w 12"/>
                    <a:gd name="T15" fmla="*/ 4 h 16"/>
                    <a:gd name="T16" fmla="*/ 4 w 12"/>
                    <a:gd name="T17" fmla="*/ 4 h 16"/>
                    <a:gd name="T18" fmla="*/ 7 w 12"/>
                    <a:gd name="T19" fmla="*/ 4 h 16"/>
                    <a:gd name="T20" fmla="*/ 8 w 12"/>
                    <a:gd name="T21" fmla="*/ 4 h 16"/>
                    <a:gd name="T22" fmla="*/ 8 w 12"/>
                    <a:gd name="T23" fmla="*/ 4 h 16"/>
                    <a:gd name="T24" fmla="*/ 8 w 12"/>
                    <a:gd name="T25" fmla="*/ 5 h 16"/>
                    <a:gd name="T26" fmla="*/ 8 w 12"/>
                    <a:gd name="T27" fmla="*/ 5 h 16"/>
                    <a:gd name="T28" fmla="*/ 8 w 12"/>
                    <a:gd name="T29" fmla="*/ 7 h 16"/>
                    <a:gd name="T30" fmla="*/ 8 w 12"/>
                    <a:gd name="T31" fmla="*/ 7 h 16"/>
                    <a:gd name="T32" fmla="*/ 8 w 12"/>
                    <a:gd name="T33" fmla="*/ 8 h 16"/>
                    <a:gd name="T34" fmla="*/ 9 w 12"/>
                    <a:gd name="T35" fmla="*/ 8 h 16"/>
                    <a:gd name="T36" fmla="*/ 9 w 12"/>
                    <a:gd name="T37" fmla="*/ 8 h 16"/>
                    <a:gd name="T38" fmla="*/ 9 w 12"/>
                    <a:gd name="T39" fmla="*/ 9 h 16"/>
                    <a:gd name="T40" fmla="*/ 9 w 12"/>
                    <a:gd name="T41" fmla="*/ 9 h 16"/>
                    <a:gd name="T42" fmla="*/ 9 w 12"/>
                    <a:gd name="T43" fmla="*/ 9 h 16"/>
                    <a:gd name="T44" fmla="*/ 9 w 12"/>
                    <a:gd name="T45" fmla="*/ 11 h 16"/>
                    <a:gd name="T46" fmla="*/ 11 w 12"/>
                    <a:gd name="T47" fmla="*/ 11 h 16"/>
                    <a:gd name="T48" fmla="*/ 11 w 12"/>
                    <a:gd name="T49" fmla="*/ 11 h 16"/>
                    <a:gd name="T50" fmla="*/ 11 w 12"/>
                    <a:gd name="T51" fmla="*/ 11 h 16"/>
                    <a:gd name="T52" fmla="*/ 11 w 12"/>
                    <a:gd name="T53" fmla="*/ 12 h 16"/>
                    <a:gd name="T54" fmla="*/ 11 w 12"/>
                    <a:gd name="T55" fmla="*/ 12 h 16"/>
                    <a:gd name="T56" fmla="*/ 11 w 12"/>
                    <a:gd name="T57" fmla="*/ 12 h 16"/>
                    <a:gd name="T58" fmla="*/ 12 w 12"/>
                    <a:gd name="T59" fmla="*/ 12 h 16"/>
                    <a:gd name="T60" fmla="*/ 12 w 12"/>
                    <a:gd name="T61" fmla="*/ 13 h 16"/>
                    <a:gd name="T62" fmla="*/ 12 w 12"/>
                    <a:gd name="T63" fmla="*/ 15 h 16"/>
                    <a:gd name="T64" fmla="*/ 12 w 12"/>
                    <a:gd name="T65" fmla="*/ 15 h 16"/>
                    <a:gd name="T66" fmla="*/ 12 w 12"/>
                    <a:gd name="T67" fmla="*/ 15 h 16"/>
                    <a:gd name="T68" fmla="*/ 12 w 12"/>
                    <a:gd name="T6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2" name="Freeform 749"/>
                <p:cNvSpPr>
                  <a:spLocks/>
                </p:cNvSpPr>
                <p:nvPr/>
              </p:nvSpPr>
              <p:spPr bwMode="auto">
                <a:xfrm>
                  <a:off x="2904" y="2774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1 w 7"/>
                    <a:gd name="T3" fmla="*/ 0 h 8"/>
                    <a:gd name="T4" fmla="*/ 1 w 7"/>
                    <a:gd name="T5" fmla="*/ 0 h 8"/>
                    <a:gd name="T6" fmla="*/ 1 w 7"/>
                    <a:gd name="T7" fmla="*/ 1 h 8"/>
                    <a:gd name="T8" fmla="*/ 1 w 7"/>
                    <a:gd name="T9" fmla="*/ 1 h 8"/>
                    <a:gd name="T10" fmla="*/ 1 w 7"/>
                    <a:gd name="T11" fmla="*/ 1 h 8"/>
                    <a:gd name="T12" fmla="*/ 1 w 7"/>
                    <a:gd name="T13" fmla="*/ 1 h 8"/>
                    <a:gd name="T14" fmla="*/ 1 w 7"/>
                    <a:gd name="T15" fmla="*/ 3 h 8"/>
                    <a:gd name="T16" fmla="*/ 3 w 7"/>
                    <a:gd name="T17" fmla="*/ 3 h 8"/>
                    <a:gd name="T18" fmla="*/ 3 w 7"/>
                    <a:gd name="T19" fmla="*/ 3 h 8"/>
                    <a:gd name="T20" fmla="*/ 4 w 7"/>
                    <a:gd name="T21" fmla="*/ 3 h 8"/>
                    <a:gd name="T22" fmla="*/ 4 w 7"/>
                    <a:gd name="T23" fmla="*/ 4 h 8"/>
                    <a:gd name="T24" fmla="*/ 4 w 7"/>
                    <a:gd name="T25" fmla="*/ 4 h 8"/>
                    <a:gd name="T26" fmla="*/ 4 w 7"/>
                    <a:gd name="T27" fmla="*/ 4 h 8"/>
                    <a:gd name="T28" fmla="*/ 4 w 7"/>
                    <a:gd name="T29" fmla="*/ 4 h 8"/>
                    <a:gd name="T30" fmla="*/ 4 w 7"/>
                    <a:gd name="T31" fmla="*/ 4 h 8"/>
                    <a:gd name="T32" fmla="*/ 5 w 7"/>
                    <a:gd name="T33" fmla="*/ 6 h 8"/>
                    <a:gd name="T34" fmla="*/ 5 w 7"/>
                    <a:gd name="T35" fmla="*/ 6 h 8"/>
                    <a:gd name="T36" fmla="*/ 5 w 7"/>
                    <a:gd name="T37" fmla="*/ 6 h 8"/>
                    <a:gd name="T38" fmla="*/ 7 w 7"/>
                    <a:gd name="T39" fmla="*/ 7 h 8"/>
                    <a:gd name="T40" fmla="*/ 7 w 7"/>
                    <a:gd name="T41" fmla="*/ 7 h 8"/>
                    <a:gd name="T42" fmla="*/ 7 w 7"/>
                    <a:gd name="T43" fmla="*/ 7 h 8"/>
                    <a:gd name="T44" fmla="*/ 7 w 7"/>
                    <a:gd name="T45" fmla="*/ 7 h 8"/>
                    <a:gd name="T46" fmla="*/ 7 w 7"/>
                    <a:gd name="T4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3" name="Freeform 750"/>
                <p:cNvSpPr>
                  <a:spLocks/>
                </p:cNvSpPr>
                <p:nvPr/>
              </p:nvSpPr>
              <p:spPr bwMode="auto">
                <a:xfrm>
                  <a:off x="2909" y="278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2 w 2"/>
                    <a:gd name="T3" fmla="*/ 2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4" name="Freeform 751"/>
                <p:cNvSpPr>
                  <a:spLocks/>
                </p:cNvSpPr>
                <p:nvPr/>
              </p:nvSpPr>
              <p:spPr bwMode="auto">
                <a:xfrm>
                  <a:off x="2909" y="2782"/>
                  <a:ext cx="0" cy="4"/>
                </a:xfrm>
                <a:custGeom>
                  <a:avLst/>
                  <a:gdLst>
                    <a:gd name="T0" fmla="*/ 0 h 4"/>
                    <a:gd name="T1" fmla="*/ 2 h 4"/>
                    <a:gd name="T2" fmla="*/ 2 h 4"/>
                    <a:gd name="T3" fmla="*/ 2 h 4"/>
                    <a:gd name="T4" fmla="*/ 3 h 4"/>
                    <a:gd name="T5" fmla="*/ 3 h 4"/>
                    <a:gd name="T6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5" name="Freeform 752"/>
                <p:cNvSpPr>
                  <a:spLocks/>
                </p:cNvSpPr>
                <p:nvPr/>
              </p:nvSpPr>
              <p:spPr bwMode="auto">
                <a:xfrm>
                  <a:off x="2909" y="2786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0 h 3"/>
                    <a:gd name="T4" fmla="*/ 0 w 7"/>
                    <a:gd name="T5" fmla="*/ 0 h 3"/>
                    <a:gd name="T6" fmla="*/ 2 w 7"/>
                    <a:gd name="T7" fmla="*/ 0 h 3"/>
                    <a:gd name="T8" fmla="*/ 2 w 7"/>
                    <a:gd name="T9" fmla="*/ 0 h 3"/>
                    <a:gd name="T10" fmla="*/ 2 w 7"/>
                    <a:gd name="T11" fmla="*/ 2 h 3"/>
                    <a:gd name="T12" fmla="*/ 2 w 7"/>
                    <a:gd name="T13" fmla="*/ 2 h 3"/>
                    <a:gd name="T14" fmla="*/ 2 w 7"/>
                    <a:gd name="T15" fmla="*/ 2 h 3"/>
                    <a:gd name="T16" fmla="*/ 2 w 7"/>
                    <a:gd name="T17" fmla="*/ 2 h 3"/>
                    <a:gd name="T18" fmla="*/ 3 w 7"/>
                    <a:gd name="T19" fmla="*/ 2 h 3"/>
                    <a:gd name="T20" fmla="*/ 3 w 7"/>
                    <a:gd name="T21" fmla="*/ 2 h 3"/>
                    <a:gd name="T22" fmla="*/ 3 w 7"/>
                    <a:gd name="T23" fmla="*/ 2 h 3"/>
                    <a:gd name="T24" fmla="*/ 4 w 7"/>
                    <a:gd name="T25" fmla="*/ 2 h 3"/>
                    <a:gd name="T26" fmla="*/ 6 w 7"/>
                    <a:gd name="T27" fmla="*/ 3 h 3"/>
                    <a:gd name="T28" fmla="*/ 6 w 7"/>
                    <a:gd name="T29" fmla="*/ 3 h 3"/>
                    <a:gd name="T30" fmla="*/ 7 w 7"/>
                    <a:gd name="T31" fmla="*/ 3 h 3"/>
                    <a:gd name="T32" fmla="*/ 7 w 7"/>
                    <a:gd name="T33" fmla="*/ 3 h 3"/>
                    <a:gd name="T34" fmla="*/ 7 w 7"/>
                    <a:gd name="T3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6" name="Freeform 753"/>
                <p:cNvSpPr>
                  <a:spLocks/>
                </p:cNvSpPr>
                <p:nvPr/>
              </p:nvSpPr>
              <p:spPr bwMode="auto">
                <a:xfrm>
                  <a:off x="2916" y="2789"/>
                  <a:ext cx="11" cy="3"/>
                </a:xfrm>
                <a:custGeom>
                  <a:avLst/>
                  <a:gdLst>
                    <a:gd name="T0" fmla="*/ 0 w 11"/>
                    <a:gd name="T1" fmla="*/ 0 h 3"/>
                    <a:gd name="T2" fmla="*/ 2 w 11"/>
                    <a:gd name="T3" fmla="*/ 1 h 3"/>
                    <a:gd name="T4" fmla="*/ 3 w 11"/>
                    <a:gd name="T5" fmla="*/ 1 h 3"/>
                    <a:gd name="T6" fmla="*/ 3 w 11"/>
                    <a:gd name="T7" fmla="*/ 1 h 3"/>
                    <a:gd name="T8" fmla="*/ 4 w 11"/>
                    <a:gd name="T9" fmla="*/ 1 h 3"/>
                    <a:gd name="T10" fmla="*/ 6 w 11"/>
                    <a:gd name="T11" fmla="*/ 3 h 3"/>
                    <a:gd name="T12" fmla="*/ 6 w 11"/>
                    <a:gd name="T13" fmla="*/ 3 h 3"/>
                    <a:gd name="T14" fmla="*/ 7 w 11"/>
                    <a:gd name="T15" fmla="*/ 3 h 3"/>
                    <a:gd name="T16" fmla="*/ 7 w 11"/>
                    <a:gd name="T17" fmla="*/ 3 h 3"/>
                    <a:gd name="T18" fmla="*/ 7 w 11"/>
                    <a:gd name="T19" fmla="*/ 3 h 3"/>
                    <a:gd name="T20" fmla="*/ 8 w 11"/>
                    <a:gd name="T21" fmla="*/ 3 h 3"/>
                    <a:gd name="T22" fmla="*/ 10 w 11"/>
                    <a:gd name="T23" fmla="*/ 3 h 3"/>
                    <a:gd name="T24" fmla="*/ 10 w 11"/>
                    <a:gd name="T25" fmla="*/ 3 h 3"/>
                    <a:gd name="T26" fmla="*/ 11 w 11"/>
                    <a:gd name="T27" fmla="*/ 3 h 3"/>
                    <a:gd name="T28" fmla="*/ 11 w 11"/>
                    <a:gd name="T2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7" name="Freeform 754"/>
                <p:cNvSpPr>
                  <a:spLocks/>
                </p:cNvSpPr>
                <p:nvPr/>
              </p:nvSpPr>
              <p:spPr bwMode="auto">
                <a:xfrm>
                  <a:off x="2927" y="279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  <a:gd name="T10" fmla="*/ 3 w 3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8" name="Freeform 755"/>
                <p:cNvSpPr>
                  <a:spLocks/>
                </p:cNvSpPr>
                <p:nvPr/>
              </p:nvSpPr>
              <p:spPr bwMode="auto">
                <a:xfrm>
                  <a:off x="2930" y="2793"/>
                  <a:ext cx="21" cy="7"/>
                </a:xfrm>
                <a:custGeom>
                  <a:avLst/>
                  <a:gdLst>
                    <a:gd name="T0" fmla="*/ 0 w 21"/>
                    <a:gd name="T1" fmla="*/ 0 h 7"/>
                    <a:gd name="T2" fmla="*/ 1 w 21"/>
                    <a:gd name="T3" fmla="*/ 0 h 7"/>
                    <a:gd name="T4" fmla="*/ 1 w 21"/>
                    <a:gd name="T5" fmla="*/ 0 h 7"/>
                    <a:gd name="T6" fmla="*/ 2 w 21"/>
                    <a:gd name="T7" fmla="*/ 1 h 7"/>
                    <a:gd name="T8" fmla="*/ 4 w 21"/>
                    <a:gd name="T9" fmla="*/ 1 h 7"/>
                    <a:gd name="T10" fmla="*/ 4 w 21"/>
                    <a:gd name="T11" fmla="*/ 1 h 7"/>
                    <a:gd name="T12" fmla="*/ 6 w 21"/>
                    <a:gd name="T13" fmla="*/ 1 h 7"/>
                    <a:gd name="T14" fmla="*/ 6 w 21"/>
                    <a:gd name="T15" fmla="*/ 1 h 7"/>
                    <a:gd name="T16" fmla="*/ 6 w 21"/>
                    <a:gd name="T17" fmla="*/ 1 h 7"/>
                    <a:gd name="T18" fmla="*/ 6 w 21"/>
                    <a:gd name="T19" fmla="*/ 1 h 7"/>
                    <a:gd name="T20" fmla="*/ 6 w 21"/>
                    <a:gd name="T21" fmla="*/ 5 h 7"/>
                    <a:gd name="T22" fmla="*/ 8 w 21"/>
                    <a:gd name="T23" fmla="*/ 5 h 7"/>
                    <a:gd name="T24" fmla="*/ 8 w 21"/>
                    <a:gd name="T25" fmla="*/ 5 h 7"/>
                    <a:gd name="T26" fmla="*/ 9 w 21"/>
                    <a:gd name="T27" fmla="*/ 5 h 7"/>
                    <a:gd name="T28" fmla="*/ 10 w 21"/>
                    <a:gd name="T29" fmla="*/ 5 h 7"/>
                    <a:gd name="T30" fmla="*/ 10 w 21"/>
                    <a:gd name="T31" fmla="*/ 5 h 7"/>
                    <a:gd name="T32" fmla="*/ 10 w 21"/>
                    <a:gd name="T33" fmla="*/ 5 h 7"/>
                    <a:gd name="T34" fmla="*/ 15 w 21"/>
                    <a:gd name="T35" fmla="*/ 5 h 7"/>
                    <a:gd name="T36" fmla="*/ 15 w 21"/>
                    <a:gd name="T37" fmla="*/ 5 h 7"/>
                    <a:gd name="T38" fmla="*/ 16 w 21"/>
                    <a:gd name="T39" fmla="*/ 5 h 7"/>
                    <a:gd name="T40" fmla="*/ 16 w 21"/>
                    <a:gd name="T41" fmla="*/ 5 h 7"/>
                    <a:gd name="T42" fmla="*/ 17 w 21"/>
                    <a:gd name="T43" fmla="*/ 5 h 7"/>
                    <a:gd name="T44" fmla="*/ 17 w 21"/>
                    <a:gd name="T45" fmla="*/ 5 h 7"/>
                    <a:gd name="T46" fmla="*/ 17 w 21"/>
                    <a:gd name="T47" fmla="*/ 5 h 7"/>
                    <a:gd name="T48" fmla="*/ 17 w 21"/>
                    <a:gd name="T49" fmla="*/ 5 h 7"/>
                    <a:gd name="T50" fmla="*/ 17 w 21"/>
                    <a:gd name="T51" fmla="*/ 5 h 7"/>
                    <a:gd name="T52" fmla="*/ 17 w 21"/>
                    <a:gd name="T53" fmla="*/ 4 h 7"/>
                    <a:gd name="T54" fmla="*/ 19 w 21"/>
                    <a:gd name="T55" fmla="*/ 5 h 7"/>
                    <a:gd name="T56" fmla="*/ 20 w 21"/>
                    <a:gd name="T57" fmla="*/ 5 h 7"/>
                    <a:gd name="T58" fmla="*/ 20 w 21"/>
                    <a:gd name="T59" fmla="*/ 5 h 7"/>
                    <a:gd name="T60" fmla="*/ 20 w 21"/>
                    <a:gd name="T61" fmla="*/ 5 h 7"/>
                    <a:gd name="T62" fmla="*/ 20 w 21"/>
                    <a:gd name="T63" fmla="*/ 5 h 7"/>
                    <a:gd name="T64" fmla="*/ 20 w 21"/>
                    <a:gd name="T65" fmla="*/ 5 h 7"/>
                    <a:gd name="T66" fmla="*/ 21 w 21"/>
                    <a:gd name="T6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1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79" name="Freeform 756"/>
                <p:cNvSpPr>
                  <a:spLocks/>
                </p:cNvSpPr>
                <p:nvPr/>
              </p:nvSpPr>
              <p:spPr bwMode="auto">
                <a:xfrm>
                  <a:off x="2951" y="2797"/>
                  <a:ext cx="18" cy="4"/>
                </a:xfrm>
                <a:custGeom>
                  <a:avLst/>
                  <a:gdLst>
                    <a:gd name="T0" fmla="*/ 0 w 18"/>
                    <a:gd name="T1" fmla="*/ 3 h 4"/>
                    <a:gd name="T2" fmla="*/ 0 w 18"/>
                    <a:gd name="T3" fmla="*/ 3 h 4"/>
                    <a:gd name="T4" fmla="*/ 2 w 18"/>
                    <a:gd name="T5" fmla="*/ 3 h 4"/>
                    <a:gd name="T6" fmla="*/ 3 w 18"/>
                    <a:gd name="T7" fmla="*/ 3 h 4"/>
                    <a:gd name="T8" fmla="*/ 3 w 18"/>
                    <a:gd name="T9" fmla="*/ 3 h 4"/>
                    <a:gd name="T10" fmla="*/ 4 w 18"/>
                    <a:gd name="T11" fmla="*/ 4 h 4"/>
                    <a:gd name="T12" fmla="*/ 4 w 18"/>
                    <a:gd name="T13" fmla="*/ 4 h 4"/>
                    <a:gd name="T14" fmla="*/ 6 w 18"/>
                    <a:gd name="T15" fmla="*/ 4 h 4"/>
                    <a:gd name="T16" fmla="*/ 6 w 18"/>
                    <a:gd name="T17" fmla="*/ 4 h 4"/>
                    <a:gd name="T18" fmla="*/ 7 w 18"/>
                    <a:gd name="T19" fmla="*/ 3 h 4"/>
                    <a:gd name="T20" fmla="*/ 7 w 18"/>
                    <a:gd name="T21" fmla="*/ 3 h 4"/>
                    <a:gd name="T22" fmla="*/ 11 w 18"/>
                    <a:gd name="T23" fmla="*/ 3 h 4"/>
                    <a:gd name="T24" fmla="*/ 12 w 18"/>
                    <a:gd name="T25" fmla="*/ 4 h 4"/>
                    <a:gd name="T26" fmla="*/ 14 w 18"/>
                    <a:gd name="T27" fmla="*/ 4 h 4"/>
                    <a:gd name="T28" fmla="*/ 14 w 18"/>
                    <a:gd name="T29" fmla="*/ 4 h 4"/>
                    <a:gd name="T30" fmla="*/ 15 w 18"/>
                    <a:gd name="T31" fmla="*/ 4 h 4"/>
                    <a:gd name="T32" fmla="*/ 16 w 18"/>
                    <a:gd name="T33" fmla="*/ 3 h 4"/>
                    <a:gd name="T34" fmla="*/ 16 w 18"/>
                    <a:gd name="T35" fmla="*/ 3 h 4"/>
                    <a:gd name="T36" fmla="*/ 16 w 18"/>
                    <a:gd name="T37" fmla="*/ 3 h 4"/>
                    <a:gd name="T38" fmla="*/ 16 w 18"/>
                    <a:gd name="T39" fmla="*/ 3 h 4"/>
                    <a:gd name="T40" fmla="*/ 16 w 18"/>
                    <a:gd name="T41" fmla="*/ 1 h 4"/>
                    <a:gd name="T42" fmla="*/ 16 w 18"/>
                    <a:gd name="T43" fmla="*/ 1 h 4"/>
                    <a:gd name="T44" fmla="*/ 16 w 18"/>
                    <a:gd name="T45" fmla="*/ 0 h 4"/>
                    <a:gd name="T46" fmla="*/ 16 w 18"/>
                    <a:gd name="T47" fmla="*/ 0 h 4"/>
                    <a:gd name="T48" fmla="*/ 18 w 18"/>
                    <a:gd name="T4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0" name="Freeform 757"/>
                <p:cNvSpPr>
                  <a:spLocks/>
                </p:cNvSpPr>
                <p:nvPr/>
              </p:nvSpPr>
              <p:spPr bwMode="auto">
                <a:xfrm>
                  <a:off x="2969" y="2797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1" name="Freeform 758"/>
                <p:cNvSpPr>
                  <a:spLocks/>
                </p:cNvSpPr>
                <p:nvPr/>
              </p:nvSpPr>
              <p:spPr bwMode="auto">
                <a:xfrm>
                  <a:off x="2972" y="2797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0 w 6"/>
                    <a:gd name="T5" fmla="*/ 0 h 7"/>
                    <a:gd name="T6" fmla="*/ 0 w 6"/>
                    <a:gd name="T7" fmla="*/ 1 h 7"/>
                    <a:gd name="T8" fmla="*/ 2 w 6"/>
                    <a:gd name="T9" fmla="*/ 3 h 7"/>
                    <a:gd name="T10" fmla="*/ 4 w 6"/>
                    <a:gd name="T11" fmla="*/ 3 h 7"/>
                    <a:gd name="T12" fmla="*/ 4 w 6"/>
                    <a:gd name="T13" fmla="*/ 4 h 7"/>
                    <a:gd name="T14" fmla="*/ 5 w 6"/>
                    <a:gd name="T15" fmla="*/ 5 h 7"/>
                    <a:gd name="T16" fmla="*/ 5 w 6"/>
                    <a:gd name="T17" fmla="*/ 5 h 7"/>
                    <a:gd name="T18" fmla="*/ 6 w 6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2" name="Line 759"/>
                <p:cNvSpPr>
                  <a:spLocks noChangeShapeType="1"/>
                </p:cNvSpPr>
                <p:nvPr/>
              </p:nvSpPr>
              <p:spPr bwMode="auto">
                <a:xfrm>
                  <a:off x="2978" y="280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3" name="Freeform 760"/>
                <p:cNvSpPr>
                  <a:spLocks/>
                </p:cNvSpPr>
                <p:nvPr/>
              </p:nvSpPr>
              <p:spPr bwMode="auto">
                <a:xfrm>
                  <a:off x="2978" y="2804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2 w 6"/>
                    <a:gd name="T3" fmla="*/ 0 h 1"/>
                    <a:gd name="T4" fmla="*/ 3 w 6"/>
                    <a:gd name="T5" fmla="*/ 0 h 1"/>
                    <a:gd name="T6" fmla="*/ 4 w 6"/>
                    <a:gd name="T7" fmla="*/ 1 h 1"/>
                    <a:gd name="T8" fmla="*/ 6 w 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4" name="Freeform 761"/>
                <p:cNvSpPr>
                  <a:spLocks/>
                </p:cNvSpPr>
                <p:nvPr/>
              </p:nvSpPr>
              <p:spPr bwMode="auto">
                <a:xfrm>
                  <a:off x="2984" y="2805"/>
                  <a:ext cx="10" cy="6"/>
                </a:xfrm>
                <a:custGeom>
                  <a:avLst/>
                  <a:gdLst>
                    <a:gd name="T0" fmla="*/ 0 w 10"/>
                    <a:gd name="T1" fmla="*/ 0 h 6"/>
                    <a:gd name="T2" fmla="*/ 2 w 10"/>
                    <a:gd name="T3" fmla="*/ 0 h 6"/>
                    <a:gd name="T4" fmla="*/ 4 w 10"/>
                    <a:gd name="T5" fmla="*/ 0 h 6"/>
                    <a:gd name="T6" fmla="*/ 5 w 10"/>
                    <a:gd name="T7" fmla="*/ 0 h 6"/>
                    <a:gd name="T8" fmla="*/ 5 w 10"/>
                    <a:gd name="T9" fmla="*/ 0 h 6"/>
                    <a:gd name="T10" fmla="*/ 6 w 10"/>
                    <a:gd name="T11" fmla="*/ 0 h 6"/>
                    <a:gd name="T12" fmla="*/ 6 w 10"/>
                    <a:gd name="T13" fmla="*/ 0 h 6"/>
                    <a:gd name="T14" fmla="*/ 9 w 10"/>
                    <a:gd name="T15" fmla="*/ 2 h 6"/>
                    <a:gd name="T16" fmla="*/ 9 w 10"/>
                    <a:gd name="T17" fmla="*/ 2 h 6"/>
                    <a:gd name="T18" fmla="*/ 9 w 10"/>
                    <a:gd name="T19" fmla="*/ 3 h 6"/>
                    <a:gd name="T20" fmla="*/ 10 w 10"/>
                    <a:gd name="T21" fmla="*/ 3 h 6"/>
                    <a:gd name="T22" fmla="*/ 10 w 10"/>
                    <a:gd name="T23" fmla="*/ 3 h 6"/>
                    <a:gd name="T24" fmla="*/ 10 w 10"/>
                    <a:gd name="T25" fmla="*/ 3 h 6"/>
                    <a:gd name="T26" fmla="*/ 10 w 10"/>
                    <a:gd name="T27" fmla="*/ 4 h 6"/>
                    <a:gd name="T28" fmla="*/ 10 w 10"/>
                    <a:gd name="T29" fmla="*/ 4 h 6"/>
                    <a:gd name="T30" fmla="*/ 9 w 10"/>
                    <a:gd name="T31" fmla="*/ 6 h 6"/>
                    <a:gd name="T32" fmla="*/ 9 w 10"/>
                    <a:gd name="T33" fmla="*/ 6 h 6"/>
                    <a:gd name="T34" fmla="*/ 10 w 10"/>
                    <a:gd name="T35" fmla="*/ 6 h 6"/>
                    <a:gd name="T36" fmla="*/ 10 w 10"/>
                    <a:gd name="T3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5" name="Freeform 762"/>
                <p:cNvSpPr>
                  <a:spLocks/>
                </p:cNvSpPr>
                <p:nvPr/>
              </p:nvSpPr>
              <p:spPr bwMode="auto">
                <a:xfrm>
                  <a:off x="2994" y="2811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0 w 7"/>
                    <a:gd name="T3" fmla="*/ 0 h 2"/>
                    <a:gd name="T4" fmla="*/ 0 w 7"/>
                    <a:gd name="T5" fmla="*/ 0 h 2"/>
                    <a:gd name="T6" fmla="*/ 2 w 7"/>
                    <a:gd name="T7" fmla="*/ 0 h 2"/>
                    <a:gd name="T8" fmla="*/ 2 w 7"/>
                    <a:gd name="T9" fmla="*/ 0 h 2"/>
                    <a:gd name="T10" fmla="*/ 2 w 7"/>
                    <a:gd name="T11" fmla="*/ 1 h 2"/>
                    <a:gd name="T12" fmla="*/ 3 w 7"/>
                    <a:gd name="T13" fmla="*/ 1 h 2"/>
                    <a:gd name="T14" fmla="*/ 3 w 7"/>
                    <a:gd name="T15" fmla="*/ 1 h 2"/>
                    <a:gd name="T16" fmla="*/ 3 w 7"/>
                    <a:gd name="T17" fmla="*/ 1 h 2"/>
                    <a:gd name="T18" fmla="*/ 3 w 7"/>
                    <a:gd name="T19" fmla="*/ 1 h 2"/>
                    <a:gd name="T20" fmla="*/ 5 w 7"/>
                    <a:gd name="T21" fmla="*/ 2 h 2"/>
                    <a:gd name="T22" fmla="*/ 5 w 7"/>
                    <a:gd name="T23" fmla="*/ 2 h 2"/>
                    <a:gd name="T24" fmla="*/ 6 w 7"/>
                    <a:gd name="T25" fmla="*/ 2 h 2"/>
                    <a:gd name="T26" fmla="*/ 7 w 7"/>
                    <a:gd name="T2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6" name="Line 763"/>
                <p:cNvSpPr>
                  <a:spLocks noChangeShapeType="1"/>
                </p:cNvSpPr>
                <p:nvPr/>
              </p:nvSpPr>
              <p:spPr bwMode="auto">
                <a:xfrm>
                  <a:off x="3001" y="281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7" name="Freeform 764"/>
                <p:cNvSpPr>
                  <a:spLocks/>
                </p:cNvSpPr>
                <p:nvPr/>
              </p:nvSpPr>
              <p:spPr bwMode="auto">
                <a:xfrm>
                  <a:off x="3001" y="281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2 w 3"/>
                    <a:gd name="T5" fmla="*/ 0 h 2"/>
                    <a:gd name="T6" fmla="*/ 2 w 3"/>
                    <a:gd name="T7" fmla="*/ 0 h 2"/>
                    <a:gd name="T8" fmla="*/ 3 w 3"/>
                    <a:gd name="T9" fmla="*/ 2 h 2"/>
                    <a:gd name="T10" fmla="*/ 3 w 3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8" name="Freeform 765"/>
                <p:cNvSpPr>
                  <a:spLocks/>
                </p:cNvSpPr>
                <p:nvPr/>
              </p:nvSpPr>
              <p:spPr bwMode="auto">
                <a:xfrm>
                  <a:off x="3004" y="28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89" name="Freeform 766"/>
                <p:cNvSpPr>
                  <a:spLocks/>
                </p:cNvSpPr>
                <p:nvPr/>
              </p:nvSpPr>
              <p:spPr bwMode="auto">
                <a:xfrm>
                  <a:off x="3004" y="28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0" name="Freeform 767"/>
                <p:cNvSpPr>
                  <a:spLocks/>
                </p:cNvSpPr>
                <p:nvPr/>
              </p:nvSpPr>
              <p:spPr bwMode="auto">
                <a:xfrm>
                  <a:off x="3005" y="281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2 w 6"/>
                    <a:gd name="T3" fmla="*/ 0 h 3"/>
                    <a:gd name="T4" fmla="*/ 2 w 6"/>
                    <a:gd name="T5" fmla="*/ 0 h 3"/>
                    <a:gd name="T6" fmla="*/ 2 w 6"/>
                    <a:gd name="T7" fmla="*/ 0 h 3"/>
                    <a:gd name="T8" fmla="*/ 2 w 6"/>
                    <a:gd name="T9" fmla="*/ 0 h 3"/>
                    <a:gd name="T10" fmla="*/ 2 w 6"/>
                    <a:gd name="T11" fmla="*/ 0 h 3"/>
                    <a:gd name="T12" fmla="*/ 2 w 6"/>
                    <a:gd name="T13" fmla="*/ 1 h 3"/>
                    <a:gd name="T14" fmla="*/ 2 w 6"/>
                    <a:gd name="T15" fmla="*/ 1 h 3"/>
                    <a:gd name="T16" fmla="*/ 2 w 6"/>
                    <a:gd name="T17" fmla="*/ 3 h 3"/>
                    <a:gd name="T18" fmla="*/ 3 w 6"/>
                    <a:gd name="T19" fmla="*/ 3 h 3"/>
                    <a:gd name="T20" fmla="*/ 4 w 6"/>
                    <a:gd name="T21" fmla="*/ 3 h 3"/>
                    <a:gd name="T22" fmla="*/ 4 w 6"/>
                    <a:gd name="T23" fmla="*/ 3 h 3"/>
                    <a:gd name="T24" fmla="*/ 6 w 6"/>
                    <a:gd name="T25" fmla="*/ 1 h 3"/>
                    <a:gd name="T26" fmla="*/ 6 w 6"/>
                    <a:gd name="T27" fmla="*/ 1 h 3"/>
                    <a:gd name="T28" fmla="*/ 6 w 6"/>
                    <a:gd name="T29" fmla="*/ 1 h 3"/>
                    <a:gd name="T30" fmla="*/ 4 w 6"/>
                    <a:gd name="T31" fmla="*/ 1 h 3"/>
                    <a:gd name="T32" fmla="*/ 4 w 6"/>
                    <a:gd name="T33" fmla="*/ 1 h 3"/>
                    <a:gd name="T34" fmla="*/ 4 w 6"/>
                    <a:gd name="T35" fmla="*/ 1 h 3"/>
                    <a:gd name="T36" fmla="*/ 4 w 6"/>
                    <a:gd name="T37" fmla="*/ 1 h 3"/>
                    <a:gd name="T38" fmla="*/ 4 w 6"/>
                    <a:gd name="T39" fmla="*/ 0 h 3"/>
                    <a:gd name="T40" fmla="*/ 4 w 6"/>
                    <a:gd name="T41" fmla="*/ 0 h 3"/>
                    <a:gd name="T42" fmla="*/ 6 w 6"/>
                    <a:gd name="T4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1" name="Freeform 768"/>
                <p:cNvSpPr>
                  <a:spLocks/>
                </p:cNvSpPr>
                <p:nvPr/>
              </p:nvSpPr>
              <p:spPr bwMode="auto">
                <a:xfrm>
                  <a:off x="3011" y="2816"/>
                  <a:ext cx="12" cy="3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0 h 3"/>
                    <a:gd name="T4" fmla="*/ 0 w 12"/>
                    <a:gd name="T5" fmla="*/ 0 h 3"/>
                    <a:gd name="T6" fmla="*/ 1 w 12"/>
                    <a:gd name="T7" fmla="*/ 0 h 3"/>
                    <a:gd name="T8" fmla="*/ 1 w 12"/>
                    <a:gd name="T9" fmla="*/ 0 h 3"/>
                    <a:gd name="T10" fmla="*/ 1 w 12"/>
                    <a:gd name="T11" fmla="*/ 0 h 3"/>
                    <a:gd name="T12" fmla="*/ 1 w 12"/>
                    <a:gd name="T13" fmla="*/ 0 h 3"/>
                    <a:gd name="T14" fmla="*/ 2 w 12"/>
                    <a:gd name="T15" fmla="*/ 0 h 3"/>
                    <a:gd name="T16" fmla="*/ 2 w 12"/>
                    <a:gd name="T17" fmla="*/ 0 h 3"/>
                    <a:gd name="T18" fmla="*/ 4 w 12"/>
                    <a:gd name="T19" fmla="*/ 0 h 3"/>
                    <a:gd name="T20" fmla="*/ 4 w 12"/>
                    <a:gd name="T21" fmla="*/ 0 h 3"/>
                    <a:gd name="T22" fmla="*/ 5 w 12"/>
                    <a:gd name="T23" fmla="*/ 0 h 3"/>
                    <a:gd name="T24" fmla="*/ 5 w 12"/>
                    <a:gd name="T25" fmla="*/ 0 h 3"/>
                    <a:gd name="T26" fmla="*/ 6 w 12"/>
                    <a:gd name="T27" fmla="*/ 0 h 3"/>
                    <a:gd name="T28" fmla="*/ 6 w 12"/>
                    <a:gd name="T29" fmla="*/ 0 h 3"/>
                    <a:gd name="T30" fmla="*/ 6 w 12"/>
                    <a:gd name="T31" fmla="*/ 0 h 3"/>
                    <a:gd name="T32" fmla="*/ 6 w 12"/>
                    <a:gd name="T33" fmla="*/ 0 h 3"/>
                    <a:gd name="T34" fmla="*/ 6 w 12"/>
                    <a:gd name="T35" fmla="*/ 0 h 3"/>
                    <a:gd name="T36" fmla="*/ 6 w 12"/>
                    <a:gd name="T37" fmla="*/ 0 h 3"/>
                    <a:gd name="T38" fmla="*/ 8 w 12"/>
                    <a:gd name="T39" fmla="*/ 1 h 3"/>
                    <a:gd name="T40" fmla="*/ 8 w 12"/>
                    <a:gd name="T41" fmla="*/ 0 h 3"/>
                    <a:gd name="T42" fmla="*/ 8 w 12"/>
                    <a:gd name="T43" fmla="*/ 1 h 3"/>
                    <a:gd name="T44" fmla="*/ 9 w 12"/>
                    <a:gd name="T45" fmla="*/ 1 h 3"/>
                    <a:gd name="T46" fmla="*/ 9 w 12"/>
                    <a:gd name="T47" fmla="*/ 1 h 3"/>
                    <a:gd name="T48" fmla="*/ 9 w 12"/>
                    <a:gd name="T49" fmla="*/ 3 h 3"/>
                    <a:gd name="T50" fmla="*/ 9 w 12"/>
                    <a:gd name="T51" fmla="*/ 3 h 3"/>
                    <a:gd name="T52" fmla="*/ 9 w 12"/>
                    <a:gd name="T53" fmla="*/ 3 h 3"/>
                    <a:gd name="T54" fmla="*/ 10 w 12"/>
                    <a:gd name="T55" fmla="*/ 3 h 3"/>
                    <a:gd name="T56" fmla="*/ 10 w 12"/>
                    <a:gd name="T57" fmla="*/ 3 h 3"/>
                    <a:gd name="T58" fmla="*/ 10 w 12"/>
                    <a:gd name="T59" fmla="*/ 1 h 3"/>
                    <a:gd name="T60" fmla="*/ 10 w 12"/>
                    <a:gd name="T61" fmla="*/ 1 h 3"/>
                    <a:gd name="T62" fmla="*/ 10 w 12"/>
                    <a:gd name="T63" fmla="*/ 1 h 3"/>
                    <a:gd name="T64" fmla="*/ 9 w 12"/>
                    <a:gd name="T65" fmla="*/ 1 h 3"/>
                    <a:gd name="T66" fmla="*/ 9 w 12"/>
                    <a:gd name="T67" fmla="*/ 1 h 3"/>
                    <a:gd name="T68" fmla="*/ 10 w 12"/>
                    <a:gd name="T69" fmla="*/ 1 h 3"/>
                    <a:gd name="T70" fmla="*/ 10 w 12"/>
                    <a:gd name="T71" fmla="*/ 1 h 3"/>
                    <a:gd name="T72" fmla="*/ 12 w 12"/>
                    <a:gd name="T73" fmla="*/ 1 h 3"/>
                    <a:gd name="T74" fmla="*/ 12 w 12"/>
                    <a:gd name="T7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2" name="Freeform 769"/>
                <p:cNvSpPr>
                  <a:spLocks/>
                </p:cNvSpPr>
                <p:nvPr/>
              </p:nvSpPr>
              <p:spPr bwMode="auto">
                <a:xfrm>
                  <a:off x="3023" y="2817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1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3" name="Freeform 770"/>
                <p:cNvSpPr>
                  <a:spLocks/>
                </p:cNvSpPr>
                <p:nvPr/>
              </p:nvSpPr>
              <p:spPr bwMode="auto">
                <a:xfrm>
                  <a:off x="3025" y="2817"/>
                  <a:ext cx="10" cy="3"/>
                </a:xfrm>
                <a:custGeom>
                  <a:avLst/>
                  <a:gdLst>
                    <a:gd name="T0" fmla="*/ 0 w 10"/>
                    <a:gd name="T1" fmla="*/ 0 h 3"/>
                    <a:gd name="T2" fmla="*/ 0 w 10"/>
                    <a:gd name="T3" fmla="*/ 2 h 3"/>
                    <a:gd name="T4" fmla="*/ 0 w 10"/>
                    <a:gd name="T5" fmla="*/ 2 h 3"/>
                    <a:gd name="T6" fmla="*/ 0 w 10"/>
                    <a:gd name="T7" fmla="*/ 2 h 3"/>
                    <a:gd name="T8" fmla="*/ 2 w 10"/>
                    <a:gd name="T9" fmla="*/ 3 h 3"/>
                    <a:gd name="T10" fmla="*/ 2 w 10"/>
                    <a:gd name="T11" fmla="*/ 3 h 3"/>
                    <a:gd name="T12" fmla="*/ 2 w 10"/>
                    <a:gd name="T13" fmla="*/ 3 h 3"/>
                    <a:gd name="T14" fmla="*/ 5 w 10"/>
                    <a:gd name="T15" fmla="*/ 3 h 3"/>
                    <a:gd name="T16" fmla="*/ 5 w 10"/>
                    <a:gd name="T17" fmla="*/ 3 h 3"/>
                    <a:gd name="T18" fmla="*/ 6 w 10"/>
                    <a:gd name="T19" fmla="*/ 3 h 3"/>
                    <a:gd name="T20" fmla="*/ 6 w 10"/>
                    <a:gd name="T21" fmla="*/ 3 h 3"/>
                    <a:gd name="T22" fmla="*/ 6 w 10"/>
                    <a:gd name="T23" fmla="*/ 3 h 3"/>
                    <a:gd name="T24" fmla="*/ 7 w 10"/>
                    <a:gd name="T25" fmla="*/ 3 h 3"/>
                    <a:gd name="T26" fmla="*/ 9 w 10"/>
                    <a:gd name="T27" fmla="*/ 3 h 3"/>
                    <a:gd name="T28" fmla="*/ 10 w 10"/>
                    <a:gd name="T29" fmla="*/ 3 h 3"/>
                    <a:gd name="T30" fmla="*/ 10 w 10"/>
                    <a:gd name="T3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4" name="Freeform 771"/>
                <p:cNvSpPr>
                  <a:spLocks/>
                </p:cNvSpPr>
                <p:nvPr/>
              </p:nvSpPr>
              <p:spPr bwMode="auto">
                <a:xfrm>
                  <a:off x="3035" y="2820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0 w 8"/>
                    <a:gd name="T3" fmla="*/ 0 h 1"/>
                    <a:gd name="T4" fmla="*/ 1 w 8"/>
                    <a:gd name="T5" fmla="*/ 0 h 1"/>
                    <a:gd name="T6" fmla="*/ 1 w 8"/>
                    <a:gd name="T7" fmla="*/ 0 h 1"/>
                    <a:gd name="T8" fmla="*/ 3 w 8"/>
                    <a:gd name="T9" fmla="*/ 0 h 1"/>
                    <a:gd name="T10" fmla="*/ 3 w 8"/>
                    <a:gd name="T11" fmla="*/ 0 h 1"/>
                    <a:gd name="T12" fmla="*/ 3 w 8"/>
                    <a:gd name="T13" fmla="*/ 0 h 1"/>
                    <a:gd name="T14" fmla="*/ 4 w 8"/>
                    <a:gd name="T15" fmla="*/ 0 h 1"/>
                    <a:gd name="T16" fmla="*/ 5 w 8"/>
                    <a:gd name="T17" fmla="*/ 0 h 1"/>
                    <a:gd name="T18" fmla="*/ 5 w 8"/>
                    <a:gd name="T19" fmla="*/ 0 h 1"/>
                    <a:gd name="T20" fmla="*/ 7 w 8"/>
                    <a:gd name="T21" fmla="*/ 0 h 1"/>
                    <a:gd name="T22" fmla="*/ 8 w 8"/>
                    <a:gd name="T23" fmla="*/ 0 h 1"/>
                    <a:gd name="T24" fmla="*/ 8 w 8"/>
                    <a:gd name="T2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5" name="Freeform 772"/>
                <p:cNvSpPr>
                  <a:spLocks/>
                </p:cNvSpPr>
                <p:nvPr/>
              </p:nvSpPr>
              <p:spPr bwMode="auto">
                <a:xfrm>
                  <a:off x="3043" y="2821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 w 15"/>
                    <a:gd name="T7" fmla="*/ 0 h 6"/>
                    <a:gd name="T8" fmla="*/ 4 w 15"/>
                    <a:gd name="T9" fmla="*/ 2 h 6"/>
                    <a:gd name="T10" fmla="*/ 5 w 15"/>
                    <a:gd name="T11" fmla="*/ 2 h 6"/>
                    <a:gd name="T12" fmla="*/ 7 w 15"/>
                    <a:gd name="T13" fmla="*/ 3 h 6"/>
                    <a:gd name="T14" fmla="*/ 7 w 15"/>
                    <a:gd name="T15" fmla="*/ 3 h 6"/>
                    <a:gd name="T16" fmla="*/ 8 w 15"/>
                    <a:gd name="T17" fmla="*/ 3 h 6"/>
                    <a:gd name="T18" fmla="*/ 9 w 15"/>
                    <a:gd name="T19" fmla="*/ 4 h 6"/>
                    <a:gd name="T20" fmla="*/ 12 w 15"/>
                    <a:gd name="T21" fmla="*/ 4 h 6"/>
                    <a:gd name="T22" fmla="*/ 12 w 15"/>
                    <a:gd name="T23" fmla="*/ 4 h 6"/>
                    <a:gd name="T24" fmla="*/ 14 w 15"/>
                    <a:gd name="T25" fmla="*/ 4 h 6"/>
                    <a:gd name="T26" fmla="*/ 15 w 15"/>
                    <a:gd name="T2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6" name="Freeform 773"/>
                <p:cNvSpPr>
                  <a:spLocks/>
                </p:cNvSpPr>
                <p:nvPr/>
              </p:nvSpPr>
              <p:spPr bwMode="auto">
                <a:xfrm>
                  <a:off x="3058" y="2827"/>
                  <a:ext cx="27" cy="12"/>
                </a:xfrm>
                <a:custGeom>
                  <a:avLst/>
                  <a:gdLst>
                    <a:gd name="T0" fmla="*/ 0 w 27"/>
                    <a:gd name="T1" fmla="*/ 0 h 12"/>
                    <a:gd name="T2" fmla="*/ 0 w 27"/>
                    <a:gd name="T3" fmla="*/ 0 h 12"/>
                    <a:gd name="T4" fmla="*/ 1 w 27"/>
                    <a:gd name="T5" fmla="*/ 1 h 12"/>
                    <a:gd name="T6" fmla="*/ 1 w 27"/>
                    <a:gd name="T7" fmla="*/ 1 h 12"/>
                    <a:gd name="T8" fmla="*/ 0 w 27"/>
                    <a:gd name="T9" fmla="*/ 1 h 12"/>
                    <a:gd name="T10" fmla="*/ 0 w 27"/>
                    <a:gd name="T11" fmla="*/ 2 h 12"/>
                    <a:gd name="T12" fmla="*/ 0 w 27"/>
                    <a:gd name="T13" fmla="*/ 2 h 12"/>
                    <a:gd name="T14" fmla="*/ 1 w 27"/>
                    <a:gd name="T15" fmla="*/ 2 h 12"/>
                    <a:gd name="T16" fmla="*/ 1 w 27"/>
                    <a:gd name="T17" fmla="*/ 4 h 12"/>
                    <a:gd name="T18" fmla="*/ 3 w 27"/>
                    <a:gd name="T19" fmla="*/ 4 h 12"/>
                    <a:gd name="T20" fmla="*/ 4 w 27"/>
                    <a:gd name="T21" fmla="*/ 4 h 12"/>
                    <a:gd name="T22" fmla="*/ 4 w 27"/>
                    <a:gd name="T23" fmla="*/ 4 h 12"/>
                    <a:gd name="T24" fmla="*/ 4 w 27"/>
                    <a:gd name="T25" fmla="*/ 4 h 12"/>
                    <a:gd name="T26" fmla="*/ 5 w 27"/>
                    <a:gd name="T27" fmla="*/ 4 h 12"/>
                    <a:gd name="T28" fmla="*/ 5 w 27"/>
                    <a:gd name="T29" fmla="*/ 4 h 12"/>
                    <a:gd name="T30" fmla="*/ 5 w 27"/>
                    <a:gd name="T31" fmla="*/ 4 h 12"/>
                    <a:gd name="T32" fmla="*/ 4 w 27"/>
                    <a:gd name="T33" fmla="*/ 2 h 12"/>
                    <a:gd name="T34" fmla="*/ 4 w 27"/>
                    <a:gd name="T35" fmla="*/ 2 h 12"/>
                    <a:gd name="T36" fmla="*/ 4 w 27"/>
                    <a:gd name="T37" fmla="*/ 2 h 12"/>
                    <a:gd name="T38" fmla="*/ 5 w 27"/>
                    <a:gd name="T39" fmla="*/ 1 h 12"/>
                    <a:gd name="T40" fmla="*/ 5 w 27"/>
                    <a:gd name="T41" fmla="*/ 1 h 12"/>
                    <a:gd name="T42" fmla="*/ 7 w 27"/>
                    <a:gd name="T43" fmla="*/ 2 h 12"/>
                    <a:gd name="T44" fmla="*/ 9 w 27"/>
                    <a:gd name="T45" fmla="*/ 2 h 12"/>
                    <a:gd name="T46" fmla="*/ 11 w 27"/>
                    <a:gd name="T47" fmla="*/ 4 h 12"/>
                    <a:gd name="T48" fmla="*/ 12 w 27"/>
                    <a:gd name="T49" fmla="*/ 4 h 12"/>
                    <a:gd name="T50" fmla="*/ 12 w 27"/>
                    <a:gd name="T51" fmla="*/ 5 h 12"/>
                    <a:gd name="T52" fmla="*/ 13 w 27"/>
                    <a:gd name="T53" fmla="*/ 5 h 12"/>
                    <a:gd name="T54" fmla="*/ 15 w 27"/>
                    <a:gd name="T55" fmla="*/ 7 h 12"/>
                    <a:gd name="T56" fmla="*/ 15 w 27"/>
                    <a:gd name="T57" fmla="*/ 7 h 12"/>
                    <a:gd name="T58" fmla="*/ 16 w 27"/>
                    <a:gd name="T59" fmla="*/ 7 h 12"/>
                    <a:gd name="T60" fmla="*/ 17 w 27"/>
                    <a:gd name="T61" fmla="*/ 7 h 12"/>
                    <a:gd name="T62" fmla="*/ 17 w 27"/>
                    <a:gd name="T63" fmla="*/ 8 h 12"/>
                    <a:gd name="T64" fmla="*/ 19 w 27"/>
                    <a:gd name="T65" fmla="*/ 8 h 12"/>
                    <a:gd name="T66" fmla="*/ 20 w 27"/>
                    <a:gd name="T67" fmla="*/ 8 h 12"/>
                    <a:gd name="T68" fmla="*/ 20 w 27"/>
                    <a:gd name="T69" fmla="*/ 9 h 12"/>
                    <a:gd name="T70" fmla="*/ 23 w 27"/>
                    <a:gd name="T71" fmla="*/ 9 h 12"/>
                    <a:gd name="T72" fmla="*/ 23 w 27"/>
                    <a:gd name="T73" fmla="*/ 9 h 12"/>
                    <a:gd name="T74" fmla="*/ 24 w 27"/>
                    <a:gd name="T75" fmla="*/ 11 h 12"/>
                    <a:gd name="T76" fmla="*/ 27 w 27"/>
                    <a:gd name="T7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7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7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4" y="11"/>
                      </a:lnTo>
                      <a:lnTo>
                        <a:pt x="27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7" name="Freeform 774"/>
                <p:cNvSpPr>
                  <a:spLocks/>
                </p:cNvSpPr>
                <p:nvPr/>
              </p:nvSpPr>
              <p:spPr bwMode="auto">
                <a:xfrm>
                  <a:off x="3074" y="2839"/>
                  <a:ext cx="12" cy="9"/>
                </a:xfrm>
                <a:custGeom>
                  <a:avLst/>
                  <a:gdLst>
                    <a:gd name="T0" fmla="*/ 11 w 12"/>
                    <a:gd name="T1" fmla="*/ 0 h 9"/>
                    <a:gd name="T2" fmla="*/ 11 w 12"/>
                    <a:gd name="T3" fmla="*/ 0 h 9"/>
                    <a:gd name="T4" fmla="*/ 11 w 12"/>
                    <a:gd name="T5" fmla="*/ 0 h 9"/>
                    <a:gd name="T6" fmla="*/ 12 w 12"/>
                    <a:gd name="T7" fmla="*/ 0 h 9"/>
                    <a:gd name="T8" fmla="*/ 12 w 12"/>
                    <a:gd name="T9" fmla="*/ 1 h 9"/>
                    <a:gd name="T10" fmla="*/ 12 w 12"/>
                    <a:gd name="T11" fmla="*/ 1 h 9"/>
                    <a:gd name="T12" fmla="*/ 11 w 12"/>
                    <a:gd name="T13" fmla="*/ 3 h 9"/>
                    <a:gd name="T14" fmla="*/ 11 w 12"/>
                    <a:gd name="T15" fmla="*/ 3 h 9"/>
                    <a:gd name="T16" fmla="*/ 10 w 12"/>
                    <a:gd name="T17" fmla="*/ 4 h 9"/>
                    <a:gd name="T18" fmla="*/ 10 w 12"/>
                    <a:gd name="T19" fmla="*/ 4 h 9"/>
                    <a:gd name="T20" fmla="*/ 8 w 12"/>
                    <a:gd name="T21" fmla="*/ 4 h 9"/>
                    <a:gd name="T22" fmla="*/ 8 w 12"/>
                    <a:gd name="T23" fmla="*/ 4 h 9"/>
                    <a:gd name="T24" fmla="*/ 7 w 12"/>
                    <a:gd name="T25" fmla="*/ 4 h 9"/>
                    <a:gd name="T26" fmla="*/ 5 w 12"/>
                    <a:gd name="T27" fmla="*/ 4 h 9"/>
                    <a:gd name="T28" fmla="*/ 4 w 12"/>
                    <a:gd name="T29" fmla="*/ 5 h 9"/>
                    <a:gd name="T30" fmla="*/ 3 w 12"/>
                    <a:gd name="T31" fmla="*/ 5 h 9"/>
                    <a:gd name="T32" fmla="*/ 1 w 12"/>
                    <a:gd name="T33" fmla="*/ 5 h 9"/>
                    <a:gd name="T34" fmla="*/ 1 w 12"/>
                    <a:gd name="T35" fmla="*/ 5 h 9"/>
                    <a:gd name="T36" fmla="*/ 0 w 12"/>
                    <a:gd name="T37" fmla="*/ 7 h 9"/>
                    <a:gd name="T38" fmla="*/ 0 w 12"/>
                    <a:gd name="T39" fmla="*/ 7 h 9"/>
                    <a:gd name="T40" fmla="*/ 0 w 12"/>
                    <a:gd name="T41" fmla="*/ 7 h 9"/>
                    <a:gd name="T42" fmla="*/ 1 w 12"/>
                    <a:gd name="T43" fmla="*/ 7 h 9"/>
                    <a:gd name="T44" fmla="*/ 1 w 12"/>
                    <a:gd name="T45" fmla="*/ 8 h 9"/>
                    <a:gd name="T46" fmla="*/ 3 w 12"/>
                    <a:gd name="T47" fmla="*/ 8 h 9"/>
                    <a:gd name="T48" fmla="*/ 3 w 12"/>
                    <a:gd name="T49" fmla="*/ 8 h 9"/>
                    <a:gd name="T50" fmla="*/ 3 w 12"/>
                    <a:gd name="T51" fmla="*/ 8 h 9"/>
                    <a:gd name="T52" fmla="*/ 3 w 12"/>
                    <a:gd name="T53" fmla="*/ 8 h 9"/>
                    <a:gd name="T54" fmla="*/ 3 w 12"/>
                    <a:gd name="T55" fmla="*/ 8 h 9"/>
                    <a:gd name="T56" fmla="*/ 3 w 12"/>
                    <a:gd name="T57" fmla="*/ 9 h 9"/>
                    <a:gd name="T58" fmla="*/ 4 w 12"/>
                    <a:gd name="T5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" h="9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8" name="Freeform 775"/>
                <p:cNvSpPr>
                  <a:spLocks/>
                </p:cNvSpPr>
                <p:nvPr/>
              </p:nvSpPr>
              <p:spPr bwMode="auto">
                <a:xfrm>
                  <a:off x="3078" y="2847"/>
                  <a:ext cx="20" cy="5"/>
                </a:xfrm>
                <a:custGeom>
                  <a:avLst/>
                  <a:gdLst>
                    <a:gd name="T0" fmla="*/ 0 w 20"/>
                    <a:gd name="T1" fmla="*/ 1 h 5"/>
                    <a:gd name="T2" fmla="*/ 0 w 20"/>
                    <a:gd name="T3" fmla="*/ 1 h 5"/>
                    <a:gd name="T4" fmla="*/ 1 w 20"/>
                    <a:gd name="T5" fmla="*/ 3 h 5"/>
                    <a:gd name="T6" fmla="*/ 3 w 20"/>
                    <a:gd name="T7" fmla="*/ 3 h 5"/>
                    <a:gd name="T8" fmla="*/ 4 w 20"/>
                    <a:gd name="T9" fmla="*/ 3 h 5"/>
                    <a:gd name="T10" fmla="*/ 6 w 20"/>
                    <a:gd name="T11" fmla="*/ 3 h 5"/>
                    <a:gd name="T12" fmla="*/ 7 w 20"/>
                    <a:gd name="T13" fmla="*/ 3 h 5"/>
                    <a:gd name="T14" fmla="*/ 7 w 20"/>
                    <a:gd name="T15" fmla="*/ 3 h 5"/>
                    <a:gd name="T16" fmla="*/ 7 w 20"/>
                    <a:gd name="T17" fmla="*/ 4 h 5"/>
                    <a:gd name="T18" fmla="*/ 7 w 20"/>
                    <a:gd name="T19" fmla="*/ 4 h 5"/>
                    <a:gd name="T20" fmla="*/ 8 w 20"/>
                    <a:gd name="T21" fmla="*/ 4 h 5"/>
                    <a:gd name="T22" fmla="*/ 8 w 20"/>
                    <a:gd name="T23" fmla="*/ 5 h 5"/>
                    <a:gd name="T24" fmla="*/ 8 w 20"/>
                    <a:gd name="T25" fmla="*/ 4 h 5"/>
                    <a:gd name="T26" fmla="*/ 10 w 20"/>
                    <a:gd name="T27" fmla="*/ 4 h 5"/>
                    <a:gd name="T28" fmla="*/ 10 w 20"/>
                    <a:gd name="T29" fmla="*/ 4 h 5"/>
                    <a:gd name="T30" fmla="*/ 10 w 20"/>
                    <a:gd name="T31" fmla="*/ 4 h 5"/>
                    <a:gd name="T32" fmla="*/ 11 w 20"/>
                    <a:gd name="T33" fmla="*/ 4 h 5"/>
                    <a:gd name="T34" fmla="*/ 12 w 20"/>
                    <a:gd name="T35" fmla="*/ 4 h 5"/>
                    <a:gd name="T36" fmla="*/ 12 w 20"/>
                    <a:gd name="T37" fmla="*/ 4 h 5"/>
                    <a:gd name="T38" fmla="*/ 14 w 20"/>
                    <a:gd name="T39" fmla="*/ 4 h 5"/>
                    <a:gd name="T40" fmla="*/ 14 w 20"/>
                    <a:gd name="T41" fmla="*/ 3 h 5"/>
                    <a:gd name="T42" fmla="*/ 14 w 20"/>
                    <a:gd name="T43" fmla="*/ 3 h 5"/>
                    <a:gd name="T44" fmla="*/ 14 w 20"/>
                    <a:gd name="T45" fmla="*/ 1 h 5"/>
                    <a:gd name="T46" fmla="*/ 12 w 20"/>
                    <a:gd name="T47" fmla="*/ 1 h 5"/>
                    <a:gd name="T48" fmla="*/ 12 w 20"/>
                    <a:gd name="T49" fmla="*/ 1 h 5"/>
                    <a:gd name="T50" fmla="*/ 12 w 20"/>
                    <a:gd name="T51" fmla="*/ 1 h 5"/>
                    <a:gd name="T52" fmla="*/ 12 w 20"/>
                    <a:gd name="T53" fmla="*/ 1 h 5"/>
                    <a:gd name="T54" fmla="*/ 12 w 20"/>
                    <a:gd name="T55" fmla="*/ 1 h 5"/>
                    <a:gd name="T56" fmla="*/ 12 w 20"/>
                    <a:gd name="T57" fmla="*/ 0 h 5"/>
                    <a:gd name="T58" fmla="*/ 14 w 20"/>
                    <a:gd name="T59" fmla="*/ 0 h 5"/>
                    <a:gd name="T60" fmla="*/ 14 w 20"/>
                    <a:gd name="T61" fmla="*/ 0 h 5"/>
                    <a:gd name="T62" fmla="*/ 15 w 20"/>
                    <a:gd name="T63" fmla="*/ 0 h 5"/>
                    <a:gd name="T64" fmla="*/ 15 w 20"/>
                    <a:gd name="T65" fmla="*/ 0 h 5"/>
                    <a:gd name="T66" fmla="*/ 16 w 20"/>
                    <a:gd name="T67" fmla="*/ 0 h 5"/>
                    <a:gd name="T68" fmla="*/ 18 w 20"/>
                    <a:gd name="T69" fmla="*/ 1 h 5"/>
                    <a:gd name="T70" fmla="*/ 18 w 20"/>
                    <a:gd name="T71" fmla="*/ 1 h 5"/>
                    <a:gd name="T72" fmla="*/ 18 w 20"/>
                    <a:gd name="T73" fmla="*/ 1 h 5"/>
                    <a:gd name="T74" fmla="*/ 18 w 20"/>
                    <a:gd name="T75" fmla="*/ 1 h 5"/>
                    <a:gd name="T76" fmla="*/ 16 w 20"/>
                    <a:gd name="T77" fmla="*/ 3 h 5"/>
                    <a:gd name="T78" fmla="*/ 16 w 20"/>
                    <a:gd name="T79" fmla="*/ 3 h 5"/>
                    <a:gd name="T80" fmla="*/ 18 w 20"/>
                    <a:gd name="T81" fmla="*/ 3 h 5"/>
                    <a:gd name="T82" fmla="*/ 18 w 20"/>
                    <a:gd name="T83" fmla="*/ 4 h 5"/>
                    <a:gd name="T84" fmla="*/ 19 w 20"/>
                    <a:gd name="T85" fmla="*/ 4 h 5"/>
                    <a:gd name="T86" fmla="*/ 20 w 20"/>
                    <a:gd name="T8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" h="5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599" name="Freeform 776"/>
                <p:cNvSpPr>
                  <a:spLocks/>
                </p:cNvSpPr>
                <p:nvPr/>
              </p:nvSpPr>
              <p:spPr bwMode="auto">
                <a:xfrm>
                  <a:off x="3097" y="2848"/>
                  <a:ext cx="15" cy="4"/>
                </a:xfrm>
                <a:custGeom>
                  <a:avLst/>
                  <a:gdLst>
                    <a:gd name="T0" fmla="*/ 1 w 15"/>
                    <a:gd name="T1" fmla="*/ 3 h 4"/>
                    <a:gd name="T2" fmla="*/ 1 w 15"/>
                    <a:gd name="T3" fmla="*/ 3 h 4"/>
                    <a:gd name="T4" fmla="*/ 1 w 15"/>
                    <a:gd name="T5" fmla="*/ 3 h 4"/>
                    <a:gd name="T6" fmla="*/ 1 w 15"/>
                    <a:gd name="T7" fmla="*/ 3 h 4"/>
                    <a:gd name="T8" fmla="*/ 1 w 15"/>
                    <a:gd name="T9" fmla="*/ 2 h 4"/>
                    <a:gd name="T10" fmla="*/ 1 w 15"/>
                    <a:gd name="T11" fmla="*/ 2 h 4"/>
                    <a:gd name="T12" fmla="*/ 0 w 15"/>
                    <a:gd name="T13" fmla="*/ 2 h 4"/>
                    <a:gd name="T14" fmla="*/ 0 w 15"/>
                    <a:gd name="T15" fmla="*/ 2 h 4"/>
                    <a:gd name="T16" fmla="*/ 1 w 15"/>
                    <a:gd name="T17" fmla="*/ 0 h 4"/>
                    <a:gd name="T18" fmla="*/ 1 w 15"/>
                    <a:gd name="T19" fmla="*/ 0 h 4"/>
                    <a:gd name="T20" fmla="*/ 3 w 15"/>
                    <a:gd name="T21" fmla="*/ 0 h 4"/>
                    <a:gd name="T22" fmla="*/ 3 w 15"/>
                    <a:gd name="T23" fmla="*/ 0 h 4"/>
                    <a:gd name="T24" fmla="*/ 3 w 15"/>
                    <a:gd name="T25" fmla="*/ 0 h 4"/>
                    <a:gd name="T26" fmla="*/ 3 w 15"/>
                    <a:gd name="T27" fmla="*/ 2 h 4"/>
                    <a:gd name="T28" fmla="*/ 4 w 15"/>
                    <a:gd name="T29" fmla="*/ 2 h 4"/>
                    <a:gd name="T30" fmla="*/ 4 w 15"/>
                    <a:gd name="T31" fmla="*/ 2 h 4"/>
                    <a:gd name="T32" fmla="*/ 7 w 15"/>
                    <a:gd name="T33" fmla="*/ 3 h 4"/>
                    <a:gd name="T34" fmla="*/ 7 w 15"/>
                    <a:gd name="T35" fmla="*/ 3 h 4"/>
                    <a:gd name="T36" fmla="*/ 8 w 15"/>
                    <a:gd name="T37" fmla="*/ 3 h 4"/>
                    <a:gd name="T38" fmla="*/ 9 w 15"/>
                    <a:gd name="T39" fmla="*/ 3 h 4"/>
                    <a:gd name="T40" fmla="*/ 9 w 15"/>
                    <a:gd name="T41" fmla="*/ 3 h 4"/>
                    <a:gd name="T42" fmla="*/ 11 w 15"/>
                    <a:gd name="T43" fmla="*/ 4 h 4"/>
                    <a:gd name="T44" fmla="*/ 11 w 15"/>
                    <a:gd name="T45" fmla="*/ 4 h 4"/>
                    <a:gd name="T46" fmla="*/ 12 w 15"/>
                    <a:gd name="T47" fmla="*/ 3 h 4"/>
                    <a:gd name="T48" fmla="*/ 14 w 15"/>
                    <a:gd name="T49" fmla="*/ 3 h 4"/>
                    <a:gd name="T50" fmla="*/ 15 w 15"/>
                    <a:gd name="T51" fmla="*/ 3 h 4"/>
                    <a:gd name="T52" fmla="*/ 15 w 15"/>
                    <a:gd name="T53" fmla="*/ 3 h 4"/>
                    <a:gd name="T54" fmla="*/ 15 w 15"/>
                    <a:gd name="T5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0" name="Freeform 777"/>
                <p:cNvSpPr>
                  <a:spLocks/>
                </p:cNvSpPr>
                <p:nvPr/>
              </p:nvSpPr>
              <p:spPr bwMode="auto">
                <a:xfrm>
                  <a:off x="3112" y="2850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1 w 7"/>
                    <a:gd name="T3" fmla="*/ 0 h 1"/>
                    <a:gd name="T4" fmla="*/ 3 w 7"/>
                    <a:gd name="T5" fmla="*/ 0 h 1"/>
                    <a:gd name="T6" fmla="*/ 3 w 7"/>
                    <a:gd name="T7" fmla="*/ 0 h 1"/>
                    <a:gd name="T8" fmla="*/ 4 w 7"/>
                    <a:gd name="T9" fmla="*/ 0 h 1"/>
                    <a:gd name="T10" fmla="*/ 5 w 7"/>
                    <a:gd name="T11" fmla="*/ 0 h 1"/>
                    <a:gd name="T12" fmla="*/ 5 w 7"/>
                    <a:gd name="T13" fmla="*/ 0 h 1"/>
                    <a:gd name="T14" fmla="*/ 7 w 7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1" name="Freeform 778"/>
                <p:cNvSpPr>
                  <a:spLocks/>
                </p:cNvSpPr>
                <p:nvPr/>
              </p:nvSpPr>
              <p:spPr bwMode="auto">
                <a:xfrm>
                  <a:off x="3119" y="2850"/>
                  <a:ext cx="6" cy="0"/>
                </a:xfrm>
                <a:custGeom>
                  <a:avLst/>
                  <a:gdLst>
                    <a:gd name="T0" fmla="*/ 0 w 6"/>
                    <a:gd name="T1" fmla="*/ 1 w 6"/>
                    <a:gd name="T2" fmla="*/ 1 w 6"/>
                    <a:gd name="T3" fmla="*/ 2 w 6"/>
                    <a:gd name="T4" fmla="*/ 4 w 6"/>
                    <a:gd name="T5" fmla="*/ 4 w 6"/>
                    <a:gd name="T6" fmla="*/ 5 w 6"/>
                    <a:gd name="T7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2" name="Freeform 779"/>
                <p:cNvSpPr>
                  <a:spLocks/>
                </p:cNvSpPr>
                <p:nvPr/>
              </p:nvSpPr>
              <p:spPr bwMode="auto">
                <a:xfrm>
                  <a:off x="3125" y="2846"/>
                  <a:ext cx="0" cy="4"/>
                </a:xfrm>
                <a:custGeom>
                  <a:avLst/>
                  <a:gdLst>
                    <a:gd name="T0" fmla="*/ 4 h 4"/>
                    <a:gd name="T1" fmla="*/ 2 h 4"/>
                    <a:gd name="T2" fmla="*/ 2 h 4"/>
                    <a:gd name="T3" fmla="*/ 2 h 4"/>
                    <a:gd name="T4" fmla="*/ 1 h 4"/>
                    <a:gd name="T5" fmla="*/ 1 h 4"/>
                    <a:gd name="T6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3" name="Freeform 780"/>
                <p:cNvSpPr>
                  <a:spLocks/>
                </p:cNvSpPr>
                <p:nvPr/>
              </p:nvSpPr>
              <p:spPr bwMode="auto">
                <a:xfrm>
                  <a:off x="3125" y="2843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2 w 7"/>
                    <a:gd name="T3" fmla="*/ 3 h 3"/>
                    <a:gd name="T4" fmla="*/ 3 w 7"/>
                    <a:gd name="T5" fmla="*/ 1 h 3"/>
                    <a:gd name="T6" fmla="*/ 6 w 7"/>
                    <a:gd name="T7" fmla="*/ 1 h 3"/>
                    <a:gd name="T8" fmla="*/ 7 w 7"/>
                    <a:gd name="T9" fmla="*/ 1 h 3"/>
                    <a:gd name="T10" fmla="*/ 7 w 7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3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4" name="Freeform 781"/>
                <p:cNvSpPr>
                  <a:spLocks/>
                </p:cNvSpPr>
                <p:nvPr/>
              </p:nvSpPr>
              <p:spPr bwMode="auto">
                <a:xfrm>
                  <a:off x="3132" y="2840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3 w 12"/>
                    <a:gd name="T3" fmla="*/ 3 h 3"/>
                    <a:gd name="T4" fmla="*/ 4 w 12"/>
                    <a:gd name="T5" fmla="*/ 3 h 3"/>
                    <a:gd name="T6" fmla="*/ 6 w 12"/>
                    <a:gd name="T7" fmla="*/ 2 h 3"/>
                    <a:gd name="T8" fmla="*/ 6 w 12"/>
                    <a:gd name="T9" fmla="*/ 2 h 3"/>
                    <a:gd name="T10" fmla="*/ 10 w 12"/>
                    <a:gd name="T11" fmla="*/ 0 h 3"/>
                    <a:gd name="T12" fmla="*/ 12 w 1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5" name="Freeform 782"/>
                <p:cNvSpPr>
                  <a:spLocks/>
                </p:cNvSpPr>
                <p:nvPr/>
              </p:nvSpPr>
              <p:spPr bwMode="auto">
                <a:xfrm>
                  <a:off x="3144" y="2839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0 h 1"/>
                    <a:gd name="T4" fmla="*/ 2 w 3"/>
                    <a:gd name="T5" fmla="*/ 0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6" name="Line 783"/>
                <p:cNvSpPr>
                  <a:spLocks noChangeShapeType="1"/>
                </p:cNvSpPr>
                <p:nvPr/>
              </p:nvSpPr>
              <p:spPr bwMode="auto">
                <a:xfrm>
                  <a:off x="3147" y="2839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7" name="Freeform 784"/>
                <p:cNvSpPr>
                  <a:spLocks/>
                </p:cNvSpPr>
                <p:nvPr/>
              </p:nvSpPr>
              <p:spPr bwMode="auto">
                <a:xfrm>
                  <a:off x="3148" y="2839"/>
                  <a:ext cx="19" cy="5"/>
                </a:xfrm>
                <a:custGeom>
                  <a:avLst/>
                  <a:gdLst>
                    <a:gd name="T0" fmla="*/ 0 w 19"/>
                    <a:gd name="T1" fmla="*/ 0 h 5"/>
                    <a:gd name="T2" fmla="*/ 6 w 19"/>
                    <a:gd name="T3" fmla="*/ 1 h 5"/>
                    <a:gd name="T4" fmla="*/ 7 w 19"/>
                    <a:gd name="T5" fmla="*/ 1 h 5"/>
                    <a:gd name="T6" fmla="*/ 7 w 19"/>
                    <a:gd name="T7" fmla="*/ 1 h 5"/>
                    <a:gd name="T8" fmla="*/ 7 w 19"/>
                    <a:gd name="T9" fmla="*/ 1 h 5"/>
                    <a:gd name="T10" fmla="*/ 7 w 19"/>
                    <a:gd name="T11" fmla="*/ 3 h 5"/>
                    <a:gd name="T12" fmla="*/ 7 w 19"/>
                    <a:gd name="T13" fmla="*/ 3 h 5"/>
                    <a:gd name="T14" fmla="*/ 8 w 19"/>
                    <a:gd name="T15" fmla="*/ 4 h 5"/>
                    <a:gd name="T16" fmla="*/ 8 w 19"/>
                    <a:gd name="T17" fmla="*/ 4 h 5"/>
                    <a:gd name="T18" fmla="*/ 10 w 19"/>
                    <a:gd name="T19" fmla="*/ 4 h 5"/>
                    <a:gd name="T20" fmla="*/ 10 w 19"/>
                    <a:gd name="T21" fmla="*/ 4 h 5"/>
                    <a:gd name="T22" fmla="*/ 11 w 19"/>
                    <a:gd name="T23" fmla="*/ 4 h 5"/>
                    <a:gd name="T24" fmla="*/ 12 w 19"/>
                    <a:gd name="T25" fmla="*/ 3 h 5"/>
                    <a:gd name="T26" fmla="*/ 12 w 19"/>
                    <a:gd name="T27" fmla="*/ 3 h 5"/>
                    <a:gd name="T28" fmla="*/ 14 w 19"/>
                    <a:gd name="T29" fmla="*/ 3 h 5"/>
                    <a:gd name="T30" fmla="*/ 15 w 19"/>
                    <a:gd name="T31" fmla="*/ 3 h 5"/>
                    <a:gd name="T32" fmla="*/ 17 w 19"/>
                    <a:gd name="T33" fmla="*/ 4 h 5"/>
                    <a:gd name="T34" fmla="*/ 17 w 19"/>
                    <a:gd name="T35" fmla="*/ 4 h 5"/>
                    <a:gd name="T36" fmla="*/ 18 w 19"/>
                    <a:gd name="T37" fmla="*/ 5 h 5"/>
                    <a:gd name="T38" fmla="*/ 18 w 19"/>
                    <a:gd name="T39" fmla="*/ 5 h 5"/>
                    <a:gd name="T40" fmla="*/ 19 w 19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" h="5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8" name="Freeform 785"/>
                <p:cNvSpPr>
                  <a:spLocks/>
                </p:cNvSpPr>
                <p:nvPr/>
              </p:nvSpPr>
              <p:spPr bwMode="auto">
                <a:xfrm>
                  <a:off x="3167" y="2844"/>
                  <a:ext cx="8" cy="2"/>
                </a:xfrm>
                <a:custGeom>
                  <a:avLst/>
                  <a:gdLst>
                    <a:gd name="T0" fmla="*/ 0 w 8"/>
                    <a:gd name="T1" fmla="*/ 0 h 2"/>
                    <a:gd name="T2" fmla="*/ 4 w 8"/>
                    <a:gd name="T3" fmla="*/ 0 h 2"/>
                    <a:gd name="T4" fmla="*/ 4 w 8"/>
                    <a:gd name="T5" fmla="*/ 0 h 2"/>
                    <a:gd name="T6" fmla="*/ 7 w 8"/>
                    <a:gd name="T7" fmla="*/ 0 h 2"/>
                    <a:gd name="T8" fmla="*/ 7 w 8"/>
                    <a:gd name="T9" fmla="*/ 2 h 2"/>
                    <a:gd name="T10" fmla="*/ 8 w 8"/>
                    <a:gd name="T11" fmla="*/ 2 h 2"/>
                    <a:gd name="T12" fmla="*/ 8 w 8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09" name="Freeform 786"/>
                <p:cNvSpPr>
                  <a:spLocks/>
                </p:cNvSpPr>
                <p:nvPr/>
              </p:nvSpPr>
              <p:spPr bwMode="auto">
                <a:xfrm>
                  <a:off x="3175" y="2846"/>
                  <a:ext cx="3" cy="0"/>
                </a:xfrm>
                <a:custGeom>
                  <a:avLst/>
                  <a:gdLst>
                    <a:gd name="T0" fmla="*/ 0 w 3"/>
                    <a:gd name="T1" fmla="*/ 2 w 3"/>
                    <a:gd name="T2" fmla="*/ 2 w 3"/>
                    <a:gd name="T3" fmla="*/ 2 w 3"/>
                    <a:gd name="T4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0" name="Freeform 787"/>
                <p:cNvSpPr>
                  <a:spLocks/>
                </p:cNvSpPr>
                <p:nvPr/>
              </p:nvSpPr>
              <p:spPr bwMode="auto">
                <a:xfrm>
                  <a:off x="3178" y="284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1" name="Freeform 788"/>
                <p:cNvSpPr>
                  <a:spLocks/>
                </p:cNvSpPr>
                <p:nvPr/>
              </p:nvSpPr>
              <p:spPr bwMode="auto">
                <a:xfrm>
                  <a:off x="3181" y="2846"/>
                  <a:ext cx="6" cy="2"/>
                </a:xfrm>
                <a:custGeom>
                  <a:avLst/>
                  <a:gdLst>
                    <a:gd name="T0" fmla="*/ 0 w 6"/>
                    <a:gd name="T1" fmla="*/ 1 h 2"/>
                    <a:gd name="T2" fmla="*/ 0 w 6"/>
                    <a:gd name="T3" fmla="*/ 1 h 2"/>
                    <a:gd name="T4" fmla="*/ 0 w 6"/>
                    <a:gd name="T5" fmla="*/ 1 h 2"/>
                    <a:gd name="T6" fmla="*/ 1 w 6"/>
                    <a:gd name="T7" fmla="*/ 1 h 2"/>
                    <a:gd name="T8" fmla="*/ 2 w 6"/>
                    <a:gd name="T9" fmla="*/ 2 h 2"/>
                    <a:gd name="T10" fmla="*/ 4 w 6"/>
                    <a:gd name="T11" fmla="*/ 2 h 2"/>
                    <a:gd name="T12" fmla="*/ 4 w 6"/>
                    <a:gd name="T13" fmla="*/ 2 h 2"/>
                    <a:gd name="T14" fmla="*/ 5 w 6"/>
                    <a:gd name="T15" fmla="*/ 1 h 2"/>
                    <a:gd name="T16" fmla="*/ 4 w 6"/>
                    <a:gd name="T17" fmla="*/ 1 h 2"/>
                    <a:gd name="T18" fmla="*/ 4 w 6"/>
                    <a:gd name="T19" fmla="*/ 0 h 2"/>
                    <a:gd name="T20" fmla="*/ 4 w 6"/>
                    <a:gd name="T21" fmla="*/ 0 h 2"/>
                    <a:gd name="T22" fmla="*/ 5 w 6"/>
                    <a:gd name="T23" fmla="*/ 0 h 2"/>
                    <a:gd name="T24" fmla="*/ 6 w 6"/>
                    <a:gd name="T25" fmla="*/ 0 h 2"/>
                    <a:gd name="T26" fmla="*/ 6 w 6"/>
                    <a:gd name="T2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2" name="Freeform 789"/>
                <p:cNvSpPr>
                  <a:spLocks/>
                </p:cNvSpPr>
                <p:nvPr/>
              </p:nvSpPr>
              <p:spPr bwMode="auto">
                <a:xfrm>
                  <a:off x="3187" y="2846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2 w 10"/>
                    <a:gd name="T3" fmla="*/ 0 h 2"/>
                    <a:gd name="T4" fmla="*/ 5 w 10"/>
                    <a:gd name="T5" fmla="*/ 0 h 2"/>
                    <a:gd name="T6" fmla="*/ 7 w 10"/>
                    <a:gd name="T7" fmla="*/ 0 h 2"/>
                    <a:gd name="T8" fmla="*/ 7 w 10"/>
                    <a:gd name="T9" fmla="*/ 0 h 2"/>
                    <a:gd name="T10" fmla="*/ 9 w 10"/>
                    <a:gd name="T11" fmla="*/ 1 h 2"/>
                    <a:gd name="T12" fmla="*/ 10 w 10"/>
                    <a:gd name="T13" fmla="*/ 1 h 2"/>
                    <a:gd name="T14" fmla="*/ 10 w 10"/>
                    <a:gd name="T15" fmla="*/ 2 h 2"/>
                    <a:gd name="T16" fmla="*/ 10 w 10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3" name="Freeform 790"/>
                <p:cNvSpPr>
                  <a:spLocks/>
                </p:cNvSpPr>
                <p:nvPr/>
              </p:nvSpPr>
              <p:spPr bwMode="auto">
                <a:xfrm>
                  <a:off x="3197" y="2848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2 h 4"/>
                    <a:gd name="T4" fmla="*/ 1 w 4"/>
                    <a:gd name="T5" fmla="*/ 2 h 4"/>
                    <a:gd name="T6" fmla="*/ 3 w 4"/>
                    <a:gd name="T7" fmla="*/ 3 h 4"/>
                    <a:gd name="T8" fmla="*/ 4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4" name="Freeform 791"/>
                <p:cNvSpPr>
                  <a:spLocks/>
                </p:cNvSpPr>
                <p:nvPr/>
              </p:nvSpPr>
              <p:spPr bwMode="auto">
                <a:xfrm>
                  <a:off x="3201" y="285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5" name="Freeform 792"/>
                <p:cNvSpPr>
                  <a:spLocks/>
                </p:cNvSpPr>
                <p:nvPr/>
              </p:nvSpPr>
              <p:spPr bwMode="auto">
                <a:xfrm>
                  <a:off x="3202" y="2851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3 w 7"/>
                    <a:gd name="T3" fmla="*/ 1 h 4"/>
                    <a:gd name="T4" fmla="*/ 3 w 7"/>
                    <a:gd name="T5" fmla="*/ 1 h 4"/>
                    <a:gd name="T6" fmla="*/ 3 w 7"/>
                    <a:gd name="T7" fmla="*/ 1 h 4"/>
                    <a:gd name="T8" fmla="*/ 3 w 7"/>
                    <a:gd name="T9" fmla="*/ 3 h 4"/>
                    <a:gd name="T10" fmla="*/ 4 w 7"/>
                    <a:gd name="T11" fmla="*/ 3 h 4"/>
                    <a:gd name="T12" fmla="*/ 4 w 7"/>
                    <a:gd name="T13" fmla="*/ 3 h 4"/>
                    <a:gd name="T14" fmla="*/ 6 w 7"/>
                    <a:gd name="T15" fmla="*/ 3 h 4"/>
                    <a:gd name="T16" fmla="*/ 6 w 7"/>
                    <a:gd name="T17" fmla="*/ 3 h 4"/>
                    <a:gd name="T18" fmla="*/ 7 w 7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6" name="Freeform 793"/>
                <p:cNvSpPr>
                  <a:spLocks/>
                </p:cNvSpPr>
                <p:nvPr/>
              </p:nvSpPr>
              <p:spPr bwMode="auto">
                <a:xfrm>
                  <a:off x="3209" y="285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4 w 5"/>
                    <a:gd name="T5" fmla="*/ 1 h 1"/>
                    <a:gd name="T6" fmla="*/ 4 w 5"/>
                    <a:gd name="T7" fmla="*/ 1 h 1"/>
                    <a:gd name="T8" fmla="*/ 5 w 5"/>
                    <a:gd name="T9" fmla="*/ 1 h 1"/>
                    <a:gd name="T10" fmla="*/ 5 w 5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7" name="Freeform 794"/>
                <p:cNvSpPr>
                  <a:spLocks/>
                </p:cNvSpPr>
                <p:nvPr/>
              </p:nvSpPr>
              <p:spPr bwMode="auto">
                <a:xfrm>
                  <a:off x="3214" y="2855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3 w 7"/>
                    <a:gd name="T3" fmla="*/ 1 h 1"/>
                    <a:gd name="T4" fmla="*/ 5 w 7"/>
                    <a:gd name="T5" fmla="*/ 1 h 1"/>
                    <a:gd name="T6" fmla="*/ 6 w 7"/>
                    <a:gd name="T7" fmla="*/ 1 h 1"/>
                    <a:gd name="T8" fmla="*/ 6 w 7"/>
                    <a:gd name="T9" fmla="*/ 1 h 1"/>
                    <a:gd name="T10" fmla="*/ 6 w 7"/>
                    <a:gd name="T11" fmla="*/ 1 h 1"/>
                    <a:gd name="T12" fmla="*/ 7 w 7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8" name="Freeform 795"/>
                <p:cNvSpPr>
                  <a:spLocks/>
                </p:cNvSpPr>
                <p:nvPr/>
              </p:nvSpPr>
              <p:spPr bwMode="auto">
                <a:xfrm>
                  <a:off x="3221" y="2854"/>
                  <a:ext cx="8" cy="2"/>
                </a:xfrm>
                <a:custGeom>
                  <a:avLst/>
                  <a:gdLst>
                    <a:gd name="T0" fmla="*/ 0 w 8"/>
                    <a:gd name="T1" fmla="*/ 1 h 2"/>
                    <a:gd name="T2" fmla="*/ 0 w 8"/>
                    <a:gd name="T3" fmla="*/ 1 h 2"/>
                    <a:gd name="T4" fmla="*/ 0 w 8"/>
                    <a:gd name="T5" fmla="*/ 0 h 2"/>
                    <a:gd name="T6" fmla="*/ 2 w 8"/>
                    <a:gd name="T7" fmla="*/ 0 h 2"/>
                    <a:gd name="T8" fmla="*/ 3 w 8"/>
                    <a:gd name="T9" fmla="*/ 1 h 2"/>
                    <a:gd name="T10" fmla="*/ 4 w 8"/>
                    <a:gd name="T11" fmla="*/ 1 h 2"/>
                    <a:gd name="T12" fmla="*/ 6 w 8"/>
                    <a:gd name="T13" fmla="*/ 1 h 2"/>
                    <a:gd name="T14" fmla="*/ 7 w 8"/>
                    <a:gd name="T15" fmla="*/ 2 h 2"/>
                    <a:gd name="T16" fmla="*/ 8 w 8"/>
                    <a:gd name="T17" fmla="*/ 2 h 2"/>
                    <a:gd name="T18" fmla="*/ 8 w 8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19" name="Freeform 796"/>
                <p:cNvSpPr>
                  <a:spLocks/>
                </p:cNvSpPr>
                <p:nvPr/>
              </p:nvSpPr>
              <p:spPr bwMode="auto">
                <a:xfrm>
                  <a:off x="3229" y="2856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3 w 15"/>
                    <a:gd name="T5" fmla="*/ 2 h 3"/>
                    <a:gd name="T6" fmla="*/ 3 w 15"/>
                    <a:gd name="T7" fmla="*/ 2 h 3"/>
                    <a:gd name="T8" fmla="*/ 4 w 15"/>
                    <a:gd name="T9" fmla="*/ 2 h 3"/>
                    <a:gd name="T10" fmla="*/ 6 w 15"/>
                    <a:gd name="T11" fmla="*/ 2 h 3"/>
                    <a:gd name="T12" fmla="*/ 7 w 15"/>
                    <a:gd name="T13" fmla="*/ 2 h 3"/>
                    <a:gd name="T14" fmla="*/ 10 w 15"/>
                    <a:gd name="T15" fmla="*/ 2 h 3"/>
                    <a:gd name="T16" fmla="*/ 15 w 15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0" name="Freeform 797"/>
                <p:cNvSpPr>
                  <a:spLocks/>
                </p:cNvSpPr>
                <p:nvPr/>
              </p:nvSpPr>
              <p:spPr bwMode="auto">
                <a:xfrm>
                  <a:off x="3244" y="2859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1" name="Freeform 798"/>
                <p:cNvSpPr>
                  <a:spLocks/>
                </p:cNvSpPr>
                <p:nvPr/>
              </p:nvSpPr>
              <p:spPr bwMode="auto">
                <a:xfrm>
                  <a:off x="3246" y="2861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1 h 16"/>
                    <a:gd name="T4" fmla="*/ 1 w 12"/>
                    <a:gd name="T5" fmla="*/ 1 h 16"/>
                    <a:gd name="T6" fmla="*/ 1 w 12"/>
                    <a:gd name="T7" fmla="*/ 1 h 16"/>
                    <a:gd name="T8" fmla="*/ 1 w 12"/>
                    <a:gd name="T9" fmla="*/ 1 h 16"/>
                    <a:gd name="T10" fmla="*/ 2 w 12"/>
                    <a:gd name="T11" fmla="*/ 2 h 16"/>
                    <a:gd name="T12" fmla="*/ 2 w 12"/>
                    <a:gd name="T13" fmla="*/ 4 h 16"/>
                    <a:gd name="T14" fmla="*/ 2 w 12"/>
                    <a:gd name="T15" fmla="*/ 4 h 16"/>
                    <a:gd name="T16" fmla="*/ 1 w 12"/>
                    <a:gd name="T17" fmla="*/ 6 h 16"/>
                    <a:gd name="T18" fmla="*/ 1 w 12"/>
                    <a:gd name="T19" fmla="*/ 6 h 16"/>
                    <a:gd name="T20" fmla="*/ 1 w 12"/>
                    <a:gd name="T21" fmla="*/ 8 h 16"/>
                    <a:gd name="T22" fmla="*/ 2 w 12"/>
                    <a:gd name="T23" fmla="*/ 8 h 16"/>
                    <a:gd name="T24" fmla="*/ 2 w 12"/>
                    <a:gd name="T25" fmla="*/ 9 h 16"/>
                    <a:gd name="T26" fmla="*/ 2 w 12"/>
                    <a:gd name="T27" fmla="*/ 9 h 16"/>
                    <a:gd name="T28" fmla="*/ 4 w 12"/>
                    <a:gd name="T29" fmla="*/ 10 h 16"/>
                    <a:gd name="T30" fmla="*/ 5 w 12"/>
                    <a:gd name="T31" fmla="*/ 12 h 16"/>
                    <a:gd name="T32" fmla="*/ 6 w 12"/>
                    <a:gd name="T33" fmla="*/ 12 h 16"/>
                    <a:gd name="T34" fmla="*/ 9 w 12"/>
                    <a:gd name="T35" fmla="*/ 13 h 16"/>
                    <a:gd name="T36" fmla="*/ 10 w 12"/>
                    <a:gd name="T37" fmla="*/ 14 h 16"/>
                    <a:gd name="T38" fmla="*/ 12 w 12"/>
                    <a:gd name="T3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" h="1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9" y="13"/>
                      </a:lnTo>
                      <a:lnTo>
                        <a:pt x="10" y="14"/>
                      </a:lnTo>
                      <a:lnTo>
                        <a:pt x="12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2" name="Freeform 799"/>
                <p:cNvSpPr>
                  <a:spLocks/>
                </p:cNvSpPr>
                <p:nvPr/>
              </p:nvSpPr>
              <p:spPr bwMode="auto">
                <a:xfrm>
                  <a:off x="3258" y="2877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1 w 9"/>
                    <a:gd name="T3" fmla="*/ 1 h 5"/>
                    <a:gd name="T4" fmla="*/ 2 w 9"/>
                    <a:gd name="T5" fmla="*/ 2 h 5"/>
                    <a:gd name="T6" fmla="*/ 4 w 9"/>
                    <a:gd name="T7" fmla="*/ 5 h 5"/>
                    <a:gd name="T8" fmla="*/ 5 w 9"/>
                    <a:gd name="T9" fmla="*/ 5 h 5"/>
                    <a:gd name="T10" fmla="*/ 8 w 9"/>
                    <a:gd name="T11" fmla="*/ 5 h 5"/>
                    <a:gd name="T12" fmla="*/ 9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3" name="Freeform 800"/>
                <p:cNvSpPr>
                  <a:spLocks/>
                </p:cNvSpPr>
                <p:nvPr/>
              </p:nvSpPr>
              <p:spPr bwMode="auto">
                <a:xfrm>
                  <a:off x="3267" y="2882"/>
                  <a:ext cx="28" cy="6"/>
                </a:xfrm>
                <a:custGeom>
                  <a:avLst/>
                  <a:gdLst>
                    <a:gd name="T0" fmla="*/ 0 w 28"/>
                    <a:gd name="T1" fmla="*/ 0 h 6"/>
                    <a:gd name="T2" fmla="*/ 3 w 28"/>
                    <a:gd name="T3" fmla="*/ 0 h 6"/>
                    <a:gd name="T4" fmla="*/ 5 w 28"/>
                    <a:gd name="T5" fmla="*/ 1 h 6"/>
                    <a:gd name="T6" fmla="*/ 10 w 28"/>
                    <a:gd name="T7" fmla="*/ 1 h 6"/>
                    <a:gd name="T8" fmla="*/ 12 w 28"/>
                    <a:gd name="T9" fmla="*/ 3 h 6"/>
                    <a:gd name="T10" fmla="*/ 14 w 28"/>
                    <a:gd name="T11" fmla="*/ 3 h 6"/>
                    <a:gd name="T12" fmla="*/ 18 w 28"/>
                    <a:gd name="T13" fmla="*/ 3 h 6"/>
                    <a:gd name="T14" fmla="*/ 22 w 28"/>
                    <a:gd name="T15" fmla="*/ 3 h 6"/>
                    <a:gd name="T16" fmla="*/ 23 w 28"/>
                    <a:gd name="T17" fmla="*/ 3 h 6"/>
                    <a:gd name="T18" fmla="*/ 24 w 28"/>
                    <a:gd name="T19" fmla="*/ 4 h 6"/>
                    <a:gd name="T20" fmla="*/ 26 w 28"/>
                    <a:gd name="T21" fmla="*/ 4 h 6"/>
                    <a:gd name="T22" fmla="*/ 26 w 28"/>
                    <a:gd name="T23" fmla="*/ 4 h 6"/>
                    <a:gd name="T24" fmla="*/ 26 w 28"/>
                    <a:gd name="T25" fmla="*/ 4 h 6"/>
                    <a:gd name="T26" fmla="*/ 26 w 28"/>
                    <a:gd name="T27" fmla="*/ 6 h 6"/>
                    <a:gd name="T28" fmla="*/ 27 w 28"/>
                    <a:gd name="T29" fmla="*/ 6 h 6"/>
                    <a:gd name="T30" fmla="*/ 28 w 28"/>
                    <a:gd name="T31" fmla="*/ 6 h 6"/>
                    <a:gd name="T32" fmla="*/ 28 w 28"/>
                    <a:gd name="T33" fmla="*/ 6 h 6"/>
                    <a:gd name="T34" fmla="*/ 28 w 28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8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4" name="Line 801"/>
                <p:cNvSpPr>
                  <a:spLocks noChangeShapeType="1"/>
                </p:cNvSpPr>
                <p:nvPr/>
              </p:nvSpPr>
              <p:spPr bwMode="auto">
                <a:xfrm>
                  <a:off x="3295" y="2888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5" name="Line 802"/>
                <p:cNvSpPr>
                  <a:spLocks noChangeShapeType="1"/>
                </p:cNvSpPr>
                <p:nvPr/>
              </p:nvSpPr>
              <p:spPr bwMode="auto">
                <a:xfrm>
                  <a:off x="3297" y="288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6" name="Line 803"/>
                <p:cNvSpPr>
                  <a:spLocks noChangeShapeType="1"/>
                </p:cNvSpPr>
                <p:nvPr/>
              </p:nvSpPr>
              <p:spPr bwMode="auto">
                <a:xfrm>
                  <a:off x="3297" y="2888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7" name="Freeform 804"/>
                <p:cNvSpPr>
                  <a:spLocks/>
                </p:cNvSpPr>
                <p:nvPr/>
              </p:nvSpPr>
              <p:spPr bwMode="auto">
                <a:xfrm>
                  <a:off x="3298" y="2888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4 w 14"/>
                    <a:gd name="T3" fmla="*/ 0 h 8"/>
                    <a:gd name="T4" fmla="*/ 4 w 14"/>
                    <a:gd name="T5" fmla="*/ 0 h 8"/>
                    <a:gd name="T6" fmla="*/ 4 w 14"/>
                    <a:gd name="T7" fmla="*/ 0 h 8"/>
                    <a:gd name="T8" fmla="*/ 6 w 14"/>
                    <a:gd name="T9" fmla="*/ 0 h 8"/>
                    <a:gd name="T10" fmla="*/ 6 w 14"/>
                    <a:gd name="T11" fmla="*/ 0 h 8"/>
                    <a:gd name="T12" fmla="*/ 6 w 14"/>
                    <a:gd name="T13" fmla="*/ 0 h 8"/>
                    <a:gd name="T14" fmla="*/ 7 w 14"/>
                    <a:gd name="T15" fmla="*/ 0 h 8"/>
                    <a:gd name="T16" fmla="*/ 7 w 14"/>
                    <a:gd name="T17" fmla="*/ 0 h 8"/>
                    <a:gd name="T18" fmla="*/ 8 w 14"/>
                    <a:gd name="T19" fmla="*/ 1 h 8"/>
                    <a:gd name="T20" fmla="*/ 8 w 14"/>
                    <a:gd name="T21" fmla="*/ 1 h 8"/>
                    <a:gd name="T22" fmla="*/ 8 w 14"/>
                    <a:gd name="T23" fmla="*/ 2 h 8"/>
                    <a:gd name="T24" fmla="*/ 8 w 14"/>
                    <a:gd name="T25" fmla="*/ 2 h 8"/>
                    <a:gd name="T26" fmla="*/ 8 w 14"/>
                    <a:gd name="T27" fmla="*/ 4 h 8"/>
                    <a:gd name="T28" fmla="*/ 8 w 14"/>
                    <a:gd name="T29" fmla="*/ 4 h 8"/>
                    <a:gd name="T30" fmla="*/ 8 w 14"/>
                    <a:gd name="T31" fmla="*/ 4 h 8"/>
                    <a:gd name="T32" fmla="*/ 7 w 14"/>
                    <a:gd name="T33" fmla="*/ 5 h 8"/>
                    <a:gd name="T34" fmla="*/ 7 w 14"/>
                    <a:gd name="T35" fmla="*/ 5 h 8"/>
                    <a:gd name="T36" fmla="*/ 7 w 14"/>
                    <a:gd name="T37" fmla="*/ 6 h 8"/>
                    <a:gd name="T38" fmla="*/ 7 w 14"/>
                    <a:gd name="T39" fmla="*/ 6 h 8"/>
                    <a:gd name="T40" fmla="*/ 7 w 14"/>
                    <a:gd name="T41" fmla="*/ 6 h 8"/>
                    <a:gd name="T42" fmla="*/ 8 w 14"/>
                    <a:gd name="T43" fmla="*/ 6 h 8"/>
                    <a:gd name="T44" fmla="*/ 11 w 14"/>
                    <a:gd name="T45" fmla="*/ 6 h 8"/>
                    <a:gd name="T46" fmla="*/ 11 w 14"/>
                    <a:gd name="T47" fmla="*/ 6 h 8"/>
                    <a:gd name="T48" fmla="*/ 12 w 14"/>
                    <a:gd name="T49" fmla="*/ 6 h 8"/>
                    <a:gd name="T50" fmla="*/ 14 w 14"/>
                    <a:gd name="T51" fmla="*/ 6 h 8"/>
                    <a:gd name="T52" fmla="*/ 14 w 14"/>
                    <a:gd name="T53" fmla="*/ 6 h 8"/>
                    <a:gd name="T54" fmla="*/ 14 w 14"/>
                    <a:gd name="T55" fmla="*/ 8 h 8"/>
                    <a:gd name="T56" fmla="*/ 14 w 14"/>
                    <a:gd name="T57" fmla="*/ 8 h 8"/>
                    <a:gd name="T58" fmla="*/ 14 w 14"/>
                    <a:gd name="T5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8" name="Freeform 805"/>
                <p:cNvSpPr>
                  <a:spLocks/>
                </p:cNvSpPr>
                <p:nvPr/>
              </p:nvSpPr>
              <p:spPr bwMode="auto">
                <a:xfrm>
                  <a:off x="3310" y="2896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1 h 2"/>
                    <a:gd name="T6" fmla="*/ 0 w 2"/>
                    <a:gd name="T7" fmla="*/ 1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29" name="Freeform 806"/>
                <p:cNvSpPr>
                  <a:spLocks/>
                </p:cNvSpPr>
                <p:nvPr/>
              </p:nvSpPr>
              <p:spPr bwMode="auto">
                <a:xfrm>
                  <a:off x="3309" y="289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630" name="Freeform 807"/>
                <p:cNvSpPr>
                  <a:spLocks/>
                </p:cNvSpPr>
                <p:nvPr/>
              </p:nvSpPr>
              <p:spPr bwMode="auto">
                <a:xfrm>
                  <a:off x="3308" y="2900"/>
                  <a:ext cx="10" cy="11"/>
                </a:xfrm>
                <a:custGeom>
                  <a:avLst/>
                  <a:gdLst>
                    <a:gd name="T0" fmla="*/ 1 w 10"/>
                    <a:gd name="T1" fmla="*/ 0 h 11"/>
                    <a:gd name="T2" fmla="*/ 1 w 10"/>
                    <a:gd name="T3" fmla="*/ 1 h 11"/>
                    <a:gd name="T4" fmla="*/ 0 w 10"/>
                    <a:gd name="T5" fmla="*/ 2 h 11"/>
                    <a:gd name="T6" fmla="*/ 0 w 10"/>
                    <a:gd name="T7" fmla="*/ 2 h 11"/>
                    <a:gd name="T8" fmla="*/ 0 w 10"/>
                    <a:gd name="T9" fmla="*/ 4 h 11"/>
                    <a:gd name="T10" fmla="*/ 0 w 10"/>
                    <a:gd name="T11" fmla="*/ 4 h 11"/>
                    <a:gd name="T12" fmla="*/ 0 w 10"/>
                    <a:gd name="T13" fmla="*/ 5 h 11"/>
                    <a:gd name="T14" fmla="*/ 1 w 10"/>
                    <a:gd name="T15" fmla="*/ 6 h 11"/>
                    <a:gd name="T16" fmla="*/ 5 w 10"/>
                    <a:gd name="T17" fmla="*/ 9 h 11"/>
                    <a:gd name="T18" fmla="*/ 8 w 10"/>
                    <a:gd name="T19" fmla="*/ 11 h 11"/>
                    <a:gd name="T20" fmla="*/ 9 w 10"/>
                    <a:gd name="T21" fmla="*/ 11 h 11"/>
                    <a:gd name="T22" fmla="*/ 10 w 10"/>
                    <a:gd name="T23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5" y="9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grpSp>
            <p:nvGrpSpPr>
              <p:cNvPr id="34" name="Group 1009"/>
              <p:cNvGrpSpPr>
                <a:grpSpLocks/>
              </p:cNvGrpSpPr>
              <p:nvPr/>
            </p:nvGrpSpPr>
            <p:grpSpPr bwMode="auto">
              <a:xfrm>
                <a:off x="3318" y="2902"/>
                <a:ext cx="1050" cy="990"/>
                <a:chOff x="3318" y="2902"/>
                <a:chExt cx="1050" cy="990"/>
              </a:xfrm>
            </p:grpSpPr>
            <p:sp>
              <p:nvSpPr>
                <p:cNvPr id="231" name="Freeform 809"/>
                <p:cNvSpPr>
                  <a:spLocks/>
                </p:cNvSpPr>
                <p:nvPr/>
              </p:nvSpPr>
              <p:spPr bwMode="auto">
                <a:xfrm>
                  <a:off x="3318" y="2902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2 w 13"/>
                    <a:gd name="T3" fmla="*/ 7 h 7"/>
                    <a:gd name="T4" fmla="*/ 2 w 13"/>
                    <a:gd name="T5" fmla="*/ 6 h 7"/>
                    <a:gd name="T6" fmla="*/ 3 w 13"/>
                    <a:gd name="T7" fmla="*/ 4 h 7"/>
                    <a:gd name="T8" fmla="*/ 4 w 13"/>
                    <a:gd name="T9" fmla="*/ 4 h 7"/>
                    <a:gd name="T10" fmla="*/ 6 w 13"/>
                    <a:gd name="T11" fmla="*/ 2 h 7"/>
                    <a:gd name="T12" fmla="*/ 6 w 13"/>
                    <a:gd name="T13" fmla="*/ 2 h 7"/>
                    <a:gd name="T14" fmla="*/ 6 w 13"/>
                    <a:gd name="T15" fmla="*/ 0 h 7"/>
                    <a:gd name="T16" fmla="*/ 7 w 13"/>
                    <a:gd name="T17" fmla="*/ 2 h 7"/>
                    <a:gd name="T18" fmla="*/ 10 w 13"/>
                    <a:gd name="T19" fmla="*/ 2 h 7"/>
                    <a:gd name="T20" fmla="*/ 10 w 13"/>
                    <a:gd name="T21" fmla="*/ 2 h 7"/>
                    <a:gd name="T22" fmla="*/ 13 w 13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2" name="Freeform 810"/>
                <p:cNvSpPr>
                  <a:spLocks/>
                </p:cNvSpPr>
                <p:nvPr/>
              </p:nvSpPr>
              <p:spPr bwMode="auto">
                <a:xfrm>
                  <a:off x="3331" y="290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3" name="Freeform 811"/>
                <p:cNvSpPr>
                  <a:spLocks/>
                </p:cNvSpPr>
                <p:nvPr/>
              </p:nvSpPr>
              <p:spPr bwMode="auto">
                <a:xfrm>
                  <a:off x="3332" y="290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1 w 1"/>
                    <a:gd name="T5" fmla="*/ 2 h 7"/>
                    <a:gd name="T6" fmla="*/ 1 w 1"/>
                    <a:gd name="T7" fmla="*/ 3 h 7"/>
                    <a:gd name="T8" fmla="*/ 1 w 1"/>
                    <a:gd name="T9" fmla="*/ 5 h 7"/>
                    <a:gd name="T10" fmla="*/ 0 w 1"/>
                    <a:gd name="T11" fmla="*/ 6 h 7"/>
                    <a:gd name="T12" fmla="*/ 0 w 1"/>
                    <a:gd name="T13" fmla="*/ 6 h 7"/>
                    <a:gd name="T14" fmla="*/ 0 w 1"/>
                    <a:gd name="T15" fmla="*/ 6 h 7"/>
                    <a:gd name="T16" fmla="*/ 0 w 1"/>
                    <a:gd name="T17" fmla="*/ 7 h 7"/>
                    <a:gd name="T18" fmla="*/ 0 w 1"/>
                    <a:gd name="T1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4" name="Freeform 812"/>
                <p:cNvSpPr>
                  <a:spLocks/>
                </p:cNvSpPr>
                <p:nvPr/>
              </p:nvSpPr>
              <p:spPr bwMode="auto">
                <a:xfrm>
                  <a:off x="3332" y="291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2 h 3"/>
                    <a:gd name="T4" fmla="*/ 1 w 1"/>
                    <a:gd name="T5" fmla="*/ 2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5" name="Freeform 813"/>
                <p:cNvSpPr>
                  <a:spLocks/>
                </p:cNvSpPr>
                <p:nvPr/>
              </p:nvSpPr>
              <p:spPr bwMode="auto">
                <a:xfrm>
                  <a:off x="3333" y="2916"/>
                  <a:ext cx="22" cy="9"/>
                </a:xfrm>
                <a:custGeom>
                  <a:avLst/>
                  <a:gdLst>
                    <a:gd name="T0" fmla="*/ 0 w 22"/>
                    <a:gd name="T1" fmla="*/ 0 h 9"/>
                    <a:gd name="T2" fmla="*/ 2 w 22"/>
                    <a:gd name="T3" fmla="*/ 0 h 9"/>
                    <a:gd name="T4" fmla="*/ 2 w 22"/>
                    <a:gd name="T5" fmla="*/ 1 h 9"/>
                    <a:gd name="T6" fmla="*/ 3 w 22"/>
                    <a:gd name="T7" fmla="*/ 1 h 9"/>
                    <a:gd name="T8" fmla="*/ 4 w 22"/>
                    <a:gd name="T9" fmla="*/ 1 h 9"/>
                    <a:gd name="T10" fmla="*/ 6 w 22"/>
                    <a:gd name="T11" fmla="*/ 1 h 9"/>
                    <a:gd name="T12" fmla="*/ 7 w 22"/>
                    <a:gd name="T13" fmla="*/ 1 h 9"/>
                    <a:gd name="T14" fmla="*/ 8 w 22"/>
                    <a:gd name="T15" fmla="*/ 1 h 9"/>
                    <a:gd name="T16" fmla="*/ 10 w 22"/>
                    <a:gd name="T17" fmla="*/ 1 h 9"/>
                    <a:gd name="T18" fmla="*/ 11 w 22"/>
                    <a:gd name="T19" fmla="*/ 3 h 9"/>
                    <a:gd name="T20" fmla="*/ 12 w 22"/>
                    <a:gd name="T21" fmla="*/ 4 h 9"/>
                    <a:gd name="T22" fmla="*/ 14 w 22"/>
                    <a:gd name="T23" fmla="*/ 4 h 9"/>
                    <a:gd name="T24" fmla="*/ 16 w 22"/>
                    <a:gd name="T25" fmla="*/ 5 h 9"/>
                    <a:gd name="T26" fmla="*/ 19 w 22"/>
                    <a:gd name="T27" fmla="*/ 7 h 9"/>
                    <a:gd name="T28" fmla="*/ 20 w 22"/>
                    <a:gd name="T29" fmla="*/ 8 h 9"/>
                    <a:gd name="T30" fmla="*/ 22 w 22"/>
                    <a:gd name="T31" fmla="*/ 9 h 9"/>
                    <a:gd name="T32" fmla="*/ 22 w 22"/>
                    <a:gd name="T33" fmla="*/ 9 h 9"/>
                    <a:gd name="T34" fmla="*/ 22 w 22"/>
                    <a:gd name="T3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6" name="Freeform 814"/>
                <p:cNvSpPr>
                  <a:spLocks/>
                </p:cNvSpPr>
                <p:nvPr/>
              </p:nvSpPr>
              <p:spPr bwMode="auto">
                <a:xfrm>
                  <a:off x="3355" y="2925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3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7" name="Freeform 815"/>
                <p:cNvSpPr>
                  <a:spLocks/>
                </p:cNvSpPr>
                <p:nvPr/>
              </p:nvSpPr>
              <p:spPr bwMode="auto">
                <a:xfrm>
                  <a:off x="3358" y="292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8" name="Freeform 816"/>
                <p:cNvSpPr>
                  <a:spLocks/>
                </p:cNvSpPr>
                <p:nvPr/>
              </p:nvSpPr>
              <p:spPr bwMode="auto">
                <a:xfrm>
                  <a:off x="3359" y="292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2 h 4"/>
                    <a:gd name="T4" fmla="*/ 0 w 1"/>
                    <a:gd name="T5" fmla="*/ 3 h 4"/>
                    <a:gd name="T6" fmla="*/ 1 w 1"/>
                    <a:gd name="T7" fmla="*/ 3 h 4"/>
                    <a:gd name="T8" fmla="*/ 1 w 1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39" name="Freeform 817"/>
                <p:cNvSpPr>
                  <a:spLocks/>
                </p:cNvSpPr>
                <p:nvPr/>
              </p:nvSpPr>
              <p:spPr bwMode="auto">
                <a:xfrm>
                  <a:off x="3360" y="29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0" name="Line 818"/>
                <p:cNvSpPr>
                  <a:spLocks noChangeShapeType="1"/>
                </p:cNvSpPr>
                <p:nvPr/>
              </p:nvSpPr>
              <p:spPr bwMode="auto">
                <a:xfrm>
                  <a:off x="3360" y="2933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1" name="Freeform 819"/>
                <p:cNvSpPr>
                  <a:spLocks/>
                </p:cNvSpPr>
                <p:nvPr/>
              </p:nvSpPr>
              <p:spPr bwMode="auto">
                <a:xfrm>
                  <a:off x="3360" y="2933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2" name="Line 820"/>
                <p:cNvSpPr>
                  <a:spLocks noChangeShapeType="1"/>
                </p:cNvSpPr>
                <p:nvPr/>
              </p:nvSpPr>
              <p:spPr bwMode="auto">
                <a:xfrm>
                  <a:off x="3360" y="2936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3" name="Freeform 821"/>
                <p:cNvSpPr>
                  <a:spLocks/>
                </p:cNvSpPr>
                <p:nvPr/>
              </p:nvSpPr>
              <p:spPr bwMode="auto">
                <a:xfrm>
                  <a:off x="3362" y="293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4" name="Freeform 822"/>
                <p:cNvSpPr>
                  <a:spLocks/>
                </p:cNvSpPr>
                <p:nvPr/>
              </p:nvSpPr>
              <p:spPr bwMode="auto">
                <a:xfrm>
                  <a:off x="3363" y="2938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5" name="Freeform 823"/>
                <p:cNvSpPr>
                  <a:spLocks/>
                </p:cNvSpPr>
                <p:nvPr/>
              </p:nvSpPr>
              <p:spPr bwMode="auto">
                <a:xfrm>
                  <a:off x="3366" y="2939"/>
                  <a:ext cx="5" cy="8"/>
                </a:xfrm>
                <a:custGeom>
                  <a:avLst/>
                  <a:gdLst>
                    <a:gd name="T0" fmla="*/ 0 w 5"/>
                    <a:gd name="T1" fmla="*/ 0 h 8"/>
                    <a:gd name="T2" fmla="*/ 0 w 5"/>
                    <a:gd name="T3" fmla="*/ 1 h 8"/>
                    <a:gd name="T4" fmla="*/ 0 w 5"/>
                    <a:gd name="T5" fmla="*/ 1 h 8"/>
                    <a:gd name="T6" fmla="*/ 1 w 5"/>
                    <a:gd name="T7" fmla="*/ 3 h 8"/>
                    <a:gd name="T8" fmla="*/ 2 w 5"/>
                    <a:gd name="T9" fmla="*/ 3 h 8"/>
                    <a:gd name="T10" fmla="*/ 2 w 5"/>
                    <a:gd name="T11" fmla="*/ 4 h 8"/>
                    <a:gd name="T12" fmla="*/ 2 w 5"/>
                    <a:gd name="T13" fmla="*/ 7 h 8"/>
                    <a:gd name="T14" fmla="*/ 4 w 5"/>
                    <a:gd name="T15" fmla="*/ 7 h 8"/>
                    <a:gd name="T16" fmla="*/ 4 w 5"/>
                    <a:gd name="T17" fmla="*/ 8 h 8"/>
                    <a:gd name="T18" fmla="*/ 5 w 5"/>
                    <a:gd name="T19" fmla="*/ 8 h 8"/>
                    <a:gd name="T20" fmla="*/ 5 w 5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6" name="Line 824"/>
                <p:cNvSpPr>
                  <a:spLocks noChangeShapeType="1"/>
                </p:cNvSpPr>
                <p:nvPr/>
              </p:nvSpPr>
              <p:spPr bwMode="auto">
                <a:xfrm>
                  <a:off x="3371" y="2947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7" name="Line 825"/>
                <p:cNvSpPr>
                  <a:spLocks noChangeShapeType="1"/>
                </p:cNvSpPr>
                <p:nvPr/>
              </p:nvSpPr>
              <p:spPr bwMode="auto">
                <a:xfrm>
                  <a:off x="3371" y="2947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8" name="Line 826"/>
                <p:cNvSpPr>
                  <a:spLocks noChangeShapeType="1"/>
                </p:cNvSpPr>
                <p:nvPr/>
              </p:nvSpPr>
              <p:spPr bwMode="auto">
                <a:xfrm>
                  <a:off x="3372" y="294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49" name="Freeform 827"/>
                <p:cNvSpPr>
                  <a:spLocks/>
                </p:cNvSpPr>
                <p:nvPr/>
              </p:nvSpPr>
              <p:spPr bwMode="auto">
                <a:xfrm>
                  <a:off x="3510" y="333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0" name="Freeform 828"/>
                <p:cNvSpPr>
                  <a:spLocks/>
                </p:cNvSpPr>
                <p:nvPr/>
              </p:nvSpPr>
              <p:spPr bwMode="auto">
                <a:xfrm>
                  <a:off x="3529" y="3344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1" name="Freeform 829"/>
                <p:cNvSpPr>
                  <a:spLocks/>
                </p:cNvSpPr>
                <p:nvPr/>
              </p:nvSpPr>
              <p:spPr bwMode="auto">
                <a:xfrm>
                  <a:off x="3532" y="334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2" name="Freeform 830"/>
                <p:cNvSpPr>
                  <a:spLocks/>
                </p:cNvSpPr>
                <p:nvPr/>
              </p:nvSpPr>
              <p:spPr bwMode="auto">
                <a:xfrm>
                  <a:off x="3532" y="334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3" name="Freeform 831"/>
                <p:cNvSpPr>
                  <a:spLocks/>
                </p:cNvSpPr>
                <p:nvPr/>
              </p:nvSpPr>
              <p:spPr bwMode="auto">
                <a:xfrm>
                  <a:off x="3540" y="3355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1 w 6"/>
                    <a:gd name="T3" fmla="*/ 0 h 1"/>
                    <a:gd name="T4" fmla="*/ 2 w 6"/>
                    <a:gd name="T5" fmla="*/ 1 h 1"/>
                    <a:gd name="T6" fmla="*/ 2 w 6"/>
                    <a:gd name="T7" fmla="*/ 1 h 1"/>
                    <a:gd name="T8" fmla="*/ 4 w 6"/>
                    <a:gd name="T9" fmla="*/ 0 h 1"/>
                    <a:gd name="T10" fmla="*/ 5 w 6"/>
                    <a:gd name="T11" fmla="*/ 0 h 1"/>
                    <a:gd name="T12" fmla="*/ 5 w 6"/>
                    <a:gd name="T13" fmla="*/ 0 h 1"/>
                    <a:gd name="T14" fmla="*/ 6 w 6"/>
                    <a:gd name="T15" fmla="*/ 0 h 1"/>
                    <a:gd name="T16" fmla="*/ 6 w 6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4" name="Freeform 832"/>
                <p:cNvSpPr>
                  <a:spLocks/>
                </p:cNvSpPr>
                <p:nvPr/>
              </p:nvSpPr>
              <p:spPr bwMode="auto">
                <a:xfrm>
                  <a:off x="3546" y="335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2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5 w 5"/>
                    <a:gd name="T11" fmla="*/ 0 h 1"/>
                    <a:gd name="T12" fmla="*/ 5 w 5"/>
                    <a:gd name="T13" fmla="*/ 1 h 1"/>
                    <a:gd name="T14" fmla="*/ 5 w 5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5" name="Freeform 833"/>
                <p:cNvSpPr>
                  <a:spLocks/>
                </p:cNvSpPr>
                <p:nvPr/>
              </p:nvSpPr>
              <p:spPr bwMode="auto">
                <a:xfrm>
                  <a:off x="3555" y="3360"/>
                  <a:ext cx="8" cy="6"/>
                </a:xfrm>
                <a:custGeom>
                  <a:avLst/>
                  <a:gdLst>
                    <a:gd name="T0" fmla="*/ 0 w 8"/>
                    <a:gd name="T1" fmla="*/ 0 h 6"/>
                    <a:gd name="T2" fmla="*/ 1 w 8"/>
                    <a:gd name="T3" fmla="*/ 2 h 6"/>
                    <a:gd name="T4" fmla="*/ 1 w 8"/>
                    <a:gd name="T5" fmla="*/ 2 h 6"/>
                    <a:gd name="T6" fmla="*/ 2 w 8"/>
                    <a:gd name="T7" fmla="*/ 2 h 6"/>
                    <a:gd name="T8" fmla="*/ 2 w 8"/>
                    <a:gd name="T9" fmla="*/ 2 h 6"/>
                    <a:gd name="T10" fmla="*/ 4 w 8"/>
                    <a:gd name="T11" fmla="*/ 2 h 6"/>
                    <a:gd name="T12" fmla="*/ 4 w 8"/>
                    <a:gd name="T13" fmla="*/ 2 h 6"/>
                    <a:gd name="T14" fmla="*/ 5 w 8"/>
                    <a:gd name="T15" fmla="*/ 2 h 6"/>
                    <a:gd name="T16" fmla="*/ 5 w 8"/>
                    <a:gd name="T17" fmla="*/ 2 h 6"/>
                    <a:gd name="T18" fmla="*/ 6 w 8"/>
                    <a:gd name="T19" fmla="*/ 3 h 6"/>
                    <a:gd name="T20" fmla="*/ 6 w 8"/>
                    <a:gd name="T21" fmla="*/ 3 h 6"/>
                    <a:gd name="T22" fmla="*/ 6 w 8"/>
                    <a:gd name="T23" fmla="*/ 3 h 6"/>
                    <a:gd name="T24" fmla="*/ 6 w 8"/>
                    <a:gd name="T25" fmla="*/ 4 h 6"/>
                    <a:gd name="T26" fmla="*/ 6 w 8"/>
                    <a:gd name="T27" fmla="*/ 4 h 6"/>
                    <a:gd name="T28" fmla="*/ 6 w 8"/>
                    <a:gd name="T29" fmla="*/ 4 h 6"/>
                    <a:gd name="T30" fmla="*/ 6 w 8"/>
                    <a:gd name="T31" fmla="*/ 4 h 6"/>
                    <a:gd name="T32" fmla="*/ 8 w 8"/>
                    <a:gd name="T33" fmla="*/ 4 h 6"/>
                    <a:gd name="T34" fmla="*/ 8 w 8"/>
                    <a:gd name="T3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6" name="Freeform 834"/>
                <p:cNvSpPr>
                  <a:spLocks/>
                </p:cNvSpPr>
                <p:nvPr/>
              </p:nvSpPr>
              <p:spPr bwMode="auto">
                <a:xfrm>
                  <a:off x="3563" y="33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7" name="Freeform 835"/>
                <p:cNvSpPr>
                  <a:spLocks/>
                </p:cNvSpPr>
                <p:nvPr/>
              </p:nvSpPr>
              <p:spPr bwMode="auto">
                <a:xfrm>
                  <a:off x="3572" y="338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1 h 1"/>
                    <a:gd name="T4" fmla="*/ 1 w 3"/>
                    <a:gd name="T5" fmla="*/ 1 h 1"/>
                    <a:gd name="T6" fmla="*/ 3 w 3"/>
                    <a:gd name="T7" fmla="*/ 1 h 1"/>
                    <a:gd name="T8" fmla="*/ 3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8" name="Freeform 836"/>
                <p:cNvSpPr>
                  <a:spLocks/>
                </p:cNvSpPr>
                <p:nvPr/>
              </p:nvSpPr>
              <p:spPr bwMode="auto">
                <a:xfrm>
                  <a:off x="3575" y="338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1 h 3"/>
                    <a:gd name="T6" fmla="*/ 0 w 1"/>
                    <a:gd name="T7" fmla="*/ 1 h 3"/>
                    <a:gd name="T8" fmla="*/ 0 w 1"/>
                    <a:gd name="T9" fmla="*/ 1 h 3"/>
                    <a:gd name="T10" fmla="*/ 0 w 1"/>
                    <a:gd name="T11" fmla="*/ 3 h 3"/>
                    <a:gd name="T12" fmla="*/ 0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59" name="Freeform 837"/>
                <p:cNvSpPr>
                  <a:spLocks/>
                </p:cNvSpPr>
                <p:nvPr/>
              </p:nvSpPr>
              <p:spPr bwMode="auto">
                <a:xfrm>
                  <a:off x="3582" y="338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0" name="Freeform 838"/>
                <p:cNvSpPr>
                  <a:spLocks/>
                </p:cNvSpPr>
                <p:nvPr/>
              </p:nvSpPr>
              <p:spPr bwMode="auto">
                <a:xfrm>
                  <a:off x="3583" y="338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1 w 1"/>
                    <a:gd name="T9" fmla="*/ 1 h 3"/>
                    <a:gd name="T10" fmla="*/ 1 w 1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1" name="Freeform 839"/>
                <p:cNvSpPr>
                  <a:spLocks/>
                </p:cNvSpPr>
                <p:nvPr/>
              </p:nvSpPr>
              <p:spPr bwMode="auto">
                <a:xfrm>
                  <a:off x="3494" y="33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1 w 4"/>
                    <a:gd name="T5" fmla="*/ 0 h 1"/>
                    <a:gd name="T6" fmla="*/ 1 w 4"/>
                    <a:gd name="T7" fmla="*/ 0 h 1"/>
                    <a:gd name="T8" fmla="*/ 1 w 4"/>
                    <a:gd name="T9" fmla="*/ 0 h 1"/>
                    <a:gd name="T10" fmla="*/ 3 w 4"/>
                    <a:gd name="T11" fmla="*/ 0 h 1"/>
                    <a:gd name="T12" fmla="*/ 3 w 4"/>
                    <a:gd name="T13" fmla="*/ 0 h 1"/>
                    <a:gd name="T14" fmla="*/ 4 w 4"/>
                    <a:gd name="T15" fmla="*/ 1 h 1"/>
                    <a:gd name="T16" fmla="*/ 4 w 4"/>
                    <a:gd name="T17" fmla="*/ 1 h 1"/>
                    <a:gd name="T18" fmla="*/ 4 w 4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2" name="Freeform 840"/>
                <p:cNvSpPr>
                  <a:spLocks/>
                </p:cNvSpPr>
                <p:nvPr/>
              </p:nvSpPr>
              <p:spPr bwMode="auto">
                <a:xfrm>
                  <a:off x="3498" y="3318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2 h 10"/>
                    <a:gd name="T6" fmla="*/ 1 w 3"/>
                    <a:gd name="T7" fmla="*/ 2 h 10"/>
                    <a:gd name="T8" fmla="*/ 1 w 3"/>
                    <a:gd name="T9" fmla="*/ 4 h 10"/>
                    <a:gd name="T10" fmla="*/ 1 w 3"/>
                    <a:gd name="T11" fmla="*/ 6 h 10"/>
                    <a:gd name="T12" fmla="*/ 1 w 3"/>
                    <a:gd name="T13" fmla="*/ 6 h 10"/>
                    <a:gd name="T14" fmla="*/ 1 w 3"/>
                    <a:gd name="T15" fmla="*/ 7 h 10"/>
                    <a:gd name="T16" fmla="*/ 1 w 3"/>
                    <a:gd name="T17" fmla="*/ 7 h 10"/>
                    <a:gd name="T18" fmla="*/ 1 w 3"/>
                    <a:gd name="T19" fmla="*/ 7 h 10"/>
                    <a:gd name="T20" fmla="*/ 3 w 3"/>
                    <a:gd name="T21" fmla="*/ 8 h 10"/>
                    <a:gd name="T22" fmla="*/ 3 w 3"/>
                    <a:gd name="T2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3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3" name="Freeform 841"/>
                <p:cNvSpPr>
                  <a:spLocks/>
                </p:cNvSpPr>
                <p:nvPr/>
              </p:nvSpPr>
              <p:spPr bwMode="auto">
                <a:xfrm>
                  <a:off x="3487" y="330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4" name="Freeform 842"/>
                <p:cNvSpPr>
                  <a:spLocks/>
                </p:cNvSpPr>
                <p:nvPr/>
              </p:nvSpPr>
              <p:spPr bwMode="auto">
                <a:xfrm>
                  <a:off x="3487" y="330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5" name="Freeform 843"/>
                <p:cNvSpPr>
                  <a:spLocks/>
                </p:cNvSpPr>
                <p:nvPr/>
              </p:nvSpPr>
              <p:spPr bwMode="auto">
                <a:xfrm>
                  <a:off x="3982" y="3533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6" name="Freeform 844"/>
                <p:cNvSpPr>
                  <a:spLocks/>
                </p:cNvSpPr>
                <p:nvPr/>
              </p:nvSpPr>
              <p:spPr bwMode="auto">
                <a:xfrm>
                  <a:off x="3600" y="3394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1 h 3"/>
                    <a:gd name="T6" fmla="*/ 0 w 2"/>
                    <a:gd name="T7" fmla="*/ 1 h 3"/>
                    <a:gd name="T8" fmla="*/ 0 w 2"/>
                    <a:gd name="T9" fmla="*/ 1 h 3"/>
                    <a:gd name="T10" fmla="*/ 0 w 2"/>
                    <a:gd name="T11" fmla="*/ 3 h 3"/>
                    <a:gd name="T12" fmla="*/ 2 w 2"/>
                    <a:gd name="T13" fmla="*/ 3 h 3"/>
                    <a:gd name="T14" fmla="*/ 2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7" name="Freeform 845"/>
                <p:cNvSpPr>
                  <a:spLocks/>
                </p:cNvSpPr>
                <p:nvPr/>
              </p:nvSpPr>
              <p:spPr bwMode="auto">
                <a:xfrm>
                  <a:off x="3602" y="339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1 h 1"/>
                    <a:gd name="T4" fmla="*/ 1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8" name="Freeform 846"/>
                <p:cNvSpPr>
                  <a:spLocks/>
                </p:cNvSpPr>
                <p:nvPr/>
              </p:nvSpPr>
              <p:spPr bwMode="auto">
                <a:xfrm>
                  <a:off x="3653" y="3412"/>
                  <a:ext cx="3" cy="0"/>
                </a:xfrm>
                <a:custGeom>
                  <a:avLst/>
                  <a:gdLst>
                    <a:gd name="T0" fmla="*/ 0 w 3"/>
                    <a:gd name="T1" fmla="*/ 1 w 3"/>
                    <a:gd name="T2" fmla="*/ 1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69" name="Freeform 847"/>
                <p:cNvSpPr>
                  <a:spLocks/>
                </p:cNvSpPr>
                <p:nvPr/>
              </p:nvSpPr>
              <p:spPr bwMode="auto">
                <a:xfrm>
                  <a:off x="3656" y="3412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0" name="Freeform 848"/>
                <p:cNvSpPr>
                  <a:spLocks/>
                </p:cNvSpPr>
                <p:nvPr/>
              </p:nvSpPr>
              <p:spPr bwMode="auto">
                <a:xfrm>
                  <a:off x="3649" y="3412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1 h 2"/>
                    <a:gd name="T4" fmla="*/ 0 w 4"/>
                    <a:gd name="T5" fmla="*/ 1 h 2"/>
                    <a:gd name="T6" fmla="*/ 1 w 4"/>
                    <a:gd name="T7" fmla="*/ 1 h 2"/>
                    <a:gd name="T8" fmla="*/ 1 w 4"/>
                    <a:gd name="T9" fmla="*/ 2 h 2"/>
                    <a:gd name="T10" fmla="*/ 3 w 4"/>
                    <a:gd name="T11" fmla="*/ 2 h 2"/>
                    <a:gd name="T12" fmla="*/ 3 w 4"/>
                    <a:gd name="T13" fmla="*/ 2 h 2"/>
                    <a:gd name="T14" fmla="*/ 4 w 4"/>
                    <a:gd name="T15" fmla="*/ 1 h 2"/>
                    <a:gd name="T16" fmla="*/ 4 w 4"/>
                    <a:gd name="T17" fmla="*/ 1 h 2"/>
                    <a:gd name="T18" fmla="*/ 3 w 4"/>
                    <a:gd name="T19" fmla="*/ 1 h 2"/>
                    <a:gd name="T20" fmla="*/ 4 w 4"/>
                    <a:gd name="T21" fmla="*/ 0 h 2"/>
                    <a:gd name="T22" fmla="*/ 4 w 4"/>
                    <a:gd name="T23" fmla="*/ 0 h 2"/>
                    <a:gd name="T24" fmla="*/ 4 w 4"/>
                    <a:gd name="T25" fmla="*/ 0 h 2"/>
                    <a:gd name="T26" fmla="*/ 4 w 4"/>
                    <a:gd name="T2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1" name="Freeform 849"/>
                <p:cNvSpPr>
                  <a:spLocks/>
                </p:cNvSpPr>
                <p:nvPr/>
              </p:nvSpPr>
              <p:spPr bwMode="auto">
                <a:xfrm>
                  <a:off x="3675" y="343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2 w 4"/>
                    <a:gd name="T7" fmla="*/ 1 h 4"/>
                    <a:gd name="T8" fmla="*/ 4 w 4"/>
                    <a:gd name="T9" fmla="*/ 2 h 4"/>
                    <a:gd name="T10" fmla="*/ 4 w 4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2" name="Freeform 850"/>
                <p:cNvSpPr>
                  <a:spLocks/>
                </p:cNvSpPr>
                <p:nvPr/>
              </p:nvSpPr>
              <p:spPr bwMode="auto">
                <a:xfrm>
                  <a:off x="3679" y="3443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1 h 4"/>
                    <a:gd name="T4" fmla="*/ 2 w 4"/>
                    <a:gd name="T5" fmla="*/ 2 h 4"/>
                    <a:gd name="T6" fmla="*/ 2 w 4"/>
                    <a:gd name="T7" fmla="*/ 4 h 4"/>
                    <a:gd name="T8" fmla="*/ 2 w 4"/>
                    <a:gd name="T9" fmla="*/ 4 h 4"/>
                    <a:gd name="T10" fmla="*/ 4 w 4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3" name="Freeform 851"/>
                <p:cNvSpPr>
                  <a:spLocks/>
                </p:cNvSpPr>
                <p:nvPr/>
              </p:nvSpPr>
              <p:spPr bwMode="auto">
                <a:xfrm>
                  <a:off x="3683" y="344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1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4" name="Freeform 852"/>
                <p:cNvSpPr>
                  <a:spLocks/>
                </p:cNvSpPr>
                <p:nvPr/>
              </p:nvSpPr>
              <p:spPr bwMode="auto">
                <a:xfrm>
                  <a:off x="3691" y="3449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5" name="Freeform 853"/>
                <p:cNvSpPr>
                  <a:spLocks/>
                </p:cNvSpPr>
                <p:nvPr/>
              </p:nvSpPr>
              <p:spPr bwMode="auto">
                <a:xfrm>
                  <a:off x="3683" y="3449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1 w 8"/>
                    <a:gd name="T5" fmla="*/ 0 h 3"/>
                    <a:gd name="T6" fmla="*/ 1 w 8"/>
                    <a:gd name="T7" fmla="*/ 0 h 3"/>
                    <a:gd name="T8" fmla="*/ 1 w 8"/>
                    <a:gd name="T9" fmla="*/ 2 h 3"/>
                    <a:gd name="T10" fmla="*/ 3 w 8"/>
                    <a:gd name="T11" fmla="*/ 2 h 3"/>
                    <a:gd name="T12" fmla="*/ 4 w 8"/>
                    <a:gd name="T13" fmla="*/ 3 h 3"/>
                    <a:gd name="T14" fmla="*/ 4 w 8"/>
                    <a:gd name="T15" fmla="*/ 3 h 3"/>
                    <a:gd name="T16" fmla="*/ 5 w 8"/>
                    <a:gd name="T17" fmla="*/ 3 h 3"/>
                    <a:gd name="T18" fmla="*/ 5 w 8"/>
                    <a:gd name="T19" fmla="*/ 3 h 3"/>
                    <a:gd name="T20" fmla="*/ 8 w 8"/>
                    <a:gd name="T21" fmla="*/ 2 h 3"/>
                    <a:gd name="T22" fmla="*/ 8 w 8"/>
                    <a:gd name="T2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6" name="Freeform 854"/>
                <p:cNvSpPr>
                  <a:spLocks/>
                </p:cNvSpPr>
                <p:nvPr/>
              </p:nvSpPr>
              <p:spPr bwMode="auto">
                <a:xfrm>
                  <a:off x="3692" y="3449"/>
                  <a:ext cx="10" cy="6"/>
                </a:xfrm>
                <a:custGeom>
                  <a:avLst/>
                  <a:gdLst>
                    <a:gd name="T0" fmla="*/ 0 w 10"/>
                    <a:gd name="T1" fmla="*/ 0 h 6"/>
                    <a:gd name="T2" fmla="*/ 0 w 10"/>
                    <a:gd name="T3" fmla="*/ 0 h 6"/>
                    <a:gd name="T4" fmla="*/ 2 w 10"/>
                    <a:gd name="T5" fmla="*/ 0 h 6"/>
                    <a:gd name="T6" fmla="*/ 2 w 10"/>
                    <a:gd name="T7" fmla="*/ 0 h 6"/>
                    <a:gd name="T8" fmla="*/ 3 w 10"/>
                    <a:gd name="T9" fmla="*/ 0 h 6"/>
                    <a:gd name="T10" fmla="*/ 4 w 10"/>
                    <a:gd name="T11" fmla="*/ 2 h 6"/>
                    <a:gd name="T12" fmla="*/ 6 w 10"/>
                    <a:gd name="T13" fmla="*/ 2 h 6"/>
                    <a:gd name="T14" fmla="*/ 7 w 10"/>
                    <a:gd name="T15" fmla="*/ 3 h 6"/>
                    <a:gd name="T16" fmla="*/ 8 w 10"/>
                    <a:gd name="T17" fmla="*/ 4 h 6"/>
                    <a:gd name="T18" fmla="*/ 10 w 10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7" name="Freeform 855"/>
                <p:cNvSpPr>
                  <a:spLocks/>
                </p:cNvSpPr>
                <p:nvPr/>
              </p:nvSpPr>
              <p:spPr bwMode="auto">
                <a:xfrm>
                  <a:off x="3733" y="3468"/>
                  <a:ext cx="1" cy="6"/>
                </a:xfrm>
                <a:custGeom>
                  <a:avLst/>
                  <a:gdLst>
                    <a:gd name="T0" fmla="*/ 0 w 1"/>
                    <a:gd name="T1" fmla="*/ 0 h 6"/>
                    <a:gd name="T2" fmla="*/ 0 w 1"/>
                    <a:gd name="T3" fmla="*/ 2 h 6"/>
                    <a:gd name="T4" fmla="*/ 0 w 1"/>
                    <a:gd name="T5" fmla="*/ 2 h 6"/>
                    <a:gd name="T6" fmla="*/ 0 w 1"/>
                    <a:gd name="T7" fmla="*/ 2 h 6"/>
                    <a:gd name="T8" fmla="*/ 0 w 1"/>
                    <a:gd name="T9" fmla="*/ 3 h 6"/>
                    <a:gd name="T10" fmla="*/ 0 w 1"/>
                    <a:gd name="T11" fmla="*/ 3 h 6"/>
                    <a:gd name="T12" fmla="*/ 0 w 1"/>
                    <a:gd name="T13" fmla="*/ 4 h 6"/>
                    <a:gd name="T14" fmla="*/ 1 w 1"/>
                    <a:gd name="T1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8" name="Freeform 856"/>
                <p:cNvSpPr>
                  <a:spLocks/>
                </p:cNvSpPr>
                <p:nvPr/>
              </p:nvSpPr>
              <p:spPr bwMode="auto">
                <a:xfrm>
                  <a:off x="3702" y="3455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1 w 6"/>
                    <a:gd name="T3" fmla="*/ 1 h 4"/>
                    <a:gd name="T4" fmla="*/ 1 w 6"/>
                    <a:gd name="T5" fmla="*/ 1 h 4"/>
                    <a:gd name="T6" fmla="*/ 1 w 6"/>
                    <a:gd name="T7" fmla="*/ 1 h 4"/>
                    <a:gd name="T8" fmla="*/ 1 w 6"/>
                    <a:gd name="T9" fmla="*/ 1 h 4"/>
                    <a:gd name="T10" fmla="*/ 2 w 6"/>
                    <a:gd name="T11" fmla="*/ 1 h 4"/>
                    <a:gd name="T12" fmla="*/ 2 w 6"/>
                    <a:gd name="T13" fmla="*/ 2 h 4"/>
                    <a:gd name="T14" fmla="*/ 2 w 6"/>
                    <a:gd name="T15" fmla="*/ 2 h 4"/>
                    <a:gd name="T16" fmla="*/ 4 w 6"/>
                    <a:gd name="T17" fmla="*/ 2 h 4"/>
                    <a:gd name="T18" fmla="*/ 4 w 6"/>
                    <a:gd name="T19" fmla="*/ 4 h 4"/>
                    <a:gd name="T20" fmla="*/ 5 w 6"/>
                    <a:gd name="T21" fmla="*/ 4 h 4"/>
                    <a:gd name="T22" fmla="*/ 5 w 6"/>
                    <a:gd name="T23" fmla="*/ 4 h 4"/>
                    <a:gd name="T24" fmla="*/ 6 w 6"/>
                    <a:gd name="T2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79" name="Line 857"/>
                <p:cNvSpPr>
                  <a:spLocks noChangeShapeType="1"/>
                </p:cNvSpPr>
                <p:nvPr/>
              </p:nvSpPr>
              <p:spPr bwMode="auto">
                <a:xfrm>
                  <a:off x="3584" y="3389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0" name="Line 858"/>
                <p:cNvSpPr>
                  <a:spLocks noChangeShapeType="1"/>
                </p:cNvSpPr>
                <p:nvPr/>
              </p:nvSpPr>
              <p:spPr bwMode="auto">
                <a:xfrm>
                  <a:off x="3586" y="3389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1" name="Freeform 859"/>
                <p:cNvSpPr>
                  <a:spLocks/>
                </p:cNvSpPr>
                <p:nvPr/>
              </p:nvSpPr>
              <p:spPr bwMode="auto">
                <a:xfrm>
                  <a:off x="3586" y="3389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1 w 6"/>
                    <a:gd name="T3" fmla="*/ 0 h 1"/>
                    <a:gd name="T4" fmla="*/ 1 w 6"/>
                    <a:gd name="T5" fmla="*/ 0 h 1"/>
                    <a:gd name="T6" fmla="*/ 1 w 6"/>
                    <a:gd name="T7" fmla="*/ 0 h 1"/>
                    <a:gd name="T8" fmla="*/ 2 w 6"/>
                    <a:gd name="T9" fmla="*/ 0 h 1"/>
                    <a:gd name="T10" fmla="*/ 4 w 6"/>
                    <a:gd name="T11" fmla="*/ 0 h 1"/>
                    <a:gd name="T12" fmla="*/ 4 w 6"/>
                    <a:gd name="T13" fmla="*/ 0 h 1"/>
                    <a:gd name="T14" fmla="*/ 6 w 6"/>
                    <a:gd name="T15" fmla="*/ 0 h 1"/>
                    <a:gd name="T16" fmla="*/ 6 w 6"/>
                    <a:gd name="T17" fmla="*/ 1 h 1"/>
                    <a:gd name="T18" fmla="*/ 6 w 6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2" name="Freeform 860"/>
                <p:cNvSpPr>
                  <a:spLocks/>
                </p:cNvSpPr>
                <p:nvPr/>
              </p:nvSpPr>
              <p:spPr bwMode="auto">
                <a:xfrm>
                  <a:off x="3501" y="3328"/>
                  <a:ext cx="9" cy="5"/>
                </a:xfrm>
                <a:custGeom>
                  <a:avLst/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0 w 9"/>
                    <a:gd name="T7" fmla="*/ 1 h 5"/>
                    <a:gd name="T8" fmla="*/ 1 w 9"/>
                    <a:gd name="T9" fmla="*/ 1 h 5"/>
                    <a:gd name="T10" fmla="*/ 1 w 9"/>
                    <a:gd name="T11" fmla="*/ 2 h 5"/>
                    <a:gd name="T12" fmla="*/ 2 w 9"/>
                    <a:gd name="T13" fmla="*/ 2 h 5"/>
                    <a:gd name="T14" fmla="*/ 2 w 9"/>
                    <a:gd name="T15" fmla="*/ 2 h 5"/>
                    <a:gd name="T16" fmla="*/ 4 w 9"/>
                    <a:gd name="T17" fmla="*/ 2 h 5"/>
                    <a:gd name="T18" fmla="*/ 5 w 9"/>
                    <a:gd name="T19" fmla="*/ 4 h 5"/>
                    <a:gd name="T20" fmla="*/ 6 w 9"/>
                    <a:gd name="T21" fmla="*/ 4 h 5"/>
                    <a:gd name="T22" fmla="*/ 8 w 9"/>
                    <a:gd name="T23" fmla="*/ 4 h 5"/>
                    <a:gd name="T24" fmla="*/ 8 w 9"/>
                    <a:gd name="T25" fmla="*/ 5 h 5"/>
                    <a:gd name="T26" fmla="*/ 9 w 9"/>
                    <a:gd name="T2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3" name="Freeform 861"/>
                <p:cNvSpPr>
                  <a:spLocks/>
                </p:cNvSpPr>
                <p:nvPr/>
              </p:nvSpPr>
              <p:spPr bwMode="auto">
                <a:xfrm>
                  <a:off x="3511" y="3335"/>
                  <a:ext cx="18" cy="9"/>
                </a:xfrm>
                <a:custGeom>
                  <a:avLst/>
                  <a:gdLst>
                    <a:gd name="T0" fmla="*/ 0 w 18"/>
                    <a:gd name="T1" fmla="*/ 0 h 9"/>
                    <a:gd name="T2" fmla="*/ 2 w 18"/>
                    <a:gd name="T3" fmla="*/ 0 h 9"/>
                    <a:gd name="T4" fmla="*/ 3 w 18"/>
                    <a:gd name="T5" fmla="*/ 1 h 9"/>
                    <a:gd name="T6" fmla="*/ 4 w 18"/>
                    <a:gd name="T7" fmla="*/ 1 h 9"/>
                    <a:gd name="T8" fmla="*/ 4 w 18"/>
                    <a:gd name="T9" fmla="*/ 1 h 9"/>
                    <a:gd name="T10" fmla="*/ 4 w 18"/>
                    <a:gd name="T11" fmla="*/ 2 h 9"/>
                    <a:gd name="T12" fmla="*/ 4 w 18"/>
                    <a:gd name="T13" fmla="*/ 2 h 9"/>
                    <a:gd name="T14" fmla="*/ 4 w 18"/>
                    <a:gd name="T15" fmla="*/ 4 h 9"/>
                    <a:gd name="T16" fmla="*/ 4 w 18"/>
                    <a:gd name="T17" fmla="*/ 4 h 9"/>
                    <a:gd name="T18" fmla="*/ 4 w 18"/>
                    <a:gd name="T19" fmla="*/ 4 h 9"/>
                    <a:gd name="T20" fmla="*/ 4 w 18"/>
                    <a:gd name="T21" fmla="*/ 5 h 9"/>
                    <a:gd name="T22" fmla="*/ 4 w 18"/>
                    <a:gd name="T23" fmla="*/ 5 h 9"/>
                    <a:gd name="T24" fmla="*/ 6 w 18"/>
                    <a:gd name="T25" fmla="*/ 5 h 9"/>
                    <a:gd name="T26" fmla="*/ 6 w 18"/>
                    <a:gd name="T27" fmla="*/ 5 h 9"/>
                    <a:gd name="T28" fmla="*/ 7 w 18"/>
                    <a:gd name="T29" fmla="*/ 5 h 9"/>
                    <a:gd name="T30" fmla="*/ 8 w 18"/>
                    <a:gd name="T31" fmla="*/ 5 h 9"/>
                    <a:gd name="T32" fmla="*/ 8 w 18"/>
                    <a:gd name="T33" fmla="*/ 5 h 9"/>
                    <a:gd name="T34" fmla="*/ 10 w 18"/>
                    <a:gd name="T35" fmla="*/ 5 h 9"/>
                    <a:gd name="T36" fmla="*/ 10 w 18"/>
                    <a:gd name="T37" fmla="*/ 6 h 9"/>
                    <a:gd name="T38" fmla="*/ 11 w 18"/>
                    <a:gd name="T39" fmla="*/ 6 h 9"/>
                    <a:gd name="T40" fmla="*/ 11 w 18"/>
                    <a:gd name="T41" fmla="*/ 6 h 9"/>
                    <a:gd name="T42" fmla="*/ 11 w 18"/>
                    <a:gd name="T43" fmla="*/ 8 h 9"/>
                    <a:gd name="T44" fmla="*/ 11 w 18"/>
                    <a:gd name="T45" fmla="*/ 8 h 9"/>
                    <a:gd name="T46" fmla="*/ 13 w 18"/>
                    <a:gd name="T47" fmla="*/ 9 h 9"/>
                    <a:gd name="T48" fmla="*/ 13 w 18"/>
                    <a:gd name="T49" fmla="*/ 9 h 9"/>
                    <a:gd name="T50" fmla="*/ 13 w 18"/>
                    <a:gd name="T51" fmla="*/ 9 h 9"/>
                    <a:gd name="T52" fmla="*/ 14 w 18"/>
                    <a:gd name="T53" fmla="*/ 9 h 9"/>
                    <a:gd name="T54" fmla="*/ 14 w 18"/>
                    <a:gd name="T55" fmla="*/ 9 h 9"/>
                    <a:gd name="T56" fmla="*/ 14 w 18"/>
                    <a:gd name="T57" fmla="*/ 9 h 9"/>
                    <a:gd name="T58" fmla="*/ 14 w 18"/>
                    <a:gd name="T59" fmla="*/ 8 h 9"/>
                    <a:gd name="T60" fmla="*/ 15 w 18"/>
                    <a:gd name="T61" fmla="*/ 8 h 9"/>
                    <a:gd name="T62" fmla="*/ 15 w 18"/>
                    <a:gd name="T63" fmla="*/ 8 h 9"/>
                    <a:gd name="T64" fmla="*/ 15 w 18"/>
                    <a:gd name="T65" fmla="*/ 8 h 9"/>
                    <a:gd name="T66" fmla="*/ 17 w 18"/>
                    <a:gd name="T67" fmla="*/ 8 h 9"/>
                    <a:gd name="T68" fmla="*/ 17 w 18"/>
                    <a:gd name="T69" fmla="*/ 8 h 9"/>
                    <a:gd name="T70" fmla="*/ 18 w 18"/>
                    <a:gd name="T71" fmla="*/ 8 h 9"/>
                    <a:gd name="T72" fmla="*/ 18 w 18"/>
                    <a:gd name="T7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8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4" name="Freeform 862"/>
                <p:cNvSpPr>
                  <a:spLocks/>
                </p:cNvSpPr>
                <p:nvPr/>
              </p:nvSpPr>
              <p:spPr bwMode="auto">
                <a:xfrm>
                  <a:off x="3532" y="334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5" name="Freeform 863"/>
                <p:cNvSpPr>
                  <a:spLocks/>
                </p:cNvSpPr>
                <p:nvPr/>
              </p:nvSpPr>
              <p:spPr bwMode="auto">
                <a:xfrm>
                  <a:off x="3533" y="3349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0 w 7"/>
                    <a:gd name="T3" fmla="*/ 0 h 6"/>
                    <a:gd name="T4" fmla="*/ 0 w 7"/>
                    <a:gd name="T5" fmla="*/ 0 h 6"/>
                    <a:gd name="T6" fmla="*/ 1 w 7"/>
                    <a:gd name="T7" fmla="*/ 0 h 6"/>
                    <a:gd name="T8" fmla="*/ 3 w 7"/>
                    <a:gd name="T9" fmla="*/ 2 h 6"/>
                    <a:gd name="T10" fmla="*/ 3 w 7"/>
                    <a:gd name="T11" fmla="*/ 2 h 6"/>
                    <a:gd name="T12" fmla="*/ 3 w 7"/>
                    <a:gd name="T13" fmla="*/ 3 h 6"/>
                    <a:gd name="T14" fmla="*/ 4 w 7"/>
                    <a:gd name="T15" fmla="*/ 3 h 6"/>
                    <a:gd name="T16" fmla="*/ 4 w 7"/>
                    <a:gd name="T17" fmla="*/ 4 h 6"/>
                    <a:gd name="T18" fmla="*/ 7 w 7"/>
                    <a:gd name="T19" fmla="*/ 4 h 6"/>
                    <a:gd name="T20" fmla="*/ 7 w 7"/>
                    <a:gd name="T21" fmla="*/ 4 h 6"/>
                    <a:gd name="T22" fmla="*/ 7 w 7"/>
                    <a:gd name="T23" fmla="*/ 4 h 6"/>
                    <a:gd name="T24" fmla="*/ 7 w 7"/>
                    <a:gd name="T25" fmla="*/ 6 h 6"/>
                    <a:gd name="T26" fmla="*/ 7 w 7"/>
                    <a:gd name="T27" fmla="*/ 6 h 6"/>
                    <a:gd name="T28" fmla="*/ 7 w 7"/>
                    <a:gd name="T2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6" name="Freeform 864"/>
                <p:cNvSpPr>
                  <a:spLocks/>
                </p:cNvSpPr>
                <p:nvPr/>
              </p:nvSpPr>
              <p:spPr bwMode="auto">
                <a:xfrm>
                  <a:off x="3551" y="3356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1 w 4"/>
                    <a:gd name="T3" fmla="*/ 0 h 4"/>
                    <a:gd name="T4" fmla="*/ 1 w 4"/>
                    <a:gd name="T5" fmla="*/ 0 h 4"/>
                    <a:gd name="T6" fmla="*/ 1 w 4"/>
                    <a:gd name="T7" fmla="*/ 0 h 4"/>
                    <a:gd name="T8" fmla="*/ 1 w 4"/>
                    <a:gd name="T9" fmla="*/ 0 h 4"/>
                    <a:gd name="T10" fmla="*/ 1 w 4"/>
                    <a:gd name="T11" fmla="*/ 1 h 4"/>
                    <a:gd name="T12" fmla="*/ 1 w 4"/>
                    <a:gd name="T13" fmla="*/ 1 h 4"/>
                    <a:gd name="T14" fmla="*/ 1 w 4"/>
                    <a:gd name="T15" fmla="*/ 1 h 4"/>
                    <a:gd name="T16" fmla="*/ 1 w 4"/>
                    <a:gd name="T17" fmla="*/ 3 h 4"/>
                    <a:gd name="T18" fmla="*/ 2 w 4"/>
                    <a:gd name="T19" fmla="*/ 3 h 4"/>
                    <a:gd name="T20" fmla="*/ 2 w 4"/>
                    <a:gd name="T21" fmla="*/ 3 h 4"/>
                    <a:gd name="T22" fmla="*/ 2 w 4"/>
                    <a:gd name="T23" fmla="*/ 3 h 4"/>
                    <a:gd name="T24" fmla="*/ 4 w 4"/>
                    <a:gd name="T25" fmla="*/ 3 h 4"/>
                    <a:gd name="T26" fmla="*/ 4 w 4"/>
                    <a:gd name="T27" fmla="*/ 4 h 4"/>
                    <a:gd name="T28" fmla="*/ 4 w 4"/>
                    <a:gd name="T29" fmla="*/ 4 h 4"/>
                    <a:gd name="T30" fmla="*/ 4 w 4"/>
                    <a:gd name="T31" fmla="*/ 4 h 4"/>
                    <a:gd name="T32" fmla="*/ 4 w 4"/>
                    <a:gd name="T3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7" name="Freeform 865"/>
                <p:cNvSpPr>
                  <a:spLocks/>
                </p:cNvSpPr>
                <p:nvPr/>
              </p:nvSpPr>
              <p:spPr bwMode="auto">
                <a:xfrm>
                  <a:off x="3565" y="3367"/>
                  <a:ext cx="10" cy="9"/>
                </a:xfrm>
                <a:custGeom>
                  <a:avLst/>
                  <a:gdLst>
                    <a:gd name="T0" fmla="*/ 0 w 10"/>
                    <a:gd name="T1" fmla="*/ 0 h 9"/>
                    <a:gd name="T2" fmla="*/ 0 w 10"/>
                    <a:gd name="T3" fmla="*/ 0 h 9"/>
                    <a:gd name="T4" fmla="*/ 0 w 10"/>
                    <a:gd name="T5" fmla="*/ 1 h 9"/>
                    <a:gd name="T6" fmla="*/ 2 w 10"/>
                    <a:gd name="T7" fmla="*/ 1 h 9"/>
                    <a:gd name="T8" fmla="*/ 2 w 10"/>
                    <a:gd name="T9" fmla="*/ 1 h 9"/>
                    <a:gd name="T10" fmla="*/ 3 w 10"/>
                    <a:gd name="T11" fmla="*/ 1 h 9"/>
                    <a:gd name="T12" fmla="*/ 4 w 10"/>
                    <a:gd name="T13" fmla="*/ 1 h 9"/>
                    <a:gd name="T14" fmla="*/ 4 w 10"/>
                    <a:gd name="T15" fmla="*/ 1 h 9"/>
                    <a:gd name="T16" fmla="*/ 4 w 10"/>
                    <a:gd name="T17" fmla="*/ 1 h 9"/>
                    <a:gd name="T18" fmla="*/ 4 w 10"/>
                    <a:gd name="T19" fmla="*/ 1 h 9"/>
                    <a:gd name="T20" fmla="*/ 6 w 10"/>
                    <a:gd name="T21" fmla="*/ 1 h 9"/>
                    <a:gd name="T22" fmla="*/ 6 w 10"/>
                    <a:gd name="T23" fmla="*/ 1 h 9"/>
                    <a:gd name="T24" fmla="*/ 8 w 10"/>
                    <a:gd name="T25" fmla="*/ 3 h 9"/>
                    <a:gd name="T26" fmla="*/ 10 w 10"/>
                    <a:gd name="T27" fmla="*/ 3 h 9"/>
                    <a:gd name="T28" fmla="*/ 10 w 10"/>
                    <a:gd name="T29" fmla="*/ 3 h 9"/>
                    <a:gd name="T30" fmla="*/ 10 w 10"/>
                    <a:gd name="T31" fmla="*/ 4 h 9"/>
                    <a:gd name="T32" fmla="*/ 10 w 10"/>
                    <a:gd name="T33" fmla="*/ 4 h 9"/>
                    <a:gd name="T34" fmla="*/ 10 w 10"/>
                    <a:gd name="T35" fmla="*/ 4 h 9"/>
                    <a:gd name="T36" fmla="*/ 10 w 10"/>
                    <a:gd name="T37" fmla="*/ 5 h 9"/>
                    <a:gd name="T38" fmla="*/ 10 w 10"/>
                    <a:gd name="T39" fmla="*/ 5 h 9"/>
                    <a:gd name="T40" fmla="*/ 8 w 10"/>
                    <a:gd name="T41" fmla="*/ 7 h 9"/>
                    <a:gd name="T42" fmla="*/ 8 w 10"/>
                    <a:gd name="T43" fmla="*/ 7 h 9"/>
                    <a:gd name="T44" fmla="*/ 8 w 10"/>
                    <a:gd name="T45" fmla="*/ 7 h 9"/>
                    <a:gd name="T46" fmla="*/ 8 w 10"/>
                    <a:gd name="T47" fmla="*/ 7 h 9"/>
                    <a:gd name="T48" fmla="*/ 8 w 10"/>
                    <a:gd name="T49" fmla="*/ 8 h 9"/>
                    <a:gd name="T50" fmla="*/ 8 w 10"/>
                    <a:gd name="T51" fmla="*/ 8 h 9"/>
                    <a:gd name="T52" fmla="*/ 8 w 10"/>
                    <a:gd name="T53" fmla="*/ 9 h 9"/>
                    <a:gd name="T54" fmla="*/ 8 w 10"/>
                    <a:gd name="T55" fmla="*/ 9 h 9"/>
                    <a:gd name="T56" fmla="*/ 8 w 10"/>
                    <a:gd name="T57" fmla="*/ 9 h 9"/>
                    <a:gd name="T58" fmla="*/ 8 w 10"/>
                    <a:gd name="T5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8" name="Freeform 866"/>
                <p:cNvSpPr>
                  <a:spLocks/>
                </p:cNvSpPr>
                <p:nvPr/>
              </p:nvSpPr>
              <p:spPr bwMode="auto">
                <a:xfrm>
                  <a:off x="3571" y="3376"/>
                  <a:ext cx="2" cy="6"/>
                </a:xfrm>
                <a:custGeom>
                  <a:avLst/>
                  <a:gdLst>
                    <a:gd name="T0" fmla="*/ 2 w 2"/>
                    <a:gd name="T1" fmla="*/ 0 h 6"/>
                    <a:gd name="T2" fmla="*/ 2 w 2"/>
                    <a:gd name="T3" fmla="*/ 2 h 6"/>
                    <a:gd name="T4" fmla="*/ 1 w 2"/>
                    <a:gd name="T5" fmla="*/ 2 h 6"/>
                    <a:gd name="T6" fmla="*/ 1 w 2"/>
                    <a:gd name="T7" fmla="*/ 2 h 6"/>
                    <a:gd name="T8" fmla="*/ 1 w 2"/>
                    <a:gd name="T9" fmla="*/ 3 h 6"/>
                    <a:gd name="T10" fmla="*/ 0 w 2"/>
                    <a:gd name="T11" fmla="*/ 3 h 6"/>
                    <a:gd name="T12" fmla="*/ 0 w 2"/>
                    <a:gd name="T13" fmla="*/ 4 h 6"/>
                    <a:gd name="T14" fmla="*/ 0 w 2"/>
                    <a:gd name="T15" fmla="*/ 4 h 6"/>
                    <a:gd name="T16" fmla="*/ 1 w 2"/>
                    <a:gd name="T17" fmla="*/ 6 h 6"/>
                    <a:gd name="T18" fmla="*/ 1 w 2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89" name="Freeform 867"/>
                <p:cNvSpPr>
                  <a:spLocks/>
                </p:cNvSpPr>
                <p:nvPr/>
              </p:nvSpPr>
              <p:spPr bwMode="auto">
                <a:xfrm>
                  <a:off x="3576" y="338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2 w 6"/>
                    <a:gd name="T7" fmla="*/ 1 h 1"/>
                    <a:gd name="T8" fmla="*/ 4 w 6"/>
                    <a:gd name="T9" fmla="*/ 1 h 1"/>
                    <a:gd name="T10" fmla="*/ 4 w 6"/>
                    <a:gd name="T11" fmla="*/ 1 h 1"/>
                    <a:gd name="T12" fmla="*/ 6 w 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0" name="Freeform 868"/>
                <p:cNvSpPr>
                  <a:spLocks/>
                </p:cNvSpPr>
                <p:nvPr/>
              </p:nvSpPr>
              <p:spPr bwMode="auto">
                <a:xfrm>
                  <a:off x="3708" y="3457"/>
                  <a:ext cx="17" cy="6"/>
                </a:xfrm>
                <a:custGeom>
                  <a:avLst/>
                  <a:gdLst>
                    <a:gd name="T0" fmla="*/ 0 w 17"/>
                    <a:gd name="T1" fmla="*/ 2 h 6"/>
                    <a:gd name="T2" fmla="*/ 2 w 17"/>
                    <a:gd name="T3" fmla="*/ 2 h 6"/>
                    <a:gd name="T4" fmla="*/ 3 w 17"/>
                    <a:gd name="T5" fmla="*/ 3 h 6"/>
                    <a:gd name="T6" fmla="*/ 3 w 17"/>
                    <a:gd name="T7" fmla="*/ 3 h 6"/>
                    <a:gd name="T8" fmla="*/ 5 w 17"/>
                    <a:gd name="T9" fmla="*/ 3 h 6"/>
                    <a:gd name="T10" fmla="*/ 6 w 17"/>
                    <a:gd name="T11" fmla="*/ 4 h 6"/>
                    <a:gd name="T12" fmla="*/ 6 w 17"/>
                    <a:gd name="T13" fmla="*/ 4 h 6"/>
                    <a:gd name="T14" fmla="*/ 7 w 17"/>
                    <a:gd name="T15" fmla="*/ 3 h 6"/>
                    <a:gd name="T16" fmla="*/ 7 w 17"/>
                    <a:gd name="T17" fmla="*/ 3 h 6"/>
                    <a:gd name="T18" fmla="*/ 7 w 17"/>
                    <a:gd name="T19" fmla="*/ 3 h 6"/>
                    <a:gd name="T20" fmla="*/ 7 w 17"/>
                    <a:gd name="T21" fmla="*/ 3 h 6"/>
                    <a:gd name="T22" fmla="*/ 7 w 17"/>
                    <a:gd name="T23" fmla="*/ 2 h 6"/>
                    <a:gd name="T24" fmla="*/ 7 w 17"/>
                    <a:gd name="T25" fmla="*/ 2 h 6"/>
                    <a:gd name="T26" fmla="*/ 7 w 17"/>
                    <a:gd name="T27" fmla="*/ 2 h 6"/>
                    <a:gd name="T28" fmla="*/ 7 w 17"/>
                    <a:gd name="T29" fmla="*/ 0 h 6"/>
                    <a:gd name="T30" fmla="*/ 7 w 17"/>
                    <a:gd name="T31" fmla="*/ 0 h 6"/>
                    <a:gd name="T32" fmla="*/ 7 w 17"/>
                    <a:gd name="T33" fmla="*/ 0 h 6"/>
                    <a:gd name="T34" fmla="*/ 9 w 17"/>
                    <a:gd name="T35" fmla="*/ 0 h 6"/>
                    <a:gd name="T36" fmla="*/ 9 w 17"/>
                    <a:gd name="T37" fmla="*/ 2 h 6"/>
                    <a:gd name="T38" fmla="*/ 10 w 17"/>
                    <a:gd name="T39" fmla="*/ 2 h 6"/>
                    <a:gd name="T40" fmla="*/ 10 w 17"/>
                    <a:gd name="T41" fmla="*/ 2 h 6"/>
                    <a:gd name="T42" fmla="*/ 11 w 17"/>
                    <a:gd name="T43" fmla="*/ 3 h 6"/>
                    <a:gd name="T44" fmla="*/ 11 w 17"/>
                    <a:gd name="T45" fmla="*/ 3 h 6"/>
                    <a:gd name="T46" fmla="*/ 11 w 17"/>
                    <a:gd name="T47" fmla="*/ 4 h 6"/>
                    <a:gd name="T48" fmla="*/ 10 w 17"/>
                    <a:gd name="T49" fmla="*/ 4 h 6"/>
                    <a:gd name="T50" fmla="*/ 10 w 17"/>
                    <a:gd name="T51" fmla="*/ 6 h 6"/>
                    <a:gd name="T52" fmla="*/ 11 w 17"/>
                    <a:gd name="T53" fmla="*/ 6 h 6"/>
                    <a:gd name="T54" fmla="*/ 11 w 17"/>
                    <a:gd name="T55" fmla="*/ 6 h 6"/>
                    <a:gd name="T56" fmla="*/ 13 w 17"/>
                    <a:gd name="T57" fmla="*/ 6 h 6"/>
                    <a:gd name="T58" fmla="*/ 13 w 17"/>
                    <a:gd name="T59" fmla="*/ 6 h 6"/>
                    <a:gd name="T60" fmla="*/ 14 w 17"/>
                    <a:gd name="T61" fmla="*/ 6 h 6"/>
                    <a:gd name="T62" fmla="*/ 14 w 17"/>
                    <a:gd name="T63" fmla="*/ 6 h 6"/>
                    <a:gd name="T64" fmla="*/ 14 w 17"/>
                    <a:gd name="T65" fmla="*/ 6 h 6"/>
                    <a:gd name="T66" fmla="*/ 14 w 17"/>
                    <a:gd name="T67" fmla="*/ 4 h 6"/>
                    <a:gd name="T68" fmla="*/ 15 w 17"/>
                    <a:gd name="T69" fmla="*/ 4 h 6"/>
                    <a:gd name="T70" fmla="*/ 15 w 17"/>
                    <a:gd name="T71" fmla="*/ 3 h 6"/>
                    <a:gd name="T72" fmla="*/ 15 w 17"/>
                    <a:gd name="T73" fmla="*/ 3 h 6"/>
                    <a:gd name="T74" fmla="*/ 17 w 17"/>
                    <a:gd name="T75" fmla="*/ 3 h 6"/>
                    <a:gd name="T76" fmla="*/ 17 w 17"/>
                    <a:gd name="T77" fmla="*/ 4 h 6"/>
                    <a:gd name="T78" fmla="*/ 17 w 17"/>
                    <a:gd name="T7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" h="6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1" name="Freeform 869"/>
                <p:cNvSpPr>
                  <a:spLocks/>
                </p:cNvSpPr>
                <p:nvPr/>
              </p:nvSpPr>
              <p:spPr bwMode="auto">
                <a:xfrm>
                  <a:off x="3592" y="3390"/>
                  <a:ext cx="8" cy="4"/>
                </a:xfrm>
                <a:custGeom>
                  <a:avLst/>
                  <a:gdLst>
                    <a:gd name="T0" fmla="*/ 0 w 8"/>
                    <a:gd name="T1" fmla="*/ 0 h 4"/>
                    <a:gd name="T2" fmla="*/ 2 w 8"/>
                    <a:gd name="T3" fmla="*/ 0 h 4"/>
                    <a:gd name="T4" fmla="*/ 2 w 8"/>
                    <a:gd name="T5" fmla="*/ 0 h 4"/>
                    <a:gd name="T6" fmla="*/ 3 w 8"/>
                    <a:gd name="T7" fmla="*/ 1 h 4"/>
                    <a:gd name="T8" fmla="*/ 3 w 8"/>
                    <a:gd name="T9" fmla="*/ 1 h 4"/>
                    <a:gd name="T10" fmla="*/ 3 w 8"/>
                    <a:gd name="T11" fmla="*/ 1 h 4"/>
                    <a:gd name="T12" fmla="*/ 3 w 8"/>
                    <a:gd name="T13" fmla="*/ 1 h 4"/>
                    <a:gd name="T14" fmla="*/ 4 w 8"/>
                    <a:gd name="T15" fmla="*/ 3 h 4"/>
                    <a:gd name="T16" fmla="*/ 4 w 8"/>
                    <a:gd name="T17" fmla="*/ 3 h 4"/>
                    <a:gd name="T18" fmla="*/ 6 w 8"/>
                    <a:gd name="T19" fmla="*/ 4 h 4"/>
                    <a:gd name="T20" fmla="*/ 6 w 8"/>
                    <a:gd name="T21" fmla="*/ 4 h 4"/>
                    <a:gd name="T22" fmla="*/ 7 w 8"/>
                    <a:gd name="T23" fmla="*/ 4 h 4"/>
                    <a:gd name="T24" fmla="*/ 8 w 8"/>
                    <a:gd name="T2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2" name="Freeform 870"/>
                <p:cNvSpPr>
                  <a:spLocks/>
                </p:cNvSpPr>
                <p:nvPr/>
              </p:nvSpPr>
              <p:spPr bwMode="auto">
                <a:xfrm>
                  <a:off x="3605" y="3395"/>
                  <a:ext cx="10" cy="3"/>
                </a:xfrm>
                <a:custGeom>
                  <a:avLst/>
                  <a:gdLst>
                    <a:gd name="T0" fmla="*/ 0 w 10"/>
                    <a:gd name="T1" fmla="*/ 3 h 3"/>
                    <a:gd name="T2" fmla="*/ 0 w 10"/>
                    <a:gd name="T3" fmla="*/ 3 h 3"/>
                    <a:gd name="T4" fmla="*/ 1 w 10"/>
                    <a:gd name="T5" fmla="*/ 3 h 3"/>
                    <a:gd name="T6" fmla="*/ 2 w 10"/>
                    <a:gd name="T7" fmla="*/ 3 h 3"/>
                    <a:gd name="T8" fmla="*/ 4 w 10"/>
                    <a:gd name="T9" fmla="*/ 3 h 3"/>
                    <a:gd name="T10" fmla="*/ 4 w 10"/>
                    <a:gd name="T11" fmla="*/ 3 h 3"/>
                    <a:gd name="T12" fmla="*/ 5 w 10"/>
                    <a:gd name="T13" fmla="*/ 3 h 3"/>
                    <a:gd name="T14" fmla="*/ 5 w 10"/>
                    <a:gd name="T15" fmla="*/ 3 h 3"/>
                    <a:gd name="T16" fmla="*/ 5 w 10"/>
                    <a:gd name="T17" fmla="*/ 2 h 3"/>
                    <a:gd name="T18" fmla="*/ 6 w 10"/>
                    <a:gd name="T19" fmla="*/ 2 h 3"/>
                    <a:gd name="T20" fmla="*/ 6 w 10"/>
                    <a:gd name="T21" fmla="*/ 2 h 3"/>
                    <a:gd name="T22" fmla="*/ 6 w 10"/>
                    <a:gd name="T23" fmla="*/ 0 h 3"/>
                    <a:gd name="T24" fmla="*/ 8 w 10"/>
                    <a:gd name="T25" fmla="*/ 0 h 3"/>
                    <a:gd name="T26" fmla="*/ 8 w 10"/>
                    <a:gd name="T27" fmla="*/ 0 h 3"/>
                    <a:gd name="T28" fmla="*/ 9 w 10"/>
                    <a:gd name="T29" fmla="*/ 0 h 3"/>
                    <a:gd name="T30" fmla="*/ 10 w 10"/>
                    <a:gd name="T31" fmla="*/ 2 h 3"/>
                    <a:gd name="T32" fmla="*/ 10 w 10"/>
                    <a:gd name="T33" fmla="*/ 2 h 3"/>
                    <a:gd name="T34" fmla="*/ 10 w 10"/>
                    <a:gd name="T35" fmla="*/ 2 h 3"/>
                    <a:gd name="T36" fmla="*/ 10 w 10"/>
                    <a:gd name="T3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3" name="Freeform 871"/>
                <p:cNvSpPr>
                  <a:spLocks/>
                </p:cNvSpPr>
                <p:nvPr/>
              </p:nvSpPr>
              <p:spPr bwMode="auto">
                <a:xfrm>
                  <a:off x="3619" y="339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2 h 2"/>
                    <a:gd name="T4" fmla="*/ 2 w 3"/>
                    <a:gd name="T5" fmla="*/ 2 h 2"/>
                    <a:gd name="T6" fmla="*/ 2 w 3"/>
                    <a:gd name="T7" fmla="*/ 2 h 2"/>
                    <a:gd name="T8" fmla="*/ 3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4" name="Freeform 872"/>
                <p:cNvSpPr>
                  <a:spLocks/>
                </p:cNvSpPr>
                <p:nvPr/>
              </p:nvSpPr>
              <p:spPr bwMode="auto">
                <a:xfrm>
                  <a:off x="3622" y="340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5" name="Freeform 873"/>
                <p:cNvSpPr>
                  <a:spLocks/>
                </p:cNvSpPr>
                <p:nvPr/>
              </p:nvSpPr>
              <p:spPr bwMode="auto">
                <a:xfrm>
                  <a:off x="3623" y="340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6" name="Freeform 874"/>
                <p:cNvSpPr>
                  <a:spLocks/>
                </p:cNvSpPr>
                <p:nvPr/>
              </p:nvSpPr>
              <p:spPr bwMode="auto">
                <a:xfrm>
                  <a:off x="3638" y="340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7" name="Freeform 875"/>
                <p:cNvSpPr>
                  <a:spLocks/>
                </p:cNvSpPr>
                <p:nvPr/>
              </p:nvSpPr>
              <p:spPr bwMode="auto">
                <a:xfrm>
                  <a:off x="3633" y="3402"/>
                  <a:ext cx="5" cy="3"/>
                </a:xfrm>
                <a:custGeom>
                  <a:avLst/>
                  <a:gdLst>
                    <a:gd name="T0" fmla="*/ 0 w 5"/>
                    <a:gd name="T1" fmla="*/ 1 h 3"/>
                    <a:gd name="T2" fmla="*/ 0 w 5"/>
                    <a:gd name="T3" fmla="*/ 1 h 3"/>
                    <a:gd name="T4" fmla="*/ 0 w 5"/>
                    <a:gd name="T5" fmla="*/ 1 h 3"/>
                    <a:gd name="T6" fmla="*/ 1 w 5"/>
                    <a:gd name="T7" fmla="*/ 1 h 3"/>
                    <a:gd name="T8" fmla="*/ 1 w 5"/>
                    <a:gd name="T9" fmla="*/ 0 h 3"/>
                    <a:gd name="T10" fmla="*/ 1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4 w 5"/>
                    <a:gd name="T17" fmla="*/ 1 h 3"/>
                    <a:gd name="T18" fmla="*/ 4 w 5"/>
                    <a:gd name="T19" fmla="*/ 1 h 3"/>
                    <a:gd name="T20" fmla="*/ 5 w 5"/>
                    <a:gd name="T21" fmla="*/ 3 h 3"/>
                    <a:gd name="T22" fmla="*/ 5 w 5"/>
                    <a:gd name="T23" fmla="*/ 3 h 3"/>
                    <a:gd name="T24" fmla="*/ 5 w 5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8" name="Freeform 876"/>
                <p:cNvSpPr>
                  <a:spLocks/>
                </p:cNvSpPr>
                <p:nvPr/>
              </p:nvSpPr>
              <p:spPr bwMode="auto">
                <a:xfrm>
                  <a:off x="3632" y="340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299" name="Freeform 877"/>
                <p:cNvSpPr>
                  <a:spLocks/>
                </p:cNvSpPr>
                <p:nvPr/>
              </p:nvSpPr>
              <p:spPr bwMode="auto">
                <a:xfrm>
                  <a:off x="3625" y="3402"/>
                  <a:ext cx="7" cy="4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0 h 4"/>
                    <a:gd name="T4" fmla="*/ 1 w 7"/>
                    <a:gd name="T5" fmla="*/ 1 h 4"/>
                    <a:gd name="T6" fmla="*/ 2 w 7"/>
                    <a:gd name="T7" fmla="*/ 1 h 4"/>
                    <a:gd name="T8" fmla="*/ 2 w 7"/>
                    <a:gd name="T9" fmla="*/ 1 h 4"/>
                    <a:gd name="T10" fmla="*/ 4 w 7"/>
                    <a:gd name="T11" fmla="*/ 1 h 4"/>
                    <a:gd name="T12" fmla="*/ 4 w 7"/>
                    <a:gd name="T13" fmla="*/ 1 h 4"/>
                    <a:gd name="T14" fmla="*/ 4 w 7"/>
                    <a:gd name="T15" fmla="*/ 1 h 4"/>
                    <a:gd name="T16" fmla="*/ 5 w 7"/>
                    <a:gd name="T17" fmla="*/ 1 h 4"/>
                    <a:gd name="T18" fmla="*/ 5 w 7"/>
                    <a:gd name="T19" fmla="*/ 3 h 4"/>
                    <a:gd name="T20" fmla="*/ 5 w 7"/>
                    <a:gd name="T21" fmla="*/ 3 h 4"/>
                    <a:gd name="T22" fmla="*/ 5 w 7"/>
                    <a:gd name="T23" fmla="*/ 3 h 4"/>
                    <a:gd name="T24" fmla="*/ 5 w 7"/>
                    <a:gd name="T25" fmla="*/ 3 h 4"/>
                    <a:gd name="T26" fmla="*/ 7 w 7"/>
                    <a:gd name="T27" fmla="*/ 4 h 4"/>
                    <a:gd name="T28" fmla="*/ 7 w 7"/>
                    <a:gd name="T29" fmla="*/ 4 h 4"/>
                    <a:gd name="T30" fmla="*/ 7 w 7"/>
                    <a:gd name="T3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0" name="Freeform 878"/>
                <p:cNvSpPr>
                  <a:spLocks/>
                </p:cNvSpPr>
                <p:nvPr/>
              </p:nvSpPr>
              <p:spPr bwMode="auto">
                <a:xfrm>
                  <a:off x="3640" y="3403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1 w 2"/>
                    <a:gd name="T5" fmla="*/ 2 h 3"/>
                    <a:gd name="T6" fmla="*/ 2 w 2"/>
                    <a:gd name="T7" fmla="*/ 2 h 3"/>
                    <a:gd name="T8" fmla="*/ 2 w 2"/>
                    <a:gd name="T9" fmla="*/ 2 h 3"/>
                    <a:gd name="T10" fmla="*/ 2 w 2"/>
                    <a:gd name="T11" fmla="*/ 2 h 3"/>
                    <a:gd name="T12" fmla="*/ 2 w 2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1" name="Freeform 879"/>
                <p:cNvSpPr>
                  <a:spLocks/>
                </p:cNvSpPr>
                <p:nvPr/>
              </p:nvSpPr>
              <p:spPr bwMode="auto">
                <a:xfrm>
                  <a:off x="3615" y="3397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2 w 4"/>
                    <a:gd name="T5" fmla="*/ 1 h 2"/>
                    <a:gd name="T6" fmla="*/ 2 w 4"/>
                    <a:gd name="T7" fmla="*/ 1 h 2"/>
                    <a:gd name="T8" fmla="*/ 2 w 4"/>
                    <a:gd name="T9" fmla="*/ 1 h 2"/>
                    <a:gd name="T10" fmla="*/ 4 w 4"/>
                    <a:gd name="T11" fmla="*/ 2 h 2"/>
                    <a:gd name="T12" fmla="*/ 4 w 4"/>
                    <a:gd name="T13" fmla="*/ 2 h 2"/>
                    <a:gd name="T14" fmla="*/ 4 w 4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2" name="Freeform 880"/>
                <p:cNvSpPr>
                  <a:spLocks/>
                </p:cNvSpPr>
                <p:nvPr/>
              </p:nvSpPr>
              <p:spPr bwMode="auto">
                <a:xfrm>
                  <a:off x="3642" y="3406"/>
                  <a:ext cx="7" cy="6"/>
                </a:xfrm>
                <a:custGeom>
                  <a:avLst/>
                  <a:gdLst>
                    <a:gd name="T0" fmla="*/ 0 w 7"/>
                    <a:gd name="T1" fmla="*/ 0 h 6"/>
                    <a:gd name="T2" fmla="*/ 2 w 7"/>
                    <a:gd name="T3" fmla="*/ 0 h 6"/>
                    <a:gd name="T4" fmla="*/ 2 w 7"/>
                    <a:gd name="T5" fmla="*/ 0 h 6"/>
                    <a:gd name="T6" fmla="*/ 3 w 7"/>
                    <a:gd name="T7" fmla="*/ 0 h 6"/>
                    <a:gd name="T8" fmla="*/ 3 w 7"/>
                    <a:gd name="T9" fmla="*/ 0 h 6"/>
                    <a:gd name="T10" fmla="*/ 4 w 7"/>
                    <a:gd name="T11" fmla="*/ 1 h 6"/>
                    <a:gd name="T12" fmla="*/ 6 w 7"/>
                    <a:gd name="T13" fmla="*/ 3 h 6"/>
                    <a:gd name="T14" fmla="*/ 6 w 7"/>
                    <a:gd name="T15" fmla="*/ 4 h 6"/>
                    <a:gd name="T16" fmla="*/ 7 w 7"/>
                    <a:gd name="T17" fmla="*/ 4 h 6"/>
                    <a:gd name="T18" fmla="*/ 7 w 7"/>
                    <a:gd name="T1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3" name="Freeform 881"/>
                <p:cNvSpPr>
                  <a:spLocks/>
                </p:cNvSpPr>
                <p:nvPr/>
              </p:nvSpPr>
              <p:spPr bwMode="auto">
                <a:xfrm>
                  <a:off x="3484" y="3317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2 w 3"/>
                    <a:gd name="T3" fmla="*/ 1 h 1"/>
                    <a:gd name="T4" fmla="*/ 3 w 3"/>
                    <a:gd name="T5" fmla="*/ 0 h 1"/>
                    <a:gd name="T6" fmla="*/ 3 w 3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4" name="Freeform 882"/>
                <p:cNvSpPr>
                  <a:spLocks/>
                </p:cNvSpPr>
                <p:nvPr/>
              </p:nvSpPr>
              <p:spPr bwMode="auto">
                <a:xfrm>
                  <a:off x="3488" y="3317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2 w 6"/>
                    <a:gd name="T3" fmla="*/ 1 h 1"/>
                    <a:gd name="T4" fmla="*/ 3 w 6"/>
                    <a:gd name="T5" fmla="*/ 1 h 1"/>
                    <a:gd name="T6" fmla="*/ 4 w 6"/>
                    <a:gd name="T7" fmla="*/ 1 h 1"/>
                    <a:gd name="T8" fmla="*/ 6 w 6"/>
                    <a:gd name="T9" fmla="*/ 0 h 1"/>
                    <a:gd name="T10" fmla="*/ 6 w 6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5" name="Line 883"/>
                <p:cNvSpPr>
                  <a:spLocks noChangeShapeType="1"/>
                </p:cNvSpPr>
                <p:nvPr/>
              </p:nvSpPr>
              <p:spPr bwMode="auto">
                <a:xfrm>
                  <a:off x="3702" y="3455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6" name="Freeform 884"/>
                <p:cNvSpPr>
                  <a:spLocks/>
                </p:cNvSpPr>
                <p:nvPr/>
              </p:nvSpPr>
              <p:spPr bwMode="auto">
                <a:xfrm>
                  <a:off x="3727" y="3461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0 h 7"/>
                    <a:gd name="T4" fmla="*/ 0 w 6"/>
                    <a:gd name="T5" fmla="*/ 2 h 7"/>
                    <a:gd name="T6" fmla="*/ 2 w 6"/>
                    <a:gd name="T7" fmla="*/ 2 h 7"/>
                    <a:gd name="T8" fmla="*/ 3 w 6"/>
                    <a:gd name="T9" fmla="*/ 3 h 7"/>
                    <a:gd name="T10" fmla="*/ 3 w 6"/>
                    <a:gd name="T11" fmla="*/ 3 h 7"/>
                    <a:gd name="T12" fmla="*/ 4 w 6"/>
                    <a:gd name="T13" fmla="*/ 3 h 7"/>
                    <a:gd name="T14" fmla="*/ 6 w 6"/>
                    <a:gd name="T15" fmla="*/ 3 h 7"/>
                    <a:gd name="T16" fmla="*/ 6 w 6"/>
                    <a:gd name="T17" fmla="*/ 5 h 7"/>
                    <a:gd name="T18" fmla="*/ 6 w 6"/>
                    <a:gd name="T19" fmla="*/ 5 h 7"/>
                    <a:gd name="T20" fmla="*/ 6 w 6"/>
                    <a:gd name="T21" fmla="*/ 5 h 7"/>
                    <a:gd name="T22" fmla="*/ 6 w 6"/>
                    <a:gd name="T23" fmla="*/ 6 h 7"/>
                    <a:gd name="T24" fmla="*/ 6 w 6"/>
                    <a:gd name="T25" fmla="*/ 6 h 7"/>
                    <a:gd name="T26" fmla="*/ 4 w 6"/>
                    <a:gd name="T27" fmla="*/ 7 h 7"/>
                    <a:gd name="T28" fmla="*/ 6 w 6"/>
                    <a:gd name="T2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7" name="Freeform 885"/>
                <p:cNvSpPr>
                  <a:spLocks/>
                </p:cNvSpPr>
                <p:nvPr/>
              </p:nvSpPr>
              <p:spPr bwMode="auto">
                <a:xfrm>
                  <a:off x="3725" y="3461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8" name="Line 886"/>
                <p:cNvSpPr>
                  <a:spLocks noChangeShapeType="1"/>
                </p:cNvSpPr>
                <p:nvPr/>
              </p:nvSpPr>
              <p:spPr bwMode="auto">
                <a:xfrm>
                  <a:off x="3605" y="3398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09" name="Freeform 887"/>
                <p:cNvSpPr>
                  <a:spLocks/>
                </p:cNvSpPr>
                <p:nvPr/>
              </p:nvSpPr>
              <p:spPr bwMode="auto">
                <a:xfrm>
                  <a:off x="3483" y="3312"/>
                  <a:ext cx="0" cy="4"/>
                </a:xfrm>
                <a:custGeom>
                  <a:avLst/>
                  <a:gdLst>
                    <a:gd name="T0" fmla="*/ 0 h 4"/>
                    <a:gd name="T1" fmla="*/ 1 h 4"/>
                    <a:gd name="T2" fmla="*/ 2 h 4"/>
                    <a:gd name="T3" fmla="*/ 2 h 4"/>
                    <a:gd name="T4" fmla="*/ 4 h 4"/>
                    <a:gd name="T5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0" name="Line 888"/>
                <p:cNvSpPr>
                  <a:spLocks noChangeShapeType="1"/>
                </p:cNvSpPr>
                <p:nvPr/>
              </p:nvSpPr>
              <p:spPr bwMode="auto">
                <a:xfrm>
                  <a:off x="3487" y="3317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1" name="Freeform 889"/>
                <p:cNvSpPr>
                  <a:spLocks/>
                </p:cNvSpPr>
                <p:nvPr/>
              </p:nvSpPr>
              <p:spPr bwMode="auto">
                <a:xfrm>
                  <a:off x="4351" y="350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2" name="Freeform 890"/>
                <p:cNvSpPr>
                  <a:spLocks/>
                </p:cNvSpPr>
                <p:nvPr/>
              </p:nvSpPr>
              <p:spPr bwMode="auto">
                <a:xfrm>
                  <a:off x="4355" y="3506"/>
                  <a:ext cx="3" cy="7"/>
                </a:xfrm>
                <a:custGeom>
                  <a:avLst/>
                  <a:gdLst>
                    <a:gd name="T0" fmla="*/ 0 w 3"/>
                    <a:gd name="T1" fmla="*/ 0 h 7"/>
                    <a:gd name="T2" fmla="*/ 1 w 3"/>
                    <a:gd name="T3" fmla="*/ 1 h 7"/>
                    <a:gd name="T4" fmla="*/ 3 w 3"/>
                    <a:gd name="T5" fmla="*/ 1 h 7"/>
                    <a:gd name="T6" fmla="*/ 3 w 3"/>
                    <a:gd name="T7" fmla="*/ 3 h 7"/>
                    <a:gd name="T8" fmla="*/ 3 w 3"/>
                    <a:gd name="T9" fmla="*/ 3 h 7"/>
                    <a:gd name="T10" fmla="*/ 1 w 3"/>
                    <a:gd name="T11" fmla="*/ 5 h 7"/>
                    <a:gd name="T12" fmla="*/ 3 w 3"/>
                    <a:gd name="T13" fmla="*/ 7 h 7"/>
                    <a:gd name="T14" fmla="*/ 3 w 3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3" name="Freeform 891"/>
                <p:cNvSpPr>
                  <a:spLocks/>
                </p:cNvSpPr>
                <p:nvPr/>
              </p:nvSpPr>
              <p:spPr bwMode="auto">
                <a:xfrm>
                  <a:off x="4352" y="35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4" name="Freeform 892"/>
                <p:cNvSpPr>
                  <a:spLocks/>
                </p:cNvSpPr>
                <p:nvPr/>
              </p:nvSpPr>
              <p:spPr bwMode="auto">
                <a:xfrm>
                  <a:off x="4352" y="350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5" name="Freeform 893"/>
                <p:cNvSpPr>
                  <a:spLocks/>
                </p:cNvSpPr>
                <p:nvPr/>
              </p:nvSpPr>
              <p:spPr bwMode="auto">
                <a:xfrm>
                  <a:off x="4305" y="348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3 h 11"/>
                    <a:gd name="T4" fmla="*/ 3 w 11"/>
                    <a:gd name="T5" fmla="*/ 4 h 11"/>
                    <a:gd name="T6" fmla="*/ 3 w 11"/>
                    <a:gd name="T7" fmla="*/ 7 h 11"/>
                    <a:gd name="T8" fmla="*/ 4 w 11"/>
                    <a:gd name="T9" fmla="*/ 7 h 11"/>
                    <a:gd name="T10" fmla="*/ 4 w 11"/>
                    <a:gd name="T11" fmla="*/ 7 h 11"/>
                    <a:gd name="T12" fmla="*/ 5 w 11"/>
                    <a:gd name="T13" fmla="*/ 8 h 11"/>
                    <a:gd name="T14" fmla="*/ 5 w 11"/>
                    <a:gd name="T15" fmla="*/ 8 h 11"/>
                    <a:gd name="T16" fmla="*/ 7 w 11"/>
                    <a:gd name="T17" fmla="*/ 10 h 11"/>
                    <a:gd name="T18" fmla="*/ 8 w 11"/>
                    <a:gd name="T19" fmla="*/ 10 h 11"/>
                    <a:gd name="T20" fmla="*/ 11 w 11"/>
                    <a:gd name="T2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10"/>
                      </a:lnTo>
                      <a:lnTo>
                        <a:pt x="8" y="10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6" name="Freeform 894"/>
                <p:cNvSpPr>
                  <a:spLocks/>
                </p:cNvSpPr>
                <p:nvPr/>
              </p:nvSpPr>
              <p:spPr bwMode="auto">
                <a:xfrm>
                  <a:off x="4316" y="349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7" name="Freeform 895"/>
                <p:cNvSpPr>
                  <a:spLocks/>
                </p:cNvSpPr>
                <p:nvPr/>
              </p:nvSpPr>
              <p:spPr bwMode="auto">
                <a:xfrm>
                  <a:off x="4317" y="3498"/>
                  <a:ext cx="4" cy="0"/>
                </a:xfrm>
                <a:custGeom>
                  <a:avLst/>
                  <a:gdLst>
                    <a:gd name="T0" fmla="*/ 0 w 4"/>
                    <a:gd name="T1" fmla="*/ 2 w 4"/>
                    <a:gd name="T2" fmla="*/ 3 w 4"/>
                    <a:gd name="T3" fmla="*/ 4 w 4"/>
                    <a:gd name="T4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8" name="Freeform 896"/>
                <p:cNvSpPr>
                  <a:spLocks/>
                </p:cNvSpPr>
                <p:nvPr/>
              </p:nvSpPr>
              <p:spPr bwMode="auto">
                <a:xfrm>
                  <a:off x="4321" y="34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19" name="Freeform 897"/>
                <p:cNvSpPr>
                  <a:spLocks/>
                </p:cNvSpPr>
                <p:nvPr/>
              </p:nvSpPr>
              <p:spPr bwMode="auto">
                <a:xfrm>
                  <a:off x="4323" y="349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2 w 4"/>
                    <a:gd name="T3" fmla="*/ 3 h 4"/>
                    <a:gd name="T4" fmla="*/ 4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0" name="Freeform 898"/>
                <p:cNvSpPr>
                  <a:spLocks/>
                </p:cNvSpPr>
                <p:nvPr/>
              </p:nvSpPr>
              <p:spPr bwMode="auto">
                <a:xfrm>
                  <a:off x="4327" y="350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1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1" name="Freeform 899"/>
                <p:cNvSpPr>
                  <a:spLocks/>
                </p:cNvSpPr>
                <p:nvPr/>
              </p:nvSpPr>
              <p:spPr bwMode="auto">
                <a:xfrm>
                  <a:off x="4328" y="3505"/>
                  <a:ext cx="23" cy="5"/>
                </a:xfrm>
                <a:custGeom>
                  <a:avLst/>
                  <a:gdLst>
                    <a:gd name="T0" fmla="*/ 0 w 23"/>
                    <a:gd name="T1" fmla="*/ 1 h 5"/>
                    <a:gd name="T2" fmla="*/ 1 w 23"/>
                    <a:gd name="T3" fmla="*/ 1 h 5"/>
                    <a:gd name="T4" fmla="*/ 5 w 23"/>
                    <a:gd name="T5" fmla="*/ 2 h 5"/>
                    <a:gd name="T6" fmla="*/ 7 w 23"/>
                    <a:gd name="T7" fmla="*/ 2 h 5"/>
                    <a:gd name="T8" fmla="*/ 8 w 23"/>
                    <a:gd name="T9" fmla="*/ 4 h 5"/>
                    <a:gd name="T10" fmla="*/ 9 w 23"/>
                    <a:gd name="T11" fmla="*/ 5 h 5"/>
                    <a:gd name="T12" fmla="*/ 12 w 23"/>
                    <a:gd name="T13" fmla="*/ 5 h 5"/>
                    <a:gd name="T14" fmla="*/ 13 w 23"/>
                    <a:gd name="T15" fmla="*/ 5 h 5"/>
                    <a:gd name="T16" fmla="*/ 15 w 23"/>
                    <a:gd name="T17" fmla="*/ 5 h 5"/>
                    <a:gd name="T18" fmla="*/ 18 w 23"/>
                    <a:gd name="T19" fmla="*/ 4 h 5"/>
                    <a:gd name="T20" fmla="*/ 18 w 23"/>
                    <a:gd name="T21" fmla="*/ 2 h 5"/>
                    <a:gd name="T22" fmla="*/ 18 w 23"/>
                    <a:gd name="T23" fmla="*/ 1 h 5"/>
                    <a:gd name="T24" fmla="*/ 19 w 23"/>
                    <a:gd name="T25" fmla="*/ 0 h 5"/>
                    <a:gd name="T26" fmla="*/ 20 w 23"/>
                    <a:gd name="T27" fmla="*/ 0 h 5"/>
                    <a:gd name="T28" fmla="*/ 23 w 23"/>
                    <a:gd name="T29" fmla="*/ 0 h 5"/>
                    <a:gd name="T30" fmla="*/ 23 w 23"/>
                    <a:gd name="T3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" h="5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3" y="5"/>
                      </a:lnTo>
                      <a:lnTo>
                        <a:pt x="15" y="5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2" name="Freeform 900"/>
                <p:cNvSpPr>
                  <a:spLocks/>
                </p:cNvSpPr>
                <p:nvPr/>
              </p:nvSpPr>
              <p:spPr bwMode="auto">
                <a:xfrm>
                  <a:off x="4293" y="3471"/>
                  <a:ext cx="11" cy="13"/>
                </a:xfrm>
                <a:custGeom>
                  <a:avLst/>
                  <a:gdLst>
                    <a:gd name="T0" fmla="*/ 0 w 11"/>
                    <a:gd name="T1" fmla="*/ 0 h 13"/>
                    <a:gd name="T2" fmla="*/ 0 w 11"/>
                    <a:gd name="T3" fmla="*/ 0 h 13"/>
                    <a:gd name="T4" fmla="*/ 0 w 11"/>
                    <a:gd name="T5" fmla="*/ 1 h 13"/>
                    <a:gd name="T6" fmla="*/ 0 w 11"/>
                    <a:gd name="T7" fmla="*/ 1 h 13"/>
                    <a:gd name="T8" fmla="*/ 1 w 11"/>
                    <a:gd name="T9" fmla="*/ 3 h 13"/>
                    <a:gd name="T10" fmla="*/ 4 w 11"/>
                    <a:gd name="T11" fmla="*/ 4 h 13"/>
                    <a:gd name="T12" fmla="*/ 5 w 11"/>
                    <a:gd name="T13" fmla="*/ 4 h 13"/>
                    <a:gd name="T14" fmla="*/ 7 w 11"/>
                    <a:gd name="T15" fmla="*/ 4 h 13"/>
                    <a:gd name="T16" fmla="*/ 8 w 11"/>
                    <a:gd name="T17" fmla="*/ 4 h 13"/>
                    <a:gd name="T18" fmla="*/ 8 w 11"/>
                    <a:gd name="T19" fmla="*/ 5 h 13"/>
                    <a:gd name="T20" fmla="*/ 8 w 11"/>
                    <a:gd name="T21" fmla="*/ 5 h 13"/>
                    <a:gd name="T22" fmla="*/ 8 w 11"/>
                    <a:gd name="T23" fmla="*/ 7 h 13"/>
                    <a:gd name="T24" fmla="*/ 5 w 11"/>
                    <a:gd name="T25" fmla="*/ 8 h 13"/>
                    <a:gd name="T26" fmla="*/ 5 w 11"/>
                    <a:gd name="T27" fmla="*/ 8 h 13"/>
                    <a:gd name="T28" fmla="*/ 4 w 11"/>
                    <a:gd name="T29" fmla="*/ 9 h 13"/>
                    <a:gd name="T30" fmla="*/ 4 w 11"/>
                    <a:gd name="T31" fmla="*/ 9 h 13"/>
                    <a:gd name="T32" fmla="*/ 5 w 11"/>
                    <a:gd name="T33" fmla="*/ 9 h 13"/>
                    <a:gd name="T34" fmla="*/ 8 w 11"/>
                    <a:gd name="T35" fmla="*/ 12 h 13"/>
                    <a:gd name="T36" fmla="*/ 9 w 11"/>
                    <a:gd name="T37" fmla="*/ 12 h 13"/>
                    <a:gd name="T38" fmla="*/ 11 w 11"/>
                    <a:gd name="T39" fmla="*/ 13 h 13"/>
                    <a:gd name="T40" fmla="*/ 11 w 11"/>
                    <a:gd name="T41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11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3" name="Freeform 901"/>
                <p:cNvSpPr>
                  <a:spLocks/>
                </p:cNvSpPr>
                <p:nvPr/>
              </p:nvSpPr>
              <p:spPr bwMode="auto">
                <a:xfrm>
                  <a:off x="4304" y="3484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4" name="Freeform 902"/>
                <p:cNvSpPr>
                  <a:spLocks/>
                </p:cNvSpPr>
                <p:nvPr/>
              </p:nvSpPr>
              <p:spPr bwMode="auto">
                <a:xfrm>
                  <a:off x="4290" y="3456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5" name="Freeform 903"/>
                <p:cNvSpPr>
                  <a:spLocks/>
                </p:cNvSpPr>
                <p:nvPr/>
              </p:nvSpPr>
              <p:spPr bwMode="auto">
                <a:xfrm>
                  <a:off x="4289" y="3459"/>
                  <a:ext cx="8" cy="12"/>
                </a:xfrm>
                <a:custGeom>
                  <a:avLst/>
                  <a:gdLst>
                    <a:gd name="T0" fmla="*/ 1 w 8"/>
                    <a:gd name="T1" fmla="*/ 0 h 12"/>
                    <a:gd name="T2" fmla="*/ 0 w 8"/>
                    <a:gd name="T3" fmla="*/ 1 h 12"/>
                    <a:gd name="T4" fmla="*/ 0 w 8"/>
                    <a:gd name="T5" fmla="*/ 2 h 12"/>
                    <a:gd name="T6" fmla="*/ 1 w 8"/>
                    <a:gd name="T7" fmla="*/ 4 h 12"/>
                    <a:gd name="T8" fmla="*/ 3 w 8"/>
                    <a:gd name="T9" fmla="*/ 5 h 12"/>
                    <a:gd name="T10" fmla="*/ 5 w 8"/>
                    <a:gd name="T11" fmla="*/ 5 h 12"/>
                    <a:gd name="T12" fmla="*/ 7 w 8"/>
                    <a:gd name="T13" fmla="*/ 5 h 12"/>
                    <a:gd name="T14" fmla="*/ 8 w 8"/>
                    <a:gd name="T15" fmla="*/ 5 h 12"/>
                    <a:gd name="T16" fmla="*/ 8 w 8"/>
                    <a:gd name="T17" fmla="*/ 7 h 12"/>
                    <a:gd name="T18" fmla="*/ 8 w 8"/>
                    <a:gd name="T19" fmla="*/ 9 h 12"/>
                    <a:gd name="T20" fmla="*/ 7 w 8"/>
                    <a:gd name="T21" fmla="*/ 11 h 12"/>
                    <a:gd name="T22" fmla="*/ 4 w 8"/>
                    <a:gd name="T23" fmla="*/ 11 h 12"/>
                    <a:gd name="T24" fmla="*/ 4 w 8"/>
                    <a:gd name="T25" fmla="*/ 11 h 12"/>
                    <a:gd name="T26" fmla="*/ 4 w 8"/>
                    <a:gd name="T2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12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6" name="Freeform 904"/>
                <p:cNvSpPr>
                  <a:spLocks/>
                </p:cNvSpPr>
                <p:nvPr/>
              </p:nvSpPr>
              <p:spPr bwMode="auto">
                <a:xfrm>
                  <a:off x="4287" y="3455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  <a:gd name="T6" fmla="*/ 3 w 3"/>
                    <a:gd name="T7" fmla="*/ 1 h 1"/>
                    <a:gd name="T8" fmla="*/ 3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7" name="Line 905"/>
                <p:cNvSpPr>
                  <a:spLocks noChangeShapeType="1"/>
                </p:cNvSpPr>
                <p:nvPr/>
              </p:nvSpPr>
              <p:spPr bwMode="auto">
                <a:xfrm>
                  <a:off x="4290" y="3456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8" name="Freeform 906"/>
                <p:cNvSpPr>
                  <a:spLocks/>
                </p:cNvSpPr>
                <p:nvPr/>
              </p:nvSpPr>
              <p:spPr bwMode="auto">
                <a:xfrm>
                  <a:off x="4275" y="3459"/>
                  <a:ext cx="7" cy="5"/>
                </a:xfrm>
                <a:custGeom>
                  <a:avLst/>
                  <a:gdLst>
                    <a:gd name="T0" fmla="*/ 0 w 7"/>
                    <a:gd name="T1" fmla="*/ 0 h 5"/>
                    <a:gd name="T2" fmla="*/ 0 w 7"/>
                    <a:gd name="T3" fmla="*/ 1 h 5"/>
                    <a:gd name="T4" fmla="*/ 2 w 7"/>
                    <a:gd name="T5" fmla="*/ 4 h 5"/>
                    <a:gd name="T6" fmla="*/ 3 w 7"/>
                    <a:gd name="T7" fmla="*/ 4 h 5"/>
                    <a:gd name="T8" fmla="*/ 4 w 7"/>
                    <a:gd name="T9" fmla="*/ 5 h 5"/>
                    <a:gd name="T10" fmla="*/ 4 w 7"/>
                    <a:gd name="T11" fmla="*/ 5 h 5"/>
                    <a:gd name="T12" fmla="*/ 6 w 7"/>
                    <a:gd name="T13" fmla="*/ 4 h 5"/>
                    <a:gd name="T14" fmla="*/ 7 w 7"/>
                    <a:gd name="T15" fmla="*/ 4 h 5"/>
                    <a:gd name="T16" fmla="*/ 7 w 7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29" name="Freeform 907"/>
                <p:cNvSpPr>
                  <a:spLocks/>
                </p:cNvSpPr>
                <p:nvPr/>
              </p:nvSpPr>
              <p:spPr bwMode="auto">
                <a:xfrm>
                  <a:off x="4282" y="346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0" name="Freeform 908"/>
                <p:cNvSpPr>
                  <a:spLocks/>
                </p:cNvSpPr>
                <p:nvPr/>
              </p:nvSpPr>
              <p:spPr bwMode="auto">
                <a:xfrm>
                  <a:off x="4283" y="3455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0 w 4"/>
                    <a:gd name="T3" fmla="*/ 5 h 6"/>
                    <a:gd name="T4" fmla="*/ 0 w 4"/>
                    <a:gd name="T5" fmla="*/ 5 h 6"/>
                    <a:gd name="T6" fmla="*/ 0 w 4"/>
                    <a:gd name="T7" fmla="*/ 2 h 6"/>
                    <a:gd name="T8" fmla="*/ 4 w 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1" name="Freeform 909"/>
                <p:cNvSpPr>
                  <a:spLocks/>
                </p:cNvSpPr>
                <p:nvPr/>
              </p:nvSpPr>
              <p:spPr bwMode="auto">
                <a:xfrm>
                  <a:off x="4265" y="3452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1 h 4"/>
                    <a:gd name="T4" fmla="*/ 0 w 4"/>
                    <a:gd name="T5" fmla="*/ 1 h 4"/>
                    <a:gd name="T6" fmla="*/ 1 w 4"/>
                    <a:gd name="T7" fmla="*/ 3 h 4"/>
                    <a:gd name="T8" fmla="*/ 1 w 4"/>
                    <a:gd name="T9" fmla="*/ 3 h 4"/>
                    <a:gd name="T10" fmla="*/ 2 w 4"/>
                    <a:gd name="T11" fmla="*/ 4 h 4"/>
                    <a:gd name="T12" fmla="*/ 4 w 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2" name="Freeform 910"/>
                <p:cNvSpPr>
                  <a:spLocks/>
                </p:cNvSpPr>
                <p:nvPr/>
              </p:nvSpPr>
              <p:spPr bwMode="auto">
                <a:xfrm>
                  <a:off x="4269" y="345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1 w 6"/>
                    <a:gd name="T3" fmla="*/ 0 h 3"/>
                    <a:gd name="T4" fmla="*/ 5 w 6"/>
                    <a:gd name="T5" fmla="*/ 1 h 3"/>
                    <a:gd name="T6" fmla="*/ 6 w 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3" name="Freeform 911"/>
                <p:cNvSpPr>
                  <a:spLocks/>
                </p:cNvSpPr>
                <p:nvPr/>
              </p:nvSpPr>
              <p:spPr bwMode="auto">
                <a:xfrm>
                  <a:off x="4252" y="3443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4" name="Freeform 912"/>
                <p:cNvSpPr>
                  <a:spLocks/>
                </p:cNvSpPr>
                <p:nvPr/>
              </p:nvSpPr>
              <p:spPr bwMode="auto">
                <a:xfrm>
                  <a:off x="4252" y="3445"/>
                  <a:ext cx="13" cy="7"/>
                </a:xfrm>
                <a:custGeom>
                  <a:avLst/>
                  <a:gdLst>
                    <a:gd name="T0" fmla="*/ 0 w 13"/>
                    <a:gd name="T1" fmla="*/ 0 h 7"/>
                    <a:gd name="T2" fmla="*/ 0 w 13"/>
                    <a:gd name="T3" fmla="*/ 2 h 7"/>
                    <a:gd name="T4" fmla="*/ 0 w 13"/>
                    <a:gd name="T5" fmla="*/ 3 h 7"/>
                    <a:gd name="T6" fmla="*/ 2 w 13"/>
                    <a:gd name="T7" fmla="*/ 3 h 7"/>
                    <a:gd name="T8" fmla="*/ 6 w 13"/>
                    <a:gd name="T9" fmla="*/ 6 h 7"/>
                    <a:gd name="T10" fmla="*/ 7 w 13"/>
                    <a:gd name="T11" fmla="*/ 6 h 7"/>
                    <a:gd name="T12" fmla="*/ 8 w 13"/>
                    <a:gd name="T13" fmla="*/ 7 h 7"/>
                    <a:gd name="T14" fmla="*/ 11 w 13"/>
                    <a:gd name="T15" fmla="*/ 7 h 7"/>
                    <a:gd name="T16" fmla="*/ 13 w 13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5" name="Freeform 913"/>
                <p:cNvSpPr>
                  <a:spLocks/>
                </p:cNvSpPr>
                <p:nvPr/>
              </p:nvSpPr>
              <p:spPr bwMode="auto">
                <a:xfrm>
                  <a:off x="4190" y="3436"/>
                  <a:ext cx="14" cy="9"/>
                </a:xfrm>
                <a:custGeom>
                  <a:avLst/>
                  <a:gdLst>
                    <a:gd name="T0" fmla="*/ 0 w 14"/>
                    <a:gd name="T1" fmla="*/ 9 h 9"/>
                    <a:gd name="T2" fmla="*/ 3 w 14"/>
                    <a:gd name="T3" fmla="*/ 9 h 9"/>
                    <a:gd name="T4" fmla="*/ 4 w 14"/>
                    <a:gd name="T5" fmla="*/ 7 h 9"/>
                    <a:gd name="T6" fmla="*/ 8 w 14"/>
                    <a:gd name="T7" fmla="*/ 4 h 9"/>
                    <a:gd name="T8" fmla="*/ 10 w 14"/>
                    <a:gd name="T9" fmla="*/ 3 h 9"/>
                    <a:gd name="T10" fmla="*/ 10 w 14"/>
                    <a:gd name="T11" fmla="*/ 1 h 9"/>
                    <a:gd name="T12" fmla="*/ 11 w 14"/>
                    <a:gd name="T13" fmla="*/ 0 h 9"/>
                    <a:gd name="T14" fmla="*/ 14 w 14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9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8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6" name="Freeform 914"/>
                <p:cNvSpPr>
                  <a:spLocks/>
                </p:cNvSpPr>
                <p:nvPr/>
              </p:nvSpPr>
              <p:spPr bwMode="auto">
                <a:xfrm>
                  <a:off x="4220" y="3417"/>
                  <a:ext cx="3" cy="8"/>
                </a:xfrm>
                <a:custGeom>
                  <a:avLst/>
                  <a:gdLst>
                    <a:gd name="T0" fmla="*/ 0 w 3"/>
                    <a:gd name="T1" fmla="*/ 8 h 8"/>
                    <a:gd name="T2" fmla="*/ 0 w 3"/>
                    <a:gd name="T3" fmla="*/ 7 h 8"/>
                    <a:gd name="T4" fmla="*/ 0 w 3"/>
                    <a:gd name="T5" fmla="*/ 5 h 8"/>
                    <a:gd name="T6" fmla="*/ 1 w 3"/>
                    <a:gd name="T7" fmla="*/ 4 h 8"/>
                    <a:gd name="T8" fmla="*/ 1 w 3"/>
                    <a:gd name="T9" fmla="*/ 3 h 8"/>
                    <a:gd name="T10" fmla="*/ 3 w 3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7" name="Freeform 915"/>
                <p:cNvSpPr>
                  <a:spLocks/>
                </p:cNvSpPr>
                <p:nvPr/>
              </p:nvSpPr>
              <p:spPr bwMode="auto">
                <a:xfrm>
                  <a:off x="4223" y="3414"/>
                  <a:ext cx="12" cy="3"/>
                </a:xfrm>
                <a:custGeom>
                  <a:avLst/>
                  <a:gdLst>
                    <a:gd name="T0" fmla="*/ 0 w 12"/>
                    <a:gd name="T1" fmla="*/ 3 h 3"/>
                    <a:gd name="T2" fmla="*/ 1 w 12"/>
                    <a:gd name="T3" fmla="*/ 2 h 3"/>
                    <a:gd name="T4" fmla="*/ 2 w 12"/>
                    <a:gd name="T5" fmla="*/ 2 h 3"/>
                    <a:gd name="T6" fmla="*/ 4 w 12"/>
                    <a:gd name="T7" fmla="*/ 2 h 3"/>
                    <a:gd name="T8" fmla="*/ 5 w 12"/>
                    <a:gd name="T9" fmla="*/ 2 h 3"/>
                    <a:gd name="T10" fmla="*/ 6 w 12"/>
                    <a:gd name="T11" fmla="*/ 2 h 3"/>
                    <a:gd name="T12" fmla="*/ 9 w 12"/>
                    <a:gd name="T13" fmla="*/ 0 h 3"/>
                    <a:gd name="T14" fmla="*/ 10 w 12"/>
                    <a:gd name="T15" fmla="*/ 2 h 3"/>
                    <a:gd name="T16" fmla="*/ 12 w 12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2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8" name="Freeform 916"/>
                <p:cNvSpPr>
                  <a:spLocks/>
                </p:cNvSpPr>
                <p:nvPr/>
              </p:nvSpPr>
              <p:spPr bwMode="auto">
                <a:xfrm>
                  <a:off x="4235" y="3416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3 w 5"/>
                    <a:gd name="T3" fmla="*/ 2 h 4"/>
                    <a:gd name="T4" fmla="*/ 4 w 5"/>
                    <a:gd name="T5" fmla="*/ 4 h 4"/>
                    <a:gd name="T6" fmla="*/ 5 w 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4" y="4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39" name="Freeform 917"/>
                <p:cNvSpPr>
                  <a:spLocks/>
                </p:cNvSpPr>
                <p:nvPr/>
              </p:nvSpPr>
              <p:spPr bwMode="auto">
                <a:xfrm>
                  <a:off x="4240" y="3420"/>
                  <a:ext cx="14" cy="23"/>
                </a:xfrm>
                <a:custGeom>
                  <a:avLst/>
                  <a:gdLst>
                    <a:gd name="T0" fmla="*/ 0 w 14"/>
                    <a:gd name="T1" fmla="*/ 0 h 23"/>
                    <a:gd name="T2" fmla="*/ 3 w 14"/>
                    <a:gd name="T3" fmla="*/ 1 h 23"/>
                    <a:gd name="T4" fmla="*/ 3 w 14"/>
                    <a:gd name="T5" fmla="*/ 2 h 23"/>
                    <a:gd name="T6" fmla="*/ 7 w 14"/>
                    <a:gd name="T7" fmla="*/ 2 h 23"/>
                    <a:gd name="T8" fmla="*/ 7 w 14"/>
                    <a:gd name="T9" fmla="*/ 4 h 23"/>
                    <a:gd name="T10" fmla="*/ 8 w 14"/>
                    <a:gd name="T11" fmla="*/ 5 h 23"/>
                    <a:gd name="T12" fmla="*/ 8 w 14"/>
                    <a:gd name="T13" fmla="*/ 6 h 23"/>
                    <a:gd name="T14" fmla="*/ 8 w 14"/>
                    <a:gd name="T15" fmla="*/ 8 h 23"/>
                    <a:gd name="T16" fmla="*/ 10 w 14"/>
                    <a:gd name="T17" fmla="*/ 12 h 23"/>
                    <a:gd name="T18" fmla="*/ 10 w 14"/>
                    <a:gd name="T19" fmla="*/ 13 h 23"/>
                    <a:gd name="T20" fmla="*/ 12 w 14"/>
                    <a:gd name="T21" fmla="*/ 19 h 23"/>
                    <a:gd name="T22" fmla="*/ 14 w 14"/>
                    <a:gd name="T23" fmla="*/ 20 h 23"/>
                    <a:gd name="T24" fmla="*/ 12 w 14"/>
                    <a:gd name="T25" fmla="*/ 23 h 23"/>
                    <a:gd name="T26" fmla="*/ 14 w 14"/>
                    <a:gd name="T2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23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12" y="19"/>
                      </a:lnTo>
                      <a:lnTo>
                        <a:pt x="14" y="20"/>
                      </a:lnTo>
                      <a:lnTo>
                        <a:pt x="12" y="23"/>
                      </a:lnTo>
                      <a:lnTo>
                        <a:pt x="14" y="2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0" name="Freeform 918"/>
                <p:cNvSpPr>
                  <a:spLocks/>
                </p:cNvSpPr>
                <p:nvPr/>
              </p:nvSpPr>
              <p:spPr bwMode="auto">
                <a:xfrm>
                  <a:off x="4204" y="3430"/>
                  <a:ext cx="11" cy="6"/>
                </a:xfrm>
                <a:custGeom>
                  <a:avLst/>
                  <a:gdLst>
                    <a:gd name="T0" fmla="*/ 0 w 11"/>
                    <a:gd name="T1" fmla="*/ 6 h 6"/>
                    <a:gd name="T2" fmla="*/ 3 w 11"/>
                    <a:gd name="T3" fmla="*/ 4 h 6"/>
                    <a:gd name="T4" fmla="*/ 5 w 11"/>
                    <a:gd name="T5" fmla="*/ 4 h 6"/>
                    <a:gd name="T6" fmla="*/ 8 w 11"/>
                    <a:gd name="T7" fmla="*/ 4 h 6"/>
                    <a:gd name="T8" fmla="*/ 8 w 11"/>
                    <a:gd name="T9" fmla="*/ 3 h 6"/>
                    <a:gd name="T10" fmla="*/ 11 w 11"/>
                    <a:gd name="T11" fmla="*/ 2 h 6"/>
                    <a:gd name="T12" fmla="*/ 11 w 11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">
                      <a:moveTo>
                        <a:pt x="0" y="6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1" name="Freeform 919"/>
                <p:cNvSpPr>
                  <a:spLocks/>
                </p:cNvSpPr>
                <p:nvPr/>
              </p:nvSpPr>
              <p:spPr bwMode="auto">
                <a:xfrm>
                  <a:off x="4215" y="3429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2" name="Freeform 920"/>
                <p:cNvSpPr>
                  <a:spLocks/>
                </p:cNvSpPr>
                <p:nvPr/>
              </p:nvSpPr>
              <p:spPr bwMode="auto">
                <a:xfrm>
                  <a:off x="4217" y="3425"/>
                  <a:ext cx="3" cy="4"/>
                </a:xfrm>
                <a:custGeom>
                  <a:avLst/>
                  <a:gdLst>
                    <a:gd name="T0" fmla="*/ 0 w 3"/>
                    <a:gd name="T1" fmla="*/ 4 h 4"/>
                    <a:gd name="T2" fmla="*/ 2 w 3"/>
                    <a:gd name="T3" fmla="*/ 3 h 4"/>
                    <a:gd name="T4" fmla="*/ 2 w 3"/>
                    <a:gd name="T5" fmla="*/ 3 h 4"/>
                    <a:gd name="T6" fmla="*/ 3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3" name="Freeform 921"/>
                <p:cNvSpPr>
                  <a:spLocks/>
                </p:cNvSpPr>
                <p:nvPr/>
              </p:nvSpPr>
              <p:spPr bwMode="auto">
                <a:xfrm>
                  <a:off x="4181" y="3453"/>
                  <a:ext cx="15" cy="11"/>
                </a:xfrm>
                <a:custGeom>
                  <a:avLst/>
                  <a:gdLst>
                    <a:gd name="T0" fmla="*/ 15 w 15"/>
                    <a:gd name="T1" fmla="*/ 11 h 11"/>
                    <a:gd name="T2" fmla="*/ 15 w 15"/>
                    <a:gd name="T3" fmla="*/ 10 h 11"/>
                    <a:gd name="T4" fmla="*/ 15 w 15"/>
                    <a:gd name="T5" fmla="*/ 10 h 11"/>
                    <a:gd name="T6" fmla="*/ 13 w 15"/>
                    <a:gd name="T7" fmla="*/ 10 h 11"/>
                    <a:gd name="T8" fmla="*/ 11 w 15"/>
                    <a:gd name="T9" fmla="*/ 8 h 11"/>
                    <a:gd name="T10" fmla="*/ 9 w 15"/>
                    <a:gd name="T11" fmla="*/ 7 h 11"/>
                    <a:gd name="T12" fmla="*/ 9 w 15"/>
                    <a:gd name="T13" fmla="*/ 7 h 11"/>
                    <a:gd name="T14" fmla="*/ 5 w 15"/>
                    <a:gd name="T15" fmla="*/ 7 h 11"/>
                    <a:gd name="T16" fmla="*/ 4 w 15"/>
                    <a:gd name="T17" fmla="*/ 6 h 11"/>
                    <a:gd name="T18" fmla="*/ 4 w 15"/>
                    <a:gd name="T19" fmla="*/ 6 h 11"/>
                    <a:gd name="T20" fmla="*/ 4 w 15"/>
                    <a:gd name="T21" fmla="*/ 4 h 11"/>
                    <a:gd name="T22" fmla="*/ 4 w 15"/>
                    <a:gd name="T23" fmla="*/ 3 h 11"/>
                    <a:gd name="T24" fmla="*/ 0 w 15"/>
                    <a:gd name="T25" fmla="*/ 0 h 11"/>
                    <a:gd name="T26" fmla="*/ 0 w 15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1">
                      <a:moveTo>
                        <a:pt x="15" y="11"/>
                      </a:move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4" name="Freeform 922"/>
                <p:cNvSpPr>
                  <a:spLocks/>
                </p:cNvSpPr>
                <p:nvPr/>
              </p:nvSpPr>
              <p:spPr bwMode="auto">
                <a:xfrm>
                  <a:off x="4188" y="344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1 w 2"/>
                    <a:gd name="T3" fmla="*/ 0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5" name="Freeform 923"/>
                <p:cNvSpPr>
                  <a:spLocks/>
                </p:cNvSpPr>
                <p:nvPr/>
              </p:nvSpPr>
              <p:spPr bwMode="auto">
                <a:xfrm>
                  <a:off x="4181" y="34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6" name="Freeform 924"/>
                <p:cNvSpPr>
                  <a:spLocks/>
                </p:cNvSpPr>
                <p:nvPr/>
              </p:nvSpPr>
              <p:spPr bwMode="auto">
                <a:xfrm>
                  <a:off x="4182" y="3447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2 w 6"/>
                    <a:gd name="T3" fmla="*/ 2 h 4"/>
                    <a:gd name="T4" fmla="*/ 3 w 6"/>
                    <a:gd name="T5" fmla="*/ 1 h 4"/>
                    <a:gd name="T6" fmla="*/ 6 w 6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7" name="Freeform 925"/>
                <p:cNvSpPr>
                  <a:spLocks/>
                </p:cNvSpPr>
                <p:nvPr/>
              </p:nvSpPr>
              <p:spPr bwMode="auto">
                <a:xfrm>
                  <a:off x="4192" y="3464"/>
                  <a:ext cx="4" cy="10"/>
                </a:xfrm>
                <a:custGeom>
                  <a:avLst/>
                  <a:gdLst>
                    <a:gd name="T0" fmla="*/ 1 w 4"/>
                    <a:gd name="T1" fmla="*/ 10 h 10"/>
                    <a:gd name="T2" fmla="*/ 0 w 4"/>
                    <a:gd name="T3" fmla="*/ 8 h 10"/>
                    <a:gd name="T4" fmla="*/ 0 w 4"/>
                    <a:gd name="T5" fmla="*/ 7 h 10"/>
                    <a:gd name="T6" fmla="*/ 0 w 4"/>
                    <a:gd name="T7" fmla="*/ 6 h 10"/>
                    <a:gd name="T8" fmla="*/ 0 w 4"/>
                    <a:gd name="T9" fmla="*/ 6 h 10"/>
                    <a:gd name="T10" fmla="*/ 1 w 4"/>
                    <a:gd name="T11" fmla="*/ 4 h 10"/>
                    <a:gd name="T12" fmla="*/ 2 w 4"/>
                    <a:gd name="T13" fmla="*/ 3 h 10"/>
                    <a:gd name="T14" fmla="*/ 4 w 4"/>
                    <a:gd name="T15" fmla="*/ 2 h 10"/>
                    <a:gd name="T16" fmla="*/ 4 w 4"/>
                    <a:gd name="T17" fmla="*/ 2 h 10"/>
                    <a:gd name="T18" fmla="*/ 4 w 4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1" y="10"/>
                      </a:move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8" name="Freeform 926"/>
                <p:cNvSpPr>
                  <a:spLocks/>
                </p:cNvSpPr>
                <p:nvPr/>
              </p:nvSpPr>
              <p:spPr bwMode="auto">
                <a:xfrm>
                  <a:off x="4193" y="3474"/>
                  <a:ext cx="3" cy="4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49" name="Freeform 927"/>
                <p:cNvSpPr>
                  <a:spLocks/>
                </p:cNvSpPr>
                <p:nvPr/>
              </p:nvSpPr>
              <p:spPr bwMode="auto">
                <a:xfrm>
                  <a:off x="4192" y="3478"/>
                  <a:ext cx="4" cy="10"/>
                </a:xfrm>
                <a:custGeom>
                  <a:avLst/>
                  <a:gdLst>
                    <a:gd name="T0" fmla="*/ 0 w 4"/>
                    <a:gd name="T1" fmla="*/ 10 h 10"/>
                    <a:gd name="T2" fmla="*/ 0 w 4"/>
                    <a:gd name="T3" fmla="*/ 10 h 10"/>
                    <a:gd name="T4" fmla="*/ 0 w 4"/>
                    <a:gd name="T5" fmla="*/ 9 h 10"/>
                    <a:gd name="T6" fmla="*/ 4 w 4"/>
                    <a:gd name="T7" fmla="*/ 5 h 10"/>
                    <a:gd name="T8" fmla="*/ 4 w 4"/>
                    <a:gd name="T9" fmla="*/ 5 h 10"/>
                    <a:gd name="T10" fmla="*/ 4 w 4"/>
                    <a:gd name="T11" fmla="*/ 2 h 10"/>
                    <a:gd name="T12" fmla="*/ 4 w 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0" name="Line 928"/>
                <p:cNvSpPr>
                  <a:spLocks noChangeShapeType="1"/>
                </p:cNvSpPr>
                <p:nvPr/>
              </p:nvSpPr>
              <p:spPr bwMode="auto">
                <a:xfrm flipV="1">
                  <a:off x="4192" y="3488"/>
                  <a:ext cx="0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1" name="Freeform 929"/>
                <p:cNvSpPr>
                  <a:spLocks/>
                </p:cNvSpPr>
                <p:nvPr/>
              </p:nvSpPr>
              <p:spPr bwMode="auto">
                <a:xfrm>
                  <a:off x="4166" y="3493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1 w 9"/>
                    <a:gd name="T3" fmla="*/ 1 h 6"/>
                    <a:gd name="T4" fmla="*/ 3 w 9"/>
                    <a:gd name="T5" fmla="*/ 2 h 6"/>
                    <a:gd name="T6" fmla="*/ 3 w 9"/>
                    <a:gd name="T7" fmla="*/ 4 h 6"/>
                    <a:gd name="T8" fmla="*/ 5 w 9"/>
                    <a:gd name="T9" fmla="*/ 5 h 6"/>
                    <a:gd name="T10" fmla="*/ 8 w 9"/>
                    <a:gd name="T11" fmla="*/ 6 h 6"/>
                    <a:gd name="T12" fmla="*/ 9 w 9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6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8" y="6"/>
                      </a:lnTo>
                      <a:lnTo>
                        <a:pt x="9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2" name="Freeform 930"/>
                <p:cNvSpPr>
                  <a:spLocks/>
                </p:cNvSpPr>
                <p:nvPr/>
              </p:nvSpPr>
              <p:spPr bwMode="auto">
                <a:xfrm>
                  <a:off x="4175" y="349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0 w 3"/>
                    <a:gd name="T3" fmla="*/ 0 h 2"/>
                    <a:gd name="T4" fmla="*/ 3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3" name="Freeform 931"/>
                <p:cNvSpPr>
                  <a:spLocks/>
                </p:cNvSpPr>
                <p:nvPr/>
              </p:nvSpPr>
              <p:spPr bwMode="auto">
                <a:xfrm>
                  <a:off x="4178" y="3490"/>
                  <a:ext cx="18" cy="15"/>
                </a:xfrm>
                <a:custGeom>
                  <a:avLst/>
                  <a:gdLst>
                    <a:gd name="T0" fmla="*/ 0 w 18"/>
                    <a:gd name="T1" fmla="*/ 11 h 15"/>
                    <a:gd name="T2" fmla="*/ 0 w 18"/>
                    <a:gd name="T3" fmla="*/ 11 h 15"/>
                    <a:gd name="T4" fmla="*/ 3 w 18"/>
                    <a:gd name="T5" fmla="*/ 12 h 15"/>
                    <a:gd name="T6" fmla="*/ 4 w 18"/>
                    <a:gd name="T7" fmla="*/ 13 h 15"/>
                    <a:gd name="T8" fmla="*/ 8 w 18"/>
                    <a:gd name="T9" fmla="*/ 15 h 15"/>
                    <a:gd name="T10" fmla="*/ 12 w 18"/>
                    <a:gd name="T11" fmla="*/ 15 h 15"/>
                    <a:gd name="T12" fmla="*/ 14 w 18"/>
                    <a:gd name="T13" fmla="*/ 15 h 15"/>
                    <a:gd name="T14" fmla="*/ 15 w 18"/>
                    <a:gd name="T15" fmla="*/ 15 h 15"/>
                    <a:gd name="T16" fmla="*/ 16 w 18"/>
                    <a:gd name="T17" fmla="*/ 15 h 15"/>
                    <a:gd name="T18" fmla="*/ 16 w 18"/>
                    <a:gd name="T19" fmla="*/ 15 h 15"/>
                    <a:gd name="T20" fmla="*/ 16 w 18"/>
                    <a:gd name="T21" fmla="*/ 13 h 15"/>
                    <a:gd name="T22" fmla="*/ 16 w 18"/>
                    <a:gd name="T23" fmla="*/ 12 h 15"/>
                    <a:gd name="T24" fmla="*/ 18 w 18"/>
                    <a:gd name="T25" fmla="*/ 11 h 15"/>
                    <a:gd name="T26" fmla="*/ 18 w 18"/>
                    <a:gd name="T27" fmla="*/ 11 h 15"/>
                    <a:gd name="T28" fmla="*/ 15 w 18"/>
                    <a:gd name="T29" fmla="*/ 7 h 15"/>
                    <a:gd name="T30" fmla="*/ 14 w 18"/>
                    <a:gd name="T31" fmla="*/ 3 h 15"/>
                    <a:gd name="T32" fmla="*/ 14 w 18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5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8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12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5" y="7"/>
                      </a:lnTo>
                      <a:lnTo>
                        <a:pt x="14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4" name="Freeform 932"/>
                <p:cNvSpPr>
                  <a:spLocks/>
                </p:cNvSpPr>
                <p:nvPr/>
              </p:nvSpPr>
              <p:spPr bwMode="auto">
                <a:xfrm>
                  <a:off x="4111" y="3495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2 w 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5" name="Freeform 933"/>
                <p:cNvSpPr>
                  <a:spLocks/>
                </p:cNvSpPr>
                <p:nvPr/>
              </p:nvSpPr>
              <p:spPr bwMode="auto">
                <a:xfrm>
                  <a:off x="4113" y="3493"/>
                  <a:ext cx="11" cy="2"/>
                </a:xfrm>
                <a:custGeom>
                  <a:avLst/>
                  <a:gdLst>
                    <a:gd name="T0" fmla="*/ 0 w 11"/>
                    <a:gd name="T1" fmla="*/ 2 h 2"/>
                    <a:gd name="T2" fmla="*/ 2 w 11"/>
                    <a:gd name="T3" fmla="*/ 1 h 2"/>
                    <a:gd name="T4" fmla="*/ 3 w 11"/>
                    <a:gd name="T5" fmla="*/ 1 h 2"/>
                    <a:gd name="T6" fmla="*/ 4 w 11"/>
                    <a:gd name="T7" fmla="*/ 1 h 2"/>
                    <a:gd name="T8" fmla="*/ 8 w 11"/>
                    <a:gd name="T9" fmla="*/ 0 h 2"/>
                    <a:gd name="T10" fmla="*/ 11 w 1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">
                      <a:moveTo>
                        <a:pt x="0" y="2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8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6" name="Line 934"/>
                <p:cNvSpPr>
                  <a:spLocks noChangeShapeType="1"/>
                </p:cNvSpPr>
                <p:nvPr/>
              </p:nvSpPr>
              <p:spPr bwMode="auto">
                <a:xfrm>
                  <a:off x="4124" y="3493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7" name="Freeform 935"/>
                <p:cNvSpPr>
                  <a:spLocks/>
                </p:cNvSpPr>
                <p:nvPr/>
              </p:nvSpPr>
              <p:spPr bwMode="auto">
                <a:xfrm>
                  <a:off x="4126" y="3490"/>
                  <a:ext cx="6" cy="3"/>
                </a:xfrm>
                <a:custGeom>
                  <a:avLst/>
                  <a:gdLst>
                    <a:gd name="T0" fmla="*/ 0 w 6"/>
                    <a:gd name="T1" fmla="*/ 3 h 3"/>
                    <a:gd name="T2" fmla="*/ 1 w 6"/>
                    <a:gd name="T3" fmla="*/ 3 h 3"/>
                    <a:gd name="T4" fmla="*/ 2 w 6"/>
                    <a:gd name="T5" fmla="*/ 3 h 3"/>
                    <a:gd name="T6" fmla="*/ 4 w 6"/>
                    <a:gd name="T7" fmla="*/ 1 h 3"/>
                    <a:gd name="T8" fmla="*/ 4 w 6"/>
                    <a:gd name="T9" fmla="*/ 1 h 3"/>
                    <a:gd name="T10" fmla="*/ 5 w 6"/>
                    <a:gd name="T11" fmla="*/ 0 h 3"/>
                    <a:gd name="T12" fmla="*/ 6 w 6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8" name="Freeform 936"/>
                <p:cNvSpPr>
                  <a:spLocks/>
                </p:cNvSpPr>
                <p:nvPr/>
              </p:nvSpPr>
              <p:spPr bwMode="auto">
                <a:xfrm>
                  <a:off x="4132" y="3487"/>
                  <a:ext cx="16" cy="3"/>
                </a:xfrm>
                <a:custGeom>
                  <a:avLst/>
                  <a:gdLst>
                    <a:gd name="T0" fmla="*/ 0 w 16"/>
                    <a:gd name="T1" fmla="*/ 3 h 3"/>
                    <a:gd name="T2" fmla="*/ 3 w 16"/>
                    <a:gd name="T3" fmla="*/ 1 h 3"/>
                    <a:gd name="T4" fmla="*/ 7 w 16"/>
                    <a:gd name="T5" fmla="*/ 1 h 3"/>
                    <a:gd name="T6" fmla="*/ 10 w 16"/>
                    <a:gd name="T7" fmla="*/ 1 h 3"/>
                    <a:gd name="T8" fmla="*/ 15 w 16"/>
                    <a:gd name="T9" fmla="*/ 0 h 3"/>
                    <a:gd name="T10" fmla="*/ 16 w 16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3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59" name="Freeform 937"/>
                <p:cNvSpPr>
                  <a:spLocks/>
                </p:cNvSpPr>
                <p:nvPr/>
              </p:nvSpPr>
              <p:spPr bwMode="auto">
                <a:xfrm>
                  <a:off x="4082" y="3501"/>
                  <a:ext cx="29" cy="2"/>
                </a:xfrm>
                <a:custGeom>
                  <a:avLst/>
                  <a:gdLst>
                    <a:gd name="T0" fmla="*/ 0 w 29"/>
                    <a:gd name="T1" fmla="*/ 2 h 2"/>
                    <a:gd name="T2" fmla="*/ 2 w 29"/>
                    <a:gd name="T3" fmla="*/ 1 h 2"/>
                    <a:gd name="T4" fmla="*/ 3 w 29"/>
                    <a:gd name="T5" fmla="*/ 1 h 2"/>
                    <a:gd name="T6" fmla="*/ 4 w 29"/>
                    <a:gd name="T7" fmla="*/ 1 h 2"/>
                    <a:gd name="T8" fmla="*/ 7 w 29"/>
                    <a:gd name="T9" fmla="*/ 2 h 2"/>
                    <a:gd name="T10" fmla="*/ 8 w 29"/>
                    <a:gd name="T11" fmla="*/ 2 h 2"/>
                    <a:gd name="T12" fmla="*/ 8 w 29"/>
                    <a:gd name="T13" fmla="*/ 2 h 2"/>
                    <a:gd name="T14" fmla="*/ 10 w 29"/>
                    <a:gd name="T15" fmla="*/ 1 h 2"/>
                    <a:gd name="T16" fmla="*/ 12 w 29"/>
                    <a:gd name="T17" fmla="*/ 1 h 2"/>
                    <a:gd name="T18" fmla="*/ 15 w 29"/>
                    <a:gd name="T19" fmla="*/ 1 h 2"/>
                    <a:gd name="T20" fmla="*/ 17 w 29"/>
                    <a:gd name="T21" fmla="*/ 1 h 2"/>
                    <a:gd name="T22" fmla="*/ 18 w 29"/>
                    <a:gd name="T23" fmla="*/ 2 h 2"/>
                    <a:gd name="T24" fmla="*/ 19 w 29"/>
                    <a:gd name="T25" fmla="*/ 2 h 2"/>
                    <a:gd name="T26" fmla="*/ 21 w 29"/>
                    <a:gd name="T27" fmla="*/ 2 h 2"/>
                    <a:gd name="T28" fmla="*/ 22 w 29"/>
                    <a:gd name="T29" fmla="*/ 2 h 2"/>
                    <a:gd name="T30" fmla="*/ 25 w 29"/>
                    <a:gd name="T31" fmla="*/ 1 h 2"/>
                    <a:gd name="T32" fmla="*/ 26 w 29"/>
                    <a:gd name="T33" fmla="*/ 1 h 2"/>
                    <a:gd name="T34" fmla="*/ 27 w 29"/>
                    <a:gd name="T35" fmla="*/ 0 h 2"/>
                    <a:gd name="T36" fmla="*/ 29 w 29"/>
                    <a:gd name="T3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" h="2">
                      <a:moveTo>
                        <a:pt x="0" y="2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0" name="Freeform 938"/>
                <p:cNvSpPr>
                  <a:spLocks/>
                </p:cNvSpPr>
                <p:nvPr/>
              </p:nvSpPr>
              <p:spPr bwMode="auto">
                <a:xfrm>
                  <a:off x="4076" y="3503"/>
                  <a:ext cx="6" cy="3"/>
                </a:xfrm>
                <a:custGeom>
                  <a:avLst/>
                  <a:gdLst>
                    <a:gd name="T0" fmla="*/ 0 w 6"/>
                    <a:gd name="T1" fmla="*/ 3 h 3"/>
                    <a:gd name="T2" fmla="*/ 0 w 6"/>
                    <a:gd name="T3" fmla="*/ 3 h 3"/>
                    <a:gd name="T4" fmla="*/ 1 w 6"/>
                    <a:gd name="T5" fmla="*/ 2 h 3"/>
                    <a:gd name="T6" fmla="*/ 2 w 6"/>
                    <a:gd name="T7" fmla="*/ 2 h 3"/>
                    <a:gd name="T8" fmla="*/ 4 w 6"/>
                    <a:gd name="T9" fmla="*/ 0 h 3"/>
                    <a:gd name="T10" fmla="*/ 6 w 6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1" name="Freeform 939"/>
                <p:cNvSpPr>
                  <a:spLocks/>
                </p:cNvSpPr>
                <p:nvPr/>
              </p:nvSpPr>
              <p:spPr bwMode="auto">
                <a:xfrm>
                  <a:off x="4051" y="3507"/>
                  <a:ext cx="25" cy="13"/>
                </a:xfrm>
                <a:custGeom>
                  <a:avLst/>
                  <a:gdLst>
                    <a:gd name="T0" fmla="*/ 0 w 25"/>
                    <a:gd name="T1" fmla="*/ 13 h 13"/>
                    <a:gd name="T2" fmla="*/ 2 w 25"/>
                    <a:gd name="T3" fmla="*/ 13 h 13"/>
                    <a:gd name="T4" fmla="*/ 6 w 25"/>
                    <a:gd name="T5" fmla="*/ 10 h 13"/>
                    <a:gd name="T6" fmla="*/ 7 w 25"/>
                    <a:gd name="T7" fmla="*/ 8 h 13"/>
                    <a:gd name="T8" fmla="*/ 7 w 25"/>
                    <a:gd name="T9" fmla="*/ 6 h 13"/>
                    <a:gd name="T10" fmla="*/ 8 w 25"/>
                    <a:gd name="T11" fmla="*/ 6 h 13"/>
                    <a:gd name="T12" fmla="*/ 8 w 25"/>
                    <a:gd name="T13" fmla="*/ 6 h 13"/>
                    <a:gd name="T14" fmla="*/ 10 w 25"/>
                    <a:gd name="T15" fmla="*/ 6 h 13"/>
                    <a:gd name="T16" fmla="*/ 11 w 25"/>
                    <a:gd name="T17" fmla="*/ 6 h 13"/>
                    <a:gd name="T18" fmla="*/ 12 w 25"/>
                    <a:gd name="T19" fmla="*/ 6 h 13"/>
                    <a:gd name="T20" fmla="*/ 14 w 25"/>
                    <a:gd name="T21" fmla="*/ 7 h 13"/>
                    <a:gd name="T22" fmla="*/ 16 w 25"/>
                    <a:gd name="T23" fmla="*/ 8 h 13"/>
                    <a:gd name="T24" fmla="*/ 18 w 25"/>
                    <a:gd name="T25" fmla="*/ 8 h 13"/>
                    <a:gd name="T26" fmla="*/ 18 w 25"/>
                    <a:gd name="T27" fmla="*/ 7 h 13"/>
                    <a:gd name="T28" fmla="*/ 19 w 25"/>
                    <a:gd name="T29" fmla="*/ 7 h 13"/>
                    <a:gd name="T30" fmla="*/ 21 w 25"/>
                    <a:gd name="T31" fmla="*/ 6 h 13"/>
                    <a:gd name="T32" fmla="*/ 23 w 25"/>
                    <a:gd name="T33" fmla="*/ 4 h 13"/>
                    <a:gd name="T34" fmla="*/ 25 w 25"/>
                    <a:gd name="T35" fmla="*/ 2 h 13"/>
                    <a:gd name="T36" fmla="*/ 25 w 25"/>
                    <a:gd name="T37" fmla="*/ 0 h 13"/>
                    <a:gd name="T38" fmla="*/ 25 w 25"/>
                    <a:gd name="T3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5" h="13">
                      <a:moveTo>
                        <a:pt x="0" y="13"/>
                      </a:moveTo>
                      <a:lnTo>
                        <a:pt x="2" y="13"/>
                      </a:lnTo>
                      <a:lnTo>
                        <a:pt x="6" y="10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6"/>
                      </a:lnTo>
                      <a:lnTo>
                        <a:pt x="12" y="6"/>
                      </a:lnTo>
                      <a:lnTo>
                        <a:pt x="14" y="7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9" y="7"/>
                      </a:lnTo>
                      <a:lnTo>
                        <a:pt x="21" y="6"/>
                      </a:lnTo>
                      <a:lnTo>
                        <a:pt x="23" y="4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2" name="Freeform 940"/>
                <p:cNvSpPr>
                  <a:spLocks/>
                </p:cNvSpPr>
                <p:nvPr/>
              </p:nvSpPr>
              <p:spPr bwMode="auto">
                <a:xfrm>
                  <a:off x="4076" y="350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3" name="Freeform 941"/>
                <p:cNvSpPr>
                  <a:spLocks/>
                </p:cNvSpPr>
                <p:nvPr/>
              </p:nvSpPr>
              <p:spPr bwMode="auto">
                <a:xfrm>
                  <a:off x="3985" y="3520"/>
                  <a:ext cx="66" cy="14"/>
                </a:xfrm>
                <a:custGeom>
                  <a:avLst/>
                  <a:gdLst>
                    <a:gd name="T0" fmla="*/ 0 w 66"/>
                    <a:gd name="T1" fmla="*/ 13 h 14"/>
                    <a:gd name="T2" fmla="*/ 0 w 66"/>
                    <a:gd name="T3" fmla="*/ 13 h 14"/>
                    <a:gd name="T4" fmla="*/ 1 w 66"/>
                    <a:gd name="T5" fmla="*/ 14 h 14"/>
                    <a:gd name="T6" fmla="*/ 3 w 66"/>
                    <a:gd name="T7" fmla="*/ 14 h 14"/>
                    <a:gd name="T8" fmla="*/ 6 w 66"/>
                    <a:gd name="T9" fmla="*/ 14 h 14"/>
                    <a:gd name="T10" fmla="*/ 11 w 66"/>
                    <a:gd name="T11" fmla="*/ 12 h 14"/>
                    <a:gd name="T12" fmla="*/ 12 w 66"/>
                    <a:gd name="T13" fmla="*/ 12 h 14"/>
                    <a:gd name="T14" fmla="*/ 14 w 66"/>
                    <a:gd name="T15" fmla="*/ 12 h 14"/>
                    <a:gd name="T16" fmla="*/ 15 w 66"/>
                    <a:gd name="T17" fmla="*/ 10 h 14"/>
                    <a:gd name="T18" fmla="*/ 16 w 66"/>
                    <a:gd name="T19" fmla="*/ 10 h 14"/>
                    <a:gd name="T20" fmla="*/ 18 w 66"/>
                    <a:gd name="T21" fmla="*/ 9 h 14"/>
                    <a:gd name="T22" fmla="*/ 19 w 66"/>
                    <a:gd name="T23" fmla="*/ 9 h 14"/>
                    <a:gd name="T24" fmla="*/ 23 w 66"/>
                    <a:gd name="T25" fmla="*/ 8 h 14"/>
                    <a:gd name="T26" fmla="*/ 26 w 66"/>
                    <a:gd name="T27" fmla="*/ 6 h 14"/>
                    <a:gd name="T28" fmla="*/ 30 w 66"/>
                    <a:gd name="T29" fmla="*/ 6 h 14"/>
                    <a:gd name="T30" fmla="*/ 34 w 66"/>
                    <a:gd name="T31" fmla="*/ 6 h 14"/>
                    <a:gd name="T32" fmla="*/ 38 w 66"/>
                    <a:gd name="T33" fmla="*/ 6 h 14"/>
                    <a:gd name="T34" fmla="*/ 41 w 66"/>
                    <a:gd name="T35" fmla="*/ 6 h 14"/>
                    <a:gd name="T36" fmla="*/ 42 w 66"/>
                    <a:gd name="T37" fmla="*/ 6 h 14"/>
                    <a:gd name="T38" fmla="*/ 45 w 66"/>
                    <a:gd name="T39" fmla="*/ 6 h 14"/>
                    <a:gd name="T40" fmla="*/ 46 w 66"/>
                    <a:gd name="T41" fmla="*/ 6 h 14"/>
                    <a:gd name="T42" fmla="*/ 55 w 66"/>
                    <a:gd name="T43" fmla="*/ 6 h 14"/>
                    <a:gd name="T44" fmla="*/ 57 w 66"/>
                    <a:gd name="T45" fmla="*/ 5 h 14"/>
                    <a:gd name="T46" fmla="*/ 57 w 66"/>
                    <a:gd name="T47" fmla="*/ 5 h 14"/>
                    <a:gd name="T48" fmla="*/ 61 w 66"/>
                    <a:gd name="T49" fmla="*/ 5 h 14"/>
                    <a:gd name="T50" fmla="*/ 62 w 66"/>
                    <a:gd name="T51" fmla="*/ 4 h 14"/>
                    <a:gd name="T52" fmla="*/ 66 w 66"/>
                    <a:gd name="T5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3" y="14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19" y="9"/>
                      </a:lnTo>
                      <a:lnTo>
                        <a:pt x="23" y="8"/>
                      </a:lnTo>
                      <a:lnTo>
                        <a:pt x="26" y="6"/>
                      </a:lnTo>
                      <a:lnTo>
                        <a:pt x="30" y="6"/>
                      </a:lnTo>
                      <a:lnTo>
                        <a:pt x="34" y="6"/>
                      </a:lnTo>
                      <a:lnTo>
                        <a:pt x="38" y="6"/>
                      </a:lnTo>
                      <a:lnTo>
                        <a:pt x="41" y="6"/>
                      </a:lnTo>
                      <a:lnTo>
                        <a:pt x="42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55" y="6"/>
                      </a:lnTo>
                      <a:lnTo>
                        <a:pt x="57" y="5"/>
                      </a:lnTo>
                      <a:lnTo>
                        <a:pt x="57" y="5"/>
                      </a:lnTo>
                      <a:lnTo>
                        <a:pt x="61" y="5"/>
                      </a:lnTo>
                      <a:lnTo>
                        <a:pt x="62" y="4"/>
                      </a:lnTo>
                      <a:lnTo>
                        <a:pt x="66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4" name="Line 942"/>
                <p:cNvSpPr>
                  <a:spLocks noChangeShapeType="1"/>
                </p:cNvSpPr>
                <p:nvPr/>
              </p:nvSpPr>
              <p:spPr bwMode="auto">
                <a:xfrm>
                  <a:off x="3981" y="353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5" name="Line 943"/>
                <p:cNvSpPr>
                  <a:spLocks noChangeShapeType="1"/>
                </p:cNvSpPr>
                <p:nvPr/>
              </p:nvSpPr>
              <p:spPr bwMode="auto">
                <a:xfrm>
                  <a:off x="3981" y="3534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6" name="Freeform 944"/>
                <p:cNvSpPr>
                  <a:spLocks/>
                </p:cNvSpPr>
                <p:nvPr/>
              </p:nvSpPr>
              <p:spPr bwMode="auto">
                <a:xfrm>
                  <a:off x="3904" y="3537"/>
                  <a:ext cx="23" cy="12"/>
                </a:xfrm>
                <a:custGeom>
                  <a:avLst/>
                  <a:gdLst>
                    <a:gd name="T0" fmla="*/ 0 w 23"/>
                    <a:gd name="T1" fmla="*/ 0 h 12"/>
                    <a:gd name="T2" fmla="*/ 2 w 23"/>
                    <a:gd name="T3" fmla="*/ 3 h 12"/>
                    <a:gd name="T4" fmla="*/ 6 w 23"/>
                    <a:gd name="T5" fmla="*/ 5 h 12"/>
                    <a:gd name="T6" fmla="*/ 11 w 23"/>
                    <a:gd name="T7" fmla="*/ 8 h 12"/>
                    <a:gd name="T8" fmla="*/ 15 w 23"/>
                    <a:gd name="T9" fmla="*/ 10 h 12"/>
                    <a:gd name="T10" fmla="*/ 19 w 23"/>
                    <a:gd name="T11" fmla="*/ 11 h 12"/>
                    <a:gd name="T12" fmla="*/ 23 w 2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5" y="10"/>
                      </a:lnTo>
                      <a:lnTo>
                        <a:pt x="19" y="11"/>
                      </a:lnTo>
                      <a:lnTo>
                        <a:pt x="23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7" name="Freeform 945"/>
                <p:cNvSpPr>
                  <a:spLocks/>
                </p:cNvSpPr>
                <p:nvPr/>
              </p:nvSpPr>
              <p:spPr bwMode="auto">
                <a:xfrm>
                  <a:off x="3927" y="3534"/>
                  <a:ext cx="54" cy="15"/>
                </a:xfrm>
                <a:custGeom>
                  <a:avLst/>
                  <a:gdLst>
                    <a:gd name="T0" fmla="*/ 0 w 54"/>
                    <a:gd name="T1" fmla="*/ 15 h 15"/>
                    <a:gd name="T2" fmla="*/ 3 w 54"/>
                    <a:gd name="T3" fmla="*/ 15 h 15"/>
                    <a:gd name="T4" fmla="*/ 6 w 54"/>
                    <a:gd name="T5" fmla="*/ 15 h 15"/>
                    <a:gd name="T6" fmla="*/ 8 w 54"/>
                    <a:gd name="T7" fmla="*/ 15 h 15"/>
                    <a:gd name="T8" fmla="*/ 12 w 54"/>
                    <a:gd name="T9" fmla="*/ 14 h 15"/>
                    <a:gd name="T10" fmla="*/ 15 w 54"/>
                    <a:gd name="T11" fmla="*/ 14 h 15"/>
                    <a:gd name="T12" fmla="*/ 22 w 54"/>
                    <a:gd name="T13" fmla="*/ 13 h 15"/>
                    <a:gd name="T14" fmla="*/ 28 w 54"/>
                    <a:gd name="T15" fmla="*/ 11 h 15"/>
                    <a:gd name="T16" fmla="*/ 34 w 54"/>
                    <a:gd name="T17" fmla="*/ 11 h 15"/>
                    <a:gd name="T18" fmla="*/ 39 w 54"/>
                    <a:gd name="T19" fmla="*/ 10 h 15"/>
                    <a:gd name="T20" fmla="*/ 47 w 54"/>
                    <a:gd name="T21" fmla="*/ 8 h 15"/>
                    <a:gd name="T22" fmla="*/ 51 w 54"/>
                    <a:gd name="T23" fmla="*/ 7 h 15"/>
                    <a:gd name="T24" fmla="*/ 51 w 54"/>
                    <a:gd name="T25" fmla="*/ 7 h 15"/>
                    <a:gd name="T26" fmla="*/ 51 w 54"/>
                    <a:gd name="T27" fmla="*/ 6 h 15"/>
                    <a:gd name="T28" fmla="*/ 51 w 54"/>
                    <a:gd name="T29" fmla="*/ 4 h 15"/>
                    <a:gd name="T30" fmla="*/ 51 w 54"/>
                    <a:gd name="T31" fmla="*/ 4 h 15"/>
                    <a:gd name="T32" fmla="*/ 51 w 54"/>
                    <a:gd name="T33" fmla="*/ 3 h 15"/>
                    <a:gd name="T34" fmla="*/ 53 w 54"/>
                    <a:gd name="T35" fmla="*/ 2 h 15"/>
                    <a:gd name="T36" fmla="*/ 54 w 54"/>
                    <a:gd name="T3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4" h="15">
                      <a:moveTo>
                        <a:pt x="0" y="15"/>
                      </a:moveTo>
                      <a:lnTo>
                        <a:pt x="3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2" y="14"/>
                      </a:lnTo>
                      <a:lnTo>
                        <a:pt x="15" y="14"/>
                      </a:lnTo>
                      <a:lnTo>
                        <a:pt x="22" y="13"/>
                      </a:lnTo>
                      <a:lnTo>
                        <a:pt x="28" y="11"/>
                      </a:lnTo>
                      <a:lnTo>
                        <a:pt x="34" y="11"/>
                      </a:lnTo>
                      <a:lnTo>
                        <a:pt x="39" y="10"/>
                      </a:lnTo>
                      <a:lnTo>
                        <a:pt x="47" y="8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53" y="2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8" name="Freeform 946"/>
                <p:cNvSpPr>
                  <a:spLocks/>
                </p:cNvSpPr>
                <p:nvPr/>
              </p:nvSpPr>
              <p:spPr bwMode="auto">
                <a:xfrm>
                  <a:off x="3870" y="3526"/>
                  <a:ext cx="6" cy="3"/>
                </a:xfrm>
                <a:custGeom>
                  <a:avLst/>
                  <a:gdLst>
                    <a:gd name="T0" fmla="*/ 0 w 6"/>
                    <a:gd name="T1" fmla="*/ 0 h 3"/>
                    <a:gd name="T2" fmla="*/ 2 w 6"/>
                    <a:gd name="T3" fmla="*/ 2 h 3"/>
                    <a:gd name="T4" fmla="*/ 4 w 6"/>
                    <a:gd name="T5" fmla="*/ 2 h 3"/>
                    <a:gd name="T6" fmla="*/ 6 w 6"/>
                    <a:gd name="T7" fmla="*/ 2 h 3"/>
                    <a:gd name="T8" fmla="*/ 6 w 6"/>
                    <a:gd name="T9" fmla="*/ 3 h 3"/>
                    <a:gd name="T10" fmla="*/ 6 w 6"/>
                    <a:gd name="T11" fmla="*/ 3 h 3"/>
                    <a:gd name="T12" fmla="*/ 6 w 6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69" name="Freeform 947"/>
                <p:cNvSpPr>
                  <a:spLocks/>
                </p:cNvSpPr>
                <p:nvPr/>
              </p:nvSpPr>
              <p:spPr bwMode="auto">
                <a:xfrm>
                  <a:off x="3876" y="352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1 w 4"/>
                    <a:gd name="T3" fmla="*/ 1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0" name="Freeform 948"/>
                <p:cNvSpPr>
                  <a:spLocks/>
                </p:cNvSpPr>
                <p:nvPr/>
              </p:nvSpPr>
              <p:spPr bwMode="auto">
                <a:xfrm>
                  <a:off x="3880" y="3530"/>
                  <a:ext cx="21" cy="6"/>
                </a:xfrm>
                <a:custGeom>
                  <a:avLst/>
                  <a:gdLst>
                    <a:gd name="T0" fmla="*/ 0 w 21"/>
                    <a:gd name="T1" fmla="*/ 0 h 6"/>
                    <a:gd name="T2" fmla="*/ 1 w 21"/>
                    <a:gd name="T3" fmla="*/ 2 h 6"/>
                    <a:gd name="T4" fmla="*/ 5 w 21"/>
                    <a:gd name="T5" fmla="*/ 2 h 6"/>
                    <a:gd name="T6" fmla="*/ 8 w 21"/>
                    <a:gd name="T7" fmla="*/ 2 h 6"/>
                    <a:gd name="T8" fmla="*/ 11 w 21"/>
                    <a:gd name="T9" fmla="*/ 2 h 6"/>
                    <a:gd name="T10" fmla="*/ 13 w 21"/>
                    <a:gd name="T11" fmla="*/ 2 h 6"/>
                    <a:gd name="T12" fmla="*/ 15 w 21"/>
                    <a:gd name="T13" fmla="*/ 3 h 6"/>
                    <a:gd name="T14" fmla="*/ 19 w 21"/>
                    <a:gd name="T15" fmla="*/ 4 h 6"/>
                    <a:gd name="T16" fmla="*/ 21 w 21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1" y="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1" name="Freeform 949"/>
                <p:cNvSpPr>
                  <a:spLocks/>
                </p:cNvSpPr>
                <p:nvPr/>
              </p:nvSpPr>
              <p:spPr bwMode="auto">
                <a:xfrm>
                  <a:off x="3901" y="3536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2" name="Line 950"/>
                <p:cNvSpPr>
                  <a:spLocks noChangeShapeType="1"/>
                </p:cNvSpPr>
                <p:nvPr/>
              </p:nvSpPr>
              <p:spPr bwMode="auto">
                <a:xfrm>
                  <a:off x="3903" y="3536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3" name="Freeform 951"/>
                <p:cNvSpPr>
                  <a:spLocks/>
                </p:cNvSpPr>
                <p:nvPr/>
              </p:nvSpPr>
              <p:spPr bwMode="auto">
                <a:xfrm>
                  <a:off x="3761" y="3503"/>
                  <a:ext cx="7" cy="10"/>
                </a:xfrm>
                <a:custGeom>
                  <a:avLst/>
                  <a:gdLst>
                    <a:gd name="T0" fmla="*/ 1 w 7"/>
                    <a:gd name="T1" fmla="*/ 8 h 10"/>
                    <a:gd name="T2" fmla="*/ 1 w 7"/>
                    <a:gd name="T3" fmla="*/ 10 h 10"/>
                    <a:gd name="T4" fmla="*/ 3 w 7"/>
                    <a:gd name="T5" fmla="*/ 10 h 10"/>
                    <a:gd name="T6" fmla="*/ 3 w 7"/>
                    <a:gd name="T7" fmla="*/ 8 h 10"/>
                    <a:gd name="T8" fmla="*/ 3 w 7"/>
                    <a:gd name="T9" fmla="*/ 7 h 10"/>
                    <a:gd name="T10" fmla="*/ 4 w 7"/>
                    <a:gd name="T11" fmla="*/ 6 h 10"/>
                    <a:gd name="T12" fmla="*/ 4 w 7"/>
                    <a:gd name="T13" fmla="*/ 4 h 10"/>
                    <a:gd name="T14" fmla="*/ 3 w 7"/>
                    <a:gd name="T15" fmla="*/ 3 h 10"/>
                    <a:gd name="T16" fmla="*/ 3 w 7"/>
                    <a:gd name="T17" fmla="*/ 2 h 10"/>
                    <a:gd name="T18" fmla="*/ 0 w 7"/>
                    <a:gd name="T19" fmla="*/ 2 h 10"/>
                    <a:gd name="T20" fmla="*/ 0 w 7"/>
                    <a:gd name="T21" fmla="*/ 2 h 10"/>
                    <a:gd name="T22" fmla="*/ 0 w 7"/>
                    <a:gd name="T23" fmla="*/ 0 h 10"/>
                    <a:gd name="T24" fmla="*/ 0 w 7"/>
                    <a:gd name="T25" fmla="*/ 0 h 10"/>
                    <a:gd name="T26" fmla="*/ 1 w 7"/>
                    <a:gd name="T27" fmla="*/ 0 h 10"/>
                    <a:gd name="T28" fmla="*/ 1 w 7"/>
                    <a:gd name="T29" fmla="*/ 0 h 10"/>
                    <a:gd name="T30" fmla="*/ 3 w 7"/>
                    <a:gd name="T31" fmla="*/ 0 h 10"/>
                    <a:gd name="T32" fmla="*/ 3 w 7"/>
                    <a:gd name="T33" fmla="*/ 0 h 10"/>
                    <a:gd name="T34" fmla="*/ 4 w 7"/>
                    <a:gd name="T35" fmla="*/ 2 h 10"/>
                    <a:gd name="T36" fmla="*/ 5 w 7"/>
                    <a:gd name="T37" fmla="*/ 2 h 10"/>
                    <a:gd name="T38" fmla="*/ 5 w 7"/>
                    <a:gd name="T39" fmla="*/ 2 h 10"/>
                    <a:gd name="T40" fmla="*/ 7 w 7"/>
                    <a:gd name="T41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" h="10">
                      <a:moveTo>
                        <a:pt x="1" y="8"/>
                      </a:move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4" name="Freeform 952"/>
                <p:cNvSpPr>
                  <a:spLocks/>
                </p:cNvSpPr>
                <p:nvPr/>
              </p:nvSpPr>
              <p:spPr bwMode="auto">
                <a:xfrm>
                  <a:off x="3742" y="3499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0 h 2"/>
                    <a:gd name="T4" fmla="*/ 3 w 4"/>
                    <a:gd name="T5" fmla="*/ 2 h 2"/>
                    <a:gd name="T6" fmla="*/ 4 w 4"/>
                    <a:gd name="T7" fmla="*/ 2 h 2"/>
                    <a:gd name="T8" fmla="*/ 4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5" name="Freeform 953"/>
                <p:cNvSpPr>
                  <a:spLocks/>
                </p:cNvSpPr>
                <p:nvPr/>
              </p:nvSpPr>
              <p:spPr bwMode="auto">
                <a:xfrm>
                  <a:off x="3768" y="3506"/>
                  <a:ext cx="19" cy="12"/>
                </a:xfrm>
                <a:custGeom>
                  <a:avLst/>
                  <a:gdLst>
                    <a:gd name="T0" fmla="*/ 0 w 19"/>
                    <a:gd name="T1" fmla="*/ 0 h 12"/>
                    <a:gd name="T2" fmla="*/ 0 w 19"/>
                    <a:gd name="T3" fmla="*/ 0 h 12"/>
                    <a:gd name="T4" fmla="*/ 0 w 19"/>
                    <a:gd name="T5" fmla="*/ 3 h 12"/>
                    <a:gd name="T6" fmla="*/ 0 w 19"/>
                    <a:gd name="T7" fmla="*/ 5 h 12"/>
                    <a:gd name="T8" fmla="*/ 0 w 19"/>
                    <a:gd name="T9" fmla="*/ 5 h 12"/>
                    <a:gd name="T10" fmla="*/ 0 w 19"/>
                    <a:gd name="T11" fmla="*/ 5 h 12"/>
                    <a:gd name="T12" fmla="*/ 1 w 19"/>
                    <a:gd name="T13" fmla="*/ 5 h 12"/>
                    <a:gd name="T14" fmla="*/ 3 w 19"/>
                    <a:gd name="T15" fmla="*/ 5 h 12"/>
                    <a:gd name="T16" fmla="*/ 3 w 19"/>
                    <a:gd name="T17" fmla="*/ 4 h 12"/>
                    <a:gd name="T18" fmla="*/ 4 w 19"/>
                    <a:gd name="T19" fmla="*/ 4 h 12"/>
                    <a:gd name="T20" fmla="*/ 7 w 19"/>
                    <a:gd name="T21" fmla="*/ 3 h 12"/>
                    <a:gd name="T22" fmla="*/ 8 w 19"/>
                    <a:gd name="T23" fmla="*/ 3 h 12"/>
                    <a:gd name="T24" fmla="*/ 11 w 19"/>
                    <a:gd name="T25" fmla="*/ 4 h 12"/>
                    <a:gd name="T26" fmla="*/ 12 w 19"/>
                    <a:gd name="T27" fmla="*/ 4 h 12"/>
                    <a:gd name="T28" fmla="*/ 12 w 19"/>
                    <a:gd name="T29" fmla="*/ 4 h 12"/>
                    <a:gd name="T30" fmla="*/ 12 w 19"/>
                    <a:gd name="T31" fmla="*/ 7 h 12"/>
                    <a:gd name="T32" fmla="*/ 11 w 19"/>
                    <a:gd name="T33" fmla="*/ 8 h 12"/>
                    <a:gd name="T34" fmla="*/ 11 w 19"/>
                    <a:gd name="T35" fmla="*/ 8 h 12"/>
                    <a:gd name="T36" fmla="*/ 11 w 19"/>
                    <a:gd name="T37" fmla="*/ 9 h 12"/>
                    <a:gd name="T38" fmla="*/ 11 w 19"/>
                    <a:gd name="T39" fmla="*/ 9 h 12"/>
                    <a:gd name="T40" fmla="*/ 12 w 19"/>
                    <a:gd name="T41" fmla="*/ 9 h 12"/>
                    <a:gd name="T42" fmla="*/ 15 w 19"/>
                    <a:gd name="T43" fmla="*/ 9 h 12"/>
                    <a:gd name="T44" fmla="*/ 16 w 19"/>
                    <a:gd name="T45" fmla="*/ 9 h 12"/>
                    <a:gd name="T46" fmla="*/ 17 w 19"/>
                    <a:gd name="T47" fmla="*/ 9 h 12"/>
                    <a:gd name="T48" fmla="*/ 17 w 19"/>
                    <a:gd name="T49" fmla="*/ 11 h 12"/>
                    <a:gd name="T50" fmla="*/ 19 w 19"/>
                    <a:gd name="T51" fmla="*/ 12 h 12"/>
                    <a:gd name="T52" fmla="*/ 19 w 19"/>
                    <a:gd name="T5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11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9"/>
                      </a:lnTo>
                      <a:lnTo>
                        <a:pt x="12" y="9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9" y="12"/>
                      </a:lnTo>
                      <a:lnTo>
                        <a:pt x="19" y="1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6" name="Freeform 954"/>
                <p:cNvSpPr>
                  <a:spLocks/>
                </p:cNvSpPr>
                <p:nvPr/>
              </p:nvSpPr>
              <p:spPr bwMode="auto">
                <a:xfrm>
                  <a:off x="3746" y="3501"/>
                  <a:ext cx="16" cy="10"/>
                </a:xfrm>
                <a:custGeom>
                  <a:avLst/>
                  <a:gdLst>
                    <a:gd name="T0" fmla="*/ 0 w 16"/>
                    <a:gd name="T1" fmla="*/ 0 h 10"/>
                    <a:gd name="T2" fmla="*/ 0 w 16"/>
                    <a:gd name="T3" fmla="*/ 1 h 10"/>
                    <a:gd name="T4" fmla="*/ 2 w 16"/>
                    <a:gd name="T5" fmla="*/ 2 h 10"/>
                    <a:gd name="T6" fmla="*/ 3 w 16"/>
                    <a:gd name="T7" fmla="*/ 2 h 10"/>
                    <a:gd name="T8" fmla="*/ 3 w 16"/>
                    <a:gd name="T9" fmla="*/ 4 h 10"/>
                    <a:gd name="T10" fmla="*/ 3 w 16"/>
                    <a:gd name="T11" fmla="*/ 4 h 10"/>
                    <a:gd name="T12" fmla="*/ 2 w 16"/>
                    <a:gd name="T13" fmla="*/ 4 h 10"/>
                    <a:gd name="T14" fmla="*/ 2 w 16"/>
                    <a:gd name="T15" fmla="*/ 5 h 10"/>
                    <a:gd name="T16" fmla="*/ 0 w 16"/>
                    <a:gd name="T17" fmla="*/ 5 h 10"/>
                    <a:gd name="T18" fmla="*/ 0 w 16"/>
                    <a:gd name="T19" fmla="*/ 5 h 10"/>
                    <a:gd name="T20" fmla="*/ 2 w 16"/>
                    <a:gd name="T21" fmla="*/ 6 h 10"/>
                    <a:gd name="T22" fmla="*/ 2 w 16"/>
                    <a:gd name="T23" fmla="*/ 6 h 10"/>
                    <a:gd name="T24" fmla="*/ 3 w 16"/>
                    <a:gd name="T25" fmla="*/ 8 h 10"/>
                    <a:gd name="T26" fmla="*/ 4 w 16"/>
                    <a:gd name="T27" fmla="*/ 8 h 10"/>
                    <a:gd name="T28" fmla="*/ 6 w 16"/>
                    <a:gd name="T29" fmla="*/ 6 h 10"/>
                    <a:gd name="T30" fmla="*/ 6 w 16"/>
                    <a:gd name="T31" fmla="*/ 6 h 10"/>
                    <a:gd name="T32" fmla="*/ 7 w 16"/>
                    <a:gd name="T33" fmla="*/ 5 h 10"/>
                    <a:gd name="T34" fmla="*/ 8 w 16"/>
                    <a:gd name="T35" fmla="*/ 4 h 10"/>
                    <a:gd name="T36" fmla="*/ 10 w 16"/>
                    <a:gd name="T37" fmla="*/ 4 h 10"/>
                    <a:gd name="T38" fmla="*/ 11 w 16"/>
                    <a:gd name="T39" fmla="*/ 4 h 10"/>
                    <a:gd name="T40" fmla="*/ 12 w 16"/>
                    <a:gd name="T41" fmla="*/ 5 h 10"/>
                    <a:gd name="T42" fmla="*/ 14 w 16"/>
                    <a:gd name="T43" fmla="*/ 6 h 10"/>
                    <a:gd name="T44" fmla="*/ 15 w 16"/>
                    <a:gd name="T45" fmla="*/ 6 h 10"/>
                    <a:gd name="T46" fmla="*/ 16 w 16"/>
                    <a:gd name="T47" fmla="*/ 6 h 10"/>
                    <a:gd name="T48" fmla="*/ 16 w 16"/>
                    <a:gd name="T49" fmla="*/ 8 h 10"/>
                    <a:gd name="T50" fmla="*/ 16 w 16"/>
                    <a:gd name="T51" fmla="*/ 9 h 10"/>
                    <a:gd name="T52" fmla="*/ 16 w 16"/>
                    <a:gd name="T5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" h="1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7" name="Freeform 955"/>
                <p:cNvSpPr>
                  <a:spLocks/>
                </p:cNvSpPr>
                <p:nvPr/>
              </p:nvSpPr>
              <p:spPr bwMode="auto">
                <a:xfrm>
                  <a:off x="3812" y="3518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2 w 3"/>
                    <a:gd name="T5" fmla="*/ 2 h 2"/>
                    <a:gd name="T6" fmla="*/ 3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8" name="Freeform 956"/>
                <p:cNvSpPr>
                  <a:spLocks/>
                </p:cNvSpPr>
                <p:nvPr/>
              </p:nvSpPr>
              <p:spPr bwMode="auto">
                <a:xfrm>
                  <a:off x="3807" y="3514"/>
                  <a:ext cx="5" cy="4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0 h 4"/>
                    <a:gd name="T4" fmla="*/ 1 w 5"/>
                    <a:gd name="T5" fmla="*/ 0 h 4"/>
                    <a:gd name="T6" fmla="*/ 1 w 5"/>
                    <a:gd name="T7" fmla="*/ 1 h 4"/>
                    <a:gd name="T8" fmla="*/ 1 w 5"/>
                    <a:gd name="T9" fmla="*/ 1 h 4"/>
                    <a:gd name="T10" fmla="*/ 3 w 5"/>
                    <a:gd name="T11" fmla="*/ 3 h 4"/>
                    <a:gd name="T12" fmla="*/ 5 w 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5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79" name="Freeform 957"/>
                <p:cNvSpPr>
                  <a:spLocks/>
                </p:cNvSpPr>
                <p:nvPr/>
              </p:nvSpPr>
              <p:spPr bwMode="auto">
                <a:xfrm>
                  <a:off x="3787" y="3515"/>
                  <a:ext cx="20" cy="3"/>
                </a:xfrm>
                <a:custGeom>
                  <a:avLst/>
                  <a:gdLst>
                    <a:gd name="T0" fmla="*/ 0 w 20"/>
                    <a:gd name="T1" fmla="*/ 3 h 3"/>
                    <a:gd name="T2" fmla="*/ 2 w 20"/>
                    <a:gd name="T3" fmla="*/ 3 h 3"/>
                    <a:gd name="T4" fmla="*/ 4 w 20"/>
                    <a:gd name="T5" fmla="*/ 3 h 3"/>
                    <a:gd name="T6" fmla="*/ 5 w 20"/>
                    <a:gd name="T7" fmla="*/ 3 h 3"/>
                    <a:gd name="T8" fmla="*/ 5 w 20"/>
                    <a:gd name="T9" fmla="*/ 2 h 3"/>
                    <a:gd name="T10" fmla="*/ 16 w 20"/>
                    <a:gd name="T11" fmla="*/ 0 h 3"/>
                    <a:gd name="T12" fmla="*/ 19 w 20"/>
                    <a:gd name="T13" fmla="*/ 0 h 3"/>
                    <a:gd name="T14" fmla="*/ 20 w 20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0" name="Freeform 958"/>
                <p:cNvSpPr>
                  <a:spLocks/>
                </p:cNvSpPr>
                <p:nvPr/>
              </p:nvSpPr>
              <p:spPr bwMode="auto">
                <a:xfrm>
                  <a:off x="3815" y="3517"/>
                  <a:ext cx="55" cy="9"/>
                </a:xfrm>
                <a:custGeom>
                  <a:avLst/>
                  <a:gdLst>
                    <a:gd name="T0" fmla="*/ 0 w 55"/>
                    <a:gd name="T1" fmla="*/ 3 h 9"/>
                    <a:gd name="T2" fmla="*/ 1 w 55"/>
                    <a:gd name="T3" fmla="*/ 4 h 9"/>
                    <a:gd name="T4" fmla="*/ 7 w 55"/>
                    <a:gd name="T5" fmla="*/ 4 h 9"/>
                    <a:gd name="T6" fmla="*/ 10 w 55"/>
                    <a:gd name="T7" fmla="*/ 5 h 9"/>
                    <a:gd name="T8" fmla="*/ 10 w 55"/>
                    <a:gd name="T9" fmla="*/ 5 h 9"/>
                    <a:gd name="T10" fmla="*/ 11 w 55"/>
                    <a:gd name="T11" fmla="*/ 4 h 9"/>
                    <a:gd name="T12" fmla="*/ 12 w 55"/>
                    <a:gd name="T13" fmla="*/ 3 h 9"/>
                    <a:gd name="T14" fmla="*/ 14 w 55"/>
                    <a:gd name="T15" fmla="*/ 1 h 9"/>
                    <a:gd name="T16" fmla="*/ 15 w 55"/>
                    <a:gd name="T17" fmla="*/ 0 h 9"/>
                    <a:gd name="T18" fmla="*/ 16 w 55"/>
                    <a:gd name="T19" fmla="*/ 0 h 9"/>
                    <a:gd name="T20" fmla="*/ 16 w 55"/>
                    <a:gd name="T21" fmla="*/ 0 h 9"/>
                    <a:gd name="T22" fmla="*/ 18 w 55"/>
                    <a:gd name="T23" fmla="*/ 0 h 9"/>
                    <a:gd name="T24" fmla="*/ 20 w 55"/>
                    <a:gd name="T25" fmla="*/ 0 h 9"/>
                    <a:gd name="T26" fmla="*/ 23 w 55"/>
                    <a:gd name="T27" fmla="*/ 1 h 9"/>
                    <a:gd name="T28" fmla="*/ 27 w 55"/>
                    <a:gd name="T29" fmla="*/ 3 h 9"/>
                    <a:gd name="T30" fmla="*/ 32 w 55"/>
                    <a:gd name="T31" fmla="*/ 5 h 9"/>
                    <a:gd name="T32" fmla="*/ 35 w 55"/>
                    <a:gd name="T33" fmla="*/ 7 h 9"/>
                    <a:gd name="T34" fmla="*/ 38 w 55"/>
                    <a:gd name="T35" fmla="*/ 8 h 9"/>
                    <a:gd name="T36" fmla="*/ 41 w 55"/>
                    <a:gd name="T37" fmla="*/ 8 h 9"/>
                    <a:gd name="T38" fmla="*/ 45 w 55"/>
                    <a:gd name="T39" fmla="*/ 8 h 9"/>
                    <a:gd name="T40" fmla="*/ 47 w 55"/>
                    <a:gd name="T41" fmla="*/ 8 h 9"/>
                    <a:gd name="T42" fmla="*/ 50 w 55"/>
                    <a:gd name="T43" fmla="*/ 8 h 9"/>
                    <a:gd name="T44" fmla="*/ 55 w 55"/>
                    <a:gd name="T4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5" h="9">
                      <a:moveTo>
                        <a:pt x="0" y="3"/>
                      </a:moveTo>
                      <a:lnTo>
                        <a:pt x="1" y="4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2" y="5"/>
                      </a:lnTo>
                      <a:lnTo>
                        <a:pt x="35" y="7"/>
                      </a:lnTo>
                      <a:lnTo>
                        <a:pt x="38" y="8"/>
                      </a:lnTo>
                      <a:lnTo>
                        <a:pt x="41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50" y="8"/>
                      </a:lnTo>
                      <a:lnTo>
                        <a:pt x="5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1" name="Freeform 959"/>
                <p:cNvSpPr>
                  <a:spLocks/>
                </p:cNvSpPr>
                <p:nvPr/>
              </p:nvSpPr>
              <p:spPr bwMode="auto">
                <a:xfrm>
                  <a:off x="3754" y="349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2" name="Freeform 960"/>
                <p:cNvSpPr>
                  <a:spLocks/>
                </p:cNvSpPr>
                <p:nvPr/>
              </p:nvSpPr>
              <p:spPr bwMode="auto">
                <a:xfrm>
                  <a:off x="3742" y="3491"/>
                  <a:ext cx="15" cy="11"/>
                </a:xfrm>
                <a:custGeom>
                  <a:avLst/>
                  <a:gdLst>
                    <a:gd name="T0" fmla="*/ 12 w 15"/>
                    <a:gd name="T1" fmla="*/ 0 h 11"/>
                    <a:gd name="T2" fmla="*/ 12 w 15"/>
                    <a:gd name="T3" fmla="*/ 2 h 11"/>
                    <a:gd name="T4" fmla="*/ 12 w 15"/>
                    <a:gd name="T5" fmla="*/ 2 h 11"/>
                    <a:gd name="T6" fmla="*/ 12 w 15"/>
                    <a:gd name="T7" fmla="*/ 2 h 11"/>
                    <a:gd name="T8" fmla="*/ 14 w 15"/>
                    <a:gd name="T9" fmla="*/ 3 h 11"/>
                    <a:gd name="T10" fmla="*/ 15 w 15"/>
                    <a:gd name="T11" fmla="*/ 3 h 11"/>
                    <a:gd name="T12" fmla="*/ 15 w 15"/>
                    <a:gd name="T13" fmla="*/ 4 h 11"/>
                    <a:gd name="T14" fmla="*/ 15 w 15"/>
                    <a:gd name="T15" fmla="*/ 4 h 11"/>
                    <a:gd name="T16" fmla="*/ 14 w 15"/>
                    <a:gd name="T17" fmla="*/ 6 h 11"/>
                    <a:gd name="T18" fmla="*/ 14 w 15"/>
                    <a:gd name="T19" fmla="*/ 6 h 11"/>
                    <a:gd name="T20" fmla="*/ 12 w 15"/>
                    <a:gd name="T21" fmla="*/ 6 h 11"/>
                    <a:gd name="T22" fmla="*/ 10 w 15"/>
                    <a:gd name="T23" fmla="*/ 4 h 11"/>
                    <a:gd name="T24" fmla="*/ 8 w 15"/>
                    <a:gd name="T25" fmla="*/ 4 h 11"/>
                    <a:gd name="T26" fmla="*/ 7 w 15"/>
                    <a:gd name="T27" fmla="*/ 6 h 11"/>
                    <a:gd name="T28" fmla="*/ 7 w 15"/>
                    <a:gd name="T29" fmla="*/ 6 h 11"/>
                    <a:gd name="T30" fmla="*/ 7 w 15"/>
                    <a:gd name="T31" fmla="*/ 6 h 11"/>
                    <a:gd name="T32" fmla="*/ 7 w 15"/>
                    <a:gd name="T33" fmla="*/ 7 h 11"/>
                    <a:gd name="T34" fmla="*/ 8 w 15"/>
                    <a:gd name="T35" fmla="*/ 7 h 11"/>
                    <a:gd name="T36" fmla="*/ 8 w 15"/>
                    <a:gd name="T37" fmla="*/ 8 h 11"/>
                    <a:gd name="T38" fmla="*/ 10 w 15"/>
                    <a:gd name="T39" fmla="*/ 8 h 11"/>
                    <a:gd name="T40" fmla="*/ 11 w 15"/>
                    <a:gd name="T41" fmla="*/ 8 h 11"/>
                    <a:gd name="T42" fmla="*/ 11 w 15"/>
                    <a:gd name="T43" fmla="*/ 10 h 11"/>
                    <a:gd name="T44" fmla="*/ 11 w 15"/>
                    <a:gd name="T45" fmla="*/ 10 h 11"/>
                    <a:gd name="T46" fmla="*/ 11 w 15"/>
                    <a:gd name="T47" fmla="*/ 11 h 11"/>
                    <a:gd name="T48" fmla="*/ 10 w 15"/>
                    <a:gd name="T49" fmla="*/ 11 h 11"/>
                    <a:gd name="T50" fmla="*/ 8 w 15"/>
                    <a:gd name="T51" fmla="*/ 11 h 11"/>
                    <a:gd name="T52" fmla="*/ 8 w 15"/>
                    <a:gd name="T53" fmla="*/ 11 h 11"/>
                    <a:gd name="T54" fmla="*/ 7 w 15"/>
                    <a:gd name="T55" fmla="*/ 11 h 11"/>
                    <a:gd name="T56" fmla="*/ 7 w 15"/>
                    <a:gd name="T57" fmla="*/ 10 h 11"/>
                    <a:gd name="T58" fmla="*/ 6 w 15"/>
                    <a:gd name="T59" fmla="*/ 8 h 11"/>
                    <a:gd name="T60" fmla="*/ 6 w 15"/>
                    <a:gd name="T61" fmla="*/ 7 h 11"/>
                    <a:gd name="T62" fmla="*/ 6 w 15"/>
                    <a:gd name="T63" fmla="*/ 6 h 11"/>
                    <a:gd name="T64" fmla="*/ 4 w 15"/>
                    <a:gd name="T65" fmla="*/ 6 h 11"/>
                    <a:gd name="T66" fmla="*/ 4 w 15"/>
                    <a:gd name="T67" fmla="*/ 4 h 11"/>
                    <a:gd name="T68" fmla="*/ 3 w 15"/>
                    <a:gd name="T69" fmla="*/ 4 h 11"/>
                    <a:gd name="T70" fmla="*/ 2 w 15"/>
                    <a:gd name="T71" fmla="*/ 6 h 11"/>
                    <a:gd name="T72" fmla="*/ 0 w 15"/>
                    <a:gd name="T73" fmla="*/ 6 h 11"/>
                    <a:gd name="T74" fmla="*/ 0 w 15"/>
                    <a:gd name="T75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" h="11">
                      <a:moveTo>
                        <a:pt x="12" y="0"/>
                      </a:move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3" name="Freeform 961"/>
                <p:cNvSpPr>
                  <a:spLocks/>
                </p:cNvSpPr>
                <p:nvPr/>
              </p:nvSpPr>
              <p:spPr bwMode="auto">
                <a:xfrm>
                  <a:off x="3741" y="347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4" name="Freeform 962"/>
                <p:cNvSpPr>
                  <a:spLocks/>
                </p:cNvSpPr>
                <p:nvPr/>
              </p:nvSpPr>
              <p:spPr bwMode="auto">
                <a:xfrm>
                  <a:off x="3741" y="3471"/>
                  <a:ext cx="5" cy="3"/>
                </a:xfrm>
                <a:custGeom>
                  <a:avLst/>
                  <a:gdLst>
                    <a:gd name="T0" fmla="*/ 1 w 5"/>
                    <a:gd name="T1" fmla="*/ 3 h 3"/>
                    <a:gd name="T2" fmla="*/ 1 w 5"/>
                    <a:gd name="T3" fmla="*/ 3 h 3"/>
                    <a:gd name="T4" fmla="*/ 0 w 5"/>
                    <a:gd name="T5" fmla="*/ 1 h 3"/>
                    <a:gd name="T6" fmla="*/ 0 w 5"/>
                    <a:gd name="T7" fmla="*/ 0 h 3"/>
                    <a:gd name="T8" fmla="*/ 0 w 5"/>
                    <a:gd name="T9" fmla="*/ 0 h 3"/>
                    <a:gd name="T10" fmla="*/ 0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3 w 5"/>
                    <a:gd name="T17" fmla="*/ 1 h 3"/>
                    <a:gd name="T18" fmla="*/ 5 w 5"/>
                    <a:gd name="T19" fmla="*/ 1 h 3"/>
                    <a:gd name="T20" fmla="*/ 5 w 5"/>
                    <a:gd name="T21" fmla="*/ 3 h 3"/>
                    <a:gd name="T22" fmla="*/ 5 w 5"/>
                    <a:gd name="T2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5" name="Freeform 963"/>
                <p:cNvSpPr>
                  <a:spLocks/>
                </p:cNvSpPr>
                <p:nvPr/>
              </p:nvSpPr>
              <p:spPr bwMode="auto">
                <a:xfrm>
                  <a:off x="3746" y="347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6" name="Freeform 964"/>
                <p:cNvSpPr>
                  <a:spLocks/>
                </p:cNvSpPr>
                <p:nvPr/>
              </p:nvSpPr>
              <p:spPr bwMode="auto">
                <a:xfrm>
                  <a:off x="3746" y="3474"/>
                  <a:ext cx="12" cy="16"/>
                </a:xfrm>
                <a:custGeom>
                  <a:avLst/>
                  <a:gdLst>
                    <a:gd name="T0" fmla="*/ 0 w 12"/>
                    <a:gd name="T1" fmla="*/ 1 h 16"/>
                    <a:gd name="T2" fmla="*/ 0 w 12"/>
                    <a:gd name="T3" fmla="*/ 1 h 16"/>
                    <a:gd name="T4" fmla="*/ 0 w 12"/>
                    <a:gd name="T5" fmla="*/ 2 h 16"/>
                    <a:gd name="T6" fmla="*/ 2 w 12"/>
                    <a:gd name="T7" fmla="*/ 4 h 16"/>
                    <a:gd name="T8" fmla="*/ 2 w 12"/>
                    <a:gd name="T9" fmla="*/ 4 h 16"/>
                    <a:gd name="T10" fmla="*/ 3 w 12"/>
                    <a:gd name="T11" fmla="*/ 2 h 16"/>
                    <a:gd name="T12" fmla="*/ 3 w 12"/>
                    <a:gd name="T13" fmla="*/ 1 h 16"/>
                    <a:gd name="T14" fmla="*/ 3 w 12"/>
                    <a:gd name="T15" fmla="*/ 1 h 16"/>
                    <a:gd name="T16" fmla="*/ 4 w 12"/>
                    <a:gd name="T17" fmla="*/ 0 h 16"/>
                    <a:gd name="T18" fmla="*/ 6 w 12"/>
                    <a:gd name="T19" fmla="*/ 0 h 16"/>
                    <a:gd name="T20" fmla="*/ 6 w 12"/>
                    <a:gd name="T21" fmla="*/ 0 h 16"/>
                    <a:gd name="T22" fmla="*/ 7 w 12"/>
                    <a:gd name="T23" fmla="*/ 1 h 16"/>
                    <a:gd name="T24" fmla="*/ 8 w 12"/>
                    <a:gd name="T25" fmla="*/ 1 h 16"/>
                    <a:gd name="T26" fmla="*/ 8 w 12"/>
                    <a:gd name="T27" fmla="*/ 2 h 16"/>
                    <a:gd name="T28" fmla="*/ 8 w 12"/>
                    <a:gd name="T29" fmla="*/ 2 h 16"/>
                    <a:gd name="T30" fmla="*/ 7 w 12"/>
                    <a:gd name="T31" fmla="*/ 2 h 16"/>
                    <a:gd name="T32" fmla="*/ 7 w 12"/>
                    <a:gd name="T33" fmla="*/ 2 h 16"/>
                    <a:gd name="T34" fmla="*/ 6 w 12"/>
                    <a:gd name="T35" fmla="*/ 4 h 16"/>
                    <a:gd name="T36" fmla="*/ 6 w 12"/>
                    <a:gd name="T37" fmla="*/ 4 h 16"/>
                    <a:gd name="T38" fmla="*/ 7 w 12"/>
                    <a:gd name="T39" fmla="*/ 5 h 16"/>
                    <a:gd name="T40" fmla="*/ 8 w 12"/>
                    <a:gd name="T41" fmla="*/ 5 h 16"/>
                    <a:gd name="T42" fmla="*/ 10 w 12"/>
                    <a:gd name="T43" fmla="*/ 5 h 16"/>
                    <a:gd name="T44" fmla="*/ 10 w 12"/>
                    <a:gd name="T45" fmla="*/ 5 h 16"/>
                    <a:gd name="T46" fmla="*/ 10 w 12"/>
                    <a:gd name="T47" fmla="*/ 8 h 16"/>
                    <a:gd name="T48" fmla="*/ 10 w 12"/>
                    <a:gd name="T49" fmla="*/ 9 h 16"/>
                    <a:gd name="T50" fmla="*/ 10 w 12"/>
                    <a:gd name="T51" fmla="*/ 9 h 16"/>
                    <a:gd name="T52" fmla="*/ 10 w 12"/>
                    <a:gd name="T53" fmla="*/ 10 h 16"/>
                    <a:gd name="T54" fmla="*/ 10 w 12"/>
                    <a:gd name="T55" fmla="*/ 12 h 16"/>
                    <a:gd name="T56" fmla="*/ 10 w 12"/>
                    <a:gd name="T57" fmla="*/ 12 h 16"/>
                    <a:gd name="T58" fmla="*/ 11 w 12"/>
                    <a:gd name="T59" fmla="*/ 12 h 16"/>
                    <a:gd name="T60" fmla="*/ 12 w 12"/>
                    <a:gd name="T61" fmla="*/ 13 h 16"/>
                    <a:gd name="T62" fmla="*/ 12 w 12"/>
                    <a:gd name="T63" fmla="*/ 13 h 16"/>
                    <a:gd name="T64" fmla="*/ 12 w 12"/>
                    <a:gd name="T65" fmla="*/ 13 h 16"/>
                    <a:gd name="T66" fmla="*/ 12 w 12"/>
                    <a:gd name="T67" fmla="*/ 14 h 16"/>
                    <a:gd name="T68" fmla="*/ 11 w 12"/>
                    <a:gd name="T69" fmla="*/ 14 h 16"/>
                    <a:gd name="T70" fmla="*/ 10 w 12"/>
                    <a:gd name="T71" fmla="*/ 14 h 16"/>
                    <a:gd name="T72" fmla="*/ 10 w 12"/>
                    <a:gd name="T73" fmla="*/ 14 h 16"/>
                    <a:gd name="T74" fmla="*/ 10 w 12"/>
                    <a:gd name="T7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" h="1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8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7" name="Freeform 965"/>
                <p:cNvSpPr>
                  <a:spLocks/>
                </p:cNvSpPr>
                <p:nvPr/>
              </p:nvSpPr>
              <p:spPr bwMode="auto">
                <a:xfrm>
                  <a:off x="3734" y="3474"/>
                  <a:ext cx="5" cy="0"/>
                </a:xfrm>
                <a:custGeom>
                  <a:avLst/>
                  <a:gdLst>
                    <a:gd name="T0" fmla="*/ 0 w 5"/>
                    <a:gd name="T1" fmla="*/ 0 w 5"/>
                    <a:gd name="T2" fmla="*/ 1 w 5"/>
                    <a:gd name="T3" fmla="*/ 3 w 5"/>
                    <a:gd name="T4" fmla="*/ 4 w 5"/>
                    <a:gd name="T5" fmla="*/ 5 w 5"/>
                    <a:gd name="T6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8" name="Freeform 966"/>
                <p:cNvSpPr>
                  <a:spLocks/>
                </p:cNvSpPr>
                <p:nvPr/>
              </p:nvSpPr>
              <p:spPr bwMode="auto">
                <a:xfrm>
                  <a:off x="3739" y="347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89" name="Freeform 967"/>
                <p:cNvSpPr>
                  <a:spLocks/>
                </p:cNvSpPr>
                <p:nvPr/>
              </p:nvSpPr>
              <p:spPr bwMode="auto">
                <a:xfrm>
                  <a:off x="3739" y="347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0" name="Line 968"/>
                <p:cNvSpPr>
                  <a:spLocks noChangeShapeType="1"/>
                </p:cNvSpPr>
                <p:nvPr/>
              </p:nvSpPr>
              <p:spPr bwMode="auto">
                <a:xfrm>
                  <a:off x="3488" y="3303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1" name="Freeform 969"/>
                <p:cNvSpPr>
                  <a:spLocks/>
                </p:cNvSpPr>
                <p:nvPr/>
              </p:nvSpPr>
              <p:spPr bwMode="auto">
                <a:xfrm>
                  <a:off x="3488" y="3298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1 h 4"/>
                    <a:gd name="T4" fmla="*/ 2 w 3"/>
                    <a:gd name="T5" fmla="*/ 1 h 4"/>
                    <a:gd name="T6" fmla="*/ 2 w 3"/>
                    <a:gd name="T7" fmla="*/ 3 h 4"/>
                    <a:gd name="T8" fmla="*/ 3 w 3"/>
                    <a:gd name="T9" fmla="*/ 4 h 4"/>
                    <a:gd name="T10" fmla="*/ 2 w 3"/>
                    <a:gd name="T11" fmla="*/ 4 h 4"/>
                    <a:gd name="T12" fmla="*/ 0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2" name="Freeform 970"/>
                <p:cNvSpPr>
                  <a:spLocks/>
                </p:cNvSpPr>
                <p:nvPr/>
              </p:nvSpPr>
              <p:spPr bwMode="auto">
                <a:xfrm>
                  <a:off x="3484" y="3309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1 h 3"/>
                    <a:gd name="T4" fmla="*/ 0 w 2"/>
                    <a:gd name="T5" fmla="*/ 1 h 3"/>
                    <a:gd name="T6" fmla="*/ 0 w 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3" name="Freeform 971"/>
                <p:cNvSpPr>
                  <a:spLocks/>
                </p:cNvSpPr>
                <p:nvPr/>
              </p:nvSpPr>
              <p:spPr bwMode="auto">
                <a:xfrm>
                  <a:off x="3483" y="331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4" name="Line 972"/>
                <p:cNvSpPr>
                  <a:spLocks noChangeShapeType="1"/>
                </p:cNvSpPr>
                <p:nvPr/>
              </p:nvSpPr>
              <p:spPr bwMode="auto">
                <a:xfrm flipH="1">
                  <a:off x="3483" y="3312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5" name="Freeform 973"/>
                <p:cNvSpPr>
                  <a:spLocks/>
                </p:cNvSpPr>
                <p:nvPr/>
              </p:nvSpPr>
              <p:spPr bwMode="auto">
                <a:xfrm>
                  <a:off x="3490" y="330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6" name="Freeform 974"/>
                <p:cNvSpPr>
                  <a:spLocks/>
                </p:cNvSpPr>
                <p:nvPr/>
              </p:nvSpPr>
              <p:spPr bwMode="auto">
                <a:xfrm>
                  <a:off x="3486" y="3306"/>
                  <a:ext cx="4" cy="3"/>
                </a:xfrm>
                <a:custGeom>
                  <a:avLst/>
                  <a:gdLst>
                    <a:gd name="T0" fmla="*/ 4 w 4"/>
                    <a:gd name="T1" fmla="*/ 0 h 3"/>
                    <a:gd name="T2" fmla="*/ 2 w 4"/>
                    <a:gd name="T3" fmla="*/ 0 h 3"/>
                    <a:gd name="T4" fmla="*/ 2 w 4"/>
                    <a:gd name="T5" fmla="*/ 2 h 3"/>
                    <a:gd name="T6" fmla="*/ 2 w 4"/>
                    <a:gd name="T7" fmla="*/ 2 h 3"/>
                    <a:gd name="T8" fmla="*/ 1 w 4"/>
                    <a:gd name="T9" fmla="*/ 3 h 3"/>
                    <a:gd name="T10" fmla="*/ 0 w 4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7" name="Freeform 975"/>
                <p:cNvSpPr>
                  <a:spLocks/>
                </p:cNvSpPr>
                <p:nvPr/>
              </p:nvSpPr>
              <p:spPr bwMode="auto">
                <a:xfrm>
                  <a:off x="3491" y="3267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3 w 4"/>
                    <a:gd name="T3" fmla="*/ 3 h 4"/>
                    <a:gd name="T4" fmla="*/ 3 w 4"/>
                    <a:gd name="T5" fmla="*/ 3 h 4"/>
                    <a:gd name="T6" fmla="*/ 4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8" name="Line 976"/>
                <p:cNvSpPr>
                  <a:spLocks noChangeShapeType="1"/>
                </p:cNvSpPr>
                <p:nvPr/>
              </p:nvSpPr>
              <p:spPr bwMode="auto">
                <a:xfrm>
                  <a:off x="3474" y="3244"/>
                  <a:ext cx="0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399" name="Freeform 977"/>
                <p:cNvSpPr>
                  <a:spLocks/>
                </p:cNvSpPr>
                <p:nvPr/>
              </p:nvSpPr>
              <p:spPr bwMode="auto">
                <a:xfrm>
                  <a:off x="3474" y="3244"/>
                  <a:ext cx="10" cy="11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0 h 11"/>
                    <a:gd name="T4" fmla="*/ 0 w 10"/>
                    <a:gd name="T5" fmla="*/ 1 h 11"/>
                    <a:gd name="T6" fmla="*/ 0 w 10"/>
                    <a:gd name="T7" fmla="*/ 3 h 11"/>
                    <a:gd name="T8" fmla="*/ 0 w 10"/>
                    <a:gd name="T9" fmla="*/ 3 h 11"/>
                    <a:gd name="T10" fmla="*/ 1 w 10"/>
                    <a:gd name="T11" fmla="*/ 4 h 11"/>
                    <a:gd name="T12" fmla="*/ 1 w 10"/>
                    <a:gd name="T13" fmla="*/ 5 h 11"/>
                    <a:gd name="T14" fmla="*/ 1 w 10"/>
                    <a:gd name="T15" fmla="*/ 5 h 11"/>
                    <a:gd name="T16" fmla="*/ 1 w 10"/>
                    <a:gd name="T17" fmla="*/ 7 h 11"/>
                    <a:gd name="T18" fmla="*/ 1 w 10"/>
                    <a:gd name="T19" fmla="*/ 7 h 11"/>
                    <a:gd name="T20" fmla="*/ 1 w 10"/>
                    <a:gd name="T21" fmla="*/ 8 h 11"/>
                    <a:gd name="T22" fmla="*/ 1 w 10"/>
                    <a:gd name="T23" fmla="*/ 8 h 11"/>
                    <a:gd name="T24" fmla="*/ 2 w 10"/>
                    <a:gd name="T25" fmla="*/ 10 h 11"/>
                    <a:gd name="T26" fmla="*/ 4 w 10"/>
                    <a:gd name="T27" fmla="*/ 10 h 11"/>
                    <a:gd name="T28" fmla="*/ 6 w 10"/>
                    <a:gd name="T29" fmla="*/ 11 h 11"/>
                    <a:gd name="T30" fmla="*/ 9 w 10"/>
                    <a:gd name="T31" fmla="*/ 11 h 11"/>
                    <a:gd name="T32" fmla="*/ 10 w 10"/>
                    <a:gd name="T3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11"/>
                      </a:lnTo>
                      <a:lnTo>
                        <a:pt x="9" y="11"/>
                      </a:lnTo>
                      <a:lnTo>
                        <a:pt x="1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0" name="Freeform 978"/>
                <p:cNvSpPr>
                  <a:spLocks/>
                </p:cNvSpPr>
                <p:nvPr/>
              </p:nvSpPr>
              <p:spPr bwMode="auto">
                <a:xfrm>
                  <a:off x="3461" y="3237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2 w 6"/>
                    <a:gd name="T3" fmla="*/ 2 h 4"/>
                    <a:gd name="T4" fmla="*/ 3 w 6"/>
                    <a:gd name="T5" fmla="*/ 3 h 4"/>
                    <a:gd name="T6" fmla="*/ 3 w 6"/>
                    <a:gd name="T7" fmla="*/ 4 h 4"/>
                    <a:gd name="T8" fmla="*/ 6 w 6"/>
                    <a:gd name="T9" fmla="*/ 4 h 4"/>
                    <a:gd name="T10" fmla="*/ 6 w 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1" name="Freeform 979"/>
                <p:cNvSpPr>
                  <a:spLocks/>
                </p:cNvSpPr>
                <p:nvPr/>
              </p:nvSpPr>
              <p:spPr bwMode="auto">
                <a:xfrm>
                  <a:off x="3456" y="3237"/>
                  <a:ext cx="5" cy="0"/>
                </a:xfrm>
                <a:custGeom>
                  <a:avLst/>
                  <a:gdLst>
                    <a:gd name="T0" fmla="*/ 0 w 5"/>
                    <a:gd name="T1" fmla="*/ 1 w 5"/>
                    <a:gd name="T2" fmla="*/ 5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2" name="Freeform 980"/>
                <p:cNvSpPr>
                  <a:spLocks/>
                </p:cNvSpPr>
                <p:nvPr/>
              </p:nvSpPr>
              <p:spPr bwMode="auto">
                <a:xfrm>
                  <a:off x="3467" y="3241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1 w 7"/>
                    <a:gd name="T3" fmla="*/ 0 h 3"/>
                    <a:gd name="T4" fmla="*/ 4 w 7"/>
                    <a:gd name="T5" fmla="*/ 0 h 3"/>
                    <a:gd name="T6" fmla="*/ 4 w 7"/>
                    <a:gd name="T7" fmla="*/ 2 h 3"/>
                    <a:gd name="T8" fmla="*/ 5 w 7"/>
                    <a:gd name="T9" fmla="*/ 2 h 3"/>
                    <a:gd name="T10" fmla="*/ 7 w 7"/>
                    <a:gd name="T11" fmla="*/ 2 h 3"/>
                    <a:gd name="T12" fmla="*/ 7 w 7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3" name="Freeform 981"/>
                <p:cNvSpPr>
                  <a:spLocks/>
                </p:cNvSpPr>
                <p:nvPr/>
              </p:nvSpPr>
              <p:spPr bwMode="auto">
                <a:xfrm>
                  <a:off x="3484" y="3255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2 w 3"/>
                    <a:gd name="T5" fmla="*/ 1 h 4"/>
                    <a:gd name="T6" fmla="*/ 2 w 3"/>
                    <a:gd name="T7" fmla="*/ 1 h 4"/>
                    <a:gd name="T8" fmla="*/ 2 w 3"/>
                    <a:gd name="T9" fmla="*/ 3 h 4"/>
                    <a:gd name="T10" fmla="*/ 3 w 3"/>
                    <a:gd name="T11" fmla="*/ 4 h 4"/>
                    <a:gd name="T12" fmla="*/ 3 w 3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3" y="4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4" name="Freeform 982"/>
                <p:cNvSpPr>
                  <a:spLocks/>
                </p:cNvSpPr>
                <p:nvPr/>
              </p:nvSpPr>
              <p:spPr bwMode="auto">
                <a:xfrm>
                  <a:off x="3487" y="3259"/>
                  <a:ext cx="3" cy="8"/>
                </a:xfrm>
                <a:custGeom>
                  <a:avLst/>
                  <a:gdLst>
                    <a:gd name="T0" fmla="*/ 0 w 3"/>
                    <a:gd name="T1" fmla="*/ 0 h 8"/>
                    <a:gd name="T2" fmla="*/ 0 w 3"/>
                    <a:gd name="T3" fmla="*/ 1 h 8"/>
                    <a:gd name="T4" fmla="*/ 0 w 3"/>
                    <a:gd name="T5" fmla="*/ 3 h 8"/>
                    <a:gd name="T6" fmla="*/ 1 w 3"/>
                    <a:gd name="T7" fmla="*/ 5 h 8"/>
                    <a:gd name="T8" fmla="*/ 1 w 3"/>
                    <a:gd name="T9" fmla="*/ 7 h 8"/>
                    <a:gd name="T10" fmla="*/ 3 w 3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5" name="Freeform 983"/>
                <p:cNvSpPr>
                  <a:spLocks/>
                </p:cNvSpPr>
                <p:nvPr/>
              </p:nvSpPr>
              <p:spPr bwMode="auto">
                <a:xfrm>
                  <a:off x="3490" y="326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6" name="Freeform 984"/>
                <p:cNvSpPr>
                  <a:spLocks/>
                </p:cNvSpPr>
                <p:nvPr/>
              </p:nvSpPr>
              <p:spPr bwMode="auto">
                <a:xfrm>
                  <a:off x="3491" y="3271"/>
                  <a:ext cx="4" cy="14"/>
                </a:xfrm>
                <a:custGeom>
                  <a:avLst/>
                  <a:gdLst>
                    <a:gd name="T0" fmla="*/ 4 w 4"/>
                    <a:gd name="T1" fmla="*/ 0 h 14"/>
                    <a:gd name="T2" fmla="*/ 4 w 4"/>
                    <a:gd name="T3" fmla="*/ 0 h 14"/>
                    <a:gd name="T4" fmla="*/ 4 w 4"/>
                    <a:gd name="T5" fmla="*/ 1 h 14"/>
                    <a:gd name="T6" fmla="*/ 1 w 4"/>
                    <a:gd name="T7" fmla="*/ 1 h 14"/>
                    <a:gd name="T8" fmla="*/ 0 w 4"/>
                    <a:gd name="T9" fmla="*/ 3 h 14"/>
                    <a:gd name="T10" fmla="*/ 0 w 4"/>
                    <a:gd name="T11" fmla="*/ 4 h 14"/>
                    <a:gd name="T12" fmla="*/ 0 w 4"/>
                    <a:gd name="T13" fmla="*/ 4 h 14"/>
                    <a:gd name="T14" fmla="*/ 0 w 4"/>
                    <a:gd name="T15" fmla="*/ 5 h 14"/>
                    <a:gd name="T16" fmla="*/ 1 w 4"/>
                    <a:gd name="T17" fmla="*/ 5 h 14"/>
                    <a:gd name="T18" fmla="*/ 3 w 4"/>
                    <a:gd name="T19" fmla="*/ 7 h 14"/>
                    <a:gd name="T20" fmla="*/ 3 w 4"/>
                    <a:gd name="T21" fmla="*/ 7 h 14"/>
                    <a:gd name="T22" fmla="*/ 3 w 4"/>
                    <a:gd name="T23" fmla="*/ 7 h 14"/>
                    <a:gd name="T24" fmla="*/ 3 w 4"/>
                    <a:gd name="T25" fmla="*/ 8 h 14"/>
                    <a:gd name="T26" fmla="*/ 3 w 4"/>
                    <a:gd name="T27" fmla="*/ 11 h 14"/>
                    <a:gd name="T28" fmla="*/ 1 w 4"/>
                    <a:gd name="T2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7" name="Freeform 985"/>
                <p:cNvSpPr>
                  <a:spLocks/>
                </p:cNvSpPr>
                <p:nvPr/>
              </p:nvSpPr>
              <p:spPr bwMode="auto">
                <a:xfrm>
                  <a:off x="3491" y="3285"/>
                  <a:ext cx="4" cy="4"/>
                </a:xfrm>
                <a:custGeom>
                  <a:avLst/>
                  <a:gdLst>
                    <a:gd name="T0" fmla="*/ 1 w 4"/>
                    <a:gd name="T1" fmla="*/ 0 h 4"/>
                    <a:gd name="T2" fmla="*/ 0 w 4"/>
                    <a:gd name="T3" fmla="*/ 0 h 4"/>
                    <a:gd name="T4" fmla="*/ 1 w 4"/>
                    <a:gd name="T5" fmla="*/ 1 h 4"/>
                    <a:gd name="T6" fmla="*/ 3 w 4"/>
                    <a:gd name="T7" fmla="*/ 1 h 4"/>
                    <a:gd name="T8" fmla="*/ 4 w 4"/>
                    <a:gd name="T9" fmla="*/ 1 h 4"/>
                    <a:gd name="T10" fmla="*/ 4 w 4"/>
                    <a:gd name="T11" fmla="*/ 2 h 4"/>
                    <a:gd name="T12" fmla="*/ 3 w 4"/>
                    <a:gd name="T13" fmla="*/ 2 h 4"/>
                    <a:gd name="T14" fmla="*/ 3 w 4"/>
                    <a:gd name="T15" fmla="*/ 2 h 4"/>
                    <a:gd name="T16" fmla="*/ 1 w 4"/>
                    <a:gd name="T17" fmla="*/ 4 h 4"/>
                    <a:gd name="T18" fmla="*/ 1 w 4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8" name="Freeform 986"/>
                <p:cNvSpPr>
                  <a:spLocks/>
                </p:cNvSpPr>
                <p:nvPr/>
              </p:nvSpPr>
              <p:spPr bwMode="auto">
                <a:xfrm>
                  <a:off x="3490" y="3289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0 h 4"/>
                    <a:gd name="T4" fmla="*/ 0 w 2"/>
                    <a:gd name="T5" fmla="*/ 1 h 4"/>
                    <a:gd name="T6" fmla="*/ 0 w 2"/>
                    <a:gd name="T7" fmla="*/ 1 h 4"/>
                    <a:gd name="T8" fmla="*/ 0 w 2"/>
                    <a:gd name="T9" fmla="*/ 2 h 4"/>
                    <a:gd name="T10" fmla="*/ 1 w 2"/>
                    <a:gd name="T11" fmla="*/ 4 h 4"/>
                    <a:gd name="T12" fmla="*/ 0 w 2"/>
                    <a:gd name="T13" fmla="*/ 4 h 4"/>
                    <a:gd name="T14" fmla="*/ 0 w 2"/>
                    <a:gd name="T15" fmla="*/ 4 h 4"/>
                    <a:gd name="T16" fmla="*/ 0 w 2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09" name="Freeform 987"/>
                <p:cNvSpPr>
                  <a:spLocks/>
                </p:cNvSpPr>
                <p:nvPr/>
              </p:nvSpPr>
              <p:spPr bwMode="auto">
                <a:xfrm>
                  <a:off x="3488" y="3293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2 h 5"/>
                    <a:gd name="T4" fmla="*/ 0 w 2"/>
                    <a:gd name="T5" fmla="*/ 4 h 5"/>
                    <a:gd name="T6" fmla="*/ 0 w 2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0" name="Line 988"/>
                <p:cNvSpPr>
                  <a:spLocks noChangeShapeType="1"/>
                </p:cNvSpPr>
                <p:nvPr/>
              </p:nvSpPr>
              <p:spPr bwMode="auto">
                <a:xfrm>
                  <a:off x="4159" y="3488"/>
                  <a:ext cx="2" cy="2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1" name="Freeform 989"/>
                <p:cNvSpPr>
                  <a:spLocks/>
                </p:cNvSpPr>
                <p:nvPr/>
              </p:nvSpPr>
              <p:spPr bwMode="auto">
                <a:xfrm>
                  <a:off x="4157" y="3488"/>
                  <a:ext cx="2" cy="0"/>
                </a:xfrm>
                <a:custGeom>
                  <a:avLst/>
                  <a:gdLst>
                    <a:gd name="T0" fmla="*/ 0 w 2"/>
                    <a:gd name="T1" fmla="*/ 1 w 2"/>
                    <a:gd name="T2" fmla="*/ 2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2" name="Freeform 990"/>
                <p:cNvSpPr>
                  <a:spLocks/>
                </p:cNvSpPr>
                <p:nvPr/>
              </p:nvSpPr>
              <p:spPr bwMode="auto">
                <a:xfrm>
                  <a:off x="4153" y="3488"/>
                  <a:ext cx="4" cy="0"/>
                </a:xfrm>
                <a:custGeom>
                  <a:avLst/>
                  <a:gdLst>
                    <a:gd name="T0" fmla="*/ 0 w 4"/>
                    <a:gd name="T1" fmla="*/ 0 w 4"/>
                    <a:gd name="T2" fmla="*/ 1 w 4"/>
                    <a:gd name="T3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3" name="Line 991"/>
                <p:cNvSpPr>
                  <a:spLocks noChangeShapeType="1"/>
                </p:cNvSpPr>
                <p:nvPr/>
              </p:nvSpPr>
              <p:spPr bwMode="auto">
                <a:xfrm>
                  <a:off x="4148" y="3487"/>
                  <a:ext cx="2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4" name="Freeform 992"/>
                <p:cNvSpPr>
                  <a:spLocks/>
                </p:cNvSpPr>
                <p:nvPr/>
              </p:nvSpPr>
              <p:spPr bwMode="auto">
                <a:xfrm>
                  <a:off x="4150" y="3487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1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5" name="Freeform 993"/>
                <p:cNvSpPr>
                  <a:spLocks/>
                </p:cNvSpPr>
                <p:nvPr/>
              </p:nvSpPr>
              <p:spPr bwMode="auto">
                <a:xfrm>
                  <a:off x="4358" y="3505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1 w 9"/>
                    <a:gd name="T3" fmla="*/ 8 h 8"/>
                    <a:gd name="T4" fmla="*/ 2 w 9"/>
                    <a:gd name="T5" fmla="*/ 6 h 8"/>
                    <a:gd name="T6" fmla="*/ 4 w 9"/>
                    <a:gd name="T7" fmla="*/ 6 h 8"/>
                    <a:gd name="T8" fmla="*/ 4 w 9"/>
                    <a:gd name="T9" fmla="*/ 4 h 8"/>
                    <a:gd name="T10" fmla="*/ 6 w 9"/>
                    <a:gd name="T11" fmla="*/ 2 h 8"/>
                    <a:gd name="T12" fmla="*/ 6 w 9"/>
                    <a:gd name="T13" fmla="*/ 2 h 8"/>
                    <a:gd name="T14" fmla="*/ 8 w 9"/>
                    <a:gd name="T15" fmla="*/ 1 h 8"/>
                    <a:gd name="T16" fmla="*/ 9 w 9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6" name="Line 994"/>
                <p:cNvSpPr>
                  <a:spLocks noChangeShapeType="1"/>
                </p:cNvSpPr>
                <p:nvPr/>
              </p:nvSpPr>
              <p:spPr bwMode="auto">
                <a:xfrm>
                  <a:off x="4367" y="3505"/>
                  <a:ext cx="1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7" name="Freeform 995"/>
                <p:cNvSpPr>
                  <a:spLocks/>
                </p:cNvSpPr>
                <p:nvPr/>
              </p:nvSpPr>
              <p:spPr bwMode="auto">
                <a:xfrm>
                  <a:off x="4161" y="3490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1 w 5"/>
                    <a:gd name="T3" fmla="*/ 0 h 3"/>
                    <a:gd name="T4" fmla="*/ 2 w 5"/>
                    <a:gd name="T5" fmla="*/ 0 h 3"/>
                    <a:gd name="T6" fmla="*/ 4 w 5"/>
                    <a:gd name="T7" fmla="*/ 0 h 3"/>
                    <a:gd name="T8" fmla="*/ 5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8" name="Freeform 996"/>
                <p:cNvSpPr>
                  <a:spLocks/>
                </p:cNvSpPr>
                <p:nvPr/>
              </p:nvSpPr>
              <p:spPr bwMode="auto">
                <a:xfrm>
                  <a:off x="3664" y="3422"/>
                  <a:ext cx="8" cy="11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0 h 11"/>
                    <a:gd name="T4" fmla="*/ 1 w 8"/>
                    <a:gd name="T5" fmla="*/ 0 h 11"/>
                    <a:gd name="T6" fmla="*/ 1 w 8"/>
                    <a:gd name="T7" fmla="*/ 0 h 11"/>
                    <a:gd name="T8" fmla="*/ 1 w 8"/>
                    <a:gd name="T9" fmla="*/ 2 h 11"/>
                    <a:gd name="T10" fmla="*/ 1 w 8"/>
                    <a:gd name="T11" fmla="*/ 3 h 11"/>
                    <a:gd name="T12" fmla="*/ 1 w 8"/>
                    <a:gd name="T13" fmla="*/ 3 h 11"/>
                    <a:gd name="T14" fmla="*/ 1 w 8"/>
                    <a:gd name="T15" fmla="*/ 3 h 11"/>
                    <a:gd name="T16" fmla="*/ 0 w 8"/>
                    <a:gd name="T17" fmla="*/ 3 h 11"/>
                    <a:gd name="T18" fmla="*/ 0 w 8"/>
                    <a:gd name="T19" fmla="*/ 3 h 11"/>
                    <a:gd name="T20" fmla="*/ 0 w 8"/>
                    <a:gd name="T21" fmla="*/ 4 h 11"/>
                    <a:gd name="T22" fmla="*/ 0 w 8"/>
                    <a:gd name="T23" fmla="*/ 4 h 11"/>
                    <a:gd name="T24" fmla="*/ 1 w 8"/>
                    <a:gd name="T25" fmla="*/ 4 h 11"/>
                    <a:gd name="T26" fmla="*/ 1 w 8"/>
                    <a:gd name="T27" fmla="*/ 4 h 11"/>
                    <a:gd name="T28" fmla="*/ 3 w 8"/>
                    <a:gd name="T29" fmla="*/ 4 h 11"/>
                    <a:gd name="T30" fmla="*/ 3 w 8"/>
                    <a:gd name="T31" fmla="*/ 4 h 11"/>
                    <a:gd name="T32" fmla="*/ 3 w 8"/>
                    <a:gd name="T33" fmla="*/ 4 h 11"/>
                    <a:gd name="T34" fmla="*/ 4 w 8"/>
                    <a:gd name="T35" fmla="*/ 4 h 11"/>
                    <a:gd name="T36" fmla="*/ 5 w 8"/>
                    <a:gd name="T37" fmla="*/ 4 h 11"/>
                    <a:gd name="T38" fmla="*/ 5 w 8"/>
                    <a:gd name="T39" fmla="*/ 4 h 11"/>
                    <a:gd name="T40" fmla="*/ 5 w 8"/>
                    <a:gd name="T41" fmla="*/ 4 h 11"/>
                    <a:gd name="T42" fmla="*/ 5 w 8"/>
                    <a:gd name="T43" fmla="*/ 4 h 11"/>
                    <a:gd name="T44" fmla="*/ 5 w 8"/>
                    <a:gd name="T45" fmla="*/ 3 h 11"/>
                    <a:gd name="T46" fmla="*/ 5 w 8"/>
                    <a:gd name="T47" fmla="*/ 3 h 11"/>
                    <a:gd name="T48" fmla="*/ 5 w 8"/>
                    <a:gd name="T49" fmla="*/ 3 h 11"/>
                    <a:gd name="T50" fmla="*/ 5 w 8"/>
                    <a:gd name="T51" fmla="*/ 3 h 11"/>
                    <a:gd name="T52" fmla="*/ 8 w 8"/>
                    <a:gd name="T53" fmla="*/ 3 h 11"/>
                    <a:gd name="T54" fmla="*/ 8 w 8"/>
                    <a:gd name="T55" fmla="*/ 4 h 11"/>
                    <a:gd name="T56" fmla="*/ 8 w 8"/>
                    <a:gd name="T57" fmla="*/ 6 h 11"/>
                    <a:gd name="T58" fmla="*/ 8 w 8"/>
                    <a:gd name="T59" fmla="*/ 6 h 11"/>
                    <a:gd name="T60" fmla="*/ 8 w 8"/>
                    <a:gd name="T61" fmla="*/ 7 h 11"/>
                    <a:gd name="T62" fmla="*/ 8 w 8"/>
                    <a:gd name="T63" fmla="*/ 7 h 11"/>
                    <a:gd name="T64" fmla="*/ 8 w 8"/>
                    <a:gd name="T65" fmla="*/ 8 h 11"/>
                    <a:gd name="T66" fmla="*/ 8 w 8"/>
                    <a:gd name="T67" fmla="*/ 8 h 11"/>
                    <a:gd name="T68" fmla="*/ 8 w 8"/>
                    <a:gd name="T69" fmla="*/ 10 h 11"/>
                    <a:gd name="T70" fmla="*/ 8 w 8"/>
                    <a:gd name="T71" fmla="*/ 10 h 11"/>
                    <a:gd name="T72" fmla="*/ 8 w 8"/>
                    <a:gd name="T73" fmla="*/ 10 h 11"/>
                    <a:gd name="T74" fmla="*/ 7 w 8"/>
                    <a:gd name="T75" fmla="*/ 11 h 11"/>
                    <a:gd name="T76" fmla="*/ 5 w 8"/>
                    <a:gd name="T77" fmla="*/ 11 h 11"/>
                    <a:gd name="T78" fmla="*/ 3 w 8"/>
                    <a:gd name="T79" fmla="*/ 11 h 11"/>
                    <a:gd name="T80" fmla="*/ 1 w 8"/>
                    <a:gd name="T81" fmla="*/ 11 h 11"/>
                    <a:gd name="T82" fmla="*/ 0 w 8"/>
                    <a:gd name="T83" fmla="*/ 11 h 11"/>
                    <a:gd name="T84" fmla="*/ 0 w 8"/>
                    <a:gd name="T85" fmla="*/ 11 h 11"/>
                    <a:gd name="T86" fmla="*/ 0 w 8"/>
                    <a:gd name="T87" fmla="*/ 11 h 11"/>
                    <a:gd name="T88" fmla="*/ 0 w 8"/>
                    <a:gd name="T8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19" name="Line 997"/>
                <p:cNvSpPr>
                  <a:spLocks noChangeShapeType="1"/>
                </p:cNvSpPr>
                <p:nvPr/>
              </p:nvSpPr>
              <p:spPr bwMode="auto">
                <a:xfrm>
                  <a:off x="3664" y="3433"/>
                  <a:ext cx="0" cy="1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0" name="Freeform 998"/>
                <p:cNvSpPr>
                  <a:spLocks/>
                </p:cNvSpPr>
                <p:nvPr/>
              </p:nvSpPr>
              <p:spPr bwMode="auto">
                <a:xfrm>
                  <a:off x="3659" y="3413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0 h 9"/>
                    <a:gd name="T6" fmla="*/ 0 w 5"/>
                    <a:gd name="T7" fmla="*/ 0 h 9"/>
                    <a:gd name="T8" fmla="*/ 1 w 5"/>
                    <a:gd name="T9" fmla="*/ 1 h 9"/>
                    <a:gd name="T10" fmla="*/ 1 w 5"/>
                    <a:gd name="T11" fmla="*/ 1 h 9"/>
                    <a:gd name="T12" fmla="*/ 1 w 5"/>
                    <a:gd name="T13" fmla="*/ 3 h 9"/>
                    <a:gd name="T14" fmla="*/ 2 w 5"/>
                    <a:gd name="T15" fmla="*/ 3 h 9"/>
                    <a:gd name="T16" fmla="*/ 2 w 5"/>
                    <a:gd name="T17" fmla="*/ 3 h 9"/>
                    <a:gd name="T18" fmla="*/ 4 w 5"/>
                    <a:gd name="T19" fmla="*/ 3 h 9"/>
                    <a:gd name="T20" fmla="*/ 4 w 5"/>
                    <a:gd name="T21" fmla="*/ 5 h 9"/>
                    <a:gd name="T22" fmla="*/ 4 w 5"/>
                    <a:gd name="T23" fmla="*/ 5 h 9"/>
                    <a:gd name="T24" fmla="*/ 4 w 5"/>
                    <a:gd name="T25" fmla="*/ 5 h 9"/>
                    <a:gd name="T26" fmla="*/ 4 w 5"/>
                    <a:gd name="T27" fmla="*/ 7 h 9"/>
                    <a:gd name="T28" fmla="*/ 4 w 5"/>
                    <a:gd name="T29" fmla="*/ 7 h 9"/>
                    <a:gd name="T30" fmla="*/ 4 w 5"/>
                    <a:gd name="T31" fmla="*/ 8 h 9"/>
                    <a:gd name="T32" fmla="*/ 5 w 5"/>
                    <a:gd name="T33" fmla="*/ 8 h 9"/>
                    <a:gd name="T34" fmla="*/ 5 w 5"/>
                    <a:gd name="T35" fmla="*/ 8 h 9"/>
                    <a:gd name="T36" fmla="*/ 5 w 5"/>
                    <a:gd name="T3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1" name="Freeform 999"/>
                <p:cNvSpPr>
                  <a:spLocks/>
                </p:cNvSpPr>
                <p:nvPr/>
              </p:nvSpPr>
              <p:spPr bwMode="auto">
                <a:xfrm>
                  <a:off x="3664" y="3434"/>
                  <a:ext cx="11" cy="5"/>
                </a:xfrm>
                <a:custGeom>
                  <a:avLst/>
                  <a:gdLst>
                    <a:gd name="T0" fmla="*/ 0 w 11"/>
                    <a:gd name="T1" fmla="*/ 0 h 5"/>
                    <a:gd name="T2" fmla="*/ 0 w 11"/>
                    <a:gd name="T3" fmla="*/ 0 h 5"/>
                    <a:gd name="T4" fmla="*/ 0 w 11"/>
                    <a:gd name="T5" fmla="*/ 0 h 5"/>
                    <a:gd name="T6" fmla="*/ 1 w 11"/>
                    <a:gd name="T7" fmla="*/ 2 h 5"/>
                    <a:gd name="T8" fmla="*/ 1 w 11"/>
                    <a:gd name="T9" fmla="*/ 2 h 5"/>
                    <a:gd name="T10" fmla="*/ 1 w 11"/>
                    <a:gd name="T11" fmla="*/ 2 h 5"/>
                    <a:gd name="T12" fmla="*/ 3 w 11"/>
                    <a:gd name="T13" fmla="*/ 2 h 5"/>
                    <a:gd name="T14" fmla="*/ 4 w 11"/>
                    <a:gd name="T15" fmla="*/ 3 h 5"/>
                    <a:gd name="T16" fmla="*/ 5 w 11"/>
                    <a:gd name="T17" fmla="*/ 3 h 5"/>
                    <a:gd name="T18" fmla="*/ 5 w 11"/>
                    <a:gd name="T19" fmla="*/ 3 h 5"/>
                    <a:gd name="T20" fmla="*/ 5 w 11"/>
                    <a:gd name="T21" fmla="*/ 5 h 5"/>
                    <a:gd name="T22" fmla="*/ 5 w 11"/>
                    <a:gd name="T23" fmla="*/ 5 h 5"/>
                    <a:gd name="T24" fmla="*/ 5 w 11"/>
                    <a:gd name="T25" fmla="*/ 5 h 5"/>
                    <a:gd name="T26" fmla="*/ 7 w 11"/>
                    <a:gd name="T27" fmla="*/ 5 h 5"/>
                    <a:gd name="T28" fmla="*/ 7 w 11"/>
                    <a:gd name="T29" fmla="*/ 5 h 5"/>
                    <a:gd name="T30" fmla="*/ 8 w 11"/>
                    <a:gd name="T31" fmla="*/ 5 h 5"/>
                    <a:gd name="T32" fmla="*/ 9 w 11"/>
                    <a:gd name="T33" fmla="*/ 5 h 5"/>
                    <a:gd name="T34" fmla="*/ 11 w 11"/>
                    <a:gd name="T35" fmla="*/ 5 h 5"/>
                    <a:gd name="T36" fmla="*/ 11 w 11"/>
                    <a:gd name="T3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1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2" name="Freeform 1000"/>
                <p:cNvSpPr>
                  <a:spLocks/>
                </p:cNvSpPr>
                <p:nvPr/>
              </p:nvSpPr>
              <p:spPr bwMode="auto">
                <a:xfrm>
                  <a:off x="3713" y="3840"/>
                  <a:ext cx="51" cy="9"/>
                </a:xfrm>
                <a:custGeom>
                  <a:avLst/>
                  <a:gdLst>
                    <a:gd name="T0" fmla="*/ 51 w 51"/>
                    <a:gd name="T1" fmla="*/ 0 h 9"/>
                    <a:gd name="T2" fmla="*/ 18 w 51"/>
                    <a:gd name="T3" fmla="*/ 5 h 9"/>
                    <a:gd name="T4" fmla="*/ 8 w 51"/>
                    <a:gd name="T5" fmla="*/ 8 h 9"/>
                    <a:gd name="T6" fmla="*/ 0 w 51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9">
                      <a:moveTo>
                        <a:pt x="51" y="0"/>
                      </a:moveTo>
                      <a:lnTo>
                        <a:pt x="18" y="5"/>
                      </a:lnTo>
                      <a:lnTo>
                        <a:pt x="8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3" name="Line 1001"/>
                <p:cNvSpPr>
                  <a:spLocks noChangeShapeType="1"/>
                </p:cNvSpPr>
                <p:nvPr/>
              </p:nvSpPr>
              <p:spPr bwMode="auto">
                <a:xfrm flipH="1">
                  <a:off x="3575" y="3887"/>
                  <a:ext cx="28" cy="5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4" name="Freeform 1002"/>
                <p:cNvSpPr>
                  <a:spLocks/>
                </p:cNvSpPr>
                <p:nvPr/>
              </p:nvSpPr>
              <p:spPr bwMode="auto">
                <a:xfrm>
                  <a:off x="3686" y="3849"/>
                  <a:ext cx="27" cy="18"/>
                </a:xfrm>
                <a:custGeom>
                  <a:avLst/>
                  <a:gdLst>
                    <a:gd name="T0" fmla="*/ 27 w 27"/>
                    <a:gd name="T1" fmla="*/ 0 h 18"/>
                    <a:gd name="T2" fmla="*/ 16 w 27"/>
                    <a:gd name="T3" fmla="*/ 4 h 18"/>
                    <a:gd name="T4" fmla="*/ 16 w 27"/>
                    <a:gd name="T5" fmla="*/ 4 h 18"/>
                    <a:gd name="T6" fmla="*/ 5 w 27"/>
                    <a:gd name="T7" fmla="*/ 14 h 18"/>
                    <a:gd name="T8" fmla="*/ 0 w 27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8">
                      <a:moveTo>
                        <a:pt x="27" y="0"/>
                      </a:move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5" y="14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5" name="Freeform 1003"/>
                <p:cNvSpPr>
                  <a:spLocks/>
                </p:cNvSpPr>
                <p:nvPr/>
              </p:nvSpPr>
              <p:spPr bwMode="auto">
                <a:xfrm>
                  <a:off x="3669" y="3867"/>
                  <a:ext cx="17" cy="13"/>
                </a:xfrm>
                <a:custGeom>
                  <a:avLst/>
                  <a:gdLst>
                    <a:gd name="T0" fmla="*/ 17 w 17"/>
                    <a:gd name="T1" fmla="*/ 0 h 13"/>
                    <a:gd name="T2" fmla="*/ 3 w 17"/>
                    <a:gd name="T3" fmla="*/ 10 h 13"/>
                    <a:gd name="T4" fmla="*/ 0 w 17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3">
                      <a:moveTo>
                        <a:pt x="17" y="0"/>
                      </a:moveTo>
                      <a:lnTo>
                        <a:pt x="3" y="10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6" name="Freeform 1004"/>
                <p:cNvSpPr>
                  <a:spLocks/>
                </p:cNvSpPr>
                <p:nvPr/>
              </p:nvSpPr>
              <p:spPr bwMode="auto">
                <a:xfrm>
                  <a:off x="3922" y="3795"/>
                  <a:ext cx="60" cy="5"/>
                </a:xfrm>
                <a:custGeom>
                  <a:avLst/>
                  <a:gdLst>
                    <a:gd name="T0" fmla="*/ 60 w 60"/>
                    <a:gd name="T1" fmla="*/ 1 h 5"/>
                    <a:gd name="T2" fmla="*/ 36 w 60"/>
                    <a:gd name="T3" fmla="*/ 1 h 5"/>
                    <a:gd name="T4" fmla="*/ 25 w 60"/>
                    <a:gd name="T5" fmla="*/ 0 h 5"/>
                    <a:gd name="T6" fmla="*/ 0 w 60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1"/>
                      </a:moveTo>
                      <a:lnTo>
                        <a:pt x="36" y="1"/>
                      </a:lnTo>
                      <a:lnTo>
                        <a:pt x="25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7" name="Freeform 1005"/>
                <p:cNvSpPr>
                  <a:spLocks/>
                </p:cNvSpPr>
                <p:nvPr/>
              </p:nvSpPr>
              <p:spPr bwMode="auto">
                <a:xfrm>
                  <a:off x="4243" y="3740"/>
                  <a:ext cx="34" cy="2"/>
                </a:xfrm>
                <a:custGeom>
                  <a:avLst/>
                  <a:gdLst>
                    <a:gd name="T0" fmla="*/ 34 w 34"/>
                    <a:gd name="T1" fmla="*/ 0 h 2"/>
                    <a:gd name="T2" fmla="*/ 20 w 34"/>
                    <a:gd name="T3" fmla="*/ 1 h 2"/>
                    <a:gd name="T4" fmla="*/ 0 w 3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" h="2">
                      <a:moveTo>
                        <a:pt x="34" y="0"/>
                      </a:moveTo>
                      <a:lnTo>
                        <a:pt x="20" y="1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8" name="Freeform 1006"/>
                <p:cNvSpPr>
                  <a:spLocks/>
                </p:cNvSpPr>
                <p:nvPr/>
              </p:nvSpPr>
              <p:spPr bwMode="auto">
                <a:xfrm>
                  <a:off x="4277" y="3729"/>
                  <a:ext cx="77" cy="11"/>
                </a:xfrm>
                <a:custGeom>
                  <a:avLst/>
                  <a:gdLst>
                    <a:gd name="T0" fmla="*/ 77 w 77"/>
                    <a:gd name="T1" fmla="*/ 0 h 11"/>
                    <a:gd name="T2" fmla="*/ 75 w 77"/>
                    <a:gd name="T3" fmla="*/ 0 h 11"/>
                    <a:gd name="T4" fmla="*/ 42 w 77"/>
                    <a:gd name="T5" fmla="*/ 1 h 11"/>
                    <a:gd name="T6" fmla="*/ 15 w 77"/>
                    <a:gd name="T7" fmla="*/ 5 h 11"/>
                    <a:gd name="T8" fmla="*/ 15 w 77"/>
                    <a:gd name="T9" fmla="*/ 5 h 11"/>
                    <a:gd name="T10" fmla="*/ 0 w 77"/>
                    <a:gd name="T11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1">
                      <a:moveTo>
                        <a:pt x="77" y="0"/>
                      </a:moveTo>
                      <a:lnTo>
                        <a:pt x="75" y="0"/>
                      </a:lnTo>
                      <a:lnTo>
                        <a:pt x="42" y="1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29" name="Line 1007"/>
                <p:cNvSpPr>
                  <a:spLocks noChangeShapeType="1"/>
                </p:cNvSpPr>
                <p:nvPr/>
              </p:nvSpPr>
              <p:spPr bwMode="auto">
                <a:xfrm flipH="1">
                  <a:off x="3850" y="3807"/>
                  <a:ext cx="15" cy="4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  <p:sp>
              <p:nvSpPr>
                <p:cNvPr id="430" name="Line 1008"/>
                <p:cNvSpPr>
                  <a:spLocks noChangeShapeType="1"/>
                </p:cNvSpPr>
                <p:nvPr/>
              </p:nvSpPr>
              <p:spPr bwMode="auto">
                <a:xfrm flipH="1">
                  <a:off x="3872" y="3807"/>
                  <a:ext cx="16" cy="0"/>
                </a:xfrm>
                <a:prstGeom prst="line">
                  <a:avLst/>
                </a:prstGeom>
                <a:noFill/>
                <a:ln w="7938">
                  <a:solidFill>
                    <a:srgbClr val="34009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800"/>
                </a:p>
              </p:txBody>
            </p:sp>
          </p:grpSp>
          <p:sp>
            <p:nvSpPr>
              <p:cNvPr id="35" name="Freeform 1010"/>
              <p:cNvSpPr>
                <a:spLocks/>
              </p:cNvSpPr>
              <p:nvPr/>
            </p:nvSpPr>
            <p:spPr bwMode="auto">
              <a:xfrm>
                <a:off x="3865" y="3807"/>
                <a:ext cx="7" cy="0"/>
              </a:xfrm>
              <a:custGeom>
                <a:avLst/>
                <a:gdLst>
                  <a:gd name="T0" fmla="*/ 7 w 7"/>
                  <a:gd name="T1" fmla="*/ 3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6" name="Freeform 1011"/>
              <p:cNvSpPr>
                <a:spLocks/>
              </p:cNvSpPr>
              <p:nvPr/>
            </p:nvSpPr>
            <p:spPr bwMode="auto">
              <a:xfrm>
                <a:off x="3982" y="3771"/>
                <a:ext cx="73" cy="25"/>
              </a:xfrm>
              <a:custGeom>
                <a:avLst/>
                <a:gdLst>
                  <a:gd name="T0" fmla="*/ 73 w 73"/>
                  <a:gd name="T1" fmla="*/ 0 h 25"/>
                  <a:gd name="T2" fmla="*/ 69 w 73"/>
                  <a:gd name="T3" fmla="*/ 2 h 25"/>
                  <a:gd name="T4" fmla="*/ 40 w 73"/>
                  <a:gd name="T5" fmla="*/ 17 h 25"/>
                  <a:gd name="T6" fmla="*/ 31 w 73"/>
                  <a:gd name="T7" fmla="*/ 21 h 25"/>
                  <a:gd name="T8" fmla="*/ 15 w 73"/>
                  <a:gd name="T9" fmla="*/ 24 h 25"/>
                  <a:gd name="T10" fmla="*/ 14 w 73"/>
                  <a:gd name="T11" fmla="*/ 24 h 25"/>
                  <a:gd name="T12" fmla="*/ 0 w 73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5">
                    <a:moveTo>
                      <a:pt x="73" y="0"/>
                    </a:moveTo>
                    <a:lnTo>
                      <a:pt x="69" y="2"/>
                    </a:lnTo>
                    <a:lnTo>
                      <a:pt x="40" y="17"/>
                    </a:lnTo>
                    <a:lnTo>
                      <a:pt x="31" y="21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7" name="Freeform 1012"/>
              <p:cNvSpPr>
                <a:spLocks/>
              </p:cNvSpPr>
              <p:nvPr/>
            </p:nvSpPr>
            <p:spPr bwMode="auto">
              <a:xfrm>
                <a:off x="4055" y="3736"/>
                <a:ext cx="188" cy="35"/>
              </a:xfrm>
              <a:custGeom>
                <a:avLst/>
                <a:gdLst>
                  <a:gd name="T0" fmla="*/ 188 w 188"/>
                  <a:gd name="T1" fmla="*/ 6 h 35"/>
                  <a:gd name="T2" fmla="*/ 169 w 188"/>
                  <a:gd name="T3" fmla="*/ 8 h 35"/>
                  <a:gd name="T4" fmla="*/ 161 w 188"/>
                  <a:gd name="T5" fmla="*/ 8 h 35"/>
                  <a:gd name="T6" fmla="*/ 134 w 188"/>
                  <a:gd name="T7" fmla="*/ 14 h 35"/>
                  <a:gd name="T8" fmla="*/ 120 w 188"/>
                  <a:gd name="T9" fmla="*/ 16 h 35"/>
                  <a:gd name="T10" fmla="*/ 112 w 188"/>
                  <a:gd name="T11" fmla="*/ 16 h 35"/>
                  <a:gd name="T12" fmla="*/ 91 w 188"/>
                  <a:gd name="T13" fmla="*/ 10 h 35"/>
                  <a:gd name="T14" fmla="*/ 66 w 188"/>
                  <a:gd name="T15" fmla="*/ 2 h 35"/>
                  <a:gd name="T16" fmla="*/ 61 w 188"/>
                  <a:gd name="T17" fmla="*/ 0 h 35"/>
                  <a:gd name="T18" fmla="*/ 38 w 188"/>
                  <a:gd name="T19" fmla="*/ 13 h 35"/>
                  <a:gd name="T20" fmla="*/ 33 w 188"/>
                  <a:gd name="T21" fmla="*/ 19 h 35"/>
                  <a:gd name="T22" fmla="*/ 31 w 188"/>
                  <a:gd name="T23" fmla="*/ 20 h 35"/>
                  <a:gd name="T24" fmla="*/ 18 w 188"/>
                  <a:gd name="T25" fmla="*/ 32 h 35"/>
                  <a:gd name="T26" fmla="*/ 0 w 188"/>
                  <a:gd name="T2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8" h="35">
                    <a:moveTo>
                      <a:pt x="188" y="6"/>
                    </a:moveTo>
                    <a:lnTo>
                      <a:pt x="169" y="8"/>
                    </a:lnTo>
                    <a:lnTo>
                      <a:pt x="161" y="8"/>
                    </a:lnTo>
                    <a:lnTo>
                      <a:pt x="134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91" y="10"/>
                    </a:lnTo>
                    <a:lnTo>
                      <a:pt x="66" y="2"/>
                    </a:lnTo>
                    <a:lnTo>
                      <a:pt x="61" y="0"/>
                    </a:lnTo>
                    <a:lnTo>
                      <a:pt x="38" y="13"/>
                    </a:lnTo>
                    <a:lnTo>
                      <a:pt x="33" y="19"/>
                    </a:lnTo>
                    <a:lnTo>
                      <a:pt x="31" y="20"/>
                    </a:lnTo>
                    <a:lnTo>
                      <a:pt x="18" y="32"/>
                    </a:lnTo>
                    <a:lnTo>
                      <a:pt x="0" y="3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8" name="Freeform 1013"/>
              <p:cNvSpPr>
                <a:spLocks/>
              </p:cNvSpPr>
              <p:nvPr/>
            </p:nvSpPr>
            <p:spPr bwMode="auto">
              <a:xfrm>
                <a:off x="3888" y="3800"/>
                <a:ext cx="34" cy="7"/>
              </a:xfrm>
              <a:custGeom>
                <a:avLst/>
                <a:gdLst>
                  <a:gd name="T0" fmla="*/ 34 w 34"/>
                  <a:gd name="T1" fmla="*/ 0 h 7"/>
                  <a:gd name="T2" fmla="*/ 22 w 34"/>
                  <a:gd name="T3" fmla="*/ 2 h 7"/>
                  <a:gd name="T4" fmla="*/ 0 w 3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34" y="0"/>
                    </a:moveTo>
                    <a:lnTo>
                      <a:pt x="22" y="2"/>
                    </a:lnTo>
                    <a:lnTo>
                      <a:pt x="0" y="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39" name="Freeform 1014"/>
              <p:cNvSpPr>
                <a:spLocks/>
              </p:cNvSpPr>
              <p:nvPr/>
            </p:nvSpPr>
            <p:spPr bwMode="auto">
              <a:xfrm>
                <a:off x="4501" y="3700"/>
                <a:ext cx="20" cy="10"/>
              </a:xfrm>
              <a:custGeom>
                <a:avLst/>
                <a:gdLst>
                  <a:gd name="T0" fmla="*/ 20 w 20"/>
                  <a:gd name="T1" fmla="*/ 0 h 10"/>
                  <a:gd name="T2" fmla="*/ 16 w 20"/>
                  <a:gd name="T3" fmla="*/ 3 h 10"/>
                  <a:gd name="T4" fmla="*/ 15 w 20"/>
                  <a:gd name="T5" fmla="*/ 3 h 10"/>
                  <a:gd name="T6" fmla="*/ 1 w 20"/>
                  <a:gd name="T7" fmla="*/ 10 h 10"/>
                  <a:gd name="T8" fmla="*/ 0 w 2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16" y="3"/>
                    </a:lnTo>
                    <a:lnTo>
                      <a:pt x="15" y="3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0" name="Line 1015"/>
              <p:cNvSpPr>
                <a:spLocks noChangeShapeType="1"/>
              </p:cNvSpPr>
              <p:nvPr/>
            </p:nvSpPr>
            <p:spPr bwMode="auto">
              <a:xfrm flipH="1">
                <a:off x="4497" y="3710"/>
                <a:ext cx="4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1" name="Freeform 1016"/>
              <p:cNvSpPr>
                <a:spLocks/>
              </p:cNvSpPr>
              <p:nvPr/>
            </p:nvSpPr>
            <p:spPr bwMode="auto">
              <a:xfrm>
                <a:off x="4454" y="3713"/>
                <a:ext cx="43" cy="17"/>
              </a:xfrm>
              <a:custGeom>
                <a:avLst/>
                <a:gdLst>
                  <a:gd name="T0" fmla="*/ 43 w 43"/>
                  <a:gd name="T1" fmla="*/ 0 h 17"/>
                  <a:gd name="T2" fmla="*/ 21 w 43"/>
                  <a:gd name="T3" fmla="*/ 8 h 17"/>
                  <a:gd name="T4" fmla="*/ 16 w 43"/>
                  <a:gd name="T5" fmla="*/ 10 h 17"/>
                  <a:gd name="T6" fmla="*/ 0 w 43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7">
                    <a:moveTo>
                      <a:pt x="43" y="0"/>
                    </a:moveTo>
                    <a:lnTo>
                      <a:pt x="21" y="8"/>
                    </a:lnTo>
                    <a:lnTo>
                      <a:pt x="16" y="10"/>
                    </a:lnTo>
                    <a:lnTo>
                      <a:pt x="0" y="17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2" name="Freeform 1017"/>
              <p:cNvSpPr>
                <a:spLocks/>
              </p:cNvSpPr>
              <p:nvPr/>
            </p:nvSpPr>
            <p:spPr bwMode="auto">
              <a:xfrm>
                <a:off x="4425" y="3730"/>
                <a:ext cx="29" cy="6"/>
              </a:xfrm>
              <a:custGeom>
                <a:avLst/>
                <a:gdLst>
                  <a:gd name="T0" fmla="*/ 29 w 29"/>
                  <a:gd name="T1" fmla="*/ 0 h 6"/>
                  <a:gd name="T2" fmla="*/ 16 w 29"/>
                  <a:gd name="T3" fmla="*/ 3 h 6"/>
                  <a:gd name="T4" fmla="*/ 0 w 29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">
                    <a:moveTo>
                      <a:pt x="29" y="0"/>
                    </a:moveTo>
                    <a:lnTo>
                      <a:pt x="16" y="3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3" name="Freeform 1018"/>
              <p:cNvSpPr>
                <a:spLocks/>
              </p:cNvSpPr>
              <p:nvPr/>
            </p:nvSpPr>
            <p:spPr bwMode="auto">
              <a:xfrm>
                <a:off x="4532" y="3567"/>
                <a:ext cx="40" cy="62"/>
              </a:xfrm>
              <a:custGeom>
                <a:avLst/>
                <a:gdLst>
                  <a:gd name="T0" fmla="*/ 0 w 40"/>
                  <a:gd name="T1" fmla="*/ 0 h 62"/>
                  <a:gd name="T2" fmla="*/ 19 w 40"/>
                  <a:gd name="T3" fmla="*/ 20 h 62"/>
                  <a:gd name="T4" fmla="*/ 23 w 40"/>
                  <a:gd name="T5" fmla="*/ 30 h 62"/>
                  <a:gd name="T6" fmla="*/ 31 w 40"/>
                  <a:gd name="T7" fmla="*/ 43 h 62"/>
                  <a:gd name="T8" fmla="*/ 40 w 40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2">
                    <a:moveTo>
                      <a:pt x="0" y="0"/>
                    </a:moveTo>
                    <a:lnTo>
                      <a:pt x="19" y="20"/>
                    </a:lnTo>
                    <a:lnTo>
                      <a:pt x="23" y="30"/>
                    </a:lnTo>
                    <a:lnTo>
                      <a:pt x="31" y="43"/>
                    </a:lnTo>
                    <a:lnTo>
                      <a:pt x="40" y="6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4" name="Freeform 1019"/>
              <p:cNvSpPr>
                <a:spLocks/>
              </p:cNvSpPr>
              <p:nvPr/>
            </p:nvSpPr>
            <p:spPr bwMode="auto">
              <a:xfrm>
                <a:off x="4572" y="3629"/>
                <a:ext cx="2" cy="11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9 h 11"/>
                  <a:gd name="T4" fmla="*/ 2 w 2"/>
                  <a:gd name="T5" fmla="*/ 11 h 11"/>
                  <a:gd name="T6" fmla="*/ 0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5" name="Line 1020"/>
              <p:cNvSpPr>
                <a:spLocks noChangeShapeType="1"/>
              </p:cNvSpPr>
              <p:nvPr/>
            </p:nvSpPr>
            <p:spPr bwMode="auto">
              <a:xfrm>
                <a:off x="4572" y="3640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6" name="Freeform 1021"/>
              <p:cNvSpPr>
                <a:spLocks/>
              </p:cNvSpPr>
              <p:nvPr/>
            </p:nvSpPr>
            <p:spPr bwMode="auto">
              <a:xfrm>
                <a:off x="4557" y="3640"/>
                <a:ext cx="15" cy="31"/>
              </a:xfrm>
              <a:custGeom>
                <a:avLst/>
                <a:gdLst>
                  <a:gd name="T0" fmla="*/ 15 w 15"/>
                  <a:gd name="T1" fmla="*/ 0 h 31"/>
                  <a:gd name="T2" fmla="*/ 14 w 15"/>
                  <a:gd name="T3" fmla="*/ 5 h 31"/>
                  <a:gd name="T4" fmla="*/ 9 w 15"/>
                  <a:gd name="T5" fmla="*/ 21 h 31"/>
                  <a:gd name="T6" fmla="*/ 0 w 1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15" y="0"/>
                    </a:moveTo>
                    <a:lnTo>
                      <a:pt x="14" y="5"/>
                    </a:lnTo>
                    <a:lnTo>
                      <a:pt x="9" y="21"/>
                    </a:lnTo>
                    <a:lnTo>
                      <a:pt x="0" y="3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7" name="Line 1022"/>
              <p:cNvSpPr>
                <a:spLocks noChangeShapeType="1"/>
              </p:cNvSpPr>
              <p:nvPr/>
            </p:nvSpPr>
            <p:spPr bwMode="auto">
              <a:xfrm flipH="1">
                <a:off x="3648" y="3880"/>
                <a:ext cx="21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8" name="Freeform 1023"/>
              <p:cNvSpPr>
                <a:spLocks/>
              </p:cNvSpPr>
              <p:nvPr/>
            </p:nvSpPr>
            <p:spPr bwMode="auto">
              <a:xfrm>
                <a:off x="3622" y="3881"/>
                <a:ext cx="26" cy="2"/>
              </a:xfrm>
              <a:custGeom>
                <a:avLst/>
                <a:gdLst>
                  <a:gd name="T0" fmla="*/ 26 w 26"/>
                  <a:gd name="T1" fmla="*/ 0 h 2"/>
                  <a:gd name="T2" fmla="*/ 22 w 26"/>
                  <a:gd name="T3" fmla="*/ 0 h 2"/>
                  <a:gd name="T4" fmla="*/ 1 w 26"/>
                  <a:gd name="T5" fmla="*/ 2 h 2"/>
                  <a:gd name="T6" fmla="*/ 0 w 2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22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" name="Freeform 1024"/>
              <p:cNvSpPr>
                <a:spLocks/>
              </p:cNvSpPr>
              <p:nvPr/>
            </p:nvSpPr>
            <p:spPr bwMode="auto">
              <a:xfrm>
                <a:off x="3804" y="3811"/>
                <a:ext cx="46" cy="14"/>
              </a:xfrm>
              <a:custGeom>
                <a:avLst/>
                <a:gdLst>
                  <a:gd name="T0" fmla="*/ 46 w 46"/>
                  <a:gd name="T1" fmla="*/ 0 h 14"/>
                  <a:gd name="T2" fmla="*/ 30 w 46"/>
                  <a:gd name="T3" fmla="*/ 3 h 14"/>
                  <a:gd name="T4" fmla="*/ 30 w 46"/>
                  <a:gd name="T5" fmla="*/ 3 h 14"/>
                  <a:gd name="T6" fmla="*/ 23 w 46"/>
                  <a:gd name="T7" fmla="*/ 6 h 14"/>
                  <a:gd name="T8" fmla="*/ 19 w 46"/>
                  <a:gd name="T9" fmla="*/ 7 h 14"/>
                  <a:gd name="T10" fmla="*/ 16 w 46"/>
                  <a:gd name="T11" fmla="*/ 8 h 14"/>
                  <a:gd name="T12" fmla="*/ 0 w 4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30" y="3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0" y="1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0" name="Freeform 1025"/>
              <p:cNvSpPr>
                <a:spLocks/>
              </p:cNvSpPr>
              <p:nvPr/>
            </p:nvSpPr>
            <p:spPr bwMode="auto">
              <a:xfrm>
                <a:off x="3764" y="3825"/>
                <a:ext cx="40" cy="15"/>
              </a:xfrm>
              <a:custGeom>
                <a:avLst/>
                <a:gdLst>
                  <a:gd name="T0" fmla="*/ 40 w 40"/>
                  <a:gd name="T1" fmla="*/ 0 h 15"/>
                  <a:gd name="T2" fmla="*/ 39 w 40"/>
                  <a:gd name="T3" fmla="*/ 0 h 15"/>
                  <a:gd name="T4" fmla="*/ 11 w 40"/>
                  <a:gd name="T5" fmla="*/ 11 h 15"/>
                  <a:gd name="T6" fmla="*/ 0 w 40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5">
                    <a:moveTo>
                      <a:pt x="40" y="0"/>
                    </a:moveTo>
                    <a:lnTo>
                      <a:pt x="39" y="0"/>
                    </a:lnTo>
                    <a:lnTo>
                      <a:pt x="11" y="11"/>
                    </a:lnTo>
                    <a:lnTo>
                      <a:pt x="0" y="1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1" name="Freeform 1026"/>
              <p:cNvSpPr>
                <a:spLocks/>
              </p:cNvSpPr>
              <p:nvPr/>
            </p:nvSpPr>
            <p:spPr bwMode="auto">
              <a:xfrm>
                <a:off x="4526" y="3671"/>
                <a:ext cx="31" cy="25"/>
              </a:xfrm>
              <a:custGeom>
                <a:avLst/>
                <a:gdLst>
                  <a:gd name="T0" fmla="*/ 31 w 31"/>
                  <a:gd name="T1" fmla="*/ 0 h 25"/>
                  <a:gd name="T2" fmla="*/ 23 w 31"/>
                  <a:gd name="T3" fmla="*/ 5 h 25"/>
                  <a:gd name="T4" fmla="*/ 14 w 31"/>
                  <a:gd name="T5" fmla="*/ 13 h 25"/>
                  <a:gd name="T6" fmla="*/ 3 w 31"/>
                  <a:gd name="T7" fmla="*/ 23 h 25"/>
                  <a:gd name="T8" fmla="*/ 0 w 31"/>
                  <a:gd name="T9" fmla="*/ 25 h 25"/>
                  <a:gd name="T10" fmla="*/ 0 w 31"/>
                  <a:gd name="T11" fmla="*/ 25 h 25"/>
                  <a:gd name="T12" fmla="*/ 0 w 31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">
                    <a:moveTo>
                      <a:pt x="31" y="0"/>
                    </a:moveTo>
                    <a:lnTo>
                      <a:pt x="23" y="5"/>
                    </a:lnTo>
                    <a:lnTo>
                      <a:pt x="14" y="13"/>
                    </a:lnTo>
                    <a:lnTo>
                      <a:pt x="3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2" name="Freeform 1027"/>
              <p:cNvSpPr>
                <a:spLocks/>
              </p:cNvSpPr>
              <p:nvPr/>
            </p:nvSpPr>
            <p:spPr bwMode="auto">
              <a:xfrm>
                <a:off x="4521" y="3696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3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3" name="Freeform 1028"/>
              <p:cNvSpPr>
                <a:spLocks/>
              </p:cNvSpPr>
              <p:nvPr/>
            </p:nvSpPr>
            <p:spPr bwMode="auto">
              <a:xfrm>
                <a:off x="3605" y="3883"/>
                <a:ext cx="17" cy="4"/>
              </a:xfrm>
              <a:custGeom>
                <a:avLst/>
                <a:gdLst>
                  <a:gd name="T0" fmla="*/ 17 w 17"/>
                  <a:gd name="T1" fmla="*/ 0 h 4"/>
                  <a:gd name="T2" fmla="*/ 4 w 17"/>
                  <a:gd name="T3" fmla="*/ 3 h 4"/>
                  <a:gd name="T4" fmla="*/ 0 w 1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4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4" name="Line 1029"/>
              <p:cNvSpPr>
                <a:spLocks noChangeShapeType="1"/>
              </p:cNvSpPr>
              <p:nvPr/>
            </p:nvSpPr>
            <p:spPr bwMode="auto">
              <a:xfrm flipH="1">
                <a:off x="3603" y="3887"/>
                <a:ext cx="2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5" name="Freeform 1030"/>
              <p:cNvSpPr>
                <a:spLocks/>
              </p:cNvSpPr>
              <p:nvPr/>
            </p:nvSpPr>
            <p:spPr bwMode="auto">
              <a:xfrm>
                <a:off x="4366" y="3730"/>
                <a:ext cx="59" cy="7"/>
              </a:xfrm>
              <a:custGeom>
                <a:avLst/>
                <a:gdLst>
                  <a:gd name="T0" fmla="*/ 59 w 59"/>
                  <a:gd name="T1" fmla="*/ 6 h 7"/>
                  <a:gd name="T2" fmla="*/ 39 w 59"/>
                  <a:gd name="T3" fmla="*/ 7 h 7"/>
                  <a:gd name="T4" fmla="*/ 20 w 59"/>
                  <a:gd name="T5" fmla="*/ 4 h 7"/>
                  <a:gd name="T6" fmla="*/ 16 w 59"/>
                  <a:gd name="T7" fmla="*/ 3 h 7"/>
                  <a:gd name="T8" fmla="*/ 0 w 5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">
                    <a:moveTo>
                      <a:pt x="59" y="6"/>
                    </a:moveTo>
                    <a:lnTo>
                      <a:pt x="39" y="7"/>
                    </a:lnTo>
                    <a:lnTo>
                      <a:pt x="20" y="4"/>
                    </a:lnTo>
                    <a:lnTo>
                      <a:pt x="16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6" name="Line 1031"/>
              <p:cNvSpPr>
                <a:spLocks noChangeShapeType="1"/>
              </p:cNvSpPr>
              <p:nvPr/>
            </p:nvSpPr>
            <p:spPr bwMode="auto">
              <a:xfrm flipH="1">
                <a:off x="4360" y="3730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7" name="Line 1032"/>
              <p:cNvSpPr>
                <a:spLocks noChangeShapeType="1"/>
              </p:cNvSpPr>
              <p:nvPr/>
            </p:nvSpPr>
            <p:spPr bwMode="auto">
              <a:xfrm flipH="1" flipV="1">
                <a:off x="3439" y="3879"/>
                <a:ext cx="10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8" name="Freeform 1033"/>
              <p:cNvSpPr>
                <a:spLocks/>
              </p:cNvSpPr>
              <p:nvPr/>
            </p:nvSpPr>
            <p:spPr bwMode="auto">
              <a:xfrm>
                <a:off x="3428" y="3872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9 w 11"/>
                  <a:gd name="T3" fmla="*/ 7 h 7"/>
                  <a:gd name="T4" fmla="*/ 0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9" y="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59" name="Freeform 1034"/>
              <p:cNvSpPr>
                <a:spLocks/>
              </p:cNvSpPr>
              <p:nvPr/>
            </p:nvSpPr>
            <p:spPr bwMode="auto">
              <a:xfrm>
                <a:off x="3449" y="3888"/>
                <a:ext cx="18" cy="10"/>
              </a:xfrm>
              <a:custGeom>
                <a:avLst/>
                <a:gdLst>
                  <a:gd name="T0" fmla="*/ 18 w 18"/>
                  <a:gd name="T1" fmla="*/ 10 h 10"/>
                  <a:gd name="T2" fmla="*/ 17 w 18"/>
                  <a:gd name="T3" fmla="*/ 10 h 10"/>
                  <a:gd name="T4" fmla="*/ 14 w 18"/>
                  <a:gd name="T5" fmla="*/ 8 h 10"/>
                  <a:gd name="T6" fmla="*/ 0 w 1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0">
                    <a:moveTo>
                      <a:pt x="18" y="10"/>
                    </a:moveTo>
                    <a:lnTo>
                      <a:pt x="17" y="10"/>
                    </a:lnTo>
                    <a:lnTo>
                      <a:pt x="14" y="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0" name="Freeform 1035"/>
              <p:cNvSpPr>
                <a:spLocks/>
              </p:cNvSpPr>
              <p:nvPr/>
            </p:nvSpPr>
            <p:spPr bwMode="auto">
              <a:xfrm>
                <a:off x="3467" y="3898"/>
                <a:ext cx="12" cy="2"/>
              </a:xfrm>
              <a:custGeom>
                <a:avLst/>
                <a:gdLst>
                  <a:gd name="T0" fmla="*/ 12 w 12"/>
                  <a:gd name="T1" fmla="*/ 2 h 2"/>
                  <a:gd name="T2" fmla="*/ 11 w 12"/>
                  <a:gd name="T3" fmla="*/ 2 h 2"/>
                  <a:gd name="T4" fmla="*/ 0 w 1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2"/>
                    </a:move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1" name="Freeform 1036"/>
              <p:cNvSpPr>
                <a:spLocks/>
              </p:cNvSpPr>
              <p:nvPr/>
            </p:nvSpPr>
            <p:spPr bwMode="auto">
              <a:xfrm>
                <a:off x="3479" y="3900"/>
                <a:ext cx="16" cy="0"/>
              </a:xfrm>
              <a:custGeom>
                <a:avLst/>
                <a:gdLst>
                  <a:gd name="T0" fmla="*/ 16 w 16"/>
                  <a:gd name="T1" fmla="*/ 4 w 16"/>
                  <a:gd name="T2" fmla="*/ 0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">
                    <a:moveTo>
                      <a:pt x="16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2" name="Freeform 1037"/>
              <p:cNvSpPr>
                <a:spLocks/>
              </p:cNvSpPr>
              <p:nvPr/>
            </p:nvSpPr>
            <p:spPr bwMode="auto">
              <a:xfrm>
                <a:off x="4354" y="3729"/>
                <a:ext cx="6" cy="1"/>
              </a:xfrm>
              <a:custGeom>
                <a:avLst/>
                <a:gdLst>
                  <a:gd name="T0" fmla="*/ 6 w 6"/>
                  <a:gd name="T1" fmla="*/ 1 h 1"/>
                  <a:gd name="T2" fmla="*/ 6 w 6"/>
                  <a:gd name="T3" fmla="*/ 1 h 1"/>
                  <a:gd name="T4" fmla="*/ 2 w 6"/>
                  <a:gd name="T5" fmla="*/ 0 h 1"/>
                  <a:gd name="T6" fmla="*/ 0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3" name="Freeform 1038"/>
              <p:cNvSpPr>
                <a:spLocks/>
              </p:cNvSpPr>
              <p:nvPr/>
            </p:nvSpPr>
            <p:spPr bwMode="auto">
              <a:xfrm>
                <a:off x="3555" y="3894"/>
                <a:ext cx="12" cy="2"/>
              </a:xfrm>
              <a:custGeom>
                <a:avLst/>
                <a:gdLst>
                  <a:gd name="T0" fmla="*/ 12 w 12"/>
                  <a:gd name="T1" fmla="*/ 0 h 2"/>
                  <a:gd name="T2" fmla="*/ 0 w 12"/>
                  <a:gd name="T3" fmla="*/ 2 h 2"/>
                  <a:gd name="T4" fmla="*/ 0 w 1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4" name="Freeform 1039"/>
              <p:cNvSpPr>
                <a:spLocks/>
              </p:cNvSpPr>
              <p:nvPr/>
            </p:nvSpPr>
            <p:spPr bwMode="auto">
              <a:xfrm>
                <a:off x="3546" y="3896"/>
                <a:ext cx="9" cy="2"/>
              </a:xfrm>
              <a:custGeom>
                <a:avLst/>
                <a:gdLst>
                  <a:gd name="T0" fmla="*/ 9 w 9"/>
                  <a:gd name="T1" fmla="*/ 0 h 2"/>
                  <a:gd name="T2" fmla="*/ 6 w 9"/>
                  <a:gd name="T3" fmla="*/ 0 h 2"/>
                  <a:gd name="T4" fmla="*/ 0 w 9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5" name="Line 1040"/>
              <p:cNvSpPr>
                <a:spLocks noChangeShapeType="1"/>
              </p:cNvSpPr>
              <p:nvPr/>
            </p:nvSpPr>
            <p:spPr bwMode="auto">
              <a:xfrm flipH="1">
                <a:off x="3505" y="3898"/>
                <a:ext cx="41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6" name="Freeform 1041"/>
              <p:cNvSpPr>
                <a:spLocks/>
              </p:cNvSpPr>
              <p:nvPr/>
            </p:nvSpPr>
            <p:spPr bwMode="auto">
              <a:xfrm>
                <a:off x="3567" y="3892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4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7" name="Freeform 1042"/>
              <p:cNvSpPr>
                <a:spLocks/>
              </p:cNvSpPr>
              <p:nvPr/>
            </p:nvSpPr>
            <p:spPr bwMode="auto">
              <a:xfrm>
                <a:off x="3359" y="3865"/>
                <a:ext cx="69" cy="7"/>
              </a:xfrm>
              <a:custGeom>
                <a:avLst/>
                <a:gdLst>
                  <a:gd name="T0" fmla="*/ 69 w 69"/>
                  <a:gd name="T1" fmla="*/ 7 h 7"/>
                  <a:gd name="T2" fmla="*/ 62 w 69"/>
                  <a:gd name="T3" fmla="*/ 6 h 7"/>
                  <a:gd name="T4" fmla="*/ 57 w 69"/>
                  <a:gd name="T5" fmla="*/ 3 h 7"/>
                  <a:gd name="T6" fmla="*/ 48 w 69"/>
                  <a:gd name="T7" fmla="*/ 2 h 7"/>
                  <a:gd name="T8" fmla="*/ 32 w 69"/>
                  <a:gd name="T9" fmla="*/ 0 h 7"/>
                  <a:gd name="T10" fmla="*/ 19 w 69"/>
                  <a:gd name="T11" fmla="*/ 0 h 7"/>
                  <a:gd name="T12" fmla="*/ 13 w 69"/>
                  <a:gd name="T13" fmla="*/ 0 h 7"/>
                  <a:gd name="T14" fmla="*/ 0 w 69"/>
                  <a:gd name="T15" fmla="*/ 6 h 7"/>
                  <a:gd name="T16" fmla="*/ 0 w 69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">
                    <a:moveTo>
                      <a:pt x="69" y="7"/>
                    </a:moveTo>
                    <a:lnTo>
                      <a:pt x="62" y="6"/>
                    </a:lnTo>
                    <a:lnTo>
                      <a:pt x="57" y="3"/>
                    </a:lnTo>
                    <a:lnTo>
                      <a:pt x="48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8" name="Freeform 1043"/>
              <p:cNvSpPr>
                <a:spLocks/>
              </p:cNvSpPr>
              <p:nvPr/>
            </p:nvSpPr>
            <p:spPr bwMode="auto">
              <a:xfrm>
                <a:off x="4509" y="3551"/>
                <a:ext cx="23" cy="16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20 w 23"/>
                  <a:gd name="T5" fmla="*/ 13 h 16"/>
                  <a:gd name="T6" fmla="*/ 20 w 23"/>
                  <a:gd name="T7" fmla="*/ 14 h 16"/>
                  <a:gd name="T8" fmla="*/ 23 w 2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0" y="0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23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69" name="Freeform 1044"/>
              <p:cNvSpPr>
                <a:spLocks/>
              </p:cNvSpPr>
              <p:nvPr/>
            </p:nvSpPr>
            <p:spPr bwMode="auto">
              <a:xfrm>
                <a:off x="3495" y="3899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4 w 10"/>
                  <a:gd name="T3" fmla="*/ 1 h 1"/>
                  <a:gd name="T4" fmla="*/ 2 w 10"/>
                  <a:gd name="T5" fmla="*/ 1 h 1"/>
                  <a:gd name="T6" fmla="*/ 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0" name="Freeform 1045"/>
              <p:cNvSpPr>
                <a:spLocks/>
              </p:cNvSpPr>
              <p:nvPr/>
            </p:nvSpPr>
            <p:spPr bwMode="auto">
              <a:xfrm>
                <a:off x="3329" y="3871"/>
                <a:ext cx="30" cy="16"/>
              </a:xfrm>
              <a:custGeom>
                <a:avLst/>
                <a:gdLst>
                  <a:gd name="T0" fmla="*/ 30 w 30"/>
                  <a:gd name="T1" fmla="*/ 0 h 16"/>
                  <a:gd name="T2" fmla="*/ 24 w 30"/>
                  <a:gd name="T3" fmla="*/ 1 h 16"/>
                  <a:gd name="T4" fmla="*/ 14 w 30"/>
                  <a:gd name="T5" fmla="*/ 9 h 16"/>
                  <a:gd name="T6" fmla="*/ 11 w 30"/>
                  <a:gd name="T7" fmla="*/ 10 h 16"/>
                  <a:gd name="T8" fmla="*/ 0 w 3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6">
                    <a:moveTo>
                      <a:pt x="30" y="0"/>
                    </a:moveTo>
                    <a:lnTo>
                      <a:pt x="24" y="1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0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1" name="Freeform 1046"/>
              <p:cNvSpPr>
                <a:spLocks/>
              </p:cNvSpPr>
              <p:nvPr/>
            </p:nvSpPr>
            <p:spPr bwMode="auto">
              <a:xfrm>
                <a:off x="3297" y="3887"/>
                <a:ext cx="32" cy="9"/>
              </a:xfrm>
              <a:custGeom>
                <a:avLst/>
                <a:gdLst>
                  <a:gd name="T0" fmla="*/ 32 w 32"/>
                  <a:gd name="T1" fmla="*/ 0 h 9"/>
                  <a:gd name="T2" fmla="*/ 28 w 32"/>
                  <a:gd name="T3" fmla="*/ 1 h 9"/>
                  <a:gd name="T4" fmla="*/ 27 w 32"/>
                  <a:gd name="T5" fmla="*/ 1 h 9"/>
                  <a:gd name="T6" fmla="*/ 12 w 32"/>
                  <a:gd name="T7" fmla="*/ 5 h 9"/>
                  <a:gd name="T8" fmla="*/ 7 w 32"/>
                  <a:gd name="T9" fmla="*/ 7 h 9"/>
                  <a:gd name="T10" fmla="*/ 0 w 3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9">
                    <a:moveTo>
                      <a:pt x="32" y="0"/>
                    </a:moveTo>
                    <a:lnTo>
                      <a:pt x="28" y="1"/>
                    </a:lnTo>
                    <a:lnTo>
                      <a:pt x="27" y="1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2" name="Line 1047"/>
              <p:cNvSpPr>
                <a:spLocks noChangeShapeType="1"/>
              </p:cNvSpPr>
              <p:nvPr/>
            </p:nvSpPr>
            <p:spPr bwMode="auto">
              <a:xfrm flipH="1">
                <a:off x="3291" y="3896"/>
                <a:ext cx="6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3" name="Freeform 1048"/>
              <p:cNvSpPr>
                <a:spLocks/>
              </p:cNvSpPr>
              <p:nvPr/>
            </p:nvSpPr>
            <p:spPr bwMode="auto">
              <a:xfrm>
                <a:off x="3277" y="3898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2 w 14"/>
                  <a:gd name="T3" fmla="*/ 1 h 5"/>
                  <a:gd name="T4" fmla="*/ 0 w 1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2" y="1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4" name="Line 1049"/>
              <p:cNvSpPr>
                <a:spLocks noChangeShapeType="1"/>
              </p:cNvSpPr>
              <p:nvPr/>
            </p:nvSpPr>
            <p:spPr bwMode="auto">
              <a:xfrm flipH="1">
                <a:off x="3255" y="3903"/>
                <a:ext cx="22" cy="5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5" name="Line 1050"/>
              <p:cNvSpPr>
                <a:spLocks noChangeShapeType="1"/>
              </p:cNvSpPr>
              <p:nvPr/>
            </p:nvSpPr>
            <p:spPr bwMode="auto">
              <a:xfrm flipH="1">
                <a:off x="3231" y="3908"/>
                <a:ext cx="24" cy="6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6" name="Line 1051"/>
              <p:cNvSpPr>
                <a:spLocks noChangeShapeType="1"/>
              </p:cNvSpPr>
              <p:nvPr/>
            </p:nvSpPr>
            <p:spPr bwMode="auto">
              <a:xfrm flipH="1">
                <a:off x="3228" y="3914"/>
                <a:ext cx="3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7" name="Freeform 1052"/>
              <p:cNvSpPr>
                <a:spLocks/>
              </p:cNvSpPr>
              <p:nvPr/>
            </p:nvSpPr>
            <p:spPr bwMode="auto">
              <a:xfrm>
                <a:off x="3217" y="3915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4 w 11"/>
                  <a:gd name="T3" fmla="*/ 2 h 3"/>
                  <a:gd name="T4" fmla="*/ 0 w 11"/>
                  <a:gd name="T5" fmla="*/ 3 h 3"/>
                  <a:gd name="T6" fmla="*/ 0 w 1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8" name="Line 1053"/>
              <p:cNvSpPr>
                <a:spLocks noChangeShapeType="1"/>
              </p:cNvSpPr>
              <p:nvPr/>
            </p:nvSpPr>
            <p:spPr bwMode="auto">
              <a:xfrm flipH="1">
                <a:off x="3216" y="3918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79" name="Freeform 1054"/>
              <p:cNvSpPr>
                <a:spLocks/>
              </p:cNvSpPr>
              <p:nvPr/>
            </p:nvSpPr>
            <p:spPr bwMode="auto">
              <a:xfrm>
                <a:off x="3213" y="391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0" name="Freeform 1055"/>
              <p:cNvSpPr>
                <a:spLocks/>
              </p:cNvSpPr>
              <p:nvPr/>
            </p:nvSpPr>
            <p:spPr bwMode="auto">
              <a:xfrm>
                <a:off x="3201" y="3919"/>
                <a:ext cx="12" cy="8"/>
              </a:xfrm>
              <a:custGeom>
                <a:avLst/>
                <a:gdLst>
                  <a:gd name="T0" fmla="*/ 12 w 12"/>
                  <a:gd name="T1" fmla="*/ 0 h 8"/>
                  <a:gd name="T2" fmla="*/ 4 w 12"/>
                  <a:gd name="T3" fmla="*/ 6 h 8"/>
                  <a:gd name="T4" fmla="*/ 0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lnTo>
                      <a:pt x="4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1" name="Freeform 1056"/>
              <p:cNvSpPr>
                <a:spLocks/>
              </p:cNvSpPr>
              <p:nvPr/>
            </p:nvSpPr>
            <p:spPr bwMode="auto">
              <a:xfrm>
                <a:off x="3193" y="3927"/>
                <a:ext cx="8" cy="6"/>
              </a:xfrm>
              <a:custGeom>
                <a:avLst/>
                <a:gdLst>
                  <a:gd name="T0" fmla="*/ 8 w 8"/>
                  <a:gd name="T1" fmla="*/ 0 h 6"/>
                  <a:gd name="T2" fmla="*/ 7 w 8"/>
                  <a:gd name="T3" fmla="*/ 2 h 6"/>
                  <a:gd name="T4" fmla="*/ 0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7" y="2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2" name="Freeform 1057"/>
              <p:cNvSpPr>
                <a:spLocks/>
              </p:cNvSpPr>
              <p:nvPr/>
            </p:nvSpPr>
            <p:spPr bwMode="auto">
              <a:xfrm>
                <a:off x="3173" y="3933"/>
                <a:ext cx="20" cy="8"/>
              </a:xfrm>
              <a:custGeom>
                <a:avLst/>
                <a:gdLst>
                  <a:gd name="T0" fmla="*/ 20 w 20"/>
                  <a:gd name="T1" fmla="*/ 0 h 8"/>
                  <a:gd name="T2" fmla="*/ 6 w 20"/>
                  <a:gd name="T3" fmla="*/ 7 h 8"/>
                  <a:gd name="T4" fmla="*/ 5 w 20"/>
                  <a:gd name="T5" fmla="*/ 8 h 8"/>
                  <a:gd name="T6" fmla="*/ 1 w 20"/>
                  <a:gd name="T7" fmla="*/ 8 h 8"/>
                  <a:gd name="T8" fmla="*/ 0 w 2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6" y="7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3" name="Freeform 1058"/>
              <p:cNvSpPr>
                <a:spLocks/>
              </p:cNvSpPr>
              <p:nvPr/>
            </p:nvSpPr>
            <p:spPr bwMode="auto">
              <a:xfrm>
                <a:off x="3119" y="3927"/>
                <a:ext cx="54" cy="14"/>
              </a:xfrm>
              <a:custGeom>
                <a:avLst/>
                <a:gdLst>
                  <a:gd name="T0" fmla="*/ 54 w 54"/>
                  <a:gd name="T1" fmla="*/ 14 h 14"/>
                  <a:gd name="T2" fmla="*/ 52 w 54"/>
                  <a:gd name="T3" fmla="*/ 14 h 14"/>
                  <a:gd name="T4" fmla="*/ 43 w 54"/>
                  <a:gd name="T5" fmla="*/ 6 h 14"/>
                  <a:gd name="T6" fmla="*/ 39 w 54"/>
                  <a:gd name="T7" fmla="*/ 2 h 14"/>
                  <a:gd name="T8" fmla="*/ 33 w 54"/>
                  <a:gd name="T9" fmla="*/ 2 h 14"/>
                  <a:gd name="T10" fmla="*/ 32 w 54"/>
                  <a:gd name="T11" fmla="*/ 0 h 14"/>
                  <a:gd name="T12" fmla="*/ 29 w 54"/>
                  <a:gd name="T13" fmla="*/ 0 h 14"/>
                  <a:gd name="T14" fmla="*/ 24 w 54"/>
                  <a:gd name="T15" fmla="*/ 2 h 14"/>
                  <a:gd name="T16" fmla="*/ 6 w 54"/>
                  <a:gd name="T17" fmla="*/ 7 h 14"/>
                  <a:gd name="T18" fmla="*/ 0 w 54"/>
                  <a:gd name="T1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4">
                    <a:moveTo>
                      <a:pt x="54" y="14"/>
                    </a:moveTo>
                    <a:lnTo>
                      <a:pt x="52" y="14"/>
                    </a:lnTo>
                    <a:lnTo>
                      <a:pt x="43" y="6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6" y="7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4" name="Freeform 1059"/>
              <p:cNvSpPr>
                <a:spLocks/>
              </p:cNvSpPr>
              <p:nvPr/>
            </p:nvSpPr>
            <p:spPr bwMode="auto">
              <a:xfrm>
                <a:off x="3090" y="3927"/>
                <a:ext cx="29" cy="6"/>
              </a:xfrm>
              <a:custGeom>
                <a:avLst/>
                <a:gdLst>
                  <a:gd name="T0" fmla="*/ 29 w 29"/>
                  <a:gd name="T1" fmla="*/ 6 h 6"/>
                  <a:gd name="T2" fmla="*/ 22 w 29"/>
                  <a:gd name="T3" fmla="*/ 4 h 6"/>
                  <a:gd name="T4" fmla="*/ 11 w 29"/>
                  <a:gd name="T5" fmla="*/ 3 h 6"/>
                  <a:gd name="T6" fmla="*/ 0 w 2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29" y="6"/>
                    </a:moveTo>
                    <a:lnTo>
                      <a:pt x="22" y="4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5" name="Freeform 1060"/>
              <p:cNvSpPr>
                <a:spLocks/>
              </p:cNvSpPr>
              <p:nvPr/>
            </p:nvSpPr>
            <p:spPr bwMode="auto">
              <a:xfrm>
                <a:off x="3073" y="3927"/>
                <a:ext cx="17" cy="3"/>
              </a:xfrm>
              <a:custGeom>
                <a:avLst/>
                <a:gdLst>
                  <a:gd name="T0" fmla="*/ 17 w 17"/>
                  <a:gd name="T1" fmla="*/ 0 h 3"/>
                  <a:gd name="T2" fmla="*/ 11 w 17"/>
                  <a:gd name="T3" fmla="*/ 0 h 3"/>
                  <a:gd name="T4" fmla="*/ 0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7" y="0"/>
                    </a:moveTo>
                    <a:lnTo>
                      <a:pt x="11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6" name="Freeform 1061"/>
              <p:cNvSpPr>
                <a:spLocks/>
              </p:cNvSpPr>
              <p:nvPr/>
            </p:nvSpPr>
            <p:spPr bwMode="auto">
              <a:xfrm>
                <a:off x="3067" y="3930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3 w 6"/>
                  <a:gd name="T3" fmla="*/ 0 h 1"/>
                  <a:gd name="T4" fmla="*/ 0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7" name="Line 1062"/>
              <p:cNvSpPr>
                <a:spLocks noChangeShapeType="1"/>
              </p:cNvSpPr>
              <p:nvPr/>
            </p:nvSpPr>
            <p:spPr bwMode="auto">
              <a:xfrm flipH="1">
                <a:off x="3058" y="3931"/>
                <a:ext cx="9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8" name="Freeform 1063"/>
              <p:cNvSpPr>
                <a:spLocks/>
              </p:cNvSpPr>
              <p:nvPr/>
            </p:nvSpPr>
            <p:spPr bwMode="auto">
              <a:xfrm>
                <a:off x="3023" y="3933"/>
                <a:ext cx="35" cy="23"/>
              </a:xfrm>
              <a:custGeom>
                <a:avLst/>
                <a:gdLst>
                  <a:gd name="T0" fmla="*/ 35 w 35"/>
                  <a:gd name="T1" fmla="*/ 0 h 23"/>
                  <a:gd name="T2" fmla="*/ 20 w 35"/>
                  <a:gd name="T3" fmla="*/ 8 h 23"/>
                  <a:gd name="T4" fmla="*/ 17 w 35"/>
                  <a:gd name="T5" fmla="*/ 9 h 23"/>
                  <a:gd name="T6" fmla="*/ 5 w 35"/>
                  <a:gd name="T7" fmla="*/ 17 h 23"/>
                  <a:gd name="T8" fmla="*/ 0 w 35"/>
                  <a:gd name="T9" fmla="*/ 21 h 23"/>
                  <a:gd name="T10" fmla="*/ 0 w 3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3">
                    <a:moveTo>
                      <a:pt x="35" y="0"/>
                    </a:moveTo>
                    <a:lnTo>
                      <a:pt x="20" y="8"/>
                    </a:lnTo>
                    <a:lnTo>
                      <a:pt x="17" y="9"/>
                    </a:lnTo>
                    <a:lnTo>
                      <a:pt x="5" y="17"/>
                    </a:lnTo>
                    <a:lnTo>
                      <a:pt x="0" y="21"/>
                    </a:lnTo>
                    <a:lnTo>
                      <a:pt x="0" y="2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89" name="Freeform 1064"/>
              <p:cNvSpPr>
                <a:spLocks/>
              </p:cNvSpPr>
              <p:nvPr/>
            </p:nvSpPr>
            <p:spPr bwMode="auto">
              <a:xfrm>
                <a:off x="3007" y="3956"/>
                <a:ext cx="16" cy="8"/>
              </a:xfrm>
              <a:custGeom>
                <a:avLst/>
                <a:gdLst>
                  <a:gd name="T0" fmla="*/ 16 w 16"/>
                  <a:gd name="T1" fmla="*/ 0 h 8"/>
                  <a:gd name="T2" fmla="*/ 6 w 16"/>
                  <a:gd name="T3" fmla="*/ 5 h 8"/>
                  <a:gd name="T4" fmla="*/ 0 w 1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6" y="5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0" name="Freeform 1065"/>
              <p:cNvSpPr>
                <a:spLocks/>
              </p:cNvSpPr>
              <p:nvPr/>
            </p:nvSpPr>
            <p:spPr bwMode="auto">
              <a:xfrm>
                <a:off x="2973" y="3944"/>
                <a:ext cx="34" cy="21"/>
              </a:xfrm>
              <a:custGeom>
                <a:avLst/>
                <a:gdLst>
                  <a:gd name="T0" fmla="*/ 34 w 34"/>
                  <a:gd name="T1" fmla="*/ 20 h 21"/>
                  <a:gd name="T2" fmla="*/ 16 w 34"/>
                  <a:gd name="T3" fmla="*/ 21 h 21"/>
                  <a:gd name="T4" fmla="*/ 15 w 34"/>
                  <a:gd name="T5" fmla="*/ 21 h 21"/>
                  <a:gd name="T6" fmla="*/ 12 w 34"/>
                  <a:gd name="T7" fmla="*/ 20 h 21"/>
                  <a:gd name="T8" fmla="*/ 11 w 34"/>
                  <a:gd name="T9" fmla="*/ 20 h 21"/>
                  <a:gd name="T10" fmla="*/ 5 w 34"/>
                  <a:gd name="T11" fmla="*/ 17 h 21"/>
                  <a:gd name="T12" fmla="*/ 4 w 34"/>
                  <a:gd name="T13" fmla="*/ 17 h 21"/>
                  <a:gd name="T14" fmla="*/ 0 w 34"/>
                  <a:gd name="T15" fmla="*/ 12 h 21"/>
                  <a:gd name="T16" fmla="*/ 0 w 34"/>
                  <a:gd name="T17" fmla="*/ 9 h 21"/>
                  <a:gd name="T18" fmla="*/ 0 w 34"/>
                  <a:gd name="T19" fmla="*/ 9 h 21"/>
                  <a:gd name="T20" fmla="*/ 1 w 34"/>
                  <a:gd name="T21" fmla="*/ 6 h 21"/>
                  <a:gd name="T22" fmla="*/ 1 w 34"/>
                  <a:gd name="T23" fmla="*/ 5 h 21"/>
                  <a:gd name="T24" fmla="*/ 0 w 34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1">
                    <a:moveTo>
                      <a:pt x="34" y="20"/>
                    </a:moveTo>
                    <a:lnTo>
                      <a:pt x="16" y="21"/>
                    </a:lnTo>
                    <a:lnTo>
                      <a:pt x="15" y="21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1" name="Freeform 1066"/>
              <p:cNvSpPr>
                <a:spLocks/>
              </p:cNvSpPr>
              <p:nvPr/>
            </p:nvSpPr>
            <p:spPr bwMode="auto">
              <a:xfrm>
                <a:off x="2972" y="3937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4 h 7"/>
                  <a:gd name="T4" fmla="*/ 0 w 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2" name="Freeform 1067"/>
              <p:cNvSpPr>
                <a:spLocks/>
              </p:cNvSpPr>
              <p:nvPr/>
            </p:nvSpPr>
            <p:spPr bwMode="auto">
              <a:xfrm>
                <a:off x="2967" y="3929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3 w 5"/>
                  <a:gd name="T3" fmla="*/ 6 h 8"/>
                  <a:gd name="T4" fmla="*/ 0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3" name="Freeform 1068"/>
              <p:cNvSpPr>
                <a:spLocks/>
              </p:cNvSpPr>
              <p:nvPr/>
            </p:nvSpPr>
            <p:spPr bwMode="auto">
              <a:xfrm>
                <a:off x="2961" y="3921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5 w 6"/>
                  <a:gd name="T3" fmla="*/ 6 h 8"/>
                  <a:gd name="T4" fmla="*/ 0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4" name="Freeform 1069"/>
              <p:cNvSpPr>
                <a:spLocks/>
              </p:cNvSpPr>
              <p:nvPr/>
            </p:nvSpPr>
            <p:spPr bwMode="auto">
              <a:xfrm>
                <a:off x="2915" y="3910"/>
                <a:ext cx="46" cy="11"/>
              </a:xfrm>
              <a:custGeom>
                <a:avLst/>
                <a:gdLst>
                  <a:gd name="T0" fmla="*/ 46 w 46"/>
                  <a:gd name="T1" fmla="*/ 11 h 11"/>
                  <a:gd name="T2" fmla="*/ 19 w 46"/>
                  <a:gd name="T3" fmla="*/ 5 h 11"/>
                  <a:gd name="T4" fmla="*/ 11 w 46"/>
                  <a:gd name="T5" fmla="*/ 3 h 11"/>
                  <a:gd name="T6" fmla="*/ 0 w 4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1">
                    <a:moveTo>
                      <a:pt x="46" y="11"/>
                    </a:moveTo>
                    <a:lnTo>
                      <a:pt x="19" y="5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5" name="Freeform 1070"/>
              <p:cNvSpPr>
                <a:spLocks/>
              </p:cNvSpPr>
              <p:nvPr/>
            </p:nvSpPr>
            <p:spPr bwMode="auto">
              <a:xfrm>
                <a:off x="2904" y="3903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4 w 11"/>
                  <a:gd name="T3" fmla="*/ 4 h 7"/>
                  <a:gd name="T4" fmla="*/ 0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6" name="Freeform 1071"/>
              <p:cNvSpPr>
                <a:spLocks/>
              </p:cNvSpPr>
              <p:nvPr/>
            </p:nvSpPr>
            <p:spPr bwMode="auto">
              <a:xfrm>
                <a:off x="2869" y="3895"/>
                <a:ext cx="35" cy="8"/>
              </a:xfrm>
              <a:custGeom>
                <a:avLst/>
                <a:gdLst>
                  <a:gd name="T0" fmla="*/ 35 w 35"/>
                  <a:gd name="T1" fmla="*/ 8 h 8"/>
                  <a:gd name="T2" fmla="*/ 30 w 35"/>
                  <a:gd name="T3" fmla="*/ 5 h 8"/>
                  <a:gd name="T4" fmla="*/ 8 w 35"/>
                  <a:gd name="T5" fmla="*/ 0 h 8"/>
                  <a:gd name="T6" fmla="*/ 4 w 35"/>
                  <a:gd name="T7" fmla="*/ 0 h 8"/>
                  <a:gd name="T8" fmla="*/ 0 w 3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">
                    <a:moveTo>
                      <a:pt x="35" y="8"/>
                    </a:moveTo>
                    <a:lnTo>
                      <a:pt x="30" y="5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7" name="Line 1072"/>
              <p:cNvSpPr>
                <a:spLocks noChangeShapeType="1"/>
              </p:cNvSpPr>
              <p:nvPr/>
            </p:nvSpPr>
            <p:spPr bwMode="auto">
              <a:xfrm flipH="1" flipV="1">
                <a:off x="2864" y="3894"/>
                <a:ext cx="5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8" name="Line 1073"/>
              <p:cNvSpPr>
                <a:spLocks noChangeShapeType="1"/>
              </p:cNvSpPr>
              <p:nvPr/>
            </p:nvSpPr>
            <p:spPr bwMode="auto">
              <a:xfrm flipH="1">
                <a:off x="2858" y="389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99" name="Freeform 1074"/>
              <p:cNvSpPr>
                <a:spLocks/>
              </p:cNvSpPr>
              <p:nvPr/>
            </p:nvSpPr>
            <p:spPr bwMode="auto">
              <a:xfrm>
                <a:off x="2841" y="3895"/>
                <a:ext cx="17" cy="4"/>
              </a:xfrm>
              <a:custGeom>
                <a:avLst/>
                <a:gdLst>
                  <a:gd name="T0" fmla="*/ 17 w 17"/>
                  <a:gd name="T1" fmla="*/ 0 h 4"/>
                  <a:gd name="T2" fmla="*/ 8 w 17"/>
                  <a:gd name="T3" fmla="*/ 0 h 4"/>
                  <a:gd name="T4" fmla="*/ 5 w 17"/>
                  <a:gd name="T5" fmla="*/ 1 h 4"/>
                  <a:gd name="T6" fmla="*/ 0 w 1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0" name="Freeform 1075"/>
              <p:cNvSpPr>
                <a:spLocks/>
              </p:cNvSpPr>
              <p:nvPr/>
            </p:nvSpPr>
            <p:spPr bwMode="auto">
              <a:xfrm>
                <a:off x="2830" y="3899"/>
                <a:ext cx="11" cy="4"/>
              </a:xfrm>
              <a:custGeom>
                <a:avLst/>
                <a:gdLst>
                  <a:gd name="T0" fmla="*/ 11 w 11"/>
                  <a:gd name="T1" fmla="*/ 0 h 4"/>
                  <a:gd name="T2" fmla="*/ 9 w 11"/>
                  <a:gd name="T3" fmla="*/ 0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9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1" name="Freeform 1076"/>
              <p:cNvSpPr>
                <a:spLocks/>
              </p:cNvSpPr>
              <p:nvPr/>
            </p:nvSpPr>
            <p:spPr bwMode="auto">
              <a:xfrm>
                <a:off x="2787" y="3896"/>
                <a:ext cx="43" cy="7"/>
              </a:xfrm>
              <a:custGeom>
                <a:avLst/>
                <a:gdLst>
                  <a:gd name="T0" fmla="*/ 43 w 43"/>
                  <a:gd name="T1" fmla="*/ 7 h 7"/>
                  <a:gd name="T2" fmla="*/ 39 w 43"/>
                  <a:gd name="T3" fmla="*/ 7 h 7"/>
                  <a:gd name="T4" fmla="*/ 35 w 43"/>
                  <a:gd name="T5" fmla="*/ 6 h 7"/>
                  <a:gd name="T6" fmla="*/ 16 w 43"/>
                  <a:gd name="T7" fmla="*/ 3 h 7"/>
                  <a:gd name="T8" fmla="*/ 13 w 43"/>
                  <a:gd name="T9" fmla="*/ 3 h 7"/>
                  <a:gd name="T10" fmla="*/ 12 w 43"/>
                  <a:gd name="T11" fmla="*/ 3 h 7"/>
                  <a:gd name="T12" fmla="*/ 0 w 4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7">
                    <a:moveTo>
                      <a:pt x="43" y="7"/>
                    </a:moveTo>
                    <a:lnTo>
                      <a:pt x="39" y="7"/>
                    </a:lnTo>
                    <a:lnTo>
                      <a:pt x="35" y="6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2" name="Freeform 1077"/>
              <p:cNvSpPr>
                <a:spLocks/>
              </p:cNvSpPr>
              <p:nvPr/>
            </p:nvSpPr>
            <p:spPr bwMode="auto">
              <a:xfrm>
                <a:off x="2768" y="3888"/>
                <a:ext cx="19" cy="8"/>
              </a:xfrm>
              <a:custGeom>
                <a:avLst/>
                <a:gdLst>
                  <a:gd name="T0" fmla="*/ 19 w 19"/>
                  <a:gd name="T1" fmla="*/ 8 h 8"/>
                  <a:gd name="T2" fmla="*/ 16 w 19"/>
                  <a:gd name="T3" fmla="*/ 7 h 8"/>
                  <a:gd name="T4" fmla="*/ 8 w 19"/>
                  <a:gd name="T5" fmla="*/ 4 h 8"/>
                  <a:gd name="T6" fmla="*/ 0 w 1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lnTo>
                      <a:pt x="16" y="7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3" name="Freeform 1078"/>
              <p:cNvSpPr>
                <a:spLocks/>
              </p:cNvSpPr>
              <p:nvPr/>
            </p:nvSpPr>
            <p:spPr bwMode="auto">
              <a:xfrm>
                <a:off x="2753" y="3883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4 w 15"/>
                  <a:gd name="T3" fmla="*/ 1 h 5"/>
                  <a:gd name="T4" fmla="*/ 0 w 1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4" name="Line 1079"/>
              <p:cNvSpPr>
                <a:spLocks noChangeShapeType="1"/>
              </p:cNvSpPr>
              <p:nvPr/>
            </p:nvSpPr>
            <p:spPr bwMode="auto">
              <a:xfrm flipH="1" flipV="1">
                <a:off x="2742" y="3881"/>
                <a:ext cx="11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5" name="Freeform 1080"/>
              <p:cNvSpPr>
                <a:spLocks/>
              </p:cNvSpPr>
              <p:nvPr/>
            </p:nvSpPr>
            <p:spPr bwMode="auto">
              <a:xfrm>
                <a:off x="2712" y="3881"/>
                <a:ext cx="30" cy="5"/>
              </a:xfrm>
              <a:custGeom>
                <a:avLst/>
                <a:gdLst>
                  <a:gd name="T0" fmla="*/ 30 w 30"/>
                  <a:gd name="T1" fmla="*/ 0 h 5"/>
                  <a:gd name="T2" fmla="*/ 19 w 30"/>
                  <a:gd name="T3" fmla="*/ 0 h 5"/>
                  <a:gd name="T4" fmla="*/ 0 w 3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lnTo>
                      <a:pt x="19" y="0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6" name="Freeform 1081"/>
              <p:cNvSpPr>
                <a:spLocks/>
              </p:cNvSpPr>
              <p:nvPr/>
            </p:nvSpPr>
            <p:spPr bwMode="auto">
              <a:xfrm>
                <a:off x="2656" y="3886"/>
                <a:ext cx="56" cy="8"/>
              </a:xfrm>
              <a:custGeom>
                <a:avLst/>
                <a:gdLst>
                  <a:gd name="T0" fmla="*/ 56 w 56"/>
                  <a:gd name="T1" fmla="*/ 0 h 8"/>
                  <a:gd name="T2" fmla="*/ 35 w 56"/>
                  <a:gd name="T3" fmla="*/ 2 h 8"/>
                  <a:gd name="T4" fmla="*/ 21 w 56"/>
                  <a:gd name="T5" fmla="*/ 4 h 8"/>
                  <a:gd name="T6" fmla="*/ 12 w 56"/>
                  <a:gd name="T7" fmla="*/ 6 h 8"/>
                  <a:gd name="T8" fmla="*/ 0 w 5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">
                    <a:moveTo>
                      <a:pt x="56" y="0"/>
                    </a:moveTo>
                    <a:lnTo>
                      <a:pt x="35" y="2"/>
                    </a:lnTo>
                    <a:lnTo>
                      <a:pt x="21" y="4"/>
                    </a:lnTo>
                    <a:lnTo>
                      <a:pt x="12" y="6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7" name="Line 1082"/>
              <p:cNvSpPr>
                <a:spLocks noChangeShapeType="1"/>
              </p:cNvSpPr>
              <p:nvPr/>
            </p:nvSpPr>
            <p:spPr bwMode="auto">
              <a:xfrm flipH="1">
                <a:off x="2653" y="3894"/>
                <a:ext cx="3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8" name="Freeform 1083"/>
              <p:cNvSpPr>
                <a:spLocks/>
              </p:cNvSpPr>
              <p:nvPr/>
            </p:nvSpPr>
            <p:spPr bwMode="auto">
              <a:xfrm>
                <a:off x="2635" y="3894"/>
                <a:ext cx="18" cy="1"/>
              </a:xfrm>
              <a:custGeom>
                <a:avLst/>
                <a:gdLst>
                  <a:gd name="T0" fmla="*/ 18 w 18"/>
                  <a:gd name="T1" fmla="*/ 0 h 1"/>
                  <a:gd name="T2" fmla="*/ 14 w 18"/>
                  <a:gd name="T3" fmla="*/ 0 h 1"/>
                  <a:gd name="T4" fmla="*/ 0 w 1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lnTo>
                      <a:pt x="14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09" name="Line 1084"/>
              <p:cNvSpPr>
                <a:spLocks noChangeShapeType="1"/>
              </p:cNvSpPr>
              <p:nvPr/>
            </p:nvSpPr>
            <p:spPr bwMode="auto">
              <a:xfrm flipH="1">
                <a:off x="2631" y="3895"/>
                <a:ext cx="4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0" name="Line 1085"/>
              <p:cNvSpPr>
                <a:spLocks noChangeShapeType="1"/>
              </p:cNvSpPr>
              <p:nvPr/>
            </p:nvSpPr>
            <p:spPr bwMode="auto">
              <a:xfrm flipH="1">
                <a:off x="2618" y="3896"/>
                <a:ext cx="13" cy="6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1" name="Line 1086"/>
              <p:cNvSpPr>
                <a:spLocks noChangeShapeType="1"/>
              </p:cNvSpPr>
              <p:nvPr/>
            </p:nvSpPr>
            <p:spPr bwMode="auto">
              <a:xfrm>
                <a:off x="2618" y="3902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2" name="Line 1087"/>
              <p:cNvSpPr>
                <a:spLocks noChangeShapeType="1"/>
              </p:cNvSpPr>
              <p:nvPr/>
            </p:nvSpPr>
            <p:spPr bwMode="auto">
              <a:xfrm flipH="1">
                <a:off x="2612" y="3902"/>
                <a:ext cx="6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3" name="Line 1088"/>
              <p:cNvSpPr>
                <a:spLocks noChangeShapeType="1"/>
              </p:cNvSpPr>
              <p:nvPr/>
            </p:nvSpPr>
            <p:spPr bwMode="auto">
              <a:xfrm flipH="1">
                <a:off x="2611" y="3902"/>
                <a:ext cx="1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4" name="Line 1089"/>
              <p:cNvSpPr>
                <a:spLocks noChangeShapeType="1"/>
              </p:cNvSpPr>
              <p:nvPr/>
            </p:nvSpPr>
            <p:spPr bwMode="auto">
              <a:xfrm flipH="1">
                <a:off x="2606" y="3902"/>
                <a:ext cx="5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5" name="Freeform 1090"/>
              <p:cNvSpPr>
                <a:spLocks/>
              </p:cNvSpPr>
              <p:nvPr/>
            </p:nvSpPr>
            <p:spPr bwMode="auto">
              <a:xfrm>
                <a:off x="2594" y="3902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6" name="Freeform 1091"/>
              <p:cNvSpPr>
                <a:spLocks/>
              </p:cNvSpPr>
              <p:nvPr/>
            </p:nvSpPr>
            <p:spPr bwMode="auto">
              <a:xfrm>
                <a:off x="2572" y="3899"/>
                <a:ext cx="22" cy="3"/>
              </a:xfrm>
              <a:custGeom>
                <a:avLst/>
                <a:gdLst>
                  <a:gd name="T0" fmla="*/ 22 w 22"/>
                  <a:gd name="T1" fmla="*/ 3 h 3"/>
                  <a:gd name="T2" fmla="*/ 8 w 22"/>
                  <a:gd name="T3" fmla="*/ 1 h 3"/>
                  <a:gd name="T4" fmla="*/ 3 w 22"/>
                  <a:gd name="T5" fmla="*/ 0 h 3"/>
                  <a:gd name="T6" fmla="*/ 0 w 2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">
                    <a:moveTo>
                      <a:pt x="22" y="3"/>
                    </a:move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7" name="Line 1092"/>
              <p:cNvSpPr>
                <a:spLocks noChangeShapeType="1"/>
              </p:cNvSpPr>
              <p:nvPr/>
            </p:nvSpPr>
            <p:spPr bwMode="auto">
              <a:xfrm flipH="1" flipV="1">
                <a:off x="2558" y="3898"/>
                <a:ext cx="14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8" name="Freeform 1093"/>
              <p:cNvSpPr>
                <a:spLocks/>
              </p:cNvSpPr>
              <p:nvPr/>
            </p:nvSpPr>
            <p:spPr bwMode="auto">
              <a:xfrm>
                <a:off x="2552" y="3896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1 w 6"/>
                  <a:gd name="T3" fmla="*/ 0 h 2"/>
                  <a:gd name="T4" fmla="*/ 0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19" name="Line 1094"/>
              <p:cNvSpPr>
                <a:spLocks noChangeShapeType="1"/>
              </p:cNvSpPr>
              <p:nvPr/>
            </p:nvSpPr>
            <p:spPr bwMode="auto">
              <a:xfrm flipH="1" flipV="1">
                <a:off x="2545" y="3895"/>
                <a:ext cx="7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0" name="Freeform 1095"/>
              <p:cNvSpPr>
                <a:spLocks/>
              </p:cNvSpPr>
              <p:nvPr/>
            </p:nvSpPr>
            <p:spPr bwMode="auto">
              <a:xfrm>
                <a:off x="2531" y="3894"/>
                <a:ext cx="14" cy="1"/>
              </a:xfrm>
              <a:custGeom>
                <a:avLst/>
                <a:gdLst>
                  <a:gd name="T0" fmla="*/ 14 w 14"/>
                  <a:gd name="T1" fmla="*/ 1 h 1"/>
                  <a:gd name="T2" fmla="*/ 9 w 14"/>
                  <a:gd name="T3" fmla="*/ 0 h 1"/>
                  <a:gd name="T4" fmla="*/ 0 w 1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">
                    <a:moveTo>
                      <a:pt x="14" y="1"/>
                    </a:move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1" name="Freeform 1096"/>
              <p:cNvSpPr>
                <a:spLocks/>
              </p:cNvSpPr>
              <p:nvPr/>
            </p:nvSpPr>
            <p:spPr bwMode="auto">
              <a:xfrm>
                <a:off x="2517" y="3894"/>
                <a:ext cx="14" cy="2"/>
              </a:xfrm>
              <a:custGeom>
                <a:avLst/>
                <a:gdLst>
                  <a:gd name="T0" fmla="*/ 14 w 14"/>
                  <a:gd name="T1" fmla="*/ 0 h 2"/>
                  <a:gd name="T2" fmla="*/ 4 w 14"/>
                  <a:gd name="T3" fmla="*/ 1 h 2"/>
                  <a:gd name="T4" fmla="*/ 0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2" name="Freeform 1097"/>
              <p:cNvSpPr>
                <a:spLocks/>
              </p:cNvSpPr>
              <p:nvPr/>
            </p:nvSpPr>
            <p:spPr bwMode="auto">
              <a:xfrm>
                <a:off x="2505" y="38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4 w 12"/>
                  <a:gd name="T3" fmla="*/ 4 h 6"/>
                  <a:gd name="T4" fmla="*/ 0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3" name="Freeform 1098"/>
              <p:cNvSpPr>
                <a:spLocks/>
              </p:cNvSpPr>
              <p:nvPr/>
            </p:nvSpPr>
            <p:spPr bwMode="auto">
              <a:xfrm>
                <a:off x="2495" y="3902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1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4" name="Freeform 1099"/>
              <p:cNvSpPr>
                <a:spLocks/>
              </p:cNvSpPr>
              <p:nvPr/>
            </p:nvSpPr>
            <p:spPr bwMode="auto">
              <a:xfrm>
                <a:off x="2484" y="3904"/>
                <a:ext cx="11" cy="4"/>
              </a:xfrm>
              <a:custGeom>
                <a:avLst/>
                <a:gdLst>
                  <a:gd name="T0" fmla="*/ 11 w 11"/>
                  <a:gd name="T1" fmla="*/ 0 h 4"/>
                  <a:gd name="T2" fmla="*/ 7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lnTo>
                      <a:pt x="7" y="2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5" name="Freeform 1100"/>
              <p:cNvSpPr>
                <a:spLocks/>
              </p:cNvSpPr>
              <p:nvPr/>
            </p:nvSpPr>
            <p:spPr bwMode="auto">
              <a:xfrm>
                <a:off x="2459" y="3908"/>
                <a:ext cx="25" cy="26"/>
              </a:xfrm>
              <a:custGeom>
                <a:avLst/>
                <a:gdLst>
                  <a:gd name="T0" fmla="*/ 25 w 25"/>
                  <a:gd name="T1" fmla="*/ 0 h 26"/>
                  <a:gd name="T2" fmla="*/ 13 w 25"/>
                  <a:gd name="T3" fmla="*/ 11 h 26"/>
                  <a:gd name="T4" fmla="*/ 14 w 25"/>
                  <a:gd name="T5" fmla="*/ 15 h 26"/>
                  <a:gd name="T6" fmla="*/ 9 w 25"/>
                  <a:gd name="T7" fmla="*/ 21 h 26"/>
                  <a:gd name="T8" fmla="*/ 0 w 2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lnTo>
                      <a:pt x="13" y="11"/>
                    </a:lnTo>
                    <a:lnTo>
                      <a:pt x="14" y="15"/>
                    </a:lnTo>
                    <a:lnTo>
                      <a:pt x="9" y="21"/>
                    </a:lnTo>
                    <a:lnTo>
                      <a:pt x="0" y="2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6" name="Freeform 1101"/>
              <p:cNvSpPr>
                <a:spLocks/>
              </p:cNvSpPr>
              <p:nvPr/>
            </p:nvSpPr>
            <p:spPr bwMode="auto">
              <a:xfrm>
                <a:off x="2449" y="3934"/>
                <a:ext cx="10" cy="3"/>
              </a:xfrm>
              <a:custGeom>
                <a:avLst/>
                <a:gdLst>
                  <a:gd name="T0" fmla="*/ 10 w 10"/>
                  <a:gd name="T1" fmla="*/ 0 h 3"/>
                  <a:gd name="T2" fmla="*/ 7 w 10"/>
                  <a:gd name="T3" fmla="*/ 1 h 3"/>
                  <a:gd name="T4" fmla="*/ 2 w 10"/>
                  <a:gd name="T5" fmla="*/ 3 h 3"/>
                  <a:gd name="T6" fmla="*/ 0 w 10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7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7" name="Freeform 1102"/>
              <p:cNvSpPr>
                <a:spLocks/>
              </p:cNvSpPr>
              <p:nvPr/>
            </p:nvSpPr>
            <p:spPr bwMode="auto">
              <a:xfrm>
                <a:off x="2445" y="39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8" name="Line 1103"/>
              <p:cNvSpPr>
                <a:spLocks noChangeShapeType="1"/>
              </p:cNvSpPr>
              <p:nvPr/>
            </p:nvSpPr>
            <p:spPr bwMode="auto">
              <a:xfrm flipH="1">
                <a:off x="2375" y="3957"/>
                <a:ext cx="13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29" name="Freeform 1104"/>
              <p:cNvSpPr>
                <a:spLocks/>
              </p:cNvSpPr>
              <p:nvPr/>
            </p:nvSpPr>
            <p:spPr bwMode="auto">
              <a:xfrm>
                <a:off x="2114" y="3987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4 w 7"/>
                  <a:gd name="T3" fmla="*/ 2 h 2"/>
                  <a:gd name="T4" fmla="*/ 0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0" name="Freeform 1105"/>
              <p:cNvSpPr>
                <a:spLocks/>
              </p:cNvSpPr>
              <p:nvPr/>
            </p:nvSpPr>
            <p:spPr bwMode="auto">
              <a:xfrm>
                <a:off x="2278" y="3981"/>
                <a:ext cx="31" cy="10"/>
              </a:xfrm>
              <a:custGeom>
                <a:avLst/>
                <a:gdLst>
                  <a:gd name="T0" fmla="*/ 31 w 31"/>
                  <a:gd name="T1" fmla="*/ 0 h 10"/>
                  <a:gd name="T2" fmla="*/ 24 w 31"/>
                  <a:gd name="T3" fmla="*/ 0 h 10"/>
                  <a:gd name="T4" fmla="*/ 8 w 31"/>
                  <a:gd name="T5" fmla="*/ 4 h 10"/>
                  <a:gd name="T6" fmla="*/ 0 w 3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0">
                    <a:moveTo>
                      <a:pt x="31" y="0"/>
                    </a:moveTo>
                    <a:lnTo>
                      <a:pt x="24" y="0"/>
                    </a:lnTo>
                    <a:lnTo>
                      <a:pt x="8" y="4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1" name="Freeform 1106"/>
              <p:cNvSpPr>
                <a:spLocks/>
              </p:cNvSpPr>
              <p:nvPr/>
            </p:nvSpPr>
            <p:spPr bwMode="auto">
              <a:xfrm>
                <a:off x="2417" y="3945"/>
                <a:ext cx="12" cy="5"/>
              </a:xfrm>
              <a:custGeom>
                <a:avLst/>
                <a:gdLst>
                  <a:gd name="T0" fmla="*/ 12 w 12"/>
                  <a:gd name="T1" fmla="*/ 0 h 5"/>
                  <a:gd name="T2" fmla="*/ 8 w 12"/>
                  <a:gd name="T3" fmla="*/ 3 h 5"/>
                  <a:gd name="T4" fmla="*/ 0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lnTo>
                      <a:pt x="8" y="3"/>
                    </a:lnTo>
                    <a:lnTo>
                      <a:pt x="0" y="5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2" name="Freeform 1107"/>
              <p:cNvSpPr>
                <a:spLocks/>
              </p:cNvSpPr>
              <p:nvPr/>
            </p:nvSpPr>
            <p:spPr bwMode="auto">
              <a:xfrm>
                <a:off x="1854" y="3840"/>
                <a:ext cx="8" cy="18"/>
              </a:xfrm>
              <a:custGeom>
                <a:avLst/>
                <a:gdLst>
                  <a:gd name="T0" fmla="*/ 8 w 8"/>
                  <a:gd name="T1" fmla="*/ 18 h 18"/>
                  <a:gd name="T2" fmla="*/ 8 w 8"/>
                  <a:gd name="T3" fmla="*/ 14 h 18"/>
                  <a:gd name="T4" fmla="*/ 8 w 8"/>
                  <a:gd name="T5" fmla="*/ 10 h 18"/>
                  <a:gd name="T6" fmla="*/ 4 w 8"/>
                  <a:gd name="T7" fmla="*/ 4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8" y="18"/>
                    </a:moveTo>
                    <a:lnTo>
                      <a:pt x="8" y="14"/>
                    </a:lnTo>
                    <a:lnTo>
                      <a:pt x="8" y="10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3" name="Line 1108"/>
              <p:cNvSpPr>
                <a:spLocks noChangeShapeType="1"/>
              </p:cNvSpPr>
              <p:nvPr/>
            </p:nvSpPr>
            <p:spPr bwMode="auto">
              <a:xfrm flipH="1" flipV="1">
                <a:off x="1847" y="3831"/>
                <a:ext cx="7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4" name="Freeform 1109"/>
              <p:cNvSpPr>
                <a:spLocks/>
              </p:cNvSpPr>
              <p:nvPr/>
            </p:nvSpPr>
            <p:spPr bwMode="auto">
              <a:xfrm>
                <a:off x="1855" y="3879"/>
                <a:ext cx="8" cy="48"/>
              </a:xfrm>
              <a:custGeom>
                <a:avLst/>
                <a:gdLst>
                  <a:gd name="T0" fmla="*/ 8 w 8"/>
                  <a:gd name="T1" fmla="*/ 48 h 48"/>
                  <a:gd name="T2" fmla="*/ 3 w 8"/>
                  <a:gd name="T3" fmla="*/ 40 h 48"/>
                  <a:gd name="T4" fmla="*/ 2 w 8"/>
                  <a:gd name="T5" fmla="*/ 38 h 48"/>
                  <a:gd name="T6" fmla="*/ 2 w 8"/>
                  <a:gd name="T7" fmla="*/ 38 h 48"/>
                  <a:gd name="T8" fmla="*/ 0 w 8"/>
                  <a:gd name="T9" fmla="*/ 27 h 48"/>
                  <a:gd name="T10" fmla="*/ 6 w 8"/>
                  <a:gd name="T11" fmla="*/ 8 h 48"/>
                  <a:gd name="T12" fmla="*/ 7 w 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8">
                    <a:moveTo>
                      <a:pt x="8" y="48"/>
                    </a:moveTo>
                    <a:lnTo>
                      <a:pt x="3" y="4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6" y="8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5" name="Freeform 1110"/>
              <p:cNvSpPr>
                <a:spLocks/>
              </p:cNvSpPr>
              <p:nvPr/>
            </p:nvSpPr>
            <p:spPr bwMode="auto">
              <a:xfrm>
                <a:off x="2051" y="3980"/>
                <a:ext cx="18" cy="3"/>
              </a:xfrm>
              <a:custGeom>
                <a:avLst/>
                <a:gdLst>
                  <a:gd name="T0" fmla="*/ 18 w 18"/>
                  <a:gd name="T1" fmla="*/ 3 h 3"/>
                  <a:gd name="T2" fmla="*/ 13 w 18"/>
                  <a:gd name="T3" fmla="*/ 3 h 3"/>
                  <a:gd name="T4" fmla="*/ 0 w 1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3"/>
                    </a:moveTo>
                    <a:lnTo>
                      <a:pt x="13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6" name="Freeform 1111"/>
              <p:cNvSpPr>
                <a:spLocks/>
              </p:cNvSpPr>
              <p:nvPr/>
            </p:nvSpPr>
            <p:spPr bwMode="auto">
              <a:xfrm>
                <a:off x="2344" y="3961"/>
                <a:ext cx="31" cy="12"/>
              </a:xfrm>
              <a:custGeom>
                <a:avLst/>
                <a:gdLst>
                  <a:gd name="T0" fmla="*/ 31 w 31"/>
                  <a:gd name="T1" fmla="*/ 0 h 12"/>
                  <a:gd name="T2" fmla="*/ 9 w 31"/>
                  <a:gd name="T3" fmla="*/ 10 h 12"/>
                  <a:gd name="T4" fmla="*/ 1 w 31"/>
                  <a:gd name="T5" fmla="*/ 12 h 12"/>
                  <a:gd name="T6" fmla="*/ 0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31" y="0"/>
                    </a:moveTo>
                    <a:lnTo>
                      <a:pt x="9" y="10"/>
                    </a:lnTo>
                    <a:lnTo>
                      <a:pt x="1" y="12"/>
                    </a:lnTo>
                    <a:lnTo>
                      <a:pt x="0" y="12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7" name="Freeform 1112"/>
              <p:cNvSpPr>
                <a:spLocks/>
              </p:cNvSpPr>
              <p:nvPr/>
            </p:nvSpPr>
            <p:spPr bwMode="auto">
              <a:xfrm>
                <a:off x="2309" y="3973"/>
                <a:ext cx="35" cy="8"/>
              </a:xfrm>
              <a:custGeom>
                <a:avLst/>
                <a:gdLst>
                  <a:gd name="T0" fmla="*/ 35 w 35"/>
                  <a:gd name="T1" fmla="*/ 0 h 8"/>
                  <a:gd name="T2" fmla="*/ 17 w 35"/>
                  <a:gd name="T3" fmla="*/ 6 h 8"/>
                  <a:gd name="T4" fmla="*/ 15 w 35"/>
                  <a:gd name="T5" fmla="*/ 7 h 8"/>
                  <a:gd name="T6" fmla="*/ 11 w 35"/>
                  <a:gd name="T7" fmla="*/ 7 h 8"/>
                  <a:gd name="T8" fmla="*/ 9 w 35"/>
                  <a:gd name="T9" fmla="*/ 7 h 8"/>
                  <a:gd name="T10" fmla="*/ 0 w 3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">
                    <a:moveTo>
                      <a:pt x="35" y="0"/>
                    </a:moveTo>
                    <a:lnTo>
                      <a:pt x="17" y="6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8" name="Freeform 1113"/>
              <p:cNvSpPr>
                <a:spLocks/>
              </p:cNvSpPr>
              <p:nvPr/>
            </p:nvSpPr>
            <p:spPr bwMode="auto">
              <a:xfrm>
                <a:off x="2403" y="3950"/>
                <a:ext cx="14" cy="6"/>
              </a:xfrm>
              <a:custGeom>
                <a:avLst/>
                <a:gdLst>
                  <a:gd name="T0" fmla="*/ 14 w 14"/>
                  <a:gd name="T1" fmla="*/ 0 h 6"/>
                  <a:gd name="T2" fmla="*/ 12 w 14"/>
                  <a:gd name="T3" fmla="*/ 0 h 6"/>
                  <a:gd name="T4" fmla="*/ 4 w 14"/>
                  <a:gd name="T5" fmla="*/ 4 h 6"/>
                  <a:gd name="T6" fmla="*/ 0 w 1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12" y="0"/>
                    </a:lnTo>
                    <a:lnTo>
                      <a:pt x="4" y="4"/>
                    </a:lnTo>
                    <a:lnTo>
                      <a:pt x="0" y="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39" name="Freeform 1114"/>
              <p:cNvSpPr>
                <a:spLocks/>
              </p:cNvSpPr>
              <p:nvPr/>
            </p:nvSpPr>
            <p:spPr bwMode="auto">
              <a:xfrm>
                <a:off x="1862" y="3858"/>
                <a:ext cx="1" cy="21"/>
              </a:xfrm>
              <a:custGeom>
                <a:avLst/>
                <a:gdLst>
                  <a:gd name="T0" fmla="*/ 0 w 1"/>
                  <a:gd name="T1" fmla="*/ 21 h 21"/>
                  <a:gd name="T2" fmla="*/ 1 w 1"/>
                  <a:gd name="T3" fmla="*/ 13 h 21"/>
                  <a:gd name="T4" fmla="*/ 1 w 1"/>
                  <a:gd name="T5" fmla="*/ 11 h 21"/>
                  <a:gd name="T6" fmla="*/ 0 w 1"/>
                  <a:gd name="T7" fmla="*/ 5 h 21"/>
                  <a:gd name="T8" fmla="*/ 0 w 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1">
                    <a:moveTo>
                      <a:pt x="0" y="21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0" name="Line 1115"/>
              <p:cNvSpPr>
                <a:spLocks noChangeShapeType="1"/>
              </p:cNvSpPr>
              <p:nvPr/>
            </p:nvSpPr>
            <p:spPr bwMode="auto">
              <a:xfrm>
                <a:off x="1862" y="3858"/>
                <a:ext cx="0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1" name="Freeform 1116"/>
              <p:cNvSpPr>
                <a:spLocks/>
              </p:cNvSpPr>
              <p:nvPr/>
            </p:nvSpPr>
            <p:spPr bwMode="auto">
              <a:xfrm>
                <a:off x="2043" y="3979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5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2" name="Freeform 1117"/>
              <p:cNvSpPr>
                <a:spLocks/>
              </p:cNvSpPr>
              <p:nvPr/>
            </p:nvSpPr>
            <p:spPr bwMode="auto">
              <a:xfrm>
                <a:off x="2002" y="3969"/>
                <a:ext cx="41" cy="10"/>
              </a:xfrm>
              <a:custGeom>
                <a:avLst/>
                <a:gdLst>
                  <a:gd name="T0" fmla="*/ 41 w 41"/>
                  <a:gd name="T1" fmla="*/ 10 h 10"/>
                  <a:gd name="T2" fmla="*/ 17 w 41"/>
                  <a:gd name="T3" fmla="*/ 4 h 10"/>
                  <a:gd name="T4" fmla="*/ 0 w 4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0">
                    <a:moveTo>
                      <a:pt x="41" y="10"/>
                    </a:move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3" name="Line 1118"/>
              <p:cNvSpPr>
                <a:spLocks noChangeShapeType="1"/>
              </p:cNvSpPr>
              <p:nvPr/>
            </p:nvSpPr>
            <p:spPr bwMode="auto">
              <a:xfrm flipH="1">
                <a:off x="2271" y="3991"/>
                <a:ext cx="7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4" name="Freeform 1119"/>
              <p:cNvSpPr>
                <a:spLocks/>
              </p:cNvSpPr>
              <p:nvPr/>
            </p:nvSpPr>
            <p:spPr bwMode="auto">
              <a:xfrm>
                <a:off x="2245" y="3992"/>
                <a:ext cx="26" cy="8"/>
              </a:xfrm>
              <a:custGeom>
                <a:avLst/>
                <a:gdLst>
                  <a:gd name="T0" fmla="*/ 26 w 26"/>
                  <a:gd name="T1" fmla="*/ 0 h 8"/>
                  <a:gd name="T2" fmla="*/ 17 w 26"/>
                  <a:gd name="T3" fmla="*/ 3 h 8"/>
                  <a:gd name="T4" fmla="*/ 0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26" y="0"/>
                    </a:moveTo>
                    <a:lnTo>
                      <a:pt x="17" y="3"/>
                    </a:lnTo>
                    <a:lnTo>
                      <a:pt x="0" y="8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5" name="Freeform 1120"/>
              <p:cNvSpPr>
                <a:spLocks/>
              </p:cNvSpPr>
              <p:nvPr/>
            </p:nvSpPr>
            <p:spPr bwMode="auto">
              <a:xfrm>
                <a:off x="2388" y="3956"/>
                <a:ext cx="15" cy="1"/>
              </a:xfrm>
              <a:custGeom>
                <a:avLst/>
                <a:gdLst>
                  <a:gd name="T0" fmla="*/ 15 w 15"/>
                  <a:gd name="T1" fmla="*/ 0 h 1"/>
                  <a:gd name="T2" fmla="*/ 9 w 15"/>
                  <a:gd name="T3" fmla="*/ 0 h 1"/>
                  <a:gd name="T4" fmla="*/ 0 w 1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">
                    <a:moveTo>
                      <a:pt x="15" y="0"/>
                    </a:moveTo>
                    <a:lnTo>
                      <a:pt x="9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6" name="Line 1121"/>
              <p:cNvSpPr>
                <a:spLocks noChangeShapeType="1"/>
              </p:cNvSpPr>
              <p:nvPr/>
            </p:nvSpPr>
            <p:spPr bwMode="auto">
              <a:xfrm flipH="1">
                <a:off x="2213" y="4004"/>
                <a:ext cx="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7" name="Freeform 1122"/>
              <p:cNvSpPr>
                <a:spLocks/>
              </p:cNvSpPr>
              <p:nvPr/>
            </p:nvSpPr>
            <p:spPr bwMode="auto">
              <a:xfrm>
                <a:off x="1863" y="3927"/>
                <a:ext cx="30" cy="14"/>
              </a:xfrm>
              <a:custGeom>
                <a:avLst/>
                <a:gdLst>
                  <a:gd name="T0" fmla="*/ 30 w 30"/>
                  <a:gd name="T1" fmla="*/ 14 h 14"/>
                  <a:gd name="T2" fmla="*/ 13 w 30"/>
                  <a:gd name="T3" fmla="*/ 8 h 14"/>
                  <a:gd name="T4" fmla="*/ 8 w 30"/>
                  <a:gd name="T5" fmla="*/ 7 h 14"/>
                  <a:gd name="T6" fmla="*/ 0 w 3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lnTo>
                      <a:pt x="13" y="8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8" name="Freeform 1123"/>
              <p:cNvSpPr>
                <a:spLocks/>
              </p:cNvSpPr>
              <p:nvPr/>
            </p:nvSpPr>
            <p:spPr bwMode="auto">
              <a:xfrm>
                <a:off x="2069" y="3983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6 w 10"/>
                  <a:gd name="T3" fmla="*/ 5 h 8"/>
                  <a:gd name="T4" fmla="*/ 1 w 10"/>
                  <a:gd name="T5" fmla="*/ 2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lnTo>
                      <a:pt x="6" y="5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49" name="Freeform 1124"/>
              <p:cNvSpPr>
                <a:spLocks/>
              </p:cNvSpPr>
              <p:nvPr/>
            </p:nvSpPr>
            <p:spPr bwMode="auto">
              <a:xfrm>
                <a:off x="2217" y="4000"/>
                <a:ext cx="28" cy="4"/>
              </a:xfrm>
              <a:custGeom>
                <a:avLst/>
                <a:gdLst>
                  <a:gd name="T0" fmla="*/ 28 w 28"/>
                  <a:gd name="T1" fmla="*/ 0 h 4"/>
                  <a:gd name="T2" fmla="*/ 27 w 28"/>
                  <a:gd name="T3" fmla="*/ 0 h 4"/>
                  <a:gd name="T4" fmla="*/ 15 w 28"/>
                  <a:gd name="T5" fmla="*/ 2 h 4"/>
                  <a:gd name="T6" fmla="*/ 11 w 28"/>
                  <a:gd name="T7" fmla="*/ 3 h 4"/>
                  <a:gd name="T8" fmla="*/ 8 w 28"/>
                  <a:gd name="T9" fmla="*/ 3 h 4"/>
                  <a:gd name="T10" fmla="*/ 0 w 2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lnTo>
                      <a:pt x="27" y="0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0" name="Freeform 1125"/>
              <p:cNvSpPr>
                <a:spLocks/>
              </p:cNvSpPr>
              <p:nvPr/>
            </p:nvSpPr>
            <p:spPr bwMode="auto">
              <a:xfrm>
                <a:off x="1975" y="3965"/>
                <a:ext cx="27" cy="4"/>
              </a:xfrm>
              <a:custGeom>
                <a:avLst/>
                <a:gdLst>
                  <a:gd name="T0" fmla="*/ 27 w 27"/>
                  <a:gd name="T1" fmla="*/ 4 h 4"/>
                  <a:gd name="T2" fmla="*/ 17 w 27"/>
                  <a:gd name="T3" fmla="*/ 2 h 4"/>
                  <a:gd name="T4" fmla="*/ 9 w 27"/>
                  <a:gd name="T5" fmla="*/ 2 h 4"/>
                  <a:gd name="T6" fmla="*/ 0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4"/>
                    </a:moveTo>
                    <a:lnTo>
                      <a:pt x="17" y="2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1" name="Freeform 1126"/>
              <p:cNvSpPr>
                <a:spLocks/>
              </p:cNvSpPr>
              <p:nvPr/>
            </p:nvSpPr>
            <p:spPr bwMode="auto">
              <a:xfrm>
                <a:off x="1893" y="3941"/>
                <a:ext cx="82" cy="24"/>
              </a:xfrm>
              <a:custGeom>
                <a:avLst/>
                <a:gdLst>
                  <a:gd name="T0" fmla="*/ 82 w 82"/>
                  <a:gd name="T1" fmla="*/ 24 h 24"/>
                  <a:gd name="T2" fmla="*/ 76 w 82"/>
                  <a:gd name="T3" fmla="*/ 23 h 24"/>
                  <a:gd name="T4" fmla="*/ 66 w 82"/>
                  <a:gd name="T5" fmla="*/ 23 h 24"/>
                  <a:gd name="T6" fmla="*/ 62 w 82"/>
                  <a:gd name="T7" fmla="*/ 23 h 24"/>
                  <a:gd name="T8" fmla="*/ 50 w 82"/>
                  <a:gd name="T9" fmla="*/ 20 h 24"/>
                  <a:gd name="T10" fmla="*/ 26 w 82"/>
                  <a:gd name="T11" fmla="*/ 12 h 24"/>
                  <a:gd name="T12" fmla="*/ 12 w 82"/>
                  <a:gd name="T13" fmla="*/ 5 h 24"/>
                  <a:gd name="T14" fmla="*/ 3 w 82"/>
                  <a:gd name="T15" fmla="*/ 1 h 24"/>
                  <a:gd name="T16" fmla="*/ 0 w 8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4">
                    <a:moveTo>
                      <a:pt x="82" y="24"/>
                    </a:moveTo>
                    <a:lnTo>
                      <a:pt x="76" y="23"/>
                    </a:lnTo>
                    <a:lnTo>
                      <a:pt x="66" y="23"/>
                    </a:lnTo>
                    <a:lnTo>
                      <a:pt x="62" y="23"/>
                    </a:lnTo>
                    <a:lnTo>
                      <a:pt x="50" y="20"/>
                    </a:lnTo>
                    <a:lnTo>
                      <a:pt x="26" y="12"/>
                    </a:lnTo>
                    <a:lnTo>
                      <a:pt x="12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2" name="Freeform 1127"/>
              <p:cNvSpPr>
                <a:spLocks/>
              </p:cNvSpPr>
              <p:nvPr/>
            </p:nvSpPr>
            <p:spPr bwMode="auto">
              <a:xfrm>
                <a:off x="2096" y="3989"/>
                <a:ext cx="18" cy="3"/>
              </a:xfrm>
              <a:custGeom>
                <a:avLst/>
                <a:gdLst>
                  <a:gd name="T0" fmla="*/ 18 w 18"/>
                  <a:gd name="T1" fmla="*/ 0 h 3"/>
                  <a:gd name="T2" fmla="*/ 10 w 18"/>
                  <a:gd name="T3" fmla="*/ 3 h 3"/>
                  <a:gd name="T4" fmla="*/ 1 w 18"/>
                  <a:gd name="T5" fmla="*/ 3 h 3"/>
                  <a:gd name="T6" fmla="*/ 0 w 1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lnTo>
                      <a:pt x="10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3" name="Freeform 1128"/>
              <p:cNvSpPr>
                <a:spLocks/>
              </p:cNvSpPr>
              <p:nvPr/>
            </p:nvSpPr>
            <p:spPr bwMode="auto">
              <a:xfrm>
                <a:off x="2079" y="3991"/>
                <a:ext cx="17" cy="1"/>
              </a:xfrm>
              <a:custGeom>
                <a:avLst/>
                <a:gdLst>
                  <a:gd name="T0" fmla="*/ 17 w 17"/>
                  <a:gd name="T1" fmla="*/ 1 h 1"/>
                  <a:gd name="T2" fmla="*/ 14 w 17"/>
                  <a:gd name="T3" fmla="*/ 1 h 1"/>
                  <a:gd name="T4" fmla="*/ 0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7" y="1"/>
                    </a:moveTo>
                    <a:lnTo>
                      <a:pt x="14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4" name="Freeform 1129"/>
              <p:cNvSpPr>
                <a:spLocks/>
              </p:cNvSpPr>
              <p:nvPr/>
            </p:nvSpPr>
            <p:spPr bwMode="auto">
              <a:xfrm>
                <a:off x="2121" y="3987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30 w 33"/>
                  <a:gd name="T3" fmla="*/ 4 h 4"/>
                  <a:gd name="T4" fmla="*/ 15 w 33"/>
                  <a:gd name="T5" fmla="*/ 0 h 4"/>
                  <a:gd name="T6" fmla="*/ 15 w 33"/>
                  <a:gd name="T7" fmla="*/ 0 h 4"/>
                  <a:gd name="T8" fmla="*/ 0 w 3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30" y="4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5" name="Freeform 1130"/>
              <p:cNvSpPr>
                <a:spLocks/>
              </p:cNvSpPr>
              <p:nvPr/>
            </p:nvSpPr>
            <p:spPr bwMode="auto">
              <a:xfrm>
                <a:off x="2182" y="4004"/>
                <a:ext cx="31" cy="3"/>
              </a:xfrm>
              <a:custGeom>
                <a:avLst/>
                <a:gdLst>
                  <a:gd name="T0" fmla="*/ 31 w 31"/>
                  <a:gd name="T1" fmla="*/ 0 h 3"/>
                  <a:gd name="T2" fmla="*/ 19 w 31"/>
                  <a:gd name="T3" fmla="*/ 3 h 3"/>
                  <a:gd name="T4" fmla="*/ 4 w 31"/>
                  <a:gd name="T5" fmla="*/ 3 h 3"/>
                  <a:gd name="T6" fmla="*/ 0 w 3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">
                    <a:moveTo>
                      <a:pt x="31" y="0"/>
                    </a:moveTo>
                    <a:lnTo>
                      <a:pt x="19" y="3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6" name="Freeform 1131"/>
              <p:cNvSpPr>
                <a:spLocks/>
              </p:cNvSpPr>
              <p:nvPr/>
            </p:nvSpPr>
            <p:spPr bwMode="auto">
              <a:xfrm>
                <a:off x="2154" y="3991"/>
                <a:ext cx="28" cy="16"/>
              </a:xfrm>
              <a:custGeom>
                <a:avLst/>
                <a:gdLst>
                  <a:gd name="T0" fmla="*/ 28 w 28"/>
                  <a:gd name="T1" fmla="*/ 16 h 16"/>
                  <a:gd name="T2" fmla="*/ 27 w 28"/>
                  <a:gd name="T3" fmla="*/ 16 h 16"/>
                  <a:gd name="T4" fmla="*/ 21 w 28"/>
                  <a:gd name="T5" fmla="*/ 16 h 16"/>
                  <a:gd name="T6" fmla="*/ 17 w 28"/>
                  <a:gd name="T7" fmla="*/ 13 h 16"/>
                  <a:gd name="T8" fmla="*/ 17 w 28"/>
                  <a:gd name="T9" fmla="*/ 13 h 16"/>
                  <a:gd name="T10" fmla="*/ 10 w 28"/>
                  <a:gd name="T11" fmla="*/ 11 h 16"/>
                  <a:gd name="T12" fmla="*/ 5 w 28"/>
                  <a:gd name="T13" fmla="*/ 5 h 16"/>
                  <a:gd name="T14" fmla="*/ 5 w 28"/>
                  <a:gd name="T15" fmla="*/ 4 h 16"/>
                  <a:gd name="T16" fmla="*/ 1 w 28"/>
                  <a:gd name="T17" fmla="*/ 1 h 16"/>
                  <a:gd name="T18" fmla="*/ 0 w 2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lnTo>
                      <a:pt x="27" y="16"/>
                    </a:lnTo>
                    <a:lnTo>
                      <a:pt x="21" y="16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0" y="11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7" name="Freeform 1132"/>
              <p:cNvSpPr>
                <a:spLocks/>
              </p:cNvSpPr>
              <p:nvPr/>
            </p:nvSpPr>
            <p:spPr bwMode="auto">
              <a:xfrm>
                <a:off x="2429" y="3935"/>
                <a:ext cx="16" cy="10"/>
              </a:xfrm>
              <a:custGeom>
                <a:avLst/>
                <a:gdLst>
                  <a:gd name="T0" fmla="*/ 16 w 16"/>
                  <a:gd name="T1" fmla="*/ 2 h 10"/>
                  <a:gd name="T2" fmla="*/ 13 w 16"/>
                  <a:gd name="T3" fmla="*/ 2 h 10"/>
                  <a:gd name="T4" fmla="*/ 9 w 16"/>
                  <a:gd name="T5" fmla="*/ 0 h 10"/>
                  <a:gd name="T6" fmla="*/ 7 w 16"/>
                  <a:gd name="T7" fmla="*/ 2 h 10"/>
                  <a:gd name="T8" fmla="*/ 4 w 16"/>
                  <a:gd name="T9" fmla="*/ 3 h 10"/>
                  <a:gd name="T10" fmla="*/ 4 w 16"/>
                  <a:gd name="T11" fmla="*/ 5 h 10"/>
                  <a:gd name="T12" fmla="*/ 0 w 1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0">
                    <a:moveTo>
                      <a:pt x="16" y="2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8" name="Freeform 1133"/>
              <p:cNvSpPr>
                <a:spLocks/>
              </p:cNvSpPr>
              <p:nvPr/>
            </p:nvSpPr>
            <p:spPr bwMode="auto">
              <a:xfrm>
                <a:off x="2445" y="393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59" name="Freeform 1134"/>
              <p:cNvSpPr>
                <a:spLocks/>
              </p:cNvSpPr>
              <p:nvPr/>
            </p:nvSpPr>
            <p:spPr bwMode="auto">
              <a:xfrm>
                <a:off x="1840" y="3791"/>
                <a:ext cx="7" cy="40"/>
              </a:xfrm>
              <a:custGeom>
                <a:avLst/>
                <a:gdLst>
                  <a:gd name="T0" fmla="*/ 7 w 7"/>
                  <a:gd name="T1" fmla="*/ 40 h 40"/>
                  <a:gd name="T2" fmla="*/ 6 w 7"/>
                  <a:gd name="T3" fmla="*/ 36 h 40"/>
                  <a:gd name="T4" fmla="*/ 0 w 7"/>
                  <a:gd name="T5" fmla="*/ 26 h 40"/>
                  <a:gd name="T6" fmla="*/ 3 w 7"/>
                  <a:gd name="T7" fmla="*/ 9 h 40"/>
                  <a:gd name="T8" fmla="*/ 7 w 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0">
                    <a:moveTo>
                      <a:pt x="7" y="40"/>
                    </a:moveTo>
                    <a:lnTo>
                      <a:pt x="6" y="36"/>
                    </a:lnTo>
                    <a:lnTo>
                      <a:pt x="0" y="26"/>
                    </a:lnTo>
                    <a:lnTo>
                      <a:pt x="3" y="9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0" name="Freeform 1135"/>
              <p:cNvSpPr>
                <a:spLocks/>
              </p:cNvSpPr>
              <p:nvPr/>
            </p:nvSpPr>
            <p:spPr bwMode="auto">
              <a:xfrm>
                <a:off x="1846" y="3783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4 h 8"/>
                  <a:gd name="T4" fmla="*/ 0 w 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1" name="Freeform 1136"/>
              <p:cNvSpPr>
                <a:spLocks/>
              </p:cNvSpPr>
              <p:nvPr/>
            </p:nvSpPr>
            <p:spPr bwMode="auto">
              <a:xfrm>
                <a:off x="1835" y="3761"/>
                <a:ext cx="11" cy="22"/>
              </a:xfrm>
              <a:custGeom>
                <a:avLst/>
                <a:gdLst>
                  <a:gd name="T0" fmla="*/ 11 w 11"/>
                  <a:gd name="T1" fmla="*/ 22 h 22"/>
                  <a:gd name="T2" fmla="*/ 11 w 11"/>
                  <a:gd name="T3" fmla="*/ 19 h 22"/>
                  <a:gd name="T4" fmla="*/ 8 w 11"/>
                  <a:gd name="T5" fmla="*/ 14 h 22"/>
                  <a:gd name="T6" fmla="*/ 7 w 11"/>
                  <a:gd name="T7" fmla="*/ 12 h 22"/>
                  <a:gd name="T8" fmla="*/ 7 w 11"/>
                  <a:gd name="T9" fmla="*/ 12 h 22"/>
                  <a:gd name="T10" fmla="*/ 3 w 11"/>
                  <a:gd name="T11" fmla="*/ 8 h 22"/>
                  <a:gd name="T12" fmla="*/ 1 w 11"/>
                  <a:gd name="T13" fmla="*/ 4 h 22"/>
                  <a:gd name="T14" fmla="*/ 0 w 11"/>
                  <a:gd name="T1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2">
                    <a:moveTo>
                      <a:pt x="11" y="22"/>
                    </a:moveTo>
                    <a:lnTo>
                      <a:pt x="11" y="19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2" name="Freeform 1137"/>
              <p:cNvSpPr>
                <a:spLocks/>
              </p:cNvSpPr>
              <p:nvPr/>
            </p:nvSpPr>
            <p:spPr bwMode="auto">
              <a:xfrm>
                <a:off x="1830" y="3749"/>
                <a:ext cx="5" cy="12"/>
              </a:xfrm>
              <a:custGeom>
                <a:avLst/>
                <a:gdLst>
                  <a:gd name="T0" fmla="*/ 5 w 5"/>
                  <a:gd name="T1" fmla="*/ 12 h 12"/>
                  <a:gd name="T2" fmla="*/ 2 w 5"/>
                  <a:gd name="T3" fmla="*/ 6 h 12"/>
                  <a:gd name="T4" fmla="*/ 0 w 5"/>
                  <a:gd name="T5" fmla="*/ 1 h 12"/>
                  <a:gd name="T6" fmla="*/ 0 w 5"/>
                  <a:gd name="T7" fmla="*/ 0 h 12"/>
                  <a:gd name="T8" fmla="*/ 0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3" name="Line 1138"/>
              <p:cNvSpPr>
                <a:spLocks noChangeShapeType="1"/>
              </p:cNvSpPr>
              <p:nvPr/>
            </p:nvSpPr>
            <p:spPr bwMode="auto">
              <a:xfrm flipH="1" flipV="1">
                <a:off x="1828" y="3745"/>
                <a:ext cx="2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4" name="Freeform 1139"/>
              <p:cNvSpPr>
                <a:spLocks/>
              </p:cNvSpPr>
              <p:nvPr/>
            </p:nvSpPr>
            <p:spPr bwMode="auto">
              <a:xfrm>
                <a:off x="1828" y="3738"/>
                <a:ext cx="2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6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5" name="Freeform 1140"/>
              <p:cNvSpPr>
                <a:spLocks/>
              </p:cNvSpPr>
              <p:nvPr/>
            </p:nvSpPr>
            <p:spPr bwMode="auto">
              <a:xfrm>
                <a:off x="1828" y="3721"/>
                <a:ext cx="3" cy="17"/>
              </a:xfrm>
              <a:custGeom>
                <a:avLst/>
                <a:gdLst>
                  <a:gd name="T0" fmla="*/ 2 w 3"/>
                  <a:gd name="T1" fmla="*/ 17 h 17"/>
                  <a:gd name="T2" fmla="*/ 2 w 3"/>
                  <a:gd name="T3" fmla="*/ 17 h 17"/>
                  <a:gd name="T4" fmla="*/ 3 w 3"/>
                  <a:gd name="T5" fmla="*/ 12 h 17"/>
                  <a:gd name="T6" fmla="*/ 2 w 3"/>
                  <a:gd name="T7" fmla="*/ 9 h 17"/>
                  <a:gd name="T8" fmla="*/ 2 w 3"/>
                  <a:gd name="T9" fmla="*/ 7 h 17"/>
                  <a:gd name="T10" fmla="*/ 0 w 3"/>
                  <a:gd name="T11" fmla="*/ 1 h 17"/>
                  <a:gd name="T12" fmla="*/ 0 w 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7">
                    <a:moveTo>
                      <a:pt x="2" y="17"/>
                    </a:moveTo>
                    <a:lnTo>
                      <a:pt x="2" y="17"/>
                    </a:lnTo>
                    <a:lnTo>
                      <a:pt x="3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6" name="Freeform 1141"/>
              <p:cNvSpPr>
                <a:spLocks/>
              </p:cNvSpPr>
              <p:nvPr/>
            </p:nvSpPr>
            <p:spPr bwMode="auto">
              <a:xfrm>
                <a:off x="1827" y="3715"/>
                <a:ext cx="1" cy="6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4 h 6"/>
                  <a:gd name="T4" fmla="*/ 1 w 1"/>
                  <a:gd name="T5" fmla="*/ 3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7" name="Freeform 1142"/>
              <p:cNvSpPr>
                <a:spLocks/>
              </p:cNvSpPr>
              <p:nvPr/>
            </p:nvSpPr>
            <p:spPr bwMode="auto">
              <a:xfrm>
                <a:off x="1822" y="3709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4 w 5"/>
                  <a:gd name="T3" fmla="*/ 5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8" name="Line 1143"/>
              <p:cNvSpPr>
                <a:spLocks noChangeShapeType="1"/>
              </p:cNvSpPr>
              <p:nvPr/>
            </p:nvSpPr>
            <p:spPr bwMode="auto">
              <a:xfrm flipH="1" flipV="1">
                <a:off x="1811" y="3700"/>
                <a:ext cx="11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69" name="Freeform 1144"/>
              <p:cNvSpPr>
                <a:spLocks/>
              </p:cNvSpPr>
              <p:nvPr/>
            </p:nvSpPr>
            <p:spPr bwMode="auto">
              <a:xfrm>
                <a:off x="1803" y="3691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1 w 8"/>
                  <a:gd name="T3" fmla="*/ 0 h 9"/>
                  <a:gd name="T4" fmla="*/ 0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0" name="Freeform 1145"/>
              <p:cNvSpPr>
                <a:spLocks/>
              </p:cNvSpPr>
              <p:nvPr/>
            </p:nvSpPr>
            <p:spPr bwMode="auto">
              <a:xfrm>
                <a:off x="1785" y="3667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6 w 18"/>
                  <a:gd name="T3" fmla="*/ 21 h 24"/>
                  <a:gd name="T4" fmla="*/ 12 w 18"/>
                  <a:gd name="T5" fmla="*/ 12 h 24"/>
                  <a:gd name="T6" fmla="*/ 10 w 18"/>
                  <a:gd name="T7" fmla="*/ 8 h 24"/>
                  <a:gd name="T8" fmla="*/ 6 w 18"/>
                  <a:gd name="T9" fmla="*/ 4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6" y="21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1" name="Line 1146"/>
              <p:cNvSpPr>
                <a:spLocks noChangeShapeType="1"/>
              </p:cNvSpPr>
              <p:nvPr/>
            </p:nvSpPr>
            <p:spPr bwMode="auto">
              <a:xfrm flipH="1" flipV="1">
                <a:off x="1782" y="3660"/>
                <a:ext cx="3" cy="7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2" name="Freeform 1147"/>
              <p:cNvSpPr>
                <a:spLocks/>
              </p:cNvSpPr>
              <p:nvPr/>
            </p:nvSpPr>
            <p:spPr bwMode="auto">
              <a:xfrm>
                <a:off x="1778" y="3649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4 w 4"/>
                  <a:gd name="T3" fmla="*/ 11 h 11"/>
                  <a:gd name="T4" fmla="*/ 2 w 4"/>
                  <a:gd name="T5" fmla="*/ 6 h 11"/>
                  <a:gd name="T6" fmla="*/ 2 w 4"/>
                  <a:gd name="T7" fmla="*/ 4 h 11"/>
                  <a:gd name="T8" fmla="*/ 0 w 4"/>
                  <a:gd name="T9" fmla="*/ 2 h 11"/>
                  <a:gd name="T10" fmla="*/ 0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4" y="11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3" name="Freeform 1148"/>
              <p:cNvSpPr>
                <a:spLocks/>
              </p:cNvSpPr>
              <p:nvPr/>
            </p:nvSpPr>
            <p:spPr bwMode="auto">
              <a:xfrm>
                <a:off x="1773" y="3636"/>
                <a:ext cx="5" cy="13"/>
              </a:xfrm>
              <a:custGeom>
                <a:avLst/>
                <a:gdLst>
                  <a:gd name="T0" fmla="*/ 5 w 5"/>
                  <a:gd name="T1" fmla="*/ 13 h 13"/>
                  <a:gd name="T2" fmla="*/ 4 w 5"/>
                  <a:gd name="T3" fmla="*/ 8 h 13"/>
                  <a:gd name="T4" fmla="*/ 1 w 5"/>
                  <a:gd name="T5" fmla="*/ 5 h 13"/>
                  <a:gd name="T6" fmla="*/ 1 w 5"/>
                  <a:gd name="T7" fmla="*/ 2 h 13"/>
                  <a:gd name="T8" fmla="*/ 0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4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4" name="Freeform 1149"/>
              <p:cNvSpPr>
                <a:spLocks/>
              </p:cNvSpPr>
              <p:nvPr/>
            </p:nvSpPr>
            <p:spPr bwMode="auto">
              <a:xfrm>
                <a:off x="1751" y="3622"/>
                <a:ext cx="22" cy="14"/>
              </a:xfrm>
              <a:custGeom>
                <a:avLst/>
                <a:gdLst>
                  <a:gd name="T0" fmla="*/ 22 w 22"/>
                  <a:gd name="T1" fmla="*/ 14 h 14"/>
                  <a:gd name="T2" fmla="*/ 18 w 22"/>
                  <a:gd name="T3" fmla="*/ 11 h 14"/>
                  <a:gd name="T4" fmla="*/ 17 w 22"/>
                  <a:gd name="T5" fmla="*/ 8 h 14"/>
                  <a:gd name="T6" fmla="*/ 15 w 22"/>
                  <a:gd name="T7" fmla="*/ 7 h 14"/>
                  <a:gd name="T8" fmla="*/ 14 w 22"/>
                  <a:gd name="T9" fmla="*/ 6 h 14"/>
                  <a:gd name="T10" fmla="*/ 7 w 22"/>
                  <a:gd name="T11" fmla="*/ 3 h 14"/>
                  <a:gd name="T12" fmla="*/ 6 w 22"/>
                  <a:gd name="T13" fmla="*/ 2 h 14"/>
                  <a:gd name="T14" fmla="*/ 0 w 22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22" y="14"/>
                    </a:moveTo>
                    <a:lnTo>
                      <a:pt x="18" y="11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5" name="Line 1150"/>
              <p:cNvSpPr>
                <a:spLocks noChangeShapeType="1"/>
              </p:cNvSpPr>
              <p:nvPr/>
            </p:nvSpPr>
            <p:spPr bwMode="auto">
              <a:xfrm flipH="1" flipV="1">
                <a:off x="1742" y="3618"/>
                <a:ext cx="9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6" name="Line 1151"/>
              <p:cNvSpPr>
                <a:spLocks noChangeShapeType="1"/>
              </p:cNvSpPr>
              <p:nvPr/>
            </p:nvSpPr>
            <p:spPr bwMode="auto">
              <a:xfrm flipH="1">
                <a:off x="1739" y="3618"/>
                <a:ext cx="3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7" name="Freeform 1152"/>
              <p:cNvSpPr>
                <a:spLocks/>
              </p:cNvSpPr>
              <p:nvPr/>
            </p:nvSpPr>
            <p:spPr bwMode="auto">
              <a:xfrm>
                <a:off x="1735" y="3617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8" name="Freeform 1153"/>
              <p:cNvSpPr>
                <a:spLocks/>
              </p:cNvSpPr>
              <p:nvPr/>
            </p:nvSpPr>
            <p:spPr bwMode="auto">
              <a:xfrm>
                <a:off x="1712" y="3605"/>
                <a:ext cx="23" cy="12"/>
              </a:xfrm>
              <a:custGeom>
                <a:avLst/>
                <a:gdLst>
                  <a:gd name="T0" fmla="*/ 23 w 23"/>
                  <a:gd name="T1" fmla="*/ 12 h 12"/>
                  <a:gd name="T2" fmla="*/ 23 w 23"/>
                  <a:gd name="T3" fmla="*/ 12 h 12"/>
                  <a:gd name="T4" fmla="*/ 11 w 23"/>
                  <a:gd name="T5" fmla="*/ 8 h 12"/>
                  <a:gd name="T6" fmla="*/ 4 w 23"/>
                  <a:gd name="T7" fmla="*/ 2 h 12"/>
                  <a:gd name="T8" fmla="*/ 0 w 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23" y="12"/>
                    </a:lnTo>
                    <a:lnTo>
                      <a:pt x="11" y="8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79" name="Freeform 1154"/>
              <p:cNvSpPr>
                <a:spLocks/>
              </p:cNvSpPr>
              <p:nvPr/>
            </p:nvSpPr>
            <p:spPr bwMode="auto">
              <a:xfrm>
                <a:off x="1703" y="359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7 w 9"/>
                  <a:gd name="T5" fmla="*/ 4 h 6"/>
                  <a:gd name="T6" fmla="*/ 0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0" name="Freeform 1155"/>
              <p:cNvSpPr>
                <a:spLocks/>
              </p:cNvSpPr>
              <p:nvPr/>
            </p:nvSpPr>
            <p:spPr bwMode="auto">
              <a:xfrm>
                <a:off x="1664" y="3579"/>
                <a:ext cx="39" cy="20"/>
              </a:xfrm>
              <a:custGeom>
                <a:avLst/>
                <a:gdLst>
                  <a:gd name="T0" fmla="*/ 39 w 39"/>
                  <a:gd name="T1" fmla="*/ 20 h 20"/>
                  <a:gd name="T2" fmla="*/ 39 w 39"/>
                  <a:gd name="T3" fmla="*/ 20 h 20"/>
                  <a:gd name="T4" fmla="*/ 37 w 39"/>
                  <a:gd name="T5" fmla="*/ 19 h 20"/>
                  <a:gd name="T6" fmla="*/ 36 w 39"/>
                  <a:gd name="T7" fmla="*/ 18 h 20"/>
                  <a:gd name="T8" fmla="*/ 35 w 39"/>
                  <a:gd name="T9" fmla="*/ 18 h 20"/>
                  <a:gd name="T10" fmla="*/ 25 w 39"/>
                  <a:gd name="T11" fmla="*/ 9 h 20"/>
                  <a:gd name="T12" fmla="*/ 10 w 39"/>
                  <a:gd name="T13" fmla="*/ 5 h 20"/>
                  <a:gd name="T14" fmla="*/ 6 w 39"/>
                  <a:gd name="T15" fmla="*/ 4 h 20"/>
                  <a:gd name="T16" fmla="*/ 0 w 3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9" y="20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25" y="9"/>
                    </a:lnTo>
                    <a:lnTo>
                      <a:pt x="10" y="5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1" name="Freeform 1156"/>
              <p:cNvSpPr>
                <a:spLocks/>
              </p:cNvSpPr>
              <p:nvPr/>
            </p:nvSpPr>
            <p:spPr bwMode="auto">
              <a:xfrm>
                <a:off x="1651" y="3574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1 w 13"/>
                  <a:gd name="T3" fmla="*/ 4 h 5"/>
                  <a:gd name="T4" fmla="*/ 3 w 13"/>
                  <a:gd name="T5" fmla="*/ 0 h 5"/>
                  <a:gd name="T6" fmla="*/ 0 w 1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1" y="4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2" name="Freeform 1157"/>
              <p:cNvSpPr>
                <a:spLocks/>
              </p:cNvSpPr>
              <p:nvPr/>
            </p:nvSpPr>
            <p:spPr bwMode="auto">
              <a:xfrm>
                <a:off x="1626" y="3563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16 w 25"/>
                  <a:gd name="T3" fmla="*/ 8 h 11"/>
                  <a:gd name="T4" fmla="*/ 0 w 2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3" name="Line 1158"/>
              <p:cNvSpPr>
                <a:spLocks noChangeShapeType="1"/>
              </p:cNvSpPr>
              <p:nvPr/>
            </p:nvSpPr>
            <p:spPr bwMode="auto">
              <a:xfrm flipH="1" flipV="1">
                <a:off x="1623" y="3560"/>
                <a:ext cx="3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4" name="Line 1159"/>
              <p:cNvSpPr>
                <a:spLocks noChangeShapeType="1"/>
              </p:cNvSpPr>
              <p:nvPr/>
            </p:nvSpPr>
            <p:spPr bwMode="auto">
              <a:xfrm flipH="1">
                <a:off x="1620" y="3560"/>
                <a:ext cx="3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5" name="Freeform 1160"/>
              <p:cNvSpPr>
                <a:spLocks/>
              </p:cNvSpPr>
              <p:nvPr/>
            </p:nvSpPr>
            <p:spPr bwMode="auto">
              <a:xfrm>
                <a:off x="1607" y="3552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3 w 13"/>
                  <a:gd name="T3" fmla="*/ 1 h 8"/>
                  <a:gd name="T4" fmla="*/ 0 w 1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6" name="Line 1161"/>
              <p:cNvSpPr>
                <a:spLocks noChangeShapeType="1"/>
              </p:cNvSpPr>
              <p:nvPr/>
            </p:nvSpPr>
            <p:spPr bwMode="auto">
              <a:xfrm flipH="1">
                <a:off x="1602" y="3552"/>
                <a:ext cx="5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7" name="Freeform 1162"/>
              <p:cNvSpPr>
                <a:spLocks/>
              </p:cNvSpPr>
              <p:nvPr/>
            </p:nvSpPr>
            <p:spPr bwMode="auto">
              <a:xfrm>
                <a:off x="1575" y="3551"/>
                <a:ext cx="27" cy="1"/>
              </a:xfrm>
              <a:custGeom>
                <a:avLst/>
                <a:gdLst>
                  <a:gd name="T0" fmla="*/ 27 w 27"/>
                  <a:gd name="T1" fmla="*/ 1 h 1"/>
                  <a:gd name="T2" fmla="*/ 12 w 27"/>
                  <a:gd name="T3" fmla="*/ 0 h 1"/>
                  <a:gd name="T4" fmla="*/ 0 w 2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">
                    <a:moveTo>
                      <a:pt x="27" y="1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8" name="Line 1163"/>
              <p:cNvSpPr>
                <a:spLocks noChangeShapeType="1"/>
              </p:cNvSpPr>
              <p:nvPr/>
            </p:nvSpPr>
            <p:spPr bwMode="auto">
              <a:xfrm flipH="1">
                <a:off x="1569" y="3551"/>
                <a:ext cx="6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89" name="Freeform 1164"/>
              <p:cNvSpPr>
                <a:spLocks/>
              </p:cNvSpPr>
              <p:nvPr/>
            </p:nvSpPr>
            <p:spPr bwMode="auto">
              <a:xfrm>
                <a:off x="1533" y="3553"/>
                <a:ext cx="36" cy="11"/>
              </a:xfrm>
              <a:custGeom>
                <a:avLst/>
                <a:gdLst>
                  <a:gd name="T0" fmla="*/ 36 w 36"/>
                  <a:gd name="T1" fmla="*/ 0 h 11"/>
                  <a:gd name="T2" fmla="*/ 25 w 36"/>
                  <a:gd name="T3" fmla="*/ 3 h 11"/>
                  <a:gd name="T4" fmla="*/ 12 w 36"/>
                  <a:gd name="T5" fmla="*/ 8 h 11"/>
                  <a:gd name="T6" fmla="*/ 9 w 36"/>
                  <a:gd name="T7" fmla="*/ 10 h 11"/>
                  <a:gd name="T8" fmla="*/ 0 w 36"/>
                  <a:gd name="T9" fmla="*/ 11 h 11"/>
                  <a:gd name="T10" fmla="*/ 0 w 36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">
                    <a:moveTo>
                      <a:pt x="36" y="0"/>
                    </a:moveTo>
                    <a:lnTo>
                      <a:pt x="25" y="3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0" name="Freeform 1165"/>
              <p:cNvSpPr>
                <a:spLocks/>
              </p:cNvSpPr>
              <p:nvPr/>
            </p:nvSpPr>
            <p:spPr bwMode="auto">
              <a:xfrm>
                <a:off x="1487" y="3564"/>
                <a:ext cx="46" cy="16"/>
              </a:xfrm>
              <a:custGeom>
                <a:avLst/>
                <a:gdLst>
                  <a:gd name="T0" fmla="*/ 46 w 46"/>
                  <a:gd name="T1" fmla="*/ 0 h 16"/>
                  <a:gd name="T2" fmla="*/ 40 w 46"/>
                  <a:gd name="T3" fmla="*/ 3 h 16"/>
                  <a:gd name="T4" fmla="*/ 36 w 46"/>
                  <a:gd name="T5" fmla="*/ 6 h 16"/>
                  <a:gd name="T6" fmla="*/ 25 w 46"/>
                  <a:gd name="T7" fmla="*/ 12 h 16"/>
                  <a:gd name="T8" fmla="*/ 13 w 46"/>
                  <a:gd name="T9" fmla="*/ 16 h 16"/>
                  <a:gd name="T10" fmla="*/ 0 w 4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6">
                    <a:moveTo>
                      <a:pt x="46" y="0"/>
                    </a:moveTo>
                    <a:lnTo>
                      <a:pt x="40" y="3"/>
                    </a:lnTo>
                    <a:lnTo>
                      <a:pt x="36" y="6"/>
                    </a:lnTo>
                    <a:lnTo>
                      <a:pt x="25" y="12"/>
                    </a:lnTo>
                    <a:lnTo>
                      <a:pt x="13" y="16"/>
                    </a:lnTo>
                    <a:lnTo>
                      <a:pt x="0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1" name="Freeform 1166"/>
              <p:cNvSpPr>
                <a:spLocks/>
              </p:cNvSpPr>
              <p:nvPr/>
            </p:nvSpPr>
            <p:spPr bwMode="auto">
              <a:xfrm>
                <a:off x="1465" y="3580"/>
                <a:ext cx="22" cy="3"/>
              </a:xfrm>
              <a:custGeom>
                <a:avLst/>
                <a:gdLst>
                  <a:gd name="T0" fmla="*/ 22 w 22"/>
                  <a:gd name="T1" fmla="*/ 0 h 3"/>
                  <a:gd name="T2" fmla="*/ 7 w 22"/>
                  <a:gd name="T3" fmla="*/ 3 h 3"/>
                  <a:gd name="T4" fmla="*/ 0 w 2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22" y="0"/>
                    </a:moveTo>
                    <a:lnTo>
                      <a:pt x="7" y="3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2" name="Freeform 1167"/>
              <p:cNvSpPr>
                <a:spLocks/>
              </p:cNvSpPr>
              <p:nvPr/>
            </p:nvSpPr>
            <p:spPr bwMode="auto">
              <a:xfrm>
                <a:off x="1433" y="3582"/>
                <a:ext cx="32" cy="1"/>
              </a:xfrm>
              <a:custGeom>
                <a:avLst/>
                <a:gdLst>
                  <a:gd name="T0" fmla="*/ 32 w 32"/>
                  <a:gd name="T1" fmla="*/ 1 h 1"/>
                  <a:gd name="T2" fmla="*/ 13 w 32"/>
                  <a:gd name="T3" fmla="*/ 1 h 1"/>
                  <a:gd name="T4" fmla="*/ 0 w 3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">
                    <a:moveTo>
                      <a:pt x="32" y="1"/>
                    </a:move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3" name="Line 1168"/>
              <p:cNvSpPr>
                <a:spLocks noChangeShapeType="1"/>
              </p:cNvSpPr>
              <p:nvPr/>
            </p:nvSpPr>
            <p:spPr bwMode="auto">
              <a:xfrm flipH="1" flipV="1">
                <a:off x="1422" y="3579"/>
                <a:ext cx="11" cy="3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4" name="Freeform 1169"/>
              <p:cNvSpPr>
                <a:spLocks/>
              </p:cNvSpPr>
              <p:nvPr/>
            </p:nvSpPr>
            <p:spPr bwMode="auto">
              <a:xfrm>
                <a:off x="1414" y="3575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3 w 8"/>
                  <a:gd name="T3" fmla="*/ 3 h 4"/>
                  <a:gd name="T4" fmla="*/ 0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5" name="Line 1170"/>
              <p:cNvSpPr>
                <a:spLocks noChangeShapeType="1"/>
              </p:cNvSpPr>
              <p:nvPr/>
            </p:nvSpPr>
            <p:spPr bwMode="auto">
              <a:xfrm flipH="1" flipV="1">
                <a:off x="1402" y="3565"/>
                <a:ext cx="12" cy="1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6" name="Freeform 1171"/>
              <p:cNvSpPr>
                <a:spLocks/>
              </p:cNvSpPr>
              <p:nvPr/>
            </p:nvSpPr>
            <p:spPr bwMode="auto">
              <a:xfrm>
                <a:off x="1390" y="3549"/>
                <a:ext cx="12" cy="16"/>
              </a:xfrm>
              <a:custGeom>
                <a:avLst/>
                <a:gdLst>
                  <a:gd name="T0" fmla="*/ 12 w 12"/>
                  <a:gd name="T1" fmla="*/ 16 h 16"/>
                  <a:gd name="T2" fmla="*/ 0 w 12"/>
                  <a:gd name="T3" fmla="*/ 7 h 16"/>
                  <a:gd name="T4" fmla="*/ 0 w 1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12" y="16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7" name="Freeform 1172"/>
              <p:cNvSpPr>
                <a:spLocks/>
              </p:cNvSpPr>
              <p:nvPr/>
            </p:nvSpPr>
            <p:spPr bwMode="auto">
              <a:xfrm>
                <a:off x="1390" y="3540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7 h 9"/>
                  <a:gd name="T4" fmla="*/ 1 w 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8" name="Line 1173"/>
              <p:cNvSpPr>
                <a:spLocks noChangeShapeType="1"/>
              </p:cNvSpPr>
              <p:nvPr/>
            </p:nvSpPr>
            <p:spPr bwMode="auto">
              <a:xfrm flipV="1">
                <a:off x="1391" y="3536"/>
                <a:ext cx="1" cy="4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199" name="Line 1174"/>
              <p:cNvSpPr>
                <a:spLocks noChangeShapeType="1"/>
              </p:cNvSpPr>
              <p:nvPr/>
            </p:nvSpPr>
            <p:spPr bwMode="auto">
              <a:xfrm flipV="1">
                <a:off x="1392" y="3526"/>
                <a:ext cx="2" cy="1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0" name="Line 1175"/>
              <p:cNvSpPr>
                <a:spLocks noChangeShapeType="1"/>
              </p:cNvSpPr>
              <p:nvPr/>
            </p:nvSpPr>
            <p:spPr bwMode="auto">
              <a:xfrm flipH="1" flipV="1">
                <a:off x="1388" y="3517"/>
                <a:ext cx="6" cy="9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1" name="Line 1176"/>
              <p:cNvSpPr>
                <a:spLocks noChangeShapeType="1"/>
              </p:cNvSpPr>
              <p:nvPr/>
            </p:nvSpPr>
            <p:spPr bwMode="auto">
              <a:xfrm flipV="1">
                <a:off x="1388" y="3515"/>
                <a:ext cx="0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2" name="Freeform 1177"/>
              <p:cNvSpPr>
                <a:spLocks/>
              </p:cNvSpPr>
              <p:nvPr/>
            </p:nvSpPr>
            <p:spPr bwMode="auto">
              <a:xfrm>
                <a:off x="1387" y="351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3" name="Freeform 1178"/>
              <p:cNvSpPr>
                <a:spLocks/>
              </p:cNvSpPr>
              <p:nvPr/>
            </p:nvSpPr>
            <p:spPr bwMode="auto">
              <a:xfrm>
                <a:off x="1367" y="3497"/>
                <a:ext cx="20" cy="17"/>
              </a:xfrm>
              <a:custGeom>
                <a:avLst/>
                <a:gdLst>
                  <a:gd name="T0" fmla="*/ 20 w 20"/>
                  <a:gd name="T1" fmla="*/ 17 h 17"/>
                  <a:gd name="T2" fmla="*/ 9 w 20"/>
                  <a:gd name="T3" fmla="*/ 6 h 17"/>
                  <a:gd name="T4" fmla="*/ 5 w 20"/>
                  <a:gd name="T5" fmla="*/ 2 h 17"/>
                  <a:gd name="T6" fmla="*/ 0 w 20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20" y="17"/>
                    </a:moveTo>
                    <a:lnTo>
                      <a:pt x="9" y="6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4" name="Freeform 1179"/>
              <p:cNvSpPr>
                <a:spLocks/>
              </p:cNvSpPr>
              <p:nvPr/>
            </p:nvSpPr>
            <p:spPr bwMode="auto">
              <a:xfrm>
                <a:off x="1329" y="349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35 w 38"/>
                  <a:gd name="T3" fmla="*/ 1 h 4"/>
                  <a:gd name="T4" fmla="*/ 30 w 38"/>
                  <a:gd name="T5" fmla="*/ 0 h 4"/>
                  <a:gd name="T6" fmla="*/ 24 w 38"/>
                  <a:gd name="T7" fmla="*/ 0 h 4"/>
                  <a:gd name="T8" fmla="*/ 19 w 38"/>
                  <a:gd name="T9" fmla="*/ 0 h 4"/>
                  <a:gd name="T10" fmla="*/ 9 w 38"/>
                  <a:gd name="T11" fmla="*/ 0 h 4"/>
                  <a:gd name="T12" fmla="*/ 0 w 3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35" y="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5" name="Freeform 1180"/>
              <p:cNvSpPr>
                <a:spLocks/>
              </p:cNvSpPr>
              <p:nvPr/>
            </p:nvSpPr>
            <p:spPr bwMode="auto">
              <a:xfrm>
                <a:off x="1301" y="3497"/>
                <a:ext cx="28" cy="4"/>
              </a:xfrm>
              <a:custGeom>
                <a:avLst/>
                <a:gdLst>
                  <a:gd name="T0" fmla="*/ 28 w 28"/>
                  <a:gd name="T1" fmla="*/ 0 h 4"/>
                  <a:gd name="T2" fmla="*/ 10 w 28"/>
                  <a:gd name="T3" fmla="*/ 2 h 4"/>
                  <a:gd name="T4" fmla="*/ 0 w 2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lnTo>
                      <a:pt x="10" y="2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6" name="Freeform 1181"/>
              <p:cNvSpPr>
                <a:spLocks/>
              </p:cNvSpPr>
              <p:nvPr/>
            </p:nvSpPr>
            <p:spPr bwMode="auto">
              <a:xfrm>
                <a:off x="1257" y="3501"/>
                <a:ext cx="44" cy="1"/>
              </a:xfrm>
              <a:custGeom>
                <a:avLst/>
                <a:gdLst>
                  <a:gd name="T0" fmla="*/ 44 w 44"/>
                  <a:gd name="T1" fmla="*/ 0 h 1"/>
                  <a:gd name="T2" fmla="*/ 22 w 44"/>
                  <a:gd name="T3" fmla="*/ 1 h 1"/>
                  <a:gd name="T4" fmla="*/ 0 w 4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">
                    <a:moveTo>
                      <a:pt x="44" y="0"/>
                    </a:moveTo>
                    <a:lnTo>
                      <a:pt x="22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7" name="Freeform 1182"/>
              <p:cNvSpPr>
                <a:spLocks/>
              </p:cNvSpPr>
              <p:nvPr/>
            </p:nvSpPr>
            <p:spPr bwMode="auto">
              <a:xfrm>
                <a:off x="1247" y="3501"/>
                <a:ext cx="10" cy="1"/>
              </a:xfrm>
              <a:custGeom>
                <a:avLst/>
                <a:gdLst>
                  <a:gd name="T0" fmla="*/ 10 w 10"/>
                  <a:gd name="T1" fmla="*/ 1 h 1"/>
                  <a:gd name="T2" fmla="*/ 2 w 10"/>
                  <a:gd name="T3" fmla="*/ 1 h 1"/>
                  <a:gd name="T4" fmla="*/ 0 w 1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10" y="1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8" name="Line 1183"/>
              <p:cNvSpPr>
                <a:spLocks noChangeShapeType="1"/>
              </p:cNvSpPr>
              <p:nvPr/>
            </p:nvSpPr>
            <p:spPr bwMode="auto">
              <a:xfrm flipH="1">
                <a:off x="1240" y="3501"/>
                <a:ext cx="7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09" name="Freeform 1184"/>
              <p:cNvSpPr>
                <a:spLocks/>
              </p:cNvSpPr>
              <p:nvPr/>
            </p:nvSpPr>
            <p:spPr bwMode="auto">
              <a:xfrm>
                <a:off x="1217" y="3501"/>
                <a:ext cx="23" cy="4"/>
              </a:xfrm>
              <a:custGeom>
                <a:avLst/>
                <a:gdLst>
                  <a:gd name="T0" fmla="*/ 23 w 23"/>
                  <a:gd name="T1" fmla="*/ 0 h 4"/>
                  <a:gd name="T2" fmla="*/ 17 w 23"/>
                  <a:gd name="T3" fmla="*/ 0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0"/>
                    </a:moveTo>
                    <a:lnTo>
                      <a:pt x="17" y="0"/>
                    </a:lnTo>
                    <a:lnTo>
                      <a:pt x="0" y="4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0" name="Line 1185"/>
              <p:cNvSpPr>
                <a:spLocks noChangeShapeType="1"/>
              </p:cNvSpPr>
              <p:nvPr/>
            </p:nvSpPr>
            <p:spPr bwMode="auto">
              <a:xfrm flipH="1">
                <a:off x="1211" y="3505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1" name="Line 1186"/>
              <p:cNvSpPr>
                <a:spLocks noChangeShapeType="1"/>
              </p:cNvSpPr>
              <p:nvPr/>
            </p:nvSpPr>
            <p:spPr bwMode="auto">
              <a:xfrm flipH="1">
                <a:off x="1205" y="3506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2" name="Freeform 1187"/>
              <p:cNvSpPr>
                <a:spLocks/>
              </p:cNvSpPr>
              <p:nvPr/>
            </p:nvSpPr>
            <p:spPr bwMode="auto">
              <a:xfrm>
                <a:off x="1199" y="3507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0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3" name="Line 1188"/>
              <p:cNvSpPr>
                <a:spLocks noChangeShapeType="1"/>
              </p:cNvSpPr>
              <p:nvPr/>
            </p:nvSpPr>
            <p:spPr bwMode="auto">
              <a:xfrm flipH="1">
                <a:off x="1189" y="3510"/>
                <a:ext cx="10" cy="5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4" name="Freeform 1189"/>
              <p:cNvSpPr>
                <a:spLocks/>
              </p:cNvSpPr>
              <p:nvPr/>
            </p:nvSpPr>
            <p:spPr bwMode="auto">
              <a:xfrm>
                <a:off x="1172" y="3515"/>
                <a:ext cx="17" cy="9"/>
              </a:xfrm>
              <a:custGeom>
                <a:avLst/>
                <a:gdLst>
                  <a:gd name="T0" fmla="*/ 17 w 17"/>
                  <a:gd name="T1" fmla="*/ 0 h 9"/>
                  <a:gd name="T2" fmla="*/ 2 w 17"/>
                  <a:gd name="T3" fmla="*/ 9 h 9"/>
                  <a:gd name="T4" fmla="*/ 0 w 1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17" y="0"/>
                    </a:move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5" name="Freeform 1190"/>
              <p:cNvSpPr>
                <a:spLocks/>
              </p:cNvSpPr>
              <p:nvPr/>
            </p:nvSpPr>
            <p:spPr bwMode="auto">
              <a:xfrm>
                <a:off x="1170" y="352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6" name="Line 1191"/>
              <p:cNvSpPr>
                <a:spLocks noChangeShapeType="1"/>
              </p:cNvSpPr>
              <p:nvPr/>
            </p:nvSpPr>
            <p:spPr bwMode="auto">
              <a:xfrm flipH="1">
                <a:off x="1164" y="3525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7" name="Freeform 1192"/>
              <p:cNvSpPr>
                <a:spLocks/>
              </p:cNvSpPr>
              <p:nvPr/>
            </p:nvSpPr>
            <p:spPr bwMode="auto">
              <a:xfrm>
                <a:off x="1153" y="3526"/>
                <a:ext cx="11" cy="3"/>
              </a:xfrm>
              <a:custGeom>
                <a:avLst/>
                <a:gdLst>
                  <a:gd name="T0" fmla="*/ 11 w 11"/>
                  <a:gd name="T1" fmla="*/ 0 h 3"/>
                  <a:gd name="T2" fmla="*/ 6 w 11"/>
                  <a:gd name="T3" fmla="*/ 2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6" y="2"/>
                    </a:lnTo>
                    <a:lnTo>
                      <a:pt x="0" y="3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8" name="Freeform 1193"/>
              <p:cNvSpPr>
                <a:spLocks/>
              </p:cNvSpPr>
              <p:nvPr/>
            </p:nvSpPr>
            <p:spPr bwMode="auto">
              <a:xfrm>
                <a:off x="1106" y="3529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2 w 47"/>
                  <a:gd name="T3" fmla="*/ 3 h 16"/>
                  <a:gd name="T4" fmla="*/ 3 w 47"/>
                  <a:gd name="T5" fmla="*/ 16 h 16"/>
                  <a:gd name="T6" fmla="*/ 0 w 4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6">
                    <a:moveTo>
                      <a:pt x="47" y="0"/>
                    </a:moveTo>
                    <a:lnTo>
                      <a:pt x="42" y="3"/>
                    </a:lnTo>
                    <a:lnTo>
                      <a:pt x="3" y="16"/>
                    </a:lnTo>
                    <a:lnTo>
                      <a:pt x="0" y="16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19" name="Line 1194"/>
              <p:cNvSpPr>
                <a:spLocks noChangeShapeType="1"/>
              </p:cNvSpPr>
              <p:nvPr/>
            </p:nvSpPr>
            <p:spPr bwMode="auto">
              <a:xfrm flipH="1">
                <a:off x="1102" y="3545"/>
                <a:ext cx="4" cy="2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0" name="Line 1195"/>
              <p:cNvSpPr>
                <a:spLocks noChangeShapeType="1"/>
              </p:cNvSpPr>
              <p:nvPr/>
            </p:nvSpPr>
            <p:spPr bwMode="auto">
              <a:xfrm flipH="1">
                <a:off x="1098" y="3547"/>
                <a:ext cx="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1" name="Line 1196"/>
              <p:cNvSpPr>
                <a:spLocks noChangeShapeType="1"/>
              </p:cNvSpPr>
              <p:nvPr/>
            </p:nvSpPr>
            <p:spPr bwMode="auto">
              <a:xfrm flipH="1">
                <a:off x="1089" y="3547"/>
                <a:ext cx="9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2" name="Freeform 1197"/>
              <p:cNvSpPr>
                <a:spLocks/>
              </p:cNvSpPr>
              <p:nvPr/>
            </p:nvSpPr>
            <p:spPr bwMode="auto">
              <a:xfrm>
                <a:off x="1071" y="3547"/>
                <a:ext cx="18" cy="1"/>
              </a:xfrm>
              <a:custGeom>
                <a:avLst/>
                <a:gdLst>
                  <a:gd name="T0" fmla="*/ 18 w 18"/>
                  <a:gd name="T1" fmla="*/ 0 h 1"/>
                  <a:gd name="T2" fmla="*/ 4 w 18"/>
                  <a:gd name="T3" fmla="*/ 1 h 1"/>
                  <a:gd name="T4" fmla="*/ 0 w 1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">
                    <a:moveTo>
                      <a:pt x="18" y="0"/>
                    </a:move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3" name="Freeform 1198"/>
              <p:cNvSpPr>
                <a:spLocks/>
              </p:cNvSpPr>
              <p:nvPr/>
            </p:nvSpPr>
            <p:spPr bwMode="auto">
              <a:xfrm>
                <a:off x="1055" y="3548"/>
                <a:ext cx="16" cy="1"/>
              </a:xfrm>
              <a:custGeom>
                <a:avLst/>
                <a:gdLst>
                  <a:gd name="T0" fmla="*/ 16 w 16"/>
                  <a:gd name="T1" fmla="*/ 0 h 1"/>
                  <a:gd name="T2" fmla="*/ 12 w 16"/>
                  <a:gd name="T3" fmla="*/ 1 h 1"/>
                  <a:gd name="T4" fmla="*/ 5 w 16"/>
                  <a:gd name="T5" fmla="*/ 1 h 1"/>
                  <a:gd name="T6" fmla="*/ 0 w 1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16" y="0"/>
                    </a:moveTo>
                    <a:lnTo>
                      <a:pt x="12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4" name="Freeform 1199"/>
              <p:cNvSpPr>
                <a:spLocks/>
              </p:cNvSpPr>
              <p:nvPr/>
            </p:nvSpPr>
            <p:spPr bwMode="auto">
              <a:xfrm>
                <a:off x="998" y="3520"/>
                <a:ext cx="57" cy="29"/>
              </a:xfrm>
              <a:custGeom>
                <a:avLst/>
                <a:gdLst>
                  <a:gd name="T0" fmla="*/ 57 w 57"/>
                  <a:gd name="T1" fmla="*/ 29 h 29"/>
                  <a:gd name="T2" fmla="*/ 31 w 57"/>
                  <a:gd name="T3" fmla="*/ 12 h 29"/>
                  <a:gd name="T4" fmla="*/ 18 w 57"/>
                  <a:gd name="T5" fmla="*/ 6 h 29"/>
                  <a:gd name="T6" fmla="*/ 0 w 5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9">
                    <a:moveTo>
                      <a:pt x="57" y="29"/>
                    </a:moveTo>
                    <a:lnTo>
                      <a:pt x="31" y="12"/>
                    </a:lnTo>
                    <a:lnTo>
                      <a:pt x="18" y="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5" name="Freeform 1200"/>
              <p:cNvSpPr>
                <a:spLocks/>
              </p:cNvSpPr>
              <p:nvPr/>
            </p:nvSpPr>
            <p:spPr bwMode="auto">
              <a:xfrm>
                <a:off x="989" y="3514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0 w 9"/>
                  <a:gd name="T3" fmla="*/ 0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6" name="Freeform 1201"/>
              <p:cNvSpPr>
                <a:spLocks/>
              </p:cNvSpPr>
              <p:nvPr/>
            </p:nvSpPr>
            <p:spPr bwMode="auto">
              <a:xfrm>
                <a:off x="964" y="3510"/>
                <a:ext cx="25" cy="4"/>
              </a:xfrm>
              <a:custGeom>
                <a:avLst/>
                <a:gdLst>
                  <a:gd name="T0" fmla="*/ 25 w 25"/>
                  <a:gd name="T1" fmla="*/ 4 h 4"/>
                  <a:gd name="T2" fmla="*/ 13 w 25"/>
                  <a:gd name="T3" fmla="*/ 0 h 4"/>
                  <a:gd name="T4" fmla="*/ 0 w 2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4">
                    <a:moveTo>
                      <a:pt x="25" y="4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7" name="Line 1202"/>
              <p:cNvSpPr>
                <a:spLocks noChangeShapeType="1"/>
              </p:cNvSpPr>
              <p:nvPr/>
            </p:nvSpPr>
            <p:spPr bwMode="auto">
              <a:xfrm flipH="1">
                <a:off x="950" y="3510"/>
                <a:ext cx="14" cy="0"/>
              </a:xfrm>
              <a:prstGeom prst="line">
                <a:avLst/>
              </a:prstGeom>
              <a:noFill/>
              <a:ln w="7938">
                <a:solidFill>
                  <a:srgbClr val="34009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228" name="Rectangle 1203"/>
              <p:cNvSpPr>
                <a:spLocks noChangeArrowheads="1"/>
              </p:cNvSpPr>
              <p:nvPr/>
            </p:nvSpPr>
            <p:spPr bwMode="auto">
              <a:xfrm>
                <a:off x="3866" y="3213"/>
                <a:ext cx="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1204"/>
              <p:cNvSpPr>
                <a:spLocks noChangeArrowheads="1"/>
              </p:cNvSpPr>
              <p:nvPr/>
            </p:nvSpPr>
            <p:spPr bwMode="auto">
              <a:xfrm>
                <a:off x="3886" y="2289"/>
                <a:ext cx="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1205"/>
              <p:cNvSpPr>
                <a:spLocks noChangeArrowheads="1"/>
              </p:cNvSpPr>
              <p:nvPr/>
            </p:nvSpPr>
            <p:spPr bwMode="auto">
              <a:xfrm>
                <a:off x="3469" y="3141"/>
                <a:ext cx="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227095" y="2125457"/>
              <a:ext cx="629758" cy="420423"/>
            </a:xfrm>
            <a:prstGeom prst="ellipse">
              <a:avLst/>
            </a:prstGeom>
            <a:solidFill>
              <a:srgbClr val="0000FF">
                <a:alpha val="9000"/>
              </a:srgbClr>
            </a:solidFill>
            <a:ln w="3175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54869" y="2190956"/>
              <a:ext cx="768120" cy="23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Wenatchee</a:t>
              </a:r>
            </a:p>
          </p:txBody>
        </p:sp>
        <p:sp>
          <p:nvSpPr>
            <p:cNvPr id="1232" name="Chevron 1231"/>
            <p:cNvSpPr/>
            <p:nvPr/>
          </p:nvSpPr>
          <p:spPr>
            <a:xfrm rot="13980000">
              <a:off x="5024510" y="3091854"/>
              <a:ext cx="140800" cy="149472"/>
            </a:xfrm>
            <a:prstGeom prst="chevr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FF"/>
                </a:solidFill>
              </a:endParaRPr>
            </a:p>
          </p:txBody>
        </p:sp>
        <p:sp>
          <p:nvSpPr>
            <p:cNvPr id="1234" name="TextBox 1233"/>
            <p:cNvSpPr txBox="1"/>
            <p:nvPr/>
          </p:nvSpPr>
          <p:spPr>
            <a:xfrm>
              <a:off x="5095329" y="2862435"/>
              <a:ext cx="571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PRD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6" name="TextBox 1235"/>
            <p:cNvSpPr txBox="1"/>
            <p:nvPr/>
          </p:nvSpPr>
          <p:spPr>
            <a:xfrm>
              <a:off x="3369025" y="2855601"/>
              <a:ext cx="1355601" cy="28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Cle </a:t>
              </a:r>
              <a:r>
                <a:rPr lang="en-US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Elum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Lake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 rot="174704">
              <a:off x="5144239" y="1232726"/>
              <a:ext cx="578373" cy="424609"/>
            </a:xfrm>
            <a:prstGeom prst="ellipse">
              <a:avLst/>
            </a:prstGeom>
            <a:solidFill>
              <a:srgbClr val="FF0000">
                <a:alpha val="9000"/>
              </a:srgbClr>
            </a:solidFill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237" name="TextBox 1236"/>
            <p:cNvSpPr txBox="1"/>
            <p:nvPr/>
          </p:nvSpPr>
          <p:spPr>
            <a:xfrm>
              <a:off x="5071480" y="1306860"/>
              <a:ext cx="719372" cy="233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Okanogan</a:t>
              </a:r>
              <a:endPara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8" name="Rectangle 1237"/>
          <p:cNvSpPr/>
          <p:nvPr/>
        </p:nvSpPr>
        <p:spPr>
          <a:xfrm>
            <a:off x="5718959" y="4284391"/>
            <a:ext cx="24143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age-3 &amp; age-4 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Oct. &amp; Nov.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index river reaches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to 2 years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later (?)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yearling &gt;100mm </a:t>
            </a:r>
          </a:p>
        </p:txBody>
      </p:sp>
      <p:sp>
        <p:nvSpPr>
          <p:cNvPr id="1239" name="Rectangle 1238"/>
          <p:cNvSpPr/>
          <p:nvPr/>
        </p:nvSpPr>
        <p:spPr>
          <a:xfrm>
            <a:off x="1121938" y="4284390"/>
            <a:ext cx="20945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age-4 &amp; age-5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Sept. &amp; Oct.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above lake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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shore)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year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earlier (?)</a:t>
            </a:r>
          </a:p>
          <a:p>
            <a:pPr marL="0" lvl="1" indent="-285750">
              <a:buFont typeface="Wingdings" panose="05000000000000000000" pitchFamily="2" charset="2"/>
              <a:buChar char="Ø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yearling ~83mm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0086" y="4269725"/>
            <a:ext cx="1627369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Adult age</a:t>
            </a:r>
          </a:p>
          <a:p>
            <a:pPr marL="0" lvl="1" algn="ctr"/>
            <a:endParaRPr lang="en-US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Spawn time</a:t>
            </a:r>
          </a:p>
          <a:p>
            <a:pPr marL="0" lvl="1" algn="ctr"/>
            <a:endParaRPr lang="en-US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</a:p>
          <a:p>
            <a:pPr marL="0" lvl="1" algn="ctr"/>
            <a:endParaRPr lang="en-US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Juvenile rearing</a:t>
            </a:r>
          </a:p>
          <a:p>
            <a:pPr marL="0" lvl="1" algn="ctr"/>
            <a:endParaRPr lang="en-US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Juvenile migration</a:t>
            </a:r>
          </a:p>
          <a:p>
            <a:pPr marL="0" lvl="1" algn="ctr"/>
            <a:endParaRPr lang="en-US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en-US" sz="1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9515" y="3771043"/>
            <a:ext cx="320143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Wenatchee: cold, typical</a:t>
            </a: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6" name="Rounded Rectangle 175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1884954" y="176463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Carcass Surveys: Reach #1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3"/>
          <a:stretch/>
        </p:blipFill>
        <p:spPr bwMode="auto">
          <a:xfrm>
            <a:off x="5559073" y="1411704"/>
            <a:ext cx="3135748" cy="47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170820" y="1933075"/>
            <a:ext cx="505326" cy="34490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14062" y="1844844"/>
            <a:ext cx="494097" cy="403844"/>
            <a:chOff x="7165935" y="2366211"/>
            <a:chExt cx="494097" cy="403844"/>
          </a:xfrm>
        </p:grpSpPr>
        <p:pic>
          <p:nvPicPr>
            <p:cNvPr id="26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272" y="2366211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935" y="2478507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3964666" y="3566694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#1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 = 61)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9" y="1338184"/>
            <a:ext cx="1645920" cy="16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9" y="3022981"/>
            <a:ext cx="4937760" cy="267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258456" y="5708852"/>
            <a:ext cx="18288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collection date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45701" y="4353294"/>
            <a:ext cx="11710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 reach total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4214" y="1922380"/>
            <a:ext cx="99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6568" y="3400929"/>
            <a:ext cx="834190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3"/>
          <a:stretch/>
        </p:blipFill>
        <p:spPr bwMode="auto">
          <a:xfrm>
            <a:off x="5559073" y="1411704"/>
            <a:ext cx="3135748" cy="47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 rot="17053881">
            <a:off x="6927936" y="2474028"/>
            <a:ext cx="859816" cy="47934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165935" y="2205790"/>
            <a:ext cx="510139" cy="845001"/>
            <a:chOff x="6989472" y="2310064"/>
            <a:chExt cx="510139" cy="845001"/>
          </a:xfrm>
        </p:grpSpPr>
        <p:pic>
          <p:nvPicPr>
            <p:cNvPr id="26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63" y="2310064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3851" y="2526633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72" y="2695074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Smelly stinky dead animated fish with flies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599" y="2863517"/>
              <a:ext cx="365760" cy="291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884954" y="176463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Carcass Surveys: Reach #2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/>
          <a:stretch/>
        </p:blipFill>
        <p:spPr bwMode="auto">
          <a:xfrm>
            <a:off x="1198682" y="3120192"/>
            <a:ext cx="4937760" cy="26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81" y="1346203"/>
            <a:ext cx="1645920" cy="1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944622" y="367096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#2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 = 91)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4484" y="3641559"/>
            <a:ext cx="834190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410856" y="5861252"/>
            <a:ext cx="18288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collection date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598101" y="4505694"/>
            <a:ext cx="11710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 reach total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4214" y="1922380"/>
            <a:ext cx="99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6" name="Rounded Rectangle 175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39" y="2847473"/>
            <a:ext cx="4937760" cy="28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3"/>
          <a:stretch/>
        </p:blipFill>
        <p:spPr bwMode="auto">
          <a:xfrm>
            <a:off x="5559073" y="1411704"/>
            <a:ext cx="3135748" cy="47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6833937" y="3104148"/>
            <a:ext cx="577515" cy="40105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38" y="1338183"/>
            <a:ext cx="1645920" cy="1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33791" y="3012338"/>
            <a:ext cx="854465" cy="434252"/>
            <a:chOff x="6613470" y="3301095"/>
            <a:chExt cx="803264" cy="434252"/>
          </a:xfrm>
        </p:grpSpPr>
        <p:grpSp>
          <p:nvGrpSpPr>
            <p:cNvPr id="32" name="Group 31"/>
            <p:cNvGrpSpPr/>
            <p:nvPr/>
          </p:nvGrpSpPr>
          <p:grpSpPr>
            <a:xfrm>
              <a:off x="6613470" y="3301095"/>
              <a:ext cx="552390" cy="394393"/>
              <a:chOff x="7077704" y="1997243"/>
              <a:chExt cx="552390" cy="394393"/>
            </a:xfrm>
          </p:grpSpPr>
          <p:pic>
            <p:nvPicPr>
              <p:cNvPr id="33" name="Picture 5" descr="Smelly stinky dead animated fish with flies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704" y="2117558"/>
                <a:ext cx="343843" cy="27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" descr="Smelly stinky dead animated fish with flies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251" y="1997243"/>
                <a:ext cx="343843" cy="27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864344" y="3340954"/>
              <a:ext cx="552390" cy="394393"/>
              <a:chOff x="7077704" y="1997243"/>
              <a:chExt cx="552390" cy="394393"/>
            </a:xfrm>
          </p:grpSpPr>
          <p:pic>
            <p:nvPicPr>
              <p:cNvPr id="36" name="Picture 5" descr="Smelly stinky dead animated fish with flies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7704" y="2117558"/>
                <a:ext cx="343843" cy="27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Smelly stinky dead animated fish with flies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251" y="1997243"/>
                <a:ext cx="343843" cy="274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3944622" y="367096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reach #3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 = 198)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4954" y="176463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Carcass Surveys: Reach #3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94484" y="3641559"/>
            <a:ext cx="834190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58456" y="5708852"/>
            <a:ext cx="18288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collection date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445701" y="4353294"/>
            <a:ext cx="11710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 reach total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4214" y="1922380"/>
            <a:ext cx="99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" descr="Smelly stinky dead animated fish with flies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66" y="3204597"/>
            <a:ext cx="365760" cy="2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414350" y="1403685"/>
            <a:ext cx="4669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among all three river reaches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20028" y="3004358"/>
            <a:ext cx="4339487" cy="2439932"/>
            <a:chOff x="460508" y="2389343"/>
            <a:chExt cx="6148837" cy="345726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3319"/>
            <a:stretch/>
          </p:blipFill>
          <p:spPr bwMode="auto">
            <a:xfrm>
              <a:off x="617625" y="2389343"/>
              <a:ext cx="5991720" cy="333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44612" y="3514903"/>
              <a:ext cx="1180675" cy="3488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% total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32792" y="5519927"/>
              <a:ext cx="1931351" cy="3266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sample date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4470661" y="2576699"/>
              <a:ext cx="0" cy="228599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2" y="3039995"/>
            <a:ext cx="3536501" cy="211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972202" y="2540532"/>
            <a:ext cx="18288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cumulative (by stock)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4884" y="5213742"/>
            <a:ext cx="1363034" cy="23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date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35804" y="3798713"/>
            <a:ext cx="83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% total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12498" y="2540532"/>
            <a:ext cx="24418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overall temporal distribution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4954" y="176463"/>
            <a:ext cx="543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Carcass Surveys: 2011-2014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822011" y="3024288"/>
            <a:ext cx="0" cy="161332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8143" y="2558700"/>
            <a:ext cx="5168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M&amp;E Summary: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(what I think is occurring)</a:t>
            </a:r>
          </a:p>
        </p:txBody>
      </p:sp>
    </p:spTree>
    <p:extLst>
      <p:ext uri="{BB962C8B-B14F-4D97-AF65-F5344CB8AC3E}">
        <p14:creationId xmlns:p14="http://schemas.microsoft.com/office/powerpoint/2010/main" val="16729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ounded Rectangle 1214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28" name="TextBox 1227"/>
          <p:cNvSpPr txBox="1"/>
          <p:nvPr/>
        </p:nvSpPr>
        <p:spPr>
          <a:xfrm>
            <a:off x="1199111" y="176463"/>
            <a:ext cx="6785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Influence on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migration - temperature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7" y="1637031"/>
            <a:ext cx="4547805" cy="177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47" y="1263299"/>
            <a:ext cx="4061776" cy="411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8" y="4151367"/>
            <a:ext cx="4455159" cy="17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192" y="176463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Multiple juvenile age groups</a:t>
            </a:r>
          </a:p>
        </p:txBody>
      </p:sp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65" y="1551226"/>
            <a:ext cx="1755599" cy="131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187608" y="1291092"/>
            <a:ext cx="193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Lake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6"/>
          <a:stretch/>
        </p:blipFill>
        <p:spPr bwMode="auto">
          <a:xfrm>
            <a:off x="946444" y="2040494"/>
            <a:ext cx="5852160" cy="20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2692326" y="4072262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Brace 36"/>
          <p:cNvSpPr/>
          <p:nvPr/>
        </p:nvSpPr>
        <p:spPr>
          <a:xfrm rot="16200000">
            <a:off x="2113695" y="1753121"/>
            <a:ext cx="453228" cy="1100123"/>
          </a:xfrm>
          <a:prstGeom prst="rightBrace">
            <a:avLst>
              <a:gd name="adj1" fmla="val 36653"/>
              <a:gd name="adj2" fmla="val 50000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03909" y="157468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yearling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5549" y="1569870"/>
            <a:ext cx="776281" cy="570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age-2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3305903" y="1738399"/>
            <a:ext cx="453229" cy="1100123"/>
          </a:xfrm>
          <a:prstGeom prst="rightBrace">
            <a:avLst>
              <a:gd name="adj1" fmla="val 36653"/>
              <a:gd name="adj2" fmla="val 50000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82980" y="4855493"/>
            <a:ext cx="671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 dominated by age-2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(typical is 1 year lake rearing)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5800" y="2804937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% sample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82980" y="467101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appear to be largely all one age class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 structure of adults appears typical of donor populations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65" y="1551226"/>
            <a:ext cx="1755599" cy="131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187608" y="1291092"/>
            <a:ext cx="193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Lake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6"/>
          <a:stretch/>
        </p:blipFill>
        <p:spPr bwMode="auto">
          <a:xfrm>
            <a:off x="946444" y="2040494"/>
            <a:ext cx="5852160" cy="20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2692326" y="4072262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fork length (mm)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Brace 36"/>
          <p:cNvSpPr/>
          <p:nvPr/>
        </p:nvSpPr>
        <p:spPr>
          <a:xfrm rot="16200000">
            <a:off x="2113695" y="1753121"/>
            <a:ext cx="453228" cy="1100123"/>
          </a:xfrm>
          <a:prstGeom prst="rightBrace">
            <a:avLst>
              <a:gd name="adj1" fmla="val 36653"/>
              <a:gd name="adj2" fmla="val 50000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003909" y="157468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yearling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5549" y="1569870"/>
            <a:ext cx="776281" cy="570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age-2</a:t>
            </a: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3305903" y="1738399"/>
            <a:ext cx="453229" cy="1100123"/>
          </a:xfrm>
          <a:prstGeom prst="rightBrace">
            <a:avLst>
              <a:gd name="adj1" fmla="val 36653"/>
              <a:gd name="adj2" fmla="val 50000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2980" y="5384884"/>
            <a:ext cx="49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adapted to eutrophic conditions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smaller; slower growth in Cle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192" y="176463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Multiple juvenile age groups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2980" y="4855493"/>
            <a:ext cx="671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~ dominated by age-2; (typical is 1 year lake rearing)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05800" y="2804937"/>
            <a:ext cx="126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% sample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ounded Rectangle 1214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811" y="176463"/>
            <a:ext cx="491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Different spawning habitat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6531" y="1104228"/>
            <a:ext cx="425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inlet streams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shore/beach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5562" y="5818861"/>
            <a:ext cx="5407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Support: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100% of near shore captures are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578" y="3877768"/>
            <a:ext cx="23697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gillnet by-catch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Oct. 29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Nov. 5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705725" y="2083725"/>
            <a:ext cx="2137386" cy="3465485"/>
            <a:chOff x="5935663" y="2053639"/>
            <a:chExt cx="1693863" cy="2746375"/>
          </a:xfrm>
        </p:grpSpPr>
        <p:sp>
          <p:nvSpPr>
            <p:cNvPr id="14" name="Oval 13"/>
            <p:cNvSpPr/>
            <p:nvPr/>
          </p:nvSpPr>
          <p:spPr>
            <a:xfrm rot="20898709">
              <a:off x="6027138" y="3411451"/>
              <a:ext cx="185958" cy="513516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935663" y="2053639"/>
              <a:ext cx="1693863" cy="2746375"/>
            </a:xfrm>
            <a:custGeom>
              <a:avLst/>
              <a:gdLst>
                <a:gd name="T0" fmla="*/ 262 w 1067"/>
                <a:gd name="T1" fmla="*/ 23 h 1730"/>
                <a:gd name="T2" fmla="*/ 262 w 1067"/>
                <a:gd name="T3" fmla="*/ 46 h 1730"/>
                <a:gd name="T4" fmla="*/ 274 w 1067"/>
                <a:gd name="T5" fmla="*/ 81 h 1730"/>
                <a:gd name="T6" fmla="*/ 304 w 1067"/>
                <a:gd name="T7" fmla="*/ 98 h 1730"/>
                <a:gd name="T8" fmla="*/ 316 w 1067"/>
                <a:gd name="T9" fmla="*/ 115 h 1730"/>
                <a:gd name="T10" fmla="*/ 286 w 1067"/>
                <a:gd name="T11" fmla="*/ 173 h 1730"/>
                <a:gd name="T12" fmla="*/ 328 w 1067"/>
                <a:gd name="T13" fmla="*/ 138 h 1730"/>
                <a:gd name="T14" fmla="*/ 345 w 1067"/>
                <a:gd name="T15" fmla="*/ 190 h 1730"/>
                <a:gd name="T16" fmla="*/ 286 w 1067"/>
                <a:gd name="T17" fmla="*/ 283 h 1730"/>
                <a:gd name="T18" fmla="*/ 310 w 1067"/>
                <a:gd name="T19" fmla="*/ 317 h 1730"/>
                <a:gd name="T20" fmla="*/ 310 w 1067"/>
                <a:gd name="T21" fmla="*/ 381 h 1730"/>
                <a:gd name="T22" fmla="*/ 375 w 1067"/>
                <a:gd name="T23" fmla="*/ 427 h 1730"/>
                <a:gd name="T24" fmla="*/ 363 w 1067"/>
                <a:gd name="T25" fmla="*/ 507 h 1730"/>
                <a:gd name="T26" fmla="*/ 375 w 1067"/>
                <a:gd name="T27" fmla="*/ 536 h 1730"/>
                <a:gd name="T28" fmla="*/ 387 w 1067"/>
                <a:gd name="T29" fmla="*/ 600 h 1730"/>
                <a:gd name="T30" fmla="*/ 429 w 1067"/>
                <a:gd name="T31" fmla="*/ 686 h 1730"/>
                <a:gd name="T32" fmla="*/ 393 w 1067"/>
                <a:gd name="T33" fmla="*/ 750 h 1730"/>
                <a:gd name="T34" fmla="*/ 393 w 1067"/>
                <a:gd name="T35" fmla="*/ 819 h 1730"/>
                <a:gd name="T36" fmla="*/ 357 w 1067"/>
                <a:gd name="T37" fmla="*/ 905 h 1730"/>
                <a:gd name="T38" fmla="*/ 340 w 1067"/>
                <a:gd name="T39" fmla="*/ 957 h 1730"/>
                <a:gd name="T40" fmla="*/ 363 w 1067"/>
                <a:gd name="T41" fmla="*/ 980 h 1730"/>
                <a:gd name="T42" fmla="*/ 363 w 1067"/>
                <a:gd name="T43" fmla="*/ 1021 h 1730"/>
                <a:gd name="T44" fmla="*/ 411 w 1067"/>
                <a:gd name="T45" fmla="*/ 1050 h 1730"/>
                <a:gd name="T46" fmla="*/ 489 w 1067"/>
                <a:gd name="T47" fmla="*/ 1090 h 1730"/>
                <a:gd name="T48" fmla="*/ 524 w 1067"/>
                <a:gd name="T49" fmla="*/ 1102 h 1730"/>
                <a:gd name="T50" fmla="*/ 572 w 1067"/>
                <a:gd name="T51" fmla="*/ 1136 h 1730"/>
                <a:gd name="T52" fmla="*/ 590 w 1067"/>
                <a:gd name="T53" fmla="*/ 1153 h 1730"/>
                <a:gd name="T54" fmla="*/ 566 w 1067"/>
                <a:gd name="T55" fmla="*/ 1205 h 1730"/>
                <a:gd name="T56" fmla="*/ 596 w 1067"/>
                <a:gd name="T57" fmla="*/ 1182 h 1730"/>
                <a:gd name="T58" fmla="*/ 632 w 1067"/>
                <a:gd name="T59" fmla="*/ 1223 h 1730"/>
                <a:gd name="T60" fmla="*/ 662 w 1067"/>
                <a:gd name="T61" fmla="*/ 1257 h 1730"/>
                <a:gd name="T62" fmla="*/ 679 w 1067"/>
                <a:gd name="T63" fmla="*/ 1257 h 1730"/>
                <a:gd name="T64" fmla="*/ 811 w 1067"/>
                <a:gd name="T65" fmla="*/ 1372 h 1730"/>
                <a:gd name="T66" fmla="*/ 918 w 1067"/>
                <a:gd name="T67" fmla="*/ 1419 h 1730"/>
                <a:gd name="T68" fmla="*/ 948 w 1067"/>
                <a:gd name="T69" fmla="*/ 1424 h 1730"/>
                <a:gd name="T70" fmla="*/ 1031 w 1067"/>
                <a:gd name="T71" fmla="*/ 1482 h 1730"/>
                <a:gd name="T72" fmla="*/ 1061 w 1067"/>
                <a:gd name="T73" fmla="*/ 1488 h 1730"/>
                <a:gd name="T74" fmla="*/ 1067 w 1067"/>
                <a:gd name="T75" fmla="*/ 1528 h 1730"/>
                <a:gd name="T76" fmla="*/ 960 w 1067"/>
                <a:gd name="T77" fmla="*/ 1638 h 1730"/>
                <a:gd name="T78" fmla="*/ 864 w 1067"/>
                <a:gd name="T79" fmla="*/ 1707 h 1730"/>
                <a:gd name="T80" fmla="*/ 799 w 1067"/>
                <a:gd name="T81" fmla="*/ 1730 h 1730"/>
                <a:gd name="T82" fmla="*/ 674 w 1067"/>
                <a:gd name="T83" fmla="*/ 1638 h 1730"/>
                <a:gd name="T84" fmla="*/ 459 w 1067"/>
                <a:gd name="T85" fmla="*/ 1499 h 1730"/>
                <a:gd name="T86" fmla="*/ 310 w 1067"/>
                <a:gd name="T87" fmla="*/ 1367 h 1730"/>
                <a:gd name="T88" fmla="*/ 250 w 1067"/>
                <a:gd name="T89" fmla="*/ 1298 h 1730"/>
                <a:gd name="T90" fmla="*/ 226 w 1067"/>
                <a:gd name="T91" fmla="*/ 1228 h 1730"/>
                <a:gd name="T92" fmla="*/ 184 w 1067"/>
                <a:gd name="T93" fmla="*/ 1182 h 1730"/>
                <a:gd name="T94" fmla="*/ 101 w 1067"/>
                <a:gd name="T95" fmla="*/ 1130 h 1730"/>
                <a:gd name="T96" fmla="*/ 53 w 1067"/>
                <a:gd name="T97" fmla="*/ 1067 h 1730"/>
                <a:gd name="T98" fmla="*/ 77 w 1067"/>
                <a:gd name="T99" fmla="*/ 980 h 1730"/>
                <a:gd name="T100" fmla="*/ 65 w 1067"/>
                <a:gd name="T101" fmla="*/ 911 h 1730"/>
                <a:gd name="T102" fmla="*/ 29 w 1067"/>
                <a:gd name="T103" fmla="*/ 825 h 1730"/>
                <a:gd name="T104" fmla="*/ 6 w 1067"/>
                <a:gd name="T105" fmla="*/ 767 h 1730"/>
                <a:gd name="T106" fmla="*/ 11 w 1067"/>
                <a:gd name="T107" fmla="*/ 675 h 1730"/>
                <a:gd name="T108" fmla="*/ 11 w 1067"/>
                <a:gd name="T109" fmla="*/ 571 h 1730"/>
                <a:gd name="T110" fmla="*/ 41 w 1067"/>
                <a:gd name="T111" fmla="*/ 409 h 1730"/>
                <a:gd name="T112" fmla="*/ 65 w 1067"/>
                <a:gd name="T113" fmla="*/ 381 h 1730"/>
                <a:gd name="T114" fmla="*/ 113 w 1067"/>
                <a:gd name="T115" fmla="*/ 357 h 1730"/>
                <a:gd name="T116" fmla="*/ 107 w 1067"/>
                <a:gd name="T117" fmla="*/ 271 h 1730"/>
                <a:gd name="T118" fmla="*/ 149 w 1067"/>
                <a:gd name="T119" fmla="*/ 179 h 1730"/>
                <a:gd name="T120" fmla="*/ 179 w 1067"/>
                <a:gd name="T121" fmla="*/ 98 h 1730"/>
                <a:gd name="T122" fmla="*/ 214 w 1067"/>
                <a:gd name="T123" fmla="*/ 35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7" h="1730">
                  <a:moveTo>
                    <a:pt x="214" y="35"/>
                  </a:moveTo>
                  <a:lnTo>
                    <a:pt x="220" y="35"/>
                  </a:lnTo>
                  <a:lnTo>
                    <a:pt x="220" y="23"/>
                  </a:lnTo>
                  <a:lnTo>
                    <a:pt x="226" y="23"/>
                  </a:lnTo>
                  <a:lnTo>
                    <a:pt x="250" y="29"/>
                  </a:lnTo>
                  <a:lnTo>
                    <a:pt x="262" y="23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17"/>
                  </a:lnTo>
                  <a:lnTo>
                    <a:pt x="280" y="35"/>
                  </a:lnTo>
                  <a:lnTo>
                    <a:pt x="262" y="46"/>
                  </a:lnTo>
                  <a:lnTo>
                    <a:pt x="238" y="58"/>
                  </a:lnTo>
                  <a:lnTo>
                    <a:pt x="232" y="63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50" y="86"/>
                  </a:lnTo>
                  <a:lnTo>
                    <a:pt x="274" y="81"/>
                  </a:lnTo>
                  <a:lnTo>
                    <a:pt x="268" y="98"/>
                  </a:lnTo>
                  <a:lnTo>
                    <a:pt x="268" y="104"/>
                  </a:lnTo>
                  <a:lnTo>
                    <a:pt x="280" y="115"/>
                  </a:lnTo>
                  <a:lnTo>
                    <a:pt x="286" y="115"/>
                  </a:lnTo>
                  <a:lnTo>
                    <a:pt x="298" y="110"/>
                  </a:lnTo>
                  <a:lnTo>
                    <a:pt x="304" y="98"/>
                  </a:lnTo>
                  <a:lnTo>
                    <a:pt x="316" y="92"/>
                  </a:lnTo>
                  <a:lnTo>
                    <a:pt x="322" y="92"/>
                  </a:lnTo>
                  <a:lnTo>
                    <a:pt x="340" y="92"/>
                  </a:lnTo>
                  <a:lnTo>
                    <a:pt x="340" y="98"/>
                  </a:lnTo>
                  <a:lnTo>
                    <a:pt x="328" y="104"/>
                  </a:lnTo>
                  <a:lnTo>
                    <a:pt x="316" y="115"/>
                  </a:lnTo>
                  <a:lnTo>
                    <a:pt x="304" y="138"/>
                  </a:lnTo>
                  <a:lnTo>
                    <a:pt x="274" y="161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80" y="173"/>
                  </a:lnTo>
                  <a:lnTo>
                    <a:pt x="286" y="173"/>
                  </a:lnTo>
                  <a:lnTo>
                    <a:pt x="298" y="167"/>
                  </a:lnTo>
                  <a:lnTo>
                    <a:pt x="310" y="167"/>
                  </a:lnTo>
                  <a:lnTo>
                    <a:pt x="316" y="161"/>
                  </a:lnTo>
                  <a:lnTo>
                    <a:pt x="322" y="150"/>
                  </a:lnTo>
                  <a:lnTo>
                    <a:pt x="322" y="144"/>
                  </a:lnTo>
                  <a:lnTo>
                    <a:pt x="328" y="138"/>
                  </a:lnTo>
                  <a:lnTo>
                    <a:pt x="334" y="150"/>
                  </a:lnTo>
                  <a:lnTo>
                    <a:pt x="340" y="156"/>
                  </a:lnTo>
                  <a:lnTo>
                    <a:pt x="334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90"/>
                  </a:lnTo>
                  <a:lnTo>
                    <a:pt x="340" y="208"/>
                  </a:lnTo>
                  <a:lnTo>
                    <a:pt x="328" y="259"/>
                  </a:lnTo>
                  <a:lnTo>
                    <a:pt x="322" y="259"/>
                  </a:lnTo>
                  <a:lnTo>
                    <a:pt x="298" y="265"/>
                  </a:lnTo>
                  <a:lnTo>
                    <a:pt x="286" y="277"/>
                  </a:lnTo>
                  <a:lnTo>
                    <a:pt x="286" y="283"/>
                  </a:lnTo>
                  <a:lnTo>
                    <a:pt x="286" y="288"/>
                  </a:lnTo>
                  <a:lnTo>
                    <a:pt x="286" y="300"/>
                  </a:lnTo>
                  <a:lnTo>
                    <a:pt x="292" y="306"/>
                  </a:lnTo>
                  <a:lnTo>
                    <a:pt x="298" y="311"/>
                  </a:lnTo>
                  <a:lnTo>
                    <a:pt x="310" y="317"/>
                  </a:lnTo>
                  <a:lnTo>
                    <a:pt x="310" y="317"/>
                  </a:lnTo>
                  <a:lnTo>
                    <a:pt x="310" y="340"/>
                  </a:lnTo>
                  <a:lnTo>
                    <a:pt x="322" y="346"/>
                  </a:lnTo>
                  <a:lnTo>
                    <a:pt x="322" y="346"/>
                  </a:lnTo>
                  <a:lnTo>
                    <a:pt x="322" y="357"/>
                  </a:lnTo>
                  <a:lnTo>
                    <a:pt x="310" y="363"/>
                  </a:lnTo>
                  <a:lnTo>
                    <a:pt x="310" y="381"/>
                  </a:lnTo>
                  <a:lnTo>
                    <a:pt x="310" y="386"/>
                  </a:lnTo>
                  <a:lnTo>
                    <a:pt x="316" y="392"/>
                  </a:lnTo>
                  <a:lnTo>
                    <a:pt x="334" y="415"/>
                  </a:lnTo>
                  <a:lnTo>
                    <a:pt x="345" y="421"/>
                  </a:lnTo>
                  <a:lnTo>
                    <a:pt x="369" y="421"/>
                  </a:lnTo>
                  <a:lnTo>
                    <a:pt x="375" y="427"/>
                  </a:lnTo>
                  <a:lnTo>
                    <a:pt x="375" y="432"/>
                  </a:lnTo>
                  <a:lnTo>
                    <a:pt x="363" y="456"/>
                  </a:lnTo>
                  <a:lnTo>
                    <a:pt x="369" y="467"/>
                  </a:lnTo>
                  <a:lnTo>
                    <a:pt x="375" y="479"/>
                  </a:lnTo>
                  <a:lnTo>
                    <a:pt x="375" y="484"/>
                  </a:lnTo>
                  <a:lnTo>
                    <a:pt x="363" y="507"/>
                  </a:lnTo>
                  <a:lnTo>
                    <a:pt x="357" y="513"/>
                  </a:lnTo>
                  <a:lnTo>
                    <a:pt x="357" y="531"/>
                  </a:lnTo>
                  <a:lnTo>
                    <a:pt x="357" y="531"/>
                  </a:lnTo>
                  <a:lnTo>
                    <a:pt x="363" y="531"/>
                  </a:lnTo>
                  <a:lnTo>
                    <a:pt x="375" y="536"/>
                  </a:lnTo>
                  <a:lnTo>
                    <a:pt x="375" y="536"/>
                  </a:lnTo>
                  <a:lnTo>
                    <a:pt x="375" y="542"/>
                  </a:lnTo>
                  <a:lnTo>
                    <a:pt x="375" y="554"/>
                  </a:lnTo>
                  <a:lnTo>
                    <a:pt x="381" y="565"/>
                  </a:lnTo>
                  <a:lnTo>
                    <a:pt x="393" y="582"/>
                  </a:lnTo>
                  <a:lnTo>
                    <a:pt x="387" y="588"/>
                  </a:lnTo>
                  <a:lnTo>
                    <a:pt x="387" y="600"/>
                  </a:lnTo>
                  <a:lnTo>
                    <a:pt x="393" y="606"/>
                  </a:lnTo>
                  <a:lnTo>
                    <a:pt x="393" y="606"/>
                  </a:lnTo>
                  <a:lnTo>
                    <a:pt x="417" y="617"/>
                  </a:lnTo>
                  <a:lnTo>
                    <a:pt x="417" y="623"/>
                  </a:lnTo>
                  <a:lnTo>
                    <a:pt x="429" y="634"/>
                  </a:lnTo>
                  <a:lnTo>
                    <a:pt x="429" y="686"/>
                  </a:lnTo>
                  <a:lnTo>
                    <a:pt x="423" y="698"/>
                  </a:lnTo>
                  <a:lnTo>
                    <a:pt x="417" y="709"/>
                  </a:lnTo>
                  <a:lnTo>
                    <a:pt x="399" y="721"/>
                  </a:lnTo>
                  <a:lnTo>
                    <a:pt x="393" y="721"/>
                  </a:lnTo>
                  <a:lnTo>
                    <a:pt x="393" y="738"/>
                  </a:lnTo>
                  <a:lnTo>
                    <a:pt x="393" y="750"/>
                  </a:lnTo>
                  <a:lnTo>
                    <a:pt x="387" y="755"/>
                  </a:lnTo>
                  <a:lnTo>
                    <a:pt x="387" y="767"/>
                  </a:lnTo>
                  <a:lnTo>
                    <a:pt x="393" y="778"/>
                  </a:lnTo>
                  <a:lnTo>
                    <a:pt x="393" y="784"/>
                  </a:lnTo>
                  <a:lnTo>
                    <a:pt x="393" y="802"/>
                  </a:lnTo>
                  <a:lnTo>
                    <a:pt x="393" y="819"/>
                  </a:lnTo>
                  <a:lnTo>
                    <a:pt x="393" y="848"/>
                  </a:lnTo>
                  <a:lnTo>
                    <a:pt x="393" y="859"/>
                  </a:lnTo>
                  <a:lnTo>
                    <a:pt x="381" y="882"/>
                  </a:lnTo>
                  <a:lnTo>
                    <a:pt x="375" y="894"/>
                  </a:lnTo>
                  <a:lnTo>
                    <a:pt x="369" y="900"/>
                  </a:lnTo>
                  <a:lnTo>
                    <a:pt x="357" y="905"/>
                  </a:lnTo>
                  <a:lnTo>
                    <a:pt x="345" y="923"/>
                  </a:lnTo>
                  <a:lnTo>
                    <a:pt x="340" y="928"/>
                  </a:lnTo>
                  <a:lnTo>
                    <a:pt x="328" y="940"/>
                  </a:lnTo>
                  <a:lnTo>
                    <a:pt x="328" y="946"/>
                  </a:lnTo>
                  <a:lnTo>
                    <a:pt x="328" y="952"/>
                  </a:lnTo>
                  <a:lnTo>
                    <a:pt x="340" y="957"/>
                  </a:lnTo>
                  <a:lnTo>
                    <a:pt x="340" y="963"/>
                  </a:lnTo>
                  <a:lnTo>
                    <a:pt x="345" y="975"/>
                  </a:lnTo>
                  <a:lnTo>
                    <a:pt x="351" y="975"/>
                  </a:lnTo>
                  <a:lnTo>
                    <a:pt x="369" y="975"/>
                  </a:lnTo>
                  <a:lnTo>
                    <a:pt x="369" y="975"/>
                  </a:lnTo>
                  <a:lnTo>
                    <a:pt x="363" y="980"/>
                  </a:lnTo>
                  <a:lnTo>
                    <a:pt x="369" y="980"/>
                  </a:lnTo>
                  <a:lnTo>
                    <a:pt x="369" y="986"/>
                  </a:lnTo>
                  <a:lnTo>
                    <a:pt x="363" y="992"/>
                  </a:lnTo>
                  <a:lnTo>
                    <a:pt x="357" y="1003"/>
                  </a:lnTo>
                  <a:lnTo>
                    <a:pt x="363" y="1009"/>
                  </a:lnTo>
                  <a:lnTo>
                    <a:pt x="363" y="1021"/>
                  </a:lnTo>
                  <a:lnTo>
                    <a:pt x="369" y="1021"/>
                  </a:lnTo>
                  <a:lnTo>
                    <a:pt x="369" y="1027"/>
                  </a:lnTo>
                  <a:lnTo>
                    <a:pt x="381" y="1044"/>
                  </a:lnTo>
                  <a:lnTo>
                    <a:pt x="393" y="1050"/>
                  </a:lnTo>
                  <a:lnTo>
                    <a:pt x="399" y="1055"/>
                  </a:lnTo>
                  <a:lnTo>
                    <a:pt x="411" y="1050"/>
                  </a:lnTo>
                  <a:lnTo>
                    <a:pt x="411" y="1050"/>
                  </a:lnTo>
                  <a:lnTo>
                    <a:pt x="417" y="1055"/>
                  </a:lnTo>
                  <a:lnTo>
                    <a:pt x="423" y="1061"/>
                  </a:lnTo>
                  <a:lnTo>
                    <a:pt x="435" y="1067"/>
                  </a:lnTo>
                  <a:lnTo>
                    <a:pt x="465" y="1084"/>
                  </a:lnTo>
                  <a:lnTo>
                    <a:pt x="489" y="1090"/>
                  </a:lnTo>
                  <a:lnTo>
                    <a:pt x="501" y="1096"/>
                  </a:lnTo>
                  <a:lnTo>
                    <a:pt x="518" y="1090"/>
                  </a:lnTo>
                  <a:lnTo>
                    <a:pt x="524" y="1084"/>
                  </a:lnTo>
                  <a:lnTo>
                    <a:pt x="530" y="1084"/>
                  </a:lnTo>
                  <a:lnTo>
                    <a:pt x="530" y="1096"/>
                  </a:lnTo>
                  <a:lnTo>
                    <a:pt x="524" y="1102"/>
                  </a:lnTo>
                  <a:lnTo>
                    <a:pt x="524" y="1107"/>
                  </a:lnTo>
                  <a:lnTo>
                    <a:pt x="536" y="1113"/>
                  </a:lnTo>
                  <a:lnTo>
                    <a:pt x="548" y="1119"/>
                  </a:lnTo>
                  <a:lnTo>
                    <a:pt x="566" y="1119"/>
                  </a:lnTo>
                  <a:lnTo>
                    <a:pt x="566" y="1130"/>
                  </a:lnTo>
                  <a:lnTo>
                    <a:pt x="572" y="1136"/>
                  </a:lnTo>
                  <a:lnTo>
                    <a:pt x="584" y="1142"/>
                  </a:lnTo>
                  <a:lnTo>
                    <a:pt x="596" y="1148"/>
                  </a:lnTo>
                  <a:lnTo>
                    <a:pt x="602" y="1148"/>
                  </a:lnTo>
                  <a:lnTo>
                    <a:pt x="602" y="1153"/>
                  </a:lnTo>
                  <a:lnTo>
                    <a:pt x="602" y="1153"/>
                  </a:lnTo>
                  <a:lnTo>
                    <a:pt x="590" y="1153"/>
                  </a:lnTo>
                  <a:lnTo>
                    <a:pt x="536" y="1148"/>
                  </a:lnTo>
                  <a:lnTo>
                    <a:pt x="530" y="1148"/>
                  </a:lnTo>
                  <a:lnTo>
                    <a:pt x="530" y="1159"/>
                  </a:lnTo>
                  <a:lnTo>
                    <a:pt x="548" y="1176"/>
                  </a:lnTo>
                  <a:lnTo>
                    <a:pt x="554" y="1194"/>
                  </a:lnTo>
                  <a:lnTo>
                    <a:pt x="566" y="1205"/>
                  </a:lnTo>
                  <a:lnTo>
                    <a:pt x="572" y="1205"/>
                  </a:lnTo>
                  <a:lnTo>
                    <a:pt x="578" y="1211"/>
                  </a:lnTo>
                  <a:lnTo>
                    <a:pt x="584" y="1205"/>
                  </a:lnTo>
                  <a:lnTo>
                    <a:pt x="590" y="1200"/>
                  </a:lnTo>
                  <a:lnTo>
                    <a:pt x="590" y="1182"/>
                  </a:lnTo>
                  <a:lnTo>
                    <a:pt x="596" y="1182"/>
                  </a:lnTo>
                  <a:lnTo>
                    <a:pt x="596" y="1182"/>
                  </a:lnTo>
                  <a:lnTo>
                    <a:pt x="596" y="1188"/>
                  </a:lnTo>
                  <a:lnTo>
                    <a:pt x="608" y="1194"/>
                  </a:lnTo>
                  <a:lnTo>
                    <a:pt x="608" y="1205"/>
                  </a:lnTo>
                  <a:lnTo>
                    <a:pt x="614" y="1211"/>
                  </a:lnTo>
                  <a:lnTo>
                    <a:pt x="632" y="1223"/>
                  </a:lnTo>
                  <a:lnTo>
                    <a:pt x="632" y="1223"/>
                  </a:lnTo>
                  <a:lnTo>
                    <a:pt x="632" y="1228"/>
                  </a:lnTo>
                  <a:lnTo>
                    <a:pt x="644" y="1240"/>
                  </a:lnTo>
                  <a:lnTo>
                    <a:pt x="650" y="1257"/>
                  </a:lnTo>
                  <a:lnTo>
                    <a:pt x="656" y="1257"/>
                  </a:lnTo>
                  <a:lnTo>
                    <a:pt x="662" y="1257"/>
                  </a:lnTo>
                  <a:lnTo>
                    <a:pt x="668" y="1257"/>
                  </a:lnTo>
                  <a:lnTo>
                    <a:pt x="674" y="1251"/>
                  </a:lnTo>
                  <a:lnTo>
                    <a:pt x="679" y="1246"/>
                  </a:lnTo>
                  <a:lnTo>
                    <a:pt x="691" y="1246"/>
                  </a:lnTo>
                  <a:lnTo>
                    <a:pt x="691" y="1246"/>
                  </a:lnTo>
                  <a:lnTo>
                    <a:pt x="679" y="1257"/>
                  </a:lnTo>
                  <a:lnTo>
                    <a:pt x="679" y="1263"/>
                  </a:lnTo>
                  <a:lnTo>
                    <a:pt x="697" y="1280"/>
                  </a:lnTo>
                  <a:lnTo>
                    <a:pt x="733" y="1303"/>
                  </a:lnTo>
                  <a:lnTo>
                    <a:pt x="757" y="1326"/>
                  </a:lnTo>
                  <a:lnTo>
                    <a:pt x="805" y="1367"/>
                  </a:lnTo>
                  <a:lnTo>
                    <a:pt x="811" y="1372"/>
                  </a:lnTo>
                  <a:lnTo>
                    <a:pt x="835" y="1384"/>
                  </a:lnTo>
                  <a:lnTo>
                    <a:pt x="870" y="1401"/>
                  </a:lnTo>
                  <a:lnTo>
                    <a:pt x="888" y="1407"/>
                  </a:lnTo>
                  <a:lnTo>
                    <a:pt x="900" y="1413"/>
                  </a:lnTo>
                  <a:lnTo>
                    <a:pt x="912" y="1419"/>
                  </a:lnTo>
                  <a:lnTo>
                    <a:pt x="918" y="1419"/>
                  </a:lnTo>
                  <a:lnTo>
                    <a:pt x="930" y="1413"/>
                  </a:lnTo>
                  <a:lnTo>
                    <a:pt x="924" y="1401"/>
                  </a:lnTo>
                  <a:lnTo>
                    <a:pt x="936" y="1407"/>
                  </a:lnTo>
                  <a:lnTo>
                    <a:pt x="936" y="1413"/>
                  </a:lnTo>
                  <a:lnTo>
                    <a:pt x="936" y="1419"/>
                  </a:lnTo>
                  <a:lnTo>
                    <a:pt x="948" y="1424"/>
                  </a:lnTo>
                  <a:lnTo>
                    <a:pt x="966" y="1436"/>
                  </a:lnTo>
                  <a:lnTo>
                    <a:pt x="996" y="1453"/>
                  </a:lnTo>
                  <a:lnTo>
                    <a:pt x="1002" y="1459"/>
                  </a:lnTo>
                  <a:lnTo>
                    <a:pt x="1013" y="1465"/>
                  </a:lnTo>
                  <a:lnTo>
                    <a:pt x="1019" y="1471"/>
                  </a:lnTo>
                  <a:lnTo>
                    <a:pt x="1031" y="1482"/>
                  </a:lnTo>
                  <a:lnTo>
                    <a:pt x="1049" y="1482"/>
                  </a:lnTo>
                  <a:lnTo>
                    <a:pt x="1049" y="1482"/>
                  </a:lnTo>
                  <a:lnTo>
                    <a:pt x="1055" y="1476"/>
                  </a:lnTo>
                  <a:lnTo>
                    <a:pt x="1061" y="1476"/>
                  </a:lnTo>
                  <a:lnTo>
                    <a:pt x="1067" y="1482"/>
                  </a:lnTo>
                  <a:lnTo>
                    <a:pt x="1061" y="1488"/>
                  </a:lnTo>
                  <a:lnTo>
                    <a:pt x="1055" y="1499"/>
                  </a:lnTo>
                  <a:lnTo>
                    <a:pt x="1049" y="1505"/>
                  </a:lnTo>
                  <a:lnTo>
                    <a:pt x="1055" y="1511"/>
                  </a:lnTo>
                  <a:lnTo>
                    <a:pt x="1067" y="1517"/>
                  </a:lnTo>
                  <a:lnTo>
                    <a:pt x="1067" y="1522"/>
                  </a:lnTo>
                  <a:lnTo>
                    <a:pt x="1067" y="1528"/>
                  </a:lnTo>
                  <a:lnTo>
                    <a:pt x="1061" y="1563"/>
                  </a:lnTo>
                  <a:lnTo>
                    <a:pt x="1043" y="1580"/>
                  </a:lnTo>
                  <a:lnTo>
                    <a:pt x="1013" y="1597"/>
                  </a:lnTo>
                  <a:lnTo>
                    <a:pt x="1002" y="1609"/>
                  </a:lnTo>
                  <a:lnTo>
                    <a:pt x="966" y="1632"/>
                  </a:lnTo>
                  <a:lnTo>
                    <a:pt x="960" y="1638"/>
                  </a:lnTo>
                  <a:lnTo>
                    <a:pt x="942" y="1644"/>
                  </a:lnTo>
                  <a:lnTo>
                    <a:pt x="936" y="1655"/>
                  </a:lnTo>
                  <a:lnTo>
                    <a:pt x="930" y="1655"/>
                  </a:lnTo>
                  <a:lnTo>
                    <a:pt x="894" y="1667"/>
                  </a:lnTo>
                  <a:lnTo>
                    <a:pt x="882" y="1678"/>
                  </a:lnTo>
                  <a:lnTo>
                    <a:pt x="864" y="1707"/>
                  </a:lnTo>
                  <a:lnTo>
                    <a:pt x="864" y="1713"/>
                  </a:lnTo>
                  <a:lnTo>
                    <a:pt x="858" y="1713"/>
                  </a:lnTo>
                  <a:lnTo>
                    <a:pt x="840" y="1713"/>
                  </a:lnTo>
                  <a:lnTo>
                    <a:pt x="823" y="1724"/>
                  </a:lnTo>
                  <a:lnTo>
                    <a:pt x="805" y="1730"/>
                  </a:lnTo>
                  <a:lnTo>
                    <a:pt x="799" y="1730"/>
                  </a:lnTo>
                  <a:lnTo>
                    <a:pt x="775" y="1719"/>
                  </a:lnTo>
                  <a:lnTo>
                    <a:pt x="763" y="1707"/>
                  </a:lnTo>
                  <a:lnTo>
                    <a:pt x="745" y="1696"/>
                  </a:lnTo>
                  <a:lnTo>
                    <a:pt x="739" y="1690"/>
                  </a:lnTo>
                  <a:lnTo>
                    <a:pt x="703" y="1661"/>
                  </a:lnTo>
                  <a:lnTo>
                    <a:pt x="674" y="1638"/>
                  </a:lnTo>
                  <a:lnTo>
                    <a:pt x="656" y="1626"/>
                  </a:lnTo>
                  <a:lnTo>
                    <a:pt x="542" y="1569"/>
                  </a:lnTo>
                  <a:lnTo>
                    <a:pt x="512" y="1540"/>
                  </a:lnTo>
                  <a:lnTo>
                    <a:pt x="471" y="1511"/>
                  </a:lnTo>
                  <a:lnTo>
                    <a:pt x="459" y="1505"/>
                  </a:lnTo>
                  <a:lnTo>
                    <a:pt x="459" y="1499"/>
                  </a:lnTo>
                  <a:lnTo>
                    <a:pt x="429" y="1476"/>
                  </a:lnTo>
                  <a:lnTo>
                    <a:pt x="417" y="1471"/>
                  </a:lnTo>
                  <a:lnTo>
                    <a:pt x="387" y="1442"/>
                  </a:lnTo>
                  <a:lnTo>
                    <a:pt x="363" y="1430"/>
                  </a:lnTo>
                  <a:lnTo>
                    <a:pt x="340" y="1407"/>
                  </a:lnTo>
                  <a:lnTo>
                    <a:pt x="310" y="1367"/>
                  </a:lnTo>
                  <a:lnTo>
                    <a:pt x="280" y="1349"/>
                  </a:lnTo>
                  <a:lnTo>
                    <a:pt x="262" y="1332"/>
                  </a:lnTo>
                  <a:lnTo>
                    <a:pt x="250" y="1321"/>
                  </a:lnTo>
                  <a:lnTo>
                    <a:pt x="250" y="1309"/>
                  </a:lnTo>
                  <a:lnTo>
                    <a:pt x="250" y="1303"/>
                  </a:lnTo>
                  <a:lnTo>
                    <a:pt x="250" y="1298"/>
                  </a:lnTo>
                  <a:lnTo>
                    <a:pt x="232" y="1280"/>
                  </a:lnTo>
                  <a:lnTo>
                    <a:pt x="220" y="1263"/>
                  </a:lnTo>
                  <a:lnTo>
                    <a:pt x="220" y="1251"/>
                  </a:lnTo>
                  <a:lnTo>
                    <a:pt x="220" y="1246"/>
                  </a:lnTo>
                  <a:lnTo>
                    <a:pt x="220" y="1240"/>
                  </a:lnTo>
                  <a:lnTo>
                    <a:pt x="226" y="1228"/>
                  </a:lnTo>
                  <a:lnTo>
                    <a:pt x="226" y="1223"/>
                  </a:lnTo>
                  <a:lnTo>
                    <a:pt x="220" y="1217"/>
                  </a:lnTo>
                  <a:lnTo>
                    <a:pt x="220" y="1205"/>
                  </a:lnTo>
                  <a:lnTo>
                    <a:pt x="214" y="1200"/>
                  </a:lnTo>
                  <a:lnTo>
                    <a:pt x="202" y="1200"/>
                  </a:lnTo>
                  <a:lnTo>
                    <a:pt x="184" y="1182"/>
                  </a:lnTo>
                  <a:lnTo>
                    <a:pt x="149" y="1176"/>
                  </a:lnTo>
                  <a:lnTo>
                    <a:pt x="125" y="1165"/>
                  </a:lnTo>
                  <a:lnTo>
                    <a:pt x="119" y="1159"/>
                  </a:lnTo>
                  <a:lnTo>
                    <a:pt x="107" y="1148"/>
                  </a:lnTo>
                  <a:lnTo>
                    <a:pt x="101" y="1142"/>
                  </a:lnTo>
                  <a:lnTo>
                    <a:pt x="101" y="1130"/>
                  </a:lnTo>
                  <a:lnTo>
                    <a:pt x="101" y="1119"/>
                  </a:lnTo>
                  <a:lnTo>
                    <a:pt x="95" y="1096"/>
                  </a:lnTo>
                  <a:lnTo>
                    <a:pt x="89" y="1090"/>
                  </a:lnTo>
                  <a:lnTo>
                    <a:pt x="71" y="1084"/>
                  </a:lnTo>
                  <a:lnTo>
                    <a:pt x="59" y="1073"/>
                  </a:lnTo>
                  <a:lnTo>
                    <a:pt x="53" y="1067"/>
                  </a:lnTo>
                  <a:lnTo>
                    <a:pt x="47" y="1044"/>
                  </a:lnTo>
                  <a:lnTo>
                    <a:pt x="47" y="1015"/>
                  </a:lnTo>
                  <a:lnTo>
                    <a:pt x="53" y="1015"/>
                  </a:lnTo>
                  <a:lnTo>
                    <a:pt x="65" y="1003"/>
                  </a:lnTo>
                  <a:lnTo>
                    <a:pt x="77" y="986"/>
                  </a:lnTo>
                  <a:lnTo>
                    <a:pt x="77" y="980"/>
                  </a:lnTo>
                  <a:lnTo>
                    <a:pt x="71" y="975"/>
                  </a:lnTo>
                  <a:lnTo>
                    <a:pt x="71" y="969"/>
                  </a:lnTo>
                  <a:lnTo>
                    <a:pt x="71" y="946"/>
                  </a:lnTo>
                  <a:lnTo>
                    <a:pt x="71" y="934"/>
                  </a:lnTo>
                  <a:lnTo>
                    <a:pt x="65" y="934"/>
                  </a:lnTo>
                  <a:lnTo>
                    <a:pt x="65" y="911"/>
                  </a:lnTo>
                  <a:lnTo>
                    <a:pt x="65" y="905"/>
                  </a:lnTo>
                  <a:lnTo>
                    <a:pt x="65" y="900"/>
                  </a:lnTo>
                  <a:lnTo>
                    <a:pt x="47" y="853"/>
                  </a:lnTo>
                  <a:lnTo>
                    <a:pt x="35" y="836"/>
                  </a:lnTo>
                  <a:lnTo>
                    <a:pt x="35" y="830"/>
                  </a:lnTo>
                  <a:lnTo>
                    <a:pt x="29" y="825"/>
                  </a:lnTo>
                  <a:lnTo>
                    <a:pt x="29" y="819"/>
                  </a:lnTo>
                  <a:lnTo>
                    <a:pt x="23" y="813"/>
                  </a:lnTo>
                  <a:lnTo>
                    <a:pt x="23" y="807"/>
                  </a:lnTo>
                  <a:lnTo>
                    <a:pt x="17" y="802"/>
                  </a:lnTo>
                  <a:lnTo>
                    <a:pt x="11" y="778"/>
                  </a:lnTo>
                  <a:lnTo>
                    <a:pt x="6" y="767"/>
                  </a:lnTo>
                  <a:lnTo>
                    <a:pt x="0" y="750"/>
                  </a:lnTo>
                  <a:lnTo>
                    <a:pt x="0" y="704"/>
                  </a:lnTo>
                  <a:lnTo>
                    <a:pt x="6" y="698"/>
                  </a:lnTo>
                  <a:lnTo>
                    <a:pt x="17" y="692"/>
                  </a:lnTo>
                  <a:lnTo>
                    <a:pt x="17" y="686"/>
                  </a:lnTo>
                  <a:lnTo>
                    <a:pt x="11" y="675"/>
                  </a:lnTo>
                  <a:lnTo>
                    <a:pt x="6" y="657"/>
                  </a:lnTo>
                  <a:lnTo>
                    <a:pt x="17" y="634"/>
                  </a:lnTo>
                  <a:lnTo>
                    <a:pt x="17" y="623"/>
                  </a:lnTo>
                  <a:lnTo>
                    <a:pt x="6" y="606"/>
                  </a:lnTo>
                  <a:lnTo>
                    <a:pt x="6" y="594"/>
                  </a:lnTo>
                  <a:lnTo>
                    <a:pt x="11" y="571"/>
                  </a:lnTo>
                  <a:lnTo>
                    <a:pt x="11" y="484"/>
                  </a:lnTo>
                  <a:lnTo>
                    <a:pt x="17" y="444"/>
                  </a:lnTo>
                  <a:lnTo>
                    <a:pt x="17" y="438"/>
                  </a:lnTo>
                  <a:lnTo>
                    <a:pt x="35" y="432"/>
                  </a:lnTo>
                  <a:lnTo>
                    <a:pt x="47" y="421"/>
                  </a:lnTo>
                  <a:lnTo>
                    <a:pt x="41" y="409"/>
                  </a:lnTo>
                  <a:lnTo>
                    <a:pt x="59" y="404"/>
                  </a:lnTo>
                  <a:lnTo>
                    <a:pt x="65" y="404"/>
                  </a:lnTo>
                  <a:lnTo>
                    <a:pt x="71" y="398"/>
                  </a:lnTo>
                  <a:lnTo>
                    <a:pt x="71" y="392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75"/>
                  </a:lnTo>
                  <a:lnTo>
                    <a:pt x="77" y="381"/>
                  </a:lnTo>
                  <a:lnTo>
                    <a:pt x="83" y="381"/>
                  </a:lnTo>
                  <a:lnTo>
                    <a:pt x="95" y="381"/>
                  </a:lnTo>
                  <a:lnTo>
                    <a:pt x="101" y="375"/>
                  </a:lnTo>
                  <a:lnTo>
                    <a:pt x="113" y="357"/>
                  </a:lnTo>
                  <a:lnTo>
                    <a:pt x="113" y="346"/>
                  </a:lnTo>
                  <a:lnTo>
                    <a:pt x="107" y="334"/>
                  </a:lnTo>
                  <a:lnTo>
                    <a:pt x="101" y="329"/>
                  </a:lnTo>
                  <a:lnTo>
                    <a:pt x="95" y="323"/>
                  </a:lnTo>
                  <a:lnTo>
                    <a:pt x="95" y="294"/>
                  </a:lnTo>
                  <a:lnTo>
                    <a:pt x="107" y="271"/>
                  </a:lnTo>
                  <a:lnTo>
                    <a:pt x="107" y="259"/>
                  </a:lnTo>
                  <a:lnTo>
                    <a:pt x="113" y="254"/>
                  </a:lnTo>
                  <a:lnTo>
                    <a:pt x="125" y="248"/>
                  </a:lnTo>
                  <a:lnTo>
                    <a:pt x="137" y="236"/>
                  </a:lnTo>
                  <a:lnTo>
                    <a:pt x="143" y="219"/>
                  </a:lnTo>
                  <a:lnTo>
                    <a:pt x="149" y="179"/>
                  </a:lnTo>
                  <a:lnTo>
                    <a:pt x="149" y="144"/>
                  </a:lnTo>
                  <a:lnTo>
                    <a:pt x="155" y="115"/>
                  </a:lnTo>
                  <a:lnTo>
                    <a:pt x="161" y="115"/>
                  </a:lnTo>
                  <a:lnTo>
                    <a:pt x="167" y="104"/>
                  </a:lnTo>
                  <a:lnTo>
                    <a:pt x="167" y="98"/>
                  </a:lnTo>
                  <a:lnTo>
                    <a:pt x="179" y="98"/>
                  </a:lnTo>
                  <a:lnTo>
                    <a:pt x="184" y="86"/>
                  </a:lnTo>
                  <a:lnTo>
                    <a:pt x="190" y="75"/>
                  </a:lnTo>
                  <a:lnTo>
                    <a:pt x="196" y="63"/>
                  </a:lnTo>
                  <a:lnTo>
                    <a:pt x="196" y="52"/>
                  </a:lnTo>
                  <a:lnTo>
                    <a:pt x="214" y="40"/>
                  </a:lnTo>
                  <a:lnTo>
                    <a:pt x="214" y="35"/>
                  </a:lnTo>
                  <a:close/>
                </a:path>
              </a:pathLst>
            </a:custGeom>
            <a:noFill/>
            <a:ln w="1588" cap="flat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 rot="20250388">
            <a:off x="4203833" y="2665327"/>
            <a:ext cx="297948" cy="329826"/>
          </a:xfrm>
          <a:prstGeom prst="ellipse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15929" y="4122822"/>
            <a:ext cx="640080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3621" y="2562316"/>
            <a:ext cx="27458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release ~ July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29798" y="2807369"/>
            <a:ext cx="365760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54" y="3059520"/>
            <a:ext cx="1554480" cy="158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73562" y="2754821"/>
            <a:ext cx="8288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n=61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Rounded Rectangle 1214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4811" y="176463"/>
            <a:ext cx="491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Different spawning habitat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6531" y="1104228"/>
            <a:ext cx="425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inlet streams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shore/beach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74" y="2797729"/>
            <a:ext cx="1737360" cy="17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55" y="2797729"/>
            <a:ext cx="1737360" cy="17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431253" y="5506035"/>
            <a:ext cx="5822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Support: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recaptured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b="1" dirty="0">
                <a:solidFill>
                  <a:srgbClr val="FF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54569" y="4420287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1753" y="4404246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86803" y="2775140"/>
            <a:ext cx="375557" cy="20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7541014" y="4920517"/>
            <a:ext cx="10094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dam and spill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552573" y="2005265"/>
            <a:ext cx="1985222" cy="3218770"/>
            <a:chOff x="5935663" y="2053639"/>
            <a:chExt cx="1693863" cy="2746375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935663" y="2053639"/>
              <a:ext cx="1693863" cy="2746375"/>
            </a:xfrm>
            <a:custGeom>
              <a:avLst/>
              <a:gdLst>
                <a:gd name="T0" fmla="*/ 262 w 1067"/>
                <a:gd name="T1" fmla="*/ 23 h 1730"/>
                <a:gd name="T2" fmla="*/ 262 w 1067"/>
                <a:gd name="T3" fmla="*/ 46 h 1730"/>
                <a:gd name="T4" fmla="*/ 274 w 1067"/>
                <a:gd name="T5" fmla="*/ 81 h 1730"/>
                <a:gd name="T6" fmla="*/ 304 w 1067"/>
                <a:gd name="T7" fmla="*/ 98 h 1730"/>
                <a:gd name="T8" fmla="*/ 316 w 1067"/>
                <a:gd name="T9" fmla="*/ 115 h 1730"/>
                <a:gd name="T10" fmla="*/ 286 w 1067"/>
                <a:gd name="T11" fmla="*/ 173 h 1730"/>
                <a:gd name="T12" fmla="*/ 328 w 1067"/>
                <a:gd name="T13" fmla="*/ 138 h 1730"/>
                <a:gd name="T14" fmla="*/ 345 w 1067"/>
                <a:gd name="T15" fmla="*/ 190 h 1730"/>
                <a:gd name="T16" fmla="*/ 286 w 1067"/>
                <a:gd name="T17" fmla="*/ 283 h 1730"/>
                <a:gd name="T18" fmla="*/ 310 w 1067"/>
                <a:gd name="T19" fmla="*/ 317 h 1730"/>
                <a:gd name="T20" fmla="*/ 310 w 1067"/>
                <a:gd name="T21" fmla="*/ 381 h 1730"/>
                <a:gd name="T22" fmla="*/ 375 w 1067"/>
                <a:gd name="T23" fmla="*/ 427 h 1730"/>
                <a:gd name="T24" fmla="*/ 363 w 1067"/>
                <a:gd name="T25" fmla="*/ 507 h 1730"/>
                <a:gd name="T26" fmla="*/ 375 w 1067"/>
                <a:gd name="T27" fmla="*/ 536 h 1730"/>
                <a:gd name="T28" fmla="*/ 387 w 1067"/>
                <a:gd name="T29" fmla="*/ 600 h 1730"/>
                <a:gd name="T30" fmla="*/ 429 w 1067"/>
                <a:gd name="T31" fmla="*/ 686 h 1730"/>
                <a:gd name="T32" fmla="*/ 393 w 1067"/>
                <a:gd name="T33" fmla="*/ 750 h 1730"/>
                <a:gd name="T34" fmla="*/ 393 w 1067"/>
                <a:gd name="T35" fmla="*/ 819 h 1730"/>
                <a:gd name="T36" fmla="*/ 357 w 1067"/>
                <a:gd name="T37" fmla="*/ 905 h 1730"/>
                <a:gd name="T38" fmla="*/ 340 w 1067"/>
                <a:gd name="T39" fmla="*/ 957 h 1730"/>
                <a:gd name="T40" fmla="*/ 363 w 1067"/>
                <a:gd name="T41" fmla="*/ 980 h 1730"/>
                <a:gd name="T42" fmla="*/ 363 w 1067"/>
                <a:gd name="T43" fmla="*/ 1021 h 1730"/>
                <a:gd name="T44" fmla="*/ 411 w 1067"/>
                <a:gd name="T45" fmla="*/ 1050 h 1730"/>
                <a:gd name="T46" fmla="*/ 489 w 1067"/>
                <a:gd name="T47" fmla="*/ 1090 h 1730"/>
                <a:gd name="T48" fmla="*/ 524 w 1067"/>
                <a:gd name="T49" fmla="*/ 1102 h 1730"/>
                <a:gd name="T50" fmla="*/ 572 w 1067"/>
                <a:gd name="T51" fmla="*/ 1136 h 1730"/>
                <a:gd name="T52" fmla="*/ 590 w 1067"/>
                <a:gd name="T53" fmla="*/ 1153 h 1730"/>
                <a:gd name="T54" fmla="*/ 566 w 1067"/>
                <a:gd name="T55" fmla="*/ 1205 h 1730"/>
                <a:gd name="T56" fmla="*/ 596 w 1067"/>
                <a:gd name="T57" fmla="*/ 1182 h 1730"/>
                <a:gd name="T58" fmla="*/ 632 w 1067"/>
                <a:gd name="T59" fmla="*/ 1223 h 1730"/>
                <a:gd name="T60" fmla="*/ 662 w 1067"/>
                <a:gd name="T61" fmla="*/ 1257 h 1730"/>
                <a:gd name="T62" fmla="*/ 679 w 1067"/>
                <a:gd name="T63" fmla="*/ 1257 h 1730"/>
                <a:gd name="T64" fmla="*/ 811 w 1067"/>
                <a:gd name="T65" fmla="*/ 1372 h 1730"/>
                <a:gd name="T66" fmla="*/ 918 w 1067"/>
                <a:gd name="T67" fmla="*/ 1419 h 1730"/>
                <a:gd name="T68" fmla="*/ 948 w 1067"/>
                <a:gd name="T69" fmla="*/ 1424 h 1730"/>
                <a:gd name="T70" fmla="*/ 1031 w 1067"/>
                <a:gd name="T71" fmla="*/ 1482 h 1730"/>
                <a:gd name="T72" fmla="*/ 1061 w 1067"/>
                <a:gd name="T73" fmla="*/ 1488 h 1730"/>
                <a:gd name="T74" fmla="*/ 1067 w 1067"/>
                <a:gd name="T75" fmla="*/ 1528 h 1730"/>
                <a:gd name="T76" fmla="*/ 960 w 1067"/>
                <a:gd name="T77" fmla="*/ 1638 h 1730"/>
                <a:gd name="T78" fmla="*/ 864 w 1067"/>
                <a:gd name="T79" fmla="*/ 1707 h 1730"/>
                <a:gd name="T80" fmla="*/ 799 w 1067"/>
                <a:gd name="T81" fmla="*/ 1730 h 1730"/>
                <a:gd name="T82" fmla="*/ 674 w 1067"/>
                <a:gd name="T83" fmla="*/ 1638 h 1730"/>
                <a:gd name="T84" fmla="*/ 459 w 1067"/>
                <a:gd name="T85" fmla="*/ 1499 h 1730"/>
                <a:gd name="T86" fmla="*/ 310 w 1067"/>
                <a:gd name="T87" fmla="*/ 1367 h 1730"/>
                <a:gd name="T88" fmla="*/ 250 w 1067"/>
                <a:gd name="T89" fmla="*/ 1298 h 1730"/>
                <a:gd name="T90" fmla="*/ 226 w 1067"/>
                <a:gd name="T91" fmla="*/ 1228 h 1730"/>
                <a:gd name="T92" fmla="*/ 184 w 1067"/>
                <a:gd name="T93" fmla="*/ 1182 h 1730"/>
                <a:gd name="T94" fmla="*/ 101 w 1067"/>
                <a:gd name="T95" fmla="*/ 1130 h 1730"/>
                <a:gd name="T96" fmla="*/ 53 w 1067"/>
                <a:gd name="T97" fmla="*/ 1067 h 1730"/>
                <a:gd name="T98" fmla="*/ 77 w 1067"/>
                <a:gd name="T99" fmla="*/ 980 h 1730"/>
                <a:gd name="T100" fmla="*/ 65 w 1067"/>
                <a:gd name="T101" fmla="*/ 911 h 1730"/>
                <a:gd name="T102" fmla="*/ 29 w 1067"/>
                <a:gd name="T103" fmla="*/ 825 h 1730"/>
                <a:gd name="T104" fmla="*/ 6 w 1067"/>
                <a:gd name="T105" fmla="*/ 767 h 1730"/>
                <a:gd name="T106" fmla="*/ 11 w 1067"/>
                <a:gd name="T107" fmla="*/ 675 h 1730"/>
                <a:gd name="T108" fmla="*/ 11 w 1067"/>
                <a:gd name="T109" fmla="*/ 571 h 1730"/>
                <a:gd name="T110" fmla="*/ 41 w 1067"/>
                <a:gd name="T111" fmla="*/ 409 h 1730"/>
                <a:gd name="T112" fmla="*/ 65 w 1067"/>
                <a:gd name="T113" fmla="*/ 381 h 1730"/>
                <a:gd name="T114" fmla="*/ 113 w 1067"/>
                <a:gd name="T115" fmla="*/ 357 h 1730"/>
                <a:gd name="T116" fmla="*/ 107 w 1067"/>
                <a:gd name="T117" fmla="*/ 271 h 1730"/>
                <a:gd name="T118" fmla="*/ 149 w 1067"/>
                <a:gd name="T119" fmla="*/ 179 h 1730"/>
                <a:gd name="T120" fmla="*/ 179 w 1067"/>
                <a:gd name="T121" fmla="*/ 98 h 1730"/>
                <a:gd name="T122" fmla="*/ 214 w 1067"/>
                <a:gd name="T123" fmla="*/ 35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7" h="1730">
                  <a:moveTo>
                    <a:pt x="214" y="35"/>
                  </a:moveTo>
                  <a:lnTo>
                    <a:pt x="220" y="35"/>
                  </a:lnTo>
                  <a:lnTo>
                    <a:pt x="220" y="23"/>
                  </a:lnTo>
                  <a:lnTo>
                    <a:pt x="226" y="23"/>
                  </a:lnTo>
                  <a:lnTo>
                    <a:pt x="250" y="29"/>
                  </a:lnTo>
                  <a:lnTo>
                    <a:pt x="262" y="23"/>
                  </a:lnTo>
                  <a:lnTo>
                    <a:pt x="286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17"/>
                  </a:lnTo>
                  <a:lnTo>
                    <a:pt x="280" y="35"/>
                  </a:lnTo>
                  <a:lnTo>
                    <a:pt x="262" y="46"/>
                  </a:lnTo>
                  <a:lnTo>
                    <a:pt x="238" y="58"/>
                  </a:lnTo>
                  <a:lnTo>
                    <a:pt x="232" y="63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50" y="86"/>
                  </a:lnTo>
                  <a:lnTo>
                    <a:pt x="274" y="81"/>
                  </a:lnTo>
                  <a:lnTo>
                    <a:pt x="268" y="98"/>
                  </a:lnTo>
                  <a:lnTo>
                    <a:pt x="268" y="104"/>
                  </a:lnTo>
                  <a:lnTo>
                    <a:pt x="280" y="115"/>
                  </a:lnTo>
                  <a:lnTo>
                    <a:pt x="286" y="115"/>
                  </a:lnTo>
                  <a:lnTo>
                    <a:pt x="298" y="110"/>
                  </a:lnTo>
                  <a:lnTo>
                    <a:pt x="304" y="98"/>
                  </a:lnTo>
                  <a:lnTo>
                    <a:pt x="316" y="92"/>
                  </a:lnTo>
                  <a:lnTo>
                    <a:pt x="322" y="92"/>
                  </a:lnTo>
                  <a:lnTo>
                    <a:pt x="340" y="92"/>
                  </a:lnTo>
                  <a:lnTo>
                    <a:pt x="340" y="98"/>
                  </a:lnTo>
                  <a:lnTo>
                    <a:pt x="328" y="104"/>
                  </a:lnTo>
                  <a:lnTo>
                    <a:pt x="316" y="115"/>
                  </a:lnTo>
                  <a:lnTo>
                    <a:pt x="304" y="138"/>
                  </a:lnTo>
                  <a:lnTo>
                    <a:pt x="274" y="161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80" y="173"/>
                  </a:lnTo>
                  <a:lnTo>
                    <a:pt x="286" y="173"/>
                  </a:lnTo>
                  <a:lnTo>
                    <a:pt x="298" y="167"/>
                  </a:lnTo>
                  <a:lnTo>
                    <a:pt x="310" y="167"/>
                  </a:lnTo>
                  <a:lnTo>
                    <a:pt x="316" y="161"/>
                  </a:lnTo>
                  <a:lnTo>
                    <a:pt x="322" y="150"/>
                  </a:lnTo>
                  <a:lnTo>
                    <a:pt x="322" y="144"/>
                  </a:lnTo>
                  <a:lnTo>
                    <a:pt x="328" y="138"/>
                  </a:lnTo>
                  <a:lnTo>
                    <a:pt x="334" y="150"/>
                  </a:lnTo>
                  <a:lnTo>
                    <a:pt x="340" y="156"/>
                  </a:lnTo>
                  <a:lnTo>
                    <a:pt x="334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90"/>
                  </a:lnTo>
                  <a:lnTo>
                    <a:pt x="340" y="208"/>
                  </a:lnTo>
                  <a:lnTo>
                    <a:pt x="328" y="259"/>
                  </a:lnTo>
                  <a:lnTo>
                    <a:pt x="322" y="259"/>
                  </a:lnTo>
                  <a:lnTo>
                    <a:pt x="298" y="265"/>
                  </a:lnTo>
                  <a:lnTo>
                    <a:pt x="286" y="277"/>
                  </a:lnTo>
                  <a:lnTo>
                    <a:pt x="286" y="283"/>
                  </a:lnTo>
                  <a:lnTo>
                    <a:pt x="286" y="288"/>
                  </a:lnTo>
                  <a:lnTo>
                    <a:pt x="286" y="300"/>
                  </a:lnTo>
                  <a:lnTo>
                    <a:pt x="292" y="306"/>
                  </a:lnTo>
                  <a:lnTo>
                    <a:pt x="298" y="311"/>
                  </a:lnTo>
                  <a:lnTo>
                    <a:pt x="310" y="317"/>
                  </a:lnTo>
                  <a:lnTo>
                    <a:pt x="310" y="317"/>
                  </a:lnTo>
                  <a:lnTo>
                    <a:pt x="310" y="340"/>
                  </a:lnTo>
                  <a:lnTo>
                    <a:pt x="322" y="346"/>
                  </a:lnTo>
                  <a:lnTo>
                    <a:pt x="322" y="346"/>
                  </a:lnTo>
                  <a:lnTo>
                    <a:pt x="322" y="357"/>
                  </a:lnTo>
                  <a:lnTo>
                    <a:pt x="310" y="363"/>
                  </a:lnTo>
                  <a:lnTo>
                    <a:pt x="310" y="381"/>
                  </a:lnTo>
                  <a:lnTo>
                    <a:pt x="310" y="386"/>
                  </a:lnTo>
                  <a:lnTo>
                    <a:pt x="316" y="392"/>
                  </a:lnTo>
                  <a:lnTo>
                    <a:pt x="334" y="415"/>
                  </a:lnTo>
                  <a:lnTo>
                    <a:pt x="345" y="421"/>
                  </a:lnTo>
                  <a:lnTo>
                    <a:pt x="369" y="421"/>
                  </a:lnTo>
                  <a:lnTo>
                    <a:pt x="375" y="427"/>
                  </a:lnTo>
                  <a:lnTo>
                    <a:pt x="375" y="432"/>
                  </a:lnTo>
                  <a:lnTo>
                    <a:pt x="363" y="456"/>
                  </a:lnTo>
                  <a:lnTo>
                    <a:pt x="369" y="467"/>
                  </a:lnTo>
                  <a:lnTo>
                    <a:pt x="375" y="479"/>
                  </a:lnTo>
                  <a:lnTo>
                    <a:pt x="375" y="484"/>
                  </a:lnTo>
                  <a:lnTo>
                    <a:pt x="363" y="507"/>
                  </a:lnTo>
                  <a:lnTo>
                    <a:pt x="357" y="513"/>
                  </a:lnTo>
                  <a:lnTo>
                    <a:pt x="357" y="531"/>
                  </a:lnTo>
                  <a:lnTo>
                    <a:pt x="357" y="531"/>
                  </a:lnTo>
                  <a:lnTo>
                    <a:pt x="363" y="531"/>
                  </a:lnTo>
                  <a:lnTo>
                    <a:pt x="375" y="536"/>
                  </a:lnTo>
                  <a:lnTo>
                    <a:pt x="375" y="536"/>
                  </a:lnTo>
                  <a:lnTo>
                    <a:pt x="375" y="542"/>
                  </a:lnTo>
                  <a:lnTo>
                    <a:pt x="375" y="554"/>
                  </a:lnTo>
                  <a:lnTo>
                    <a:pt x="381" y="565"/>
                  </a:lnTo>
                  <a:lnTo>
                    <a:pt x="393" y="582"/>
                  </a:lnTo>
                  <a:lnTo>
                    <a:pt x="387" y="588"/>
                  </a:lnTo>
                  <a:lnTo>
                    <a:pt x="387" y="600"/>
                  </a:lnTo>
                  <a:lnTo>
                    <a:pt x="393" y="606"/>
                  </a:lnTo>
                  <a:lnTo>
                    <a:pt x="393" y="606"/>
                  </a:lnTo>
                  <a:lnTo>
                    <a:pt x="417" y="617"/>
                  </a:lnTo>
                  <a:lnTo>
                    <a:pt x="417" y="623"/>
                  </a:lnTo>
                  <a:lnTo>
                    <a:pt x="429" y="634"/>
                  </a:lnTo>
                  <a:lnTo>
                    <a:pt x="429" y="686"/>
                  </a:lnTo>
                  <a:lnTo>
                    <a:pt x="423" y="698"/>
                  </a:lnTo>
                  <a:lnTo>
                    <a:pt x="417" y="709"/>
                  </a:lnTo>
                  <a:lnTo>
                    <a:pt x="399" y="721"/>
                  </a:lnTo>
                  <a:lnTo>
                    <a:pt x="393" y="721"/>
                  </a:lnTo>
                  <a:lnTo>
                    <a:pt x="393" y="738"/>
                  </a:lnTo>
                  <a:lnTo>
                    <a:pt x="393" y="750"/>
                  </a:lnTo>
                  <a:lnTo>
                    <a:pt x="387" y="755"/>
                  </a:lnTo>
                  <a:lnTo>
                    <a:pt x="387" y="767"/>
                  </a:lnTo>
                  <a:lnTo>
                    <a:pt x="393" y="778"/>
                  </a:lnTo>
                  <a:lnTo>
                    <a:pt x="393" y="784"/>
                  </a:lnTo>
                  <a:lnTo>
                    <a:pt x="393" y="802"/>
                  </a:lnTo>
                  <a:lnTo>
                    <a:pt x="393" y="819"/>
                  </a:lnTo>
                  <a:lnTo>
                    <a:pt x="393" y="848"/>
                  </a:lnTo>
                  <a:lnTo>
                    <a:pt x="393" y="859"/>
                  </a:lnTo>
                  <a:lnTo>
                    <a:pt x="381" y="882"/>
                  </a:lnTo>
                  <a:lnTo>
                    <a:pt x="375" y="894"/>
                  </a:lnTo>
                  <a:lnTo>
                    <a:pt x="369" y="900"/>
                  </a:lnTo>
                  <a:lnTo>
                    <a:pt x="357" y="905"/>
                  </a:lnTo>
                  <a:lnTo>
                    <a:pt x="345" y="923"/>
                  </a:lnTo>
                  <a:lnTo>
                    <a:pt x="340" y="928"/>
                  </a:lnTo>
                  <a:lnTo>
                    <a:pt x="328" y="940"/>
                  </a:lnTo>
                  <a:lnTo>
                    <a:pt x="328" y="946"/>
                  </a:lnTo>
                  <a:lnTo>
                    <a:pt x="328" y="952"/>
                  </a:lnTo>
                  <a:lnTo>
                    <a:pt x="340" y="957"/>
                  </a:lnTo>
                  <a:lnTo>
                    <a:pt x="340" y="963"/>
                  </a:lnTo>
                  <a:lnTo>
                    <a:pt x="345" y="975"/>
                  </a:lnTo>
                  <a:lnTo>
                    <a:pt x="351" y="975"/>
                  </a:lnTo>
                  <a:lnTo>
                    <a:pt x="369" y="975"/>
                  </a:lnTo>
                  <a:lnTo>
                    <a:pt x="369" y="975"/>
                  </a:lnTo>
                  <a:lnTo>
                    <a:pt x="363" y="980"/>
                  </a:lnTo>
                  <a:lnTo>
                    <a:pt x="369" y="980"/>
                  </a:lnTo>
                  <a:lnTo>
                    <a:pt x="369" y="986"/>
                  </a:lnTo>
                  <a:lnTo>
                    <a:pt x="363" y="992"/>
                  </a:lnTo>
                  <a:lnTo>
                    <a:pt x="357" y="1003"/>
                  </a:lnTo>
                  <a:lnTo>
                    <a:pt x="363" y="1009"/>
                  </a:lnTo>
                  <a:lnTo>
                    <a:pt x="363" y="1021"/>
                  </a:lnTo>
                  <a:lnTo>
                    <a:pt x="369" y="1021"/>
                  </a:lnTo>
                  <a:lnTo>
                    <a:pt x="369" y="1027"/>
                  </a:lnTo>
                  <a:lnTo>
                    <a:pt x="381" y="1044"/>
                  </a:lnTo>
                  <a:lnTo>
                    <a:pt x="393" y="1050"/>
                  </a:lnTo>
                  <a:lnTo>
                    <a:pt x="399" y="1055"/>
                  </a:lnTo>
                  <a:lnTo>
                    <a:pt x="411" y="1050"/>
                  </a:lnTo>
                  <a:lnTo>
                    <a:pt x="411" y="1050"/>
                  </a:lnTo>
                  <a:lnTo>
                    <a:pt x="417" y="1055"/>
                  </a:lnTo>
                  <a:lnTo>
                    <a:pt x="423" y="1061"/>
                  </a:lnTo>
                  <a:lnTo>
                    <a:pt x="435" y="1067"/>
                  </a:lnTo>
                  <a:lnTo>
                    <a:pt x="465" y="1084"/>
                  </a:lnTo>
                  <a:lnTo>
                    <a:pt x="489" y="1090"/>
                  </a:lnTo>
                  <a:lnTo>
                    <a:pt x="501" y="1096"/>
                  </a:lnTo>
                  <a:lnTo>
                    <a:pt x="518" y="1090"/>
                  </a:lnTo>
                  <a:lnTo>
                    <a:pt x="524" y="1084"/>
                  </a:lnTo>
                  <a:lnTo>
                    <a:pt x="530" y="1084"/>
                  </a:lnTo>
                  <a:lnTo>
                    <a:pt x="530" y="1096"/>
                  </a:lnTo>
                  <a:lnTo>
                    <a:pt x="524" y="1102"/>
                  </a:lnTo>
                  <a:lnTo>
                    <a:pt x="524" y="1107"/>
                  </a:lnTo>
                  <a:lnTo>
                    <a:pt x="536" y="1113"/>
                  </a:lnTo>
                  <a:lnTo>
                    <a:pt x="548" y="1119"/>
                  </a:lnTo>
                  <a:lnTo>
                    <a:pt x="566" y="1119"/>
                  </a:lnTo>
                  <a:lnTo>
                    <a:pt x="566" y="1130"/>
                  </a:lnTo>
                  <a:lnTo>
                    <a:pt x="572" y="1136"/>
                  </a:lnTo>
                  <a:lnTo>
                    <a:pt x="584" y="1142"/>
                  </a:lnTo>
                  <a:lnTo>
                    <a:pt x="596" y="1148"/>
                  </a:lnTo>
                  <a:lnTo>
                    <a:pt x="602" y="1148"/>
                  </a:lnTo>
                  <a:lnTo>
                    <a:pt x="602" y="1153"/>
                  </a:lnTo>
                  <a:lnTo>
                    <a:pt x="602" y="1153"/>
                  </a:lnTo>
                  <a:lnTo>
                    <a:pt x="590" y="1153"/>
                  </a:lnTo>
                  <a:lnTo>
                    <a:pt x="536" y="1148"/>
                  </a:lnTo>
                  <a:lnTo>
                    <a:pt x="530" y="1148"/>
                  </a:lnTo>
                  <a:lnTo>
                    <a:pt x="530" y="1159"/>
                  </a:lnTo>
                  <a:lnTo>
                    <a:pt x="548" y="1176"/>
                  </a:lnTo>
                  <a:lnTo>
                    <a:pt x="554" y="1194"/>
                  </a:lnTo>
                  <a:lnTo>
                    <a:pt x="566" y="1205"/>
                  </a:lnTo>
                  <a:lnTo>
                    <a:pt x="572" y="1205"/>
                  </a:lnTo>
                  <a:lnTo>
                    <a:pt x="578" y="1211"/>
                  </a:lnTo>
                  <a:lnTo>
                    <a:pt x="584" y="1205"/>
                  </a:lnTo>
                  <a:lnTo>
                    <a:pt x="590" y="1200"/>
                  </a:lnTo>
                  <a:lnTo>
                    <a:pt x="590" y="1182"/>
                  </a:lnTo>
                  <a:lnTo>
                    <a:pt x="596" y="1182"/>
                  </a:lnTo>
                  <a:lnTo>
                    <a:pt x="596" y="1182"/>
                  </a:lnTo>
                  <a:lnTo>
                    <a:pt x="596" y="1188"/>
                  </a:lnTo>
                  <a:lnTo>
                    <a:pt x="608" y="1194"/>
                  </a:lnTo>
                  <a:lnTo>
                    <a:pt x="608" y="1205"/>
                  </a:lnTo>
                  <a:lnTo>
                    <a:pt x="614" y="1211"/>
                  </a:lnTo>
                  <a:lnTo>
                    <a:pt x="632" y="1223"/>
                  </a:lnTo>
                  <a:lnTo>
                    <a:pt x="632" y="1223"/>
                  </a:lnTo>
                  <a:lnTo>
                    <a:pt x="632" y="1228"/>
                  </a:lnTo>
                  <a:lnTo>
                    <a:pt x="644" y="1240"/>
                  </a:lnTo>
                  <a:lnTo>
                    <a:pt x="650" y="1257"/>
                  </a:lnTo>
                  <a:lnTo>
                    <a:pt x="656" y="1257"/>
                  </a:lnTo>
                  <a:lnTo>
                    <a:pt x="662" y="1257"/>
                  </a:lnTo>
                  <a:lnTo>
                    <a:pt x="668" y="1257"/>
                  </a:lnTo>
                  <a:lnTo>
                    <a:pt x="674" y="1251"/>
                  </a:lnTo>
                  <a:lnTo>
                    <a:pt x="679" y="1246"/>
                  </a:lnTo>
                  <a:lnTo>
                    <a:pt x="691" y="1246"/>
                  </a:lnTo>
                  <a:lnTo>
                    <a:pt x="691" y="1246"/>
                  </a:lnTo>
                  <a:lnTo>
                    <a:pt x="679" y="1257"/>
                  </a:lnTo>
                  <a:lnTo>
                    <a:pt x="679" y="1263"/>
                  </a:lnTo>
                  <a:lnTo>
                    <a:pt x="697" y="1280"/>
                  </a:lnTo>
                  <a:lnTo>
                    <a:pt x="733" y="1303"/>
                  </a:lnTo>
                  <a:lnTo>
                    <a:pt x="757" y="1326"/>
                  </a:lnTo>
                  <a:lnTo>
                    <a:pt x="805" y="1367"/>
                  </a:lnTo>
                  <a:lnTo>
                    <a:pt x="811" y="1372"/>
                  </a:lnTo>
                  <a:lnTo>
                    <a:pt x="835" y="1384"/>
                  </a:lnTo>
                  <a:lnTo>
                    <a:pt x="870" y="1401"/>
                  </a:lnTo>
                  <a:lnTo>
                    <a:pt x="888" y="1407"/>
                  </a:lnTo>
                  <a:lnTo>
                    <a:pt x="900" y="1413"/>
                  </a:lnTo>
                  <a:lnTo>
                    <a:pt x="912" y="1419"/>
                  </a:lnTo>
                  <a:lnTo>
                    <a:pt x="918" y="1419"/>
                  </a:lnTo>
                  <a:lnTo>
                    <a:pt x="930" y="1413"/>
                  </a:lnTo>
                  <a:lnTo>
                    <a:pt x="924" y="1401"/>
                  </a:lnTo>
                  <a:lnTo>
                    <a:pt x="936" y="1407"/>
                  </a:lnTo>
                  <a:lnTo>
                    <a:pt x="936" y="1413"/>
                  </a:lnTo>
                  <a:lnTo>
                    <a:pt x="936" y="1419"/>
                  </a:lnTo>
                  <a:lnTo>
                    <a:pt x="948" y="1424"/>
                  </a:lnTo>
                  <a:lnTo>
                    <a:pt x="966" y="1436"/>
                  </a:lnTo>
                  <a:lnTo>
                    <a:pt x="996" y="1453"/>
                  </a:lnTo>
                  <a:lnTo>
                    <a:pt x="1002" y="1459"/>
                  </a:lnTo>
                  <a:lnTo>
                    <a:pt x="1013" y="1465"/>
                  </a:lnTo>
                  <a:lnTo>
                    <a:pt x="1019" y="1471"/>
                  </a:lnTo>
                  <a:lnTo>
                    <a:pt x="1031" y="1482"/>
                  </a:lnTo>
                  <a:lnTo>
                    <a:pt x="1049" y="1482"/>
                  </a:lnTo>
                  <a:lnTo>
                    <a:pt x="1049" y="1482"/>
                  </a:lnTo>
                  <a:lnTo>
                    <a:pt x="1055" y="1476"/>
                  </a:lnTo>
                  <a:lnTo>
                    <a:pt x="1061" y="1476"/>
                  </a:lnTo>
                  <a:lnTo>
                    <a:pt x="1067" y="1482"/>
                  </a:lnTo>
                  <a:lnTo>
                    <a:pt x="1061" y="1488"/>
                  </a:lnTo>
                  <a:lnTo>
                    <a:pt x="1055" y="1499"/>
                  </a:lnTo>
                  <a:lnTo>
                    <a:pt x="1049" y="1505"/>
                  </a:lnTo>
                  <a:lnTo>
                    <a:pt x="1055" y="1511"/>
                  </a:lnTo>
                  <a:lnTo>
                    <a:pt x="1067" y="1517"/>
                  </a:lnTo>
                  <a:lnTo>
                    <a:pt x="1067" y="1522"/>
                  </a:lnTo>
                  <a:lnTo>
                    <a:pt x="1067" y="1528"/>
                  </a:lnTo>
                  <a:lnTo>
                    <a:pt x="1061" y="1563"/>
                  </a:lnTo>
                  <a:lnTo>
                    <a:pt x="1043" y="1580"/>
                  </a:lnTo>
                  <a:lnTo>
                    <a:pt x="1013" y="1597"/>
                  </a:lnTo>
                  <a:lnTo>
                    <a:pt x="1002" y="1609"/>
                  </a:lnTo>
                  <a:lnTo>
                    <a:pt x="966" y="1632"/>
                  </a:lnTo>
                  <a:lnTo>
                    <a:pt x="960" y="1638"/>
                  </a:lnTo>
                  <a:lnTo>
                    <a:pt x="942" y="1644"/>
                  </a:lnTo>
                  <a:lnTo>
                    <a:pt x="936" y="1655"/>
                  </a:lnTo>
                  <a:lnTo>
                    <a:pt x="930" y="1655"/>
                  </a:lnTo>
                  <a:lnTo>
                    <a:pt x="894" y="1667"/>
                  </a:lnTo>
                  <a:lnTo>
                    <a:pt x="882" y="1678"/>
                  </a:lnTo>
                  <a:lnTo>
                    <a:pt x="864" y="1707"/>
                  </a:lnTo>
                  <a:lnTo>
                    <a:pt x="864" y="1713"/>
                  </a:lnTo>
                  <a:lnTo>
                    <a:pt x="858" y="1713"/>
                  </a:lnTo>
                  <a:lnTo>
                    <a:pt x="840" y="1713"/>
                  </a:lnTo>
                  <a:lnTo>
                    <a:pt x="823" y="1724"/>
                  </a:lnTo>
                  <a:lnTo>
                    <a:pt x="805" y="1730"/>
                  </a:lnTo>
                  <a:lnTo>
                    <a:pt x="799" y="1730"/>
                  </a:lnTo>
                  <a:lnTo>
                    <a:pt x="775" y="1719"/>
                  </a:lnTo>
                  <a:lnTo>
                    <a:pt x="763" y="1707"/>
                  </a:lnTo>
                  <a:lnTo>
                    <a:pt x="745" y="1696"/>
                  </a:lnTo>
                  <a:lnTo>
                    <a:pt x="739" y="1690"/>
                  </a:lnTo>
                  <a:lnTo>
                    <a:pt x="703" y="1661"/>
                  </a:lnTo>
                  <a:lnTo>
                    <a:pt x="674" y="1638"/>
                  </a:lnTo>
                  <a:lnTo>
                    <a:pt x="656" y="1626"/>
                  </a:lnTo>
                  <a:lnTo>
                    <a:pt x="542" y="1569"/>
                  </a:lnTo>
                  <a:lnTo>
                    <a:pt x="512" y="1540"/>
                  </a:lnTo>
                  <a:lnTo>
                    <a:pt x="471" y="1511"/>
                  </a:lnTo>
                  <a:lnTo>
                    <a:pt x="459" y="1505"/>
                  </a:lnTo>
                  <a:lnTo>
                    <a:pt x="459" y="1499"/>
                  </a:lnTo>
                  <a:lnTo>
                    <a:pt x="429" y="1476"/>
                  </a:lnTo>
                  <a:lnTo>
                    <a:pt x="417" y="1471"/>
                  </a:lnTo>
                  <a:lnTo>
                    <a:pt x="387" y="1442"/>
                  </a:lnTo>
                  <a:lnTo>
                    <a:pt x="363" y="1430"/>
                  </a:lnTo>
                  <a:lnTo>
                    <a:pt x="340" y="1407"/>
                  </a:lnTo>
                  <a:lnTo>
                    <a:pt x="310" y="1367"/>
                  </a:lnTo>
                  <a:lnTo>
                    <a:pt x="280" y="1349"/>
                  </a:lnTo>
                  <a:lnTo>
                    <a:pt x="262" y="1332"/>
                  </a:lnTo>
                  <a:lnTo>
                    <a:pt x="250" y="1321"/>
                  </a:lnTo>
                  <a:lnTo>
                    <a:pt x="250" y="1309"/>
                  </a:lnTo>
                  <a:lnTo>
                    <a:pt x="250" y="1303"/>
                  </a:lnTo>
                  <a:lnTo>
                    <a:pt x="250" y="1298"/>
                  </a:lnTo>
                  <a:lnTo>
                    <a:pt x="232" y="1280"/>
                  </a:lnTo>
                  <a:lnTo>
                    <a:pt x="220" y="1263"/>
                  </a:lnTo>
                  <a:lnTo>
                    <a:pt x="220" y="1251"/>
                  </a:lnTo>
                  <a:lnTo>
                    <a:pt x="220" y="1246"/>
                  </a:lnTo>
                  <a:lnTo>
                    <a:pt x="220" y="1240"/>
                  </a:lnTo>
                  <a:lnTo>
                    <a:pt x="226" y="1228"/>
                  </a:lnTo>
                  <a:lnTo>
                    <a:pt x="226" y="1223"/>
                  </a:lnTo>
                  <a:lnTo>
                    <a:pt x="220" y="1217"/>
                  </a:lnTo>
                  <a:lnTo>
                    <a:pt x="220" y="1205"/>
                  </a:lnTo>
                  <a:lnTo>
                    <a:pt x="214" y="1200"/>
                  </a:lnTo>
                  <a:lnTo>
                    <a:pt x="202" y="1200"/>
                  </a:lnTo>
                  <a:lnTo>
                    <a:pt x="184" y="1182"/>
                  </a:lnTo>
                  <a:lnTo>
                    <a:pt x="149" y="1176"/>
                  </a:lnTo>
                  <a:lnTo>
                    <a:pt x="125" y="1165"/>
                  </a:lnTo>
                  <a:lnTo>
                    <a:pt x="119" y="1159"/>
                  </a:lnTo>
                  <a:lnTo>
                    <a:pt x="107" y="1148"/>
                  </a:lnTo>
                  <a:lnTo>
                    <a:pt x="101" y="1142"/>
                  </a:lnTo>
                  <a:lnTo>
                    <a:pt x="101" y="1130"/>
                  </a:lnTo>
                  <a:lnTo>
                    <a:pt x="101" y="1119"/>
                  </a:lnTo>
                  <a:lnTo>
                    <a:pt x="95" y="1096"/>
                  </a:lnTo>
                  <a:lnTo>
                    <a:pt x="89" y="1090"/>
                  </a:lnTo>
                  <a:lnTo>
                    <a:pt x="71" y="1084"/>
                  </a:lnTo>
                  <a:lnTo>
                    <a:pt x="59" y="1073"/>
                  </a:lnTo>
                  <a:lnTo>
                    <a:pt x="53" y="1067"/>
                  </a:lnTo>
                  <a:lnTo>
                    <a:pt x="47" y="1044"/>
                  </a:lnTo>
                  <a:lnTo>
                    <a:pt x="47" y="1015"/>
                  </a:lnTo>
                  <a:lnTo>
                    <a:pt x="53" y="1015"/>
                  </a:lnTo>
                  <a:lnTo>
                    <a:pt x="65" y="1003"/>
                  </a:lnTo>
                  <a:lnTo>
                    <a:pt x="77" y="986"/>
                  </a:lnTo>
                  <a:lnTo>
                    <a:pt x="77" y="980"/>
                  </a:lnTo>
                  <a:lnTo>
                    <a:pt x="71" y="975"/>
                  </a:lnTo>
                  <a:lnTo>
                    <a:pt x="71" y="969"/>
                  </a:lnTo>
                  <a:lnTo>
                    <a:pt x="71" y="946"/>
                  </a:lnTo>
                  <a:lnTo>
                    <a:pt x="71" y="934"/>
                  </a:lnTo>
                  <a:lnTo>
                    <a:pt x="65" y="934"/>
                  </a:lnTo>
                  <a:lnTo>
                    <a:pt x="65" y="911"/>
                  </a:lnTo>
                  <a:lnTo>
                    <a:pt x="65" y="905"/>
                  </a:lnTo>
                  <a:lnTo>
                    <a:pt x="65" y="900"/>
                  </a:lnTo>
                  <a:lnTo>
                    <a:pt x="47" y="853"/>
                  </a:lnTo>
                  <a:lnTo>
                    <a:pt x="35" y="836"/>
                  </a:lnTo>
                  <a:lnTo>
                    <a:pt x="35" y="830"/>
                  </a:lnTo>
                  <a:lnTo>
                    <a:pt x="29" y="825"/>
                  </a:lnTo>
                  <a:lnTo>
                    <a:pt x="29" y="819"/>
                  </a:lnTo>
                  <a:lnTo>
                    <a:pt x="23" y="813"/>
                  </a:lnTo>
                  <a:lnTo>
                    <a:pt x="23" y="807"/>
                  </a:lnTo>
                  <a:lnTo>
                    <a:pt x="17" y="802"/>
                  </a:lnTo>
                  <a:lnTo>
                    <a:pt x="11" y="778"/>
                  </a:lnTo>
                  <a:lnTo>
                    <a:pt x="6" y="767"/>
                  </a:lnTo>
                  <a:lnTo>
                    <a:pt x="0" y="750"/>
                  </a:lnTo>
                  <a:lnTo>
                    <a:pt x="0" y="704"/>
                  </a:lnTo>
                  <a:lnTo>
                    <a:pt x="6" y="698"/>
                  </a:lnTo>
                  <a:lnTo>
                    <a:pt x="17" y="692"/>
                  </a:lnTo>
                  <a:lnTo>
                    <a:pt x="17" y="686"/>
                  </a:lnTo>
                  <a:lnTo>
                    <a:pt x="11" y="675"/>
                  </a:lnTo>
                  <a:lnTo>
                    <a:pt x="6" y="657"/>
                  </a:lnTo>
                  <a:lnTo>
                    <a:pt x="17" y="634"/>
                  </a:lnTo>
                  <a:lnTo>
                    <a:pt x="17" y="623"/>
                  </a:lnTo>
                  <a:lnTo>
                    <a:pt x="6" y="606"/>
                  </a:lnTo>
                  <a:lnTo>
                    <a:pt x="6" y="594"/>
                  </a:lnTo>
                  <a:lnTo>
                    <a:pt x="11" y="571"/>
                  </a:lnTo>
                  <a:lnTo>
                    <a:pt x="11" y="484"/>
                  </a:lnTo>
                  <a:lnTo>
                    <a:pt x="17" y="444"/>
                  </a:lnTo>
                  <a:lnTo>
                    <a:pt x="17" y="438"/>
                  </a:lnTo>
                  <a:lnTo>
                    <a:pt x="35" y="432"/>
                  </a:lnTo>
                  <a:lnTo>
                    <a:pt x="47" y="421"/>
                  </a:lnTo>
                  <a:lnTo>
                    <a:pt x="41" y="409"/>
                  </a:lnTo>
                  <a:lnTo>
                    <a:pt x="59" y="404"/>
                  </a:lnTo>
                  <a:lnTo>
                    <a:pt x="65" y="404"/>
                  </a:lnTo>
                  <a:lnTo>
                    <a:pt x="71" y="398"/>
                  </a:lnTo>
                  <a:lnTo>
                    <a:pt x="71" y="392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75"/>
                  </a:lnTo>
                  <a:lnTo>
                    <a:pt x="77" y="381"/>
                  </a:lnTo>
                  <a:lnTo>
                    <a:pt x="83" y="381"/>
                  </a:lnTo>
                  <a:lnTo>
                    <a:pt x="95" y="381"/>
                  </a:lnTo>
                  <a:lnTo>
                    <a:pt x="101" y="375"/>
                  </a:lnTo>
                  <a:lnTo>
                    <a:pt x="113" y="357"/>
                  </a:lnTo>
                  <a:lnTo>
                    <a:pt x="113" y="346"/>
                  </a:lnTo>
                  <a:lnTo>
                    <a:pt x="107" y="334"/>
                  </a:lnTo>
                  <a:lnTo>
                    <a:pt x="101" y="329"/>
                  </a:lnTo>
                  <a:lnTo>
                    <a:pt x="95" y="323"/>
                  </a:lnTo>
                  <a:lnTo>
                    <a:pt x="95" y="294"/>
                  </a:lnTo>
                  <a:lnTo>
                    <a:pt x="107" y="271"/>
                  </a:lnTo>
                  <a:lnTo>
                    <a:pt x="107" y="259"/>
                  </a:lnTo>
                  <a:lnTo>
                    <a:pt x="113" y="254"/>
                  </a:lnTo>
                  <a:lnTo>
                    <a:pt x="125" y="248"/>
                  </a:lnTo>
                  <a:lnTo>
                    <a:pt x="137" y="236"/>
                  </a:lnTo>
                  <a:lnTo>
                    <a:pt x="143" y="219"/>
                  </a:lnTo>
                  <a:lnTo>
                    <a:pt x="149" y="179"/>
                  </a:lnTo>
                  <a:lnTo>
                    <a:pt x="149" y="144"/>
                  </a:lnTo>
                  <a:lnTo>
                    <a:pt x="155" y="115"/>
                  </a:lnTo>
                  <a:lnTo>
                    <a:pt x="161" y="115"/>
                  </a:lnTo>
                  <a:lnTo>
                    <a:pt x="167" y="104"/>
                  </a:lnTo>
                  <a:lnTo>
                    <a:pt x="167" y="98"/>
                  </a:lnTo>
                  <a:lnTo>
                    <a:pt x="179" y="98"/>
                  </a:lnTo>
                  <a:lnTo>
                    <a:pt x="184" y="86"/>
                  </a:lnTo>
                  <a:lnTo>
                    <a:pt x="190" y="75"/>
                  </a:lnTo>
                  <a:lnTo>
                    <a:pt x="196" y="63"/>
                  </a:lnTo>
                  <a:lnTo>
                    <a:pt x="196" y="52"/>
                  </a:lnTo>
                  <a:lnTo>
                    <a:pt x="214" y="40"/>
                  </a:lnTo>
                  <a:lnTo>
                    <a:pt x="214" y="35"/>
                  </a:lnTo>
                  <a:close/>
                </a:path>
              </a:pathLst>
            </a:custGeom>
            <a:noFill/>
            <a:ln w="1588" cap="flat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 rot="19585829">
              <a:off x="7302248" y="4605587"/>
              <a:ext cx="274320" cy="91440"/>
            </a:xfrm>
            <a:prstGeom prst="rect">
              <a:avLst/>
            </a:prstGeom>
            <a:solidFill>
              <a:srgbClr val="00CC00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" name="Curved Connector 55"/>
          <p:cNvCxnSpPr/>
          <p:nvPr/>
        </p:nvCxnSpPr>
        <p:spPr>
          <a:xfrm>
            <a:off x="6296532" y="4186992"/>
            <a:ext cx="852113" cy="82838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04835" y="3500772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entrainment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88232" y="112295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604" y="308971"/>
            <a:ext cx="8183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M&amp;E: questions &amp; objectives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6" y="1862024"/>
            <a:ext cx="80210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Stocks well differentiated (genetically distinct)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“outperform”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?...reproductive success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Will stocks interbred...hybrids more productive?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factors disproportionately favoring one stock?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r="18713"/>
          <a:stretch/>
        </p:blipFill>
        <p:spPr bwMode="auto">
          <a:xfrm>
            <a:off x="2561687" y="1884950"/>
            <a:ext cx="3093158" cy="370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 rot="174704">
            <a:off x="3882934" y="2604821"/>
            <a:ext cx="514208" cy="312872"/>
          </a:xfrm>
          <a:prstGeom prst="ellipse">
            <a:avLst/>
          </a:prstGeom>
          <a:solidFill>
            <a:srgbClr val="FF0000">
              <a:alpha val="9000"/>
            </a:srgbClr>
          </a:solidFill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44811" y="176463"/>
            <a:ext cx="491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Different spawning habitat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6531" y="1104228"/>
            <a:ext cx="425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inlet streams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primarily shore/beach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8995" y="5690533"/>
            <a:ext cx="7162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Support: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majority of recovered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carcasses (93%)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9641" y="2987661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3: nearest lake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Little to no reproductive interaction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 HYBRIDS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0869" y="17646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Concluding points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973" y="2305527"/>
            <a:ext cx="6344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Reproductive isolation: stocks &gt;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no hybrids among emigration juveniles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no hybrids among returning adult progeny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0974" y="3618800"/>
            <a:ext cx="703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age-structure differs by donor stock-of-origin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- partially characteristic of natal regions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new environment imparts some unique differences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0973" y="1447615"/>
            <a:ext cx="5551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n w="3175">
                  <a:noFill/>
                </a:ln>
                <a:latin typeface="Arial" pitchFamily="34" charset="0"/>
                <a:cs typeface="Arial" pitchFamily="34" charset="0"/>
              </a:rPr>
              <a:t>Important future M&amp;E: what will the F2’s do?</a:t>
            </a:r>
            <a:endParaRPr lang="en-US" sz="2000" dirty="0">
              <a:ln w="3175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Little to no reproductive interaction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 HYBRIDS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0869" y="17646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Concluding points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973" y="2305527"/>
            <a:ext cx="6344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isolation: stocks &gt;</a:t>
            </a: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hybrids among emigration juveniles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hybrids among returning adult progeny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0974" y="3618800"/>
            <a:ext cx="7038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age-structure differs by donor stock-of-origin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partially characteristic of natal regions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new environment imparts some unique differences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0973" y="4936548"/>
            <a:ext cx="4790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stocks reproductively successful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utilizing all available habitat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high genetic variability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0973" y="1447615"/>
            <a:ext cx="5551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Important future M&amp;E: what will the F2’s do?</a:t>
            </a:r>
            <a:endParaRPr lang="en-US" sz="200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Little to no reproductive interaction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 HYBRIDS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0503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15" y="1518711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500360" y="176463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0909"/>
                  </a:solidFill>
                </a:ln>
                <a:solidFill>
                  <a:srgbClr val="FF09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Okanogan</a:t>
            </a:r>
            <a:endParaRPr lang="en-US" sz="3200" b="1" dirty="0">
              <a:ln>
                <a:solidFill>
                  <a:srgbClr val="FF0909"/>
                </a:solidFill>
              </a:ln>
              <a:solidFill>
                <a:srgbClr val="FF09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7174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809875" y="1590330"/>
            <a:ext cx="1234440" cy="1234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805063" y="1918931"/>
            <a:ext cx="12586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sampled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5181" y="4155815"/>
            <a:ext cx="7562669" cy="2130084"/>
            <a:chOff x="705181" y="4075605"/>
            <a:chExt cx="7562669" cy="2130084"/>
          </a:xfrm>
        </p:grpSpPr>
        <p:grpSp>
          <p:nvGrpSpPr>
            <p:cNvPr id="97" name="Group 96"/>
            <p:cNvGrpSpPr/>
            <p:nvPr/>
          </p:nvGrpSpPr>
          <p:grpSpPr>
            <a:xfrm>
              <a:off x="7009171" y="4789568"/>
              <a:ext cx="1258679" cy="1234440"/>
              <a:chOff x="1872116" y="1900991"/>
              <a:chExt cx="1258679" cy="1234440"/>
            </a:xfrm>
          </p:grpSpPr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1876928" y="1900991"/>
                <a:ext cx="1234440" cy="123444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872116" y="2229592"/>
                <a:ext cx="125867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sampled</a:t>
                </a:r>
              </a:p>
              <a:p>
                <a:pPr algn="ctr"/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361" y="4611246"/>
              <a:ext cx="1554480" cy="155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81" y="4635311"/>
              <a:ext cx="1554480" cy="155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625" y="4651209"/>
              <a:ext cx="1554480" cy="155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278219" y="4075605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adults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11294" y="4075605"/>
              <a:ext cx="788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  <a:p>
              <a:pPr algn="ctr"/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adults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62814" y="4075605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smolts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16204" y="4075605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smolts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1" name="Group 7170"/>
          <p:cNvGrpSpPr/>
          <p:nvPr/>
        </p:nvGrpSpPr>
        <p:grpSpPr>
          <a:xfrm>
            <a:off x="1128691" y="3073191"/>
            <a:ext cx="2614689" cy="929313"/>
            <a:chOff x="1128691" y="3073191"/>
            <a:chExt cx="2614689" cy="929313"/>
          </a:xfrm>
        </p:grpSpPr>
        <p:cxnSp>
          <p:nvCxnSpPr>
            <p:cNvPr id="14357" name="Straight Arrow Connector 14356"/>
            <p:cNvCxnSpPr>
              <a:stCxn id="14340" idx="2"/>
            </p:cNvCxnSpPr>
            <p:nvPr/>
          </p:nvCxnSpPr>
          <p:spPr>
            <a:xfrm flipH="1">
              <a:off x="1628272" y="3073191"/>
              <a:ext cx="1825083" cy="84108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1403682" y="3080083"/>
              <a:ext cx="8022" cy="92242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4340" idx="2"/>
            </p:cNvCxnSpPr>
            <p:nvPr/>
          </p:nvCxnSpPr>
          <p:spPr>
            <a:xfrm flipH="1">
              <a:off x="3441030" y="3073191"/>
              <a:ext cx="12325" cy="87316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Rectangle 14357"/>
            <p:cNvSpPr/>
            <p:nvPr/>
          </p:nvSpPr>
          <p:spPr>
            <a:xfrm>
              <a:off x="1128691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age-2</a:t>
              </a:r>
              <a:endParaRPr lang="en-US" sz="1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7142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age-1</a:t>
              </a:r>
              <a:endParaRPr 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10185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age-2</a:t>
              </a:r>
              <a:endParaRPr lang="en-US" sz="1400" dirty="0"/>
            </a:p>
          </p:txBody>
        </p:sp>
      </p:grp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40" y="1518710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Oval 125"/>
          <p:cNvSpPr>
            <a:spLocks noChangeAspect="1"/>
          </p:cNvSpPr>
          <p:nvPr/>
        </p:nvSpPr>
        <p:spPr>
          <a:xfrm>
            <a:off x="5020900" y="1590329"/>
            <a:ext cx="1234440" cy="1234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016088" y="1918930"/>
            <a:ext cx="12586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sampled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387843" y="3073192"/>
            <a:ext cx="2614689" cy="929313"/>
            <a:chOff x="1128691" y="3073191"/>
            <a:chExt cx="2614689" cy="929313"/>
          </a:xfrm>
        </p:grpSpPr>
        <p:cxnSp>
          <p:nvCxnSpPr>
            <p:cNvPr id="131" name="Straight Arrow Connector 130"/>
            <p:cNvCxnSpPr/>
            <p:nvPr/>
          </p:nvCxnSpPr>
          <p:spPr>
            <a:xfrm flipH="1">
              <a:off x="1628272" y="3073191"/>
              <a:ext cx="1825083" cy="84108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H="1">
              <a:off x="1403682" y="3080083"/>
              <a:ext cx="8022" cy="92242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3441030" y="3073191"/>
              <a:ext cx="12325" cy="87316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1128691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age-4</a:t>
              </a:r>
              <a:endParaRPr lang="en-US" sz="14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17142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age-3</a:t>
              </a:r>
              <a:endParaRPr lang="en-US" sz="14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10185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age-4</a:t>
              </a:r>
              <a:endParaRPr lang="en-US" sz="1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033429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0100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72190" y="160422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Little to no reproductive interaction –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 HYBRIDS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5" y="4710276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77" y="4726340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71" y="4686204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74" y="1517892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21" y="1517892"/>
            <a:ext cx="155448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7009171" y="4861757"/>
            <a:ext cx="1258679" cy="1234440"/>
            <a:chOff x="1872116" y="1900991"/>
            <a:chExt cx="1258679" cy="1234440"/>
          </a:xfrm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876928" y="1900991"/>
              <a:ext cx="1234440" cy="1234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72116" y="2229592"/>
              <a:ext cx="125867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Not sampled</a:t>
              </a:r>
            </a:p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278219" y="4155815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11294" y="4155815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96087" y="176463"/>
            <a:ext cx="224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Wenatchee</a:t>
            </a:r>
            <a:endParaRPr lang="en-US" sz="3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809875" y="1590330"/>
            <a:ext cx="1234440" cy="1234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805063" y="1918931"/>
            <a:ext cx="12586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sampled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62814" y="4155815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16204" y="4155815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1" name="Group 7170"/>
          <p:cNvGrpSpPr/>
          <p:nvPr/>
        </p:nvGrpSpPr>
        <p:grpSpPr>
          <a:xfrm>
            <a:off x="1128691" y="3073191"/>
            <a:ext cx="2614689" cy="929313"/>
            <a:chOff x="1128691" y="3073191"/>
            <a:chExt cx="2614689" cy="929313"/>
          </a:xfrm>
        </p:grpSpPr>
        <p:cxnSp>
          <p:nvCxnSpPr>
            <p:cNvPr id="14357" name="Straight Arrow Connector 14356"/>
            <p:cNvCxnSpPr/>
            <p:nvPr/>
          </p:nvCxnSpPr>
          <p:spPr>
            <a:xfrm flipH="1">
              <a:off x="1628272" y="3073191"/>
              <a:ext cx="1825083" cy="84108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1403682" y="3080083"/>
              <a:ext cx="8022" cy="92242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3441030" y="3073191"/>
              <a:ext cx="12325" cy="87316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Rectangle 14357"/>
            <p:cNvSpPr/>
            <p:nvPr/>
          </p:nvSpPr>
          <p:spPr>
            <a:xfrm>
              <a:off x="1128691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7142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age-1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101858" y="3340586"/>
              <a:ext cx="6415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age-2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6" name="Oval 125"/>
          <p:cNvSpPr>
            <a:spLocks noChangeAspect="1"/>
          </p:cNvSpPr>
          <p:nvPr/>
        </p:nvSpPr>
        <p:spPr>
          <a:xfrm>
            <a:off x="5020900" y="1590329"/>
            <a:ext cx="1234440" cy="1234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016088" y="1918930"/>
            <a:ext cx="12586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sampled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H="1">
            <a:off x="5662834" y="3080084"/>
            <a:ext cx="8022" cy="92242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7700182" y="3073192"/>
            <a:ext cx="12325" cy="873167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387843" y="3340587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361010" y="3340587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age-4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678904" y="3097254"/>
            <a:ext cx="1825083" cy="84108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6390475" y="3340587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age-5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0503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7174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33429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20100" y="868206"/>
            <a:ext cx="116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b="37506"/>
          <a:stretch/>
        </p:blipFill>
        <p:spPr bwMode="auto">
          <a:xfrm>
            <a:off x="204304" y="145554"/>
            <a:ext cx="8731147" cy="65547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9991" y="1892239"/>
            <a:ext cx="4946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Mark Johnston, YN field technical staff, </a:t>
            </a:r>
          </a:p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Roza and Chandler technical staff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06" y="1924310"/>
            <a:ext cx="994125" cy="7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06" y="4298661"/>
            <a:ext cx="784118" cy="7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06" y="3140959"/>
            <a:ext cx="1103124" cy="72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0713" y="457200"/>
            <a:ext cx="2080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all!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991" y="3061952"/>
            <a:ext cx="4954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Supplementation ACCORDS project</a:t>
            </a:r>
          </a:p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-  (Peter Galbreath)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991" y="4504383"/>
            <a:ext cx="7738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Nick Hoffman, Travis Jacobson,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hawn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Narum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itchFamily="34" charset="0"/>
                <a:cs typeface="Arial" pitchFamily="34" charset="0"/>
              </a:rPr>
              <a:t>yes</a:t>
            </a:r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7214" y="2614847"/>
            <a:ext cx="70102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Estimate stock proportions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outplants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, juveniles, adult returns)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7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232" y="136358"/>
            <a:ext cx="8961120" cy="6583680"/>
            <a:chOff x="88232" y="136358"/>
            <a:chExt cx="8961120" cy="6583680"/>
          </a:xfrm>
        </p:grpSpPr>
        <p:sp>
          <p:nvSpPr>
            <p:cNvPr id="38" name="Rounded Rectangle 37"/>
            <p:cNvSpPr/>
            <p:nvPr/>
          </p:nvSpPr>
          <p:spPr>
            <a:xfrm>
              <a:off x="88232" y="136358"/>
              <a:ext cx="8961120" cy="658368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61913" y="176463"/>
              <a:ext cx="3876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Adult PRD </a:t>
              </a:r>
              <a:r>
                <a:rPr lang="en-US" sz="3200" dirty="0" err="1" smtClean="0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outplants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379765" y="3458931"/>
            <a:ext cx="783771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22172" y="3458931"/>
            <a:ext cx="884464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32615" y="3458931"/>
            <a:ext cx="783771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75022" y="3458931"/>
            <a:ext cx="884464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46456"/>
              </p:ext>
            </p:extLst>
          </p:nvPr>
        </p:nvGraphicFramePr>
        <p:xfrm>
          <a:off x="19139807" y="611415"/>
          <a:ext cx="287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35113" y="1213654"/>
            <a:ext cx="33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Variable, dominated by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5033" y="3017606"/>
            <a:ext cx="835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n=4,500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89162" y="3017606"/>
            <a:ext cx="934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n=10,000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19345" y="3017606"/>
            <a:ext cx="835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n=4,000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50143" y="3017606"/>
            <a:ext cx="934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n=10,000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17" y="3915884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3" y="3915884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74" y="3915884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45" y="3915884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851839" y="2005401"/>
            <a:ext cx="1340306" cy="556163"/>
            <a:chOff x="1575582" y="1595891"/>
            <a:chExt cx="1340306" cy="556163"/>
          </a:xfrm>
        </p:grpSpPr>
        <p:grpSp>
          <p:nvGrpSpPr>
            <p:cNvPr id="32" name="Group 31"/>
            <p:cNvGrpSpPr/>
            <p:nvPr/>
          </p:nvGrpSpPr>
          <p:grpSpPr>
            <a:xfrm>
              <a:off x="1575582" y="1595891"/>
              <a:ext cx="1340306" cy="523220"/>
              <a:chOff x="6063176" y="2144549"/>
              <a:chExt cx="1340306" cy="52322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063176" y="2268791"/>
                <a:ext cx="267286" cy="4571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16390" y="2144549"/>
                <a:ext cx="1087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Wenatchee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575582" y="1844277"/>
              <a:ext cx="1263427" cy="307777"/>
              <a:chOff x="6063176" y="2392935"/>
              <a:chExt cx="1263427" cy="30777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063176" y="2533735"/>
                <a:ext cx="267286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16390" y="2392935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Okanogan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2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746" y="1205490"/>
            <a:ext cx="743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Variable, possible age structure, possible non-random samples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45129" y="3409945"/>
            <a:ext cx="702128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59036" y="3409945"/>
            <a:ext cx="702128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643007" y="3409945"/>
            <a:ext cx="702128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84244"/>
              </p:ext>
            </p:extLst>
          </p:nvPr>
        </p:nvGraphicFramePr>
        <p:xfrm>
          <a:off x="19139807" y="611415"/>
          <a:ext cx="287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561913" y="176463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Juvenile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outmigrants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1114" y="2976786"/>
            <a:ext cx="7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n=193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0428" y="2976786"/>
            <a:ext cx="7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n=379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46908" y="2976786"/>
            <a:ext cx="686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n=103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79" y="3736293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56" y="3858753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33" y="3858753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851839" y="2005401"/>
            <a:ext cx="1340306" cy="556163"/>
            <a:chOff x="1575582" y="1595891"/>
            <a:chExt cx="1340306" cy="556163"/>
          </a:xfrm>
        </p:grpSpPr>
        <p:grpSp>
          <p:nvGrpSpPr>
            <p:cNvPr id="57" name="Group 56"/>
            <p:cNvGrpSpPr/>
            <p:nvPr/>
          </p:nvGrpSpPr>
          <p:grpSpPr>
            <a:xfrm>
              <a:off x="1575582" y="1595891"/>
              <a:ext cx="1340306" cy="523220"/>
              <a:chOff x="6063176" y="2144549"/>
              <a:chExt cx="1340306" cy="52322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063176" y="2268791"/>
                <a:ext cx="267286" cy="4571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16390" y="2144549"/>
                <a:ext cx="1087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Wenatchee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575582" y="1844277"/>
              <a:ext cx="1263427" cy="307777"/>
              <a:chOff x="6063176" y="2392935"/>
              <a:chExt cx="1263427" cy="30777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6063176" y="2533735"/>
                <a:ext cx="267286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316390" y="2392935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Okanogan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7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84244"/>
              </p:ext>
            </p:extLst>
          </p:nvPr>
        </p:nvGraphicFramePr>
        <p:xfrm>
          <a:off x="19139807" y="611415"/>
          <a:ext cx="287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25157" y="176463"/>
            <a:ext cx="464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Dam: Adult returns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851839" y="1327789"/>
            <a:ext cx="1340306" cy="556163"/>
            <a:chOff x="1575582" y="1595891"/>
            <a:chExt cx="1340306" cy="556163"/>
          </a:xfrm>
        </p:grpSpPr>
        <p:grpSp>
          <p:nvGrpSpPr>
            <p:cNvPr id="71" name="Group 70"/>
            <p:cNvGrpSpPr/>
            <p:nvPr/>
          </p:nvGrpSpPr>
          <p:grpSpPr>
            <a:xfrm>
              <a:off x="1575582" y="1595891"/>
              <a:ext cx="1340306" cy="523220"/>
              <a:chOff x="6063176" y="2144549"/>
              <a:chExt cx="1340306" cy="52322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063176" y="2268791"/>
                <a:ext cx="267286" cy="4571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316390" y="2144549"/>
                <a:ext cx="1087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Wenatchee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575582" y="1844277"/>
              <a:ext cx="1263427" cy="307777"/>
              <a:chOff x="6063176" y="2392935"/>
              <a:chExt cx="1263427" cy="30777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063176" y="2533735"/>
                <a:ext cx="267286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316390" y="2392935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Okanogan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7" y="3214842"/>
            <a:ext cx="1737360" cy="17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/>
          <a:stretch/>
        </p:blipFill>
        <p:spPr bwMode="auto">
          <a:xfrm>
            <a:off x="2075938" y="3412671"/>
            <a:ext cx="1737360" cy="15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Right Brace 93"/>
          <p:cNvSpPr/>
          <p:nvPr/>
        </p:nvSpPr>
        <p:spPr>
          <a:xfrm rot="5400000" flipV="1">
            <a:off x="2065482" y="4041429"/>
            <a:ext cx="375884" cy="2694059"/>
          </a:xfrm>
          <a:prstGeom prst="rightBrace">
            <a:avLst>
              <a:gd name="adj1" fmla="val 97385"/>
              <a:gd name="adj2" fmla="val 50000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174424" y="5686524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re-reintroduction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45030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585359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662782" y="2263802"/>
            <a:ext cx="587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n=40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95294" y="2263802"/>
            <a:ext cx="587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5030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85359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25687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50380" y="2705100"/>
            <a:ext cx="677635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09759" y="2705100"/>
            <a:ext cx="789212" cy="253093"/>
          </a:xfrm>
          <a:prstGeom prst="rect">
            <a:avLst/>
          </a:prstGeom>
          <a:solidFill>
            <a:srgbClr val="FFFF00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7" y="3214842"/>
            <a:ext cx="1737360" cy="17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/>
          <a:stretch/>
        </p:blipFill>
        <p:spPr bwMode="auto">
          <a:xfrm>
            <a:off x="2075938" y="3396343"/>
            <a:ext cx="1737360" cy="155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19" y="3212752"/>
            <a:ext cx="1737360" cy="17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0" y="3213797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9" y="3205633"/>
            <a:ext cx="173736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120385"/>
              </p:ext>
            </p:extLst>
          </p:nvPr>
        </p:nvGraphicFramePr>
        <p:xfrm>
          <a:off x="19139807" y="611415"/>
          <a:ext cx="287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4135019" y="2263802"/>
            <a:ext cx="686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n=154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46097" y="2263802"/>
            <a:ext cx="686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n=691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91863" y="2263802"/>
            <a:ext cx="835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n=2,576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ight Brace 86"/>
          <p:cNvSpPr/>
          <p:nvPr/>
        </p:nvSpPr>
        <p:spPr>
          <a:xfrm rot="5400000" flipV="1">
            <a:off x="6008753" y="3083412"/>
            <a:ext cx="375884" cy="4604661"/>
          </a:xfrm>
          <a:prstGeom prst="rightBrace">
            <a:avLst>
              <a:gd name="adj1" fmla="val 97385"/>
              <a:gd name="adj2" fmla="val 50000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445472" y="5683808"/>
            <a:ext cx="383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natural-origin Cle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progeny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 rot="5400000" flipV="1">
            <a:off x="2065482" y="4041429"/>
            <a:ext cx="375884" cy="2694059"/>
          </a:xfrm>
          <a:prstGeom prst="rightBrace">
            <a:avLst>
              <a:gd name="adj1" fmla="val 97385"/>
              <a:gd name="adj2" fmla="val 50000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74424" y="5686524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re-reintroduction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5157" y="176463"/>
            <a:ext cx="464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Dam: Adult returns</a:t>
            </a:r>
            <a:endParaRPr lang="en-US" sz="3200" dirty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51839" y="1327789"/>
            <a:ext cx="1340306" cy="556163"/>
            <a:chOff x="1575582" y="1595891"/>
            <a:chExt cx="1340306" cy="556163"/>
          </a:xfrm>
        </p:grpSpPr>
        <p:grpSp>
          <p:nvGrpSpPr>
            <p:cNvPr id="33" name="Group 32"/>
            <p:cNvGrpSpPr/>
            <p:nvPr/>
          </p:nvGrpSpPr>
          <p:grpSpPr>
            <a:xfrm>
              <a:off x="1575582" y="1595891"/>
              <a:ext cx="1340306" cy="523220"/>
              <a:chOff x="6063176" y="2144549"/>
              <a:chExt cx="1340306" cy="52322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63176" y="2268791"/>
                <a:ext cx="267286" cy="45719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16390" y="2144549"/>
                <a:ext cx="10870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Wenatchee</a:t>
                </a:r>
              </a:p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75582" y="1844277"/>
              <a:ext cx="1263427" cy="307777"/>
              <a:chOff x="6063176" y="2392935"/>
              <a:chExt cx="1263427" cy="30777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63176" y="2533735"/>
                <a:ext cx="267286" cy="457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16390" y="2392935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Okanogan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2662782" y="2263802"/>
            <a:ext cx="587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n=40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95294" y="2263802"/>
            <a:ext cx="587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n=17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232" y="136358"/>
            <a:ext cx="8961120" cy="65836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96" y="2614847"/>
            <a:ext cx="58528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Acclimation / behavior: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(juvenile growth &amp; migration)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3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34547</TotalTime>
  <Words>1075</Words>
  <Application>Microsoft Office PowerPoint</Application>
  <PresentationFormat>On-screen Show (4:3)</PresentationFormat>
  <Paragraphs>411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Matala</dc:creator>
  <cp:lastModifiedBy>AdminMata</cp:lastModifiedBy>
  <cp:revision>407</cp:revision>
  <dcterms:created xsi:type="dcterms:W3CDTF">2014-04-21T16:42:16Z</dcterms:created>
  <dcterms:modified xsi:type="dcterms:W3CDTF">2015-06-17T14:39:31Z</dcterms:modified>
</cp:coreProperties>
</file>