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666" r:id="rId2"/>
    <p:sldId id="921" r:id="rId3"/>
    <p:sldId id="934" r:id="rId4"/>
    <p:sldId id="935" r:id="rId5"/>
    <p:sldId id="937" r:id="rId6"/>
    <p:sldId id="920" r:id="rId7"/>
    <p:sldId id="917" r:id="rId8"/>
    <p:sldId id="899" r:id="rId9"/>
    <p:sldId id="904" r:id="rId10"/>
    <p:sldId id="900" r:id="rId11"/>
    <p:sldId id="903" r:id="rId12"/>
    <p:sldId id="901" r:id="rId13"/>
    <p:sldId id="907" r:id="rId14"/>
    <p:sldId id="906" r:id="rId15"/>
    <p:sldId id="902" r:id="rId16"/>
    <p:sldId id="914" r:id="rId17"/>
    <p:sldId id="870" r:id="rId18"/>
    <p:sldId id="788" r:id="rId19"/>
    <p:sldId id="915" r:id="rId20"/>
    <p:sldId id="875" r:id="rId21"/>
    <p:sldId id="876" r:id="rId22"/>
    <p:sldId id="877" r:id="rId23"/>
    <p:sldId id="833" r:id="rId24"/>
    <p:sldId id="886" r:id="rId25"/>
    <p:sldId id="922" r:id="rId26"/>
    <p:sldId id="923" r:id="rId27"/>
    <p:sldId id="845" r:id="rId28"/>
    <p:sldId id="924" r:id="rId29"/>
    <p:sldId id="889" r:id="rId30"/>
    <p:sldId id="936" r:id="rId31"/>
    <p:sldId id="916" r:id="rId32"/>
    <p:sldId id="927" r:id="rId33"/>
    <p:sldId id="928" r:id="rId34"/>
    <p:sldId id="913" r:id="rId35"/>
    <p:sldId id="890" r:id="rId36"/>
    <p:sldId id="893" r:id="rId37"/>
    <p:sldId id="898" r:id="rId38"/>
    <p:sldId id="929"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5808"/>
    <a:srgbClr val="A6F8AA"/>
    <a:srgbClr val="FFD581"/>
    <a:srgbClr val="FFCE6D"/>
    <a:srgbClr val="FFD685"/>
    <a:srgbClr val="FFCC66"/>
    <a:srgbClr val="FFCC99"/>
    <a:srgbClr val="FF9966"/>
    <a:srgbClr val="FFFF66"/>
    <a:srgbClr val="389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28" autoAdjust="0"/>
  </p:normalViewPr>
  <p:slideViewPr>
    <p:cSldViewPr>
      <p:cViewPr varScale="1">
        <p:scale>
          <a:sx n="70" d="100"/>
          <a:sy n="70" d="100"/>
        </p:scale>
        <p:origin x="-1386" y="-9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198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198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CD450D-6C7D-4800-B934-121A08E86055}" type="slidenum">
              <a:rPr lang="en-US"/>
              <a:pPr/>
              <a:t>‹#›</a:t>
            </a:fld>
            <a:endParaRPr lang="en-US"/>
          </a:p>
        </p:txBody>
      </p:sp>
    </p:spTree>
    <p:extLst>
      <p:ext uri="{BB962C8B-B14F-4D97-AF65-F5344CB8AC3E}">
        <p14:creationId xmlns:p14="http://schemas.microsoft.com/office/powerpoint/2010/main" val="256275012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1</a:t>
            </a:fld>
            <a:endParaRPr lang="en-US" dirty="0"/>
          </a:p>
        </p:txBody>
      </p:sp>
    </p:spTree>
    <p:extLst>
      <p:ext uri="{BB962C8B-B14F-4D97-AF65-F5344CB8AC3E}">
        <p14:creationId xmlns:p14="http://schemas.microsoft.com/office/powerpoint/2010/main" val="1787495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 surveyed more than 49 stream miles and found newly established beaver colonies. </a:t>
            </a:r>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23</a:t>
            </a:fld>
            <a:endParaRPr lang="en-US"/>
          </a:p>
        </p:txBody>
      </p:sp>
    </p:spTree>
    <p:extLst>
      <p:ext uri="{BB962C8B-B14F-4D97-AF65-F5344CB8AC3E}">
        <p14:creationId xmlns:p14="http://schemas.microsoft.com/office/powerpoint/2010/main" val="90562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Goldie was</a:t>
            </a:r>
            <a:r>
              <a:rPr lang="en-US" baseline="0" dirty="0" smtClean="0"/>
              <a:t> a juvenile female trapped from Priest Rapids</a:t>
            </a:r>
            <a:endParaRPr lang="en-US" dirty="0"/>
          </a:p>
        </p:txBody>
      </p:sp>
      <p:sp>
        <p:nvSpPr>
          <p:cNvPr id="4" name="Slide Number Placeholder 3"/>
          <p:cNvSpPr>
            <a:spLocks noGrp="1"/>
          </p:cNvSpPr>
          <p:nvPr>
            <p:ph type="sldNum" sz="quarter" idx="10"/>
          </p:nvPr>
        </p:nvSpPr>
        <p:spPr/>
        <p:txBody>
          <a:bodyPr/>
          <a:lstStyle/>
          <a:p>
            <a:fld id="{82B6545E-8C32-4963-BF04-1A27EFDF97E1}" type="slidenum">
              <a:rPr lang="en-US" smtClean="0"/>
              <a:t>31</a:t>
            </a:fld>
            <a:endParaRPr lang="en-US"/>
          </a:p>
        </p:txBody>
      </p:sp>
    </p:spTree>
    <p:extLst>
      <p:ext uri="{BB962C8B-B14F-4D97-AF65-F5344CB8AC3E}">
        <p14:creationId xmlns:p14="http://schemas.microsoft.com/office/powerpoint/2010/main" val="362702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Goldie was</a:t>
            </a:r>
            <a:r>
              <a:rPr lang="en-US" baseline="0" dirty="0" smtClean="0"/>
              <a:t> a juvenile female trapped from Priest Rapids</a:t>
            </a:r>
            <a:endParaRPr lang="en-US" dirty="0"/>
          </a:p>
        </p:txBody>
      </p:sp>
      <p:sp>
        <p:nvSpPr>
          <p:cNvPr id="4" name="Slide Number Placeholder 3"/>
          <p:cNvSpPr>
            <a:spLocks noGrp="1"/>
          </p:cNvSpPr>
          <p:nvPr>
            <p:ph type="sldNum" sz="quarter" idx="10"/>
          </p:nvPr>
        </p:nvSpPr>
        <p:spPr/>
        <p:txBody>
          <a:bodyPr/>
          <a:lstStyle/>
          <a:p>
            <a:fld id="{82B6545E-8C32-4963-BF04-1A27EFDF97E1}" type="slidenum">
              <a:rPr lang="en-US" smtClean="0"/>
              <a:t>32</a:t>
            </a:fld>
            <a:endParaRPr lang="en-US"/>
          </a:p>
        </p:txBody>
      </p:sp>
    </p:spTree>
    <p:extLst>
      <p:ext uri="{BB962C8B-B14F-4D97-AF65-F5344CB8AC3E}">
        <p14:creationId xmlns:p14="http://schemas.microsoft.com/office/powerpoint/2010/main" val="362702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Goldie was</a:t>
            </a:r>
            <a:r>
              <a:rPr lang="en-US" baseline="0" dirty="0" smtClean="0"/>
              <a:t> a juvenile female trapped from Priest Rapids</a:t>
            </a:r>
            <a:endParaRPr lang="en-US" dirty="0"/>
          </a:p>
        </p:txBody>
      </p:sp>
      <p:sp>
        <p:nvSpPr>
          <p:cNvPr id="4" name="Slide Number Placeholder 3"/>
          <p:cNvSpPr>
            <a:spLocks noGrp="1"/>
          </p:cNvSpPr>
          <p:nvPr>
            <p:ph type="sldNum" sz="quarter" idx="10"/>
          </p:nvPr>
        </p:nvSpPr>
        <p:spPr/>
        <p:txBody>
          <a:bodyPr/>
          <a:lstStyle/>
          <a:p>
            <a:fld id="{82B6545E-8C32-4963-BF04-1A27EFDF97E1}" type="slidenum">
              <a:rPr lang="en-US" smtClean="0"/>
              <a:t>33</a:t>
            </a:fld>
            <a:endParaRPr lang="en-US"/>
          </a:p>
        </p:txBody>
      </p:sp>
    </p:spTree>
    <p:extLst>
      <p:ext uri="{BB962C8B-B14F-4D97-AF65-F5344CB8AC3E}">
        <p14:creationId xmlns:p14="http://schemas.microsoft.com/office/powerpoint/2010/main" val="362702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34</a:t>
            </a:fld>
            <a:endParaRPr lang="en-US"/>
          </a:p>
        </p:txBody>
      </p:sp>
    </p:spTree>
    <p:extLst>
      <p:ext uri="{BB962C8B-B14F-4D97-AF65-F5344CB8AC3E}">
        <p14:creationId xmlns:p14="http://schemas.microsoft.com/office/powerpoint/2010/main" val="1955333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dam construction at relocation site (Bear Creek, Tributary</a:t>
            </a:r>
            <a:r>
              <a:rPr lang="en-US" baseline="0" dirty="0" smtClean="0"/>
              <a:t> to N.F. Teanaway River) 2 months after release.  Relocation site is the dark burrow on the left.  </a:t>
            </a:r>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35</a:t>
            </a:fld>
            <a:endParaRPr lang="en-US"/>
          </a:p>
        </p:txBody>
      </p:sp>
    </p:spTree>
    <p:extLst>
      <p:ext uri="{BB962C8B-B14F-4D97-AF65-F5344CB8AC3E}">
        <p14:creationId xmlns:p14="http://schemas.microsoft.com/office/powerpoint/2010/main" val="364823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successful NF </a:t>
            </a:r>
            <a:r>
              <a:rPr lang="en-US" dirty="0" err="1" smtClean="0"/>
              <a:t>Manastash</a:t>
            </a:r>
            <a:r>
              <a:rPr lang="en-US" dirty="0" smtClean="0"/>
              <a:t> release site ~1.5 years (2 winters) after release.  The beavers built a large pond complex</a:t>
            </a:r>
            <a:r>
              <a:rPr lang="en-US" baseline="0" dirty="0" smtClean="0"/>
              <a:t> against a natural log jam in the stream and began flooding more riparian to access food and build lodges.  Beavers frequently capitalize on large wood complexes in natural jams, and this is why we plan on targeting the introduced LWD jams that YN and MCRFEG will place in the coming years.</a:t>
            </a:r>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36</a:t>
            </a:fld>
            <a:endParaRPr lang="en-US"/>
          </a:p>
        </p:txBody>
      </p:sp>
    </p:spTree>
    <p:extLst>
      <p:ext uri="{BB962C8B-B14F-4D97-AF65-F5344CB8AC3E}">
        <p14:creationId xmlns:p14="http://schemas.microsoft.com/office/powerpoint/2010/main" val="327655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Beavers are a keystone species that many other species depend on. They store water, create pools, reconnect floodplains, and can lessen the impacts of drought and flooding. </a:t>
            </a:r>
            <a:r>
              <a:rPr lang="en-US" dirty="0" smtClean="0"/>
              <a:t>We weren’t the first ones to recognize the beaver’s importance on the landscape and we </a:t>
            </a:r>
            <a:r>
              <a:rPr lang="en-US" smtClean="0"/>
              <a:t>definitely won’t be the last.</a:t>
            </a:r>
            <a:r>
              <a:rPr lang="en-US" baseline="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2</a:t>
            </a:fld>
            <a:endParaRPr lang="en-US"/>
          </a:p>
        </p:txBody>
      </p:sp>
    </p:spTree>
    <p:extLst>
      <p:ext uri="{BB962C8B-B14F-4D97-AF65-F5344CB8AC3E}">
        <p14:creationId xmlns:p14="http://schemas.microsoft.com/office/powerpoint/2010/main" val="476483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Murphy 1989.  </a:t>
            </a:r>
            <a:r>
              <a:rPr lang="en-US" dirty="0" smtClean="0"/>
              <a:t>Coho and</a:t>
            </a:r>
            <a:r>
              <a:rPr lang="en-US" baseline="0" dirty="0" smtClean="0"/>
              <a:t> Sockeye had higher fitness and survival in beaver ponds. </a:t>
            </a:r>
          </a:p>
          <a:p>
            <a:r>
              <a:rPr lang="en-US" b="1" baseline="0" dirty="0" smtClean="0"/>
              <a:t>Pollock et al. 2004  </a:t>
            </a:r>
            <a:r>
              <a:rPr lang="en-US" baseline="0" dirty="0" smtClean="0"/>
              <a:t>Beavers critical in recovering Coho in </a:t>
            </a:r>
            <a:r>
              <a:rPr lang="en-US" baseline="0" dirty="0" err="1" smtClean="0"/>
              <a:t>Stilliguamish</a:t>
            </a:r>
            <a:r>
              <a:rPr lang="en-US" baseline="0" dirty="0" smtClean="0"/>
              <a:t>.</a:t>
            </a:r>
          </a:p>
          <a:p>
            <a:r>
              <a:rPr lang="en-US" b="1" baseline="0" dirty="0" err="1" smtClean="0"/>
              <a:t>Nickelson</a:t>
            </a:r>
            <a:r>
              <a:rPr lang="en-US" b="1" baseline="0" dirty="0" smtClean="0"/>
              <a:t> et al., 1992 a. b.  </a:t>
            </a:r>
            <a:r>
              <a:rPr lang="en-US" baseline="0" dirty="0" smtClean="0"/>
              <a:t>Importance of beaver-created winter habitat for Coho in Oregon.</a:t>
            </a:r>
            <a:endParaRPr lang="en-US" dirty="0" smtClean="0"/>
          </a:p>
          <a:p>
            <a:r>
              <a:rPr lang="en-US" dirty="0" err="1" smtClean="0"/>
              <a:t>Jakober</a:t>
            </a:r>
            <a:r>
              <a:rPr lang="en-US" dirty="0" smtClean="0"/>
              <a:t> et al., 1988  Reported both </a:t>
            </a:r>
            <a:r>
              <a:rPr lang="en-US" dirty="0" err="1" smtClean="0"/>
              <a:t>bulltrout</a:t>
            </a:r>
            <a:r>
              <a:rPr lang="en-US" dirty="0" smtClean="0"/>
              <a:t> and cutthroat</a:t>
            </a:r>
            <a:r>
              <a:rPr lang="en-US" baseline="0" dirty="0" smtClean="0"/>
              <a:t> trout overwintering in beaver ponds.</a:t>
            </a:r>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3</a:t>
            </a:fld>
            <a:endParaRPr lang="en-US"/>
          </a:p>
        </p:txBody>
      </p:sp>
    </p:spTree>
    <p:extLst>
      <p:ext uri="{BB962C8B-B14F-4D97-AF65-F5344CB8AC3E}">
        <p14:creationId xmlns:p14="http://schemas.microsoft.com/office/powerpoint/2010/main" val="13281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WDFW </a:t>
            </a:r>
            <a:r>
              <a:rPr lang="en-US" b="1" baseline="0" dirty="0" smtClean="0"/>
              <a:t>&amp; YN Telemetry studies </a:t>
            </a:r>
            <a:r>
              <a:rPr lang="en-US" baseline="0" dirty="0" smtClean="0"/>
              <a:t>of Steelhead in </a:t>
            </a:r>
            <a:r>
              <a:rPr lang="en-US" baseline="0" dirty="0" err="1" smtClean="0"/>
              <a:t>Umtanum</a:t>
            </a:r>
            <a:r>
              <a:rPr lang="en-US" baseline="0" dirty="0" smtClean="0"/>
              <a:t> Creek showed adult steelhead passing upward of 6 foot dams, and numerous dams.  Telemetry in </a:t>
            </a:r>
            <a:r>
              <a:rPr lang="en-US" baseline="0" dirty="0" err="1" smtClean="0"/>
              <a:t>Wenas</a:t>
            </a:r>
            <a:r>
              <a:rPr lang="en-US" baseline="0" dirty="0" smtClean="0"/>
              <a:t> Creek also showed Steelhead moving upstream of multiple dams.</a:t>
            </a:r>
          </a:p>
          <a:p>
            <a:r>
              <a:rPr lang="en-US" b="1" dirty="0" smtClean="0"/>
              <a:t>Bryant 1984</a:t>
            </a:r>
            <a:r>
              <a:rPr lang="en-US" dirty="0" smtClean="0"/>
              <a:t>.  Beaver dams up to 2m high didn’t prevent adult Coho from migrating past them.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Gard 1961</a:t>
            </a:r>
            <a:r>
              <a:rPr lang="en-US" dirty="0" smtClean="0"/>
              <a:t>,</a:t>
            </a:r>
            <a:r>
              <a:rPr lang="en-US" baseline="0" dirty="0" smtClean="0"/>
              <a:t> Found that Brown, Brook, Rainbow all passed a series of 14 dams in </a:t>
            </a:r>
            <a:r>
              <a:rPr lang="en-US" baseline="0" dirty="0" err="1" smtClean="0"/>
              <a:t>Sagehen</a:t>
            </a:r>
            <a:r>
              <a:rPr lang="en-US" baseline="0" dirty="0" smtClean="0"/>
              <a:t> Cr., both upstream and downstream in Spring, Summer and Fall.  The lowest dam was only passed in downstream direction.</a:t>
            </a:r>
          </a:p>
          <a:p>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4</a:t>
            </a:fld>
            <a:endParaRPr lang="en-US"/>
          </a:p>
        </p:txBody>
      </p:sp>
    </p:spTree>
    <p:extLst>
      <p:ext uri="{BB962C8B-B14F-4D97-AF65-F5344CB8AC3E}">
        <p14:creationId xmlns:p14="http://schemas.microsoft.com/office/powerpoint/2010/main" val="340169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Beechie</a:t>
            </a:r>
            <a:r>
              <a:rPr lang="en-US" dirty="0" smtClean="0"/>
              <a:t> et al 2012 found beaver reintroduction</a:t>
            </a:r>
            <a:r>
              <a:rPr lang="en-US" baseline="0" dirty="0" smtClean="0"/>
              <a:t> to be the most effective at ameliorating climate change impacts.</a:t>
            </a:r>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5</a:t>
            </a:fld>
            <a:endParaRPr lang="en-US"/>
          </a:p>
        </p:txBody>
      </p:sp>
    </p:spTree>
    <p:extLst>
      <p:ext uri="{BB962C8B-B14F-4D97-AF65-F5344CB8AC3E}">
        <p14:creationId xmlns:p14="http://schemas.microsoft.com/office/powerpoint/2010/main" val="137207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 is the beaver state!</a:t>
            </a:r>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8</a:t>
            </a:fld>
            <a:endParaRPr lang="en-US"/>
          </a:p>
        </p:txBody>
      </p:sp>
    </p:spTree>
    <p:extLst>
      <p:ext uri="{BB962C8B-B14F-4D97-AF65-F5344CB8AC3E}">
        <p14:creationId xmlns:p14="http://schemas.microsoft.com/office/powerpoint/2010/main" val="51540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Collaborate approach to better beaver management state wide. </a:t>
            </a:r>
          </a:p>
          <a:p>
            <a:r>
              <a:rPr lang="en-US" dirty="0" smtClean="0"/>
              <a:t>WA State Beaver Guidebook–</a:t>
            </a:r>
            <a:r>
              <a:rPr lang="en-US" baseline="0" dirty="0" smtClean="0"/>
              <a:t> depicts natural history of beavers, climate change, and depicts case studies of beaver relocation projects.</a:t>
            </a:r>
            <a:endParaRPr lang="en-US" baseline="0" dirty="0" smtClean="0"/>
          </a:p>
        </p:txBody>
      </p:sp>
      <p:sp>
        <p:nvSpPr>
          <p:cNvPr id="4" name="Slide Number Placeholder 3"/>
          <p:cNvSpPr>
            <a:spLocks noGrp="1"/>
          </p:cNvSpPr>
          <p:nvPr>
            <p:ph type="sldNum" sz="quarter" idx="10"/>
          </p:nvPr>
        </p:nvSpPr>
        <p:spPr/>
        <p:txBody>
          <a:bodyPr/>
          <a:lstStyle/>
          <a:p>
            <a:fld id="{88CD450D-6C7D-4800-B934-121A08E86055}" type="slidenum">
              <a:rPr lang="en-US" smtClean="0"/>
              <a:pPr/>
              <a:t>9</a:t>
            </a:fld>
            <a:endParaRPr lang="en-US"/>
          </a:p>
        </p:txBody>
      </p:sp>
    </p:spTree>
    <p:extLst>
      <p:ext uri="{BB962C8B-B14F-4D97-AF65-F5344CB8AC3E}">
        <p14:creationId xmlns:p14="http://schemas.microsoft.com/office/powerpoint/2010/main" val="419788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17</a:t>
            </a:fld>
            <a:endParaRPr lang="en-US"/>
          </a:p>
        </p:txBody>
      </p:sp>
    </p:spTree>
    <p:extLst>
      <p:ext uri="{BB962C8B-B14F-4D97-AF65-F5344CB8AC3E}">
        <p14:creationId xmlns:p14="http://schemas.microsoft.com/office/powerpoint/2010/main" val="127170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estimate that each beaver successfully restored into a watershed conservatively provides $8-10,000 worth of restoration value in terms of  Ecosystem Services.  Services include: Sediment Retention, storing and re-timing water, riparian habitat restoration, wetland habitat, aquatic habitat, nutrient retention, water temperature, flood resilience, stream system resilience.</a:t>
            </a:r>
          </a:p>
          <a:p>
            <a:endParaRPr lang="en-US" dirty="0"/>
          </a:p>
        </p:txBody>
      </p:sp>
      <p:sp>
        <p:nvSpPr>
          <p:cNvPr id="4" name="Slide Number Placeholder 3"/>
          <p:cNvSpPr>
            <a:spLocks noGrp="1"/>
          </p:cNvSpPr>
          <p:nvPr>
            <p:ph type="sldNum" sz="quarter" idx="10"/>
          </p:nvPr>
        </p:nvSpPr>
        <p:spPr/>
        <p:txBody>
          <a:bodyPr/>
          <a:lstStyle/>
          <a:p>
            <a:fld id="{88CD450D-6C7D-4800-B934-121A08E86055}" type="slidenum">
              <a:rPr lang="en-US" smtClean="0"/>
              <a:pPr/>
              <a:t>18</a:t>
            </a:fld>
            <a:endParaRPr lang="en-US"/>
          </a:p>
        </p:txBody>
      </p:sp>
    </p:spTree>
    <p:extLst>
      <p:ext uri="{BB962C8B-B14F-4D97-AF65-F5344CB8AC3E}">
        <p14:creationId xmlns:p14="http://schemas.microsoft.com/office/powerpoint/2010/main" val="204521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ECD78C-9754-419C-8F5E-A51985F7E0F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E63EDF2-42FD-4BEE-AA86-B0B22B9917E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0D89C6-EC4A-4978-BB45-A240F4B463A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ADD971D-810D-4B0A-83E4-122AFE6AD55A}"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F9AD8BCA-6181-49DF-97AB-DF59C39A9BF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B47973B6-B2A9-4680-B3DA-0D2DA508C935}"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230BAFBB-26B9-4F00-A093-9875B5E183A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43E5D0-3119-426A-9B29-7EC078B8030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4D28F4-A20C-4D8B-9CDA-33776656E03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ACB1C2D-A31A-45BE-9CCE-9FB4EF2452C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EDDC635-A002-4EBE-9430-951290F9FA9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867D601-A421-4291-A071-E0E858FC158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AEF0B09-9AF8-4E65-937F-09FAA2A1E9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7F5CC6-BC4F-4985-998A-0F7FB0649CF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A4BD39A-2BD3-44B9-9446-485EDB7BC48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4F83573-C650-44EA-8AD7-CEC76064F0B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microsoft.com/office/2007/relationships/hdphoto" Target="../media/hdphoto7.wdp"/><Relationship Id="rId3" Type="http://schemas.openxmlformats.org/officeDocument/2006/relationships/image" Target="../media/image1.jpe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2.wdp"/><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369409" y="107146"/>
            <a:ext cx="7770307" cy="1021465"/>
          </a:xfrm>
          <a:prstGeom prst="rect">
            <a:avLst/>
          </a:prstGeom>
          <a:solidFill>
            <a:schemeClr val="accent1">
              <a:lumMod val="5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kumimoji="0" lang="en-US" sz="3200" b="0" i="0" u="none" strike="noStrike" kern="0" cap="none" spc="0" normalizeH="0" baseline="0" noProof="0" dirty="0" smtClean="0">
                <a:ln>
                  <a:noFill/>
                </a:ln>
                <a:solidFill>
                  <a:schemeClr val="tx1"/>
                </a:solidFill>
                <a:effectLst/>
                <a:uLnTx/>
                <a:uFillTx/>
                <a:latin typeface="+mj-lt"/>
                <a:ea typeface="+mj-ea"/>
                <a:cs typeface="+mj-cs"/>
              </a:rPr>
              <a:t>A Holistic Approach to Watershed </a:t>
            </a:r>
            <a:r>
              <a:rPr kumimoji="0" lang="en-US" sz="3200" b="0" i="0" u="none" strike="noStrike" kern="0" cap="none" spc="0" normalizeH="0" baseline="0" noProof="0" dirty="0" smtClean="0">
                <a:ln>
                  <a:noFill/>
                </a:ln>
                <a:solidFill>
                  <a:schemeClr val="tx1"/>
                </a:solidFill>
                <a:effectLst/>
                <a:uLnTx/>
                <a:uFillTx/>
                <a:latin typeface="+mj-lt"/>
                <a:ea typeface="+mj-ea"/>
                <a:cs typeface="+mj-cs"/>
              </a:rPr>
              <a:t>Restoration through </a:t>
            </a:r>
            <a:r>
              <a:rPr lang="en-US" sz="3200" kern="0" dirty="0" smtClean="0">
                <a:latin typeface="+mj-lt"/>
                <a:ea typeface="+mj-ea"/>
                <a:cs typeface="+mj-cs"/>
              </a:rPr>
              <a:t>Beaver Relocation</a:t>
            </a:r>
            <a:endParaRPr kumimoji="0" lang="en-US" sz="3200" b="0" i="0" u="none" strike="noStrike" kern="0" cap="none" spc="0" normalizeH="0" baseline="0" noProof="0" dirty="0" smtClean="0">
              <a:ln>
                <a:noFill/>
              </a:ln>
              <a:solidFill>
                <a:schemeClr val="tx1"/>
              </a:solidFill>
              <a:effectLst/>
              <a:uLnTx/>
              <a:uFillTx/>
              <a:latin typeface="+mj-lt"/>
              <a:ea typeface="+mj-ea"/>
              <a:cs typeface="+mj-cs"/>
            </a:endParaRPr>
          </a:p>
        </p:txBody>
      </p:sp>
      <p:pic>
        <p:nvPicPr>
          <p:cNvPr id="6" name="Picture 5" descr="C:\Users\Becca\Desktop\MCFEG\Administration\MCFEG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94" y="185351"/>
            <a:ext cx="1272615" cy="9335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6" name="Picture 2" descr="http://www.ecology.info/images/beaver-da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1"/>
            <a:ext cx="9139716" cy="55625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binaryapi.ap.org/1f48c1135ad24ad494681ac59e5974d0/460x.jpg"/>
          <p:cNvPicPr/>
          <p:nvPr/>
        </p:nvPicPr>
        <p:blipFill rotWithShape="1">
          <a:blip r:embed="rId5">
            <a:extLst>
              <a:ext uri="{28A0092B-C50C-407E-A947-70E740481C1C}">
                <a14:useLocalDpi xmlns:a14="http://schemas.microsoft.com/office/drawing/2010/main" val="0"/>
              </a:ext>
            </a:extLst>
          </a:blip>
          <a:srcRect l="12091" r="21374"/>
          <a:stretch/>
        </p:blipFill>
        <p:spPr bwMode="auto">
          <a:xfrm>
            <a:off x="6248400" y="4495800"/>
            <a:ext cx="2891316" cy="2362200"/>
          </a:xfrm>
          <a:prstGeom prst="rect">
            <a:avLst/>
          </a:prstGeom>
          <a:noFill/>
          <a:ln w="41275">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WA  Beaver Working Group</a:t>
            </a:r>
            <a:endParaRPr lang="en-US" u="sng" dirty="0"/>
          </a:p>
        </p:txBody>
      </p:sp>
      <p:sp>
        <p:nvSpPr>
          <p:cNvPr id="3" name="Content Placeholder 2"/>
          <p:cNvSpPr>
            <a:spLocks noGrp="1"/>
          </p:cNvSpPr>
          <p:nvPr>
            <p:ph idx="1"/>
          </p:nvPr>
        </p:nvSpPr>
        <p:spPr/>
        <p:txBody>
          <a:bodyPr/>
          <a:lstStyle/>
          <a:p>
            <a:endParaRPr lang="en-US"/>
          </a:p>
        </p:txBody>
      </p:sp>
      <p:sp>
        <p:nvSpPr>
          <p:cNvPr id="6" name="AutoShape 4" descr="Image result for colville tri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990600"/>
            <a:ext cx="9144000" cy="586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img1.findthebest.com/sites/default/files/158/media/images/Colville_Tribal_AlcoholDrug_Program_1_267904.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7" b="98125" l="0" r="99375"/>
                    </a14:imgEffect>
                  </a14:imgLayer>
                </a14:imgProps>
              </a:ext>
              <a:ext uri="{28A0092B-C50C-407E-A947-70E740481C1C}">
                <a14:useLocalDpi xmlns:a14="http://schemas.microsoft.com/office/drawing/2010/main" val="0"/>
              </a:ext>
            </a:extLst>
          </a:blip>
          <a:srcRect/>
          <a:stretch>
            <a:fillRect/>
          </a:stretch>
        </p:blipFill>
        <p:spPr bwMode="auto">
          <a:xfrm>
            <a:off x="1981200" y="4114800"/>
            <a:ext cx="1863725" cy="1863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4963297"/>
            <a:ext cx="4724400" cy="830997"/>
          </a:xfrm>
          <a:prstGeom prst="rect">
            <a:avLst/>
          </a:prstGeom>
          <a:noFill/>
        </p:spPr>
        <p:txBody>
          <a:bodyPr wrap="square" rtlCol="0">
            <a:spAutoFit/>
          </a:bodyPr>
          <a:lstStyle/>
          <a:p>
            <a:r>
              <a:rPr lang="en-US" sz="2400" b="1" dirty="0" smtClean="0">
                <a:solidFill>
                  <a:srgbClr val="FFFF00"/>
                </a:solidFill>
                <a:effectLst>
                  <a:glow rad="228600">
                    <a:schemeClr val="accent1">
                      <a:satMod val="175000"/>
                      <a:alpha val="40000"/>
                    </a:schemeClr>
                  </a:glow>
                </a:effectLst>
              </a:rPr>
              <a:t>Began:1960’s</a:t>
            </a:r>
          </a:p>
          <a:p>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Moved</a:t>
            </a:r>
            <a:r>
              <a:rPr lang="en-US" sz="2400" b="1" dirty="0" smtClean="0">
                <a:solidFill>
                  <a:srgbClr val="FFFF00"/>
                </a:solidFill>
                <a:effectLst>
                  <a:glow rad="228600">
                    <a:schemeClr val="accent1">
                      <a:satMod val="175000"/>
                      <a:alpha val="40000"/>
                    </a:schemeClr>
                  </a:glow>
                </a:effectLst>
              </a:rPr>
              <a:t>: Hundreds of beavers!</a:t>
            </a:r>
            <a:endParaRPr lang="en-US" sz="2400" b="1" dirty="0">
              <a:solidFill>
                <a:srgbClr val="FFFF00"/>
              </a:solidFill>
              <a:effectLst>
                <a:glow rad="228600">
                  <a:schemeClr val="accent1">
                    <a:satMod val="175000"/>
                    <a:alpha val="40000"/>
                  </a:schemeClr>
                </a:glow>
              </a:effectLst>
            </a:endParaRPr>
          </a:p>
        </p:txBody>
      </p:sp>
    </p:spTree>
    <p:extLst>
      <p:ext uri="{BB962C8B-B14F-4D97-AF65-F5344CB8AC3E}">
        <p14:creationId xmlns:p14="http://schemas.microsoft.com/office/powerpoint/2010/main" val="2396991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t>WA  Beaver Working Group</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399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methowsalmon.org/cms-assets/images/866037.project-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222" y="4267200"/>
            <a:ext cx="1642061" cy="14478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4648200" y="1437124"/>
            <a:ext cx="868557" cy="1458476"/>
          </a:xfrm>
          <a:custGeom>
            <a:avLst/>
            <a:gdLst>
              <a:gd name="connsiteX0" fmla="*/ 754084 w 868557"/>
              <a:gd name="connsiteY0" fmla="*/ 57 h 1458476"/>
              <a:gd name="connsiteX1" fmla="*/ 704657 w 868557"/>
              <a:gd name="connsiteY1" fmla="*/ 74198 h 1458476"/>
              <a:gd name="connsiteX2" fmla="*/ 618160 w 868557"/>
              <a:gd name="connsiteY2" fmla="*/ 37127 h 1458476"/>
              <a:gd name="connsiteX3" fmla="*/ 544020 w 868557"/>
              <a:gd name="connsiteY3" fmla="*/ 24771 h 1458476"/>
              <a:gd name="connsiteX4" fmla="*/ 531663 w 868557"/>
              <a:gd name="connsiteY4" fmla="*/ 74198 h 1458476"/>
              <a:gd name="connsiteX5" fmla="*/ 531663 w 868557"/>
              <a:gd name="connsiteY5" fmla="*/ 135981 h 1458476"/>
              <a:gd name="connsiteX6" fmla="*/ 506949 w 868557"/>
              <a:gd name="connsiteY6" fmla="*/ 173052 h 1458476"/>
              <a:gd name="connsiteX7" fmla="*/ 494593 w 868557"/>
              <a:gd name="connsiteY7" fmla="*/ 173052 h 1458476"/>
              <a:gd name="connsiteX8" fmla="*/ 457522 w 868557"/>
              <a:gd name="connsiteY8" fmla="*/ 173052 h 1458476"/>
              <a:gd name="connsiteX9" fmla="*/ 432809 w 868557"/>
              <a:gd name="connsiteY9" fmla="*/ 173052 h 1458476"/>
              <a:gd name="connsiteX10" fmla="*/ 420452 w 868557"/>
              <a:gd name="connsiteY10" fmla="*/ 160695 h 1458476"/>
              <a:gd name="connsiteX11" fmla="*/ 395739 w 868557"/>
              <a:gd name="connsiteY11" fmla="*/ 148338 h 1458476"/>
              <a:gd name="connsiteX12" fmla="*/ 358668 w 868557"/>
              <a:gd name="connsiteY12" fmla="*/ 160695 h 1458476"/>
              <a:gd name="connsiteX13" fmla="*/ 333955 w 868557"/>
              <a:gd name="connsiteY13" fmla="*/ 148338 h 1458476"/>
              <a:gd name="connsiteX14" fmla="*/ 296884 w 868557"/>
              <a:gd name="connsiteY14" fmla="*/ 135981 h 1458476"/>
              <a:gd name="connsiteX15" fmla="*/ 259814 w 868557"/>
              <a:gd name="connsiteY15" fmla="*/ 123625 h 1458476"/>
              <a:gd name="connsiteX16" fmla="*/ 222744 w 868557"/>
              <a:gd name="connsiteY16" fmla="*/ 123625 h 1458476"/>
              <a:gd name="connsiteX17" fmla="*/ 222744 w 868557"/>
              <a:gd name="connsiteY17" fmla="*/ 160695 h 1458476"/>
              <a:gd name="connsiteX18" fmla="*/ 222744 w 868557"/>
              <a:gd name="connsiteY18" fmla="*/ 197765 h 1458476"/>
              <a:gd name="connsiteX19" fmla="*/ 222744 w 868557"/>
              <a:gd name="connsiteY19" fmla="*/ 222479 h 1458476"/>
              <a:gd name="connsiteX20" fmla="*/ 185674 w 868557"/>
              <a:gd name="connsiteY20" fmla="*/ 247192 h 1458476"/>
              <a:gd name="connsiteX21" fmla="*/ 185674 w 868557"/>
              <a:gd name="connsiteY21" fmla="*/ 271906 h 1458476"/>
              <a:gd name="connsiteX22" fmla="*/ 148603 w 868557"/>
              <a:gd name="connsiteY22" fmla="*/ 296619 h 1458476"/>
              <a:gd name="connsiteX23" fmla="*/ 148603 w 868557"/>
              <a:gd name="connsiteY23" fmla="*/ 333689 h 1458476"/>
              <a:gd name="connsiteX24" fmla="*/ 136247 w 868557"/>
              <a:gd name="connsiteY24" fmla="*/ 358403 h 1458476"/>
              <a:gd name="connsiteX25" fmla="*/ 111533 w 868557"/>
              <a:gd name="connsiteY25" fmla="*/ 395473 h 1458476"/>
              <a:gd name="connsiteX26" fmla="*/ 99176 w 868557"/>
              <a:gd name="connsiteY26" fmla="*/ 432544 h 1458476"/>
              <a:gd name="connsiteX27" fmla="*/ 62106 w 868557"/>
              <a:gd name="connsiteY27" fmla="*/ 469614 h 1458476"/>
              <a:gd name="connsiteX28" fmla="*/ 49749 w 868557"/>
              <a:gd name="connsiteY28" fmla="*/ 481971 h 1458476"/>
              <a:gd name="connsiteX29" fmla="*/ 25036 w 868557"/>
              <a:gd name="connsiteY29" fmla="*/ 506684 h 1458476"/>
              <a:gd name="connsiteX30" fmla="*/ 322 w 868557"/>
              <a:gd name="connsiteY30" fmla="*/ 543754 h 1458476"/>
              <a:gd name="connsiteX31" fmla="*/ 12679 w 868557"/>
              <a:gd name="connsiteY31" fmla="*/ 568468 h 1458476"/>
              <a:gd name="connsiteX32" fmla="*/ 37393 w 868557"/>
              <a:gd name="connsiteY32" fmla="*/ 580825 h 1458476"/>
              <a:gd name="connsiteX33" fmla="*/ 49749 w 868557"/>
              <a:gd name="connsiteY33" fmla="*/ 605538 h 1458476"/>
              <a:gd name="connsiteX34" fmla="*/ 62106 w 868557"/>
              <a:gd name="connsiteY34" fmla="*/ 630252 h 1458476"/>
              <a:gd name="connsiteX35" fmla="*/ 62106 w 868557"/>
              <a:gd name="connsiteY35" fmla="*/ 654965 h 1458476"/>
              <a:gd name="connsiteX36" fmla="*/ 86820 w 868557"/>
              <a:gd name="connsiteY36" fmla="*/ 654965 h 1458476"/>
              <a:gd name="connsiteX37" fmla="*/ 111533 w 868557"/>
              <a:gd name="connsiteY37" fmla="*/ 692035 h 1458476"/>
              <a:gd name="connsiteX38" fmla="*/ 123890 w 868557"/>
              <a:gd name="connsiteY38" fmla="*/ 741462 h 1458476"/>
              <a:gd name="connsiteX39" fmla="*/ 136247 w 868557"/>
              <a:gd name="connsiteY39" fmla="*/ 790889 h 1458476"/>
              <a:gd name="connsiteX40" fmla="*/ 136247 w 868557"/>
              <a:gd name="connsiteY40" fmla="*/ 827960 h 1458476"/>
              <a:gd name="connsiteX41" fmla="*/ 148603 w 868557"/>
              <a:gd name="connsiteY41" fmla="*/ 852673 h 1458476"/>
              <a:gd name="connsiteX42" fmla="*/ 185674 w 868557"/>
              <a:gd name="connsiteY42" fmla="*/ 902100 h 1458476"/>
              <a:gd name="connsiteX43" fmla="*/ 185674 w 868557"/>
              <a:gd name="connsiteY43" fmla="*/ 939171 h 1458476"/>
              <a:gd name="connsiteX44" fmla="*/ 123890 w 868557"/>
              <a:gd name="connsiteY44" fmla="*/ 939171 h 1458476"/>
              <a:gd name="connsiteX45" fmla="*/ 160960 w 868557"/>
              <a:gd name="connsiteY45" fmla="*/ 951527 h 1458476"/>
              <a:gd name="connsiteX46" fmla="*/ 247457 w 868557"/>
              <a:gd name="connsiteY46" fmla="*/ 988598 h 1458476"/>
              <a:gd name="connsiteX47" fmla="*/ 259814 w 868557"/>
              <a:gd name="connsiteY47" fmla="*/ 1013311 h 1458476"/>
              <a:gd name="connsiteX48" fmla="*/ 321598 w 868557"/>
              <a:gd name="connsiteY48" fmla="*/ 1062738 h 1458476"/>
              <a:gd name="connsiteX49" fmla="*/ 346311 w 868557"/>
              <a:gd name="connsiteY49" fmla="*/ 1075095 h 1458476"/>
              <a:gd name="connsiteX50" fmla="*/ 383382 w 868557"/>
              <a:gd name="connsiteY50" fmla="*/ 1099808 h 1458476"/>
              <a:gd name="connsiteX51" fmla="*/ 383382 w 868557"/>
              <a:gd name="connsiteY51" fmla="*/ 1136879 h 1458476"/>
              <a:gd name="connsiteX52" fmla="*/ 383382 w 868557"/>
              <a:gd name="connsiteY52" fmla="*/ 1186306 h 1458476"/>
              <a:gd name="connsiteX53" fmla="*/ 395739 w 868557"/>
              <a:gd name="connsiteY53" fmla="*/ 1198662 h 1458476"/>
              <a:gd name="connsiteX54" fmla="*/ 445166 w 868557"/>
              <a:gd name="connsiteY54" fmla="*/ 1223376 h 1458476"/>
              <a:gd name="connsiteX55" fmla="*/ 469879 w 868557"/>
              <a:gd name="connsiteY55" fmla="*/ 1272803 h 1458476"/>
              <a:gd name="connsiteX56" fmla="*/ 506949 w 868557"/>
              <a:gd name="connsiteY56" fmla="*/ 1272803 h 1458476"/>
              <a:gd name="connsiteX57" fmla="*/ 519306 w 868557"/>
              <a:gd name="connsiteY57" fmla="*/ 1297517 h 1458476"/>
              <a:gd name="connsiteX58" fmla="*/ 556376 w 868557"/>
              <a:gd name="connsiteY58" fmla="*/ 1297517 h 1458476"/>
              <a:gd name="connsiteX59" fmla="*/ 593447 w 868557"/>
              <a:gd name="connsiteY59" fmla="*/ 1322230 h 1458476"/>
              <a:gd name="connsiteX60" fmla="*/ 605803 w 868557"/>
              <a:gd name="connsiteY60" fmla="*/ 1334587 h 1458476"/>
              <a:gd name="connsiteX61" fmla="*/ 618160 w 868557"/>
              <a:gd name="connsiteY61" fmla="*/ 1359300 h 1458476"/>
              <a:gd name="connsiteX62" fmla="*/ 630517 w 868557"/>
              <a:gd name="connsiteY62" fmla="*/ 1384014 h 1458476"/>
              <a:gd name="connsiteX63" fmla="*/ 655230 w 868557"/>
              <a:gd name="connsiteY63" fmla="*/ 1384014 h 1458476"/>
              <a:gd name="connsiteX64" fmla="*/ 717014 w 868557"/>
              <a:gd name="connsiteY64" fmla="*/ 1384014 h 1458476"/>
              <a:gd name="connsiteX65" fmla="*/ 754084 w 868557"/>
              <a:gd name="connsiteY65" fmla="*/ 1384014 h 1458476"/>
              <a:gd name="connsiteX66" fmla="*/ 766441 w 868557"/>
              <a:gd name="connsiteY66" fmla="*/ 1384014 h 1458476"/>
              <a:gd name="connsiteX67" fmla="*/ 766441 w 868557"/>
              <a:gd name="connsiteY67" fmla="*/ 1433441 h 1458476"/>
              <a:gd name="connsiteX68" fmla="*/ 766441 w 868557"/>
              <a:gd name="connsiteY68" fmla="*/ 1458154 h 1458476"/>
              <a:gd name="connsiteX69" fmla="*/ 803511 w 868557"/>
              <a:gd name="connsiteY69" fmla="*/ 1445798 h 1458476"/>
              <a:gd name="connsiteX70" fmla="*/ 815868 w 868557"/>
              <a:gd name="connsiteY70" fmla="*/ 1421084 h 1458476"/>
              <a:gd name="connsiteX71" fmla="*/ 815868 w 868557"/>
              <a:gd name="connsiteY71" fmla="*/ 1396371 h 1458476"/>
              <a:gd name="connsiteX72" fmla="*/ 815868 w 868557"/>
              <a:gd name="connsiteY72" fmla="*/ 1384014 h 1458476"/>
              <a:gd name="connsiteX73" fmla="*/ 840582 w 868557"/>
              <a:gd name="connsiteY73" fmla="*/ 1371657 h 1458476"/>
              <a:gd name="connsiteX74" fmla="*/ 828225 w 868557"/>
              <a:gd name="connsiteY74" fmla="*/ 1346944 h 1458476"/>
              <a:gd name="connsiteX75" fmla="*/ 815868 w 868557"/>
              <a:gd name="connsiteY75" fmla="*/ 1309873 h 1458476"/>
              <a:gd name="connsiteX76" fmla="*/ 778798 w 868557"/>
              <a:gd name="connsiteY76" fmla="*/ 1285160 h 1458476"/>
              <a:gd name="connsiteX77" fmla="*/ 778798 w 868557"/>
              <a:gd name="connsiteY77" fmla="*/ 1260446 h 1458476"/>
              <a:gd name="connsiteX78" fmla="*/ 803511 w 868557"/>
              <a:gd name="connsiteY78" fmla="*/ 1248089 h 1458476"/>
              <a:gd name="connsiteX79" fmla="*/ 803511 w 868557"/>
              <a:gd name="connsiteY79" fmla="*/ 1198662 h 1458476"/>
              <a:gd name="connsiteX80" fmla="*/ 803511 w 868557"/>
              <a:gd name="connsiteY80" fmla="*/ 1136879 h 1458476"/>
              <a:gd name="connsiteX81" fmla="*/ 791155 w 868557"/>
              <a:gd name="connsiteY81" fmla="*/ 1087452 h 1458476"/>
              <a:gd name="connsiteX82" fmla="*/ 791155 w 868557"/>
              <a:gd name="connsiteY82" fmla="*/ 1062738 h 1458476"/>
              <a:gd name="connsiteX83" fmla="*/ 852939 w 868557"/>
              <a:gd name="connsiteY83" fmla="*/ 1000954 h 1458476"/>
              <a:gd name="connsiteX84" fmla="*/ 828225 w 868557"/>
              <a:gd name="connsiteY84" fmla="*/ 963884 h 1458476"/>
              <a:gd name="connsiteX85" fmla="*/ 828225 w 868557"/>
              <a:gd name="connsiteY85" fmla="*/ 902100 h 1458476"/>
              <a:gd name="connsiteX86" fmla="*/ 852939 w 868557"/>
              <a:gd name="connsiteY86" fmla="*/ 865030 h 1458476"/>
              <a:gd name="connsiteX87" fmla="*/ 852939 w 868557"/>
              <a:gd name="connsiteY87" fmla="*/ 815603 h 1458476"/>
              <a:gd name="connsiteX88" fmla="*/ 865295 w 868557"/>
              <a:gd name="connsiteY88" fmla="*/ 790889 h 1458476"/>
              <a:gd name="connsiteX89" fmla="*/ 865295 w 868557"/>
              <a:gd name="connsiteY89" fmla="*/ 741462 h 1458476"/>
              <a:gd name="connsiteX90" fmla="*/ 828225 w 868557"/>
              <a:gd name="connsiteY90" fmla="*/ 729106 h 1458476"/>
              <a:gd name="connsiteX91" fmla="*/ 803511 w 868557"/>
              <a:gd name="connsiteY91" fmla="*/ 679679 h 1458476"/>
              <a:gd name="connsiteX92" fmla="*/ 754084 w 868557"/>
              <a:gd name="connsiteY92" fmla="*/ 667322 h 1458476"/>
              <a:gd name="connsiteX93" fmla="*/ 778798 w 868557"/>
              <a:gd name="connsiteY93" fmla="*/ 605538 h 1458476"/>
              <a:gd name="connsiteX94" fmla="*/ 778798 w 868557"/>
              <a:gd name="connsiteY94" fmla="*/ 568468 h 1458476"/>
              <a:gd name="connsiteX95" fmla="*/ 815868 w 868557"/>
              <a:gd name="connsiteY95" fmla="*/ 580825 h 1458476"/>
              <a:gd name="connsiteX96" fmla="*/ 803511 w 868557"/>
              <a:gd name="connsiteY96" fmla="*/ 519041 h 1458476"/>
              <a:gd name="connsiteX97" fmla="*/ 803511 w 868557"/>
              <a:gd name="connsiteY97" fmla="*/ 457257 h 1458476"/>
              <a:gd name="connsiteX98" fmla="*/ 828225 w 868557"/>
              <a:gd name="connsiteY98" fmla="*/ 469614 h 1458476"/>
              <a:gd name="connsiteX99" fmla="*/ 815868 w 868557"/>
              <a:gd name="connsiteY99" fmla="*/ 420187 h 1458476"/>
              <a:gd name="connsiteX100" fmla="*/ 803511 w 868557"/>
              <a:gd name="connsiteY100" fmla="*/ 358403 h 1458476"/>
              <a:gd name="connsiteX101" fmla="*/ 766441 w 868557"/>
              <a:gd name="connsiteY101" fmla="*/ 271906 h 1458476"/>
              <a:gd name="connsiteX102" fmla="*/ 741728 w 868557"/>
              <a:gd name="connsiteY102" fmla="*/ 160695 h 1458476"/>
              <a:gd name="connsiteX103" fmla="*/ 741728 w 868557"/>
              <a:gd name="connsiteY103" fmla="*/ 111268 h 1458476"/>
              <a:gd name="connsiteX104" fmla="*/ 754084 w 868557"/>
              <a:gd name="connsiteY104" fmla="*/ 86554 h 1458476"/>
              <a:gd name="connsiteX105" fmla="*/ 766441 w 868557"/>
              <a:gd name="connsiteY105" fmla="*/ 61841 h 1458476"/>
              <a:gd name="connsiteX106" fmla="*/ 754084 w 868557"/>
              <a:gd name="connsiteY106" fmla="*/ 57 h 145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8557" h="1458476">
                <a:moveTo>
                  <a:pt x="754084" y="57"/>
                </a:moveTo>
                <a:cubicBezTo>
                  <a:pt x="743787" y="2116"/>
                  <a:pt x="727311" y="68020"/>
                  <a:pt x="704657" y="74198"/>
                </a:cubicBezTo>
                <a:cubicBezTo>
                  <a:pt x="682003" y="80376"/>
                  <a:pt x="644933" y="45365"/>
                  <a:pt x="618160" y="37127"/>
                </a:cubicBezTo>
                <a:cubicBezTo>
                  <a:pt x="591387" y="28889"/>
                  <a:pt x="558436" y="18592"/>
                  <a:pt x="544020" y="24771"/>
                </a:cubicBezTo>
                <a:cubicBezTo>
                  <a:pt x="529604" y="30950"/>
                  <a:pt x="533723" y="55663"/>
                  <a:pt x="531663" y="74198"/>
                </a:cubicBezTo>
                <a:cubicBezTo>
                  <a:pt x="529603" y="92733"/>
                  <a:pt x="535782" y="119505"/>
                  <a:pt x="531663" y="135981"/>
                </a:cubicBezTo>
                <a:cubicBezTo>
                  <a:pt x="527544" y="152457"/>
                  <a:pt x="513127" y="166874"/>
                  <a:pt x="506949" y="173052"/>
                </a:cubicBezTo>
                <a:cubicBezTo>
                  <a:pt x="500771" y="179231"/>
                  <a:pt x="494593" y="173052"/>
                  <a:pt x="494593" y="173052"/>
                </a:cubicBezTo>
                <a:lnTo>
                  <a:pt x="457522" y="173052"/>
                </a:lnTo>
                <a:cubicBezTo>
                  <a:pt x="447225" y="173052"/>
                  <a:pt x="438987" y="175111"/>
                  <a:pt x="432809" y="173052"/>
                </a:cubicBezTo>
                <a:cubicBezTo>
                  <a:pt x="426631" y="170993"/>
                  <a:pt x="426630" y="164814"/>
                  <a:pt x="420452" y="160695"/>
                </a:cubicBezTo>
                <a:cubicBezTo>
                  <a:pt x="414274" y="156576"/>
                  <a:pt x="406036" y="148338"/>
                  <a:pt x="395739" y="148338"/>
                </a:cubicBezTo>
                <a:cubicBezTo>
                  <a:pt x="385442" y="148338"/>
                  <a:pt x="368965" y="160695"/>
                  <a:pt x="358668" y="160695"/>
                </a:cubicBezTo>
                <a:cubicBezTo>
                  <a:pt x="348371" y="160695"/>
                  <a:pt x="344252" y="152457"/>
                  <a:pt x="333955" y="148338"/>
                </a:cubicBezTo>
                <a:cubicBezTo>
                  <a:pt x="323658" y="144219"/>
                  <a:pt x="296884" y="135981"/>
                  <a:pt x="296884" y="135981"/>
                </a:cubicBezTo>
                <a:cubicBezTo>
                  <a:pt x="284527" y="131862"/>
                  <a:pt x="272171" y="125684"/>
                  <a:pt x="259814" y="123625"/>
                </a:cubicBezTo>
                <a:cubicBezTo>
                  <a:pt x="247457" y="121566"/>
                  <a:pt x="228922" y="117447"/>
                  <a:pt x="222744" y="123625"/>
                </a:cubicBezTo>
                <a:lnTo>
                  <a:pt x="222744" y="160695"/>
                </a:lnTo>
                <a:lnTo>
                  <a:pt x="222744" y="197765"/>
                </a:lnTo>
                <a:cubicBezTo>
                  <a:pt x="222744" y="208062"/>
                  <a:pt x="228922" y="214241"/>
                  <a:pt x="222744" y="222479"/>
                </a:cubicBezTo>
                <a:cubicBezTo>
                  <a:pt x="216566" y="230717"/>
                  <a:pt x="191852" y="238954"/>
                  <a:pt x="185674" y="247192"/>
                </a:cubicBezTo>
                <a:cubicBezTo>
                  <a:pt x="179496" y="255430"/>
                  <a:pt x="191852" y="263668"/>
                  <a:pt x="185674" y="271906"/>
                </a:cubicBezTo>
                <a:cubicBezTo>
                  <a:pt x="179496" y="280144"/>
                  <a:pt x="154781" y="286322"/>
                  <a:pt x="148603" y="296619"/>
                </a:cubicBezTo>
                <a:cubicBezTo>
                  <a:pt x="142425" y="306916"/>
                  <a:pt x="150662" y="323392"/>
                  <a:pt x="148603" y="333689"/>
                </a:cubicBezTo>
                <a:cubicBezTo>
                  <a:pt x="146544" y="343986"/>
                  <a:pt x="142425" y="348106"/>
                  <a:pt x="136247" y="358403"/>
                </a:cubicBezTo>
                <a:cubicBezTo>
                  <a:pt x="130069" y="368700"/>
                  <a:pt x="117711" y="383116"/>
                  <a:pt x="111533" y="395473"/>
                </a:cubicBezTo>
                <a:cubicBezTo>
                  <a:pt x="105354" y="407830"/>
                  <a:pt x="107414" y="420187"/>
                  <a:pt x="99176" y="432544"/>
                </a:cubicBezTo>
                <a:cubicBezTo>
                  <a:pt x="90938" y="444901"/>
                  <a:pt x="62106" y="469614"/>
                  <a:pt x="62106" y="469614"/>
                </a:cubicBezTo>
                <a:lnTo>
                  <a:pt x="49749" y="481971"/>
                </a:lnTo>
                <a:cubicBezTo>
                  <a:pt x="43571" y="488149"/>
                  <a:pt x="33274" y="496387"/>
                  <a:pt x="25036" y="506684"/>
                </a:cubicBezTo>
                <a:cubicBezTo>
                  <a:pt x="16798" y="516981"/>
                  <a:pt x="2381" y="533457"/>
                  <a:pt x="322" y="543754"/>
                </a:cubicBezTo>
                <a:cubicBezTo>
                  <a:pt x="-1737" y="554051"/>
                  <a:pt x="6501" y="562290"/>
                  <a:pt x="12679" y="568468"/>
                </a:cubicBezTo>
                <a:cubicBezTo>
                  <a:pt x="18857" y="574646"/>
                  <a:pt x="31215" y="574647"/>
                  <a:pt x="37393" y="580825"/>
                </a:cubicBezTo>
                <a:cubicBezTo>
                  <a:pt x="43571" y="587003"/>
                  <a:pt x="49749" y="605538"/>
                  <a:pt x="49749" y="605538"/>
                </a:cubicBezTo>
                <a:cubicBezTo>
                  <a:pt x="53868" y="613776"/>
                  <a:pt x="60046" y="622014"/>
                  <a:pt x="62106" y="630252"/>
                </a:cubicBezTo>
                <a:cubicBezTo>
                  <a:pt x="64166" y="638490"/>
                  <a:pt x="57987" y="650846"/>
                  <a:pt x="62106" y="654965"/>
                </a:cubicBezTo>
                <a:cubicBezTo>
                  <a:pt x="66225" y="659084"/>
                  <a:pt x="78582" y="648787"/>
                  <a:pt x="86820" y="654965"/>
                </a:cubicBezTo>
                <a:cubicBezTo>
                  <a:pt x="95058" y="661143"/>
                  <a:pt x="105355" y="677619"/>
                  <a:pt x="111533" y="692035"/>
                </a:cubicBezTo>
                <a:cubicBezTo>
                  <a:pt x="117711" y="706451"/>
                  <a:pt x="123890" y="741462"/>
                  <a:pt x="123890" y="741462"/>
                </a:cubicBezTo>
                <a:cubicBezTo>
                  <a:pt x="128009" y="757938"/>
                  <a:pt x="134188" y="776473"/>
                  <a:pt x="136247" y="790889"/>
                </a:cubicBezTo>
                <a:cubicBezTo>
                  <a:pt x="138306" y="805305"/>
                  <a:pt x="134188" y="817663"/>
                  <a:pt x="136247" y="827960"/>
                </a:cubicBezTo>
                <a:cubicBezTo>
                  <a:pt x="138306" y="838257"/>
                  <a:pt x="140365" y="840316"/>
                  <a:pt x="148603" y="852673"/>
                </a:cubicBezTo>
                <a:cubicBezTo>
                  <a:pt x="156841" y="865030"/>
                  <a:pt x="179496" y="887684"/>
                  <a:pt x="185674" y="902100"/>
                </a:cubicBezTo>
                <a:cubicBezTo>
                  <a:pt x="191852" y="916516"/>
                  <a:pt x="195971" y="932993"/>
                  <a:pt x="185674" y="939171"/>
                </a:cubicBezTo>
                <a:cubicBezTo>
                  <a:pt x="175377" y="945349"/>
                  <a:pt x="128009" y="937112"/>
                  <a:pt x="123890" y="939171"/>
                </a:cubicBezTo>
                <a:cubicBezTo>
                  <a:pt x="119771" y="941230"/>
                  <a:pt x="140366" y="943289"/>
                  <a:pt x="160960" y="951527"/>
                </a:cubicBezTo>
                <a:cubicBezTo>
                  <a:pt x="181554" y="959765"/>
                  <a:pt x="230981" y="978301"/>
                  <a:pt x="247457" y="988598"/>
                </a:cubicBezTo>
                <a:cubicBezTo>
                  <a:pt x="263933" y="998895"/>
                  <a:pt x="247457" y="1000954"/>
                  <a:pt x="259814" y="1013311"/>
                </a:cubicBezTo>
                <a:cubicBezTo>
                  <a:pt x="272171" y="1025668"/>
                  <a:pt x="307182" y="1052441"/>
                  <a:pt x="321598" y="1062738"/>
                </a:cubicBezTo>
                <a:cubicBezTo>
                  <a:pt x="336014" y="1073035"/>
                  <a:pt x="336014" y="1068917"/>
                  <a:pt x="346311" y="1075095"/>
                </a:cubicBezTo>
                <a:cubicBezTo>
                  <a:pt x="356608" y="1081273"/>
                  <a:pt x="377204" y="1089511"/>
                  <a:pt x="383382" y="1099808"/>
                </a:cubicBezTo>
                <a:cubicBezTo>
                  <a:pt x="389560" y="1110105"/>
                  <a:pt x="383382" y="1136879"/>
                  <a:pt x="383382" y="1136879"/>
                </a:cubicBezTo>
                <a:cubicBezTo>
                  <a:pt x="383382" y="1151295"/>
                  <a:pt x="381323" y="1176009"/>
                  <a:pt x="383382" y="1186306"/>
                </a:cubicBezTo>
                <a:cubicBezTo>
                  <a:pt x="385441" y="1196603"/>
                  <a:pt x="385442" y="1192484"/>
                  <a:pt x="395739" y="1198662"/>
                </a:cubicBezTo>
                <a:cubicBezTo>
                  <a:pt x="406036" y="1204840"/>
                  <a:pt x="432809" y="1211019"/>
                  <a:pt x="445166" y="1223376"/>
                </a:cubicBezTo>
                <a:cubicBezTo>
                  <a:pt x="457523" y="1235733"/>
                  <a:pt x="459582" y="1264565"/>
                  <a:pt x="469879" y="1272803"/>
                </a:cubicBezTo>
                <a:cubicBezTo>
                  <a:pt x="480176" y="1281041"/>
                  <a:pt x="498711" y="1268684"/>
                  <a:pt x="506949" y="1272803"/>
                </a:cubicBezTo>
                <a:cubicBezTo>
                  <a:pt x="515187" y="1276922"/>
                  <a:pt x="511068" y="1293398"/>
                  <a:pt x="519306" y="1297517"/>
                </a:cubicBezTo>
                <a:cubicBezTo>
                  <a:pt x="527544" y="1301636"/>
                  <a:pt x="544019" y="1293398"/>
                  <a:pt x="556376" y="1297517"/>
                </a:cubicBezTo>
                <a:cubicBezTo>
                  <a:pt x="568733" y="1301636"/>
                  <a:pt x="585209" y="1316052"/>
                  <a:pt x="593447" y="1322230"/>
                </a:cubicBezTo>
                <a:cubicBezTo>
                  <a:pt x="601685" y="1328408"/>
                  <a:pt x="601684" y="1328409"/>
                  <a:pt x="605803" y="1334587"/>
                </a:cubicBezTo>
                <a:cubicBezTo>
                  <a:pt x="609922" y="1340765"/>
                  <a:pt x="618160" y="1359300"/>
                  <a:pt x="618160" y="1359300"/>
                </a:cubicBezTo>
                <a:cubicBezTo>
                  <a:pt x="622279" y="1367538"/>
                  <a:pt x="624339" y="1379895"/>
                  <a:pt x="630517" y="1384014"/>
                </a:cubicBezTo>
                <a:cubicBezTo>
                  <a:pt x="636695" y="1388133"/>
                  <a:pt x="655230" y="1384014"/>
                  <a:pt x="655230" y="1384014"/>
                </a:cubicBezTo>
                <a:lnTo>
                  <a:pt x="717014" y="1384014"/>
                </a:lnTo>
                <a:lnTo>
                  <a:pt x="754084" y="1384014"/>
                </a:lnTo>
                <a:cubicBezTo>
                  <a:pt x="762322" y="1384014"/>
                  <a:pt x="764381" y="1375776"/>
                  <a:pt x="766441" y="1384014"/>
                </a:cubicBezTo>
                <a:cubicBezTo>
                  <a:pt x="768501" y="1392252"/>
                  <a:pt x="766441" y="1433441"/>
                  <a:pt x="766441" y="1433441"/>
                </a:cubicBezTo>
                <a:cubicBezTo>
                  <a:pt x="766441" y="1445798"/>
                  <a:pt x="760263" y="1456095"/>
                  <a:pt x="766441" y="1458154"/>
                </a:cubicBezTo>
                <a:cubicBezTo>
                  <a:pt x="772619" y="1460213"/>
                  <a:pt x="795273" y="1451976"/>
                  <a:pt x="803511" y="1445798"/>
                </a:cubicBezTo>
                <a:cubicBezTo>
                  <a:pt x="811749" y="1439620"/>
                  <a:pt x="813808" y="1429322"/>
                  <a:pt x="815868" y="1421084"/>
                </a:cubicBezTo>
                <a:cubicBezTo>
                  <a:pt x="817928" y="1412846"/>
                  <a:pt x="815868" y="1396371"/>
                  <a:pt x="815868" y="1396371"/>
                </a:cubicBezTo>
                <a:cubicBezTo>
                  <a:pt x="815868" y="1390193"/>
                  <a:pt x="811749" y="1388133"/>
                  <a:pt x="815868" y="1384014"/>
                </a:cubicBezTo>
                <a:cubicBezTo>
                  <a:pt x="819987" y="1379895"/>
                  <a:pt x="838523" y="1377835"/>
                  <a:pt x="840582" y="1371657"/>
                </a:cubicBezTo>
                <a:cubicBezTo>
                  <a:pt x="842641" y="1365479"/>
                  <a:pt x="832344" y="1357241"/>
                  <a:pt x="828225" y="1346944"/>
                </a:cubicBezTo>
                <a:cubicBezTo>
                  <a:pt x="824106" y="1336647"/>
                  <a:pt x="824106" y="1320170"/>
                  <a:pt x="815868" y="1309873"/>
                </a:cubicBezTo>
                <a:cubicBezTo>
                  <a:pt x="807630" y="1299576"/>
                  <a:pt x="784976" y="1293398"/>
                  <a:pt x="778798" y="1285160"/>
                </a:cubicBezTo>
                <a:cubicBezTo>
                  <a:pt x="772620" y="1276922"/>
                  <a:pt x="774679" y="1266625"/>
                  <a:pt x="778798" y="1260446"/>
                </a:cubicBezTo>
                <a:cubicBezTo>
                  <a:pt x="782917" y="1254268"/>
                  <a:pt x="799392" y="1258386"/>
                  <a:pt x="803511" y="1248089"/>
                </a:cubicBezTo>
                <a:cubicBezTo>
                  <a:pt x="807630" y="1237792"/>
                  <a:pt x="803511" y="1198662"/>
                  <a:pt x="803511" y="1198662"/>
                </a:cubicBezTo>
                <a:cubicBezTo>
                  <a:pt x="803511" y="1180127"/>
                  <a:pt x="805570" y="1155414"/>
                  <a:pt x="803511" y="1136879"/>
                </a:cubicBezTo>
                <a:cubicBezTo>
                  <a:pt x="801452" y="1118344"/>
                  <a:pt x="793214" y="1099809"/>
                  <a:pt x="791155" y="1087452"/>
                </a:cubicBezTo>
                <a:cubicBezTo>
                  <a:pt x="789096" y="1075095"/>
                  <a:pt x="780858" y="1077154"/>
                  <a:pt x="791155" y="1062738"/>
                </a:cubicBezTo>
                <a:cubicBezTo>
                  <a:pt x="801452" y="1048322"/>
                  <a:pt x="846761" y="1017430"/>
                  <a:pt x="852939" y="1000954"/>
                </a:cubicBezTo>
                <a:cubicBezTo>
                  <a:pt x="859117" y="984478"/>
                  <a:pt x="832344" y="980360"/>
                  <a:pt x="828225" y="963884"/>
                </a:cubicBezTo>
                <a:cubicBezTo>
                  <a:pt x="824106" y="947408"/>
                  <a:pt x="824106" y="918576"/>
                  <a:pt x="828225" y="902100"/>
                </a:cubicBezTo>
                <a:cubicBezTo>
                  <a:pt x="832344" y="885624"/>
                  <a:pt x="848820" y="879446"/>
                  <a:pt x="852939" y="865030"/>
                </a:cubicBezTo>
                <a:cubicBezTo>
                  <a:pt x="857058" y="850614"/>
                  <a:pt x="850880" y="827960"/>
                  <a:pt x="852939" y="815603"/>
                </a:cubicBezTo>
                <a:cubicBezTo>
                  <a:pt x="854998" y="803246"/>
                  <a:pt x="863236" y="803246"/>
                  <a:pt x="865295" y="790889"/>
                </a:cubicBezTo>
                <a:cubicBezTo>
                  <a:pt x="867354" y="778532"/>
                  <a:pt x="871473" y="751759"/>
                  <a:pt x="865295" y="741462"/>
                </a:cubicBezTo>
                <a:cubicBezTo>
                  <a:pt x="859117" y="731165"/>
                  <a:pt x="838522" y="739403"/>
                  <a:pt x="828225" y="729106"/>
                </a:cubicBezTo>
                <a:cubicBezTo>
                  <a:pt x="817928" y="718809"/>
                  <a:pt x="815868" y="689976"/>
                  <a:pt x="803511" y="679679"/>
                </a:cubicBezTo>
                <a:cubicBezTo>
                  <a:pt x="791154" y="669382"/>
                  <a:pt x="758203" y="679679"/>
                  <a:pt x="754084" y="667322"/>
                </a:cubicBezTo>
                <a:cubicBezTo>
                  <a:pt x="749965" y="654965"/>
                  <a:pt x="774679" y="622014"/>
                  <a:pt x="778798" y="605538"/>
                </a:cubicBezTo>
                <a:cubicBezTo>
                  <a:pt x="782917" y="589062"/>
                  <a:pt x="772620" y="572587"/>
                  <a:pt x="778798" y="568468"/>
                </a:cubicBezTo>
                <a:cubicBezTo>
                  <a:pt x="784976" y="564349"/>
                  <a:pt x="811749" y="589063"/>
                  <a:pt x="815868" y="580825"/>
                </a:cubicBezTo>
                <a:cubicBezTo>
                  <a:pt x="819987" y="572587"/>
                  <a:pt x="805571" y="539636"/>
                  <a:pt x="803511" y="519041"/>
                </a:cubicBezTo>
                <a:cubicBezTo>
                  <a:pt x="801451" y="498446"/>
                  <a:pt x="799392" y="465495"/>
                  <a:pt x="803511" y="457257"/>
                </a:cubicBezTo>
                <a:cubicBezTo>
                  <a:pt x="807630" y="449019"/>
                  <a:pt x="826166" y="475792"/>
                  <a:pt x="828225" y="469614"/>
                </a:cubicBezTo>
                <a:cubicBezTo>
                  <a:pt x="830284" y="463436"/>
                  <a:pt x="819987" y="438722"/>
                  <a:pt x="815868" y="420187"/>
                </a:cubicBezTo>
                <a:cubicBezTo>
                  <a:pt x="811749" y="401652"/>
                  <a:pt x="811749" y="383116"/>
                  <a:pt x="803511" y="358403"/>
                </a:cubicBezTo>
                <a:cubicBezTo>
                  <a:pt x="795273" y="333690"/>
                  <a:pt x="776738" y="304857"/>
                  <a:pt x="766441" y="271906"/>
                </a:cubicBezTo>
                <a:cubicBezTo>
                  <a:pt x="756144" y="238955"/>
                  <a:pt x="745847" y="187468"/>
                  <a:pt x="741728" y="160695"/>
                </a:cubicBezTo>
                <a:cubicBezTo>
                  <a:pt x="737609" y="133922"/>
                  <a:pt x="739669" y="123625"/>
                  <a:pt x="741728" y="111268"/>
                </a:cubicBezTo>
                <a:cubicBezTo>
                  <a:pt x="743787" y="98911"/>
                  <a:pt x="754084" y="86554"/>
                  <a:pt x="754084" y="86554"/>
                </a:cubicBezTo>
                <a:cubicBezTo>
                  <a:pt x="758203" y="78316"/>
                  <a:pt x="764382" y="72138"/>
                  <a:pt x="766441" y="61841"/>
                </a:cubicBezTo>
                <a:cubicBezTo>
                  <a:pt x="768500" y="51544"/>
                  <a:pt x="764381" y="-2002"/>
                  <a:pt x="754084" y="57"/>
                </a:cubicBez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07924" y="4572000"/>
            <a:ext cx="3902676" cy="1200329"/>
          </a:xfrm>
          <a:prstGeom prst="rect">
            <a:avLst/>
          </a:prstGeom>
          <a:noFill/>
        </p:spPr>
        <p:txBody>
          <a:bodyPr wrap="square" rtlCol="0">
            <a:spAutoFit/>
          </a:bodyPr>
          <a:lstStyle/>
          <a:p>
            <a:r>
              <a:rPr lang="en-US" sz="2400" b="1" dirty="0" smtClean="0">
                <a:solidFill>
                  <a:srgbClr val="FFFF00"/>
                </a:solidFill>
                <a:effectLst>
                  <a:glow rad="228600">
                    <a:schemeClr val="accent1">
                      <a:satMod val="175000"/>
                      <a:alpha val="40000"/>
                    </a:schemeClr>
                  </a:glow>
                </a:effectLst>
              </a:rPr>
              <a:t>Began: 2008</a:t>
            </a:r>
          </a:p>
          <a:p>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Moved</a:t>
            </a:r>
            <a:r>
              <a:rPr lang="en-US" sz="2400" b="1" dirty="0" smtClean="0">
                <a:solidFill>
                  <a:srgbClr val="FFFF00"/>
                </a:solidFill>
                <a:effectLst>
                  <a:glow rad="228600">
                    <a:schemeClr val="accent1">
                      <a:satMod val="175000"/>
                      <a:alpha val="40000"/>
                    </a:schemeClr>
                  </a:glow>
                </a:effectLst>
              </a:rPr>
              <a:t>: 240 Beavers</a:t>
            </a:r>
          </a:p>
          <a:p>
            <a:r>
              <a:rPr lang="en-US" sz="2400" b="1" dirty="0" smtClean="0">
                <a:solidFill>
                  <a:srgbClr val="FFFF00"/>
                </a:solidFill>
                <a:effectLst>
                  <a:glow rad="228600">
                    <a:schemeClr val="accent1">
                      <a:satMod val="175000"/>
                      <a:alpha val="40000"/>
                    </a:schemeClr>
                  </a:glow>
                </a:effectLst>
              </a:rPr>
              <a:t>Temp &amp; Water Storage</a:t>
            </a:r>
            <a:endParaRPr lang="en-US" sz="2400" b="1" dirty="0">
              <a:solidFill>
                <a:srgbClr val="FFFF00"/>
              </a:solidFill>
              <a:effectLst>
                <a:glow rad="228600">
                  <a:schemeClr val="accent1">
                    <a:satMod val="175000"/>
                    <a:alpha val="40000"/>
                  </a:schemeClr>
                </a:glow>
              </a:effectLst>
            </a:endParaRPr>
          </a:p>
        </p:txBody>
      </p:sp>
    </p:spTree>
    <p:extLst>
      <p:ext uri="{BB962C8B-B14F-4D97-AF65-F5344CB8AC3E}">
        <p14:creationId xmlns:p14="http://schemas.microsoft.com/office/powerpoint/2010/main" val="3775614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t>WA  Beaver Working Group</a:t>
            </a:r>
            <a:endParaRPr lang="en-US" dirty="0"/>
          </a:p>
        </p:txBody>
      </p:sp>
      <p:sp>
        <p:nvSpPr>
          <p:cNvPr id="3" name="Content Placeholder 2"/>
          <p:cNvSpPr>
            <a:spLocks noGrp="1"/>
          </p:cNvSpPr>
          <p:nvPr>
            <p:ph idx="1"/>
          </p:nvPr>
        </p:nvSpPr>
        <p:spPr/>
        <p:txBody>
          <a:bodyP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9157"/>
            <a:ext cx="9143999" cy="5791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733800" y="4108010"/>
            <a:ext cx="5333998" cy="1200329"/>
          </a:xfrm>
          <a:prstGeom prst="rect">
            <a:avLst/>
          </a:prstGeom>
          <a:noFill/>
        </p:spPr>
        <p:txBody>
          <a:bodyPr wrap="square" rtlCol="0">
            <a:spAutoFit/>
          </a:bodyPr>
          <a:lstStyle/>
          <a:p>
            <a:r>
              <a:rPr lang="en-US" sz="2400" b="1" dirty="0" smtClean="0">
                <a:solidFill>
                  <a:srgbClr val="FFFF00"/>
                </a:solidFill>
                <a:effectLst>
                  <a:glow rad="228600">
                    <a:schemeClr val="accent1">
                      <a:satMod val="175000"/>
                      <a:alpha val="40000"/>
                    </a:schemeClr>
                  </a:glow>
                </a:effectLst>
              </a:rPr>
              <a:t>Began: 2009</a:t>
            </a:r>
            <a:r>
              <a:rPr lang="en-US" sz="2400" b="1" dirty="0">
                <a:solidFill>
                  <a:srgbClr val="FFFF00"/>
                </a:solidFill>
                <a:effectLst>
                  <a:glow rad="228600">
                    <a:schemeClr val="accent1">
                      <a:satMod val="175000"/>
                      <a:alpha val="40000"/>
                    </a:schemeClr>
                  </a:glow>
                </a:effectLst>
              </a:rPr>
              <a:t> </a:t>
            </a:r>
            <a:r>
              <a:rPr lang="en-US" sz="2400" b="1" dirty="0" smtClean="0">
                <a:solidFill>
                  <a:srgbClr val="FFFF00"/>
                </a:solidFill>
                <a:effectLst>
                  <a:glow rad="228600">
                    <a:schemeClr val="accent1">
                      <a:satMod val="175000"/>
                      <a:alpha val="40000"/>
                    </a:schemeClr>
                  </a:glow>
                </a:effectLst>
              </a:rPr>
              <a:t> </a:t>
            </a:r>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Habitat Modeling</a:t>
            </a:r>
          </a:p>
          <a:p>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Moved</a:t>
            </a:r>
            <a:r>
              <a:rPr lang="en-US" sz="2400" b="1" dirty="0" smtClean="0">
                <a:solidFill>
                  <a:srgbClr val="FFFF00"/>
                </a:solidFill>
                <a:effectLst>
                  <a:glow rad="228600">
                    <a:schemeClr val="accent1">
                      <a:satMod val="175000"/>
                      <a:alpha val="40000"/>
                    </a:schemeClr>
                  </a:glow>
                </a:effectLst>
              </a:rPr>
              <a:t>: 75 Beavers </a:t>
            </a:r>
            <a:endParaRPr lang="en-US" sz="2400" b="1" dirty="0">
              <a:solidFill>
                <a:srgbClr val="FFFF00"/>
              </a:solidFill>
              <a:effectLst>
                <a:glow rad="228600">
                  <a:schemeClr val="accent1">
                    <a:satMod val="175000"/>
                    <a:alpha val="40000"/>
                  </a:schemeClr>
                </a:glow>
              </a:effectLst>
            </a:endParaRPr>
          </a:p>
          <a:p>
            <a:r>
              <a:rPr lang="en-US" sz="2400" b="1" dirty="0" smtClean="0">
                <a:solidFill>
                  <a:srgbClr val="FFFF00"/>
                </a:solidFill>
                <a:effectLst>
                  <a:glow rad="228600">
                    <a:schemeClr val="accent1">
                      <a:satMod val="175000"/>
                      <a:alpha val="40000"/>
                    </a:schemeClr>
                  </a:glow>
                </a:effectLst>
              </a:rPr>
              <a:t>Policy changers!</a:t>
            </a:r>
          </a:p>
        </p:txBody>
      </p:sp>
      <p:sp>
        <p:nvSpPr>
          <p:cNvPr id="10" name="Freeform 9"/>
          <p:cNvSpPr/>
          <p:nvPr/>
        </p:nvSpPr>
        <p:spPr>
          <a:xfrm>
            <a:off x="7118349" y="2667000"/>
            <a:ext cx="1263651" cy="603103"/>
          </a:xfrm>
          <a:custGeom>
            <a:avLst/>
            <a:gdLst>
              <a:gd name="connsiteX0" fmla="*/ 4080217 w 4271585"/>
              <a:gd name="connsiteY0" fmla="*/ 44246 h 3607479"/>
              <a:gd name="connsiteX1" fmla="*/ 3978617 w 4271585"/>
              <a:gd name="connsiteY1" fmla="*/ 44246 h 3607479"/>
              <a:gd name="connsiteX2" fmla="*/ 3889717 w 4271585"/>
              <a:gd name="connsiteY2" fmla="*/ 44246 h 3607479"/>
              <a:gd name="connsiteX3" fmla="*/ 3877017 w 4271585"/>
              <a:gd name="connsiteY3" fmla="*/ 31546 h 3607479"/>
              <a:gd name="connsiteX4" fmla="*/ 3851617 w 4271585"/>
              <a:gd name="connsiteY4" fmla="*/ 56946 h 3607479"/>
              <a:gd name="connsiteX5" fmla="*/ 3851617 w 4271585"/>
              <a:gd name="connsiteY5" fmla="*/ 82346 h 3607479"/>
              <a:gd name="connsiteX6" fmla="*/ 3813517 w 4271585"/>
              <a:gd name="connsiteY6" fmla="*/ 82346 h 3607479"/>
              <a:gd name="connsiteX7" fmla="*/ 3788117 w 4271585"/>
              <a:gd name="connsiteY7" fmla="*/ 107746 h 3607479"/>
              <a:gd name="connsiteX8" fmla="*/ 3724617 w 4271585"/>
              <a:gd name="connsiteY8" fmla="*/ 107746 h 3607479"/>
              <a:gd name="connsiteX9" fmla="*/ 3635717 w 4271585"/>
              <a:gd name="connsiteY9" fmla="*/ 82346 h 3607479"/>
              <a:gd name="connsiteX10" fmla="*/ 3610317 w 4271585"/>
              <a:gd name="connsiteY10" fmla="*/ 183946 h 3607479"/>
              <a:gd name="connsiteX11" fmla="*/ 3483317 w 4271585"/>
              <a:gd name="connsiteY11" fmla="*/ 260146 h 3607479"/>
              <a:gd name="connsiteX12" fmla="*/ 3369017 w 4271585"/>
              <a:gd name="connsiteY12" fmla="*/ 171246 h 3607479"/>
              <a:gd name="connsiteX13" fmla="*/ 3318217 w 4271585"/>
              <a:gd name="connsiteY13" fmla="*/ 209346 h 3607479"/>
              <a:gd name="connsiteX14" fmla="*/ 3178517 w 4271585"/>
              <a:gd name="connsiteY14" fmla="*/ 133146 h 3607479"/>
              <a:gd name="connsiteX15" fmla="*/ 3153117 w 4271585"/>
              <a:gd name="connsiteY15" fmla="*/ 196646 h 3607479"/>
              <a:gd name="connsiteX16" fmla="*/ 3000717 w 4271585"/>
              <a:gd name="connsiteY16" fmla="*/ 158546 h 3607479"/>
              <a:gd name="connsiteX17" fmla="*/ 2873717 w 4271585"/>
              <a:gd name="connsiteY17" fmla="*/ 82346 h 3607479"/>
              <a:gd name="connsiteX18" fmla="*/ 2759417 w 4271585"/>
              <a:gd name="connsiteY18" fmla="*/ 82346 h 3607479"/>
              <a:gd name="connsiteX19" fmla="*/ 2708617 w 4271585"/>
              <a:gd name="connsiteY19" fmla="*/ 69646 h 3607479"/>
              <a:gd name="connsiteX20" fmla="*/ 2708617 w 4271585"/>
              <a:gd name="connsiteY20" fmla="*/ 120446 h 3607479"/>
              <a:gd name="connsiteX21" fmla="*/ 2695917 w 4271585"/>
              <a:gd name="connsiteY21" fmla="*/ 209346 h 3607479"/>
              <a:gd name="connsiteX22" fmla="*/ 2695917 w 4271585"/>
              <a:gd name="connsiteY22" fmla="*/ 298246 h 3607479"/>
              <a:gd name="connsiteX23" fmla="*/ 2683217 w 4271585"/>
              <a:gd name="connsiteY23" fmla="*/ 450646 h 3607479"/>
              <a:gd name="connsiteX24" fmla="*/ 2619717 w 4271585"/>
              <a:gd name="connsiteY24" fmla="*/ 463346 h 3607479"/>
              <a:gd name="connsiteX25" fmla="*/ 2543517 w 4271585"/>
              <a:gd name="connsiteY25" fmla="*/ 501446 h 3607479"/>
              <a:gd name="connsiteX26" fmla="*/ 2530817 w 4271585"/>
              <a:gd name="connsiteY26" fmla="*/ 590346 h 3607479"/>
              <a:gd name="connsiteX27" fmla="*/ 2454617 w 4271585"/>
              <a:gd name="connsiteY27" fmla="*/ 603046 h 3607479"/>
              <a:gd name="connsiteX28" fmla="*/ 2429217 w 4271585"/>
              <a:gd name="connsiteY28" fmla="*/ 628446 h 3607479"/>
              <a:gd name="connsiteX29" fmla="*/ 2454617 w 4271585"/>
              <a:gd name="connsiteY29" fmla="*/ 704646 h 3607479"/>
              <a:gd name="connsiteX30" fmla="*/ 2467317 w 4271585"/>
              <a:gd name="connsiteY30" fmla="*/ 818946 h 3607479"/>
              <a:gd name="connsiteX31" fmla="*/ 2353017 w 4271585"/>
              <a:gd name="connsiteY31" fmla="*/ 920546 h 3607479"/>
              <a:gd name="connsiteX32" fmla="*/ 2276817 w 4271585"/>
              <a:gd name="connsiteY32" fmla="*/ 1009446 h 3607479"/>
              <a:gd name="connsiteX33" fmla="*/ 2251417 w 4271585"/>
              <a:gd name="connsiteY33" fmla="*/ 933246 h 3607479"/>
              <a:gd name="connsiteX34" fmla="*/ 2111717 w 4271585"/>
              <a:gd name="connsiteY34" fmla="*/ 806246 h 3607479"/>
              <a:gd name="connsiteX35" fmla="*/ 2073617 w 4271585"/>
              <a:gd name="connsiteY35" fmla="*/ 844346 h 3607479"/>
              <a:gd name="connsiteX36" fmla="*/ 1959317 w 4271585"/>
              <a:gd name="connsiteY36" fmla="*/ 768146 h 3607479"/>
              <a:gd name="connsiteX37" fmla="*/ 1921217 w 4271585"/>
              <a:gd name="connsiteY37" fmla="*/ 793546 h 3607479"/>
              <a:gd name="connsiteX38" fmla="*/ 1667217 w 4271585"/>
              <a:gd name="connsiteY38" fmla="*/ 666546 h 3607479"/>
              <a:gd name="connsiteX39" fmla="*/ 1629117 w 4271585"/>
              <a:gd name="connsiteY39" fmla="*/ 691946 h 3607479"/>
              <a:gd name="connsiteX40" fmla="*/ 1616417 w 4271585"/>
              <a:gd name="connsiteY40" fmla="*/ 628446 h 3607479"/>
              <a:gd name="connsiteX41" fmla="*/ 1540217 w 4271585"/>
              <a:gd name="connsiteY41" fmla="*/ 691946 h 3607479"/>
              <a:gd name="connsiteX42" fmla="*/ 1502117 w 4271585"/>
              <a:gd name="connsiteY42" fmla="*/ 628446 h 3607479"/>
              <a:gd name="connsiteX43" fmla="*/ 1425917 w 4271585"/>
              <a:gd name="connsiteY43" fmla="*/ 590346 h 3607479"/>
              <a:gd name="connsiteX44" fmla="*/ 1425917 w 4271585"/>
              <a:gd name="connsiteY44" fmla="*/ 539546 h 3607479"/>
              <a:gd name="connsiteX45" fmla="*/ 1133817 w 4271585"/>
              <a:gd name="connsiteY45" fmla="*/ 514146 h 3607479"/>
              <a:gd name="connsiteX46" fmla="*/ 1108417 w 4271585"/>
              <a:gd name="connsiteY46" fmla="*/ 437946 h 3607479"/>
              <a:gd name="connsiteX47" fmla="*/ 1070317 w 4271585"/>
              <a:gd name="connsiteY47" fmla="*/ 488746 h 3607479"/>
              <a:gd name="connsiteX48" fmla="*/ 1032217 w 4271585"/>
              <a:gd name="connsiteY48" fmla="*/ 526846 h 3607479"/>
              <a:gd name="connsiteX49" fmla="*/ 1044917 w 4271585"/>
              <a:gd name="connsiteY49" fmla="*/ 628446 h 3607479"/>
              <a:gd name="connsiteX50" fmla="*/ 1032217 w 4271585"/>
              <a:gd name="connsiteY50" fmla="*/ 704646 h 3607479"/>
              <a:gd name="connsiteX51" fmla="*/ 917917 w 4271585"/>
              <a:gd name="connsiteY51" fmla="*/ 857046 h 3607479"/>
              <a:gd name="connsiteX52" fmla="*/ 778217 w 4271585"/>
              <a:gd name="connsiteY52" fmla="*/ 958646 h 3607479"/>
              <a:gd name="connsiteX53" fmla="*/ 676617 w 4271585"/>
              <a:gd name="connsiteY53" fmla="*/ 1034846 h 3607479"/>
              <a:gd name="connsiteX54" fmla="*/ 587717 w 4271585"/>
              <a:gd name="connsiteY54" fmla="*/ 984046 h 3607479"/>
              <a:gd name="connsiteX55" fmla="*/ 371817 w 4271585"/>
              <a:gd name="connsiteY55" fmla="*/ 971346 h 3607479"/>
              <a:gd name="connsiteX56" fmla="*/ 384517 w 4271585"/>
              <a:gd name="connsiteY56" fmla="*/ 1047546 h 3607479"/>
              <a:gd name="connsiteX57" fmla="*/ 359117 w 4271585"/>
              <a:gd name="connsiteY57" fmla="*/ 1060246 h 3607479"/>
              <a:gd name="connsiteX58" fmla="*/ 295617 w 4271585"/>
              <a:gd name="connsiteY58" fmla="*/ 1111046 h 3607479"/>
              <a:gd name="connsiteX59" fmla="*/ 219417 w 4271585"/>
              <a:gd name="connsiteY59" fmla="*/ 1161846 h 3607479"/>
              <a:gd name="connsiteX60" fmla="*/ 168617 w 4271585"/>
              <a:gd name="connsiteY60" fmla="*/ 1225346 h 3607479"/>
              <a:gd name="connsiteX61" fmla="*/ 105117 w 4271585"/>
              <a:gd name="connsiteY61" fmla="*/ 1288846 h 3607479"/>
              <a:gd name="connsiteX62" fmla="*/ 16217 w 4271585"/>
              <a:gd name="connsiteY62" fmla="*/ 1504746 h 3607479"/>
              <a:gd name="connsiteX63" fmla="*/ 16217 w 4271585"/>
              <a:gd name="connsiteY63" fmla="*/ 1580946 h 3607479"/>
              <a:gd name="connsiteX64" fmla="*/ 181317 w 4271585"/>
              <a:gd name="connsiteY64" fmla="*/ 1619046 h 3607479"/>
              <a:gd name="connsiteX65" fmla="*/ 155917 w 4271585"/>
              <a:gd name="connsiteY65" fmla="*/ 1720646 h 3607479"/>
              <a:gd name="connsiteX66" fmla="*/ 219417 w 4271585"/>
              <a:gd name="connsiteY66" fmla="*/ 1733346 h 3607479"/>
              <a:gd name="connsiteX67" fmla="*/ 219417 w 4271585"/>
              <a:gd name="connsiteY67" fmla="*/ 1796846 h 3607479"/>
              <a:gd name="connsiteX68" fmla="*/ 448017 w 4271585"/>
              <a:gd name="connsiteY68" fmla="*/ 1631746 h 3607479"/>
              <a:gd name="connsiteX69" fmla="*/ 460717 w 4271585"/>
              <a:gd name="connsiteY69" fmla="*/ 1707946 h 3607479"/>
              <a:gd name="connsiteX70" fmla="*/ 460717 w 4271585"/>
              <a:gd name="connsiteY70" fmla="*/ 1771446 h 3607479"/>
              <a:gd name="connsiteX71" fmla="*/ 473417 w 4271585"/>
              <a:gd name="connsiteY71" fmla="*/ 1860346 h 3607479"/>
              <a:gd name="connsiteX72" fmla="*/ 498817 w 4271585"/>
              <a:gd name="connsiteY72" fmla="*/ 1923846 h 3607479"/>
              <a:gd name="connsiteX73" fmla="*/ 511517 w 4271585"/>
              <a:gd name="connsiteY73" fmla="*/ 1961946 h 3607479"/>
              <a:gd name="connsiteX74" fmla="*/ 575017 w 4271585"/>
              <a:gd name="connsiteY74" fmla="*/ 1987346 h 3607479"/>
              <a:gd name="connsiteX75" fmla="*/ 562317 w 4271585"/>
              <a:gd name="connsiteY75" fmla="*/ 2025446 h 3607479"/>
              <a:gd name="connsiteX76" fmla="*/ 562317 w 4271585"/>
              <a:gd name="connsiteY76" fmla="*/ 2114346 h 3607479"/>
              <a:gd name="connsiteX77" fmla="*/ 600417 w 4271585"/>
              <a:gd name="connsiteY77" fmla="*/ 2241346 h 3607479"/>
              <a:gd name="connsiteX78" fmla="*/ 549617 w 4271585"/>
              <a:gd name="connsiteY78" fmla="*/ 2342946 h 3607479"/>
              <a:gd name="connsiteX79" fmla="*/ 549617 w 4271585"/>
              <a:gd name="connsiteY79" fmla="*/ 2355646 h 3607479"/>
              <a:gd name="connsiteX80" fmla="*/ 663917 w 4271585"/>
              <a:gd name="connsiteY80" fmla="*/ 2355646 h 3607479"/>
              <a:gd name="connsiteX81" fmla="*/ 663917 w 4271585"/>
              <a:gd name="connsiteY81" fmla="*/ 2381046 h 3607479"/>
              <a:gd name="connsiteX82" fmla="*/ 803617 w 4271585"/>
              <a:gd name="connsiteY82" fmla="*/ 2368346 h 3607479"/>
              <a:gd name="connsiteX83" fmla="*/ 854417 w 4271585"/>
              <a:gd name="connsiteY83" fmla="*/ 2419146 h 3607479"/>
              <a:gd name="connsiteX84" fmla="*/ 930617 w 4271585"/>
              <a:gd name="connsiteY84" fmla="*/ 2457246 h 3607479"/>
              <a:gd name="connsiteX85" fmla="*/ 930617 w 4271585"/>
              <a:gd name="connsiteY85" fmla="*/ 2571546 h 3607479"/>
              <a:gd name="connsiteX86" fmla="*/ 1070317 w 4271585"/>
              <a:gd name="connsiteY86" fmla="*/ 2596946 h 3607479"/>
              <a:gd name="connsiteX87" fmla="*/ 1133817 w 4271585"/>
              <a:gd name="connsiteY87" fmla="*/ 2647746 h 3607479"/>
              <a:gd name="connsiteX88" fmla="*/ 1146517 w 4271585"/>
              <a:gd name="connsiteY88" fmla="*/ 2660446 h 3607479"/>
              <a:gd name="connsiteX89" fmla="*/ 1235417 w 4271585"/>
              <a:gd name="connsiteY89" fmla="*/ 2647746 h 3607479"/>
              <a:gd name="connsiteX90" fmla="*/ 1349717 w 4271585"/>
              <a:gd name="connsiteY90" fmla="*/ 2431846 h 3607479"/>
              <a:gd name="connsiteX91" fmla="*/ 1438617 w 4271585"/>
              <a:gd name="connsiteY91" fmla="*/ 2431846 h 3607479"/>
              <a:gd name="connsiteX92" fmla="*/ 1425917 w 4271585"/>
              <a:gd name="connsiteY92" fmla="*/ 2533446 h 3607479"/>
              <a:gd name="connsiteX93" fmla="*/ 1565617 w 4271585"/>
              <a:gd name="connsiteY93" fmla="*/ 2609646 h 3607479"/>
              <a:gd name="connsiteX94" fmla="*/ 1565617 w 4271585"/>
              <a:gd name="connsiteY94" fmla="*/ 2673146 h 3607479"/>
              <a:gd name="connsiteX95" fmla="*/ 1502117 w 4271585"/>
              <a:gd name="connsiteY95" fmla="*/ 2774746 h 3607479"/>
              <a:gd name="connsiteX96" fmla="*/ 1527517 w 4271585"/>
              <a:gd name="connsiteY96" fmla="*/ 2812846 h 3607479"/>
              <a:gd name="connsiteX97" fmla="*/ 1489417 w 4271585"/>
              <a:gd name="connsiteY97" fmla="*/ 2876346 h 3607479"/>
              <a:gd name="connsiteX98" fmla="*/ 1476717 w 4271585"/>
              <a:gd name="connsiteY98" fmla="*/ 2952546 h 3607479"/>
              <a:gd name="connsiteX99" fmla="*/ 1476717 w 4271585"/>
              <a:gd name="connsiteY99" fmla="*/ 3054146 h 3607479"/>
              <a:gd name="connsiteX100" fmla="*/ 1502117 w 4271585"/>
              <a:gd name="connsiteY100" fmla="*/ 3079546 h 3607479"/>
              <a:gd name="connsiteX101" fmla="*/ 1616417 w 4271585"/>
              <a:gd name="connsiteY101" fmla="*/ 3079546 h 3607479"/>
              <a:gd name="connsiteX102" fmla="*/ 1743417 w 4271585"/>
              <a:gd name="connsiteY102" fmla="*/ 3079546 h 3607479"/>
              <a:gd name="connsiteX103" fmla="*/ 1743417 w 4271585"/>
              <a:gd name="connsiteY103" fmla="*/ 3181146 h 3607479"/>
              <a:gd name="connsiteX104" fmla="*/ 1832317 w 4271585"/>
              <a:gd name="connsiteY104" fmla="*/ 3168446 h 3607479"/>
              <a:gd name="connsiteX105" fmla="*/ 1845017 w 4271585"/>
              <a:gd name="connsiteY105" fmla="*/ 3231946 h 3607479"/>
              <a:gd name="connsiteX106" fmla="*/ 1959317 w 4271585"/>
              <a:gd name="connsiteY106" fmla="*/ 3143046 h 3607479"/>
              <a:gd name="connsiteX107" fmla="*/ 2048217 w 4271585"/>
              <a:gd name="connsiteY107" fmla="*/ 3143046 h 3607479"/>
              <a:gd name="connsiteX108" fmla="*/ 2060917 w 4271585"/>
              <a:gd name="connsiteY108" fmla="*/ 3028746 h 3607479"/>
              <a:gd name="connsiteX109" fmla="*/ 2124417 w 4271585"/>
              <a:gd name="connsiteY109" fmla="*/ 3041446 h 3607479"/>
              <a:gd name="connsiteX110" fmla="*/ 2200617 w 4271585"/>
              <a:gd name="connsiteY110" fmla="*/ 3003346 h 3607479"/>
              <a:gd name="connsiteX111" fmla="*/ 2226017 w 4271585"/>
              <a:gd name="connsiteY111" fmla="*/ 2889046 h 3607479"/>
              <a:gd name="connsiteX112" fmla="*/ 2149817 w 4271585"/>
              <a:gd name="connsiteY112" fmla="*/ 2889046 h 3607479"/>
              <a:gd name="connsiteX113" fmla="*/ 2238717 w 4271585"/>
              <a:gd name="connsiteY113" fmla="*/ 2838246 h 3607479"/>
              <a:gd name="connsiteX114" fmla="*/ 2416517 w 4271585"/>
              <a:gd name="connsiteY114" fmla="*/ 2876346 h 3607479"/>
              <a:gd name="connsiteX115" fmla="*/ 2530817 w 4271585"/>
              <a:gd name="connsiteY115" fmla="*/ 2876346 h 3607479"/>
              <a:gd name="connsiteX116" fmla="*/ 2607017 w 4271585"/>
              <a:gd name="connsiteY116" fmla="*/ 2812846 h 3607479"/>
              <a:gd name="connsiteX117" fmla="*/ 2695917 w 4271585"/>
              <a:gd name="connsiteY117" fmla="*/ 2762046 h 3607479"/>
              <a:gd name="connsiteX118" fmla="*/ 2784817 w 4271585"/>
              <a:gd name="connsiteY118" fmla="*/ 2698546 h 3607479"/>
              <a:gd name="connsiteX119" fmla="*/ 2962617 w 4271585"/>
              <a:gd name="connsiteY119" fmla="*/ 2647746 h 3607479"/>
              <a:gd name="connsiteX120" fmla="*/ 3076917 w 4271585"/>
              <a:gd name="connsiteY120" fmla="*/ 2800146 h 3607479"/>
              <a:gd name="connsiteX121" fmla="*/ 3064217 w 4271585"/>
              <a:gd name="connsiteY121" fmla="*/ 2838246 h 3607479"/>
              <a:gd name="connsiteX122" fmla="*/ 3051517 w 4271585"/>
              <a:gd name="connsiteY122" fmla="*/ 2876346 h 3607479"/>
              <a:gd name="connsiteX123" fmla="*/ 3102317 w 4271585"/>
              <a:gd name="connsiteY123" fmla="*/ 2876346 h 3607479"/>
              <a:gd name="connsiteX124" fmla="*/ 3102317 w 4271585"/>
              <a:gd name="connsiteY124" fmla="*/ 2965246 h 3607479"/>
              <a:gd name="connsiteX125" fmla="*/ 3102317 w 4271585"/>
              <a:gd name="connsiteY125" fmla="*/ 3003346 h 3607479"/>
              <a:gd name="connsiteX126" fmla="*/ 3191217 w 4271585"/>
              <a:gd name="connsiteY126" fmla="*/ 2977946 h 3607479"/>
              <a:gd name="connsiteX127" fmla="*/ 3381717 w 4271585"/>
              <a:gd name="connsiteY127" fmla="*/ 3016046 h 3607479"/>
              <a:gd name="connsiteX128" fmla="*/ 3496017 w 4271585"/>
              <a:gd name="connsiteY128" fmla="*/ 3155746 h 3607479"/>
              <a:gd name="connsiteX129" fmla="*/ 3559517 w 4271585"/>
              <a:gd name="connsiteY129" fmla="*/ 3219246 h 3607479"/>
              <a:gd name="connsiteX130" fmla="*/ 3635717 w 4271585"/>
              <a:gd name="connsiteY130" fmla="*/ 3244646 h 3607479"/>
              <a:gd name="connsiteX131" fmla="*/ 3711917 w 4271585"/>
              <a:gd name="connsiteY131" fmla="*/ 3168446 h 3607479"/>
              <a:gd name="connsiteX132" fmla="*/ 3762717 w 4271585"/>
              <a:gd name="connsiteY132" fmla="*/ 3079546 h 3607479"/>
              <a:gd name="connsiteX133" fmla="*/ 3813517 w 4271585"/>
              <a:gd name="connsiteY133" fmla="*/ 3028746 h 3607479"/>
              <a:gd name="connsiteX134" fmla="*/ 3965917 w 4271585"/>
              <a:gd name="connsiteY134" fmla="*/ 3028746 h 3607479"/>
              <a:gd name="connsiteX135" fmla="*/ 4054817 w 4271585"/>
              <a:gd name="connsiteY135" fmla="*/ 3054146 h 3607479"/>
              <a:gd name="connsiteX136" fmla="*/ 4105617 w 4271585"/>
              <a:gd name="connsiteY136" fmla="*/ 3181146 h 3607479"/>
              <a:gd name="connsiteX137" fmla="*/ 4219917 w 4271585"/>
              <a:gd name="connsiteY137" fmla="*/ 3333546 h 3607479"/>
              <a:gd name="connsiteX138" fmla="*/ 4270717 w 4271585"/>
              <a:gd name="connsiteY138" fmla="*/ 3384346 h 3607479"/>
              <a:gd name="connsiteX139" fmla="*/ 4181817 w 4271585"/>
              <a:gd name="connsiteY139" fmla="*/ 247446 h 3607479"/>
              <a:gd name="connsiteX140" fmla="*/ 4118317 w 4271585"/>
              <a:gd name="connsiteY140" fmla="*/ 183946 h 3607479"/>
              <a:gd name="connsiteX141" fmla="*/ 4080217 w 4271585"/>
              <a:gd name="connsiteY141" fmla="*/ 44246 h 360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271585" h="3607479">
                <a:moveTo>
                  <a:pt x="4080217" y="44246"/>
                </a:moveTo>
                <a:cubicBezTo>
                  <a:pt x="4056934" y="20963"/>
                  <a:pt x="3978617" y="44246"/>
                  <a:pt x="3978617" y="44246"/>
                </a:cubicBezTo>
                <a:cubicBezTo>
                  <a:pt x="3946867" y="44246"/>
                  <a:pt x="3906650" y="46363"/>
                  <a:pt x="3889717" y="44246"/>
                </a:cubicBezTo>
                <a:cubicBezTo>
                  <a:pt x="3872784" y="42129"/>
                  <a:pt x="3883367" y="29429"/>
                  <a:pt x="3877017" y="31546"/>
                </a:cubicBezTo>
                <a:cubicBezTo>
                  <a:pt x="3870667" y="33663"/>
                  <a:pt x="3855850" y="48479"/>
                  <a:pt x="3851617" y="56946"/>
                </a:cubicBezTo>
                <a:cubicBezTo>
                  <a:pt x="3847384" y="65413"/>
                  <a:pt x="3857967" y="78113"/>
                  <a:pt x="3851617" y="82346"/>
                </a:cubicBezTo>
                <a:cubicBezTo>
                  <a:pt x="3845267" y="86579"/>
                  <a:pt x="3824100" y="78113"/>
                  <a:pt x="3813517" y="82346"/>
                </a:cubicBezTo>
                <a:cubicBezTo>
                  <a:pt x="3802934" y="86579"/>
                  <a:pt x="3802934" y="103513"/>
                  <a:pt x="3788117" y="107746"/>
                </a:cubicBezTo>
                <a:cubicBezTo>
                  <a:pt x="3773300" y="111979"/>
                  <a:pt x="3750017" y="111979"/>
                  <a:pt x="3724617" y="107746"/>
                </a:cubicBezTo>
                <a:cubicBezTo>
                  <a:pt x="3699217" y="103513"/>
                  <a:pt x="3654767" y="69646"/>
                  <a:pt x="3635717" y="82346"/>
                </a:cubicBezTo>
                <a:cubicBezTo>
                  <a:pt x="3616667" y="95046"/>
                  <a:pt x="3635717" y="154313"/>
                  <a:pt x="3610317" y="183946"/>
                </a:cubicBezTo>
                <a:cubicBezTo>
                  <a:pt x="3584917" y="213579"/>
                  <a:pt x="3523534" y="262263"/>
                  <a:pt x="3483317" y="260146"/>
                </a:cubicBezTo>
                <a:cubicBezTo>
                  <a:pt x="3443100" y="258029"/>
                  <a:pt x="3396534" y="179713"/>
                  <a:pt x="3369017" y="171246"/>
                </a:cubicBezTo>
                <a:cubicBezTo>
                  <a:pt x="3341500" y="162779"/>
                  <a:pt x="3349967" y="215696"/>
                  <a:pt x="3318217" y="209346"/>
                </a:cubicBezTo>
                <a:cubicBezTo>
                  <a:pt x="3286467" y="202996"/>
                  <a:pt x="3206034" y="135263"/>
                  <a:pt x="3178517" y="133146"/>
                </a:cubicBezTo>
                <a:cubicBezTo>
                  <a:pt x="3151000" y="131029"/>
                  <a:pt x="3182750" y="192413"/>
                  <a:pt x="3153117" y="196646"/>
                </a:cubicBezTo>
                <a:cubicBezTo>
                  <a:pt x="3123484" y="200879"/>
                  <a:pt x="3047284" y="177596"/>
                  <a:pt x="3000717" y="158546"/>
                </a:cubicBezTo>
                <a:cubicBezTo>
                  <a:pt x="2954150" y="139496"/>
                  <a:pt x="2913934" y="95046"/>
                  <a:pt x="2873717" y="82346"/>
                </a:cubicBezTo>
                <a:cubicBezTo>
                  <a:pt x="2833500" y="69646"/>
                  <a:pt x="2786934" y="84463"/>
                  <a:pt x="2759417" y="82346"/>
                </a:cubicBezTo>
                <a:cubicBezTo>
                  <a:pt x="2731900" y="80229"/>
                  <a:pt x="2717084" y="63296"/>
                  <a:pt x="2708617" y="69646"/>
                </a:cubicBezTo>
                <a:cubicBezTo>
                  <a:pt x="2700150" y="75996"/>
                  <a:pt x="2710734" y="97163"/>
                  <a:pt x="2708617" y="120446"/>
                </a:cubicBezTo>
                <a:cubicBezTo>
                  <a:pt x="2706500" y="143729"/>
                  <a:pt x="2698034" y="179713"/>
                  <a:pt x="2695917" y="209346"/>
                </a:cubicBezTo>
                <a:cubicBezTo>
                  <a:pt x="2693800" y="238979"/>
                  <a:pt x="2698034" y="258029"/>
                  <a:pt x="2695917" y="298246"/>
                </a:cubicBezTo>
                <a:cubicBezTo>
                  <a:pt x="2693800" y="338463"/>
                  <a:pt x="2695917" y="423129"/>
                  <a:pt x="2683217" y="450646"/>
                </a:cubicBezTo>
                <a:cubicBezTo>
                  <a:pt x="2670517" y="478163"/>
                  <a:pt x="2643000" y="454879"/>
                  <a:pt x="2619717" y="463346"/>
                </a:cubicBezTo>
                <a:cubicBezTo>
                  <a:pt x="2596434" y="471813"/>
                  <a:pt x="2558334" y="480279"/>
                  <a:pt x="2543517" y="501446"/>
                </a:cubicBezTo>
                <a:cubicBezTo>
                  <a:pt x="2528700" y="522613"/>
                  <a:pt x="2545634" y="573413"/>
                  <a:pt x="2530817" y="590346"/>
                </a:cubicBezTo>
                <a:cubicBezTo>
                  <a:pt x="2516000" y="607279"/>
                  <a:pt x="2471550" y="596696"/>
                  <a:pt x="2454617" y="603046"/>
                </a:cubicBezTo>
                <a:cubicBezTo>
                  <a:pt x="2437684" y="609396"/>
                  <a:pt x="2429217" y="611513"/>
                  <a:pt x="2429217" y="628446"/>
                </a:cubicBezTo>
                <a:cubicBezTo>
                  <a:pt x="2429217" y="645379"/>
                  <a:pt x="2448267" y="672896"/>
                  <a:pt x="2454617" y="704646"/>
                </a:cubicBezTo>
                <a:cubicBezTo>
                  <a:pt x="2460967" y="736396"/>
                  <a:pt x="2484250" y="782963"/>
                  <a:pt x="2467317" y="818946"/>
                </a:cubicBezTo>
                <a:cubicBezTo>
                  <a:pt x="2450384" y="854929"/>
                  <a:pt x="2384767" y="888796"/>
                  <a:pt x="2353017" y="920546"/>
                </a:cubicBezTo>
                <a:cubicBezTo>
                  <a:pt x="2321267" y="952296"/>
                  <a:pt x="2293750" y="1007329"/>
                  <a:pt x="2276817" y="1009446"/>
                </a:cubicBezTo>
                <a:cubicBezTo>
                  <a:pt x="2259884" y="1011563"/>
                  <a:pt x="2278934" y="967113"/>
                  <a:pt x="2251417" y="933246"/>
                </a:cubicBezTo>
                <a:cubicBezTo>
                  <a:pt x="2223900" y="899379"/>
                  <a:pt x="2141350" y="821063"/>
                  <a:pt x="2111717" y="806246"/>
                </a:cubicBezTo>
                <a:cubicBezTo>
                  <a:pt x="2082084" y="791429"/>
                  <a:pt x="2099017" y="850696"/>
                  <a:pt x="2073617" y="844346"/>
                </a:cubicBezTo>
                <a:cubicBezTo>
                  <a:pt x="2048217" y="837996"/>
                  <a:pt x="1984717" y="776613"/>
                  <a:pt x="1959317" y="768146"/>
                </a:cubicBezTo>
                <a:cubicBezTo>
                  <a:pt x="1933917" y="759679"/>
                  <a:pt x="1969900" y="810479"/>
                  <a:pt x="1921217" y="793546"/>
                </a:cubicBezTo>
                <a:cubicBezTo>
                  <a:pt x="1872534" y="776613"/>
                  <a:pt x="1715900" y="683479"/>
                  <a:pt x="1667217" y="666546"/>
                </a:cubicBezTo>
                <a:cubicBezTo>
                  <a:pt x="1618534" y="649613"/>
                  <a:pt x="1637584" y="698296"/>
                  <a:pt x="1629117" y="691946"/>
                </a:cubicBezTo>
                <a:cubicBezTo>
                  <a:pt x="1620650" y="685596"/>
                  <a:pt x="1631234" y="628446"/>
                  <a:pt x="1616417" y="628446"/>
                </a:cubicBezTo>
                <a:cubicBezTo>
                  <a:pt x="1601600" y="628446"/>
                  <a:pt x="1559267" y="691946"/>
                  <a:pt x="1540217" y="691946"/>
                </a:cubicBezTo>
                <a:cubicBezTo>
                  <a:pt x="1521167" y="691946"/>
                  <a:pt x="1521167" y="645379"/>
                  <a:pt x="1502117" y="628446"/>
                </a:cubicBezTo>
                <a:cubicBezTo>
                  <a:pt x="1483067" y="611513"/>
                  <a:pt x="1438617" y="605163"/>
                  <a:pt x="1425917" y="590346"/>
                </a:cubicBezTo>
                <a:cubicBezTo>
                  <a:pt x="1413217" y="575529"/>
                  <a:pt x="1474600" y="552246"/>
                  <a:pt x="1425917" y="539546"/>
                </a:cubicBezTo>
                <a:cubicBezTo>
                  <a:pt x="1377234" y="526846"/>
                  <a:pt x="1186734" y="531079"/>
                  <a:pt x="1133817" y="514146"/>
                </a:cubicBezTo>
                <a:cubicBezTo>
                  <a:pt x="1080900" y="497213"/>
                  <a:pt x="1119000" y="442179"/>
                  <a:pt x="1108417" y="437946"/>
                </a:cubicBezTo>
                <a:cubicBezTo>
                  <a:pt x="1097834" y="433713"/>
                  <a:pt x="1083017" y="473929"/>
                  <a:pt x="1070317" y="488746"/>
                </a:cubicBezTo>
                <a:cubicBezTo>
                  <a:pt x="1057617" y="503563"/>
                  <a:pt x="1036450" y="503563"/>
                  <a:pt x="1032217" y="526846"/>
                </a:cubicBezTo>
                <a:cubicBezTo>
                  <a:pt x="1027984" y="550129"/>
                  <a:pt x="1044917" y="598813"/>
                  <a:pt x="1044917" y="628446"/>
                </a:cubicBezTo>
                <a:cubicBezTo>
                  <a:pt x="1044917" y="658079"/>
                  <a:pt x="1053384" y="666546"/>
                  <a:pt x="1032217" y="704646"/>
                </a:cubicBezTo>
                <a:cubicBezTo>
                  <a:pt x="1011050" y="742746"/>
                  <a:pt x="960250" y="814713"/>
                  <a:pt x="917917" y="857046"/>
                </a:cubicBezTo>
                <a:cubicBezTo>
                  <a:pt x="875584" y="899379"/>
                  <a:pt x="818433" y="929013"/>
                  <a:pt x="778217" y="958646"/>
                </a:cubicBezTo>
                <a:cubicBezTo>
                  <a:pt x="738001" y="988279"/>
                  <a:pt x="708367" y="1030613"/>
                  <a:pt x="676617" y="1034846"/>
                </a:cubicBezTo>
                <a:cubicBezTo>
                  <a:pt x="644867" y="1039079"/>
                  <a:pt x="638517" y="994629"/>
                  <a:pt x="587717" y="984046"/>
                </a:cubicBezTo>
                <a:cubicBezTo>
                  <a:pt x="536917" y="973463"/>
                  <a:pt x="405684" y="960763"/>
                  <a:pt x="371817" y="971346"/>
                </a:cubicBezTo>
                <a:cubicBezTo>
                  <a:pt x="337950" y="981929"/>
                  <a:pt x="386634" y="1032729"/>
                  <a:pt x="384517" y="1047546"/>
                </a:cubicBezTo>
                <a:cubicBezTo>
                  <a:pt x="382400" y="1062363"/>
                  <a:pt x="373934" y="1049663"/>
                  <a:pt x="359117" y="1060246"/>
                </a:cubicBezTo>
                <a:cubicBezTo>
                  <a:pt x="344300" y="1070829"/>
                  <a:pt x="318900" y="1094113"/>
                  <a:pt x="295617" y="1111046"/>
                </a:cubicBezTo>
                <a:cubicBezTo>
                  <a:pt x="272334" y="1127979"/>
                  <a:pt x="240583" y="1142796"/>
                  <a:pt x="219417" y="1161846"/>
                </a:cubicBezTo>
                <a:cubicBezTo>
                  <a:pt x="198251" y="1180896"/>
                  <a:pt x="187667" y="1204180"/>
                  <a:pt x="168617" y="1225346"/>
                </a:cubicBezTo>
                <a:cubicBezTo>
                  <a:pt x="149567" y="1246512"/>
                  <a:pt x="130517" y="1242279"/>
                  <a:pt x="105117" y="1288846"/>
                </a:cubicBezTo>
                <a:cubicBezTo>
                  <a:pt x="79717" y="1335413"/>
                  <a:pt x="31034" y="1456063"/>
                  <a:pt x="16217" y="1504746"/>
                </a:cubicBezTo>
                <a:cubicBezTo>
                  <a:pt x="1400" y="1553429"/>
                  <a:pt x="-11300" y="1561896"/>
                  <a:pt x="16217" y="1580946"/>
                </a:cubicBezTo>
                <a:cubicBezTo>
                  <a:pt x="43734" y="1599996"/>
                  <a:pt x="158034" y="1595763"/>
                  <a:pt x="181317" y="1619046"/>
                </a:cubicBezTo>
                <a:cubicBezTo>
                  <a:pt x="204600" y="1642329"/>
                  <a:pt x="149567" y="1701596"/>
                  <a:pt x="155917" y="1720646"/>
                </a:cubicBezTo>
                <a:cubicBezTo>
                  <a:pt x="162267" y="1739696"/>
                  <a:pt x="208834" y="1720646"/>
                  <a:pt x="219417" y="1733346"/>
                </a:cubicBezTo>
                <a:cubicBezTo>
                  <a:pt x="230000" y="1746046"/>
                  <a:pt x="181317" y="1813779"/>
                  <a:pt x="219417" y="1796846"/>
                </a:cubicBezTo>
                <a:cubicBezTo>
                  <a:pt x="257517" y="1779913"/>
                  <a:pt x="407800" y="1646563"/>
                  <a:pt x="448017" y="1631746"/>
                </a:cubicBezTo>
                <a:cubicBezTo>
                  <a:pt x="488234" y="1616929"/>
                  <a:pt x="458600" y="1684663"/>
                  <a:pt x="460717" y="1707946"/>
                </a:cubicBezTo>
                <a:cubicBezTo>
                  <a:pt x="462834" y="1731229"/>
                  <a:pt x="458600" y="1746046"/>
                  <a:pt x="460717" y="1771446"/>
                </a:cubicBezTo>
                <a:cubicBezTo>
                  <a:pt x="462834" y="1796846"/>
                  <a:pt x="467067" y="1834946"/>
                  <a:pt x="473417" y="1860346"/>
                </a:cubicBezTo>
                <a:cubicBezTo>
                  <a:pt x="479767" y="1885746"/>
                  <a:pt x="492467" y="1906913"/>
                  <a:pt x="498817" y="1923846"/>
                </a:cubicBezTo>
                <a:cubicBezTo>
                  <a:pt x="505167" y="1940779"/>
                  <a:pt x="498817" y="1951363"/>
                  <a:pt x="511517" y="1961946"/>
                </a:cubicBezTo>
                <a:cubicBezTo>
                  <a:pt x="524217" y="1972529"/>
                  <a:pt x="566550" y="1976763"/>
                  <a:pt x="575017" y="1987346"/>
                </a:cubicBezTo>
                <a:cubicBezTo>
                  <a:pt x="583484" y="1997929"/>
                  <a:pt x="564434" y="2004279"/>
                  <a:pt x="562317" y="2025446"/>
                </a:cubicBezTo>
                <a:cubicBezTo>
                  <a:pt x="560200" y="2046613"/>
                  <a:pt x="555967" y="2078363"/>
                  <a:pt x="562317" y="2114346"/>
                </a:cubicBezTo>
                <a:cubicBezTo>
                  <a:pt x="568667" y="2150329"/>
                  <a:pt x="602534" y="2203246"/>
                  <a:pt x="600417" y="2241346"/>
                </a:cubicBezTo>
                <a:cubicBezTo>
                  <a:pt x="598300" y="2279446"/>
                  <a:pt x="558084" y="2323896"/>
                  <a:pt x="549617" y="2342946"/>
                </a:cubicBezTo>
                <a:cubicBezTo>
                  <a:pt x="541150" y="2361996"/>
                  <a:pt x="530567" y="2353529"/>
                  <a:pt x="549617" y="2355646"/>
                </a:cubicBezTo>
                <a:cubicBezTo>
                  <a:pt x="568667" y="2357763"/>
                  <a:pt x="644867" y="2351413"/>
                  <a:pt x="663917" y="2355646"/>
                </a:cubicBezTo>
                <a:cubicBezTo>
                  <a:pt x="682967" y="2359879"/>
                  <a:pt x="640634" y="2378929"/>
                  <a:pt x="663917" y="2381046"/>
                </a:cubicBezTo>
                <a:cubicBezTo>
                  <a:pt x="687200" y="2383163"/>
                  <a:pt x="771867" y="2361996"/>
                  <a:pt x="803617" y="2368346"/>
                </a:cubicBezTo>
                <a:cubicBezTo>
                  <a:pt x="835367" y="2374696"/>
                  <a:pt x="833250" y="2404329"/>
                  <a:pt x="854417" y="2419146"/>
                </a:cubicBezTo>
                <a:cubicBezTo>
                  <a:pt x="875584" y="2433963"/>
                  <a:pt x="917917" y="2431846"/>
                  <a:pt x="930617" y="2457246"/>
                </a:cubicBezTo>
                <a:cubicBezTo>
                  <a:pt x="943317" y="2482646"/>
                  <a:pt x="907334" y="2548263"/>
                  <a:pt x="930617" y="2571546"/>
                </a:cubicBezTo>
                <a:cubicBezTo>
                  <a:pt x="953900" y="2594829"/>
                  <a:pt x="1036450" y="2584246"/>
                  <a:pt x="1070317" y="2596946"/>
                </a:cubicBezTo>
                <a:cubicBezTo>
                  <a:pt x="1104184" y="2609646"/>
                  <a:pt x="1121117" y="2637163"/>
                  <a:pt x="1133817" y="2647746"/>
                </a:cubicBezTo>
                <a:cubicBezTo>
                  <a:pt x="1146517" y="2658329"/>
                  <a:pt x="1129584" y="2660446"/>
                  <a:pt x="1146517" y="2660446"/>
                </a:cubicBezTo>
                <a:cubicBezTo>
                  <a:pt x="1163450" y="2660446"/>
                  <a:pt x="1201550" y="2685846"/>
                  <a:pt x="1235417" y="2647746"/>
                </a:cubicBezTo>
                <a:cubicBezTo>
                  <a:pt x="1269284" y="2609646"/>
                  <a:pt x="1315850" y="2467829"/>
                  <a:pt x="1349717" y="2431846"/>
                </a:cubicBezTo>
                <a:cubicBezTo>
                  <a:pt x="1383584" y="2395863"/>
                  <a:pt x="1425917" y="2414913"/>
                  <a:pt x="1438617" y="2431846"/>
                </a:cubicBezTo>
                <a:cubicBezTo>
                  <a:pt x="1451317" y="2448779"/>
                  <a:pt x="1404750" y="2503813"/>
                  <a:pt x="1425917" y="2533446"/>
                </a:cubicBezTo>
                <a:cubicBezTo>
                  <a:pt x="1447084" y="2563079"/>
                  <a:pt x="1542334" y="2586363"/>
                  <a:pt x="1565617" y="2609646"/>
                </a:cubicBezTo>
                <a:cubicBezTo>
                  <a:pt x="1588900" y="2632929"/>
                  <a:pt x="1576200" y="2645629"/>
                  <a:pt x="1565617" y="2673146"/>
                </a:cubicBezTo>
                <a:cubicBezTo>
                  <a:pt x="1555034" y="2700663"/>
                  <a:pt x="1508467" y="2751463"/>
                  <a:pt x="1502117" y="2774746"/>
                </a:cubicBezTo>
                <a:cubicBezTo>
                  <a:pt x="1495767" y="2798029"/>
                  <a:pt x="1529634" y="2795913"/>
                  <a:pt x="1527517" y="2812846"/>
                </a:cubicBezTo>
                <a:cubicBezTo>
                  <a:pt x="1525400" y="2829779"/>
                  <a:pt x="1497884" y="2853063"/>
                  <a:pt x="1489417" y="2876346"/>
                </a:cubicBezTo>
                <a:cubicBezTo>
                  <a:pt x="1480950" y="2899629"/>
                  <a:pt x="1478834" y="2922913"/>
                  <a:pt x="1476717" y="2952546"/>
                </a:cubicBezTo>
                <a:cubicBezTo>
                  <a:pt x="1474600" y="2982179"/>
                  <a:pt x="1472484" y="3032979"/>
                  <a:pt x="1476717" y="3054146"/>
                </a:cubicBezTo>
                <a:cubicBezTo>
                  <a:pt x="1480950" y="3075313"/>
                  <a:pt x="1478834" y="3075313"/>
                  <a:pt x="1502117" y="3079546"/>
                </a:cubicBezTo>
                <a:cubicBezTo>
                  <a:pt x="1525400" y="3083779"/>
                  <a:pt x="1616417" y="3079546"/>
                  <a:pt x="1616417" y="3079546"/>
                </a:cubicBezTo>
                <a:cubicBezTo>
                  <a:pt x="1656634" y="3079546"/>
                  <a:pt x="1722250" y="3062613"/>
                  <a:pt x="1743417" y="3079546"/>
                </a:cubicBezTo>
                <a:cubicBezTo>
                  <a:pt x="1764584" y="3096479"/>
                  <a:pt x="1728600" y="3166329"/>
                  <a:pt x="1743417" y="3181146"/>
                </a:cubicBezTo>
                <a:cubicBezTo>
                  <a:pt x="1758234" y="3195963"/>
                  <a:pt x="1815384" y="3159979"/>
                  <a:pt x="1832317" y="3168446"/>
                </a:cubicBezTo>
                <a:cubicBezTo>
                  <a:pt x="1849250" y="3176913"/>
                  <a:pt x="1823850" y="3236179"/>
                  <a:pt x="1845017" y="3231946"/>
                </a:cubicBezTo>
                <a:cubicBezTo>
                  <a:pt x="1866184" y="3227713"/>
                  <a:pt x="1925450" y="3157863"/>
                  <a:pt x="1959317" y="3143046"/>
                </a:cubicBezTo>
                <a:cubicBezTo>
                  <a:pt x="1993184" y="3128229"/>
                  <a:pt x="2031284" y="3162096"/>
                  <a:pt x="2048217" y="3143046"/>
                </a:cubicBezTo>
                <a:cubicBezTo>
                  <a:pt x="2065150" y="3123996"/>
                  <a:pt x="2048217" y="3045679"/>
                  <a:pt x="2060917" y="3028746"/>
                </a:cubicBezTo>
                <a:cubicBezTo>
                  <a:pt x="2073617" y="3011813"/>
                  <a:pt x="2101134" y="3045679"/>
                  <a:pt x="2124417" y="3041446"/>
                </a:cubicBezTo>
                <a:cubicBezTo>
                  <a:pt x="2147700" y="3037213"/>
                  <a:pt x="2183684" y="3028746"/>
                  <a:pt x="2200617" y="3003346"/>
                </a:cubicBezTo>
                <a:cubicBezTo>
                  <a:pt x="2217550" y="2977946"/>
                  <a:pt x="2234484" y="2908096"/>
                  <a:pt x="2226017" y="2889046"/>
                </a:cubicBezTo>
                <a:cubicBezTo>
                  <a:pt x="2217550" y="2869996"/>
                  <a:pt x="2147700" y="2897513"/>
                  <a:pt x="2149817" y="2889046"/>
                </a:cubicBezTo>
                <a:cubicBezTo>
                  <a:pt x="2151934" y="2880579"/>
                  <a:pt x="2194267" y="2840363"/>
                  <a:pt x="2238717" y="2838246"/>
                </a:cubicBezTo>
                <a:cubicBezTo>
                  <a:pt x="2283167" y="2836129"/>
                  <a:pt x="2367834" y="2869996"/>
                  <a:pt x="2416517" y="2876346"/>
                </a:cubicBezTo>
                <a:cubicBezTo>
                  <a:pt x="2465200" y="2882696"/>
                  <a:pt x="2499067" y="2886929"/>
                  <a:pt x="2530817" y="2876346"/>
                </a:cubicBezTo>
                <a:cubicBezTo>
                  <a:pt x="2562567" y="2865763"/>
                  <a:pt x="2579500" y="2831896"/>
                  <a:pt x="2607017" y="2812846"/>
                </a:cubicBezTo>
                <a:cubicBezTo>
                  <a:pt x="2634534" y="2793796"/>
                  <a:pt x="2666284" y="2781096"/>
                  <a:pt x="2695917" y="2762046"/>
                </a:cubicBezTo>
                <a:cubicBezTo>
                  <a:pt x="2725550" y="2742996"/>
                  <a:pt x="2740367" y="2717596"/>
                  <a:pt x="2784817" y="2698546"/>
                </a:cubicBezTo>
                <a:cubicBezTo>
                  <a:pt x="2829267" y="2679496"/>
                  <a:pt x="2913934" y="2630813"/>
                  <a:pt x="2962617" y="2647746"/>
                </a:cubicBezTo>
                <a:cubicBezTo>
                  <a:pt x="3011300" y="2664679"/>
                  <a:pt x="3059984" y="2768396"/>
                  <a:pt x="3076917" y="2800146"/>
                </a:cubicBezTo>
                <a:cubicBezTo>
                  <a:pt x="3093850" y="2831896"/>
                  <a:pt x="3064217" y="2838246"/>
                  <a:pt x="3064217" y="2838246"/>
                </a:cubicBezTo>
                <a:cubicBezTo>
                  <a:pt x="3059984" y="2850946"/>
                  <a:pt x="3045167" y="2869996"/>
                  <a:pt x="3051517" y="2876346"/>
                </a:cubicBezTo>
                <a:cubicBezTo>
                  <a:pt x="3057867" y="2882696"/>
                  <a:pt x="3093850" y="2861529"/>
                  <a:pt x="3102317" y="2876346"/>
                </a:cubicBezTo>
                <a:cubicBezTo>
                  <a:pt x="3110784" y="2891163"/>
                  <a:pt x="3102317" y="2965246"/>
                  <a:pt x="3102317" y="2965246"/>
                </a:cubicBezTo>
                <a:cubicBezTo>
                  <a:pt x="3102317" y="2986413"/>
                  <a:pt x="3087500" y="3001229"/>
                  <a:pt x="3102317" y="3003346"/>
                </a:cubicBezTo>
                <a:cubicBezTo>
                  <a:pt x="3117134" y="3005463"/>
                  <a:pt x="3144650" y="2975829"/>
                  <a:pt x="3191217" y="2977946"/>
                </a:cubicBezTo>
                <a:cubicBezTo>
                  <a:pt x="3237784" y="2980063"/>
                  <a:pt x="3330917" y="2986413"/>
                  <a:pt x="3381717" y="3016046"/>
                </a:cubicBezTo>
                <a:cubicBezTo>
                  <a:pt x="3432517" y="3045679"/>
                  <a:pt x="3466384" y="3121879"/>
                  <a:pt x="3496017" y="3155746"/>
                </a:cubicBezTo>
                <a:cubicBezTo>
                  <a:pt x="3525650" y="3189613"/>
                  <a:pt x="3536234" y="3204429"/>
                  <a:pt x="3559517" y="3219246"/>
                </a:cubicBezTo>
                <a:cubicBezTo>
                  <a:pt x="3582800" y="3234063"/>
                  <a:pt x="3610317" y="3253113"/>
                  <a:pt x="3635717" y="3244646"/>
                </a:cubicBezTo>
                <a:cubicBezTo>
                  <a:pt x="3661117" y="3236179"/>
                  <a:pt x="3690750" y="3195963"/>
                  <a:pt x="3711917" y="3168446"/>
                </a:cubicBezTo>
                <a:cubicBezTo>
                  <a:pt x="3733084" y="3140929"/>
                  <a:pt x="3745784" y="3102829"/>
                  <a:pt x="3762717" y="3079546"/>
                </a:cubicBezTo>
                <a:cubicBezTo>
                  <a:pt x="3779650" y="3056263"/>
                  <a:pt x="3779650" y="3037213"/>
                  <a:pt x="3813517" y="3028746"/>
                </a:cubicBezTo>
                <a:cubicBezTo>
                  <a:pt x="3847384" y="3020279"/>
                  <a:pt x="3925700" y="3024513"/>
                  <a:pt x="3965917" y="3028746"/>
                </a:cubicBezTo>
                <a:cubicBezTo>
                  <a:pt x="4006134" y="3032979"/>
                  <a:pt x="4031534" y="3028746"/>
                  <a:pt x="4054817" y="3054146"/>
                </a:cubicBezTo>
                <a:cubicBezTo>
                  <a:pt x="4078100" y="3079546"/>
                  <a:pt x="4078100" y="3134579"/>
                  <a:pt x="4105617" y="3181146"/>
                </a:cubicBezTo>
                <a:cubicBezTo>
                  <a:pt x="4133134" y="3227713"/>
                  <a:pt x="4192400" y="3299679"/>
                  <a:pt x="4219917" y="3333546"/>
                </a:cubicBezTo>
                <a:cubicBezTo>
                  <a:pt x="4247434" y="3367413"/>
                  <a:pt x="4277067" y="3898696"/>
                  <a:pt x="4270717" y="3384346"/>
                </a:cubicBezTo>
                <a:cubicBezTo>
                  <a:pt x="4264367" y="2869996"/>
                  <a:pt x="4207217" y="780846"/>
                  <a:pt x="4181817" y="247446"/>
                </a:cubicBezTo>
                <a:cubicBezTo>
                  <a:pt x="4156417" y="-285954"/>
                  <a:pt x="4133134" y="213579"/>
                  <a:pt x="4118317" y="183946"/>
                </a:cubicBezTo>
                <a:cubicBezTo>
                  <a:pt x="4103500" y="154313"/>
                  <a:pt x="4103500" y="67529"/>
                  <a:pt x="4080217" y="44246"/>
                </a:cubicBez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66800" y="3733800"/>
            <a:ext cx="1905000" cy="1943870"/>
          </a:xfrm>
          <a:prstGeom prst="rect">
            <a:avLst/>
          </a:prstGeom>
          <a:solidFill>
            <a:schemeClr val="accent5">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Spokane Lands Council</a:t>
            </a:r>
          </a:p>
          <a:p>
            <a:pPr algn="ctr"/>
            <a:endParaRPr lang="en-US" dirty="0" smtClean="0"/>
          </a:p>
          <a:p>
            <a:pPr algn="ctr"/>
            <a:endParaRPr lang="en-US" dirty="0"/>
          </a:p>
          <a:p>
            <a:pPr algn="ctr"/>
            <a:endParaRPr lang="en-US" dirty="0" smtClean="0"/>
          </a:p>
          <a:p>
            <a:pPr algn="ctr"/>
            <a:endParaRPr lang="en-US" dirty="0"/>
          </a:p>
        </p:txBody>
      </p:sp>
      <p:pic>
        <p:nvPicPr>
          <p:cNvPr id="12" name="Picture 2" descr="http://www.landscouncil.org/photos/Beaver_Solution/BeaverSolutionLogoNoWebsiteStack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200" y="4495800"/>
            <a:ext cx="1713877" cy="102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196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t>WA  Beaver Working Group</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399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4285525" y="3962400"/>
            <a:ext cx="1837038" cy="1763114"/>
          </a:xfrm>
          <a:custGeom>
            <a:avLst/>
            <a:gdLst>
              <a:gd name="connsiteX0" fmla="*/ 536833 w 3020541"/>
              <a:gd name="connsiteY0" fmla="*/ 289 h 3052625"/>
              <a:gd name="connsiteX1" fmla="*/ 487406 w 3020541"/>
              <a:gd name="connsiteY1" fmla="*/ 37360 h 3052625"/>
              <a:gd name="connsiteX2" fmla="*/ 487406 w 3020541"/>
              <a:gd name="connsiteY2" fmla="*/ 62073 h 3052625"/>
              <a:gd name="connsiteX3" fmla="*/ 475049 w 3020541"/>
              <a:gd name="connsiteY3" fmla="*/ 37360 h 3052625"/>
              <a:gd name="connsiteX4" fmla="*/ 425622 w 3020541"/>
              <a:gd name="connsiteY4" fmla="*/ 49716 h 3052625"/>
              <a:gd name="connsiteX5" fmla="*/ 388552 w 3020541"/>
              <a:gd name="connsiteY5" fmla="*/ 49716 h 3052625"/>
              <a:gd name="connsiteX6" fmla="*/ 388552 w 3020541"/>
              <a:gd name="connsiteY6" fmla="*/ 74430 h 3052625"/>
              <a:gd name="connsiteX7" fmla="*/ 376195 w 3020541"/>
              <a:gd name="connsiteY7" fmla="*/ 99143 h 3052625"/>
              <a:gd name="connsiteX8" fmla="*/ 363838 w 3020541"/>
              <a:gd name="connsiteY8" fmla="*/ 136214 h 3052625"/>
              <a:gd name="connsiteX9" fmla="*/ 326768 w 3020541"/>
              <a:gd name="connsiteY9" fmla="*/ 173284 h 3052625"/>
              <a:gd name="connsiteX10" fmla="*/ 264984 w 3020541"/>
              <a:gd name="connsiteY10" fmla="*/ 197997 h 3052625"/>
              <a:gd name="connsiteX11" fmla="*/ 252627 w 3020541"/>
              <a:gd name="connsiteY11" fmla="*/ 247425 h 3052625"/>
              <a:gd name="connsiteX12" fmla="*/ 215557 w 3020541"/>
              <a:gd name="connsiteY12" fmla="*/ 296852 h 3052625"/>
              <a:gd name="connsiteX13" fmla="*/ 190844 w 3020541"/>
              <a:gd name="connsiteY13" fmla="*/ 309208 h 3052625"/>
              <a:gd name="connsiteX14" fmla="*/ 166130 w 3020541"/>
              <a:gd name="connsiteY14" fmla="*/ 333922 h 3052625"/>
              <a:gd name="connsiteX15" fmla="*/ 129060 w 3020541"/>
              <a:gd name="connsiteY15" fmla="*/ 383349 h 3052625"/>
              <a:gd name="connsiteX16" fmla="*/ 104346 w 3020541"/>
              <a:gd name="connsiteY16" fmla="*/ 408062 h 3052625"/>
              <a:gd name="connsiteX17" fmla="*/ 104346 w 3020541"/>
              <a:gd name="connsiteY17" fmla="*/ 445133 h 3052625"/>
              <a:gd name="connsiteX18" fmla="*/ 116703 w 3020541"/>
              <a:gd name="connsiteY18" fmla="*/ 469846 h 3052625"/>
              <a:gd name="connsiteX19" fmla="*/ 116703 w 3020541"/>
              <a:gd name="connsiteY19" fmla="*/ 494560 h 3052625"/>
              <a:gd name="connsiteX20" fmla="*/ 116703 w 3020541"/>
              <a:gd name="connsiteY20" fmla="*/ 543987 h 3052625"/>
              <a:gd name="connsiteX21" fmla="*/ 104346 w 3020541"/>
              <a:gd name="connsiteY21" fmla="*/ 581057 h 3052625"/>
              <a:gd name="connsiteX22" fmla="*/ 141417 w 3020541"/>
              <a:gd name="connsiteY22" fmla="*/ 581057 h 3052625"/>
              <a:gd name="connsiteX23" fmla="*/ 203200 w 3020541"/>
              <a:gd name="connsiteY23" fmla="*/ 581057 h 3052625"/>
              <a:gd name="connsiteX24" fmla="*/ 252627 w 3020541"/>
              <a:gd name="connsiteY24" fmla="*/ 593414 h 3052625"/>
              <a:gd name="connsiteX25" fmla="*/ 264984 w 3020541"/>
              <a:gd name="connsiteY25" fmla="*/ 630484 h 3052625"/>
              <a:gd name="connsiteX26" fmla="*/ 227914 w 3020541"/>
              <a:gd name="connsiteY26" fmla="*/ 692268 h 3052625"/>
              <a:gd name="connsiteX27" fmla="*/ 227914 w 3020541"/>
              <a:gd name="connsiteY27" fmla="*/ 716981 h 3052625"/>
              <a:gd name="connsiteX28" fmla="*/ 264984 w 3020541"/>
              <a:gd name="connsiteY28" fmla="*/ 716981 h 3052625"/>
              <a:gd name="connsiteX29" fmla="*/ 264984 w 3020541"/>
              <a:gd name="connsiteY29" fmla="*/ 729338 h 3052625"/>
              <a:gd name="connsiteX30" fmla="*/ 302054 w 3020541"/>
              <a:gd name="connsiteY30" fmla="*/ 766408 h 3052625"/>
              <a:gd name="connsiteX31" fmla="*/ 289698 w 3020541"/>
              <a:gd name="connsiteY31" fmla="*/ 778765 h 3052625"/>
              <a:gd name="connsiteX32" fmla="*/ 252627 w 3020541"/>
              <a:gd name="connsiteY32" fmla="*/ 778765 h 3052625"/>
              <a:gd name="connsiteX33" fmla="*/ 264984 w 3020541"/>
              <a:gd name="connsiteY33" fmla="*/ 815835 h 3052625"/>
              <a:gd name="connsiteX34" fmla="*/ 289698 w 3020541"/>
              <a:gd name="connsiteY34" fmla="*/ 865262 h 3052625"/>
              <a:gd name="connsiteX35" fmla="*/ 252627 w 3020541"/>
              <a:gd name="connsiteY35" fmla="*/ 865262 h 3052625"/>
              <a:gd name="connsiteX36" fmla="*/ 215557 w 3020541"/>
              <a:gd name="connsiteY36" fmla="*/ 865262 h 3052625"/>
              <a:gd name="connsiteX37" fmla="*/ 190844 w 3020541"/>
              <a:gd name="connsiteY37" fmla="*/ 877619 h 3052625"/>
              <a:gd name="connsiteX38" fmla="*/ 153773 w 3020541"/>
              <a:gd name="connsiteY38" fmla="*/ 877619 h 3052625"/>
              <a:gd name="connsiteX39" fmla="*/ 153773 w 3020541"/>
              <a:gd name="connsiteY39" fmla="*/ 914689 h 3052625"/>
              <a:gd name="connsiteX40" fmla="*/ 190844 w 3020541"/>
              <a:gd name="connsiteY40" fmla="*/ 951760 h 3052625"/>
              <a:gd name="connsiteX41" fmla="*/ 190844 w 3020541"/>
              <a:gd name="connsiteY41" fmla="*/ 1050614 h 3052625"/>
              <a:gd name="connsiteX42" fmla="*/ 153773 w 3020541"/>
              <a:gd name="connsiteY42" fmla="*/ 1075327 h 3052625"/>
              <a:gd name="connsiteX43" fmla="*/ 129060 w 3020541"/>
              <a:gd name="connsiteY43" fmla="*/ 1100041 h 3052625"/>
              <a:gd name="connsiteX44" fmla="*/ 129060 w 3020541"/>
              <a:gd name="connsiteY44" fmla="*/ 1124754 h 3052625"/>
              <a:gd name="connsiteX45" fmla="*/ 104346 w 3020541"/>
              <a:gd name="connsiteY45" fmla="*/ 1174181 h 3052625"/>
              <a:gd name="connsiteX46" fmla="*/ 67276 w 3020541"/>
              <a:gd name="connsiteY46" fmla="*/ 1248322 h 3052625"/>
              <a:gd name="connsiteX47" fmla="*/ 30206 w 3020541"/>
              <a:gd name="connsiteY47" fmla="*/ 1273035 h 3052625"/>
              <a:gd name="connsiteX48" fmla="*/ 5492 w 3020541"/>
              <a:gd name="connsiteY48" fmla="*/ 1297749 h 3052625"/>
              <a:gd name="connsiteX49" fmla="*/ 5492 w 3020541"/>
              <a:gd name="connsiteY49" fmla="*/ 1347176 h 3052625"/>
              <a:gd name="connsiteX50" fmla="*/ 5492 w 3020541"/>
              <a:gd name="connsiteY50" fmla="*/ 1384246 h 3052625"/>
              <a:gd name="connsiteX51" fmla="*/ 79633 w 3020541"/>
              <a:gd name="connsiteY51" fmla="*/ 1458387 h 3052625"/>
              <a:gd name="connsiteX52" fmla="*/ 91989 w 3020541"/>
              <a:gd name="connsiteY52" fmla="*/ 1544884 h 3052625"/>
              <a:gd name="connsiteX53" fmla="*/ 116703 w 3020541"/>
              <a:gd name="connsiteY53" fmla="*/ 1619025 h 3052625"/>
              <a:gd name="connsiteX54" fmla="*/ 166130 w 3020541"/>
              <a:gd name="connsiteY54" fmla="*/ 1643738 h 3052625"/>
              <a:gd name="connsiteX55" fmla="*/ 215557 w 3020541"/>
              <a:gd name="connsiteY55" fmla="*/ 1643738 h 3052625"/>
              <a:gd name="connsiteX56" fmla="*/ 190844 w 3020541"/>
              <a:gd name="connsiteY56" fmla="*/ 1680808 h 3052625"/>
              <a:gd name="connsiteX57" fmla="*/ 153773 w 3020541"/>
              <a:gd name="connsiteY57" fmla="*/ 1705522 h 3052625"/>
              <a:gd name="connsiteX58" fmla="*/ 153773 w 3020541"/>
              <a:gd name="connsiteY58" fmla="*/ 1730235 h 3052625"/>
              <a:gd name="connsiteX59" fmla="*/ 129060 w 3020541"/>
              <a:gd name="connsiteY59" fmla="*/ 1754949 h 3052625"/>
              <a:gd name="connsiteX60" fmla="*/ 141417 w 3020541"/>
              <a:gd name="connsiteY60" fmla="*/ 1779662 h 3052625"/>
              <a:gd name="connsiteX61" fmla="*/ 141417 w 3020541"/>
              <a:gd name="connsiteY61" fmla="*/ 1816733 h 3052625"/>
              <a:gd name="connsiteX62" fmla="*/ 141417 w 3020541"/>
              <a:gd name="connsiteY62" fmla="*/ 1841446 h 3052625"/>
              <a:gd name="connsiteX63" fmla="*/ 141417 w 3020541"/>
              <a:gd name="connsiteY63" fmla="*/ 1878516 h 3052625"/>
              <a:gd name="connsiteX64" fmla="*/ 141417 w 3020541"/>
              <a:gd name="connsiteY64" fmla="*/ 1903230 h 3052625"/>
              <a:gd name="connsiteX65" fmla="*/ 116703 w 3020541"/>
              <a:gd name="connsiteY65" fmla="*/ 1940300 h 3052625"/>
              <a:gd name="connsiteX66" fmla="*/ 116703 w 3020541"/>
              <a:gd name="connsiteY66" fmla="*/ 1977370 h 3052625"/>
              <a:gd name="connsiteX67" fmla="*/ 91989 w 3020541"/>
              <a:gd name="connsiteY67" fmla="*/ 1989727 h 3052625"/>
              <a:gd name="connsiteX68" fmla="*/ 91989 w 3020541"/>
              <a:gd name="connsiteY68" fmla="*/ 2014441 h 3052625"/>
              <a:gd name="connsiteX69" fmla="*/ 116703 w 3020541"/>
              <a:gd name="connsiteY69" fmla="*/ 2063868 h 3052625"/>
              <a:gd name="connsiteX70" fmla="*/ 153773 w 3020541"/>
              <a:gd name="connsiteY70" fmla="*/ 2100938 h 3052625"/>
              <a:gd name="connsiteX71" fmla="*/ 153773 w 3020541"/>
              <a:gd name="connsiteY71" fmla="*/ 2125652 h 3052625"/>
              <a:gd name="connsiteX72" fmla="*/ 215557 w 3020541"/>
              <a:gd name="connsiteY72" fmla="*/ 2162722 h 3052625"/>
              <a:gd name="connsiteX73" fmla="*/ 264984 w 3020541"/>
              <a:gd name="connsiteY73" fmla="*/ 2162722 h 3052625"/>
              <a:gd name="connsiteX74" fmla="*/ 302054 w 3020541"/>
              <a:gd name="connsiteY74" fmla="*/ 2162722 h 3052625"/>
              <a:gd name="connsiteX75" fmla="*/ 314411 w 3020541"/>
              <a:gd name="connsiteY75" fmla="*/ 2125652 h 3052625"/>
              <a:gd name="connsiteX76" fmla="*/ 351481 w 3020541"/>
              <a:gd name="connsiteY76" fmla="*/ 2113295 h 3052625"/>
              <a:gd name="connsiteX77" fmla="*/ 388552 w 3020541"/>
              <a:gd name="connsiteY77" fmla="*/ 2088581 h 3052625"/>
              <a:gd name="connsiteX78" fmla="*/ 400908 w 3020541"/>
              <a:gd name="connsiteY78" fmla="*/ 2063868 h 3052625"/>
              <a:gd name="connsiteX79" fmla="*/ 425622 w 3020541"/>
              <a:gd name="connsiteY79" fmla="*/ 2063868 h 3052625"/>
              <a:gd name="connsiteX80" fmla="*/ 437979 w 3020541"/>
              <a:gd name="connsiteY80" fmla="*/ 2076225 h 3052625"/>
              <a:gd name="connsiteX81" fmla="*/ 450335 w 3020541"/>
              <a:gd name="connsiteY81" fmla="*/ 2125652 h 3052625"/>
              <a:gd name="connsiteX82" fmla="*/ 475049 w 3020541"/>
              <a:gd name="connsiteY82" fmla="*/ 2138008 h 3052625"/>
              <a:gd name="connsiteX83" fmla="*/ 499762 w 3020541"/>
              <a:gd name="connsiteY83" fmla="*/ 2175079 h 3052625"/>
              <a:gd name="connsiteX84" fmla="*/ 524476 w 3020541"/>
              <a:gd name="connsiteY84" fmla="*/ 2187435 h 3052625"/>
              <a:gd name="connsiteX85" fmla="*/ 536833 w 3020541"/>
              <a:gd name="connsiteY85" fmla="*/ 2236862 h 3052625"/>
              <a:gd name="connsiteX86" fmla="*/ 512119 w 3020541"/>
              <a:gd name="connsiteY86" fmla="*/ 2261576 h 3052625"/>
              <a:gd name="connsiteX87" fmla="*/ 512119 w 3020541"/>
              <a:gd name="connsiteY87" fmla="*/ 2311003 h 3052625"/>
              <a:gd name="connsiteX88" fmla="*/ 487406 w 3020541"/>
              <a:gd name="connsiteY88" fmla="*/ 2335716 h 3052625"/>
              <a:gd name="connsiteX89" fmla="*/ 462692 w 3020541"/>
              <a:gd name="connsiteY89" fmla="*/ 2372787 h 3052625"/>
              <a:gd name="connsiteX90" fmla="*/ 450335 w 3020541"/>
              <a:gd name="connsiteY90" fmla="*/ 2409857 h 3052625"/>
              <a:gd name="connsiteX91" fmla="*/ 450335 w 3020541"/>
              <a:gd name="connsiteY91" fmla="*/ 2459284 h 3052625"/>
              <a:gd name="connsiteX92" fmla="*/ 462692 w 3020541"/>
              <a:gd name="connsiteY92" fmla="*/ 2496354 h 3052625"/>
              <a:gd name="connsiteX93" fmla="*/ 487406 w 3020541"/>
              <a:gd name="connsiteY93" fmla="*/ 2533425 h 3052625"/>
              <a:gd name="connsiteX94" fmla="*/ 524476 w 3020541"/>
              <a:gd name="connsiteY94" fmla="*/ 2558138 h 3052625"/>
              <a:gd name="connsiteX95" fmla="*/ 573903 w 3020541"/>
              <a:gd name="connsiteY95" fmla="*/ 2595208 h 3052625"/>
              <a:gd name="connsiteX96" fmla="*/ 598617 w 3020541"/>
              <a:gd name="connsiteY96" fmla="*/ 2607565 h 3052625"/>
              <a:gd name="connsiteX97" fmla="*/ 685114 w 3020541"/>
              <a:gd name="connsiteY97" fmla="*/ 2607565 h 3052625"/>
              <a:gd name="connsiteX98" fmla="*/ 746898 w 3020541"/>
              <a:gd name="connsiteY98" fmla="*/ 2669349 h 3052625"/>
              <a:gd name="connsiteX99" fmla="*/ 771611 w 3020541"/>
              <a:gd name="connsiteY99" fmla="*/ 2694062 h 3052625"/>
              <a:gd name="connsiteX100" fmla="*/ 821038 w 3020541"/>
              <a:gd name="connsiteY100" fmla="*/ 2817630 h 3052625"/>
              <a:gd name="connsiteX101" fmla="*/ 821038 w 3020541"/>
              <a:gd name="connsiteY101" fmla="*/ 2904127 h 3052625"/>
              <a:gd name="connsiteX102" fmla="*/ 870465 w 3020541"/>
              <a:gd name="connsiteY102" fmla="*/ 2965911 h 3052625"/>
              <a:gd name="connsiteX103" fmla="*/ 870465 w 3020541"/>
              <a:gd name="connsiteY103" fmla="*/ 3052408 h 3052625"/>
              <a:gd name="connsiteX104" fmla="*/ 919892 w 3020541"/>
              <a:gd name="connsiteY104" fmla="*/ 2990625 h 3052625"/>
              <a:gd name="connsiteX105" fmla="*/ 1031103 w 3020541"/>
              <a:gd name="connsiteY105" fmla="*/ 2990625 h 3052625"/>
              <a:gd name="connsiteX106" fmla="*/ 1179384 w 3020541"/>
              <a:gd name="connsiteY106" fmla="*/ 3015338 h 3052625"/>
              <a:gd name="connsiteX107" fmla="*/ 1290595 w 3020541"/>
              <a:gd name="connsiteY107" fmla="*/ 3015338 h 3052625"/>
              <a:gd name="connsiteX108" fmla="*/ 1389449 w 3020541"/>
              <a:gd name="connsiteY108" fmla="*/ 3027695 h 3052625"/>
              <a:gd name="connsiteX109" fmla="*/ 1475946 w 3020541"/>
              <a:gd name="connsiteY109" fmla="*/ 2978268 h 3052625"/>
              <a:gd name="connsiteX110" fmla="*/ 1562444 w 3020541"/>
              <a:gd name="connsiteY110" fmla="*/ 2965911 h 3052625"/>
              <a:gd name="connsiteX111" fmla="*/ 1698368 w 3020541"/>
              <a:gd name="connsiteY111" fmla="*/ 2916484 h 3052625"/>
              <a:gd name="connsiteX112" fmla="*/ 1760152 w 3020541"/>
              <a:gd name="connsiteY112" fmla="*/ 2867057 h 3052625"/>
              <a:gd name="connsiteX113" fmla="*/ 1834292 w 3020541"/>
              <a:gd name="connsiteY113" fmla="*/ 2842343 h 3052625"/>
              <a:gd name="connsiteX114" fmla="*/ 1871362 w 3020541"/>
              <a:gd name="connsiteY114" fmla="*/ 2817630 h 3052625"/>
              <a:gd name="connsiteX115" fmla="*/ 1871362 w 3020541"/>
              <a:gd name="connsiteY115" fmla="*/ 2792916 h 3052625"/>
              <a:gd name="connsiteX116" fmla="*/ 1957860 w 3020541"/>
              <a:gd name="connsiteY116" fmla="*/ 2780560 h 3052625"/>
              <a:gd name="connsiteX117" fmla="*/ 2081427 w 3020541"/>
              <a:gd name="connsiteY117" fmla="*/ 2768203 h 3052625"/>
              <a:gd name="connsiteX118" fmla="*/ 2118498 w 3020541"/>
              <a:gd name="connsiteY118" fmla="*/ 2718776 h 3052625"/>
              <a:gd name="connsiteX119" fmla="*/ 2167925 w 3020541"/>
              <a:gd name="connsiteY119" fmla="*/ 2706419 h 3052625"/>
              <a:gd name="connsiteX120" fmla="*/ 2192638 w 3020541"/>
              <a:gd name="connsiteY120" fmla="*/ 2731133 h 3052625"/>
              <a:gd name="connsiteX121" fmla="*/ 2242065 w 3020541"/>
              <a:gd name="connsiteY121" fmla="*/ 2718776 h 3052625"/>
              <a:gd name="connsiteX122" fmla="*/ 2353276 w 3020541"/>
              <a:gd name="connsiteY122" fmla="*/ 2656992 h 3052625"/>
              <a:gd name="connsiteX123" fmla="*/ 2452130 w 3020541"/>
              <a:gd name="connsiteY123" fmla="*/ 2619922 h 3052625"/>
              <a:gd name="connsiteX124" fmla="*/ 2513914 w 3020541"/>
              <a:gd name="connsiteY124" fmla="*/ 2582852 h 3052625"/>
              <a:gd name="connsiteX125" fmla="*/ 2662195 w 3020541"/>
              <a:gd name="connsiteY125" fmla="*/ 2533425 h 3052625"/>
              <a:gd name="connsiteX126" fmla="*/ 2699265 w 3020541"/>
              <a:gd name="connsiteY126" fmla="*/ 2607565 h 3052625"/>
              <a:gd name="connsiteX127" fmla="*/ 2674552 w 3020541"/>
              <a:gd name="connsiteY127" fmla="*/ 2669349 h 3052625"/>
              <a:gd name="connsiteX128" fmla="*/ 2711622 w 3020541"/>
              <a:gd name="connsiteY128" fmla="*/ 2706419 h 3052625"/>
              <a:gd name="connsiteX129" fmla="*/ 2748692 w 3020541"/>
              <a:gd name="connsiteY129" fmla="*/ 2706419 h 3052625"/>
              <a:gd name="connsiteX130" fmla="*/ 2785762 w 3020541"/>
              <a:gd name="connsiteY130" fmla="*/ 2706419 h 3052625"/>
              <a:gd name="connsiteX131" fmla="*/ 2785762 w 3020541"/>
              <a:gd name="connsiteY131" fmla="*/ 2718776 h 3052625"/>
              <a:gd name="connsiteX132" fmla="*/ 2822833 w 3020541"/>
              <a:gd name="connsiteY132" fmla="*/ 2743489 h 3052625"/>
              <a:gd name="connsiteX133" fmla="*/ 2822833 w 3020541"/>
              <a:gd name="connsiteY133" fmla="*/ 2768203 h 3052625"/>
              <a:gd name="connsiteX134" fmla="*/ 2835189 w 3020541"/>
              <a:gd name="connsiteY134" fmla="*/ 2768203 h 3052625"/>
              <a:gd name="connsiteX135" fmla="*/ 2859903 w 3020541"/>
              <a:gd name="connsiteY135" fmla="*/ 2792916 h 3052625"/>
              <a:gd name="connsiteX136" fmla="*/ 2872260 w 3020541"/>
              <a:gd name="connsiteY136" fmla="*/ 2805273 h 3052625"/>
              <a:gd name="connsiteX137" fmla="*/ 2909330 w 3020541"/>
              <a:gd name="connsiteY137" fmla="*/ 2817630 h 3052625"/>
              <a:gd name="connsiteX138" fmla="*/ 2934044 w 3020541"/>
              <a:gd name="connsiteY138" fmla="*/ 2817630 h 3052625"/>
              <a:gd name="connsiteX139" fmla="*/ 2946400 w 3020541"/>
              <a:gd name="connsiteY139" fmla="*/ 2780560 h 3052625"/>
              <a:gd name="connsiteX140" fmla="*/ 2971114 w 3020541"/>
              <a:gd name="connsiteY140" fmla="*/ 2731133 h 3052625"/>
              <a:gd name="connsiteX141" fmla="*/ 2995827 w 3020541"/>
              <a:gd name="connsiteY141" fmla="*/ 2656992 h 3052625"/>
              <a:gd name="connsiteX142" fmla="*/ 3020541 w 3020541"/>
              <a:gd name="connsiteY142" fmla="*/ 2558138 h 3052625"/>
              <a:gd name="connsiteX143" fmla="*/ 3008184 w 3020541"/>
              <a:gd name="connsiteY143" fmla="*/ 2521068 h 3052625"/>
              <a:gd name="connsiteX144" fmla="*/ 2958757 w 3020541"/>
              <a:gd name="connsiteY144" fmla="*/ 2508711 h 3052625"/>
              <a:gd name="connsiteX145" fmla="*/ 2921687 w 3020541"/>
              <a:gd name="connsiteY145" fmla="*/ 2471641 h 3052625"/>
              <a:gd name="connsiteX146" fmla="*/ 2958757 w 3020541"/>
              <a:gd name="connsiteY146" fmla="*/ 2348073 h 3052625"/>
              <a:gd name="connsiteX147" fmla="*/ 2958757 w 3020541"/>
              <a:gd name="connsiteY147" fmla="*/ 2273933 h 3052625"/>
              <a:gd name="connsiteX148" fmla="*/ 2921687 w 3020541"/>
              <a:gd name="connsiteY148" fmla="*/ 2261576 h 3052625"/>
              <a:gd name="connsiteX149" fmla="*/ 2872260 w 3020541"/>
              <a:gd name="connsiteY149" fmla="*/ 2187435 h 3052625"/>
              <a:gd name="connsiteX150" fmla="*/ 2748692 w 3020541"/>
              <a:gd name="connsiteY150" fmla="*/ 2076225 h 3052625"/>
              <a:gd name="connsiteX151" fmla="*/ 2699265 w 3020541"/>
              <a:gd name="connsiteY151" fmla="*/ 2026797 h 3052625"/>
              <a:gd name="connsiteX152" fmla="*/ 2612768 w 3020541"/>
              <a:gd name="connsiteY152" fmla="*/ 2026797 h 3052625"/>
              <a:gd name="connsiteX153" fmla="*/ 2600411 w 3020541"/>
              <a:gd name="connsiteY153" fmla="*/ 2076225 h 3052625"/>
              <a:gd name="connsiteX154" fmla="*/ 2600411 w 3020541"/>
              <a:gd name="connsiteY154" fmla="*/ 1977370 h 3052625"/>
              <a:gd name="connsiteX155" fmla="*/ 2563341 w 3020541"/>
              <a:gd name="connsiteY155" fmla="*/ 1977370 h 3052625"/>
              <a:gd name="connsiteX156" fmla="*/ 2427417 w 3020541"/>
              <a:gd name="connsiteY156" fmla="*/ 1940300 h 3052625"/>
              <a:gd name="connsiteX157" fmla="*/ 2365633 w 3020541"/>
              <a:gd name="connsiteY157" fmla="*/ 1915587 h 3052625"/>
              <a:gd name="connsiteX158" fmla="*/ 2316206 w 3020541"/>
              <a:gd name="connsiteY158" fmla="*/ 1841446 h 3052625"/>
              <a:gd name="connsiteX159" fmla="*/ 2192638 w 3020541"/>
              <a:gd name="connsiteY159" fmla="*/ 1866160 h 3052625"/>
              <a:gd name="connsiteX160" fmla="*/ 2118498 w 3020541"/>
              <a:gd name="connsiteY160" fmla="*/ 1878516 h 3052625"/>
              <a:gd name="connsiteX161" fmla="*/ 2044357 w 3020541"/>
              <a:gd name="connsiteY161" fmla="*/ 1792019 h 3052625"/>
              <a:gd name="connsiteX162" fmla="*/ 2007287 w 3020541"/>
              <a:gd name="connsiteY162" fmla="*/ 1792019 h 3052625"/>
              <a:gd name="connsiteX163" fmla="*/ 1970217 w 3020541"/>
              <a:gd name="connsiteY163" fmla="*/ 1792019 h 3052625"/>
              <a:gd name="connsiteX164" fmla="*/ 1859006 w 3020541"/>
              <a:gd name="connsiteY164" fmla="*/ 1792019 h 3052625"/>
              <a:gd name="connsiteX165" fmla="*/ 1760152 w 3020541"/>
              <a:gd name="connsiteY165" fmla="*/ 1754949 h 3052625"/>
              <a:gd name="connsiteX166" fmla="*/ 1710725 w 3020541"/>
              <a:gd name="connsiteY166" fmla="*/ 1742592 h 3052625"/>
              <a:gd name="connsiteX167" fmla="*/ 1747795 w 3020541"/>
              <a:gd name="connsiteY167" fmla="*/ 1643738 h 3052625"/>
              <a:gd name="connsiteX168" fmla="*/ 1797222 w 3020541"/>
              <a:gd name="connsiteY168" fmla="*/ 1594311 h 3052625"/>
              <a:gd name="connsiteX169" fmla="*/ 1772508 w 3020541"/>
              <a:gd name="connsiteY169" fmla="*/ 1520170 h 3052625"/>
              <a:gd name="connsiteX170" fmla="*/ 1723081 w 3020541"/>
              <a:gd name="connsiteY170" fmla="*/ 1421316 h 3052625"/>
              <a:gd name="connsiteX171" fmla="*/ 1747795 w 3020541"/>
              <a:gd name="connsiteY171" fmla="*/ 1371889 h 3052625"/>
              <a:gd name="connsiteX172" fmla="*/ 1686011 w 3020541"/>
              <a:gd name="connsiteY172" fmla="*/ 1334819 h 3052625"/>
              <a:gd name="connsiteX173" fmla="*/ 1710725 w 3020541"/>
              <a:gd name="connsiteY173" fmla="*/ 1310106 h 3052625"/>
              <a:gd name="connsiteX174" fmla="*/ 1710725 w 3020541"/>
              <a:gd name="connsiteY174" fmla="*/ 1235965 h 3052625"/>
              <a:gd name="connsiteX175" fmla="*/ 1710725 w 3020541"/>
              <a:gd name="connsiteY175" fmla="*/ 1161825 h 3052625"/>
              <a:gd name="connsiteX176" fmla="*/ 1710725 w 3020541"/>
              <a:gd name="connsiteY176" fmla="*/ 1050614 h 3052625"/>
              <a:gd name="connsiteX177" fmla="*/ 1686011 w 3020541"/>
              <a:gd name="connsiteY177" fmla="*/ 976473 h 3052625"/>
              <a:gd name="connsiteX178" fmla="*/ 1661298 w 3020541"/>
              <a:gd name="connsiteY178" fmla="*/ 889976 h 3052625"/>
              <a:gd name="connsiteX179" fmla="*/ 1599514 w 3020541"/>
              <a:gd name="connsiteY179" fmla="*/ 704625 h 3052625"/>
              <a:gd name="connsiteX180" fmla="*/ 1525373 w 3020541"/>
              <a:gd name="connsiteY180" fmla="*/ 642841 h 3052625"/>
              <a:gd name="connsiteX181" fmla="*/ 1475946 w 3020541"/>
              <a:gd name="connsiteY181" fmla="*/ 642841 h 3052625"/>
              <a:gd name="connsiteX182" fmla="*/ 1438876 w 3020541"/>
              <a:gd name="connsiteY182" fmla="*/ 581057 h 3052625"/>
              <a:gd name="connsiteX183" fmla="*/ 1389449 w 3020541"/>
              <a:gd name="connsiteY183" fmla="*/ 531630 h 3052625"/>
              <a:gd name="connsiteX184" fmla="*/ 1315308 w 3020541"/>
              <a:gd name="connsiteY184" fmla="*/ 506916 h 3052625"/>
              <a:gd name="connsiteX185" fmla="*/ 1265881 w 3020541"/>
              <a:gd name="connsiteY185" fmla="*/ 531630 h 3052625"/>
              <a:gd name="connsiteX186" fmla="*/ 1167027 w 3020541"/>
              <a:gd name="connsiteY186" fmla="*/ 482203 h 3052625"/>
              <a:gd name="connsiteX187" fmla="*/ 1105244 w 3020541"/>
              <a:gd name="connsiteY187" fmla="*/ 469846 h 3052625"/>
              <a:gd name="connsiteX188" fmla="*/ 994033 w 3020541"/>
              <a:gd name="connsiteY188" fmla="*/ 457489 h 3052625"/>
              <a:gd name="connsiteX189" fmla="*/ 956962 w 3020541"/>
              <a:gd name="connsiteY189" fmla="*/ 358635 h 3052625"/>
              <a:gd name="connsiteX190" fmla="*/ 858108 w 3020541"/>
              <a:gd name="connsiteY190" fmla="*/ 346279 h 3052625"/>
              <a:gd name="connsiteX191" fmla="*/ 759254 w 3020541"/>
              <a:gd name="connsiteY191" fmla="*/ 333922 h 3052625"/>
              <a:gd name="connsiteX192" fmla="*/ 746898 w 3020541"/>
              <a:gd name="connsiteY192" fmla="*/ 235068 h 3052625"/>
              <a:gd name="connsiteX193" fmla="*/ 722184 w 3020541"/>
              <a:gd name="connsiteY193" fmla="*/ 173284 h 3052625"/>
              <a:gd name="connsiteX194" fmla="*/ 660400 w 3020541"/>
              <a:gd name="connsiteY194" fmla="*/ 136214 h 3052625"/>
              <a:gd name="connsiteX195" fmla="*/ 549189 w 3020541"/>
              <a:gd name="connsiteY195" fmla="*/ 62073 h 3052625"/>
              <a:gd name="connsiteX196" fmla="*/ 536833 w 3020541"/>
              <a:gd name="connsiteY196" fmla="*/ 289 h 30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3020541" h="3052625">
                <a:moveTo>
                  <a:pt x="536833" y="289"/>
                </a:moveTo>
                <a:cubicBezTo>
                  <a:pt x="526536" y="-3830"/>
                  <a:pt x="487406" y="37360"/>
                  <a:pt x="487406" y="37360"/>
                </a:cubicBezTo>
                <a:cubicBezTo>
                  <a:pt x="479168" y="47657"/>
                  <a:pt x="487406" y="62073"/>
                  <a:pt x="487406" y="62073"/>
                </a:cubicBezTo>
                <a:cubicBezTo>
                  <a:pt x="485347" y="62073"/>
                  <a:pt x="475049" y="37360"/>
                  <a:pt x="475049" y="37360"/>
                </a:cubicBezTo>
                <a:cubicBezTo>
                  <a:pt x="464752" y="35301"/>
                  <a:pt x="425622" y="49716"/>
                  <a:pt x="425622" y="49716"/>
                </a:cubicBezTo>
                <a:cubicBezTo>
                  <a:pt x="411206" y="51775"/>
                  <a:pt x="388552" y="49716"/>
                  <a:pt x="388552" y="49716"/>
                </a:cubicBezTo>
                <a:cubicBezTo>
                  <a:pt x="382374" y="53835"/>
                  <a:pt x="388552" y="74430"/>
                  <a:pt x="388552" y="74430"/>
                </a:cubicBezTo>
                <a:cubicBezTo>
                  <a:pt x="386492" y="82668"/>
                  <a:pt x="376195" y="99143"/>
                  <a:pt x="376195" y="99143"/>
                </a:cubicBezTo>
                <a:cubicBezTo>
                  <a:pt x="372076" y="109440"/>
                  <a:pt x="372076" y="123857"/>
                  <a:pt x="363838" y="136214"/>
                </a:cubicBezTo>
                <a:cubicBezTo>
                  <a:pt x="355600" y="148571"/>
                  <a:pt x="343244" y="162987"/>
                  <a:pt x="326768" y="173284"/>
                </a:cubicBezTo>
                <a:cubicBezTo>
                  <a:pt x="310292" y="183581"/>
                  <a:pt x="277341" y="185640"/>
                  <a:pt x="264984" y="197997"/>
                </a:cubicBezTo>
                <a:cubicBezTo>
                  <a:pt x="252627" y="210354"/>
                  <a:pt x="260865" y="230949"/>
                  <a:pt x="252627" y="247425"/>
                </a:cubicBezTo>
                <a:cubicBezTo>
                  <a:pt x="244389" y="263901"/>
                  <a:pt x="225854" y="286555"/>
                  <a:pt x="215557" y="296852"/>
                </a:cubicBezTo>
                <a:cubicBezTo>
                  <a:pt x="205260" y="307149"/>
                  <a:pt x="199082" y="303030"/>
                  <a:pt x="190844" y="309208"/>
                </a:cubicBezTo>
                <a:cubicBezTo>
                  <a:pt x="182606" y="315386"/>
                  <a:pt x="176427" y="321565"/>
                  <a:pt x="166130" y="333922"/>
                </a:cubicBezTo>
                <a:cubicBezTo>
                  <a:pt x="155833" y="346279"/>
                  <a:pt x="139357" y="370992"/>
                  <a:pt x="129060" y="383349"/>
                </a:cubicBezTo>
                <a:cubicBezTo>
                  <a:pt x="118763" y="395706"/>
                  <a:pt x="108465" y="397765"/>
                  <a:pt x="104346" y="408062"/>
                </a:cubicBezTo>
                <a:cubicBezTo>
                  <a:pt x="100227" y="418359"/>
                  <a:pt x="102287" y="434836"/>
                  <a:pt x="104346" y="445133"/>
                </a:cubicBezTo>
                <a:cubicBezTo>
                  <a:pt x="106405" y="455430"/>
                  <a:pt x="114643" y="461608"/>
                  <a:pt x="116703" y="469846"/>
                </a:cubicBezTo>
                <a:cubicBezTo>
                  <a:pt x="118763" y="478084"/>
                  <a:pt x="116703" y="494560"/>
                  <a:pt x="116703" y="494560"/>
                </a:cubicBezTo>
                <a:cubicBezTo>
                  <a:pt x="116703" y="506917"/>
                  <a:pt x="118763" y="529571"/>
                  <a:pt x="116703" y="543987"/>
                </a:cubicBezTo>
                <a:cubicBezTo>
                  <a:pt x="114643" y="558403"/>
                  <a:pt x="100227" y="574879"/>
                  <a:pt x="104346" y="581057"/>
                </a:cubicBezTo>
                <a:cubicBezTo>
                  <a:pt x="108465" y="587235"/>
                  <a:pt x="141417" y="581057"/>
                  <a:pt x="141417" y="581057"/>
                </a:cubicBezTo>
                <a:cubicBezTo>
                  <a:pt x="157893" y="581057"/>
                  <a:pt x="184665" y="578997"/>
                  <a:pt x="203200" y="581057"/>
                </a:cubicBezTo>
                <a:cubicBezTo>
                  <a:pt x="221735" y="583117"/>
                  <a:pt x="242330" y="585176"/>
                  <a:pt x="252627" y="593414"/>
                </a:cubicBezTo>
                <a:cubicBezTo>
                  <a:pt x="262924" y="601652"/>
                  <a:pt x="269103" y="614008"/>
                  <a:pt x="264984" y="630484"/>
                </a:cubicBezTo>
                <a:cubicBezTo>
                  <a:pt x="260865" y="646960"/>
                  <a:pt x="234092" y="677852"/>
                  <a:pt x="227914" y="692268"/>
                </a:cubicBezTo>
                <a:cubicBezTo>
                  <a:pt x="221736" y="706684"/>
                  <a:pt x="221736" y="712862"/>
                  <a:pt x="227914" y="716981"/>
                </a:cubicBezTo>
                <a:cubicBezTo>
                  <a:pt x="234092" y="721100"/>
                  <a:pt x="258806" y="714922"/>
                  <a:pt x="264984" y="716981"/>
                </a:cubicBezTo>
                <a:cubicBezTo>
                  <a:pt x="271162" y="719040"/>
                  <a:pt x="258806" y="721100"/>
                  <a:pt x="264984" y="729338"/>
                </a:cubicBezTo>
                <a:cubicBezTo>
                  <a:pt x="271162" y="737576"/>
                  <a:pt x="297935" y="758170"/>
                  <a:pt x="302054" y="766408"/>
                </a:cubicBezTo>
                <a:cubicBezTo>
                  <a:pt x="306173" y="774646"/>
                  <a:pt x="297936" y="776705"/>
                  <a:pt x="289698" y="778765"/>
                </a:cubicBezTo>
                <a:cubicBezTo>
                  <a:pt x="281460" y="780825"/>
                  <a:pt x="256746" y="772587"/>
                  <a:pt x="252627" y="778765"/>
                </a:cubicBezTo>
                <a:cubicBezTo>
                  <a:pt x="248508" y="784943"/>
                  <a:pt x="258805" y="801419"/>
                  <a:pt x="264984" y="815835"/>
                </a:cubicBezTo>
                <a:cubicBezTo>
                  <a:pt x="271163" y="830251"/>
                  <a:pt x="291758" y="857024"/>
                  <a:pt x="289698" y="865262"/>
                </a:cubicBezTo>
                <a:cubicBezTo>
                  <a:pt x="287638" y="873500"/>
                  <a:pt x="252627" y="865262"/>
                  <a:pt x="252627" y="865262"/>
                </a:cubicBezTo>
                <a:cubicBezTo>
                  <a:pt x="240270" y="865262"/>
                  <a:pt x="225854" y="863203"/>
                  <a:pt x="215557" y="865262"/>
                </a:cubicBezTo>
                <a:cubicBezTo>
                  <a:pt x="205260" y="867321"/>
                  <a:pt x="201141" y="875560"/>
                  <a:pt x="190844" y="877619"/>
                </a:cubicBezTo>
                <a:cubicBezTo>
                  <a:pt x="180547" y="879678"/>
                  <a:pt x="159951" y="871441"/>
                  <a:pt x="153773" y="877619"/>
                </a:cubicBezTo>
                <a:cubicBezTo>
                  <a:pt x="147594" y="883797"/>
                  <a:pt x="147594" y="902332"/>
                  <a:pt x="153773" y="914689"/>
                </a:cubicBezTo>
                <a:cubicBezTo>
                  <a:pt x="159951" y="927046"/>
                  <a:pt x="184666" y="929106"/>
                  <a:pt x="190844" y="951760"/>
                </a:cubicBezTo>
                <a:cubicBezTo>
                  <a:pt x="197022" y="974414"/>
                  <a:pt x="197022" y="1030020"/>
                  <a:pt x="190844" y="1050614"/>
                </a:cubicBezTo>
                <a:cubicBezTo>
                  <a:pt x="184666" y="1071208"/>
                  <a:pt x="164070" y="1067089"/>
                  <a:pt x="153773" y="1075327"/>
                </a:cubicBezTo>
                <a:cubicBezTo>
                  <a:pt x="143476" y="1083565"/>
                  <a:pt x="133179" y="1091803"/>
                  <a:pt x="129060" y="1100041"/>
                </a:cubicBezTo>
                <a:cubicBezTo>
                  <a:pt x="124941" y="1108279"/>
                  <a:pt x="133179" y="1112397"/>
                  <a:pt x="129060" y="1124754"/>
                </a:cubicBezTo>
                <a:cubicBezTo>
                  <a:pt x="124941" y="1137111"/>
                  <a:pt x="104346" y="1174181"/>
                  <a:pt x="104346" y="1174181"/>
                </a:cubicBezTo>
                <a:cubicBezTo>
                  <a:pt x="94049" y="1194776"/>
                  <a:pt x="79633" y="1231846"/>
                  <a:pt x="67276" y="1248322"/>
                </a:cubicBezTo>
                <a:cubicBezTo>
                  <a:pt x="54919" y="1264798"/>
                  <a:pt x="40503" y="1264797"/>
                  <a:pt x="30206" y="1273035"/>
                </a:cubicBezTo>
                <a:cubicBezTo>
                  <a:pt x="19909" y="1281273"/>
                  <a:pt x="9611" y="1285392"/>
                  <a:pt x="5492" y="1297749"/>
                </a:cubicBezTo>
                <a:cubicBezTo>
                  <a:pt x="1373" y="1310106"/>
                  <a:pt x="5492" y="1347176"/>
                  <a:pt x="5492" y="1347176"/>
                </a:cubicBezTo>
                <a:cubicBezTo>
                  <a:pt x="5492" y="1361592"/>
                  <a:pt x="-6865" y="1365711"/>
                  <a:pt x="5492" y="1384246"/>
                </a:cubicBezTo>
                <a:cubicBezTo>
                  <a:pt x="17849" y="1402781"/>
                  <a:pt x="65217" y="1431614"/>
                  <a:pt x="79633" y="1458387"/>
                </a:cubicBezTo>
                <a:cubicBezTo>
                  <a:pt x="94049" y="1485160"/>
                  <a:pt x="85811" y="1518111"/>
                  <a:pt x="91989" y="1544884"/>
                </a:cubicBezTo>
                <a:cubicBezTo>
                  <a:pt x="98167" y="1571657"/>
                  <a:pt x="104346" y="1602549"/>
                  <a:pt x="116703" y="1619025"/>
                </a:cubicBezTo>
                <a:cubicBezTo>
                  <a:pt x="129060" y="1635501"/>
                  <a:pt x="149654" y="1639619"/>
                  <a:pt x="166130" y="1643738"/>
                </a:cubicBezTo>
                <a:cubicBezTo>
                  <a:pt x="182606" y="1647857"/>
                  <a:pt x="211438" y="1637560"/>
                  <a:pt x="215557" y="1643738"/>
                </a:cubicBezTo>
                <a:cubicBezTo>
                  <a:pt x="219676" y="1649916"/>
                  <a:pt x="201141" y="1670511"/>
                  <a:pt x="190844" y="1680808"/>
                </a:cubicBezTo>
                <a:cubicBezTo>
                  <a:pt x="180547" y="1691105"/>
                  <a:pt x="159951" y="1697284"/>
                  <a:pt x="153773" y="1705522"/>
                </a:cubicBezTo>
                <a:cubicBezTo>
                  <a:pt x="147595" y="1713760"/>
                  <a:pt x="157892" y="1721997"/>
                  <a:pt x="153773" y="1730235"/>
                </a:cubicBezTo>
                <a:cubicBezTo>
                  <a:pt x="149654" y="1738473"/>
                  <a:pt x="131119" y="1746711"/>
                  <a:pt x="129060" y="1754949"/>
                </a:cubicBezTo>
                <a:cubicBezTo>
                  <a:pt x="127001" y="1763187"/>
                  <a:pt x="139358" y="1769365"/>
                  <a:pt x="141417" y="1779662"/>
                </a:cubicBezTo>
                <a:cubicBezTo>
                  <a:pt x="143476" y="1789959"/>
                  <a:pt x="141417" y="1816733"/>
                  <a:pt x="141417" y="1816733"/>
                </a:cubicBezTo>
                <a:lnTo>
                  <a:pt x="141417" y="1841446"/>
                </a:lnTo>
                <a:lnTo>
                  <a:pt x="141417" y="1878516"/>
                </a:lnTo>
                <a:cubicBezTo>
                  <a:pt x="141417" y="1888813"/>
                  <a:pt x="145536" y="1892933"/>
                  <a:pt x="141417" y="1903230"/>
                </a:cubicBezTo>
                <a:cubicBezTo>
                  <a:pt x="137298" y="1913527"/>
                  <a:pt x="120822" y="1927943"/>
                  <a:pt x="116703" y="1940300"/>
                </a:cubicBezTo>
                <a:cubicBezTo>
                  <a:pt x="112584" y="1952657"/>
                  <a:pt x="120822" y="1969132"/>
                  <a:pt x="116703" y="1977370"/>
                </a:cubicBezTo>
                <a:cubicBezTo>
                  <a:pt x="112584" y="1985608"/>
                  <a:pt x="96108" y="1983549"/>
                  <a:pt x="91989" y="1989727"/>
                </a:cubicBezTo>
                <a:cubicBezTo>
                  <a:pt x="87870" y="1995905"/>
                  <a:pt x="87870" y="2002084"/>
                  <a:pt x="91989" y="2014441"/>
                </a:cubicBezTo>
                <a:cubicBezTo>
                  <a:pt x="96108" y="2026798"/>
                  <a:pt x="106406" y="2049452"/>
                  <a:pt x="116703" y="2063868"/>
                </a:cubicBezTo>
                <a:cubicBezTo>
                  <a:pt x="127000" y="2078284"/>
                  <a:pt x="147595" y="2090641"/>
                  <a:pt x="153773" y="2100938"/>
                </a:cubicBezTo>
                <a:cubicBezTo>
                  <a:pt x="159951" y="2111235"/>
                  <a:pt x="143476" y="2115355"/>
                  <a:pt x="153773" y="2125652"/>
                </a:cubicBezTo>
                <a:cubicBezTo>
                  <a:pt x="164070" y="2135949"/>
                  <a:pt x="197022" y="2156544"/>
                  <a:pt x="215557" y="2162722"/>
                </a:cubicBezTo>
                <a:cubicBezTo>
                  <a:pt x="234092" y="2168900"/>
                  <a:pt x="264984" y="2162722"/>
                  <a:pt x="264984" y="2162722"/>
                </a:cubicBezTo>
                <a:cubicBezTo>
                  <a:pt x="279400" y="2162722"/>
                  <a:pt x="293816" y="2168900"/>
                  <a:pt x="302054" y="2162722"/>
                </a:cubicBezTo>
                <a:cubicBezTo>
                  <a:pt x="310292" y="2156544"/>
                  <a:pt x="306173" y="2133890"/>
                  <a:pt x="314411" y="2125652"/>
                </a:cubicBezTo>
                <a:cubicBezTo>
                  <a:pt x="322649" y="2117414"/>
                  <a:pt x="339124" y="2119474"/>
                  <a:pt x="351481" y="2113295"/>
                </a:cubicBezTo>
                <a:cubicBezTo>
                  <a:pt x="363838" y="2107117"/>
                  <a:pt x="380314" y="2096819"/>
                  <a:pt x="388552" y="2088581"/>
                </a:cubicBezTo>
                <a:cubicBezTo>
                  <a:pt x="396790" y="2080343"/>
                  <a:pt x="394730" y="2067987"/>
                  <a:pt x="400908" y="2063868"/>
                </a:cubicBezTo>
                <a:cubicBezTo>
                  <a:pt x="407086" y="2059749"/>
                  <a:pt x="419444" y="2061809"/>
                  <a:pt x="425622" y="2063868"/>
                </a:cubicBezTo>
                <a:cubicBezTo>
                  <a:pt x="431800" y="2065927"/>
                  <a:pt x="433860" y="2065928"/>
                  <a:pt x="437979" y="2076225"/>
                </a:cubicBezTo>
                <a:cubicBezTo>
                  <a:pt x="442098" y="2086522"/>
                  <a:pt x="444157" y="2115355"/>
                  <a:pt x="450335" y="2125652"/>
                </a:cubicBezTo>
                <a:cubicBezTo>
                  <a:pt x="456513" y="2135949"/>
                  <a:pt x="466811" y="2129770"/>
                  <a:pt x="475049" y="2138008"/>
                </a:cubicBezTo>
                <a:cubicBezTo>
                  <a:pt x="483287" y="2146246"/>
                  <a:pt x="491524" y="2166841"/>
                  <a:pt x="499762" y="2175079"/>
                </a:cubicBezTo>
                <a:cubicBezTo>
                  <a:pt x="508000" y="2183317"/>
                  <a:pt x="518298" y="2177138"/>
                  <a:pt x="524476" y="2187435"/>
                </a:cubicBezTo>
                <a:cubicBezTo>
                  <a:pt x="530654" y="2197732"/>
                  <a:pt x="538893" y="2224505"/>
                  <a:pt x="536833" y="2236862"/>
                </a:cubicBezTo>
                <a:cubicBezTo>
                  <a:pt x="534773" y="2249219"/>
                  <a:pt x="516238" y="2249219"/>
                  <a:pt x="512119" y="2261576"/>
                </a:cubicBezTo>
                <a:cubicBezTo>
                  <a:pt x="508000" y="2273933"/>
                  <a:pt x="516238" y="2298646"/>
                  <a:pt x="512119" y="2311003"/>
                </a:cubicBezTo>
                <a:cubicBezTo>
                  <a:pt x="508000" y="2323360"/>
                  <a:pt x="495644" y="2325419"/>
                  <a:pt x="487406" y="2335716"/>
                </a:cubicBezTo>
                <a:cubicBezTo>
                  <a:pt x="479168" y="2346013"/>
                  <a:pt x="468870" y="2360430"/>
                  <a:pt x="462692" y="2372787"/>
                </a:cubicBezTo>
                <a:cubicBezTo>
                  <a:pt x="456513" y="2385144"/>
                  <a:pt x="452395" y="2395441"/>
                  <a:pt x="450335" y="2409857"/>
                </a:cubicBezTo>
                <a:cubicBezTo>
                  <a:pt x="448275" y="2424273"/>
                  <a:pt x="448275" y="2444868"/>
                  <a:pt x="450335" y="2459284"/>
                </a:cubicBezTo>
                <a:cubicBezTo>
                  <a:pt x="452395" y="2473700"/>
                  <a:pt x="456513" y="2483997"/>
                  <a:pt x="462692" y="2496354"/>
                </a:cubicBezTo>
                <a:cubicBezTo>
                  <a:pt x="468870" y="2508711"/>
                  <a:pt x="477109" y="2523128"/>
                  <a:pt x="487406" y="2533425"/>
                </a:cubicBezTo>
                <a:cubicBezTo>
                  <a:pt x="497703" y="2543722"/>
                  <a:pt x="510060" y="2547841"/>
                  <a:pt x="524476" y="2558138"/>
                </a:cubicBezTo>
                <a:cubicBezTo>
                  <a:pt x="538892" y="2568435"/>
                  <a:pt x="561546" y="2586970"/>
                  <a:pt x="573903" y="2595208"/>
                </a:cubicBezTo>
                <a:cubicBezTo>
                  <a:pt x="586260" y="2603446"/>
                  <a:pt x="580082" y="2605505"/>
                  <a:pt x="598617" y="2607565"/>
                </a:cubicBezTo>
                <a:cubicBezTo>
                  <a:pt x="617152" y="2609625"/>
                  <a:pt x="660401" y="2597268"/>
                  <a:pt x="685114" y="2607565"/>
                </a:cubicBezTo>
                <a:cubicBezTo>
                  <a:pt x="709827" y="2617862"/>
                  <a:pt x="746898" y="2669349"/>
                  <a:pt x="746898" y="2669349"/>
                </a:cubicBezTo>
                <a:cubicBezTo>
                  <a:pt x="761314" y="2683765"/>
                  <a:pt x="759254" y="2669349"/>
                  <a:pt x="771611" y="2694062"/>
                </a:cubicBezTo>
                <a:cubicBezTo>
                  <a:pt x="783968" y="2718775"/>
                  <a:pt x="812800" y="2782619"/>
                  <a:pt x="821038" y="2817630"/>
                </a:cubicBezTo>
                <a:cubicBezTo>
                  <a:pt x="829276" y="2852641"/>
                  <a:pt x="812800" y="2879414"/>
                  <a:pt x="821038" y="2904127"/>
                </a:cubicBezTo>
                <a:cubicBezTo>
                  <a:pt x="829276" y="2928840"/>
                  <a:pt x="862227" y="2941198"/>
                  <a:pt x="870465" y="2965911"/>
                </a:cubicBezTo>
                <a:cubicBezTo>
                  <a:pt x="878703" y="2990624"/>
                  <a:pt x="862227" y="3048289"/>
                  <a:pt x="870465" y="3052408"/>
                </a:cubicBezTo>
                <a:cubicBezTo>
                  <a:pt x="878703" y="3056527"/>
                  <a:pt x="893119" y="3000922"/>
                  <a:pt x="919892" y="2990625"/>
                </a:cubicBezTo>
                <a:cubicBezTo>
                  <a:pt x="946665" y="2980328"/>
                  <a:pt x="987854" y="2986506"/>
                  <a:pt x="1031103" y="2990625"/>
                </a:cubicBezTo>
                <a:cubicBezTo>
                  <a:pt x="1074352" y="2994744"/>
                  <a:pt x="1136135" y="3011219"/>
                  <a:pt x="1179384" y="3015338"/>
                </a:cubicBezTo>
                <a:cubicBezTo>
                  <a:pt x="1222633" y="3019457"/>
                  <a:pt x="1255584" y="3013278"/>
                  <a:pt x="1290595" y="3015338"/>
                </a:cubicBezTo>
                <a:cubicBezTo>
                  <a:pt x="1325606" y="3017398"/>
                  <a:pt x="1358557" y="3033873"/>
                  <a:pt x="1389449" y="3027695"/>
                </a:cubicBezTo>
                <a:cubicBezTo>
                  <a:pt x="1420341" y="3021517"/>
                  <a:pt x="1447114" y="2988565"/>
                  <a:pt x="1475946" y="2978268"/>
                </a:cubicBezTo>
                <a:cubicBezTo>
                  <a:pt x="1504778" y="2967971"/>
                  <a:pt x="1525374" y="2976208"/>
                  <a:pt x="1562444" y="2965911"/>
                </a:cubicBezTo>
                <a:cubicBezTo>
                  <a:pt x="1599514" y="2955614"/>
                  <a:pt x="1665417" y="2932960"/>
                  <a:pt x="1698368" y="2916484"/>
                </a:cubicBezTo>
                <a:cubicBezTo>
                  <a:pt x="1731319" y="2900008"/>
                  <a:pt x="1737498" y="2879414"/>
                  <a:pt x="1760152" y="2867057"/>
                </a:cubicBezTo>
                <a:cubicBezTo>
                  <a:pt x="1782806" y="2854700"/>
                  <a:pt x="1815757" y="2850581"/>
                  <a:pt x="1834292" y="2842343"/>
                </a:cubicBezTo>
                <a:cubicBezTo>
                  <a:pt x="1852827" y="2834105"/>
                  <a:pt x="1865184" y="2825868"/>
                  <a:pt x="1871362" y="2817630"/>
                </a:cubicBezTo>
                <a:cubicBezTo>
                  <a:pt x="1877540" y="2809392"/>
                  <a:pt x="1856946" y="2799094"/>
                  <a:pt x="1871362" y="2792916"/>
                </a:cubicBezTo>
                <a:cubicBezTo>
                  <a:pt x="1885778" y="2786738"/>
                  <a:pt x="1922849" y="2784679"/>
                  <a:pt x="1957860" y="2780560"/>
                </a:cubicBezTo>
                <a:cubicBezTo>
                  <a:pt x="1992871" y="2776441"/>
                  <a:pt x="2054654" y="2778500"/>
                  <a:pt x="2081427" y="2768203"/>
                </a:cubicBezTo>
                <a:cubicBezTo>
                  <a:pt x="2108200" y="2757906"/>
                  <a:pt x="2104082" y="2729073"/>
                  <a:pt x="2118498" y="2718776"/>
                </a:cubicBezTo>
                <a:cubicBezTo>
                  <a:pt x="2132914" y="2708479"/>
                  <a:pt x="2155568" y="2704360"/>
                  <a:pt x="2167925" y="2706419"/>
                </a:cubicBezTo>
                <a:cubicBezTo>
                  <a:pt x="2180282" y="2708479"/>
                  <a:pt x="2180281" y="2729074"/>
                  <a:pt x="2192638" y="2731133"/>
                </a:cubicBezTo>
                <a:cubicBezTo>
                  <a:pt x="2204995" y="2733193"/>
                  <a:pt x="2215292" y="2731133"/>
                  <a:pt x="2242065" y="2718776"/>
                </a:cubicBezTo>
                <a:cubicBezTo>
                  <a:pt x="2268838" y="2706419"/>
                  <a:pt x="2318265" y="2673468"/>
                  <a:pt x="2353276" y="2656992"/>
                </a:cubicBezTo>
                <a:cubicBezTo>
                  <a:pt x="2388287" y="2640516"/>
                  <a:pt x="2425357" y="2632279"/>
                  <a:pt x="2452130" y="2619922"/>
                </a:cubicBezTo>
                <a:cubicBezTo>
                  <a:pt x="2478903" y="2607565"/>
                  <a:pt x="2478903" y="2597268"/>
                  <a:pt x="2513914" y="2582852"/>
                </a:cubicBezTo>
                <a:cubicBezTo>
                  <a:pt x="2548925" y="2568436"/>
                  <a:pt x="2631303" y="2529306"/>
                  <a:pt x="2662195" y="2533425"/>
                </a:cubicBezTo>
                <a:cubicBezTo>
                  <a:pt x="2693087" y="2537544"/>
                  <a:pt x="2697206" y="2584911"/>
                  <a:pt x="2699265" y="2607565"/>
                </a:cubicBezTo>
                <a:cubicBezTo>
                  <a:pt x="2701324" y="2630219"/>
                  <a:pt x="2672493" y="2652873"/>
                  <a:pt x="2674552" y="2669349"/>
                </a:cubicBezTo>
                <a:cubicBezTo>
                  <a:pt x="2676612" y="2685825"/>
                  <a:pt x="2699265" y="2700241"/>
                  <a:pt x="2711622" y="2706419"/>
                </a:cubicBezTo>
                <a:cubicBezTo>
                  <a:pt x="2723979" y="2712597"/>
                  <a:pt x="2748692" y="2706419"/>
                  <a:pt x="2748692" y="2706419"/>
                </a:cubicBezTo>
                <a:cubicBezTo>
                  <a:pt x="2761049" y="2706419"/>
                  <a:pt x="2779584" y="2704360"/>
                  <a:pt x="2785762" y="2706419"/>
                </a:cubicBezTo>
                <a:cubicBezTo>
                  <a:pt x="2791940" y="2708478"/>
                  <a:pt x="2779584" y="2712598"/>
                  <a:pt x="2785762" y="2718776"/>
                </a:cubicBezTo>
                <a:cubicBezTo>
                  <a:pt x="2791941" y="2724954"/>
                  <a:pt x="2816655" y="2735251"/>
                  <a:pt x="2822833" y="2743489"/>
                </a:cubicBezTo>
                <a:cubicBezTo>
                  <a:pt x="2829011" y="2751727"/>
                  <a:pt x="2820774" y="2764084"/>
                  <a:pt x="2822833" y="2768203"/>
                </a:cubicBezTo>
                <a:cubicBezTo>
                  <a:pt x="2824892" y="2772322"/>
                  <a:pt x="2829011" y="2764084"/>
                  <a:pt x="2835189" y="2768203"/>
                </a:cubicBezTo>
                <a:cubicBezTo>
                  <a:pt x="2841367" y="2772322"/>
                  <a:pt x="2859903" y="2792916"/>
                  <a:pt x="2859903" y="2792916"/>
                </a:cubicBezTo>
                <a:cubicBezTo>
                  <a:pt x="2866082" y="2799094"/>
                  <a:pt x="2864022" y="2801154"/>
                  <a:pt x="2872260" y="2805273"/>
                </a:cubicBezTo>
                <a:cubicBezTo>
                  <a:pt x="2880498" y="2809392"/>
                  <a:pt x="2899033" y="2815571"/>
                  <a:pt x="2909330" y="2817630"/>
                </a:cubicBezTo>
                <a:cubicBezTo>
                  <a:pt x="2919627" y="2819689"/>
                  <a:pt x="2927866" y="2823808"/>
                  <a:pt x="2934044" y="2817630"/>
                </a:cubicBezTo>
                <a:cubicBezTo>
                  <a:pt x="2940222" y="2811452"/>
                  <a:pt x="2940222" y="2794976"/>
                  <a:pt x="2946400" y="2780560"/>
                </a:cubicBezTo>
                <a:cubicBezTo>
                  <a:pt x="2952578" y="2766144"/>
                  <a:pt x="2962876" y="2751728"/>
                  <a:pt x="2971114" y="2731133"/>
                </a:cubicBezTo>
                <a:cubicBezTo>
                  <a:pt x="2979352" y="2710538"/>
                  <a:pt x="2987589" y="2685824"/>
                  <a:pt x="2995827" y="2656992"/>
                </a:cubicBezTo>
                <a:cubicBezTo>
                  <a:pt x="3004065" y="2628160"/>
                  <a:pt x="3018482" y="2580792"/>
                  <a:pt x="3020541" y="2558138"/>
                </a:cubicBezTo>
                <a:cubicBezTo>
                  <a:pt x="3022600" y="2535484"/>
                  <a:pt x="3018481" y="2529306"/>
                  <a:pt x="3008184" y="2521068"/>
                </a:cubicBezTo>
                <a:cubicBezTo>
                  <a:pt x="2997887" y="2512830"/>
                  <a:pt x="2973173" y="2516949"/>
                  <a:pt x="2958757" y="2508711"/>
                </a:cubicBezTo>
                <a:cubicBezTo>
                  <a:pt x="2944341" y="2500473"/>
                  <a:pt x="2921687" y="2498414"/>
                  <a:pt x="2921687" y="2471641"/>
                </a:cubicBezTo>
                <a:cubicBezTo>
                  <a:pt x="2921687" y="2444868"/>
                  <a:pt x="2952579" y="2381024"/>
                  <a:pt x="2958757" y="2348073"/>
                </a:cubicBezTo>
                <a:cubicBezTo>
                  <a:pt x="2964935" y="2315122"/>
                  <a:pt x="2964935" y="2288349"/>
                  <a:pt x="2958757" y="2273933"/>
                </a:cubicBezTo>
                <a:cubicBezTo>
                  <a:pt x="2952579" y="2259517"/>
                  <a:pt x="2936103" y="2275992"/>
                  <a:pt x="2921687" y="2261576"/>
                </a:cubicBezTo>
                <a:cubicBezTo>
                  <a:pt x="2907271" y="2247160"/>
                  <a:pt x="2901092" y="2218327"/>
                  <a:pt x="2872260" y="2187435"/>
                </a:cubicBezTo>
                <a:cubicBezTo>
                  <a:pt x="2843428" y="2156543"/>
                  <a:pt x="2777524" y="2102998"/>
                  <a:pt x="2748692" y="2076225"/>
                </a:cubicBezTo>
                <a:cubicBezTo>
                  <a:pt x="2719860" y="2049452"/>
                  <a:pt x="2721919" y="2035035"/>
                  <a:pt x="2699265" y="2026797"/>
                </a:cubicBezTo>
                <a:cubicBezTo>
                  <a:pt x="2676611" y="2018559"/>
                  <a:pt x="2629244" y="2018559"/>
                  <a:pt x="2612768" y="2026797"/>
                </a:cubicBezTo>
                <a:cubicBezTo>
                  <a:pt x="2596292" y="2035035"/>
                  <a:pt x="2602471" y="2084463"/>
                  <a:pt x="2600411" y="2076225"/>
                </a:cubicBezTo>
                <a:cubicBezTo>
                  <a:pt x="2598351" y="2067987"/>
                  <a:pt x="2606589" y="1993846"/>
                  <a:pt x="2600411" y="1977370"/>
                </a:cubicBezTo>
                <a:cubicBezTo>
                  <a:pt x="2594233" y="1960894"/>
                  <a:pt x="2592173" y="1983548"/>
                  <a:pt x="2563341" y="1977370"/>
                </a:cubicBezTo>
                <a:cubicBezTo>
                  <a:pt x="2534509" y="1971192"/>
                  <a:pt x="2460368" y="1950597"/>
                  <a:pt x="2427417" y="1940300"/>
                </a:cubicBezTo>
                <a:cubicBezTo>
                  <a:pt x="2394466" y="1930003"/>
                  <a:pt x="2384168" y="1932063"/>
                  <a:pt x="2365633" y="1915587"/>
                </a:cubicBezTo>
                <a:cubicBezTo>
                  <a:pt x="2347098" y="1899111"/>
                  <a:pt x="2345038" y="1849684"/>
                  <a:pt x="2316206" y="1841446"/>
                </a:cubicBezTo>
                <a:cubicBezTo>
                  <a:pt x="2287374" y="1833208"/>
                  <a:pt x="2225589" y="1859982"/>
                  <a:pt x="2192638" y="1866160"/>
                </a:cubicBezTo>
                <a:cubicBezTo>
                  <a:pt x="2159687" y="1872338"/>
                  <a:pt x="2143212" y="1890873"/>
                  <a:pt x="2118498" y="1878516"/>
                </a:cubicBezTo>
                <a:cubicBezTo>
                  <a:pt x="2093785" y="1866159"/>
                  <a:pt x="2062892" y="1806435"/>
                  <a:pt x="2044357" y="1792019"/>
                </a:cubicBezTo>
                <a:cubicBezTo>
                  <a:pt x="2025822" y="1777603"/>
                  <a:pt x="2007287" y="1792019"/>
                  <a:pt x="2007287" y="1792019"/>
                </a:cubicBezTo>
                <a:lnTo>
                  <a:pt x="1970217" y="1792019"/>
                </a:lnTo>
                <a:cubicBezTo>
                  <a:pt x="1945504" y="1792019"/>
                  <a:pt x="1894017" y="1798197"/>
                  <a:pt x="1859006" y="1792019"/>
                </a:cubicBezTo>
                <a:cubicBezTo>
                  <a:pt x="1823995" y="1785841"/>
                  <a:pt x="1784865" y="1763187"/>
                  <a:pt x="1760152" y="1754949"/>
                </a:cubicBezTo>
                <a:cubicBezTo>
                  <a:pt x="1735439" y="1746711"/>
                  <a:pt x="1712785" y="1761127"/>
                  <a:pt x="1710725" y="1742592"/>
                </a:cubicBezTo>
                <a:cubicBezTo>
                  <a:pt x="1708665" y="1724057"/>
                  <a:pt x="1733379" y="1668452"/>
                  <a:pt x="1747795" y="1643738"/>
                </a:cubicBezTo>
                <a:cubicBezTo>
                  <a:pt x="1762211" y="1619025"/>
                  <a:pt x="1793103" y="1614906"/>
                  <a:pt x="1797222" y="1594311"/>
                </a:cubicBezTo>
                <a:cubicBezTo>
                  <a:pt x="1801341" y="1573716"/>
                  <a:pt x="1784865" y="1549002"/>
                  <a:pt x="1772508" y="1520170"/>
                </a:cubicBezTo>
                <a:cubicBezTo>
                  <a:pt x="1760151" y="1491338"/>
                  <a:pt x="1727200" y="1446029"/>
                  <a:pt x="1723081" y="1421316"/>
                </a:cubicBezTo>
                <a:cubicBezTo>
                  <a:pt x="1718962" y="1396603"/>
                  <a:pt x="1753973" y="1386305"/>
                  <a:pt x="1747795" y="1371889"/>
                </a:cubicBezTo>
                <a:cubicBezTo>
                  <a:pt x="1741617" y="1357473"/>
                  <a:pt x="1692189" y="1345116"/>
                  <a:pt x="1686011" y="1334819"/>
                </a:cubicBezTo>
                <a:cubicBezTo>
                  <a:pt x="1679833" y="1324522"/>
                  <a:pt x="1706606" y="1326582"/>
                  <a:pt x="1710725" y="1310106"/>
                </a:cubicBezTo>
                <a:cubicBezTo>
                  <a:pt x="1714844" y="1293630"/>
                  <a:pt x="1710725" y="1235965"/>
                  <a:pt x="1710725" y="1235965"/>
                </a:cubicBezTo>
                <a:lnTo>
                  <a:pt x="1710725" y="1161825"/>
                </a:lnTo>
                <a:cubicBezTo>
                  <a:pt x="1710725" y="1130933"/>
                  <a:pt x="1714844" y="1081506"/>
                  <a:pt x="1710725" y="1050614"/>
                </a:cubicBezTo>
                <a:cubicBezTo>
                  <a:pt x="1706606" y="1019722"/>
                  <a:pt x="1694249" y="1003246"/>
                  <a:pt x="1686011" y="976473"/>
                </a:cubicBezTo>
                <a:cubicBezTo>
                  <a:pt x="1677773" y="949700"/>
                  <a:pt x="1675714" y="935284"/>
                  <a:pt x="1661298" y="889976"/>
                </a:cubicBezTo>
                <a:cubicBezTo>
                  <a:pt x="1646882" y="844668"/>
                  <a:pt x="1622168" y="745814"/>
                  <a:pt x="1599514" y="704625"/>
                </a:cubicBezTo>
                <a:cubicBezTo>
                  <a:pt x="1576860" y="663436"/>
                  <a:pt x="1545968" y="653138"/>
                  <a:pt x="1525373" y="642841"/>
                </a:cubicBezTo>
                <a:cubicBezTo>
                  <a:pt x="1504778" y="632544"/>
                  <a:pt x="1490362" y="653138"/>
                  <a:pt x="1475946" y="642841"/>
                </a:cubicBezTo>
                <a:cubicBezTo>
                  <a:pt x="1461530" y="632544"/>
                  <a:pt x="1453292" y="599592"/>
                  <a:pt x="1438876" y="581057"/>
                </a:cubicBezTo>
                <a:cubicBezTo>
                  <a:pt x="1424460" y="562522"/>
                  <a:pt x="1410044" y="543987"/>
                  <a:pt x="1389449" y="531630"/>
                </a:cubicBezTo>
                <a:cubicBezTo>
                  <a:pt x="1368854" y="519273"/>
                  <a:pt x="1335903" y="506916"/>
                  <a:pt x="1315308" y="506916"/>
                </a:cubicBezTo>
                <a:cubicBezTo>
                  <a:pt x="1294713" y="506916"/>
                  <a:pt x="1290594" y="535749"/>
                  <a:pt x="1265881" y="531630"/>
                </a:cubicBezTo>
                <a:cubicBezTo>
                  <a:pt x="1241168" y="527511"/>
                  <a:pt x="1193800" y="492500"/>
                  <a:pt x="1167027" y="482203"/>
                </a:cubicBezTo>
                <a:cubicBezTo>
                  <a:pt x="1140254" y="471906"/>
                  <a:pt x="1134076" y="473965"/>
                  <a:pt x="1105244" y="469846"/>
                </a:cubicBezTo>
                <a:cubicBezTo>
                  <a:pt x="1076412" y="465727"/>
                  <a:pt x="1018747" y="476024"/>
                  <a:pt x="994033" y="457489"/>
                </a:cubicBezTo>
                <a:cubicBezTo>
                  <a:pt x="969319" y="438954"/>
                  <a:pt x="979616" y="377170"/>
                  <a:pt x="956962" y="358635"/>
                </a:cubicBezTo>
                <a:cubicBezTo>
                  <a:pt x="934308" y="340100"/>
                  <a:pt x="858108" y="346279"/>
                  <a:pt x="858108" y="346279"/>
                </a:cubicBezTo>
                <a:cubicBezTo>
                  <a:pt x="825157" y="342160"/>
                  <a:pt x="777789" y="352457"/>
                  <a:pt x="759254" y="333922"/>
                </a:cubicBezTo>
                <a:cubicBezTo>
                  <a:pt x="740719" y="315387"/>
                  <a:pt x="753076" y="261841"/>
                  <a:pt x="746898" y="235068"/>
                </a:cubicBezTo>
                <a:cubicBezTo>
                  <a:pt x="740720" y="208295"/>
                  <a:pt x="736600" y="189759"/>
                  <a:pt x="722184" y="173284"/>
                </a:cubicBezTo>
                <a:cubicBezTo>
                  <a:pt x="707768" y="156809"/>
                  <a:pt x="689232" y="154749"/>
                  <a:pt x="660400" y="136214"/>
                </a:cubicBezTo>
                <a:cubicBezTo>
                  <a:pt x="631568" y="117679"/>
                  <a:pt x="567724" y="84727"/>
                  <a:pt x="549189" y="62073"/>
                </a:cubicBezTo>
                <a:cubicBezTo>
                  <a:pt x="530654" y="39419"/>
                  <a:pt x="547130" y="4408"/>
                  <a:pt x="536833" y="289"/>
                </a:cubicBez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191000"/>
            <a:ext cx="2438400" cy="1000042"/>
          </a:xfrm>
          <a:prstGeom prst="rect">
            <a:avLst/>
          </a:prstGeom>
          <a:noFill/>
          <a:ln w="69850">
            <a:no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3200400" y="1931122"/>
            <a:ext cx="5333998" cy="1200329"/>
          </a:xfrm>
          <a:prstGeom prst="rect">
            <a:avLst/>
          </a:prstGeom>
          <a:noFill/>
        </p:spPr>
        <p:txBody>
          <a:bodyPr wrap="square" rtlCol="0">
            <a:spAutoFit/>
          </a:bodyPr>
          <a:lstStyle/>
          <a:p>
            <a:r>
              <a:rPr lang="en-US" sz="2400" b="1" dirty="0" smtClean="0">
                <a:solidFill>
                  <a:srgbClr val="FFFF00"/>
                </a:solidFill>
                <a:effectLst>
                  <a:glow rad="228600">
                    <a:schemeClr val="accent1">
                      <a:satMod val="175000"/>
                      <a:alpha val="40000"/>
                    </a:schemeClr>
                  </a:glow>
                </a:effectLst>
              </a:rPr>
              <a:t>Began: 2011</a:t>
            </a:r>
          </a:p>
          <a:p>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Moved</a:t>
            </a:r>
            <a:r>
              <a:rPr lang="en-US" sz="2400" b="1" dirty="0" smtClean="0">
                <a:solidFill>
                  <a:srgbClr val="FFFF00"/>
                </a:solidFill>
                <a:effectLst>
                  <a:glow rad="228600">
                    <a:schemeClr val="accent1">
                      <a:satMod val="175000"/>
                      <a:alpha val="40000"/>
                    </a:schemeClr>
                  </a:glow>
                </a:effectLst>
              </a:rPr>
              <a:t>: 130 Beavers </a:t>
            </a:r>
          </a:p>
          <a:p>
            <a:r>
              <a:rPr lang="en-US" sz="2400" b="1" dirty="0" smtClean="0">
                <a:solidFill>
                  <a:srgbClr val="FFFF00"/>
                </a:solidFill>
                <a:effectLst>
                  <a:glow rad="228600">
                    <a:schemeClr val="accent1">
                      <a:satMod val="175000"/>
                      <a:alpha val="40000"/>
                    </a:schemeClr>
                  </a:glow>
                </a:effectLst>
              </a:rPr>
              <a:t>Mitigation: Deceivers &amp; Levelers</a:t>
            </a:r>
            <a:endParaRPr lang="en-US" sz="2400" b="1" dirty="0">
              <a:solidFill>
                <a:srgbClr val="FFFF00"/>
              </a:solidFill>
              <a:effectLst>
                <a:glow rad="228600">
                  <a:schemeClr val="accent1">
                    <a:satMod val="175000"/>
                    <a:alpha val="40000"/>
                  </a:schemeClr>
                </a:glow>
              </a:effectLst>
            </a:endParaRPr>
          </a:p>
        </p:txBody>
      </p:sp>
      <p:sp>
        <p:nvSpPr>
          <p:cNvPr id="5" name="Rectangle 4"/>
          <p:cNvSpPr/>
          <p:nvPr/>
        </p:nvSpPr>
        <p:spPr>
          <a:xfrm>
            <a:off x="1447800" y="3886200"/>
            <a:ext cx="24384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47800" y="3886200"/>
            <a:ext cx="2437399" cy="646331"/>
          </a:xfrm>
          <a:prstGeom prst="rect">
            <a:avLst/>
          </a:prstGeom>
          <a:noFill/>
        </p:spPr>
        <p:txBody>
          <a:bodyPr wrap="none" rtlCol="0">
            <a:spAutoFit/>
          </a:bodyPr>
          <a:lstStyle/>
          <a:p>
            <a:r>
              <a:rPr lang="en-US" dirty="0" smtClean="0">
                <a:solidFill>
                  <a:schemeClr val="bg1"/>
                </a:solidFill>
              </a:rPr>
              <a:t>Yakima Basin Beaver </a:t>
            </a:r>
          </a:p>
          <a:p>
            <a:r>
              <a:rPr lang="en-US" dirty="0" smtClean="0">
                <a:solidFill>
                  <a:schemeClr val="bg1"/>
                </a:solidFill>
              </a:rPr>
              <a:t>                     Project</a:t>
            </a:r>
            <a:endParaRPr lang="en-US" dirty="0">
              <a:solidFill>
                <a:schemeClr val="bg1"/>
              </a:solidFill>
            </a:endParaRPr>
          </a:p>
        </p:txBody>
      </p:sp>
    </p:spTree>
    <p:extLst>
      <p:ext uri="{BB962C8B-B14F-4D97-AF65-F5344CB8AC3E}">
        <p14:creationId xmlns:p14="http://schemas.microsoft.com/office/powerpoint/2010/main" val="1378595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WA  Beaver Working Group</a:t>
            </a:r>
            <a:endParaRPr lang="en-US"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6553200" y="1840375"/>
            <a:ext cx="253194" cy="180854"/>
          </a:xfrm>
          <a:custGeom>
            <a:avLst/>
            <a:gdLst>
              <a:gd name="connsiteX0" fmla="*/ 509286 w 567160"/>
              <a:gd name="connsiteY0" fmla="*/ 0 h 474562"/>
              <a:gd name="connsiteX1" fmla="*/ 34724 w 567160"/>
              <a:gd name="connsiteY1" fmla="*/ 11575 h 474562"/>
              <a:gd name="connsiteX2" fmla="*/ 46299 w 567160"/>
              <a:gd name="connsiteY2" fmla="*/ 138896 h 474562"/>
              <a:gd name="connsiteX3" fmla="*/ 185195 w 567160"/>
              <a:gd name="connsiteY3" fmla="*/ 138896 h 474562"/>
              <a:gd name="connsiteX4" fmla="*/ 173620 w 567160"/>
              <a:gd name="connsiteY4" fmla="*/ 219919 h 474562"/>
              <a:gd name="connsiteX5" fmla="*/ 115747 w 567160"/>
              <a:gd name="connsiteY5" fmla="*/ 231494 h 474562"/>
              <a:gd name="connsiteX6" fmla="*/ 69448 w 567160"/>
              <a:gd name="connsiteY6" fmla="*/ 219919 h 474562"/>
              <a:gd name="connsiteX7" fmla="*/ 34724 w 567160"/>
              <a:gd name="connsiteY7" fmla="*/ 208344 h 474562"/>
              <a:gd name="connsiteX8" fmla="*/ 0 w 567160"/>
              <a:gd name="connsiteY8" fmla="*/ 208344 h 474562"/>
              <a:gd name="connsiteX9" fmla="*/ 34724 w 567160"/>
              <a:gd name="connsiteY9" fmla="*/ 335666 h 474562"/>
              <a:gd name="connsiteX10" fmla="*/ 162046 w 567160"/>
              <a:gd name="connsiteY10" fmla="*/ 335666 h 474562"/>
              <a:gd name="connsiteX11" fmla="*/ 185195 w 567160"/>
              <a:gd name="connsiteY11" fmla="*/ 381965 h 474562"/>
              <a:gd name="connsiteX12" fmla="*/ 185195 w 567160"/>
              <a:gd name="connsiteY12" fmla="*/ 439838 h 474562"/>
              <a:gd name="connsiteX13" fmla="*/ 231494 w 567160"/>
              <a:gd name="connsiteY13" fmla="*/ 451413 h 474562"/>
              <a:gd name="connsiteX14" fmla="*/ 266218 w 567160"/>
              <a:gd name="connsiteY14" fmla="*/ 439838 h 474562"/>
              <a:gd name="connsiteX15" fmla="*/ 300942 w 567160"/>
              <a:gd name="connsiteY15" fmla="*/ 474562 h 474562"/>
              <a:gd name="connsiteX16" fmla="*/ 300942 w 567160"/>
              <a:gd name="connsiteY16" fmla="*/ 474562 h 474562"/>
              <a:gd name="connsiteX17" fmla="*/ 474562 w 567160"/>
              <a:gd name="connsiteY17" fmla="*/ 474562 h 474562"/>
              <a:gd name="connsiteX18" fmla="*/ 451413 w 567160"/>
              <a:gd name="connsiteY18" fmla="*/ 393539 h 474562"/>
              <a:gd name="connsiteX19" fmla="*/ 416689 w 567160"/>
              <a:gd name="connsiteY19" fmla="*/ 370390 h 474562"/>
              <a:gd name="connsiteX20" fmla="*/ 462988 w 567160"/>
              <a:gd name="connsiteY20" fmla="*/ 347241 h 474562"/>
              <a:gd name="connsiteX21" fmla="*/ 462988 w 567160"/>
              <a:gd name="connsiteY21" fmla="*/ 347241 h 474562"/>
              <a:gd name="connsiteX22" fmla="*/ 497712 w 567160"/>
              <a:gd name="connsiteY22" fmla="*/ 289367 h 474562"/>
              <a:gd name="connsiteX23" fmla="*/ 451413 w 567160"/>
              <a:gd name="connsiteY23" fmla="*/ 254643 h 474562"/>
              <a:gd name="connsiteX24" fmla="*/ 358815 w 567160"/>
              <a:gd name="connsiteY24" fmla="*/ 254643 h 474562"/>
              <a:gd name="connsiteX25" fmla="*/ 358815 w 567160"/>
              <a:gd name="connsiteY25" fmla="*/ 208344 h 474562"/>
              <a:gd name="connsiteX26" fmla="*/ 567160 w 567160"/>
              <a:gd name="connsiteY26" fmla="*/ 196770 h 474562"/>
              <a:gd name="connsiteX27" fmla="*/ 509286 w 567160"/>
              <a:gd name="connsiteY27" fmla="*/ 0 h 4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7160" h="474562">
                <a:moveTo>
                  <a:pt x="509286" y="0"/>
                </a:moveTo>
                <a:lnTo>
                  <a:pt x="34724" y="11575"/>
                </a:lnTo>
                <a:lnTo>
                  <a:pt x="46299" y="138896"/>
                </a:lnTo>
                <a:lnTo>
                  <a:pt x="185195" y="138896"/>
                </a:lnTo>
                <a:lnTo>
                  <a:pt x="173620" y="219919"/>
                </a:lnTo>
                <a:lnTo>
                  <a:pt x="115747" y="231494"/>
                </a:lnTo>
                <a:lnTo>
                  <a:pt x="69448" y="219919"/>
                </a:lnTo>
                <a:lnTo>
                  <a:pt x="34724" y="208344"/>
                </a:lnTo>
                <a:lnTo>
                  <a:pt x="0" y="208344"/>
                </a:lnTo>
                <a:lnTo>
                  <a:pt x="34724" y="335666"/>
                </a:lnTo>
                <a:lnTo>
                  <a:pt x="162046" y="335666"/>
                </a:lnTo>
                <a:lnTo>
                  <a:pt x="185195" y="381965"/>
                </a:lnTo>
                <a:lnTo>
                  <a:pt x="185195" y="439838"/>
                </a:lnTo>
                <a:lnTo>
                  <a:pt x="231494" y="451413"/>
                </a:lnTo>
                <a:lnTo>
                  <a:pt x="266218" y="439838"/>
                </a:lnTo>
                <a:lnTo>
                  <a:pt x="300942" y="474562"/>
                </a:lnTo>
                <a:lnTo>
                  <a:pt x="300942" y="474562"/>
                </a:lnTo>
                <a:lnTo>
                  <a:pt x="474562" y="474562"/>
                </a:lnTo>
                <a:lnTo>
                  <a:pt x="451413" y="393539"/>
                </a:lnTo>
                <a:lnTo>
                  <a:pt x="416689" y="370390"/>
                </a:lnTo>
                <a:lnTo>
                  <a:pt x="462988" y="347241"/>
                </a:lnTo>
                <a:lnTo>
                  <a:pt x="462988" y="347241"/>
                </a:lnTo>
                <a:lnTo>
                  <a:pt x="497712" y="289367"/>
                </a:lnTo>
                <a:lnTo>
                  <a:pt x="451413" y="254643"/>
                </a:lnTo>
                <a:lnTo>
                  <a:pt x="358815" y="254643"/>
                </a:lnTo>
                <a:lnTo>
                  <a:pt x="358815" y="208344"/>
                </a:lnTo>
                <a:lnTo>
                  <a:pt x="567160" y="196770"/>
                </a:lnTo>
                <a:lnTo>
                  <a:pt x="509286" y="0"/>
                </a:ln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182209" y="1916575"/>
            <a:ext cx="370991" cy="293708"/>
          </a:xfrm>
          <a:custGeom>
            <a:avLst/>
            <a:gdLst>
              <a:gd name="connsiteX0" fmla="*/ 1018572 w 1030147"/>
              <a:gd name="connsiteY0" fmla="*/ 127322 h 937550"/>
              <a:gd name="connsiteX1" fmla="*/ 844952 w 1030147"/>
              <a:gd name="connsiteY1" fmla="*/ 150471 h 937550"/>
              <a:gd name="connsiteX2" fmla="*/ 844952 w 1030147"/>
              <a:gd name="connsiteY2" fmla="*/ 81023 h 937550"/>
              <a:gd name="connsiteX3" fmla="*/ 775504 w 1030147"/>
              <a:gd name="connsiteY3" fmla="*/ 81023 h 937550"/>
              <a:gd name="connsiteX4" fmla="*/ 775504 w 1030147"/>
              <a:gd name="connsiteY4" fmla="*/ 0 h 937550"/>
              <a:gd name="connsiteX5" fmla="*/ 613458 w 1030147"/>
              <a:gd name="connsiteY5" fmla="*/ 34724 h 937550"/>
              <a:gd name="connsiteX6" fmla="*/ 613458 w 1030147"/>
              <a:gd name="connsiteY6" fmla="*/ 57874 h 937550"/>
              <a:gd name="connsiteX7" fmla="*/ 567160 w 1030147"/>
              <a:gd name="connsiteY7" fmla="*/ 57874 h 937550"/>
              <a:gd name="connsiteX8" fmla="*/ 555585 w 1030147"/>
              <a:gd name="connsiteY8" fmla="*/ 104172 h 937550"/>
              <a:gd name="connsiteX9" fmla="*/ 509286 w 1030147"/>
              <a:gd name="connsiteY9" fmla="*/ 104172 h 937550"/>
              <a:gd name="connsiteX10" fmla="*/ 509286 w 1030147"/>
              <a:gd name="connsiteY10" fmla="*/ 104172 h 937550"/>
              <a:gd name="connsiteX11" fmla="*/ 509286 w 1030147"/>
              <a:gd name="connsiteY11" fmla="*/ 185195 h 937550"/>
              <a:gd name="connsiteX12" fmla="*/ 497712 w 1030147"/>
              <a:gd name="connsiteY12" fmla="*/ 243069 h 937550"/>
              <a:gd name="connsiteX13" fmla="*/ 370390 w 1030147"/>
              <a:gd name="connsiteY13" fmla="*/ 243069 h 937550"/>
              <a:gd name="connsiteX14" fmla="*/ 335666 w 1030147"/>
              <a:gd name="connsiteY14" fmla="*/ 324091 h 937550"/>
              <a:gd name="connsiteX15" fmla="*/ 115747 w 1030147"/>
              <a:gd name="connsiteY15" fmla="*/ 324091 h 937550"/>
              <a:gd name="connsiteX16" fmla="*/ 115747 w 1030147"/>
              <a:gd name="connsiteY16" fmla="*/ 405114 h 937550"/>
              <a:gd name="connsiteX17" fmla="*/ 0 w 1030147"/>
              <a:gd name="connsiteY17" fmla="*/ 451413 h 937550"/>
              <a:gd name="connsiteX18" fmla="*/ 0 w 1030147"/>
              <a:gd name="connsiteY18" fmla="*/ 567160 h 937550"/>
              <a:gd name="connsiteX19" fmla="*/ 127322 w 1030147"/>
              <a:gd name="connsiteY19" fmla="*/ 567160 h 937550"/>
              <a:gd name="connsiteX20" fmla="*/ 127322 w 1030147"/>
              <a:gd name="connsiteY20" fmla="*/ 601884 h 937550"/>
              <a:gd name="connsiteX21" fmla="*/ 208345 w 1030147"/>
              <a:gd name="connsiteY21" fmla="*/ 613458 h 937550"/>
              <a:gd name="connsiteX22" fmla="*/ 219919 w 1030147"/>
              <a:gd name="connsiteY22" fmla="*/ 694481 h 937550"/>
              <a:gd name="connsiteX23" fmla="*/ 162046 w 1030147"/>
              <a:gd name="connsiteY23" fmla="*/ 694481 h 937550"/>
              <a:gd name="connsiteX24" fmla="*/ 150471 w 1030147"/>
              <a:gd name="connsiteY24" fmla="*/ 740780 h 937550"/>
              <a:gd name="connsiteX25" fmla="*/ 196770 w 1030147"/>
              <a:gd name="connsiteY25" fmla="*/ 752355 h 937550"/>
              <a:gd name="connsiteX26" fmla="*/ 185195 w 1030147"/>
              <a:gd name="connsiteY26" fmla="*/ 821803 h 937550"/>
              <a:gd name="connsiteX27" fmla="*/ 92598 w 1030147"/>
              <a:gd name="connsiteY27" fmla="*/ 844952 h 937550"/>
              <a:gd name="connsiteX28" fmla="*/ 92598 w 1030147"/>
              <a:gd name="connsiteY28" fmla="*/ 902825 h 937550"/>
              <a:gd name="connsiteX29" fmla="*/ 289367 w 1030147"/>
              <a:gd name="connsiteY29" fmla="*/ 937550 h 937550"/>
              <a:gd name="connsiteX30" fmla="*/ 393539 w 1030147"/>
              <a:gd name="connsiteY30" fmla="*/ 891251 h 937550"/>
              <a:gd name="connsiteX31" fmla="*/ 416689 w 1030147"/>
              <a:gd name="connsiteY31" fmla="*/ 810228 h 937550"/>
              <a:gd name="connsiteX32" fmla="*/ 416689 w 1030147"/>
              <a:gd name="connsiteY32" fmla="*/ 706056 h 937550"/>
              <a:gd name="connsiteX33" fmla="*/ 532436 w 1030147"/>
              <a:gd name="connsiteY33" fmla="*/ 706056 h 937550"/>
              <a:gd name="connsiteX34" fmla="*/ 532436 w 1030147"/>
              <a:gd name="connsiteY34" fmla="*/ 671332 h 937550"/>
              <a:gd name="connsiteX35" fmla="*/ 532436 w 1030147"/>
              <a:gd name="connsiteY35" fmla="*/ 671332 h 937550"/>
              <a:gd name="connsiteX36" fmla="*/ 555585 w 1030147"/>
              <a:gd name="connsiteY36" fmla="*/ 462988 h 937550"/>
              <a:gd name="connsiteX37" fmla="*/ 775504 w 1030147"/>
              <a:gd name="connsiteY37" fmla="*/ 497712 h 937550"/>
              <a:gd name="connsiteX38" fmla="*/ 914400 w 1030147"/>
              <a:gd name="connsiteY38" fmla="*/ 497712 h 937550"/>
              <a:gd name="connsiteX39" fmla="*/ 891251 w 1030147"/>
              <a:gd name="connsiteY39" fmla="*/ 370390 h 937550"/>
              <a:gd name="connsiteX40" fmla="*/ 972274 w 1030147"/>
              <a:gd name="connsiteY40" fmla="*/ 370390 h 937550"/>
              <a:gd name="connsiteX41" fmla="*/ 972274 w 1030147"/>
              <a:gd name="connsiteY41" fmla="*/ 451413 h 937550"/>
              <a:gd name="connsiteX42" fmla="*/ 1030147 w 1030147"/>
              <a:gd name="connsiteY42" fmla="*/ 462988 h 937550"/>
              <a:gd name="connsiteX43" fmla="*/ 1018572 w 1030147"/>
              <a:gd name="connsiteY43" fmla="*/ 127322 h 93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0147" h="937550">
                <a:moveTo>
                  <a:pt x="1018572" y="127322"/>
                </a:moveTo>
                <a:lnTo>
                  <a:pt x="844952" y="150471"/>
                </a:lnTo>
                <a:lnTo>
                  <a:pt x="844952" y="81023"/>
                </a:lnTo>
                <a:lnTo>
                  <a:pt x="775504" y="81023"/>
                </a:lnTo>
                <a:lnTo>
                  <a:pt x="775504" y="0"/>
                </a:lnTo>
                <a:lnTo>
                  <a:pt x="613458" y="34724"/>
                </a:lnTo>
                <a:lnTo>
                  <a:pt x="613458" y="57874"/>
                </a:lnTo>
                <a:lnTo>
                  <a:pt x="567160" y="57874"/>
                </a:lnTo>
                <a:lnTo>
                  <a:pt x="555585" y="104172"/>
                </a:lnTo>
                <a:lnTo>
                  <a:pt x="509286" y="104172"/>
                </a:lnTo>
                <a:lnTo>
                  <a:pt x="509286" y="104172"/>
                </a:lnTo>
                <a:lnTo>
                  <a:pt x="509286" y="185195"/>
                </a:lnTo>
                <a:lnTo>
                  <a:pt x="497712" y="243069"/>
                </a:lnTo>
                <a:lnTo>
                  <a:pt x="370390" y="243069"/>
                </a:lnTo>
                <a:lnTo>
                  <a:pt x="335666" y="324091"/>
                </a:lnTo>
                <a:lnTo>
                  <a:pt x="115747" y="324091"/>
                </a:lnTo>
                <a:lnTo>
                  <a:pt x="115747" y="405114"/>
                </a:lnTo>
                <a:lnTo>
                  <a:pt x="0" y="451413"/>
                </a:lnTo>
                <a:lnTo>
                  <a:pt x="0" y="567160"/>
                </a:lnTo>
                <a:lnTo>
                  <a:pt x="127322" y="567160"/>
                </a:lnTo>
                <a:lnTo>
                  <a:pt x="127322" y="601884"/>
                </a:lnTo>
                <a:lnTo>
                  <a:pt x="208345" y="613458"/>
                </a:lnTo>
                <a:lnTo>
                  <a:pt x="219919" y="694481"/>
                </a:lnTo>
                <a:lnTo>
                  <a:pt x="162046" y="694481"/>
                </a:lnTo>
                <a:lnTo>
                  <a:pt x="150471" y="740780"/>
                </a:lnTo>
                <a:lnTo>
                  <a:pt x="196770" y="752355"/>
                </a:lnTo>
                <a:lnTo>
                  <a:pt x="185195" y="821803"/>
                </a:lnTo>
                <a:lnTo>
                  <a:pt x="92598" y="844952"/>
                </a:lnTo>
                <a:lnTo>
                  <a:pt x="92598" y="902825"/>
                </a:lnTo>
                <a:lnTo>
                  <a:pt x="289367" y="937550"/>
                </a:lnTo>
                <a:lnTo>
                  <a:pt x="393539" y="891251"/>
                </a:lnTo>
                <a:lnTo>
                  <a:pt x="416689" y="810228"/>
                </a:lnTo>
                <a:lnTo>
                  <a:pt x="416689" y="706056"/>
                </a:lnTo>
                <a:lnTo>
                  <a:pt x="532436" y="706056"/>
                </a:lnTo>
                <a:lnTo>
                  <a:pt x="532436" y="671332"/>
                </a:lnTo>
                <a:lnTo>
                  <a:pt x="532436" y="671332"/>
                </a:lnTo>
                <a:lnTo>
                  <a:pt x="555585" y="462988"/>
                </a:lnTo>
                <a:lnTo>
                  <a:pt x="775504" y="497712"/>
                </a:lnTo>
                <a:lnTo>
                  <a:pt x="914400" y="497712"/>
                </a:lnTo>
                <a:lnTo>
                  <a:pt x="891251" y="370390"/>
                </a:lnTo>
                <a:lnTo>
                  <a:pt x="972274" y="370390"/>
                </a:lnTo>
                <a:lnTo>
                  <a:pt x="972274" y="451413"/>
                </a:lnTo>
                <a:lnTo>
                  <a:pt x="1030147" y="462988"/>
                </a:lnTo>
                <a:lnTo>
                  <a:pt x="1018572" y="127322"/>
                </a:ln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385369" y="2009654"/>
            <a:ext cx="588855" cy="420667"/>
          </a:xfrm>
          <a:custGeom>
            <a:avLst/>
            <a:gdLst>
              <a:gd name="connsiteX0" fmla="*/ 1088020 w 1203767"/>
              <a:gd name="connsiteY0" fmla="*/ 0 h 1215342"/>
              <a:gd name="connsiteX1" fmla="*/ 995423 w 1203767"/>
              <a:gd name="connsiteY1" fmla="*/ 23149 h 1215342"/>
              <a:gd name="connsiteX2" fmla="*/ 1006997 w 1203767"/>
              <a:gd name="connsiteY2" fmla="*/ 57873 h 1215342"/>
              <a:gd name="connsiteX3" fmla="*/ 902825 w 1203767"/>
              <a:gd name="connsiteY3" fmla="*/ 57873 h 1215342"/>
              <a:gd name="connsiteX4" fmla="*/ 902825 w 1203767"/>
              <a:gd name="connsiteY4" fmla="*/ 243068 h 1215342"/>
              <a:gd name="connsiteX5" fmla="*/ 960699 w 1203767"/>
              <a:gd name="connsiteY5" fmla="*/ 254643 h 1215342"/>
              <a:gd name="connsiteX6" fmla="*/ 960699 w 1203767"/>
              <a:gd name="connsiteY6" fmla="*/ 335666 h 1215342"/>
              <a:gd name="connsiteX7" fmla="*/ 891251 w 1203767"/>
              <a:gd name="connsiteY7" fmla="*/ 335666 h 1215342"/>
              <a:gd name="connsiteX8" fmla="*/ 868101 w 1203767"/>
              <a:gd name="connsiteY8" fmla="*/ 289367 h 1215342"/>
              <a:gd name="connsiteX9" fmla="*/ 844952 w 1203767"/>
              <a:gd name="connsiteY9" fmla="*/ 300942 h 1215342"/>
              <a:gd name="connsiteX10" fmla="*/ 833377 w 1203767"/>
              <a:gd name="connsiteY10" fmla="*/ 219919 h 1215342"/>
              <a:gd name="connsiteX11" fmla="*/ 532435 w 1203767"/>
              <a:gd name="connsiteY11" fmla="*/ 243068 h 1215342"/>
              <a:gd name="connsiteX12" fmla="*/ 544010 w 1203767"/>
              <a:gd name="connsiteY12" fmla="*/ 370390 h 1215342"/>
              <a:gd name="connsiteX13" fmla="*/ 486137 w 1203767"/>
              <a:gd name="connsiteY13" fmla="*/ 370390 h 1215342"/>
              <a:gd name="connsiteX14" fmla="*/ 486137 w 1203767"/>
              <a:gd name="connsiteY14" fmla="*/ 497711 h 1215342"/>
              <a:gd name="connsiteX15" fmla="*/ 555585 w 1203767"/>
              <a:gd name="connsiteY15" fmla="*/ 497711 h 1215342"/>
              <a:gd name="connsiteX16" fmla="*/ 567159 w 1203767"/>
              <a:gd name="connsiteY16" fmla="*/ 520861 h 1215342"/>
              <a:gd name="connsiteX17" fmla="*/ 717630 w 1203767"/>
              <a:gd name="connsiteY17" fmla="*/ 520861 h 1215342"/>
              <a:gd name="connsiteX18" fmla="*/ 706056 w 1203767"/>
              <a:gd name="connsiteY18" fmla="*/ 405114 h 1215342"/>
              <a:gd name="connsiteX19" fmla="*/ 810228 w 1203767"/>
              <a:gd name="connsiteY19" fmla="*/ 405114 h 1215342"/>
              <a:gd name="connsiteX20" fmla="*/ 810228 w 1203767"/>
              <a:gd name="connsiteY20" fmla="*/ 462987 h 1215342"/>
              <a:gd name="connsiteX21" fmla="*/ 810228 w 1203767"/>
              <a:gd name="connsiteY21" fmla="*/ 520861 h 1215342"/>
              <a:gd name="connsiteX22" fmla="*/ 775504 w 1203767"/>
              <a:gd name="connsiteY22" fmla="*/ 520861 h 1215342"/>
              <a:gd name="connsiteX23" fmla="*/ 787078 w 1203767"/>
              <a:gd name="connsiteY23" fmla="*/ 648182 h 1215342"/>
              <a:gd name="connsiteX24" fmla="*/ 902825 w 1203767"/>
              <a:gd name="connsiteY24" fmla="*/ 648182 h 1215342"/>
              <a:gd name="connsiteX25" fmla="*/ 902825 w 1203767"/>
              <a:gd name="connsiteY25" fmla="*/ 752354 h 1215342"/>
              <a:gd name="connsiteX26" fmla="*/ 1041721 w 1203767"/>
              <a:gd name="connsiteY26" fmla="*/ 752354 h 1215342"/>
              <a:gd name="connsiteX27" fmla="*/ 1041721 w 1203767"/>
              <a:gd name="connsiteY27" fmla="*/ 1053296 h 1215342"/>
              <a:gd name="connsiteX28" fmla="*/ 983848 w 1203767"/>
              <a:gd name="connsiteY28" fmla="*/ 1053296 h 1215342"/>
              <a:gd name="connsiteX29" fmla="*/ 983848 w 1203767"/>
              <a:gd name="connsiteY29" fmla="*/ 983848 h 1215342"/>
              <a:gd name="connsiteX30" fmla="*/ 925975 w 1203767"/>
              <a:gd name="connsiteY30" fmla="*/ 983848 h 1215342"/>
              <a:gd name="connsiteX31" fmla="*/ 925975 w 1203767"/>
              <a:gd name="connsiteY31" fmla="*/ 1030147 h 1215342"/>
              <a:gd name="connsiteX32" fmla="*/ 717630 w 1203767"/>
              <a:gd name="connsiteY32" fmla="*/ 1030147 h 1215342"/>
              <a:gd name="connsiteX33" fmla="*/ 729205 w 1203767"/>
              <a:gd name="connsiteY33" fmla="*/ 879676 h 1215342"/>
              <a:gd name="connsiteX34" fmla="*/ 671332 w 1203767"/>
              <a:gd name="connsiteY34" fmla="*/ 868101 h 1215342"/>
              <a:gd name="connsiteX35" fmla="*/ 636608 w 1203767"/>
              <a:gd name="connsiteY35" fmla="*/ 821803 h 1215342"/>
              <a:gd name="connsiteX36" fmla="*/ 555585 w 1203767"/>
              <a:gd name="connsiteY36" fmla="*/ 844952 h 1215342"/>
              <a:gd name="connsiteX37" fmla="*/ 567159 w 1203767"/>
              <a:gd name="connsiteY37" fmla="*/ 914400 h 1215342"/>
              <a:gd name="connsiteX38" fmla="*/ 405114 w 1203767"/>
              <a:gd name="connsiteY38" fmla="*/ 925975 h 1215342"/>
              <a:gd name="connsiteX39" fmla="*/ 416689 w 1203767"/>
              <a:gd name="connsiteY39" fmla="*/ 856527 h 1215342"/>
              <a:gd name="connsiteX40" fmla="*/ 474562 w 1203767"/>
              <a:gd name="connsiteY40" fmla="*/ 856527 h 1215342"/>
              <a:gd name="connsiteX41" fmla="*/ 474562 w 1203767"/>
              <a:gd name="connsiteY41" fmla="*/ 810228 h 1215342"/>
              <a:gd name="connsiteX42" fmla="*/ 405114 w 1203767"/>
              <a:gd name="connsiteY42" fmla="*/ 787078 h 1215342"/>
              <a:gd name="connsiteX43" fmla="*/ 405114 w 1203767"/>
              <a:gd name="connsiteY43" fmla="*/ 752354 h 1215342"/>
              <a:gd name="connsiteX44" fmla="*/ 277792 w 1203767"/>
              <a:gd name="connsiteY44" fmla="*/ 740780 h 1215342"/>
              <a:gd name="connsiteX45" fmla="*/ 289367 w 1203767"/>
              <a:gd name="connsiteY45" fmla="*/ 821803 h 1215342"/>
              <a:gd name="connsiteX46" fmla="*/ 289367 w 1203767"/>
              <a:gd name="connsiteY46" fmla="*/ 821803 h 1215342"/>
              <a:gd name="connsiteX47" fmla="*/ 196770 w 1203767"/>
              <a:gd name="connsiteY47" fmla="*/ 810228 h 1215342"/>
              <a:gd name="connsiteX48" fmla="*/ 196770 w 1203767"/>
              <a:gd name="connsiteY48" fmla="*/ 544010 h 1215342"/>
              <a:gd name="connsiteX49" fmla="*/ 46299 w 1203767"/>
              <a:gd name="connsiteY49" fmla="*/ 544010 h 1215342"/>
              <a:gd name="connsiteX50" fmla="*/ 46299 w 1203767"/>
              <a:gd name="connsiteY50" fmla="*/ 729205 h 1215342"/>
              <a:gd name="connsiteX51" fmla="*/ 138896 w 1203767"/>
              <a:gd name="connsiteY51" fmla="*/ 763929 h 1215342"/>
              <a:gd name="connsiteX52" fmla="*/ 138896 w 1203767"/>
              <a:gd name="connsiteY52" fmla="*/ 833377 h 1215342"/>
              <a:gd name="connsiteX53" fmla="*/ 23149 w 1203767"/>
              <a:gd name="connsiteY53" fmla="*/ 821803 h 1215342"/>
              <a:gd name="connsiteX54" fmla="*/ 23149 w 1203767"/>
              <a:gd name="connsiteY54" fmla="*/ 856527 h 1215342"/>
              <a:gd name="connsiteX55" fmla="*/ 69448 w 1203767"/>
              <a:gd name="connsiteY55" fmla="*/ 879676 h 1215342"/>
              <a:gd name="connsiteX56" fmla="*/ 0 w 1203767"/>
              <a:gd name="connsiteY56" fmla="*/ 902825 h 1215342"/>
              <a:gd name="connsiteX57" fmla="*/ 0 w 1203767"/>
              <a:gd name="connsiteY57" fmla="*/ 972273 h 1215342"/>
              <a:gd name="connsiteX58" fmla="*/ 127321 w 1203767"/>
              <a:gd name="connsiteY58" fmla="*/ 972273 h 1215342"/>
              <a:gd name="connsiteX59" fmla="*/ 150471 w 1203767"/>
              <a:gd name="connsiteY59" fmla="*/ 1157468 h 1215342"/>
              <a:gd name="connsiteX60" fmla="*/ 219919 w 1203767"/>
              <a:gd name="connsiteY60" fmla="*/ 1215342 h 1215342"/>
              <a:gd name="connsiteX61" fmla="*/ 1192192 w 1203767"/>
              <a:gd name="connsiteY61" fmla="*/ 1192192 h 1215342"/>
              <a:gd name="connsiteX62" fmla="*/ 1134319 w 1203767"/>
              <a:gd name="connsiteY62" fmla="*/ 509286 h 1215342"/>
              <a:gd name="connsiteX63" fmla="*/ 1064871 w 1203767"/>
              <a:gd name="connsiteY63" fmla="*/ 509286 h 1215342"/>
              <a:gd name="connsiteX64" fmla="*/ 1064871 w 1203767"/>
              <a:gd name="connsiteY64" fmla="*/ 335666 h 1215342"/>
              <a:gd name="connsiteX65" fmla="*/ 1122744 w 1203767"/>
              <a:gd name="connsiteY65" fmla="*/ 347240 h 1215342"/>
              <a:gd name="connsiteX66" fmla="*/ 1180618 w 1203767"/>
              <a:gd name="connsiteY66" fmla="*/ 289367 h 1215342"/>
              <a:gd name="connsiteX67" fmla="*/ 1203767 w 1203767"/>
              <a:gd name="connsiteY67" fmla="*/ 300942 h 1215342"/>
              <a:gd name="connsiteX68" fmla="*/ 1192192 w 1203767"/>
              <a:gd name="connsiteY68" fmla="*/ 69448 h 1215342"/>
              <a:gd name="connsiteX69" fmla="*/ 1134319 w 1203767"/>
              <a:gd name="connsiteY69" fmla="*/ 69448 h 1215342"/>
              <a:gd name="connsiteX70" fmla="*/ 1145894 w 1203767"/>
              <a:gd name="connsiteY70" fmla="*/ 34724 h 1215342"/>
              <a:gd name="connsiteX71" fmla="*/ 1064871 w 1203767"/>
              <a:gd name="connsiteY71" fmla="*/ 57873 h 1215342"/>
              <a:gd name="connsiteX72" fmla="*/ 1088020 w 1203767"/>
              <a:gd name="connsiteY72" fmla="*/ 0 h 1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03767" h="1215342">
                <a:moveTo>
                  <a:pt x="1088020" y="0"/>
                </a:moveTo>
                <a:lnTo>
                  <a:pt x="995423" y="23149"/>
                </a:lnTo>
                <a:lnTo>
                  <a:pt x="1006997" y="57873"/>
                </a:lnTo>
                <a:lnTo>
                  <a:pt x="902825" y="57873"/>
                </a:lnTo>
                <a:lnTo>
                  <a:pt x="902825" y="243068"/>
                </a:lnTo>
                <a:lnTo>
                  <a:pt x="960699" y="254643"/>
                </a:lnTo>
                <a:lnTo>
                  <a:pt x="960699" y="335666"/>
                </a:lnTo>
                <a:lnTo>
                  <a:pt x="891251" y="335666"/>
                </a:lnTo>
                <a:lnTo>
                  <a:pt x="868101" y="289367"/>
                </a:lnTo>
                <a:lnTo>
                  <a:pt x="844952" y="300942"/>
                </a:lnTo>
                <a:lnTo>
                  <a:pt x="833377" y="219919"/>
                </a:lnTo>
                <a:lnTo>
                  <a:pt x="532435" y="243068"/>
                </a:lnTo>
                <a:lnTo>
                  <a:pt x="544010" y="370390"/>
                </a:lnTo>
                <a:lnTo>
                  <a:pt x="486137" y="370390"/>
                </a:lnTo>
                <a:lnTo>
                  <a:pt x="486137" y="497711"/>
                </a:lnTo>
                <a:lnTo>
                  <a:pt x="555585" y="497711"/>
                </a:lnTo>
                <a:lnTo>
                  <a:pt x="567159" y="520861"/>
                </a:lnTo>
                <a:lnTo>
                  <a:pt x="717630" y="520861"/>
                </a:lnTo>
                <a:lnTo>
                  <a:pt x="706056" y="405114"/>
                </a:lnTo>
                <a:lnTo>
                  <a:pt x="810228" y="405114"/>
                </a:lnTo>
                <a:lnTo>
                  <a:pt x="810228" y="462987"/>
                </a:lnTo>
                <a:lnTo>
                  <a:pt x="810228" y="520861"/>
                </a:lnTo>
                <a:lnTo>
                  <a:pt x="775504" y="520861"/>
                </a:lnTo>
                <a:lnTo>
                  <a:pt x="787078" y="648182"/>
                </a:lnTo>
                <a:lnTo>
                  <a:pt x="902825" y="648182"/>
                </a:lnTo>
                <a:lnTo>
                  <a:pt x="902825" y="752354"/>
                </a:lnTo>
                <a:lnTo>
                  <a:pt x="1041721" y="752354"/>
                </a:lnTo>
                <a:lnTo>
                  <a:pt x="1041721" y="1053296"/>
                </a:lnTo>
                <a:lnTo>
                  <a:pt x="983848" y="1053296"/>
                </a:lnTo>
                <a:lnTo>
                  <a:pt x="983848" y="983848"/>
                </a:lnTo>
                <a:lnTo>
                  <a:pt x="925975" y="983848"/>
                </a:lnTo>
                <a:lnTo>
                  <a:pt x="925975" y="1030147"/>
                </a:lnTo>
                <a:lnTo>
                  <a:pt x="717630" y="1030147"/>
                </a:lnTo>
                <a:lnTo>
                  <a:pt x="729205" y="879676"/>
                </a:lnTo>
                <a:lnTo>
                  <a:pt x="671332" y="868101"/>
                </a:lnTo>
                <a:lnTo>
                  <a:pt x="636608" y="821803"/>
                </a:lnTo>
                <a:lnTo>
                  <a:pt x="555585" y="844952"/>
                </a:lnTo>
                <a:lnTo>
                  <a:pt x="567159" y="914400"/>
                </a:lnTo>
                <a:lnTo>
                  <a:pt x="405114" y="925975"/>
                </a:lnTo>
                <a:lnTo>
                  <a:pt x="416689" y="856527"/>
                </a:lnTo>
                <a:lnTo>
                  <a:pt x="474562" y="856527"/>
                </a:lnTo>
                <a:lnTo>
                  <a:pt x="474562" y="810228"/>
                </a:lnTo>
                <a:lnTo>
                  <a:pt x="405114" y="787078"/>
                </a:lnTo>
                <a:lnTo>
                  <a:pt x="405114" y="752354"/>
                </a:lnTo>
                <a:lnTo>
                  <a:pt x="277792" y="740780"/>
                </a:lnTo>
                <a:lnTo>
                  <a:pt x="289367" y="821803"/>
                </a:lnTo>
                <a:lnTo>
                  <a:pt x="289367" y="821803"/>
                </a:lnTo>
                <a:lnTo>
                  <a:pt x="196770" y="810228"/>
                </a:lnTo>
                <a:lnTo>
                  <a:pt x="196770" y="544010"/>
                </a:lnTo>
                <a:lnTo>
                  <a:pt x="46299" y="544010"/>
                </a:lnTo>
                <a:lnTo>
                  <a:pt x="46299" y="729205"/>
                </a:lnTo>
                <a:lnTo>
                  <a:pt x="138896" y="763929"/>
                </a:lnTo>
                <a:lnTo>
                  <a:pt x="138896" y="833377"/>
                </a:lnTo>
                <a:lnTo>
                  <a:pt x="23149" y="821803"/>
                </a:lnTo>
                <a:lnTo>
                  <a:pt x="23149" y="856527"/>
                </a:lnTo>
                <a:lnTo>
                  <a:pt x="69448" y="879676"/>
                </a:lnTo>
                <a:lnTo>
                  <a:pt x="0" y="902825"/>
                </a:lnTo>
                <a:lnTo>
                  <a:pt x="0" y="972273"/>
                </a:lnTo>
                <a:lnTo>
                  <a:pt x="127321" y="972273"/>
                </a:lnTo>
                <a:lnTo>
                  <a:pt x="150471" y="1157468"/>
                </a:lnTo>
                <a:lnTo>
                  <a:pt x="219919" y="1215342"/>
                </a:lnTo>
                <a:lnTo>
                  <a:pt x="1192192" y="1192192"/>
                </a:lnTo>
                <a:lnTo>
                  <a:pt x="1134319" y="509286"/>
                </a:lnTo>
                <a:lnTo>
                  <a:pt x="1064871" y="509286"/>
                </a:lnTo>
                <a:lnTo>
                  <a:pt x="1064871" y="335666"/>
                </a:lnTo>
                <a:lnTo>
                  <a:pt x="1122744" y="347240"/>
                </a:lnTo>
                <a:lnTo>
                  <a:pt x="1180618" y="289367"/>
                </a:lnTo>
                <a:lnTo>
                  <a:pt x="1203767" y="300942"/>
                </a:lnTo>
                <a:lnTo>
                  <a:pt x="1192192" y="69448"/>
                </a:lnTo>
                <a:lnTo>
                  <a:pt x="1134319" y="69448"/>
                </a:lnTo>
                <a:lnTo>
                  <a:pt x="1145894" y="34724"/>
                </a:lnTo>
                <a:lnTo>
                  <a:pt x="1064871" y="57873"/>
                </a:lnTo>
                <a:lnTo>
                  <a:pt x="1088020" y="0"/>
                </a:ln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http://burnhamplan100.lib.uchicago.edu/files/images/usfs-log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234" l="0" r="98780"/>
                    </a14:imgEffect>
                  </a14:imgLayer>
                </a14:imgProps>
              </a:ext>
              <a:ext uri="{28A0092B-C50C-407E-A947-70E740481C1C}">
                <a14:useLocalDpi xmlns:a14="http://schemas.microsoft.com/office/drawing/2010/main" val="0"/>
              </a:ext>
            </a:extLst>
          </a:blip>
          <a:srcRect/>
          <a:stretch>
            <a:fillRect/>
          </a:stretch>
        </p:blipFill>
        <p:spPr bwMode="auto">
          <a:xfrm>
            <a:off x="2057400" y="4413594"/>
            <a:ext cx="1416384" cy="15021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14800" y="4378958"/>
            <a:ext cx="5333998" cy="830997"/>
          </a:xfrm>
          <a:prstGeom prst="rect">
            <a:avLst/>
          </a:prstGeom>
          <a:noFill/>
        </p:spPr>
        <p:txBody>
          <a:bodyPr wrap="square" rtlCol="0">
            <a:spAutoFit/>
          </a:bodyPr>
          <a:lstStyle/>
          <a:p>
            <a:r>
              <a:rPr lang="en-US" sz="2400" b="1" dirty="0" smtClean="0">
                <a:solidFill>
                  <a:srgbClr val="FFFF00"/>
                </a:solidFill>
                <a:effectLst>
                  <a:glow rad="228600">
                    <a:schemeClr val="accent1">
                      <a:satMod val="175000"/>
                      <a:alpha val="40000"/>
                    </a:schemeClr>
                  </a:glow>
                </a:effectLst>
              </a:rPr>
              <a:t>Began: 2013</a:t>
            </a:r>
          </a:p>
          <a:p>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Moved</a:t>
            </a:r>
            <a:r>
              <a:rPr lang="en-US" sz="2400" b="1" dirty="0" smtClean="0">
                <a:solidFill>
                  <a:srgbClr val="FFFF00"/>
                </a:solidFill>
                <a:effectLst>
                  <a:glow rad="228600">
                    <a:schemeClr val="accent1">
                      <a:satMod val="175000"/>
                      <a:alpha val="40000"/>
                    </a:schemeClr>
                  </a:glow>
                </a:effectLst>
              </a:rPr>
              <a:t>: 9 Beavers </a:t>
            </a:r>
          </a:p>
        </p:txBody>
      </p:sp>
      <p:sp>
        <p:nvSpPr>
          <p:cNvPr id="7" name="TextBox 6"/>
          <p:cNvSpPr txBox="1"/>
          <p:nvPr/>
        </p:nvSpPr>
        <p:spPr>
          <a:xfrm>
            <a:off x="2438400" y="5802868"/>
            <a:ext cx="2899063" cy="369332"/>
          </a:xfrm>
          <a:prstGeom prst="rect">
            <a:avLst/>
          </a:prstGeom>
          <a:noFill/>
        </p:spPr>
        <p:txBody>
          <a:bodyPr wrap="none" rtlCol="0">
            <a:spAutoFit/>
          </a:bodyPr>
          <a:lstStyle/>
          <a:p>
            <a:r>
              <a:rPr lang="en-US" b="1" dirty="0" smtClean="0">
                <a:solidFill>
                  <a:srgbClr val="FFFF66"/>
                </a:solidFill>
              </a:rPr>
              <a:t>Tonasket Ranger District</a:t>
            </a:r>
            <a:endParaRPr lang="en-US" b="1" dirty="0">
              <a:solidFill>
                <a:srgbClr val="FFFF66"/>
              </a:solidFill>
            </a:endParaRPr>
          </a:p>
        </p:txBody>
      </p:sp>
    </p:spTree>
    <p:extLst>
      <p:ext uri="{BB962C8B-B14F-4D97-AF65-F5344CB8AC3E}">
        <p14:creationId xmlns:p14="http://schemas.microsoft.com/office/powerpoint/2010/main" val="3330475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2751"/>
            <a:ext cx="9143999" cy="5791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43000"/>
          </a:xfrm>
        </p:spPr>
        <p:txBody>
          <a:bodyPr/>
          <a:lstStyle/>
          <a:p>
            <a:r>
              <a:rPr lang="en-US" u="sng" dirty="0"/>
              <a:t>WA  Beaver Working Group</a:t>
            </a:r>
            <a:endParaRPr lang="en-US" dirty="0"/>
          </a:p>
        </p:txBody>
      </p:sp>
      <p:pic>
        <p:nvPicPr>
          <p:cNvPr id="307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330" y="4239682"/>
            <a:ext cx="2133600" cy="1204593"/>
          </a:xfrm>
          <a:prstGeom prst="rect">
            <a:avLst/>
          </a:prstGeom>
          <a:noFill/>
          <a:ln w="444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006914" y="4239682"/>
            <a:ext cx="1890261" cy="646331"/>
          </a:xfrm>
          <a:prstGeom prst="rect">
            <a:avLst/>
          </a:prstGeom>
          <a:noFill/>
        </p:spPr>
        <p:txBody>
          <a:bodyPr wrap="none" rtlCol="0">
            <a:spAutoFit/>
          </a:bodyPr>
          <a:lstStyle/>
          <a:p>
            <a:r>
              <a:rPr lang="en-US" dirty="0" smtClean="0"/>
              <a:t>The Sky Beaver </a:t>
            </a:r>
          </a:p>
          <a:p>
            <a:r>
              <a:rPr lang="en-US" dirty="0" smtClean="0"/>
              <a:t>       Project</a:t>
            </a:r>
            <a:endParaRPr lang="en-US" dirty="0"/>
          </a:p>
        </p:txBody>
      </p:sp>
      <p:sp>
        <p:nvSpPr>
          <p:cNvPr id="8" name="TextBox 7"/>
          <p:cNvSpPr txBox="1"/>
          <p:nvPr/>
        </p:nvSpPr>
        <p:spPr>
          <a:xfrm>
            <a:off x="3810002" y="4343400"/>
            <a:ext cx="5333998" cy="1200329"/>
          </a:xfrm>
          <a:prstGeom prst="rect">
            <a:avLst/>
          </a:prstGeom>
          <a:noFill/>
        </p:spPr>
        <p:txBody>
          <a:bodyPr wrap="square" rtlCol="0">
            <a:spAutoFit/>
          </a:bodyPr>
          <a:lstStyle/>
          <a:p>
            <a:r>
              <a:rPr lang="en-US" sz="2400" b="1" dirty="0" smtClean="0">
                <a:solidFill>
                  <a:srgbClr val="FFFF00"/>
                </a:solidFill>
                <a:effectLst>
                  <a:glow rad="228600">
                    <a:schemeClr val="accent1">
                      <a:satMod val="175000"/>
                      <a:alpha val="40000"/>
                    </a:schemeClr>
                  </a:glow>
                </a:effectLst>
              </a:rPr>
              <a:t>Began: 2014</a:t>
            </a:r>
          </a:p>
          <a:p>
            <a:r>
              <a:rPr lang="en-US" sz="2400" b="1" dirty="0" smtClean="0">
                <a:solidFill>
                  <a:srgbClr val="FFFF00"/>
                </a:solidFill>
                <a:effectLst>
                  <a:glow rad="228600">
                    <a:schemeClr val="accent1">
                      <a:satMod val="175000"/>
                      <a:alpha val="40000"/>
                    </a:schemeClr>
                  </a:glow>
                  <a:outerShdw blurRad="50800" dist="38100" dir="2700000" algn="tl" rotWithShape="0">
                    <a:prstClr val="black">
                      <a:alpha val="40000"/>
                    </a:prstClr>
                  </a:outerShdw>
                </a:effectLst>
              </a:rPr>
              <a:t>Moved</a:t>
            </a:r>
            <a:r>
              <a:rPr lang="en-US" sz="2400" b="1" dirty="0" smtClean="0">
                <a:solidFill>
                  <a:srgbClr val="FFFF00"/>
                </a:solidFill>
                <a:effectLst>
                  <a:glow rad="228600">
                    <a:schemeClr val="accent1">
                      <a:satMod val="175000"/>
                      <a:alpha val="40000"/>
                    </a:schemeClr>
                  </a:glow>
                </a:effectLst>
              </a:rPr>
              <a:t>: 24 Beavers </a:t>
            </a:r>
          </a:p>
          <a:p>
            <a:r>
              <a:rPr lang="en-US" sz="2400" b="1" dirty="0" smtClean="0">
                <a:solidFill>
                  <a:srgbClr val="FFFF00"/>
                </a:solidFill>
                <a:effectLst>
                  <a:glow rad="228600">
                    <a:schemeClr val="accent1">
                      <a:satMod val="175000"/>
                      <a:alpha val="40000"/>
                    </a:schemeClr>
                  </a:glow>
                </a:effectLst>
              </a:rPr>
              <a:t>Mitigation: Deceivers &amp; Levelers</a:t>
            </a:r>
            <a:endParaRPr lang="en-US" sz="2400" b="1" dirty="0">
              <a:solidFill>
                <a:srgbClr val="FFFF00"/>
              </a:solidFill>
              <a:effectLst>
                <a:glow rad="228600">
                  <a:schemeClr val="accent1">
                    <a:satMod val="175000"/>
                    <a:alpha val="40000"/>
                  </a:schemeClr>
                </a:glow>
              </a:effectLst>
            </a:endParaRPr>
          </a:p>
        </p:txBody>
      </p:sp>
      <p:sp>
        <p:nvSpPr>
          <p:cNvPr id="7" name="Freeform 6"/>
          <p:cNvSpPr/>
          <p:nvPr/>
        </p:nvSpPr>
        <p:spPr>
          <a:xfrm>
            <a:off x="3352800" y="2590800"/>
            <a:ext cx="1421027" cy="1228675"/>
          </a:xfrm>
          <a:custGeom>
            <a:avLst/>
            <a:gdLst>
              <a:gd name="connsiteX0" fmla="*/ 234324 w 3388064"/>
              <a:gd name="connsiteY0" fmla="*/ 149010 h 2673085"/>
              <a:gd name="connsiteX1" fmla="*/ 419675 w 3388064"/>
              <a:gd name="connsiteY1" fmla="*/ 247864 h 2673085"/>
              <a:gd name="connsiteX2" fmla="*/ 592670 w 3388064"/>
              <a:gd name="connsiteY2" fmla="*/ 223151 h 2673085"/>
              <a:gd name="connsiteX3" fmla="*/ 716237 w 3388064"/>
              <a:gd name="connsiteY3" fmla="*/ 396145 h 2673085"/>
              <a:gd name="connsiteX4" fmla="*/ 901588 w 3388064"/>
              <a:gd name="connsiteY4" fmla="*/ 359075 h 2673085"/>
              <a:gd name="connsiteX5" fmla="*/ 1074583 w 3388064"/>
              <a:gd name="connsiteY5" fmla="*/ 408502 h 2673085"/>
              <a:gd name="connsiteX6" fmla="*/ 1161080 w 3388064"/>
              <a:gd name="connsiteY6" fmla="*/ 420859 h 2673085"/>
              <a:gd name="connsiteX7" fmla="*/ 1259934 w 3388064"/>
              <a:gd name="connsiteY7" fmla="*/ 284934 h 2673085"/>
              <a:gd name="connsiteX8" fmla="*/ 1334075 w 3388064"/>
              <a:gd name="connsiteY8" fmla="*/ 272578 h 2673085"/>
              <a:gd name="connsiteX9" fmla="*/ 1383502 w 3388064"/>
              <a:gd name="connsiteY9" fmla="*/ 223151 h 2673085"/>
              <a:gd name="connsiteX10" fmla="*/ 1445286 w 3388064"/>
              <a:gd name="connsiteY10" fmla="*/ 111940 h 2673085"/>
              <a:gd name="connsiteX11" fmla="*/ 1568853 w 3388064"/>
              <a:gd name="connsiteY11" fmla="*/ 74869 h 2673085"/>
              <a:gd name="connsiteX12" fmla="*/ 1667707 w 3388064"/>
              <a:gd name="connsiteY12" fmla="*/ 729 h 2673085"/>
              <a:gd name="connsiteX13" fmla="*/ 1791275 w 3388064"/>
              <a:gd name="connsiteY13" fmla="*/ 124296 h 2673085"/>
              <a:gd name="connsiteX14" fmla="*/ 1791275 w 3388064"/>
              <a:gd name="connsiteY14" fmla="*/ 272578 h 2673085"/>
              <a:gd name="connsiteX15" fmla="*/ 1964270 w 3388064"/>
              <a:gd name="connsiteY15" fmla="*/ 334361 h 2673085"/>
              <a:gd name="connsiteX16" fmla="*/ 1951913 w 3388064"/>
              <a:gd name="connsiteY16" fmla="*/ 445572 h 2673085"/>
              <a:gd name="connsiteX17" fmla="*/ 2211405 w 3388064"/>
              <a:gd name="connsiteY17" fmla="*/ 371432 h 2673085"/>
              <a:gd name="connsiteX18" fmla="*/ 2260832 w 3388064"/>
              <a:gd name="connsiteY18" fmla="*/ 482642 h 2673085"/>
              <a:gd name="connsiteX19" fmla="*/ 2322616 w 3388064"/>
              <a:gd name="connsiteY19" fmla="*/ 408502 h 2673085"/>
              <a:gd name="connsiteX20" fmla="*/ 2347329 w 3388064"/>
              <a:gd name="connsiteY20" fmla="*/ 457929 h 2673085"/>
              <a:gd name="connsiteX21" fmla="*/ 2446183 w 3388064"/>
              <a:gd name="connsiteY21" fmla="*/ 396145 h 2673085"/>
              <a:gd name="connsiteX22" fmla="*/ 2594464 w 3388064"/>
              <a:gd name="connsiteY22" fmla="*/ 371432 h 2673085"/>
              <a:gd name="connsiteX23" fmla="*/ 2705675 w 3388064"/>
              <a:gd name="connsiteY23" fmla="*/ 494999 h 2673085"/>
              <a:gd name="connsiteX24" fmla="*/ 2853956 w 3388064"/>
              <a:gd name="connsiteY24" fmla="*/ 408502 h 2673085"/>
              <a:gd name="connsiteX25" fmla="*/ 3088734 w 3388064"/>
              <a:gd name="connsiteY25" fmla="*/ 371432 h 2673085"/>
              <a:gd name="connsiteX26" fmla="*/ 3014594 w 3388064"/>
              <a:gd name="connsiteY26" fmla="*/ 705064 h 2673085"/>
              <a:gd name="connsiteX27" fmla="*/ 3002237 w 3388064"/>
              <a:gd name="connsiteY27" fmla="*/ 853345 h 2673085"/>
              <a:gd name="connsiteX28" fmla="*/ 3076378 w 3388064"/>
              <a:gd name="connsiteY28" fmla="*/ 989269 h 2673085"/>
              <a:gd name="connsiteX29" fmla="*/ 3101091 w 3388064"/>
              <a:gd name="connsiteY29" fmla="*/ 1100480 h 2673085"/>
              <a:gd name="connsiteX30" fmla="*/ 3249372 w 3388064"/>
              <a:gd name="connsiteY30" fmla="*/ 1149907 h 2673085"/>
              <a:gd name="connsiteX31" fmla="*/ 3372940 w 3388064"/>
              <a:gd name="connsiteY31" fmla="*/ 1149907 h 2673085"/>
              <a:gd name="connsiteX32" fmla="*/ 3298799 w 3388064"/>
              <a:gd name="connsiteY32" fmla="*/ 1261118 h 2673085"/>
              <a:gd name="connsiteX33" fmla="*/ 3212302 w 3388064"/>
              <a:gd name="connsiteY33" fmla="*/ 1397042 h 2673085"/>
              <a:gd name="connsiteX34" fmla="*/ 3237016 w 3388064"/>
              <a:gd name="connsiteY34" fmla="*/ 1495896 h 2673085"/>
              <a:gd name="connsiteX35" fmla="*/ 3261729 w 3388064"/>
              <a:gd name="connsiteY35" fmla="*/ 1557680 h 2673085"/>
              <a:gd name="connsiteX36" fmla="*/ 3274086 w 3388064"/>
              <a:gd name="connsiteY36" fmla="*/ 1607107 h 2673085"/>
              <a:gd name="connsiteX37" fmla="*/ 3348226 w 3388064"/>
              <a:gd name="connsiteY37" fmla="*/ 1619464 h 2673085"/>
              <a:gd name="connsiteX38" fmla="*/ 3298799 w 3388064"/>
              <a:gd name="connsiteY38" fmla="*/ 1705961 h 2673085"/>
              <a:gd name="connsiteX39" fmla="*/ 3385297 w 3388064"/>
              <a:gd name="connsiteY39" fmla="*/ 1743032 h 2673085"/>
              <a:gd name="connsiteX40" fmla="*/ 3175232 w 3388064"/>
              <a:gd name="connsiteY40" fmla="*/ 1953096 h 2673085"/>
              <a:gd name="connsiteX41" fmla="*/ 3199945 w 3388064"/>
              <a:gd name="connsiteY41" fmla="*/ 2360869 h 2673085"/>
              <a:gd name="connsiteX42" fmla="*/ 2952810 w 3388064"/>
              <a:gd name="connsiteY42" fmla="*/ 2472080 h 2673085"/>
              <a:gd name="connsiteX43" fmla="*/ 2730388 w 3388064"/>
              <a:gd name="connsiteY43" fmla="*/ 2521507 h 2673085"/>
              <a:gd name="connsiteX44" fmla="*/ 2656248 w 3388064"/>
              <a:gd name="connsiteY44" fmla="*/ 2546221 h 2673085"/>
              <a:gd name="connsiteX45" fmla="*/ 2606821 w 3388064"/>
              <a:gd name="connsiteY45" fmla="*/ 2570934 h 2673085"/>
              <a:gd name="connsiteX46" fmla="*/ 2458540 w 3388064"/>
              <a:gd name="connsiteY46" fmla="*/ 2632718 h 2673085"/>
              <a:gd name="connsiteX47" fmla="*/ 2297902 w 3388064"/>
              <a:gd name="connsiteY47" fmla="*/ 2657432 h 2673085"/>
              <a:gd name="connsiteX48" fmla="*/ 2236118 w 3388064"/>
              <a:gd name="connsiteY48" fmla="*/ 2385583 h 2673085"/>
              <a:gd name="connsiteX49" fmla="*/ 2124907 w 3388064"/>
              <a:gd name="connsiteY49" fmla="*/ 2348513 h 2673085"/>
              <a:gd name="connsiteX50" fmla="*/ 1927199 w 3388064"/>
              <a:gd name="connsiteY50" fmla="*/ 2224945 h 2673085"/>
              <a:gd name="connsiteX51" fmla="*/ 1914843 w 3388064"/>
              <a:gd name="connsiteY51" fmla="*/ 1891313 h 2673085"/>
              <a:gd name="connsiteX52" fmla="*/ 1729491 w 3388064"/>
              <a:gd name="connsiteY52" fmla="*/ 1743032 h 2673085"/>
              <a:gd name="connsiteX53" fmla="*/ 1593567 w 3388064"/>
              <a:gd name="connsiteY53" fmla="*/ 1532967 h 2673085"/>
              <a:gd name="connsiteX54" fmla="*/ 1593567 w 3388064"/>
              <a:gd name="connsiteY54" fmla="*/ 1397042 h 2673085"/>
              <a:gd name="connsiteX55" fmla="*/ 1297005 w 3388064"/>
              <a:gd name="connsiteY55" fmla="*/ 1421756 h 2673085"/>
              <a:gd name="connsiteX56" fmla="*/ 1198151 w 3388064"/>
              <a:gd name="connsiteY56" fmla="*/ 1397042 h 2673085"/>
              <a:gd name="connsiteX57" fmla="*/ 1148724 w 3388064"/>
              <a:gd name="connsiteY57" fmla="*/ 1384686 h 2673085"/>
              <a:gd name="connsiteX58" fmla="*/ 926302 w 3388064"/>
              <a:gd name="connsiteY58" fmla="*/ 1483540 h 2673085"/>
              <a:gd name="connsiteX59" fmla="*/ 765664 w 3388064"/>
              <a:gd name="connsiteY59" fmla="*/ 1409399 h 2673085"/>
              <a:gd name="connsiteX60" fmla="*/ 679167 w 3388064"/>
              <a:gd name="connsiteY60" fmla="*/ 1409399 h 2673085"/>
              <a:gd name="connsiteX61" fmla="*/ 592670 w 3388064"/>
              <a:gd name="connsiteY61" fmla="*/ 1310545 h 2673085"/>
              <a:gd name="connsiteX62" fmla="*/ 543243 w 3388064"/>
              <a:gd name="connsiteY62" fmla="*/ 1211691 h 2673085"/>
              <a:gd name="connsiteX63" fmla="*/ 36616 w 3388064"/>
              <a:gd name="connsiteY63" fmla="*/ 1236405 h 2673085"/>
              <a:gd name="connsiteX64" fmla="*/ 48972 w 3388064"/>
              <a:gd name="connsiteY64" fmla="*/ 1100480 h 2673085"/>
              <a:gd name="connsiteX65" fmla="*/ 123113 w 3388064"/>
              <a:gd name="connsiteY65" fmla="*/ 1051053 h 2673085"/>
              <a:gd name="connsiteX66" fmla="*/ 209610 w 3388064"/>
              <a:gd name="connsiteY66" fmla="*/ 902772 h 2673085"/>
              <a:gd name="connsiteX67" fmla="*/ 296107 w 3388064"/>
              <a:gd name="connsiteY67" fmla="*/ 803918 h 2673085"/>
              <a:gd name="connsiteX68" fmla="*/ 209610 w 3388064"/>
              <a:gd name="connsiteY68" fmla="*/ 754491 h 2673085"/>
              <a:gd name="connsiteX69" fmla="*/ 184897 w 3388064"/>
              <a:gd name="connsiteY69" fmla="*/ 630924 h 2673085"/>
              <a:gd name="connsiteX70" fmla="*/ 209610 w 3388064"/>
              <a:gd name="connsiteY70" fmla="*/ 556783 h 2673085"/>
              <a:gd name="connsiteX71" fmla="*/ 172540 w 3388064"/>
              <a:gd name="connsiteY71" fmla="*/ 470286 h 2673085"/>
              <a:gd name="connsiteX72" fmla="*/ 209610 w 3388064"/>
              <a:gd name="connsiteY72" fmla="*/ 383788 h 2673085"/>
              <a:gd name="connsiteX73" fmla="*/ 234324 w 3388064"/>
              <a:gd name="connsiteY73" fmla="*/ 210794 h 2673085"/>
              <a:gd name="connsiteX74" fmla="*/ 234324 w 3388064"/>
              <a:gd name="connsiteY74" fmla="*/ 149010 h 267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88064" h="2673085">
                <a:moveTo>
                  <a:pt x="234324" y="149010"/>
                </a:moveTo>
                <a:cubicBezTo>
                  <a:pt x="265216" y="155188"/>
                  <a:pt x="359951" y="235507"/>
                  <a:pt x="419675" y="247864"/>
                </a:cubicBezTo>
                <a:cubicBezTo>
                  <a:pt x="479399" y="260221"/>
                  <a:pt x="543243" y="198438"/>
                  <a:pt x="592670" y="223151"/>
                </a:cubicBezTo>
                <a:cubicBezTo>
                  <a:pt x="642097" y="247864"/>
                  <a:pt x="664751" y="373491"/>
                  <a:pt x="716237" y="396145"/>
                </a:cubicBezTo>
                <a:cubicBezTo>
                  <a:pt x="767723" y="418799"/>
                  <a:pt x="841864" y="357016"/>
                  <a:pt x="901588" y="359075"/>
                </a:cubicBezTo>
                <a:cubicBezTo>
                  <a:pt x="961312" y="361134"/>
                  <a:pt x="1031334" y="398205"/>
                  <a:pt x="1074583" y="408502"/>
                </a:cubicBezTo>
                <a:cubicBezTo>
                  <a:pt x="1117832" y="418799"/>
                  <a:pt x="1130188" y="441454"/>
                  <a:pt x="1161080" y="420859"/>
                </a:cubicBezTo>
                <a:cubicBezTo>
                  <a:pt x="1191972" y="400264"/>
                  <a:pt x="1231102" y="309647"/>
                  <a:pt x="1259934" y="284934"/>
                </a:cubicBezTo>
                <a:cubicBezTo>
                  <a:pt x="1288766" y="260221"/>
                  <a:pt x="1313480" y="282875"/>
                  <a:pt x="1334075" y="272578"/>
                </a:cubicBezTo>
                <a:cubicBezTo>
                  <a:pt x="1354670" y="262281"/>
                  <a:pt x="1364967" y="249924"/>
                  <a:pt x="1383502" y="223151"/>
                </a:cubicBezTo>
                <a:cubicBezTo>
                  <a:pt x="1402037" y="196378"/>
                  <a:pt x="1414394" y="136654"/>
                  <a:pt x="1445286" y="111940"/>
                </a:cubicBezTo>
                <a:cubicBezTo>
                  <a:pt x="1476178" y="87226"/>
                  <a:pt x="1531783" y="93404"/>
                  <a:pt x="1568853" y="74869"/>
                </a:cubicBezTo>
                <a:cubicBezTo>
                  <a:pt x="1605923" y="56334"/>
                  <a:pt x="1630637" y="-7509"/>
                  <a:pt x="1667707" y="729"/>
                </a:cubicBezTo>
                <a:cubicBezTo>
                  <a:pt x="1704777" y="8967"/>
                  <a:pt x="1770680" y="78988"/>
                  <a:pt x="1791275" y="124296"/>
                </a:cubicBezTo>
                <a:cubicBezTo>
                  <a:pt x="1811870" y="169604"/>
                  <a:pt x="1762443" y="237567"/>
                  <a:pt x="1791275" y="272578"/>
                </a:cubicBezTo>
                <a:cubicBezTo>
                  <a:pt x="1820107" y="307589"/>
                  <a:pt x="1937497" y="305529"/>
                  <a:pt x="1964270" y="334361"/>
                </a:cubicBezTo>
                <a:cubicBezTo>
                  <a:pt x="1991043" y="363193"/>
                  <a:pt x="1910724" y="439394"/>
                  <a:pt x="1951913" y="445572"/>
                </a:cubicBezTo>
                <a:cubicBezTo>
                  <a:pt x="1993102" y="451750"/>
                  <a:pt x="2159919" y="365254"/>
                  <a:pt x="2211405" y="371432"/>
                </a:cubicBezTo>
                <a:cubicBezTo>
                  <a:pt x="2262892" y="377610"/>
                  <a:pt x="2242297" y="476464"/>
                  <a:pt x="2260832" y="482642"/>
                </a:cubicBezTo>
                <a:cubicBezTo>
                  <a:pt x="2279367" y="488820"/>
                  <a:pt x="2308200" y="412621"/>
                  <a:pt x="2322616" y="408502"/>
                </a:cubicBezTo>
                <a:cubicBezTo>
                  <a:pt x="2337032" y="404383"/>
                  <a:pt x="2326734" y="459989"/>
                  <a:pt x="2347329" y="457929"/>
                </a:cubicBezTo>
                <a:cubicBezTo>
                  <a:pt x="2367924" y="455869"/>
                  <a:pt x="2404994" y="410561"/>
                  <a:pt x="2446183" y="396145"/>
                </a:cubicBezTo>
                <a:cubicBezTo>
                  <a:pt x="2487372" y="381729"/>
                  <a:pt x="2551216" y="354956"/>
                  <a:pt x="2594464" y="371432"/>
                </a:cubicBezTo>
                <a:cubicBezTo>
                  <a:pt x="2637712" y="387908"/>
                  <a:pt x="2662426" y="488821"/>
                  <a:pt x="2705675" y="494999"/>
                </a:cubicBezTo>
                <a:cubicBezTo>
                  <a:pt x="2748924" y="501177"/>
                  <a:pt x="2790113" y="429097"/>
                  <a:pt x="2853956" y="408502"/>
                </a:cubicBezTo>
                <a:cubicBezTo>
                  <a:pt x="2917799" y="387908"/>
                  <a:pt x="3061961" y="322005"/>
                  <a:pt x="3088734" y="371432"/>
                </a:cubicBezTo>
                <a:cubicBezTo>
                  <a:pt x="3115507" y="420859"/>
                  <a:pt x="3029010" y="624745"/>
                  <a:pt x="3014594" y="705064"/>
                </a:cubicBezTo>
                <a:cubicBezTo>
                  <a:pt x="3000178" y="785383"/>
                  <a:pt x="2991940" y="805978"/>
                  <a:pt x="3002237" y="853345"/>
                </a:cubicBezTo>
                <a:cubicBezTo>
                  <a:pt x="3012534" y="900712"/>
                  <a:pt x="3059902" y="948080"/>
                  <a:pt x="3076378" y="989269"/>
                </a:cubicBezTo>
                <a:cubicBezTo>
                  <a:pt x="3092854" y="1030458"/>
                  <a:pt x="3072259" y="1073707"/>
                  <a:pt x="3101091" y="1100480"/>
                </a:cubicBezTo>
                <a:cubicBezTo>
                  <a:pt x="3129923" y="1127253"/>
                  <a:pt x="3204064" y="1141669"/>
                  <a:pt x="3249372" y="1149907"/>
                </a:cubicBezTo>
                <a:cubicBezTo>
                  <a:pt x="3294680" y="1158145"/>
                  <a:pt x="3364702" y="1131372"/>
                  <a:pt x="3372940" y="1149907"/>
                </a:cubicBezTo>
                <a:cubicBezTo>
                  <a:pt x="3381178" y="1168442"/>
                  <a:pt x="3325572" y="1219929"/>
                  <a:pt x="3298799" y="1261118"/>
                </a:cubicBezTo>
                <a:cubicBezTo>
                  <a:pt x="3272026" y="1302307"/>
                  <a:pt x="3222599" y="1357912"/>
                  <a:pt x="3212302" y="1397042"/>
                </a:cubicBezTo>
                <a:cubicBezTo>
                  <a:pt x="3202005" y="1436172"/>
                  <a:pt x="3228778" y="1469123"/>
                  <a:pt x="3237016" y="1495896"/>
                </a:cubicBezTo>
                <a:cubicBezTo>
                  <a:pt x="3245254" y="1522669"/>
                  <a:pt x="3255551" y="1539145"/>
                  <a:pt x="3261729" y="1557680"/>
                </a:cubicBezTo>
                <a:cubicBezTo>
                  <a:pt x="3267907" y="1576215"/>
                  <a:pt x="3259670" y="1596810"/>
                  <a:pt x="3274086" y="1607107"/>
                </a:cubicBezTo>
                <a:cubicBezTo>
                  <a:pt x="3288502" y="1617404"/>
                  <a:pt x="3344107" y="1602988"/>
                  <a:pt x="3348226" y="1619464"/>
                </a:cubicBezTo>
                <a:cubicBezTo>
                  <a:pt x="3352345" y="1635940"/>
                  <a:pt x="3292621" y="1685366"/>
                  <a:pt x="3298799" y="1705961"/>
                </a:cubicBezTo>
                <a:cubicBezTo>
                  <a:pt x="3304977" y="1726556"/>
                  <a:pt x="3405891" y="1701843"/>
                  <a:pt x="3385297" y="1743032"/>
                </a:cubicBezTo>
                <a:cubicBezTo>
                  <a:pt x="3364703" y="1784221"/>
                  <a:pt x="3206124" y="1850123"/>
                  <a:pt x="3175232" y="1953096"/>
                </a:cubicBezTo>
                <a:cubicBezTo>
                  <a:pt x="3144340" y="2056069"/>
                  <a:pt x="3237015" y="2274372"/>
                  <a:pt x="3199945" y="2360869"/>
                </a:cubicBezTo>
                <a:cubicBezTo>
                  <a:pt x="3162875" y="2447366"/>
                  <a:pt x="3031069" y="2445307"/>
                  <a:pt x="2952810" y="2472080"/>
                </a:cubicBezTo>
                <a:cubicBezTo>
                  <a:pt x="2874551" y="2498853"/>
                  <a:pt x="2779815" y="2509150"/>
                  <a:pt x="2730388" y="2521507"/>
                </a:cubicBezTo>
                <a:cubicBezTo>
                  <a:pt x="2680961" y="2533864"/>
                  <a:pt x="2676842" y="2537983"/>
                  <a:pt x="2656248" y="2546221"/>
                </a:cubicBezTo>
                <a:cubicBezTo>
                  <a:pt x="2635654" y="2554459"/>
                  <a:pt x="2639772" y="2556518"/>
                  <a:pt x="2606821" y="2570934"/>
                </a:cubicBezTo>
                <a:cubicBezTo>
                  <a:pt x="2573870" y="2585350"/>
                  <a:pt x="2510027" y="2618302"/>
                  <a:pt x="2458540" y="2632718"/>
                </a:cubicBezTo>
                <a:cubicBezTo>
                  <a:pt x="2407054" y="2647134"/>
                  <a:pt x="2334972" y="2698621"/>
                  <a:pt x="2297902" y="2657432"/>
                </a:cubicBezTo>
                <a:cubicBezTo>
                  <a:pt x="2260832" y="2616243"/>
                  <a:pt x="2264950" y="2437069"/>
                  <a:pt x="2236118" y="2385583"/>
                </a:cubicBezTo>
                <a:cubicBezTo>
                  <a:pt x="2207286" y="2334097"/>
                  <a:pt x="2176394" y="2375286"/>
                  <a:pt x="2124907" y="2348513"/>
                </a:cubicBezTo>
                <a:cubicBezTo>
                  <a:pt x="2073420" y="2321740"/>
                  <a:pt x="1962210" y="2301145"/>
                  <a:pt x="1927199" y="2224945"/>
                </a:cubicBezTo>
                <a:cubicBezTo>
                  <a:pt x="1892188" y="2148745"/>
                  <a:pt x="1947794" y="1971632"/>
                  <a:pt x="1914843" y="1891313"/>
                </a:cubicBezTo>
                <a:cubicBezTo>
                  <a:pt x="1881892" y="1810994"/>
                  <a:pt x="1783037" y="1802756"/>
                  <a:pt x="1729491" y="1743032"/>
                </a:cubicBezTo>
                <a:cubicBezTo>
                  <a:pt x="1675945" y="1683308"/>
                  <a:pt x="1616221" y="1590632"/>
                  <a:pt x="1593567" y="1532967"/>
                </a:cubicBezTo>
                <a:cubicBezTo>
                  <a:pt x="1570913" y="1475302"/>
                  <a:pt x="1642994" y="1415577"/>
                  <a:pt x="1593567" y="1397042"/>
                </a:cubicBezTo>
                <a:cubicBezTo>
                  <a:pt x="1544140" y="1378507"/>
                  <a:pt x="1362908" y="1421756"/>
                  <a:pt x="1297005" y="1421756"/>
                </a:cubicBezTo>
                <a:cubicBezTo>
                  <a:pt x="1231102" y="1421756"/>
                  <a:pt x="1198151" y="1397042"/>
                  <a:pt x="1198151" y="1397042"/>
                </a:cubicBezTo>
                <a:cubicBezTo>
                  <a:pt x="1173438" y="1390864"/>
                  <a:pt x="1194032" y="1370270"/>
                  <a:pt x="1148724" y="1384686"/>
                </a:cubicBezTo>
                <a:cubicBezTo>
                  <a:pt x="1103416" y="1399102"/>
                  <a:pt x="990145" y="1479421"/>
                  <a:pt x="926302" y="1483540"/>
                </a:cubicBezTo>
                <a:cubicBezTo>
                  <a:pt x="862459" y="1487659"/>
                  <a:pt x="806853" y="1421756"/>
                  <a:pt x="765664" y="1409399"/>
                </a:cubicBezTo>
                <a:cubicBezTo>
                  <a:pt x="724475" y="1397042"/>
                  <a:pt x="707999" y="1425875"/>
                  <a:pt x="679167" y="1409399"/>
                </a:cubicBezTo>
                <a:cubicBezTo>
                  <a:pt x="650335" y="1392923"/>
                  <a:pt x="615324" y="1343496"/>
                  <a:pt x="592670" y="1310545"/>
                </a:cubicBezTo>
                <a:cubicBezTo>
                  <a:pt x="570016" y="1277594"/>
                  <a:pt x="635919" y="1224048"/>
                  <a:pt x="543243" y="1211691"/>
                </a:cubicBezTo>
                <a:cubicBezTo>
                  <a:pt x="450567" y="1199334"/>
                  <a:pt x="118994" y="1254940"/>
                  <a:pt x="36616" y="1236405"/>
                </a:cubicBezTo>
                <a:cubicBezTo>
                  <a:pt x="-45762" y="1217870"/>
                  <a:pt x="34556" y="1131372"/>
                  <a:pt x="48972" y="1100480"/>
                </a:cubicBezTo>
                <a:cubicBezTo>
                  <a:pt x="63388" y="1069588"/>
                  <a:pt x="96340" y="1084004"/>
                  <a:pt x="123113" y="1051053"/>
                </a:cubicBezTo>
                <a:cubicBezTo>
                  <a:pt x="149886" y="1018102"/>
                  <a:pt x="180778" y="943961"/>
                  <a:pt x="209610" y="902772"/>
                </a:cubicBezTo>
                <a:cubicBezTo>
                  <a:pt x="238442" y="861583"/>
                  <a:pt x="296107" y="828631"/>
                  <a:pt x="296107" y="803918"/>
                </a:cubicBezTo>
                <a:cubicBezTo>
                  <a:pt x="296107" y="779205"/>
                  <a:pt x="228145" y="783323"/>
                  <a:pt x="209610" y="754491"/>
                </a:cubicBezTo>
                <a:cubicBezTo>
                  <a:pt x="191075" y="725659"/>
                  <a:pt x="184897" y="663875"/>
                  <a:pt x="184897" y="630924"/>
                </a:cubicBezTo>
                <a:cubicBezTo>
                  <a:pt x="184897" y="597973"/>
                  <a:pt x="211669" y="583556"/>
                  <a:pt x="209610" y="556783"/>
                </a:cubicBezTo>
                <a:cubicBezTo>
                  <a:pt x="207551" y="530010"/>
                  <a:pt x="172540" y="499118"/>
                  <a:pt x="172540" y="470286"/>
                </a:cubicBezTo>
                <a:cubicBezTo>
                  <a:pt x="172540" y="441454"/>
                  <a:pt x="199313" y="427037"/>
                  <a:pt x="209610" y="383788"/>
                </a:cubicBezTo>
                <a:cubicBezTo>
                  <a:pt x="219907" y="340539"/>
                  <a:pt x="230205" y="247864"/>
                  <a:pt x="234324" y="210794"/>
                </a:cubicBezTo>
                <a:cubicBezTo>
                  <a:pt x="238443" y="173724"/>
                  <a:pt x="203432" y="142832"/>
                  <a:pt x="234324" y="149010"/>
                </a:cubicBezTo>
                <a:close/>
              </a:path>
            </a:pathLst>
          </a:cu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96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smtClean="0"/>
              <a:t>WA  Beaver Working Group</a:t>
            </a:r>
            <a:endParaRPr lang="en-US" u="sng" dirty="0"/>
          </a:p>
        </p:txBody>
      </p:sp>
      <p:sp>
        <p:nvSpPr>
          <p:cNvPr id="3" name="Content Placeholder 2"/>
          <p:cNvSpPr>
            <a:spLocks noGrp="1"/>
          </p:cNvSpPr>
          <p:nvPr>
            <p:ph idx="1"/>
          </p:nvPr>
        </p:nvSpPr>
        <p:spPr/>
        <p:txBody>
          <a:bodyPr/>
          <a:lstStyle/>
          <a:p>
            <a:endParaRPr lang="en-US"/>
          </a:p>
        </p:txBody>
      </p:sp>
      <p:sp>
        <p:nvSpPr>
          <p:cNvPr id="6" name="AutoShape 4" descr="Image result for colville tri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990600"/>
            <a:ext cx="9144000" cy="586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3227173" y="2590800"/>
            <a:ext cx="1421027" cy="1228675"/>
          </a:xfrm>
          <a:custGeom>
            <a:avLst/>
            <a:gdLst>
              <a:gd name="connsiteX0" fmla="*/ 234324 w 3388064"/>
              <a:gd name="connsiteY0" fmla="*/ 149010 h 2673085"/>
              <a:gd name="connsiteX1" fmla="*/ 419675 w 3388064"/>
              <a:gd name="connsiteY1" fmla="*/ 247864 h 2673085"/>
              <a:gd name="connsiteX2" fmla="*/ 592670 w 3388064"/>
              <a:gd name="connsiteY2" fmla="*/ 223151 h 2673085"/>
              <a:gd name="connsiteX3" fmla="*/ 716237 w 3388064"/>
              <a:gd name="connsiteY3" fmla="*/ 396145 h 2673085"/>
              <a:gd name="connsiteX4" fmla="*/ 901588 w 3388064"/>
              <a:gd name="connsiteY4" fmla="*/ 359075 h 2673085"/>
              <a:gd name="connsiteX5" fmla="*/ 1074583 w 3388064"/>
              <a:gd name="connsiteY5" fmla="*/ 408502 h 2673085"/>
              <a:gd name="connsiteX6" fmla="*/ 1161080 w 3388064"/>
              <a:gd name="connsiteY6" fmla="*/ 420859 h 2673085"/>
              <a:gd name="connsiteX7" fmla="*/ 1259934 w 3388064"/>
              <a:gd name="connsiteY7" fmla="*/ 284934 h 2673085"/>
              <a:gd name="connsiteX8" fmla="*/ 1334075 w 3388064"/>
              <a:gd name="connsiteY8" fmla="*/ 272578 h 2673085"/>
              <a:gd name="connsiteX9" fmla="*/ 1383502 w 3388064"/>
              <a:gd name="connsiteY9" fmla="*/ 223151 h 2673085"/>
              <a:gd name="connsiteX10" fmla="*/ 1445286 w 3388064"/>
              <a:gd name="connsiteY10" fmla="*/ 111940 h 2673085"/>
              <a:gd name="connsiteX11" fmla="*/ 1568853 w 3388064"/>
              <a:gd name="connsiteY11" fmla="*/ 74869 h 2673085"/>
              <a:gd name="connsiteX12" fmla="*/ 1667707 w 3388064"/>
              <a:gd name="connsiteY12" fmla="*/ 729 h 2673085"/>
              <a:gd name="connsiteX13" fmla="*/ 1791275 w 3388064"/>
              <a:gd name="connsiteY13" fmla="*/ 124296 h 2673085"/>
              <a:gd name="connsiteX14" fmla="*/ 1791275 w 3388064"/>
              <a:gd name="connsiteY14" fmla="*/ 272578 h 2673085"/>
              <a:gd name="connsiteX15" fmla="*/ 1964270 w 3388064"/>
              <a:gd name="connsiteY15" fmla="*/ 334361 h 2673085"/>
              <a:gd name="connsiteX16" fmla="*/ 1951913 w 3388064"/>
              <a:gd name="connsiteY16" fmla="*/ 445572 h 2673085"/>
              <a:gd name="connsiteX17" fmla="*/ 2211405 w 3388064"/>
              <a:gd name="connsiteY17" fmla="*/ 371432 h 2673085"/>
              <a:gd name="connsiteX18" fmla="*/ 2260832 w 3388064"/>
              <a:gd name="connsiteY18" fmla="*/ 482642 h 2673085"/>
              <a:gd name="connsiteX19" fmla="*/ 2322616 w 3388064"/>
              <a:gd name="connsiteY19" fmla="*/ 408502 h 2673085"/>
              <a:gd name="connsiteX20" fmla="*/ 2347329 w 3388064"/>
              <a:gd name="connsiteY20" fmla="*/ 457929 h 2673085"/>
              <a:gd name="connsiteX21" fmla="*/ 2446183 w 3388064"/>
              <a:gd name="connsiteY21" fmla="*/ 396145 h 2673085"/>
              <a:gd name="connsiteX22" fmla="*/ 2594464 w 3388064"/>
              <a:gd name="connsiteY22" fmla="*/ 371432 h 2673085"/>
              <a:gd name="connsiteX23" fmla="*/ 2705675 w 3388064"/>
              <a:gd name="connsiteY23" fmla="*/ 494999 h 2673085"/>
              <a:gd name="connsiteX24" fmla="*/ 2853956 w 3388064"/>
              <a:gd name="connsiteY24" fmla="*/ 408502 h 2673085"/>
              <a:gd name="connsiteX25" fmla="*/ 3088734 w 3388064"/>
              <a:gd name="connsiteY25" fmla="*/ 371432 h 2673085"/>
              <a:gd name="connsiteX26" fmla="*/ 3014594 w 3388064"/>
              <a:gd name="connsiteY26" fmla="*/ 705064 h 2673085"/>
              <a:gd name="connsiteX27" fmla="*/ 3002237 w 3388064"/>
              <a:gd name="connsiteY27" fmla="*/ 853345 h 2673085"/>
              <a:gd name="connsiteX28" fmla="*/ 3076378 w 3388064"/>
              <a:gd name="connsiteY28" fmla="*/ 989269 h 2673085"/>
              <a:gd name="connsiteX29" fmla="*/ 3101091 w 3388064"/>
              <a:gd name="connsiteY29" fmla="*/ 1100480 h 2673085"/>
              <a:gd name="connsiteX30" fmla="*/ 3249372 w 3388064"/>
              <a:gd name="connsiteY30" fmla="*/ 1149907 h 2673085"/>
              <a:gd name="connsiteX31" fmla="*/ 3372940 w 3388064"/>
              <a:gd name="connsiteY31" fmla="*/ 1149907 h 2673085"/>
              <a:gd name="connsiteX32" fmla="*/ 3298799 w 3388064"/>
              <a:gd name="connsiteY32" fmla="*/ 1261118 h 2673085"/>
              <a:gd name="connsiteX33" fmla="*/ 3212302 w 3388064"/>
              <a:gd name="connsiteY33" fmla="*/ 1397042 h 2673085"/>
              <a:gd name="connsiteX34" fmla="*/ 3237016 w 3388064"/>
              <a:gd name="connsiteY34" fmla="*/ 1495896 h 2673085"/>
              <a:gd name="connsiteX35" fmla="*/ 3261729 w 3388064"/>
              <a:gd name="connsiteY35" fmla="*/ 1557680 h 2673085"/>
              <a:gd name="connsiteX36" fmla="*/ 3274086 w 3388064"/>
              <a:gd name="connsiteY36" fmla="*/ 1607107 h 2673085"/>
              <a:gd name="connsiteX37" fmla="*/ 3348226 w 3388064"/>
              <a:gd name="connsiteY37" fmla="*/ 1619464 h 2673085"/>
              <a:gd name="connsiteX38" fmla="*/ 3298799 w 3388064"/>
              <a:gd name="connsiteY38" fmla="*/ 1705961 h 2673085"/>
              <a:gd name="connsiteX39" fmla="*/ 3385297 w 3388064"/>
              <a:gd name="connsiteY39" fmla="*/ 1743032 h 2673085"/>
              <a:gd name="connsiteX40" fmla="*/ 3175232 w 3388064"/>
              <a:gd name="connsiteY40" fmla="*/ 1953096 h 2673085"/>
              <a:gd name="connsiteX41" fmla="*/ 3199945 w 3388064"/>
              <a:gd name="connsiteY41" fmla="*/ 2360869 h 2673085"/>
              <a:gd name="connsiteX42" fmla="*/ 2952810 w 3388064"/>
              <a:gd name="connsiteY42" fmla="*/ 2472080 h 2673085"/>
              <a:gd name="connsiteX43" fmla="*/ 2730388 w 3388064"/>
              <a:gd name="connsiteY43" fmla="*/ 2521507 h 2673085"/>
              <a:gd name="connsiteX44" fmla="*/ 2656248 w 3388064"/>
              <a:gd name="connsiteY44" fmla="*/ 2546221 h 2673085"/>
              <a:gd name="connsiteX45" fmla="*/ 2606821 w 3388064"/>
              <a:gd name="connsiteY45" fmla="*/ 2570934 h 2673085"/>
              <a:gd name="connsiteX46" fmla="*/ 2458540 w 3388064"/>
              <a:gd name="connsiteY46" fmla="*/ 2632718 h 2673085"/>
              <a:gd name="connsiteX47" fmla="*/ 2297902 w 3388064"/>
              <a:gd name="connsiteY47" fmla="*/ 2657432 h 2673085"/>
              <a:gd name="connsiteX48" fmla="*/ 2236118 w 3388064"/>
              <a:gd name="connsiteY48" fmla="*/ 2385583 h 2673085"/>
              <a:gd name="connsiteX49" fmla="*/ 2124907 w 3388064"/>
              <a:gd name="connsiteY49" fmla="*/ 2348513 h 2673085"/>
              <a:gd name="connsiteX50" fmla="*/ 1927199 w 3388064"/>
              <a:gd name="connsiteY50" fmla="*/ 2224945 h 2673085"/>
              <a:gd name="connsiteX51" fmla="*/ 1914843 w 3388064"/>
              <a:gd name="connsiteY51" fmla="*/ 1891313 h 2673085"/>
              <a:gd name="connsiteX52" fmla="*/ 1729491 w 3388064"/>
              <a:gd name="connsiteY52" fmla="*/ 1743032 h 2673085"/>
              <a:gd name="connsiteX53" fmla="*/ 1593567 w 3388064"/>
              <a:gd name="connsiteY53" fmla="*/ 1532967 h 2673085"/>
              <a:gd name="connsiteX54" fmla="*/ 1593567 w 3388064"/>
              <a:gd name="connsiteY54" fmla="*/ 1397042 h 2673085"/>
              <a:gd name="connsiteX55" fmla="*/ 1297005 w 3388064"/>
              <a:gd name="connsiteY55" fmla="*/ 1421756 h 2673085"/>
              <a:gd name="connsiteX56" fmla="*/ 1198151 w 3388064"/>
              <a:gd name="connsiteY56" fmla="*/ 1397042 h 2673085"/>
              <a:gd name="connsiteX57" fmla="*/ 1148724 w 3388064"/>
              <a:gd name="connsiteY57" fmla="*/ 1384686 h 2673085"/>
              <a:gd name="connsiteX58" fmla="*/ 926302 w 3388064"/>
              <a:gd name="connsiteY58" fmla="*/ 1483540 h 2673085"/>
              <a:gd name="connsiteX59" fmla="*/ 765664 w 3388064"/>
              <a:gd name="connsiteY59" fmla="*/ 1409399 h 2673085"/>
              <a:gd name="connsiteX60" fmla="*/ 679167 w 3388064"/>
              <a:gd name="connsiteY60" fmla="*/ 1409399 h 2673085"/>
              <a:gd name="connsiteX61" fmla="*/ 592670 w 3388064"/>
              <a:gd name="connsiteY61" fmla="*/ 1310545 h 2673085"/>
              <a:gd name="connsiteX62" fmla="*/ 543243 w 3388064"/>
              <a:gd name="connsiteY62" fmla="*/ 1211691 h 2673085"/>
              <a:gd name="connsiteX63" fmla="*/ 36616 w 3388064"/>
              <a:gd name="connsiteY63" fmla="*/ 1236405 h 2673085"/>
              <a:gd name="connsiteX64" fmla="*/ 48972 w 3388064"/>
              <a:gd name="connsiteY64" fmla="*/ 1100480 h 2673085"/>
              <a:gd name="connsiteX65" fmla="*/ 123113 w 3388064"/>
              <a:gd name="connsiteY65" fmla="*/ 1051053 h 2673085"/>
              <a:gd name="connsiteX66" fmla="*/ 209610 w 3388064"/>
              <a:gd name="connsiteY66" fmla="*/ 902772 h 2673085"/>
              <a:gd name="connsiteX67" fmla="*/ 296107 w 3388064"/>
              <a:gd name="connsiteY67" fmla="*/ 803918 h 2673085"/>
              <a:gd name="connsiteX68" fmla="*/ 209610 w 3388064"/>
              <a:gd name="connsiteY68" fmla="*/ 754491 h 2673085"/>
              <a:gd name="connsiteX69" fmla="*/ 184897 w 3388064"/>
              <a:gd name="connsiteY69" fmla="*/ 630924 h 2673085"/>
              <a:gd name="connsiteX70" fmla="*/ 209610 w 3388064"/>
              <a:gd name="connsiteY70" fmla="*/ 556783 h 2673085"/>
              <a:gd name="connsiteX71" fmla="*/ 172540 w 3388064"/>
              <a:gd name="connsiteY71" fmla="*/ 470286 h 2673085"/>
              <a:gd name="connsiteX72" fmla="*/ 209610 w 3388064"/>
              <a:gd name="connsiteY72" fmla="*/ 383788 h 2673085"/>
              <a:gd name="connsiteX73" fmla="*/ 234324 w 3388064"/>
              <a:gd name="connsiteY73" fmla="*/ 210794 h 2673085"/>
              <a:gd name="connsiteX74" fmla="*/ 234324 w 3388064"/>
              <a:gd name="connsiteY74" fmla="*/ 149010 h 267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88064" h="2673085">
                <a:moveTo>
                  <a:pt x="234324" y="149010"/>
                </a:moveTo>
                <a:cubicBezTo>
                  <a:pt x="265216" y="155188"/>
                  <a:pt x="359951" y="235507"/>
                  <a:pt x="419675" y="247864"/>
                </a:cubicBezTo>
                <a:cubicBezTo>
                  <a:pt x="479399" y="260221"/>
                  <a:pt x="543243" y="198438"/>
                  <a:pt x="592670" y="223151"/>
                </a:cubicBezTo>
                <a:cubicBezTo>
                  <a:pt x="642097" y="247864"/>
                  <a:pt x="664751" y="373491"/>
                  <a:pt x="716237" y="396145"/>
                </a:cubicBezTo>
                <a:cubicBezTo>
                  <a:pt x="767723" y="418799"/>
                  <a:pt x="841864" y="357016"/>
                  <a:pt x="901588" y="359075"/>
                </a:cubicBezTo>
                <a:cubicBezTo>
                  <a:pt x="961312" y="361134"/>
                  <a:pt x="1031334" y="398205"/>
                  <a:pt x="1074583" y="408502"/>
                </a:cubicBezTo>
                <a:cubicBezTo>
                  <a:pt x="1117832" y="418799"/>
                  <a:pt x="1130188" y="441454"/>
                  <a:pt x="1161080" y="420859"/>
                </a:cubicBezTo>
                <a:cubicBezTo>
                  <a:pt x="1191972" y="400264"/>
                  <a:pt x="1231102" y="309647"/>
                  <a:pt x="1259934" y="284934"/>
                </a:cubicBezTo>
                <a:cubicBezTo>
                  <a:pt x="1288766" y="260221"/>
                  <a:pt x="1313480" y="282875"/>
                  <a:pt x="1334075" y="272578"/>
                </a:cubicBezTo>
                <a:cubicBezTo>
                  <a:pt x="1354670" y="262281"/>
                  <a:pt x="1364967" y="249924"/>
                  <a:pt x="1383502" y="223151"/>
                </a:cubicBezTo>
                <a:cubicBezTo>
                  <a:pt x="1402037" y="196378"/>
                  <a:pt x="1414394" y="136654"/>
                  <a:pt x="1445286" y="111940"/>
                </a:cubicBezTo>
                <a:cubicBezTo>
                  <a:pt x="1476178" y="87226"/>
                  <a:pt x="1531783" y="93404"/>
                  <a:pt x="1568853" y="74869"/>
                </a:cubicBezTo>
                <a:cubicBezTo>
                  <a:pt x="1605923" y="56334"/>
                  <a:pt x="1630637" y="-7509"/>
                  <a:pt x="1667707" y="729"/>
                </a:cubicBezTo>
                <a:cubicBezTo>
                  <a:pt x="1704777" y="8967"/>
                  <a:pt x="1770680" y="78988"/>
                  <a:pt x="1791275" y="124296"/>
                </a:cubicBezTo>
                <a:cubicBezTo>
                  <a:pt x="1811870" y="169604"/>
                  <a:pt x="1762443" y="237567"/>
                  <a:pt x="1791275" y="272578"/>
                </a:cubicBezTo>
                <a:cubicBezTo>
                  <a:pt x="1820107" y="307589"/>
                  <a:pt x="1937497" y="305529"/>
                  <a:pt x="1964270" y="334361"/>
                </a:cubicBezTo>
                <a:cubicBezTo>
                  <a:pt x="1991043" y="363193"/>
                  <a:pt x="1910724" y="439394"/>
                  <a:pt x="1951913" y="445572"/>
                </a:cubicBezTo>
                <a:cubicBezTo>
                  <a:pt x="1993102" y="451750"/>
                  <a:pt x="2159919" y="365254"/>
                  <a:pt x="2211405" y="371432"/>
                </a:cubicBezTo>
                <a:cubicBezTo>
                  <a:pt x="2262892" y="377610"/>
                  <a:pt x="2242297" y="476464"/>
                  <a:pt x="2260832" y="482642"/>
                </a:cubicBezTo>
                <a:cubicBezTo>
                  <a:pt x="2279367" y="488820"/>
                  <a:pt x="2308200" y="412621"/>
                  <a:pt x="2322616" y="408502"/>
                </a:cubicBezTo>
                <a:cubicBezTo>
                  <a:pt x="2337032" y="404383"/>
                  <a:pt x="2326734" y="459989"/>
                  <a:pt x="2347329" y="457929"/>
                </a:cubicBezTo>
                <a:cubicBezTo>
                  <a:pt x="2367924" y="455869"/>
                  <a:pt x="2404994" y="410561"/>
                  <a:pt x="2446183" y="396145"/>
                </a:cubicBezTo>
                <a:cubicBezTo>
                  <a:pt x="2487372" y="381729"/>
                  <a:pt x="2551216" y="354956"/>
                  <a:pt x="2594464" y="371432"/>
                </a:cubicBezTo>
                <a:cubicBezTo>
                  <a:pt x="2637712" y="387908"/>
                  <a:pt x="2662426" y="488821"/>
                  <a:pt x="2705675" y="494999"/>
                </a:cubicBezTo>
                <a:cubicBezTo>
                  <a:pt x="2748924" y="501177"/>
                  <a:pt x="2790113" y="429097"/>
                  <a:pt x="2853956" y="408502"/>
                </a:cubicBezTo>
                <a:cubicBezTo>
                  <a:pt x="2917799" y="387908"/>
                  <a:pt x="3061961" y="322005"/>
                  <a:pt x="3088734" y="371432"/>
                </a:cubicBezTo>
                <a:cubicBezTo>
                  <a:pt x="3115507" y="420859"/>
                  <a:pt x="3029010" y="624745"/>
                  <a:pt x="3014594" y="705064"/>
                </a:cubicBezTo>
                <a:cubicBezTo>
                  <a:pt x="3000178" y="785383"/>
                  <a:pt x="2991940" y="805978"/>
                  <a:pt x="3002237" y="853345"/>
                </a:cubicBezTo>
                <a:cubicBezTo>
                  <a:pt x="3012534" y="900712"/>
                  <a:pt x="3059902" y="948080"/>
                  <a:pt x="3076378" y="989269"/>
                </a:cubicBezTo>
                <a:cubicBezTo>
                  <a:pt x="3092854" y="1030458"/>
                  <a:pt x="3072259" y="1073707"/>
                  <a:pt x="3101091" y="1100480"/>
                </a:cubicBezTo>
                <a:cubicBezTo>
                  <a:pt x="3129923" y="1127253"/>
                  <a:pt x="3204064" y="1141669"/>
                  <a:pt x="3249372" y="1149907"/>
                </a:cubicBezTo>
                <a:cubicBezTo>
                  <a:pt x="3294680" y="1158145"/>
                  <a:pt x="3364702" y="1131372"/>
                  <a:pt x="3372940" y="1149907"/>
                </a:cubicBezTo>
                <a:cubicBezTo>
                  <a:pt x="3381178" y="1168442"/>
                  <a:pt x="3325572" y="1219929"/>
                  <a:pt x="3298799" y="1261118"/>
                </a:cubicBezTo>
                <a:cubicBezTo>
                  <a:pt x="3272026" y="1302307"/>
                  <a:pt x="3222599" y="1357912"/>
                  <a:pt x="3212302" y="1397042"/>
                </a:cubicBezTo>
                <a:cubicBezTo>
                  <a:pt x="3202005" y="1436172"/>
                  <a:pt x="3228778" y="1469123"/>
                  <a:pt x="3237016" y="1495896"/>
                </a:cubicBezTo>
                <a:cubicBezTo>
                  <a:pt x="3245254" y="1522669"/>
                  <a:pt x="3255551" y="1539145"/>
                  <a:pt x="3261729" y="1557680"/>
                </a:cubicBezTo>
                <a:cubicBezTo>
                  <a:pt x="3267907" y="1576215"/>
                  <a:pt x="3259670" y="1596810"/>
                  <a:pt x="3274086" y="1607107"/>
                </a:cubicBezTo>
                <a:cubicBezTo>
                  <a:pt x="3288502" y="1617404"/>
                  <a:pt x="3344107" y="1602988"/>
                  <a:pt x="3348226" y="1619464"/>
                </a:cubicBezTo>
                <a:cubicBezTo>
                  <a:pt x="3352345" y="1635940"/>
                  <a:pt x="3292621" y="1685366"/>
                  <a:pt x="3298799" y="1705961"/>
                </a:cubicBezTo>
                <a:cubicBezTo>
                  <a:pt x="3304977" y="1726556"/>
                  <a:pt x="3405891" y="1701843"/>
                  <a:pt x="3385297" y="1743032"/>
                </a:cubicBezTo>
                <a:cubicBezTo>
                  <a:pt x="3364703" y="1784221"/>
                  <a:pt x="3206124" y="1850123"/>
                  <a:pt x="3175232" y="1953096"/>
                </a:cubicBezTo>
                <a:cubicBezTo>
                  <a:pt x="3144340" y="2056069"/>
                  <a:pt x="3237015" y="2274372"/>
                  <a:pt x="3199945" y="2360869"/>
                </a:cubicBezTo>
                <a:cubicBezTo>
                  <a:pt x="3162875" y="2447366"/>
                  <a:pt x="3031069" y="2445307"/>
                  <a:pt x="2952810" y="2472080"/>
                </a:cubicBezTo>
                <a:cubicBezTo>
                  <a:pt x="2874551" y="2498853"/>
                  <a:pt x="2779815" y="2509150"/>
                  <a:pt x="2730388" y="2521507"/>
                </a:cubicBezTo>
                <a:cubicBezTo>
                  <a:pt x="2680961" y="2533864"/>
                  <a:pt x="2676842" y="2537983"/>
                  <a:pt x="2656248" y="2546221"/>
                </a:cubicBezTo>
                <a:cubicBezTo>
                  <a:pt x="2635654" y="2554459"/>
                  <a:pt x="2639772" y="2556518"/>
                  <a:pt x="2606821" y="2570934"/>
                </a:cubicBezTo>
                <a:cubicBezTo>
                  <a:pt x="2573870" y="2585350"/>
                  <a:pt x="2510027" y="2618302"/>
                  <a:pt x="2458540" y="2632718"/>
                </a:cubicBezTo>
                <a:cubicBezTo>
                  <a:pt x="2407054" y="2647134"/>
                  <a:pt x="2334972" y="2698621"/>
                  <a:pt x="2297902" y="2657432"/>
                </a:cubicBezTo>
                <a:cubicBezTo>
                  <a:pt x="2260832" y="2616243"/>
                  <a:pt x="2264950" y="2437069"/>
                  <a:pt x="2236118" y="2385583"/>
                </a:cubicBezTo>
                <a:cubicBezTo>
                  <a:pt x="2207286" y="2334097"/>
                  <a:pt x="2176394" y="2375286"/>
                  <a:pt x="2124907" y="2348513"/>
                </a:cubicBezTo>
                <a:cubicBezTo>
                  <a:pt x="2073420" y="2321740"/>
                  <a:pt x="1962210" y="2301145"/>
                  <a:pt x="1927199" y="2224945"/>
                </a:cubicBezTo>
                <a:cubicBezTo>
                  <a:pt x="1892188" y="2148745"/>
                  <a:pt x="1947794" y="1971632"/>
                  <a:pt x="1914843" y="1891313"/>
                </a:cubicBezTo>
                <a:cubicBezTo>
                  <a:pt x="1881892" y="1810994"/>
                  <a:pt x="1783037" y="1802756"/>
                  <a:pt x="1729491" y="1743032"/>
                </a:cubicBezTo>
                <a:cubicBezTo>
                  <a:pt x="1675945" y="1683308"/>
                  <a:pt x="1616221" y="1590632"/>
                  <a:pt x="1593567" y="1532967"/>
                </a:cubicBezTo>
                <a:cubicBezTo>
                  <a:pt x="1570913" y="1475302"/>
                  <a:pt x="1642994" y="1415577"/>
                  <a:pt x="1593567" y="1397042"/>
                </a:cubicBezTo>
                <a:cubicBezTo>
                  <a:pt x="1544140" y="1378507"/>
                  <a:pt x="1362908" y="1421756"/>
                  <a:pt x="1297005" y="1421756"/>
                </a:cubicBezTo>
                <a:cubicBezTo>
                  <a:pt x="1231102" y="1421756"/>
                  <a:pt x="1198151" y="1397042"/>
                  <a:pt x="1198151" y="1397042"/>
                </a:cubicBezTo>
                <a:cubicBezTo>
                  <a:pt x="1173438" y="1390864"/>
                  <a:pt x="1194032" y="1370270"/>
                  <a:pt x="1148724" y="1384686"/>
                </a:cubicBezTo>
                <a:cubicBezTo>
                  <a:pt x="1103416" y="1399102"/>
                  <a:pt x="990145" y="1479421"/>
                  <a:pt x="926302" y="1483540"/>
                </a:cubicBezTo>
                <a:cubicBezTo>
                  <a:pt x="862459" y="1487659"/>
                  <a:pt x="806853" y="1421756"/>
                  <a:pt x="765664" y="1409399"/>
                </a:cubicBezTo>
                <a:cubicBezTo>
                  <a:pt x="724475" y="1397042"/>
                  <a:pt x="707999" y="1425875"/>
                  <a:pt x="679167" y="1409399"/>
                </a:cubicBezTo>
                <a:cubicBezTo>
                  <a:pt x="650335" y="1392923"/>
                  <a:pt x="615324" y="1343496"/>
                  <a:pt x="592670" y="1310545"/>
                </a:cubicBezTo>
                <a:cubicBezTo>
                  <a:pt x="570016" y="1277594"/>
                  <a:pt x="635919" y="1224048"/>
                  <a:pt x="543243" y="1211691"/>
                </a:cubicBezTo>
                <a:cubicBezTo>
                  <a:pt x="450567" y="1199334"/>
                  <a:pt x="118994" y="1254940"/>
                  <a:pt x="36616" y="1236405"/>
                </a:cubicBezTo>
                <a:cubicBezTo>
                  <a:pt x="-45762" y="1217870"/>
                  <a:pt x="34556" y="1131372"/>
                  <a:pt x="48972" y="1100480"/>
                </a:cubicBezTo>
                <a:cubicBezTo>
                  <a:pt x="63388" y="1069588"/>
                  <a:pt x="96340" y="1084004"/>
                  <a:pt x="123113" y="1051053"/>
                </a:cubicBezTo>
                <a:cubicBezTo>
                  <a:pt x="149886" y="1018102"/>
                  <a:pt x="180778" y="943961"/>
                  <a:pt x="209610" y="902772"/>
                </a:cubicBezTo>
                <a:cubicBezTo>
                  <a:pt x="238442" y="861583"/>
                  <a:pt x="296107" y="828631"/>
                  <a:pt x="296107" y="803918"/>
                </a:cubicBezTo>
                <a:cubicBezTo>
                  <a:pt x="296107" y="779205"/>
                  <a:pt x="228145" y="783323"/>
                  <a:pt x="209610" y="754491"/>
                </a:cubicBezTo>
                <a:cubicBezTo>
                  <a:pt x="191075" y="725659"/>
                  <a:pt x="184897" y="663875"/>
                  <a:pt x="184897" y="630924"/>
                </a:cubicBezTo>
                <a:cubicBezTo>
                  <a:pt x="184897" y="597973"/>
                  <a:pt x="211669" y="583556"/>
                  <a:pt x="209610" y="556783"/>
                </a:cubicBezTo>
                <a:cubicBezTo>
                  <a:pt x="207551" y="530010"/>
                  <a:pt x="172540" y="499118"/>
                  <a:pt x="172540" y="470286"/>
                </a:cubicBezTo>
                <a:cubicBezTo>
                  <a:pt x="172540" y="441454"/>
                  <a:pt x="199313" y="427037"/>
                  <a:pt x="209610" y="383788"/>
                </a:cubicBezTo>
                <a:cubicBezTo>
                  <a:pt x="219907" y="340539"/>
                  <a:pt x="230205" y="247864"/>
                  <a:pt x="234324" y="210794"/>
                </a:cubicBezTo>
                <a:cubicBezTo>
                  <a:pt x="238443" y="173724"/>
                  <a:pt x="203432" y="142832"/>
                  <a:pt x="234324" y="149010"/>
                </a:cubicBez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510160" y="1490421"/>
            <a:ext cx="253194" cy="180854"/>
          </a:xfrm>
          <a:custGeom>
            <a:avLst/>
            <a:gdLst>
              <a:gd name="connsiteX0" fmla="*/ 509286 w 567160"/>
              <a:gd name="connsiteY0" fmla="*/ 0 h 474562"/>
              <a:gd name="connsiteX1" fmla="*/ 34724 w 567160"/>
              <a:gd name="connsiteY1" fmla="*/ 11575 h 474562"/>
              <a:gd name="connsiteX2" fmla="*/ 46299 w 567160"/>
              <a:gd name="connsiteY2" fmla="*/ 138896 h 474562"/>
              <a:gd name="connsiteX3" fmla="*/ 185195 w 567160"/>
              <a:gd name="connsiteY3" fmla="*/ 138896 h 474562"/>
              <a:gd name="connsiteX4" fmla="*/ 173620 w 567160"/>
              <a:gd name="connsiteY4" fmla="*/ 219919 h 474562"/>
              <a:gd name="connsiteX5" fmla="*/ 115747 w 567160"/>
              <a:gd name="connsiteY5" fmla="*/ 231494 h 474562"/>
              <a:gd name="connsiteX6" fmla="*/ 69448 w 567160"/>
              <a:gd name="connsiteY6" fmla="*/ 219919 h 474562"/>
              <a:gd name="connsiteX7" fmla="*/ 34724 w 567160"/>
              <a:gd name="connsiteY7" fmla="*/ 208344 h 474562"/>
              <a:gd name="connsiteX8" fmla="*/ 0 w 567160"/>
              <a:gd name="connsiteY8" fmla="*/ 208344 h 474562"/>
              <a:gd name="connsiteX9" fmla="*/ 34724 w 567160"/>
              <a:gd name="connsiteY9" fmla="*/ 335666 h 474562"/>
              <a:gd name="connsiteX10" fmla="*/ 162046 w 567160"/>
              <a:gd name="connsiteY10" fmla="*/ 335666 h 474562"/>
              <a:gd name="connsiteX11" fmla="*/ 185195 w 567160"/>
              <a:gd name="connsiteY11" fmla="*/ 381965 h 474562"/>
              <a:gd name="connsiteX12" fmla="*/ 185195 w 567160"/>
              <a:gd name="connsiteY12" fmla="*/ 439838 h 474562"/>
              <a:gd name="connsiteX13" fmla="*/ 231494 w 567160"/>
              <a:gd name="connsiteY13" fmla="*/ 451413 h 474562"/>
              <a:gd name="connsiteX14" fmla="*/ 266218 w 567160"/>
              <a:gd name="connsiteY14" fmla="*/ 439838 h 474562"/>
              <a:gd name="connsiteX15" fmla="*/ 300942 w 567160"/>
              <a:gd name="connsiteY15" fmla="*/ 474562 h 474562"/>
              <a:gd name="connsiteX16" fmla="*/ 300942 w 567160"/>
              <a:gd name="connsiteY16" fmla="*/ 474562 h 474562"/>
              <a:gd name="connsiteX17" fmla="*/ 474562 w 567160"/>
              <a:gd name="connsiteY17" fmla="*/ 474562 h 474562"/>
              <a:gd name="connsiteX18" fmla="*/ 451413 w 567160"/>
              <a:gd name="connsiteY18" fmla="*/ 393539 h 474562"/>
              <a:gd name="connsiteX19" fmla="*/ 416689 w 567160"/>
              <a:gd name="connsiteY19" fmla="*/ 370390 h 474562"/>
              <a:gd name="connsiteX20" fmla="*/ 462988 w 567160"/>
              <a:gd name="connsiteY20" fmla="*/ 347241 h 474562"/>
              <a:gd name="connsiteX21" fmla="*/ 462988 w 567160"/>
              <a:gd name="connsiteY21" fmla="*/ 347241 h 474562"/>
              <a:gd name="connsiteX22" fmla="*/ 497712 w 567160"/>
              <a:gd name="connsiteY22" fmla="*/ 289367 h 474562"/>
              <a:gd name="connsiteX23" fmla="*/ 451413 w 567160"/>
              <a:gd name="connsiteY23" fmla="*/ 254643 h 474562"/>
              <a:gd name="connsiteX24" fmla="*/ 358815 w 567160"/>
              <a:gd name="connsiteY24" fmla="*/ 254643 h 474562"/>
              <a:gd name="connsiteX25" fmla="*/ 358815 w 567160"/>
              <a:gd name="connsiteY25" fmla="*/ 208344 h 474562"/>
              <a:gd name="connsiteX26" fmla="*/ 567160 w 567160"/>
              <a:gd name="connsiteY26" fmla="*/ 196770 h 474562"/>
              <a:gd name="connsiteX27" fmla="*/ 509286 w 567160"/>
              <a:gd name="connsiteY27" fmla="*/ 0 h 47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7160" h="474562">
                <a:moveTo>
                  <a:pt x="509286" y="0"/>
                </a:moveTo>
                <a:lnTo>
                  <a:pt x="34724" y="11575"/>
                </a:lnTo>
                <a:lnTo>
                  <a:pt x="46299" y="138896"/>
                </a:lnTo>
                <a:lnTo>
                  <a:pt x="185195" y="138896"/>
                </a:lnTo>
                <a:lnTo>
                  <a:pt x="173620" y="219919"/>
                </a:lnTo>
                <a:lnTo>
                  <a:pt x="115747" y="231494"/>
                </a:lnTo>
                <a:lnTo>
                  <a:pt x="69448" y="219919"/>
                </a:lnTo>
                <a:lnTo>
                  <a:pt x="34724" y="208344"/>
                </a:lnTo>
                <a:lnTo>
                  <a:pt x="0" y="208344"/>
                </a:lnTo>
                <a:lnTo>
                  <a:pt x="34724" y="335666"/>
                </a:lnTo>
                <a:lnTo>
                  <a:pt x="162046" y="335666"/>
                </a:lnTo>
                <a:lnTo>
                  <a:pt x="185195" y="381965"/>
                </a:lnTo>
                <a:lnTo>
                  <a:pt x="185195" y="439838"/>
                </a:lnTo>
                <a:lnTo>
                  <a:pt x="231494" y="451413"/>
                </a:lnTo>
                <a:lnTo>
                  <a:pt x="266218" y="439838"/>
                </a:lnTo>
                <a:lnTo>
                  <a:pt x="300942" y="474562"/>
                </a:lnTo>
                <a:lnTo>
                  <a:pt x="300942" y="474562"/>
                </a:lnTo>
                <a:lnTo>
                  <a:pt x="474562" y="474562"/>
                </a:lnTo>
                <a:lnTo>
                  <a:pt x="451413" y="393539"/>
                </a:lnTo>
                <a:lnTo>
                  <a:pt x="416689" y="370390"/>
                </a:lnTo>
                <a:lnTo>
                  <a:pt x="462988" y="347241"/>
                </a:lnTo>
                <a:lnTo>
                  <a:pt x="462988" y="347241"/>
                </a:lnTo>
                <a:lnTo>
                  <a:pt x="497712" y="289367"/>
                </a:lnTo>
                <a:lnTo>
                  <a:pt x="451413" y="254643"/>
                </a:lnTo>
                <a:lnTo>
                  <a:pt x="358815" y="254643"/>
                </a:lnTo>
                <a:lnTo>
                  <a:pt x="358815" y="208344"/>
                </a:lnTo>
                <a:lnTo>
                  <a:pt x="567160" y="196770"/>
                </a:lnTo>
                <a:lnTo>
                  <a:pt x="509286" y="0"/>
                </a:ln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139169" y="1566621"/>
            <a:ext cx="370991" cy="293708"/>
          </a:xfrm>
          <a:custGeom>
            <a:avLst/>
            <a:gdLst>
              <a:gd name="connsiteX0" fmla="*/ 1018572 w 1030147"/>
              <a:gd name="connsiteY0" fmla="*/ 127322 h 937550"/>
              <a:gd name="connsiteX1" fmla="*/ 844952 w 1030147"/>
              <a:gd name="connsiteY1" fmla="*/ 150471 h 937550"/>
              <a:gd name="connsiteX2" fmla="*/ 844952 w 1030147"/>
              <a:gd name="connsiteY2" fmla="*/ 81023 h 937550"/>
              <a:gd name="connsiteX3" fmla="*/ 775504 w 1030147"/>
              <a:gd name="connsiteY3" fmla="*/ 81023 h 937550"/>
              <a:gd name="connsiteX4" fmla="*/ 775504 w 1030147"/>
              <a:gd name="connsiteY4" fmla="*/ 0 h 937550"/>
              <a:gd name="connsiteX5" fmla="*/ 613458 w 1030147"/>
              <a:gd name="connsiteY5" fmla="*/ 34724 h 937550"/>
              <a:gd name="connsiteX6" fmla="*/ 613458 w 1030147"/>
              <a:gd name="connsiteY6" fmla="*/ 57874 h 937550"/>
              <a:gd name="connsiteX7" fmla="*/ 567160 w 1030147"/>
              <a:gd name="connsiteY7" fmla="*/ 57874 h 937550"/>
              <a:gd name="connsiteX8" fmla="*/ 555585 w 1030147"/>
              <a:gd name="connsiteY8" fmla="*/ 104172 h 937550"/>
              <a:gd name="connsiteX9" fmla="*/ 509286 w 1030147"/>
              <a:gd name="connsiteY9" fmla="*/ 104172 h 937550"/>
              <a:gd name="connsiteX10" fmla="*/ 509286 w 1030147"/>
              <a:gd name="connsiteY10" fmla="*/ 104172 h 937550"/>
              <a:gd name="connsiteX11" fmla="*/ 509286 w 1030147"/>
              <a:gd name="connsiteY11" fmla="*/ 185195 h 937550"/>
              <a:gd name="connsiteX12" fmla="*/ 497712 w 1030147"/>
              <a:gd name="connsiteY12" fmla="*/ 243069 h 937550"/>
              <a:gd name="connsiteX13" fmla="*/ 370390 w 1030147"/>
              <a:gd name="connsiteY13" fmla="*/ 243069 h 937550"/>
              <a:gd name="connsiteX14" fmla="*/ 335666 w 1030147"/>
              <a:gd name="connsiteY14" fmla="*/ 324091 h 937550"/>
              <a:gd name="connsiteX15" fmla="*/ 115747 w 1030147"/>
              <a:gd name="connsiteY15" fmla="*/ 324091 h 937550"/>
              <a:gd name="connsiteX16" fmla="*/ 115747 w 1030147"/>
              <a:gd name="connsiteY16" fmla="*/ 405114 h 937550"/>
              <a:gd name="connsiteX17" fmla="*/ 0 w 1030147"/>
              <a:gd name="connsiteY17" fmla="*/ 451413 h 937550"/>
              <a:gd name="connsiteX18" fmla="*/ 0 w 1030147"/>
              <a:gd name="connsiteY18" fmla="*/ 567160 h 937550"/>
              <a:gd name="connsiteX19" fmla="*/ 127322 w 1030147"/>
              <a:gd name="connsiteY19" fmla="*/ 567160 h 937550"/>
              <a:gd name="connsiteX20" fmla="*/ 127322 w 1030147"/>
              <a:gd name="connsiteY20" fmla="*/ 601884 h 937550"/>
              <a:gd name="connsiteX21" fmla="*/ 208345 w 1030147"/>
              <a:gd name="connsiteY21" fmla="*/ 613458 h 937550"/>
              <a:gd name="connsiteX22" fmla="*/ 219919 w 1030147"/>
              <a:gd name="connsiteY22" fmla="*/ 694481 h 937550"/>
              <a:gd name="connsiteX23" fmla="*/ 162046 w 1030147"/>
              <a:gd name="connsiteY23" fmla="*/ 694481 h 937550"/>
              <a:gd name="connsiteX24" fmla="*/ 150471 w 1030147"/>
              <a:gd name="connsiteY24" fmla="*/ 740780 h 937550"/>
              <a:gd name="connsiteX25" fmla="*/ 196770 w 1030147"/>
              <a:gd name="connsiteY25" fmla="*/ 752355 h 937550"/>
              <a:gd name="connsiteX26" fmla="*/ 185195 w 1030147"/>
              <a:gd name="connsiteY26" fmla="*/ 821803 h 937550"/>
              <a:gd name="connsiteX27" fmla="*/ 92598 w 1030147"/>
              <a:gd name="connsiteY27" fmla="*/ 844952 h 937550"/>
              <a:gd name="connsiteX28" fmla="*/ 92598 w 1030147"/>
              <a:gd name="connsiteY28" fmla="*/ 902825 h 937550"/>
              <a:gd name="connsiteX29" fmla="*/ 289367 w 1030147"/>
              <a:gd name="connsiteY29" fmla="*/ 937550 h 937550"/>
              <a:gd name="connsiteX30" fmla="*/ 393539 w 1030147"/>
              <a:gd name="connsiteY30" fmla="*/ 891251 h 937550"/>
              <a:gd name="connsiteX31" fmla="*/ 416689 w 1030147"/>
              <a:gd name="connsiteY31" fmla="*/ 810228 h 937550"/>
              <a:gd name="connsiteX32" fmla="*/ 416689 w 1030147"/>
              <a:gd name="connsiteY32" fmla="*/ 706056 h 937550"/>
              <a:gd name="connsiteX33" fmla="*/ 532436 w 1030147"/>
              <a:gd name="connsiteY33" fmla="*/ 706056 h 937550"/>
              <a:gd name="connsiteX34" fmla="*/ 532436 w 1030147"/>
              <a:gd name="connsiteY34" fmla="*/ 671332 h 937550"/>
              <a:gd name="connsiteX35" fmla="*/ 532436 w 1030147"/>
              <a:gd name="connsiteY35" fmla="*/ 671332 h 937550"/>
              <a:gd name="connsiteX36" fmla="*/ 555585 w 1030147"/>
              <a:gd name="connsiteY36" fmla="*/ 462988 h 937550"/>
              <a:gd name="connsiteX37" fmla="*/ 775504 w 1030147"/>
              <a:gd name="connsiteY37" fmla="*/ 497712 h 937550"/>
              <a:gd name="connsiteX38" fmla="*/ 914400 w 1030147"/>
              <a:gd name="connsiteY38" fmla="*/ 497712 h 937550"/>
              <a:gd name="connsiteX39" fmla="*/ 891251 w 1030147"/>
              <a:gd name="connsiteY39" fmla="*/ 370390 h 937550"/>
              <a:gd name="connsiteX40" fmla="*/ 972274 w 1030147"/>
              <a:gd name="connsiteY40" fmla="*/ 370390 h 937550"/>
              <a:gd name="connsiteX41" fmla="*/ 972274 w 1030147"/>
              <a:gd name="connsiteY41" fmla="*/ 451413 h 937550"/>
              <a:gd name="connsiteX42" fmla="*/ 1030147 w 1030147"/>
              <a:gd name="connsiteY42" fmla="*/ 462988 h 937550"/>
              <a:gd name="connsiteX43" fmla="*/ 1018572 w 1030147"/>
              <a:gd name="connsiteY43" fmla="*/ 127322 h 93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0147" h="937550">
                <a:moveTo>
                  <a:pt x="1018572" y="127322"/>
                </a:moveTo>
                <a:lnTo>
                  <a:pt x="844952" y="150471"/>
                </a:lnTo>
                <a:lnTo>
                  <a:pt x="844952" y="81023"/>
                </a:lnTo>
                <a:lnTo>
                  <a:pt x="775504" y="81023"/>
                </a:lnTo>
                <a:lnTo>
                  <a:pt x="775504" y="0"/>
                </a:lnTo>
                <a:lnTo>
                  <a:pt x="613458" y="34724"/>
                </a:lnTo>
                <a:lnTo>
                  <a:pt x="613458" y="57874"/>
                </a:lnTo>
                <a:lnTo>
                  <a:pt x="567160" y="57874"/>
                </a:lnTo>
                <a:lnTo>
                  <a:pt x="555585" y="104172"/>
                </a:lnTo>
                <a:lnTo>
                  <a:pt x="509286" y="104172"/>
                </a:lnTo>
                <a:lnTo>
                  <a:pt x="509286" y="104172"/>
                </a:lnTo>
                <a:lnTo>
                  <a:pt x="509286" y="185195"/>
                </a:lnTo>
                <a:lnTo>
                  <a:pt x="497712" y="243069"/>
                </a:lnTo>
                <a:lnTo>
                  <a:pt x="370390" y="243069"/>
                </a:lnTo>
                <a:lnTo>
                  <a:pt x="335666" y="324091"/>
                </a:lnTo>
                <a:lnTo>
                  <a:pt x="115747" y="324091"/>
                </a:lnTo>
                <a:lnTo>
                  <a:pt x="115747" y="405114"/>
                </a:lnTo>
                <a:lnTo>
                  <a:pt x="0" y="451413"/>
                </a:lnTo>
                <a:lnTo>
                  <a:pt x="0" y="567160"/>
                </a:lnTo>
                <a:lnTo>
                  <a:pt x="127322" y="567160"/>
                </a:lnTo>
                <a:lnTo>
                  <a:pt x="127322" y="601884"/>
                </a:lnTo>
                <a:lnTo>
                  <a:pt x="208345" y="613458"/>
                </a:lnTo>
                <a:lnTo>
                  <a:pt x="219919" y="694481"/>
                </a:lnTo>
                <a:lnTo>
                  <a:pt x="162046" y="694481"/>
                </a:lnTo>
                <a:lnTo>
                  <a:pt x="150471" y="740780"/>
                </a:lnTo>
                <a:lnTo>
                  <a:pt x="196770" y="752355"/>
                </a:lnTo>
                <a:lnTo>
                  <a:pt x="185195" y="821803"/>
                </a:lnTo>
                <a:lnTo>
                  <a:pt x="92598" y="844952"/>
                </a:lnTo>
                <a:lnTo>
                  <a:pt x="92598" y="902825"/>
                </a:lnTo>
                <a:lnTo>
                  <a:pt x="289367" y="937550"/>
                </a:lnTo>
                <a:lnTo>
                  <a:pt x="393539" y="891251"/>
                </a:lnTo>
                <a:lnTo>
                  <a:pt x="416689" y="810228"/>
                </a:lnTo>
                <a:lnTo>
                  <a:pt x="416689" y="706056"/>
                </a:lnTo>
                <a:lnTo>
                  <a:pt x="532436" y="706056"/>
                </a:lnTo>
                <a:lnTo>
                  <a:pt x="532436" y="671332"/>
                </a:lnTo>
                <a:lnTo>
                  <a:pt x="532436" y="671332"/>
                </a:lnTo>
                <a:lnTo>
                  <a:pt x="555585" y="462988"/>
                </a:lnTo>
                <a:lnTo>
                  <a:pt x="775504" y="497712"/>
                </a:lnTo>
                <a:lnTo>
                  <a:pt x="914400" y="497712"/>
                </a:lnTo>
                <a:lnTo>
                  <a:pt x="891251" y="370390"/>
                </a:lnTo>
                <a:lnTo>
                  <a:pt x="972274" y="370390"/>
                </a:lnTo>
                <a:lnTo>
                  <a:pt x="972274" y="451413"/>
                </a:lnTo>
                <a:lnTo>
                  <a:pt x="1030147" y="462988"/>
                </a:lnTo>
                <a:lnTo>
                  <a:pt x="1018572" y="127322"/>
                </a:ln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42329" y="1659700"/>
            <a:ext cx="588855" cy="420667"/>
          </a:xfrm>
          <a:custGeom>
            <a:avLst/>
            <a:gdLst>
              <a:gd name="connsiteX0" fmla="*/ 1088020 w 1203767"/>
              <a:gd name="connsiteY0" fmla="*/ 0 h 1215342"/>
              <a:gd name="connsiteX1" fmla="*/ 995423 w 1203767"/>
              <a:gd name="connsiteY1" fmla="*/ 23149 h 1215342"/>
              <a:gd name="connsiteX2" fmla="*/ 1006997 w 1203767"/>
              <a:gd name="connsiteY2" fmla="*/ 57873 h 1215342"/>
              <a:gd name="connsiteX3" fmla="*/ 902825 w 1203767"/>
              <a:gd name="connsiteY3" fmla="*/ 57873 h 1215342"/>
              <a:gd name="connsiteX4" fmla="*/ 902825 w 1203767"/>
              <a:gd name="connsiteY4" fmla="*/ 243068 h 1215342"/>
              <a:gd name="connsiteX5" fmla="*/ 960699 w 1203767"/>
              <a:gd name="connsiteY5" fmla="*/ 254643 h 1215342"/>
              <a:gd name="connsiteX6" fmla="*/ 960699 w 1203767"/>
              <a:gd name="connsiteY6" fmla="*/ 335666 h 1215342"/>
              <a:gd name="connsiteX7" fmla="*/ 891251 w 1203767"/>
              <a:gd name="connsiteY7" fmla="*/ 335666 h 1215342"/>
              <a:gd name="connsiteX8" fmla="*/ 868101 w 1203767"/>
              <a:gd name="connsiteY8" fmla="*/ 289367 h 1215342"/>
              <a:gd name="connsiteX9" fmla="*/ 844952 w 1203767"/>
              <a:gd name="connsiteY9" fmla="*/ 300942 h 1215342"/>
              <a:gd name="connsiteX10" fmla="*/ 833377 w 1203767"/>
              <a:gd name="connsiteY10" fmla="*/ 219919 h 1215342"/>
              <a:gd name="connsiteX11" fmla="*/ 532435 w 1203767"/>
              <a:gd name="connsiteY11" fmla="*/ 243068 h 1215342"/>
              <a:gd name="connsiteX12" fmla="*/ 544010 w 1203767"/>
              <a:gd name="connsiteY12" fmla="*/ 370390 h 1215342"/>
              <a:gd name="connsiteX13" fmla="*/ 486137 w 1203767"/>
              <a:gd name="connsiteY13" fmla="*/ 370390 h 1215342"/>
              <a:gd name="connsiteX14" fmla="*/ 486137 w 1203767"/>
              <a:gd name="connsiteY14" fmla="*/ 497711 h 1215342"/>
              <a:gd name="connsiteX15" fmla="*/ 555585 w 1203767"/>
              <a:gd name="connsiteY15" fmla="*/ 497711 h 1215342"/>
              <a:gd name="connsiteX16" fmla="*/ 567159 w 1203767"/>
              <a:gd name="connsiteY16" fmla="*/ 520861 h 1215342"/>
              <a:gd name="connsiteX17" fmla="*/ 717630 w 1203767"/>
              <a:gd name="connsiteY17" fmla="*/ 520861 h 1215342"/>
              <a:gd name="connsiteX18" fmla="*/ 706056 w 1203767"/>
              <a:gd name="connsiteY18" fmla="*/ 405114 h 1215342"/>
              <a:gd name="connsiteX19" fmla="*/ 810228 w 1203767"/>
              <a:gd name="connsiteY19" fmla="*/ 405114 h 1215342"/>
              <a:gd name="connsiteX20" fmla="*/ 810228 w 1203767"/>
              <a:gd name="connsiteY20" fmla="*/ 462987 h 1215342"/>
              <a:gd name="connsiteX21" fmla="*/ 810228 w 1203767"/>
              <a:gd name="connsiteY21" fmla="*/ 520861 h 1215342"/>
              <a:gd name="connsiteX22" fmla="*/ 775504 w 1203767"/>
              <a:gd name="connsiteY22" fmla="*/ 520861 h 1215342"/>
              <a:gd name="connsiteX23" fmla="*/ 787078 w 1203767"/>
              <a:gd name="connsiteY23" fmla="*/ 648182 h 1215342"/>
              <a:gd name="connsiteX24" fmla="*/ 902825 w 1203767"/>
              <a:gd name="connsiteY24" fmla="*/ 648182 h 1215342"/>
              <a:gd name="connsiteX25" fmla="*/ 902825 w 1203767"/>
              <a:gd name="connsiteY25" fmla="*/ 752354 h 1215342"/>
              <a:gd name="connsiteX26" fmla="*/ 1041721 w 1203767"/>
              <a:gd name="connsiteY26" fmla="*/ 752354 h 1215342"/>
              <a:gd name="connsiteX27" fmla="*/ 1041721 w 1203767"/>
              <a:gd name="connsiteY27" fmla="*/ 1053296 h 1215342"/>
              <a:gd name="connsiteX28" fmla="*/ 983848 w 1203767"/>
              <a:gd name="connsiteY28" fmla="*/ 1053296 h 1215342"/>
              <a:gd name="connsiteX29" fmla="*/ 983848 w 1203767"/>
              <a:gd name="connsiteY29" fmla="*/ 983848 h 1215342"/>
              <a:gd name="connsiteX30" fmla="*/ 925975 w 1203767"/>
              <a:gd name="connsiteY30" fmla="*/ 983848 h 1215342"/>
              <a:gd name="connsiteX31" fmla="*/ 925975 w 1203767"/>
              <a:gd name="connsiteY31" fmla="*/ 1030147 h 1215342"/>
              <a:gd name="connsiteX32" fmla="*/ 717630 w 1203767"/>
              <a:gd name="connsiteY32" fmla="*/ 1030147 h 1215342"/>
              <a:gd name="connsiteX33" fmla="*/ 729205 w 1203767"/>
              <a:gd name="connsiteY33" fmla="*/ 879676 h 1215342"/>
              <a:gd name="connsiteX34" fmla="*/ 671332 w 1203767"/>
              <a:gd name="connsiteY34" fmla="*/ 868101 h 1215342"/>
              <a:gd name="connsiteX35" fmla="*/ 636608 w 1203767"/>
              <a:gd name="connsiteY35" fmla="*/ 821803 h 1215342"/>
              <a:gd name="connsiteX36" fmla="*/ 555585 w 1203767"/>
              <a:gd name="connsiteY36" fmla="*/ 844952 h 1215342"/>
              <a:gd name="connsiteX37" fmla="*/ 567159 w 1203767"/>
              <a:gd name="connsiteY37" fmla="*/ 914400 h 1215342"/>
              <a:gd name="connsiteX38" fmla="*/ 405114 w 1203767"/>
              <a:gd name="connsiteY38" fmla="*/ 925975 h 1215342"/>
              <a:gd name="connsiteX39" fmla="*/ 416689 w 1203767"/>
              <a:gd name="connsiteY39" fmla="*/ 856527 h 1215342"/>
              <a:gd name="connsiteX40" fmla="*/ 474562 w 1203767"/>
              <a:gd name="connsiteY40" fmla="*/ 856527 h 1215342"/>
              <a:gd name="connsiteX41" fmla="*/ 474562 w 1203767"/>
              <a:gd name="connsiteY41" fmla="*/ 810228 h 1215342"/>
              <a:gd name="connsiteX42" fmla="*/ 405114 w 1203767"/>
              <a:gd name="connsiteY42" fmla="*/ 787078 h 1215342"/>
              <a:gd name="connsiteX43" fmla="*/ 405114 w 1203767"/>
              <a:gd name="connsiteY43" fmla="*/ 752354 h 1215342"/>
              <a:gd name="connsiteX44" fmla="*/ 277792 w 1203767"/>
              <a:gd name="connsiteY44" fmla="*/ 740780 h 1215342"/>
              <a:gd name="connsiteX45" fmla="*/ 289367 w 1203767"/>
              <a:gd name="connsiteY45" fmla="*/ 821803 h 1215342"/>
              <a:gd name="connsiteX46" fmla="*/ 289367 w 1203767"/>
              <a:gd name="connsiteY46" fmla="*/ 821803 h 1215342"/>
              <a:gd name="connsiteX47" fmla="*/ 196770 w 1203767"/>
              <a:gd name="connsiteY47" fmla="*/ 810228 h 1215342"/>
              <a:gd name="connsiteX48" fmla="*/ 196770 w 1203767"/>
              <a:gd name="connsiteY48" fmla="*/ 544010 h 1215342"/>
              <a:gd name="connsiteX49" fmla="*/ 46299 w 1203767"/>
              <a:gd name="connsiteY49" fmla="*/ 544010 h 1215342"/>
              <a:gd name="connsiteX50" fmla="*/ 46299 w 1203767"/>
              <a:gd name="connsiteY50" fmla="*/ 729205 h 1215342"/>
              <a:gd name="connsiteX51" fmla="*/ 138896 w 1203767"/>
              <a:gd name="connsiteY51" fmla="*/ 763929 h 1215342"/>
              <a:gd name="connsiteX52" fmla="*/ 138896 w 1203767"/>
              <a:gd name="connsiteY52" fmla="*/ 833377 h 1215342"/>
              <a:gd name="connsiteX53" fmla="*/ 23149 w 1203767"/>
              <a:gd name="connsiteY53" fmla="*/ 821803 h 1215342"/>
              <a:gd name="connsiteX54" fmla="*/ 23149 w 1203767"/>
              <a:gd name="connsiteY54" fmla="*/ 856527 h 1215342"/>
              <a:gd name="connsiteX55" fmla="*/ 69448 w 1203767"/>
              <a:gd name="connsiteY55" fmla="*/ 879676 h 1215342"/>
              <a:gd name="connsiteX56" fmla="*/ 0 w 1203767"/>
              <a:gd name="connsiteY56" fmla="*/ 902825 h 1215342"/>
              <a:gd name="connsiteX57" fmla="*/ 0 w 1203767"/>
              <a:gd name="connsiteY57" fmla="*/ 972273 h 1215342"/>
              <a:gd name="connsiteX58" fmla="*/ 127321 w 1203767"/>
              <a:gd name="connsiteY58" fmla="*/ 972273 h 1215342"/>
              <a:gd name="connsiteX59" fmla="*/ 150471 w 1203767"/>
              <a:gd name="connsiteY59" fmla="*/ 1157468 h 1215342"/>
              <a:gd name="connsiteX60" fmla="*/ 219919 w 1203767"/>
              <a:gd name="connsiteY60" fmla="*/ 1215342 h 1215342"/>
              <a:gd name="connsiteX61" fmla="*/ 1192192 w 1203767"/>
              <a:gd name="connsiteY61" fmla="*/ 1192192 h 1215342"/>
              <a:gd name="connsiteX62" fmla="*/ 1134319 w 1203767"/>
              <a:gd name="connsiteY62" fmla="*/ 509286 h 1215342"/>
              <a:gd name="connsiteX63" fmla="*/ 1064871 w 1203767"/>
              <a:gd name="connsiteY63" fmla="*/ 509286 h 1215342"/>
              <a:gd name="connsiteX64" fmla="*/ 1064871 w 1203767"/>
              <a:gd name="connsiteY64" fmla="*/ 335666 h 1215342"/>
              <a:gd name="connsiteX65" fmla="*/ 1122744 w 1203767"/>
              <a:gd name="connsiteY65" fmla="*/ 347240 h 1215342"/>
              <a:gd name="connsiteX66" fmla="*/ 1180618 w 1203767"/>
              <a:gd name="connsiteY66" fmla="*/ 289367 h 1215342"/>
              <a:gd name="connsiteX67" fmla="*/ 1203767 w 1203767"/>
              <a:gd name="connsiteY67" fmla="*/ 300942 h 1215342"/>
              <a:gd name="connsiteX68" fmla="*/ 1192192 w 1203767"/>
              <a:gd name="connsiteY68" fmla="*/ 69448 h 1215342"/>
              <a:gd name="connsiteX69" fmla="*/ 1134319 w 1203767"/>
              <a:gd name="connsiteY69" fmla="*/ 69448 h 1215342"/>
              <a:gd name="connsiteX70" fmla="*/ 1145894 w 1203767"/>
              <a:gd name="connsiteY70" fmla="*/ 34724 h 1215342"/>
              <a:gd name="connsiteX71" fmla="*/ 1064871 w 1203767"/>
              <a:gd name="connsiteY71" fmla="*/ 57873 h 1215342"/>
              <a:gd name="connsiteX72" fmla="*/ 1088020 w 1203767"/>
              <a:gd name="connsiteY72" fmla="*/ 0 h 1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03767" h="1215342">
                <a:moveTo>
                  <a:pt x="1088020" y="0"/>
                </a:moveTo>
                <a:lnTo>
                  <a:pt x="995423" y="23149"/>
                </a:lnTo>
                <a:lnTo>
                  <a:pt x="1006997" y="57873"/>
                </a:lnTo>
                <a:lnTo>
                  <a:pt x="902825" y="57873"/>
                </a:lnTo>
                <a:lnTo>
                  <a:pt x="902825" y="243068"/>
                </a:lnTo>
                <a:lnTo>
                  <a:pt x="960699" y="254643"/>
                </a:lnTo>
                <a:lnTo>
                  <a:pt x="960699" y="335666"/>
                </a:lnTo>
                <a:lnTo>
                  <a:pt x="891251" y="335666"/>
                </a:lnTo>
                <a:lnTo>
                  <a:pt x="868101" y="289367"/>
                </a:lnTo>
                <a:lnTo>
                  <a:pt x="844952" y="300942"/>
                </a:lnTo>
                <a:lnTo>
                  <a:pt x="833377" y="219919"/>
                </a:lnTo>
                <a:lnTo>
                  <a:pt x="532435" y="243068"/>
                </a:lnTo>
                <a:lnTo>
                  <a:pt x="544010" y="370390"/>
                </a:lnTo>
                <a:lnTo>
                  <a:pt x="486137" y="370390"/>
                </a:lnTo>
                <a:lnTo>
                  <a:pt x="486137" y="497711"/>
                </a:lnTo>
                <a:lnTo>
                  <a:pt x="555585" y="497711"/>
                </a:lnTo>
                <a:lnTo>
                  <a:pt x="567159" y="520861"/>
                </a:lnTo>
                <a:lnTo>
                  <a:pt x="717630" y="520861"/>
                </a:lnTo>
                <a:lnTo>
                  <a:pt x="706056" y="405114"/>
                </a:lnTo>
                <a:lnTo>
                  <a:pt x="810228" y="405114"/>
                </a:lnTo>
                <a:lnTo>
                  <a:pt x="810228" y="462987"/>
                </a:lnTo>
                <a:lnTo>
                  <a:pt x="810228" y="520861"/>
                </a:lnTo>
                <a:lnTo>
                  <a:pt x="775504" y="520861"/>
                </a:lnTo>
                <a:lnTo>
                  <a:pt x="787078" y="648182"/>
                </a:lnTo>
                <a:lnTo>
                  <a:pt x="902825" y="648182"/>
                </a:lnTo>
                <a:lnTo>
                  <a:pt x="902825" y="752354"/>
                </a:lnTo>
                <a:lnTo>
                  <a:pt x="1041721" y="752354"/>
                </a:lnTo>
                <a:lnTo>
                  <a:pt x="1041721" y="1053296"/>
                </a:lnTo>
                <a:lnTo>
                  <a:pt x="983848" y="1053296"/>
                </a:lnTo>
                <a:lnTo>
                  <a:pt x="983848" y="983848"/>
                </a:lnTo>
                <a:lnTo>
                  <a:pt x="925975" y="983848"/>
                </a:lnTo>
                <a:lnTo>
                  <a:pt x="925975" y="1030147"/>
                </a:lnTo>
                <a:lnTo>
                  <a:pt x="717630" y="1030147"/>
                </a:lnTo>
                <a:lnTo>
                  <a:pt x="729205" y="879676"/>
                </a:lnTo>
                <a:lnTo>
                  <a:pt x="671332" y="868101"/>
                </a:lnTo>
                <a:lnTo>
                  <a:pt x="636608" y="821803"/>
                </a:lnTo>
                <a:lnTo>
                  <a:pt x="555585" y="844952"/>
                </a:lnTo>
                <a:lnTo>
                  <a:pt x="567159" y="914400"/>
                </a:lnTo>
                <a:lnTo>
                  <a:pt x="405114" y="925975"/>
                </a:lnTo>
                <a:lnTo>
                  <a:pt x="416689" y="856527"/>
                </a:lnTo>
                <a:lnTo>
                  <a:pt x="474562" y="856527"/>
                </a:lnTo>
                <a:lnTo>
                  <a:pt x="474562" y="810228"/>
                </a:lnTo>
                <a:lnTo>
                  <a:pt x="405114" y="787078"/>
                </a:lnTo>
                <a:lnTo>
                  <a:pt x="405114" y="752354"/>
                </a:lnTo>
                <a:lnTo>
                  <a:pt x="277792" y="740780"/>
                </a:lnTo>
                <a:lnTo>
                  <a:pt x="289367" y="821803"/>
                </a:lnTo>
                <a:lnTo>
                  <a:pt x="289367" y="821803"/>
                </a:lnTo>
                <a:lnTo>
                  <a:pt x="196770" y="810228"/>
                </a:lnTo>
                <a:lnTo>
                  <a:pt x="196770" y="544010"/>
                </a:lnTo>
                <a:lnTo>
                  <a:pt x="46299" y="544010"/>
                </a:lnTo>
                <a:lnTo>
                  <a:pt x="46299" y="729205"/>
                </a:lnTo>
                <a:lnTo>
                  <a:pt x="138896" y="763929"/>
                </a:lnTo>
                <a:lnTo>
                  <a:pt x="138896" y="833377"/>
                </a:lnTo>
                <a:lnTo>
                  <a:pt x="23149" y="821803"/>
                </a:lnTo>
                <a:lnTo>
                  <a:pt x="23149" y="856527"/>
                </a:lnTo>
                <a:lnTo>
                  <a:pt x="69448" y="879676"/>
                </a:lnTo>
                <a:lnTo>
                  <a:pt x="0" y="902825"/>
                </a:lnTo>
                <a:lnTo>
                  <a:pt x="0" y="972273"/>
                </a:lnTo>
                <a:lnTo>
                  <a:pt x="127321" y="972273"/>
                </a:lnTo>
                <a:lnTo>
                  <a:pt x="150471" y="1157468"/>
                </a:lnTo>
                <a:lnTo>
                  <a:pt x="219919" y="1215342"/>
                </a:lnTo>
                <a:lnTo>
                  <a:pt x="1192192" y="1192192"/>
                </a:lnTo>
                <a:lnTo>
                  <a:pt x="1134319" y="509286"/>
                </a:lnTo>
                <a:lnTo>
                  <a:pt x="1064871" y="509286"/>
                </a:lnTo>
                <a:lnTo>
                  <a:pt x="1064871" y="335666"/>
                </a:lnTo>
                <a:lnTo>
                  <a:pt x="1122744" y="347240"/>
                </a:lnTo>
                <a:lnTo>
                  <a:pt x="1180618" y="289367"/>
                </a:lnTo>
                <a:lnTo>
                  <a:pt x="1203767" y="300942"/>
                </a:lnTo>
                <a:lnTo>
                  <a:pt x="1192192" y="69448"/>
                </a:lnTo>
                <a:lnTo>
                  <a:pt x="1134319" y="69448"/>
                </a:lnTo>
                <a:lnTo>
                  <a:pt x="1145894" y="34724"/>
                </a:lnTo>
                <a:lnTo>
                  <a:pt x="1064871" y="57873"/>
                </a:lnTo>
                <a:lnTo>
                  <a:pt x="1088020" y="0"/>
                </a:ln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193134" y="4136987"/>
            <a:ext cx="1837038" cy="1763114"/>
          </a:xfrm>
          <a:custGeom>
            <a:avLst/>
            <a:gdLst>
              <a:gd name="connsiteX0" fmla="*/ 536833 w 3020541"/>
              <a:gd name="connsiteY0" fmla="*/ 289 h 3052625"/>
              <a:gd name="connsiteX1" fmla="*/ 487406 w 3020541"/>
              <a:gd name="connsiteY1" fmla="*/ 37360 h 3052625"/>
              <a:gd name="connsiteX2" fmla="*/ 487406 w 3020541"/>
              <a:gd name="connsiteY2" fmla="*/ 62073 h 3052625"/>
              <a:gd name="connsiteX3" fmla="*/ 475049 w 3020541"/>
              <a:gd name="connsiteY3" fmla="*/ 37360 h 3052625"/>
              <a:gd name="connsiteX4" fmla="*/ 425622 w 3020541"/>
              <a:gd name="connsiteY4" fmla="*/ 49716 h 3052625"/>
              <a:gd name="connsiteX5" fmla="*/ 388552 w 3020541"/>
              <a:gd name="connsiteY5" fmla="*/ 49716 h 3052625"/>
              <a:gd name="connsiteX6" fmla="*/ 388552 w 3020541"/>
              <a:gd name="connsiteY6" fmla="*/ 74430 h 3052625"/>
              <a:gd name="connsiteX7" fmla="*/ 376195 w 3020541"/>
              <a:gd name="connsiteY7" fmla="*/ 99143 h 3052625"/>
              <a:gd name="connsiteX8" fmla="*/ 363838 w 3020541"/>
              <a:gd name="connsiteY8" fmla="*/ 136214 h 3052625"/>
              <a:gd name="connsiteX9" fmla="*/ 326768 w 3020541"/>
              <a:gd name="connsiteY9" fmla="*/ 173284 h 3052625"/>
              <a:gd name="connsiteX10" fmla="*/ 264984 w 3020541"/>
              <a:gd name="connsiteY10" fmla="*/ 197997 h 3052625"/>
              <a:gd name="connsiteX11" fmla="*/ 252627 w 3020541"/>
              <a:gd name="connsiteY11" fmla="*/ 247425 h 3052625"/>
              <a:gd name="connsiteX12" fmla="*/ 215557 w 3020541"/>
              <a:gd name="connsiteY12" fmla="*/ 296852 h 3052625"/>
              <a:gd name="connsiteX13" fmla="*/ 190844 w 3020541"/>
              <a:gd name="connsiteY13" fmla="*/ 309208 h 3052625"/>
              <a:gd name="connsiteX14" fmla="*/ 166130 w 3020541"/>
              <a:gd name="connsiteY14" fmla="*/ 333922 h 3052625"/>
              <a:gd name="connsiteX15" fmla="*/ 129060 w 3020541"/>
              <a:gd name="connsiteY15" fmla="*/ 383349 h 3052625"/>
              <a:gd name="connsiteX16" fmla="*/ 104346 w 3020541"/>
              <a:gd name="connsiteY16" fmla="*/ 408062 h 3052625"/>
              <a:gd name="connsiteX17" fmla="*/ 104346 w 3020541"/>
              <a:gd name="connsiteY17" fmla="*/ 445133 h 3052625"/>
              <a:gd name="connsiteX18" fmla="*/ 116703 w 3020541"/>
              <a:gd name="connsiteY18" fmla="*/ 469846 h 3052625"/>
              <a:gd name="connsiteX19" fmla="*/ 116703 w 3020541"/>
              <a:gd name="connsiteY19" fmla="*/ 494560 h 3052625"/>
              <a:gd name="connsiteX20" fmla="*/ 116703 w 3020541"/>
              <a:gd name="connsiteY20" fmla="*/ 543987 h 3052625"/>
              <a:gd name="connsiteX21" fmla="*/ 104346 w 3020541"/>
              <a:gd name="connsiteY21" fmla="*/ 581057 h 3052625"/>
              <a:gd name="connsiteX22" fmla="*/ 141417 w 3020541"/>
              <a:gd name="connsiteY22" fmla="*/ 581057 h 3052625"/>
              <a:gd name="connsiteX23" fmla="*/ 203200 w 3020541"/>
              <a:gd name="connsiteY23" fmla="*/ 581057 h 3052625"/>
              <a:gd name="connsiteX24" fmla="*/ 252627 w 3020541"/>
              <a:gd name="connsiteY24" fmla="*/ 593414 h 3052625"/>
              <a:gd name="connsiteX25" fmla="*/ 264984 w 3020541"/>
              <a:gd name="connsiteY25" fmla="*/ 630484 h 3052625"/>
              <a:gd name="connsiteX26" fmla="*/ 227914 w 3020541"/>
              <a:gd name="connsiteY26" fmla="*/ 692268 h 3052625"/>
              <a:gd name="connsiteX27" fmla="*/ 227914 w 3020541"/>
              <a:gd name="connsiteY27" fmla="*/ 716981 h 3052625"/>
              <a:gd name="connsiteX28" fmla="*/ 264984 w 3020541"/>
              <a:gd name="connsiteY28" fmla="*/ 716981 h 3052625"/>
              <a:gd name="connsiteX29" fmla="*/ 264984 w 3020541"/>
              <a:gd name="connsiteY29" fmla="*/ 729338 h 3052625"/>
              <a:gd name="connsiteX30" fmla="*/ 302054 w 3020541"/>
              <a:gd name="connsiteY30" fmla="*/ 766408 h 3052625"/>
              <a:gd name="connsiteX31" fmla="*/ 289698 w 3020541"/>
              <a:gd name="connsiteY31" fmla="*/ 778765 h 3052625"/>
              <a:gd name="connsiteX32" fmla="*/ 252627 w 3020541"/>
              <a:gd name="connsiteY32" fmla="*/ 778765 h 3052625"/>
              <a:gd name="connsiteX33" fmla="*/ 264984 w 3020541"/>
              <a:gd name="connsiteY33" fmla="*/ 815835 h 3052625"/>
              <a:gd name="connsiteX34" fmla="*/ 289698 w 3020541"/>
              <a:gd name="connsiteY34" fmla="*/ 865262 h 3052625"/>
              <a:gd name="connsiteX35" fmla="*/ 252627 w 3020541"/>
              <a:gd name="connsiteY35" fmla="*/ 865262 h 3052625"/>
              <a:gd name="connsiteX36" fmla="*/ 215557 w 3020541"/>
              <a:gd name="connsiteY36" fmla="*/ 865262 h 3052625"/>
              <a:gd name="connsiteX37" fmla="*/ 190844 w 3020541"/>
              <a:gd name="connsiteY37" fmla="*/ 877619 h 3052625"/>
              <a:gd name="connsiteX38" fmla="*/ 153773 w 3020541"/>
              <a:gd name="connsiteY38" fmla="*/ 877619 h 3052625"/>
              <a:gd name="connsiteX39" fmla="*/ 153773 w 3020541"/>
              <a:gd name="connsiteY39" fmla="*/ 914689 h 3052625"/>
              <a:gd name="connsiteX40" fmla="*/ 190844 w 3020541"/>
              <a:gd name="connsiteY40" fmla="*/ 951760 h 3052625"/>
              <a:gd name="connsiteX41" fmla="*/ 190844 w 3020541"/>
              <a:gd name="connsiteY41" fmla="*/ 1050614 h 3052625"/>
              <a:gd name="connsiteX42" fmla="*/ 153773 w 3020541"/>
              <a:gd name="connsiteY42" fmla="*/ 1075327 h 3052625"/>
              <a:gd name="connsiteX43" fmla="*/ 129060 w 3020541"/>
              <a:gd name="connsiteY43" fmla="*/ 1100041 h 3052625"/>
              <a:gd name="connsiteX44" fmla="*/ 129060 w 3020541"/>
              <a:gd name="connsiteY44" fmla="*/ 1124754 h 3052625"/>
              <a:gd name="connsiteX45" fmla="*/ 104346 w 3020541"/>
              <a:gd name="connsiteY45" fmla="*/ 1174181 h 3052625"/>
              <a:gd name="connsiteX46" fmla="*/ 67276 w 3020541"/>
              <a:gd name="connsiteY46" fmla="*/ 1248322 h 3052625"/>
              <a:gd name="connsiteX47" fmla="*/ 30206 w 3020541"/>
              <a:gd name="connsiteY47" fmla="*/ 1273035 h 3052625"/>
              <a:gd name="connsiteX48" fmla="*/ 5492 w 3020541"/>
              <a:gd name="connsiteY48" fmla="*/ 1297749 h 3052625"/>
              <a:gd name="connsiteX49" fmla="*/ 5492 w 3020541"/>
              <a:gd name="connsiteY49" fmla="*/ 1347176 h 3052625"/>
              <a:gd name="connsiteX50" fmla="*/ 5492 w 3020541"/>
              <a:gd name="connsiteY50" fmla="*/ 1384246 h 3052625"/>
              <a:gd name="connsiteX51" fmla="*/ 79633 w 3020541"/>
              <a:gd name="connsiteY51" fmla="*/ 1458387 h 3052625"/>
              <a:gd name="connsiteX52" fmla="*/ 91989 w 3020541"/>
              <a:gd name="connsiteY52" fmla="*/ 1544884 h 3052625"/>
              <a:gd name="connsiteX53" fmla="*/ 116703 w 3020541"/>
              <a:gd name="connsiteY53" fmla="*/ 1619025 h 3052625"/>
              <a:gd name="connsiteX54" fmla="*/ 166130 w 3020541"/>
              <a:gd name="connsiteY54" fmla="*/ 1643738 h 3052625"/>
              <a:gd name="connsiteX55" fmla="*/ 215557 w 3020541"/>
              <a:gd name="connsiteY55" fmla="*/ 1643738 h 3052625"/>
              <a:gd name="connsiteX56" fmla="*/ 190844 w 3020541"/>
              <a:gd name="connsiteY56" fmla="*/ 1680808 h 3052625"/>
              <a:gd name="connsiteX57" fmla="*/ 153773 w 3020541"/>
              <a:gd name="connsiteY57" fmla="*/ 1705522 h 3052625"/>
              <a:gd name="connsiteX58" fmla="*/ 153773 w 3020541"/>
              <a:gd name="connsiteY58" fmla="*/ 1730235 h 3052625"/>
              <a:gd name="connsiteX59" fmla="*/ 129060 w 3020541"/>
              <a:gd name="connsiteY59" fmla="*/ 1754949 h 3052625"/>
              <a:gd name="connsiteX60" fmla="*/ 141417 w 3020541"/>
              <a:gd name="connsiteY60" fmla="*/ 1779662 h 3052625"/>
              <a:gd name="connsiteX61" fmla="*/ 141417 w 3020541"/>
              <a:gd name="connsiteY61" fmla="*/ 1816733 h 3052625"/>
              <a:gd name="connsiteX62" fmla="*/ 141417 w 3020541"/>
              <a:gd name="connsiteY62" fmla="*/ 1841446 h 3052625"/>
              <a:gd name="connsiteX63" fmla="*/ 141417 w 3020541"/>
              <a:gd name="connsiteY63" fmla="*/ 1878516 h 3052625"/>
              <a:gd name="connsiteX64" fmla="*/ 141417 w 3020541"/>
              <a:gd name="connsiteY64" fmla="*/ 1903230 h 3052625"/>
              <a:gd name="connsiteX65" fmla="*/ 116703 w 3020541"/>
              <a:gd name="connsiteY65" fmla="*/ 1940300 h 3052625"/>
              <a:gd name="connsiteX66" fmla="*/ 116703 w 3020541"/>
              <a:gd name="connsiteY66" fmla="*/ 1977370 h 3052625"/>
              <a:gd name="connsiteX67" fmla="*/ 91989 w 3020541"/>
              <a:gd name="connsiteY67" fmla="*/ 1989727 h 3052625"/>
              <a:gd name="connsiteX68" fmla="*/ 91989 w 3020541"/>
              <a:gd name="connsiteY68" fmla="*/ 2014441 h 3052625"/>
              <a:gd name="connsiteX69" fmla="*/ 116703 w 3020541"/>
              <a:gd name="connsiteY69" fmla="*/ 2063868 h 3052625"/>
              <a:gd name="connsiteX70" fmla="*/ 153773 w 3020541"/>
              <a:gd name="connsiteY70" fmla="*/ 2100938 h 3052625"/>
              <a:gd name="connsiteX71" fmla="*/ 153773 w 3020541"/>
              <a:gd name="connsiteY71" fmla="*/ 2125652 h 3052625"/>
              <a:gd name="connsiteX72" fmla="*/ 215557 w 3020541"/>
              <a:gd name="connsiteY72" fmla="*/ 2162722 h 3052625"/>
              <a:gd name="connsiteX73" fmla="*/ 264984 w 3020541"/>
              <a:gd name="connsiteY73" fmla="*/ 2162722 h 3052625"/>
              <a:gd name="connsiteX74" fmla="*/ 302054 w 3020541"/>
              <a:gd name="connsiteY74" fmla="*/ 2162722 h 3052625"/>
              <a:gd name="connsiteX75" fmla="*/ 314411 w 3020541"/>
              <a:gd name="connsiteY75" fmla="*/ 2125652 h 3052625"/>
              <a:gd name="connsiteX76" fmla="*/ 351481 w 3020541"/>
              <a:gd name="connsiteY76" fmla="*/ 2113295 h 3052625"/>
              <a:gd name="connsiteX77" fmla="*/ 388552 w 3020541"/>
              <a:gd name="connsiteY77" fmla="*/ 2088581 h 3052625"/>
              <a:gd name="connsiteX78" fmla="*/ 400908 w 3020541"/>
              <a:gd name="connsiteY78" fmla="*/ 2063868 h 3052625"/>
              <a:gd name="connsiteX79" fmla="*/ 425622 w 3020541"/>
              <a:gd name="connsiteY79" fmla="*/ 2063868 h 3052625"/>
              <a:gd name="connsiteX80" fmla="*/ 437979 w 3020541"/>
              <a:gd name="connsiteY80" fmla="*/ 2076225 h 3052625"/>
              <a:gd name="connsiteX81" fmla="*/ 450335 w 3020541"/>
              <a:gd name="connsiteY81" fmla="*/ 2125652 h 3052625"/>
              <a:gd name="connsiteX82" fmla="*/ 475049 w 3020541"/>
              <a:gd name="connsiteY82" fmla="*/ 2138008 h 3052625"/>
              <a:gd name="connsiteX83" fmla="*/ 499762 w 3020541"/>
              <a:gd name="connsiteY83" fmla="*/ 2175079 h 3052625"/>
              <a:gd name="connsiteX84" fmla="*/ 524476 w 3020541"/>
              <a:gd name="connsiteY84" fmla="*/ 2187435 h 3052625"/>
              <a:gd name="connsiteX85" fmla="*/ 536833 w 3020541"/>
              <a:gd name="connsiteY85" fmla="*/ 2236862 h 3052625"/>
              <a:gd name="connsiteX86" fmla="*/ 512119 w 3020541"/>
              <a:gd name="connsiteY86" fmla="*/ 2261576 h 3052625"/>
              <a:gd name="connsiteX87" fmla="*/ 512119 w 3020541"/>
              <a:gd name="connsiteY87" fmla="*/ 2311003 h 3052625"/>
              <a:gd name="connsiteX88" fmla="*/ 487406 w 3020541"/>
              <a:gd name="connsiteY88" fmla="*/ 2335716 h 3052625"/>
              <a:gd name="connsiteX89" fmla="*/ 462692 w 3020541"/>
              <a:gd name="connsiteY89" fmla="*/ 2372787 h 3052625"/>
              <a:gd name="connsiteX90" fmla="*/ 450335 w 3020541"/>
              <a:gd name="connsiteY90" fmla="*/ 2409857 h 3052625"/>
              <a:gd name="connsiteX91" fmla="*/ 450335 w 3020541"/>
              <a:gd name="connsiteY91" fmla="*/ 2459284 h 3052625"/>
              <a:gd name="connsiteX92" fmla="*/ 462692 w 3020541"/>
              <a:gd name="connsiteY92" fmla="*/ 2496354 h 3052625"/>
              <a:gd name="connsiteX93" fmla="*/ 487406 w 3020541"/>
              <a:gd name="connsiteY93" fmla="*/ 2533425 h 3052625"/>
              <a:gd name="connsiteX94" fmla="*/ 524476 w 3020541"/>
              <a:gd name="connsiteY94" fmla="*/ 2558138 h 3052625"/>
              <a:gd name="connsiteX95" fmla="*/ 573903 w 3020541"/>
              <a:gd name="connsiteY95" fmla="*/ 2595208 h 3052625"/>
              <a:gd name="connsiteX96" fmla="*/ 598617 w 3020541"/>
              <a:gd name="connsiteY96" fmla="*/ 2607565 h 3052625"/>
              <a:gd name="connsiteX97" fmla="*/ 685114 w 3020541"/>
              <a:gd name="connsiteY97" fmla="*/ 2607565 h 3052625"/>
              <a:gd name="connsiteX98" fmla="*/ 746898 w 3020541"/>
              <a:gd name="connsiteY98" fmla="*/ 2669349 h 3052625"/>
              <a:gd name="connsiteX99" fmla="*/ 771611 w 3020541"/>
              <a:gd name="connsiteY99" fmla="*/ 2694062 h 3052625"/>
              <a:gd name="connsiteX100" fmla="*/ 821038 w 3020541"/>
              <a:gd name="connsiteY100" fmla="*/ 2817630 h 3052625"/>
              <a:gd name="connsiteX101" fmla="*/ 821038 w 3020541"/>
              <a:gd name="connsiteY101" fmla="*/ 2904127 h 3052625"/>
              <a:gd name="connsiteX102" fmla="*/ 870465 w 3020541"/>
              <a:gd name="connsiteY102" fmla="*/ 2965911 h 3052625"/>
              <a:gd name="connsiteX103" fmla="*/ 870465 w 3020541"/>
              <a:gd name="connsiteY103" fmla="*/ 3052408 h 3052625"/>
              <a:gd name="connsiteX104" fmla="*/ 919892 w 3020541"/>
              <a:gd name="connsiteY104" fmla="*/ 2990625 h 3052625"/>
              <a:gd name="connsiteX105" fmla="*/ 1031103 w 3020541"/>
              <a:gd name="connsiteY105" fmla="*/ 2990625 h 3052625"/>
              <a:gd name="connsiteX106" fmla="*/ 1179384 w 3020541"/>
              <a:gd name="connsiteY106" fmla="*/ 3015338 h 3052625"/>
              <a:gd name="connsiteX107" fmla="*/ 1290595 w 3020541"/>
              <a:gd name="connsiteY107" fmla="*/ 3015338 h 3052625"/>
              <a:gd name="connsiteX108" fmla="*/ 1389449 w 3020541"/>
              <a:gd name="connsiteY108" fmla="*/ 3027695 h 3052625"/>
              <a:gd name="connsiteX109" fmla="*/ 1475946 w 3020541"/>
              <a:gd name="connsiteY109" fmla="*/ 2978268 h 3052625"/>
              <a:gd name="connsiteX110" fmla="*/ 1562444 w 3020541"/>
              <a:gd name="connsiteY110" fmla="*/ 2965911 h 3052625"/>
              <a:gd name="connsiteX111" fmla="*/ 1698368 w 3020541"/>
              <a:gd name="connsiteY111" fmla="*/ 2916484 h 3052625"/>
              <a:gd name="connsiteX112" fmla="*/ 1760152 w 3020541"/>
              <a:gd name="connsiteY112" fmla="*/ 2867057 h 3052625"/>
              <a:gd name="connsiteX113" fmla="*/ 1834292 w 3020541"/>
              <a:gd name="connsiteY113" fmla="*/ 2842343 h 3052625"/>
              <a:gd name="connsiteX114" fmla="*/ 1871362 w 3020541"/>
              <a:gd name="connsiteY114" fmla="*/ 2817630 h 3052625"/>
              <a:gd name="connsiteX115" fmla="*/ 1871362 w 3020541"/>
              <a:gd name="connsiteY115" fmla="*/ 2792916 h 3052625"/>
              <a:gd name="connsiteX116" fmla="*/ 1957860 w 3020541"/>
              <a:gd name="connsiteY116" fmla="*/ 2780560 h 3052625"/>
              <a:gd name="connsiteX117" fmla="*/ 2081427 w 3020541"/>
              <a:gd name="connsiteY117" fmla="*/ 2768203 h 3052625"/>
              <a:gd name="connsiteX118" fmla="*/ 2118498 w 3020541"/>
              <a:gd name="connsiteY118" fmla="*/ 2718776 h 3052625"/>
              <a:gd name="connsiteX119" fmla="*/ 2167925 w 3020541"/>
              <a:gd name="connsiteY119" fmla="*/ 2706419 h 3052625"/>
              <a:gd name="connsiteX120" fmla="*/ 2192638 w 3020541"/>
              <a:gd name="connsiteY120" fmla="*/ 2731133 h 3052625"/>
              <a:gd name="connsiteX121" fmla="*/ 2242065 w 3020541"/>
              <a:gd name="connsiteY121" fmla="*/ 2718776 h 3052625"/>
              <a:gd name="connsiteX122" fmla="*/ 2353276 w 3020541"/>
              <a:gd name="connsiteY122" fmla="*/ 2656992 h 3052625"/>
              <a:gd name="connsiteX123" fmla="*/ 2452130 w 3020541"/>
              <a:gd name="connsiteY123" fmla="*/ 2619922 h 3052625"/>
              <a:gd name="connsiteX124" fmla="*/ 2513914 w 3020541"/>
              <a:gd name="connsiteY124" fmla="*/ 2582852 h 3052625"/>
              <a:gd name="connsiteX125" fmla="*/ 2662195 w 3020541"/>
              <a:gd name="connsiteY125" fmla="*/ 2533425 h 3052625"/>
              <a:gd name="connsiteX126" fmla="*/ 2699265 w 3020541"/>
              <a:gd name="connsiteY126" fmla="*/ 2607565 h 3052625"/>
              <a:gd name="connsiteX127" fmla="*/ 2674552 w 3020541"/>
              <a:gd name="connsiteY127" fmla="*/ 2669349 h 3052625"/>
              <a:gd name="connsiteX128" fmla="*/ 2711622 w 3020541"/>
              <a:gd name="connsiteY128" fmla="*/ 2706419 h 3052625"/>
              <a:gd name="connsiteX129" fmla="*/ 2748692 w 3020541"/>
              <a:gd name="connsiteY129" fmla="*/ 2706419 h 3052625"/>
              <a:gd name="connsiteX130" fmla="*/ 2785762 w 3020541"/>
              <a:gd name="connsiteY130" fmla="*/ 2706419 h 3052625"/>
              <a:gd name="connsiteX131" fmla="*/ 2785762 w 3020541"/>
              <a:gd name="connsiteY131" fmla="*/ 2718776 h 3052625"/>
              <a:gd name="connsiteX132" fmla="*/ 2822833 w 3020541"/>
              <a:gd name="connsiteY132" fmla="*/ 2743489 h 3052625"/>
              <a:gd name="connsiteX133" fmla="*/ 2822833 w 3020541"/>
              <a:gd name="connsiteY133" fmla="*/ 2768203 h 3052625"/>
              <a:gd name="connsiteX134" fmla="*/ 2835189 w 3020541"/>
              <a:gd name="connsiteY134" fmla="*/ 2768203 h 3052625"/>
              <a:gd name="connsiteX135" fmla="*/ 2859903 w 3020541"/>
              <a:gd name="connsiteY135" fmla="*/ 2792916 h 3052625"/>
              <a:gd name="connsiteX136" fmla="*/ 2872260 w 3020541"/>
              <a:gd name="connsiteY136" fmla="*/ 2805273 h 3052625"/>
              <a:gd name="connsiteX137" fmla="*/ 2909330 w 3020541"/>
              <a:gd name="connsiteY137" fmla="*/ 2817630 h 3052625"/>
              <a:gd name="connsiteX138" fmla="*/ 2934044 w 3020541"/>
              <a:gd name="connsiteY138" fmla="*/ 2817630 h 3052625"/>
              <a:gd name="connsiteX139" fmla="*/ 2946400 w 3020541"/>
              <a:gd name="connsiteY139" fmla="*/ 2780560 h 3052625"/>
              <a:gd name="connsiteX140" fmla="*/ 2971114 w 3020541"/>
              <a:gd name="connsiteY140" fmla="*/ 2731133 h 3052625"/>
              <a:gd name="connsiteX141" fmla="*/ 2995827 w 3020541"/>
              <a:gd name="connsiteY141" fmla="*/ 2656992 h 3052625"/>
              <a:gd name="connsiteX142" fmla="*/ 3020541 w 3020541"/>
              <a:gd name="connsiteY142" fmla="*/ 2558138 h 3052625"/>
              <a:gd name="connsiteX143" fmla="*/ 3008184 w 3020541"/>
              <a:gd name="connsiteY143" fmla="*/ 2521068 h 3052625"/>
              <a:gd name="connsiteX144" fmla="*/ 2958757 w 3020541"/>
              <a:gd name="connsiteY144" fmla="*/ 2508711 h 3052625"/>
              <a:gd name="connsiteX145" fmla="*/ 2921687 w 3020541"/>
              <a:gd name="connsiteY145" fmla="*/ 2471641 h 3052625"/>
              <a:gd name="connsiteX146" fmla="*/ 2958757 w 3020541"/>
              <a:gd name="connsiteY146" fmla="*/ 2348073 h 3052625"/>
              <a:gd name="connsiteX147" fmla="*/ 2958757 w 3020541"/>
              <a:gd name="connsiteY147" fmla="*/ 2273933 h 3052625"/>
              <a:gd name="connsiteX148" fmla="*/ 2921687 w 3020541"/>
              <a:gd name="connsiteY148" fmla="*/ 2261576 h 3052625"/>
              <a:gd name="connsiteX149" fmla="*/ 2872260 w 3020541"/>
              <a:gd name="connsiteY149" fmla="*/ 2187435 h 3052625"/>
              <a:gd name="connsiteX150" fmla="*/ 2748692 w 3020541"/>
              <a:gd name="connsiteY150" fmla="*/ 2076225 h 3052625"/>
              <a:gd name="connsiteX151" fmla="*/ 2699265 w 3020541"/>
              <a:gd name="connsiteY151" fmla="*/ 2026797 h 3052625"/>
              <a:gd name="connsiteX152" fmla="*/ 2612768 w 3020541"/>
              <a:gd name="connsiteY152" fmla="*/ 2026797 h 3052625"/>
              <a:gd name="connsiteX153" fmla="*/ 2600411 w 3020541"/>
              <a:gd name="connsiteY153" fmla="*/ 2076225 h 3052625"/>
              <a:gd name="connsiteX154" fmla="*/ 2600411 w 3020541"/>
              <a:gd name="connsiteY154" fmla="*/ 1977370 h 3052625"/>
              <a:gd name="connsiteX155" fmla="*/ 2563341 w 3020541"/>
              <a:gd name="connsiteY155" fmla="*/ 1977370 h 3052625"/>
              <a:gd name="connsiteX156" fmla="*/ 2427417 w 3020541"/>
              <a:gd name="connsiteY156" fmla="*/ 1940300 h 3052625"/>
              <a:gd name="connsiteX157" fmla="*/ 2365633 w 3020541"/>
              <a:gd name="connsiteY157" fmla="*/ 1915587 h 3052625"/>
              <a:gd name="connsiteX158" fmla="*/ 2316206 w 3020541"/>
              <a:gd name="connsiteY158" fmla="*/ 1841446 h 3052625"/>
              <a:gd name="connsiteX159" fmla="*/ 2192638 w 3020541"/>
              <a:gd name="connsiteY159" fmla="*/ 1866160 h 3052625"/>
              <a:gd name="connsiteX160" fmla="*/ 2118498 w 3020541"/>
              <a:gd name="connsiteY160" fmla="*/ 1878516 h 3052625"/>
              <a:gd name="connsiteX161" fmla="*/ 2044357 w 3020541"/>
              <a:gd name="connsiteY161" fmla="*/ 1792019 h 3052625"/>
              <a:gd name="connsiteX162" fmla="*/ 2007287 w 3020541"/>
              <a:gd name="connsiteY162" fmla="*/ 1792019 h 3052625"/>
              <a:gd name="connsiteX163" fmla="*/ 1970217 w 3020541"/>
              <a:gd name="connsiteY163" fmla="*/ 1792019 h 3052625"/>
              <a:gd name="connsiteX164" fmla="*/ 1859006 w 3020541"/>
              <a:gd name="connsiteY164" fmla="*/ 1792019 h 3052625"/>
              <a:gd name="connsiteX165" fmla="*/ 1760152 w 3020541"/>
              <a:gd name="connsiteY165" fmla="*/ 1754949 h 3052625"/>
              <a:gd name="connsiteX166" fmla="*/ 1710725 w 3020541"/>
              <a:gd name="connsiteY166" fmla="*/ 1742592 h 3052625"/>
              <a:gd name="connsiteX167" fmla="*/ 1747795 w 3020541"/>
              <a:gd name="connsiteY167" fmla="*/ 1643738 h 3052625"/>
              <a:gd name="connsiteX168" fmla="*/ 1797222 w 3020541"/>
              <a:gd name="connsiteY168" fmla="*/ 1594311 h 3052625"/>
              <a:gd name="connsiteX169" fmla="*/ 1772508 w 3020541"/>
              <a:gd name="connsiteY169" fmla="*/ 1520170 h 3052625"/>
              <a:gd name="connsiteX170" fmla="*/ 1723081 w 3020541"/>
              <a:gd name="connsiteY170" fmla="*/ 1421316 h 3052625"/>
              <a:gd name="connsiteX171" fmla="*/ 1747795 w 3020541"/>
              <a:gd name="connsiteY171" fmla="*/ 1371889 h 3052625"/>
              <a:gd name="connsiteX172" fmla="*/ 1686011 w 3020541"/>
              <a:gd name="connsiteY172" fmla="*/ 1334819 h 3052625"/>
              <a:gd name="connsiteX173" fmla="*/ 1710725 w 3020541"/>
              <a:gd name="connsiteY173" fmla="*/ 1310106 h 3052625"/>
              <a:gd name="connsiteX174" fmla="*/ 1710725 w 3020541"/>
              <a:gd name="connsiteY174" fmla="*/ 1235965 h 3052625"/>
              <a:gd name="connsiteX175" fmla="*/ 1710725 w 3020541"/>
              <a:gd name="connsiteY175" fmla="*/ 1161825 h 3052625"/>
              <a:gd name="connsiteX176" fmla="*/ 1710725 w 3020541"/>
              <a:gd name="connsiteY176" fmla="*/ 1050614 h 3052625"/>
              <a:gd name="connsiteX177" fmla="*/ 1686011 w 3020541"/>
              <a:gd name="connsiteY177" fmla="*/ 976473 h 3052625"/>
              <a:gd name="connsiteX178" fmla="*/ 1661298 w 3020541"/>
              <a:gd name="connsiteY178" fmla="*/ 889976 h 3052625"/>
              <a:gd name="connsiteX179" fmla="*/ 1599514 w 3020541"/>
              <a:gd name="connsiteY179" fmla="*/ 704625 h 3052625"/>
              <a:gd name="connsiteX180" fmla="*/ 1525373 w 3020541"/>
              <a:gd name="connsiteY180" fmla="*/ 642841 h 3052625"/>
              <a:gd name="connsiteX181" fmla="*/ 1475946 w 3020541"/>
              <a:gd name="connsiteY181" fmla="*/ 642841 h 3052625"/>
              <a:gd name="connsiteX182" fmla="*/ 1438876 w 3020541"/>
              <a:gd name="connsiteY182" fmla="*/ 581057 h 3052625"/>
              <a:gd name="connsiteX183" fmla="*/ 1389449 w 3020541"/>
              <a:gd name="connsiteY183" fmla="*/ 531630 h 3052625"/>
              <a:gd name="connsiteX184" fmla="*/ 1315308 w 3020541"/>
              <a:gd name="connsiteY184" fmla="*/ 506916 h 3052625"/>
              <a:gd name="connsiteX185" fmla="*/ 1265881 w 3020541"/>
              <a:gd name="connsiteY185" fmla="*/ 531630 h 3052625"/>
              <a:gd name="connsiteX186" fmla="*/ 1167027 w 3020541"/>
              <a:gd name="connsiteY186" fmla="*/ 482203 h 3052625"/>
              <a:gd name="connsiteX187" fmla="*/ 1105244 w 3020541"/>
              <a:gd name="connsiteY187" fmla="*/ 469846 h 3052625"/>
              <a:gd name="connsiteX188" fmla="*/ 994033 w 3020541"/>
              <a:gd name="connsiteY188" fmla="*/ 457489 h 3052625"/>
              <a:gd name="connsiteX189" fmla="*/ 956962 w 3020541"/>
              <a:gd name="connsiteY189" fmla="*/ 358635 h 3052625"/>
              <a:gd name="connsiteX190" fmla="*/ 858108 w 3020541"/>
              <a:gd name="connsiteY190" fmla="*/ 346279 h 3052625"/>
              <a:gd name="connsiteX191" fmla="*/ 759254 w 3020541"/>
              <a:gd name="connsiteY191" fmla="*/ 333922 h 3052625"/>
              <a:gd name="connsiteX192" fmla="*/ 746898 w 3020541"/>
              <a:gd name="connsiteY192" fmla="*/ 235068 h 3052625"/>
              <a:gd name="connsiteX193" fmla="*/ 722184 w 3020541"/>
              <a:gd name="connsiteY193" fmla="*/ 173284 h 3052625"/>
              <a:gd name="connsiteX194" fmla="*/ 660400 w 3020541"/>
              <a:gd name="connsiteY194" fmla="*/ 136214 h 3052625"/>
              <a:gd name="connsiteX195" fmla="*/ 549189 w 3020541"/>
              <a:gd name="connsiteY195" fmla="*/ 62073 h 3052625"/>
              <a:gd name="connsiteX196" fmla="*/ 536833 w 3020541"/>
              <a:gd name="connsiteY196" fmla="*/ 289 h 30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3020541" h="3052625">
                <a:moveTo>
                  <a:pt x="536833" y="289"/>
                </a:moveTo>
                <a:cubicBezTo>
                  <a:pt x="526536" y="-3830"/>
                  <a:pt x="487406" y="37360"/>
                  <a:pt x="487406" y="37360"/>
                </a:cubicBezTo>
                <a:cubicBezTo>
                  <a:pt x="479168" y="47657"/>
                  <a:pt x="487406" y="62073"/>
                  <a:pt x="487406" y="62073"/>
                </a:cubicBezTo>
                <a:cubicBezTo>
                  <a:pt x="485347" y="62073"/>
                  <a:pt x="475049" y="37360"/>
                  <a:pt x="475049" y="37360"/>
                </a:cubicBezTo>
                <a:cubicBezTo>
                  <a:pt x="464752" y="35301"/>
                  <a:pt x="425622" y="49716"/>
                  <a:pt x="425622" y="49716"/>
                </a:cubicBezTo>
                <a:cubicBezTo>
                  <a:pt x="411206" y="51775"/>
                  <a:pt x="388552" y="49716"/>
                  <a:pt x="388552" y="49716"/>
                </a:cubicBezTo>
                <a:cubicBezTo>
                  <a:pt x="382374" y="53835"/>
                  <a:pt x="388552" y="74430"/>
                  <a:pt x="388552" y="74430"/>
                </a:cubicBezTo>
                <a:cubicBezTo>
                  <a:pt x="386492" y="82668"/>
                  <a:pt x="376195" y="99143"/>
                  <a:pt x="376195" y="99143"/>
                </a:cubicBezTo>
                <a:cubicBezTo>
                  <a:pt x="372076" y="109440"/>
                  <a:pt x="372076" y="123857"/>
                  <a:pt x="363838" y="136214"/>
                </a:cubicBezTo>
                <a:cubicBezTo>
                  <a:pt x="355600" y="148571"/>
                  <a:pt x="343244" y="162987"/>
                  <a:pt x="326768" y="173284"/>
                </a:cubicBezTo>
                <a:cubicBezTo>
                  <a:pt x="310292" y="183581"/>
                  <a:pt x="277341" y="185640"/>
                  <a:pt x="264984" y="197997"/>
                </a:cubicBezTo>
                <a:cubicBezTo>
                  <a:pt x="252627" y="210354"/>
                  <a:pt x="260865" y="230949"/>
                  <a:pt x="252627" y="247425"/>
                </a:cubicBezTo>
                <a:cubicBezTo>
                  <a:pt x="244389" y="263901"/>
                  <a:pt x="225854" y="286555"/>
                  <a:pt x="215557" y="296852"/>
                </a:cubicBezTo>
                <a:cubicBezTo>
                  <a:pt x="205260" y="307149"/>
                  <a:pt x="199082" y="303030"/>
                  <a:pt x="190844" y="309208"/>
                </a:cubicBezTo>
                <a:cubicBezTo>
                  <a:pt x="182606" y="315386"/>
                  <a:pt x="176427" y="321565"/>
                  <a:pt x="166130" y="333922"/>
                </a:cubicBezTo>
                <a:cubicBezTo>
                  <a:pt x="155833" y="346279"/>
                  <a:pt x="139357" y="370992"/>
                  <a:pt x="129060" y="383349"/>
                </a:cubicBezTo>
                <a:cubicBezTo>
                  <a:pt x="118763" y="395706"/>
                  <a:pt x="108465" y="397765"/>
                  <a:pt x="104346" y="408062"/>
                </a:cubicBezTo>
                <a:cubicBezTo>
                  <a:pt x="100227" y="418359"/>
                  <a:pt x="102287" y="434836"/>
                  <a:pt x="104346" y="445133"/>
                </a:cubicBezTo>
                <a:cubicBezTo>
                  <a:pt x="106405" y="455430"/>
                  <a:pt x="114643" y="461608"/>
                  <a:pt x="116703" y="469846"/>
                </a:cubicBezTo>
                <a:cubicBezTo>
                  <a:pt x="118763" y="478084"/>
                  <a:pt x="116703" y="494560"/>
                  <a:pt x="116703" y="494560"/>
                </a:cubicBezTo>
                <a:cubicBezTo>
                  <a:pt x="116703" y="506917"/>
                  <a:pt x="118763" y="529571"/>
                  <a:pt x="116703" y="543987"/>
                </a:cubicBezTo>
                <a:cubicBezTo>
                  <a:pt x="114643" y="558403"/>
                  <a:pt x="100227" y="574879"/>
                  <a:pt x="104346" y="581057"/>
                </a:cubicBezTo>
                <a:cubicBezTo>
                  <a:pt x="108465" y="587235"/>
                  <a:pt x="141417" y="581057"/>
                  <a:pt x="141417" y="581057"/>
                </a:cubicBezTo>
                <a:cubicBezTo>
                  <a:pt x="157893" y="581057"/>
                  <a:pt x="184665" y="578997"/>
                  <a:pt x="203200" y="581057"/>
                </a:cubicBezTo>
                <a:cubicBezTo>
                  <a:pt x="221735" y="583117"/>
                  <a:pt x="242330" y="585176"/>
                  <a:pt x="252627" y="593414"/>
                </a:cubicBezTo>
                <a:cubicBezTo>
                  <a:pt x="262924" y="601652"/>
                  <a:pt x="269103" y="614008"/>
                  <a:pt x="264984" y="630484"/>
                </a:cubicBezTo>
                <a:cubicBezTo>
                  <a:pt x="260865" y="646960"/>
                  <a:pt x="234092" y="677852"/>
                  <a:pt x="227914" y="692268"/>
                </a:cubicBezTo>
                <a:cubicBezTo>
                  <a:pt x="221736" y="706684"/>
                  <a:pt x="221736" y="712862"/>
                  <a:pt x="227914" y="716981"/>
                </a:cubicBezTo>
                <a:cubicBezTo>
                  <a:pt x="234092" y="721100"/>
                  <a:pt x="258806" y="714922"/>
                  <a:pt x="264984" y="716981"/>
                </a:cubicBezTo>
                <a:cubicBezTo>
                  <a:pt x="271162" y="719040"/>
                  <a:pt x="258806" y="721100"/>
                  <a:pt x="264984" y="729338"/>
                </a:cubicBezTo>
                <a:cubicBezTo>
                  <a:pt x="271162" y="737576"/>
                  <a:pt x="297935" y="758170"/>
                  <a:pt x="302054" y="766408"/>
                </a:cubicBezTo>
                <a:cubicBezTo>
                  <a:pt x="306173" y="774646"/>
                  <a:pt x="297936" y="776705"/>
                  <a:pt x="289698" y="778765"/>
                </a:cubicBezTo>
                <a:cubicBezTo>
                  <a:pt x="281460" y="780825"/>
                  <a:pt x="256746" y="772587"/>
                  <a:pt x="252627" y="778765"/>
                </a:cubicBezTo>
                <a:cubicBezTo>
                  <a:pt x="248508" y="784943"/>
                  <a:pt x="258805" y="801419"/>
                  <a:pt x="264984" y="815835"/>
                </a:cubicBezTo>
                <a:cubicBezTo>
                  <a:pt x="271163" y="830251"/>
                  <a:pt x="291758" y="857024"/>
                  <a:pt x="289698" y="865262"/>
                </a:cubicBezTo>
                <a:cubicBezTo>
                  <a:pt x="287638" y="873500"/>
                  <a:pt x="252627" y="865262"/>
                  <a:pt x="252627" y="865262"/>
                </a:cubicBezTo>
                <a:cubicBezTo>
                  <a:pt x="240270" y="865262"/>
                  <a:pt x="225854" y="863203"/>
                  <a:pt x="215557" y="865262"/>
                </a:cubicBezTo>
                <a:cubicBezTo>
                  <a:pt x="205260" y="867321"/>
                  <a:pt x="201141" y="875560"/>
                  <a:pt x="190844" y="877619"/>
                </a:cubicBezTo>
                <a:cubicBezTo>
                  <a:pt x="180547" y="879678"/>
                  <a:pt x="159951" y="871441"/>
                  <a:pt x="153773" y="877619"/>
                </a:cubicBezTo>
                <a:cubicBezTo>
                  <a:pt x="147594" y="883797"/>
                  <a:pt x="147594" y="902332"/>
                  <a:pt x="153773" y="914689"/>
                </a:cubicBezTo>
                <a:cubicBezTo>
                  <a:pt x="159951" y="927046"/>
                  <a:pt x="184666" y="929106"/>
                  <a:pt x="190844" y="951760"/>
                </a:cubicBezTo>
                <a:cubicBezTo>
                  <a:pt x="197022" y="974414"/>
                  <a:pt x="197022" y="1030020"/>
                  <a:pt x="190844" y="1050614"/>
                </a:cubicBezTo>
                <a:cubicBezTo>
                  <a:pt x="184666" y="1071208"/>
                  <a:pt x="164070" y="1067089"/>
                  <a:pt x="153773" y="1075327"/>
                </a:cubicBezTo>
                <a:cubicBezTo>
                  <a:pt x="143476" y="1083565"/>
                  <a:pt x="133179" y="1091803"/>
                  <a:pt x="129060" y="1100041"/>
                </a:cubicBezTo>
                <a:cubicBezTo>
                  <a:pt x="124941" y="1108279"/>
                  <a:pt x="133179" y="1112397"/>
                  <a:pt x="129060" y="1124754"/>
                </a:cubicBezTo>
                <a:cubicBezTo>
                  <a:pt x="124941" y="1137111"/>
                  <a:pt x="104346" y="1174181"/>
                  <a:pt x="104346" y="1174181"/>
                </a:cubicBezTo>
                <a:cubicBezTo>
                  <a:pt x="94049" y="1194776"/>
                  <a:pt x="79633" y="1231846"/>
                  <a:pt x="67276" y="1248322"/>
                </a:cubicBezTo>
                <a:cubicBezTo>
                  <a:pt x="54919" y="1264798"/>
                  <a:pt x="40503" y="1264797"/>
                  <a:pt x="30206" y="1273035"/>
                </a:cubicBezTo>
                <a:cubicBezTo>
                  <a:pt x="19909" y="1281273"/>
                  <a:pt x="9611" y="1285392"/>
                  <a:pt x="5492" y="1297749"/>
                </a:cubicBezTo>
                <a:cubicBezTo>
                  <a:pt x="1373" y="1310106"/>
                  <a:pt x="5492" y="1347176"/>
                  <a:pt x="5492" y="1347176"/>
                </a:cubicBezTo>
                <a:cubicBezTo>
                  <a:pt x="5492" y="1361592"/>
                  <a:pt x="-6865" y="1365711"/>
                  <a:pt x="5492" y="1384246"/>
                </a:cubicBezTo>
                <a:cubicBezTo>
                  <a:pt x="17849" y="1402781"/>
                  <a:pt x="65217" y="1431614"/>
                  <a:pt x="79633" y="1458387"/>
                </a:cubicBezTo>
                <a:cubicBezTo>
                  <a:pt x="94049" y="1485160"/>
                  <a:pt x="85811" y="1518111"/>
                  <a:pt x="91989" y="1544884"/>
                </a:cubicBezTo>
                <a:cubicBezTo>
                  <a:pt x="98167" y="1571657"/>
                  <a:pt x="104346" y="1602549"/>
                  <a:pt x="116703" y="1619025"/>
                </a:cubicBezTo>
                <a:cubicBezTo>
                  <a:pt x="129060" y="1635501"/>
                  <a:pt x="149654" y="1639619"/>
                  <a:pt x="166130" y="1643738"/>
                </a:cubicBezTo>
                <a:cubicBezTo>
                  <a:pt x="182606" y="1647857"/>
                  <a:pt x="211438" y="1637560"/>
                  <a:pt x="215557" y="1643738"/>
                </a:cubicBezTo>
                <a:cubicBezTo>
                  <a:pt x="219676" y="1649916"/>
                  <a:pt x="201141" y="1670511"/>
                  <a:pt x="190844" y="1680808"/>
                </a:cubicBezTo>
                <a:cubicBezTo>
                  <a:pt x="180547" y="1691105"/>
                  <a:pt x="159951" y="1697284"/>
                  <a:pt x="153773" y="1705522"/>
                </a:cubicBezTo>
                <a:cubicBezTo>
                  <a:pt x="147595" y="1713760"/>
                  <a:pt x="157892" y="1721997"/>
                  <a:pt x="153773" y="1730235"/>
                </a:cubicBezTo>
                <a:cubicBezTo>
                  <a:pt x="149654" y="1738473"/>
                  <a:pt x="131119" y="1746711"/>
                  <a:pt x="129060" y="1754949"/>
                </a:cubicBezTo>
                <a:cubicBezTo>
                  <a:pt x="127001" y="1763187"/>
                  <a:pt x="139358" y="1769365"/>
                  <a:pt x="141417" y="1779662"/>
                </a:cubicBezTo>
                <a:cubicBezTo>
                  <a:pt x="143476" y="1789959"/>
                  <a:pt x="141417" y="1816733"/>
                  <a:pt x="141417" y="1816733"/>
                </a:cubicBezTo>
                <a:lnTo>
                  <a:pt x="141417" y="1841446"/>
                </a:lnTo>
                <a:lnTo>
                  <a:pt x="141417" y="1878516"/>
                </a:lnTo>
                <a:cubicBezTo>
                  <a:pt x="141417" y="1888813"/>
                  <a:pt x="145536" y="1892933"/>
                  <a:pt x="141417" y="1903230"/>
                </a:cubicBezTo>
                <a:cubicBezTo>
                  <a:pt x="137298" y="1913527"/>
                  <a:pt x="120822" y="1927943"/>
                  <a:pt x="116703" y="1940300"/>
                </a:cubicBezTo>
                <a:cubicBezTo>
                  <a:pt x="112584" y="1952657"/>
                  <a:pt x="120822" y="1969132"/>
                  <a:pt x="116703" y="1977370"/>
                </a:cubicBezTo>
                <a:cubicBezTo>
                  <a:pt x="112584" y="1985608"/>
                  <a:pt x="96108" y="1983549"/>
                  <a:pt x="91989" y="1989727"/>
                </a:cubicBezTo>
                <a:cubicBezTo>
                  <a:pt x="87870" y="1995905"/>
                  <a:pt x="87870" y="2002084"/>
                  <a:pt x="91989" y="2014441"/>
                </a:cubicBezTo>
                <a:cubicBezTo>
                  <a:pt x="96108" y="2026798"/>
                  <a:pt x="106406" y="2049452"/>
                  <a:pt x="116703" y="2063868"/>
                </a:cubicBezTo>
                <a:cubicBezTo>
                  <a:pt x="127000" y="2078284"/>
                  <a:pt x="147595" y="2090641"/>
                  <a:pt x="153773" y="2100938"/>
                </a:cubicBezTo>
                <a:cubicBezTo>
                  <a:pt x="159951" y="2111235"/>
                  <a:pt x="143476" y="2115355"/>
                  <a:pt x="153773" y="2125652"/>
                </a:cubicBezTo>
                <a:cubicBezTo>
                  <a:pt x="164070" y="2135949"/>
                  <a:pt x="197022" y="2156544"/>
                  <a:pt x="215557" y="2162722"/>
                </a:cubicBezTo>
                <a:cubicBezTo>
                  <a:pt x="234092" y="2168900"/>
                  <a:pt x="264984" y="2162722"/>
                  <a:pt x="264984" y="2162722"/>
                </a:cubicBezTo>
                <a:cubicBezTo>
                  <a:pt x="279400" y="2162722"/>
                  <a:pt x="293816" y="2168900"/>
                  <a:pt x="302054" y="2162722"/>
                </a:cubicBezTo>
                <a:cubicBezTo>
                  <a:pt x="310292" y="2156544"/>
                  <a:pt x="306173" y="2133890"/>
                  <a:pt x="314411" y="2125652"/>
                </a:cubicBezTo>
                <a:cubicBezTo>
                  <a:pt x="322649" y="2117414"/>
                  <a:pt x="339124" y="2119474"/>
                  <a:pt x="351481" y="2113295"/>
                </a:cubicBezTo>
                <a:cubicBezTo>
                  <a:pt x="363838" y="2107117"/>
                  <a:pt x="380314" y="2096819"/>
                  <a:pt x="388552" y="2088581"/>
                </a:cubicBezTo>
                <a:cubicBezTo>
                  <a:pt x="396790" y="2080343"/>
                  <a:pt x="394730" y="2067987"/>
                  <a:pt x="400908" y="2063868"/>
                </a:cubicBezTo>
                <a:cubicBezTo>
                  <a:pt x="407086" y="2059749"/>
                  <a:pt x="419444" y="2061809"/>
                  <a:pt x="425622" y="2063868"/>
                </a:cubicBezTo>
                <a:cubicBezTo>
                  <a:pt x="431800" y="2065927"/>
                  <a:pt x="433860" y="2065928"/>
                  <a:pt x="437979" y="2076225"/>
                </a:cubicBezTo>
                <a:cubicBezTo>
                  <a:pt x="442098" y="2086522"/>
                  <a:pt x="444157" y="2115355"/>
                  <a:pt x="450335" y="2125652"/>
                </a:cubicBezTo>
                <a:cubicBezTo>
                  <a:pt x="456513" y="2135949"/>
                  <a:pt x="466811" y="2129770"/>
                  <a:pt x="475049" y="2138008"/>
                </a:cubicBezTo>
                <a:cubicBezTo>
                  <a:pt x="483287" y="2146246"/>
                  <a:pt x="491524" y="2166841"/>
                  <a:pt x="499762" y="2175079"/>
                </a:cubicBezTo>
                <a:cubicBezTo>
                  <a:pt x="508000" y="2183317"/>
                  <a:pt x="518298" y="2177138"/>
                  <a:pt x="524476" y="2187435"/>
                </a:cubicBezTo>
                <a:cubicBezTo>
                  <a:pt x="530654" y="2197732"/>
                  <a:pt x="538893" y="2224505"/>
                  <a:pt x="536833" y="2236862"/>
                </a:cubicBezTo>
                <a:cubicBezTo>
                  <a:pt x="534773" y="2249219"/>
                  <a:pt x="516238" y="2249219"/>
                  <a:pt x="512119" y="2261576"/>
                </a:cubicBezTo>
                <a:cubicBezTo>
                  <a:pt x="508000" y="2273933"/>
                  <a:pt x="516238" y="2298646"/>
                  <a:pt x="512119" y="2311003"/>
                </a:cubicBezTo>
                <a:cubicBezTo>
                  <a:pt x="508000" y="2323360"/>
                  <a:pt x="495644" y="2325419"/>
                  <a:pt x="487406" y="2335716"/>
                </a:cubicBezTo>
                <a:cubicBezTo>
                  <a:pt x="479168" y="2346013"/>
                  <a:pt x="468870" y="2360430"/>
                  <a:pt x="462692" y="2372787"/>
                </a:cubicBezTo>
                <a:cubicBezTo>
                  <a:pt x="456513" y="2385144"/>
                  <a:pt x="452395" y="2395441"/>
                  <a:pt x="450335" y="2409857"/>
                </a:cubicBezTo>
                <a:cubicBezTo>
                  <a:pt x="448275" y="2424273"/>
                  <a:pt x="448275" y="2444868"/>
                  <a:pt x="450335" y="2459284"/>
                </a:cubicBezTo>
                <a:cubicBezTo>
                  <a:pt x="452395" y="2473700"/>
                  <a:pt x="456513" y="2483997"/>
                  <a:pt x="462692" y="2496354"/>
                </a:cubicBezTo>
                <a:cubicBezTo>
                  <a:pt x="468870" y="2508711"/>
                  <a:pt x="477109" y="2523128"/>
                  <a:pt x="487406" y="2533425"/>
                </a:cubicBezTo>
                <a:cubicBezTo>
                  <a:pt x="497703" y="2543722"/>
                  <a:pt x="510060" y="2547841"/>
                  <a:pt x="524476" y="2558138"/>
                </a:cubicBezTo>
                <a:cubicBezTo>
                  <a:pt x="538892" y="2568435"/>
                  <a:pt x="561546" y="2586970"/>
                  <a:pt x="573903" y="2595208"/>
                </a:cubicBezTo>
                <a:cubicBezTo>
                  <a:pt x="586260" y="2603446"/>
                  <a:pt x="580082" y="2605505"/>
                  <a:pt x="598617" y="2607565"/>
                </a:cubicBezTo>
                <a:cubicBezTo>
                  <a:pt x="617152" y="2609625"/>
                  <a:pt x="660401" y="2597268"/>
                  <a:pt x="685114" y="2607565"/>
                </a:cubicBezTo>
                <a:cubicBezTo>
                  <a:pt x="709827" y="2617862"/>
                  <a:pt x="746898" y="2669349"/>
                  <a:pt x="746898" y="2669349"/>
                </a:cubicBezTo>
                <a:cubicBezTo>
                  <a:pt x="761314" y="2683765"/>
                  <a:pt x="759254" y="2669349"/>
                  <a:pt x="771611" y="2694062"/>
                </a:cubicBezTo>
                <a:cubicBezTo>
                  <a:pt x="783968" y="2718775"/>
                  <a:pt x="812800" y="2782619"/>
                  <a:pt x="821038" y="2817630"/>
                </a:cubicBezTo>
                <a:cubicBezTo>
                  <a:pt x="829276" y="2852641"/>
                  <a:pt x="812800" y="2879414"/>
                  <a:pt x="821038" y="2904127"/>
                </a:cubicBezTo>
                <a:cubicBezTo>
                  <a:pt x="829276" y="2928840"/>
                  <a:pt x="862227" y="2941198"/>
                  <a:pt x="870465" y="2965911"/>
                </a:cubicBezTo>
                <a:cubicBezTo>
                  <a:pt x="878703" y="2990624"/>
                  <a:pt x="862227" y="3048289"/>
                  <a:pt x="870465" y="3052408"/>
                </a:cubicBezTo>
                <a:cubicBezTo>
                  <a:pt x="878703" y="3056527"/>
                  <a:pt x="893119" y="3000922"/>
                  <a:pt x="919892" y="2990625"/>
                </a:cubicBezTo>
                <a:cubicBezTo>
                  <a:pt x="946665" y="2980328"/>
                  <a:pt x="987854" y="2986506"/>
                  <a:pt x="1031103" y="2990625"/>
                </a:cubicBezTo>
                <a:cubicBezTo>
                  <a:pt x="1074352" y="2994744"/>
                  <a:pt x="1136135" y="3011219"/>
                  <a:pt x="1179384" y="3015338"/>
                </a:cubicBezTo>
                <a:cubicBezTo>
                  <a:pt x="1222633" y="3019457"/>
                  <a:pt x="1255584" y="3013278"/>
                  <a:pt x="1290595" y="3015338"/>
                </a:cubicBezTo>
                <a:cubicBezTo>
                  <a:pt x="1325606" y="3017398"/>
                  <a:pt x="1358557" y="3033873"/>
                  <a:pt x="1389449" y="3027695"/>
                </a:cubicBezTo>
                <a:cubicBezTo>
                  <a:pt x="1420341" y="3021517"/>
                  <a:pt x="1447114" y="2988565"/>
                  <a:pt x="1475946" y="2978268"/>
                </a:cubicBezTo>
                <a:cubicBezTo>
                  <a:pt x="1504778" y="2967971"/>
                  <a:pt x="1525374" y="2976208"/>
                  <a:pt x="1562444" y="2965911"/>
                </a:cubicBezTo>
                <a:cubicBezTo>
                  <a:pt x="1599514" y="2955614"/>
                  <a:pt x="1665417" y="2932960"/>
                  <a:pt x="1698368" y="2916484"/>
                </a:cubicBezTo>
                <a:cubicBezTo>
                  <a:pt x="1731319" y="2900008"/>
                  <a:pt x="1737498" y="2879414"/>
                  <a:pt x="1760152" y="2867057"/>
                </a:cubicBezTo>
                <a:cubicBezTo>
                  <a:pt x="1782806" y="2854700"/>
                  <a:pt x="1815757" y="2850581"/>
                  <a:pt x="1834292" y="2842343"/>
                </a:cubicBezTo>
                <a:cubicBezTo>
                  <a:pt x="1852827" y="2834105"/>
                  <a:pt x="1865184" y="2825868"/>
                  <a:pt x="1871362" y="2817630"/>
                </a:cubicBezTo>
                <a:cubicBezTo>
                  <a:pt x="1877540" y="2809392"/>
                  <a:pt x="1856946" y="2799094"/>
                  <a:pt x="1871362" y="2792916"/>
                </a:cubicBezTo>
                <a:cubicBezTo>
                  <a:pt x="1885778" y="2786738"/>
                  <a:pt x="1922849" y="2784679"/>
                  <a:pt x="1957860" y="2780560"/>
                </a:cubicBezTo>
                <a:cubicBezTo>
                  <a:pt x="1992871" y="2776441"/>
                  <a:pt x="2054654" y="2778500"/>
                  <a:pt x="2081427" y="2768203"/>
                </a:cubicBezTo>
                <a:cubicBezTo>
                  <a:pt x="2108200" y="2757906"/>
                  <a:pt x="2104082" y="2729073"/>
                  <a:pt x="2118498" y="2718776"/>
                </a:cubicBezTo>
                <a:cubicBezTo>
                  <a:pt x="2132914" y="2708479"/>
                  <a:pt x="2155568" y="2704360"/>
                  <a:pt x="2167925" y="2706419"/>
                </a:cubicBezTo>
                <a:cubicBezTo>
                  <a:pt x="2180282" y="2708479"/>
                  <a:pt x="2180281" y="2729074"/>
                  <a:pt x="2192638" y="2731133"/>
                </a:cubicBezTo>
                <a:cubicBezTo>
                  <a:pt x="2204995" y="2733193"/>
                  <a:pt x="2215292" y="2731133"/>
                  <a:pt x="2242065" y="2718776"/>
                </a:cubicBezTo>
                <a:cubicBezTo>
                  <a:pt x="2268838" y="2706419"/>
                  <a:pt x="2318265" y="2673468"/>
                  <a:pt x="2353276" y="2656992"/>
                </a:cubicBezTo>
                <a:cubicBezTo>
                  <a:pt x="2388287" y="2640516"/>
                  <a:pt x="2425357" y="2632279"/>
                  <a:pt x="2452130" y="2619922"/>
                </a:cubicBezTo>
                <a:cubicBezTo>
                  <a:pt x="2478903" y="2607565"/>
                  <a:pt x="2478903" y="2597268"/>
                  <a:pt x="2513914" y="2582852"/>
                </a:cubicBezTo>
                <a:cubicBezTo>
                  <a:pt x="2548925" y="2568436"/>
                  <a:pt x="2631303" y="2529306"/>
                  <a:pt x="2662195" y="2533425"/>
                </a:cubicBezTo>
                <a:cubicBezTo>
                  <a:pt x="2693087" y="2537544"/>
                  <a:pt x="2697206" y="2584911"/>
                  <a:pt x="2699265" y="2607565"/>
                </a:cubicBezTo>
                <a:cubicBezTo>
                  <a:pt x="2701324" y="2630219"/>
                  <a:pt x="2672493" y="2652873"/>
                  <a:pt x="2674552" y="2669349"/>
                </a:cubicBezTo>
                <a:cubicBezTo>
                  <a:pt x="2676612" y="2685825"/>
                  <a:pt x="2699265" y="2700241"/>
                  <a:pt x="2711622" y="2706419"/>
                </a:cubicBezTo>
                <a:cubicBezTo>
                  <a:pt x="2723979" y="2712597"/>
                  <a:pt x="2748692" y="2706419"/>
                  <a:pt x="2748692" y="2706419"/>
                </a:cubicBezTo>
                <a:cubicBezTo>
                  <a:pt x="2761049" y="2706419"/>
                  <a:pt x="2779584" y="2704360"/>
                  <a:pt x="2785762" y="2706419"/>
                </a:cubicBezTo>
                <a:cubicBezTo>
                  <a:pt x="2791940" y="2708478"/>
                  <a:pt x="2779584" y="2712598"/>
                  <a:pt x="2785762" y="2718776"/>
                </a:cubicBezTo>
                <a:cubicBezTo>
                  <a:pt x="2791941" y="2724954"/>
                  <a:pt x="2816655" y="2735251"/>
                  <a:pt x="2822833" y="2743489"/>
                </a:cubicBezTo>
                <a:cubicBezTo>
                  <a:pt x="2829011" y="2751727"/>
                  <a:pt x="2820774" y="2764084"/>
                  <a:pt x="2822833" y="2768203"/>
                </a:cubicBezTo>
                <a:cubicBezTo>
                  <a:pt x="2824892" y="2772322"/>
                  <a:pt x="2829011" y="2764084"/>
                  <a:pt x="2835189" y="2768203"/>
                </a:cubicBezTo>
                <a:cubicBezTo>
                  <a:pt x="2841367" y="2772322"/>
                  <a:pt x="2859903" y="2792916"/>
                  <a:pt x="2859903" y="2792916"/>
                </a:cubicBezTo>
                <a:cubicBezTo>
                  <a:pt x="2866082" y="2799094"/>
                  <a:pt x="2864022" y="2801154"/>
                  <a:pt x="2872260" y="2805273"/>
                </a:cubicBezTo>
                <a:cubicBezTo>
                  <a:pt x="2880498" y="2809392"/>
                  <a:pt x="2899033" y="2815571"/>
                  <a:pt x="2909330" y="2817630"/>
                </a:cubicBezTo>
                <a:cubicBezTo>
                  <a:pt x="2919627" y="2819689"/>
                  <a:pt x="2927866" y="2823808"/>
                  <a:pt x="2934044" y="2817630"/>
                </a:cubicBezTo>
                <a:cubicBezTo>
                  <a:pt x="2940222" y="2811452"/>
                  <a:pt x="2940222" y="2794976"/>
                  <a:pt x="2946400" y="2780560"/>
                </a:cubicBezTo>
                <a:cubicBezTo>
                  <a:pt x="2952578" y="2766144"/>
                  <a:pt x="2962876" y="2751728"/>
                  <a:pt x="2971114" y="2731133"/>
                </a:cubicBezTo>
                <a:cubicBezTo>
                  <a:pt x="2979352" y="2710538"/>
                  <a:pt x="2987589" y="2685824"/>
                  <a:pt x="2995827" y="2656992"/>
                </a:cubicBezTo>
                <a:cubicBezTo>
                  <a:pt x="3004065" y="2628160"/>
                  <a:pt x="3018482" y="2580792"/>
                  <a:pt x="3020541" y="2558138"/>
                </a:cubicBezTo>
                <a:cubicBezTo>
                  <a:pt x="3022600" y="2535484"/>
                  <a:pt x="3018481" y="2529306"/>
                  <a:pt x="3008184" y="2521068"/>
                </a:cubicBezTo>
                <a:cubicBezTo>
                  <a:pt x="2997887" y="2512830"/>
                  <a:pt x="2973173" y="2516949"/>
                  <a:pt x="2958757" y="2508711"/>
                </a:cubicBezTo>
                <a:cubicBezTo>
                  <a:pt x="2944341" y="2500473"/>
                  <a:pt x="2921687" y="2498414"/>
                  <a:pt x="2921687" y="2471641"/>
                </a:cubicBezTo>
                <a:cubicBezTo>
                  <a:pt x="2921687" y="2444868"/>
                  <a:pt x="2952579" y="2381024"/>
                  <a:pt x="2958757" y="2348073"/>
                </a:cubicBezTo>
                <a:cubicBezTo>
                  <a:pt x="2964935" y="2315122"/>
                  <a:pt x="2964935" y="2288349"/>
                  <a:pt x="2958757" y="2273933"/>
                </a:cubicBezTo>
                <a:cubicBezTo>
                  <a:pt x="2952579" y="2259517"/>
                  <a:pt x="2936103" y="2275992"/>
                  <a:pt x="2921687" y="2261576"/>
                </a:cubicBezTo>
                <a:cubicBezTo>
                  <a:pt x="2907271" y="2247160"/>
                  <a:pt x="2901092" y="2218327"/>
                  <a:pt x="2872260" y="2187435"/>
                </a:cubicBezTo>
                <a:cubicBezTo>
                  <a:pt x="2843428" y="2156543"/>
                  <a:pt x="2777524" y="2102998"/>
                  <a:pt x="2748692" y="2076225"/>
                </a:cubicBezTo>
                <a:cubicBezTo>
                  <a:pt x="2719860" y="2049452"/>
                  <a:pt x="2721919" y="2035035"/>
                  <a:pt x="2699265" y="2026797"/>
                </a:cubicBezTo>
                <a:cubicBezTo>
                  <a:pt x="2676611" y="2018559"/>
                  <a:pt x="2629244" y="2018559"/>
                  <a:pt x="2612768" y="2026797"/>
                </a:cubicBezTo>
                <a:cubicBezTo>
                  <a:pt x="2596292" y="2035035"/>
                  <a:pt x="2602471" y="2084463"/>
                  <a:pt x="2600411" y="2076225"/>
                </a:cubicBezTo>
                <a:cubicBezTo>
                  <a:pt x="2598351" y="2067987"/>
                  <a:pt x="2606589" y="1993846"/>
                  <a:pt x="2600411" y="1977370"/>
                </a:cubicBezTo>
                <a:cubicBezTo>
                  <a:pt x="2594233" y="1960894"/>
                  <a:pt x="2592173" y="1983548"/>
                  <a:pt x="2563341" y="1977370"/>
                </a:cubicBezTo>
                <a:cubicBezTo>
                  <a:pt x="2534509" y="1971192"/>
                  <a:pt x="2460368" y="1950597"/>
                  <a:pt x="2427417" y="1940300"/>
                </a:cubicBezTo>
                <a:cubicBezTo>
                  <a:pt x="2394466" y="1930003"/>
                  <a:pt x="2384168" y="1932063"/>
                  <a:pt x="2365633" y="1915587"/>
                </a:cubicBezTo>
                <a:cubicBezTo>
                  <a:pt x="2347098" y="1899111"/>
                  <a:pt x="2345038" y="1849684"/>
                  <a:pt x="2316206" y="1841446"/>
                </a:cubicBezTo>
                <a:cubicBezTo>
                  <a:pt x="2287374" y="1833208"/>
                  <a:pt x="2225589" y="1859982"/>
                  <a:pt x="2192638" y="1866160"/>
                </a:cubicBezTo>
                <a:cubicBezTo>
                  <a:pt x="2159687" y="1872338"/>
                  <a:pt x="2143212" y="1890873"/>
                  <a:pt x="2118498" y="1878516"/>
                </a:cubicBezTo>
                <a:cubicBezTo>
                  <a:pt x="2093785" y="1866159"/>
                  <a:pt x="2062892" y="1806435"/>
                  <a:pt x="2044357" y="1792019"/>
                </a:cubicBezTo>
                <a:cubicBezTo>
                  <a:pt x="2025822" y="1777603"/>
                  <a:pt x="2007287" y="1792019"/>
                  <a:pt x="2007287" y="1792019"/>
                </a:cubicBezTo>
                <a:lnTo>
                  <a:pt x="1970217" y="1792019"/>
                </a:lnTo>
                <a:cubicBezTo>
                  <a:pt x="1945504" y="1792019"/>
                  <a:pt x="1894017" y="1798197"/>
                  <a:pt x="1859006" y="1792019"/>
                </a:cubicBezTo>
                <a:cubicBezTo>
                  <a:pt x="1823995" y="1785841"/>
                  <a:pt x="1784865" y="1763187"/>
                  <a:pt x="1760152" y="1754949"/>
                </a:cubicBezTo>
                <a:cubicBezTo>
                  <a:pt x="1735439" y="1746711"/>
                  <a:pt x="1712785" y="1761127"/>
                  <a:pt x="1710725" y="1742592"/>
                </a:cubicBezTo>
                <a:cubicBezTo>
                  <a:pt x="1708665" y="1724057"/>
                  <a:pt x="1733379" y="1668452"/>
                  <a:pt x="1747795" y="1643738"/>
                </a:cubicBezTo>
                <a:cubicBezTo>
                  <a:pt x="1762211" y="1619025"/>
                  <a:pt x="1793103" y="1614906"/>
                  <a:pt x="1797222" y="1594311"/>
                </a:cubicBezTo>
                <a:cubicBezTo>
                  <a:pt x="1801341" y="1573716"/>
                  <a:pt x="1784865" y="1549002"/>
                  <a:pt x="1772508" y="1520170"/>
                </a:cubicBezTo>
                <a:cubicBezTo>
                  <a:pt x="1760151" y="1491338"/>
                  <a:pt x="1727200" y="1446029"/>
                  <a:pt x="1723081" y="1421316"/>
                </a:cubicBezTo>
                <a:cubicBezTo>
                  <a:pt x="1718962" y="1396603"/>
                  <a:pt x="1753973" y="1386305"/>
                  <a:pt x="1747795" y="1371889"/>
                </a:cubicBezTo>
                <a:cubicBezTo>
                  <a:pt x="1741617" y="1357473"/>
                  <a:pt x="1692189" y="1345116"/>
                  <a:pt x="1686011" y="1334819"/>
                </a:cubicBezTo>
                <a:cubicBezTo>
                  <a:pt x="1679833" y="1324522"/>
                  <a:pt x="1706606" y="1326582"/>
                  <a:pt x="1710725" y="1310106"/>
                </a:cubicBezTo>
                <a:cubicBezTo>
                  <a:pt x="1714844" y="1293630"/>
                  <a:pt x="1710725" y="1235965"/>
                  <a:pt x="1710725" y="1235965"/>
                </a:cubicBezTo>
                <a:lnTo>
                  <a:pt x="1710725" y="1161825"/>
                </a:lnTo>
                <a:cubicBezTo>
                  <a:pt x="1710725" y="1130933"/>
                  <a:pt x="1714844" y="1081506"/>
                  <a:pt x="1710725" y="1050614"/>
                </a:cubicBezTo>
                <a:cubicBezTo>
                  <a:pt x="1706606" y="1019722"/>
                  <a:pt x="1694249" y="1003246"/>
                  <a:pt x="1686011" y="976473"/>
                </a:cubicBezTo>
                <a:cubicBezTo>
                  <a:pt x="1677773" y="949700"/>
                  <a:pt x="1675714" y="935284"/>
                  <a:pt x="1661298" y="889976"/>
                </a:cubicBezTo>
                <a:cubicBezTo>
                  <a:pt x="1646882" y="844668"/>
                  <a:pt x="1622168" y="745814"/>
                  <a:pt x="1599514" y="704625"/>
                </a:cubicBezTo>
                <a:cubicBezTo>
                  <a:pt x="1576860" y="663436"/>
                  <a:pt x="1545968" y="653138"/>
                  <a:pt x="1525373" y="642841"/>
                </a:cubicBezTo>
                <a:cubicBezTo>
                  <a:pt x="1504778" y="632544"/>
                  <a:pt x="1490362" y="653138"/>
                  <a:pt x="1475946" y="642841"/>
                </a:cubicBezTo>
                <a:cubicBezTo>
                  <a:pt x="1461530" y="632544"/>
                  <a:pt x="1453292" y="599592"/>
                  <a:pt x="1438876" y="581057"/>
                </a:cubicBezTo>
                <a:cubicBezTo>
                  <a:pt x="1424460" y="562522"/>
                  <a:pt x="1410044" y="543987"/>
                  <a:pt x="1389449" y="531630"/>
                </a:cubicBezTo>
                <a:cubicBezTo>
                  <a:pt x="1368854" y="519273"/>
                  <a:pt x="1335903" y="506916"/>
                  <a:pt x="1315308" y="506916"/>
                </a:cubicBezTo>
                <a:cubicBezTo>
                  <a:pt x="1294713" y="506916"/>
                  <a:pt x="1290594" y="535749"/>
                  <a:pt x="1265881" y="531630"/>
                </a:cubicBezTo>
                <a:cubicBezTo>
                  <a:pt x="1241168" y="527511"/>
                  <a:pt x="1193800" y="492500"/>
                  <a:pt x="1167027" y="482203"/>
                </a:cubicBezTo>
                <a:cubicBezTo>
                  <a:pt x="1140254" y="471906"/>
                  <a:pt x="1134076" y="473965"/>
                  <a:pt x="1105244" y="469846"/>
                </a:cubicBezTo>
                <a:cubicBezTo>
                  <a:pt x="1076412" y="465727"/>
                  <a:pt x="1018747" y="476024"/>
                  <a:pt x="994033" y="457489"/>
                </a:cubicBezTo>
                <a:cubicBezTo>
                  <a:pt x="969319" y="438954"/>
                  <a:pt x="979616" y="377170"/>
                  <a:pt x="956962" y="358635"/>
                </a:cubicBezTo>
                <a:cubicBezTo>
                  <a:pt x="934308" y="340100"/>
                  <a:pt x="858108" y="346279"/>
                  <a:pt x="858108" y="346279"/>
                </a:cubicBezTo>
                <a:cubicBezTo>
                  <a:pt x="825157" y="342160"/>
                  <a:pt x="777789" y="352457"/>
                  <a:pt x="759254" y="333922"/>
                </a:cubicBezTo>
                <a:cubicBezTo>
                  <a:pt x="740719" y="315387"/>
                  <a:pt x="753076" y="261841"/>
                  <a:pt x="746898" y="235068"/>
                </a:cubicBezTo>
                <a:cubicBezTo>
                  <a:pt x="740720" y="208295"/>
                  <a:pt x="736600" y="189759"/>
                  <a:pt x="722184" y="173284"/>
                </a:cubicBezTo>
                <a:cubicBezTo>
                  <a:pt x="707768" y="156809"/>
                  <a:pt x="689232" y="154749"/>
                  <a:pt x="660400" y="136214"/>
                </a:cubicBezTo>
                <a:cubicBezTo>
                  <a:pt x="631568" y="117679"/>
                  <a:pt x="567724" y="84727"/>
                  <a:pt x="549189" y="62073"/>
                </a:cubicBezTo>
                <a:cubicBezTo>
                  <a:pt x="530654" y="39419"/>
                  <a:pt x="547130" y="4408"/>
                  <a:pt x="536833" y="289"/>
                </a:cubicBez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148209" y="2743200"/>
            <a:ext cx="1263651" cy="603103"/>
          </a:xfrm>
          <a:custGeom>
            <a:avLst/>
            <a:gdLst>
              <a:gd name="connsiteX0" fmla="*/ 4080217 w 4271585"/>
              <a:gd name="connsiteY0" fmla="*/ 44246 h 3607479"/>
              <a:gd name="connsiteX1" fmla="*/ 3978617 w 4271585"/>
              <a:gd name="connsiteY1" fmla="*/ 44246 h 3607479"/>
              <a:gd name="connsiteX2" fmla="*/ 3889717 w 4271585"/>
              <a:gd name="connsiteY2" fmla="*/ 44246 h 3607479"/>
              <a:gd name="connsiteX3" fmla="*/ 3877017 w 4271585"/>
              <a:gd name="connsiteY3" fmla="*/ 31546 h 3607479"/>
              <a:gd name="connsiteX4" fmla="*/ 3851617 w 4271585"/>
              <a:gd name="connsiteY4" fmla="*/ 56946 h 3607479"/>
              <a:gd name="connsiteX5" fmla="*/ 3851617 w 4271585"/>
              <a:gd name="connsiteY5" fmla="*/ 82346 h 3607479"/>
              <a:gd name="connsiteX6" fmla="*/ 3813517 w 4271585"/>
              <a:gd name="connsiteY6" fmla="*/ 82346 h 3607479"/>
              <a:gd name="connsiteX7" fmla="*/ 3788117 w 4271585"/>
              <a:gd name="connsiteY7" fmla="*/ 107746 h 3607479"/>
              <a:gd name="connsiteX8" fmla="*/ 3724617 w 4271585"/>
              <a:gd name="connsiteY8" fmla="*/ 107746 h 3607479"/>
              <a:gd name="connsiteX9" fmla="*/ 3635717 w 4271585"/>
              <a:gd name="connsiteY9" fmla="*/ 82346 h 3607479"/>
              <a:gd name="connsiteX10" fmla="*/ 3610317 w 4271585"/>
              <a:gd name="connsiteY10" fmla="*/ 183946 h 3607479"/>
              <a:gd name="connsiteX11" fmla="*/ 3483317 w 4271585"/>
              <a:gd name="connsiteY11" fmla="*/ 260146 h 3607479"/>
              <a:gd name="connsiteX12" fmla="*/ 3369017 w 4271585"/>
              <a:gd name="connsiteY12" fmla="*/ 171246 h 3607479"/>
              <a:gd name="connsiteX13" fmla="*/ 3318217 w 4271585"/>
              <a:gd name="connsiteY13" fmla="*/ 209346 h 3607479"/>
              <a:gd name="connsiteX14" fmla="*/ 3178517 w 4271585"/>
              <a:gd name="connsiteY14" fmla="*/ 133146 h 3607479"/>
              <a:gd name="connsiteX15" fmla="*/ 3153117 w 4271585"/>
              <a:gd name="connsiteY15" fmla="*/ 196646 h 3607479"/>
              <a:gd name="connsiteX16" fmla="*/ 3000717 w 4271585"/>
              <a:gd name="connsiteY16" fmla="*/ 158546 h 3607479"/>
              <a:gd name="connsiteX17" fmla="*/ 2873717 w 4271585"/>
              <a:gd name="connsiteY17" fmla="*/ 82346 h 3607479"/>
              <a:gd name="connsiteX18" fmla="*/ 2759417 w 4271585"/>
              <a:gd name="connsiteY18" fmla="*/ 82346 h 3607479"/>
              <a:gd name="connsiteX19" fmla="*/ 2708617 w 4271585"/>
              <a:gd name="connsiteY19" fmla="*/ 69646 h 3607479"/>
              <a:gd name="connsiteX20" fmla="*/ 2708617 w 4271585"/>
              <a:gd name="connsiteY20" fmla="*/ 120446 h 3607479"/>
              <a:gd name="connsiteX21" fmla="*/ 2695917 w 4271585"/>
              <a:gd name="connsiteY21" fmla="*/ 209346 h 3607479"/>
              <a:gd name="connsiteX22" fmla="*/ 2695917 w 4271585"/>
              <a:gd name="connsiteY22" fmla="*/ 298246 h 3607479"/>
              <a:gd name="connsiteX23" fmla="*/ 2683217 w 4271585"/>
              <a:gd name="connsiteY23" fmla="*/ 450646 h 3607479"/>
              <a:gd name="connsiteX24" fmla="*/ 2619717 w 4271585"/>
              <a:gd name="connsiteY24" fmla="*/ 463346 h 3607479"/>
              <a:gd name="connsiteX25" fmla="*/ 2543517 w 4271585"/>
              <a:gd name="connsiteY25" fmla="*/ 501446 h 3607479"/>
              <a:gd name="connsiteX26" fmla="*/ 2530817 w 4271585"/>
              <a:gd name="connsiteY26" fmla="*/ 590346 h 3607479"/>
              <a:gd name="connsiteX27" fmla="*/ 2454617 w 4271585"/>
              <a:gd name="connsiteY27" fmla="*/ 603046 h 3607479"/>
              <a:gd name="connsiteX28" fmla="*/ 2429217 w 4271585"/>
              <a:gd name="connsiteY28" fmla="*/ 628446 h 3607479"/>
              <a:gd name="connsiteX29" fmla="*/ 2454617 w 4271585"/>
              <a:gd name="connsiteY29" fmla="*/ 704646 h 3607479"/>
              <a:gd name="connsiteX30" fmla="*/ 2467317 w 4271585"/>
              <a:gd name="connsiteY30" fmla="*/ 818946 h 3607479"/>
              <a:gd name="connsiteX31" fmla="*/ 2353017 w 4271585"/>
              <a:gd name="connsiteY31" fmla="*/ 920546 h 3607479"/>
              <a:gd name="connsiteX32" fmla="*/ 2276817 w 4271585"/>
              <a:gd name="connsiteY32" fmla="*/ 1009446 h 3607479"/>
              <a:gd name="connsiteX33" fmla="*/ 2251417 w 4271585"/>
              <a:gd name="connsiteY33" fmla="*/ 933246 h 3607479"/>
              <a:gd name="connsiteX34" fmla="*/ 2111717 w 4271585"/>
              <a:gd name="connsiteY34" fmla="*/ 806246 h 3607479"/>
              <a:gd name="connsiteX35" fmla="*/ 2073617 w 4271585"/>
              <a:gd name="connsiteY35" fmla="*/ 844346 h 3607479"/>
              <a:gd name="connsiteX36" fmla="*/ 1959317 w 4271585"/>
              <a:gd name="connsiteY36" fmla="*/ 768146 h 3607479"/>
              <a:gd name="connsiteX37" fmla="*/ 1921217 w 4271585"/>
              <a:gd name="connsiteY37" fmla="*/ 793546 h 3607479"/>
              <a:gd name="connsiteX38" fmla="*/ 1667217 w 4271585"/>
              <a:gd name="connsiteY38" fmla="*/ 666546 h 3607479"/>
              <a:gd name="connsiteX39" fmla="*/ 1629117 w 4271585"/>
              <a:gd name="connsiteY39" fmla="*/ 691946 h 3607479"/>
              <a:gd name="connsiteX40" fmla="*/ 1616417 w 4271585"/>
              <a:gd name="connsiteY40" fmla="*/ 628446 h 3607479"/>
              <a:gd name="connsiteX41" fmla="*/ 1540217 w 4271585"/>
              <a:gd name="connsiteY41" fmla="*/ 691946 h 3607479"/>
              <a:gd name="connsiteX42" fmla="*/ 1502117 w 4271585"/>
              <a:gd name="connsiteY42" fmla="*/ 628446 h 3607479"/>
              <a:gd name="connsiteX43" fmla="*/ 1425917 w 4271585"/>
              <a:gd name="connsiteY43" fmla="*/ 590346 h 3607479"/>
              <a:gd name="connsiteX44" fmla="*/ 1425917 w 4271585"/>
              <a:gd name="connsiteY44" fmla="*/ 539546 h 3607479"/>
              <a:gd name="connsiteX45" fmla="*/ 1133817 w 4271585"/>
              <a:gd name="connsiteY45" fmla="*/ 514146 h 3607479"/>
              <a:gd name="connsiteX46" fmla="*/ 1108417 w 4271585"/>
              <a:gd name="connsiteY46" fmla="*/ 437946 h 3607479"/>
              <a:gd name="connsiteX47" fmla="*/ 1070317 w 4271585"/>
              <a:gd name="connsiteY47" fmla="*/ 488746 h 3607479"/>
              <a:gd name="connsiteX48" fmla="*/ 1032217 w 4271585"/>
              <a:gd name="connsiteY48" fmla="*/ 526846 h 3607479"/>
              <a:gd name="connsiteX49" fmla="*/ 1044917 w 4271585"/>
              <a:gd name="connsiteY49" fmla="*/ 628446 h 3607479"/>
              <a:gd name="connsiteX50" fmla="*/ 1032217 w 4271585"/>
              <a:gd name="connsiteY50" fmla="*/ 704646 h 3607479"/>
              <a:gd name="connsiteX51" fmla="*/ 917917 w 4271585"/>
              <a:gd name="connsiteY51" fmla="*/ 857046 h 3607479"/>
              <a:gd name="connsiteX52" fmla="*/ 778217 w 4271585"/>
              <a:gd name="connsiteY52" fmla="*/ 958646 h 3607479"/>
              <a:gd name="connsiteX53" fmla="*/ 676617 w 4271585"/>
              <a:gd name="connsiteY53" fmla="*/ 1034846 h 3607479"/>
              <a:gd name="connsiteX54" fmla="*/ 587717 w 4271585"/>
              <a:gd name="connsiteY54" fmla="*/ 984046 h 3607479"/>
              <a:gd name="connsiteX55" fmla="*/ 371817 w 4271585"/>
              <a:gd name="connsiteY55" fmla="*/ 971346 h 3607479"/>
              <a:gd name="connsiteX56" fmla="*/ 384517 w 4271585"/>
              <a:gd name="connsiteY56" fmla="*/ 1047546 h 3607479"/>
              <a:gd name="connsiteX57" fmla="*/ 359117 w 4271585"/>
              <a:gd name="connsiteY57" fmla="*/ 1060246 h 3607479"/>
              <a:gd name="connsiteX58" fmla="*/ 295617 w 4271585"/>
              <a:gd name="connsiteY58" fmla="*/ 1111046 h 3607479"/>
              <a:gd name="connsiteX59" fmla="*/ 219417 w 4271585"/>
              <a:gd name="connsiteY59" fmla="*/ 1161846 h 3607479"/>
              <a:gd name="connsiteX60" fmla="*/ 168617 w 4271585"/>
              <a:gd name="connsiteY60" fmla="*/ 1225346 h 3607479"/>
              <a:gd name="connsiteX61" fmla="*/ 105117 w 4271585"/>
              <a:gd name="connsiteY61" fmla="*/ 1288846 h 3607479"/>
              <a:gd name="connsiteX62" fmla="*/ 16217 w 4271585"/>
              <a:gd name="connsiteY62" fmla="*/ 1504746 h 3607479"/>
              <a:gd name="connsiteX63" fmla="*/ 16217 w 4271585"/>
              <a:gd name="connsiteY63" fmla="*/ 1580946 h 3607479"/>
              <a:gd name="connsiteX64" fmla="*/ 181317 w 4271585"/>
              <a:gd name="connsiteY64" fmla="*/ 1619046 h 3607479"/>
              <a:gd name="connsiteX65" fmla="*/ 155917 w 4271585"/>
              <a:gd name="connsiteY65" fmla="*/ 1720646 h 3607479"/>
              <a:gd name="connsiteX66" fmla="*/ 219417 w 4271585"/>
              <a:gd name="connsiteY66" fmla="*/ 1733346 h 3607479"/>
              <a:gd name="connsiteX67" fmla="*/ 219417 w 4271585"/>
              <a:gd name="connsiteY67" fmla="*/ 1796846 h 3607479"/>
              <a:gd name="connsiteX68" fmla="*/ 448017 w 4271585"/>
              <a:gd name="connsiteY68" fmla="*/ 1631746 h 3607479"/>
              <a:gd name="connsiteX69" fmla="*/ 460717 w 4271585"/>
              <a:gd name="connsiteY69" fmla="*/ 1707946 h 3607479"/>
              <a:gd name="connsiteX70" fmla="*/ 460717 w 4271585"/>
              <a:gd name="connsiteY70" fmla="*/ 1771446 h 3607479"/>
              <a:gd name="connsiteX71" fmla="*/ 473417 w 4271585"/>
              <a:gd name="connsiteY71" fmla="*/ 1860346 h 3607479"/>
              <a:gd name="connsiteX72" fmla="*/ 498817 w 4271585"/>
              <a:gd name="connsiteY72" fmla="*/ 1923846 h 3607479"/>
              <a:gd name="connsiteX73" fmla="*/ 511517 w 4271585"/>
              <a:gd name="connsiteY73" fmla="*/ 1961946 h 3607479"/>
              <a:gd name="connsiteX74" fmla="*/ 575017 w 4271585"/>
              <a:gd name="connsiteY74" fmla="*/ 1987346 h 3607479"/>
              <a:gd name="connsiteX75" fmla="*/ 562317 w 4271585"/>
              <a:gd name="connsiteY75" fmla="*/ 2025446 h 3607479"/>
              <a:gd name="connsiteX76" fmla="*/ 562317 w 4271585"/>
              <a:gd name="connsiteY76" fmla="*/ 2114346 h 3607479"/>
              <a:gd name="connsiteX77" fmla="*/ 600417 w 4271585"/>
              <a:gd name="connsiteY77" fmla="*/ 2241346 h 3607479"/>
              <a:gd name="connsiteX78" fmla="*/ 549617 w 4271585"/>
              <a:gd name="connsiteY78" fmla="*/ 2342946 h 3607479"/>
              <a:gd name="connsiteX79" fmla="*/ 549617 w 4271585"/>
              <a:gd name="connsiteY79" fmla="*/ 2355646 h 3607479"/>
              <a:gd name="connsiteX80" fmla="*/ 663917 w 4271585"/>
              <a:gd name="connsiteY80" fmla="*/ 2355646 h 3607479"/>
              <a:gd name="connsiteX81" fmla="*/ 663917 w 4271585"/>
              <a:gd name="connsiteY81" fmla="*/ 2381046 h 3607479"/>
              <a:gd name="connsiteX82" fmla="*/ 803617 w 4271585"/>
              <a:gd name="connsiteY82" fmla="*/ 2368346 h 3607479"/>
              <a:gd name="connsiteX83" fmla="*/ 854417 w 4271585"/>
              <a:gd name="connsiteY83" fmla="*/ 2419146 h 3607479"/>
              <a:gd name="connsiteX84" fmla="*/ 930617 w 4271585"/>
              <a:gd name="connsiteY84" fmla="*/ 2457246 h 3607479"/>
              <a:gd name="connsiteX85" fmla="*/ 930617 w 4271585"/>
              <a:gd name="connsiteY85" fmla="*/ 2571546 h 3607479"/>
              <a:gd name="connsiteX86" fmla="*/ 1070317 w 4271585"/>
              <a:gd name="connsiteY86" fmla="*/ 2596946 h 3607479"/>
              <a:gd name="connsiteX87" fmla="*/ 1133817 w 4271585"/>
              <a:gd name="connsiteY87" fmla="*/ 2647746 h 3607479"/>
              <a:gd name="connsiteX88" fmla="*/ 1146517 w 4271585"/>
              <a:gd name="connsiteY88" fmla="*/ 2660446 h 3607479"/>
              <a:gd name="connsiteX89" fmla="*/ 1235417 w 4271585"/>
              <a:gd name="connsiteY89" fmla="*/ 2647746 h 3607479"/>
              <a:gd name="connsiteX90" fmla="*/ 1349717 w 4271585"/>
              <a:gd name="connsiteY90" fmla="*/ 2431846 h 3607479"/>
              <a:gd name="connsiteX91" fmla="*/ 1438617 w 4271585"/>
              <a:gd name="connsiteY91" fmla="*/ 2431846 h 3607479"/>
              <a:gd name="connsiteX92" fmla="*/ 1425917 w 4271585"/>
              <a:gd name="connsiteY92" fmla="*/ 2533446 h 3607479"/>
              <a:gd name="connsiteX93" fmla="*/ 1565617 w 4271585"/>
              <a:gd name="connsiteY93" fmla="*/ 2609646 h 3607479"/>
              <a:gd name="connsiteX94" fmla="*/ 1565617 w 4271585"/>
              <a:gd name="connsiteY94" fmla="*/ 2673146 h 3607479"/>
              <a:gd name="connsiteX95" fmla="*/ 1502117 w 4271585"/>
              <a:gd name="connsiteY95" fmla="*/ 2774746 h 3607479"/>
              <a:gd name="connsiteX96" fmla="*/ 1527517 w 4271585"/>
              <a:gd name="connsiteY96" fmla="*/ 2812846 h 3607479"/>
              <a:gd name="connsiteX97" fmla="*/ 1489417 w 4271585"/>
              <a:gd name="connsiteY97" fmla="*/ 2876346 h 3607479"/>
              <a:gd name="connsiteX98" fmla="*/ 1476717 w 4271585"/>
              <a:gd name="connsiteY98" fmla="*/ 2952546 h 3607479"/>
              <a:gd name="connsiteX99" fmla="*/ 1476717 w 4271585"/>
              <a:gd name="connsiteY99" fmla="*/ 3054146 h 3607479"/>
              <a:gd name="connsiteX100" fmla="*/ 1502117 w 4271585"/>
              <a:gd name="connsiteY100" fmla="*/ 3079546 h 3607479"/>
              <a:gd name="connsiteX101" fmla="*/ 1616417 w 4271585"/>
              <a:gd name="connsiteY101" fmla="*/ 3079546 h 3607479"/>
              <a:gd name="connsiteX102" fmla="*/ 1743417 w 4271585"/>
              <a:gd name="connsiteY102" fmla="*/ 3079546 h 3607479"/>
              <a:gd name="connsiteX103" fmla="*/ 1743417 w 4271585"/>
              <a:gd name="connsiteY103" fmla="*/ 3181146 h 3607479"/>
              <a:gd name="connsiteX104" fmla="*/ 1832317 w 4271585"/>
              <a:gd name="connsiteY104" fmla="*/ 3168446 h 3607479"/>
              <a:gd name="connsiteX105" fmla="*/ 1845017 w 4271585"/>
              <a:gd name="connsiteY105" fmla="*/ 3231946 h 3607479"/>
              <a:gd name="connsiteX106" fmla="*/ 1959317 w 4271585"/>
              <a:gd name="connsiteY106" fmla="*/ 3143046 h 3607479"/>
              <a:gd name="connsiteX107" fmla="*/ 2048217 w 4271585"/>
              <a:gd name="connsiteY107" fmla="*/ 3143046 h 3607479"/>
              <a:gd name="connsiteX108" fmla="*/ 2060917 w 4271585"/>
              <a:gd name="connsiteY108" fmla="*/ 3028746 h 3607479"/>
              <a:gd name="connsiteX109" fmla="*/ 2124417 w 4271585"/>
              <a:gd name="connsiteY109" fmla="*/ 3041446 h 3607479"/>
              <a:gd name="connsiteX110" fmla="*/ 2200617 w 4271585"/>
              <a:gd name="connsiteY110" fmla="*/ 3003346 h 3607479"/>
              <a:gd name="connsiteX111" fmla="*/ 2226017 w 4271585"/>
              <a:gd name="connsiteY111" fmla="*/ 2889046 h 3607479"/>
              <a:gd name="connsiteX112" fmla="*/ 2149817 w 4271585"/>
              <a:gd name="connsiteY112" fmla="*/ 2889046 h 3607479"/>
              <a:gd name="connsiteX113" fmla="*/ 2238717 w 4271585"/>
              <a:gd name="connsiteY113" fmla="*/ 2838246 h 3607479"/>
              <a:gd name="connsiteX114" fmla="*/ 2416517 w 4271585"/>
              <a:gd name="connsiteY114" fmla="*/ 2876346 h 3607479"/>
              <a:gd name="connsiteX115" fmla="*/ 2530817 w 4271585"/>
              <a:gd name="connsiteY115" fmla="*/ 2876346 h 3607479"/>
              <a:gd name="connsiteX116" fmla="*/ 2607017 w 4271585"/>
              <a:gd name="connsiteY116" fmla="*/ 2812846 h 3607479"/>
              <a:gd name="connsiteX117" fmla="*/ 2695917 w 4271585"/>
              <a:gd name="connsiteY117" fmla="*/ 2762046 h 3607479"/>
              <a:gd name="connsiteX118" fmla="*/ 2784817 w 4271585"/>
              <a:gd name="connsiteY118" fmla="*/ 2698546 h 3607479"/>
              <a:gd name="connsiteX119" fmla="*/ 2962617 w 4271585"/>
              <a:gd name="connsiteY119" fmla="*/ 2647746 h 3607479"/>
              <a:gd name="connsiteX120" fmla="*/ 3076917 w 4271585"/>
              <a:gd name="connsiteY120" fmla="*/ 2800146 h 3607479"/>
              <a:gd name="connsiteX121" fmla="*/ 3064217 w 4271585"/>
              <a:gd name="connsiteY121" fmla="*/ 2838246 h 3607479"/>
              <a:gd name="connsiteX122" fmla="*/ 3051517 w 4271585"/>
              <a:gd name="connsiteY122" fmla="*/ 2876346 h 3607479"/>
              <a:gd name="connsiteX123" fmla="*/ 3102317 w 4271585"/>
              <a:gd name="connsiteY123" fmla="*/ 2876346 h 3607479"/>
              <a:gd name="connsiteX124" fmla="*/ 3102317 w 4271585"/>
              <a:gd name="connsiteY124" fmla="*/ 2965246 h 3607479"/>
              <a:gd name="connsiteX125" fmla="*/ 3102317 w 4271585"/>
              <a:gd name="connsiteY125" fmla="*/ 3003346 h 3607479"/>
              <a:gd name="connsiteX126" fmla="*/ 3191217 w 4271585"/>
              <a:gd name="connsiteY126" fmla="*/ 2977946 h 3607479"/>
              <a:gd name="connsiteX127" fmla="*/ 3381717 w 4271585"/>
              <a:gd name="connsiteY127" fmla="*/ 3016046 h 3607479"/>
              <a:gd name="connsiteX128" fmla="*/ 3496017 w 4271585"/>
              <a:gd name="connsiteY128" fmla="*/ 3155746 h 3607479"/>
              <a:gd name="connsiteX129" fmla="*/ 3559517 w 4271585"/>
              <a:gd name="connsiteY129" fmla="*/ 3219246 h 3607479"/>
              <a:gd name="connsiteX130" fmla="*/ 3635717 w 4271585"/>
              <a:gd name="connsiteY130" fmla="*/ 3244646 h 3607479"/>
              <a:gd name="connsiteX131" fmla="*/ 3711917 w 4271585"/>
              <a:gd name="connsiteY131" fmla="*/ 3168446 h 3607479"/>
              <a:gd name="connsiteX132" fmla="*/ 3762717 w 4271585"/>
              <a:gd name="connsiteY132" fmla="*/ 3079546 h 3607479"/>
              <a:gd name="connsiteX133" fmla="*/ 3813517 w 4271585"/>
              <a:gd name="connsiteY133" fmla="*/ 3028746 h 3607479"/>
              <a:gd name="connsiteX134" fmla="*/ 3965917 w 4271585"/>
              <a:gd name="connsiteY134" fmla="*/ 3028746 h 3607479"/>
              <a:gd name="connsiteX135" fmla="*/ 4054817 w 4271585"/>
              <a:gd name="connsiteY135" fmla="*/ 3054146 h 3607479"/>
              <a:gd name="connsiteX136" fmla="*/ 4105617 w 4271585"/>
              <a:gd name="connsiteY136" fmla="*/ 3181146 h 3607479"/>
              <a:gd name="connsiteX137" fmla="*/ 4219917 w 4271585"/>
              <a:gd name="connsiteY137" fmla="*/ 3333546 h 3607479"/>
              <a:gd name="connsiteX138" fmla="*/ 4270717 w 4271585"/>
              <a:gd name="connsiteY138" fmla="*/ 3384346 h 3607479"/>
              <a:gd name="connsiteX139" fmla="*/ 4181817 w 4271585"/>
              <a:gd name="connsiteY139" fmla="*/ 247446 h 3607479"/>
              <a:gd name="connsiteX140" fmla="*/ 4118317 w 4271585"/>
              <a:gd name="connsiteY140" fmla="*/ 183946 h 3607479"/>
              <a:gd name="connsiteX141" fmla="*/ 4080217 w 4271585"/>
              <a:gd name="connsiteY141" fmla="*/ 44246 h 360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271585" h="3607479">
                <a:moveTo>
                  <a:pt x="4080217" y="44246"/>
                </a:moveTo>
                <a:cubicBezTo>
                  <a:pt x="4056934" y="20963"/>
                  <a:pt x="3978617" y="44246"/>
                  <a:pt x="3978617" y="44246"/>
                </a:cubicBezTo>
                <a:cubicBezTo>
                  <a:pt x="3946867" y="44246"/>
                  <a:pt x="3906650" y="46363"/>
                  <a:pt x="3889717" y="44246"/>
                </a:cubicBezTo>
                <a:cubicBezTo>
                  <a:pt x="3872784" y="42129"/>
                  <a:pt x="3883367" y="29429"/>
                  <a:pt x="3877017" y="31546"/>
                </a:cubicBezTo>
                <a:cubicBezTo>
                  <a:pt x="3870667" y="33663"/>
                  <a:pt x="3855850" y="48479"/>
                  <a:pt x="3851617" y="56946"/>
                </a:cubicBezTo>
                <a:cubicBezTo>
                  <a:pt x="3847384" y="65413"/>
                  <a:pt x="3857967" y="78113"/>
                  <a:pt x="3851617" y="82346"/>
                </a:cubicBezTo>
                <a:cubicBezTo>
                  <a:pt x="3845267" y="86579"/>
                  <a:pt x="3824100" y="78113"/>
                  <a:pt x="3813517" y="82346"/>
                </a:cubicBezTo>
                <a:cubicBezTo>
                  <a:pt x="3802934" y="86579"/>
                  <a:pt x="3802934" y="103513"/>
                  <a:pt x="3788117" y="107746"/>
                </a:cubicBezTo>
                <a:cubicBezTo>
                  <a:pt x="3773300" y="111979"/>
                  <a:pt x="3750017" y="111979"/>
                  <a:pt x="3724617" y="107746"/>
                </a:cubicBezTo>
                <a:cubicBezTo>
                  <a:pt x="3699217" y="103513"/>
                  <a:pt x="3654767" y="69646"/>
                  <a:pt x="3635717" y="82346"/>
                </a:cubicBezTo>
                <a:cubicBezTo>
                  <a:pt x="3616667" y="95046"/>
                  <a:pt x="3635717" y="154313"/>
                  <a:pt x="3610317" y="183946"/>
                </a:cubicBezTo>
                <a:cubicBezTo>
                  <a:pt x="3584917" y="213579"/>
                  <a:pt x="3523534" y="262263"/>
                  <a:pt x="3483317" y="260146"/>
                </a:cubicBezTo>
                <a:cubicBezTo>
                  <a:pt x="3443100" y="258029"/>
                  <a:pt x="3396534" y="179713"/>
                  <a:pt x="3369017" y="171246"/>
                </a:cubicBezTo>
                <a:cubicBezTo>
                  <a:pt x="3341500" y="162779"/>
                  <a:pt x="3349967" y="215696"/>
                  <a:pt x="3318217" y="209346"/>
                </a:cubicBezTo>
                <a:cubicBezTo>
                  <a:pt x="3286467" y="202996"/>
                  <a:pt x="3206034" y="135263"/>
                  <a:pt x="3178517" y="133146"/>
                </a:cubicBezTo>
                <a:cubicBezTo>
                  <a:pt x="3151000" y="131029"/>
                  <a:pt x="3182750" y="192413"/>
                  <a:pt x="3153117" y="196646"/>
                </a:cubicBezTo>
                <a:cubicBezTo>
                  <a:pt x="3123484" y="200879"/>
                  <a:pt x="3047284" y="177596"/>
                  <a:pt x="3000717" y="158546"/>
                </a:cubicBezTo>
                <a:cubicBezTo>
                  <a:pt x="2954150" y="139496"/>
                  <a:pt x="2913934" y="95046"/>
                  <a:pt x="2873717" y="82346"/>
                </a:cubicBezTo>
                <a:cubicBezTo>
                  <a:pt x="2833500" y="69646"/>
                  <a:pt x="2786934" y="84463"/>
                  <a:pt x="2759417" y="82346"/>
                </a:cubicBezTo>
                <a:cubicBezTo>
                  <a:pt x="2731900" y="80229"/>
                  <a:pt x="2717084" y="63296"/>
                  <a:pt x="2708617" y="69646"/>
                </a:cubicBezTo>
                <a:cubicBezTo>
                  <a:pt x="2700150" y="75996"/>
                  <a:pt x="2710734" y="97163"/>
                  <a:pt x="2708617" y="120446"/>
                </a:cubicBezTo>
                <a:cubicBezTo>
                  <a:pt x="2706500" y="143729"/>
                  <a:pt x="2698034" y="179713"/>
                  <a:pt x="2695917" y="209346"/>
                </a:cubicBezTo>
                <a:cubicBezTo>
                  <a:pt x="2693800" y="238979"/>
                  <a:pt x="2698034" y="258029"/>
                  <a:pt x="2695917" y="298246"/>
                </a:cubicBezTo>
                <a:cubicBezTo>
                  <a:pt x="2693800" y="338463"/>
                  <a:pt x="2695917" y="423129"/>
                  <a:pt x="2683217" y="450646"/>
                </a:cubicBezTo>
                <a:cubicBezTo>
                  <a:pt x="2670517" y="478163"/>
                  <a:pt x="2643000" y="454879"/>
                  <a:pt x="2619717" y="463346"/>
                </a:cubicBezTo>
                <a:cubicBezTo>
                  <a:pt x="2596434" y="471813"/>
                  <a:pt x="2558334" y="480279"/>
                  <a:pt x="2543517" y="501446"/>
                </a:cubicBezTo>
                <a:cubicBezTo>
                  <a:pt x="2528700" y="522613"/>
                  <a:pt x="2545634" y="573413"/>
                  <a:pt x="2530817" y="590346"/>
                </a:cubicBezTo>
                <a:cubicBezTo>
                  <a:pt x="2516000" y="607279"/>
                  <a:pt x="2471550" y="596696"/>
                  <a:pt x="2454617" y="603046"/>
                </a:cubicBezTo>
                <a:cubicBezTo>
                  <a:pt x="2437684" y="609396"/>
                  <a:pt x="2429217" y="611513"/>
                  <a:pt x="2429217" y="628446"/>
                </a:cubicBezTo>
                <a:cubicBezTo>
                  <a:pt x="2429217" y="645379"/>
                  <a:pt x="2448267" y="672896"/>
                  <a:pt x="2454617" y="704646"/>
                </a:cubicBezTo>
                <a:cubicBezTo>
                  <a:pt x="2460967" y="736396"/>
                  <a:pt x="2484250" y="782963"/>
                  <a:pt x="2467317" y="818946"/>
                </a:cubicBezTo>
                <a:cubicBezTo>
                  <a:pt x="2450384" y="854929"/>
                  <a:pt x="2384767" y="888796"/>
                  <a:pt x="2353017" y="920546"/>
                </a:cubicBezTo>
                <a:cubicBezTo>
                  <a:pt x="2321267" y="952296"/>
                  <a:pt x="2293750" y="1007329"/>
                  <a:pt x="2276817" y="1009446"/>
                </a:cubicBezTo>
                <a:cubicBezTo>
                  <a:pt x="2259884" y="1011563"/>
                  <a:pt x="2278934" y="967113"/>
                  <a:pt x="2251417" y="933246"/>
                </a:cubicBezTo>
                <a:cubicBezTo>
                  <a:pt x="2223900" y="899379"/>
                  <a:pt x="2141350" y="821063"/>
                  <a:pt x="2111717" y="806246"/>
                </a:cubicBezTo>
                <a:cubicBezTo>
                  <a:pt x="2082084" y="791429"/>
                  <a:pt x="2099017" y="850696"/>
                  <a:pt x="2073617" y="844346"/>
                </a:cubicBezTo>
                <a:cubicBezTo>
                  <a:pt x="2048217" y="837996"/>
                  <a:pt x="1984717" y="776613"/>
                  <a:pt x="1959317" y="768146"/>
                </a:cubicBezTo>
                <a:cubicBezTo>
                  <a:pt x="1933917" y="759679"/>
                  <a:pt x="1969900" y="810479"/>
                  <a:pt x="1921217" y="793546"/>
                </a:cubicBezTo>
                <a:cubicBezTo>
                  <a:pt x="1872534" y="776613"/>
                  <a:pt x="1715900" y="683479"/>
                  <a:pt x="1667217" y="666546"/>
                </a:cubicBezTo>
                <a:cubicBezTo>
                  <a:pt x="1618534" y="649613"/>
                  <a:pt x="1637584" y="698296"/>
                  <a:pt x="1629117" y="691946"/>
                </a:cubicBezTo>
                <a:cubicBezTo>
                  <a:pt x="1620650" y="685596"/>
                  <a:pt x="1631234" y="628446"/>
                  <a:pt x="1616417" y="628446"/>
                </a:cubicBezTo>
                <a:cubicBezTo>
                  <a:pt x="1601600" y="628446"/>
                  <a:pt x="1559267" y="691946"/>
                  <a:pt x="1540217" y="691946"/>
                </a:cubicBezTo>
                <a:cubicBezTo>
                  <a:pt x="1521167" y="691946"/>
                  <a:pt x="1521167" y="645379"/>
                  <a:pt x="1502117" y="628446"/>
                </a:cubicBezTo>
                <a:cubicBezTo>
                  <a:pt x="1483067" y="611513"/>
                  <a:pt x="1438617" y="605163"/>
                  <a:pt x="1425917" y="590346"/>
                </a:cubicBezTo>
                <a:cubicBezTo>
                  <a:pt x="1413217" y="575529"/>
                  <a:pt x="1474600" y="552246"/>
                  <a:pt x="1425917" y="539546"/>
                </a:cubicBezTo>
                <a:cubicBezTo>
                  <a:pt x="1377234" y="526846"/>
                  <a:pt x="1186734" y="531079"/>
                  <a:pt x="1133817" y="514146"/>
                </a:cubicBezTo>
                <a:cubicBezTo>
                  <a:pt x="1080900" y="497213"/>
                  <a:pt x="1119000" y="442179"/>
                  <a:pt x="1108417" y="437946"/>
                </a:cubicBezTo>
                <a:cubicBezTo>
                  <a:pt x="1097834" y="433713"/>
                  <a:pt x="1083017" y="473929"/>
                  <a:pt x="1070317" y="488746"/>
                </a:cubicBezTo>
                <a:cubicBezTo>
                  <a:pt x="1057617" y="503563"/>
                  <a:pt x="1036450" y="503563"/>
                  <a:pt x="1032217" y="526846"/>
                </a:cubicBezTo>
                <a:cubicBezTo>
                  <a:pt x="1027984" y="550129"/>
                  <a:pt x="1044917" y="598813"/>
                  <a:pt x="1044917" y="628446"/>
                </a:cubicBezTo>
                <a:cubicBezTo>
                  <a:pt x="1044917" y="658079"/>
                  <a:pt x="1053384" y="666546"/>
                  <a:pt x="1032217" y="704646"/>
                </a:cubicBezTo>
                <a:cubicBezTo>
                  <a:pt x="1011050" y="742746"/>
                  <a:pt x="960250" y="814713"/>
                  <a:pt x="917917" y="857046"/>
                </a:cubicBezTo>
                <a:cubicBezTo>
                  <a:pt x="875584" y="899379"/>
                  <a:pt x="818433" y="929013"/>
                  <a:pt x="778217" y="958646"/>
                </a:cubicBezTo>
                <a:cubicBezTo>
                  <a:pt x="738001" y="988279"/>
                  <a:pt x="708367" y="1030613"/>
                  <a:pt x="676617" y="1034846"/>
                </a:cubicBezTo>
                <a:cubicBezTo>
                  <a:pt x="644867" y="1039079"/>
                  <a:pt x="638517" y="994629"/>
                  <a:pt x="587717" y="984046"/>
                </a:cubicBezTo>
                <a:cubicBezTo>
                  <a:pt x="536917" y="973463"/>
                  <a:pt x="405684" y="960763"/>
                  <a:pt x="371817" y="971346"/>
                </a:cubicBezTo>
                <a:cubicBezTo>
                  <a:pt x="337950" y="981929"/>
                  <a:pt x="386634" y="1032729"/>
                  <a:pt x="384517" y="1047546"/>
                </a:cubicBezTo>
                <a:cubicBezTo>
                  <a:pt x="382400" y="1062363"/>
                  <a:pt x="373934" y="1049663"/>
                  <a:pt x="359117" y="1060246"/>
                </a:cubicBezTo>
                <a:cubicBezTo>
                  <a:pt x="344300" y="1070829"/>
                  <a:pt x="318900" y="1094113"/>
                  <a:pt x="295617" y="1111046"/>
                </a:cubicBezTo>
                <a:cubicBezTo>
                  <a:pt x="272334" y="1127979"/>
                  <a:pt x="240583" y="1142796"/>
                  <a:pt x="219417" y="1161846"/>
                </a:cubicBezTo>
                <a:cubicBezTo>
                  <a:pt x="198251" y="1180896"/>
                  <a:pt x="187667" y="1204180"/>
                  <a:pt x="168617" y="1225346"/>
                </a:cubicBezTo>
                <a:cubicBezTo>
                  <a:pt x="149567" y="1246512"/>
                  <a:pt x="130517" y="1242279"/>
                  <a:pt x="105117" y="1288846"/>
                </a:cubicBezTo>
                <a:cubicBezTo>
                  <a:pt x="79717" y="1335413"/>
                  <a:pt x="31034" y="1456063"/>
                  <a:pt x="16217" y="1504746"/>
                </a:cubicBezTo>
                <a:cubicBezTo>
                  <a:pt x="1400" y="1553429"/>
                  <a:pt x="-11300" y="1561896"/>
                  <a:pt x="16217" y="1580946"/>
                </a:cubicBezTo>
                <a:cubicBezTo>
                  <a:pt x="43734" y="1599996"/>
                  <a:pt x="158034" y="1595763"/>
                  <a:pt x="181317" y="1619046"/>
                </a:cubicBezTo>
                <a:cubicBezTo>
                  <a:pt x="204600" y="1642329"/>
                  <a:pt x="149567" y="1701596"/>
                  <a:pt x="155917" y="1720646"/>
                </a:cubicBezTo>
                <a:cubicBezTo>
                  <a:pt x="162267" y="1739696"/>
                  <a:pt x="208834" y="1720646"/>
                  <a:pt x="219417" y="1733346"/>
                </a:cubicBezTo>
                <a:cubicBezTo>
                  <a:pt x="230000" y="1746046"/>
                  <a:pt x="181317" y="1813779"/>
                  <a:pt x="219417" y="1796846"/>
                </a:cubicBezTo>
                <a:cubicBezTo>
                  <a:pt x="257517" y="1779913"/>
                  <a:pt x="407800" y="1646563"/>
                  <a:pt x="448017" y="1631746"/>
                </a:cubicBezTo>
                <a:cubicBezTo>
                  <a:pt x="488234" y="1616929"/>
                  <a:pt x="458600" y="1684663"/>
                  <a:pt x="460717" y="1707946"/>
                </a:cubicBezTo>
                <a:cubicBezTo>
                  <a:pt x="462834" y="1731229"/>
                  <a:pt x="458600" y="1746046"/>
                  <a:pt x="460717" y="1771446"/>
                </a:cubicBezTo>
                <a:cubicBezTo>
                  <a:pt x="462834" y="1796846"/>
                  <a:pt x="467067" y="1834946"/>
                  <a:pt x="473417" y="1860346"/>
                </a:cubicBezTo>
                <a:cubicBezTo>
                  <a:pt x="479767" y="1885746"/>
                  <a:pt x="492467" y="1906913"/>
                  <a:pt x="498817" y="1923846"/>
                </a:cubicBezTo>
                <a:cubicBezTo>
                  <a:pt x="505167" y="1940779"/>
                  <a:pt x="498817" y="1951363"/>
                  <a:pt x="511517" y="1961946"/>
                </a:cubicBezTo>
                <a:cubicBezTo>
                  <a:pt x="524217" y="1972529"/>
                  <a:pt x="566550" y="1976763"/>
                  <a:pt x="575017" y="1987346"/>
                </a:cubicBezTo>
                <a:cubicBezTo>
                  <a:pt x="583484" y="1997929"/>
                  <a:pt x="564434" y="2004279"/>
                  <a:pt x="562317" y="2025446"/>
                </a:cubicBezTo>
                <a:cubicBezTo>
                  <a:pt x="560200" y="2046613"/>
                  <a:pt x="555967" y="2078363"/>
                  <a:pt x="562317" y="2114346"/>
                </a:cubicBezTo>
                <a:cubicBezTo>
                  <a:pt x="568667" y="2150329"/>
                  <a:pt x="602534" y="2203246"/>
                  <a:pt x="600417" y="2241346"/>
                </a:cubicBezTo>
                <a:cubicBezTo>
                  <a:pt x="598300" y="2279446"/>
                  <a:pt x="558084" y="2323896"/>
                  <a:pt x="549617" y="2342946"/>
                </a:cubicBezTo>
                <a:cubicBezTo>
                  <a:pt x="541150" y="2361996"/>
                  <a:pt x="530567" y="2353529"/>
                  <a:pt x="549617" y="2355646"/>
                </a:cubicBezTo>
                <a:cubicBezTo>
                  <a:pt x="568667" y="2357763"/>
                  <a:pt x="644867" y="2351413"/>
                  <a:pt x="663917" y="2355646"/>
                </a:cubicBezTo>
                <a:cubicBezTo>
                  <a:pt x="682967" y="2359879"/>
                  <a:pt x="640634" y="2378929"/>
                  <a:pt x="663917" y="2381046"/>
                </a:cubicBezTo>
                <a:cubicBezTo>
                  <a:pt x="687200" y="2383163"/>
                  <a:pt x="771867" y="2361996"/>
                  <a:pt x="803617" y="2368346"/>
                </a:cubicBezTo>
                <a:cubicBezTo>
                  <a:pt x="835367" y="2374696"/>
                  <a:pt x="833250" y="2404329"/>
                  <a:pt x="854417" y="2419146"/>
                </a:cubicBezTo>
                <a:cubicBezTo>
                  <a:pt x="875584" y="2433963"/>
                  <a:pt x="917917" y="2431846"/>
                  <a:pt x="930617" y="2457246"/>
                </a:cubicBezTo>
                <a:cubicBezTo>
                  <a:pt x="943317" y="2482646"/>
                  <a:pt x="907334" y="2548263"/>
                  <a:pt x="930617" y="2571546"/>
                </a:cubicBezTo>
                <a:cubicBezTo>
                  <a:pt x="953900" y="2594829"/>
                  <a:pt x="1036450" y="2584246"/>
                  <a:pt x="1070317" y="2596946"/>
                </a:cubicBezTo>
                <a:cubicBezTo>
                  <a:pt x="1104184" y="2609646"/>
                  <a:pt x="1121117" y="2637163"/>
                  <a:pt x="1133817" y="2647746"/>
                </a:cubicBezTo>
                <a:cubicBezTo>
                  <a:pt x="1146517" y="2658329"/>
                  <a:pt x="1129584" y="2660446"/>
                  <a:pt x="1146517" y="2660446"/>
                </a:cubicBezTo>
                <a:cubicBezTo>
                  <a:pt x="1163450" y="2660446"/>
                  <a:pt x="1201550" y="2685846"/>
                  <a:pt x="1235417" y="2647746"/>
                </a:cubicBezTo>
                <a:cubicBezTo>
                  <a:pt x="1269284" y="2609646"/>
                  <a:pt x="1315850" y="2467829"/>
                  <a:pt x="1349717" y="2431846"/>
                </a:cubicBezTo>
                <a:cubicBezTo>
                  <a:pt x="1383584" y="2395863"/>
                  <a:pt x="1425917" y="2414913"/>
                  <a:pt x="1438617" y="2431846"/>
                </a:cubicBezTo>
                <a:cubicBezTo>
                  <a:pt x="1451317" y="2448779"/>
                  <a:pt x="1404750" y="2503813"/>
                  <a:pt x="1425917" y="2533446"/>
                </a:cubicBezTo>
                <a:cubicBezTo>
                  <a:pt x="1447084" y="2563079"/>
                  <a:pt x="1542334" y="2586363"/>
                  <a:pt x="1565617" y="2609646"/>
                </a:cubicBezTo>
                <a:cubicBezTo>
                  <a:pt x="1588900" y="2632929"/>
                  <a:pt x="1576200" y="2645629"/>
                  <a:pt x="1565617" y="2673146"/>
                </a:cubicBezTo>
                <a:cubicBezTo>
                  <a:pt x="1555034" y="2700663"/>
                  <a:pt x="1508467" y="2751463"/>
                  <a:pt x="1502117" y="2774746"/>
                </a:cubicBezTo>
                <a:cubicBezTo>
                  <a:pt x="1495767" y="2798029"/>
                  <a:pt x="1529634" y="2795913"/>
                  <a:pt x="1527517" y="2812846"/>
                </a:cubicBezTo>
                <a:cubicBezTo>
                  <a:pt x="1525400" y="2829779"/>
                  <a:pt x="1497884" y="2853063"/>
                  <a:pt x="1489417" y="2876346"/>
                </a:cubicBezTo>
                <a:cubicBezTo>
                  <a:pt x="1480950" y="2899629"/>
                  <a:pt x="1478834" y="2922913"/>
                  <a:pt x="1476717" y="2952546"/>
                </a:cubicBezTo>
                <a:cubicBezTo>
                  <a:pt x="1474600" y="2982179"/>
                  <a:pt x="1472484" y="3032979"/>
                  <a:pt x="1476717" y="3054146"/>
                </a:cubicBezTo>
                <a:cubicBezTo>
                  <a:pt x="1480950" y="3075313"/>
                  <a:pt x="1478834" y="3075313"/>
                  <a:pt x="1502117" y="3079546"/>
                </a:cubicBezTo>
                <a:cubicBezTo>
                  <a:pt x="1525400" y="3083779"/>
                  <a:pt x="1616417" y="3079546"/>
                  <a:pt x="1616417" y="3079546"/>
                </a:cubicBezTo>
                <a:cubicBezTo>
                  <a:pt x="1656634" y="3079546"/>
                  <a:pt x="1722250" y="3062613"/>
                  <a:pt x="1743417" y="3079546"/>
                </a:cubicBezTo>
                <a:cubicBezTo>
                  <a:pt x="1764584" y="3096479"/>
                  <a:pt x="1728600" y="3166329"/>
                  <a:pt x="1743417" y="3181146"/>
                </a:cubicBezTo>
                <a:cubicBezTo>
                  <a:pt x="1758234" y="3195963"/>
                  <a:pt x="1815384" y="3159979"/>
                  <a:pt x="1832317" y="3168446"/>
                </a:cubicBezTo>
                <a:cubicBezTo>
                  <a:pt x="1849250" y="3176913"/>
                  <a:pt x="1823850" y="3236179"/>
                  <a:pt x="1845017" y="3231946"/>
                </a:cubicBezTo>
                <a:cubicBezTo>
                  <a:pt x="1866184" y="3227713"/>
                  <a:pt x="1925450" y="3157863"/>
                  <a:pt x="1959317" y="3143046"/>
                </a:cubicBezTo>
                <a:cubicBezTo>
                  <a:pt x="1993184" y="3128229"/>
                  <a:pt x="2031284" y="3162096"/>
                  <a:pt x="2048217" y="3143046"/>
                </a:cubicBezTo>
                <a:cubicBezTo>
                  <a:pt x="2065150" y="3123996"/>
                  <a:pt x="2048217" y="3045679"/>
                  <a:pt x="2060917" y="3028746"/>
                </a:cubicBezTo>
                <a:cubicBezTo>
                  <a:pt x="2073617" y="3011813"/>
                  <a:pt x="2101134" y="3045679"/>
                  <a:pt x="2124417" y="3041446"/>
                </a:cubicBezTo>
                <a:cubicBezTo>
                  <a:pt x="2147700" y="3037213"/>
                  <a:pt x="2183684" y="3028746"/>
                  <a:pt x="2200617" y="3003346"/>
                </a:cubicBezTo>
                <a:cubicBezTo>
                  <a:pt x="2217550" y="2977946"/>
                  <a:pt x="2234484" y="2908096"/>
                  <a:pt x="2226017" y="2889046"/>
                </a:cubicBezTo>
                <a:cubicBezTo>
                  <a:pt x="2217550" y="2869996"/>
                  <a:pt x="2147700" y="2897513"/>
                  <a:pt x="2149817" y="2889046"/>
                </a:cubicBezTo>
                <a:cubicBezTo>
                  <a:pt x="2151934" y="2880579"/>
                  <a:pt x="2194267" y="2840363"/>
                  <a:pt x="2238717" y="2838246"/>
                </a:cubicBezTo>
                <a:cubicBezTo>
                  <a:pt x="2283167" y="2836129"/>
                  <a:pt x="2367834" y="2869996"/>
                  <a:pt x="2416517" y="2876346"/>
                </a:cubicBezTo>
                <a:cubicBezTo>
                  <a:pt x="2465200" y="2882696"/>
                  <a:pt x="2499067" y="2886929"/>
                  <a:pt x="2530817" y="2876346"/>
                </a:cubicBezTo>
                <a:cubicBezTo>
                  <a:pt x="2562567" y="2865763"/>
                  <a:pt x="2579500" y="2831896"/>
                  <a:pt x="2607017" y="2812846"/>
                </a:cubicBezTo>
                <a:cubicBezTo>
                  <a:pt x="2634534" y="2793796"/>
                  <a:pt x="2666284" y="2781096"/>
                  <a:pt x="2695917" y="2762046"/>
                </a:cubicBezTo>
                <a:cubicBezTo>
                  <a:pt x="2725550" y="2742996"/>
                  <a:pt x="2740367" y="2717596"/>
                  <a:pt x="2784817" y="2698546"/>
                </a:cubicBezTo>
                <a:cubicBezTo>
                  <a:pt x="2829267" y="2679496"/>
                  <a:pt x="2913934" y="2630813"/>
                  <a:pt x="2962617" y="2647746"/>
                </a:cubicBezTo>
                <a:cubicBezTo>
                  <a:pt x="3011300" y="2664679"/>
                  <a:pt x="3059984" y="2768396"/>
                  <a:pt x="3076917" y="2800146"/>
                </a:cubicBezTo>
                <a:cubicBezTo>
                  <a:pt x="3093850" y="2831896"/>
                  <a:pt x="3064217" y="2838246"/>
                  <a:pt x="3064217" y="2838246"/>
                </a:cubicBezTo>
                <a:cubicBezTo>
                  <a:pt x="3059984" y="2850946"/>
                  <a:pt x="3045167" y="2869996"/>
                  <a:pt x="3051517" y="2876346"/>
                </a:cubicBezTo>
                <a:cubicBezTo>
                  <a:pt x="3057867" y="2882696"/>
                  <a:pt x="3093850" y="2861529"/>
                  <a:pt x="3102317" y="2876346"/>
                </a:cubicBezTo>
                <a:cubicBezTo>
                  <a:pt x="3110784" y="2891163"/>
                  <a:pt x="3102317" y="2965246"/>
                  <a:pt x="3102317" y="2965246"/>
                </a:cubicBezTo>
                <a:cubicBezTo>
                  <a:pt x="3102317" y="2986413"/>
                  <a:pt x="3087500" y="3001229"/>
                  <a:pt x="3102317" y="3003346"/>
                </a:cubicBezTo>
                <a:cubicBezTo>
                  <a:pt x="3117134" y="3005463"/>
                  <a:pt x="3144650" y="2975829"/>
                  <a:pt x="3191217" y="2977946"/>
                </a:cubicBezTo>
                <a:cubicBezTo>
                  <a:pt x="3237784" y="2980063"/>
                  <a:pt x="3330917" y="2986413"/>
                  <a:pt x="3381717" y="3016046"/>
                </a:cubicBezTo>
                <a:cubicBezTo>
                  <a:pt x="3432517" y="3045679"/>
                  <a:pt x="3466384" y="3121879"/>
                  <a:pt x="3496017" y="3155746"/>
                </a:cubicBezTo>
                <a:cubicBezTo>
                  <a:pt x="3525650" y="3189613"/>
                  <a:pt x="3536234" y="3204429"/>
                  <a:pt x="3559517" y="3219246"/>
                </a:cubicBezTo>
                <a:cubicBezTo>
                  <a:pt x="3582800" y="3234063"/>
                  <a:pt x="3610317" y="3253113"/>
                  <a:pt x="3635717" y="3244646"/>
                </a:cubicBezTo>
                <a:cubicBezTo>
                  <a:pt x="3661117" y="3236179"/>
                  <a:pt x="3690750" y="3195963"/>
                  <a:pt x="3711917" y="3168446"/>
                </a:cubicBezTo>
                <a:cubicBezTo>
                  <a:pt x="3733084" y="3140929"/>
                  <a:pt x="3745784" y="3102829"/>
                  <a:pt x="3762717" y="3079546"/>
                </a:cubicBezTo>
                <a:cubicBezTo>
                  <a:pt x="3779650" y="3056263"/>
                  <a:pt x="3779650" y="3037213"/>
                  <a:pt x="3813517" y="3028746"/>
                </a:cubicBezTo>
                <a:cubicBezTo>
                  <a:pt x="3847384" y="3020279"/>
                  <a:pt x="3925700" y="3024513"/>
                  <a:pt x="3965917" y="3028746"/>
                </a:cubicBezTo>
                <a:cubicBezTo>
                  <a:pt x="4006134" y="3032979"/>
                  <a:pt x="4031534" y="3028746"/>
                  <a:pt x="4054817" y="3054146"/>
                </a:cubicBezTo>
                <a:cubicBezTo>
                  <a:pt x="4078100" y="3079546"/>
                  <a:pt x="4078100" y="3134579"/>
                  <a:pt x="4105617" y="3181146"/>
                </a:cubicBezTo>
                <a:cubicBezTo>
                  <a:pt x="4133134" y="3227713"/>
                  <a:pt x="4192400" y="3299679"/>
                  <a:pt x="4219917" y="3333546"/>
                </a:cubicBezTo>
                <a:cubicBezTo>
                  <a:pt x="4247434" y="3367413"/>
                  <a:pt x="4277067" y="3898696"/>
                  <a:pt x="4270717" y="3384346"/>
                </a:cubicBezTo>
                <a:cubicBezTo>
                  <a:pt x="4264367" y="2869996"/>
                  <a:pt x="4207217" y="780846"/>
                  <a:pt x="4181817" y="247446"/>
                </a:cubicBezTo>
                <a:cubicBezTo>
                  <a:pt x="4156417" y="-285954"/>
                  <a:pt x="4133134" y="213579"/>
                  <a:pt x="4118317" y="183946"/>
                </a:cubicBezTo>
                <a:cubicBezTo>
                  <a:pt x="4103500" y="154313"/>
                  <a:pt x="4103500" y="67529"/>
                  <a:pt x="4080217" y="44246"/>
                </a:cubicBez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555600" y="1518149"/>
            <a:ext cx="868557" cy="1458476"/>
          </a:xfrm>
          <a:custGeom>
            <a:avLst/>
            <a:gdLst>
              <a:gd name="connsiteX0" fmla="*/ 754084 w 868557"/>
              <a:gd name="connsiteY0" fmla="*/ 57 h 1458476"/>
              <a:gd name="connsiteX1" fmla="*/ 704657 w 868557"/>
              <a:gd name="connsiteY1" fmla="*/ 74198 h 1458476"/>
              <a:gd name="connsiteX2" fmla="*/ 618160 w 868557"/>
              <a:gd name="connsiteY2" fmla="*/ 37127 h 1458476"/>
              <a:gd name="connsiteX3" fmla="*/ 544020 w 868557"/>
              <a:gd name="connsiteY3" fmla="*/ 24771 h 1458476"/>
              <a:gd name="connsiteX4" fmla="*/ 531663 w 868557"/>
              <a:gd name="connsiteY4" fmla="*/ 74198 h 1458476"/>
              <a:gd name="connsiteX5" fmla="*/ 531663 w 868557"/>
              <a:gd name="connsiteY5" fmla="*/ 135981 h 1458476"/>
              <a:gd name="connsiteX6" fmla="*/ 506949 w 868557"/>
              <a:gd name="connsiteY6" fmla="*/ 173052 h 1458476"/>
              <a:gd name="connsiteX7" fmla="*/ 494593 w 868557"/>
              <a:gd name="connsiteY7" fmla="*/ 173052 h 1458476"/>
              <a:gd name="connsiteX8" fmla="*/ 457522 w 868557"/>
              <a:gd name="connsiteY8" fmla="*/ 173052 h 1458476"/>
              <a:gd name="connsiteX9" fmla="*/ 432809 w 868557"/>
              <a:gd name="connsiteY9" fmla="*/ 173052 h 1458476"/>
              <a:gd name="connsiteX10" fmla="*/ 420452 w 868557"/>
              <a:gd name="connsiteY10" fmla="*/ 160695 h 1458476"/>
              <a:gd name="connsiteX11" fmla="*/ 395739 w 868557"/>
              <a:gd name="connsiteY11" fmla="*/ 148338 h 1458476"/>
              <a:gd name="connsiteX12" fmla="*/ 358668 w 868557"/>
              <a:gd name="connsiteY12" fmla="*/ 160695 h 1458476"/>
              <a:gd name="connsiteX13" fmla="*/ 333955 w 868557"/>
              <a:gd name="connsiteY13" fmla="*/ 148338 h 1458476"/>
              <a:gd name="connsiteX14" fmla="*/ 296884 w 868557"/>
              <a:gd name="connsiteY14" fmla="*/ 135981 h 1458476"/>
              <a:gd name="connsiteX15" fmla="*/ 259814 w 868557"/>
              <a:gd name="connsiteY15" fmla="*/ 123625 h 1458476"/>
              <a:gd name="connsiteX16" fmla="*/ 222744 w 868557"/>
              <a:gd name="connsiteY16" fmla="*/ 123625 h 1458476"/>
              <a:gd name="connsiteX17" fmla="*/ 222744 w 868557"/>
              <a:gd name="connsiteY17" fmla="*/ 160695 h 1458476"/>
              <a:gd name="connsiteX18" fmla="*/ 222744 w 868557"/>
              <a:gd name="connsiteY18" fmla="*/ 197765 h 1458476"/>
              <a:gd name="connsiteX19" fmla="*/ 222744 w 868557"/>
              <a:gd name="connsiteY19" fmla="*/ 222479 h 1458476"/>
              <a:gd name="connsiteX20" fmla="*/ 185674 w 868557"/>
              <a:gd name="connsiteY20" fmla="*/ 247192 h 1458476"/>
              <a:gd name="connsiteX21" fmla="*/ 185674 w 868557"/>
              <a:gd name="connsiteY21" fmla="*/ 271906 h 1458476"/>
              <a:gd name="connsiteX22" fmla="*/ 148603 w 868557"/>
              <a:gd name="connsiteY22" fmla="*/ 296619 h 1458476"/>
              <a:gd name="connsiteX23" fmla="*/ 148603 w 868557"/>
              <a:gd name="connsiteY23" fmla="*/ 333689 h 1458476"/>
              <a:gd name="connsiteX24" fmla="*/ 136247 w 868557"/>
              <a:gd name="connsiteY24" fmla="*/ 358403 h 1458476"/>
              <a:gd name="connsiteX25" fmla="*/ 111533 w 868557"/>
              <a:gd name="connsiteY25" fmla="*/ 395473 h 1458476"/>
              <a:gd name="connsiteX26" fmla="*/ 99176 w 868557"/>
              <a:gd name="connsiteY26" fmla="*/ 432544 h 1458476"/>
              <a:gd name="connsiteX27" fmla="*/ 62106 w 868557"/>
              <a:gd name="connsiteY27" fmla="*/ 469614 h 1458476"/>
              <a:gd name="connsiteX28" fmla="*/ 49749 w 868557"/>
              <a:gd name="connsiteY28" fmla="*/ 481971 h 1458476"/>
              <a:gd name="connsiteX29" fmla="*/ 25036 w 868557"/>
              <a:gd name="connsiteY29" fmla="*/ 506684 h 1458476"/>
              <a:gd name="connsiteX30" fmla="*/ 322 w 868557"/>
              <a:gd name="connsiteY30" fmla="*/ 543754 h 1458476"/>
              <a:gd name="connsiteX31" fmla="*/ 12679 w 868557"/>
              <a:gd name="connsiteY31" fmla="*/ 568468 h 1458476"/>
              <a:gd name="connsiteX32" fmla="*/ 37393 w 868557"/>
              <a:gd name="connsiteY32" fmla="*/ 580825 h 1458476"/>
              <a:gd name="connsiteX33" fmla="*/ 49749 w 868557"/>
              <a:gd name="connsiteY33" fmla="*/ 605538 h 1458476"/>
              <a:gd name="connsiteX34" fmla="*/ 62106 w 868557"/>
              <a:gd name="connsiteY34" fmla="*/ 630252 h 1458476"/>
              <a:gd name="connsiteX35" fmla="*/ 62106 w 868557"/>
              <a:gd name="connsiteY35" fmla="*/ 654965 h 1458476"/>
              <a:gd name="connsiteX36" fmla="*/ 86820 w 868557"/>
              <a:gd name="connsiteY36" fmla="*/ 654965 h 1458476"/>
              <a:gd name="connsiteX37" fmla="*/ 111533 w 868557"/>
              <a:gd name="connsiteY37" fmla="*/ 692035 h 1458476"/>
              <a:gd name="connsiteX38" fmla="*/ 123890 w 868557"/>
              <a:gd name="connsiteY38" fmla="*/ 741462 h 1458476"/>
              <a:gd name="connsiteX39" fmla="*/ 136247 w 868557"/>
              <a:gd name="connsiteY39" fmla="*/ 790889 h 1458476"/>
              <a:gd name="connsiteX40" fmla="*/ 136247 w 868557"/>
              <a:gd name="connsiteY40" fmla="*/ 827960 h 1458476"/>
              <a:gd name="connsiteX41" fmla="*/ 148603 w 868557"/>
              <a:gd name="connsiteY41" fmla="*/ 852673 h 1458476"/>
              <a:gd name="connsiteX42" fmla="*/ 185674 w 868557"/>
              <a:gd name="connsiteY42" fmla="*/ 902100 h 1458476"/>
              <a:gd name="connsiteX43" fmla="*/ 185674 w 868557"/>
              <a:gd name="connsiteY43" fmla="*/ 939171 h 1458476"/>
              <a:gd name="connsiteX44" fmla="*/ 123890 w 868557"/>
              <a:gd name="connsiteY44" fmla="*/ 939171 h 1458476"/>
              <a:gd name="connsiteX45" fmla="*/ 160960 w 868557"/>
              <a:gd name="connsiteY45" fmla="*/ 951527 h 1458476"/>
              <a:gd name="connsiteX46" fmla="*/ 247457 w 868557"/>
              <a:gd name="connsiteY46" fmla="*/ 988598 h 1458476"/>
              <a:gd name="connsiteX47" fmla="*/ 259814 w 868557"/>
              <a:gd name="connsiteY47" fmla="*/ 1013311 h 1458476"/>
              <a:gd name="connsiteX48" fmla="*/ 321598 w 868557"/>
              <a:gd name="connsiteY48" fmla="*/ 1062738 h 1458476"/>
              <a:gd name="connsiteX49" fmla="*/ 346311 w 868557"/>
              <a:gd name="connsiteY49" fmla="*/ 1075095 h 1458476"/>
              <a:gd name="connsiteX50" fmla="*/ 383382 w 868557"/>
              <a:gd name="connsiteY50" fmla="*/ 1099808 h 1458476"/>
              <a:gd name="connsiteX51" fmla="*/ 383382 w 868557"/>
              <a:gd name="connsiteY51" fmla="*/ 1136879 h 1458476"/>
              <a:gd name="connsiteX52" fmla="*/ 383382 w 868557"/>
              <a:gd name="connsiteY52" fmla="*/ 1186306 h 1458476"/>
              <a:gd name="connsiteX53" fmla="*/ 395739 w 868557"/>
              <a:gd name="connsiteY53" fmla="*/ 1198662 h 1458476"/>
              <a:gd name="connsiteX54" fmla="*/ 445166 w 868557"/>
              <a:gd name="connsiteY54" fmla="*/ 1223376 h 1458476"/>
              <a:gd name="connsiteX55" fmla="*/ 469879 w 868557"/>
              <a:gd name="connsiteY55" fmla="*/ 1272803 h 1458476"/>
              <a:gd name="connsiteX56" fmla="*/ 506949 w 868557"/>
              <a:gd name="connsiteY56" fmla="*/ 1272803 h 1458476"/>
              <a:gd name="connsiteX57" fmla="*/ 519306 w 868557"/>
              <a:gd name="connsiteY57" fmla="*/ 1297517 h 1458476"/>
              <a:gd name="connsiteX58" fmla="*/ 556376 w 868557"/>
              <a:gd name="connsiteY58" fmla="*/ 1297517 h 1458476"/>
              <a:gd name="connsiteX59" fmla="*/ 593447 w 868557"/>
              <a:gd name="connsiteY59" fmla="*/ 1322230 h 1458476"/>
              <a:gd name="connsiteX60" fmla="*/ 605803 w 868557"/>
              <a:gd name="connsiteY60" fmla="*/ 1334587 h 1458476"/>
              <a:gd name="connsiteX61" fmla="*/ 618160 w 868557"/>
              <a:gd name="connsiteY61" fmla="*/ 1359300 h 1458476"/>
              <a:gd name="connsiteX62" fmla="*/ 630517 w 868557"/>
              <a:gd name="connsiteY62" fmla="*/ 1384014 h 1458476"/>
              <a:gd name="connsiteX63" fmla="*/ 655230 w 868557"/>
              <a:gd name="connsiteY63" fmla="*/ 1384014 h 1458476"/>
              <a:gd name="connsiteX64" fmla="*/ 717014 w 868557"/>
              <a:gd name="connsiteY64" fmla="*/ 1384014 h 1458476"/>
              <a:gd name="connsiteX65" fmla="*/ 754084 w 868557"/>
              <a:gd name="connsiteY65" fmla="*/ 1384014 h 1458476"/>
              <a:gd name="connsiteX66" fmla="*/ 766441 w 868557"/>
              <a:gd name="connsiteY66" fmla="*/ 1384014 h 1458476"/>
              <a:gd name="connsiteX67" fmla="*/ 766441 w 868557"/>
              <a:gd name="connsiteY67" fmla="*/ 1433441 h 1458476"/>
              <a:gd name="connsiteX68" fmla="*/ 766441 w 868557"/>
              <a:gd name="connsiteY68" fmla="*/ 1458154 h 1458476"/>
              <a:gd name="connsiteX69" fmla="*/ 803511 w 868557"/>
              <a:gd name="connsiteY69" fmla="*/ 1445798 h 1458476"/>
              <a:gd name="connsiteX70" fmla="*/ 815868 w 868557"/>
              <a:gd name="connsiteY70" fmla="*/ 1421084 h 1458476"/>
              <a:gd name="connsiteX71" fmla="*/ 815868 w 868557"/>
              <a:gd name="connsiteY71" fmla="*/ 1396371 h 1458476"/>
              <a:gd name="connsiteX72" fmla="*/ 815868 w 868557"/>
              <a:gd name="connsiteY72" fmla="*/ 1384014 h 1458476"/>
              <a:gd name="connsiteX73" fmla="*/ 840582 w 868557"/>
              <a:gd name="connsiteY73" fmla="*/ 1371657 h 1458476"/>
              <a:gd name="connsiteX74" fmla="*/ 828225 w 868557"/>
              <a:gd name="connsiteY74" fmla="*/ 1346944 h 1458476"/>
              <a:gd name="connsiteX75" fmla="*/ 815868 w 868557"/>
              <a:gd name="connsiteY75" fmla="*/ 1309873 h 1458476"/>
              <a:gd name="connsiteX76" fmla="*/ 778798 w 868557"/>
              <a:gd name="connsiteY76" fmla="*/ 1285160 h 1458476"/>
              <a:gd name="connsiteX77" fmla="*/ 778798 w 868557"/>
              <a:gd name="connsiteY77" fmla="*/ 1260446 h 1458476"/>
              <a:gd name="connsiteX78" fmla="*/ 803511 w 868557"/>
              <a:gd name="connsiteY78" fmla="*/ 1248089 h 1458476"/>
              <a:gd name="connsiteX79" fmla="*/ 803511 w 868557"/>
              <a:gd name="connsiteY79" fmla="*/ 1198662 h 1458476"/>
              <a:gd name="connsiteX80" fmla="*/ 803511 w 868557"/>
              <a:gd name="connsiteY80" fmla="*/ 1136879 h 1458476"/>
              <a:gd name="connsiteX81" fmla="*/ 791155 w 868557"/>
              <a:gd name="connsiteY81" fmla="*/ 1087452 h 1458476"/>
              <a:gd name="connsiteX82" fmla="*/ 791155 w 868557"/>
              <a:gd name="connsiteY82" fmla="*/ 1062738 h 1458476"/>
              <a:gd name="connsiteX83" fmla="*/ 852939 w 868557"/>
              <a:gd name="connsiteY83" fmla="*/ 1000954 h 1458476"/>
              <a:gd name="connsiteX84" fmla="*/ 828225 w 868557"/>
              <a:gd name="connsiteY84" fmla="*/ 963884 h 1458476"/>
              <a:gd name="connsiteX85" fmla="*/ 828225 w 868557"/>
              <a:gd name="connsiteY85" fmla="*/ 902100 h 1458476"/>
              <a:gd name="connsiteX86" fmla="*/ 852939 w 868557"/>
              <a:gd name="connsiteY86" fmla="*/ 865030 h 1458476"/>
              <a:gd name="connsiteX87" fmla="*/ 852939 w 868557"/>
              <a:gd name="connsiteY87" fmla="*/ 815603 h 1458476"/>
              <a:gd name="connsiteX88" fmla="*/ 865295 w 868557"/>
              <a:gd name="connsiteY88" fmla="*/ 790889 h 1458476"/>
              <a:gd name="connsiteX89" fmla="*/ 865295 w 868557"/>
              <a:gd name="connsiteY89" fmla="*/ 741462 h 1458476"/>
              <a:gd name="connsiteX90" fmla="*/ 828225 w 868557"/>
              <a:gd name="connsiteY90" fmla="*/ 729106 h 1458476"/>
              <a:gd name="connsiteX91" fmla="*/ 803511 w 868557"/>
              <a:gd name="connsiteY91" fmla="*/ 679679 h 1458476"/>
              <a:gd name="connsiteX92" fmla="*/ 754084 w 868557"/>
              <a:gd name="connsiteY92" fmla="*/ 667322 h 1458476"/>
              <a:gd name="connsiteX93" fmla="*/ 778798 w 868557"/>
              <a:gd name="connsiteY93" fmla="*/ 605538 h 1458476"/>
              <a:gd name="connsiteX94" fmla="*/ 778798 w 868557"/>
              <a:gd name="connsiteY94" fmla="*/ 568468 h 1458476"/>
              <a:gd name="connsiteX95" fmla="*/ 815868 w 868557"/>
              <a:gd name="connsiteY95" fmla="*/ 580825 h 1458476"/>
              <a:gd name="connsiteX96" fmla="*/ 803511 w 868557"/>
              <a:gd name="connsiteY96" fmla="*/ 519041 h 1458476"/>
              <a:gd name="connsiteX97" fmla="*/ 803511 w 868557"/>
              <a:gd name="connsiteY97" fmla="*/ 457257 h 1458476"/>
              <a:gd name="connsiteX98" fmla="*/ 828225 w 868557"/>
              <a:gd name="connsiteY98" fmla="*/ 469614 h 1458476"/>
              <a:gd name="connsiteX99" fmla="*/ 815868 w 868557"/>
              <a:gd name="connsiteY99" fmla="*/ 420187 h 1458476"/>
              <a:gd name="connsiteX100" fmla="*/ 803511 w 868557"/>
              <a:gd name="connsiteY100" fmla="*/ 358403 h 1458476"/>
              <a:gd name="connsiteX101" fmla="*/ 766441 w 868557"/>
              <a:gd name="connsiteY101" fmla="*/ 271906 h 1458476"/>
              <a:gd name="connsiteX102" fmla="*/ 741728 w 868557"/>
              <a:gd name="connsiteY102" fmla="*/ 160695 h 1458476"/>
              <a:gd name="connsiteX103" fmla="*/ 741728 w 868557"/>
              <a:gd name="connsiteY103" fmla="*/ 111268 h 1458476"/>
              <a:gd name="connsiteX104" fmla="*/ 754084 w 868557"/>
              <a:gd name="connsiteY104" fmla="*/ 86554 h 1458476"/>
              <a:gd name="connsiteX105" fmla="*/ 766441 w 868557"/>
              <a:gd name="connsiteY105" fmla="*/ 61841 h 1458476"/>
              <a:gd name="connsiteX106" fmla="*/ 754084 w 868557"/>
              <a:gd name="connsiteY106" fmla="*/ 57 h 145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8557" h="1458476">
                <a:moveTo>
                  <a:pt x="754084" y="57"/>
                </a:moveTo>
                <a:cubicBezTo>
                  <a:pt x="743787" y="2116"/>
                  <a:pt x="727311" y="68020"/>
                  <a:pt x="704657" y="74198"/>
                </a:cubicBezTo>
                <a:cubicBezTo>
                  <a:pt x="682003" y="80376"/>
                  <a:pt x="644933" y="45365"/>
                  <a:pt x="618160" y="37127"/>
                </a:cubicBezTo>
                <a:cubicBezTo>
                  <a:pt x="591387" y="28889"/>
                  <a:pt x="558436" y="18592"/>
                  <a:pt x="544020" y="24771"/>
                </a:cubicBezTo>
                <a:cubicBezTo>
                  <a:pt x="529604" y="30950"/>
                  <a:pt x="533723" y="55663"/>
                  <a:pt x="531663" y="74198"/>
                </a:cubicBezTo>
                <a:cubicBezTo>
                  <a:pt x="529603" y="92733"/>
                  <a:pt x="535782" y="119505"/>
                  <a:pt x="531663" y="135981"/>
                </a:cubicBezTo>
                <a:cubicBezTo>
                  <a:pt x="527544" y="152457"/>
                  <a:pt x="513127" y="166874"/>
                  <a:pt x="506949" y="173052"/>
                </a:cubicBezTo>
                <a:cubicBezTo>
                  <a:pt x="500771" y="179231"/>
                  <a:pt x="494593" y="173052"/>
                  <a:pt x="494593" y="173052"/>
                </a:cubicBezTo>
                <a:lnTo>
                  <a:pt x="457522" y="173052"/>
                </a:lnTo>
                <a:cubicBezTo>
                  <a:pt x="447225" y="173052"/>
                  <a:pt x="438987" y="175111"/>
                  <a:pt x="432809" y="173052"/>
                </a:cubicBezTo>
                <a:cubicBezTo>
                  <a:pt x="426631" y="170993"/>
                  <a:pt x="426630" y="164814"/>
                  <a:pt x="420452" y="160695"/>
                </a:cubicBezTo>
                <a:cubicBezTo>
                  <a:pt x="414274" y="156576"/>
                  <a:pt x="406036" y="148338"/>
                  <a:pt x="395739" y="148338"/>
                </a:cubicBezTo>
                <a:cubicBezTo>
                  <a:pt x="385442" y="148338"/>
                  <a:pt x="368965" y="160695"/>
                  <a:pt x="358668" y="160695"/>
                </a:cubicBezTo>
                <a:cubicBezTo>
                  <a:pt x="348371" y="160695"/>
                  <a:pt x="344252" y="152457"/>
                  <a:pt x="333955" y="148338"/>
                </a:cubicBezTo>
                <a:cubicBezTo>
                  <a:pt x="323658" y="144219"/>
                  <a:pt x="296884" y="135981"/>
                  <a:pt x="296884" y="135981"/>
                </a:cubicBezTo>
                <a:cubicBezTo>
                  <a:pt x="284527" y="131862"/>
                  <a:pt x="272171" y="125684"/>
                  <a:pt x="259814" y="123625"/>
                </a:cubicBezTo>
                <a:cubicBezTo>
                  <a:pt x="247457" y="121566"/>
                  <a:pt x="228922" y="117447"/>
                  <a:pt x="222744" y="123625"/>
                </a:cubicBezTo>
                <a:lnTo>
                  <a:pt x="222744" y="160695"/>
                </a:lnTo>
                <a:lnTo>
                  <a:pt x="222744" y="197765"/>
                </a:lnTo>
                <a:cubicBezTo>
                  <a:pt x="222744" y="208062"/>
                  <a:pt x="228922" y="214241"/>
                  <a:pt x="222744" y="222479"/>
                </a:cubicBezTo>
                <a:cubicBezTo>
                  <a:pt x="216566" y="230717"/>
                  <a:pt x="191852" y="238954"/>
                  <a:pt x="185674" y="247192"/>
                </a:cubicBezTo>
                <a:cubicBezTo>
                  <a:pt x="179496" y="255430"/>
                  <a:pt x="191852" y="263668"/>
                  <a:pt x="185674" y="271906"/>
                </a:cubicBezTo>
                <a:cubicBezTo>
                  <a:pt x="179496" y="280144"/>
                  <a:pt x="154781" y="286322"/>
                  <a:pt x="148603" y="296619"/>
                </a:cubicBezTo>
                <a:cubicBezTo>
                  <a:pt x="142425" y="306916"/>
                  <a:pt x="150662" y="323392"/>
                  <a:pt x="148603" y="333689"/>
                </a:cubicBezTo>
                <a:cubicBezTo>
                  <a:pt x="146544" y="343986"/>
                  <a:pt x="142425" y="348106"/>
                  <a:pt x="136247" y="358403"/>
                </a:cubicBezTo>
                <a:cubicBezTo>
                  <a:pt x="130069" y="368700"/>
                  <a:pt x="117711" y="383116"/>
                  <a:pt x="111533" y="395473"/>
                </a:cubicBezTo>
                <a:cubicBezTo>
                  <a:pt x="105354" y="407830"/>
                  <a:pt x="107414" y="420187"/>
                  <a:pt x="99176" y="432544"/>
                </a:cubicBezTo>
                <a:cubicBezTo>
                  <a:pt x="90938" y="444901"/>
                  <a:pt x="62106" y="469614"/>
                  <a:pt x="62106" y="469614"/>
                </a:cubicBezTo>
                <a:lnTo>
                  <a:pt x="49749" y="481971"/>
                </a:lnTo>
                <a:cubicBezTo>
                  <a:pt x="43571" y="488149"/>
                  <a:pt x="33274" y="496387"/>
                  <a:pt x="25036" y="506684"/>
                </a:cubicBezTo>
                <a:cubicBezTo>
                  <a:pt x="16798" y="516981"/>
                  <a:pt x="2381" y="533457"/>
                  <a:pt x="322" y="543754"/>
                </a:cubicBezTo>
                <a:cubicBezTo>
                  <a:pt x="-1737" y="554051"/>
                  <a:pt x="6501" y="562290"/>
                  <a:pt x="12679" y="568468"/>
                </a:cubicBezTo>
                <a:cubicBezTo>
                  <a:pt x="18857" y="574646"/>
                  <a:pt x="31215" y="574647"/>
                  <a:pt x="37393" y="580825"/>
                </a:cubicBezTo>
                <a:cubicBezTo>
                  <a:pt x="43571" y="587003"/>
                  <a:pt x="49749" y="605538"/>
                  <a:pt x="49749" y="605538"/>
                </a:cubicBezTo>
                <a:cubicBezTo>
                  <a:pt x="53868" y="613776"/>
                  <a:pt x="60046" y="622014"/>
                  <a:pt x="62106" y="630252"/>
                </a:cubicBezTo>
                <a:cubicBezTo>
                  <a:pt x="64166" y="638490"/>
                  <a:pt x="57987" y="650846"/>
                  <a:pt x="62106" y="654965"/>
                </a:cubicBezTo>
                <a:cubicBezTo>
                  <a:pt x="66225" y="659084"/>
                  <a:pt x="78582" y="648787"/>
                  <a:pt x="86820" y="654965"/>
                </a:cubicBezTo>
                <a:cubicBezTo>
                  <a:pt x="95058" y="661143"/>
                  <a:pt x="105355" y="677619"/>
                  <a:pt x="111533" y="692035"/>
                </a:cubicBezTo>
                <a:cubicBezTo>
                  <a:pt x="117711" y="706451"/>
                  <a:pt x="123890" y="741462"/>
                  <a:pt x="123890" y="741462"/>
                </a:cubicBezTo>
                <a:cubicBezTo>
                  <a:pt x="128009" y="757938"/>
                  <a:pt x="134188" y="776473"/>
                  <a:pt x="136247" y="790889"/>
                </a:cubicBezTo>
                <a:cubicBezTo>
                  <a:pt x="138306" y="805305"/>
                  <a:pt x="134188" y="817663"/>
                  <a:pt x="136247" y="827960"/>
                </a:cubicBezTo>
                <a:cubicBezTo>
                  <a:pt x="138306" y="838257"/>
                  <a:pt x="140365" y="840316"/>
                  <a:pt x="148603" y="852673"/>
                </a:cubicBezTo>
                <a:cubicBezTo>
                  <a:pt x="156841" y="865030"/>
                  <a:pt x="179496" y="887684"/>
                  <a:pt x="185674" y="902100"/>
                </a:cubicBezTo>
                <a:cubicBezTo>
                  <a:pt x="191852" y="916516"/>
                  <a:pt x="195971" y="932993"/>
                  <a:pt x="185674" y="939171"/>
                </a:cubicBezTo>
                <a:cubicBezTo>
                  <a:pt x="175377" y="945349"/>
                  <a:pt x="128009" y="937112"/>
                  <a:pt x="123890" y="939171"/>
                </a:cubicBezTo>
                <a:cubicBezTo>
                  <a:pt x="119771" y="941230"/>
                  <a:pt x="140366" y="943289"/>
                  <a:pt x="160960" y="951527"/>
                </a:cubicBezTo>
                <a:cubicBezTo>
                  <a:pt x="181554" y="959765"/>
                  <a:pt x="230981" y="978301"/>
                  <a:pt x="247457" y="988598"/>
                </a:cubicBezTo>
                <a:cubicBezTo>
                  <a:pt x="263933" y="998895"/>
                  <a:pt x="247457" y="1000954"/>
                  <a:pt x="259814" y="1013311"/>
                </a:cubicBezTo>
                <a:cubicBezTo>
                  <a:pt x="272171" y="1025668"/>
                  <a:pt x="307182" y="1052441"/>
                  <a:pt x="321598" y="1062738"/>
                </a:cubicBezTo>
                <a:cubicBezTo>
                  <a:pt x="336014" y="1073035"/>
                  <a:pt x="336014" y="1068917"/>
                  <a:pt x="346311" y="1075095"/>
                </a:cubicBezTo>
                <a:cubicBezTo>
                  <a:pt x="356608" y="1081273"/>
                  <a:pt x="377204" y="1089511"/>
                  <a:pt x="383382" y="1099808"/>
                </a:cubicBezTo>
                <a:cubicBezTo>
                  <a:pt x="389560" y="1110105"/>
                  <a:pt x="383382" y="1136879"/>
                  <a:pt x="383382" y="1136879"/>
                </a:cubicBezTo>
                <a:cubicBezTo>
                  <a:pt x="383382" y="1151295"/>
                  <a:pt x="381323" y="1176009"/>
                  <a:pt x="383382" y="1186306"/>
                </a:cubicBezTo>
                <a:cubicBezTo>
                  <a:pt x="385441" y="1196603"/>
                  <a:pt x="385442" y="1192484"/>
                  <a:pt x="395739" y="1198662"/>
                </a:cubicBezTo>
                <a:cubicBezTo>
                  <a:pt x="406036" y="1204840"/>
                  <a:pt x="432809" y="1211019"/>
                  <a:pt x="445166" y="1223376"/>
                </a:cubicBezTo>
                <a:cubicBezTo>
                  <a:pt x="457523" y="1235733"/>
                  <a:pt x="459582" y="1264565"/>
                  <a:pt x="469879" y="1272803"/>
                </a:cubicBezTo>
                <a:cubicBezTo>
                  <a:pt x="480176" y="1281041"/>
                  <a:pt x="498711" y="1268684"/>
                  <a:pt x="506949" y="1272803"/>
                </a:cubicBezTo>
                <a:cubicBezTo>
                  <a:pt x="515187" y="1276922"/>
                  <a:pt x="511068" y="1293398"/>
                  <a:pt x="519306" y="1297517"/>
                </a:cubicBezTo>
                <a:cubicBezTo>
                  <a:pt x="527544" y="1301636"/>
                  <a:pt x="544019" y="1293398"/>
                  <a:pt x="556376" y="1297517"/>
                </a:cubicBezTo>
                <a:cubicBezTo>
                  <a:pt x="568733" y="1301636"/>
                  <a:pt x="585209" y="1316052"/>
                  <a:pt x="593447" y="1322230"/>
                </a:cubicBezTo>
                <a:cubicBezTo>
                  <a:pt x="601685" y="1328408"/>
                  <a:pt x="601684" y="1328409"/>
                  <a:pt x="605803" y="1334587"/>
                </a:cubicBezTo>
                <a:cubicBezTo>
                  <a:pt x="609922" y="1340765"/>
                  <a:pt x="618160" y="1359300"/>
                  <a:pt x="618160" y="1359300"/>
                </a:cubicBezTo>
                <a:cubicBezTo>
                  <a:pt x="622279" y="1367538"/>
                  <a:pt x="624339" y="1379895"/>
                  <a:pt x="630517" y="1384014"/>
                </a:cubicBezTo>
                <a:cubicBezTo>
                  <a:pt x="636695" y="1388133"/>
                  <a:pt x="655230" y="1384014"/>
                  <a:pt x="655230" y="1384014"/>
                </a:cubicBezTo>
                <a:lnTo>
                  <a:pt x="717014" y="1384014"/>
                </a:lnTo>
                <a:lnTo>
                  <a:pt x="754084" y="1384014"/>
                </a:lnTo>
                <a:cubicBezTo>
                  <a:pt x="762322" y="1384014"/>
                  <a:pt x="764381" y="1375776"/>
                  <a:pt x="766441" y="1384014"/>
                </a:cubicBezTo>
                <a:cubicBezTo>
                  <a:pt x="768501" y="1392252"/>
                  <a:pt x="766441" y="1433441"/>
                  <a:pt x="766441" y="1433441"/>
                </a:cubicBezTo>
                <a:cubicBezTo>
                  <a:pt x="766441" y="1445798"/>
                  <a:pt x="760263" y="1456095"/>
                  <a:pt x="766441" y="1458154"/>
                </a:cubicBezTo>
                <a:cubicBezTo>
                  <a:pt x="772619" y="1460213"/>
                  <a:pt x="795273" y="1451976"/>
                  <a:pt x="803511" y="1445798"/>
                </a:cubicBezTo>
                <a:cubicBezTo>
                  <a:pt x="811749" y="1439620"/>
                  <a:pt x="813808" y="1429322"/>
                  <a:pt x="815868" y="1421084"/>
                </a:cubicBezTo>
                <a:cubicBezTo>
                  <a:pt x="817928" y="1412846"/>
                  <a:pt x="815868" y="1396371"/>
                  <a:pt x="815868" y="1396371"/>
                </a:cubicBezTo>
                <a:cubicBezTo>
                  <a:pt x="815868" y="1390193"/>
                  <a:pt x="811749" y="1388133"/>
                  <a:pt x="815868" y="1384014"/>
                </a:cubicBezTo>
                <a:cubicBezTo>
                  <a:pt x="819987" y="1379895"/>
                  <a:pt x="838523" y="1377835"/>
                  <a:pt x="840582" y="1371657"/>
                </a:cubicBezTo>
                <a:cubicBezTo>
                  <a:pt x="842641" y="1365479"/>
                  <a:pt x="832344" y="1357241"/>
                  <a:pt x="828225" y="1346944"/>
                </a:cubicBezTo>
                <a:cubicBezTo>
                  <a:pt x="824106" y="1336647"/>
                  <a:pt x="824106" y="1320170"/>
                  <a:pt x="815868" y="1309873"/>
                </a:cubicBezTo>
                <a:cubicBezTo>
                  <a:pt x="807630" y="1299576"/>
                  <a:pt x="784976" y="1293398"/>
                  <a:pt x="778798" y="1285160"/>
                </a:cubicBezTo>
                <a:cubicBezTo>
                  <a:pt x="772620" y="1276922"/>
                  <a:pt x="774679" y="1266625"/>
                  <a:pt x="778798" y="1260446"/>
                </a:cubicBezTo>
                <a:cubicBezTo>
                  <a:pt x="782917" y="1254268"/>
                  <a:pt x="799392" y="1258386"/>
                  <a:pt x="803511" y="1248089"/>
                </a:cubicBezTo>
                <a:cubicBezTo>
                  <a:pt x="807630" y="1237792"/>
                  <a:pt x="803511" y="1198662"/>
                  <a:pt x="803511" y="1198662"/>
                </a:cubicBezTo>
                <a:cubicBezTo>
                  <a:pt x="803511" y="1180127"/>
                  <a:pt x="805570" y="1155414"/>
                  <a:pt x="803511" y="1136879"/>
                </a:cubicBezTo>
                <a:cubicBezTo>
                  <a:pt x="801452" y="1118344"/>
                  <a:pt x="793214" y="1099809"/>
                  <a:pt x="791155" y="1087452"/>
                </a:cubicBezTo>
                <a:cubicBezTo>
                  <a:pt x="789096" y="1075095"/>
                  <a:pt x="780858" y="1077154"/>
                  <a:pt x="791155" y="1062738"/>
                </a:cubicBezTo>
                <a:cubicBezTo>
                  <a:pt x="801452" y="1048322"/>
                  <a:pt x="846761" y="1017430"/>
                  <a:pt x="852939" y="1000954"/>
                </a:cubicBezTo>
                <a:cubicBezTo>
                  <a:pt x="859117" y="984478"/>
                  <a:pt x="832344" y="980360"/>
                  <a:pt x="828225" y="963884"/>
                </a:cubicBezTo>
                <a:cubicBezTo>
                  <a:pt x="824106" y="947408"/>
                  <a:pt x="824106" y="918576"/>
                  <a:pt x="828225" y="902100"/>
                </a:cubicBezTo>
                <a:cubicBezTo>
                  <a:pt x="832344" y="885624"/>
                  <a:pt x="848820" y="879446"/>
                  <a:pt x="852939" y="865030"/>
                </a:cubicBezTo>
                <a:cubicBezTo>
                  <a:pt x="857058" y="850614"/>
                  <a:pt x="850880" y="827960"/>
                  <a:pt x="852939" y="815603"/>
                </a:cubicBezTo>
                <a:cubicBezTo>
                  <a:pt x="854998" y="803246"/>
                  <a:pt x="863236" y="803246"/>
                  <a:pt x="865295" y="790889"/>
                </a:cubicBezTo>
                <a:cubicBezTo>
                  <a:pt x="867354" y="778532"/>
                  <a:pt x="871473" y="751759"/>
                  <a:pt x="865295" y="741462"/>
                </a:cubicBezTo>
                <a:cubicBezTo>
                  <a:pt x="859117" y="731165"/>
                  <a:pt x="838522" y="739403"/>
                  <a:pt x="828225" y="729106"/>
                </a:cubicBezTo>
                <a:cubicBezTo>
                  <a:pt x="817928" y="718809"/>
                  <a:pt x="815868" y="689976"/>
                  <a:pt x="803511" y="679679"/>
                </a:cubicBezTo>
                <a:cubicBezTo>
                  <a:pt x="791154" y="669382"/>
                  <a:pt x="758203" y="679679"/>
                  <a:pt x="754084" y="667322"/>
                </a:cubicBezTo>
                <a:cubicBezTo>
                  <a:pt x="749965" y="654965"/>
                  <a:pt x="774679" y="622014"/>
                  <a:pt x="778798" y="605538"/>
                </a:cubicBezTo>
                <a:cubicBezTo>
                  <a:pt x="782917" y="589062"/>
                  <a:pt x="772620" y="572587"/>
                  <a:pt x="778798" y="568468"/>
                </a:cubicBezTo>
                <a:cubicBezTo>
                  <a:pt x="784976" y="564349"/>
                  <a:pt x="811749" y="589063"/>
                  <a:pt x="815868" y="580825"/>
                </a:cubicBezTo>
                <a:cubicBezTo>
                  <a:pt x="819987" y="572587"/>
                  <a:pt x="805571" y="539636"/>
                  <a:pt x="803511" y="519041"/>
                </a:cubicBezTo>
                <a:cubicBezTo>
                  <a:pt x="801451" y="498446"/>
                  <a:pt x="799392" y="465495"/>
                  <a:pt x="803511" y="457257"/>
                </a:cubicBezTo>
                <a:cubicBezTo>
                  <a:pt x="807630" y="449019"/>
                  <a:pt x="826166" y="475792"/>
                  <a:pt x="828225" y="469614"/>
                </a:cubicBezTo>
                <a:cubicBezTo>
                  <a:pt x="830284" y="463436"/>
                  <a:pt x="819987" y="438722"/>
                  <a:pt x="815868" y="420187"/>
                </a:cubicBezTo>
                <a:cubicBezTo>
                  <a:pt x="811749" y="401652"/>
                  <a:pt x="811749" y="383116"/>
                  <a:pt x="803511" y="358403"/>
                </a:cubicBezTo>
                <a:cubicBezTo>
                  <a:pt x="795273" y="333690"/>
                  <a:pt x="776738" y="304857"/>
                  <a:pt x="766441" y="271906"/>
                </a:cubicBezTo>
                <a:cubicBezTo>
                  <a:pt x="756144" y="238955"/>
                  <a:pt x="745847" y="187468"/>
                  <a:pt x="741728" y="160695"/>
                </a:cubicBezTo>
                <a:cubicBezTo>
                  <a:pt x="737609" y="133922"/>
                  <a:pt x="739669" y="123625"/>
                  <a:pt x="741728" y="111268"/>
                </a:cubicBezTo>
                <a:cubicBezTo>
                  <a:pt x="743787" y="98911"/>
                  <a:pt x="754084" y="86554"/>
                  <a:pt x="754084" y="86554"/>
                </a:cubicBezTo>
                <a:cubicBezTo>
                  <a:pt x="758203" y="78316"/>
                  <a:pt x="764382" y="72138"/>
                  <a:pt x="766441" y="61841"/>
                </a:cubicBezTo>
                <a:cubicBezTo>
                  <a:pt x="768500" y="51544"/>
                  <a:pt x="764381" y="-2002"/>
                  <a:pt x="754084" y="57"/>
                </a:cubicBezTo>
                <a:close/>
              </a:path>
            </a:pathLst>
          </a:custGeom>
          <a:solidFill>
            <a:srgbClr val="FFD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426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Yakima Basin Beaver Reintroduction Project</a:t>
            </a:r>
            <a:endParaRPr lang="en-US" dirty="0"/>
          </a:p>
        </p:txBody>
      </p:sp>
      <p:pic>
        <p:nvPicPr>
          <p:cNvPr id="4" name="Picture 3" descr="C:\Users\Becca\Desktop\MCFEG\Administration\MCFEG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61" y="361891"/>
            <a:ext cx="1272615" cy="9335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2" descr="http://naturalunseenhazards.files.wordpress.com/2013/01/washingtondepfishwild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152400"/>
            <a:ext cx="945844" cy="11726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Becca\Pictures\Beavers\Jungle\Jungle creek releasecr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540559"/>
            <a:ext cx="9144000" cy="531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70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250" t="7457" r="20500" b="27584"/>
          <a:stretch/>
        </p:blipFill>
        <p:spPr bwMode="auto">
          <a:xfrm>
            <a:off x="0" y="1371600"/>
            <a:ext cx="9144000" cy="551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500" y="19050"/>
            <a:ext cx="9017000" cy="1066800"/>
          </a:xfrm>
        </p:spPr>
        <p:txBody>
          <a:bodyPr/>
          <a:lstStyle/>
          <a:p>
            <a:pPr algn="l"/>
            <a:r>
              <a:rPr lang="en-US" sz="3600" u="sng" dirty="0" smtClean="0">
                <a:solidFill>
                  <a:schemeClr val="tx1"/>
                </a:solidFill>
              </a:rPr>
              <a:t>Goal</a:t>
            </a:r>
            <a:r>
              <a:rPr lang="en-US" sz="3600" dirty="0" smtClean="0">
                <a:solidFill>
                  <a:schemeClr val="tx1"/>
                </a:solidFill>
              </a:rPr>
              <a:t>: </a:t>
            </a:r>
            <a:r>
              <a:rPr lang="en-US" sz="3200" dirty="0" smtClean="0">
                <a:solidFill>
                  <a:schemeClr val="tx1"/>
                </a:solidFill>
              </a:rPr>
              <a:t>Increase stream complexity and riparian system function </a:t>
            </a:r>
            <a:r>
              <a:rPr lang="en-US" sz="3200" dirty="0" smtClean="0">
                <a:solidFill>
                  <a:schemeClr val="tx1"/>
                </a:solidFill>
              </a:rPr>
              <a:t>through beaver reintroduction</a:t>
            </a:r>
            <a:endParaRPr lang="en-US" sz="3200" dirty="0">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300" y="4758238"/>
            <a:ext cx="2298700" cy="2028265"/>
          </a:xfrm>
          <a:prstGeom prst="rect">
            <a:avLst/>
          </a:prstGeom>
          <a:ln w="15875">
            <a:solidFill>
              <a:schemeClr val="bg1"/>
            </a:solidFill>
          </a:ln>
        </p:spPr>
      </p:pic>
    </p:spTree>
    <p:extLst>
      <p:ext uri="{BB962C8B-B14F-4D97-AF65-F5344CB8AC3E}">
        <p14:creationId xmlns:p14="http://schemas.microsoft.com/office/powerpoint/2010/main" val="3533670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433"/>
            <a:ext cx="8229600" cy="1143000"/>
          </a:xfrm>
        </p:spPr>
        <p:txBody>
          <a:bodyPr/>
          <a:lstStyle/>
          <a:p>
            <a:r>
              <a:rPr lang="en-US" dirty="0" smtClean="0"/>
              <a:t>Yakima Basin Watershed</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3999" cy="5791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4285525" y="3962400"/>
            <a:ext cx="1837038" cy="1763114"/>
          </a:xfrm>
          <a:custGeom>
            <a:avLst/>
            <a:gdLst>
              <a:gd name="connsiteX0" fmla="*/ 536833 w 3020541"/>
              <a:gd name="connsiteY0" fmla="*/ 289 h 3052625"/>
              <a:gd name="connsiteX1" fmla="*/ 487406 w 3020541"/>
              <a:gd name="connsiteY1" fmla="*/ 37360 h 3052625"/>
              <a:gd name="connsiteX2" fmla="*/ 487406 w 3020541"/>
              <a:gd name="connsiteY2" fmla="*/ 62073 h 3052625"/>
              <a:gd name="connsiteX3" fmla="*/ 475049 w 3020541"/>
              <a:gd name="connsiteY3" fmla="*/ 37360 h 3052625"/>
              <a:gd name="connsiteX4" fmla="*/ 425622 w 3020541"/>
              <a:gd name="connsiteY4" fmla="*/ 49716 h 3052625"/>
              <a:gd name="connsiteX5" fmla="*/ 388552 w 3020541"/>
              <a:gd name="connsiteY5" fmla="*/ 49716 h 3052625"/>
              <a:gd name="connsiteX6" fmla="*/ 388552 w 3020541"/>
              <a:gd name="connsiteY6" fmla="*/ 74430 h 3052625"/>
              <a:gd name="connsiteX7" fmla="*/ 376195 w 3020541"/>
              <a:gd name="connsiteY7" fmla="*/ 99143 h 3052625"/>
              <a:gd name="connsiteX8" fmla="*/ 363838 w 3020541"/>
              <a:gd name="connsiteY8" fmla="*/ 136214 h 3052625"/>
              <a:gd name="connsiteX9" fmla="*/ 326768 w 3020541"/>
              <a:gd name="connsiteY9" fmla="*/ 173284 h 3052625"/>
              <a:gd name="connsiteX10" fmla="*/ 264984 w 3020541"/>
              <a:gd name="connsiteY10" fmla="*/ 197997 h 3052625"/>
              <a:gd name="connsiteX11" fmla="*/ 252627 w 3020541"/>
              <a:gd name="connsiteY11" fmla="*/ 247425 h 3052625"/>
              <a:gd name="connsiteX12" fmla="*/ 215557 w 3020541"/>
              <a:gd name="connsiteY12" fmla="*/ 296852 h 3052625"/>
              <a:gd name="connsiteX13" fmla="*/ 190844 w 3020541"/>
              <a:gd name="connsiteY13" fmla="*/ 309208 h 3052625"/>
              <a:gd name="connsiteX14" fmla="*/ 166130 w 3020541"/>
              <a:gd name="connsiteY14" fmla="*/ 333922 h 3052625"/>
              <a:gd name="connsiteX15" fmla="*/ 129060 w 3020541"/>
              <a:gd name="connsiteY15" fmla="*/ 383349 h 3052625"/>
              <a:gd name="connsiteX16" fmla="*/ 104346 w 3020541"/>
              <a:gd name="connsiteY16" fmla="*/ 408062 h 3052625"/>
              <a:gd name="connsiteX17" fmla="*/ 104346 w 3020541"/>
              <a:gd name="connsiteY17" fmla="*/ 445133 h 3052625"/>
              <a:gd name="connsiteX18" fmla="*/ 116703 w 3020541"/>
              <a:gd name="connsiteY18" fmla="*/ 469846 h 3052625"/>
              <a:gd name="connsiteX19" fmla="*/ 116703 w 3020541"/>
              <a:gd name="connsiteY19" fmla="*/ 494560 h 3052625"/>
              <a:gd name="connsiteX20" fmla="*/ 116703 w 3020541"/>
              <a:gd name="connsiteY20" fmla="*/ 543987 h 3052625"/>
              <a:gd name="connsiteX21" fmla="*/ 104346 w 3020541"/>
              <a:gd name="connsiteY21" fmla="*/ 581057 h 3052625"/>
              <a:gd name="connsiteX22" fmla="*/ 141417 w 3020541"/>
              <a:gd name="connsiteY22" fmla="*/ 581057 h 3052625"/>
              <a:gd name="connsiteX23" fmla="*/ 203200 w 3020541"/>
              <a:gd name="connsiteY23" fmla="*/ 581057 h 3052625"/>
              <a:gd name="connsiteX24" fmla="*/ 252627 w 3020541"/>
              <a:gd name="connsiteY24" fmla="*/ 593414 h 3052625"/>
              <a:gd name="connsiteX25" fmla="*/ 264984 w 3020541"/>
              <a:gd name="connsiteY25" fmla="*/ 630484 h 3052625"/>
              <a:gd name="connsiteX26" fmla="*/ 227914 w 3020541"/>
              <a:gd name="connsiteY26" fmla="*/ 692268 h 3052625"/>
              <a:gd name="connsiteX27" fmla="*/ 227914 w 3020541"/>
              <a:gd name="connsiteY27" fmla="*/ 716981 h 3052625"/>
              <a:gd name="connsiteX28" fmla="*/ 264984 w 3020541"/>
              <a:gd name="connsiteY28" fmla="*/ 716981 h 3052625"/>
              <a:gd name="connsiteX29" fmla="*/ 264984 w 3020541"/>
              <a:gd name="connsiteY29" fmla="*/ 729338 h 3052625"/>
              <a:gd name="connsiteX30" fmla="*/ 302054 w 3020541"/>
              <a:gd name="connsiteY30" fmla="*/ 766408 h 3052625"/>
              <a:gd name="connsiteX31" fmla="*/ 289698 w 3020541"/>
              <a:gd name="connsiteY31" fmla="*/ 778765 h 3052625"/>
              <a:gd name="connsiteX32" fmla="*/ 252627 w 3020541"/>
              <a:gd name="connsiteY32" fmla="*/ 778765 h 3052625"/>
              <a:gd name="connsiteX33" fmla="*/ 264984 w 3020541"/>
              <a:gd name="connsiteY33" fmla="*/ 815835 h 3052625"/>
              <a:gd name="connsiteX34" fmla="*/ 289698 w 3020541"/>
              <a:gd name="connsiteY34" fmla="*/ 865262 h 3052625"/>
              <a:gd name="connsiteX35" fmla="*/ 252627 w 3020541"/>
              <a:gd name="connsiteY35" fmla="*/ 865262 h 3052625"/>
              <a:gd name="connsiteX36" fmla="*/ 215557 w 3020541"/>
              <a:gd name="connsiteY36" fmla="*/ 865262 h 3052625"/>
              <a:gd name="connsiteX37" fmla="*/ 190844 w 3020541"/>
              <a:gd name="connsiteY37" fmla="*/ 877619 h 3052625"/>
              <a:gd name="connsiteX38" fmla="*/ 153773 w 3020541"/>
              <a:gd name="connsiteY38" fmla="*/ 877619 h 3052625"/>
              <a:gd name="connsiteX39" fmla="*/ 153773 w 3020541"/>
              <a:gd name="connsiteY39" fmla="*/ 914689 h 3052625"/>
              <a:gd name="connsiteX40" fmla="*/ 190844 w 3020541"/>
              <a:gd name="connsiteY40" fmla="*/ 951760 h 3052625"/>
              <a:gd name="connsiteX41" fmla="*/ 190844 w 3020541"/>
              <a:gd name="connsiteY41" fmla="*/ 1050614 h 3052625"/>
              <a:gd name="connsiteX42" fmla="*/ 153773 w 3020541"/>
              <a:gd name="connsiteY42" fmla="*/ 1075327 h 3052625"/>
              <a:gd name="connsiteX43" fmla="*/ 129060 w 3020541"/>
              <a:gd name="connsiteY43" fmla="*/ 1100041 h 3052625"/>
              <a:gd name="connsiteX44" fmla="*/ 129060 w 3020541"/>
              <a:gd name="connsiteY44" fmla="*/ 1124754 h 3052625"/>
              <a:gd name="connsiteX45" fmla="*/ 104346 w 3020541"/>
              <a:gd name="connsiteY45" fmla="*/ 1174181 h 3052625"/>
              <a:gd name="connsiteX46" fmla="*/ 67276 w 3020541"/>
              <a:gd name="connsiteY46" fmla="*/ 1248322 h 3052625"/>
              <a:gd name="connsiteX47" fmla="*/ 30206 w 3020541"/>
              <a:gd name="connsiteY47" fmla="*/ 1273035 h 3052625"/>
              <a:gd name="connsiteX48" fmla="*/ 5492 w 3020541"/>
              <a:gd name="connsiteY48" fmla="*/ 1297749 h 3052625"/>
              <a:gd name="connsiteX49" fmla="*/ 5492 w 3020541"/>
              <a:gd name="connsiteY49" fmla="*/ 1347176 h 3052625"/>
              <a:gd name="connsiteX50" fmla="*/ 5492 w 3020541"/>
              <a:gd name="connsiteY50" fmla="*/ 1384246 h 3052625"/>
              <a:gd name="connsiteX51" fmla="*/ 79633 w 3020541"/>
              <a:gd name="connsiteY51" fmla="*/ 1458387 h 3052625"/>
              <a:gd name="connsiteX52" fmla="*/ 91989 w 3020541"/>
              <a:gd name="connsiteY52" fmla="*/ 1544884 h 3052625"/>
              <a:gd name="connsiteX53" fmla="*/ 116703 w 3020541"/>
              <a:gd name="connsiteY53" fmla="*/ 1619025 h 3052625"/>
              <a:gd name="connsiteX54" fmla="*/ 166130 w 3020541"/>
              <a:gd name="connsiteY54" fmla="*/ 1643738 h 3052625"/>
              <a:gd name="connsiteX55" fmla="*/ 215557 w 3020541"/>
              <a:gd name="connsiteY55" fmla="*/ 1643738 h 3052625"/>
              <a:gd name="connsiteX56" fmla="*/ 190844 w 3020541"/>
              <a:gd name="connsiteY56" fmla="*/ 1680808 h 3052625"/>
              <a:gd name="connsiteX57" fmla="*/ 153773 w 3020541"/>
              <a:gd name="connsiteY57" fmla="*/ 1705522 h 3052625"/>
              <a:gd name="connsiteX58" fmla="*/ 153773 w 3020541"/>
              <a:gd name="connsiteY58" fmla="*/ 1730235 h 3052625"/>
              <a:gd name="connsiteX59" fmla="*/ 129060 w 3020541"/>
              <a:gd name="connsiteY59" fmla="*/ 1754949 h 3052625"/>
              <a:gd name="connsiteX60" fmla="*/ 141417 w 3020541"/>
              <a:gd name="connsiteY60" fmla="*/ 1779662 h 3052625"/>
              <a:gd name="connsiteX61" fmla="*/ 141417 w 3020541"/>
              <a:gd name="connsiteY61" fmla="*/ 1816733 h 3052625"/>
              <a:gd name="connsiteX62" fmla="*/ 141417 w 3020541"/>
              <a:gd name="connsiteY62" fmla="*/ 1841446 h 3052625"/>
              <a:gd name="connsiteX63" fmla="*/ 141417 w 3020541"/>
              <a:gd name="connsiteY63" fmla="*/ 1878516 h 3052625"/>
              <a:gd name="connsiteX64" fmla="*/ 141417 w 3020541"/>
              <a:gd name="connsiteY64" fmla="*/ 1903230 h 3052625"/>
              <a:gd name="connsiteX65" fmla="*/ 116703 w 3020541"/>
              <a:gd name="connsiteY65" fmla="*/ 1940300 h 3052625"/>
              <a:gd name="connsiteX66" fmla="*/ 116703 w 3020541"/>
              <a:gd name="connsiteY66" fmla="*/ 1977370 h 3052625"/>
              <a:gd name="connsiteX67" fmla="*/ 91989 w 3020541"/>
              <a:gd name="connsiteY67" fmla="*/ 1989727 h 3052625"/>
              <a:gd name="connsiteX68" fmla="*/ 91989 w 3020541"/>
              <a:gd name="connsiteY68" fmla="*/ 2014441 h 3052625"/>
              <a:gd name="connsiteX69" fmla="*/ 116703 w 3020541"/>
              <a:gd name="connsiteY69" fmla="*/ 2063868 h 3052625"/>
              <a:gd name="connsiteX70" fmla="*/ 153773 w 3020541"/>
              <a:gd name="connsiteY70" fmla="*/ 2100938 h 3052625"/>
              <a:gd name="connsiteX71" fmla="*/ 153773 w 3020541"/>
              <a:gd name="connsiteY71" fmla="*/ 2125652 h 3052625"/>
              <a:gd name="connsiteX72" fmla="*/ 215557 w 3020541"/>
              <a:gd name="connsiteY72" fmla="*/ 2162722 h 3052625"/>
              <a:gd name="connsiteX73" fmla="*/ 264984 w 3020541"/>
              <a:gd name="connsiteY73" fmla="*/ 2162722 h 3052625"/>
              <a:gd name="connsiteX74" fmla="*/ 302054 w 3020541"/>
              <a:gd name="connsiteY74" fmla="*/ 2162722 h 3052625"/>
              <a:gd name="connsiteX75" fmla="*/ 314411 w 3020541"/>
              <a:gd name="connsiteY75" fmla="*/ 2125652 h 3052625"/>
              <a:gd name="connsiteX76" fmla="*/ 351481 w 3020541"/>
              <a:gd name="connsiteY76" fmla="*/ 2113295 h 3052625"/>
              <a:gd name="connsiteX77" fmla="*/ 388552 w 3020541"/>
              <a:gd name="connsiteY77" fmla="*/ 2088581 h 3052625"/>
              <a:gd name="connsiteX78" fmla="*/ 400908 w 3020541"/>
              <a:gd name="connsiteY78" fmla="*/ 2063868 h 3052625"/>
              <a:gd name="connsiteX79" fmla="*/ 425622 w 3020541"/>
              <a:gd name="connsiteY79" fmla="*/ 2063868 h 3052625"/>
              <a:gd name="connsiteX80" fmla="*/ 437979 w 3020541"/>
              <a:gd name="connsiteY80" fmla="*/ 2076225 h 3052625"/>
              <a:gd name="connsiteX81" fmla="*/ 450335 w 3020541"/>
              <a:gd name="connsiteY81" fmla="*/ 2125652 h 3052625"/>
              <a:gd name="connsiteX82" fmla="*/ 475049 w 3020541"/>
              <a:gd name="connsiteY82" fmla="*/ 2138008 h 3052625"/>
              <a:gd name="connsiteX83" fmla="*/ 499762 w 3020541"/>
              <a:gd name="connsiteY83" fmla="*/ 2175079 h 3052625"/>
              <a:gd name="connsiteX84" fmla="*/ 524476 w 3020541"/>
              <a:gd name="connsiteY84" fmla="*/ 2187435 h 3052625"/>
              <a:gd name="connsiteX85" fmla="*/ 536833 w 3020541"/>
              <a:gd name="connsiteY85" fmla="*/ 2236862 h 3052625"/>
              <a:gd name="connsiteX86" fmla="*/ 512119 w 3020541"/>
              <a:gd name="connsiteY86" fmla="*/ 2261576 h 3052625"/>
              <a:gd name="connsiteX87" fmla="*/ 512119 w 3020541"/>
              <a:gd name="connsiteY87" fmla="*/ 2311003 h 3052625"/>
              <a:gd name="connsiteX88" fmla="*/ 487406 w 3020541"/>
              <a:gd name="connsiteY88" fmla="*/ 2335716 h 3052625"/>
              <a:gd name="connsiteX89" fmla="*/ 462692 w 3020541"/>
              <a:gd name="connsiteY89" fmla="*/ 2372787 h 3052625"/>
              <a:gd name="connsiteX90" fmla="*/ 450335 w 3020541"/>
              <a:gd name="connsiteY90" fmla="*/ 2409857 h 3052625"/>
              <a:gd name="connsiteX91" fmla="*/ 450335 w 3020541"/>
              <a:gd name="connsiteY91" fmla="*/ 2459284 h 3052625"/>
              <a:gd name="connsiteX92" fmla="*/ 462692 w 3020541"/>
              <a:gd name="connsiteY92" fmla="*/ 2496354 h 3052625"/>
              <a:gd name="connsiteX93" fmla="*/ 487406 w 3020541"/>
              <a:gd name="connsiteY93" fmla="*/ 2533425 h 3052625"/>
              <a:gd name="connsiteX94" fmla="*/ 524476 w 3020541"/>
              <a:gd name="connsiteY94" fmla="*/ 2558138 h 3052625"/>
              <a:gd name="connsiteX95" fmla="*/ 573903 w 3020541"/>
              <a:gd name="connsiteY95" fmla="*/ 2595208 h 3052625"/>
              <a:gd name="connsiteX96" fmla="*/ 598617 w 3020541"/>
              <a:gd name="connsiteY96" fmla="*/ 2607565 h 3052625"/>
              <a:gd name="connsiteX97" fmla="*/ 685114 w 3020541"/>
              <a:gd name="connsiteY97" fmla="*/ 2607565 h 3052625"/>
              <a:gd name="connsiteX98" fmla="*/ 746898 w 3020541"/>
              <a:gd name="connsiteY98" fmla="*/ 2669349 h 3052625"/>
              <a:gd name="connsiteX99" fmla="*/ 771611 w 3020541"/>
              <a:gd name="connsiteY99" fmla="*/ 2694062 h 3052625"/>
              <a:gd name="connsiteX100" fmla="*/ 821038 w 3020541"/>
              <a:gd name="connsiteY100" fmla="*/ 2817630 h 3052625"/>
              <a:gd name="connsiteX101" fmla="*/ 821038 w 3020541"/>
              <a:gd name="connsiteY101" fmla="*/ 2904127 h 3052625"/>
              <a:gd name="connsiteX102" fmla="*/ 870465 w 3020541"/>
              <a:gd name="connsiteY102" fmla="*/ 2965911 h 3052625"/>
              <a:gd name="connsiteX103" fmla="*/ 870465 w 3020541"/>
              <a:gd name="connsiteY103" fmla="*/ 3052408 h 3052625"/>
              <a:gd name="connsiteX104" fmla="*/ 919892 w 3020541"/>
              <a:gd name="connsiteY104" fmla="*/ 2990625 h 3052625"/>
              <a:gd name="connsiteX105" fmla="*/ 1031103 w 3020541"/>
              <a:gd name="connsiteY105" fmla="*/ 2990625 h 3052625"/>
              <a:gd name="connsiteX106" fmla="*/ 1179384 w 3020541"/>
              <a:gd name="connsiteY106" fmla="*/ 3015338 h 3052625"/>
              <a:gd name="connsiteX107" fmla="*/ 1290595 w 3020541"/>
              <a:gd name="connsiteY107" fmla="*/ 3015338 h 3052625"/>
              <a:gd name="connsiteX108" fmla="*/ 1389449 w 3020541"/>
              <a:gd name="connsiteY108" fmla="*/ 3027695 h 3052625"/>
              <a:gd name="connsiteX109" fmla="*/ 1475946 w 3020541"/>
              <a:gd name="connsiteY109" fmla="*/ 2978268 h 3052625"/>
              <a:gd name="connsiteX110" fmla="*/ 1562444 w 3020541"/>
              <a:gd name="connsiteY110" fmla="*/ 2965911 h 3052625"/>
              <a:gd name="connsiteX111" fmla="*/ 1698368 w 3020541"/>
              <a:gd name="connsiteY111" fmla="*/ 2916484 h 3052625"/>
              <a:gd name="connsiteX112" fmla="*/ 1760152 w 3020541"/>
              <a:gd name="connsiteY112" fmla="*/ 2867057 h 3052625"/>
              <a:gd name="connsiteX113" fmla="*/ 1834292 w 3020541"/>
              <a:gd name="connsiteY113" fmla="*/ 2842343 h 3052625"/>
              <a:gd name="connsiteX114" fmla="*/ 1871362 w 3020541"/>
              <a:gd name="connsiteY114" fmla="*/ 2817630 h 3052625"/>
              <a:gd name="connsiteX115" fmla="*/ 1871362 w 3020541"/>
              <a:gd name="connsiteY115" fmla="*/ 2792916 h 3052625"/>
              <a:gd name="connsiteX116" fmla="*/ 1957860 w 3020541"/>
              <a:gd name="connsiteY116" fmla="*/ 2780560 h 3052625"/>
              <a:gd name="connsiteX117" fmla="*/ 2081427 w 3020541"/>
              <a:gd name="connsiteY117" fmla="*/ 2768203 h 3052625"/>
              <a:gd name="connsiteX118" fmla="*/ 2118498 w 3020541"/>
              <a:gd name="connsiteY118" fmla="*/ 2718776 h 3052625"/>
              <a:gd name="connsiteX119" fmla="*/ 2167925 w 3020541"/>
              <a:gd name="connsiteY119" fmla="*/ 2706419 h 3052625"/>
              <a:gd name="connsiteX120" fmla="*/ 2192638 w 3020541"/>
              <a:gd name="connsiteY120" fmla="*/ 2731133 h 3052625"/>
              <a:gd name="connsiteX121" fmla="*/ 2242065 w 3020541"/>
              <a:gd name="connsiteY121" fmla="*/ 2718776 h 3052625"/>
              <a:gd name="connsiteX122" fmla="*/ 2353276 w 3020541"/>
              <a:gd name="connsiteY122" fmla="*/ 2656992 h 3052625"/>
              <a:gd name="connsiteX123" fmla="*/ 2452130 w 3020541"/>
              <a:gd name="connsiteY123" fmla="*/ 2619922 h 3052625"/>
              <a:gd name="connsiteX124" fmla="*/ 2513914 w 3020541"/>
              <a:gd name="connsiteY124" fmla="*/ 2582852 h 3052625"/>
              <a:gd name="connsiteX125" fmla="*/ 2662195 w 3020541"/>
              <a:gd name="connsiteY125" fmla="*/ 2533425 h 3052625"/>
              <a:gd name="connsiteX126" fmla="*/ 2699265 w 3020541"/>
              <a:gd name="connsiteY126" fmla="*/ 2607565 h 3052625"/>
              <a:gd name="connsiteX127" fmla="*/ 2674552 w 3020541"/>
              <a:gd name="connsiteY127" fmla="*/ 2669349 h 3052625"/>
              <a:gd name="connsiteX128" fmla="*/ 2711622 w 3020541"/>
              <a:gd name="connsiteY128" fmla="*/ 2706419 h 3052625"/>
              <a:gd name="connsiteX129" fmla="*/ 2748692 w 3020541"/>
              <a:gd name="connsiteY129" fmla="*/ 2706419 h 3052625"/>
              <a:gd name="connsiteX130" fmla="*/ 2785762 w 3020541"/>
              <a:gd name="connsiteY130" fmla="*/ 2706419 h 3052625"/>
              <a:gd name="connsiteX131" fmla="*/ 2785762 w 3020541"/>
              <a:gd name="connsiteY131" fmla="*/ 2718776 h 3052625"/>
              <a:gd name="connsiteX132" fmla="*/ 2822833 w 3020541"/>
              <a:gd name="connsiteY132" fmla="*/ 2743489 h 3052625"/>
              <a:gd name="connsiteX133" fmla="*/ 2822833 w 3020541"/>
              <a:gd name="connsiteY133" fmla="*/ 2768203 h 3052625"/>
              <a:gd name="connsiteX134" fmla="*/ 2835189 w 3020541"/>
              <a:gd name="connsiteY134" fmla="*/ 2768203 h 3052625"/>
              <a:gd name="connsiteX135" fmla="*/ 2859903 w 3020541"/>
              <a:gd name="connsiteY135" fmla="*/ 2792916 h 3052625"/>
              <a:gd name="connsiteX136" fmla="*/ 2872260 w 3020541"/>
              <a:gd name="connsiteY136" fmla="*/ 2805273 h 3052625"/>
              <a:gd name="connsiteX137" fmla="*/ 2909330 w 3020541"/>
              <a:gd name="connsiteY137" fmla="*/ 2817630 h 3052625"/>
              <a:gd name="connsiteX138" fmla="*/ 2934044 w 3020541"/>
              <a:gd name="connsiteY138" fmla="*/ 2817630 h 3052625"/>
              <a:gd name="connsiteX139" fmla="*/ 2946400 w 3020541"/>
              <a:gd name="connsiteY139" fmla="*/ 2780560 h 3052625"/>
              <a:gd name="connsiteX140" fmla="*/ 2971114 w 3020541"/>
              <a:gd name="connsiteY140" fmla="*/ 2731133 h 3052625"/>
              <a:gd name="connsiteX141" fmla="*/ 2995827 w 3020541"/>
              <a:gd name="connsiteY141" fmla="*/ 2656992 h 3052625"/>
              <a:gd name="connsiteX142" fmla="*/ 3020541 w 3020541"/>
              <a:gd name="connsiteY142" fmla="*/ 2558138 h 3052625"/>
              <a:gd name="connsiteX143" fmla="*/ 3008184 w 3020541"/>
              <a:gd name="connsiteY143" fmla="*/ 2521068 h 3052625"/>
              <a:gd name="connsiteX144" fmla="*/ 2958757 w 3020541"/>
              <a:gd name="connsiteY144" fmla="*/ 2508711 h 3052625"/>
              <a:gd name="connsiteX145" fmla="*/ 2921687 w 3020541"/>
              <a:gd name="connsiteY145" fmla="*/ 2471641 h 3052625"/>
              <a:gd name="connsiteX146" fmla="*/ 2958757 w 3020541"/>
              <a:gd name="connsiteY146" fmla="*/ 2348073 h 3052625"/>
              <a:gd name="connsiteX147" fmla="*/ 2958757 w 3020541"/>
              <a:gd name="connsiteY147" fmla="*/ 2273933 h 3052625"/>
              <a:gd name="connsiteX148" fmla="*/ 2921687 w 3020541"/>
              <a:gd name="connsiteY148" fmla="*/ 2261576 h 3052625"/>
              <a:gd name="connsiteX149" fmla="*/ 2872260 w 3020541"/>
              <a:gd name="connsiteY149" fmla="*/ 2187435 h 3052625"/>
              <a:gd name="connsiteX150" fmla="*/ 2748692 w 3020541"/>
              <a:gd name="connsiteY150" fmla="*/ 2076225 h 3052625"/>
              <a:gd name="connsiteX151" fmla="*/ 2699265 w 3020541"/>
              <a:gd name="connsiteY151" fmla="*/ 2026797 h 3052625"/>
              <a:gd name="connsiteX152" fmla="*/ 2612768 w 3020541"/>
              <a:gd name="connsiteY152" fmla="*/ 2026797 h 3052625"/>
              <a:gd name="connsiteX153" fmla="*/ 2600411 w 3020541"/>
              <a:gd name="connsiteY153" fmla="*/ 2076225 h 3052625"/>
              <a:gd name="connsiteX154" fmla="*/ 2600411 w 3020541"/>
              <a:gd name="connsiteY154" fmla="*/ 1977370 h 3052625"/>
              <a:gd name="connsiteX155" fmla="*/ 2563341 w 3020541"/>
              <a:gd name="connsiteY155" fmla="*/ 1977370 h 3052625"/>
              <a:gd name="connsiteX156" fmla="*/ 2427417 w 3020541"/>
              <a:gd name="connsiteY156" fmla="*/ 1940300 h 3052625"/>
              <a:gd name="connsiteX157" fmla="*/ 2365633 w 3020541"/>
              <a:gd name="connsiteY157" fmla="*/ 1915587 h 3052625"/>
              <a:gd name="connsiteX158" fmla="*/ 2316206 w 3020541"/>
              <a:gd name="connsiteY158" fmla="*/ 1841446 h 3052625"/>
              <a:gd name="connsiteX159" fmla="*/ 2192638 w 3020541"/>
              <a:gd name="connsiteY159" fmla="*/ 1866160 h 3052625"/>
              <a:gd name="connsiteX160" fmla="*/ 2118498 w 3020541"/>
              <a:gd name="connsiteY160" fmla="*/ 1878516 h 3052625"/>
              <a:gd name="connsiteX161" fmla="*/ 2044357 w 3020541"/>
              <a:gd name="connsiteY161" fmla="*/ 1792019 h 3052625"/>
              <a:gd name="connsiteX162" fmla="*/ 2007287 w 3020541"/>
              <a:gd name="connsiteY162" fmla="*/ 1792019 h 3052625"/>
              <a:gd name="connsiteX163" fmla="*/ 1970217 w 3020541"/>
              <a:gd name="connsiteY163" fmla="*/ 1792019 h 3052625"/>
              <a:gd name="connsiteX164" fmla="*/ 1859006 w 3020541"/>
              <a:gd name="connsiteY164" fmla="*/ 1792019 h 3052625"/>
              <a:gd name="connsiteX165" fmla="*/ 1760152 w 3020541"/>
              <a:gd name="connsiteY165" fmla="*/ 1754949 h 3052625"/>
              <a:gd name="connsiteX166" fmla="*/ 1710725 w 3020541"/>
              <a:gd name="connsiteY166" fmla="*/ 1742592 h 3052625"/>
              <a:gd name="connsiteX167" fmla="*/ 1747795 w 3020541"/>
              <a:gd name="connsiteY167" fmla="*/ 1643738 h 3052625"/>
              <a:gd name="connsiteX168" fmla="*/ 1797222 w 3020541"/>
              <a:gd name="connsiteY168" fmla="*/ 1594311 h 3052625"/>
              <a:gd name="connsiteX169" fmla="*/ 1772508 w 3020541"/>
              <a:gd name="connsiteY169" fmla="*/ 1520170 h 3052625"/>
              <a:gd name="connsiteX170" fmla="*/ 1723081 w 3020541"/>
              <a:gd name="connsiteY170" fmla="*/ 1421316 h 3052625"/>
              <a:gd name="connsiteX171" fmla="*/ 1747795 w 3020541"/>
              <a:gd name="connsiteY171" fmla="*/ 1371889 h 3052625"/>
              <a:gd name="connsiteX172" fmla="*/ 1686011 w 3020541"/>
              <a:gd name="connsiteY172" fmla="*/ 1334819 h 3052625"/>
              <a:gd name="connsiteX173" fmla="*/ 1710725 w 3020541"/>
              <a:gd name="connsiteY173" fmla="*/ 1310106 h 3052625"/>
              <a:gd name="connsiteX174" fmla="*/ 1710725 w 3020541"/>
              <a:gd name="connsiteY174" fmla="*/ 1235965 h 3052625"/>
              <a:gd name="connsiteX175" fmla="*/ 1710725 w 3020541"/>
              <a:gd name="connsiteY175" fmla="*/ 1161825 h 3052625"/>
              <a:gd name="connsiteX176" fmla="*/ 1710725 w 3020541"/>
              <a:gd name="connsiteY176" fmla="*/ 1050614 h 3052625"/>
              <a:gd name="connsiteX177" fmla="*/ 1686011 w 3020541"/>
              <a:gd name="connsiteY177" fmla="*/ 976473 h 3052625"/>
              <a:gd name="connsiteX178" fmla="*/ 1661298 w 3020541"/>
              <a:gd name="connsiteY178" fmla="*/ 889976 h 3052625"/>
              <a:gd name="connsiteX179" fmla="*/ 1599514 w 3020541"/>
              <a:gd name="connsiteY179" fmla="*/ 704625 h 3052625"/>
              <a:gd name="connsiteX180" fmla="*/ 1525373 w 3020541"/>
              <a:gd name="connsiteY180" fmla="*/ 642841 h 3052625"/>
              <a:gd name="connsiteX181" fmla="*/ 1475946 w 3020541"/>
              <a:gd name="connsiteY181" fmla="*/ 642841 h 3052625"/>
              <a:gd name="connsiteX182" fmla="*/ 1438876 w 3020541"/>
              <a:gd name="connsiteY182" fmla="*/ 581057 h 3052625"/>
              <a:gd name="connsiteX183" fmla="*/ 1389449 w 3020541"/>
              <a:gd name="connsiteY183" fmla="*/ 531630 h 3052625"/>
              <a:gd name="connsiteX184" fmla="*/ 1315308 w 3020541"/>
              <a:gd name="connsiteY184" fmla="*/ 506916 h 3052625"/>
              <a:gd name="connsiteX185" fmla="*/ 1265881 w 3020541"/>
              <a:gd name="connsiteY185" fmla="*/ 531630 h 3052625"/>
              <a:gd name="connsiteX186" fmla="*/ 1167027 w 3020541"/>
              <a:gd name="connsiteY186" fmla="*/ 482203 h 3052625"/>
              <a:gd name="connsiteX187" fmla="*/ 1105244 w 3020541"/>
              <a:gd name="connsiteY187" fmla="*/ 469846 h 3052625"/>
              <a:gd name="connsiteX188" fmla="*/ 994033 w 3020541"/>
              <a:gd name="connsiteY188" fmla="*/ 457489 h 3052625"/>
              <a:gd name="connsiteX189" fmla="*/ 956962 w 3020541"/>
              <a:gd name="connsiteY189" fmla="*/ 358635 h 3052625"/>
              <a:gd name="connsiteX190" fmla="*/ 858108 w 3020541"/>
              <a:gd name="connsiteY190" fmla="*/ 346279 h 3052625"/>
              <a:gd name="connsiteX191" fmla="*/ 759254 w 3020541"/>
              <a:gd name="connsiteY191" fmla="*/ 333922 h 3052625"/>
              <a:gd name="connsiteX192" fmla="*/ 746898 w 3020541"/>
              <a:gd name="connsiteY192" fmla="*/ 235068 h 3052625"/>
              <a:gd name="connsiteX193" fmla="*/ 722184 w 3020541"/>
              <a:gd name="connsiteY193" fmla="*/ 173284 h 3052625"/>
              <a:gd name="connsiteX194" fmla="*/ 660400 w 3020541"/>
              <a:gd name="connsiteY194" fmla="*/ 136214 h 3052625"/>
              <a:gd name="connsiteX195" fmla="*/ 549189 w 3020541"/>
              <a:gd name="connsiteY195" fmla="*/ 62073 h 3052625"/>
              <a:gd name="connsiteX196" fmla="*/ 536833 w 3020541"/>
              <a:gd name="connsiteY196" fmla="*/ 289 h 30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3020541" h="3052625">
                <a:moveTo>
                  <a:pt x="536833" y="289"/>
                </a:moveTo>
                <a:cubicBezTo>
                  <a:pt x="526536" y="-3830"/>
                  <a:pt x="487406" y="37360"/>
                  <a:pt x="487406" y="37360"/>
                </a:cubicBezTo>
                <a:cubicBezTo>
                  <a:pt x="479168" y="47657"/>
                  <a:pt x="487406" y="62073"/>
                  <a:pt x="487406" y="62073"/>
                </a:cubicBezTo>
                <a:cubicBezTo>
                  <a:pt x="485347" y="62073"/>
                  <a:pt x="475049" y="37360"/>
                  <a:pt x="475049" y="37360"/>
                </a:cubicBezTo>
                <a:cubicBezTo>
                  <a:pt x="464752" y="35301"/>
                  <a:pt x="425622" y="49716"/>
                  <a:pt x="425622" y="49716"/>
                </a:cubicBezTo>
                <a:cubicBezTo>
                  <a:pt x="411206" y="51775"/>
                  <a:pt x="388552" y="49716"/>
                  <a:pt x="388552" y="49716"/>
                </a:cubicBezTo>
                <a:cubicBezTo>
                  <a:pt x="382374" y="53835"/>
                  <a:pt x="388552" y="74430"/>
                  <a:pt x="388552" y="74430"/>
                </a:cubicBezTo>
                <a:cubicBezTo>
                  <a:pt x="386492" y="82668"/>
                  <a:pt x="376195" y="99143"/>
                  <a:pt x="376195" y="99143"/>
                </a:cubicBezTo>
                <a:cubicBezTo>
                  <a:pt x="372076" y="109440"/>
                  <a:pt x="372076" y="123857"/>
                  <a:pt x="363838" y="136214"/>
                </a:cubicBezTo>
                <a:cubicBezTo>
                  <a:pt x="355600" y="148571"/>
                  <a:pt x="343244" y="162987"/>
                  <a:pt x="326768" y="173284"/>
                </a:cubicBezTo>
                <a:cubicBezTo>
                  <a:pt x="310292" y="183581"/>
                  <a:pt x="277341" y="185640"/>
                  <a:pt x="264984" y="197997"/>
                </a:cubicBezTo>
                <a:cubicBezTo>
                  <a:pt x="252627" y="210354"/>
                  <a:pt x="260865" y="230949"/>
                  <a:pt x="252627" y="247425"/>
                </a:cubicBezTo>
                <a:cubicBezTo>
                  <a:pt x="244389" y="263901"/>
                  <a:pt x="225854" y="286555"/>
                  <a:pt x="215557" y="296852"/>
                </a:cubicBezTo>
                <a:cubicBezTo>
                  <a:pt x="205260" y="307149"/>
                  <a:pt x="199082" y="303030"/>
                  <a:pt x="190844" y="309208"/>
                </a:cubicBezTo>
                <a:cubicBezTo>
                  <a:pt x="182606" y="315386"/>
                  <a:pt x="176427" y="321565"/>
                  <a:pt x="166130" y="333922"/>
                </a:cubicBezTo>
                <a:cubicBezTo>
                  <a:pt x="155833" y="346279"/>
                  <a:pt x="139357" y="370992"/>
                  <a:pt x="129060" y="383349"/>
                </a:cubicBezTo>
                <a:cubicBezTo>
                  <a:pt x="118763" y="395706"/>
                  <a:pt x="108465" y="397765"/>
                  <a:pt x="104346" y="408062"/>
                </a:cubicBezTo>
                <a:cubicBezTo>
                  <a:pt x="100227" y="418359"/>
                  <a:pt x="102287" y="434836"/>
                  <a:pt x="104346" y="445133"/>
                </a:cubicBezTo>
                <a:cubicBezTo>
                  <a:pt x="106405" y="455430"/>
                  <a:pt x="114643" y="461608"/>
                  <a:pt x="116703" y="469846"/>
                </a:cubicBezTo>
                <a:cubicBezTo>
                  <a:pt x="118763" y="478084"/>
                  <a:pt x="116703" y="494560"/>
                  <a:pt x="116703" y="494560"/>
                </a:cubicBezTo>
                <a:cubicBezTo>
                  <a:pt x="116703" y="506917"/>
                  <a:pt x="118763" y="529571"/>
                  <a:pt x="116703" y="543987"/>
                </a:cubicBezTo>
                <a:cubicBezTo>
                  <a:pt x="114643" y="558403"/>
                  <a:pt x="100227" y="574879"/>
                  <a:pt x="104346" y="581057"/>
                </a:cubicBezTo>
                <a:cubicBezTo>
                  <a:pt x="108465" y="587235"/>
                  <a:pt x="141417" y="581057"/>
                  <a:pt x="141417" y="581057"/>
                </a:cubicBezTo>
                <a:cubicBezTo>
                  <a:pt x="157893" y="581057"/>
                  <a:pt x="184665" y="578997"/>
                  <a:pt x="203200" y="581057"/>
                </a:cubicBezTo>
                <a:cubicBezTo>
                  <a:pt x="221735" y="583117"/>
                  <a:pt x="242330" y="585176"/>
                  <a:pt x="252627" y="593414"/>
                </a:cubicBezTo>
                <a:cubicBezTo>
                  <a:pt x="262924" y="601652"/>
                  <a:pt x="269103" y="614008"/>
                  <a:pt x="264984" y="630484"/>
                </a:cubicBezTo>
                <a:cubicBezTo>
                  <a:pt x="260865" y="646960"/>
                  <a:pt x="234092" y="677852"/>
                  <a:pt x="227914" y="692268"/>
                </a:cubicBezTo>
                <a:cubicBezTo>
                  <a:pt x="221736" y="706684"/>
                  <a:pt x="221736" y="712862"/>
                  <a:pt x="227914" y="716981"/>
                </a:cubicBezTo>
                <a:cubicBezTo>
                  <a:pt x="234092" y="721100"/>
                  <a:pt x="258806" y="714922"/>
                  <a:pt x="264984" y="716981"/>
                </a:cubicBezTo>
                <a:cubicBezTo>
                  <a:pt x="271162" y="719040"/>
                  <a:pt x="258806" y="721100"/>
                  <a:pt x="264984" y="729338"/>
                </a:cubicBezTo>
                <a:cubicBezTo>
                  <a:pt x="271162" y="737576"/>
                  <a:pt x="297935" y="758170"/>
                  <a:pt x="302054" y="766408"/>
                </a:cubicBezTo>
                <a:cubicBezTo>
                  <a:pt x="306173" y="774646"/>
                  <a:pt x="297936" y="776705"/>
                  <a:pt x="289698" y="778765"/>
                </a:cubicBezTo>
                <a:cubicBezTo>
                  <a:pt x="281460" y="780825"/>
                  <a:pt x="256746" y="772587"/>
                  <a:pt x="252627" y="778765"/>
                </a:cubicBezTo>
                <a:cubicBezTo>
                  <a:pt x="248508" y="784943"/>
                  <a:pt x="258805" y="801419"/>
                  <a:pt x="264984" y="815835"/>
                </a:cubicBezTo>
                <a:cubicBezTo>
                  <a:pt x="271163" y="830251"/>
                  <a:pt x="291758" y="857024"/>
                  <a:pt x="289698" y="865262"/>
                </a:cubicBezTo>
                <a:cubicBezTo>
                  <a:pt x="287638" y="873500"/>
                  <a:pt x="252627" y="865262"/>
                  <a:pt x="252627" y="865262"/>
                </a:cubicBezTo>
                <a:cubicBezTo>
                  <a:pt x="240270" y="865262"/>
                  <a:pt x="225854" y="863203"/>
                  <a:pt x="215557" y="865262"/>
                </a:cubicBezTo>
                <a:cubicBezTo>
                  <a:pt x="205260" y="867321"/>
                  <a:pt x="201141" y="875560"/>
                  <a:pt x="190844" y="877619"/>
                </a:cubicBezTo>
                <a:cubicBezTo>
                  <a:pt x="180547" y="879678"/>
                  <a:pt x="159951" y="871441"/>
                  <a:pt x="153773" y="877619"/>
                </a:cubicBezTo>
                <a:cubicBezTo>
                  <a:pt x="147594" y="883797"/>
                  <a:pt x="147594" y="902332"/>
                  <a:pt x="153773" y="914689"/>
                </a:cubicBezTo>
                <a:cubicBezTo>
                  <a:pt x="159951" y="927046"/>
                  <a:pt x="184666" y="929106"/>
                  <a:pt x="190844" y="951760"/>
                </a:cubicBezTo>
                <a:cubicBezTo>
                  <a:pt x="197022" y="974414"/>
                  <a:pt x="197022" y="1030020"/>
                  <a:pt x="190844" y="1050614"/>
                </a:cubicBezTo>
                <a:cubicBezTo>
                  <a:pt x="184666" y="1071208"/>
                  <a:pt x="164070" y="1067089"/>
                  <a:pt x="153773" y="1075327"/>
                </a:cubicBezTo>
                <a:cubicBezTo>
                  <a:pt x="143476" y="1083565"/>
                  <a:pt x="133179" y="1091803"/>
                  <a:pt x="129060" y="1100041"/>
                </a:cubicBezTo>
                <a:cubicBezTo>
                  <a:pt x="124941" y="1108279"/>
                  <a:pt x="133179" y="1112397"/>
                  <a:pt x="129060" y="1124754"/>
                </a:cubicBezTo>
                <a:cubicBezTo>
                  <a:pt x="124941" y="1137111"/>
                  <a:pt x="104346" y="1174181"/>
                  <a:pt x="104346" y="1174181"/>
                </a:cubicBezTo>
                <a:cubicBezTo>
                  <a:pt x="94049" y="1194776"/>
                  <a:pt x="79633" y="1231846"/>
                  <a:pt x="67276" y="1248322"/>
                </a:cubicBezTo>
                <a:cubicBezTo>
                  <a:pt x="54919" y="1264798"/>
                  <a:pt x="40503" y="1264797"/>
                  <a:pt x="30206" y="1273035"/>
                </a:cubicBezTo>
                <a:cubicBezTo>
                  <a:pt x="19909" y="1281273"/>
                  <a:pt x="9611" y="1285392"/>
                  <a:pt x="5492" y="1297749"/>
                </a:cubicBezTo>
                <a:cubicBezTo>
                  <a:pt x="1373" y="1310106"/>
                  <a:pt x="5492" y="1347176"/>
                  <a:pt x="5492" y="1347176"/>
                </a:cubicBezTo>
                <a:cubicBezTo>
                  <a:pt x="5492" y="1361592"/>
                  <a:pt x="-6865" y="1365711"/>
                  <a:pt x="5492" y="1384246"/>
                </a:cubicBezTo>
                <a:cubicBezTo>
                  <a:pt x="17849" y="1402781"/>
                  <a:pt x="65217" y="1431614"/>
                  <a:pt x="79633" y="1458387"/>
                </a:cubicBezTo>
                <a:cubicBezTo>
                  <a:pt x="94049" y="1485160"/>
                  <a:pt x="85811" y="1518111"/>
                  <a:pt x="91989" y="1544884"/>
                </a:cubicBezTo>
                <a:cubicBezTo>
                  <a:pt x="98167" y="1571657"/>
                  <a:pt x="104346" y="1602549"/>
                  <a:pt x="116703" y="1619025"/>
                </a:cubicBezTo>
                <a:cubicBezTo>
                  <a:pt x="129060" y="1635501"/>
                  <a:pt x="149654" y="1639619"/>
                  <a:pt x="166130" y="1643738"/>
                </a:cubicBezTo>
                <a:cubicBezTo>
                  <a:pt x="182606" y="1647857"/>
                  <a:pt x="211438" y="1637560"/>
                  <a:pt x="215557" y="1643738"/>
                </a:cubicBezTo>
                <a:cubicBezTo>
                  <a:pt x="219676" y="1649916"/>
                  <a:pt x="201141" y="1670511"/>
                  <a:pt x="190844" y="1680808"/>
                </a:cubicBezTo>
                <a:cubicBezTo>
                  <a:pt x="180547" y="1691105"/>
                  <a:pt x="159951" y="1697284"/>
                  <a:pt x="153773" y="1705522"/>
                </a:cubicBezTo>
                <a:cubicBezTo>
                  <a:pt x="147595" y="1713760"/>
                  <a:pt x="157892" y="1721997"/>
                  <a:pt x="153773" y="1730235"/>
                </a:cubicBezTo>
                <a:cubicBezTo>
                  <a:pt x="149654" y="1738473"/>
                  <a:pt x="131119" y="1746711"/>
                  <a:pt x="129060" y="1754949"/>
                </a:cubicBezTo>
                <a:cubicBezTo>
                  <a:pt x="127001" y="1763187"/>
                  <a:pt x="139358" y="1769365"/>
                  <a:pt x="141417" y="1779662"/>
                </a:cubicBezTo>
                <a:cubicBezTo>
                  <a:pt x="143476" y="1789959"/>
                  <a:pt x="141417" y="1816733"/>
                  <a:pt x="141417" y="1816733"/>
                </a:cubicBezTo>
                <a:lnTo>
                  <a:pt x="141417" y="1841446"/>
                </a:lnTo>
                <a:lnTo>
                  <a:pt x="141417" y="1878516"/>
                </a:lnTo>
                <a:cubicBezTo>
                  <a:pt x="141417" y="1888813"/>
                  <a:pt x="145536" y="1892933"/>
                  <a:pt x="141417" y="1903230"/>
                </a:cubicBezTo>
                <a:cubicBezTo>
                  <a:pt x="137298" y="1913527"/>
                  <a:pt x="120822" y="1927943"/>
                  <a:pt x="116703" y="1940300"/>
                </a:cubicBezTo>
                <a:cubicBezTo>
                  <a:pt x="112584" y="1952657"/>
                  <a:pt x="120822" y="1969132"/>
                  <a:pt x="116703" y="1977370"/>
                </a:cubicBezTo>
                <a:cubicBezTo>
                  <a:pt x="112584" y="1985608"/>
                  <a:pt x="96108" y="1983549"/>
                  <a:pt x="91989" y="1989727"/>
                </a:cubicBezTo>
                <a:cubicBezTo>
                  <a:pt x="87870" y="1995905"/>
                  <a:pt x="87870" y="2002084"/>
                  <a:pt x="91989" y="2014441"/>
                </a:cubicBezTo>
                <a:cubicBezTo>
                  <a:pt x="96108" y="2026798"/>
                  <a:pt x="106406" y="2049452"/>
                  <a:pt x="116703" y="2063868"/>
                </a:cubicBezTo>
                <a:cubicBezTo>
                  <a:pt x="127000" y="2078284"/>
                  <a:pt x="147595" y="2090641"/>
                  <a:pt x="153773" y="2100938"/>
                </a:cubicBezTo>
                <a:cubicBezTo>
                  <a:pt x="159951" y="2111235"/>
                  <a:pt x="143476" y="2115355"/>
                  <a:pt x="153773" y="2125652"/>
                </a:cubicBezTo>
                <a:cubicBezTo>
                  <a:pt x="164070" y="2135949"/>
                  <a:pt x="197022" y="2156544"/>
                  <a:pt x="215557" y="2162722"/>
                </a:cubicBezTo>
                <a:cubicBezTo>
                  <a:pt x="234092" y="2168900"/>
                  <a:pt x="264984" y="2162722"/>
                  <a:pt x="264984" y="2162722"/>
                </a:cubicBezTo>
                <a:cubicBezTo>
                  <a:pt x="279400" y="2162722"/>
                  <a:pt x="293816" y="2168900"/>
                  <a:pt x="302054" y="2162722"/>
                </a:cubicBezTo>
                <a:cubicBezTo>
                  <a:pt x="310292" y="2156544"/>
                  <a:pt x="306173" y="2133890"/>
                  <a:pt x="314411" y="2125652"/>
                </a:cubicBezTo>
                <a:cubicBezTo>
                  <a:pt x="322649" y="2117414"/>
                  <a:pt x="339124" y="2119474"/>
                  <a:pt x="351481" y="2113295"/>
                </a:cubicBezTo>
                <a:cubicBezTo>
                  <a:pt x="363838" y="2107117"/>
                  <a:pt x="380314" y="2096819"/>
                  <a:pt x="388552" y="2088581"/>
                </a:cubicBezTo>
                <a:cubicBezTo>
                  <a:pt x="396790" y="2080343"/>
                  <a:pt x="394730" y="2067987"/>
                  <a:pt x="400908" y="2063868"/>
                </a:cubicBezTo>
                <a:cubicBezTo>
                  <a:pt x="407086" y="2059749"/>
                  <a:pt x="419444" y="2061809"/>
                  <a:pt x="425622" y="2063868"/>
                </a:cubicBezTo>
                <a:cubicBezTo>
                  <a:pt x="431800" y="2065927"/>
                  <a:pt x="433860" y="2065928"/>
                  <a:pt x="437979" y="2076225"/>
                </a:cubicBezTo>
                <a:cubicBezTo>
                  <a:pt x="442098" y="2086522"/>
                  <a:pt x="444157" y="2115355"/>
                  <a:pt x="450335" y="2125652"/>
                </a:cubicBezTo>
                <a:cubicBezTo>
                  <a:pt x="456513" y="2135949"/>
                  <a:pt x="466811" y="2129770"/>
                  <a:pt x="475049" y="2138008"/>
                </a:cubicBezTo>
                <a:cubicBezTo>
                  <a:pt x="483287" y="2146246"/>
                  <a:pt x="491524" y="2166841"/>
                  <a:pt x="499762" y="2175079"/>
                </a:cubicBezTo>
                <a:cubicBezTo>
                  <a:pt x="508000" y="2183317"/>
                  <a:pt x="518298" y="2177138"/>
                  <a:pt x="524476" y="2187435"/>
                </a:cubicBezTo>
                <a:cubicBezTo>
                  <a:pt x="530654" y="2197732"/>
                  <a:pt x="538893" y="2224505"/>
                  <a:pt x="536833" y="2236862"/>
                </a:cubicBezTo>
                <a:cubicBezTo>
                  <a:pt x="534773" y="2249219"/>
                  <a:pt x="516238" y="2249219"/>
                  <a:pt x="512119" y="2261576"/>
                </a:cubicBezTo>
                <a:cubicBezTo>
                  <a:pt x="508000" y="2273933"/>
                  <a:pt x="516238" y="2298646"/>
                  <a:pt x="512119" y="2311003"/>
                </a:cubicBezTo>
                <a:cubicBezTo>
                  <a:pt x="508000" y="2323360"/>
                  <a:pt x="495644" y="2325419"/>
                  <a:pt x="487406" y="2335716"/>
                </a:cubicBezTo>
                <a:cubicBezTo>
                  <a:pt x="479168" y="2346013"/>
                  <a:pt x="468870" y="2360430"/>
                  <a:pt x="462692" y="2372787"/>
                </a:cubicBezTo>
                <a:cubicBezTo>
                  <a:pt x="456513" y="2385144"/>
                  <a:pt x="452395" y="2395441"/>
                  <a:pt x="450335" y="2409857"/>
                </a:cubicBezTo>
                <a:cubicBezTo>
                  <a:pt x="448275" y="2424273"/>
                  <a:pt x="448275" y="2444868"/>
                  <a:pt x="450335" y="2459284"/>
                </a:cubicBezTo>
                <a:cubicBezTo>
                  <a:pt x="452395" y="2473700"/>
                  <a:pt x="456513" y="2483997"/>
                  <a:pt x="462692" y="2496354"/>
                </a:cubicBezTo>
                <a:cubicBezTo>
                  <a:pt x="468870" y="2508711"/>
                  <a:pt x="477109" y="2523128"/>
                  <a:pt x="487406" y="2533425"/>
                </a:cubicBezTo>
                <a:cubicBezTo>
                  <a:pt x="497703" y="2543722"/>
                  <a:pt x="510060" y="2547841"/>
                  <a:pt x="524476" y="2558138"/>
                </a:cubicBezTo>
                <a:cubicBezTo>
                  <a:pt x="538892" y="2568435"/>
                  <a:pt x="561546" y="2586970"/>
                  <a:pt x="573903" y="2595208"/>
                </a:cubicBezTo>
                <a:cubicBezTo>
                  <a:pt x="586260" y="2603446"/>
                  <a:pt x="580082" y="2605505"/>
                  <a:pt x="598617" y="2607565"/>
                </a:cubicBezTo>
                <a:cubicBezTo>
                  <a:pt x="617152" y="2609625"/>
                  <a:pt x="660401" y="2597268"/>
                  <a:pt x="685114" y="2607565"/>
                </a:cubicBezTo>
                <a:cubicBezTo>
                  <a:pt x="709827" y="2617862"/>
                  <a:pt x="746898" y="2669349"/>
                  <a:pt x="746898" y="2669349"/>
                </a:cubicBezTo>
                <a:cubicBezTo>
                  <a:pt x="761314" y="2683765"/>
                  <a:pt x="759254" y="2669349"/>
                  <a:pt x="771611" y="2694062"/>
                </a:cubicBezTo>
                <a:cubicBezTo>
                  <a:pt x="783968" y="2718775"/>
                  <a:pt x="812800" y="2782619"/>
                  <a:pt x="821038" y="2817630"/>
                </a:cubicBezTo>
                <a:cubicBezTo>
                  <a:pt x="829276" y="2852641"/>
                  <a:pt x="812800" y="2879414"/>
                  <a:pt x="821038" y="2904127"/>
                </a:cubicBezTo>
                <a:cubicBezTo>
                  <a:pt x="829276" y="2928840"/>
                  <a:pt x="862227" y="2941198"/>
                  <a:pt x="870465" y="2965911"/>
                </a:cubicBezTo>
                <a:cubicBezTo>
                  <a:pt x="878703" y="2990624"/>
                  <a:pt x="862227" y="3048289"/>
                  <a:pt x="870465" y="3052408"/>
                </a:cubicBezTo>
                <a:cubicBezTo>
                  <a:pt x="878703" y="3056527"/>
                  <a:pt x="893119" y="3000922"/>
                  <a:pt x="919892" y="2990625"/>
                </a:cubicBezTo>
                <a:cubicBezTo>
                  <a:pt x="946665" y="2980328"/>
                  <a:pt x="987854" y="2986506"/>
                  <a:pt x="1031103" y="2990625"/>
                </a:cubicBezTo>
                <a:cubicBezTo>
                  <a:pt x="1074352" y="2994744"/>
                  <a:pt x="1136135" y="3011219"/>
                  <a:pt x="1179384" y="3015338"/>
                </a:cubicBezTo>
                <a:cubicBezTo>
                  <a:pt x="1222633" y="3019457"/>
                  <a:pt x="1255584" y="3013278"/>
                  <a:pt x="1290595" y="3015338"/>
                </a:cubicBezTo>
                <a:cubicBezTo>
                  <a:pt x="1325606" y="3017398"/>
                  <a:pt x="1358557" y="3033873"/>
                  <a:pt x="1389449" y="3027695"/>
                </a:cubicBezTo>
                <a:cubicBezTo>
                  <a:pt x="1420341" y="3021517"/>
                  <a:pt x="1447114" y="2988565"/>
                  <a:pt x="1475946" y="2978268"/>
                </a:cubicBezTo>
                <a:cubicBezTo>
                  <a:pt x="1504778" y="2967971"/>
                  <a:pt x="1525374" y="2976208"/>
                  <a:pt x="1562444" y="2965911"/>
                </a:cubicBezTo>
                <a:cubicBezTo>
                  <a:pt x="1599514" y="2955614"/>
                  <a:pt x="1665417" y="2932960"/>
                  <a:pt x="1698368" y="2916484"/>
                </a:cubicBezTo>
                <a:cubicBezTo>
                  <a:pt x="1731319" y="2900008"/>
                  <a:pt x="1737498" y="2879414"/>
                  <a:pt x="1760152" y="2867057"/>
                </a:cubicBezTo>
                <a:cubicBezTo>
                  <a:pt x="1782806" y="2854700"/>
                  <a:pt x="1815757" y="2850581"/>
                  <a:pt x="1834292" y="2842343"/>
                </a:cubicBezTo>
                <a:cubicBezTo>
                  <a:pt x="1852827" y="2834105"/>
                  <a:pt x="1865184" y="2825868"/>
                  <a:pt x="1871362" y="2817630"/>
                </a:cubicBezTo>
                <a:cubicBezTo>
                  <a:pt x="1877540" y="2809392"/>
                  <a:pt x="1856946" y="2799094"/>
                  <a:pt x="1871362" y="2792916"/>
                </a:cubicBezTo>
                <a:cubicBezTo>
                  <a:pt x="1885778" y="2786738"/>
                  <a:pt x="1922849" y="2784679"/>
                  <a:pt x="1957860" y="2780560"/>
                </a:cubicBezTo>
                <a:cubicBezTo>
                  <a:pt x="1992871" y="2776441"/>
                  <a:pt x="2054654" y="2778500"/>
                  <a:pt x="2081427" y="2768203"/>
                </a:cubicBezTo>
                <a:cubicBezTo>
                  <a:pt x="2108200" y="2757906"/>
                  <a:pt x="2104082" y="2729073"/>
                  <a:pt x="2118498" y="2718776"/>
                </a:cubicBezTo>
                <a:cubicBezTo>
                  <a:pt x="2132914" y="2708479"/>
                  <a:pt x="2155568" y="2704360"/>
                  <a:pt x="2167925" y="2706419"/>
                </a:cubicBezTo>
                <a:cubicBezTo>
                  <a:pt x="2180282" y="2708479"/>
                  <a:pt x="2180281" y="2729074"/>
                  <a:pt x="2192638" y="2731133"/>
                </a:cubicBezTo>
                <a:cubicBezTo>
                  <a:pt x="2204995" y="2733193"/>
                  <a:pt x="2215292" y="2731133"/>
                  <a:pt x="2242065" y="2718776"/>
                </a:cubicBezTo>
                <a:cubicBezTo>
                  <a:pt x="2268838" y="2706419"/>
                  <a:pt x="2318265" y="2673468"/>
                  <a:pt x="2353276" y="2656992"/>
                </a:cubicBezTo>
                <a:cubicBezTo>
                  <a:pt x="2388287" y="2640516"/>
                  <a:pt x="2425357" y="2632279"/>
                  <a:pt x="2452130" y="2619922"/>
                </a:cubicBezTo>
                <a:cubicBezTo>
                  <a:pt x="2478903" y="2607565"/>
                  <a:pt x="2478903" y="2597268"/>
                  <a:pt x="2513914" y="2582852"/>
                </a:cubicBezTo>
                <a:cubicBezTo>
                  <a:pt x="2548925" y="2568436"/>
                  <a:pt x="2631303" y="2529306"/>
                  <a:pt x="2662195" y="2533425"/>
                </a:cubicBezTo>
                <a:cubicBezTo>
                  <a:pt x="2693087" y="2537544"/>
                  <a:pt x="2697206" y="2584911"/>
                  <a:pt x="2699265" y="2607565"/>
                </a:cubicBezTo>
                <a:cubicBezTo>
                  <a:pt x="2701324" y="2630219"/>
                  <a:pt x="2672493" y="2652873"/>
                  <a:pt x="2674552" y="2669349"/>
                </a:cubicBezTo>
                <a:cubicBezTo>
                  <a:pt x="2676612" y="2685825"/>
                  <a:pt x="2699265" y="2700241"/>
                  <a:pt x="2711622" y="2706419"/>
                </a:cubicBezTo>
                <a:cubicBezTo>
                  <a:pt x="2723979" y="2712597"/>
                  <a:pt x="2748692" y="2706419"/>
                  <a:pt x="2748692" y="2706419"/>
                </a:cubicBezTo>
                <a:cubicBezTo>
                  <a:pt x="2761049" y="2706419"/>
                  <a:pt x="2779584" y="2704360"/>
                  <a:pt x="2785762" y="2706419"/>
                </a:cubicBezTo>
                <a:cubicBezTo>
                  <a:pt x="2791940" y="2708478"/>
                  <a:pt x="2779584" y="2712598"/>
                  <a:pt x="2785762" y="2718776"/>
                </a:cubicBezTo>
                <a:cubicBezTo>
                  <a:pt x="2791941" y="2724954"/>
                  <a:pt x="2816655" y="2735251"/>
                  <a:pt x="2822833" y="2743489"/>
                </a:cubicBezTo>
                <a:cubicBezTo>
                  <a:pt x="2829011" y="2751727"/>
                  <a:pt x="2820774" y="2764084"/>
                  <a:pt x="2822833" y="2768203"/>
                </a:cubicBezTo>
                <a:cubicBezTo>
                  <a:pt x="2824892" y="2772322"/>
                  <a:pt x="2829011" y="2764084"/>
                  <a:pt x="2835189" y="2768203"/>
                </a:cubicBezTo>
                <a:cubicBezTo>
                  <a:pt x="2841367" y="2772322"/>
                  <a:pt x="2859903" y="2792916"/>
                  <a:pt x="2859903" y="2792916"/>
                </a:cubicBezTo>
                <a:cubicBezTo>
                  <a:pt x="2866082" y="2799094"/>
                  <a:pt x="2864022" y="2801154"/>
                  <a:pt x="2872260" y="2805273"/>
                </a:cubicBezTo>
                <a:cubicBezTo>
                  <a:pt x="2880498" y="2809392"/>
                  <a:pt x="2899033" y="2815571"/>
                  <a:pt x="2909330" y="2817630"/>
                </a:cubicBezTo>
                <a:cubicBezTo>
                  <a:pt x="2919627" y="2819689"/>
                  <a:pt x="2927866" y="2823808"/>
                  <a:pt x="2934044" y="2817630"/>
                </a:cubicBezTo>
                <a:cubicBezTo>
                  <a:pt x="2940222" y="2811452"/>
                  <a:pt x="2940222" y="2794976"/>
                  <a:pt x="2946400" y="2780560"/>
                </a:cubicBezTo>
                <a:cubicBezTo>
                  <a:pt x="2952578" y="2766144"/>
                  <a:pt x="2962876" y="2751728"/>
                  <a:pt x="2971114" y="2731133"/>
                </a:cubicBezTo>
                <a:cubicBezTo>
                  <a:pt x="2979352" y="2710538"/>
                  <a:pt x="2987589" y="2685824"/>
                  <a:pt x="2995827" y="2656992"/>
                </a:cubicBezTo>
                <a:cubicBezTo>
                  <a:pt x="3004065" y="2628160"/>
                  <a:pt x="3018482" y="2580792"/>
                  <a:pt x="3020541" y="2558138"/>
                </a:cubicBezTo>
                <a:cubicBezTo>
                  <a:pt x="3022600" y="2535484"/>
                  <a:pt x="3018481" y="2529306"/>
                  <a:pt x="3008184" y="2521068"/>
                </a:cubicBezTo>
                <a:cubicBezTo>
                  <a:pt x="2997887" y="2512830"/>
                  <a:pt x="2973173" y="2516949"/>
                  <a:pt x="2958757" y="2508711"/>
                </a:cubicBezTo>
                <a:cubicBezTo>
                  <a:pt x="2944341" y="2500473"/>
                  <a:pt x="2921687" y="2498414"/>
                  <a:pt x="2921687" y="2471641"/>
                </a:cubicBezTo>
                <a:cubicBezTo>
                  <a:pt x="2921687" y="2444868"/>
                  <a:pt x="2952579" y="2381024"/>
                  <a:pt x="2958757" y="2348073"/>
                </a:cubicBezTo>
                <a:cubicBezTo>
                  <a:pt x="2964935" y="2315122"/>
                  <a:pt x="2964935" y="2288349"/>
                  <a:pt x="2958757" y="2273933"/>
                </a:cubicBezTo>
                <a:cubicBezTo>
                  <a:pt x="2952579" y="2259517"/>
                  <a:pt x="2936103" y="2275992"/>
                  <a:pt x="2921687" y="2261576"/>
                </a:cubicBezTo>
                <a:cubicBezTo>
                  <a:pt x="2907271" y="2247160"/>
                  <a:pt x="2901092" y="2218327"/>
                  <a:pt x="2872260" y="2187435"/>
                </a:cubicBezTo>
                <a:cubicBezTo>
                  <a:pt x="2843428" y="2156543"/>
                  <a:pt x="2777524" y="2102998"/>
                  <a:pt x="2748692" y="2076225"/>
                </a:cubicBezTo>
                <a:cubicBezTo>
                  <a:pt x="2719860" y="2049452"/>
                  <a:pt x="2721919" y="2035035"/>
                  <a:pt x="2699265" y="2026797"/>
                </a:cubicBezTo>
                <a:cubicBezTo>
                  <a:pt x="2676611" y="2018559"/>
                  <a:pt x="2629244" y="2018559"/>
                  <a:pt x="2612768" y="2026797"/>
                </a:cubicBezTo>
                <a:cubicBezTo>
                  <a:pt x="2596292" y="2035035"/>
                  <a:pt x="2602471" y="2084463"/>
                  <a:pt x="2600411" y="2076225"/>
                </a:cubicBezTo>
                <a:cubicBezTo>
                  <a:pt x="2598351" y="2067987"/>
                  <a:pt x="2606589" y="1993846"/>
                  <a:pt x="2600411" y="1977370"/>
                </a:cubicBezTo>
                <a:cubicBezTo>
                  <a:pt x="2594233" y="1960894"/>
                  <a:pt x="2592173" y="1983548"/>
                  <a:pt x="2563341" y="1977370"/>
                </a:cubicBezTo>
                <a:cubicBezTo>
                  <a:pt x="2534509" y="1971192"/>
                  <a:pt x="2460368" y="1950597"/>
                  <a:pt x="2427417" y="1940300"/>
                </a:cubicBezTo>
                <a:cubicBezTo>
                  <a:pt x="2394466" y="1930003"/>
                  <a:pt x="2384168" y="1932063"/>
                  <a:pt x="2365633" y="1915587"/>
                </a:cubicBezTo>
                <a:cubicBezTo>
                  <a:pt x="2347098" y="1899111"/>
                  <a:pt x="2345038" y="1849684"/>
                  <a:pt x="2316206" y="1841446"/>
                </a:cubicBezTo>
                <a:cubicBezTo>
                  <a:pt x="2287374" y="1833208"/>
                  <a:pt x="2225589" y="1859982"/>
                  <a:pt x="2192638" y="1866160"/>
                </a:cubicBezTo>
                <a:cubicBezTo>
                  <a:pt x="2159687" y="1872338"/>
                  <a:pt x="2143212" y="1890873"/>
                  <a:pt x="2118498" y="1878516"/>
                </a:cubicBezTo>
                <a:cubicBezTo>
                  <a:pt x="2093785" y="1866159"/>
                  <a:pt x="2062892" y="1806435"/>
                  <a:pt x="2044357" y="1792019"/>
                </a:cubicBezTo>
                <a:cubicBezTo>
                  <a:pt x="2025822" y="1777603"/>
                  <a:pt x="2007287" y="1792019"/>
                  <a:pt x="2007287" y="1792019"/>
                </a:cubicBezTo>
                <a:lnTo>
                  <a:pt x="1970217" y="1792019"/>
                </a:lnTo>
                <a:cubicBezTo>
                  <a:pt x="1945504" y="1792019"/>
                  <a:pt x="1894017" y="1798197"/>
                  <a:pt x="1859006" y="1792019"/>
                </a:cubicBezTo>
                <a:cubicBezTo>
                  <a:pt x="1823995" y="1785841"/>
                  <a:pt x="1784865" y="1763187"/>
                  <a:pt x="1760152" y="1754949"/>
                </a:cubicBezTo>
                <a:cubicBezTo>
                  <a:pt x="1735439" y="1746711"/>
                  <a:pt x="1712785" y="1761127"/>
                  <a:pt x="1710725" y="1742592"/>
                </a:cubicBezTo>
                <a:cubicBezTo>
                  <a:pt x="1708665" y="1724057"/>
                  <a:pt x="1733379" y="1668452"/>
                  <a:pt x="1747795" y="1643738"/>
                </a:cubicBezTo>
                <a:cubicBezTo>
                  <a:pt x="1762211" y="1619025"/>
                  <a:pt x="1793103" y="1614906"/>
                  <a:pt x="1797222" y="1594311"/>
                </a:cubicBezTo>
                <a:cubicBezTo>
                  <a:pt x="1801341" y="1573716"/>
                  <a:pt x="1784865" y="1549002"/>
                  <a:pt x="1772508" y="1520170"/>
                </a:cubicBezTo>
                <a:cubicBezTo>
                  <a:pt x="1760151" y="1491338"/>
                  <a:pt x="1727200" y="1446029"/>
                  <a:pt x="1723081" y="1421316"/>
                </a:cubicBezTo>
                <a:cubicBezTo>
                  <a:pt x="1718962" y="1396603"/>
                  <a:pt x="1753973" y="1386305"/>
                  <a:pt x="1747795" y="1371889"/>
                </a:cubicBezTo>
                <a:cubicBezTo>
                  <a:pt x="1741617" y="1357473"/>
                  <a:pt x="1692189" y="1345116"/>
                  <a:pt x="1686011" y="1334819"/>
                </a:cubicBezTo>
                <a:cubicBezTo>
                  <a:pt x="1679833" y="1324522"/>
                  <a:pt x="1706606" y="1326582"/>
                  <a:pt x="1710725" y="1310106"/>
                </a:cubicBezTo>
                <a:cubicBezTo>
                  <a:pt x="1714844" y="1293630"/>
                  <a:pt x="1710725" y="1235965"/>
                  <a:pt x="1710725" y="1235965"/>
                </a:cubicBezTo>
                <a:lnTo>
                  <a:pt x="1710725" y="1161825"/>
                </a:lnTo>
                <a:cubicBezTo>
                  <a:pt x="1710725" y="1130933"/>
                  <a:pt x="1714844" y="1081506"/>
                  <a:pt x="1710725" y="1050614"/>
                </a:cubicBezTo>
                <a:cubicBezTo>
                  <a:pt x="1706606" y="1019722"/>
                  <a:pt x="1694249" y="1003246"/>
                  <a:pt x="1686011" y="976473"/>
                </a:cubicBezTo>
                <a:cubicBezTo>
                  <a:pt x="1677773" y="949700"/>
                  <a:pt x="1675714" y="935284"/>
                  <a:pt x="1661298" y="889976"/>
                </a:cubicBezTo>
                <a:cubicBezTo>
                  <a:pt x="1646882" y="844668"/>
                  <a:pt x="1622168" y="745814"/>
                  <a:pt x="1599514" y="704625"/>
                </a:cubicBezTo>
                <a:cubicBezTo>
                  <a:pt x="1576860" y="663436"/>
                  <a:pt x="1545968" y="653138"/>
                  <a:pt x="1525373" y="642841"/>
                </a:cubicBezTo>
                <a:cubicBezTo>
                  <a:pt x="1504778" y="632544"/>
                  <a:pt x="1490362" y="653138"/>
                  <a:pt x="1475946" y="642841"/>
                </a:cubicBezTo>
                <a:cubicBezTo>
                  <a:pt x="1461530" y="632544"/>
                  <a:pt x="1453292" y="599592"/>
                  <a:pt x="1438876" y="581057"/>
                </a:cubicBezTo>
                <a:cubicBezTo>
                  <a:pt x="1424460" y="562522"/>
                  <a:pt x="1410044" y="543987"/>
                  <a:pt x="1389449" y="531630"/>
                </a:cubicBezTo>
                <a:cubicBezTo>
                  <a:pt x="1368854" y="519273"/>
                  <a:pt x="1335903" y="506916"/>
                  <a:pt x="1315308" y="506916"/>
                </a:cubicBezTo>
                <a:cubicBezTo>
                  <a:pt x="1294713" y="506916"/>
                  <a:pt x="1290594" y="535749"/>
                  <a:pt x="1265881" y="531630"/>
                </a:cubicBezTo>
                <a:cubicBezTo>
                  <a:pt x="1241168" y="527511"/>
                  <a:pt x="1193800" y="492500"/>
                  <a:pt x="1167027" y="482203"/>
                </a:cubicBezTo>
                <a:cubicBezTo>
                  <a:pt x="1140254" y="471906"/>
                  <a:pt x="1134076" y="473965"/>
                  <a:pt x="1105244" y="469846"/>
                </a:cubicBezTo>
                <a:cubicBezTo>
                  <a:pt x="1076412" y="465727"/>
                  <a:pt x="1018747" y="476024"/>
                  <a:pt x="994033" y="457489"/>
                </a:cubicBezTo>
                <a:cubicBezTo>
                  <a:pt x="969319" y="438954"/>
                  <a:pt x="979616" y="377170"/>
                  <a:pt x="956962" y="358635"/>
                </a:cubicBezTo>
                <a:cubicBezTo>
                  <a:pt x="934308" y="340100"/>
                  <a:pt x="858108" y="346279"/>
                  <a:pt x="858108" y="346279"/>
                </a:cubicBezTo>
                <a:cubicBezTo>
                  <a:pt x="825157" y="342160"/>
                  <a:pt x="777789" y="352457"/>
                  <a:pt x="759254" y="333922"/>
                </a:cubicBezTo>
                <a:cubicBezTo>
                  <a:pt x="740719" y="315387"/>
                  <a:pt x="753076" y="261841"/>
                  <a:pt x="746898" y="235068"/>
                </a:cubicBezTo>
                <a:cubicBezTo>
                  <a:pt x="740720" y="208295"/>
                  <a:pt x="736600" y="189759"/>
                  <a:pt x="722184" y="173284"/>
                </a:cubicBezTo>
                <a:cubicBezTo>
                  <a:pt x="707768" y="156809"/>
                  <a:pt x="689232" y="154749"/>
                  <a:pt x="660400" y="136214"/>
                </a:cubicBezTo>
                <a:cubicBezTo>
                  <a:pt x="631568" y="117679"/>
                  <a:pt x="567724" y="84727"/>
                  <a:pt x="549189" y="62073"/>
                </a:cubicBezTo>
                <a:cubicBezTo>
                  <a:pt x="530654" y="39419"/>
                  <a:pt x="547130" y="4408"/>
                  <a:pt x="536833" y="289"/>
                </a:cubicBezTo>
                <a:close/>
              </a:path>
            </a:pathLst>
          </a:cu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0328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8100"/>
            <a:ext cx="9144000" cy="6896100"/>
          </a:xfrm>
          <a:prstGeom prst="rect">
            <a:avLst/>
          </a:prstGeom>
        </p:spPr>
      </p:pic>
    </p:spTree>
    <p:extLst>
      <p:ext uri="{BB962C8B-B14F-4D97-AF65-F5344CB8AC3E}">
        <p14:creationId xmlns:p14="http://schemas.microsoft.com/office/powerpoint/2010/main" val="3141121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0837"/>
            <a:ext cx="8229600" cy="4525963"/>
          </a:xfrm>
        </p:spPr>
        <p:txBody>
          <a:bodyPr>
            <a:normAutofit/>
          </a:bodyPr>
          <a:lstStyle/>
          <a:p>
            <a:pPr marL="0" indent="0">
              <a:buNone/>
            </a:pPr>
            <a:r>
              <a:rPr lang="en-US" dirty="0" smtClean="0">
                <a:latin typeface="Baskerville Old Face" pitchFamily="18" charset="0"/>
              </a:rPr>
              <a:t>*Outreach to over 28,000 residents</a:t>
            </a:r>
          </a:p>
          <a:p>
            <a:pPr marL="0" indent="0">
              <a:buNone/>
            </a:pPr>
            <a:r>
              <a:rPr lang="en-US" dirty="0" smtClean="0">
                <a:latin typeface="Baskerville Old Face" pitchFamily="18" charset="0"/>
              </a:rPr>
              <a:t>*140+ landowners</a:t>
            </a:r>
            <a:endParaRPr lang="en-US" dirty="0" smtClean="0"/>
          </a:p>
          <a:p>
            <a:pPr marL="0" indent="0">
              <a:buNone/>
            </a:pPr>
            <a:endParaRPr lang="en-US" dirty="0"/>
          </a:p>
        </p:txBody>
      </p:sp>
      <p:pic>
        <p:nvPicPr>
          <p:cNvPr id="4" name="Picture 3" descr="E:\Pictures\Brian Best Pictures n movies\DSC_0906 (640x42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1" y="2057400"/>
            <a:ext cx="4600904" cy="3657600"/>
          </a:xfrm>
          <a:prstGeom prst="rect">
            <a:avLst/>
          </a:prstGeom>
          <a:noFill/>
          <a:ln>
            <a:solidFill>
              <a:schemeClr val="tx1"/>
            </a:solidFill>
          </a:ln>
        </p:spPr>
      </p:pic>
      <p:pic>
        <p:nvPicPr>
          <p:cNvPr id="6"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1176"/>
          <a:stretch/>
        </p:blipFill>
        <p:spPr bwMode="auto">
          <a:xfrm>
            <a:off x="4800600" y="1326356"/>
            <a:ext cx="4354284" cy="5531644"/>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493993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4525963"/>
          </a:xfrm>
        </p:spPr>
        <p:txBody>
          <a:bodyPr>
            <a:normAutofit/>
          </a:bodyPr>
          <a:lstStyle/>
          <a:p>
            <a:pPr marL="0" indent="0">
              <a:buNone/>
            </a:pPr>
            <a:r>
              <a:rPr lang="en-US" dirty="0" smtClean="0">
                <a:latin typeface="Baskerville Old Face" pitchFamily="18" charset="0"/>
              </a:rPr>
              <a:t>*Media- NPR, CBS, Newspapers</a:t>
            </a:r>
          </a:p>
          <a:p>
            <a:pPr marL="0" indent="0">
              <a:buNone/>
            </a:pPr>
            <a:endParaRPr lang="en-US" dirty="0" smtClean="0"/>
          </a:p>
          <a:p>
            <a:endParaRPr lang="en-US" dirty="0"/>
          </a:p>
        </p:txBody>
      </p:sp>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9778"/>
          <a:stretch/>
        </p:blipFill>
        <p:spPr bwMode="auto">
          <a:xfrm>
            <a:off x="4830792" y="856412"/>
            <a:ext cx="4237008" cy="5944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20361" b="7102"/>
          <a:stretch/>
        </p:blipFill>
        <p:spPr bwMode="auto">
          <a:xfrm>
            <a:off x="152400" y="886953"/>
            <a:ext cx="4372319" cy="591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038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9547"/>
            <a:ext cx="8229600" cy="4525963"/>
          </a:xfrm>
        </p:spPr>
        <p:txBody>
          <a:bodyPr/>
          <a:lstStyle/>
          <a:p>
            <a:pPr marL="0" indent="0">
              <a:spcBef>
                <a:spcPts val="0"/>
              </a:spcBef>
              <a:buNone/>
            </a:pPr>
            <a:r>
              <a:rPr lang="en-US" dirty="0" smtClean="0">
                <a:latin typeface="Baskerville Old Face" pitchFamily="18" charset="0"/>
              </a:rPr>
              <a:t>*Community Involvement</a:t>
            </a:r>
          </a:p>
          <a:p>
            <a:pPr marL="0" indent="0">
              <a:spcBef>
                <a:spcPts val="0"/>
              </a:spcBef>
              <a:buNone/>
            </a:pPr>
            <a:r>
              <a:rPr lang="en-US" dirty="0" smtClean="0">
                <a:latin typeface="Baskerville Old Face" pitchFamily="18" charset="0"/>
              </a:rPr>
              <a:t>            </a:t>
            </a:r>
            <a:r>
              <a:rPr lang="en-US" sz="2400" dirty="0" smtClean="0">
                <a:latin typeface="Baskerville Old Face" pitchFamily="18" charset="0"/>
              </a:rPr>
              <a:t>3,987 hours</a:t>
            </a:r>
            <a:endParaRPr lang="en-US" sz="2400" dirty="0">
              <a:latin typeface="Baskerville Old Face" pitchFamily="18" charset="0"/>
            </a:endParaRPr>
          </a:p>
        </p:txBody>
      </p:sp>
      <p:pic>
        <p:nvPicPr>
          <p:cNvPr id="7170" name="Picture 2" descr="C:\Users\Becca\Pictures\Beavers\Game Farm Rd\Kit Kat\Kit Kat (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58041"/>
            <a:ext cx="4267200" cy="5689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Taneum SF release (15).JPG"/>
          <p:cNvPicPr>
            <a:picLocks noChangeAspect="1"/>
          </p:cNvPicPr>
          <p:nvPr/>
        </p:nvPicPr>
        <p:blipFill>
          <a:blip r:embed="rId3" cstate="print"/>
          <a:srcRect l="4167" t="6666" r="6666" b="2222"/>
          <a:stretch>
            <a:fillRect/>
          </a:stretch>
        </p:blipFill>
        <p:spPr>
          <a:xfrm>
            <a:off x="4857948" y="76200"/>
            <a:ext cx="4286052" cy="3329273"/>
          </a:xfrm>
          <a:prstGeom prst="rect">
            <a:avLst/>
          </a:prstGeom>
          <a:ln>
            <a:solidFill>
              <a:schemeClr val="tx1"/>
            </a:solidFill>
          </a:ln>
        </p:spPr>
      </p:pic>
      <p:pic>
        <p:nvPicPr>
          <p:cNvPr id="7" name="Picture 2" descr="C:\Users\Becca\Pictures\IMG_9767-9.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8530" y="3810000"/>
            <a:ext cx="4565470" cy="30056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53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3086"/>
          <a:stretch/>
        </p:blipFill>
        <p:spPr bwMode="auto">
          <a:xfrm>
            <a:off x="0" y="0"/>
            <a:ext cx="9144000" cy="689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3587234"/>
            <a:ext cx="3103735" cy="400110"/>
          </a:xfrm>
          <a:prstGeom prst="rect">
            <a:avLst/>
          </a:prstGeom>
          <a:solidFill>
            <a:schemeClr val="bg2">
              <a:lumMod val="20000"/>
              <a:lumOff val="80000"/>
              <a:alpha val="47000"/>
            </a:schemeClr>
          </a:solidFill>
          <a:ln>
            <a:solidFill>
              <a:schemeClr val="bg1"/>
            </a:solidFill>
          </a:ln>
        </p:spPr>
        <p:txBody>
          <a:bodyPr wrap="none" rtlCol="0">
            <a:spAutoFit/>
          </a:bodyPr>
          <a:lstStyle/>
          <a:p>
            <a:r>
              <a:rPr lang="en-US" sz="2000" dirty="0" smtClean="0">
                <a:solidFill>
                  <a:schemeClr val="bg1"/>
                </a:solidFill>
              </a:rPr>
              <a:t>49 stream miles surveyed</a:t>
            </a:r>
            <a:endParaRPr lang="en-US" sz="2000" dirty="0">
              <a:solidFill>
                <a:schemeClr val="bg1"/>
              </a:solidFill>
            </a:endParaRPr>
          </a:p>
        </p:txBody>
      </p:sp>
      <p:sp>
        <p:nvSpPr>
          <p:cNvPr id="3" name="TextBox 2"/>
          <p:cNvSpPr txBox="1"/>
          <p:nvPr/>
        </p:nvSpPr>
        <p:spPr>
          <a:xfrm>
            <a:off x="5516886" y="7883"/>
            <a:ext cx="1432572" cy="338554"/>
          </a:xfrm>
          <a:prstGeom prst="rect">
            <a:avLst/>
          </a:prstGeom>
          <a:noFill/>
        </p:spPr>
        <p:txBody>
          <a:bodyPr wrap="none" rtlCol="0">
            <a:spAutoFit/>
          </a:bodyPr>
          <a:lstStyle/>
          <a:p>
            <a:r>
              <a:rPr lang="en-US" sz="1600" dirty="0" smtClean="0"/>
              <a:t>NF </a:t>
            </a:r>
            <a:r>
              <a:rPr lang="en-US" sz="1600" dirty="0" err="1" smtClean="0"/>
              <a:t>Teanaway</a:t>
            </a:r>
            <a:endParaRPr lang="en-US" sz="1600" dirty="0"/>
          </a:p>
        </p:txBody>
      </p:sp>
      <p:sp>
        <p:nvSpPr>
          <p:cNvPr id="6" name="TextBox 5"/>
          <p:cNvSpPr txBox="1"/>
          <p:nvPr/>
        </p:nvSpPr>
        <p:spPr>
          <a:xfrm>
            <a:off x="3276600" y="304800"/>
            <a:ext cx="1456617" cy="338554"/>
          </a:xfrm>
          <a:prstGeom prst="rect">
            <a:avLst/>
          </a:prstGeom>
          <a:noFill/>
        </p:spPr>
        <p:txBody>
          <a:bodyPr wrap="none" rtlCol="0">
            <a:spAutoFit/>
          </a:bodyPr>
          <a:lstStyle/>
          <a:p>
            <a:r>
              <a:rPr lang="en-US" sz="1600" dirty="0" smtClean="0"/>
              <a:t>MF </a:t>
            </a:r>
            <a:r>
              <a:rPr lang="en-US" sz="1600" dirty="0" err="1" smtClean="0"/>
              <a:t>Teanaway</a:t>
            </a:r>
            <a:endParaRPr lang="en-US" sz="1600" dirty="0"/>
          </a:p>
        </p:txBody>
      </p:sp>
      <p:sp>
        <p:nvSpPr>
          <p:cNvPr id="7" name="TextBox 6"/>
          <p:cNvSpPr txBox="1"/>
          <p:nvPr/>
        </p:nvSpPr>
        <p:spPr>
          <a:xfrm>
            <a:off x="2026016" y="1219200"/>
            <a:ext cx="1479059" cy="338554"/>
          </a:xfrm>
          <a:prstGeom prst="rect">
            <a:avLst/>
          </a:prstGeom>
          <a:noFill/>
        </p:spPr>
        <p:txBody>
          <a:bodyPr wrap="none" rtlCol="0">
            <a:spAutoFit/>
          </a:bodyPr>
          <a:lstStyle/>
          <a:p>
            <a:r>
              <a:rPr lang="en-US" sz="1600" dirty="0" smtClean="0"/>
              <a:t>WF </a:t>
            </a:r>
            <a:r>
              <a:rPr lang="en-US" sz="1600" dirty="0" err="1" smtClean="0"/>
              <a:t>Teanaway</a:t>
            </a:r>
            <a:endParaRPr lang="en-US" sz="1600" dirty="0"/>
          </a:p>
        </p:txBody>
      </p:sp>
      <p:sp>
        <p:nvSpPr>
          <p:cNvPr id="8" name="TextBox 7"/>
          <p:cNvSpPr txBox="1"/>
          <p:nvPr/>
        </p:nvSpPr>
        <p:spPr>
          <a:xfrm>
            <a:off x="6781800" y="1000890"/>
            <a:ext cx="798617" cy="338554"/>
          </a:xfrm>
          <a:prstGeom prst="rect">
            <a:avLst/>
          </a:prstGeom>
          <a:noFill/>
        </p:spPr>
        <p:txBody>
          <a:bodyPr wrap="none" rtlCol="0">
            <a:spAutoFit/>
          </a:bodyPr>
          <a:lstStyle/>
          <a:p>
            <a:r>
              <a:rPr lang="en-US" sz="1600" dirty="0" err="1" smtClean="0"/>
              <a:t>Swauk</a:t>
            </a:r>
            <a:endParaRPr lang="en-US" sz="1600" dirty="0"/>
          </a:p>
        </p:txBody>
      </p:sp>
      <p:sp>
        <p:nvSpPr>
          <p:cNvPr id="9" name="TextBox 8"/>
          <p:cNvSpPr txBox="1"/>
          <p:nvPr/>
        </p:nvSpPr>
        <p:spPr>
          <a:xfrm>
            <a:off x="4172691" y="4800600"/>
            <a:ext cx="1518364" cy="338554"/>
          </a:xfrm>
          <a:prstGeom prst="rect">
            <a:avLst/>
          </a:prstGeom>
          <a:noFill/>
        </p:spPr>
        <p:txBody>
          <a:bodyPr wrap="none" rtlCol="0">
            <a:spAutoFit/>
          </a:bodyPr>
          <a:lstStyle/>
          <a:p>
            <a:r>
              <a:rPr lang="en-US" sz="1600" dirty="0" smtClean="0"/>
              <a:t>NF </a:t>
            </a:r>
            <a:r>
              <a:rPr lang="en-US" sz="1600" dirty="0" err="1" smtClean="0"/>
              <a:t>Manastash</a:t>
            </a:r>
            <a:endParaRPr lang="en-US" sz="1600" dirty="0"/>
          </a:p>
        </p:txBody>
      </p:sp>
      <p:sp>
        <p:nvSpPr>
          <p:cNvPr id="10" name="TextBox 9"/>
          <p:cNvSpPr txBox="1"/>
          <p:nvPr/>
        </p:nvSpPr>
        <p:spPr>
          <a:xfrm>
            <a:off x="1986711" y="5715000"/>
            <a:ext cx="1518364" cy="338554"/>
          </a:xfrm>
          <a:prstGeom prst="rect">
            <a:avLst/>
          </a:prstGeom>
          <a:noFill/>
        </p:spPr>
        <p:txBody>
          <a:bodyPr wrap="none" rtlCol="0">
            <a:spAutoFit/>
          </a:bodyPr>
          <a:lstStyle/>
          <a:p>
            <a:r>
              <a:rPr lang="en-US" sz="1600" dirty="0" smtClean="0"/>
              <a:t>SF </a:t>
            </a:r>
            <a:r>
              <a:rPr lang="en-US" sz="1600" dirty="0" err="1" smtClean="0"/>
              <a:t>Manastash</a:t>
            </a:r>
            <a:endParaRPr lang="en-US" sz="1600" dirty="0"/>
          </a:p>
        </p:txBody>
      </p:sp>
      <p:pic>
        <p:nvPicPr>
          <p:cNvPr id="11" name="Picture 10" descr="C:\Users\Becca\Google Drive\Intern 2014\Misc Pictures\IMG_1141 - Copy.JPG"/>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7757" t="28823"/>
          <a:stretch/>
        </p:blipFill>
        <p:spPr bwMode="auto">
          <a:xfrm>
            <a:off x="5943600" y="2274824"/>
            <a:ext cx="3108972" cy="3781097"/>
          </a:xfrm>
          <a:prstGeom prst="rect">
            <a:avLst/>
          </a:prstGeom>
          <a:noFill/>
          <a:ln w="76200">
            <a:solidFill>
              <a:schemeClr val="tx1"/>
            </a:solidFill>
          </a:ln>
          <a:extLst/>
        </p:spPr>
      </p:pic>
    </p:spTree>
    <p:extLst>
      <p:ext uri="{BB962C8B-B14F-4D97-AF65-F5344CB8AC3E}">
        <p14:creationId xmlns:p14="http://schemas.microsoft.com/office/powerpoint/2010/main" val="3169203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7255"/>
            <a:ext cx="8229600" cy="1137745"/>
          </a:xfrm>
        </p:spPr>
        <p:txBody>
          <a:bodyPr>
            <a:normAutofit fontScale="90000"/>
          </a:bodyPr>
          <a:lstStyle/>
          <a:p>
            <a:pPr algn="l"/>
            <a:r>
              <a:rPr lang="en-US" dirty="0" smtClean="0">
                <a:latin typeface="Baskerville Old Face" pitchFamily="18" charset="0"/>
              </a:rPr>
              <a:t/>
            </a:r>
            <a:br>
              <a:rPr lang="en-US" dirty="0" smtClean="0">
                <a:latin typeface="Baskerville Old Face" pitchFamily="18" charset="0"/>
              </a:rPr>
            </a:br>
            <a:endParaRPr lang="en-US" sz="3600" dirty="0">
              <a:latin typeface="Baskerville Old Face" pitchFamily="18" charset="0"/>
            </a:endParaRPr>
          </a:p>
        </p:txBody>
      </p:sp>
      <p:pic>
        <p:nvPicPr>
          <p:cNvPr id="8" name="Picture 2" descr="C:\Users\Becca\Pictures\Beavers\Mason Pond Relocation\P1050570.JPG"/>
          <p:cNvPicPr>
            <a:picLocks noChangeAspect="1" noChangeArrowheads="1"/>
          </p:cNvPicPr>
          <p:nvPr/>
        </p:nvPicPr>
        <p:blipFill rotWithShape="1">
          <a:blip r:embed="rId2">
            <a:extLst>
              <a:ext uri="{28A0092B-C50C-407E-A947-70E740481C1C}">
                <a14:useLocalDpi xmlns:a14="http://schemas.microsoft.com/office/drawing/2010/main" val="0"/>
              </a:ext>
            </a:extLst>
          </a:blip>
          <a:srcRect l="14659" t="26818" r="20227" b="15909"/>
          <a:stretch/>
        </p:blipFill>
        <p:spPr bwMode="auto">
          <a:xfrm>
            <a:off x="0" y="114300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636" y="179457"/>
            <a:ext cx="7798930" cy="707886"/>
          </a:xfrm>
          <a:prstGeom prst="rect">
            <a:avLst/>
          </a:prstGeom>
          <a:noFill/>
        </p:spPr>
        <p:txBody>
          <a:bodyPr wrap="none" rtlCol="0">
            <a:spAutoFit/>
          </a:bodyPr>
          <a:lstStyle/>
          <a:p>
            <a:r>
              <a:rPr lang="en-US" sz="4000" dirty="0" smtClean="0"/>
              <a:t>Relocated 130 Nuisance Beavers</a:t>
            </a:r>
            <a:endParaRPr lang="en-US" sz="4000" dirty="0"/>
          </a:p>
        </p:txBody>
      </p:sp>
    </p:spTree>
    <p:extLst>
      <p:ext uri="{BB962C8B-B14F-4D97-AF65-F5344CB8AC3E}">
        <p14:creationId xmlns:p14="http://schemas.microsoft.com/office/powerpoint/2010/main" val="363473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descr="C:\Users\Becca\AppData\Local\Microsoft\Windows\Temporary Internet Files\Content.Outlook\759F9563\BeavMelMapDFW200020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2" t="4074" b="3661"/>
          <a:stretch/>
        </p:blipFill>
        <p:spPr bwMode="auto">
          <a:xfrm>
            <a:off x="0" y="685800"/>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228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WDFW Nuisance Beaver</a:t>
            </a:r>
            <a:endParaRPr lang="en-US" kern="0" dirty="0"/>
          </a:p>
        </p:txBody>
      </p:sp>
      <p:sp>
        <p:nvSpPr>
          <p:cNvPr id="9" name="Rectangle 8"/>
          <p:cNvSpPr/>
          <p:nvPr/>
        </p:nvSpPr>
        <p:spPr>
          <a:xfrm>
            <a:off x="6324600" y="939800"/>
            <a:ext cx="2590800" cy="14478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0" name="TextBox 9"/>
          <p:cNvSpPr txBox="1"/>
          <p:nvPr/>
        </p:nvSpPr>
        <p:spPr>
          <a:xfrm>
            <a:off x="6610350" y="1149350"/>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WDFW 2000-2009 </a:t>
            </a:r>
          </a:p>
          <a:p>
            <a:pPr fontAlgn="base">
              <a:spcBef>
                <a:spcPct val="0"/>
              </a:spcBef>
              <a:spcAft>
                <a:spcPct val="0"/>
              </a:spcAft>
            </a:pPr>
            <a:endParaRPr lang="en-US" dirty="0">
              <a:solidFill>
                <a:srgbClr val="FFFFFF"/>
              </a:solidFill>
            </a:endParaRPr>
          </a:p>
        </p:txBody>
      </p:sp>
      <p:sp>
        <p:nvSpPr>
          <p:cNvPr id="11" name="Oval 10"/>
          <p:cNvSpPr/>
          <p:nvPr/>
        </p:nvSpPr>
        <p:spPr>
          <a:xfrm>
            <a:off x="6477000" y="1244600"/>
            <a:ext cx="152400" cy="150495"/>
          </a:xfrm>
          <a:prstGeom prst="ellipse">
            <a:avLst/>
          </a:prstGeom>
          <a:solidFill>
            <a:srgbClr val="B85808"/>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cxnSp>
        <p:nvCxnSpPr>
          <p:cNvPr id="12" name="Straight Arrow Connector 11"/>
          <p:cNvCxnSpPr/>
          <p:nvPr/>
        </p:nvCxnSpPr>
        <p:spPr>
          <a:xfrm flipV="1">
            <a:off x="228600" y="1006515"/>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 y="935405"/>
            <a:ext cx="455416" cy="584775"/>
          </a:xfrm>
          <a:prstGeom prst="rect">
            <a:avLst/>
          </a:prstGeom>
          <a:noFill/>
        </p:spPr>
        <p:txBody>
          <a:bodyPr wrap="square" rtlCol="0">
            <a:spAutoFit/>
          </a:bodyPr>
          <a:lstStyle/>
          <a:p>
            <a:r>
              <a:rPr lang="en-US" sz="3200" dirty="0" smtClean="0"/>
              <a:t>N</a:t>
            </a:r>
            <a:endParaRPr lang="en-US" sz="3200" dirty="0"/>
          </a:p>
        </p:txBody>
      </p:sp>
      <p:sp>
        <p:nvSpPr>
          <p:cNvPr id="14" name="TextBox 13"/>
          <p:cNvSpPr txBox="1"/>
          <p:nvPr/>
        </p:nvSpPr>
        <p:spPr>
          <a:xfrm>
            <a:off x="4267200" y="2907268"/>
            <a:ext cx="1274708" cy="369332"/>
          </a:xfrm>
          <a:prstGeom prst="rect">
            <a:avLst/>
          </a:prstGeom>
          <a:noFill/>
        </p:spPr>
        <p:txBody>
          <a:bodyPr wrap="none" rtlCol="0">
            <a:spAutoFit/>
          </a:bodyPr>
          <a:lstStyle/>
          <a:p>
            <a:r>
              <a:rPr lang="en-US" dirty="0" smtClean="0">
                <a:solidFill>
                  <a:schemeClr val="bg1"/>
                </a:solidFill>
              </a:rPr>
              <a:t>Ellensburg</a:t>
            </a:r>
            <a:endParaRPr lang="en-US" dirty="0">
              <a:solidFill>
                <a:schemeClr val="bg1"/>
              </a:solidFill>
            </a:endParaRPr>
          </a:p>
        </p:txBody>
      </p:sp>
      <p:sp>
        <p:nvSpPr>
          <p:cNvPr id="15" name="TextBox 14"/>
          <p:cNvSpPr txBox="1"/>
          <p:nvPr/>
        </p:nvSpPr>
        <p:spPr>
          <a:xfrm>
            <a:off x="4495800" y="4278868"/>
            <a:ext cx="936988" cy="369332"/>
          </a:xfrm>
          <a:prstGeom prst="rect">
            <a:avLst/>
          </a:prstGeom>
          <a:noFill/>
        </p:spPr>
        <p:txBody>
          <a:bodyPr wrap="none" rtlCol="0">
            <a:spAutoFit/>
          </a:bodyPr>
          <a:lstStyle/>
          <a:p>
            <a:r>
              <a:rPr lang="en-US" dirty="0" smtClean="0">
                <a:solidFill>
                  <a:schemeClr val="bg1"/>
                </a:solidFill>
              </a:rPr>
              <a:t>Yakima</a:t>
            </a:r>
            <a:endParaRPr lang="en-US" dirty="0">
              <a:solidFill>
                <a:schemeClr val="bg1"/>
              </a:solidFill>
            </a:endParaRPr>
          </a:p>
        </p:txBody>
      </p:sp>
      <p:sp>
        <p:nvSpPr>
          <p:cNvPr id="16" name="TextBox 15"/>
          <p:cNvSpPr txBox="1"/>
          <p:nvPr/>
        </p:nvSpPr>
        <p:spPr>
          <a:xfrm>
            <a:off x="7980476" y="5269468"/>
            <a:ext cx="1163524" cy="369332"/>
          </a:xfrm>
          <a:prstGeom prst="rect">
            <a:avLst/>
          </a:prstGeom>
          <a:noFill/>
        </p:spPr>
        <p:txBody>
          <a:bodyPr wrap="none" rtlCol="0">
            <a:spAutoFit/>
          </a:bodyPr>
          <a:lstStyle/>
          <a:p>
            <a:r>
              <a:rPr lang="en-US" dirty="0" smtClean="0">
                <a:solidFill>
                  <a:schemeClr val="bg1"/>
                </a:solidFill>
              </a:rPr>
              <a:t>Tri- Cities</a:t>
            </a:r>
            <a:endParaRPr lang="en-US" dirty="0">
              <a:solidFill>
                <a:schemeClr val="bg1"/>
              </a:solidFill>
            </a:endParaRPr>
          </a:p>
        </p:txBody>
      </p:sp>
    </p:spTree>
    <p:extLst>
      <p:ext uri="{BB962C8B-B14F-4D97-AF65-F5344CB8AC3E}">
        <p14:creationId xmlns:p14="http://schemas.microsoft.com/office/powerpoint/2010/main" val="1165578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txBox="1">
            <a:spLocks/>
          </p:cNvSpPr>
          <p:nvPr/>
        </p:nvSpPr>
        <p:spPr bwMode="auto">
          <a:xfrm>
            <a:off x="0" y="-228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kern="0" dirty="0" smtClean="0"/>
              <a:t>WDFW and YBP Nuisance Beaver</a:t>
            </a:r>
            <a:endParaRPr lang="en-US" sz="3600" kern="0" dirty="0"/>
          </a:p>
        </p:txBody>
      </p:sp>
      <p:pic>
        <p:nvPicPr>
          <p:cNvPr id="2050" name="Picture 2" descr="C:\Users\Becca\AppData\Local\Microsoft\Windows\Temporary Internet Files\Content.Outlook\759F9563\BeavMelMapDFW20002009plus YBPtra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6" t="4167" b="2371"/>
          <a:stretch/>
        </p:blipFill>
        <p:spPr bwMode="auto">
          <a:xfrm>
            <a:off x="0" y="673443"/>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24600" y="939800"/>
            <a:ext cx="2590800" cy="14478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9" name="TextBox 8"/>
          <p:cNvSpPr txBox="1"/>
          <p:nvPr/>
        </p:nvSpPr>
        <p:spPr>
          <a:xfrm>
            <a:off x="6610350" y="1558925"/>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YBP 2011-2014</a:t>
            </a:r>
          </a:p>
          <a:p>
            <a:pPr fontAlgn="base">
              <a:spcBef>
                <a:spcPct val="0"/>
              </a:spcBef>
              <a:spcAft>
                <a:spcPct val="0"/>
              </a:spcAft>
            </a:pPr>
            <a:endParaRPr lang="en-US" dirty="0">
              <a:solidFill>
                <a:srgbClr val="FFFFFF"/>
              </a:solidFill>
            </a:endParaRPr>
          </a:p>
        </p:txBody>
      </p:sp>
      <p:sp>
        <p:nvSpPr>
          <p:cNvPr id="10" name="Oval 9"/>
          <p:cNvSpPr/>
          <p:nvPr/>
        </p:nvSpPr>
        <p:spPr>
          <a:xfrm>
            <a:off x="6477000" y="1654175"/>
            <a:ext cx="152400" cy="150495"/>
          </a:xfrm>
          <a:prstGeom prst="ellipse">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1" name="TextBox 10"/>
          <p:cNvSpPr txBox="1"/>
          <p:nvPr/>
        </p:nvSpPr>
        <p:spPr>
          <a:xfrm>
            <a:off x="6610350" y="1149350"/>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WDFW 2000-2009 </a:t>
            </a:r>
          </a:p>
          <a:p>
            <a:pPr fontAlgn="base">
              <a:spcBef>
                <a:spcPct val="0"/>
              </a:spcBef>
              <a:spcAft>
                <a:spcPct val="0"/>
              </a:spcAft>
            </a:pPr>
            <a:endParaRPr lang="en-US" dirty="0">
              <a:solidFill>
                <a:srgbClr val="FFFFFF"/>
              </a:solidFill>
            </a:endParaRPr>
          </a:p>
        </p:txBody>
      </p:sp>
      <p:sp>
        <p:nvSpPr>
          <p:cNvPr id="12" name="Oval 11"/>
          <p:cNvSpPr/>
          <p:nvPr/>
        </p:nvSpPr>
        <p:spPr>
          <a:xfrm>
            <a:off x="6477000" y="1244600"/>
            <a:ext cx="152400" cy="150495"/>
          </a:xfrm>
          <a:prstGeom prst="ellipse">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3" name="TextBox 12"/>
          <p:cNvSpPr txBox="1"/>
          <p:nvPr/>
        </p:nvSpPr>
        <p:spPr>
          <a:xfrm>
            <a:off x="4267200" y="2907268"/>
            <a:ext cx="1274708" cy="369332"/>
          </a:xfrm>
          <a:prstGeom prst="rect">
            <a:avLst/>
          </a:prstGeom>
          <a:noFill/>
        </p:spPr>
        <p:txBody>
          <a:bodyPr wrap="none" rtlCol="0">
            <a:spAutoFit/>
          </a:bodyPr>
          <a:lstStyle/>
          <a:p>
            <a:r>
              <a:rPr lang="en-US" dirty="0" smtClean="0">
                <a:solidFill>
                  <a:schemeClr val="bg1"/>
                </a:solidFill>
              </a:rPr>
              <a:t>Ellensburg</a:t>
            </a:r>
            <a:endParaRPr lang="en-US" dirty="0">
              <a:solidFill>
                <a:schemeClr val="bg1"/>
              </a:solidFill>
            </a:endParaRPr>
          </a:p>
        </p:txBody>
      </p:sp>
      <p:sp>
        <p:nvSpPr>
          <p:cNvPr id="14" name="TextBox 13"/>
          <p:cNvSpPr txBox="1"/>
          <p:nvPr/>
        </p:nvSpPr>
        <p:spPr>
          <a:xfrm>
            <a:off x="4495800" y="4278868"/>
            <a:ext cx="936988" cy="369332"/>
          </a:xfrm>
          <a:prstGeom prst="rect">
            <a:avLst/>
          </a:prstGeom>
          <a:noFill/>
        </p:spPr>
        <p:txBody>
          <a:bodyPr wrap="none" rtlCol="0">
            <a:spAutoFit/>
          </a:bodyPr>
          <a:lstStyle/>
          <a:p>
            <a:r>
              <a:rPr lang="en-US" dirty="0" smtClean="0">
                <a:solidFill>
                  <a:schemeClr val="bg1"/>
                </a:solidFill>
              </a:rPr>
              <a:t>Yakima</a:t>
            </a:r>
            <a:endParaRPr lang="en-US" dirty="0">
              <a:solidFill>
                <a:schemeClr val="bg1"/>
              </a:solidFill>
            </a:endParaRPr>
          </a:p>
        </p:txBody>
      </p:sp>
      <p:sp>
        <p:nvSpPr>
          <p:cNvPr id="15" name="TextBox 14"/>
          <p:cNvSpPr txBox="1"/>
          <p:nvPr/>
        </p:nvSpPr>
        <p:spPr>
          <a:xfrm>
            <a:off x="7980476" y="5269468"/>
            <a:ext cx="1163524" cy="369332"/>
          </a:xfrm>
          <a:prstGeom prst="rect">
            <a:avLst/>
          </a:prstGeom>
          <a:noFill/>
        </p:spPr>
        <p:txBody>
          <a:bodyPr wrap="none" rtlCol="0">
            <a:spAutoFit/>
          </a:bodyPr>
          <a:lstStyle/>
          <a:p>
            <a:r>
              <a:rPr lang="en-US" dirty="0" smtClean="0">
                <a:solidFill>
                  <a:schemeClr val="bg1"/>
                </a:solidFill>
              </a:rPr>
              <a:t>Tri- Cities</a:t>
            </a:r>
            <a:endParaRPr lang="en-US" dirty="0">
              <a:solidFill>
                <a:schemeClr val="bg1"/>
              </a:solidFill>
            </a:endParaRPr>
          </a:p>
        </p:txBody>
      </p:sp>
      <p:cxnSp>
        <p:nvCxnSpPr>
          <p:cNvPr id="18" name="Straight Arrow Connector 17"/>
          <p:cNvCxnSpPr/>
          <p:nvPr/>
        </p:nvCxnSpPr>
        <p:spPr>
          <a:xfrm flipV="1">
            <a:off x="228600" y="1006515"/>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000" y="935405"/>
            <a:ext cx="455416" cy="584775"/>
          </a:xfrm>
          <a:prstGeom prst="rect">
            <a:avLst/>
          </a:prstGeom>
          <a:noFill/>
        </p:spPr>
        <p:txBody>
          <a:bodyPr wrap="square" rtlCol="0">
            <a:spAutoFit/>
          </a:bodyPr>
          <a:lstStyle/>
          <a:p>
            <a:r>
              <a:rPr lang="en-US" sz="3200" dirty="0" smtClean="0"/>
              <a:t>N</a:t>
            </a:r>
            <a:endParaRPr lang="en-US" sz="3200" dirty="0"/>
          </a:p>
        </p:txBody>
      </p:sp>
    </p:spTree>
    <p:extLst>
      <p:ext uri="{BB962C8B-B14F-4D97-AF65-F5344CB8AC3E}">
        <p14:creationId xmlns:p14="http://schemas.microsoft.com/office/powerpoint/2010/main" val="4146680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dirty="0" smtClean="0"/>
              <a:t>Beaver Relocations</a:t>
            </a:r>
            <a:endParaRPr lang="en-US" dirty="0"/>
          </a:p>
        </p:txBody>
      </p:sp>
      <p:pic>
        <p:nvPicPr>
          <p:cNvPr id="1026" name="Picture 2" descr="C:\Users\Becca\AppData\Local\Microsoft\Windows\Temporary Internet Files\Content.Outlook\759F9563\BeavMelMapDFW20002009plus YBPtrapplus releas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00" t="4087"/>
          <a:stretch/>
        </p:blipFill>
        <p:spPr bwMode="auto">
          <a:xfrm>
            <a:off x="0" y="685800"/>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17642" y="2839127"/>
            <a:ext cx="1274708" cy="369332"/>
          </a:xfrm>
          <a:prstGeom prst="rect">
            <a:avLst/>
          </a:prstGeom>
          <a:noFill/>
        </p:spPr>
        <p:txBody>
          <a:bodyPr wrap="none" rtlCol="0">
            <a:spAutoFit/>
          </a:bodyPr>
          <a:lstStyle/>
          <a:p>
            <a:r>
              <a:rPr lang="en-US" dirty="0" smtClean="0">
                <a:solidFill>
                  <a:schemeClr val="bg1"/>
                </a:solidFill>
              </a:rPr>
              <a:t>Ellensburg</a:t>
            </a:r>
            <a:endParaRPr lang="en-US" dirty="0">
              <a:solidFill>
                <a:schemeClr val="bg1"/>
              </a:solidFill>
            </a:endParaRPr>
          </a:p>
        </p:txBody>
      </p:sp>
      <p:sp>
        <p:nvSpPr>
          <p:cNvPr id="6" name="TextBox 5"/>
          <p:cNvSpPr txBox="1"/>
          <p:nvPr/>
        </p:nvSpPr>
        <p:spPr>
          <a:xfrm>
            <a:off x="4686502" y="4234934"/>
            <a:ext cx="936988" cy="369332"/>
          </a:xfrm>
          <a:prstGeom prst="rect">
            <a:avLst/>
          </a:prstGeom>
          <a:noFill/>
        </p:spPr>
        <p:txBody>
          <a:bodyPr wrap="none" rtlCol="0">
            <a:spAutoFit/>
          </a:bodyPr>
          <a:lstStyle/>
          <a:p>
            <a:r>
              <a:rPr lang="en-US" dirty="0" smtClean="0">
                <a:solidFill>
                  <a:schemeClr val="bg1"/>
                </a:solidFill>
              </a:rPr>
              <a:t>Yakima</a:t>
            </a:r>
            <a:endParaRPr lang="en-US" dirty="0">
              <a:solidFill>
                <a:schemeClr val="bg1"/>
              </a:solidFill>
            </a:endParaRPr>
          </a:p>
        </p:txBody>
      </p:sp>
      <p:sp>
        <p:nvSpPr>
          <p:cNvPr id="7" name="TextBox 6"/>
          <p:cNvSpPr txBox="1"/>
          <p:nvPr/>
        </p:nvSpPr>
        <p:spPr>
          <a:xfrm>
            <a:off x="7980476" y="5136515"/>
            <a:ext cx="1163524" cy="369332"/>
          </a:xfrm>
          <a:prstGeom prst="rect">
            <a:avLst/>
          </a:prstGeom>
          <a:noFill/>
        </p:spPr>
        <p:txBody>
          <a:bodyPr wrap="none" rtlCol="0">
            <a:spAutoFit/>
          </a:bodyPr>
          <a:lstStyle/>
          <a:p>
            <a:r>
              <a:rPr lang="en-US" dirty="0" smtClean="0">
                <a:solidFill>
                  <a:schemeClr val="bg1"/>
                </a:solidFill>
              </a:rPr>
              <a:t>Tri- Cities</a:t>
            </a:r>
            <a:endParaRPr lang="en-US" dirty="0">
              <a:solidFill>
                <a:schemeClr val="bg1"/>
              </a:solidFill>
            </a:endParaRPr>
          </a:p>
        </p:txBody>
      </p:sp>
      <p:sp>
        <p:nvSpPr>
          <p:cNvPr id="12" name="Rectangle 11"/>
          <p:cNvSpPr/>
          <p:nvPr/>
        </p:nvSpPr>
        <p:spPr>
          <a:xfrm>
            <a:off x="6324600" y="939800"/>
            <a:ext cx="2590800" cy="14478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3" name="TextBox 12"/>
          <p:cNvSpPr txBox="1"/>
          <p:nvPr/>
        </p:nvSpPr>
        <p:spPr>
          <a:xfrm>
            <a:off x="6610350" y="1149350"/>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WDFW 2000-2009 </a:t>
            </a:r>
          </a:p>
          <a:p>
            <a:pPr fontAlgn="base">
              <a:spcBef>
                <a:spcPct val="0"/>
              </a:spcBef>
              <a:spcAft>
                <a:spcPct val="0"/>
              </a:spcAft>
            </a:pPr>
            <a:endParaRPr lang="en-US" dirty="0">
              <a:solidFill>
                <a:srgbClr val="FFFFFF"/>
              </a:solidFill>
            </a:endParaRPr>
          </a:p>
        </p:txBody>
      </p:sp>
      <p:sp>
        <p:nvSpPr>
          <p:cNvPr id="14" name="TextBox 13"/>
          <p:cNvSpPr txBox="1"/>
          <p:nvPr/>
        </p:nvSpPr>
        <p:spPr>
          <a:xfrm>
            <a:off x="6610350" y="1558925"/>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YBP 2011-2014</a:t>
            </a:r>
          </a:p>
          <a:p>
            <a:pPr fontAlgn="base">
              <a:spcBef>
                <a:spcPct val="0"/>
              </a:spcBef>
              <a:spcAft>
                <a:spcPct val="0"/>
              </a:spcAft>
            </a:pPr>
            <a:endParaRPr lang="en-US" dirty="0">
              <a:solidFill>
                <a:srgbClr val="FFFFFF"/>
              </a:solidFill>
            </a:endParaRPr>
          </a:p>
        </p:txBody>
      </p:sp>
      <p:sp>
        <p:nvSpPr>
          <p:cNvPr id="15" name="Oval 14"/>
          <p:cNvSpPr/>
          <p:nvPr/>
        </p:nvSpPr>
        <p:spPr>
          <a:xfrm>
            <a:off x="6477000" y="1244600"/>
            <a:ext cx="152400" cy="150495"/>
          </a:xfrm>
          <a:prstGeom prst="ellipse">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6" name="Oval 15"/>
          <p:cNvSpPr/>
          <p:nvPr/>
        </p:nvSpPr>
        <p:spPr>
          <a:xfrm>
            <a:off x="6477000" y="1654175"/>
            <a:ext cx="152400" cy="150495"/>
          </a:xfrm>
          <a:prstGeom prst="ellipse">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7" name="Oval 16"/>
          <p:cNvSpPr/>
          <p:nvPr/>
        </p:nvSpPr>
        <p:spPr>
          <a:xfrm>
            <a:off x="6480176" y="2012950"/>
            <a:ext cx="155574" cy="150495"/>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8" name="TextBox 17"/>
          <p:cNvSpPr txBox="1"/>
          <p:nvPr/>
        </p:nvSpPr>
        <p:spPr>
          <a:xfrm>
            <a:off x="6635750" y="1914525"/>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YBP Release sites</a:t>
            </a:r>
          </a:p>
          <a:p>
            <a:pPr fontAlgn="base">
              <a:spcBef>
                <a:spcPct val="0"/>
              </a:spcBef>
              <a:spcAft>
                <a:spcPct val="0"/>
              </a:spcAft>
            </a:pPr>
            <a:endParaRPr lang="en-US" dirty="0">
              <a:solidFill>
                <a:srgbClr val="FFFFFF"/>
              </a:solidFill>
            </a:endParaRPr>
          </a:p>
        </p:txBody>
      </p:sp>
      <p:cxnSp>
        <p:nvCxnSpPr>
          <p:cNvPr id="19" name="Straight Arrow Connector 18"/>
          <p:cNvCxnSpPr/>
          <p:nvPr/>
        </p:nvCxnSpPr>
        <p:spPr>
          <a:xfrm flipV="1">
            <a:off x="228600" y="1006515"/>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1000" y="935405"/>
            <a:ext cx="455416" cy="584775"/>
          </a:xfrm>
          <a:prstGeom prst="rect">
            <a:avLst/>
          </a:prstGeom>
          <a:noFill/>
        </p:spPr>
        <p:txBody>
          <a:bodyPr wrap="square" rtlCol="0">
            <a:spAutoFit/>
          </a:bodyPr>
          <a:lstStyle/>
          <a:p>
            <a:r>
              <a:rPr lang="en-US" sz="3200" dirty="0" smtClean="0"/>
              <a:t>N</a:t>
            </a:r>
            <a:endParaRPr lang="en-US" sz="3200" dirty="0"/>
          </a:p>
        </p:txBody>
      </p:sp>
    </p:spTree>
    <p:extLst>
      <p:ext uri="{BB962C8B-B14F-4D97-AF65-F5344CB8AC3E}">
        <p14:creationId xmlns:p14="http://schemas.microsoft.com/office/powerpoint/2010/main" val="1735483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a:xfrm>
            <a:off x="0" y="-228600"/>
            <a:ext cx="9144000" cy="1143000"/>
          </a:xfrm>
        </p:spPr>
        <p:txBody>
          <a:bodyPr/>
          <a:lstStyle/>
          <a:p>
            <a:r>
              <a:rPr lang="en-US" sz="4000" dirty="0" smtClean="0"/>
              <a:t>Beaver </a:t>
            </a:r>
            <a:r>
              <a:rPr lang="en-US" sz="4000" dirty="0" smtClean="0"/>
              <a:t>Successful Establishments</a:t>
            </a:r>
            <a:endParaRPr lang="en-US" sz="4000" dirty="0"/>
          </a:p>
        </p:txBody>
      </p:sp>
      <p:pic>
        <p:nvPicPr>
          <p:cNvPr id="3074" name="Picture 2" descr="C:\Users\Becca\AppData\Local\Microsoft\Windows\Temporary Internet Files\Content.Outlook\759F9563\BeavMelMapSuccessful12addothers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06" t="4759" b="2177"/>
          <a:stretch/>
        </p:blipFill>
        <p:spPr bwMode="auto">
          <a:xfrm>
            <a:off x="0" y="838200"/>
            <a:ext cx="9144000" cy="60300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24600" y="1379666"/>
            <a:ext cx="2590800" cy="77527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9" name="TextBox 8"/>
          <p:cNvSpPr txBox="1"/>
          <p:nvPr/>
        </p:nvSpPr>
        <p:spPr>
          <a:xfrm>
            <a:off x="6629400" y="1411069"/>
            <a:ext cx="2368550" cy="923330"/>
          </a:xfrm>
          <a:prstGeom prst="rect">
            <a:avLst/>
          </a:prstGeom>
          <a:noFill/>
        </p:spPr>
        <p:txBody>
          <a:bodyPr wrap="square" rtlCol="0">
            <a:spAutoFit/>
          </a:bodyPr>
          <a:lstStyle/>
          <a:p>
            <a:pPr fontAlgn="base">
              <a:spcBef>
                <a:spcPct val="0"/>
              </a:spcBef>
              <a:spcAft>
                <a:spcPct val="0"/>
              </a:spcAft>
            </a:pPr>
            <a:r>
              <a:rPr lang="en-US" dirty="0">
                <a:solidFill>
                  <a:srgbClr val="FFFFFF"/>
                </a:solidFill>
              </a:rPr>
              <a:t>= YBP </a:t>
            </a:r>
            <a:r>
              <a:rPr lang="en-US" dirty="0" smtClean="0">
                <a:solidFill>
                  <a:srgbClr val="FFFFFF"/>
                </a:solidFill>
              </a:rPr>
              <a:t>Successful</a:t>
            </a:r>
          </a:p>
          <a:p>
            <a:pPr fontAlgn="base">
              <a:spcBef>
                <a:spcPct val="0"/>
              </a:spcBef>
              <a:spcAft>
                <a:spcPct val="0"/>
              </a:spcAft>
            </a:pPr>
            <a:r>
              <a:rPr lang="en-US" dirty="0">
                <a:solidFill>
                  <a:srgbClr val="FFFFFF"/>
                </a:solidFill>
              </a:rPr>
              <a:t> </a:t>
            </a:r>
            <a:r>
              <a:rPr lang="en-US" dirty="0" smtClean="0">
                <a:solidFill>
                  <a:srgbClr val="FFFFFF"/>
                </a:solidFill>
              </a:rPr>
              <a:t>  Reintroductions</a:t>
            </a:r>
            <a:endParaRPr lang="en-US" dirty="0">
              <a:solidFill>
                <a:srgbClr val="FFFFFF"/>
              </a:solidFill>
            </a:endParaRPr>
          </a:p>
          <a:p>
            <a:pPr fontAlgn="base">
              <a:spcBef>
                <a:spcPct val="0"/>
              </a:spcBef>
              <a:spcAft>
                <a:spcPct val="0"/>
              </a:spcAft>
            </a:pPr>
            <a:endParaRPr lang="en-US" dirty="0">
              <a:solidFill>
                <a:srgbClr val="FFFFFF"/>
              </a:solidFill>
            </a:endParaRPr>
          </a:p>
        </p:txBody>
      </p:sp>
      <p:sp>
        <p:nvSpPr>
          <p:cNvPr id="23" name="Oval 22"/>
          <p:cNvSpPr/>
          <p:nvPr/>
        </p:nvSpPr>
        <p:spPr>
          <a:xfrm>
            <a:off x="6443472" y="1566672"/>
            <a:ext cx="109728" cy="109728"/>
          </a:xfrm>
          <a:prstGeom prst="ellipse">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971800" y="2862072"/>
            <a:ext cx="109728" cy="109728"/>
          </a:xfrm>
          <a:prstGeom prst="ellipse">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48000" y="3014472"/>
            <a:ext cx="109728" cy="109728"/>
          </a:xfrm>
          <a:prstGeom prst="ellipse">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267200" y="2907268"/>
            <a:ext cx="1274708" cy="369332"/>
          </a:xfrm>
          <a:prstGeom prst="rect">
            <a:avLst/>
          </a:prstGeom>
          <a:noFill/>
        </p:spPr>
        <p:txBody>
          <a:bodyPr wrap="none" rtlCol="0">
            <a:spAutoFit/>
          </a:bodyPr>
          <a:lstStyle/>
          <a:p>
            <a:r>
              <a:rPr lang="en-US" dirty="0" smtClean="0">
                <a:solidFill>
                  <a:schemeClr val="bg1"/>
                </a:solidFill>
              </a:rPr>
              <a:t>Ellensburg</a:t>
            </a:r>
            <a:endParaRPr lang="en-US" dirty="0">
              <a:solidFill>
                <a:schemeClr val="bg1"/>
              </a:solidFill>
            </a:endParaRPr>
          </a:p>
        </p:txBody>
      </p:sp>
      <p:sp>
        <p:nvSpPr>
          <p:cNvPr id="28" name="TextBox 27"/>
          <p:cNvSpPr txBox="1"/>
          <p:nvPr/>
        </p:nvSpPr>
        <p:spPr>
          <a:xfrm>
            <a:off x="4495800" y="4278868"/>
            <a:ext cx="936988" cy="369332"/>
          </a:xfrm>
          <a:prstGeom prst="rect">
            <a:avLst/>
          </a:prstGeom>
          <a:noFill/>
        </p:spPr>
        <p:txBody>
          <a:bodyPr wrap="none" rtlCol="0">
            <a:spAutoFit/>
          </a:bodyPr>
          <a:lstStyle/>
          <a:p>
            <a:r>
              <a:rPr lang="en-US" dirty="0" smtClean="0">
                <a:solidFill>
                  <a:schemeClr val="bg1"/>
                </a:solidFill>
              </a:rPr>
              <a:t>Yakima</a:t>
            </a:r>
            <a:endParaRPr lang="en-US" dirty="0">
              <a:solidFill>
                <a:schemeClr val="bg1"/>
              </a:solidFill>
            </a:endParaRPr>
          </a:p>
        </p:txBody>
      </p:sp>
      <p:sp>
        <p:nvSpPr>
          <p:cNvPr id="29" name="TextBox 28"/>
          <p:cNvSpPr txBox="1"/>
          <p:nvPr/>
        </p:nvSpPr>
        <p:spPr>
          <a:xfrm>
            <a:off x="7980476" y="5269468"/>
            <a:ext cx="1163524" cy="369332"/>
          </a:xfrm>
          <a:prstGeom prst="rect">
            <a:avLst/>
          </a:prstGeom>
          <a:noFill/>
        </p:spPr>
        <p:txBody>
          <a:bodyPr wrap="none" rtlCol="0">
            <a:spAutoFit/>
          </a:bodyPr>
          <a:lstStyle/>
          <a:p>
            <a:r>
              <a:rPr lang="en-US" dirty="0" smtClean="0">
                <a:solidFill>
                  <a:schemeClr val="bg1"/>
                </a:solidFill>
              </a:rPr>
              <a:t>Tri- Cities</a:t>
            </a:r>
            <a:endParaRPr lang="en-US" dirty="0">
              <a:solidFill>
                <a:schemeClr val="bg1"/>
              </a:solidFill>
            </a:endParaRPr>
          </a:p>
        </p:txBody>
      </p:sp>
      <p:cxnSp>
        <p:nvCxnSpPr>
          <p:cNvPr id="30" name="Straight Arrow Connector 29"/>
          <p:cNvCxnSpPr/>
          <p:nvPr/>
        </p:nvCxnSpPr>
        <p:spPr>
          <a:xfrm flipV="1">
            <a:off x="228600" y="1006515"/>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 y="935405"/>
            <a:ext cx="455416" cy="584775"/>
          </a:xfrm>
          <a:prstGeom prst="rect">
            <a:avLst/>
          </a:prstGeom>
          <a:noFill/>
        </p:spPr>
        <p:txBody>
          <a:bodyPr wrap="square" rtlCol="0">
            <a:spAutoFit/>
          </a:bodyPr>
          <a:lstStyle/>
          <a:p>
            <a:r>
              <a:rPr lang="en-US" sz="3200" dirty="0" smtClean="0"/>
              <a:t>N</a:t>
            </a:r>
            <a:endParaRPr lang="en-US" sz="3200" dirty="0"/>
          </a:p>
        </p:txBody>
      </p:sp>
    </p:spTree>
    <p:extLst>
      <p:ext uri="{BB962C8B-B14F-4D97-AF65-F5344CB8AC3E}">
        <p14:creationId xmlns:p14="http://schemas.microsoft.com/office/powerpoint/2010/main" val="66998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84715" y="1143000"/>
            <a:ext cx="3308174" cy="26272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descr="C:\Users\Becca\Pictures\Beavers\Teanaway Creek Stomping 2014\WF Teanaway Creek Stomping\P10508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02" y="1403294"/>
            <a:ext cx="5486400" cy="42994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37" t="5119" r="7187" b="19509"/>
          <a:stretch/>
        </p:blipFill>
        <p:spPr bwMode="auto">
          <a:xfrm>
            <a:off x="5562600" y="4354864"/>
            <a:ext cx="3552405" cy="25031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30048" y="5333428"/>
            <a:ext cx="975652" cy="369332"/>
          </a:xfrm>
          <a:prstGeom prst="rect">
            <a:avLst/>
          </a:prstGeom>
          <a:noFill/>
        </p:spPr>
        <p:txBody>
          <a:bodyPr wrap="none" rtlCol="0">
            <a:spAutoFit/>
          </a:bodyPr>
          <a:lstStyle/>
          <a:p>
            <a:r>
              <a:rPr lang="en-US" dirty="0" smtClean="0">
                <a:solidFill>
                  <a:schemeClr val="bg1"/>
                </a:solidFill>
              </a:rPr>
              <a:t>Ear Tag</a:t>
            </a:r>
            <a:endParaRPr lang="en-US" dirty="0">
              <a:solidFill>
                <a:schemeClr val="bg1"/>
              </a:solidFill>
            </a:endParaRPr>
          </a:p>
        </p:txBody>
      </p:sp>
      <p:cxnSp>
        <p:nvCxnSpPr>
          <p:cNvPr id="8" name="Straight Arrow Connector 7"/>
          <p:cNvCxnSpPr/>
          <p:nvPr/>
        </p:nvCxnSpPr>
        <p:spPr>
          <a:xfrm>
            <a:off x="7086600" y="5606432"/>
            <a:ext cx="838200" cy="489568"/>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 y="6019800"/>
            <a:ext cx="2557110" cy="369332"/>
          </a:xfrm>
          <a:prstGeom prst="rect">
            <a:avLst/>
          </a:prstGeom>
          <a:noFill/>
        </p:spPr>
        <p:txBody>
          <a:bodyPr wrap="none" rtlCol="0">
            <a:spAutoFit/>
          </a:bodyPr>
          <a:lstStyle/>
          <a:p>
            <a:r>
              <a:rPr lang="en-US" dirty="0" smtClean="0"/>
              <a:t>14 colonies successful</a:t>
            </a:r>
            <a:endParaRPr lang="en-US" dirty="0"/>
          </a:p>
        </p:txBody>
      </p:sp>
      <p:sp>
        <p:nvSpPr>
          <p:cNvPr id="4" name="Title 3"/>
          <p:cNvSpPr>
            <a:spLocks noGrp="1"/>
          </p:cNvSpPr>
          <p:nvPr>
            <p:ph type="title"/>
          </p:nvPr>
        </p:nvSpPr>
        <p:spPr>
          <a:xfrm>
            <a:off x="228600" y="-228600"/>
            <a:ext cx="8229600" cy="1143000"/>
          </a:xfrm>
        </p:spPr>
        <p:txBody>
          <a:bodyPr/>
          <a:lstStyle/>
          <a:p>
            <a:r>
              <a:rPr lang="en-US" dirty="0" smtClean="0"/>
              <a:t>Monitoring</a:t>
            </a:r>
            <a:endParaRPr lang="en-US" dirty="0"/>
          </a:p>
        </p:txBody>
      </p:sp>
    </p:spTree>
    <p:extLst>
      <p:ext uri="{BB962C8B-B14F-4D97-AF65-F5344CB8AC3E}">
        <p14:creationId xmlns:p14="http://schemas.microsoft.com/office/powerpoint/2010/main" val="1577454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p:spPr>
      </p:pic>
      <p:sp>
        <p:nvSpPr>
          <p:cNvPr id="5" name="Content Placeholder 2"/>
          <p:cNvSpPr txBox="1">
            <a:spLocks/>
          </p:cNvSpPr>
          <p:nvPr/>
        </p:nvSpPr>
        <p:spPr bwMode="auto">
          <a:xfrm>
            <a:off x="1828800" y="60960"/>
            <a:ext cx="6248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b="1" dirty="0" smtClean="0">
                <a:solidFill>
                  <a:schemeClr val="accent1">
                    <a:lumMod val="40000"/>
                    <a:lumOff val="60000"/>
                  </a:schemeClr>
                </a:solidFill>
              </a:rPr>
              <a:t>Salmon, Trout &amp; Beaver</a:t>
            </a:r>
            <a:endParaRPr lang="en-US" b="1" dirty="0">
              <a:solidFill>
                <a:schemeClr val="accent1">
                  <a:lumMod val="40000"/>
                  <a:lumOff val="60000"/>
                </a:schemeClr>
              </a:solidFill>
            </a:endParaRPr>
          </a:p>
        </p:txBody>
      </p:sp>
      <p:sp>
        <p:nvSpPr>
          <p:cNvPr id="3" name="Rectangle 2"/>
          <p:cNvSpPr/>
          <p:nvPr/>
        </p:nvSpPr>
        <p:spPr>
          <a:xfrm>
            <a:off x="6477000" y="6444734"/>
            <a:ext cx="2492990" cy="369332"/>
          </a:xfrm>
          <a:prstGeom prst="rect">
            <a:avLst/>
          </a:prstGeom>
        </p:spPr>
        <p:txBody>
          <a:bodyPr wrap="none">
            <a:spAutoFit/>
          </a:bodyPr>
          <a:lstStyle/>
          <a:p>
            <a:r>
              <a:rPr lang="en-US" dirty="0"/>
              <a:t> </a:t>
            </a:r>
            <a:r>
              <a:rPr lang="en-US" dirty="0" smtClean="0"/>
              <a:t>Photo: Caleb </a:t>
            </a:r>
            <a:r>
              <a:rPr lang="en-US" dirty="0" err="1"/>
              <a:t>Zurstadt</a:t>
            </a:r>
            <a:endParaRPr lang="en-US" dirty="0"/>
          </a:p>
        </p:txBody>
      </p:sp>
    </p:spTree>
    <p:extLst>
      <p:ext uri="{BB962C8B-B14F-4D97-AF65-F5344CB8AC3E}">
        <p14:creationId xmlns:p14="http://schemas.microsoft.com/office/powerpoint/2010/main" val="1284388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Water Storage</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t="15989"/>
          <a:stretch/>
        </p:blipFill>
        <p:spPr>
          <a:xfrm>
            <a:off x="0" y="1064524"/>
            <a:ext cx="9144000" cy="5793475"/>
          </a:xfrm>
          <a:prstGeom prst="rect">
            <a:avLst/>
          </a:prstGeom>
        </p:spPr>
      </p:pic>
      <p:sp>
        <p:nvSpPr>
          <p:cNvPr id="7" name="TextBox 6"/>
          <p:cNvSpPr txBox="1"/>
          <p:nvPr/>
        </p:nvSpPr>
        <p:spPr>
          <a:xfrm>
            <a:off x="3276600" y="2448580"/>
            <a:ext cx="3544560" cy="523220"/>
          </a:xfrm>
          <a:prstGeom prst="rect">
            <a:avLst/>
          </a:prstGeom>
          <a:solidFill>
            <a:schemeClr val="tx1">
              <a:alpha val="38000"/>
            </a:schemeClr>
          </a:solidFill>
        </p:spPr>
        <p:txBody>
          <a:bodyPr wrap="none" rtlCol="0">
            <a:spAutoFit/>
          </a:bodyPr>
          <a:lstStyle/>
          <a:p>
            <a:r>
              <a:rPr lang="en-US" sz="2800" dirty="0" smtClean="0">
                <a:solidFill>
                  <a:schemeClr val="bg1"/>
                </a:solidFill>
              </a:rPr>
              <a:t>7.9 million gallons/ </a:t>
            </a:r>
            <a:r>
              <a:rPr lang="en-US" sz="2800" dirty="0" err="1" smtClean="0">
                <a:solidFill>
                  <a:schemeClr val="bg1"/>
                </a:solidFill>
              </a:rPr>
              <a:t>yr</a:t>
            </a:r>
            <a:endParaRPr lang="en-US" sz="2800" dirty="0">
              <a:solidFill>
                <a:schemeClr val="bg1"/>
              </a:solidFill>
            </a:endParaRPr>
          </a:p>
        </p:txBody>
      </p:sp>
    </p:spTree>
    <p:extLst>
      <p:ext uri="{BB962C8B-B14F-4D97-AF65-F5344CB8AC3E}">
        <p14:creationId xmlns:p14="http://schemas.microsoft.com/office/powerpoint/2010/main" val="2601950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84" t="50887" r="27402" b="12078"/>
          <a:stretch/>
        </p:blipFill>
        <p:spPr bwMode="auto">
          <a:xfrm>
            <a:off x="0" y="1140218"/>
            <a:ext cx="9176018" cy="575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314424" y="1269241"/>
            <a:ext cx="2590800" cy="12425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8" name="Oval 7"/>
          <p:cNvSpPr/>
          <p:nvPr/>
        </p:nvSpPr>
        <p:spPr>
          <a:xfrm>
            <a:off x="6470000" y="1529593"/>
            <a:ext cx="155574" cy="150495"/>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9" name="TextBox 8"/>
          <p:cNvSpPr txBox="1"/>
          <p:nvPr/>
        </p:nvSpPr>
        <p:spPr>
          <a:xfrm>
            <a:off x="6625574" y="1431168"/>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Release sites</a:t>
            </a:r>
          </a:p>
          <a:p>
            <a:pPr fontAlgn="base">
              <a:spcBef>
                <a:spcPct val="0"/>
              </a:spcBef>
              <a:spcAft>
                <a:spcPct val="0"/>
              </a:spcAft>
            </a:pPr>
            <a:endParaRPr lang="en-US" dirty="0">
              <a:solidFill>
                <a:srgbClr val="FFFFFF"/>
              </a:solidFill>
            </a:endParaRPr>
          </a:p>
        </p:txBody>
      </p:sp>
      <p:sp>
        <p:nvSpPr>
          <p:cNvPr id="4" name="Diamond 3"/>
          <p:cNvSpPr/>
          <p:nvPr/>
        </p:nvSpPr>
        <p:spPr>
          <a:xfrm>
            <a:off x="6470000" y="2011047"/>
            <a:ext cx="128964" cy="141514"/>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2" name="TextBox 11"/>
          <p:cNvSpPr txBox="1"/>
          <p:nvPr/>
        </p:nvSpPr>
        <p:spPr>
          <a:xfrm>
            <a:off x="6592916" y="1921025"/>
            <a:ext cx="23622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rPr>
              <a:t>= PIT Tag readers</a:t>
            </a:r>
          </a:p>
        </p:txBody>
      </p:sp>
      <p:sp>
        <p:nvSpPr>
          <p:cNvPr id="20" name="TextBox 19"/>
          <p:cNvSpPr txBox="1"/>
          <p:nvPr/>
        </p:nvSpPr>
        <p:spPr>
          <a:xfrm>
            <a:off x="1820894" y="2072372"/>
            <a:ext cx="1043376" cy="338554"/>
          </a:xfrm>
          <a:prstGeom prst="rect">
            <a:avLst/>
          </a:prstGeom>
          <a:solidFill>
            <a:schemeClr val="tx1"/>
          </a:solidFill>
          <a:ln>
            <a:noFill/>
          </a:ln>
        </p:spPr>
        <p:txBody>
          <a:bodyPr wrap="square" rtlCol="0">
            <a:spAutoFit/>
          </a:bodyPr>
          <a:lstStyle/>
          <a:p>
            <a:pPr fontAlgn="base">
              <a:spcBef>
                <a:spcPct val="0"/>
              </a:spcBef>
              <a:spcAft>
                <a:spcPct val="0"/>
              </a:spcAft>
            </a:pPr>
            <a:r>
              <a:rPr lang="en-US" sz="1600" dirty="0">
                <a:solidFill>
                  <a:srgbClr val="000000"/>
                </a:solidFill>
              </a:rPr>
              <a:t>Taneum</a:t>
            </a:r>
          </a:p>
        </p:txBody>
      </p:sp>
      <p:sp>
        <p:nvSpPr>
          <p:cNvPr id="21" name="TextBox 20"/>
          <p:cNvSpPr txBox="1"/>
          <p:nvPr/>
        </p:nvSpPr>
        <p:spPr>
          <a:xfrm>
            <a:off x="2613135" y="3124200"/>
            <a:ext cx="1196865" cy="338554"/>
          </a:xfrm>
          <a:prstGeom prst="rect">
            <a:avLst/>
          </a:prstGeom>
          <a:solidFill>
            <a:schemeClr val="tx1"/>
          </a:solidFill>
        </p:spPr>
        <p:txBody>
          <a:bodyPr wrap="square" rtlCol="0">
            <a:spAutoFit/>
          </a:bodyPr>
          <a:lstStyle/>
          <a:p>
            <a:pPr fontAlgn="base">
              <a:spcBef>
                <a:spcPct val="0"/>
              </a:spcBef>
              <a:spcAft>
                <a:spcPct val="0"/>
              </a:spcAft>
            </a:pPr>
            <a:r>
              <a:rPr lang="en-US" sz="1600" dirty="0">
                <a:solidFill>
                  <a:srgbClr val="000000"/>
                </a:solidFill>
              </a:rPr>
              <a:t>Manastash</a:t>
            </a:r>
          </a:p>
        </p:txBody>
      </p:sp>
      <p:sp>
        <p:nvSpPr>
          <p:cNvPr id="2" name="TextBox 1"/>
          <p:cNvSpPr txBox="1"/>
          <p:nvPr/>
        </p:nvSpPr>
        <p:spPr>
          <a:xfrm>
            <a:off x="-35011" y="6488668"/>
            <a:ext cx="1683084" cy="369332"/>
          </a:xfrm>
          <a:prstGeom prst="rect">
            <a:avLst/>
          </a:prstGeom>
          <a:solidFill>
            <a:srgbClr val="00B050"/>
          </a:solidFill>
          <a:ln w="12700">
            <a:solidFill>
              <a:schemeClr val="bg1"/>
            </a:solidFill>
          </a:ln>
        </p:spPr>
        <p:txBody>
          <a:bodyPr wrap="square" rtlCol="0">
            <a:spAutoFit/>
          </a:bodyPr>
          <a:lstStyle/>
          <a:p>
            <a:pPr algn="ctr" fontAlgn="base">
              <a:spcBef>
                <a:spcPct val="0"/>
              </a:spcBef>
              <a:spcAft>
                <a:spcPct val="0"/>
              </a:spcAft>
            </a:pPr>
            <a:r>
              <a:rPr lang="en-US" dirty="0">
                <a:solidFill>
                  <a:srgbClr val="FFFFFF"/>
                </a:solidFill>
              </a:rPr>
              <a:t>“Goldie”</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7660" t="23333" r="32601" b="22979"/>
          <a:stretch/>
        </p:blipFill>
        <p:spPr>
          <a:xfrm>
            <a:off x="-16477" y="5175472"/>
            <a:ext cx="1652194" cy="1337510"/>
          </a:xfrm>
          <a:prstGeom prst="rect">
            <a:avLst/>
          </a:prstGeom>
          <a:ln>
            <a:solidFill>
              <a:schemeClr val="bg1"/>
            </a:solidFill>
          </a:ln>
          <a:effectLst>
            <a:outerShdw blurRad="50800" dist="38100" dir="2700000" algn="tl" rotWithShape="0">
              <a:prstClr val="black">
                <a:alpha val="40000"/>
              </a:prstClr>
            </a:outerShdw>
          </a:effectLst>
        </p:spPr>
      </p:pic>
      <p:sp>
        <p:nvSpPr>
          <p:cNvPr id="11" name="Oval 10"/>
          <p:cNvSpPr/>
          <p:nvPr/>
        </p:nvSpPr>
        <p:spPr>
          <a:xfrm flipH="1">
            <a:off x="3358240" y="1841156"/>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flipH="1">
            <a:off x="6067298" y="5298495"/>
            <a:ext cx="146957" cy="18650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574639" y="5222469"/>
            <a:ext cx="1196864" cy="338554"/>
          </a:xfrm>
          <a:prstGeom prst="rect">
            <a:avLst/>
          </a:prstGeom>
          <a:solidFill>
            <a:schemeClr val="tx1"/>
          </a:solidFill>
        </p:spPr>
        <p:txBody>
          <a:bodyPr wrap="square" rtlCol="0">
            <a:spAutoFit/>
          </a:bodyPr>
          <a:lstStyle/>
          <a:p>
            <a:pPr fontAlgn="base">
              <a:spcBef>
                <a:spcPct val="0"/>
              </a:spcBef>
              <a:spcAft>
                <a:spcPct val="0"/>
              </a:spcAft>
            </a:pPr>
            <a:r>
              <a:rPr lang="en-US" sz="1600" dirty="0" err="1" smtClean="0">
                <a:solidFill>
                  <a:srgbClr val="000000"/>
                </a:solidFill>
              </a:rPr>
              <a:t>Umtanum</a:t>
            </a:r>
            <a:endParaRPr lang="en-US" sz="1600" dirty="0">
              <a:solidFill>
                <a:srgbClr val="000000"/>
              </a:solidFill>
            </a:endParaRPr>
          </a:p>
        </p:txBody>
      </p:sp>
      <p:sp>
        <p:nvSpPr>
          <p:cNvPr id="32" name="TextBox 31"/>
          <p:cNvSpPr txBox="1"/>
          <p:nvPr/>
        </p:nvSpPr>
        <p:spPr>
          <a:xfrm>
            <a:off x="-16477" y="117901"/>
            <a:ext cx="9160477" cy="830997"/>
          </a:xfrm>
          <a:prstGeom prst="rect">
            <a:avLst/>
          </a:prstGeom>
          <a:noFill/>
        </p:spPr>
        <p:txBody>
          <a:bodyPr wrap="square" rtlCol="0">
            <a:spAutoFit/>
          </a:bodyPr>
          <a:lstStyle/>
          <a:p>
            <a:pPr algn="ctr"/>
            <a:r>
              <a:rPr lang="en-US" sz="4800" dirty="0" smtClean="0"/>
              <a:t>Beaver Movement</a:t>
            </a:r>
            <a:endParaRPr lang="en-US" sz="4800" dirty="0"/>
          </a:p>
        </p:txBody>
      </p:sp>
      <p:sp>
        <p:nvSpPr>
          <p:cNvPr id="22" name="Oval 21"/>
          <p:cNvSpPr/>
          <p:nvPr/>
        </p:nvSpPr>
        <p:spPr>
          <a:xfrm flipH="1">
            <a:off x="5042643" y="3488677"/>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2940186" y="2739326"/>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246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84" t="50887" r="27402" b="12078"/>
          <a:stretch/>
        </p:blipFill>
        <p:spPr bwMode="auto">
          <a:xfrm>
            <a:off x="0" y="1140218"/>
            <a:ext cx="9176018" cy="575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314424" y="1269241"/>
            <a:ext cx="2590800" cy="12425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8" name="Oval 7"/>
          <p:cNvSpPr/>
          <p:nvPr/>
        </p:nvSpPr>
        <p:spPr>
          <a:xfrm>
            <a:off x="6470000" y="1529593"/>
            <a:ext cx="155574" cy="150495"/>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9" name="TextBox 8"/>
          <p:cNvSpPr txBox="1"/>
          <p:nvPr/>
        </p:nvSpPr>
        <p:spPr>
          <a:xfrm>
            <a:off x="6625574" y="1431168"/>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Release sites</a:t>
            </a:r>
          </a:p>
          <a:p>
            <a:pPr fontAlgn="base">
              <a:spcBef>
                <a:spcPct val="0"/>
              </a:spcBef>
              <a:spcAft>
                <a:spcPct val="0"/>
              </a:spcAft>
            </a:pPr>
            <a:endParaRPr lang="en-US" dirty="0">
              <a:solidFill>
                <a:srgbClr val="FFFFFF"/>
              </a:solidFill>
            </a:endParaRPr>
          </a:p>
        </p:txBody>
      </p:sp>
      <p:sp>
        <p:nvSpPr>
          <p:cNvPr id="4" name="Diamond 3"/>
          <p:cNvSpPr/>
          <p:nvPr/>
        </p:nvSpPr>
        <p:spPr>
          <a:xfrm>
            <a:off x="6470000" y="2011047"/>
            <a:ext cx="128964" cy="141514"/>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2" name="TextBox 11"/>
          <p:cNvSpPr txBox="1"/>
          <p:nvPr/>
        </p:nvSpPr>
        <p:spPr>
          <a:xfrm>
            <a:off x="6592916" y="1921025"/>
            <a:ext cx="23622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rPr>
              <a:t>= PIT Tag readers</a:t>
            </a:r>
          </a:p>
        </p:txBody>
      </p:sp>
      <p:sp>
        <p:nvSpPr>
          <p:cNvPr id="20" name="TextBox 19"/>
          <p:cNvSpPr txBox="1"/>
          <p:nvPr/>
        </p:nvSpPr>
        <p:spPr>
          <a:xfrm>
            <a:off x="1820894" y="2072372"/>
            <a:ext cx="1043376" cy="338554"/>
          </a:xfrm>
          <a:prstGeom prst="rect">
            <a:avLst/>
          </a:prstGeom>
          <a:solidFill>
            <a:schemeClr val="tx1"/>
          </a:solidFill>
          <a:ln>
            <a:noFill/>
          </a:ln>
        </p:spPr>
        <p:txBody>
          <a:bodyPr wrap="square" rtlCol="0">
            <a:spAutoFit/>
          </a:bodyPr>
          <a:lstStyle/>
          <a:p>
            <a:pPr fontAlgn="base">
              <a:spcBef>
                <a:spcPct val="0"/>
              </a:spcBef>
              <a:spcAft>
                <a:spcPct val="0"/>
              </a:spcAft>
            </a:pPr>
            <a:r>
              <a:rPr lang="en-US" sz="1600" dirty="0">
                <a:solidFill>
                  <a:srgbClr val="000000"/>
                </a:solidFill>
              </a:rPr>
              <a:t>Taneum</a:t>
            </a:r>
          </a:p>
        </p:txBody>
      </p:sp>
      <p:sp>
        <p:nvSpPr>
          <p:cNvPr id="21" name="TextBox 20"/>
          <p:cNvSpPr txBox="1"/>
          <p:nvPr/>
        </p:nvSpPr>
        <p:spPr>
          <a:xfrm>
            <a:off x="2613135" y="3124200"/>
            <a:ext cx="1196865" cy="338554"/>
          </a:xfrm>
          <a:prstGeom prst="rect">
            <a:avLst/>
          </a:prstGeom>
          <a:solidFill>
            <a:schemeClr val="tx1"/>
          </a:solidFill>
        </p:spPr>
        <p:txBody>
          <a:bodyPr wrap="square" rtlCol="0">
            <a:spAutoFit/>
          </a:bodyPr>
          <a:lstStyle/>
          <a:p>
            <a:pPr fontAlgn="base">
              <a:spcBef>
                <a:spcPct val="0"/>
              </a:spcBef>
              <a:spcAft>
                <a:spcPct val="0"/>
              </a:spcAft>
            </a:pPr>
            <a:r>
              <a:rPr lang="en-US" sz="1600" dirty="0">
                <a:solidFill>
                  <a:srgbClr val="000000"/>
                </a:solidFill>
              </a:rPr>
              <a:t>Manastash</a:t>
            </a:r>
          </a:p>
        </p:txBody>
      </p:sp>
      <p:sp>
        <p:nvSpPr>
          <p:cNvPr id="2" name="TextBox 1"/>
          <p:cNvSpPr txBox="1"/>
          <p:nvPr/>
        </p:nvSpPr>
        <p:spPr>
          <a:xfrm>
            <a:off x="-35011" y="6488668"/>
            <a:ext cx="1683084" cy="369332"/>
          </a:xfrm>
          <a:prstGeom prst="rect">
            <a:avLst/>
          </a:prstGeom>
          <a:solidFill>
            <a:srgbClr val="00B050"/>
          </a:solidFill>
          <a:ln w="12700">
            <a:solidFill>
              <a:schemeClr val="bg1"/>
            </a:solidFill>
          </a:ln>
        </p:spPr>
        <p:txBody>
          <a:bodyPr wrap="square" rtlCol="0">
            <a:spAutoFit/>
          </a:bodyPr>
          <a:lstStyle/>
          <a:p>
            <a:pPr algn="ctr" fontAlgn="base">
              <a:spcBef>
                <a:spcPct val="0"/>
              </a:spcBef>
              <a:spcAft>
                <a:spcPct val="0"/>
              </a:spcAft>
            </a:pPr>
            <a:r>
              <a:rPr lang="en-US" dirty="0">
                <a:solidFill>
                  <a:srgbClr val="FFFFFF"/>
                </a:solidFill>
              </a:rPr>
              <a:t>“Goldie”</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7660" t="23333" r="32601" b="22979"/>
          <a:stretch/>
        </p:blipFill>
        <p:spPr>
          <a:xfrm>
            <a:off x="-16477" y="5175472"/>
            <a:ext cx="1652194" cy="1337510"/>
          </a:xfrm>
          <a:prstGeom prst="rect">
            <a:avLst/>
          </a:prstGeom>
          <a:ln>
            <a:solidFill>
              <a:schemeClr val="bg1"/>
            </a:solidFill>
          </a:ln>
          <a:effectLst>
            <a:outerShdw blurRad="50800" dist="38100" dir="2700000" algn="tl" rotWithShape="0">
              <a:prstClr val="black">
                <a:alpha val="40000"/>
              </a:prstClr>
            </a:outerShdw>
          </a:effectLst>
        </p:spPr>
      </p:pic>
      <p:sp>
        <p:nvSpPr>
          <p:cNvPr id="11" name="Oval 10"/>
          <p:cNvSpPr/>
          <p:nvPr/>
        </p:nvSpPr>
        <p:spPr>
          <a:xfrm flipH="1">
            <a:off x="3358240" y="1841156"/>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flipH="1">
            <a:off x="6067298" y="5298495"/>
            <a:ext cx="146957" cy="18650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127156" y="2125362"/>
            <a:ext cx="2730844" cy="2199503"/>
          </a:xfrm>
          <a:custGeom>
            <a:avLst/>
            <a:gdLst>
              <a:gd name="connsiteX0" fmla="*/ 0 w 2730844"/>
              <a:gd name="connsiteY0" fmla="*/ 1248033 h 2199503"/>
              <a:gd name="connsiteX1" fmla="*/ 222422 w 2730844"/>
              <a:gd name="connsiteY1" fmla="*/ 1371600 h 2199503"/>
              <a:gd name="connsiteX2" fmla="*/ 321276 w 2730844"/>
              <a:gd name="connsiteY2" fmla="*/ 1804087 h 2199503"/>
              <a:gd name="connsiteX3" fmla="*/ 691979 w 2730844"/>
              <a:gd name="connsiteY3" fmla="*/ 1902941 h 2199503"/>
              <a:gd name="connsiteX4" fmla="*/ 827903 w 2730844"/>
              <a:gd name="connsiteY4" fmla="*/ 2100649 h 2199503"/>
              <a:gd name="connsiteX5" fmla="*/ 939114 w 2730844"/>
              <a:gd name="connsiteY5" fmla="*/ 2199503 h 2199503"/>
              <a:gd name="connsiteX6" fmla="*/ 1210963 w 2730844"/>
              <a:gd name="connsiteY6" fmla="*/ 2174789 h 2199503"/>
              <a:gd name="connsiteX7" fmla="*/ 1532238 w 2730844"/>
              <a:gd name="connsiteY7" fmla="*/ 2174789 h 2199503"/>
              <a:gd name="connsiteX8" fmla="*/ 1865871 w 2730844"/>
              <a:gd name="connsiteY8" fmla="*/ 2075935 h 2199503"/>
              <a:gd name="connsiteX9" fmla="*/ 2248930 w 2730844"/>
              <a:gd name="connsiteY9" fmla="*/ 2026508 h 2199503"/>
              <a:gd name="connsiteX10" fmla="*/ 2347784 w 2730844"/>
              <a:gd name="connsiteY10" fmla="*/ 1915297 h 2199503"/>
              <a:gd name="connsiteX11" fmla="*/ 2582563 w 2730844"/>
              <a:gd name="connsiteY11" fmla="*/ 1853514 h 2199503"/>
              <a:gd name="connsiteX12" fmla="*/ 2730844 w 2730844"/>
              <a:gd name="connsiteY12" fmla="*/ 1668162 h 2199503"/>
              <a:gd name="connsiteX13" fmla="*/ 2533136 w 2730844"/>
              <a:gd name="connsiteY13" fmla="*/ 1507524 h 2199503"/>
              <a:gd name="connsiteX14" fmla="*/ 2458995 w 2730844"/>
              <a:gd name="connsiteY14" fmla="*/ 1346887 h 2199503"/>
              <a:gd name="connsiteX15" fmla="*/ 2323071 w 2730844"/>
              <a:gd name="connsiteY15" fmla="*/ 1186249 h 2199503"/>
              <a:gd name="connsiteX16" fmla="*/ 2174790 w 2730844"/>
              <a:gd name="connsiteY16" fmla="*/ 988541 h 2199503"/>
              <a:gd name="connsiteX17" fmla="*/ 2137719 w 2730844"/>
              <a:gd name="connsiteY17" fmla="*/ 976184 h 2199503"/>
              <a:gd name="connsiteX18" fmla="*/ 2075936 w 2730844"/>
              <a:gd name="connsiteY18" fmla="*/ 766119 h 2199503"/>
              <a:gd name="connsiteX19" fmla="*/ 1940011 w 2730844"/>
              <a:gd name="connsiteY19" fmla="*/ 729049 h 2199503"/>
              <a:gd name="connsiteX20" fmla="*/ 1940011 w 2730844"/>
              <a:gd name="connsiteY20" fmla="*/ 556054 h 2199503"/>
              <a:gd name="connsiteX21" fmla="*/ 1890584 w 2730844"/>
              <a:gd name="connsiteY21" fmla="*/ 432487 h 2199503"/>
              <a:gd name="connsiteX22" fmla="*/ 1729946 w 2730844"/>
              <a:gd name="connsiteY22" fmla="*/ 370703 h 2199503"/>
              <a:gd name="connsiteX23" fmla="*/ 1569309 w 2730844"/>
              <a:gd name="connsiteY23" fmla="*/ 358346 h 2199503"/>
              <a:gd name="connsiteX24" fmla="*/ 1507525 w 2730844"/>
              <a:gd name="connsiteY24" fmla="*/ 321276 h 2199503"/>
              <a:gd name="connsiteX25" fmla="*/ 1507525 w 2730844"/>
              <a:gd name="connsiteY25" fmla="*/ 123568 h 2199503"/>
              <a:gd name="connsiteX26" fmla="*/ 1445741 w 2730844"/>
              <a:gd name="connsiteY26" fmla="*/ 0 h 2199503"/>
              <a:gd name="connsiteX27" fmla="*/ 1322173 w 2730844"/>
              <a:gd name="connsiteY27" fmla="*/ 123568 h 2199503"/>
              <a:gd name="connsiteX28" fmla="*/ 1210963 w 2730844"/>
              <a:gd name="connsiteY28" fmla="*/ 222422 h 2199503"/>
              <a:gd name="connsiteX29" fmla="*/ 1050325 w 2730844"/>
              <a:gd name="connsiteY29" fmla="*/ 284206 h 2199503"/>
              <a:gd name="connsiteX30" fmla="*/ 877330 w 2730844"/>
              <a:gd name="connsiteY30" fmla="*/ 383060 h 2199503"/>
              <a:gd name="connsiteX31" fmla="*/ 877330 w 2730844"/>
              <a:gd name="connsiteY31" fmla="*/ 383060 h 219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30844" h="2199503">
                <a:moveTo>
                  <a:pt x="0" y="1248033"/>
                </a:moveTo>
                <a:lnTo>
                  <a:pt x="222422" y="1371600"/>
                </a:lnTo>
                <a:lnTo>
                  <a:pt x="321276" y="1804087"/>
                </a:lnTo>
                <a:lnTo>
                  <a:pt x="691979" y="1902941"/>
                </a:lnTo>
                <a:lnTo>
                  <a:pt x="827903" y="2100649"/>
                </a:lnTo>
                <a:lnTo>
                  <a:pt x="939114" y="2199503"/>
                </a:lnTo>
                <a:lnTo>
                  <a:pt x="1210963" y="2174789"/>
                </a:lnTo>
                <a:lnTo>
                  <a:pt x="1532238" y="2174789"/>
                </a:lnTo>
                <a:lnTo>
                  <a:pt x="1865871" y="2075935"/>
                </a:lnTo>
                <a:lnTo>
                  <a:pt x="2248930" y="2026508"/>
                </a:lnTo>
                <a:lnTo>
                  <a:pt x="2347784" y="1915297"/>
                </a:lnTo>
                <a:lnTo>
                  <a:pt x="2582563" y="1853514"/>
                </a:lnTo>
                <a:lnTo>
                  <a:pt x="2730844" y="1668162"/>
                </a:lnTo>
                <a:lnTo>
                  <a:pt x="2533136" y="1507524"/>
                </a:lnTo>
                <a:lnTo>
                  <a:pt x="2458995" y="1346887"/>
                </a:lnTo>
                <a:lnTo>
                  <a:pt x="2323071" y="1186249"/>
                </a:lnTo>
                <a:lnTo>
                  <a:pt x="2174790" y="988541"/>
                </a:lnTo>
                <a:lnTo>
                  <a:pt x="2137719" y="976184"/>
                </a:lnTo>
                <a:lnTo>
                  <a:pt x="2075936" y="766119"/>
                </a:lnTo>
                <a:lnTo>
                  <a:pt x="1940011" y="729049"/>
                </a:lnTo>
                <a:lnTo>
                  <a:pt x="1940011" y="556054"/>
                </a:lnTo>
                <a:lnTo>
                  <a:pt x="1890584" y="432487"/>
                </a:lnTo>
                <a:lnTo>
                  <a:pt x="1729946" y="370703"/>
                </a:lnTo>
                <a:lnTo>
                  <a:pt x="1569309" y="358346"/>
                </a:lnTo>
                <a:lnTo>
                  <a:pt x="1507525" y="321276"/>
                </a:lnTo>
                <a:lnTo>
                  <a:pt x="1507525" y="123568"/>
                </a:lnTo>
                <a:lnTo>
                  <a:pt x="1445741" y="0"/>
                </a:lnTo>
                <a:lnTo>
                  <a:pt x="1322173" y="123568"/>
                </a:lnTo>
                <a:lnTo>
                  <a:pt x="1210963" y="222422"/>
                </a:lnTo>
                <a:lnTo>
                  <a:pt x="1050325" y="284206"/>
                </a:lnTo>
                <a:lnTo>
                  <a:pt x="877330" y="383060"/>
                </a:lnTo>
                <a:lnTo>
                  <a:pt x="877330" y="383060"/>
                </a:lnTo>
              </a:path>
            </a:pathLst>
          </a:custGeom>
          <a:noFill/>
          <a:ln w="50800">
            <a:solidFill>
              <a:srgbClr val="C00000"/>
            </a:solidFill>
            <a:prstDash val="sys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574639" y="5222469"/>
            <a:ext cx="1196864" cy="338554"/>
          </a:xfrm>
          <a:prstGeom prst="rect">
            <a:avLst/>
          </a:prstGeom>
          <a:solidFill>
            <a:schemeClr val="tx1"/>
          </a:solidFill>
        </p:spPr>
        <p:txBody>
          <a:bodyPr wrap="square" rtlCol="0">
            <a:spAutoFit/>
          </a:bodyPr>
          <a:lstStyle/>
          <a:p>
            <a:pPr fontAlgn="base">
              <a:spcBef>
                <a:spcPct val="0"/>
              </a:spcBef>
              <a:spcAft>
                <a:spcPct val="0"/>
              </a:spcAft>
            </a:pPr>
            <a:r>
              <a:rPr lang="en-US" sz="1600" dirty="0" err="1" smtClean="0">
                <a:solidFill>
                  <a:srgbClr val="000000"/>
                </a:solidFill>
              </a:rPr>
              <a:t>Umtanum</a:t>
            </a:r>
            <a:endParaRPr lang="en-US" sz="1600" dirty="0">
              <a:solidFill>
                <a:srgbClr val="000000"/>
              </a:solidFill>
            </a:endParaRPr>
          </a:p>
        </p:txBody>
      </p:sp>
      <p:sp>
        <p:nvSpPr>
          <p:cNvPr id="32" name="TextBox 31"/>
          <p:cNvSpPr txBox="1"/>
          <p:nvPr/>
        </p:nvSpPr>
        <p:spPr>
          <a:xfrm>
            <a:off x="-16477" y="117901"/>
            <a:ext cx="9160477" cy="830997"/>
          </a:xfrm>
          <a:prstGeom prst="rect">
            <a:avLst/>
          </a:prstGeom>
          <a:noFill/>
        </p:spPr>
        <p:txBody>
          <a:bodyPr wrap="square" rtlCol="0">
            <a:spAutoFit/>
          </a:bodyPr>
          <a:lstStyle/>
          <a:p>
            <a:pPr algn="ctr"/>
            <a:r>
              <a:rPr lang="en-US" sz="4800" dirty="0" smtClean="0"/>
              <a:t>Beaver Movement</a:t>
            </a:r>
            <a:endParaRPr lang="en-US" sz="4800" dirty="0"/>
          </a:p>
        </p:txBody>
      </p:sp>
      <p:sp>
        <p:nvSpPr>
          <p:cNvPr id="22" name="Oval 21"/>
          <p:cNvSpPr/>
          <p:nvPr/>
        </p:nvSpPr>
        <p:spPr>
          <a:xfrm flipH="1">
            <a:off x="5042643" y="3488677"/>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2940186" y="2739326"/>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29623" y="1905000"/>
            <a:ext cx="485177" cy="769441"/>
          </a:xfrm>
          <a:prstGeom prst="rect">
            <a:avLst/>
          </a:prstGeom>
          <a:noFill/>
        </p:spPr>
        <p:txBody>
          <a:bodyPr wrap="square" rtlCol="0">
            <a:spAutoFit/>
          </a:bodyPr>
          <a:lstStyle/>
          <a:p>
            <a:r>
              <a:rPr lang="en-US" sz="4400" b="1" dirty="0" smtClean="0">
                <a:solidFill>
                  <a:srgbClr val="FFFF00"/>
                </a:solidFill>
              </a:rPr>
              <a:t>?</a:t>
            </a:r>
            <a:endParaRPr lang="en-US" sz="4400" b="1" dirty="0">
              <a:solidFill>
                <a:srgbClr val="FFFF00"/>
              </a:solidFill>
            </a:endParaRPr>
          </a:p>
        </p:txBody>
      </p:sp>
    </p:spTree>
    <p:extLst>
      <p:ext uri="{BB962C8B-B14F-4D97-AF65-F5344CB8AC3E}">
        <p14:creationId xmlns:p14="http://schemas.microsoft.com/office/powerpoint/2010/main" val="536074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84" t="50887" r="27402" b="12078"/>
          <a:stretch/>
        </p:blipFill>
        <p:spPr bwMode="auto">
          <a:xfrm>
            <a:off x="0" y="1140218"/>
            <a:ext cx="9176018" cy="575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314424" y="1269241"/>
            <a:ext cx="2590800" cy="124254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8" name="Oval 7"/>
          <p:cNvSpPr/>
          <p:nvPr/>
        </p:nvSpPr>
        <p:spPr>
          <a:xfrm>
            <a:off x="6470000" y="1529593"/>
            <a:ext cx="155574" cy="150495"/>
          </a:xfrm>
          <a:prstGeom prst="ellipse">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9" name="TextBox 8"/>
          <p:cNvSpPr txBox="1"/>
          <p:nvPr/>
        </p:nvSpPr>
        <p:spPr>
          <a:xfrm>
            <a:off x="6625574" y="1431168"/>
            <a:ext cx="2362200" cy="646331"/>
          </a:xfrm>
          <a:prstGeom prst="rect">
            <a:avLst/>
          </a:prstGeom>
          <a:noFill/>
        </p:spPr>
        <p:txBody>
          <a:bodyPr wrap="square" rtlCol="0">
            <a:spAutoFit/>
          </a:bodyPr>
          <a:lstStyle/>
          <a:p>
            <a:pPr fontAlgn="base">
              <a:spcBef>
                <a:spcPct val="0"/>
              </a:spcBef>
              <a:spcAft>
                <a:spcPct val="0"/>
              </a:spcAft>
            </a:pPr>
            <a:r>
              <a:rPr lang="en-US" dirty="0">
                <a:solidFill>
                  <a:srgbClr val="FFFFFF"/>
                </a:solidFill>
              </a:rPr>
              <a:t>= Release sites</a:t>
            </a:r>
          </a:p>
          <a:p>
            <a:pPr fontAlgn="base">
              <a:spcBef>
                <a:spcPct val="0"/>
              </a:spcBef>
              <a:spcAft>
                <a:spcPct val="0"/>
              </a:spcAft>
            </a:pPr>
            <a:endParaRPr lang="en-US" dirty="0">
              <a:solidFill>
                <a:srgbClr val="FFFFFF"/>
              </a:solidFill>
            </a:endParaRPr>
          </a:p>
        </p:txBody>
      </p:sp>
      <p:sp>
        <p:nvSpPr>
          <p:cNvPr id="4" name="Diamond 3"/>
          <p:cNvSpPr/>
          <p:nvPr/>
        </p:nvSpPr>
        <p:spPr>
          <a:xfrm>
            <a:off x="6470000" y="2011047"/>
            <a:ext cx="128964" cy="141514"/>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2" name="TextBox 11"/>
          <p:cNvSpPr txBox="1"/>
          <p:nvPr/>
        </p:nvSpPr>
        <p:spPr>
          <a:xfrm>
            <a:off x="6592916" y="1921025"/>
            <a:ext cx="23622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rPr>
              <a:t>= PIT Tag readers</a:t>
            </a:r>
          </a:p>
        </p:txBody>
      </p:sp>
      <p:sp>
        <p:nvSpPr>
          <p:cNvPr id="16" name="TextBox 15"/>
          <p:cNvSpPr txBox="1"/>
          <p:nvPr/>
        </p:nvSpPr>
        <p:spPr>
          <a:xfrm>
            <a:off x="7178117" y="2970311"/>
            <a:ext cx="1414539" cy="646331"/>
          </a:xfrm>
          <a:prstGeom prst="rect">
            <a:avLst/>
          </a:prstGeom>
          <a:solidFill>
            <a:srgbClr val="FFC000"/>
          </a:solidFill>
          <a:ln>
            <a:solidFill>
              <a:schemeClr val="bg1"/>
            </a:solidFill>
          </a:ln>
        </p:spPr>
        <p:txBody>
          <a:bodyPr wrap="square" rtlCol="0">
            <a:spAutoFit/>
          </a:bodyPr>
          <a:lstStyle/>
          <a:p>
            <a:pPr fontAlgn="base">
              <a:spcBef>
                <a:spcPct val="0"/>
              </a:spcBef>
              <a:spcAft>
                <a:spcPct val="0"/>
              </a:spcAft>
            </a:pPr>
            <a:r>
              <a:rPr lang="en-US" dirty="0">
                <a:solidFill>
                  <a:srgbClr val="000000"/>
                </a:solidFill>
              </a:rPr>
              <a:t>~2.7 </a:t>
            </a:r>
            <a:r>
              <a:rPr lang="en-US" dirty="0" smtClean="0">
                <a:solidFill>
                  <a:srgbClr val="000000"/>
                </a:solidFill>
              </a:rPr>
              <a:t>Years</a:t>
            </a:r>
            <a:endParaRPr lang="en-US" dirty="0">
              <a:solidFill>
                <a:srgbClr val="000000"/>
              </a:solidFill>
            </a:endParaRPr>
          </a:p>
          <a:p>
            <a:pPr fontAlgn="base">
              <a:spcBef>
                <a:spcPct val="0"/>
              </a:spcBef>
              <a:spcAft>
                <a:spcPct val="0"/>
              </a:spcAft>
            </a:pPr>
            <a:r>
              <a:rPr lang="en-US" dirty="0">
                <a:solidFill>
                  <a:srgbClr val="000000"/>
                </a:solidFill>
              </a:rPr>
              <a:t>~ 27 miles</a:t>
            </a:r>
          </a:p>
        </p:txBody>
      </p:sp>
      <p:sp>
        <p:nvSpPr>
          <p:cNvPr id="20" name="TextBox 19"/>
          <p:cNvSpPr txBox="1"/>
          <p:nvPr/>
        </p:nvSpPr>
        <p:spPr>
          <a:xfrm>
            <a:off x="1820894" y="2072372"/>
            <a:ext cx="1043376" cy="338554"/>
          </a:xfrm>
          <a:prstGeom prst="rect">
            <a:avLst/>
          </a:prstGeom>
          <a:solidFill>
            <a:schemeClr val="tx1"/>
          </a:solidFill>
          <a:ln>
            <a:noFill/>
          </a:ln>
        </p:spPr>
        <p:txBody>
          <a:bodyPr wrap="square" rtlCol="0">
            <a:spAutoFit/>
          </a:bodyPr>
          <a:lstStyle/>
          <a:p>
            <a:pPr fontAlgn="base">
              <a:spcBef>
                <a:spcPct val="0"/>
              </a:spcBef>
              <a:spcAft>
                <a:spcPct val="0"/>
              </a:spcAft>
            </a:pPr>
            <a:r>
              <a:rPr lang="en-US" sz="1600" dirty="0">
                <a:solidFill>
                  <a:srgbClr val="000000"/>
                </a:solidFill>
              </a:rPr>
              <a:t>Taneum</a:t>
            </a:r>
          </a:p>
        </p:txBody>
      </p:sp>
      <p:sp>
        <p:nvSpPr>
          <p:cNvPr id="21" name="TextBox 20"/>
          <p:cNvSpPr txBox="1"/>
          <p:nvPr/>
        </p:nvSpPr>
        <p:spPr>
          <a:xfrm>
            <a:off x="2613135" y="3124200"/>
            <a:ext cx="1196865" cy="338554"/>
          </a:xfrm>
          <a:prstGeom prst="rect">
            <a:avLst/>
          </a:prstGeom>
          <a:solidFill>
            <a:schemeClr val="tx1"/>
          </a:solidFill>
        </p:spPr>
        <p:txBody>
          <a:bodyPr wrap="square" rtlCol="0">
            <a:spAutoFit/>
          </a:bodyPr>
          <a:lstStyle/>
          <a:p>
            <a:pPr fontAlgn="base">
              <a:spcBef>
                <a:spcPct val="0"/>
              </a:spcBef>
              <a:spcAft>
                <a:spcPct val="0"/>
              </a:spcAft>
            </a:pPr>
            <a:r>
              <a:rPr lang="en-US" sz="1600" dirty="0">
                <a:solidFill>
                  <a:srgbClr val="000000"/>
                </a:solidFill>
              </a:rPr>
              <a:t>Manastash</a:t>
            </a:r>
          </a:p>
        </p:txBody>
      </p:sp>
      <p:sp>
        <p:nvSpPr>
          <p:cNvPr id="2" name="TextBox 1"/>
          <p:cNvSpPr txBox="1"/>
          <p:nvPr/>
        </p:nvSpPr>
        <p:spPr>
          <a:xfrm>
            <a:off x="-35011" y="6488668"/>
            <a:ext cx="1683084" cy="369332"/>
          </a:xfrm>
          <a:prstGeom prst="rect">
            <a:avLst/>
          </a:prstGeom>
          <a:solidFill>
            <a:srgbClr val="00B050"/>
          </a:solidFill>
          <a:ln w="12700">
            <a:solidFill>
              <a:schemeClr val="bg1"/>
            </a:solidFill>
          </a:ln>
        </p:spPr>
        <p:txBody>
          <a:bodyPr wrap="square" rtlCol="0">
            <a:spAutoFit/>
          </a:bodyPr>
          <a:lstStyle/>
          <a:p>
            <a:pPr algn="ctr" fontAlgn="base">
              <a:spcBef>
                <a:spcPct val="0"/>
              </a:spcBef>
              <a:spcAft>
                <a:spcPct val="0"/>
              </a:spcAft>
            </a:pPr>
            <a:r>
              <a:rPr lang="en-US" dirty="0">
                <a:solidFill>
                  <a:srgbClr val="FFFFFF"/>
                </a:solidFill>
              </a:rPr>
              <a:t>“Goldie”</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17660" t="23333" r="32601" b="22979"/>
          <a:stretch/>
        </p:blipFill>
        <p:spPr>
          <a:xfrm>
            <a:off x="-16477" y="5175472"/>
            <a:ext cx="1652194" cy="1337510"/>
          </a:xfrm>
          <a:prstGeom prst="rect">
            <a:avLst/>
          </a:prstGeom>
          <a:ln>
            <a:solidFill>
              <a:schemeClr val="bg1"/>
            </a:solidFill>
          </a:ln>
          <a:effectLst>
            <a:outerShdw blurRad="50800" dist="38100" dir="2700000" algn="tl" rotWithShape="0">
              <a:prstClr val="black">
                <a:alpha val="40000"/>
              </a:prstClr>
            </a:outerShdw>
          </a:effectLst>
        </p:spPr>
      </p:pic>
      <p:sp>
        <p:nvSpPr>
          <p:cNvPr id="11" name="Oval 10"/>
          <p:cNvSpPr/>
          <p:nvPr/>
        </p:nvSpPr>
        <p:spPr>
          <a:xfrm flipH="1">
            <a:off x="3358240" y="1841156"/>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flipH="1">
            <a:off x="6067298" y="5298495"/>
            <a:ext cx="146957" cy="18650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127156" y="2125362"/>
            <a:ext cx="2730844" cy="2199503"/>
          </a:xfrm>
          <a:custGeom>
            <a:avLst/>
            <a:gdLst>
              <a:gd name="connsiteX0" fmla="*/ 0 w 2730844"/>
              <a:gd name="connsiteY0" fmla="*/ 1248033 h 2199503"/>
              <a:gd name="connsiteX1" fmla="*/ 222422 w 2730844"/>
              <a:gd name="connsiteY1" fmla="*/ 1371600 h 2199503"/>
              <a:gd name="connsiteX2" fmla="*/ 321276 w 2730844"/>
              <a:gd name="connsiteY2" fmla="*/ 1804087 h 2199503"/>
              <a:gd name="connsiteX3" fmla="*/ 691979 w 2730844"/>
              <a:gd name="connsiteY3" fmla="*/ 1902941 h 2199503"/>
              <a:gd name="connsiteX4" fmla="*/ 827903 w 2730844"/>
              <a:gd name="connsiteY4" fmla="*/ 2100649 h 2199503"/>
              <a:gd name="connsiteX5" fmla="*/ 939114 w 2730844"/>
              <a:gd name="connsiteY5" fmla="*/ 2199503 h 2199503"/>
              <a:gd name="connsiteX6" fmla="*/ 1210963 w 2730844"/>
              <a:gd name="connsiteY6" fmla="*/ 2174789 h 2199503"/>
              <a:gd name="connsiteX7" fmla="*/ 1532238 w 2730844"/>
              <a:gd name="connsiteY7" fmla="*/ 2174789 h 2199503"/>
              <a:gd name="connsiteX8" fmla="*/ 1865871 w 2730844"/>
              <a:gd name="connsiteY8" fmla="*/ 2075935 h 2199503"/>
              <a:gd name="connsiteX9" fmla="*/ 2248930 w 2730844"/>
              <a:gd name="connsiteY9" fmla="*/ 2026508 h 2199503"/>
              <a:gd name="connsiteX10" fmla="*/ 2347784 w 2730844"/>
              <a:gd name="connsiteY10" fmla="*/ 1915297 h 2199503"/>
              <a:gd name="connsiteX11" fmla="*/ 2582563 w 2730844"/>
              <a:gd name="connsiteY11" fmla="*/ 1853514 h 2199503"/>
              <a:gd name="connsiteX12" fmla="*/ 2730844 w 2730844"/>
              <a:gd name="connsiteY12" fmla="*/ 1668162 h 2199503"/>
              <a:gd name="connsiteX13" fmla="*/ 2533136 w 2730844"/>
              <a:gd name="connsiteY13" fmla="*/ 1507524 h 2199503"/>
              <a:gd name="connsiteX14" fmla="*/ 2458995 w 2730844"/>
              <a:gd name="connsiteY14" fmla="*/ 1346887 h 2199503"/>
              <a:gd name="connsiteX15" fmla="*/ 2323071 w 2730844"/>
              <a:gd name="connsiteY15" fmla="*/ 1186249 h 2199503"/>
              <a:gd name="connsiteX16" fmla="*/ 2174790 w 2730844"/>
              <a:gd name="connsiteY16" fmla="*/ 988541 h 2199503"/>
              <a:gd name="connsiteX17" fmla="*/ 2137719 w 2730844"/>
              <a:gd name="connsiteY17" fmla="*/ 976184 h 2199503"/>
              <a:gd name="connsiteX18" fmla="*/ 2075936 w 2730844"/>
              <a:gd name="connsiteY18" fmla="*/ 766119 h 2199503"/>
              <a:gd name="connsiteX19" fmla="*/ 1940011 w 2730844"/>
              <a:gd name="connsiteY19" fmla="*/ 729049 h 2199503"/>
              <a:gd name="connsiteX20" fmla="*/ 1940011 w 2730844"/>
              <a:gd name="connsiteY20" fmla="*/ 556054 h 2199503"/>
              <a:gd name="connsiteX21" fmla="*/ 1890584 w 2730844"/>
              <a:gd name="connsiteY21" fmla="*/ 432487 h 2199503"/>
              <a:gd name="connsiteX22" fmla="*/ 1729946 w 2730844"/>
              <a:gd name="connsiteY22" fmla="*/ 370703 h 2199503"/>
              <a:gd name="connsiteX23" fmla="*/ 1569309 w 2730844"/>
              <a:gd name="connsiteY23" fmla="*/ 358346 h 2199503"/>
              <a:gd name="connsiteX24" fmla="*/ 1507525 w 2730844"/>
              <a:gd name="connsiteY24" fmla="*/ 321276 h 2199503"/>
              <a:gd name="connsiteX25" fmla="*/ 1507525 w 2730844"/>
              <a:gd name="connsiteY25" fmla="*/ 123568 h 2199503"/>
              <a:gd name="connsiteX26" fmla="*/ 1445741 w 2730844"/>
              <a:gd name="connsiteY26" fmla="*/ 0 h 2199503"/>
              <a:gd name="connsiteX27" fmla="*/ 1322173 w 2730844"/>
              <a:gd name="connsiteY27" fmla="*/ 123568 h 2199503"/>
              <a:gd name="connsiteX28" fmla="*/ 1210963 w 2730844"/>
              <a:gd name="connsiteY28" fmla="*/ 222422 h 2199503"/>
              <a:gd name="connsiteX29" fmla="*/ 1050325 w 2730844"/>
              <a:gd name="connsiteY29" fmla="*/ 284206 h 2199503"/>
              <a:gd name="connsiteX30" fmla="*/ 877330 w 2730844"/>
              <a:gd name="connsiteY30" fmla="*/ 383060 h 2199503"/>
              <a:gd name="connsiteX31" fmla="*/ 877330 w 2730844"/>
              <a:gd name="connsiteY31" fmla="*/ 383060 h 219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30844" h="2199503">
                <a:moveTo>
                  <a:pt x="0" y="1248033"/>
                </a:moveTo>
                <a:lnTo>
                  <a:pt x="222422" y="1371600"/>
                </a:lnTo>
                <a:lnTo>
                  <a:pt x="321276" y="1804087"/>
                </a:lnTo>
                <a:lnTo>
                  <a:pt x="691979" y="1902941"/>
                </a:lnTo>
                <a:lnTo>
                  <a:pt x="827903" y="2100649"/>
                </a:lnTo>
                <a:lnTo>
                  <a:pt x="939114" y="2199503"/>
                </a:lnTo>
                <a:lnTo>
                  <a:pt x="1210963" y="2174789"/>
                </a:lnTo>
                <a:lnTo>
                  <a:pt x="1532238" y="2174789"/>
                </a:lnTo>
                <a:lnTo>
                  <a:pt x="1865871" y="2075935"/>
                </a:lnTo>
                <a:lnTo>
                  <a:pt x="2248930" y="2026508"/>
                </a:lnTo>
                <a:lnTo>
                  <a:pt x="2347784" y="1915297"/>
                </a:lnTo>
                <a:lnTo>
                  <a:pt x="2582563" y="1853514"/>
                </a:lnTo>
                <a:lnTo>
                  <a:pt x="2730844" y="1668162"/>
                </a:lnTo>
                <a:lnTo>
                  <a:pt x="2533136" y="1507524"/>
                </a:lnTo>
                <a:lnTo>
                  <a:pt x="2458995" y="1346887"/>
                </a:lnTo>
                <a:lnTo>
                  <a:pt x="2323071" y="1186249"/>
                </a:lnTo>
                <a:lnTo>
                  <a:pt x="2174790" y="988541"/>
                </a:lnTo>
                <a:lnTo>
                  <a:pt x="2137719" y="976184"/>
                </a:lnTo>
                <a:lnTo>
                  <a:pt x="2075936" y="766119"/>
                </a:lnTo>
                <a:lnTo>
                  <a:pt x="1940011" y="729049"/>
                </a:lnTo>
                <a:lnTo>
                  <a:pt x="1940011" y="556054"/>
                </a:lnTo>
                <a:lnTo>
                  <a:pt x="1890584" y="432487"/>
                </a:lnTo>
                <a:lnTo>
                  <a:pt x="1729946" y="370703"/>
                </a:lnTo>
                <a:lnTo>
                  <a:pt x="1569309" y="358346"/>
                </a:lnTo>
                <a:lnTo>
                  <a:pt x="1507525" y="321276"/>
                </a:lnTo>
                <a:lnTo>
                  <a:pt x="1507525" y="123568"/>
                </a:lnTo>
                <a:lnTo>
                  <a:pt x="1445741" y="0"/>
                </a:lnTo>
                <a:lnTo>
                  <a:pt x="1322173" y="123568"/>
                </a:lnTo>
                <a:lnTo>
                  <a:pt x="1210963" y="222422"/>
                </a:lnTo>
                <a:lnTo>
                  <a:pt x="1050325" y="284206"/>
                </a:lnTo>
                <a:lnTo>
                  <a:pt x="877330" y="383060"/>
                </a:lnTo>
                <a:lnTo>
                  <a:pt x="877330" y="383060"/>
                </a:lnTo>
              </a:path>
            </a:pathLst>
          </a:custGeom>
          <a:noFill/>
          <a:ln w="50800">
            <a:solidFill>
              <a:srgbClr val="C00000"/>
            </a:solidFill>
            <a:prstDash val="sys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574639" y="5222469"/>
            <a:ext cx="1196864" cy="338554"/>
          </a:xfrm>
          <a:prstGeom prst="rect">
            <a:avLst/>
          </a:prstGeom>
          <a:solidFill>
            <a:schemeClr val="tx1"/>
          </a:solidFill>
        </p:spPr>
        <p:txBody>
          <a:bodyPr wrap="square" rtlCol="0">
            <a:spAutoFit/>
          </a:bodyPr>
          <a:lstStyle/>
          <a:p>
            <a:pPr fontAlgn="base">
              <a:spcBef>
                <a:spcPct val="0"/>
              </a:spcBef>
              <a:spcAft>
                <a:spcPct val="0"/>
              </a:spcAft>
            </a:pPr>
            <a:r>
              <a:rPr lang="en-US" sz="1600" dirty="0" err="1" smtClean="0">
                <a:solidFill>
                  <a:srgbClr val="000000"/>
                </a:solidFill>
              </a:rPr>
              <a:t>Umtanum</a:t>
            </a:r>
            <a:endParaRPr lang="en-US" sz="1600" dirty="0">
              <a:solidFill>
                <a:srgbClr val="000000"/>
              </a:solidFill>
            </a:endParaRPr>
          </a:p>
        </p:txBody>
      </p:sp>
      <p:sp>
        <p:nvSpPr>
          <p:cNvPr id="32" name="TextBox 31"/>
          <p:cNvSpPr txBox="1"/>
          <p:nvPr/>
        </p:nvSpPr>
        <p:spPr>
          <a:xfrm>
            <a:off x="-16477" y="117901"/>
            <a:ext cx="9160477" cy="830997"/>
          </a:xfrm>
          <a:prstGeom prst="rect">
            <a:avLst/>
          </a:prstGeom>
          <a:noFill/>
        </p:spPr>
        <p:txBody>
          <a:bodyPr wrap="square" rtlCol="0">
            <a:spAutoFit/>
          </a:bodyPr>
          <a:lstStyle/>
          <a:p>
            <a:pPr algn="ctr"/>
            <a:r>
              <a:rPr lang="en-US" sz="4800" dirty="0" smtClean="0"/>
              <a:t>Beaver Movement</a:t>
            </a:r>
            <a:endParaRPr lang="en-US" sz="4800" dirty="0"/>
          </a:p>
        </p:txBody>
      </p:sp>
      <p:sp>
        <p:nvSpPr>
          <p:cNvPr id="22" name="Oval 21"/>
          <p:cNvSpPr/>
          <p:nvPr/>
        </p:nvSpPr>
        <p:spPr>
          <a:xfrm flipH="1">
            <a:off x="5042643" y="3488677"/>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flipH="1">
            <a:off x="2940186" y="2739326"/>
            <a:ext cx="271381" cy="231216"/>
          </a:xfrm>
          <a:prstGeom prst="ellipse">
            <a:avLst/>
          </a:prstGeom>
          <a:solidFill>
            <a:srgbClr val="389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29623" y="1905000"/>
            <a:ext cx="485177" cy="769441"/>
          </a:xfrm>
          <a:prstGeom prst="rect">
            <a:avLst/>
          </a:prstGeom>
          <a:noFill/>
        </p:spPr>
        <p:txBody>
          <a:bodyPr wrap="square" rtlCol="0">
            <a:spAutoFit/>
          </a:bodyPr>
          <a:lstStyle/>
          <a:p>
            <a:r>
              <a:rPr lang="en-US" sz="4400" b="1" dirty="0" smtClean="0">
                <a:solidFill>
                  <a:srgbClr val="FFFF00"/>
                </a:solidFill>
              </a:rPr>
              <a:t>?</a:t>
            </a:r>
            <a:endParaRPr lang="en-US" sz="4400" b="1" dirty="0">
              <a:solidFill>
                <a:srgbClr val="FFFF00"/>
              </a:solidFill>
            </a:endParaRPr>
          </a:p>
        </p:txBody>
      </p:sp>
    </p:spTree>
    <p:extLst>
      <p:ext uri="{BB962C8B-B14F-4D97-AF65-F5344CB8AC3E}">
        <p14:creationId xmlns:p14="http://schemas.microsoft.com/office/powerpoint/2010/main" val="2110602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Challenges/ Lessons Learned</a:t>
            </a:r>
            <a:endParaRPr lang="en-US" dirty="0"/>
          </a:p>
        </p:txBody>
      </p:sp>
      <p:sp>
        <p:nvSpPr>
          <p:cNvPr id="3" name="Content Placeholder 2"/>
          <p:cNvSpPr>
            <a:spLocks noGrp="1"/>
          </p:cNvSpPr>
          <p:nvPr>
            <p:ph idx="1"/>
          </p:nvPr>
        </p:nvSpPr>
        <p:spPr>
          <a:xfrm>
            <a:off x="228600" y="1143000"/>
            <a:ext cx="8229600" cy="4525963"/>
          </a:xfrm>
        </p:spPr>
        <p:txBody>
          <a:bodyPr/>
          <a:lstStyle/>
          <a:p>
            <a:r>
              <a:rPr lang="en-US" dirty="0"/>
              <a:t>PIT tag detection</a:t>
            </a:r>
          </a:p>
          <a:p>
            <a:r>
              <a:rPr lang="en-US" dirty="0" smtClean="0"/>
              <a:t>Ear Tag retention</a:t>
            </a:r>
          </a:p>
          <a:p>
            <a:r>
              <a:rPr lang="en-US" dirty="0" smtClean="0"/>
              <a:t>Family bonds</a:t>
            </a:r>
          </a:p>
          <a:p>
            <a:pPr marL="0" indent="0">
              <a:buNone/>
            </a:pP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371600"/>
            <a:ext cx="45339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81800" y="3733800"/>
            <a:ext cx="1398844" cy="369332"/>
          </a:xfrm>
          <a:prstGeom prst="rect">
            <a:avLst/>
          </a:prstGeom>
          <a:solidFill>
            <a:schemeClr val="tx1">
              <a:alpha val="67000"/>
            </a:schemeClr>
          </a:solidFill>
        </p:spPr>
        <p:txBody>
          <a:bodyPr wrap="none" rtlCol="0">
            <a:spAutoFit/>
          </a:bodyPr>
          <a:lstStyle/>
          <a:p>
            <a:r>
              <a:rPr lang="en-US" dirty="0" smtClean="0">
                <a:solidFill>
                  <a:schemeClr val="bg1"/>
                </a:solidFill>
              </a:rPr>
              <a:t>No Ear Tag!</a:t>
            </a:r>
            <a:endParaRPr lang="en-US" dirty="0">
              <a:solidFill>
                <a:schemeClr val="bg1"/>
              </a:solidFill>
            </a:endParaRPr>
          </a:p>
        </p:txBody>
      </p:sp>
      <p:sp>
        <p:nvSpPr>
          <p:cNvPr id="8" name="Title 1"/>
          <p:cNvSpPr txBox="1">
            <a:spLocks/>
          </p:cNvSpPr>
          <p:nvPr/>
        </p:nvSpPr>
        <p:spPr bwMode="auto">
          <a:xfrm>
            <a:off x="14014" y="0"/>
            <a:ext cx="9144000" cy="838200"/>
          </a:xfrm>
          <a:prstGeom prst="rect">
            <a:avLst/>
          </a:prstGeom>
          <a:solidFill>
            <a:schemeClr val="tx2">
              <a:alpha val="37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endParaRPr kumimoji="0" lang="en-US" sz="3600" b="0" i="0" u="none" strike="noStrike" kern="0" cap="none" spc="0" normalizeH="0" baseline="0" noProof="0" dirty="0" smtClean="0">
              <a:ln>
                <a:noFill/>
              </a:ln>
              <a:solidFill>
                <a:schemeClr val="tx1"/>
              </a:solidFill>
              <a:effectLst/>
              <a:uLnTx/>
              <a:uFillTx/>
              <a:latin typeface="+mj-lt"/>
              <a:ea typeface="+mj-ea"/>
              <a:cs typeface="+mj-cs"/>
            </a:endParaRPr>
          </a:p>
        </p:txBody>
      </p:sp>
      <p:sp>
        <p:nvSpPr>
          <p:cNvPr id="5" name="TextBox 4"/>
          <p:cNvSpPr txBox="1"/>
          <p:nvPr/>
        </p:nvSpPr>
        <p:spPr>
          <a:xfrm>
            <a:off x="4800600" y="5117812"/>
            <a:ext cx="3206327"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t>Beavers Move!</a:t>
            </a:r>
            <a:endParaRPr lang="en-US" sz="3200" dirty="0"/>
          </a:p>
        </p:txBody>
      </p:sp>
      <p:pic>
        <p:nvPicPr>
          <p:cNvPr id="2050" name="Picture 2" descr="C:\Users\Becca\Pictures\Beavers\Random pics\P10208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6288"/>
          <a:stretch/>
        </p:blipFill>
        <p:spPr bwMode="auto">
          <a:xfrm>
            <a:off x="0" y="3138324"/>
            <a:ext cx="3784697" cy="37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70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778315"/>
            <a:ext cx="9118600" cy="6079685"/>
          </a:xfrm>
        </p:spPr>
      </p:pic>
      <p:sp>
        <p:nvSpPr>
          <p:cNvPr id="5" name="Title 1"/>
          <p:cNvSpPr txBox="1">
            <a:spLocks/>
          </p:cNvSpPr>
          <p:nvPr/>
        </p:nvSpPr>
        <p:spPr bwMode="auto">
          <a:xfrm>
            <a:off x="0" y="-12700"/>
            <a:ext cx="9144000" cy="774700"/>
          </a:xfrm>
          <a:prstGeom prst="rect">
            <a:avLst/>
          </a:prstGeom>
          <a:solidFill>
            <a:schemeClr val="bg2">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tx1"/>
                </a:solidFill>
                <a:latin typeface="Baskerville Old Face" pitchFamily="18" charset="0"/>
              </a:rPr>
              <a:t>Results 2 months</a:t>
            </a:r>
            <a:endParaRPr lang="en-US" dirty="0">
              <a:solidFill>
                <a:schemeClr val="tx1"/>
              </a:solidFill>
              <a:latin typeface="Baskerville Old Face" pitchFamily="18" charset="0"/>
            </a:endParaRPr>
          </a:p>
        </p:txBody>
      </p:sp>
    </p:spTree>
    <p:extLst>
      <p:ext uri="{BB962C8B-B14F-4D97-AF65-F5344CB8AC3E}">
        <p14:creationId xmlns:p14="http://schemas.microsoft.com/office/powerpoint/2010/main" val="168309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
        <p:nvSpPr>
          <p:cNvPr id="7" name="Title 1"/>
          <p:cNvSpPr txBox="1">
            <a:spLocks/>
          </p:cNvSpPr>
          <p:nvPr/>
        </p:nvSpPr>
        <p:spPr bwMode="auto">
          <a:xfrm>
            <a:off x="0" y="472132"/>
            <a:ext cx="9144000" cy="1143000"/>
          </a:xfrm>
          <a:prstGeom prst="rect">
            <a:avLst/>
          </a:prstGeom>
          <a:solidFill>
            <a:schemeClr val="tx1">
              <a:lumMod val="95000"/>
              <a:alpha val="37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chemeClr val="bg1"/>
                </a:solidFill>
                <a:latin typeface="Baskerville Old Face" pitchFamily="18" charset="0"/>
              </a:rPr>
              <a:t>Results 2 years</a:t>
            </a:r>
            <a:endParaRPr lang="en-US" dirty="0">
              <a:solidFill>
                <a:schemeClr val="bg1"/>
              </a:solidFill>
              <a:latin typeface="Baskerville Old Face" pitchFamily="18" charset="0"/>
            </a:endParaRPr>
          </a:p>
        </p:txBody>
      </p:sp>
      <p:sp>
        <p:nvSpPr>
          <p:cNvPr id="9" name="TextBox 8"/>
          <p:cNvSpPr txBox="1"/>
          <p:nvPr/>
        </p:nvSpPr>
        <p:spPr>
          <a:xfrm>
            <a:off x="787400" y="76199"/>
            <a:ext cx="7645400" cy="461665"/>
          </a:xfrm>
          <a:prstGeom prst="rect">
            <a:avLst/>
          </a:prstGeom>
          <a:solidFill>
            <a:srgbClr val="92D050"/>
          </a:solidFill>
        </p:spPr>
        <p:txBody>
          <a:bodyPr wrap="square" rtlCol="0">
            <a:spAutoFit/>
          </a:bodyPr>
          <a:lstStyle/>
          <a:p>
            <a:pPr algn="ctr"/>
            <a:r>
              <a:rPr lang="en-US" sz="2400" b="1" dirty="0" smtClean="0">
                <a:solidFill>
                  <a:schemeClr val="bg1"/>
                </a:solidFill>
              </a:rPr>
              <a:t>Cool             Clean            Complex          Connected</a:t>
            </a:r>
            <a:endParaRPr lang="en-US" sz="2400" b="1" dirty="0">
              <a:solidFill>
                <a:schemeClr val="bg1"/>
              </a:solidFill>
            </a:endParaRPr>
          </a:p>
        </p:txBody>
      </p:sp>
      <p:sp>
        <p:nvSpPr>
          <p:cNvPr id="3" name="Oval 2"/>
          <p:cNvSpPr/>
          <p:nvPr/>
        </p:nvSpPr>
        <p:spPr>
          <a:xfrm>
            <a:off x="2286000" y="2286000"/>
            <a:ext cx="533400" cy="6440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090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0"/>
            <a:ext cx="8229600" cy="868362"/>
          </a:xfrm>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descr="C:\Users\Becca\Google Drive\Beavers\Data\Photos\Copy of P1050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8553"/>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298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Pollock 2003 calculation</a:t>
            </a:r>
            <a:endParaRPr lang="en-US" dirty="0"/>
          </a:p>
        </p:txBody>
      </p:sp>
      <p:sp>
        <p:nvSpPr>
          <p:cNvPr id="3" name="Content Placeholder 2"/>
          <p:cNvSpPr>
            <a:spLocks noGrp="1"/>
          </p:cNvSpPr>
          <p:nvPr>
            <p:ph idx="1"/>
          </p:nvPr>
        </p:nvSpPr>
        <p:spPr>
          <a:xfrm>
            <a:off x="0" y="1371600"/>
            <a:ext cx="9144000" cy="5486400"/>
          </a:xfrm>
        </p:spPr>
        <p:txBody>
          <a:bodyPr/>
          <a:lstStyle/>
          <a:p>
            <a:r>
              <a:rPr lang="en-US" sz="2000" dirty="0"/>
              <a:t>Number of successful sites * Average pond surface area per site (m</a:t>
            </a:r>
            <a:r>
              <a:rPr lang="en-US" sz="2000" baseline="30000" dirty="0"/>
              <a:t>2</a:t>
            </a:r>
            <a:r>
              <a:rPr lang="en-US" sz="2000" dirty="0"/>
              <a:t>/site) * infiltration rate (m/s)* number of days of infiltration * conversion factor = volume of groundwater storage (m</a:t>
            </a:r>
            <a:r>
              <a:rPr lang="en-US" sz="2000" baseline="30000" dirty="0"/>
              <a:t>3</a:t>
            </a:r>
            <a:r>
              <a:rPr lang="en-US" sz="2000" dirty="0"/>
              <a:t>/</a:t>
            </a:r>
            <a:r>
              <a:rPr lang="en-US" sz="2000" dirty="0" err="1"/>
              <a:t>yr</a:t>
            </a:r>
            <a:r>
              <a:rPr lang="en-US" sz="2000" dirty="0" smtClean="0"/>
              <a:t>)</a:t>
            </a:r>
          </a:p>
          <a:p>
            <a:endParaRPr lang="en-US" sz="2000" dirty="0"/>
          </a:p>
          <a:p>
            <a:pPr marL="0" indent="0">
              <a:buNone/>
            </a:pPr>
            <a:endParaRPr lang="en-US" sz="2000" dirty="0"/>
          </a:p>
          <a:p>
            <a:r>
              <a:rPr lang="en-US" sz="2000" dirty="0"/>
              <a:t>12 * 170.5 m</a:t>
            </a:r>
            <a:r>
              <a:rPr lang="en-US" sz="2000" baseline="30000" dirty="0"/>
              <a:t>2</a:t>
            </a:r>
            <a:r>
              <a:rPr lang="en-US" sz="2000" dirty="0"/>
              <a:t> * 0.0000004 *365 * 86,400 = 25,809 m</a:t>
            </a:r>
            <a:r>
              <a:rPr lang="en-US" sz="2000" baseline="30000" dirty="0"/>
              <a:t>3</a:t>
            </a:r>
            <a:r>
              <a:rPr lang="en-US" sz="2000" dirty="0"/>
              <a:t>/</a:t>
            </a:r>
            <a:r>
              <a:rPr lang="en-US" sz="2000" dirty="0" err="1"/>
              <a:t>yr</a:t>
            </a:r>
            <a:r>
              <a:rPr lang="en-US" sz="2000" dirty="0"/>
              <a:t> = 25 million liters/</a:t>
            </a:r>
            <a:r>
              <a:rPr lang="en-US" sz="2000" dirty="0" err="1"/>
              <a:t>yr</a:t>
            </a:r>
            <a:r>
              <a:rPr lang="en-US" sz="2000" dirty="0"/>
              <a:t> = 6.6 million gallons/ </a:t>
            </a:r>
            <a:r>
              <a:rPr lang="en-US" sz="2000" dirty="0" err="1"/>
              <a:t>yr</a:t>
            </a:r>
            <a:endParaRPr lang="en-US" sz="2000" dirty="0"/>
          </a:p>
          <a:p>
            <a:r>
              <a:rPr lang="en-US" sz="2000" i="1" dirty="0"/>
              <a:t>Where:</a:t>
            </a:r>
            <a:endParaRPr lang="en-US" sz="2000" dirty="0"/>
          </a:p>
          <a:p>
            <a:r>
              <a:rPr lang="en-US" sz="2000" dirty="0"/>
              <a:t>Number successful sites 2011-2014 = 12 sites</a:t>
            </a:r>
          </a:p>
          <a:p>
            <a:r>
              <a:rPr lang="en-US" sz="2000" dirty="0"/>
              <a:t>Average pond surface area/successful site = 170.5 m</a:t>
            </a:r>
            <a:r>
              <a:rPr lang="en-US" sz="2000" baseline="30000" dirty="0"/>
              <a:t>2</a:t>
            </a:r>
            <a:r>
              <a:rPr lang="en-US" sz="2000" dirty="0"/>
              <a:t>/site </a:t>
            </a:r>
          </a:p>
          <a:p>
            <a:r>
              <a:rPr lang="en-US" sz="2000" dirty="0"/>
              <a:t>Infiltration rate = 0.0000004 m/sec (Pollock et al., 2003)</a:t>
            </a:r>
          </a:p>
          <a:p>
            <a:r>
              <a:rPr lang="en-US" sz="2000" dirty="0"/>
              <a:t>Number of days of infiltration = 365 days (ponds are observed to have water year-round)</a:t>
            </a:r>
          </a:p>
          <a:p>
            <a:r>
              <a:rPr lang="en-US" sz="2000" dirty="0"/>
              <a:t>Conversion factor = 86,400 (converting from per seconds to days)</a:t>
            </a:r>
          </a:p>
          <a:p>
            <a:endParaRPr lang="en-US" sz="2000" dirty="0"/>
          </a:p>
        </p:txBody>
      </p:sp>
    </p:spTree>
    <p:extLst>
      <p:ext uri="{BB962C8B-B14F-4D97-AF65-F5344CB8AC3E}">
        <p14:creationId xmlns:p14="http://schemas.microsoft.com/office/powerpoint/2010/main" val="262041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solidFill>
                  <a:schemeClr val="tx1"/>
                </a:solidFill>
              </a:rPr>
              <a:t>Fish Passage</a:t>
            </a:r>
            <a:endParaRPr lang="en-US" dirty="0">
              <a:solidFill>
                <a:schemeClr val="tx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14400"/>
            <a:ext cx="9204157" cy="5943600"/>
          </a:xfrm>
        </p:spPr>
      </p:pic>
    </p:spTree>
    <p:extLst>
      <p:ext uri="{BB962C8B-B14F-4D97-AF65-F5344CB8AC3E}">
        <p14:creationId xmlns:p14="http://schemas.microsoft.com/office/powerpoint/2010/main" val="2244445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33307165"/>
              </p:ext>
            </p:extLst>
          </p:nvPr>
        </p:nvGraphicFramePr>
        <p:xfrm>
          <a:off x="1" y="76202"/>
          <a:ext cx="9143999" cy="6934197"/>
        </p:xfrm>
        <a:graphic>
          <a:graphicData uri="http://schemas.openxmlformats.org/drawingml/2006/table">
            <a:tbl>
              <a:tblPr firstRow="1" bandRow="1">
                <a:tableStyleId>{5C22544A-7EE6-4342-B048-85BDC9FD1C3A}</a:tableStyleId>
              </a:tblPr>
              <a:tblGrid>
                <a:gridCol w="2297725"/>
                <a:gridCol w="1781907"/>
                <a:gridCol w="1594338"/>
                <a:gridCol w="1781907"/>
                <a:gridCol w="1688122"/>
              </a:tblGrid>
              <a:tr h="1666146">
                <a:tc>
                  <a:txBody>
                    <a:bodyPr/>
                    <a:lstStyle/>
                    <a:p>
                      <a:endParaRPr lang="en-US" dirty="0"/>
                    </a:p>
                  </a:txBody>
                  <a:tcPr/>
                </a:tc>
                <a:tc>
                  <a:txBody>
                    <a:bodyPr/>
                    <a:lstStyle/>
                    <a:p>
                      <a:pPr algn="ctr"/>
                      <a:endParaRPr lang="en-US" sz="1600" dirty="0" smtClean="0"/>
                    </a:p>
                    <a:p>
                      <a:pPr algn="ctr"/>
                      <a:r>
                        <a:rPr lang="en-US" sz="1600" dirty="0" smtClean="0"/>
                        <a:t>Ameliorate</a:t>
                      </a:r>
                    </a:p>
                    <a:p>
                      <a:pPr algn="ctr"/>
                      <a:r>
                        <a:rPr lang="en-US" sz="1600" dirty="0" smtClean="0"/>
                        <a:t>H2O</a:t>
                      </a:r>
                      <a:r>
                        <a:rPr lang="en-US" sz="1600" baseline="0" dirty="0" smtClean="0"/>
                        <a:t> temp increase</a:t>
                      </a:r>
                      <a:endParaRPr lang="en-US" sz="1600" dirty="0"/>
                    </a:p>
                  </a:txBody>
                  <a:tcPr/>
                </a:tc>
                <a:tc>
                  <a:txBody>
                    <a:bodyPr/>
                    <a:lstStyle/>
                    <a:p>
                      <a:pPr algn="ctr"/>
                      <a:endParaRPr lang="en-US" sz="1600" dirty="0" smtClean="0"/>
                    </a:p>
                    <a:p>
                      <a:pPr algn="ctr"/>
                      <a:r>
                        <a:rPr lang="en-US" sz="1600" dirty="0" smtClean="0"/>
                        <a:t>Ameliorate base flow decrease</a:t>
                      </a:r>
                      <a:endParaRPr lang="en-US" sz="1600" dirty="0"/>
                    </a:p>
                  </a:txBody>
                  <a:tcPr/>
                </a:tc>
                <a:tc>
                  <a:txBody>
                    <a:bodyPr/>
                    <a:lstStyle/>
                    <a:p>
                      <a:pPr algn="ctr"/>
                      <a:endParaRPr lang="en-US" sz="1600" dirty="0" smtClean="0"/>
                    </a:p>
                    <a:p>
                      <a:pPr algn="ctr"/>
                      <a:r>
                        <a:rPr lang="en-US" sz="1600" dirty="0" smtClean="0"/>
                        <a:t>Ameliorate peak flow increase</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Increase salmon resilience</a:t>
                      </a:r>
                      <a:endParaRPr lang="en-US" sz="1600" dirty="0" smtClean="0"/>
                    </a:p>
                    <a:p>
                      <a:pPr algn="ctr"/>
                      <a:endParaRPr lang="en-US" dirty="0"/>
                    </a:p>
                  </a:txBody>
                  <a:tcPr/>
                </a:tc>
              </a:tr>
              <a:tr h="7952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Remove barrier/culvert</a:t>
                      </a:r>
                      <a:endParaRPr lang="en-US" dirty="0" smtClean="0">
                        <a:solidFill>
                          <a:schemeClr val="tx1"/>
                        </a:solidFill>
                      </a:endParaRPr>
                    </a:p>
                  </a:txBody>
                  <a:tcPr>
                    <a:solidFill>
                      <a:schemeClr val="accent1"/>
                    </a:solidFill>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795206">
                <a:tc>
                  <a:txBody>
                    <a:bodyPr/>
                    <a:lstStyle/>
                    <a:p>
                      <a:r>
                        <a:rPr lang="en-US" dirty="0" smtClean="0">
                          <a:solidFill>
                            <a:schemeClr val="tx1"/>
                          </a:solidFill>
                        </a:rPr>
                        <a:t>Reconnection of floodplain</a:t>
                      </a:r>
                      <a:r>
                        <a:rPr lang="en-US" baseline="0" dirty="0" smtClean="0">
                          <a:solidFill>
                            <a:schemeClr val="tx1"/>
                          </a:solidFill>
                        </a:rPr>
                        <a:t> features</a:t>
                      </a:r>
                      <a:endParaRPr lang="en-US" dirty="0">
                        <a:solidFill>
                          <a:schemeClr val="tx1"/>
                        </a:solidFill>
                      </a:endParaRPr>
                    </a:p>
                  </a:txBody>
                  <a:tcPr>
                    <a:solidFill>
                      <a:schemeClr val="accent1"/>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971032">
                <a:tc>
                  <a:txBody>
                    <a:bodyPr/>
                    <a:lstStyle/>
                    <a:p>
                      <a:r>
                        <a:rPr lang="en-US" b="1" dirty="0" smtClean="0">
                          <a:solidFill>
                            <a:schemeClr val="tx1"/>
                          </a:solidFill>
                        </a:rPr>
                        <a:t>Beaver Reintroduction</a:t>
                      </a:r>
                      <a:endParaRPr lang="en-US" b="1" dirty="0">
                        <a:solidFill>
                          <a:schemeClr val="tx1"/>
                        </a:solidFill>
                      </a:endParaRPr>
                    </a:p>
                  </a:txBody>
                  <a:tcPr>
                    <a:solidFill>
                      <a:schemeClr val="accent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996024">
                <a:tc>
                  <a:txBody>
                    <a:bodyPr/>
                    <a:lstStyle/>
                    <a:p>
                      <a:r>
                        <a:rPr lang="en-US" dirty="0" smtClean="0">
                          <a:solidFill>
                            <a:schemeClr val="tx1"/>
                          </a:solidFill>
                        </a:rPr>
                        <a:t>Reduce water </a:t>
                      </a:r>
                      <a:r>
                        <a:rPr lang="en-US" dirty="0" err="1" smtClean="0">
                          <a:solidFill>
                            <a:schemeClr val="tx1"/>
                          </a:solidFill>
                        </a:rPr>
                        <a:t>withdrawls</a:t>
                      </a:r>
                      <a:endParaRPr lang="en-US" dirty="0">
                        <a:solidFill>
                          <a:schemeClr val="tx1"/>
                        </a:solidFill>
                      </a:endParaRPr>
                    </a:p>
                  </a:txBody>
                  <a:tcPr>
                    <a:solidFill>
                      <a:schemeClr val="accent1"/>
                    </a:solidFill>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r h="836006">
                <a:tc>
                  <a:txBody>
                    <a:bodyPr/>
                    <a:lstStyle/>
                    <a:p>
                      <a:r>
                        <a:rPr lang="en-US" dirty="0" smtClean="0">
                          <a:solidFill>
                            <a:schemeClr val="tx1"/>
                          </a:solidFill>
                        </a:rPr>
                        <a:t>Grazing removal</a:t>
                      </a:r>
                      <a:endParaRPr lang="en-US" dirty="0">
                        <a:solidFill>
                          <a:schemeClr val="tx1"/>
                        </a:solidFill>
                      </a:endParaRPr>
                    </a:p>
                  </a:txBody>
                  <a:tcPr>
                    <a:solidFill>
                      <a:schemeClr val="accent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874577">
                <a:tc>
                  <a:txBody>
                    <a:bodyPr/>
                    <a:lstStyle/>
                    <a:p>
                      <a:r>
                        <a:rPr lang="en-US" dirty="0" smtClean="0">
                          <a:solidFill>
                            <a:schemeClr val="tx1"/>
                          </a:solidFill>
                        </a:rPr>
                        <a:t>Addition of log structures</a:t>
                      </a:r>
                      <a:endParaRPr lang="en-US" dirty="0">
                        <a:solidFill>
                          <a:schemeClr val="tx1"/>
                        </a:solidFill>
                      </a:endParaRPr>
                    </a:p>
                  </a:txBody>
                  <a:tcPr>
                    <a:solidFill>
                      <a:schemeClr val="accent1"/>
                    </a:solidFill>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3" name="Content Placeholder 2"/>
          <p:cNvSpPr>
            <a:spLocks noGrp="1"/>
          </p:cNvSpPr>
          <p:nvPr>
            <p:ph idx="1"/>
          </p:nvPr>
        </p:nvSpPr>
        <p:spPr>
          <a:xfrm>
            <a:off x="0" y="457200"/>
            <a:ext cx="2133600" cy="914400"/>
          </a:xfrm>
        </p:spPr>
        <p:txBody>
          <a:bodyPr/>
          <a:lstStyle/>
          <a:p>
            <a:pPr marL="0" indent="0" algn="ctr">
              <a:buNone/>
            </a:pPr>
            <a:r>
              <a:rPr lang="en-US" sz="2000" b="1" dirty="0" smtClean="0"/>
              <a:t>Restoration </a:t>
            </a:r>
            <a:r>
              <a:rPr lang="en-US" sz="2000" b="1" dirty="0" smtClean="0"/>
              <a:t>Techniques</a:t>
            </a:r>
            <a:endParaRPr lang="en-US" dirty="0"/>
          </a:p>
        </p:txBody>
      </p:sp>
      <p:sp>
        <p:nvSpPr>
          <p:cNvPr id="6" name="Oval 5"/>
          <p:cNvSpPr/>
          <p:nvPr/>
        </p:nvSpPr>
        <p:spPr>
          <a:xfrm>
            <a:off x="3124200" y="3690771"/>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53200" y="27432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05800" y="2734859"/>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00600" y="4716439"/>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53200" y="36576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00600" y="36576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305800" y="3690771"/>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05800" y="2164117"/>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41828" y="56388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4200" y="64770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0" y="3429000"/>
            <a:ext cx="7010400" cy="8255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24200" y="2786608"/>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141828" y="47244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35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sullivanmedia.com/wp-content/uploads/2012/05/beav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718" y="10297"/>
            <a:ext cx="7422806" cy="68865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476" y="2745710"/>
            <a:ext cx="1492716" cy="1200329"/>
          </a:xfrm>
          <a:prstGeom prst="rect">
            <a:avLst/>
          </a:prstGeom>
          <a:noFill/>
        </p:spPr>
        <p:txBody>
          <a:bodyPr wrap="none" rtlCol="0">
            <a:spAutoFit/>
          </a:bodyPr>
          <a:lstStyle/>
          <a:p>
            <a:r>
              <a:rPr lang="en-US" sz="3600" dirty="0" smtClean="0"/>
              <a:t>1923- </a:t>
            </a:r>
          </a:p>
          <a:p>
            <a:r>
              <a:rPr lang="en-US" sz="3600" dirty="0" smtClean="0"/>
              <a:t>today</a:t>
            </a:r>
            <a:endParaRPr lang="en-US" sz="3600" dirty="0"/>
          </a:p>
        </p:txBody>
      </p:sp>
    </p:spTree>
    <p:extLst>
      <p:ext uri="{BB962C8B-B14F-4D97-AF65-F5344CB8AC3E}">
        <p14:creationId xmlns:p14="http://schemas.microsoft.com/office/powerpoint/2010/main" val="286511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8" y="0"/>
            <a:ext cx="91105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234778" y="1643449"/>
            <a:ext cx="1136822" cy="2644346"/>
          </a:xfrm>
          <a:custGeom>
            <a:avLst/>
            <a:gdLst>
              <a:gd name="connsiteX0" fmla="*/ 98854 w 1136822"/>
              <a:gd name="connsiteY0" fmla="*/ 0 h 2644346"/>
              <a:gd name="connsiteX1" fmla="*/ 605481 w 1136822"/>
              <a:gd name="connsiteY1" fmla="*/ 148281 h 2644346"/>
              <a:gd name="connsiteX2" fmla="*/ 457200 w 1136822"/>
              <a:gd name="connsiteY2" fmla="*/ 889686 h 2644346"/>
              <a:gd name="connsiteX3" fmla="*/ 1050325 w 1136822"/>
              <a:gd name="connsiteY3" fmla="*/ 2137719 h 2644346"/>
              <a:gd name="connsiteX4" fmla="*/ 1050325 w 1136822"/>
              <a:gd name="connsiteY4" fmla="*/ 2174789 h 2644346"/>
              <a:gd name="connsiteX5" fmla="*/ 1075038 w 1136822"/>
              <a:gd name="connsiteY5" fmla="*/ 2211859 h 2644346"/>
              <a:gd name="connsiteX6" fmla="*/ 1075038 w 1136822"/>
              <a:gd name="connsiteY6" fmla="*/ 2236573 h 2644346"/>
              <a:gd name="connsiteX7" fmla="*/ 1136822 w 1136822"/>
              <a:gd name="connsiteY7" fmla="*/ 2273643 h 2644346"/>
              <a:gd name="connsiteX8" fmla="*/ 1062681 w 1136822"/>
              <a:gd name="connsiteY8" fmla="*/ 2310713 h 2644346"/>
              <a:gd name="connsiteX9" fmla="*/ 1050325 w 1136822"/>
              <a:gd name="connsiteY9" fmla="*/ 2360140 h 2644346"/>
              <a:gd name="connsiteX10" fmla="*/ 1050325 w 1136822"/>
              <a:gd name="connsiteY10" fmla="*/ 2421924 h 2644346"/>
              <a:gd name="connsiteX11" fmla="*/ 1013254 w 1136822"/>
              <a:gd name="connsiteY11" fmla="*/ 2471351 h 2644346"/>
              <a:gd name="connsiteX12" fmla="*/ 1000898 w 1136822"/>
              <a:gd name="connsiteY12" fmla="*/ 2533135 h 2644346"/>
              <a:gd name="connsiteX13" fmla="*/ 1037968 w 1136822"/>
              <a:gd name="connsiteY13" fmla="*/ 2594919 h 2644346"/>
              <a:gd name="connsiteX14" fmla="*/ 1037968 w 1136822"/>
              <a:gd name="connsiteY14" fmla="*/ 2644346 h 2644346"/>
              <a:gd name="connsiteX15" fmla="*/ 963827 w 1136822"/>
              <a:gd name="connsiteY15" fmla="*/ 2644346 h 2644346"/>
              <a:gd name="connsiteX16" fmla="*/ 580768 w 1136822"/>
              <a:gd name="connsiteY16" fmla="*/ 2582562 h 2644346"/>
              <a:gd name="connsiteX17" fmla="*/ 593125 w 1136822"/>
              <a:gd name="connsiteY17" fmla="*/ 2533135 h 2644346"/>
              <a:gd name="connsiteX18" fmla="*/ 593125 w 1136822"/>
              <a:gd name="connsiteY18" fmla="*/ 2421924 h 2644346"/>
              <a:gd name="connsiteX19" fmla="*/ 556054 w 1136822"/>
              <a:gd name="connsiteY19" fmla="*/ 2360140 h 2644346"/>
              <a:gd name="connsiteX20" fmla="*/ 518984 w 1136822"/>
              <a:gd name="connsiteY20" fmla="*/ 2261286 h 2644346"/>
              <a:gd name="connsiteX21" fmla="*/ 457200 w 1136822"/>
              <a:gd name="connsiteY21" fmla="*/ 2248929 h 2644346"/>
              <a:gd name="connsiteX22" fmla="*/ 444844 w 1136822"/>
              <a:gd name="connsiteY22" fmla="*/ 2236573 h 2644346"/>
              <a:gd name="connsiteX23" fmla="*/ 444844 w 1136822"/>
              <a:gd name="connsiteY23" fmla="*/ 2150075 h 2644346"/>
              <a:gd name="connsiteX24" fmla="*/ 407773 w 1136822"/>
              <a:gd name="connsiteY24" fmla="*/ 2113005 h 2644346"/>
              <a:gd name="connsiteX25" fmla="*/ 370703 w 1136822"/>
              <a:gd name="connsiteY25" fmla="*/ 2051221 h 2644346"/>
              <a:gd name="connsiteX26" fmla="*/ 345990 w 1136822"/>
              <a:gd name="connsiteY26" fmla="*/ 2038865 h 2644346"/>
              <a:gd name="connsiteX27" fmla="*/ 148281 w 1136822"/>
              <a:gd name="connsiteY27" fmla="*/ 1940010 h 2644346"/>
              <a:gd name="connsiteX28" fmla="*/ 197708 w 1136822"/>
              <a:gd name="connsiteY28" fmla="*/ 1791729 h 2644346"/>
              <a:gd name="connsiteX29" fmla="*/ 197708 w 1136822"/>
              <a:gd name="connsiteY29" fmla="*/ 1742302 h 2644346"/>
              <a:gd name="connsiteX30" fmla="*/ 86498 w 1136822"/>
              <a:gd name="connsiteY30" fmla="*/ 1421027 h 2644346"/>
              <a:gd name="connsiteX31" fmla="*/ 86498 w 1136822"/>
              <a:gd name="connsiteY31" fmla="*/ 1421027 h 2644346"/>
              <a:gd name="connsiteX32" fmla="*/ 123568 w 1136822"/>
              <a:gd name="connsiteY32" fmla="*/ 1322173 h 2644346"/>
              <a:gd name="connsiteX33" fmla="*/ 74141 w 1136822"/>
              <a:gd name="connsiteY33" fmla="*/ 1248032 h 2644346"/>
              <a:gd name="connsiteX34" fmla="*/ 86498 w 1136822"/>
              <a:gd name="connsiteY34" fmla="*/ 1136821 h 2644346"/>
              <a:gd name="connsiteX35" fmla="*/ 86498 w 1136822"/>
              <a:gd name="connsiteY35" fmla="*/ 1037967 h 2644346"/>
              <a:gd name="connsiteX36" fmla="*/ 49427 w 1136822"/>
              <a:gd name="connsiteY36" fmla="*/ 976183 h 2644346"/>
              <a:gd name="connsiteX37" fmla="*/ 37071 w 1136822"/>
              <a:gd name="connsiteY37" fmla="*/ 902043 h 2644346"/>
              <a:gd name="connsiteX38" fmla="*/ 24714 w 1136822"/>
              <a:gd name="connsiteY38" fmla="*/ 864973 h 2644346"/>
              <a:gd name="connsiteX39" fmla="*/ 0 w 1136822"/>
              <a:gd name="connsiteY39" fmla="*/ 803189 h 2644346"/>
              <a:gd name="connsiteX40" fmla="*/ 0 w 1136822"/>
              <a:gd name="connsiteY40" fmla="*/ 704335 h 2644346"/>
              <a:gd name="connsiteX41" fmla="*/ 0 w 1136822"/>
              <a:gd name="connsiteY41" fmla="*/ 617837 h 2644346"/>
              <a:gd name="connsiteX42" fmla="*/ 24714 w 1136822"/>
              <a:gd name="connsiteY42" fmla="*/ 518983 h 2644346"/>
              <a:gd name="connsiteX43" fmla="*/ 0 w 1136822"/>
              <a:gd name="connsiteY43" fmla="*/ 444843 h 2644346"/>
              <a:gd name="connsiteX44" fmla="*/ 0 w 1136822"/>
              <a:gd name="connsiteY44" fmla="*/ 383059 h 2644346"/>
              <a:gd name="connsiteX45" fmla="*/ 61784 w 1136822"/>
              <a:gd name="connsiteY45" fmla="*/ 271848 h 2644346"/>
              <a:gd name="connsiteX46" fmla="*/ 86498 w 1136822"/>
              <a:gd name="connsiteY46" fmla="*/ 123567 h 2644346"/>
              <a:gd name="connsiteX47" fmla="*/ 98854 w 1136822"/>
              <a:gd name="connsiteY47" fmla="*/ 0 h 264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822" h="2644346">
                <a:moveTo>
                  <a:pt x="98854" y="0"/>
                </a:moveTo>
                <a:lnTo>
                  <a:pt x="605481" y="148281"/>
                </a:lnTo>
                <a:lnTo>
                  <a:pt x="457200" y="889686"/>
                </a:lnTo>
                <a:lnTo>
                  <a:pt x="1050325" y="2137719"/>
                </a:lnTo>
                <a:lnTo>
                  <a:pt x="1050325" y="2174789"/>
                </a:lnTo>
                <a:lnTo>
                  <a:pt x="1075038" y="2211859"/>
                </a:lnTo>
                <a:lnTo>
                  <a:pt x="1075038" y="2236573"/>
                </a:lnTo>
                <a:lnTo>
                  <a:pt x="1136822" y="2273643"/>
                </a:lnTo>
                <a:lnTo>
                  <a:pt x="1062681" y="2310713"/>
                </a:lnTo>
                <a:lnTo>
                  <a:pt x="1050325" y="2360140"/>
                </a:lnTo>
                <a:lnTo>
                  <a:pt x="1050325" y="2421924"/>
                </a:lnTo>
                <a:lnTo>
                  <a:pt x="1013254" y="2471351"/>
                </a:lnTo>
                <a:lnTo>
                  <a:pt x="1000898" y="2533135"/>
                </a:lnTo>
                <a:lnTo>
                  <a:pt x="1037968" y="2594919"/>
                </a:lnTo>
                <a:lnTo>
                  <a:pt x="1037968" y="2644346"/>
                </a:lnTo>
                <a:lnTo>
                  <a:pt x="963827" y="2644346"/>
                </a:lnTo>
                <a:lnTo>
                  <a:pt x="580768" y="2582562"/>
                </a:lnTo>
                <a:lnTo>
                  <a:pt x="593125" y="2533135"/>
                </a:lnTo>
                <a:lnTo>
                  <a:pt x="593125" y="2421924"/>
                </a:lnTo>
                <a:lnTo>
                  <a:pt x="556054" y="2360140"/>
                </a:lnTo>
                <a:lnTo>
                  <a:pt x="518984" y="2261286"/>
                </a:lnTo>
                <a:lnTo>
                  <a:pt x="457200" y="2248929"/>
                </a:lnTo>
                <a:lnTo>
                  <a:pt x="444844" y="2236573"/>
                </a:lnTo>
                <a:lnTo>
                  <a:pt x="444844" y="2150075"/>
                </a:lnTo>
                <a:lnTo>
                  <a:pt x="407773" y="2113005"/>
                </a:lnTo>
                <a:lnTo>
                  <a:pt x="370703" y="2051221"/>
                </a:lnTo>
                <a:lnTo>
                  <a:pt x="345990" y="2038865"/>
                </a:lnTo>
                <a:lnTo>
                  <a:pt x="148281" y="1940010"/>
                </a:lnTo>
                <a:lnTo>
                  <a:pt x="197708" y="1791729"/>
                </a:lnTo>
                <a:lnTo>
                  <a:pt x="197708" y="1742302"/>
                </a:lnTo>
                <a:lnTo>
                  <a:pt x="86498" y="1421027"/>
                </a:lnTo>
                <a:lnTo>
                  <a:pt x="86498" y="1421027"/>
                </a:lnTo>
                <a:lnTo>
                  <a:pt x="123568" y="1322173"/>
                </a:lnTo>
                <a:lnTo>
                  <a:pt x="74141" y="1248032"/>
                </a:lnTo>
                <a:lnTo>
                  <a:pt x="86498" y="1136821"/>
                </a:lnTo>
                <a:lnTo>
                  <a:pt x="86498" y="1037967"/>
                </a:lnTo>
                <a:lnTo>
                  <a:pt x="49427" y="976183"/>
                </a:lnTo>
                <a:lnTo>
                  <a:pt x="37071" y="902043"/>
                </a:lnTo>
                <a:lnTo>
                  <a:pt x="24714" y="864973"/>
                </a:lnTo>
                <a:lnTo>
                  <a:pt x="0" y="803189"/>
                </a:lnTo>
                <a:lnTo>
                  <a:pt x="0" y="704335"/>
                </a:lnTo>
                <a:lnTo>
                  <a:pt x="0" y="617837"/>
                </a:lnTo>
                <a:lnTo>
                  <a:pt x="24714" y="518983"/>
                </a:lnTo>
                <a:lnTo>
                  <a:pt x="0" y="444843"/>
                </a:lnTo>
                <a:lnTo>
                  <a:pt x="0" y="383059"/>
                </a:lnTo>
                <a:lnTo>
                  <a:pt x="61784" y="271848"/>
                </a:lnTo>
                <a:lnTo>
                  <a:pt x="86498" y="123567"/>
                </a:lnTo>
                <a:lnTo>
                  <a:pt x="98854" y="0"/>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86897" y="383059"/>
            <a:ext cx="1149179" cy="778476"/>
          </a:xfrm>
          <a:custGeom>
            <a:avLst/>
            <a:gdLst>
              <a:gd name="connsiteX0" fmla="*/ 49427 w 1149179"/>
              <a:gd name="connsiteY0" fmla="*/ 12357 h 778476"/>
              <a:gd name="connsiteX1" fmla="*/ 0 w 1149179"/>
              <a:gd name="connsiteY1" fmla="*/ 766119 h 778476"/>
              <a:gd name="connsiteX2" fmla="*/ 1136822 w 1149179"/>
              <a:gd name="connsiteY2" fmla="*/ 778476 h 778476"/>
              <a:gd name="connsiteX3" fmla="*/ 1149179 w 1149179"/>
              <a:gd name="connsiteY3" fmla="*/ 716692 h 778476"/>
              <a:gd name="connsiteX4" fmla="*/ 1124465 w 1149179"/>
              <a:gd name="connsiteY4" fmla="*/ 617838 h 778476"/>
              <a:gd name="connsiteX5" fmla="*/ 1112108 w 1149179"/>
              <a:gd name="connsiteY5" fmla="*/ 531341 h 778476"/>
              <a:gd name="connsiteX6" fmla="*/ 1112108 w 1149179"/>
              <a:gd name="connsiteY6" fmla="*/ 432487 h 778476"/>
              <a:gd name="connsiteX7" fmla="*/ 1099752 w 1149179"/>
              <a:gd name="connsiteY7" fmla="*/ 271849 h 778476"/>
              <a:gd name="connsiteX8" fmla="*/ 1050325 w 1149179"/>
              <a:gd name="connsiteY8" fmla="*/ 222422 h 778476"/>
              <a:gd name="connsiteX9" fmla="*/ 1062681 w 1149179"/>
              <a:gd name="connsiteY9" fmla="*/ 111211 h 778476"/>
              <a:gd name="connsiteX10" fmla="*/ 1037968 w 1149179"/>
              <a:gd name="connsiteY10" fmla="*/ 0 h 778476"/>
              <a:gd name="connsiteX11" fmla="*/ 49427 w 1149179"/>
              <a:gd name="connsiteY11" fmla="*/ 12357 h 77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179" h="778476">
                <a:moveTo>
                  <a:pt x="49427" y="12357"/>
                </a:moveTo>
                <a:lnTo>
                  <a:pt x="0" y="766119"/>
                </a:lnTo>
                <a:lnTo>
                  <a:pt x="1136822" y="778476"/>
                </a:lnTo>
                <a:lnTo>
                  <a:pt x="1149179" y="716692"/>
                </a:lnTo>
                <a:lnTo>
                  <a:pt x="1124465" y="617838"/>
                </a:lnTo>
                <a:lnTo>
                  <a:pt x="1112108" y="531341"/>
                </a:lnTo>
                <a:lnTo>
                  <a:pt x="1112108" y="432487"/>
                </a:lnTo>
                <a:lnTo>
                  <a:pt x="1099752" y="271849"/>
                </a:lnTo>
                <a:lnTo>
                  <a:pt x="1050325" y="222422"/>
                </a:lnTo>
                <a:lnTo>
                  <a:pt x="1062681" y="111211"/>
                </a:lnTo>
                <a:lnTo>
                  <a:pt x="1037968" y="0"/>
                </a:lnTo>
                <a:lnTo>
                  <a:pt x="49427" y="12357"/>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236573" y="2347784"/>
            <a:ext cx="1297459" cy="1149178"/>
          </a:xfrm>
          <a:custGeom>
            <a:avLst/>
            <a:gdLst>
              <a:gd name="connsiteX0" fmla="*/ 111211 w 1297459"/>
              <a:gd name="connsiteY0" fmla="*/ 0 h 1149178"/>
              <a:gd name="connsiteX1" fmla="*/ 0 w 1297459"/>
              <a:gd name="connsiteY1" fmla="*/ 1025611 h 1149178"/>
              <a:gd name="connsiteX2" fmla="*/ 1297459 w 1297459"/>
              <a:gd name="connsiteY2" fmla="*/ 1149178 h 1149178"/>
              <a:gd name="connsiteX3" fmla="*/ 1260389 w 1297459"/>
              <a:gd name="connsiteY3" fmla="*/ 37070 h 1149178"/>
              <a:gd name="connsiteX4" fmla="*/ 111211 w 1297459"/>
              <a:gd name="connsiteY4" fmla="*/ 0 h 1149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459" h="1149178">
                <a:moveTo>
                  <a:pt x="111211" y="0"/>
                </a:moveTo>
                <a:lnTo>
                  <a:pt x="0" y="1025611"/>
                </a:lnTo>
                <a:lnTo>
                  <a:pt x="1297459" y="1149178"/>
                </a:lnTo>
                <a:lnTo>
                  <a:pt x="1260389" y="37070"/>
                </a:lnTo>
                <a:lnTo>
                  <a:pt x="111211" y="0"/>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248032" y="234778"/>
            <a:ext cx="963827" cy="1828800"/>
          </a:xfrm>
          <a:custGeom>
            <a:avLst/>
            <a:gdLst>
              <a:gd name="connsiteX0" fmla="*/ 358346 w 963827"/>
              <a:gd name="connsiteY0" fmla="*/ 0 h 1828800"/>
              <a:gd name="connsiteX1" fmla="*/ 185352 w 963827"/>
              <a:gd name="connsiteY1" fmla="*/ 704336 h 1828800"/>
              <a:gd name="connsiteX2" fmla="*/ 222422 w 963827"/>
              <a:gd name="connsiteY2" fmla="*/ 766119 h 1828800"/>
              <a:gd name="connsiteX3" fmla="*/ 74141 w 963827"/>
              <a:gd name="connsiteY3" fmla="*/ 1062681 h 1828800"/>
              <a:gd name="connsiteX4" fmla="*/ 86498 w 963827"/>
              <a:gd name="connsiteY4" fmla="*/ 1099752 h 1828800"/>
              <a:gd name="connsiteX5" fmla="*/ 0 w 963827"/>
              <a:gd name="connsiteY5" fmla="*/ 1680519 h 1828800"/>
              <a:gd name="connsiteX6" fmla="*/ 815546 w 963827"/>
              <a:gd name="connsiteY6" fmla="*/ 1828800 h 1828800"/>
              <a:gd name="connsiteX7" fmla="*/ 963827 w 963827"/>
              <a:gd name="connsiteY7" fmla="*/ 1112108 h 1828800"/>
              <a:gd name="connsiteX8" fmla="*/ 877330 w 963827"/>
              <a:gd name="connsiteY8" fmla="*/ 1149179 h 1828800"/>
              <a:gd name="connsiteX9" fmla="*/ 704336 w 963827"/>
              <a:gd name="connsiteY9" fmla="*/ 1149179 h 1828800"/>
              <a:gd name="connsiteX10" fmla="*/ 654909 w 963827"/>
              <a:gd name="connsiteY10" fmla="*/ 1050325 h 1828800"/>
              <a:gd name="connsiteX11" fmla="*/ 617838 w 963827"/>
              <a:gd name="connsiteY11" fmla="*/ 902044 h 1828800"/>
              <a:gd name="connsiteX12" fmla="*/ 593125 w 963827"/>
              <a:gd name="connsiteY12" fmla="*/ 827903 h 1828800"/>
              <a:gd name="connsiteX13" fmla="*/ 543698 w 963827"/>
              <a:gd name="connsiteY13" fmla="*/ 864973 h 1828800"/>
              <a:gd name="connsiteX14" fmla="*/ 531341 w 963827"/>
              <a:gd name="connsiteY14" fmla="*/ 877330 h 1828800"/>
              <a:gd name="connsiteX15" fmla="*/ 518984 w 963827"/>
              <a:gd name="connsiteY15" fmla="*/ 840260 h 1828800"/>
              <a:gd name="connsiteX16" fmla="*/ 543698 w 963827"/>
              <a:gd name="connsiteY16" fmla="*/ 766119 h 1828800"/>
              <a:gd name="connsiteX17" fmla="*/ 556054 w 963827"/>
              <a:gd name="connsiteY17" fmla="*/ 679622 h 1828800"/>
              <a:gd name="connsiteX18" fmla="*/ 556054 w 963827"/>
              <a:gd name="connsiteY18" fmla="*/ 605481 h 1828800"/>
              <a:gd name="connsiteX19" fmla="*/ 457200 w 963827"/>
              <a:gd name="connsiteY19" fmla="*/ 358346 h 1828800"/>
              <a:gd name="connsiteX20" fmla="*/ 531341 w 963827"/>
              <a:gd name="connsiteY20" fmla="*/ 24714 h 1828800"/>
              <a:gd name="connsiteX21" fmla="*/ 358346 w 963827"/>
              <a:gd name="connsiteY21"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827" h="1828800">
                <a:moveTo>
                  <a:pt x="358346" y="0"/>
                </a:moveTo>
                <a:lnTo>
                  <a:pt x="185352" y="704336"/>
                </a:lnTo>
                <a:lnTo>
                  <a:pt x="222422" y="766119"/>
                </a:lnTo>
                <a:lnTo>
                  <a:pt x="74141" y="1062681"/>
                </a:lnTo>
                <a:lnTo>
                  <a:pt x="86498" y="1099752"/>
                </a:lnTo>
                <a:lnTo>
                  <a:pt x="0" y="1680519"/>
                </a:lnTo>
                <a:lnTo>
                  <a:pt x="815546" y="1828800"/>
                </a:lnTo>
                <a:lnTo>
                  <a:pt x="963827" y="1112108"/>
                </a:lnTo>
                <a:lnTo>
                  <a:pt x="877330" y="1149179"/>
                </a:lnTo>
                <a:lnTo>
                  <a:pt x="704336" y="1149179"/>
                </a:lnTo>
                <a:lnTo>
                  <a:pt x="654909" y="1050325"/>
                </a:lnTo>
                <a:lnTo>
                  <a:pt x="617838" y="902044"/>
                </a:lnTo>
                <a:lnTo>
                  <a:pt x="593125" y="827903"/>
                </a:lnTo>
                <a:lnTo>
                  <a:pt x="543698" y="864973"/>
                </a:lnTo>
                <a:lnTo>
                  <a:pt x="531341" y="877330"/>
                </a:lnTo>
                <a:lnTo>
                  <a:pt x="518984" y="840260"/>
                </a:lnTo>
                <a:lnTo>
                  <a:pt x="543698" y="766119"/>
                </a:lnTo>
                <a:lnTo>
                  <a:pt x="556054" y="679622"/>
                </a:lnTo>
                <a:lnTo>
                  <a:pt x="556054" y="605481"/>
                </a:lnTo>
                <a:lnTo>
                  <a:pt x="457200" y="358346"/>
                </a:lnTo>
                <a:lnTo>
                  <a:pt x="531341" y="24714"/>
                </a:lnTo>
                <a:lnTo>
                  <a:pt x="358346" y="0"/>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198605" y="3212757"/>
            <a:ext cx="1062681" cy="1606378"/>
          </a:xfrm>
          <a:custGeom>
            <a:avLst/>
            <a:gdLst>
              <a:gd name="connsiteX0" fmla="*/ 259492 w 1062681"/>
              <a:gd name="connsiteY0" fmla="*/ 0 h 1606378"/>
              <a:gd name="connsiteX1" fmla="*/ 1062681 w 1062681"/>
              <a:gd name="connsiteY1" fmla="*/ 185351 h 1606378"/>
              <a:gd name="connsiteX2" fmla="*/ 926757 w 1062681"/>
              <a:gd name="connsiteY2" fmla="*/ 1606378 h 1606378"/>
              <a:gd name="connsiteX3" fmla="*/ 630195 w 1062681"/>
              <a:gd name="connsiteY3" fmla="*/ 1581665 h 1606378"/>
              <a:gd name="connsiteX4" fmla="*/ 0 w 1062681"/>
              <a:gd name="connsiteY4" fmla="*/ 1099751 h 1606378"/>
              <a:gd name="connsiteX5" fmla="*/ 49427 w 1062681"/>
              <a:gd name="connsiteY5" fmla="*/ 1087394 h 1606378"/>
              <a:gd name="connsiteX6" fmla="*/ 61784 w 1062681"/>
              <a:gd name="connsiteY6" fmla="*/ 976184 h 1606378"/>
              <a:gd name="connsiteX7" fmla="*/ 74141 w 1062681"/>
              <a:gd name="connsiteY7" fmla="*/ 889686 h 1606378"/>
              <a:gd name="connsiteX8" fmla="*/ 86498 w 1062681"/>
              <a:gd name="connsiteY8" fmla="*/ 827902 h 1606378"/>
              <a:gd name="connsiteX9" fmla="*/ 123568 w 1062681"/>
              <a:gd name="connsiteY9" fmla="*/ 790832 h 1606378"/>
              <a:gd name="connsiteX10" fmla="*/ 148281 w 1062681"/>
              <a:gd name="connsiteY10" fmla="*/ 716692 h 1606378"/>
              <a:gd name="connsiteX11" fmla="*/ 148281 w 1062681"/>
              <a:gd name="connsiteY11" fmla="*/ 605481 h 1606378"/>
              <a:gd name="connsiteX12" fmla="*/ 123568 w 1062681"/>
              <a:gd name="connsiteY12" fmla="*/ 469557 h 1606378"/>
              <a:gd name="connsiteX13" fmla="*/ 135925 w 1062681"/>
              <a:gd name="connsiteY13" fmla="*/ 259492 h 1606378"/>
              <a:gd name="connsiteX14" fmla="*/ 210065 w 1062681"/>
              <a:gd name="connsiteY14" fmla="*/ 271848 h 1606378"/>
              <a:gd name="connsiteX15" fmla="*/ 259492 w 1062681"/>
              <a:gd name="connsiteY15"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681" h="1606378">
                <a:moveTo>
                  <a:pt x="259492" y="0"/>
                </a:moveTo>
                <a:lnTo>
                  <a:pt x="1062681" y="185351"/>
                </a:lnTo>
                <a:lnTo>
                  <a:pt x="926757" y="1606378"/>
                </a:lnTo>
                <a:lnTo>
                  <a:pt x="630195" y="1581665"/>
                </a:lnTo>
                <a:lnTo>
                  <a:pt x="0" y="1099751"/>
                </a:lnTo>
                <a:lnTo>
                  <a:pt x="49427" y="1087394"/>
                </a:lnTo>
                <a:lnTo>
                  <a:pt x="61784" y="976184"/>
                </a:lnTo>
                <a:lnTo>
                  <a:pt x="74141" y="889686"/>
                </a:lnTo>
                <a:lnTo>
                  <a:pt x="86498" y="827902"/>
                </a:lnTo>
                <a:lnTo>
                  <a:pt x="123568" y="790832"/>
                </a:lnTo>
                <a:lnTo>
                  <a:pt x="148281" y="716692"/>
                </a:lnTo>
                <a:lnTo>
                  <a:pt x="148281" y="605481"/>
                </a:lnTo>
                <a:lnTo>
                  <a:pt x="123568" y="469557"/>
                </a:lnTo>
                <a:lnTo>
                  <a:pt x="135925" y="259492"/>
                </a:lnTo>
                <a:lnTo>
                  <a:pt x="210065" y="271848"/>
                </a:lnTo>
                <a:lnTo>
                  <a:pt x="259492" y="0"/>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458097" y="1989438"/>
            <a:ext cx="914400" cy="1408670"/>
          </a:xfrm>
          <a:custGeom>
            <a:avLst/>
            <a:gdLst>
              <a:gd name="connsiteX0" fmla="*/ 172995 w 914400"/>
              <a:gd name="connsiteY0" fmla="*/ 0 h 1408670"/>
              <a:gd name="connsiteX1" fmla="*/ 0 w 914400"/>
              <a:gd name="connsiteY1" fmla="*/ 1223319 h 1408670"/>
              <a:gd name="connsiteX2" fmla="*/ 827903 w 914400"/>
              <a:gd name="connsiteY2" fmla="*/ 1408670 h 1408670"/>
              <a:gd name="connsiteX3" fmla="*/ 914400 w 914400"/>
              <a:gd name="connsiteY3" fmla="*/ 333632 h 1408670"/>
              <a:gd name="connsiteX4" fmla="*/ 568411 w 914400"/>
              <a:gd name="connsiteY4" fmla="*/ 284205 h 1408670"/>
              <a:gd name="connsiteX5" fmla="*/ 593125 w 914400"/>
              <a:gd name="connsiteY5" fmla="*/ 86497 h 1408670"/>
              <a:gd name="connsiteX6" fmla="*/ 172995 w 914400"/>
              <a:gd name="connsiteY6" fmla="*/ 0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408670">
                <a:moveTo>
                  <a:pt x="172995" y="0"/>
                </a:moveTo>
                <a:lnTo>
                  <a:pt x="0" y="1223319"/>
                </a:lnTo>
                <a:lnTo>
                  <a:pt x="827903" y="1408670"/>
                </a:lnTo>
                <a:lnTo>
                  <a:pt x="914400" y="333632"/>
                </a:lnTo>
                <a:lnTo>
                  <a:pt x="568411" y="284205"/>
                </a:lnTo>
                <a:lnTo>
                  <a:pt x="593125" y="86497"/>
                </a:lnTo>
                <a:lnTo>
                  <a:pt x="172995" y="0"/>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026508" y="1285103"/>
            <a:ext cx="1235676" cy="1099751"/>
          </a:xfrm>
          <a:custGeom>
            <a:avLst/>
            <a:gdLst>
              <a:gd name="connsiteX0" fmla="*/ 172995 w 1235676"/>
              <a:gd name="connsiteY0" fmla="*/ 0 h 1099751"/>
              <a:gd name="connsiteX1" fmla="*/ 0 w 1235676"/>
              <a:gd name="connsiteY1" fmla="*/ 988540 h 1099751"/>
              <a:gd name="connsiteX2" fmla="*/ 1198606 w 1235676"/>
              <a:gd name="connsiteY2" fmla="*/ 1099751 h 1099751"/>
              <a:gd name="connsiteX3" fmla="*/ 1235676 w 1235676"/>
              <a:gd name="connsiteY3" fmla="*/ 86497 h 1099751"/>
              <a:gd name="connsiteX4" fmla="*/ 172995 w 1235676"/>
              <a:gd name="connsiteY4" fmla="*/ 0 h 109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676" h="1099751">
                <a:moveTo>
                  <a:pt x="172995" y="0"/>
                </a:moveTo>
                <a:lnTo>
                  <a:pt x="0" y="988540"/>
                </a:lnTo>
                <a:lnTo>
                  <a:pt x="1198606" y="1099751"/>
                </a:lnTo>
                <a:lnTo>
                  <a:pt x="1235676" y="86497"/>
                </a:lnTo>
                <a:lnTo>
                  <a:pt x="172995" y="0"/>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21276" y="741405"/>
            <a:ext cx="1136821" cy="1173892"/>
          </a:xfrm>
          <a:custGeom>
            <a:avLst/>
            <a:gdLst>
              <a:gd name="connsiteX0" fmla="*/ 939113 w 1136821"/>
              <a:gd name="connsiteY0" fmla="*/ 1173892 h 1173892"/>
              <a:gd name="connsiteX1" fmla="*/ 0 w 1136821"/>
              <a:gd name="connsiteY1" fmla="*/ 889687 h 1173892"/>
              <a:gd name="connsiteX2" fmla="*/ 0 w 1136821"/>
              <a:gd name="connsiteY2" fmla="*/ 803190 h 1173892"/>
              <a:gd name="connsiteX3" fmla="*/ 37070 w 1136821"/>
              <a:gd name="connsiteY3" fmla="*/ 741406 h 1173892"/>
              <a:gd name="connsiteX4" fmla="*/ 61783 w 1136821"/>
              <a:gd name="connsiteY4" fmla="*/ 691979 h 1173892"/>
              <a:gd name="connsiteX5" fmla="*/ 111210 w 1136821"/>
              <a:gd name="connsiteY5" fmla="*/ 593125 h 1173892"/>
              <a:gd name="connsiteX6" fmla="*/ 148281 w 1136821"/>
              <a:gd name="connsiteY6" fmla="*/ 444844 h 1173892"/>
              <a:gd name="connsiteX7" fmla="*/ 234778 w 1136821"/>
              <a:gd name="connsiteY7" fmla="*/ 284206 h 1173892"/>
              <a:gd name="connsiteX8" fmla="*/ 247135 w 1136821"/>
              <a:gd name="connsiteY8" fmla="*/ 210065 h 1173892"/>
              <a:gd name="connsiteX9" fmla="*/ 321275 w 1136821"/>
              <a:gd name="connsiteY9" fmla="*/ 74141 h 1173892"/>
              <a:gd name="connsiteX10" fmla="*/ 333632 w 1136821"/>
              <a:gd name="connsiteY10" fmla="*/ 0 h 1173892"/>
              <a:gd name="connsiteX11" fmla="*/ 370702 w 1136821"/>
              <a:gd name="connsiteY11" fmla="*/ 0 h 1173892"/>
              <a:gd name="connsiteX12" fmla="*/ 407773 w 1136821"/>
              <a:gd name="connsiteY12" fmla="*/ 0 h 1173892"/>
              <a:gd name="connsiteX13" fmla="*/ 420129 w 1136821"/>
              <a:gd name="connsiteY13" fmla="*/ 37071 h 1173892"/>
              <a:gd name="connsiteX14" fmla="*/ 432486 w 1136821"/>
              <a:gd name="connsiteY14" fmla="*/ 74141 h 1173892"/>
              <a:gd name="connsiteX15" fmla="*/ 432486 w 1136821"/>
              <a:gd name="connsiteY15" fmla="*/ 123568 h 1173892"/>
              <a:gd name="connsiteX16" fmla="*/ 457200 w 1136821"/>
              <a:gd name="connsiteY16" fmla="*/ 135925 h 1173892"/>
              <a:gd name="connsiteX17" fmla="*/ 481913 w 1136821"/>
              <a:gd name="connsiteY17" fmla="*/ 148281 h 1173892"/>
              <a:gd name="connsiteX18" fmla="*/ 531340 w 1136821"/>
              <a:gd name="connsiteY18" fmla="*/ 148281 h 1173892"/>
              <a:gd name="connsiteX19" fmla="*/ 580767 w 1136821"/>
              <a:gd name="connsiteY19" fmla="*/ 148281 h 1173892"/>
              <a:gd name="connsiteX20" fmla="*/ 593124 w 1136821"/>
              <a:gd name="connsiteY20" fmla="*/ 160638 h 1173892"/>
              <a:gd name="connsiteX21" fmla="*/ 593124 w 1136821"/>
              <a:gd name="connsiteY21" fmla="*/ 172995 h 1173892"/>
              <a:gd name="connsiteX22" fmla="*/ 654908 w 1136821"/>
              <a:gd name="connsiteY22" fmla="*/ 185352 h 1173892"/>
              <a:gd name="connsiteX23" fmla="*/ 704335 w 1136821"/>
              <a:gd name="connsiteY23" fmla="*/ 185352 h 1173892"/>
              <a:gd name="connsiteX24" fmla="*/ 741405 w 1136821"/>
              <a:gd name="connsiteY24" fmla="*/ 172995 h 1173892"/>
              <a:gd name="connsiteX25" fmla="*/ 803189 w 1136821"/>
              <a:gd name="connsiteY25" fmla="*/ 172995 h 1173892"/>
              <a:gd name="connsiteX26" fmla="*/ 939113 w 1136821"/>
              <a:gd name="connsiteY26" fmla="*/ 160638 h 1173892"/>
              <a:gd name="connsiteX27" fmla="*/ 1062681 w 1136821"/>
              <a:gd name="connsiteY27" fmla="*/ 172995 h 1173892"/>
              <a:gd name="connsiteX28" fmla="*/ 1099751 w 1136821"/>
              <a:gd name="connsiteY28" fmla="*/ 197709 h 1173892"/>
              <a:gd name="connsiteX29" fmla="*/ 1124465 w 1136821"/>
              <a:gd name="connsiteY29" fmla="*/ 247136 h 1173892"/>
              <a:gd name="connsiteX30" fmla="*/ 1136821 w 1136821"/>
              <a:gd name="connsiteY30" fmla="*/ 271849 h 1173892"/>
              <a:gd name="connsiteX31" fmla="*/ 1087394 w 1136821"/>
              <a:gd name="connsiteY31" fmla="*/ 383060 h 1173892"/>
              <a:gd name="connsiteX32" fmla="*/ 1050324 w 1136821"/>
              <a:gd name="connsiteY32" fmla="*/ 469557 h 1173892"/>
              <a:gd name="connsiteX33" fmla="*/ 1037967 w 1136821"/>
              <a:gd name="connsiteY33" fmla="*/ 543698 h 1173892"/>
              <a:gd name="connsiteX34" fmla="*/ 1025610 w 1136821"/>
              <a:gd name="connsiteY34" fmla="*/ 642552 h 1173892"/>
              <a:gd name="connsiteX35" fmla="*/ 939113 w 1136821"/>
              <a:gd name="connsiteY35" fmla="*/ 1173892 h 117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6821" h="1173892">
                <a:moveTo>
                  <a:pt x="939113" y="1173892"/>
                </a:moveTo>
                <a:lnTo>
                  <a:pt x="0" y="889687"/>
                </a:lnTo>
                <a:lnTo>
                  <a:pt x="0" y="803190"/>
                </a:lnTo>
                <a:lnTo>
                  <a:pt x="37070" y="741406"/>
                </a:lnTo>
                <a:lnTo>
                  <a:pt x="61783" y="691979"/>
                </a:lnTo>
                <a:lnTo>
                  <a:pt x="111210" y="593125"/>
                </a:lnTo>
                <a:lnTo>
                  <a:pt x="148281" y="444844"/>
                </a:lnTo>
                <a:lnTo>
                  <a:pt x="234778" y="284206"/>
                </a:lnTo>
                <a:lnTo>
                  <a:pt x="247135" y="210065"/>
                </a:lnTo>
                <a:lnTo>
                  <a:pt x="321275" y="74141"/>
                </a:lnTo>
                <a:lnTo>
                  <a:pt x="333632" y="0"/>
                </a:lnTo>
                <a:lnTo>
                  <a:pt x="370702" y="0"/>
                </a:lnTo>
                <a:lnTo>
                  <a:pt x="407773" y="0"/>
                </a:lnTo>
                <a:lnTo>
                  <a:pt x="420129" y="37071"/>
                </a:lnTo>
                <a:lnTo>
                  <a:pt x="432486" y="74141"/>
                </a:lnTo>
                <a:lnTo>
                  <a:pt x="432486" y="123568"/>
                </a:lnTo>
                <a:lnTo>
                  <a:pt x="457200" y="135925"/>
                </a:lnTo>
                <a:lnTo>
                  <a:pt x="481913" y="148281"/>
                </a:lnTo>
                <a:lnTo>
                  <a:pt x="531340" y="148281"/>
                </a:lnTo>
                <a:lnTo>
                  <a:pt x="580767" y="148281"/>
                </a:lnTo>
                <a:lnTo>
                  <a:pt x="593124" y="160638"/>
                </a:lnTo>
                <a:lnTo>
                  <a:pt x="593124" y="172995"/>
                </a:lnTo>
                <a:lnTo>
                  <a:pt x="654908" y="185352"/>
                </a:lnTo>
                <a:lnTo>
                  <a:pt x="704335" y="185352"/>
                </a:lnTo>
                <a:lnTo>
                  <a:pt x="741405" y="172995"/>
                </a:lnTo>
                <a:lnTo>
                  <a:pt x="803189" y="172995"/>
                </a:lnTo>
                <a:lnTo>
                  <a:pt x="939113" y="160638"/>
                </a:lnTo>
                <a:lnTo>
                  <a:pt x="1062681" y="172995"/>
                </a:lnTo>
                <a:lnTo>
                  <a:pt x="1099751" y="197709"/>
                </a:lnTo>
                <a:lnTo>
                  <a:pt x="1124465" y="247136"/>
                </a:lnTo>
                <a:lnTo>
                  <a:pt x="1136821" y="271849"/>
                </a:lnTo>
                <a:lnTo>
                  <a:pt x="1087394" y="383060"/>
                </a:lnTo>
                <a:lnTo>
                  <a:pt x="1050324" y="469557"/>
                </a:lnTo>
                <a:lnTo>
                  <a:pt x="1037967" y="543698"/>
                </a:lnTo>
                <a:lnTo>
                  <a:pt x="1025610" y="642552"/>
                </a:lnTo>
                <a:lnTo>
                  <a:pt x="939113" y="1173892"/>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54908" y="111211"/>
            <a:ext cx="963827" cy="815546"/>
          </a:xfrm>
          <a:custGeom>
            <a:avLst/>
            <a:gdLst>
              <a:gd name="connsiteX0" fmla="*/ 963827 w 963827"/>
              <a:gd name="connsiteY0" fmla="*/ 135924 h 815546"/>
              <a:gd name="connsiteX1" fmla="*/ 308919 w 963827"/>
              <a:gd name="connsiteY1" fmla="*/ 0 h 815546"/>
              <a:gd name="connsiteX2" fmla="*/ 296562 w 963827"/>
              <a:gd name="connsiteY2" fmla="*/ 111211 h 815546"/>
              <a:gd name="connsiteX3" fmla="*/ 296562 w 963827"/>
              <a:gd name="connsiteY3" fmla="*/ 234778 h 815546"/>
              <a:gd name="connsiteX4" fmla="*/ 271849 w 963827"/>
              <a:gd name="connsiteY4" fmla="*/ 321275 h 815546"/>
              <a:gd name="connsiteX5" fmla="*/ 222422 w 963827"/>
              <a:gd name="connsiteY5" fmla="*/ 420130 h 815546"/>
              <a:gd name="connsiteX6" fmla="*/ 197708 w 963827"/>
              <a:gd name="connsiteY6" fmla="*/ 407773 h 815546"/>
              <a:gd name="connsiteX7" fmla="*/ 197708 w 963827"/>
              <a:gd name="connsiteY7" fmla="*/ 333632 h 815546"/>
              <a:gd name="connsiteX8" fmla="*/ 234778 w 963827"/>
              <a:gd name="connsiteY8" fmla="*/ 234778 h 815546"/>
              <a:gd name="connsiteX9" fmla="*/ 247135 w 963827"/>
              <a:gd name="connsiteY9" fmla="*/ 160638 h 815546"/>
              <a:gd name="connsiteX10" fmla="*/ 98854 w 963827"/>
              <a:gd name="connsiteY10" fmla="*/ 111211 h 815546"/>
              <a:gd name="connsiteX11" fmla="*/ 74141 w 963827"/>
              <a:gd name="connsiteY11" fmla="*/ 222421 h 815546"/>
              <a:gd name="connsiteX12" fmla="*/ 37070 w 963827"/>
              <a:gd name="connsiteY12" fmla="*/ 358346 h 815546"/>
              <a:gd name="connsiteX13" fmla="*/ 37070 w 963827"/>
              <a:gd name="connsiteY13" fmla="*/ 506627 h 815546"/>
              <a:gd name="connsiteX14" fmla="*/ 0 w 963827"/>
              <a:gd name="connsiteY14" fmla="*/ 617838 h 815546"/>
              <a:gd name="connsiteX15" fmla="*/ 49427 w 963827"/>
              <a:gd name="connsiteY15" fmla="*/ 630194 h 815546"/>
              <a:gd name="connsiteX16" fmla="*/ 98854 w 963827"/>
              <a:gd name="connsiteY16" fmla="*/ 691978 h 815546"/>
              <a:gd name="connsiteX17" fmla="*/ 111211 w 963827"/>
              <a:gd name="connsiteY17" fmla="*/ 766119 h 815546"/>
              <a:gd name="connsiteX18" fmla="*/ 160638 w 963827"/>
              <a:gd name="connsiteY18" fmla="*/ 778475 h 815546"/>
              <a:gd name="connsiteX19" fmla="*/ 234778 w 963827"/>
              <a:gd name="connsiteY19" fmla="*/ 790832 h 815546"/>
              <a:gd name="connsiteX20" fmla="*/ 284206 w 963827"/>
              <a:gd name="connsiteY20" fmla="*/ 815546 h 815546"/>
              <a:gd name="connsiteX21" fmla="*/ 370703 w 963827"/>
              <a:gd name="connsiteY21" fmla="*/ 790832 h 815546"/>
              <a:gd name="connsiteX22" fmla="*/ 444843 w 963827"/>
              <a:gd name="connsiteY22" fmla="*/ 790832 h 815546"/>
              <a:gd name="connsiteX23" fmla="*/ 568411 w 963827"/>
              <a:gd name="connsiteY23" fmla="*/ 778475 h 815546"/>
              <a:gd name="connsiteX24" fmla="*/ 617838 w 963827"/>
              <a:gd name="connsiteY24" fmla="*/ 778475 h 815546"/>
              <a:gd name="connsiteX25" fmla="*/ 679622 w 963827"/>
              <a:gd name="connsiteY25" fmla="*/ 778475 h 815546"/>
              <a:gd name="connsiteX26" fmla="*/ 778476 w 963827"/>
              <a:gd name="connsiteY26" fmla="*/ 790832 h 815546"/>
              <a:gd name="connsiteX27" fmla="*/ 963827 w 963827"/>
              <a:gd name="connsiteY27" fmla="*/ 135924 h 81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63827" h="815546">
                <a:moveTo>
                  <a:pt x="963827" y="135924"/>
                </a:moveTo>
                <a:lnTo>
                  <a:pt x="308919" y="0"/>
                </a:lnTo>
                <a:lnTo>
                  <a:pt x="296562" y="111211"/>
                </a:lnTo>
                <a:lnTo>
                  <a:pt x="296562" y="234778"/>
                </a:lnTo>
                <a:lnTo>
                  <a:pt x="271849" y="321275"/>
                </a:lnTo>
                <a:lnTo>
                  <a:pt x="222422" y="420130"/>
                </a:lnTo>
                <a:lnTo>
                  <a:pt x="197708" y="407773"/>
                </a:lnTo>
                <a:lnTo>
                  <a:pt x="197708" y="333632"/>
                </a:lnTo>
                <a:lnTo>
                  <a:pt x="234778" y="234778"/>
                </a:lnTo>
                <a:lnTo>
                  <a:pt x="247135" y="160638"/>
                </a:lnTo>
                <a:lnTo>
                  <a:pt x="98854" y="111211"/>
                </a:lnTo>
                <a:lnTo>
                  <a:pt x="74141" y="222421"/>
                </a:lnTo>
                <a:lnTo>
                  <a:pt x="37070" y="358346"/>
                </a:lnTo>
                <a:lnTo>
                  <a:pt x="37070" y="506627"/>
                </a:lnTo>
                <a:lnTo>
                  <a:pt x="0" y="617838"/>
                </a:lnTo>
                <a:lnTo>
                  <a:pt x="49427" y="630194"/>
                </a:lnTo>
                <a:lnTo>
                  <a:pt x="98854" y="691978"/>
                </a:lnTo>
                <a:lnTo>
                  <a:pt x="111211" y="766119"/>
                </a:lnTo>
                <a:lnTo>
                  <a:pt x="160638" y="778475"/>
                </a:lnTo>
                <a:lnTo>
                  <a:pt x="234778" y="790832"/>
                </a:lnTo>
                <a:lnTo>
                  <a:pt x="284206" y="815546"/>
                </a:lnTo>
                <a:lnTo>
                  <a:pt x="370703" y="790832"/>
                </a:lnTo>
                <a:lnTo>
                  <a:pt x="444843" y="790832"/>
                </a:lnTo>
                <a:lnTo>
                  <a:pt x="568411" y="778475"/>
                </a:lnTo>
                <a:lnTo>
                  <a:pt x="617838" y="778475"/>
                </a:lnTo>
                <a:lnTo>
                  <a:pt x="679622" y="778475"/>
                </a:lnTo>
                <a:lnTo>
                  <a:pt x="778476" y="790832"/>
                </a:lnTo>
                <a:lnTo>
                  <a:pt x="963827" y="135924"/>
                </a:lnTo>
                <a:close/>
              </a:path>
            </a:pathLst>
          </a:cu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65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6" descr="Image result for beaver with boxing glov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Image result for beaver with boxing glov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beaver with boxing glov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beaver with boxing glov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6" descr="Image result for beaver with boxing gloves"/>
          <p:cNvSpPr>
            <a:spLocks noGrp="1" noChangeAspect="1" noChangeArrowheads="1"/>
          </p:cNvSpPr>
          <p:nvPr>
            <p:ph type="title"/>
          </p:nvPr>
        </p:nvSpPr>
        <p:spPr bwMode="auto">
          <a:xfrm>
            <a:off x="342986" y="0"/>
            <a:ext cx="8648614" cy="8683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u="sng" dirty="0" smtClean="0"/>
              <a:t>WA State Beaver Management</a:t>
            </a:r>
            <a:endParaRPr lang="en-US" u="sng" dirty="0"/>
          </a:p>
        </p:txBody>
      </p:sp>
      <p:pic>
        <p:nvPicPr>
          <p:cNvPr id="1044" name="Picture 20" descr="http://smartlearningsystems.com/wp-content/uploads/2014/02/Boxing-Beaver-150.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6386" l="0" r="100000">
                        <a14:foregroundMark x1="44667" y1="24699" x2="48000" y2="31928"/>
                        <a14:foregroundMark x1="42667" y1="26506" x2="45333" y2="31325"/>
                      </a14:backgroundRemoval>
                    </a14:imgEffect>
                  </a14:imgLayer>
                </a14:imgProps>
              </a:ext>
              <a:ext uri="{28A0092B-C50C-407E-A947-70E740481C1C}">
                <a14:useLocalDpi xmlns:a14="http://schemas.microsoft.com/office/drawing/2010/main" val="0"/>
              </a:ext>
            </a:extLst>
          </a:blip>
          <a:srcRect t="1883" b="1883"/>
          <a:stretch/>
        </p:blipFill>
        <p:spPr bwMode="auto">
          <a:xfrm>
            <a:off x="7094199" y="4648199"/>
            <a:ext cx="2049801" cy="218302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20147071">
            <a:off x="8158852" y="5472746"/>
            <a:ext cx="339101" cy="38100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rot="20725150">
            <a:off x="8058157" y="5393603"/>
            <a:ext cx="540449" cy="523220"/>
          </a:xfrm>
          <a:prstGeom prst="rect">
            <a:avLst/>
          </a:prstGeom>
          <a:noFill/>
        </p:spPr>
        <p:txBody>
          <a:bodyPr wrap="square" rtlCol="0">
            <a:spAutoFit/>
          </a:bodyPr>
          <a:lstStyle/>
          <a:p>
            <a:r>
              <a:rPr lang="en-US" sz="2800" b="1" dirty="0" smtClean="0">
                <a:solidFill>
                  <a:srgbClr val="FFFF00"/>
                </a:solidFill>
              </a:rPr>
              <a:t>W</a:t>
            </a:r>
            <a:endParaRPr lang="en-US" sz="2400" b="1" dirty="0">
              <a:solidFill>
                <a:srgbClr val="FFFF00"/>
              </a:solidFill>
            </a:endParaRPr>
          </a:p>
        </p:txBody>
      </p:sp>
    </p:spTree>
    <p:extLst>
      <p:ext uri="{BB962C8B-B14F-4D97-AF65-F5344CB8AC3E}">
        <p14:creationId xmlns:p14="http://schemas.microsoft.com/office/powerpoint/2010/main" val="3681295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u="sng" kern="0" dirty="0" smtClean="0"/>
              <a:t>WA  Beaver Working Group</a:t>
            </a:r>
            <a:endParaRPr lang="en-US" u="sng" kern="0" dirty="0"/>
          </a:p>
        </p:txBody>
      </p:sp>
      <p:pic>
        <p:nvPicPr>
          <p:cNvPr id="7" name="Picture 6" descr="C:\Users\Becca\Desktop\MCFEG\Administration\MCFEG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618" y="1447752"/>
            <a:ext cx="1700024" cy="12470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82" l="1974" r="100000">
                        <a14:foregroundMark x1="42105" y1="34197" x2="42105" y2="3419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3357601"/>
            <a:ext cx="1545702" cy="196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burnhamplan100.lib.uchicago.edu/files/images/usfs-logo.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234" l="0" r="98780"/>
                    </a14:imgEffect>
                  </a14:imgLayer>
                </a14:imgProps>
              </a:ext>
              <a:ext uri="{28A0092B-C50C-407E-A947-70E740481C1C}">
                <a14:useLocalDpi xmlns:a14="http://schemas.microsoft.com/office/drawing/2010/main" val="0"/>
              </a:ext>
            </a:extLst>
          </a:blip>
          <a:srcRect/>
          <a:stretch>
            <a:fillRect/>
          </a:stretch>
        </p:blipFill>
        <p:spPr bwMode="auto">
          <a:xfrm>
            <a:off x="7127789" y="1338451"/>
            <a:ext cx="1416384" cy="1502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methowsalmon.org/cms-assets/images/866037.project-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800" y="3618765"/>
            <a:ext cx="1744224" cy="1537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img1.findthebest.com/sites/default/files/158/media/images/Colville_Tribal_AlcoholDrug_Program_1_26790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7" b="98125" l="0" r="99375"/>
                    </a14:imgEffect>
                  </a14:imgLayer>
                </a14:imgProps>
              </a:ext>
              <a:ext uri="{28A0092B-C50C-407E-A947-70E740481C1C}">
                <a14:useLocalDpi xmlns:a14="http://schemas.microsoft.com/office/drawing/2010/main" val="0"/>
              </a:ext>
            </a:extLst>
          </a:blip>
          <a:srcRect/>
          <a:stretch>
            <a:fillRect/>
          </a:stretch>
        </p:blipFill>
        <p:spPr bwMode="auto">
          <a:xfrm>
            <a:off x="5054290" y="3582138"/>
            <a:ext cx="1787525" cy="17875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25" b="98551" l="0" r="100000">
                        <a14:backgroundMark x1="9091" y1="44928" x2="9091" y2="44928"/>
                        <a14:backgroundMark x1="9091" y1="46377" x2="6993" y2="58696"/>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3461910"/>
            <a:ext cx="1817567" cy="175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2400" y="5867400"/>
            <a:ext cx="5105400" cy="74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http://www.everettpotter.com/wp-content/uploads/2011/10/Tulalip_Tribes_main_Logo.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527" b="98243" l="1042" r="99653">
                        <a14:foregroundMark x1="30787" y1="42355" x2="30787" y2="42355"/>
                        <a14:foregroundMark x1="53704" y1="40246" x2="53704" y2="40246"/>
                        <a14:foregroundMark x1="48264" y1="24956" x2="48264" y2="24956"/>
                        <a14:foregroundMark x1="57292" y1="50967" x2="57292" y2="50967"/>
                        <a14:foregroundMark x1="62037" y1="58524" x2="62037" y2="58524"/>
                        <a14:foregroundMark x1="81829" y1="75395" x2="81829" y2="75395"/>
                        <a14:foregroundMark x1="27083" y1="63093" x2="27083" y2="63093"/>
                        <a14:foregroundMark x1="23495" y1="34622" x2="23495" y2="34622"/>
                        <a14:foregroundMark x1="21065" y1="33216" x2="21065" y2="33216"/>
                        <a14:foregroundMark x1="21065" y1="33216" x2="21065" y2="33216"/>
                        <a14:foregroundMark x1="20486" y1="35149" x2="20486" y2="35149"/>
                        <a14:foregroundMark x1="20486" y1="35149" x2="20486" y2="35149"/>
                        <a14:foregroundMark x1="28472" y1="32162" x2="28472" y2="32162"/>
                        <a14:foregroundMark x1="28472" y1="32162" x2="28472" y2="32162"/>
                        <a14:foregroundMark x1="32870" y1="30053" x2="32870" y2="30053"/>
                        <a14:foregroundMark x1="4282" y1="57996" x2="4282" y2="57996"/>
                        <a14:foregroundMark x1="8333" y1="52548" x2="8333" y2="52548"/>
                        <a14:foregroundMark x1="14005" y1="43234" x2="14005" y2="43234"/>
                        <a14:foregroundMark x1="20139" y1="39192" x2="20139" y2="39192"/>
                        <a14:foregroundMark x1="40856" y1="26538" x2="40856" y2="26538"/>
                        <a14:foregroundMark x1="56366" y1="27592" x2="56366" y2="27592"/>
                        <a14:foregroundMark x1="60301" y1="30053" x2="60301" y2="30053"/>
                        <a14:foregroundMark x1="66088" y1="37786" x2="66088" y2="37786"/>
                        <a14:foregroundMark x1="70370" y1="37786" x2="70370" y2="37786"/>
                        <a14:foregroundMark x1="77431" y1="46924" x2="77431" y2="46924"/>
                        <a14:foregroundMark x1="82870" y1="55536" x2="82870" y2="55536"/>
                        <a14:foregroundMark x1="80787" y1="58524" x2="80787" y2="58524"/>
                        <a14:foregroundMark x1="62037" y1="33216" x2="62037" y2="33216"/>
                        <a14:foregroundMark x1="38889" y1="27065" x2="38889" y2="27065"/>
                        <a14:foregroundMark x1="38194" y1="27592" x2="38194" y2="27592"/>
                        <a14:foregroundMark x1="29861" y1="63620" x2="29861" y2="63620"/>
                        <a14:foregroundMark x1="32870" y1="43761" x2="32870" y2="43761"/>
                        <a14:foregroundMark x1="47222" y1="50439" x2="47222" y2="50439"/>
                        <a14:foregroundMark x1="40509" y1="52548" x2="40509" y2="52548"/>
                        <a14:foregroundMark x1="60069" y1="63093" x2="60069" y2="63093"/>
                        <a14:foregroundMark x1="81829" y1="75395" x2="81829" y2="75395"/>
                        <a14:foregroundMark x1="40856" y1="71880" x2="40856" y2="71880"/>
                        <a14:foregroundMark x1="53704" y1="39367" x2="53704" y2="39367"/>
                        <a14:foregroundMark x1="53125" y1="41125" x2="51389" y2="42004"/>
                      </a14:backgroundRemoval>
                    </a14:imgEffect>
                  </a14:imgLayer>
                </a14:imgProps>
              </a:ext>
              <a:ext uri="{28A0092B-C50C-407E-A947-70E740481C1C}">
                <a14:useLocalDpi xmlns:a14="http://schemas.microsoft.com/office/drawing/2010/main" val="0"/>
              </a:ext>
            </a:extLst>
          </a:blip>
          <a:srcRect/>
          <a:stretch>
            <a:fillRect/>
          </a:stretch>
        </p:blipFill>
        <p:spPr bwMode="auto">
          <a:xfrm>
            <a:off x="4372593" y="1428660"/>
            <a:ext cx="2142507" cy="141190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cdn.soundpublishing.com/dailyweekly/Snohomish%20County0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 y="5734875"/>
            <a:ext cx="3050060" cy="10528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cwu.edu/police/sites/cts.cwu.edu.police/files/images/CWU%20Mountain%20Medallion-final.jp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4825" b="98246" l="25966" r="74464">
                        <a14:foregroundMark x1="45494" y1="28070" x2="45494" y2="28070"/>
                        <a14:foregroundMark x1="46996" y1="55263" x2="46996" y2="55263"/>
                        <a14:foregroundMark x1="44206" y1="54386" x2="44206" y2="54386"/>
                        <a14:foregroundMark x1="40987" y1="54386" x2="40987" y2="54386"/>
                        <a14:foregroundMark x1="45708" y1="37281" x2="45708" y2="37281"/>
                        <a14:foregroundMark x1="56438" y1="58333" x2="56438" y2="58333"/>
                        <a14:foregroundMark x1="59227" y1="60088" x2="59227" y2="60088"/>
                      </a14:backgroundRemoval>
                    </a14:imgEffect>
                  </a14:imgLayer>
                </a14:imgProps>
              </a:ext>
              <a:ext uri="{28A0092B-C50C-407E-A947-70E740481C1C}">
                <a14:useLocalDpi xmlns:a14="http://schemas.microsoft.com/office/drawing/2010/main" val="0"/>
              </a:ext>
            </a:extLst>
          </a:blip>
          <a:srcRect/>
          <a:stretch>
            <a:fillRect/>
          </a:stretch>
        </p:blipFill>
        <p:spPr bwMode="auto">
          <a:xfrm>
            <a:off x="1515010" y="1238499"/>
            <a:ext cx="3514567" cy="179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037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24282</TotalTime>
  <Words>1001</Words>
  <Application>Microsoft Office PowerPoint</Application>
  <PresentationFormat>On-screen Show (4:3)</PresentationFormat>
  <Paragraphs>187</Paragraphs>
  <Slides>38</Slides>
  <Notes>16</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PowerPoint Presentation</vt:lpstr>
      <vt:lpstr>PowerPoint Presentation</vt:lpstr>
      <vt:lpstr>PowerPoint Presentation</vt:lpstr>
      <vt:lpstr>Fish Passage</vt:lpstr>
      <vt:lpstr>PowerPoint Presentation</vt:lpstr>
      <vt:lpstr>PowerPoint Presentation</vt:lpstr>
      <vt:lpstr>PowerPoint Presentation</vt:lpstr>
      <vt:lpstr>WA State Beaver Management</vt:lpstr>
      <vt:lpstr>PowerPoint Presentation</vt:lpstr>
      <vt:lpstr>WA  Beaver Working Group</vt:lpstr>
      <vt:lpstr>WA  Beaver Working Group</vt:lpstr>
      <vt:lpstr>WA  Beaver Working Group</vt:lpstr>
      <vt:lpstr>WA  Beaver Working Group</vt:lpstr>
      <vt:lpstr>WA  Beaver Working Group</vt:lpstr>
      <vt:lpstr>WA  Beaver Working Group</vt:lpstr>
      <vt:lpstr>WA  Beaver Working Group</vt:lpstr>
      <vt:lpstr>Yakima Basin Beaver Reintroduction Project</vt:lpstr>
      <vt:lpstr>Goal: Increase stream complexity and riparian system function through beaver reintroduction</vt:lpstr>
      <vt:lpstr>Yakima Basin Watershed</vt:lpstr>
      <vt:lpstr>PowerPoint Presentation</vt:lpstr>
      <vt:lpstr>PowerPoint Presentation</vt:lpstr>
      <vt:lpstr>PowerPoint Presentation</vt:lpstr>
      <vt:lpstr>PowerPoint Presentation</vt:lpstr>
      <vt:lpstr> </vt:lpstr>
      <vt:lpstr>PowerPoint Presentation</vt:lpstr>
      <vt:lpstr>PowerPoint Presentation</vt:lpstr>
      <vt:lpstr>Beaver Relocations</vt:lpstr>
      <vt:lpstr>Beaver Successful Establishments</vt:lpstr>
      <vt:lpstr>Monitoring</vt:lpstr>
      <vt:lpstr>Water Storage</vt:lpstr>
      <vt:lpstr>PowerPoint Presentation</vt:lpstr>
      <vt:lpstr>PowerPoint Presentation</vt:lpstr>
      <vt:lpstr>PowerPoint Presentation</vt:lpstr>
      <vt:lpstr>Challenges/ Lessons Learned</vt:lpstr>
      <vt:lpstr>PowerPoint Presentation</vt:lpstr>
      <vt:lpstr>PowerPoint Presentation</vt:lpstr>
      <vt:lpstr>Thank You!</vt:lpstr>
      <vt:lpstr>Pollock 2003 calculation</vt:lpstr>
    </vt:vector>
  </TitlesOfParts>
  <Company>Yakama Nation Wildlife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Gina King</dc:creator>
  <cp:lastModifiedBy>Mel</cp:lastModifiedBy>
  <cp:revision>639</cp:revision>
  <dcterms:created xsi:type="dcterms:W3CDTF">2005-03-09T17:20:16Z</dcterms:created>
  <dcterms:modified xsi:type="dcterms:W3CDTF">2015-06-17T05:22:26Z</dcterms:modified>
</cp:coreProperties>
</file>