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1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rawings/drawing1.xml" ContentType="application/vnd.openxmlformats-officedocument.drawingml.chartshapes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4"/>
  </p:notesMasterIdLst>
  <p:sldIdLst>
    <p:sldId id="256" r:id="rId2"/>
    <p:sldId id="261" r:id="rId3"/>
    <p:sldId id="280" r:id="rId4"/>
    <p:sldId id="275" r:id="rId5"/>
    <p:sldId id="265" r:id="rId6"/>
    <p:sldId id="260" r:id="rId7"/>
    <p:sldId id="259" r:id="rId8"/>
    <p:sldId id="257" r:id="rId9"/>
    <p:sldId id="262" r:id="rId10"/>
    <p:sldId id="266" r:id="rId11"/>
    <p:sldId id="276" r:id="rId12"/>
    <p:sldId id="273" r:id="rId13"/>
    <p:sldId id="264" r:id="rId14"/>
    <p:sldId id="285" r:id="rId15"/>
    <p:sldId id="284" r:id="rId16"/>
    <p:sldId id="283" r:id="rId17"/>
    <p:sldId id="263" r:id="rId18"/>
    <p:sldId id="268" r:id="rId19"/>
    <p:sldId id="274" r:id="rId20"/>
    <p:sldId id="277" r:id="rId21"/>
    <p:sldId id="282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Fish/km</c:v>
                </c:pt>
              </c:strCache>
            </c:strRef>
          </c:tx>
          <c:spPr>
            <a:solidFill>
              <a:schemeClr val="tx1">
                <a:lumMod val="75000"/>
                <a:alpha val="75000"/>
              </a:schemeClr>
            </a:solidFill>
          </c:spPr>
          <c:invertIfNegative val="0"/>
          <c:trendline>
            <c:spPr>
              <a:ln w="38100">
                <a:prstDash val="sysDash"/>
              </a:ln>
            </c:spPr>
            <c:trendlineType val="linear"/>
            <c:dispRSqr val="0"/>
            <c:dispEq val="0"/>
          </c:trendline>
          <c:cat>
            <c:numRef>
              <c:f>Sheet1!$A$2:$A$25</c:f>
              <c:numCache>
                <c:formatCode>General</c:formatCode>
                <c:ptCount val="24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</c:numCache>
            </c:num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341.12884590095837</c:v>
                </c:pt>
                <c:pt idx="1">
                  <c:v>233.34178575444056</c:v>
                </c:pt>
                <c:pt idx="2">
                  <c:v>289.65609755892024</c:v>
                </c:pt>
                <c:pt idx="3">
                  <c:v>261.83982326234337</c:v>
                </c:pt>
                <c:pt idx="4">
                  <c:v>251.07849798996213</c:v>
                </c:pt>
                <c:pt idx="5">
                  <c:v>266.12943405900052</c:v>
                </c:pt>
                <c:pt idx="6">
                  <c:v>333.84728835454132</c:v>
                </c:pt>
                <c:pt idx="7">
                  <c:v>277.12174027693106</c:v>
                </c:pt>
                <c:pt idx="8">
                  <c:v>339.67892027563556</c:v>
                </c:pt>
                <c:pt idx="9">
                  <c:v>400.54415124046619</c:v>
                </c:pt>
                <c:pt idx="10">
                  <c:v>532.49251614977732</c:v>
                </c:pt>
                <c:pt idx="11">
                  <c:v>398.60570631646777</c:v>
                </c:pt>
                <c:pt idx="12">
                  <c:v>411.86706669850037</c:v>
                </c:pt>
                <c:pt idx="13">
                  <c:v>397.08137786315041</c:v>
                </c:pt>
                <c:pt idx="14">
                  <c:v>406.07620305479912</c:v>
                </c:pt>
                <c:pt idx="15">
                  <c:v>265.78794677180395</c:v>
                </c:pt>
                <c:pt idx="16">
                  <c:v>332.94097064686412</c:v>
                </c:pt>
                <c:pt idx="17">
                  <c:v>367.6370314565433</c:v>
                </c:pt>
                <c:pt idx="18">
                  <c:v>292.60267765439119</c:v>
                </c:pt>
                <c:pt idx="19">
                  <c:v>398.90268104511892</c:v>
                </c:pt>
                <c:pt idx="20">
                  <c:v>362.31594388644498</c:v>
                </c:pt>
                <c:pt idx="21">
                  <c:v>424.51772185929065</c:v>
                </c:pt>
                <c:pt idx="22">
                  <c:v>494.13471052169632</c:v>
                </c:pt>
                <c:pt idx="23">
                  <c:v>486.85319406003248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732096"/>
        <c:axId val="31733632"/>
      </c:barChart>
      <c:catAx>
        <c:axId val="31732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31733632"/>
        <c:crosses val="autoZero"/>
        <c:auto val="1"/>
        <c:lblAlgn val="ctr"/>
        <c:lblOffset val="100"/>
        <c:tickLblSkip val="1"/>
        <c:noMultiLvlLbl val="0"/>
      </c:catAx>
      <c:valAx>
        <c:axId val="3173363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Abundance (Fish/km)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17320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1">
                <a:lumMod val="75000"/>
              </a:schemeClr>
            </a:solidFill>
          </c:spPr>
          <c:invertIfNegative val="0"/>
          <c:trendline>
            <c:spPr>
              <a:ln w="38100">
                <a:prstDash val="sysDash"/>
              </a:ln>
            </c:spPr>
            <c:trendlineType val="linear"/>
            <c:dispRSqr val="0"/>
            <c:dispEq val="0"/>
          </c:trendline>
          <c:cat>
            <c:numRef>
              <c:f>Sheet1!$A$2:$A$26</c:f>
              <c:numCache>
                <c:formatCode>General</c:formatCod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numCache>
            </c:numRef>
          </c:cat>
          <c:val>
            <c:numRef>
              <c:f>Sheet1!$B$2:$B$26</c:f>
              <c:numCache>
                <c:formatCode>General</c:formatCode>
                <c:ptCount val="25"/>
                <c:pt idx="0">
                  <c:v>260.47633434038266</c:v>
                </c:pt>
                <c:pt idx="1">
                  <c:v>256.61607142857144</c:v>
                </c:pt>
                <c:pt idx="2">
                  <c:v>249.93577981651376</c:v>
                </c:pt>
                <c:pt idx="3">
                  <c:v>260.38392857142856</c:v>
                </c:pt>
                <c:pt idx="4">
                  <c:v>248.05714285714285</c:v>
                </c:pt>
                <c:pt idx="5">
                  <c:v>258.46251441753174</c:v>
                </c:pt>
                <c:pt idx="6">
                  <c:v>236.85918367346937</c:v>
                </c:pt>
                <c:pt idx="7">
                  <c:v>224.55723158828749</c:v>
                </c:pt>
                <c:pt idx="8">
                  <c:v>256.16601941747575</c:v>
                </c:pt>
                <c:pt idx="9">
                  <c:v>262.78933791917456</c:v>
                </c:pt>
                <c:pt idx="10">
                  <c:v>246.23914823914825</c:v>
                </c:pt>
                <c:pt idx="11">
                  <c:v>242.05708848715508</c:v>
                </c:pt>
                <c:pt idx="12">
                  <c:v>257.74305555555554</c:v>
                </c:pt>
                <c:pt idx="13">
                  <c:v>253.12371946414498</c:v>
                </c:pt>
                <c:pt idx="14">
                  <c:v>251.8604826546003</c:v>
                </c:pt>
                <c:pt idx="15">
                  <c:v>248.5910129474486</c:v>
                </c:pt>
                <c:pt idx="16">
                  <c:v>256.01463414634145</c:v>
                </c:pt>
                <c:pt idx="17">
                  <c:v>244.88676103247295</c:v>
                </c:pt>
                <c:pt idx="18">
                  <c:v>232.2369985141159</c:v>
                </c:pt>
                <c:pt idx="19">
                  <c:v>236.36293103448276</c:v>
                </c:pt>
                <c:pt idx="20">
                  <c:v>240.21208530805688</c:v>
                </c:pt>
                <c:pt idx="21">
                  <c:v>232.14081996434939</c:v>
                </c:pt>
                <c:pt idx="22">
                  <c:v>240.66520979020979</c:v>
                </c:pt>
                <c:pt idx="23">
                  <c:v>240.61141678129297</c:v>
                </c:pt>
                <c:pt idx="24">
                  <c:v>238.47212336892053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973760"/>
        <c:axId val="33975296"/>
      </c:barChart>
      <c:catAx>
        <c:axId val="33973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33975296"/>
        <c:crosses val="autoZero"/>
        <c:auto val="1"/>
        <c:lblAlgn val="ctr"/>
        <c:lblOffset val="100"/>
        <c:noMultiLvlLbl val="0"/>
      </c:catAx>
      <c:valAx>
        <c:axId val="3397529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Fish</a:t>
                </a:r>
                <a:r>
                  <a:rPr lang="en-US" baseline="0" dirty="0" smtClean="0"/>
                  <a:t> Size (FL mm)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39737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Condition (K)</c:v>
                </c:pt>
              </c:strCache>
            </c:strRef>
          </c:tx>
          <c:spPr>
            <a:ln w="38100">
              <a:noFill/>
            </a:ln>
          </c:spPr>
          <c:marker>
            <c:spPr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75000"/>
                  </a:schemeClr>
                </a:solidFill>
              </a:ln>
            </c:spPr>
          </c:marker>
          <c:trendline>
            <c:spPr>
              <a:ln w="38100">
                <a:prstDash val="sysDash"/>
              </a:ln>
            </c:spPr>
            <c:trendlineType val="linear"/>
            <c:dispRSqr val="0"/>
            <c:dispEq val="0"/>
          </c:trendline>
          <c:xVal>
            <c:numRef>
              <c:f>Sheet1!$A$2:$A$26</c:f>
              <c:numCache>
                <c:formatCode>General</c:formatCode>
                <c:ptCount val="25"/>
                <c:pt idx="0">
                  <c:v>20.132517838939854</c:v>
                </c:pt>
                <c:pt idx="1">
                  <c:v>18.894009216589861</c:v>
                </c:pt>
                <c:pt idx="2">
                  <c:v>16.610925306577482</c:v>
                </c:pt>
                <c:pt idx="3">
                  <c:v>22.642574816487858</c:v>
                </c:pt>
                <c:pt idx="4">
                  <c:v>17.811278615298715</c:v>
                </c:pt>
                <c:pt idx="5">
                  <c:v>15.027829313543601</c:v>
                </c:pt>
                <c:pt idx="6">
                  <c:v>14.560161779575328</c:v>
                </c:pt>
                <c:pt idx="7">
                  <c:v>8.90316659017898</c:v>
                </c:pt>
                <c:pt idx="8">
                  <c:v>15.688209176122347</c:v>
                </c:pt>
                <c:pt idx="9">
                  <c:v>16.223506743737957</c:v>
                </c:pt>
                <c:pt idx="10">
                  <c:v>15.847457627118644</c:v>
                </c:pt>
                <c:pt idx="11">
                  <c:v>14.637482900136799</c:v>
                </c:pt>
                <c:pt idx="12">
                  <c:v>12.016632016632018</c:v>
                </c:pt>
                <c:pt idx="13">
                  <c:v>10.256410256410255</c:v>
                </c:pt>
                <c:pt idx="14">
                  <c:v>13.250194855806702</c:v>
                </c:pt>
                <c:pt idx="15">
                  <c:v>13.638095238095238</c:v>
                </c:pt>
                <c:pt idx="16">
                  <c:v>12.848232848232849</c:v>
                </c:pt>
                <c:pt idx="17">
                  <c:v>12.871287128712872</c:v>
                </c:pt>
                <c:pt idx="18">
                  <c:v>13.126959247648903</c:v>
                </c:pt>
                <c:pt idx="19">
                  <c:v>11.054204011950491</c:v>
                </c:pt>
                <c:pt idx="20">
                  <c:v>9.9217527386541473</c:v>
                </c:pt>
                <c:pt idx="21">
                  <c:v>11.505190311418685</c:v>
                </c:pt>
                <c:pt idx="22">
                  <c:v>9.8603839441535772</c:v>
                </c:pt>
                <c:pt idx="23">
                  <c:v>9.8688750862663905</c:v>
                </c:pt>
                <c:pt idx="24">
                  <c:v>11.093847110006214</c:v>
                </c:pt>
              </c:numCache>
            </c:numRef>
          </c:xVal>
          <c:yVal>
            <c:numRef>
              <c:f>Sheet1!$B$2:$B$26</c:f>
              <c:numCache>
                <c:formatCode>General</c:formatCode>
                <c:ptCount val="25"/>
                <c:pt idx="0">
                  <c:v>1.1360753312141716</c:v>
                </c:pt>
                <c:pt idx="1">
                  <c:v>1.1131039740620048</c:v>
                </c:pt>
                <c:pt idx="2">
                  <c:v>1.1229280442984215</c:v>
                </c:pt>
                <c:pt idx="3">
                  <c:v>1.1263122766026878</c:v>
                </c:pt>
                <c:pt idx="4">
                  <c:v>1.1075310458211389</c:v>
                </c:pt>
                <c:pt idx="5">
                  <c:v>1.1424089601073741</c:v>
                </c:pt>
                <c:pt idx="6">
                  <c:v>1.156560293264717</c:v>
                </c:pt>
                <c:pt idx="7">
                  <c:v>1.169249092361722</c:v>
                </c:pt>
                <c:pt idx="8">
                  <c:v>1.132866726701605</c:v>
                </c:pt>
                <c:pt idx="9">
                  <c:v>1.150176217835077</c:v>
                </c:pt>
                <c:pt idx="10">
                  <c:v>1.1526966832823036</c:v>
                </c:pt>
                <c:pt idx="11">
                  <c:v>1.1533184645930052</c:v>
                </c:pt>
                <c:pt idx="12">
                  <c:v>1.126272612557943</c:v>
                </c:pt>
                <c:pt idx="13">
                  <c:v>1.1379041627116169</c:v>
                </c:pt>
                <c:pt idx="14">
                  <c:v>1.1458955946829386</c:v>
                </c:pt>
                <c:pt idx="15">
                  <c:v>1.1259717990986389</c:v>
                </c:pt>
                <c:pt idx="16">
                  <c:v>1.1299347130129098</c:v>
                </c:pt>
                <c:pt idx="17">
                  <c:v>1.1365557583132266</c:v>
                </c:pt>
                <c:pt idx="18">
                  <c:v>1.1540450179092892</c:v>
                </c:pt>
                <c:pt idx="19">
                  <c:v>1.1452054833440897</c:v>
                </c:pt>
                <c:pt idx="20">
                  <c:v>1.1587008589189232</c:v>
                </c:pt>
                <c:pt idx="21">
                  <c:v>1.1586324220579962</c:v>
                </c:pt>
                <c:pt idx="22">
                  <c:v>1.1748318623082057</c:v>
                </c:pt>
                <c:pt idx="23">
                  <c:v>1.1689067970580507</c:v>
                </c:pt>
                <c:pt idx="24">
                  <c:v>1.1730846355194964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017664"/>
        <c:axId val="34019584"/>
      </c:scatterChart>
      <c:valAx>
        <c:axId val="34017664"/>
        <c:scaling>
          <c:orientation val="minMax"/>
          <c:min val="5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Hook-scarred</a:t>
                </a:r>
                <a:r>
                  <a:rPr lang="en-US" baseline="0" dirty="0" smtClean="0"/>
                  <a:t> (%)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4019584"/>
        <c:crosses val="autoZero"/>
        <c:crossBetween val="midCat"/>
      </c:valAx>
      <c:valAx>
        <c:axId val="3401958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Condition (K)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4017664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38100">
              <a:noFill/>
            </a:ln>
          </c:spPr>
          <c:marker>
            <c:spPr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75000"/>
                  </a:schemeClr>
                </a:solidFill>
              </a:ln>
            </c:spPr>
          </c:marker>
          <c:xVal>
            <c:numRef>
              <c:f>Sheet1!$A$2:$A$65</c:f>
              <c:numCache>
                <c:formatCode>General</c:formatCode>
                <c:ptCount val="64"/>
                <c:pt idx="0">
                  <c:v>152.06616905170915</c:v>
                </c:pt>
                <c:pt idx="1">
                  <c:v>82.013459023669952</c:v>
                </c:pt>
                <c:pt idx="2">
                  <c:v>96.356475469686188</c:v>
                </c:pt>
                <c:pt idx="3">
                  <c:v>81.659238162299005</c:v>
                </c:pt>
                <c:pt idx="4">
                  <c:v>61.122438785436145</c:v>
                </c:pt>
                <c:pt idx="5">
                  <c:v>83.794163978035584</c:v>
                </c:pt>
                <c:pt idx="6">
                  <c:v>62.058484171051134</c:v>
                </c:pt>
                <c:pt idx="7">
                  <c:v>147.50233345822096</c:v>
                </c:pt>
                <c:pt idx="8">
                  <c:v>157.97185844309601</c:v>
                </c:pt>
                <c:pt idx="9">
                  <c:v>186.47788835007219</c:v>
                </c:pt>
                <c:pt idx="10">
                  <c:v>148.20365834516167</c:v>
                </c:pt>
                <c:pt idx="11">
                  <c:v>191.46917400343168</c:v>
                </c:pt>
                <c:pt idx="12">
                  <c:v>181.39196712843898</c:v>
                </c:pt>
                <c:pt idx="13">
                  <c:v>122.30136457671313</c:v>
                </c:pt>
                <c:pt idx="14">
                  <c:v>133.72106146404252</c:v>
                </c:pt>
                <c:pt idx="15">
                  <c:v>115.28824270135712</c:v>
                </c:pt>
                <c:pt idx="16">
                  <c:v>99.747343293955879</c:v>
                </c:pt>
                <c:pt idx="17">
                  <c:v>104.02974456822506</c:v>
                </c:pt>
                <c:pt idx="18">
                  <c:v>136.42009043537647</c:v>
                </c:pt>
                <c:pt idx="19">
                  <c:v>165.64503123574332</c:v>
                </c:pt>
                <c:pt idx="20">
                  <c:v>89.758722638649942</c:v>
                </c:pt>
                <c:pt idx="21">
                  <c:v>154.3765906039585</c:v>
                </c:pt>
                <c:pt idx="22">
                  <c:v>135.47870826057607</c:v>
                </c:pt>
                <c:pt idx="23">
                  <c:v>0</c:v>
                </c:pt>
                <c:pt idx="24">
                  <c:v>5</c:v>
                </c:pt>
                <c:pt idx="25">
                  <c:v>10</c:v>
                </c:pt>
                <c:pt idx="26">
                  <c:v>15</c:v>
                </c:pt>
                <c:pt idx="27">
                  <c:v>20</c:v>
                </c:pt>
                <c:pt idx="28">
                  <c:v>25</c:v>
                </c:pt>
                <c:pt idx="29">
                  <c:v>30</c:v>
                </c:pt>
                <c:pt idx="30">
                  <c:v>35</c:v>
                </c:pt>
                <c:pt idx="31">
                  <c:v>40</c:v>
                </c:pt>
                <c:pt idx="32">
                  <c:v>45</c:v>
                </c:pt>
                <c:pt idx="33">
                  <c:v>50</c:v>
                </c:pt>
                <c:pt idx="34">
                  <c:v>55</c:v>
                </c:pt>
                <c:pt idx="35">
                  <c:v>60</c:v>
                </c:pt>
                <c:pt idx="36">
                  <c:v>65</c:v>
                </c:pt>
                <c:pt idx="37">
                  <c:v>70</c:v>
                </c:pt>
                <c:pt idx="38">
                  <c:v>75</c:v>
                </c:pt>
                <c:pt idx="39">
                  <c:v>80</c:v>
                </c:pt>
                <c:pt idx="40">
                  <c:v>85</c:v>
                </c:pt>
                <c:pt idx="41">
                  <c:v>90</c:v>
                </c:pt>
                <c:pt idx="42">
                  <c:v>95</c:v>
                </c:pt>
                <c:pt idx="43">
                  <c:v>100</c:v>
                </c:pt>
                <c:pt idx="44">
                  <c:v>105</c:v>
                </c:pt>
                <c:pt idx="45">
                  <c:v>110</c:v>
                </c:pt>
                <c:pt idx="46">
                  <c:v>115</c:v>
                </c:pt>
                <c:pt idx="47">
                  <c:v>120</c:v>
                </c:pt>
                <c:pt idx="48">
                  <c:v>125</c:v>
                </c:pt>
                <c:pt idx="49">
                  <c:v>130</c:v>
                </c:pt>
                <c:pt idx="50">
                  <c:v>135</c:v>
                </c:pt>
                <c:pt idx="51">
                  <c:v>140</c:v>
                </c:pt>
                <c:pt idx="52">
                  <c:v>145</c:v>
                </c:pt>
                <c:pt idx="53">
                  <c:v>150</c:v>
                </c:pt>
                <c:pt idx="54">
                  <c:v>155</c:v>
                </c:pt>
                <c:pt idx="55">
                  <c:v>160</c:v>
                </c:pt>
                <c:pt idx="56">
                  <c:v>165</c:v>
                </c:pt>
                <c:pt idx="57">
                  <c:v>170</c:v>
                </c:pt>
                <c:pt idx="58">
                  <c:v>175</c:v>
                </c:pt>
                <c:pt idx="59">
                  <c:v>180</c:v>
                </c:pt>
                <c:pt idx="60">
                  <c:v>185</c:v>
                </c:pt>
                <c:pt idx="61">
                  <c:v>190</c:v>
                </c:pt>
                <c:pt idx="62">
                  <c:v>195</c:v>
                </c:pt>
                <c:pt idx="63">
                  <c:v>200</c:v>
                </c:pt>
              </c:numCache>
            </c:numRef>
          </c:xVal>
          <c:yVal>
            <c:numRef>
              <c:f>Sheet1!$B$2:$B$65</c:f>
              <c:numCache>
                <c:formatCode>General</c:formatCode>
                <c:ptCount val="64"/>
                <c:pt idx="0">
                  <c:v>151.32832673077061</c:v>
                </c:pt>
                <c:pt idx="1">
                  <c:v>193.29962208923405</c:v>
                </c:pt>
                <c:pt idx="2">
                  <c:v>180.18058510004437</c:v>
                </c:pt>
                <c:pt idx="3">
                  <c:v>189.95605920452599</c:v>
                </c:pt>
                <c:pt idx="4">
                  <c:v>182.33527008096493</c:v>
                </c:pt>
                <c:pt idx="5">
                  <c:v>271.78880418349019</c:v>
                </c:pt>
                <c:pt idx="6">
                  <c:v>129.6194068187101</c:v>
                </c:pt>
                <c:pt idx="7">
                  <c:v>181.70706183253955</c:v>
                </c:pt>
                <c:pt idx="8">
                  <c:v>214.066262890394</c:v>
                </c:pt>
                <c:pt idx="9">
                  <c:v>384.28885780461565</c:v>
                </c:pt>
                <c:pt idx="10">
                  <c:v>207.1365323130361</c:v>
                </c:pt>
                <c:pt idx="11">
                  <c:v>230.47509957006139</c:v>
                </c:pt>
                <c:pt idx="12">
                  <c:v>274.78001328643728</c:v>
                </c:pt>
                <c:pt idx="13">
                  <c:v>272.3551415907566</c:v>
                </c:pt>
                <c:pt idx="14">
                  <c:v>150.49970407044682</c:v>
                </c:pt>
                <c:pt idx="15">
                  <c:v>233.19362735290824</c:v>
                </c:pt>
                <c:pt idx="16">
                  <c:v>263.60728688831824</c:v>
                </c:pt>
                <c:pt idx="17">
                  <c:v>156.18258721901472</c:v>
                </c:pt>
                <c:pt idx="18">
                  <c:v>233.25764980937561</c:v>
                </c:pt>
                <c:pt idx="19">
                  <c:v>272.55722124779504</c:v>
                </c:pt>
                <c:pt idx="20">
                  <c:v>270.14113125533214</c:v>
                </c:pt>
                <c:pt idx="21">
                  <c:v>358.65600226112025</c:v>
                </c:pt>
                <c:pt idx="22">
                  <c:v>341.90389996698013</c:v>
                </c:pt>
                <c:pt idx="23">
                  <c:v>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Ricker</c:v>
                </c:pt>
              </c:strCache>
            </c:strRef>
          </c:tx>
          <c:spPr>
            <a:ln w="38100">
              <a:solidFill>
                <a:schemeClr val="tx1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Sheet1!$A$2:$A$65</c:f>
              <c:numCache>
                <c:formatCode>General</c:formatCode>
                <c:ptCount val="64"/>
                <c:pt idx="0">
                  <c:v>152.06616905170915</c:v>
                </c:pt>
                <c:pt idx="1">
                  <c:v>82.013459023669952</c:v>
                </c:pt>
                <c:pt idx="2">
                  <c:v>96.356475469686188</c:v>
                </c:pt>
                <c:pt idx="3">
                  <c:v>81.659238162299005</c:v>
                </c:pt>
                <c:pt idx="4">
                  <c:v>61.122438785436145</c:v>
                </c:pt>
                <c:pt idx="5">
                  <c:v>83.794163978035584</c:v>
                </c:pt>
                <c:pt idx="6">
                  <c:v>62.058484171051134</c:v>
                </c:pt>
                <c:pt idx="7">
                  <c:v>147.50233345822096</c:v>
                </c:pt>
                <c:pt idx="8">
                  <c:v>157.97185844309601</c:v>
                </c:pt>
                <c:pt idx="9">
                  <c:v>186.47788835007219</c:v>
                </c:pt>
                <c:pt idx="10">
                  <c:v>148.20365834516167</c:v>
                </c:pt>
                <c:pt idx="11">
                  <c:v>191.46917400343168</c:v>
                </c:pt>
                <c:pt idx="12">
                  <c:v>181.39196712843898</c:v>
                </c:pt>
                <c:pt idx="13">
                  <c:v>122.30136457671313</c:v>
                </c:pt>
                <c:pt idx="14">
                  <c:v>133.72106146404252</c:v>
                </c:pt>
                <c:pt idx="15">
                  <c:v>115.28824270135712</c:v>
                </c:pt>
                <c:pt idx="16">
                  <c:v>99.747343293955879</c:v>
                </c:pt>
                <c:pt idx="17">
                  <c:v>104.02974456822506</c:v>
                </c:pt>
                <c:pt idx="18">
                  <c:v>136.42009043537647</c:v>
                </c:pt>
                <c:pt idx="19">
                  <c:v>165.64503123574332</c:v>
                </c:pt>
                <c:pt idx="20">
                  <c:v>89.758722638649942</c:v>
                </c:pt>
                <c:pt idx="21">
                  <c:v>154.3765906039585</c:v>
                </c:pt>
                <c:pt idx="22">
                  <c:v>135.47870826057607</c:v>
                </c:pt>
                <c:pt idx="23">
                  <c:v>0</c:v>
                </c:pt>
                <c:pt idx="24">
                  <c:v>5</c:v>
                </c:pt>
                <c:pt idx="25">
                  <c:v>10</c:v>
                </c:pt>
                <c:pt idx="26">
                  <c:v>15</c:v>
                </c:pt>
                <c:pt idx="27">
                  <c:v>20</c:v>
                </c:pt>
                <c:pt idx="28">
                  <c:v>25</c:v>
                </c:pt>
                <c:pt idx="29">
                  <c:v>30</c:v>
                </c:pt>
                <c:pt idx="30">
                  <c:v>35</c:v>
                </c:pt>
                <c:pt idx="31">
                  <c:v>40</c:v>
                </c:pt>
                <c:pt idx="32">
                  <c:v>45</c:v>
                </c:pt>
                <c:pt idx="33">
                  <c:v>50</c:v>
                </c:pt>
                <c:pt idx="34">
                  <c:v>55</c:v>
                </c:pt>
                <c:pt idx="35">
                  <c:v>60</c:v>
                </c:pt>
                <c:pt idx="36">
                  <c:v>65</c:v>
                </c:pt>
                <c:pt idx="37">
                  <c:v>70</c:v>
                </c:pt>
                <c:pt idx="38">
                  <c:v>75</c:v>
                </c:pt>
                <c:pt idx="39">
                  <c:v>80</c:v>
                </c:pt>
                <c:pt idx="40">
                  <c:v>85</c:v>
                </c:pt>
                <c:pt idx="41">
                  <c:v>90</c:v>
                </c:pt>
                <c:pt idx="42">
                  <c:v>95</c:v>
                </c:pt>
                <c:pt idx="43">
                  <c:v>100</c:v>
                </c:pt>
                <c:pt idx="44">
                  <c:v>105</c:v>
                </c:pt>
                <c:pt idx="45">
                  <c:v>110</c:v>
                </c:pt>
                <c:pt idx="46">
                  <c:v>115</c:v>
                </c:pt>
                <c:pt idx="47">
                  <c:v>120</c:v>
                </c:pt>
                <c:pt idx="48">
                  <c:v>125</c:v>
                </c:pt>
                <c:pt idx="49">
                  <c:v>130</c:v>
                </c:pt>
                <c:pt idx="50">
                  <c:v>135</c:v>
                </c:pt>
                <c:pt idx="51">
                  <c:v>140</c:v>
                </c:pt>
                <c:pt idx="52">
                  <c:v>145</c:v>
                </c:pt>
                <c:pt idx="53">
                  <c:v>150</c:v>
                </c:pt>
                <c:pt idx="54">
                  <c:v>155</c:v>
                </c:pt>
                <c:pt idx="55">
                  <c:v>160</c:v>
                </c:pt>
                <c:pt idx="56">
                  <c:v>165</c:v>
                </c:pt>
                <c:pt idx="57">
                  <c:v>170</c:v>
                </c:pt>
                <c:pt idx="58">
                  <c:v>175</c:v>
                </c:pt>
                <c:pt idx="59">
                  <c:v>180</c:v>
                </c:pt>
                <c:pt idx="60">
                  <c:v>185</c:v>
                </c:pt>
                <c:pt idx="61">
                  <c:v>190</c:v>
                </c:pt>
                <c:pt idx="62">
                  <c:v>195</c:v>
                </c:pt>
                <c:pt idx="63">
                  <c:v>200</c:v>
                </c:pt>
              </c:numCache>
            </c:numRef>
          </c:xVal>
          <c:yVal>
            <c:numRef>
              <c:f>Sheet1!$C$2:$C$65</c:f>
              <c:numCache>
                <c:formatCode>General</c:formatCode>
                <c:ptCount val="64"/>
                <c:pt idx="23">
                  <c:v>0</c:v>
                </c:pt>
                <c:pt idx="24">
                  <c:v>17.597720285633606</c:v>
                </c:pt>
                <c:pt idx="25">
                  <c:v>34.325432268946365</c:v>
                </c:pt>
                <c:pt idx="26">
                  <c:v>50.215395005393546</c:v>
                </c:pt>
                <c:pt idx="27">
                  <c:v>65.298804320056774</c:v>
                </c:pt>
                <c:pt idx="28">
                  <c:v>79.605825660594562</c:v>
                </c:pt>
                <c:pt idx="29">
                  <c:v>93.16562597566849</c:v>
                </c:pt>
                <c:pt idx="30">
                  <c:v>106.00640464695</c:v>
                </c:pt>
                <c:pt idx="31">
                  <c:v>118.15542350201774</c:v>
                </c:pt>
                <c:pt idx="32">
                  <c:v>129.63903593468507</c:v>
                </c:pt>
                <c:pt idx="33">
                  <c:v>140.48271515854464</c:v>
                </c:pt>
                <c:pt idx="34">
                  <c:v>150.71108161879044</c:v>
                </c:pt>
                <c:pt idx="35">
                  <c:v>160.34792958666495</c:v>
                </c:pt>
                <c:pt idx="36">
                  <c:v>169.41625296019319</c:v>
                </c:pt>
                <c:pt idx="37">
                  <c:v>177.93827029419208</c:v>
                </c:pt>
                <c:pt idx="38">
                  <c:v>185.93544908189381</c:v>
                </c:pt>
                <c:pt idx="39">
                  <c:v>193.42852930988803</c:v>
                </c:pt>
                <c:pt idx="40">
                  <c:v>200.43754630747196</c:v>
                </c:pt>
                <c:pt idx="41">
                  <c:v>206.98185291089791</c:v>
                </c:pt>
                <c:pt idx="42">
                  <c:v>213.08014096242817</c:v>
                </c:pt>
                <c:pt idx="43">
                  <c:v>218.75046216353908</c:v>
                </c:pt>
                <c:pt idx="44">
                  <c:v>224.01024830106769</c:v>
                </c:pt>
                <c:pt idx="45">
                  <c:v>228.87633086455983</c:v>
                </c:pt>
                <c:pt idx="46">
                  <c:v>233.36496007255857</c:v>
                </c:pt>
                <c:pt idx="47">
                  <c:v>237.49182332506697</c:v>
                </c:pt>
                <c:pt idx="48">
                  <c:v>241.27206309892867</c:v>
                </c:pt>
                <c:pt idx="49">
                  <c:v>244.72029430239257</c:v>
                </c:pt>
                <c:pt idx="50">
                  <c:v>247.85062110466308</c:v>
                </c:pt>
                <c:pt idx="51">
                  <c:v>250.67665325578869</c:v>
                </c:pt>
                <c:pt idx="52">
                  <c:v>253.21152191180147</c:v>
                </c:pt>
                <c:pt idx="53">
                  <c:v>255.46789497959509</c:v>
                </c:pt>
                <c:pt idx="54">
                  <c:v>257.45799199561549</c:v>
                </c:pt>
                <c:pt idx="55">
                  <c:v>259.19359855203476</c:v>
                </c:pt>
                <c:pt idx="56">
                  <c:v>260.68608028368897</c:v>
                </c:pt>
                <c:pt idx="57">
                  <c:v>261.94639642868003</c:v>
                </c:pt>
                <c:pt idx="58">
                  <c:v>262.98511297517251</c:v>
                </c:pt>
                <c:pt idx="59">
                  <c:v>263.81241540655702</c:v>
                </c:pt>
                <c:pt idx="60">
                  <c:v>264.43812105680303</c:v>
                </c:pt>
                <c:pt idx="61">
                  <c:v>264.87169108748554</c:v>
                </c:pt>
                <c:pt idx="62">
                  <c:v>265.12224209763923</c:v>
                </c:pt>
                <c:pt idx="63">
                  <c:v>265.19855737727431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1:1</c:v>
                </c:pt>
              </c:strCache>
            </c:strRef>
          </c:tx>
          <c:spPr>
            <a:ln w="38100">
              <a:solidFill>
                <a:schemeClr val="tx1">
                  <a:lumMod val="75000"/>
                </a:schemeClr>
              </a:solidFill>
              <a:prstDash val="sysDash"/>
            </a:ln>
          </c:spPr>
          <c:marker>
            <c:symbol val="none"/>
          </c:marker>
          <c:xVal>
            <c:numRef>
              <c:f>Sheet1!$A$2:$A$65</c:f>
              <c:numCache>
                <c:formatCode>General</c:formatCode>
                <c:ptCount val="64"/>
                <c:pt idx="0">
                  <c:v>152.06616905170915</c:v>
                </c:pt>
                <c:pt idx="1">
                  <c:v>82.013459023669952</c:v>
                </c:pt>
                <c:pt idx="2">
                  <c:v>96.356475469686188</c:v>
                </c:pt>
                <c:pt idx="3">
                  <c:v>81.659238162299005</c:v>
                </c:pt>
                <c:pt idx="4">
                  <c:v>61.122438785436145</c:v>
                </c:pt>
                <c:pt idx="5">
                  <c:v>83.794163978035584</c:v>
                </c:pt>
                <c:pt idx="6">
                  <c:v>62.058484171051134</c:v>
                </c:pt>
                <c:pt idx="7">
                  <c:v>147.50233345822096</c:v>
                </c:pt>
                <c:pt idx="8">
                  <c:v>157.97185844309601</c:v>
                </c:pt>
                <c:pt idx="9">
                  <c:v>186.47788835007219</c:v>
                </c:pt>
                <c:pt idx="10">
                  <c:v>148.20365834516167</c:v>
                </c:pt>
                <c:pt idx="11">
                  <c:v>191.46917400343168</c:v>
                </c:pt>
                <c:pt idx="12">
                  <c:v>181.39196712843898</c:v>
                </c:pt>
                <c:pt idx="13">
                  <c:v>122.30136457671313</c:v>
                </c:pt>
                <c:pt idx="14">
                  <c:v>133.72106146404252</c:v>
                </c:pt>
                <c:pt idx="15">
                  <c:v>115.28824270135712</c:v>
                </c:pt>
                <c:pt idx="16">
                  <c:v>99.747343293955879</c:v>
                </c:pt>
                <c:pt idx="17">
                  <c:v>104.02974456822506</c:v>
                </c:pt>
                <c:pt idx="18">
                  <c:v>136.42009043537647</c:v>
                </c:pt>
                <c:pt idx="19">
                  <c:v>165.64503123574332</c:v>
                </c:pt>
                <c:pt idx="20">
                  <c:v>89.758722638649942</c:v>
                </c:pt>
                <c:pt idx="21">
                  <c:v>154.3765906039585</c:v>
                </c:pt>
                <c:pt idx="22">
                  <c:v>135.47870826057607</c:v>
                </c:pt>
                <c:pt idx="23">
                  <c:v>0</c:v>
                </c:pt>
                <c:pt idx="24">
                  <c:v>5</c:v>
                </c:pt>
                <c:pt idx="25">
                  <c:v>10</c:v>
                </c:pt>
                <c:pt idx="26">
                  <c:v>15</c:v>
                </c:pt>
                <c:pt idx="27">
                  <c:v>20</c:v>
                </c:pt>
                <c:pt idx="28">
                  <c:v>25</c:v>
                </c:pt>
                <c:pt idx="29">
                  <c:v>30</c:v>
                </c:pt>
                <c:pt idx="30">
                  <c:v>35</c:v>
                </c:pt>
                <c:pt idx="31">
                  <c:v>40</c:v>
                </c:pt>
                <c:pt idx="32">
                  <c:v>45</c:v>
                </c:pt>
                <c:pt idx="33">
                  <c:v>50</c:v>
                </c:pt>
                <c:pt idx="34">
                  <c:v>55</c:v>
                </c:pt>
                <c:pt idx="35">
                  <c:v>60</c:v>
                </c:pt>
                <c:pt idx="36">
                  <c:v>65</c:v>
                </c:pt>
                <c:pt idx="37">
                  <c:v>70</c:v>
                </c:pt>
                <c:pt idx="38">
                  <c:v>75</c:v>
                </c:pt>
                <c:pt idx="39">
                  <c:v>80</c:v>
                </c:pt>
                <c:pt idx="40">
                  <c:v>85</c:v>
                </c:pt>
                <c:pt idx="41">
                  <c:v>90</c:v>
                </c:pt>
                <c:pt idx="42">
                  <c:v>95</c:v>
                </c:pt>
                <c:pt idx="43">
                  <c:v>100</c:v>
                </c:pt>
                <c:pt idx="44">
                  <c:v>105</c:v>
                </c:pt>
                <c:pt idx="45">
                  <c:v>110</c:v>
                </c:pt>
                <c:pt idx="46">
                  <c:v>115</c:v>
                </c:pt>
                <c:pt idx="47">
                  <c:v>120</c:v>
                </c:pt>
                <c:pt idx="48">
                  <c:v>125</c:v>
                </c:pt>
                <c:pt idx="49">
                  <c:v>130</c:v>
                </c:pt>
                <c:pt idx="50">
                  <c:v>135</c:v>
                </c:pt>
                <c:pt idx="51">
                  <c:v>140</c:v>
                </c:pt>
                <c:pt idx="52">
                  <c:v>145</c:v>
                </c:pt>
                <c:pt idx="53">
                  <c:v>150</c:v>
                </c:pt>
                <c:pt idx="54">
                  <c:v>155</c:v>
                </c:pt>
                <c:pt idx="55">
                  <c:v>160</c:v>
                </c:pt>
                <c:pt idx="56">
                  <c:v>165</c:v>
                </c:pt>
                <c:pt idx="57">
                  <c:v>170</c:v>
                </c:pt>
                <c:pt idx="58">
                  <c:v>175</c:v>
                </c:pt>
                <c:pt idx="59">
                  <c:v>180</c:v>
                </c:pt>
                <c:pt idx="60">
                  <c:v>185</c:v>
                </c:pt>
                <c:pt idx="61">
                  <c:v>190</c:v>
                </c:pt>
                <c:pt idx="62">
                  <c:v>195</c:v>
                </c:pt>
                <c:pt idx="63">
                  <c:v>200</c:v>
                </c:pt>
              </c:numCache>
            </c:numRef>
          </c:xVal>
          <c:yVal>
            <c:numRef>
              <c:f>Sheet1!$D$2:$D$65</c:f>
              <c:numCache>
                <c:formatCode>General</c:formatCode>
                <c:ptCount val="64"/>
                <c:pt idx="23">
                  <c:v>0</c:v>
                </c:pt>
                <c:pt idx="24">
                  <c:v>5</c:v>
                </c:pt>
                <c:pt idx="25">
                  <c:v>10</c:v>
                </c:pt>
                <c:pt idx="26">
                  <c:v>15</c:v>
                </c:pt>
                <c:pt idx="27">
                  <c:v>20</c:v>
                </c:pt>
                <c:pt idx="28">
                  <c:v>25</c:v>
                </c:pt>
                <c:pt idx="29">
                  <c:v>30</c:v>
                </c:pt>
                <c:pt idx="30">
                  <c:v>35</c:v>
                </c:pt>
                <c:pt idx="31">
                  <c:v>40</c:v>
                </c:pt>
                <c:pt idx="32">
                  <c:v>45</c:v>
                </c:pt>
                <c:pt idx="33">
                  <c:v>50</c:v>
                </c:pt>
                <c:pt idx="34">
                  <c:v>55</c:v>
                </c:pt>
                <c:pt idx="35">
                  <c:v>60</c:v>
                </c:pt>
                <c:pt idx="36">
                  <c:v>65</c:v>
                </c:pt>
                <c:pt idx="37">
                  <c:v>70</c:v>
                </c:pt>
                <c:pt idx="38">
                  <c:v>75</c:v>
                </c:pt>
                <c:pt idx="39">
                  <c:v>80</c:v>
                </c:pt>
                <c:pt idx="40">
                  <c:v>85</c:v>
                </c:pt>
                <c:pt idx="41">
                  <c:v>90</c:v>
                </c:pt>
                <c:pt idx="42">
                  <c:v>95</c:v>
                </c:pt>
                <c:pt idx="43">
                  <c:v>100</c:v>
                </c:pt>
                <c:pt idx="44">
                  <c:v>105</c:v>
                </c:pt>
                <c:pt idx="45">
                  <c:v>110</c:v>
                </c:pt>
                <c:pt idx="46">
                  <c:v>115</c:v>
                </c:pt>
                <c:pt idx="47">
                  <c:v>120</c:v>
                </c:pt>
                <c:pt idx="48">
                  <c:v>125</c:v>
                </c:pt>
                <c:pt idx="49">
                  <c:v>130</c:v>
                </c:pt>
                <c:pt idx="50">
                  <c:v>135</c:v>
                </c:pt>
                <c:pt idx="51">
                  <c:v>140</c:v>
                </c:pt>
                <c:pt idx="52">
                  <c:v>145</c:v>
                </c:pt>
                <c:pt idx="53">
                  <c:v>150</c:v>
                </c:pt>
                <c:pt idx="54">
                  <c:v>155</c:v>
                </c:pt>
                <c:pt idx="55">
                  <c:v>160</c:v>
                </c:pt>
                <c:pt idx="56">
                  <c:v>165</c:v>
                </c:pt>
                <c:pt idx="57">
                  <c:v>170</c:v>
                </c:pt>
                <c:pt idx="58">
                  <c:v>175</c:v>
                </c:pt>
                <c:pt idx="59">
                  <c:v>180</c:v>
                </c:pt>
                <c:pt idx="60">
                  <c:v>185</c:v>
                </c:pt>
                <c:pt idx="61">
                  <c:v>190</c:v>
                </c:pt>
                <c:pt idx="62">
                  <c:v>195</c:v>
                </c:pt>
                <c:pt idx="63">
                  <c:v>200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105984"/>
        <c:axId val="34124544"/>
      </c:scatterChart>
      <c:valAx>
        <c:axId val="34105984"/>
        <c:scaling>
          <c:orientation val="minMax"/>
          <c:max val="2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err="1" smtClean="0"/>
                  <a:t>Spawners</a:t>
                </a:r>
                <a:r>
                  <a:rPr lang="en-US" dirty="0" smtClean="0"/>
                  <a:t> / km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4124544"/>
        <c:crosses val="autoZero"/>
        <c:crossBetween val="midCat"/>
      </c:valAx>
      <c:valAx>
        <c:axId val="3412454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Recruits / km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4105984"/>
        <c:crosses val="autoZero"/>
        <c:crossBetween val="midCat"/>
      </c:valAx>
      <c:spPr>
        <a:noFill/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83960323777568235"/>
          <c:y val="0.32887203648724239"/>
          <c:w val="0.12819620136907459"/>
          <c:h val="0.1516677423518781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38100">
              <a:noFill/>
            </a:ln>
          </c:spPr>
          <c:marker>
            <c:spPr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75000"/>
                  </a:schemeClr>
                </a:solidFill>
              </a:ln>
            </c:spPr>
          </c:marker>
          <c:xVal>
            <c:numRef>
              <c:f>Sheet1!$A$2:$A$21</c:f>
              <c:numCache>
                <c:formatCode>General</c:formatCode>
                <c:ptCount val="20"/>
                <c:pt idx="0">
                  <c:v>6</c:v>
                </c:pt>
                <c:pt idx="1">
                  <c:v>6</c:v>
                </c:pt>
                <c:pt idx="2">
                  <c:v>3</c:v>
                </c:pt>
                <c:pt idx="3">
                  <c:v>3</c:v>
                </c:pt>
                <c:pt idx="4">
                  <c:v>5</c:v>
                </c:pt>
                <c:pt idx="5">
                  <c:v>5</c:v>
                </c:pt>
                <c:pt idx="6">
                  <c:v>9</c:v>
                </c:pt>
                <c:pt idx="7">
                  <c:v>14</c:v>
                </c:pt>
                <c:pt idx="8">
                  <c:v>14</c:v>
                </c:pt>
                <c:pt idx="9">
                  <c:v>20</c:v>
                </c:pt>
                <c:pt idx="10">
                  <c:v>21</c:v>
                </c:pt>
                <c:pt idx="11">
                  <c:v>29</c:v>
                </c:pt>
                <c:pt idx="12">
                  <c:v>26</c:v>
                </c:pt>
                <c:pt idx="13">
                  <c:v>33</c:v>
                </c:pt>
                <c:pt idx="14">
                  <c:v>32</c:v>
                </c:pt>
                <c:pt idx="15">
                  <c:v>26</c:v>
                </c:pt>
                <c:pt idx="16">
                  <c:v>28</c:v>
                </c:pt>
                <c:pt idx="17">
                  <c:v>40</c:v>
                </c:pt>
                <c:pt idx="18">
                  <c:v>45</c:v>
                </c:pt>
                <c:pt idx="19">
                  <c:v>52</c:v>
                </c:pt>
              </c:numCache>
            </c:numRef>
          </c:xVal>
          <c:yVal>
            <c:numRef>
              <c:f>Sheet1!$B$2:$B$21</c:f>
              <c:numCache>
                <c:formatCode>General</c:formatCode>
                <c:ptCount val="20"/>
                <c:pt idx="0">
                  <c:v>5.8510939151398134</c:v>
                </c:pt>
                <c:pt idx="1">
                  <c:v>-19.90292630307718</c:v>
                </c:pt>
                <c:pt idx="2">
                  <c:v>-72.998359137793301</c:v>
                </c:pt>
                <c:pt idx="3">
                  <c:v>34.52948842142186</c:v>
                </c:pt>
                <c:pt idx="4">
                  <c:v>72.667737266430265</c:v>
                </c:pt>
                <c:pt idx="5">
                  <c:v>44.453265124340589</c:v>
                </c:pt>
                <c:pt idx="6">
                  <c:v>-119.70299707849182</c:v>
                </c:pt>
                <c:pt idx="7">
                  <c:v>47.551994749814781</c:v>
                </c:pt>
                <c:pt idx="8">
                  <c:v>34.488800706652398</c:v>
                </c:pt>
                <c:pt idx="9">
                  <c:v>-10.773567526153442</c:v>
                </c:pt>
                <c:pt idx="10">
                  <c:v>-33.081217586201859</c:v>
                </c:pt>
                <c:pt idx="11">
                  <c:v>96.579714540851853</c:v>
                </c:pt>
                <c:pt idx="12">
                  <c:v>0.41891935649829293</c:v>
                </c:pt>
                <c:pt idx="13">
                  <c:v>-45.133361406331886</c:v>
                </c:pt>
                <c:pt idx="14">
                  <c:v>66.838296134304301</c:v>
                </c:pt>
                <c:pt idx="15">
                  <c:v>15.425974732883589</c:v>
                </c:pt>
                <c:pt idx="16">
                  <c:v>-11.695736056898454</c:v>
                </c:pt>
                <c:pt idx="17">
                  <c:v>-63.464687388257545</c:v>
                </c:pt>
                <c:pt idx="18">
                  <c:v>-101.43201520955472</c:v>
                </c:pt>
                <c:pt idx="19">
                  <c:v>-93.769748857510081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159232"/>
        <c:axId val="34174080"/>
      </c:scatterChart>
      <c:valAx>
        <c:axId val="341592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Guide License Sales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4174080"/>
        <c:crosses val="autoZero"/>
        <c:crossBetween val="midCat"/>
      </c:valAx>
      <c:valAx>
        <c:axId val="3417408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Residuals (RK)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4159232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Residuals (RK)</c:v>
                </c:pt>
              </c:strCache>
            </c:strRef>
          </c:tx>
          <c:spPr>
            <a:ln w="38100">
              <a:noFill/>
            </a:ln>
          </c:spPr>
          <c:marker>
            <c:spPr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75000"/>
                  </a:schemeClr>
                </a:solidFill>
              </a:ln>
            </c:spPr>
          </c:marker>
          <c:xVal>
            <c:numRef>
              <c:f>Sheet1!$A$2:$A$24</c:f>
              <c:numCache>
                <c:formatCode>General</c:formatCode>
                <c:ptCount val="23"/>
                <c:pt idx="0">
                  <c:v>18.894009216589861</c:v>
                </c:pt>
                <c:pt idx="1">
                  <c:v>16.610925306577482</c:v>
                </c:pt>
                <c:pt idx="2">
                  <c:v>22.642574816487858</c:v>
                </c:pt>
                <c:pt idx="3">
                  <c:v>17.811278615298715</c:v>
                </c:pt>
                <c:pt idx="4">
                  <c:v>15.027829313543601</c:v>
                </c:pt>
                <c:pt idx="5">
                  <c:v>14.560161779575328</c:v>
                </c:pt>
                <c:pt idx="6">
                  <c:v>8.90316659017898</c:v>
                </c:pt>
                <c:pt idx="7">
                  <c:v>15.688209176122347</c:v>
                </c:pt>
                <c:pt idx="8">
                  <c:v>16.223506743737957</c:v>
                </c:pt>
                <c:pt idx="9">
                  <c:v>15.847457627118644</c:v>
                </c:pt>
                <c:pt idx="10">
                  <c:v>14.637482900136799</c:v>
                </c:pt>
                <c:pt idx="11">
                  <c:v>12.016632016632018</c:v>
                </c:pt>
                <c:pt idx="12">
                  <c:v>10.256410256410255</c:v>
                </c:pt>
                <c:pt idx="13">
                  <c:v>13.250194855806702</c:v>
                </c:pt>
                <c:pt idx="14">
                  <c:v>13.638095238095238</c:v>
                </c:pt>
                <c:pt idx="15">
                  <c:v>12.848232848232849</c:v>
                </c:pt>
                <c:pt idx="16">
                  <c:v>12.871287128712872</c:v>
                </c:pt>
                <c:pt idx="17">
                  <c:v>13.126959247648903</c:v>
                </c:pt>
                <c:pt idx="18">
                  <c:v>11.054204011950491</c:v>
                </c:pt>
                <c:pt idx="19">
                  <c:v>9.9217527386541473</c:v>
                </c:pt>
                <c:pt idx="20">
                  <c:v>11.505190311418685</c:v>
                </c:pt>
                <c:pt idx="21">
                  <c:v>9.8603839441535772</c:v>
                </c:pt>
                <c:pt idx="22">
                  <c:v>9.8688750862663905</c:v>
                </c:pt>
              </c:numCache>
            </c:numRef>
          </c:xVal>
          <c:yVal>
            <c:numRef>
              <c:f>Sheet1!$B$2:$B$24</c:f>
              <c:numCache>
                <c:formatCode>General</c:formatCode>
                <c:ptCount val="23"/>
                <c:pt idx="0">
                  <c:v>104.99354304627516</c:v>
                </c:pt>
                <c:pt idx="1">
                  <c:v>3.0084937233233688</c:v>
                </c:pt>
                <c:pt idx="2">
                  <c:v>34.479448198720945</c:v>
                </c:pt>
                <c:pt idx="3">
                  <c:v>5.8510939151398134</c:v>
                </c:pt>
                <c:pt idx="4">
                  <c:v>-19.90292630307718</c:v>
                </c:pt>
                <c:pt idx="5">
                  <c:v>-72.998359137793301</c:v>
                </c:pt>
                <c:pt idx="6">
                  <c:v>34.52948842142186</c:v>
                </c:pt>
                <c:pt idx="7">
                  <c:v>72.667737266430265</c:v>
                </c:pt>
                <c:pt idx="8">
                  <c:v>44.453265124340589</c:v>
                </c:pt>
                <c:pt idx="9">
                  <c:v>-119.70299707849182</c:v>
                </c:pt>
                <c:pt idx="10">
                  <c:v>47.551994749814781</c:v>
                </c:pt>
                <c:pt idx="11">
                  <c:v>34.488800706652398</c:v>
                </c:pt>
                <c:pt idx="12">
                  <c:v>-10.773567526153442</c:v>
                </c:pt>
                <c:pt idx="13">
                  <c:v>-33.081217586201859</c:v>
                </c:pt>
                <c:pt idx="14">
                  <c:v>96.579714540851853</c:v>
                </c:pt>
                <c:pt idx="15">
                  <c:v>0.41891935649829293</c:v>
                </c:pt>
                <c:pt idx="16">
                  <c:v>-45.133361406331886</c:v>
                </c:pt>
                <c:pt idx="17">
                  <c:v>66.838296134304301</c:v>
                </c:pt>
                <c:pt idx="18">
                  <c:v>15.425974732883589</c:v>
                </c:pt>
                <c:pt idx="19">
                  <c:v>-11.695736056898454</c:v>
                </c:pt>
                <c:pt idx="20">
                  <c:v>-63.464687388257545</c:v>
                </c:pt>
                <c:pt idx="21">
                  <c:v>-101.43201520955472</c:v>
                </c:pt>
                <c:pt idx="22">
                  <c:v>-93.769748857510081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658560"/>
        <c:axId val="32660864"/>
      </c:scatterChart>
      <c:valAx>
        <c:axId val="326585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%</a:t>
                </a:r>
                <a:r>
                  <a:rPr lang="en-US" baseline="0" dirty="0" smtClean="0"/>
                  <a:t> Hook-scarred Fish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2660864"/>
        <c:crosses val="autoZero"/>
        <c:crossBetween val="midCat"/>
      </c:valAx>
      <c:valAx>
        <c:axId val="3266086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Residuals (RK)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2658560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38100">
              <a:noFill/>
            </a:ln>
          </c:spPr>
          <c:marker>
            <c:spPr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75000"/>
                  </a:schemeClr>
                </a:solidFill>
              </a:ln>
            </c:spPr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6</c:v>
                </c:pt>
                <c:pt idx="1">
                  <c:v>6</c:v>
                </c:pt>
                <c:pt idx="2">
                  <c:v>3</c:v>
                </c:pt>
                <c:pt idx="3">
                  <c:v>3</c:v>
                </c:pt>
                <c:pt idx="4">
                  <c:v>5</c:v>
                </c:pt>
                <c:pt idx="5">
                  <c:v>5</c:v>
                </c:pt>
                <c:pt idx="6">
                  <c:v>9</c:v>
                </c:pt>
                <c:pt idx="7">
                  <c:v>14</c:v>
                </c:pt>
                <c:pt idx="8">
                  <c:v>14</c:v>
                </c:pt>
                <c:pt idx="9">
                  <c:v>20</c:v>
                </c:pt>
                <c:pt idx="10">
                  <c:v>21</c:v>
                </c:pt>
                <c:pt idx="11">
                  <c:v>29</c:v>
                </c:pt>
                <c:pt idx="12">
                  <c:v>26</c:v>
                </c:pt>
                <c:pt idx="13">
                  <c:v>33</c:v>
                </c:pt>
                <c:pt idx="14">
                  <c:v>32</c:v>
                </c:pt>
                <c:pt idx="15">
                  <c:v>26</c:v>
                </c:pt>
                <c:pt idx="16">
                  <c:v>28</c:v>
                </c:pt>
                <c:pt idx="17">
                  <c:v>40</c:v>
                </c:pt>
                <c:pt idx="18">
                  <c:v>45</c:v>
                </c:pt>
                <c:pt idx="19">
                  <c:v>52</c:v>
                </c:pt>
                <c:pt idx="20">
                  <c:v>57</c:v>
                </c:pt>
              </c:numCache>
            </c:numRef>
          </c:xVal>
          <c:yVal>
            <c:numRef>
              <c:f>Sheet1!$B$2:$B$22</c:f>
              <c:numCache>
                <c:formatCode>General</c:formatCode>
                <c:ptCount val="21"/>
                <c:pt idx="0">
                  <c:v>248.05714285714285</c:v>
                </c:pt>
                <c:pt idx="1">
                  <c:v>258.46251441753174</c:v>
                </c:pt>
                <c:pt idx="2">
                  <c:v>236.85918367346937</c:v>
                </c:pt>
                <c:pt idx="3">
                  <c:v>224.55723158828749</c:v>
                </c:pt>
                <c:pt idx="4">
                  <c:v>256.16601941747575</c:v>
                </c:pt>
                <c:pt idx="5">
                  <c:v>262.78933791917456</c:v>
                </c:pt>
                <c:pt idx="6">
                  <c:v>246.23914823914825</c:v>
                </c:pt>
                <c:pt idx="7">
                  <c:v>242.05708848715508</c:v>
                </c:pt>
                <c:pt idx="8">
                  <c:v>257.74305555555554</c:v>
                </c:pt>
                <c:pt idx="9">
                  <c:v>253.12371946414498</c:v>
                </c:pt>
                <c:pt idx="10">
                  <c:v>251.8604826546003</c:v>
                </c:pt>
                <c:pt idx="11">
                  <c:v>248.5910129474486</c:v>
                </c:pt>
                <c:pt idx="12">
                  <c:v>256.01463414634145</c:v>
                </c:pt>
                <c:pt idx="13">
                  <c:v>244.88676103247295</c:v>
                </c:pt>
                <c:pt idx="14">
                  <c:v>232.2369985141159</c:v>
                </c:pt>
                <c:pt idx="15">
                  <c:v>236.36293103448276</c:v>
                </c:pt>
                <c:pt idx="16">
                  <c:v>240.21208530805688</c:v>
                </c:pt>
                <c:pt idx="17">
                  <c:v>232.14081996434939</c:v>
                </c:pt>
                <c:pt idx="18">
                  <c:v>240.66520979020979</c:v>
                </c:pt>
                <c:pt idx="19">
                  <c:v>240.61141678129297</c:v>
                </c:pt>
                <c:pt idx="20">
                  <c:v>238.47212336892053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688768"/>
        <c:axId val="32699520"/>
      </c:scatterChart>
      <c:valAx>
        <c:axId val="326887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Guide License Sales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2699520"/>
        <c:crosses val="autoZero"/>
        <c:crossBetween val="midCat"/>
      </c:valAx>
      <c:valAx>
        <c:axId val="3269952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Size (mm)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2688768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</c:v>
                </c:pt>
              </c:strCache>
            </c:strRef>
          </c:tx>
          <c:spPr>
            <a:solidFill>
              <a:schemeClr val="tx1">
                <a:lumMod val="75000"/>
                <a:alpha val="75000"/>
              </a:schemeClr>
            </a:solidFill>
          </c:spPr>
          <c:invertIfNegative val="0"/>
          <c:trendline>
            <c:spPr>
              <a:ln w="38100">
                <a:prstDash val="sysDash"/>
              </a:ln>
            </c:spPr>
            <c:trendlineType val="linear"/>
            <c:dispRSqr val="0"/>
            <c:dispEq val="0"/>
          </c:trendline>
          <c:cat>
            <c:numRef>
              <c:f>Sheet1!$A$2:$A$25</c:f>
              <c:numCache>
                <c:formatCode>General</c:formatCode>
                <c:ptCount val="24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</c:numCache>
            </c:num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18.894009216589861</c:v>
                </c:pt>
                <c:pt idx="1">
                  <c:v>16.610925306577482</c:v>
                </c:pt>
                <c:pt idx="2">
                  <c:v>22.642574816487858</c:v>
                </c:pt>
                <c:pt idx="3">
                  <c:v>17.811278615298715</c:v>
                </c:pt>
                <c:pt idx="4">
                  <c:v>15.027829313543601</c:v>
                </c:pt>
                <c:pt idx="5">
                  <c:v>14.560161779575328</c:v>
                </c:pt>
                <c:pt idx="6">
                  <c:v>8.90316659017898</c:v>
                </c:pt>
                <c:pt idx="7">
                  <c:v>15.688209176122347</c:v>
                </c:pt>
                <c:pt idx="8">
                  <c:v>16.223506743737957</c:v>
                </c:pt>
                <c:pt idx="9">
                  <c:v>15.847457627118644</c:v>
                </c:pt>
                <c:pt idx="10">
                  <c:v>14.637482900136799</c:v>
                </c:pt>
                <c:pt idx="11">
                  <c:v>12.016632016632018</c:v>
                </c:pt>
                <c:pt idx="12">
                  <c:v>10.256410256410255</c:v>
                </c:pt>
                <c:pt idx="13">
                  <c:v>13.250194855806702</c:v>
                </c:pt>
                <c:pt idx="14">
                  <c:v>13.638095238095238</c:v>
                </c:pt>
                <c:pt idx="15">
                  <c:v>12.848232848232849</c:v>
                </c:pt>
                <c:pt idx="16">
                  <c:v>12.871287128712872</c:v>
                </c:pt>
                <c:pt idx="17">
                  <c:v>13.126959247648903</c:v>
                </c:pt>
                <c:pt idx="18">
                  <c:v>11.054204011950491</c:v>
                </c:pt>
                <c:pt idx="19">
                  <c:v>9.9217527386541473</c:v>
                </c:pt>
                <c:pt idx="20">
                  <c:v>11.505190311418685</c:v>
                </c:pt>
                <c:pt idx="21">
                  <c:v>9.8603839441535772</c:v>
                </c:pt>
                <c:pt idx="22">
                  <c:v>9.8688750862663905</c:v>
                </c:pt>
                <c:pt idx="23">
                  <c:v>11.093847110006214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656960"/>
        <c:axId val="31662848"/>
      </c:barChart>
      <c:catAx>
        <c:axId val="31656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31662848"/>
        <c:crosses val="autoZero"/>
        <c:auto val="1"/>
        <c:lblAlgn val="ctr"/>
        <c:lblOffset val="100"/>
        <c:noMultiLvlLbl val="0"/>
      </c:catAx>
      <c:valAx>
        <c:axId val="3166284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Percent</a:t>
                </a:r>
                <a:r>
                  <a:rPr lang="en-US" baseline="0" dirty="0" smtClean="0"/>
                  <a:t> (%)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16569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1">
                <a:lumMod val="75000"/>
              </a:schemeClr>
            </a:solidFill>
          </c:spPr>
          <c:invertIfNegative val="0"/>
          <c:cat>
            <c:numRef>
              <c:f>Sheet1!$A$2:$A$24</c:f>
              <c:numCache>
                <c:formatCode>General</c:formatCode>
                <c:ptCount val="23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</c:numCache>
            </c:numRef>
          </c:cat>
          <c:val>
            <c:numRef>
              <c:f>Sheet1!$B$2:$B$24</c:f>
              <c:numCache>
                <c:formatCode>General</c:formatCode>
                <c:ptCount val="23"/>
                <c:pt idx="0">
                  <c:v>0</c:v>
                </c:pt>
                <c:pt idx="1">
                  <c:v>0</c:v>
                </c:pt>
                <c:pt idx="2">
                  <c:v>6</c:v>
                </c:pt>
                <c:pt idx="3">
                  <c:v>6</c:v>
                </c:pt>
                <c:pt idx="4">
                  <c:v>3</c:v>
                </c:pt>
                <c:pt idx="5">
                  <c:v>3</c:v>
                </c:pt>
                <c:pt idx="6">
                  <c:v>5</c:v>
                </c:pt>
                <c:pt idx="7">
                  <c:v>5</c:v>
                </c:pt>
                <c:pt idx="8">
                  <c:v>9</c:v>
                </c:pt>
                <c:pt idx="9">
                  <c:v>14</c:v>
                </c:pt>
                <c:pt idx="10">
                  <c:v>14</c:v>
                </c:pt>
                <c:pt idx="11">
                  <c:v>20</c:v>
                </c:pt>
                <c:pt idx="12">
                  <c:v>21</c:v>
                </c:pt>
                <c:pt idx="13">
                  <c:v>29</c:v>
                </c:pt>
                <c:pt idx="14">
                  <c:v>26</c:v>
                </c:pt>
                <c:pt idx="15">
                  <c:v>33</c:v>
                </c:pt>
                <c:pt idx="16">
                  <c:v>32</c:v>
                </c:pt>
                <c:pt idx="17">
                  <c:v>26</c:v>
                </c:pt>
                <c:pt idx="18">
                  <c:v>28</c:v>
                </c:pt>
                <c:pt idx="19">
                  <c:v>40</c:v>
                </c:pt>
                <c:pt idx="20">
                  <c:v>45</c:v>
                </c:pt>
                <c:pt idx="21">
                  <c:v>52</c:v>
                </c:pt>
                <c:pt idx="22">
                  <c:v>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096832"/>
        <c:axId val="33098368"/>
      </c:barChart>
      <c:catAx>
        <c:axId val="33096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98368"/>
        <c:crosses val="autoZero"/>
        <c:auto val="1"/>
        <c:lblAlgn val="ctr"/>
        <c:lblOffset val="100"/>
        <c:noMultiLvlLbl val="0"/>
      </c:catAx>
      <c:valAx>
        <c:axId val="3309836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Number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30968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891732283464568"/>
          <c:y val="5.5512084426946634E-2"/>
          <c:w val="0.82336384514435701"/>
          <c:h val="0.75550606955380573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Non-hooked</c:v>
                </c:pt>
              </c:strCache>
            </c:strRef>
          </c:tx>
          <c:spPr>
            <a:solidFill>
              <a:schemeClr val="tx1">
                <a:lumMod val="75000"/>
                <a:alpha val="75000"/>
              </a:schemeClr>
            </a:solidFill>
            <a:ln>
              <a:solidFill>
                <a:srgbClr val="FF0000">
                  <a:alpha val="57000"/>
                </a:srgbClr>
              </a:solidFill>
            </a:ln>
          </c:spPr>
          <c:invertIfNegative val="0"/>
          <c:cat>
            <c:numRef>
              <c:f>Sheet1!$A$2:$A$25</c:f>
              <c:numCache>
                <c:formatCode>General</c:formatCode>
                <c:ptCount val="24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</c:numCache>
            </c:numRef>
          </c:cat>
          <c:val>
            <c:numRef>
              <c:f>Sheet1!$C$2:$C$25</c:f>
              <c:numCache>
                <c:formatCode>General</c:formatCode>
                <c:ptCount val="24"/>
                <c:pt idx="0">
                  <c:v>121.18594783208047</c:v>
                </c:pt>
                <c:pt idx="1">
                  <c:v>116.34481184892725</c:v>
                </c:pt>
                <c:pt idx="2">
                  <c:v>102.82425612532437</c:v>
                </c:pt>
                <c:pt idx="3">
                  <c:v>147.71669194957369</c:v>
                </c:pt>
                <c:pt idx="4">
                  <c:v>118.95728320231854</c:v>
                </c:pt>
                <c:pt idx="5">
                  <c:v>146.3592929021101</c:v>
                </c:pt>
                <c:pt idx="6">
                  <c:v>211.99230332924091</c:v>
                </c:pt>
                <c:pt idx="7">
                  <c:v>123.80503056079769</c:v>
                </c:pt>
                <c:pt idx="8">
                  <c:v>159.4331168455742</c:v>
                </c:pt>
                <c:pt idx="9">
                  <c:v>186.11250070912476</c:v>
                </c:pt>
                <c:pt idx="10">
                  <c:v>263.0727660702787</c:v>
                </c:pt>
                <c:pt idx="11">
                  <c:v>166.58683582887173</c:v>
                </c:pt>
                <c:pt idx="12">
                  <c:v>194.37754317925126</c:v>
                </c:pt>
                <c:pt idx="13">
                  <c:v>190.40121357953655</c:v>
                </c:pt>
                <c:pt idx="14">
                  <c:v>212.98059318930797</c:v>
                </c:pt>
                <c:pt idx="15">
                  <c:v>130.05072080502327</c:v>
                </c:pt>
                <c:pt idx="16">
                  <c:v>170.62183240536999</c:v>
                </c:pt>
                <c:pt idx="17">
                  <c:v>198.07083544961671</c:v>
                </c:pt>
                <c:pt idx="18">
                  <c:v>163.42140100836551</c:v>
                </c:pt>
                <c:pt idx="19">
                  <c:v>201.86744782131089</c:v>
                </c:pt>
                <c:pt idx="20">
                  <c:v>184.78840822304755</c:v>
                </c:pt>
                <c:pt idx="21">
                  <c:v>191.66418298093382</c:v>
                </c:pt>
                <c:pt idx="22">
                  <c:v>270.77135722320639</c:v>
                </c:pt>
                <c:pt idx="23">
                  <c:v>261.73170476539207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9"/>
        <c:axId val="33150080"/>
        <c:axId val="33151616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Hook-scarred</c:v>
                </c:pt>
              </c:strCache>
            </c:strRef>
          </c:tx>
          <c:spPr>
            <a:ln>
              <a:solidFill>
                <a:srgbClr val="FF0000"/>
              </a:solidFill>
              <a:prstDash val="sysDash"/>
            </a:ln>
          </c:spPr>
          <c:marker>
            <c:symbol val="none"/>
          </c:marker>
          <c:cat>
            <c:numRef>
              <c:f>Sheet1!$A$2:$A$25</c:f>
              <c:numCache>
                <c:formatCode>General</c:formatCode>
                <c:ptCount val="24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</c:numCache>
            </c:num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17.959377086609084</c:v>
                </c:pt>
                <c:pt idx="1">
                  <c:v>12.266569022336141</c:v>
                </c:pt>
                <c:pt idx="2">
                  <c:v>18.546320029293302</c:v>
                </c:pt>
                <c:pt idx="3">
                  <c:v>16.829915781764921</c:v>
                </c:pt>
                <c:pt idx="4">
                  <c:v>12.674582832034316</c:v>
                </c:pt>
                <c:pt idx="5">
                  <c:v>8.9141136742747875</c:v>
                </c:pt>
                <c:pt idx="6">
                  <c:v>19.077261076528746</c:v>
                </c:pt>
                <c:pt idx="7">
                  <c:v>9.849871841816185</c:v>
                </c:pt>
                <c:pt idx="8">
                  <c:v>12.502542821107451</c:v>
                </c:pt>
                <c:pt idx="9">
                  <c:v>16.079928859130618</c:v>
                </c:pt>
                <c:pt idx="10">
                  <c:v>32.491150982546081</c:v>
                </c:pt>
                <c:pt idx="11">
                  <c:v>8.9954839497131704</c:v>
                </c:pt>
                <c:pt idx="12">
                  <c:v>8.0027665893649047</c:v>
                </c:pt>
                <c:pt idx="13">
                  <c:v>23.808128890516297</c:v>
                </c:pt>
                <c:pt idx="14">
                  <c:v>11.206840846920974</c:v>
                </c:pt>
                <c:pt idx="15">
                  <c:v>6.4079091907726111</c:v>
                </c:pt>
                <c:pt idx="16">
                  <c:v>9.6850970340534612</c:v>
                </c:pt>
                <c:pt idx="17">
                  <c:v>47.003539606981576</c:v>
                </c:pt>
                <c:pt idx="18">
                  <c:v>12.695982157717786</c:v>
                </c:pt>
                <c:pt idx="19">
                  <c:v>16.825907284888711</c:v>
                </c:pt>
                <c:pt idx="20">
                  <c:v>22.610600347692987</c:v>
                </c:pt>
                <c:pt idx="21">
                  <c:v>17.489822732461715</c:v>
                </c:pt>
                <c:pt idx="22">
                  <c:v>21.390765953197299</c:v>
                </c:pt>
                <c:pt idx="23">
                  <c:v>27.026936426320649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150080"/>
        <c:axId val="33151616"/>
      </c:lineChart>
      <c:catAx>
        <c:axId val="33150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33151616"/>
        <c:crosses val="autoZero"/>
        <c:auto val="1"/>
        <c:lblAlgn val="ctr"/>
        <c:lblOffset val="100"/>
        <c:noMultiLvlLbl val="0"/>
      </c:catAx>
      <c:valAx>
        <c:axId val="3315161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Abundance of Small</a:t>
                </a:r>
                <a:r>
                  <a:rPr lang="en-US" baseline="0" dirty="0" smtClean="0"/>
                  <a:t> Trout / km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31500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8501730552911655"/>
          <c:y val="4.0914092469210579E-2"/>
          <c:w val="0.24838871102650631"/>
          <c:h val="0.1779179285281647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tx1">
                <a:lumMod val="75000"/>
                <a:alpha val="56000"/>
              </a:scheme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CELUM</c:v>
                </c:pt>
                <c:pt idx="1">
                  <c:v>THORP</c:v>
                </c:pt>
                <c:pt idx="2">
                  <c:v>EBURG</c:v>
                </c:pt>
                <c:pt idx="3">
                  <c:v>UCYN</c:v>
                </c:pt>
                <c:pt idx="4">
                  <c:v>LCYN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9.3326562088654086</c:v>
                </c:pt>
                <c:pt idx="1">
                  <c:v>9.1076348155790186</c:v>
                </c:pt>
                <c:pt idx="2">
                  <c:v>11.941464384027684</c:v>
                </c:pt>
                <c:pt idx="3">
                  <c:v>14.41191852245985</c:v>
                </c:pt>
                <c:pt idx="4">
                  <c:v>20.918795157561206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417088"/>
        <c:axId val="33418624"/>
      </c:barChart>
      <c:catAx>
        <c:axId val="33417088"/>
        <c:scaling>
          <c:orientation val="minMax"/>
        </c:scaling>
        <c:delete val="0"/>
        <c:axPos val="b"/>
        <c:majorTickMark val="out"/>
        <c:minorTickMark val="none"/>
        <c:tickLblPos val="nextTo"/>
        <c:crossAx val="33418624"/>
        <c:crosses val="autoZero"/>
        <c:auto val="1"/>
        <c:lblAlgn val="ctr"/>
        <c:lblOffset val="100"/>
        <c:noMultiLvlLbl val="0"/>
      </c:catAx>
      <c:valAx>
        <c:axId val="3341862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Percent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34170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tx1">
                <a:lumMod val="75000"/>
                <a:alpha val="56000"/>
              </a:scheme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CELUM</c:v>
                </c:pt>
                <c:pt idx="1">
                  <c:v>THORP</c:v>
                </c:pt>
                <c:pt idx="2">
                  <c:v>EBURG</c:v>
                </c:pt>
                <c:pt idx="3">
                  <c:v>UCYN</c:v>
                </c:pt>
                <c:pt idx="4">
                  <c:v>LCYN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9.3326562088654086</c:v>
                </c:pt>
                <c:pt idx="1">
                  <c:v>9.1076348155790186</c:v>
                </c:pt>
                <c:pt idx="2">
                  <c:v>11.941464384027684</c:v>
                </c:pt>
                <c:pt idx="3">
                  <c:v>14.41191852245985</c:v>
                </c:pt>
                <c:pt idx="4">
                  <c:v>20.918795157561206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198080"/>
        <c:axId val="33199616"/>
      </c:barChart>
      <c:catAx>
        <c:axId val="33198080"/>
        <c:scaling>
          <c:orientation val="minMax"/>
        </c:scaling>
        <c:delete val="0"/>
        <c:axPos val="b"/>
        <c:majorTickMark val="out"/>
        <c:minorTickMark val="none"/>
        <c:tickLblPos val="nextTo"/>
        <c:crossAx val="33199616"/>
        <c:crosses val="autoZero"/>
        <c:auto val="1"/>
        <c:lblAlgn val="ctr"/>
        <c:lblOffset val="100"/>
        <c:noMultiLvlLbl val="0"/>
      </c:catAx>
      <c:valAx>
        <c:axId val="3319961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Percent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31980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tx1">
                <a:lumMod val="75000"/>
                <a:alpha val="56000"/>
              </a:scheme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CELUM</c:v>
                </c:pt>
                <c:pt idx="1">
                  <c:v>THORP</c:v>
                </c:pt>
                <c:pt idx="2">
                  <c:v>EBURG</c:v>
                </c:pt>
                <c:pt idx="3">
                  <c:v>UCYN</c:v>
                </c:pt>
                <c:pt idx="4">
                  <c:v>LCYN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9.3326562088654086</c:v>
                </c:pt>
                <c:pt idx="1">
                  <c:v>9.1076348155790186</c:v>
                </c:pt>
                <c:pt idx="2">
                  <c:v>11.941464384027684</c:v>
                </c:pt>
                <c:pt idx="3">
                  <c:v>14.41191852245985</c:v>
                </c:pt>
                <c:pt idx="4">
                  <c:v>20.918795157561206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331072"/>
        <c:axId val="33332608"/>
      </c:barChart>
      <c:catAx>
        <c:axId val="33331072"/>
        <c:scaling>
          <c:orientation val="minMax"/>
        </c:scaling>
        <c:delete val="0"/>
        <c:axPos val="b"/>
        <c:majorTickMark val="out"/>
        <c:minorTickMark val="none"/>
        <c:tickLblPos val="nextTo"/>
        <c:crossAx val="33332608"/>
        <c:crosses val="autoZero"/>
        <c:auto val="1"/>
        <c:lblAlgn val="ctr"/>
        <c:lblOffset val="100"/>
        <c:noMultiLvlLbl val="0"/>
      </c:catAx>
      <c:valAx>
        <c:axId val="3333260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Percent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33310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Scar Left</c:v>
                </c:pt>
              </c:strCache>
            </c:strRef>
          </c:tx>
          <c:spPr>
            <a:solidFill>
              <a:schemeClr val="tx1">
                <a:lumMod val="75000"/>
              </a:schemeClr>
            </a:solidFill>
          </c:spPr>
          <c:invertIfNegative val="0"/>
          <c:errBars>
            <c:errBarType val="both"/>
            <c:errValType val="fixedVal"/>
            <c:noEndCap val="0"/>
            <c:val val="3.0593575000000008E-2"/>
            <c:spPr>
              <a:ln>
                <a:solidFill>
                  <a:schemeClr val="bg1"/>
                </a:solidFill>
              </a:ln>
            </c:spPr>
          </c:errBars>
          <c:cat>
            <c:strRef>
              <c:f>Sheet1!$A$2</c:f>
              <c:strCache>
                <c:ptCount val="1"/>
                <c:pt idx="0">
                  <c:v>Left Bank Captures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0.55142163811025069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Scar Right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errBars>
            <c:errBarType val="both"/>
            <c:errValType val="fixedVal"/>
            <c:noEndCap val="0"/>
            <c:val val="3.0593575000000008E-2"/>
            <c:spPr>
              <a:ln>
                <a:solidFill>
                  <a:schemeClr val="bg1"/>
                </a:solidFill>
              </a:ln>
            </c:spPr>
          </c:errBars>
          <c:cat>
            <c:strRef>
              <c:f>Sheet1!$A$2</c:f>
              <c:strCache>
                <c:ptCount val="1"/>
                <c:pt idx="0">
                  <c:v>Left Bank Captures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0.44857836188974931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216192"/>
        <c:axId val="34226176"/>
      </c:barChart>
      <c:catAx>
        <c:axId val="34216192"/>
        <c:scaling>
          <c:orientation val="minMax"/>
        </c:scaling>
        <c:delete val="0"/>
        <c:axPos val="b"/>
        <c:majorTickMark val="out"/>
        <c:minorTickMark val="none"/>
        <c:tickLblPos val="nextTo"/>
        <c:crossAx val="34226176"/>
        <c:crosses val="autoZero"/>
        <c:auto val="1"/>
        <c:lblAlgn val="ctr"/>
        <c:lblOffset val="100"/>
        <c:noMultiLvlLbl val="0"/>
      </c:catAx>
      <c:valAx>
        <c:axId val="3422617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Proportion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42161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76435169927597"/>
          <c:y val="6.6614501312335955E-2"/>
          <c:w val="0.54175979037309463"/>
          <c:h val="0.767128608923884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Scar Left</c:v>
                </c:pt>
              </c:strCache>
            </c:strRef>
          </c:tx>
          <c:spPr>
            <a:solidFill>
              <a:schemeClr val="tx1">
                <a:lumMod val="75000"/>
              </a:schemeClr>
            </a:solidFill>
          </c:spPr>
          <c:invertIfNegative val="0"/>
          <c:errBars>
            <c:errBarType val="both"/>
            <c:errValType val="fixedVal"/>
            <c:noEndCap val="0"/>
            <c:val val="2.9636365000000005E-2"/>
            <c:spPr>
              <a:ln>
                <a:solidFill>
                  <a:schemeClr val="bg1"/>
                </a:solidFill>
              </a:ln>
            </c:spPr>
          </c:errBars>
          <c:cat>
            <c:strRef>
              <c:f>Sheet1!$A$2</c:f>
              <c:strCache>
                <c:ptCount val="1"/>
                <c:pt idx="0">
                  <c:v>Right Bank Captures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0.45784234521089751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Scar Right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errBars>
            <c:errBarType val="both"/>
            <c:errValType val="fixedVal"/>
            <c:noEndCap val="0"/>
            <c:val val="2.9636365000000005E-2"/>
            <c:spPr>
              <a:ln>
                <a:solidFill>
                  <a:schemeClr val="bg1"/>
                </a:solidFill>
              </a:ln>
            </c:spPr>
          </c:errBars>
          <c:cat>
            <c:strRef>
              <c:f>Sheet1!$A$2</c:f>
              <c:strCache>
                <c:ptCount val="1"/>
                <c:pt idx="0">
                  <c:v>Right Bank Captures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0.54215765478910249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252288"/>
        <c:axId val="34253824"/>
      </c:barChart>
      <c:catAx>
        <c:axId val="34252288"/>
        <c:scaling>
          <c:orientation val="minMax"/>
        </c:scaling>
        <c:delete val="0"/>
        <c:axPos val="b"/>
        <c:majorTickMark val="out"/>
        <c:minorTickMark val="none"/>
        <c:tickLblPos val="nextTo"/>
        <c:crossAx val="34253824"/>
        <c:crosses val="autoZero"/>
        <c:auto val="1"/>
        <c:lblAlgn val="ctr"/>
        <c:lblOffset val="100"/>
        <c:noMultiLvlLbl val="0"/>
      </c:catAx>
      <c:valAx>
        <c:axId val="3425382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Proportion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42522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0.81182</cdr:x>
      <cdr:y>0.21311</cdr:y>
    </cdr:from>
    <cdr:to>
      <cdr:x>0.94246</cdr:x>
      <cdr:y>0.29508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629400" y="990600"/>
          <a:ext cx="10668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dirty="0" smtClean="0">
              <a:solidFill>
                <a:schemeClr val="tx1"/>
              </a:solidFill>
            </a:rPr>
            <a:t>Residual</a:t>
          </a:r>
          <a:endParaRPr lang="en-US" sz="14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0.77449</cdr:x>
      <cdr:y>0.16393</cdr:y>
    </cdr:from>
    <cdr:to>
      <cdr:x>0.81182</cdr:x>
      <cdr:y>0.34426</cdr:y>
    </cdr:to>
    <cdr:sp macro="" textlink="">
      <cdr:nvSpPr>
        <cdr:cNvPr id="6" name="Right Brace 5"/>
        <cdr:cNvSpPr/>
      </cdr:nvSpPr>
      <cdr:spPr>
        <a:xfrm xmlns:a="http://schemas.openxmlformats.org/drawingml/2006/main">
          <a:off x="6324600" y="762000"/>
          <a:ext cx="304800" cy="838200"/>
        </a:xfrm>
        <a:prstGeom xmlns:a="http://schemas.openxmlformats.org/drawingml/2006/main" prst="rightBrace">
          <a:avLst/>
        </a:prstGeom>
        <a:ln xmlns:a="http://schemas.openxmlformats.org/drawingml/2006/main" w="254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DEF0F-D908-4AD9-9E21-9848C8EF8D7E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A140F2-B55A-4529-B940-A51C6ECA2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930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140F2-B55A-4529-B940-A51C6ECA260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715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100D5-050B-481E-87BE-09B1B87A57BA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2733AC-0292-49E0-A76A-19E9FA985940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100D5-050B-481E-87BE-09B1B87A57BA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733AC-0292-49E0-A76A-19E9FA9859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100D5-050B-481E-87BE-09B1B87A57BA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733AC-0292-49E0-A76A-19E9FA9859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100D5-050B-481E-87BE-09B1B87A57BA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2733AC-0292-49E0-A76A-19E9FA985940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100D5-050B-481E-87BE-09B1B87A57BA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2733AC-0292-49E0-A76A-19E9FA98594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100D5-050B-481E-87BE-09B1B87A57BA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2733AC-0292-49E0-A76A-19E9FA98594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100D5-050B-481E-87BE-09B1B87A57BA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2733AC-0292-49E0-A76A-19E9FA985940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100D5-050B-481E-87BE-09B1B87A57BA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2733AC-0292-49E0-A76A-19E9FA98594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100D5-050B-481E-87BE-09B1B87A57BA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2733AC-0292-49E0-A76A-19E9FA98594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100D5-050B-481E-87BE-09B1B87A57BA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2733AC-0292-49E0-A76A-19E9FA985940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100D5-050B-481E-87BE-09B1B87A57BA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2733AC-0292-49E0-A76A-19E9FA985940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2CB100D5-050B-481E-87BE-09B1B87A57BA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A82733AC-0292-49E0-A76A-19E9FA985940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chart" Target="../charts/char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chart" Target="../charts/char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7.png"/><Relationship Id="rId4" Type="http://schemas.openxmlformats.org/officeDocument/2006/relationships/image" Target="../media/image26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orafs.org/hatchery-vs-wild-salmonid-symposium-research-management-and-reform-in-the-pacific-northwest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://www.ptagis.org/resources/pit-tag-workshops/2015-workshop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066" y="762000"/>
            <a:ext cx="8741534" cy="2152650"/>
          </a:xfrm>
        </p:spPr>
        <p:txBody>
          <a:bodyPr/>
          <a:lstStyle/>
          <a:p>
            <a:pPr algn="ctr"/>
            <a:r>
              <a:rPr lang="en-US" sz="4400" dirty="0" smtClean="0"/>
              <a:t>The influence of 25 years of catch and release fishing regulations on hook-scarring, size, and abundance of Yakima River </a:t>
            </a:r>
            <a:r>
              <a:rPr lang="en-US" sz="4400" dirty="0"/>
              <a:t>r</a:t>
            </a:r>
            <a:r>
              <a:rPr lang="en-US" sz="4400" dirty="0" smtClean="0"/>
              <a:t>ainbow trout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429000"/>
            <a:ext cx="6400800" cy="685800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en-US" dirty="0" smtClean="0"/>
              <a:t>Presented By: Gabriel M. Temple</a:t>
            </a:r>
            <a:r>
              <a:rPr lang="en-US" baseline="30000" dirty="0" smtClean="0"/>
              <a:t>1</a:t>
            </a:r>
          </a:p>
          <a:p>
            <a:pPr algn="r"/>
            <a:r>
              <a:rPr lang="en-US" dirty="0" smtClean="0"/>
              <a:t>John A. Long</a:t>
            </a:r>
            <a:r>
              <a:rPr lang="en-US" baseline="30000" dirty="0" smtClean="0"/>
              <a:t>1</a:t>
            </a:r>
            <a:r>
              <a:rPr lang="en-US" dirty="0" smtClean="0"/>
              <a:t>, Todd N. Pearsons</a:t>
            </a:r>
            <a:r>
              <a:rPr lang="en-US" baseline="30000" dirty="0" smtClean="0"/>
              <a:t>2</a:t>
            </a:r>
            <a:r>
              <a:rPr lang="en-US" dirty="0" smtClean="0"/>
              <a:t>, and Geoffrey A. McMichael</a:t>
            </a:r>
            <a:r>
              <a:rPr lang="en-US" baseline="30000" dirty="0" smtClean="0"/>
              <a:t>3</a:t>
            </a:r>
            <a:endParaRPr lang="en-US" baseline="30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7" y="6329213"/>
            <a:ext cx="384539" cy="484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15567" y="6248400"/>
            <a:ext cx="17488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aseline="30000" dirty="0" smtClean="0"/>
              <a:t>1</a:t>
            </a:r>
            <a:r>
              <a:rPr lang="en-US" sz="1200" dirty="0" smtClean="0"/>
              <a:t>WDFW</a:t>
            </a:r>
          </a:p>
          <a:p>
            <a:pPr algn="r"/>
            <a:r>
              <a:rPr lang="en-US" sz="1200" baseline="30000" dirty="0" smtClean="0"/>
              <a:t>2</a:t>
            </a:r>
            <a:r>
              <a:rPr lang="en-US" sz="1200" dirty="0" smtClean="0"/>
              <a:t>Grant County PUD</a:t>
            </a:r>
          </a:p>
          <a:p>
            <a:pPr algn="r"/>
            <a:r>
              <a:rPr lang="en-US" sz="1200" baseline="30000" dirty="0" smtClean="0"/>
              <a:t>3</a:t>
            </a:r>
            <a:r>
              <a:rPr lang="en-US" sz="1200" dirty="0" smtClean="0"/>
              <a:t>Mainstem Fish Research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5441950" y="4518212"/>
            <a:ext cx="30224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Yakima Basin Science and</a:t>
            </a:r>
          </a:p>
          <a:p>
            <a:pPr algn="r"/>
            <a:r>
              <a:rPr lang="en-US" dirty="0" smtClean="0"/>
              <a:t>Management Conference</a:t>
            </a:r>
          </a:p>
          <a:p>
            <a:pPr algn="r"/>
            <a:r>
              <a:rPr lang="en-US" dirty="0" smtClean="0"/>
              <a:t>Central Washington University</a:t>
            </a:r>
          </a:p>
          <a:p>
            <a:pPr algn="r"/>
            <a:r>
              <a:rPr lang="en-US" dirty="0" smtClean="0"/>
              <a:t>June 18, 2015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620435"/>
            <a:ext cx="762000" cy="995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2697">
            <a:off x="2596010" y="4391922"/>
            <a:ext cx="1626940" cy="2064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66" y="6329213"/>
            <a:ext cx="556256" cy="5287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21" y="6323788"/>
            <a:ext cx="1204833" cy="52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20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543800" cy="914400"/>
          </a:xfrm>
        </p:spPr>
        <p:txBody>
          <a:bodyPr/>
          <a:lstStyle/>
          <a:p>
            <a:r>
              <a:rPr lang="en-US" dirty="0" smtClean="0"/>
              <a:t>Yakima RBT Hook-scarring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52400"/>
            <a:ext cx="384539" cy="484704"/>
          </a:xfrm>
          <a:prstGeom prst="rect">
            <a:avLst/>
          </a:prstGeom>
        </p:spPr>
      </p:pic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3693440"/>
              </p:ext>
            </p:extLst>
          </p:nvPr>
        </p:nvGraphicFramePr>
        <p:xfrm>
          <a:off x="0" y="1676400"/>
          <a:ext cx="88392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8130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95400"/>
            <a:ext cx="7543800" cy="914400"/>
          </a:xfrm>
        </p:spPr>
        <p:txBody>
          <a:bodyPr/>
          <a:lstStyle/>
          <a:p>
            <a:r>
              <a:rPr lang="en-US" dirty="0" smtClean="0"/>
              <a:t>Kittitas County Guide License Sales – annual 1994 to 2014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52400"/>
            <a:ext cx="384539" cy="484704"/>
          </a:xfrm>
          <a:prstGeom prst="rect">
            <a:avLst/>
          </a:prstGeom>
        </p:spPr>
      </p:pic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9329476"/>
              </p:ext>
            </p:extLst>
          </p:nvPr>
        </p:nvGraphicFramePr>
        <p:xfrm>
          <a:off x="838200" y="2209800"/>
          <a:ext cx="71628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3424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543800" cy="914400"/>
          </a:xfrm>
        </p:spPr>
        <p:txBody>
          <a:bodyPr/>
          <a:lstStyle/>
          <a:p>
            <a:r>
              <a:rPr lang="en-US" dirty="0" smtClean="0"/>
              <a:t>Yakima RBT Hook-scarring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52400"/>
            <a:ext cx="384539" cy="484704"/>
          </a:xfrm>
          <a:prstGeom prst="rect">
            <a:avLst/>
          </a:prstGeom>
        </p:spPr>
      </p:pic>
      <p:graphicFrame>
        <p:nvGraphicFramePr>
          <p:cNvPr id="8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8585410"/>
              </p:ext>
            </p:extLst>
          </p:nvPr>
        </p:nvGraphicFramePr>
        <p:xfrm>
          <a:off x="152400" y="1752600"/>
          <a:ext cx="8650469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4142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412"/>
            <a:ext cx="6989603" cy="683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543800" cy="914400"/>
          </a:xfrm>
        </p:spPr>
        <p:txBody>
          <a:bodyPr/>
          <a:lstStyle/>
          <a:p>
            <a:pPr algn="ctr"/>
            <a:r>
              <a:rPr lang="en-US" dirty="0" smtClean="0"/>
              <a:t>Hook-scarring by Section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52400"/>
            <a:ext cx="384539" cy="484704"/>
          </a:xfrm>
          <a:prstGeom prst="rect">
            <a:avLst/>
          </a:prstGeom>
        </p:spPr>
      </p:pic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5348394"/>
              </p:ext>
            </p:extLst>
          </p:nvPr>
        </p:nvGraphicFramePr>
        <p:xfrm>
          <a:off x="762000" y="2667000"/>
          <a:ext cx="68580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8101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412"/>
            <a:ext cx="6989603" cy="683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543800" cy="914400"/>
          </a:xfrm>
        </p:spPr>
        <p:txBody>
          <a:bodyPr/>
          <a:lstStyle/>
          <a:p>
            <a:pPr algn="ctr"/>
            <a:r>
              <a:rPr lang="en-US" dirty="0" smtClean="0"/>
              <a:t>Hook-scarring by Section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52400"/>
            <a:ext cx="384539" cy="484704"/>
          </a:xfrm>
          <a:prstGeom prst="rect">
            <a:avLst/>
          </a:prstGeom>
        </p:spPr>
      </p:pic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5832628"/>
              </p:ext>
            </p:extLst>
          </p:nvPr>
        </p:nvGraphicFramePr>
        <p:xfrm>
          <a:off x="762000" y="2667000"/>
          <a:ext cx="68580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6123641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336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412"/>
            <a:ext cx="6989603" cy="683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543800" cy="914400"/>
          </a:xfrm>
        </p:spPr>
        <p:txBody>
          <a:bodyPr/>
          <a:lstStyle/>
          <a:p>
            <a:pPr algn="ctr"/>
            <a:r>
              <a:rPr lang="en-US" dirty="0" smtClean="0"/>
              <a:t>Hook-scarring by Section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52400"/>
            <a:ext cx="384539" cy="484704"/>
          </a:xfrm>
          <a:prstGeom prst="rect">
            <a:avLst/>
          </a:prstGeom>
        </p:spPr>
      </p:pic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6925269"/>
              </p:ext>
            </p:extLst>
          </p:nvPr>
        </p:nvGraphicFramePr>
        <p:xfrm>
          <a:off x="762000" y="2667000"/>
          <a:ext cx="68580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Content Placeholder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95400"/>
            <a:ext cx="3124200" cy="468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49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543800" cy="914400"/>
          </a:xfrm>
        </p:spPr>
        <p:txBody>
          <a:bodyPr/>
          <a:lstStyle/>
          <a:p>
            <a:pPr algn="ctr"/>
            <a:r>
              <a:rPr lang="en-US" dirty="0" smtClean="0"/>
              <a:t>Bank Orientation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52400"/>
            <a:ext cx="384539" cy="484704"/>
          </a:xfrm>
          <a:prstGeom prst="rect">
            <a:avLst/>
          </a:prstGeom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4501296"/>
              </p:ext>
            </p:extLst>
          </p:nvPr>
        </p:nvGraphicFramePr>
        <p:xfrm>
          <a:off x="152400" y="1143000"/>
          <a:ext cx="50292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252428923"/>
              </p:ext>
            </p:extLst>
          </p:nvPr>
        </p:nvGraphicFramePr>
        <p:xfrm>
          <a:off x="4191000" y="3810000"/>
          <a:ext cx="494593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2" y="4419600"/>
            <a:ext cx="2852738" cy="2266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796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543800" cy="914400"/>
          </a:xfrm>
        </p:spPr>
        <p:txBody>
          <a:bodyPr/>
          <a:lstStyle/>
          <a:p>
            <a:r>
              <a:rPr lang="en-US" dirty="0" smtClean="0"/>
              <a:t>Size Trend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52400"/>
            <a:ext cx="384539" cy="484704"/>
          </a:xfrm>
          <a:prstGeom prst="rect">
            <a:avLst/>
          </a:prstGeom>
        </p:spPr>
      </p:pic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9918727"/>
              </p:ext>
            </p:extLst>
          </p:nvPr>
        </p:nvGraphicFramePr>
        <p:xfrm>
          <a:off x="304800" y="1524000"/>
          <a:ext cx="83820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224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543800" cy="914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52400"/>
            <a:ext cx="384539" cy="484704"/>
          </a:xfrm>
          <a:prstGeom prst="rect">
            <a:avLst/>
          </a:prstGeom>
        </p:spPr>
      </p:pic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3443226"/>
              </p:ext>
            </p:extLst>
          </p:nvPr>
        </p:nvGraphicFramePr>
        <p:xfrm>
          <a:off x="252230" y="2057400"/>
          <a:ext cx="8550639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2675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8947448"/>
              </p:ext>
            </p:extLst>
          </p:nvPr>
        </p:nvGraphicFramePr>
        <p:xfrm>
          <a:off x="533400" y="400050"/>
          <a:ext cx="8077200" cy="605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1" name="Graph" r:id="rId3" imgW="5943600" imgH="4457880" progId="STATISTICA.Graph">
                  <p:embed/>
                </p:oleObj>
              </mc:Choice>
              <mc:Fallback>
                <p:oleObj name="Graph" r:id="rId3" imgW="5943600" imgH="4457880" progId="STATISTICA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3400" y="400050"/>
                        <a:ext cx="8077200" cy="6057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858001" y="6858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 the scale- the difference is like 1.5g</a:t>
            </a:r>
            <a:endParaRPr lang="en-US" dirty="0"/>
          </a:p>
        </p:txBody>
      </p:sp>
      <p:pic>
        <p:nvPicPr>
          <p:cNvPr id="8225" name="Picture 3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7637" y="170181"/>
            <a:ext cx="384175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935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543800" cy="914400"/>
          </a:xfrm>
        </p:spPr>
        <p:txBody>
          <a:bodyPr/>
          <a:lstStyle/>
          <a:p>
            <a:r>
              <a:rPr lang="en-US" dirty="0" smtClean="0"/>
              <a:t>Project Updates-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52400"/>
            <a:ext cx="384539" cy="484704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57574" y="1371600"/>
            <a:ext cx="5638800" cy="4724400"/>
          </a:xfrm>
        </p:spPr>
        <p:txBody>
          <a:bodyPr/>
          <a:lstStyle/>
          <a:p>
            <a:r>
              <a:rPr lang="en-US" dirty="0" smtClean="0"/>
              <a:t>NTTOC Monitoring</a:t>
            </a:r>
          </a:p>
          <a:p>
            <a:pPr lvl="1"/>
            <a:r>
              <a:rPr lang="en-US" dirty="0">
                <a:hlinkClick r:id="rId3"/>
              </a:rPr>
              <a:t>http://orafs.org/hatchery-vs-wild-salmonid-symposium-research-management-and-reform-in-the-pacific-northwest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Resident/Anadromous </a:t>
            </a:r>
            <a:r>
              <a:rPr lang="en-US" i="1" dirty="0" smtClean="0"/>
              <a:t>O. mykiss </a:t>
            </a:r>
            <a:r>
              <a:rPr lang="en-US" dirty="0" smtClean="0"/>
              <a:t>interactions study</a:t>
            </a:r>
          </a:p>
          <a:p>
            <a:pPr lvl="1"/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www.ptagis.org/resources/pit-tag-workshops/2015-workshop</a:t>
            </a: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892" y="1752600"/>
            <a:ext cx="294858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892" y="4267199"/>
            <a:ext cx="3003247" cy="194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620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543800" cy="914400"/>
          </a:xfrm>
        </p:spPr>
        <p:txBody>
          <a:bodyPr/>
          <a:lstStyle/>
          <a:p>
            <a:r>
              <a:rPr lang="en-US" dirty="0" smtClean="0"/>
              <a:t>What Drives Recruitment?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52400"/>
            <a:ext cx="384539" cy="484704"/>
          </a:xfrm>
          <a:prstGeom prst="rect">
            <a:avLst/>
          </a:prstGeom>
        </p:spPr>
      </p:pic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0942758"/>
              </p:ext>
            </p:extLst>
          </p:nvPr>
        </p:nvGraphicFramePr>
        <p:xfrm>
          <a:off x="304800" y="1828800"/>
          <a:ext cx="81661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0952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3754"/>
            <a:ext cx="7543800" cy="914400"/>
          </a:xfrm>
        </p:spPr>
        <p:txBody>
          <a:bodyPr/>
          <a:lstStyle/>
          <a:p>
            <a:r>
              <a:rPr lang="en-US" dirty="0" smtClean="0"/>
              <a:t>Effort Correlations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52400"/>
            <a:ext cx="384539" cy="484704"/>
          </a:xfrm>
          <a:prstGeom prst="rect">
            <a:avLst/>
          </a:prstGeom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921711"/>
              </p:ext>
            </p:extLst>
          </p:nvPr>
        </p:nvGraphicFramePr>
        <p:xfrm>
          <a:off x="152400" y="1447800"/>
          <a:ext cx="40386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750281230"/>
              </p:ext>
            </p:extLst>
          </p:nvPr>
        </p:nvGraphicFramePr>
        <p:xfrm>
          <a:off x="4419601" y="1447800"/>
          <a:ext cx="4383268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003467938"/>
              </p:ext>
            </p:extLst>
          </p:nvPr>
        </p:nvGraphicFramePr>
        <p:xfrm>
          <a:off x="2057400" y="4038600"/>
          <a:ext cx="44196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9016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543800" cy="9144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52400"/>
            <a:ext cx="384539" cy="484704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43752" y="1600200"/>
            <a:ext cx="8014448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Yakima Trout population appears to be gradually increasing</a:t>
            </a:r>
          </a:p>
          <a:p>
            <a:r>
              <a:rPr lang="en-US" dirty="0" smtClean="0"/>
              <a:t>Fishing effort appears greater now then in the 1990’s </a:t>
            </a:r>
          </a:p>
          <a:p>
            <a:r>
              <a:rPr lang="en-US" dirty="0" smtClean="0"/>
              <a:t>Number of fish exhibiting hooking injuries is fairly constant</a:t>
            </a:r>
          </a:p>
          <a:p>
            <a:r>
              <a:rPr lang="en-US" dirty="0" smtClean="0"/>
              <a:t>Higher injury rates with decreased elevation</a:t>
            </a:r>
            <a:endParaRPr lang="en-US" dirty="0"/>
          </a:p>
          <a:p>
            <a:r>
              <a:rPr lang="en-US" dirty="0" smtClean="0"/>
              <a:t>Average size of individual trout decreasing slightly</a:t>
            </a:r>
          </a:p>
          <a:p>
            <a:r>
              <a:rPr lang="en-US" dirty="0" smtClean="0"/>
              <a:t>Hooking injuries reduce trout “condition”, although difference is small</a:t>
            </a:r>
          </a:p>
          <a:p>
            <a:r>
              <a:rPr lang="en-US" dirty="0" smtClean="0"/>
              <a:t>Hooking injuries are somewhat related to bank orientation (probably resulting from water management)</a:t>
            </a:r>
          </a:p>
          <a:p>
            <a:r>
              <a:rPr lang="en-US" dirty="0" smtClean="0"/>
              <a:t>Index of fishing effort appears to have less influence on variation in recruitment than other factors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35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066" y="762000"/>
            <a:ext cx="8741534" cy="2152650"/>
          </a:xfrm>
        </p:spPr>
        <p:txBody>
          <a:bodyPr/>
          <a:lstStyle/>
          <a:p>
            <a:pPr algn="ctr"/>
            <a:r>
              <a:rPr lang="en-US" sz="4400" dirty="0" smtClean="0"/>
              <a:t>The influence of 25 years of catch and release fishing regulations on hook-scarring, size, and abundance of Yakima River </a:t>
            </a:r>
            <a:r>
              <a:rPr lang="en-US" sz="4400" dirty="0"/>
              <a:t>r</a:t>
            </a:r>
            <a:r>
              <a:rPr lang="en-US" sz="4400" dirty="0" smtClean="0"/>
              <a:t>ainbow trout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429000"/>
            <a:ext cx="6400800" cy="685800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en-US" dirty="0" smtClean="0"/>
              <a:t>Presented By: Gabriel M. Temple</a:t>
            </a:r>
            <a:r>
              <a:rPr lang="en-US" baseline="30000" dirty="0" smtClean="0"/>
              <a:t>1</a:t>
            </a:r>
          </a:p>
          <a:p>
            <a:pPr algn="r"/>
            <a:r>
              <a:rPr lang="en-US" dirty="0" smtClean="0"/>
              <a:t>John A. Long</a:t>
            </a:r>
            <a:r>
              <a:rPr lang="en-US" baseline="30000" dirty="0" smtClean="0"/>
              <a:t>1</a:t>
            </a:r>
            <a:r>
              <a:rPr lang="en-US" dirty="0" smtClean="0"/>
              <a:t>, Todd N. Pearsons</a:t>
            </a:r>
            <a:r>
              <a:rPr lang="en-US" baseline="30000" dirty="0" smtClean="0"/>
              <a:t>2</a:t>
            </a:r>
            <a:r>
              <a:rPr lang="en-US" dirty="0" smtClean="0"/>
              <a:t>, and Geoffrey A. McMichael</a:t>
            </a:r>
            <a:r>
              <a:rPr lang="en-US" baseline="30000" dirty="0" smtClean="0"/>
              <a:t>3</a:t>
            </a:r>
            <a:endParaRPr lang="en-US" baseline="30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730" y="228600"/>
            <a:ext cx="384539" cy="484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15567" y="6248400"/>
            <a:ext cx="17488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aseline="30000" dirty="0" smtClean="0"/>
              <a:t>1</a:t>
            </a:r>
            <a:r>
              <a:rPr lang="en-US" sz="1200" dirty="0" smtClean="0"/>
              <a:t>WDFW</a:t>
            </a:r>
          </a:p>
          <a:p>
            <a:pPr algn="r"/>
            <a:r>
              <a:rPr lang="en-US" sz="1200" baseline="30000" dirty="0" smtClean="0"/>
              <a:t>2</a:t>
            </a:r>
            <a:r>
              <a:rPr lang="en-US" sz="1200" dirty="0" smtClean="0"/>
              <a:t>Grant County PUD</a:t>
            </a:r>
          </a:p>
          <a:p>
            <a:pPr algn="r"/>
            <a:r>
              <a:rPr lang="en-US" sz="1200" baseline="30000" dirty="0" smtClean="0"/>
              <a:t>3</a:t>
            </a:r>
            <a:r>
              <a:rPr lang="en-US" sz="1200" dirty="0" smtClean="0"/>
              <a:t>Mainstem Fish Research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5441950" y="4518212"/>
            <a:ext cx="30224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Yakima Basin Science and</a:t>
            </a:r>
          </a:p>
          <a:p>
            <a:pPr algn="r"/>
            <a:r>
              <a:rPr lang="en-US" dirty="0" smtClean="0"/>
              <a:t>Management Conference</a:t>
            </a:r>
          </a:p>
          <a:p>
            <a:pPr algn="r"/>
            <a:r>
              <a:rPr lang="en-US" dirty="0" smtClean="0"/>
              <a:t>Central Washington University</a:t>
            </a:r>
          </a:p>
          <a:p>
            <a:pPr algn="r"/>
            <a:r>
              <a:rPr lang="en-US" dirty="0" smtClean="0"/>
              <a:t>June 18, 2015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620435"/>
            <a:ext cx="762000" cy="995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2697">
            <a:off x="2596010" y="4391922"/>
            <a:ext cx="1626940" cy="2064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315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62400" cy="399607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04800"/>
            <a:ext cx="7543800" cy="914400"/>
          </a:xfrm>
        </p:spPr>
        <p:txBody>
          <a:bodyPr/>
          <a:lstStyle/>
          <a:p>
            <a:r>
              <a:rPr lang="en-US" sz="4000" dirty="0" smtClean="0"/>
              <a:t>Hook-scarring /</a:t>
            </a:r>
            <a:br>
              <a:rPr lang="en-US" sz="4000" dirty="0" smtClean="0"/>
            </a:br>
            <a:r>
              <a:rPr lang="en-US" sz="4000" dirty="0" smtClean="0"/>
              <a:t>hooking </a:t>
            </a:r>
            <a:r>
              <a:rPr lang="en-US" sz="4000" dirty="0"/>
              <a:t>i</a:t>
            </a:r>
            <a:r>
              <a:rPr lang="en-US" sz="4000" dirty="0" smtClean="0"/>
              <a:t>njury</a:t>
            </a:r>
            <a:endParaRPr lang="en-US" sz="40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3679"/>
            <a:ext cx="3960043" cy="297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4800"/>
            <a:ext cx="4267200" cy="634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51180" y="6374926"/>
            <a:ext cx="25021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chemeClr val="bg1"/>
                </a:solidFill>
              </a:rPr>
              <a:t>Probasco</a:t>
            </a:r>
            <a:r>
              <a:rPr lang="en-US" sz="1200" dirty="0" smtClean="0">
                <a:solidFill>
                  <a:schemeClr val="bg1"/>
                </a:solidFill>
              </a:rPr>
              <a:t>, 1994: Yakima River Journal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66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543800" cy="914400"/>
          </a:xfrm>
        </p:spPr>
        <p:txBody>
          <a:bodyPr/>
          <a:lstStyle/>
          <a:p>
            <a:r>
              <a:rPr lang="en-US" dirty="0" smtClean="0"/>
              <a:t>Catch-and-Release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52400"/>
            <a:ext cx="384539" cy="484704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1600200"/>
            <a:ext cx="7709648" cy="4419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First </a:t>
            </a:r>
            <a:r>
              <a:rPr lang="en-US" sz="2800" dirty="0"/>
              <a:t>documented </a:t>
            </a:r>
            <a:r>
              <a:rPr lang="en-US" sz="2800" dirty="0" smtClean="0"/>
              <a:t>as a management tool in </a:t>
            </a:r>
            <a:r>
              <a:rPr lang="en-US" sz="2800" dirty="0"/>
              <a:t>the </a:t>
            </a:r>
            <a:r>
              <a:rPr lang="en-US" sz="2800" dirty="0" smtClean="0"/>
              <a:t>mid-1950’s – ‘Fishing for Fun’ in the Smoky Mountains</a:t>
            </a:r>
            <a:endParaRPr lang="en-US" sz="2800" dirty="0"/>
          </a:p>
          <a:p>
            <a:r>
              <a:rPr lang="en-US" sz="2800" dirty="0" smtClean="0"/>
              <a:t>Recycling of fish to provide a ‘quality experience’ for many anglers</a:t>
            </a:r>
          </a:p>
          <a:p>
            <a:r>
              <a:rPr lang="en-US" sz="2800" dirty="0" err="1" smtClean="0"/>
              <a:t>Schill</a:t>
            </a:r>
            <a:r>
              <a:rPr lang="en-US" sz="2800" dirty="0" smtClean="0"/>
              <a:t> et al. 1986: Yellowstone Cutthroat caught on average 9.7 times in a 3 month period in 1981</a:t>
            </a:r>
          </a:p>
          <a:p>
            <a:r>
              <a:rPr lang="en-US" sz="2800" dirty="0" smtClean="0"/>
              <a:t>Vincent 1984: document increased fish abundance and size following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25863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691718" cy="914400"/>
          </a:xfrm>
        </p:spPr>
        <p:txBody>
          <a:bodyPr/>
          <a:lstStyle/>
          <a:p>
            <a:r>
              <a:rPr lang="en-US" dirty="0" smtClean="0"/>
              <a:t>Fishing Regulations - Recent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52400"/>
            <a:ext cx="384539" cy="484704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43752" y="1600200"/>
            <a:ext cx="6096000" cy="365759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00200"/>
            <a:ext cx="5601831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409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001000" cy="914400"/>
          </a:xfrm>
        </p:spPr>
        <p:txBody>
          <a:bodyPr/>
          <a:lstStyle/>
          <a:p>
            <a:r>
              <a:rPr lang="en-US" dirty="0" smtClean="0"/>
              <a:t>Fishing Regulations - Historical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52400"/>
            <a:ext cx="384539" cy="484704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47800"/>
            <a:ext cx="2622966" cy="1777059"/>
          </a:xfrm>
        </p:spPr>
      </p:pic>
      <p:sp>
        <p:nvSpPr>
          <p:cNvPr id="7" name="TextBox 6"/>
          <p:cNvSpPr txBox="1"/>
          <p:nvPr/>
        </p:nvSpPr>
        <p:spPr>
          <a:xfrm>
            <a:off x="152400" y="2895600"/>
            <a:ext cx="26102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Frank Abbot- Cle </a:t>
            </a:r>
            <a:r>
              <a:rPr lang="en-US" sz="1400" dirty="0" err="1" smtClean="0"/>
              <a:t>Elum</a:t>
            </a:r>
            <a:r>
              <a:rPr lang="en-US" sz="1400" dirty="0" smtClean="0"/>
              <a:t> Circa 1930</a:t>
            </a:r>
            <a:endParaRPr lang="en-US" sz="1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828800"/>
            <a:ext cx="2767584" cy="475121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55259" y="621068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1910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221" y="1447800"/>
            <a:ext cx="3200400" cy="526814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450222" y="6350132"/>
            <a:ext cx="1549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Fish Lake 1930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66" y="3264103"/>
            <a:ext cx="2501153" cy="353519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80058" y="6442450"/>
            <a:ext cx="2154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Naneum</a:t>
            </a:r>
            <a:r>
              <a:rPr lang="en-US" dirty="0" smtClean="0"/>
              <a:t> Creek. 1914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45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371600"/>
            <a:ext cx="7543800" cy="914400"/>
          </a:xfrm>
        </p:spPr>
        <p:txBody>
          <a:bodyPr/>
          <a:lstStyle/>
          <a:p>
            <a:r>
              <a:rPr lang="en-US" dirty="0" smtClean="0"/>
              <a:t>Yakima River-</a:t>
            </a:r>
            <a:br>
              <a:rPr lang="en-US" dirty="0" smtClean="0"/>
            </a:br>
            <a:r>
              <a:rPr lang="en-US" dirty="0" smtClean="0"/>
              <a:t>Current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52400"/>
            <a:ext cx="384539" cy="484704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846" y="990600"/>
            <a:ext cx="4029033" cy="3201738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" y="3456725"/>
            <a:ext cx="5105400" cy="3396793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247006"/>
            <a:ext cx="2210738" cy="2586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946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7543800" cy="914400"/>
          </a:xfrm>
        </p:spPr>
        <p:txBody>
          <a:bodyPr/>
          <a:lstStyle/>
          <a:p>
            <a:r>
              <a:rPr lang="en-US" dirty="0" smtClean="0"/>
              <a:t>Yakima Rainbow Trout Abundance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52400"/>
            <a:ext cx="384539" cy="484704"/>
          </a:xfrm>
          <a:prstGeom prst="rect">
            <a:avLst/>
          </a:prstGeom>
        </p:spPr>
      </p:pic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3159256"/>
              </p:ext>
            </p:extLst>
          </p:nvPr>
        </p:nvGraphicFramePr>
        <p:xfrm>
          <a:off x="277906" y="1752600"/>
          <a:ext cx="83058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1536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5401</TotalTime>
  <Words>432</Words>
  <Application>Microsoft Office PowerPoint</Application>
  <PresentationFormat>On-screen Show (4:3)</PresentationFormat>
  <Paragraphs>85</Paragraphs>
  <Slides>22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Elemental</vt:lpstr>
      <vt:lpstr>Graph</vt:lpstr>
      <vt:lpstr>The influence of 25 years of catch and release fishing regulations on hook-scarring, size, and abundance of Yakima River rainbow trout</vt:lpstr>
      <vt:lpstr>Project Updates-</vt:lpstr>
      <vt:lpstr>The influence of 25 years of catch and release fishing regulations on hook-scarring, size, and abundance of Yakima River rainbow trout</vt:lpstr>
      <vt:lpstr>Hook-scarring / hooking injury</vt:lpstr>
      <vt:lpstr>Catch-and-Release</vt:lpstr>
      <vt:lpstr>Fishing Regulations - Recent</vt:lpstr>
      <vt:lpstr>Fishing Regulations - Historical</vt:lpstr>
      <vt:lpstr>Yakima River- Current</vt:lpstr>
      <vt:lpstr>Yakima Rainbow Trout Abundance</vt:lpstr>
      <vt:lpstr>Yakima RBT Hook-scarring</vt:lpstr>
      <vt:lpstr>Kittitas County Guide License Sales – annual 1994 to 2014</vt:lpstr>
      <vt:lpstr>Yakima RBT Hook-scarring</vt:lpstr>
      <vt:lpstr>Hook-scarring by Section</vt:lpstr>
      <vt:lpstr>Hook-scarring by Section</vt:lpstr>
      <vt:lpstr>Hook-scarring by Section</vt:lpstr>
      <vt:lpstr>Bank Orientation</vt:lpstr>
      <vt:lpstr>Size Trend</vt:lpstr>
      <vt:lpstr>PowerPoint Presentation</vt:lpstr>
      <vt:lpstr>PowerPoint Presentation</vt:lpstr>
      <vt:lpstr>What Drives Recruitment?</vt:lpstr>
      <vt:lpstr>Effort Correlations</vt:lpstr>
      <vt:lpstr>Summary</vt:lpstr>
    </vt:vector>
  </TitlesOfParts>
  <Company>WDFW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G.Temple</dc:creator>
  <cp:lastModifiedBy>Temple2</cp:lastModifiedBy>
  <cp:revision>106</cp:revision>
  <dcterms:created xsi:type="dcterms:W3CDTF">2015-04-14T18:18:47Z</dcterms:created>
  <dcterms:modified xsi:type="dcterms:W3CDTF">2015-06-18T03:23:14Z</dcterms:modified>
</cp:coreProperties>
</file>