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6" r:id="rId3"/>
    <p:sldId id="310" r:id="rId4"/>
    <p:sldId id="259" r:id="rId5"/>
    <p:sldId id="318" r:id="rId6"/>
    <p:sldId id="313" r:id="rId7"/>
    <p:sldId id="316" r:id="rId8"/>
    <p:sldId id="317" r:id="rId9"/>
    <p:sldId id="312" r:id="rId10"/>
    <p:sldId id="314" r:id="rId11"/>
    <p:sldId id="268" r:id="rId12"/>
    <p:sldId id="301" r:id="rId13"/>
    <p:sldId id="289" r:id="rId14"/>
    <p:sldId id="258" r:id="rId15"/>
    <p:sldId id="319" r:id="rId16"/>
    <p:sldId id="299" r:id="rId17"/>
    <p:sldId id="298" r:id="rId18"/>
    <p:sldId id="311" r:id="rId19"/>
    <p:sldId id="300" r:id="rId20"/>
    <p:sldId id="308" r:id="rId21"/>
    <p:sldId id="290" r:id="rId22"/>
    <p:sldId id="303" r:id="rId23"/>
    <p:sldId id="309" r:id="rId24"/>
    <p:sldId id="292" r:id="rId25"/>
    <p:sldId id="305" r:id="rId26"/>
    <p:sldId id="274" r:id="rId27"/>
    <p:sldId id="306" r:id="rId28"/>
    <p:sldId id="307" r:id="rId29"/>
    <p:sldId id="287" r:id="rId30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87882" autoAdjust="0"/>
  </p:normalViewPr>
  <p:slideViewPr>
    <p:cSldViewPr snapToGrid="0" snapToObjects="1">
      <p:cViewPr varScale="1">
        <p:scale>
          <a:sx n="62" d="100"/>
          <a:sy n="62" d="100"/>
        </p:scale>
        <p:origin x="154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29583D6-6EAE-4242-9A73-1C4C2EDE71B6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89A6EA9-400B-4474-BC3C-B196FCE6F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64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CBDB3F0-7764-0847-8A99-17254AE25576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D47ECD9-844A-7246-A15D-AFA63EA28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2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“all other things being equal, the lifetime reproductive success (LRS) of iteroparous and </a:t>
            </a:r>
            <a:r>
              <a:rPr lang="en-US" dirty="0" err="1" smtClean="0"/>
              <a:t>semelparous</a:t>
            </a:r>
            <a:r>
              <a:rPr lang="en-US" dirty="0" smtClean="0"/>
              <a:t> individuals should scale with the number of breeding seasons”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7ECD9-844A-7246-A15D-AFA63EA286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77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are preliminary.  Parent populations</a:t>
            </a:r>
            <a:r>
              <a:rPr lang="en-US" baseline="0" dirty="0" smtClean="0"/>
              <a:t> may represent different proportions of the spawners within </a:t>
            </a:r>
            <a:r>
              <a:rPr lang="en-US" baseline="0" dirty="0" err="1" smtClean="0"/>
              <a:t>Satus</a:t>
            </a:r>
            <a:r>
              <a:rPr lang="en-US" baseline="0" dirty="0" smtClean="0"/>
              <a:t> and Toppenish creeks so don’t make any relative </a:t>
            </a:r>
            <a:r>
              <a:rPr lang="en-US" baseline="0" dirty="0" err="1" smtClean="0"/>
              <a:t>comparisions</a:t>
            </a:r>
            <a:r>
              <a:rPr lang="en-US" baseline="0" dirty="0" smtClean="0"/>
              <a:t>.  Point of this graph is to demonstrate that yes reconditioned kelt steelhead do reproduce in the wild.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7ECD9-844A-7246-A15D-AFA63EA286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91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are preliminary.  Parent populations</a:t>
            </a:r>
            <a:r>
              <a:rPr lang="en-US" baseline="0" dirty="0" smtClean="0"/>
              <a:t> may represent different proportions of the spawners within </a:t>
            </a:r>
            <a:r>
              <a:rPr lang="en-US" baseline="0" dirty="0" err="1" smtClean="0"/>
              <a:t>Satus</a:t>
            </a:r>
            <a:r>
              <a:rPr lang="en-US" baseline="0" dirty="0" smtClean="0"/>
              <a:t> and Toppenish creeks so don’t make any relative </a:t>
            </a:r>
            <a:r>
              <a:rPr lang="en-US" baseline="0" dirty="0" err="1" smtClean="0"/>
              <a:t>comparisions</a:t>
            </a:r>
            <a:r>
              <a:rPr lang="en-US" baseline="0" dirty="0" smtClean="0"/>
              <a:t>.  Point of this graph is to demonstrate that yes reconditioned kelt steelhead do reproduce in the wild.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7ECD9-844A-7246-A15D-AFA63EA286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91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7ECD9-844A-7246-A15D-AFA63EA286A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91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7ECD9-844A-7246-A15D-AFA63EA286A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64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7ECD9-844A-7246-A15D-AFA63EA286A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64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7ECD9-844A-7246-A15D-AFA63EA286A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31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7ECD9-844A-7246-A15D-AFA63EA286A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31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7ECD9-844A-7246-A15D-AFA63EA286A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31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confirmed reproduction whenever we are able to identify areas with returning reconditioned kelts and sample non resident age zero juveniles.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7ECD9-844A-7246-A15D-AFA63EA286A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40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70</a:t>
            </a:r>
            <a:r>
              <a:rPr lang="en-US" baseline="0" dirty="0" smtClean="0"/>
              <a:t> and 12-15 comes from </a:t>
            </a:r>
            <a:r>
              <a:rPr lang="en-US" baseline="0" dirty="0" err="1" smtClean="0"/>
              <a:t>Fredriksen</a:t>
            </a:r>
            <a:endParaRPr lang="en-US" baseline="0" dirty="0" smtClean="0"/>
          </a:p>
          <a:p>
            <a:r>
              <a:rPr lang="en-US" baseline="0" dirty="0" smtClean="0"/>
              <a:t>7.2 is from published research on open ocean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7ECD9-844A-7246-A15D-AFA63EA286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20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70</a:t>
            </a:r>
            <a:r>
              <a:rPr lang="en-US" baseline="0" dirty="0" smtClean="0"/>
              <a:t> and 12-15 comes from Fredrickson</a:t>
            </a:r>
          </a:p>
          <a:p>
            <a:r>
              <a:rPr lang="en-US" baseline="0" dirty="0" smtClean="0"/>
              <a:t>7.2 is from published research on open ocean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7ECD9-844A-7246-A15D-AFA63EA286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20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70</a:t>
            </a:r>
            <a:r>
              <a:rPr lang="en-US" baseline="0" dirty="0" smtClean="0"/>
              <a:t> and 12-15 comes from Fredrickson</a:t>
            </a:r>
          </a:p>
          <a:p>
            <a:r>
              <a:rPr lang="en-US" baseline="0" dirty="0" smtClean="0"/>
              <a:t>7.2 is from published research on open ocean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7ECD9-844A-7246-A15D-AFA63EA286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20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70</a:t>
            </a:r>
            <a:r>
              <a:rPr lang="en-US" baseline="0" dirty="0" smtClean="0"/>
              <a:t> and 12-15 comes from Fredrickson</a:t>
            </a:r>
          </a:p>
          <a:p>
            <a:r>
              <a:rPr lang="en-US" baseline="0" dirty="0" smtClean="0"/>
              <a:t>7.2 is from published research on open ocean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7ECD9-844A-7246-A15D-AFA63EA286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20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70</a:t>
            </a:r>
            <a:r>
              <a:rPr lang="en-US" baseline="0" dirty="0" smtClean="0"/>
              <a:t> and 12-15 comes from Fredrickson</a:t>
            </a:r>
          </a:p>
          <a:p>
            <a:r>
              <a:rPr lang="en-US" baseline="0" dirty="0" smtClean="0"/>
              <a:t>7.2 is from published research on open ocean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7ECD9-844A-7246-A15D-AFA63EA286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20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70</a:t>
            </a:r>
            <a:r>
              <a:rPr lang="en-US" baseline="0" dirty="0" smtClean="0"/>
              <a:t> and 12-15 comes from Fredrickson</a:t>
            </a:r>
          </a:p>
          <a:p>
            <a:r>
              <a:rPr lang="en-US" baseline="0" dirty="0" smtClean="0"/>
              <a:t>7.2 is from published research on open ocean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7ECD9-844A-7246-A15D-AFA63EA286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20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7ECD9-844A-7246-A15D-AFA63EA286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1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7ECD9-844A-7246-A15D-AFA63EA286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69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F51D-1C4C-4042-9681-3E2612BFC026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C582-6B2B-E74E-9967-B783407F6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6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F51D-1C4C-4042-9681-3E2612BFC026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C582-6B2B-E74E-9967-B783407F6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F51D-1C4C-4042-9681-3E2612BFC026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C582-6B2B-E74E-9967-B783407F6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F51D-1C4C-4042-9681-3E2612BFC026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C582-6B2B-E74E-9967-B783407F6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6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F51D-1C4C-4042-9681-3E2612BFC026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C582-6B2B-E74E-9967-B783407F6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8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F51D-1C4C-4042-9681-3E2612BFC026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C582-6B2B-E74E-9967-B783407F6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9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F51D-1C4C-4042-9681-3E2612BFC026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C582-6B2B-E74E-9967-B783407F6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F51D-1C4C-4042-9681-3E2612BFC026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C582-6B2B-E74E-9967-B783407F6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0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F51D-1C4C-4042-9681-3E2612BFC026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C582-6B2B-E74E-9967-B783407F6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3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F51D-1C4C-4042-9681-3E2612BFC026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C582-6B2B-E74E-9967-B783407F6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F51D-1C4C-4042-9681-3E2612BFC026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C582-6B2B-E74E-9967-B783407F6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4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5F51D-1C4C-4042-9681-3E2612BFC026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EC582-6B2B-E74E-9967-B783407F6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12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2761"/>
            <a:ext cx="7772400" cy="2544439"/>
          </a:xfrm>
        </p:spPr>
        <p:txBody>
          <a:bodyPr>
            <a:noAutofit/>
          </a:bodyPr>
          <a:lstStyle/>
          <a:p>
            <a:r>
              <a:rPr lang="en-US" dirty="0" smtClean="0"/>
              <a:t>Reproductive Success of Artificially Reconditioned Kelt Steelhead in the Yakima River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2150" y="3951817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Jeff Stephenson</a:t>
            </a:r>
            <a:r>
              <a:rPr lang="en-US" sz="2800" dirty="0" smtClean="0"/>
              <a:t>, Dave Fast, Bill Bosch, Joe Blodgett, Ryan </a:t>
            </a:r>
            <a:r>
              <a:rPr lang="en-US" sz="2800" dirty="0" err="1" smtClean="0"/>
              <a:t>Branstetter</a:t>
            </a:r>
            <a:r>
              <a:rPr lang="en-US" sz="2800" dirty="0" smtClean="0"/>
              <a:t>, Andy Pierce, Shawn </a:t>
            </a:r>
            <a:r>
              <a:rPr lang="en-US" sz="2800" dirty="0" err="1" smtClean="0"/>
              <a:t>Narum</a:t>
            </a:r>
            <a:r>
              <a:rPr lang="en-US" sz="2800" dirty="0" smtClean="0"/>
              <a:t>, Doug </a:t>
            </a:r>
            <a:r>
              <a:rPr lang="en-US" sz="2800" dirty="0"/>
              <a:t>Hatch</a:t>
            </a:r>
          </a:p>
        </p:txBody>
      </p:sp>
    </p:spTree>
    <p:extLst>
      <p:ext uri="{BB962C8B-B14F-4D97-AF65-F5344CB8AC3E}">
        <p14:creationId xmlns:p14="http://schemas.microsoft.com/office/powerpoint/2010/main" val="163558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1676400" y="990600"/>
            <a:ext cx="6248400" cy="4213086"/>
            <a:chOff x="1676400" y="990600"/>
            <a:chExt cx="6248400" cy="4213086"/>
          </a:xfrm>
        </p:grpSpPr>
        <p:sp>
          <p:nvSpPr>
            <p:cNvPr id="4" name="TextBox 3"/>
            <p:cNvSpPr txBox="1"/>
            <p:nvPr/>
          </p:nvSpPr>
          <p:spPr>
            <a:xfrm>
              <a:off x="3848100" y="99060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Spawning</a:t>
              </a:r>
              <a:endParaRPr lang="en-US" sz="20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16067" y="1653064"/>
              <a:ext cx="1318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Incubation</a:t>
              </a:r>
              <a:endParaRPr lang="en-US" sz="20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00800" y="1468398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Kelts</a:t>
              </a:r>
              <a:endParaRPr lang="en-US" sz="20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87248" y="2370480"/>
              <a:ext cx="10135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Rearing</a:t>
              </a:r>
              <a:endParaRPr lang="en-US" sz="2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48400" y="3352800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Outmigration</a:t>
              </a:r>
              <a:endParaRPr lang="en-US" sz="2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48100" y="4495800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Estuary &amp; Ocean</a:t>
              </a:r>
              <a:endParaRPr lang="en-US" sz="2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31346" y="2724423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Resident</a:t>
              </a:r>
              <a:endParaRPr lang="en-US" sz="20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76400" y="3132354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Upstream Migration</a:t>
              </a:r>
              <a:endParaRPr lang="en-US" sz="2000" b="1" dirty="0"/>
            </a:p>
          </p:txBody>
        </p:sp>
        <p:cxnSp>
          <p:nvCxnSpPr>
            <p:cNvPr id="17" name="Curved Connector 16"/>
            <p:cNvCxnSpPr>
              <a:stCxn id="4" idx="3"/>
            </p:cNvCxnSpPr>
            <p:nvPr/>
          </p:nvCxnSpPr>
          <p:spPr>
            <a:xfrm>
              <a:off x="5067300" y="1190655"/>
              <a:ext cx="1234348" cy="46240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/>
            <p:nvPr/>
          </p:nvCxnSpPr>
          <p:spPr>
            <a:xfrm rot="16200000" flipH="1">
              <a:off x="4473403" y="1420889"/>
              <a:ext cx="369332" cy="95021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/>
            <p:nvPr/>
          </p:nvCxnSpPr>
          <p:spPr>
            <a:xfrm rot="16200000" flipH="1">
              <a:off x="5302867" y="2018249"/>
              <a:ext cx="451299" cy="31191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/>
            <p:nvPr/>
          </p:nvCxnSpPr>
          <p:spPr>
            <a:xfrm rot="16200000" flipH="1">
              <a:off x="5811281" y="2862432"/>
              <a:ext cx="613505" cy="36722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/>
            <p:nvPr/>
          </p:nvCxnSpPr>
          <p:spPr>
            <a:xfrm rot="16200000" flipH="1">
              <a:off x="6131621" y="2397819"/>
              <a:ext cx="1542729" cy="36722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>
              <a:endCxn id="9" idx="3"/>
            </p:cNvCxnSpPr>
            <p:nvPr/>
          </p:nvCxnSpPr>
          <p:spPr>
            <a:xfrm rot="10800000" flipV="1">
              <a:off x="5067300" y="3699863"/>
              <a:ext cx="1813652" cy="114987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/>
            <p:nvPr/>
          </p:nvCxnSpPr>
          <p:spPr>
            <a:xfrm rot="10800000">
              <a:off x="2209800" y="3778687"/>
              <a:ext cx="1562100" cy="1040280"/>
            </a:xfrm>
            <a:prstGeom prst="curved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urved Connector 46"/>
            <p:cNvCxnSpPr>
              <a:endCxn id="4" idx="1"/>
            </p:cNvCxnSpPr>
            <p:nvPr/>
          </p:nvCxnSpPr>
          <p:spPr>
            <a:xfrm rot="5400000" flipH="1" flipV="1">
              <a:off x="2063151" y="1261103"/>
              <a:ext cx="1855396" cy="1714501"/>
            </a:xfrm>
            <a:prstGeom prst="curved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/>
            <p:nvPr/>
          </p:nvCxnSpPr>
          <p:spPr>
            <a:xfrm rot="5400000" flipH="1" flipV="1">
              <a:off x="3158390" y="1859142"/>
              <a:ext cx="1379880" cy="38146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urved Connector 48"/>
            <p:cNvCxnSpPr/>
            <p:nvPr/>
          </p:nvCxnSpPr>
          <p:spPr>
            <a:xfrm rot="5400000">
              <a:off x="3501549" y="1897442"/>
              <a:ext cx="1379362" cy="30434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urved Connector 59"/>
            <p:cNvCxnSpPr/>
            <p:nvPr/>
          </p:nvCxnSpPr>
          <p:spPr>
            <a:xfrm rot="10800000" flipV="1">
              <a:off x="4457700" y="2617725"/>
              <a:ext cx="969942" cy="306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086599" y="743675"/>
            <a:ext cx="1981201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~70% of the Yakima run is moving downstream of Prosser</a:t>
            </a:r>
            <a:endParaRPr lang="en-US" sz="20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3155412" y="5449940"/>
            <a:ext cx="2272230" cy="101566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/>
              <a:t>high seas samples contain 7.2% previous spawners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9709" y="1382203"/>
            <a:ext cx="1909691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2.7% of the run at Prosser are natural repeat spawners</a:t>
            </a:r>
            <a:endParaRPr lang="en-US" sz="2000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6400800" y="4656405"/>
            <a:ext cx="1981201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12% to 35% survival of Yakima kelts to the ocean</a:t>
            </a:r>
            <a:endParaRPr lang="en-US" sz="20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82789" y="3818724"/>
            <a:ext cx="2050810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Repeat spawners typically comprise 60% consecutive and 40% skips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0987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Artificial Reconditioning In the Yakima River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8775"/>
            <a:ext cx="8229600" cy="4525963"/>
          </a:xfrm>
        </p:spPr>
        <p:txBody>
          <a:bodyPr/>
          <a:lstStyle/>
          <a:p>
            <a:r>
              <a:rPr lang="en-US" dirty="0" smtClean="0"/>
              <a:t>Capture and feed for </a:t>
            </a:r>
            <a:r>
              <a:rPr lang="en-US" dirty="0"/>
              <a:t>6 to 9 Months</a:t>
            </a:r>
          </a:p>
          <a:p>
            <a:r>
              <a:rPr lang="en-US" dirty="0" smtClean="0"/>
              <a:t>Collected 8,110 kelt steelhead</a:t>
            </a:r>
          </a:p>
          <a:p>
            <a:r>
              <a:rPr lang="en-US" dirty="0" smtClean="0"/>
              <a:t>Reconditioned and released 3,305</a:t>
            </a:r>
          </a:p>
          <a:p>
            <a:r>
              <a:rPr lang="en-US" dirty="0" smtClean="0"/>
              <a:t>Survival to release ~ 40%</a:t>
            </a:r>
          </a:p>
          <a:p>
            <a:r>
              <a:rPr lang="en-US" dirty="0" smtClean="0"/>
              <a:t>Individual survival correlated with fish condition</a:t>
            </a:r>
          </a:p>
          <a:p>
            <a:r>
              <a:rPr lang="en-US" i="1" dirty="0" smtClean="0"/>
              <a:t>Hatch et al. 2013.  NAJFM 33(3)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5560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55981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artificially reconditioned kelt steelhead reproduce in the wild?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relative reproductive success (RRS) of artificially reconditioned kelt steelhead?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lifetime reproductive success (LRS) of artificially reconditioned kelt steelhead?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3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841" y="1333870"/>
            <a:ext cx="8646850" cy="5093563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Limited power due to sampling a small proportion of the population</a:t>
            </a:r>
          </a:p>
          <a:p>
            <a:pPr lvl="1"/>
            <a:r>
              <a:rPr lang="en-US" sz="3200" dirty="0" smtClean="0"/>
              <a:t>Incidental sampling of resident offspring </a:t>
            </a:r>
          </a:p>
          <a:p>
            <a:pPr lvl="1"/>
            <a:r>
              <a:rPr lang="en-US" sz="3200" dirty="0" smtClean="0"/>
              <a:t>Need to know juvenile age</a:t>
            </a:r>
          </a:p>
          <a:p>
            <a:pPr lvl="1"/>
            <a:r>
              <a:rPr lang="en-US" sz="3200" dirty="0" smtClean="0"/>
              <a:t>No data for skip spawners</a:t>
            </a:r>
          </a:p>
          <a:p>
            <a:pPr lvl="1"/>
            <a:r>
              <a:rPr lang="en-US" sz="3200" dirty="0" smtClean="0"/>
              <a:t>No data for naturally reconditioned kelts</a:t>
            </a:r>
          </a:p>
          <a:p>
            <a:pPr lvl="1"/>
            <a:r>
              <a:rPr lang="en-US" sz="3200" dirty="0" smtClean="0"/>
              <a:t>Currently have only two years of data</a:t>
            </a:r>
            <a:endParaRPr lang="en-US" sz="32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5066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Logistical Issues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798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Parent Collections-Female Only	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8855" y="1169063"/>
            <a:ext cx="9118434" cy="4397656"/>
          </a:xfrm>
        </p:spPr>
        <p:txBody>
          <a:bodyPr>
            <a:normAutofit/>
          </a:bodyPr>
          <a:lstStyle/>
          <a:p>
            <a:r>
              <a:rPr lang="en-US" dirty="0" smtClean="0"/>
              <a:t>Pre-spawn maidens. Upstream at Prosser </a:t>
            </a:r>
          </a:p>
          <a:p>
            <a:r>
              <a:rPr lang="en-US" dirty="0" smtClean="0"/>
              <a:t>Post-spawn maidens. Downstream at Chandler</a:t>
            </a:r>
          </a:p>
          <a:p>
            <a:r>
              <a:rPr lang="en-US" dirty="0" smtClean="0"/>
              <a:t>Reconditioned Kelts. Upstream at Prosser</a:t>
            </a:r>
          </a:p>
          <a:p>
            <a:pPr lvl="1"/>
            <a:r>
              <a:rPr lang="en-US" dirty="0" smtClean="0"/>
              <a:t>Includes known non-</a:t>
            </a:r>
            <a:r>
              <a:rPr lang="en-US" dirty="0" err="1" smtClean="0"/>
              <a:t>rematuring</a:t>
            </a:r>
            <a:r>
              <a:rPr lang="en-US" dirty="0" smtClean="0"/>
              <a:t> fish</a:t>
            </a:r>
          </a:p>
          <a:p>
            <a:pPr lvl="2"/>
            <a:endParaRPr lang="en-US" sz="2800" dirty="0" smtClean="0"/>
          </a:p>
          <a:p>
            <a:pPr marL="914400" lvl="2" indent="0">
              <a:buNone/>
            </a:pPr>
            <a:endParaRPr lang="en-US" sz="2800" dirty="0" smtClean="0"/>
          </a:p>
        </p:txBody>
      </p:sp>
      <p:pic>
        <p:nvPicPr>
          <p:cNvPr id="7297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7019"/>
            <a:ext cx="3067975" cy="230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98" name="Picture 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975" y="4557019"/>
            <a:ext cx="3080552" cy="23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99" name="Picture 13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46"/>
          <a:stretch/>
        </p:blipFill>
        <p:spPr bwMode="auto">
          <a:xfrm>
            <a:off x="6148527" y="4557019"/>
            <a:ext cx="3068762" cy="230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41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149" y="-617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Offspring collections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7947" y="1268728"/>
            <a:ext cx="8851037" cy="2673076"/>
          </a:xfrm>
        </p:spPr>
        <p:txBody>
          <a:bodyPr>
            <a:normAutofit/>
          </a:bodyPr>
          <a:lstStyle/>
          <a:p>
            <a:r>
              <a:rPr lang="en-US" dirty="0" err="1" smtClean="0"/>
              <a:t>Electrofished</a:t>
            </a:r>
            <a:r>
              <a:rPr lang="en-US" dirty="0" smtClean="0"/>
              <a:t> in August and September</a:t>
            </a:r>
          </a:p>
          <a:p>
            <a:r>
              <a:rPr lang="en-US" dirty="0" smtClean="0"/>
              <a:t>Targeted areas with known steelhead spawning</a:t>
            </a:r>
          </a:p>
          <a:p>
            <a:r>
              <a:rPr lang="en-US" dirty="0" smtClean="0"/>
              <a:t>Targeted age-0 young of the year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" y="3719382"/>
            <a:ext cx="2316893" cy="3089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23" y="3719382"/>
            <a:ext cx="2279821" cy="3039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66" y="3710119"/>
            <a:ext cx="4098318" cy="307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3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3"/>
            <a:ext cx="8229600" cy="1143000"/>
          </a:xfrm>
        </p:spPr>
        <p:txBody>
          <a:bodyPr/>
          <a:lstStyle/>
          <a:p>
            <a:r>
              <a:rPr lang="en-US" dirty="0" smtClean="0"/>
              <a:t>Genotyping Methods	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169063"/>
            <a:ext cx="8229600" cy="5055052"/>
          </a:xfrm>
        </p:spPr>
        <p:txBody>
          <a:bodyPr>
            <a:normAutofit/>
          </a:bodyPr>
          <a:lstStyle/>
          <a:p>
            <a:r>
              <a:rPr lang="en-US" dirty="0" smtClean="0"/>
              <a:t>Genotyped 192 SNP markers using targeted amplicon sequencing on Illumina </a:t>
            </a:r>
            <a:r>
              <a:rPr lang="en-US" dirty="0" err="1" smtClean="0"/>
              <a:t>Hiseq</a:t>
            </a:r>
            <a:r>
              <a:rPr lang="en-US" dirty="0" smtClean="0"/>
              <a:t> 1500</a:t>
            </a:r>
          </a:p>
          <a:p>
            <a:r>
              <a:rPr lang="en-US" dirty="0" smtClean="0"/>
              <a:t>Dropped 40 markers</a:t>
            </a:r>
          </a:p>
          <a:p>
            <a:pPr lvl="1"/>
            <a:r>
              <a:rPr lang="en-US" dirty="0" smtClean="0"/>
              <a:t>35 </a:t>
            </a:r>
            <a:r>
              <a:rPr lang="en-US" dirty="0"/>
              <a:t>with </a:t>
            </a:r>
            <a:r>
              <a:rPr lang="en-US" dirty="0" smtClean="0"/>
              <a:t>low diversity </a:t>
            </a:r>
            <a:r>
              <a:rPr lang="en-US" dirty="0"/>
              <a:t>(MAF &lt; 0.05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3 cutthroat diagnostic</a:t>
            </a:r>
          </a:p>
          <a:p>
            <a:pPr lvl="1"/>
            <a:r>
              <a:rPr lang="en-US" dirty="0" smtClean="0"/>
              <a:t>1 poor genotypes</a:t>
            </a:r>
          </a:p>
          <a:p>
            <a:pPr lvl="1"/>
            <a:r>
              <a:rPr lang="en-US" dirty="0" smtClean="0"/>
              <a:t>1 sex marker</a:t>
            </a:r>
          </a:p>
          <a:p>
            <a:pPr lvl="3"/>
            <a:endParaRPr lang="en-US" sz="4100" dirty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120854" name="Picture 22" descr="C:\Users\Jeff\Documents\Kelt RS\Yakima\Yakima Results\Yak 2014 results\All Loci P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98" y="3645348"/>
            <a:ext cx="4415202" cy="321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50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Sample with Genotypes	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5097" y="1006478"/>
            <a:ext cx="8527061" cy="2997112"/>
          </a:xfrm>
        </p:spPr>
        <p:txBody>
          <a:bodyPr>
            <a:normAutofit fontScale="92500" lnSpcReduction="20000"/>
          </a:bodyPr>
          <a:lstStyle/>
          <a:p>
            <a:r>
              <a:rPr lang="en-US" sz="3300" dirty="0"/>
              <a:t>1</a:t>
            </a:r>
            <a:r>
              <a:rPr lang="en-US" sz="3300" dirty="0" smtClean="0"/>
              <a:t>,440  Genotyped </a:t>
            </a:r>
            <a:r>
              <a:rPr lang="en-US" sz="3600" dirty="0" smtClean="0"/>
              <a:t>Parent</a:t>
            </a:r>
            <a:r>
              <a:rPr lang="en-US" sz="3300" dirty="0" smtClean="0"/>
              <a:t>s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3300" dirty="0" smtClean="0"/>
              <a:t>1,161 Genotyped Offspring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118497"/>
              </p:ext>
            </p:extLst>
          </p:nvPr>
        </p:nvGraphicFramePr>
        <p:xfrm>
          <a:off x="1770472" y="1463403"/>
          <a:ext cx="530209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3594"/>
                <a:gridCol w="1054845"/>
                <a:gridCol w="1013652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Pre-spawn maidens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287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Post-spawn maidens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239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Reconditioned kelts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74881"/>
              </p:ext>
            </p:extLst>
          </p:nvPr>
        </p:nvGraphicFramePr>
        <p:xfrm>
          <a:off x="1708688" y="3870664"/>
          <a:ext cx="5302091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2472"/>
                <a:gridCol w="1045967"/>
                <a:gridCol w="1013652"/>
              </a:tblGrid>
              <a:tr h="39061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Satus</a:t>
                      </a:r>
                      <a:r>
                        <a:rPr lang="en-US" sz="2400" baseline="0" dirty="0" smtClean="0"/>
                        <a:t> Creek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234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Toppenish Creek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Naches River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89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Big Creek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Ahtanum</a:t>
                      </a:r>
                      <a:r>
                        <a:rPr lang="en-US" sz="2400" dirty="0" smtClean="0"/>
                        <a:t> Creek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46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3"/>
            <a:ext cx="8229600" cy="1143000"/>
          </a:xfrm>
        </p:spPr>
        <p:txBody>
          <a:bodyPr/>
          <a:lstStyle/>
          <a:p>
            <a:r>
              <a:rPr lang="en-US" dirty="0" smtClean="0"/>
              <a:t>Parentage Method	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26959"/>
            <a:ext cx="8229600" cy="4697156"/>
          </a:xfrm>
        </p:spPr>
        <p:txBody>
          <a:bodyPr>
            <a:normAutofit/>
          </a:bodyPr>
          <a:lstStyle/>
          <a:p>
            <a:r>
              <a:rPr lang="en-US" dirty="0" smtClean="0"/>
              <a:t>Used the Program CERVUS</a:t>
            </a:r>
          </a:p>
          <a:p>
            <a:r>
              <a:rPr lang="en-US" dirty="0" smtClean="0"/>
              <a:t>Simulations ran to determine a 99% confidence interval for LOD scores (natural log of overall likelihood ratio). </a:t>
            </a:r>
          </a:p>
          <a:p>
            <a:r>
              <a:rPr lang="en-US" dirty="0" smtClean="0"/>
              <a:t>Progeny assignments were used if</a:t>
            </a:r>
          </a:p>
          <a:p>
            <a:pPr lvl="1"/>
            <a:r>
              <a:rPr lang="en-US" dirty="0" smtClean="0"/>
              <a:t>Met 99% confidence </a:t>
            </a:r>
            <a:r>
              <a:rPr lang="en-US" dirty="0"/>
              <a:t>i</a:t>
            </a:r>
            <a:r>
              <a:rPr lang="en-US" dirty="0" smtClean="0"/>
              <a:t>nterval</a:t>
            </a:r>
          </a:p>
          <a:p>
            <a:pPr lvl="1"/>
            <a:r>
              <a:rPr lang="en-US" dirty="0" smtClean="0"/>
              <a:t>Had one or less mismatching loci.  Allows for minor genotyping error</a:t>
            </a:r>
          </a:p>
          <a:p>
            <a:pPr lvl="3"/>
            <a:endParaRPr lang="en-US" sz="4100" dirty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29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Parentage Results	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196564"/>
            <a:ext cx="8229600" cy="5055052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 smtClean="0"/>
              <a:t>Juveniles assignment rates</a:t>
            </a:r>
            <a:endParaRPr lang="en-US" sz="3500" dirty="0"/>
          </a:p>
          <a:p>
            <a:pPr lvl="1"/>
            <a:r>
              <a:rPr lang="en-US" sz="3000" dirty="0"/>
              <a:t>2013: </a:t>
            </a:r>
            <a:r>
              <a:rPr lang="en-US" sz="3000" dirty="0" smtClean="0"/>
              <a:t>19% (105 of 548) to at least 1 parent</a:t>
            </a:r>
            <a:endParaRPr lang="en-US" sz="3000" dirty="0"/>
          </a:p>
          <a:p>
            <a:pPr lvl="1"/>
            <a:r>
              <a:rPr lang="en-US" sz="3000" dirty="0" smtClean="0"/>
              <a:t>2014: 30% (148 of 491) to at least 1 parent</a:t>
            </a:r>
            <a:endParaRPr lang="en-US" sz="3000" dirty="0"/>
          </a:p>
          <a:p>
            <a:endParaRPr lang="en-US" sz="3000" dirty="0" smtClean="0"/>
          </a:p>
          <a:p>
            <a:r>
              <a:rPr lang="en-US" sz="3500" dirty="0" smtClean="0"/>
              <a:t>Parent assignment rates</a:t>
            </a:r>
            <a:endParaRPr lang="en-US" sz="3100" dirty="0" smtClean="0"/>
          </a:p>
          <a:p>
            <a:pPr lvl="1"/>
            <a:r>
              <a:rPr lang="en-US" sz="3000" dirty="0" smtClean="0"/>
              <a:t>2013: 5.6% (46 of 822) had at least 1 progeny</a:t>
            </a:r>
          </a:p>
          <a:p>
            <a:pPr lvl="1"/>
            <a:r>
              <a:rPr lang="en-US" sz="3000" dirty="0" smtClean="0"/>
              <a:t>2014: 7.9% (49 of 618 ) had at least 1 progeny</a:t>
            </a:r>
          </a:p>
          <a:p>
            <a:pPr lvl="1"/>
            <a:endParaRPr lang="en-US" sz="2600" dirty="0"/>
          </a:p>
          <a:p>
            <a:r>
              <a:rPr lang="en-US" sz="3500" dirty="0"/>
              <a:t>Low detection rates are the result of the low proportions of parents and progeny sampled throughout the Yakima Basin</a:t>
            </a:r>
            <a:endParaRPr lang="en-US" sz="3500" dirty="0" smtClean="0"/>
          </a:p>
        </p:txBody>
      </p:sp>
    </p:spTree>
    <p:extLst>
      <p:ext uri="{BB962C8B-B14F-4D97-AF65-F5344CB8AC3E}">
        <p14:creationId xmlns:p14="http://schemas.microsoft.com/office/powerpoint/2010/main" val="44902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37350" y="1961965"/>
            <a:ext cx="8806649" cy="3089429"/>
          </a:xfrm>
          <a:prstGeom prst="rect">
            <a:avLst/>
          </a:prstGeom>
        </p:spPr>
        <p:txBody>
          <a:bodyPr numCol="2">
            <a:normAutofit/>
          </a:bodyPr>
          <a:lstStyle/>
          <a:p>
            <a:r>
              <a:rPr lang="en-US" sz="2800" dirty="0" smtClean="0"/>
              <a:t>Tracy Hauser (BPA)</a:t>
            </a:r>
          </a:p>
          <a:p>
            <a:r>
              <a:rPr lang="en-US" sz="2800" dirty="0" smtClean="0"/>
              <a:t>Chris </a:t>
            </a:r>
            <a:r>
              <a:rPr lang="en-US" sz="2800" dirty="0" err="1" smtClean="0"/>
              <a:t>Frederiksen</a:t>
            </a:r>
            <a:r>
              <a:rPr lang="en-US" sz="2800" dirty="0" smtClean="0"/>
              <a:t> (YN)</a:t>
            </a:r>
          </a:p>
          <a:p>
            <a:r>
              <a:rPr lang="en-US" sz="2800" dirty="0" smtClean="0"/>
              <a:t>Jeff Trammell (YN)</a:t>
            </a:r>
          </a:p>
          <a:p>
            <a:r>
              <a:rPr lang="en-US" sz="2800" dirty="0" smtClean="0"/>
              <a:t>Tim </a:t>
            </a:r>
            <a:r>
              <a:rPr lang="en-US" sz="2800" dirty="0" err="1" smtClean="0"/>
              <a:t>Resseguie</a:t>
            </a:r>
            <a:r>
              <a:rPr lang="en-US" sz="2800" dirty="0" smtClean="0"/>
              <a:t> (YN)</a:t>
            </a:r>
          </a:p>
          <a:p>
            <a:r>
              <a:rPr lang="en-US" sz="2800" dirty="0" smtClean="0"/>
              <a:t>Todd Newsome </a:t>
            </a:r>
            <a:r>
              <a:rPr lang="en-US" sz="2800" dirty="0"/>
              <a:t>(YN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Ryan </a:t>
            </a:r>
            <a:r>
              <a:rPr lang="en-US" sz="2800" dirty="0" err="1" smtClean="0"/>
              <a:t>Deknikker</a:t>
            </a:r>
            <a:r>
              <a:rPr lang="en-US" sz="2800" dirty="0" smtClean="0"/>
              <a:t> (YN)</a:t>
            </a:r>
          </a:p>
          <a:p>
            <a:r>
              <a:rPr lang="en-US" sz="2800" dirty="0" smtClean="0"/>
              <a:t>Bill </a:t>
            </a:r>
            <a:r>
              <a:rPr lang="en-US" sz="2800" dirty="0" err="1" smtClean="0"/>
              <a:t>Fiander</a:t>
            </a:r>
            <a:r>
              <a:rPr lang="en-US" sz="2800" dirty="0" smtClean="0"/>
              <a:t> (YN)</a:t>
            </a:r>
          </a:p>
          <a:p>
            <a:r>
              <a:rPr lang="en-US" sz="2800" dirty="0" smtClean="0"/>
              <a:t>Jeremiah Newell (CRITFC)</a:t>
            </a:r>
          </a:p>
          <a:p>
            <a:r>
              <a:rPr lang="en-US" sz="2800" dirty="0" smtClean="0"/>
              <a:t>Bobby Begay (CRITFC)</a:t>
            </a:r>
          </a:p>
          <a:p>
            <a:r>
              <a:rPr lang="en-US" sz="2800" dirty="0" smtClean="0"/>
              <a:t>CRITFC Genetics Crew</a:t>
            </a:r>
          </a:p>
          <a:p>
            <a:r>
              <a:rPr lang="en-US" sz="2800" dirty="0"/>
              <a:t>Prosser </a:t>
            </a:r>
            <a:r>
              <a:rPr lang="en-US" sz="3000" dirty="0"/>
              <a:t>Hatchery Crew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715625"/>
              </p:ext>
            </p:extLst>
          </p:nvPr>
        </p:nvGraphicFramePr>
        <p:xfrm>
          <a:off x="1588" y="5867400"/>
          <a:ext cx="9921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29" name="Photo Editor Photo" r:id="rId3" imgW="5485714" imgH="5477640" progId="">
                  <p:embed/>
                </p:oleObj>
              </mc:Choice>
              <mc:Fallback>
                <p:oleObj name="Photo Editor Photo" r:id="rId3" imgW="5485714" imgH="5477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5867400"/>
                        <a:ext cx="99218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5379" y="5867400"/>
            <a:ext cx="988621" cy="939800"/>
          </a:xfrm>
          <a:prstGeom prst="rect">
            <a:avLst/>
          </a:prstGeom>
        </p:spPr>
      </p:pic>
      <p:pic>
        <p:nvPicPr>
          <p:cNvPr id="6" name="Picture 4" descr="Background image on Homepage"/>
          <p:cNvPicPr>
            <a:picLocks noChangeAspect="1" noChangeArrowheads="1"/>
          </p:cNvPicPr>
          <p:nvPr/>
        </p:nvPicPr>
        <p:blipFill>
          <a:blip r:embed="rId6" cstate="print"/>
          <a:srcRect r="53644" b="59418"/>
          <a:stretch>
            <a:fillRect/>
          </a:stretch>
        </p:blipFill>
        <p:spPr bwMode="auto">
          <a:xfrm>
            <a:off x="3388518" y="5867400"/>
            <a:ext cx="2290763" cy="982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739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30543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1. Do </a:t>
            </a:r>
            <a:r>
              <a:rPr lang="en-US" sz="3200" dirty="0"/>
              <a:t>artificially reconditioned kelt steelhead reproduce in the wild?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104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30543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1. Do </a:t>
            </a:r>
            <a:r>
              <a:rPr lang="en-US" sz="3200" dirty="0"/>
              <a:t>artificially reconditioned kelt steelhead reproduce in the wild?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73825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282700"/>
            <a:ext cx="7900987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96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30543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1. Do </a:t>
            </a:r>
            <a:r>
              <a:rPr lang="en-US" sz="3200" dirty="0"/>
              <a:t>artificially reconditioned kelt steelhead reproduce in the wild</a:t>
            </a:r>
            <a:r>
              <a:rPr lang="en-US" sz="3200" dirty="0" smtClean="0"/>
              <a:t>? YES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1239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282700"/>
            <a:ext cx="7900987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9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543"/>
            <a:ext cx="9144000" cy="2122040"/>
          </a:xfrm>
        </p:spPr>
        <p:txBody>
          <a:bodyPr>
            <a:noAutofit/>
          </a:bodyPr>
          <a:lstStyle/>
          <a:p>
            <a:r>
              <a:rPr lang="en-US" sz="3200" dirty="0" smtClean="0"/>
              <a:t>2. What </a:t>
            </a:r>
            <a:r>
              <a:rPr lang="en-US" sz="3200" dirty="0"/>
              <a:t>is the </a:t>
            </a:r>
            <a:r>
              <a:rPr lang="en-US" sz="3200" dirty="0" smtClean="0"/>
              <a:t>relative reproductive </a:t>
            </a:r>
            <a:r>
              <a:rPr lang="en-US" sz="3200" dirty="0"/>
              <a:t>success of artificially reconditioned kelt steelhead</a:t>
            </a:r>
            <a:r>
              <a:rPr lang="en-US" sz="3200" dirty="0" smtClean="0"/>
              <a:t>? 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Standardized to pre-spawn maidens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520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543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2. What </a:t>
            </a:r>
            <a:r>
              <a:rPr lang="en-US" sz="3200" dirty="0"/>
              <a:t>is the </a:t>
            </a:r>
            <a:r>
              <a:rPr lang="en-US" sz="3200" dirty="0" smtClean="0"/>
              <a:t>relative reproductive </a:t>
            </a:r>
            <a:r>
              <a:rPr lang="en-US" sz="3200" dirty="0"/>
              <a:t>success of artificially reconditioned kelt steelhead</a:t>
            </a:r>
            <a:r>
              <a:rPr lang="en-US" sz="3200" dirty="0" smtClean="0"/>
              <a:t>? </a:t>
            </a:r>
            <a:endParaRPr lang="en-US" sz="3200" dirty="0"/>
          </a:p>
        </p:txBody>
      </p:sp>
      <p:pic>
        <p:nvPicPr>
          <p:cNvPr id="98379" name="Picture 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282700"/>
            <a:ext cx="7900987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22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543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2. What </a:t>
            </a:r>
            <a:r>
              <a:rPr lang="en-US" sz="3200" dirty="0"/>
              <a:t>is the </a:t>
            </a:r>
            <a:r>
              <a:rPr lang="en-US" sz="3200" dirty="0" smtClean="0"/>
              <a:t>relative reproductive </a:t>
            </a:r>
            <a:r>
              <a:rPr lang="en-US" sz="3200" dirty="0"/>
              <a:t>success of artificially reconditioned kelt steelhead</a:t>
            </a:r>
            <a:r>
              <a:rPr lang="en-US" sz="3200" dirty="0" smtClean="0"/>
              <a:t>? </a:t>
            </a:r>
            <a:endParaRPr lang="en-US" sz="3200" dirty="0"/>
          </a:p>
        </p:txBody>
      </p:sp>
      <p:pic>
        <p:nvPicPr>
          <p:cNvPr id="12698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282700"/>
            <a:ext cx="7900987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86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543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3. </a:t>
            </a:r>
            <a:r>
              <a:rPr lang="en-US" sz="3200" dirty="0"/>
              <a:t>What is the lifetime reproductive success (LRS) of artificially reconditioned kelt steelhead</a:t>
            </a:r>
          </a:p>
        </p:txBody>
      </p:sp>
    </p:spTree>
    <p:extLst>
      <p:ext uri="{BB962C8B-B14F-4D97-AF65-F5344CB8AC3E}">
        <p14:creationId xmlns:p14="http://schemas.microsoft.com/office/powerpoint/2010/main" val="169165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543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3. What </a:t>
            </a:r>
            <a:r>
              <a:rPr lang="en-US" sz="3200" dirty="0"/>
              <a:t>is the lifetime reproductive success (LRS) of artificially reconditioned kelt steelhead 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282700"/>
            <a:ext cx="7900987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4571206" y="2920753"/>
            <a:ext cx="2344499" cy="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50634" y="3215196"/>
            <a:ext cx="2344499" cy="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74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543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3. What </a:t>
            </a:r>
            <a:r>
              <a:rPr lang="en-US" sz="3200" dirty="0"/>
              <a:t>is the </a:t>
            </a:r>
            <a:r>
              <a:rPr lang="en-US" sz="3200" dirty="0" smtClean="0"/>
              <a:t>LRS of </a:t>
            </a:r>
            <a:r>
              <a:rPr lang="en-US" sz="3200" dirty="0"/>
              <a:t>artificially reconditioned kelt steelhead relative to first-time spawners?</a:t>
            </a:r>
          </a:p>
        </p:txBody>
      </p:sp>
      <p:pic>
        <p:nvPicPr>
          <p:cNvPr id="129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282700"/>
            <a:ext cx="7900987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74850" y="1624613"/>
            <a:ext cx="2476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1.83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“Almost twice”</a:t>
            </a:r>
          </a:p>
        </p:txBody>
      </p:sp>
    </p:spTree>
    <p:extLst>
      <p:ext uri="{BB962C8B-B14F-4D97-AF65-F5344CB8AC3E}">
        <p14:creationId xmlns:p14="http://schemas.microsoft.com/office/powerpoint/2010/main" val="236474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Kelts represent an important life history for steelhead</a:t>
            </a:r>
          </a:p>
          <a:p>
            <a:r>
              <a:rPr lang="en-US" dirty="0" smtClean="0"/>
              <a:t>Reconditioned kelts reproduce in the wild</a:t>
            </a:r>
          </a:p>
          <a:p>
            <a:r>
              <a:rPr lang="en-US" dirty="0" smtClean="0"/>
              <a:t>Reconditioned kelts had a LRS level similar to natural kelts (</a:t>
            </a:r>
            <a:r>
              <a:rPr lang="en-US" dirty="0" err="1" smtClean="0"/>
              <a:t>Seamons</a:t>
            </a:r>
            <a:r>
              <a:rPr lang="en-US" dirty="0" smtClean="0"/>
              <a:t> &amp; Quinn 2010)</a:t>
            </a:r>
          </a:p>
          <a:p>
            <a:r>
              <a:rPr lang="en-US" dirty="0" smtClean="0"/>
              <a:t>Reconditioned kelts have the potential to increase productivity of natural populations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Preliminary Conclusions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3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some background on the kelt reconditioning </a:t>
            </a:r>
            <a:r>
              <a:rPr lang="en-US" dirty="0" smtClean="0"/>
              <a:t>program</a:t>
            </a:r>
            <a:endParaRPr lang="en-US" dirty="0"/>
          </a:p>
          <a:p>
            <a:r>
              <a:rPr lang="en-US" dirty="0" smtClean="0"/>
              <a:t>Present r</a:t>
            </a:r>
            <a:r>
              <a:rPr lang="en-US" dirty="0" smtClean="0"/>
              <a:t>esearch </a:t>
            </a:r>
            <a:r>
              <a:rPr lang="en-US" dirty="0"/>
              <a:t>questions for this </a:t>
            </a:r>
            <a:r>
              <a:rPr lang="en-US" dirty="0" smtClean="0"/>
              <a:t>study</a:t>
            </a:r>
            <a:endParaRPr lang="en-US" dirty="0"/>
          </a:p>
          <a:p>
            <a:r>
              <a:rPr lang="en-US" dirty="0"/>
              <a:t>Preliminary results and some interpretation of parentage </a:t>
            </a:r>
            <a:r>
              <a:rPr lang="en-US" dirty="0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7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553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Natural Reproductive Success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13938" cy="4898254"/>
          </a:xfrm>
        </p:spPr>
        <p:txBody>
          <a:bodyPr>
            <a:normAutofit/>
          </a:bodyPr>
          <a:lstStyle/>
          <a:p>
            <a:r>
              <a:rPr lang="en-US" dirty="0" err="1" smtClean="0"/>
              <a:t>Seamons</a:t>
            </a:r>
            <a:r>
              <a:rPr lang="en-US" dirty="0" smtClean="0"/>
              <a:t> </a:t>
            </a:r>
            <a:r>
              <a:rPr lang="en-US" dirty="0"/>
              <a:t>&amp; Quinn </a:t>
            </a:r>
            <a:r>
              <a:rPr lang="en-US" dirty="0" smtClean="0"/>
              <a:t>2010 </a:t>
            </a:r>
            <a:r>
              <a:rPr lang="en-US" dirty="0"/>
              <a:t>s</a:t>
            </a:r>
            <a:r>
              <a:rPr lang="en-US" dirty="0" smtClean="0"/>
              <a:t>tudied 19 Brood years of a wild population of steelhead</a:t>
            </a:r>
          </a:p>
          <a:p>
            <a:pPr lvl="1"/>
            <a:r>
              <a:rPr lang="en-US" dirty="0" smtClean="0"/>
              <a:t>Theorized that: </a:t>
            </a:r>
            <a:r>
              <a:rPr lang="en-US" sz="2800" dirty="0" smtClean="0"/>
              <a:t>“lifetime reproductive success (LRS).…. should scale </a:t>
            </a:r>
            <a:r>
              <a:rPr lang="en-US" sz="2800" dirty="0"/>
              <a:t>w</a:t>
            </a:r>
            <a:r>
              <a:rPr lang="en-US" sz="2800" dirty="0" smtClean="0"/>
              <a:t>ith the number of breeding seasons” </a:t>
            </a:r>
          </a:p>
          <a:p>
            <a:pPr lvl="1"/>
            <a:r>
              <a:rPr lang="en-US" dirty="0" smtClean="0"/>
              <a:t>Found that: </a:t>
            </a:r>
            <a:r>
              <a:rPr lang="en-US" sz="2800" dirty="0" smtClean="0"/>
              <a:t>female repeat spawners had “nearly twice” the success of one time spawners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37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1676400" y="990600"/>
            <a:ext cx="6248400" cy="4213086"/>
            <a:chOff x="1676400" y="990600"/>
            <a:chExt cx="6248400" cy="4213086"/>
          </a:xfrm>
        </p:grpSpPr>
        <p:sp>
          <p:nvSpPr>
            <p:cNvPr id="4" name="TextBox 3"/>
            <p:cNvSpPr txBox="1"/>
            <p:nvPr/>
          </p:nvSpPr>
          <p:spPr>
            <a:xfrm>
              <a:off x="3848100" y="99060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Spawning</a:t>
              </a:r>
              <a:endParaRPr lang="en-US" sz="20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16067" y="1653064"/>
              <a:ext cx="1318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Incubation</a:t>
              </a:r>
              <a:endParaRPr lang="en-US" sz="20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00800" y="1468398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Kelts</a:t>
              </a:r>
              <a:endParaRPr lang="en-US" sz="20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87248" y="2370480"/>
              <a:ext cx="10135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Rearing</a:t>
              </a:r>
              <a:endParaRPr lang="en-US" sz="2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48400" y="3352800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Outmigration</a:t>
              </a:r>
              <a:endParaRPr lang="en-US" sz="2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48100" y="4495800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Estuary &amp; Ocean</a:t>
              </a:r>
              <a:endParaRPr lang="en-US" sz="2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31346" y="2724423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Resident</a:t>
              </a:r>
              <a:endParaRPr lang="en-US" sz="20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76400" y="3132354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Upstream Migration</a:t>
              </a:r>
              <a:endParaRPr lang="en-US" sz="2000" b="1" dirty="0"/>
            </a:p>
          </p:txBody>
        </p:sp>
        <p:cxnSp>
          <p:nvCxnSpPr>
            <p:cNvPr id="17" name="Curved Connector 16"/>
            <p:cNvCxnSpPr>
              <a:stCxn id="4" idx="3"/>
            </p:cNvCxnSpPr>
            <p:nvPr/>
          </p:nvCxnSpPr>
          <p:spPr>
            <a:xfrm>
              <a:off x="5067300" y="1190655"/>
              <a:ext cx="1234348" cy="46240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/>
            <p:nvPr/>
          </p:nvCxnSpPr>
          <p:spPr>
            <a:xfrm rot="16200000" flipH="1">
              <a:off x="4473403" y="1420889"/>
              <a:ext cx="369332" cy="95021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/>
            <p:nvPr/>
          </p:nvCxnSpPr>
          <p:spPr>
            <a:xfrm rot="16200000" flipH="1">
              <a:off x="5302867" y="2018249"/>
              <a:ext cx="451299" cy="31191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/>
            <p:nvPr/>
          </p:nvCxnSpPr>
          <p:spPr>
            <a:xfrm rot="16200000" flipH="1">
              <a:off x="5811281" y="2862432"/>
              <a:ext cx="613505" cy="36722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/>
            <p:nvPr/>
          </p:nvCxnSpPr>
          <p:spPr>
            <a:xfrm rot="16200000" flipH="1">
              <a:off x="6131621" y="2397819"/>
              <a:ext cx="1542729" cy="36722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>
              <a:endCxn id="9" idx="3"/>
            </p:cNvCxnSpPr>
            <p:nvPr/>
          </p:nvCxnSpPr>
          <p:spPr>
            <a:xfrm rot="10800000" flipV="1">
              <a:off x="5067300" y="3699863"/>
              <a:ext cx="1813652" cy="114987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/>
            <p:nvPr/>
          </p:nvCxnSpPr>
          <p:spPr>
            <a:xfrm rot="10800000">
              <a:off x="2209800" y="3778687"/>
              <a:ext cx="1562100" cy="1040280"/>
            </a:xfrm>
            <a:prstGeom prst="curved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urved Connector 46"/>
            <p:cNvCxnSpPr>
              <a:endCxn id="4" idx="1"/>
            </p:cNvCxnSpPr>
            <p:nvPr/>
          </p:nvCxnSpPr>
          <p:spPr>
            <a:xfrm rot="5400000" flipH="1" flipV="1">
              <a:off x="2063151" y="1261103"/>
              <a:ext cx="1855396" cy="1714501"/>
            </a:xfrm>
            <a:prstGeom prst="curved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/>
            <p:nvPr/>
          </p:nvCxnSpPr>
          <p:spPr>
            <a:xfrm rot="5400000" flipH="1" flipV="1">
              <a:off x="3158390" y="1859142"/>
              <a:ext cx="1379880" cy="38146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urved Connector 48"/>
            <p:cNvCxnSpPr/>
            <p:nvPr/>
          </p:nvCxnSpPr>
          <p:spPr>
            <a:xfrm rot="5400000">
              <a:off x="3501549" y="1897442"/>
              <a:ext cx="1379362" cy="30434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urved Connector 59"/>
            <p:cNvCxnSpPr/>
            <p:nvPr/>
          </p:nvCxnSpPr>
          <p:spPr>
            <a:xfrm rot="10800000" flipV="1">
              <a:off x="4457700" y="2617725"/>
              <a:ext cx="969942" cy="306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itle 1"/>
          <p:cNvSpPr txBox="1">
            <a:spLocks/>
          </p:cNvSpPr>
          <p:nvPr/>
        </p:nvSpPr>
        <p:spPr>
          <a:xfrm>
            <a:off x="55605" y="-7511"/>
            <a:ext cx="9088395" cy="886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Life </a:t>
            </a:r>
            <a:r>
              <a:rPr lang="en-US" dirty="0"/>
              <a:t>h</a:t>
            </a:r>
            <a:r>
              <a:rPr lang="en-US" dirty="0" smtClean="0"/>
              <a:t>istory of natural kelts in Yakima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4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1676400" y="990600"/>
            <a:ext cx="6248400" cy="4213086"/>
            <a:chOff x="1676400" y="990600"/>
            <a:chExt cx="6248400" cy="4213086"/>
          </a:xfrm>
        </p:grpSpPr>
        <p:sp>
          <p:nvSpPr>
            <p:cNvPr id="4" name="TextBox 3"/>
            <p:cNvSpPr txBox="1"/>
            <p:nvPr/>
          </p:nvSpPr>
          <p:spPr>
            <a:xfrm>
              <a:off x="3848100" y="99060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Spawning</a:t>
              </a:r>
              <a:endParaRPr lang="en-US" sz="20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16067" y="1653064"/>
              <a:ext cx="1318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Incubation</a:t>
              </a:r>
              <a:endParaRPr lang="en-US" sz="20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00800" y="1468398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Kelts</a:t>
              </a:r>
              <a:endParaRPr lang="en-US" sz="20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87248" y="2370480"/>
              <a:ext cx="10135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Rearing</a:t>
              </a:r>
              <a:endParaRPr lang="en-US" sz="2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48400" y="3352800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Outmigration</a:t>
              </a:r>
              <a:endParaRPr lang="en-US" sz="2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48100" y="4495800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Estuary &amp; Ocean</a:t>
              </a:r>
              <a:endParaRPr lang="en-US" sz="2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31346" y="2724423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Resident</a:t>
              </a:r>
              <a:endParaRPr lang="en-US" sz="20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76400" y="3132354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Upstream Migration</a:t>
              </a:r>
              <a:endParaRPr lang="en-US" sz="2000" b="1" dirty="0"/>
            </a:p>
          </p:txBody>
        </p:sp>
        <p:cxnSp>
          <p:nvCxnSpPr>
            <p:cNvPr id="17" name="Curved Connector 16"/>
            <p:cNvCxnSpPr>
              <a:stCxn id="4" idx="3"/>
            </p:cNvCxnSpPr>
            <p:nvPr/>
          </p:nvCxnSpPr>
          <p:spPr>
            <a:xfrm>
              <a:off x="5067300" y="1190655"/>
              <a:ext cx="1234348" cy="46240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/>
            <p:nvPr/>
          </p:nvCxnSpPr>
          <p:spPr>
            <a:xfrm rot="16200000" flipH="1">
              <a:off x="4473403" y="1420889"/>
              <a:ext cx="369332" cy="95021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/>
            <p:nvPr/>
          </p:nvCxnSpPr>
          <p:spPr>
            <a:xfrm rot="16200000" flipH="1">
              <a:off x="5302867" y="2018249"/>
              <a:ext cx="451299" cy="31191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/>
            <p:nvPr/>
          </p:nvCxnSpPr>
          <p:spPr>
            <a:xfrm rot="16200000" flipH="1">
              <a:off x="5811281" y="2862432"/>
              <a:ext cx="613505" cy="36722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/>
            <p:nvPr/>
          </p:nvCxnSpPr>
          <p:spPr>
            <a:xfrm rot="16200000" flipH="1">
              <a:off x="6131621" y="2397819"/>
              <a:ext cx="1542729" cy="36722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>
              <a:endCxn id="9" idx="3"/>
            </p:cNvCxnSpPr>
            <p:nvPr/>
          </p:nvCxnSpPr>
          <p:spPr>
            <a:xfrm rot="10800000" flipV="1">
              <a:off x="5067300" y="3699863"/>
              <a:ext cx="1813652" cy="114987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/>
            <p:nvPr/>
          </p:nvCxnSpPr>
          <p:spPr>
            <a:xfrm rot="10800000">
              <a:off x="2209800" y="3778687"/>
              <a:ext cx="1562100" cy="1040280"/>
            </a:xfrm>
            <a:prstGeom prst="curved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urved Connector 46"/>
            <p:cNvCxnSpPr>
              <a:endCxn id="4" idx="1"/>
            </p:cNvCxnSpPr>
            <p:nvPr/>
          </p:nvCxnSpPr>
          <p:spPr>
            <a:xfrm rot="5400000" flipH="1" flipV="1">
              <a:off x="2063151" y="1261103"/>
              <a:ext cx="1855396" cy="1714501"/>
            </a:xfrm>
            <a:prstGeom prst="curved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/>
            <p:nvPr/>
          </p:nvCxnSpPr>
          <p:spPr>
            <a:xfrm rot="5400000" flipH="1" flipV="1">
              <a:off x="3158390" y="1859142"/>
              <a:ext cx="1379880" cy="38146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urved Connector 48"/>
            <p:cNvCxnSpPr/>
            <p:nvPr/>
          </p:nvCxnSpPr>
          <p:spPr>
            <a:xfrm rot="5400000">
              <a:off x="3501549" y="1897442"/>
              <a:ext cx="1379362" cy="30434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urved Connector 59"/>
            <p:cNvCxnSpPr/>
            <p:nvPr/>
          </p:nvCxnSpPr>
          <p:spPr>
            <a:xfrm rot="10800000" flipV="1">
              <a:off x="4457700" y="2617725"/>
              <a:ext cx="969942" cy="306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086599" y="743675"/>
            <a:ext cx="1981201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~70% of the Yakima run is moving downstream of Prosser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0987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1676400" y="990600"/>
            <a:ext cx="6248400" cy="4213086"/>
            <a:chOff x="1676400" y="990600"/>
            <a:chExt cx="6248400" cy="4213086"/>
          </a:xfrm>
        </p:grpSpPr>
        <p:sp>
          <p:nvSpPr>
            <p:cNvPr id="4" name="TextBox 3"/>
            <p:cNvSpPr txBox="1"/>
            <p:nvPr/>
          </p:nvSpPr>
          <p:spPr>
            <a:xfrm>
              <a:off x="3848100" y="99060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Spawning</a:t>
              </a:r>
              <a:endParaRPr lang="en-US" sz="20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16067" y="1653064"/>
              <a:ext cx="1318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Incubation</a:t>
              </a:r>
              <a:endParaRPr lang="en-US" sz="20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00800" y="1468398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Kelts</a:t>
              </a:r>
              <a:endParaRPr lang="en-US" sz="20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87248" y="2370480"/>
              <a:ext cx="10135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Rearing</a:t>
              </a:r>
              <a:endParaRPr lang="en-US" sz="2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48400" y="3352800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Outmigration</a:t>
              </a:r>
              <a:endParaRPr lang="en-US" sz="2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48100" y="4495800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Estuary &amp; Ocean</a:t>
              </a:r>
              <a:endParaRPr lang="en-US" sz="2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31346" y="2724423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Resident</a:t>
              </a:r>
              <a:endParaRPr lang="en-US" sz="20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76400" y="3132354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Upstream Migration</a:t>
              </a:r>
              <a:endParaRPr lang="en-US" sz="2000" b="1" dirty="0"/>
            </a:p>
          </p:txBody>
        </p:sp>
        <p:cxnSp>
          <p:nvCxnSpPr>
            <p:cNvPr id="17" name="Curved Connector 16"/>
            <p:cNvCxnSpPr>
              <a:stCxn id="4" idx="3"/>
            </p:cNvCxnSpPr>
            <p:nvPr/>
          </p:nvCxnSpPr>
          <p:spPr>
            <a:xfrm>
              <a:off x="5067300" y="1190655"/>
              <a:ext cx="1234348" cy="46240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/>
            <p:nvPr/>
          </p:nvCxnSpPr>
          <p:spPr>
            <a:xfrm rot="16200000" flipH="1">
              <a:off x="4473403" y="1420889"/>
              <a:ext cx="369332" cy="95021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/>
            <p:nvPr/>
          </p:nvCxnSpPr>
          <p:spPr>
            <a:xfrm rot="16200000" flipH="1">
              <a:off x="5302867" y="2018249"/>
              <a:ext cx="451299" cy="31191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/>
            <p:nvPr/>
          </p:nvCxnSpPr>
          <p:spPr>
            <a:xfrm rot="16200000" flipH="1">
              <a:off x="5811281" y="2862432"/>
              <a:ext cx="613505" cy="36722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/>
            <p:nvPr/>
          </p:nvCxnSpPr>
          <p:spPr>
            <a:xfrm rot="16200000" flipH="1">
              <a:off x="6131621" y="2397819"/>
              <a:ext cx="1542729" cy="36722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>
              <a:endCxn id="9" idx="3"/>
            </p:cNvCxnSpPr>
            <p:nvPr/>
          </p:nvCxnSpPr>
          <p:spPr>
            <a:xfrm rot="10800000" flipV="1">
              <a:off x="5067300" y="3699863"/>
              <a:ext cx="1813652" cy="114987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/>
            <p:nvPr/>
          </p:nvCxnSpPr>
          <p:spPr>
            <a:xfrm rot="10800000">
              <a:off x="2209800" y="3778687"/>
              <a:ext cx="1562100" cy="1040280"/>
            </a:xfrm>
            <a:prstGeom prst="curved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urved Connector 46"/>
            <p:cNvCxnSpPr>
              <a:endCxn id="4" idx="1"/>
            </p:cNvCxnSpPr>
            <p:nvPr/>
          </p:nvCxnSpPr>
          <p:spPr>
            <a:xfrm rot="5400000" flipH="1" flipV="1">
              <a:off x="2063151" y="1261103"/>
              <a:ext cx="1855396" cy="1714501"/>
            </a:xfrm>
            <a:prstGeom prst="curved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/>
            <p:nvPr/>
          </p:nvCxnSpPr>
          <p:spPr>
            <a:xfrm rot="5400000" flipH="1" flipV="1">
              <a:off x="3158390" y="1859142"/>
              <a:ext cx="1379880" cy="38146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urved Connector 48"/>
            <p:cNvCxnSpPr/>
            <p:nvPr/>
          </p:nvCxnSpPr>
          <p:spPr>
            <a:xfrm rot="5400000">
              <a:off x="3501549" y="1897442"/>
              <a:ext cx="1379362" cy="30434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urved Connector 59"/>
            <p:cNvCxnSpPr/>
            <p:nvPr/>
          </p:nvCxnSpPr>
          <p:spPr>
            <a:xfrm rot="10800000" flipV="1">
              <a:off x="4457700" y="2617725"/>
              <a:ext cx="969942" cy="306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086599" y="743675"/>
            <a:ext cx="1981201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~70% of the Yakima run is moving downstream of Prosser</a:t>
            </a:r>
            <a:endParaRPr lang="en-US" sz="2000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6400800" y="4656405"/>
            <a:ext cx="1981201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12% to 35% survival of Yakima kelts to the ocean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0987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1676400" y="990600"/>
            <a:ext cx="6248400" cy="4213086"/>
            <a:chOff x="1676400" y="990600"/>
            <a:chExt cx="6248400" cy="4213086"/>
          </a:xfrm>
        </p:grpSpPr>
        <p:sp>
          <p:nvSpPr>
            <p:cNvPr id="4" name="TextBox 3"/>
            <p:cNvSpPr txBox="1"/>
            <p:nvPr/>
          </p:nvSpPr>
          <p:spPr>
            <a:xfrm>
              <a:off x="3848100" y="99060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Spawning</a:t>
              </a:r>
              <a:endParaRPr lang="en-US" sz="20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16067" y="1653064"/>
              <a:ext cx="1318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Incubation</a:t>
              </a:r>
              <a:endParaRPr lang="en-US" sz="20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00800" y="1468398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Kelts</a:t>
              </a:r>
              <a:endParaRPr lang="en-US" sz="20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87248" y="2370480"/>
              <a:ext cx="10135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Rearing</a:t>
              </a:r>
              <a:endParaRPr lang="en-US" sz="2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48400" y="3352800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Outmigration</a:t>
              </a:r>
              <a:endParaRPr lang="en-US" sz="2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48100" y="4495800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Estuary &amp; Ocean</a:t>
              </a:r>
              <a:endParaRPr lang="en-US" sz="2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31346" y="2724423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Resident</a:t>
              </a:r>
              <a:endParaRPr lang="en-US" sz="20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76400" y="3132354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Upstream Migration</a:t>
              </a:r>
              <a:endParaRPr lang="en-US" sz="2000" b="1" dirty="0"/>
            </a:p>
          </p:txBody>
        </p:sp>
        <p:cxnSp>
          <p:nvCxnSpPr>
            <p:cNvPr id="17" name="Curved Connector 16"/>
            <p:cNvCxnSpPr>
              <a:stCxn id="4" idx="3"/>
            </p:cNvCxnSpPr>
            <p:nvPr/>
          </p:nvCxnSpPr>
          <p:spPr>
            <a:xfrm>
              <a:off x="5067300" y="1190655"/>
              <a:ext cx="1234348" cy="46240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/>
            <p:nvPr/>
          </p:nvCxnSpPr>
          <p:spPr>
            <a:xfrm rot="16200000" flipH="1">
              <a:off x="4473403" y="1420889"/>
              <a:ext cx="369332" cy="95021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/>
            <p:nvPr/>
          </p:nvCxnSpPr>
          <p:spPr>
            <a:xfrm rot="16200000" flipH="1">
              <a:off x="5302867" y="2018249"/>
              <a:ext cx="451299" cy="31191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/>
            <p:nvPr/>
          </p:nvCxnSpPr>
          <p:spPr>
            <a:xfrm rot="16200000" flipH="1">
              <a:off x="5811281" y="2862432"/>
              <a:ext cx="613505" cy="36722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/>
            <p:nvPr/>
          </p:nvCxnSpPr>
          <p:spPr>
            <a:xfrm rot="16200000" flipH="1">
              <a:off x="6131621" y="2397819"/>
              <a:ext cx="1542729" cy="36722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>
              <a:endCxn id="9" idx="3"/>
            </p:cNvCxnSpPr>
            <p:nvPr/>
          </p:nvCxnSpPr>
          <p:spPr>
            <a:xfrm rot="10800000" flipV="1">
              <a:off x="5067300" y="3699863"/>
              <a:ext cx="1813652" cy="114987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/>
            <p:nvPr/>
          </p:nvCxnSpPr>
          <p:spPr>
            <a:xfrm rot="10800000">
              <a:off x="2209800" y="3778687"/>
              <a:ext cx="1562100" cy="1040280"/>
            </a:xfrm>
            <a:prstGeom prst="curved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urved Connector 46"/>
            <p:cNvCxnSpPr>
              <a:endCxn id="4" idx="1"/>
            </p:cNvCxnSpPr>
            <p:nvPr/>
          </p:nvCxnSpPr>
          <p:spPr>
            <a:xfrm rot="5400000" flipH="1" flipV="1">
              <a:off x="2063151" y="1261103"/>
              <a:ext cx="1855396" cy="1714501"/>
            </a:xfrm>
            <a:prstGeom prst="curved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/>
            <p:nvPr/>
          </p:nvCxnSpPr>
          <p:spPr>
            <a:xfrm rot="5400000" flipH="1" flipV="1">
              <a:off x="3158390" y="1859142"/>
              <a:ext cx="1379880" cy="38146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urved Connector 48"/>
            <p:cNvCxnSpPr/>
            <p:nvPr/>
          </p:nvCxnSpPr>
          <p:spPr>
            <a:xfrm rot="5400000">
              <a:off x="3501549" y="1897442"/>
              <a:ext cx="1379362" cy="30434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urved Connector 59"/>
            <p:cNvCxnSpPr/>
            <p:nvPr/>
          </p:nvCxnSpPr>
          <p:spPr>
            <a:xfrm rot="10800000" flipV="1">
              <a:off x="4457700" y="2617725"/>
              <a:ext cx="969942" cy="306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086599" y="743675"/>
            <a:ext cx="1981201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~70% of the Yakima run is moving downstream of Prosser</a:t>
            </a:r>
            <a:endParaRPr lang="en-US" sz="20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3155411" y="5449940"/>
            <a:ext cx="2368059" cy="101566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/>
              <a:t>high seas </a:t>
            </a:r>
            <a:r>
              <a:rPr lang="en-US" sz="2000" b="1" i="1" dirty="0" smtClean="0"/>
              <a:t>samples contain 7.2% previous spawners </a:t>
            </a:r>
            <a:endParaRPr lang="en-US" sz="2000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6400800" y="4656405"/>
            <a:ext cx="1981201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12% to 35% survival of Yakima kelts to the ocean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0987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1676400" y="990600"/>
            <a:ext cx="6248400" cy="4213086"/>
            <a:chOff x="1676400" y="990600"/>
            <a:chExt cx="6248400" cy="4213086"/>
          </a:xfrm>
        </p:grpSpPr>
        <p:sp>
          <p:nvSpPr>
            <p:cNvPr id="4" name="TextBox 3"/>
            <p:cNvSpPr txBox="1"/>
            <p:nvPr/>
          </p:nvSpPr>
          <p:spPr>
            <a:xfrm>
              <a:off x="3848100" y="99060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Spawning</a:t>
              </a:r>
              <a:endParaRPr lang="en-US" sz="20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16067" y="1653064"/>
              <a:ext cx="1318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Incubation</a:t>
              </a:r>
              <a:endParaRPr lang="en-US" sz="20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00800" y="1468398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Kelts</a:t>
              </a:r>
              <a:endParaRPr lang="en-US" sz="20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87248" y="2370480"/>
              <a:ext cx="10135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Rearing</a:t>
              </a:r>
              <a:endParaRPr lang="en-US" sz="2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48400" y="3352800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Outmigration</a:t>
              </a:r>
              <a:endParaRPr lang="en-US" sz="2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48100" y="4495800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Estuary &amp; Ocean</a:t>
              </a:r>
              <a:endParaRPr lang="en-US" sz="2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31346" y="2724423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Resident</a:t>
              </a:r>
              <a:endParaRPr lang="en-US" sz="20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76400" y="3132354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Upstream Migration</a:t>
              </a:r>
              <a:endParaRPr lang="en-US" sz="2000" b="1" dirty="0"/>
            </a:p>
          </p:txBody>
        </p:sp>
        <p:cxnSp>
          <p:nvCxnSpPr>
            <p:cNvPr id="17" name="Curved Connector 16"/>
            <p:cNvCxnSpPr>
              <a:stCxn id="4" idx="3"/>
            </p:cNvCxnSpPr>
            <p:nvPr/>
          </p:nvCxnSpPr>
          <p:spPr>
            <a:xfrm>
              <a:off x="5067300" y="1190655"/>
              <a:ext cx="1234348" cy="46240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/>
            <p:nvPr/>
          </p:nvCxnSpPr>
          <p:spPr>
            <a:xfrm rot="16200000" flipH="1">
              <a:off x="4473403" y="1420889"/>
              <a:ext cx="369332" cy="95021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/>
            <p:nvPr/>
          </p:nvCxnSpPr>
          <p:spPr>
            <a:xfrm rot="16200000" flipH="1">
              <a:off x="5302867" y="2018249"/>
              <a:ext cx="451299" cy="31191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/>
            <p:nvPr/>
          </p:nvCxnSpPr>
          <p:spPr>
            <a:xfrm rot="16200000" flipH="1">
              <a:off x="5811281" y="2862432"/>
              <a:ext cx="613505" cy="36722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/>
            <p:nvPr/>
          </p:nvCxnSpPr>
          <p:spPr>
            <a:xfrm rot="16200000" flipH="1">
              <a:off x="6131621" y="2397819"/>
              <a:ext cx="1542729" cy="36722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>
              <a:endCxn id="9" idx="3"/>
            </p:cNvCxnSpPr>
            <p:nvPr/>
          </p:nvCxnSpPr>
          <p:spPr>
            <a:xfrm rot="10800000" flipV="1">
              <a:off x="5067300" y="3699863"/>
              <a:ext cx="1813652" cy="114987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/>
            <p:nvPr/>
          </p:nvCxnSpPr>
          <p:spPr>
            <a:xfrm rot="10800000">
              <a:off x="2209800" y="3778687"/>
              <a:ext cx="1562100" cy="1040280"/>
            </a:xfrm>
            <a:prstGeom prst="curved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urved Connector 46"/>
            <p:cNvCxnSpPr>
              <a:endCxn id="4" idx="1"/>
            </p:cNvCxnSpPr>
            <p:nvPr/>
          </p:nvCxnSpPr>
          <p:spPr>
            <a:xfrm rot="5400000" flipH="1" flipV="1">
              <a:off x="2063151" y="1261103"/>
              <a:ext cx="1855396" cy="1714501"/>
            </a:xfrm>
            <a:prstGeom prst="curved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/>
            <p:nvPr/>
          </p:nvCxnSpPr>
          <p:spPr>
            <a:xfrm rot="5400000" flipH="1" flipV="1">
              <a:off x="3158390" y="1859142"/>
              <a:ext cx="1379880" cy="38146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urved Connector 48"/>
            <p:cNvCxnSpPr/>
            <p:nvPr/>
          </p:nvCxnSpPr>
          <p:spPr>
            <a:xfrm rot="5400000">
              <a:off x="3501549" y="1897442"/>
              <a:ext cx="1379362" cy="30434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urved Connector 59"/>
            <p:cNvCxnSpPr/>
            <p:nvPr/>
          </p:nvCxnSpPr>
          <p:spPr>
            <a:xfrm rot="10800000" flipV="1">
              <a:off x="4457700" y="2617725"/>
              <a:ext cx="969942" cy="3067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086599" y="743675"/>
            <a:ext cx="1981201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~70% of the Yakima run is moving downstream of Prosser</a:t>
            </a:r>
            <a:endParaRPr lang="en-US" sz="20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3155412" y="5449940"/>
            <a:ext cx="2272230" cy="101566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/>
              <a:t>high seas samples contain 7.2% previous spawners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00800" y="4656405"/>
            <a:ext cx="1981201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12% to 35% survival of Yakima kelts to the ocean</a:t>
            </a:r>
            <a:endParaRPr lang="en-US" sz="20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82789" y="3818724"/>
            <a:ext cx="2050810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Repeat spawners typically comprise 60% consecutive and 40% skips.</a:t>
            </a:r>
          </a:p>
        </p:txBody>
      </p:sp>
    </p:spTree>
    <p:extLst>
      <p:ext uri="{BB962C8B-B14F-4D97-AF65-F5344CB8AC3E}">
        <p14:creationId xmlns:p14="http://schemas.microsoft.com/office/powerpoint/2010/main" val="10987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3490</TotalTime>
  <Words>1195</Words>
  <Application>Microsoft Office PowerPoint</Application>
  <PresentationFormat>On-screen Show (4:3)</PresentationFormat>
  <Paragraphs>227</Paragraphs>
  <Slides>29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Office Theme</vt:lpstr>
      <vt:lpstr>Photo Editor Photo</vt:lpstr>
      <vt:lpstr>Reproductive Success of Artificially Reconditioned Kelt Steelhead in the Yakima River</vt:lpstr>
      <vt:lpstr>Acknowledgements</vt:lpstr>
      <vt:lpstr>Outline</vt:lpstr>
      <vt:lpstr>Natural Reproductive Success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Artificial Reconditioning In the Yakima River to date</vt:lpstr>
      <vt:lpstr>Research Questions </vt:lpstr>
      <vt:lpstr>Logistical Issues  </vt:lpstr>
      <vt:lpstr>Parent Collections-Female Only </vt:lpstr>
      <vt:lpstr>Offspring collections  </vt:lpstr>
      <vt:lpstr>Genotyping Methods </vt:lpstr>
      <vt:lpstr>Sample with Genotypes </vt:lpstr>
      <vt:lpstr>Parentage Method </vt:lpstr>
      <vt:lpstr>Parentage Results </vt:lpstr>
      <vt:lpstr>1. Do artificially reconditioned kelt steelhead reproduce in the wild? </vt:lpstr>
      <vt:lpstr>1. Do artificially reconditioned kelt steelhead reproduce in the wild? </vt:lpstr>
      <vt:lpstr>1. Do artificially reconditioned kelt steelhead reproduce in the wild? YES </vt:lpstr>
      <vt:lpstr>2. What is the relative reproductive success of artificially reconditioned kelt steelhead?   Standardized to pre-spawn maidens</vt:lpstr>
      <vt:lpstr>2. What is the relative reproductive success of artificially reconditioned kelt steelhead? </vt:lpstr>
      <vt:lpstr>2. What is the relative reproductive success of artificially reconditioned kelt steelhead? </vt:lpstr>
      <vt:lpstr>3. What is the lifetime reproductive success (LRS) of artificially reconditioned kelt steelhead</vt:lpstr>
      <vt:lpstr>3. What is the lifetime reproductive success (LRS) of artificially reconditioned kelt steelhead </vt:lpstr>
      <vt:lpstr>3. What is the LRS of artificially reconditioned kelt steelhead relative to first-time spawners?</vt:lpstr>
      <vt:lpstr>Preliminary Conclusions </vt:lpstr>
    </vt:vector>
  </TitlesOfParts>
  <Company>Columbia River Inter-Tribal Fish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Reproductive Success of Artificially Reconditioned Kelt Steelhead in the Yakima River.</dc:title>
  <dc:creator>Doug Hatch</dc:creator>
  <cp:lastModifiedBy>JeffAndSeren</cp:lastModifiedBy>
  <cp:revision>174</cp:revision>
  <cp:lastPrinted>2015-06-12T22:00:20Z</cp:lastPrinted>
  <dcterms:created xsi:type="dcterms:W3CDTF">2014-05-28T21:19:28Z</dcterms:created>
  <dcterms:modified xsi:type="dcterms:W3CDTF">2015-06-18T14:52:27Z</dcterms:modified>
</cp:coreProperties>
</file>